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6" r:id="rId1"/>
  </p:sldMasterIdLst>
  <p:notesMasterIdLst>
    <p:notesMasterId r:id="rId57"/>
  </p:notesMasterIdLst>
  <p:sldIdLst>
    <p:sldId id="348" r:id="rId2"/>
    <p:sldId id="359" r:id="rId3"/>
    <p:sldId id="395" r:id="rId4"/>
    <p:sldId id="393" r:id="rId5"/>
    <p:sldId id="388" r:id="rId6"/>
    <p:sldId id="386" r:id="rId7"/>
    <p:sldId id="387" r:id="rId8"/>
    <p:sldId id="390" r:id="rId9"/>
    <p:sldId id="391" r:id="rId10"/>
    <p:sldId id="381" r:id="rId11"/>
    <p:sldId id="382" r:id="rId12"/>
    <p:sldId id="383" r:id="rId13"/>
    <p:sldId id="384" r:id="rId14"/>
    <p:sldId id="385" r:id="rId15"/>
    <p:sldId id="396" r:id="rId16"/>
    <p:sldId id="389" r:id="rId17"/>
    <p:sldId id="355" r:id="rId18"/>
    <p:sldId id="356" r:id="rId19"/>
    <p:sldId id="353" r:id="rId20"/>
    <p:sldId id="354" r:id="rId21"/>
    <p:sldId id="358" r:id="rId22"/>
    <p:sldId id="421" r:id="rId23"/>
    <p:sldId id="403" r:id="rId24"/>
    <p:sldId id="404" r:id="rId25"/>
    <p:sldId id="405" r:id="rId26"/>
    <p:sldId id="406" r:id="rId27"/>
    <p:sldId id="407" r:id="rId28"/>
    <p:sldId id="408" r:id="rId29"/>
    <p:sldId id="409" r:id="rId30"/>
    <p:sldId id="410" r:id="rId31"/>
    <p:sldId id="430" r:id="rId32"/>
    <p:sldId id="427" r:id="rId33"/>
    <p:sldId id="423" r:id="rId34"/>
    <p:sldId id="424" r:id="rId35"/>
    <p:sldId id="425" r:id="rId36"/>
    <p:sldId id="426" r:id="rId37"/>
    <p:sldId id="394" r:id="rId38"/>
    <p:sldId id="417" r:id="rId39"/>
    <p:sldId id="413" r:id="rId40"/>
    <p:sldId id="414" r:id="rId41"/>
    <p:sldId id="415" r:id="rId42"/>
    <p:sldId id="416" r:id="rId43"/>
    <p:sldId id="439" r:id="rId44"/>
    <p:sldId id="438" r:id="rId45"/>
    <p:sldId id="419" r:id="rId46"/>
    <p:sldId id="428" r:id="rId47"/>
    <p:sldId id="429" r:id="rId48"/>
    <p:sldId id="431" r:id="rId49"/>
    <p:sldId id="432" r:id="rId50"/>
    <p:sldId id="436" r:id="rId51"/>
    <p:sldId id="433" r:id="rId52"/>
    <p:sldId id="435" r:id="rId53"/>
    <p:sldId id="437" r:id="rId54"/>
    <p:sldId id="420" r:id="rId55"/>
    <p:sldId id="422" r:id="rId5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5252"/>
    <a:srgbClr val="77C9F2"/>
    <a:srgbClr val="000000"/>
    <a:srgbClr val="90C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28" autoAdjust="0"/>
    <p:restoredTop sz="94664" autoAdjust="0"/>
  </p:normalViewPr>
  <p:slideViewPr>
    <p:cSldViewPr>
      <p:cViewPr varScale="1">
        <p:scale>
          <a:sx n="110" d="100"/>
          <a:sy n="110" d="100"/>
        </p:scale>
        <p:origin x="1488" y="108"/>
      </p:cViewPr>
      <p:guideLst>
        <p:guide orient="horz" pos="2160"/>
        <p:guide pos="2880"/>
      </p:guideLst>
    </p:cSldViewPr>
  </p:slideViewPr>
  <p:outlineViewPr>
    <p:cViewPr>
      <p:scale>
        <a:sx n="33" d="100"/>
        <a:sy n="33" d="100"/>
      </p:scale>
      <p:origin x="0" y="-3014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antares.bcssksz.local\pegasus\U02\PPT%20Nouvel%20an\2018_2019\messages%20&#233;chang&#233;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mals-mvm.be\data\600\630\Users\jfl\PROJECTS\JAARVERSLAG\2017\Jaarverslag%202016-Grafieke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74863826009023"/>
          <c:y val="0.13981402759736583"/>
          <c:w val="0.82412955979758118"/>
          <c:h val="0.77578753307139214"/>
        </c:manualLayout>
      </c:layout>
      <c:lineChart>
        <c:grouping val="stacked"/>
        <c:varyColors val="0"/>
        <c:ser>
          <c:idx val="0"/>
          <c:order val="0"/>
          <c:tx>
            <c:strRef>
              <c:f>Sheet3!$A$5:$A$10</c:f>
              <c:strCache>
                <c:ptCount val="6"/>
                <c:pt idx="0">
                  <c:v>2013</c:v>
                </c:pt>
                <c:pt idx="1">
                  <c:v>2014</c:v>
                </c:pt>
                <c:pt idx="2">
                  <c:v>2015</c:v>
                </c:pt>
                <c:pt idx="3">
                  <c:v>2016</c:v>
                </c:pt>
                <c:pt idx="4">
                  <c:v>2017</c:v>
                </c:pt>
                <c:pt idx="5">
                  <c:v>2018</c:v>
                </c:pt>
              </c:strCache>
            </c:strRef>
          </c:tx>
          <c:spPr>
            <a:ln w="34925">
              <a:solidFill>
                <a:schemeClr val="accent5">
                  <a:lumMod val="75000"/>
                </a:schemeClr>
              </a:solidFill>
            </a:ln>
          </c:spPr>
          <c:marker>
            <c:symbol val="none"/>
          </c:marker>
          <c:dLbls>
            <c:dLbl>
              <c:idx val="0"/>
              <c:layout>
                <c:manualLayout>
                  <c:x val="-2.9241851131280912E-2"/>
                  <c:y val="0.18291005432600949"/>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BD72-4ECC-A007-62558083314A}"/>
                </c:ext>
              </c:extLst>
            </c:dLbl>
            <c:dLbl>
              <c:idx val="1"/>
              <c:layout>
                <c:manualLayout>
                  <c:x val="-2.7474442152843302E-2"/>
                  <c:y val="0.1941910900403688"/>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BD72-4ECC-A007-62558083314A}"/>
                </c:ext>
              </c:extLst>
            </c:dLbl>
            <c:dLbl>
              <c:idx val="2"/>
              <c:layout>
                <c:manualLayout>
                  <c:x val="-3.245394299201465E-2"/>
                  <c:y val="0.1866686154587243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BD72-4ECC-A007-62558083314A}"/>
                </c:ext>
              </c:extLst>
            </c:dLbl>
            <c:dLbl>
              <c:idx val="3"/>
              <c:layout>
                <c:manualLayout>
                  <c:x val="-2.7474442152843302E-2"/>
                  <c:y val="0.1837334875898314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BD72-4ECC-A007-62558083314A}"/>
                </c:ext>
              </c:extLst>
            </c:dLbl>
            <c:dLbl>
              <c:idx val="4"/>
              <c:layout>
                <c:manualLayout>
                  <c:x val="-2.5707033174405692E-2"/>
                  <c:y val="0.18373348758983138"/>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BD72-4ECC-A007-62558083314A}"/>
                </c:ext>
              </c:extLst>
            </c:dLbl>
            <c:dLbl>
              <c:idx val="5"/>
              <c:layout>
                <c:manualLayout>
                  <c:x val="-3.1009260109718651E-2"/>
                  <c:y val="0.1941910900403688"/>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BD72-4ECC-A007-62558083314A}"/>
                </c:ext>
              </c:extLst>
            </c:dLbl>
            <c:spPr>
              <a:noFill/>
              <a:ln>
                <a:noFill/>
              </a:ln>
              <a:effectLst/>
            </c:spPr>
            <c:txPr>
              <a:bodyPr rot="-5400000" vert="horz"/>
              <a:lstStyle/>
              <a:p>
                <a:pPr>
                  <a:defRPr sz="1500" b="0" i="0" baseline="0">
                    <a:solidFill>
                      <a:schemeClr val="accent5">
                        <a:lumMod val="75000"/>
                      </a:schemeClr>
                    </a:solidFill>
                  </a:defRPr>
                </a:pPr>
                <a:endParaRPr lang="nl-BE"/>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Sheet3!$A$5:$A$10</c:f>
              <c:numCache>
                <c:formatCode>General</c:formatCode>
                <c:ptCount val="6"/>
                <c:pt idx="0">
                  <c:v>2013</c:v>
                </c:pt>
                <c:pt idx="1">
                  <c:v>2014</c:v>
                </c:pt>
                <c:pt idx="2">
                  <c:v>2015</c:v>
                </c:pt>
                <c:pt idx="3">
                  <c:v>2016</c:v>
                </c:pt>
                <c:pt idx="4">
                  <c:v>2017</c:v>
                </c:pt>
                <c:pt idx="5">
                  <c:v>2018</c:v>
                </c:pt>
              </c:numCache>
            </c:numRef>
          </c:cat>
          <c:val>
            <c:numRef>
              <c:f>Sheet3!$B$5:$B$10</c:f>
              <c:numCache>
                <c:formatCode>#,##0</c:formatCode>
                <c:ptCount val="6"/>
                <c:pt idx="0">
                  <c:v>945512286</c:v>
                </c:pt>
                <c:pt idx="1">
                  <c:v>1005868869</c:v>
                </c:pt>
                <c:pt idx="2">
                  <c:v>1072549826</c:v>
                </c:pt>
                <c:pt idx="3">
                  <c:v>1109577113</c:v>
                </c:pt>
                <c:pt idx="4">
                  <c:v>1116728304</c:v>
                </c:pt>
                <c:pt idx="5">
                  <c:v>1218161551</c:v>
                </c:pt>
              </c:numCache>
            </c:numRef>
          </c:val>
          <c:smooth val="0"/>
          <c:extLst>
            <c:ext xmlns:c16="http://schemas.microsoft.com/office/drawing/2014/chart" uri="{C3380CC4-5D6E-409C-BE32-E72D297353CC}">
              <c16:uniqueId val="{00000006-BD72-4ECC-A007-62558083314A}"/>
            </c:ext>
          </c:extLst>
        </c:ser>
        <c:dLbls>
          <c:showLegendKey val="0"/>
          <c:showVal val="0"/>
          <c:showCatName val="0"/>
          <c:showSerName val="0"/>
          <c:showPercent val="0"/>
          <c:showBubbleSize val="0"/>
        </c:dLbls>
        <c:smooth val="0"/>
        <c:axId val="105693184"/>
        <c:axId val="105694720"/>
      </c:lineChart>
      <c:catAx>
        <c:axId val="105693184"/>
        <c:scaling>
          <c:orientation val="minMax"/>
        </c:scaling>
        <c:delete val="0"/>
        <c:axPos val="b"/>
        <c:numFmt formatCode="General" sourceLinked="1"/>
        <c:majorTickMark val="out"/>
        <c:minorTickMark val="none"/>
        <c:tickLblPos val="nextTo"/>
        <c:txPr>
          <a:bodyPr/>
          <a:lstStyle/>
          <a:p>
            <a:pPr>
              <a:defRPr sz="1400"/>
            </a:pPr>
            <a:endParaRPr lang="nl-BE"/>
          </a:p>
        </c:txPr>
        <c:crossAx val="105694720"/>
        <c:crosses val="autoZero"/>
        <c:auto val="1"/>
        <c:lblAlgn val="ctr"/>
        <c:lblOffset val="100"/>
        <c:noMultiLvlLbl val="0"/>
      </c:catAx>
      <c:valAx>
        <c:axId val="105694720"/>
        <c:scaling>
          <c:orientation val="minMax"/>
        </c:scaling>
        <c:delete val="0"/>
        <c:axPos val="l"/>
        <c:majorGridlines>
          <c:spPr>
            <a:ln>
              <a:noFill/>
            </a:ln>
          </c:spPr>
        </c:majorGridlines>
        <c:numFmt formatCode="#,##0" sourceLinked="1"/>
        <c:majorTickMark val="out"/>
        <c:minorTickMark val="none"/>
        <c:tickLblPos val="nextTo"/>
        <c:txPr>
          <a:bodyPr/>
          <a:lstStyle/>
          <a:p>
            <a:pPr>
              <a:defRPr sz="1400"/>
            </a:pPr>
            <a:endParaRPr lang="nl-BE"/>
          </a:p>
        </c:txPr>
        <c:crossAx val="10569318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800" b="1" i="0" u="none" strike="noStrike" baseline="0">
                <a:solidFill>
                  <a:srgbClr val="000000"/>
                </a:solidFill>
                <a:latin typeface="Arial"/>
                <a:ea typeface="Arial"/>
                <a:cs typeface="Arial"/>
              </a:defRPr>
            </a:pPr>
            <a:r>
              <a:rPr lang="en-GB" sz="1000" dirty="0" smtClean="0"/>
              <a:t>Composition of</a:t>
            </a:r>
            <a:r>
              <a:rPr lang="en-GB" sz="1000" baseline="0" dirty="0" smtClean="0"/>
              <a:t> turnover</a:t>
            </a:r>
            <a:r>
              <a:rPr lang="en-GB" sz="1000" dirty="0" smtClean="0"/>
              <a:t> (</a:t>
            </a:r>
            <a:r>
              <a:rPr lang="en-GB" sz="1000" dirty="0"/>
              <a:t>2017)</a:t>
            </a:r>
          </a:p>
        </c:rich>
      </c:tx>
      <c:layout>
        <c:manualLayout>
          <c:xMode val="edge"/>
          <c:yMode val="edge"/>
          <c:x val="0.26325806266657542"/>
          <c:y val="3.39943342776204E-2"/>
        </c:manualLayout>
      </c:layout>
      <c:overlay val="0"/>
      <c:spPr>
        <a:noFill/>
        <a:ln w="25400">
          <a:noFill/>
        </a:ln>
      </c:spPr>
    </c:title>
    <c:autoTitleDeleted val="0"/>
    <c:plotArea>
      <c:layout>
        <c:manualLayout>
          <c:layoutTarget val="inner"/>
          <c:xMode val="edge"/>
          <c:yMode val="edge"/>
          <c:x val="9.2803201947210034E-2"/>
          <c:y val="0.19263456090651557"/>
          <c:w val="0.47916755291110491"/>
          <c:h val="0.71671388101983002"/>
        </c:manualLayout>
      </c:layout>
      <c:doughnutChart>
        <c:varyColors val="1"/>
        <c:ser>
          <c:idx val="0"/>
          <c:order val="0"/>
          <c:explosion val="2"/>
          <c:dPt>
            <c:idx val="0"/>
            <c:bubble3D val="0"/>
            <c:extLst>
              <c:ext xmlns:c16="http://schemas.microsoft.com/office/drawing/2014/chart" uri="{C3380CC4-5D6E-409C-BE32-E72D297353CC}">
                <c16:uniqueId val="{00000000-67F5-4D26-A481-189FE2680C23}"/>
              </c:ext>
            </c:extLst>
          </c:dPt>
          <c:dPt>
            <c:idx val="1"/>
            <c:bubble3D val="0"/>
            <c:extLst>
              <c:ext xmlns:c16="http://schemas.microsoft.com/office/drawing/2014/chart" uri="{C3380CC4-5D6E-409C-BE32-E72D297353CC}">
                <c16:uniqueId val="{00000001-67F5-4D26-A481-189FE2680C23}"/>
              </c:ext>
            </c:extLst>
          </c:dPt>
          <c:dPt>
            <c:idx val="2"/>
            <c:bubble3D val="0"/>
            <c:extLst>
              <c:ext xmlns:c16="http://schemas.microsoft.com/office/drawing/2014/chart" uri="{C3380CC4-5D6E-409C-BE32-E72D297353CC}">
                <c16:uniqueId val="{00000002-67F5-4D26-A481-189FE2680C23}"/>
              </c:ext>
            </c:extLst>
          </c:dPt>
          <c:dLbls>
            <c:dLbl>
              <c:idx val="0"/>
              <c:layout>
                <c:manualLayout>
                  <c:x val="-4.61361014994233E-3"/>
                  <c:y val="3.7771482530689674E-3"/>
                </c:manualLayout>
              </c:layou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0-67F5-4D26-A481-189FE2680C23}"/>
                </c:ext>
              </c:extLst>
            </c:dLbl>
            <c:dLbl>
              <c:idx val="3"/>
              <c:layout/>
              <c:tx>
                <c:rich>
                  <a:bodyPr/>
                  <a:lstStyle/>
                  <a:p>
                    <a:r>
                      <a:rPr lang="en-US" sz="1050" b="1">
                        <a:solidFill>
                          <a:schemeClr val="bg1"/>
                        </a:solidFill>
                      </a:rPr>
                      <a:t>24,4%</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7F5-4D26-A481-189FE2680C23}"/>
                </c:ext>
              </c:extLst>
            </c:dLbl>
            <c:numFmt formatCode="0.0%" sourceLinked="0"/>
            <c:spPr>
              <a:noFill/>
              <a:ln w="25400">
                <a:noFill/>
              </a:ln>
            </c:spPr>
            <c:txPr>
              <a:bodyPr/>
              <a:lstStyle/>
              <a:p>
                <a:pPr>
                  <a:defRPr sz="1050" b="1" i="0" u="none" strike="noStrike" baseline="0">
                    <a:solidFill>
                      <a:schemeClr val="bg1"/>
                    </a:solidFill>
                    <a:latin typeface="Arial"/>
                    <a:ea typeface="Arial"/>
                    <a:cs typeface="Arial"/>
                  </a:defRPr>
                </a:pPr>
                <a:endParaRPr lang="nl-BE"/>
              </a:p>
            </c:txPr>
            <c:showLegendKey val="0"/>
            <c:showVal val="0"/>
            <c:showCatName val="0"/>
            <c:showSerName val="0"/>
            <c:showPercent val="1"/>
            <c:showBubbleSize val="0"/>
            <c:showLeaderLines val="0"/>
            <c:extLst>
              <c:ext xmlns:c15="http://schemas.microsoft.com/office/drawing/2012/chart" uri="{CE6537A1-D6FC-4f65-9D91-7224C49458BB}">
                <c15:layout/>
              </c:ext>
            </c:extLst>
          </c:dLbls>
          <c:cat>
            <c:strRef>
              <c:f>Sheet3!$A$3:$A$6</c:f>
              <c:strCache>
                <c:ptCount val="4"/>
                <c:pt idx="0">
                  <c:v>Analyse en ontwikkeling van toepassingen</c:v>
                </c:pt>
                <c:pt idx="1">
                  <c:v>ICT-infrastructuurbeheer, operationele diensten en andere</c:v>
                </c:pt>
                <c:pt idx="2">
                  <c:v>Detachering</c:v>
                </c:pt>
                <c:pt idx="3">
                  <c:v>Externe ICT-consultants voor leden</c:v>
                </c:pt>
              </c:strCache>
            </c:strRef>
          </c:cat>
          <c:val>
            <c:numRef>
              <c:f>Sheet3!$M$3:$M$6</c:f>
              <c:numCache>
                <c:formatCode>0.0%</c:formatCode>
                <c:ptCount val="4"/>
                <c:pt idx="0">
                  <c:v>0.18993472775050232</c:v>
                </c:pt>
                <c:pt idx="1">
                  <c:v>0.23747857764390376</c:v>
                </c:pt>
                <c:pt idx="2">
                  <c:v>0.30679430779003741</c:v>
                </c:pt>
                <c:pt idx="3">
                  <c:v>0.2657923868155565</c:v>
                </c:pt>
              </c:numCache>
            </c:numRef>
          </c:val>
          <c:extLst>
            <c:ext xmlns:c16="http://schemas.microsoft.com/office/drawing/2014/chart" uri="{C3380CC4-5D6E-409C-BE32-E72D297353CC}">
              <c16:uniqueId val="{00000004-67F5-4D26-A481-189FE2680C23}"/>
            </c:ext>
          </c:extLst>
        </c:ser>
        <c:dLbls>
          <c:showLegendKey val="0"/>
          <c:showVal val="0"/>
          <c:showCatName val="0"/>
          <c:showSerName val="0"/>
          <c:showPercent val="1"/>
          <c:showBubbleSize val="0"/>
          <c:showLeaderLines val="0"/>
        </c:dLbls>
        <c:firstSliceAng val="0"/>
        <c:holeSize val="50"/>
      </c:doughnutChart>
      <c:spPr>
        <a:noFill/>
        <a:ln w="25400">
          <a:noFill/>
        </a:ln>
      </c:spPr>
    </c:plotArea>
    <c:legend>
      <c:legendPos val="r"/>
      <c:layout/>
      <c:overlay val="0"/>
      <c:spPr>
        <a:solidFill>
          <a:srgbClr val="FFFFFF"/>
        </a:solidFill>
        <a:ln w="3175">
          <a:solidFill>
            <a:srgbClr val="000000"/>
          </a:solidFill>
          <a:prstDash val="solid"/>
        </a:ln>
      </c:spPr>
      <c:txPr>
        <a:bodyPr/>
        <a:lstStyle/>
        <a:p>
          <a:pPr>
            <a:defRPr sz="735" b="0" i="0" u="none" strike="noStrike" baseline="0">
              <a:solidFill>
                <a:srgbClr val="000000"/>
              </a:solidFill>
              <a:latin typeface="Arial"/>
              <a:ea typeface="Arial"/>
              <a:cs typeface="Arial"/>
            </a:defRPr>
          </a:pPr>
          <a:endParaRPr lang="nl-BE"/>
        </a:p>
      </c:txPr>
    </c:legend>
    <c:plotVisOnly val="1"/>
    <c:dispBlanksAs val="zero"/>
    <c:showDLblsOverMax val="0"/>
  </c:chart>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nl-BE"/>
    </a:p>
  </c:txPr>
  <c:externalData r:id="rId1">
    <c:autoUpdate val="0"/>
  </c:externalData>
</c:chartSpace>
</file>

<file path=ppt/diagrams/_rels/data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image" Target="../media/image16.jpeg"/><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image" Target="../media/image16.jpeg"/><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B0C0D0-7AB7-487B-ADF8-3BB3DD4E9EE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E7919EDD-7680-4985-B198-1CBB0F9E96AC}">
      <dgm:prSet/>
      <dgm:spPr/>
      <dgm:t>
        <a:bodyPr/>
        <a:lstStyle/>
        <a:p>
          <a:pPr rtl="0"/>
          <a:r>
            <a:rPr lang="nl-BE" dirty="0" err="1" smtClean="0"/>
            <a:t>Coordination</a:t>
          </a:r>
          <a:r>
            <a:rPr lang="nl-BE" dirty="0" smtClean="0"/>
            <a:t> of digital </a:t>
          </a:r>
          <a:r>
            <a:rPr lang="nl-BE" dirty="0" err="1" smtClean="0"/>
            <a:t>subprocesses</a:t>
          </a:r>
          <a:endParaRPr lang="nl-BE" dirty="0"/>
        </a:p>
      </dgm:t>
    </dgm:pt>
    <dgm:pt modelId="{2FC221D4-82FE-4089-96B1-E14722E33943}" type="parTrans" cxnId="{2D283A8C-B4A3-4152-B8A6-4729DCCC852F}">
      <dgm:prSet/>
      <dgm:spPr/>
      <dgm:t>
        <a:bodyPr/>
        <a:lstStyle/>
        <a:p>
          <a:endParaRPr lang="en-US"/>
        </a:p>
      </dgm:t>
    </dgm:pt>
    <dgm:pt modelId="{C698564A-6110-4602-9450-B172C3825847}" type="sibTrans" cxnId="{2D283A8C-B4A3-4152-B8A6-4729DCCC852F}">
      <dgm:prSet/>
      <dgm:spPr/>
      <dgm:t>
        <a:bodyPr/>
        <a:lstStyle/>
        <a:p>
          <a:endParaRPr lang="en-US"/>
        </a:p>
      </dgm:t>
    </dgm:pt>
    <dgm:pt modelId="{426C232F-332D-4FF2-A820-7A068898BF0D}">
      <dgm:prSet/>
      <dgm:spPr/>
      <dgm:t>
        <a:bodyPr/>
        <a:lstStyle/>
        <a:p>
          <a:pPr rtl="0"/>
          <a:r>
            <a:rPr lang="nl-BE" dirty="0" smtClean="0"/>
            <a:t>Portal</a:t>
          </a:r>
          <a:endParaRPr lang="nl-BE" dirty="0"/>
        </a:p>
      </dgm:t>
    </dgm:pt>
    <dgm:pt modelId="{76543072-ED0A-4EFB-9174-9DC2D0CB754B}" type="parTrans" cxnId="{48331867-FF99-498B-92E1-5B05B35773A9}">
      <dgm:prSet/>
      <dgm:spPr/>
      <dgm:t>
        <a:bodyPr/>
        <a:lstStyle/>
        <a:p>
          <a:endParaRPr lang="en-US"/>
        </a:p>
      </dgm:t>
    </dgm:pt>
    <dgm:pt modelId="{0FF22A80-B924-4C97-9785-6DB4BF018886}" type="sibTrans" cxnId="{48331867-FF99-498B-92E1-5B05B35773A9}">
      <dgm:prSet/>
      <dgm:spPr/>
      <dgm:t>
        <a:bodyPr/>
        <a:lstStyle/>
        <a:p>
          <a:endParaRPr lang="en-US"/>
        </a:p>
      </dgm:t>
    </dgm:pt>
    <dgm:pt modelId="{AE2357B3-F8D1-4E13-B807-E393E9FC5539}">
      <dgm:prSet/>
      <dgm:spPr/>
      <dgm:t>
        <a:bodyPr/>
        <a:lstStyle/>
        <a:p>
          <a:pPr rtl="0"/>
          <a:r>
            <a:rPr lang="nl-BE" dirty="0" err="1" smtClean="0"/>
            <a:t>Integrated</a:t>
          </a:r>
          <a:r>
            <a:rPr lang="nl-BE" dirty="0" smtClean="0"/>
            <a:t> user and </a:t>
          </a:r>
          <a:r>
            <a:rPr lang="nl-BE" dirty="0" err="1" smtClean="0"/>
            <a:t>access</a:t>
          </a:r>
          <a:r>
            <a:rPr lang="nl-BE" dirty="0" smtClean="0"/>
            <a:t> management</a:t>
          </a:r>
          <a:endParaRPr lang="nl-BE" dirty="0"/>
        </a:p>
      </dgm:t>
    </dgm:pt>
    <dgm:pt modelId="{DF983F23-5BAE-428F-AFD9-BF0943C63ACC}" type="parTrans" cxnId="{C4084BF0-F635-4676-89A9-D65F024FF168}">
      <dgm:prSet/>
      <dgm:spPr/>
      <dgm:t>
        <a:bodyPr/>
        <a:lstStyle/>
        <a:p>
          <a:endParaRPr lang="en-US"/>
        </a:p>
      </dgm:t>
    </dgm:pt>
    <dgm:pt modelId="{486EB6E6-F0BE-4E7B-A3F0-7DC5C5021754}" type="sibTrans" cxnId="{C4084BF0-F635-4676-89A9-D65F024FF168}">
      <dgm:prSet/>
      <dgm:spPr/>
      <dgm:t>
        <a:bodyPr/>
        <a:lstStyle/>
        <a:p>
          <a:endParaRPr lang="en-US"/>
        </a:p>
      </dgm:t>
    </dgm:pt>
    <dgm:pt modelId="{81FDCA61-7A32-4339-89E8-DD3704FB86F4}">
      <dgm:prSet/>
      <dgm:spPr/>
      <dgm:t>
        <a:bodyPr/>
        <a:lstStyle/>
        <a:p>
          <a:pPr rtl="0"/>
          <a:r>
            <a:rPr lang="nl-BE" dirty="0" smtClean="0"/>
            <a:t>Management of </a:t>
          </a:r>
          <a:r>
            <a:rPr dirty="0" smtClean="0"/>
            <a:t>logs</a:t>
          </a:r>
          <a:endParaRPr lang="nl-BE" dirty="0"/>
        </a:p>
      </dgm:t>
    </dgm:pt>
    <dgm:pt modelId="{4F5E6841-070D-4563-B23E-8C64EC2E827B}" type="parTrans" cxnId="{7B7E50D4-65C6-4E3C-995E-1A1ABF6FDBCF}">
      <dgm:prSet/>
      <dgm:spPr/>
      <dgm:t>
        <a:bodyPr/>
        <a:lstStyle/>
        <a:p>
          <a:endParaRPr lang="en-US"/>
        </a:p>
      </dgm:t>
    </dgm:pt>
    <dgm:pt modelId="{4922DE05-E610-4796-BFBC-E068300788D1}" type="sibTrans" cxnId="{7B7E50D4-65C6-4E3C-995E-1A1ABF6FDBCF}">
      <dgm:prSet/>
      <dgm:spPr/>
      <dgm:t>
        <a:bodyPr/>
        <a:lstStyle/>
        <a:p>
          <a:endParaRPr lang="en-US"/>
        </a:p>
      </dgm:t>
    </dgm:pt>
    <dgm:pt modelId="{F9B22A10-E2AD-420E-86FD-C6A619FB34C3}">
      <dgm:prSet/>
      <dgm:spPr/>
      <dgm:t>
        <a:bodyPr/>
        <a:lstStyle/>
        <a:p>
          <a:pPr rtl="0"/>
          <a:r>
            <a:rPr lang="nl-BE" dirty="0" smtClean="0"/>
            <a:t>System </a:t>
          </a:r>
          <a:r>
            <a:rPr lang="nl-BE" dirty="0" err="1" smtClean="0"/>
            <a:t>for</a:t>
          </a:r>
          <a:r>
            <a:rPr lang="nl-BE" dirty="0" smtClean="0"/>
            <a:t> </a:t>
          </a:r>
          <a:r>
            <a:rPr smtClean="0"/>
            <a:t>end-to-end </a:t>
          </a:r>
          <a:r>
            <a:rPr lang="nl-BE" dirty="0" err="1" smtClean="0"/>
            <a:t>encryption</a:t>
          </a:r>
          <a:endParaRPr lang="nl-BE" dirty="0"/>
        </a:p>
      </dgm:t>
    </dgm:pt>
    <dgm:pt modelId="{51614E59-5D94-439C-A07A-61525828432A}" type="parTrans" cxnId="{F52E67DC-23C4-4525-AAFE-F3400258F7D3}">
      <dgm:prSet/>
      <dgm:spPr/>
      <dgm:t>
        <a:bodyPr/>
        <a:lstStyle/>
        <a:p>
          <a:endParaRPr lang="en-US"/>
        </a:p>
      </dgm:t>
    </dgm:pt>
    <dgm:pt modelId="{C995947A-877C-455B-BB65-7FBC6937BA2D}" type="sibTrans" cxnId="{F52E67DC-23C4-4525-AAFE-F3400258F7D3}">
      <dgm:prSet/>
      <dgm:spPr/>
      <dgm:t>
        <a:bodyPr/>
        <a:lstStyle/>
        <a:p>
          <a:endParaRPr lang="en-US"/>
        </a:p>
      </dgm:t>
    </dgm:pt>
    <dgm:pt modelId="{DE482DF0-5C86-4767-9CE5-54725DF28573}">
      <dgm:prSet/>
      <dgm:spPr/>
      <dgm:t>
        <a:bodyPr/>
        <a:lstStyle/>
        <a:p>
          <a:pPr rtl="0"/>
          <a:r>
            <a:rPr lang="fr-BE" dirty="0" smtClean="0">
              <a:solidFill>
                <a:srgbClr val="3E6E5A"/>
              </a:solidFill>
            </a:rPr>
            <a:t>eHealth</a:t>
          </a:r>
          <a:r>
            <a:rPr dirty="0"/>
            <a:t>Box</a:t>
          </a:r>
          <a:endParaRPr lang="nl-BE" dirty="0"/>
        </a:p>
      </dgm:t>
    </dgm:pt>
    <dgm:pt modelId="{BF1F2008-AABF-4483-9D7B-58A40034FD6C}" type="parTrans" cxnId="{1310D4E3-793B-4536-BE37-788F54627977}">
      <dgm:prSet/>
      <dgm:spPr/>
      <dgm:t>
        <a:bodyPr/>
        <a:lstStyle/>
        <a:p>
          <a:endParaRPr lang="en-US"/>
        </a:p>
      </dgm:t>
    </dgm:pt>
    <dgm:pt modelId="{4D6A567C-A21A-42BF-9F41-7BF71E18F454}" type="sibTrans" cxnId="{1310D4E3-793B-4536-BE37-788F54627977}">
      <dgm:prSet/>
      <dgm:spPr/>
      <dgm:t>
        <a:bodyPr/>
        <a:lstStyle/>
        <a:p>
          <a:endParaRPr lang="en-US"/>
        </a:p>
      </dgm:t>
    </dgm:pt>
    <dgm:pt modelId="{3069D4A7-A9EB-432B-8415-5BE83922B144}">
      <dgm:prSet/>
      <dgm:spPr/>
      <dgm:t>
        <a:bodyPr/>
        <a:lstStyle/>
        <a:p>
          <a:pPr rtl="0"/>
          <a:r>
            <a:t>Timestamping</a:t>
          </a:r>
          <a:endParaRPr lang="nl-BE" dirty="0"/>
        </a:p>
      </dgm:t>
    </dgm:pt>
    <dgm:pt modelId="{9A7D73A8-C0A9-4B8A-9838-7588537C14AA}" type="parTrans" cxnId="{62233745-3DC7-4513-AFFE-85579EDF5340}">
      <dgm:prSet/>
      <dgm:spPr/>
      <dgm:t>
        <a:bodyPr/>
        <a:lstStyle/>
        <a:p>
          <a:endParaRPr lang="en-US"/>
        </a:p>
      </dgm:t>
    </dgm:pt>
    <dgm:pt modelId="{DFE1D077-B434-438C-B525-DD545C84AAA3}" type="sibTrans" cxnId="{62233745-3DC7-4513-AFFE-85579EDF5340}">
      <dgm:prSet/>
      <dgm:spPr/>
      <dgm:t>
        <a:bodyPr/>
        <a:lstStyle/>
        <a:p>
          <a:endParaRPr lang="en-US"/>
        </a:p>
      </dgm:t>
    </dgm:pt>
    <dgm:pt modelId="{53250AAA-89D6-4377-B3C0-0E5BF972A3C0}">
      <dgm:prSet/>
      <dgm:spPr/>
      <dgm:t>
        <a:bodyPr/>
        <a:lstStyle/>
        <a:p>
          <a:pPr rtl="0"/>
          <a:r>
            <a:rPr lang="nl-BE" dirty="0" err="1" smtClean="0"/>
            <a:t>Encryption</a:t>
          </a:r>
          <a:r>
            <a:rPr lang="nl-BE" dirty="0" smtClean="0"/>
            <a:t> </a:t>
          </a:r>
          <a:r>
            <a:rPr lang="nl-BE" dirty="0" err="1" smtClean="0"/>
            <a:t>and</a:t>
          </a:r>
          <a:r>
            <a:rPr lang="nl-BE" dirty="0" smtClean="0"/>
            <a:t> </a:t>
          </a:r>
          <a:r>
            <a:rPr lang="nl-BE" dirty="0" err="1" smtClean="0"/>
            <a:t>anonymization</a:t>
          </a:r>
          <a:endParaRPr lang="nl-BE" dirty="0"/>
        </a:p>
      </dgm:t>
    </dgm:pt>
    <dgm:pt modelId="{470AA8AF-6A66-4DE7-8F3A-D2B315A90BE8}" type="parTrans" cxnId="{3AA5B55E-BAFF-4E59-844F-0B3A890F9AB2}">
      <dgm:prSet/>
      <dgm:spPr/>
      <dgm:t>
        <a:bodyPr/>
        <a:lstStyle/>
        <a:p>
          <a:endParaRPr lang="en-US"/>
        </a:p>
      </dgm:t>
    </dgm:pt>
    <dgm:pt modelId="{4828047A-C139-4049-9231-4057A0E3B9D2}" type="sibTrans" cxnId="{3AA5B55E-BAFF-4E59-844F-0B3A890F9AB2}">
      <dgm:prSet/>
      <dgm:spPr/>
      <dgm:t>
        <a:bodyPr/>
        <a:lstStyle/>
        <a:p>
          <a:endParaRPr lang="en-US"/>
        </a:p>
      </dgm:t>
    </dgm:pt>
    <dgm:pt modelId="{ADE4E262-EB9E-448C-8B46-6B6521E6B92F}">
      <dgm:prSet/>
      <dgm:spPr/>
      <dgm:t>
        <a:bodyPr/>
        <a:lstStyle/>
        <a:p>
          <a:pPr rtl="0"/>
          <a:r>
            <a:rPr lang="nl-BE" dirty="0" err="1" smtClean="0"/>
            <a:t>Consultation</a:t>
          </a:r>
          <a:r>
            <a:rPr lang="nl-BE" dirty="0" smtClean="0"/>
            <a:t> of the National Register and the CBSS Registers</a:t>
          </a:r>
          <a:endParaRPr lang="nl-BE" dirty="0"/>
        </a:p>
      </dgm:t>
    </dgm:pt>
    <dgm:pt modelId="{28664F9A-4277-4158-A312-1D48A34DD546}" type="parTrans" cxnId="{DB050EC4-F2AC-4ACB-BEFA-69C14AE7D74E}">
      <dgm:prSet/>
      <dgm:spPr/>
      <dgm:t>
        <a:bodyPr/>
        <a:lstStyle/>
        <a:p>
          <a:endParaRPr lang="en-US"/>
        </a:p>
      </dgm:t>
    </dgm:pt>
    <dgm:pt modelId="{DC8C0C9F-FA74-4A97-BA58-15F42B37D9FB}" type="sibTrans" cxnId="{DB050EC4-F2AC-4ACB-BEFA-69C14AE7D74E}">
      <dgm:prSet/>
      <dgm:spPr/>
      <dgm:t>
        <a:bodyPr/>
        <a:lstStyle/>
        <a:p>
          <a:endParaRPr lang="en-US"/>
        </a:p>
      </dgm:t>
    </dgm:pt>
    <dgm:pt modelId="{66800CA2-1263-488B-9901-BF5AA9A26379}">
      <dgm:prSet/>
      <dgm:spPr/>
      <dgm:t>
        <a:bodyPr/>
        <a:lstStyle/>
        <a:p>
          <a:pPr rtl="0"/>
          <a:r>
            <a:rPr lang="nl-BE" dirty="0" err="1" smtClean="0"/>
            <a:t>Reference</a:t>
          </a:r>
          <a:r>
            <a:rPr lang="nl-BE" dirty="0" smtClean="0"/>
            <a:t> directory </a:t>
          </a:r>
          <a:r>
            <a:rPr smtClean="0"/>
            <a:t>(metahub</a:t>
          </a:r>
          <a:r>
            <a:t>)</a:t>
          </a:r>
          <a:endParaRPr lang="nl-BE" dirty="0"/>
        </a:p>
      </dgm:t>
    </dgm:pt>
    <dgm:pt modelId="{FE2E1471-E52D-466A-A76C-4BB5F19A90C2}" type="parTrans" cxnId="{CC959A60-F5E3-4CBA-B49F-D1CC8967392E}">
      <dgm:prSet/>
      <dgm:spPr/>
      <dgm:t>
        <a:bodyPr/>
        <a:lstStyle/>
        <a:p>
          <a:endParaRPr lang="en-US"/>
        </a:p>
      </dgm:t>
    </dgm:pt>
    <dgm:pt modelId="{5B01B5E3-2F09-44F6-BDF4-59AE3DD792F4}" type="sibTrans" cxnId="{CC959A60-F5E3-4CBA-B49F-D1CC8967392E}">
      <dgm:prSet/>
      <dgm:spPr/>
      <dgm:t>
        <a:bodyPr/>
        <a:lstStyle/>
        <a:p>
          <a:endParaRPr lang="en-US"/>
        </a:p>
      </dgm:t>
    </dgm:pt>
    <dgm:pt modelId="{9E029134-162C-442E-A062-F55ADB999C33}" type="pres">
      <dgm:prSet presAssocID="{D1B0C0D0-7AB7-487B-ADF8-3BB3DD4E9EE7}" presName="Name0" presStyleCnt="0">
        <dgm:presLayoutVars>
          <dgm:dir/>
          <dgm:resizeHandles val="exact"/>
        </dgm:presLayoutVars>
      </dgm:prSet>
      <dgm:spPr/>
      <dgm:t>
        <a:bodyPr/>
        <a:lstStyle/>
        <a:p>
          <a:endParaRPr lang="en-US"/>
        </a:p>
      </dgm:t>
    </dgm:pt>
    <dgm:pt modelId="{60E777AF-AE30-4678-946F-1FF94928EBDC}" type="pres">
      <dgm:prSet presAssocID="{E7919EDD-7680-4985-B198-1CBB0F9E96AC}" presName="composite" presStyleCnt="0"/>
      <dgm:spPr/>
    </dgm:pt>
    <dgm:pt modelId="{7A8D609C-F894-4686-8594-F633FD78C201}" type="pres">
      <dgm:prSet presAssocID="{E7919EDD-7680-4985-B198-1CBB0F9E96AC}" presName="rect1" presStyleLbl="trAlignAcc1" presStyleIdx="0" presStyleCnt="10">
        <dgm:presLayoutVars>
          <dgm:bulletEnabled val="1"/>
        </dgm:presLayoutVars>
      </dgm:prSet>
      <dgm:spPr/>
      <dgm:t>
        <a:bodyPr/>
        <a:lstStyle/>
        <a:p>
          <a:endParaRPr lang="en-US"/>
        </a:p>
      </dgm:t>
    </dgm:pt>
    <dgm:pt modelId="{8B00EC11-24E0-4E0C-8101-DB576F31F9D2}" type="pres">
      <dgm:prSet presAssocID="{E7919EDD-7680-4985-B198-1CBB0F9E96AC}" presName="rect2" presStyleLbl="fgImgPlace1" presStyleIdx="0" presStyleCnt="1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7105A6FE-D318-4A98-A922-671C581530DC}" type="pres">
      <dgm:prSet presAssocID="{C698564A-6110-4602-9450-B172C3825847}" presName="sibTrans" presStyleCnt="0"/>
      <dgm:spPr/>
    </dgm:pt>
    <dgm:pt modelId="{85CFEB57-FC52-4321-A97D-3211B5D63D4D}" type="pres">
      <dgm:prSet presAssocID="{426C232F-332D-4FF2-A820-7A068898BF0D}" presName="composite" presStyleCnt="0"/>
      <dgm:spPr/>
    </dgm:pt>
    <dgm:pt modelId="{A9AE0183-4578-4303-9373-BBB0DAF179FE}" type="pres">
      <dgm:prSet presAssocID="{426C232F-332D-4FF2-A820-7A068898BF0D}" presName="rect1" presStyleLbl="trAlignAcc1" presStyleIdx="1" presStyleCnt="10">
        <dgm:presLayoutVars>
          <dgm:bulletEnabled val="1"/>
        </dgm:presLayoutVars>
      </dgm:prSet>
      <dgm:spPr/>
      <dgm:t>
        <a:bodyPr/>
        <a:lstStyle/>
        <a:p>
          <a:endParaRPr lang="en-US"/>
        </a:p>
      </dgm:t>
    </dgm:pt>
    <dgm:pt modelId="{17BB8C5E-ACC5-4AEA-AC3B-15C53CC548C0}" type="pres">
      <dgm:prSet presAssocID="{426C232F-332D-4FF2-A820-7A068898BF0D}" presName="rect2" presStyleLbl="fgImgPlace1" presStyleIdx="1" presStyleCnt="1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3DF2FDF0-8F29-4351-969E-A1025413C53F}" type="pres">
      <dgm:prSet presAssocID="{0FF22A80-B924-4C97-9785-6DB4BF018886}" presName="sibTrans" presStyleCnt="0"/>
      <dgm:spPr/>
    </dgm:pt>
    <dgm:pt modelId="{51949F69-36F9-42ED-A197-4A357D3FCC84}" type="pres">
      <dgm:prSet presAssocID="{AE2357B3-F8D1-4E13-B807-E393E9FC5539}" presName="composite" presStyleCnt="0"/>
      <dgm:spPr/>
    </dgm:pt>
    <dgm:pt modelId="{DC5DD086-89E5-4CD9-B1D2-0E7FF2C522A2}" type="pres">
      <dgm:prSet presAssocID="{AE2357B3-F8D1-4E13-B807-E393E9FC5539}" presName="rect1" presStyleLbl="trAlignAcc1" presStyleIdx="2" presStyleCnt="10">
        <dgm:presLayoutVars>
          <dgm:bulletEnabled val="1"/>
        </dgm:presLayoutVars>
      </dgm:prSet>
      <dgm:spPr/>
      <dgm:t>
        <a:bodyPr/>
        <a:lstStyle/>
        <a:p>
          <a:endParaRPr lang="en-US"/>
        </a:p>
      </dgm:t>
    </dgm:pt>
    <dgm:pt modelId="{DEDE190B-7605-44A7-B19B-482157C4ED09}" type="pres">
      <dgm:prSet presAssocID="{AE2357B3-F8D1-4E13-B807-E393E9FC5539}" presName="rect2" presStyleLbl="fgImgPlace1" presStyleIdx="2" presStyleCnt="1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800A896D-7DD0-4D28-BE08-D3B8F3F2A8C6}" type="pres">
      <dgm:prSet presAssocID="{486EB6E6-F0BE-4E7B-A3F0-7DC5C5021754}" presName="sibTrans" presStyleCnt="0"/>
      <dgm:spPr/>
    </dgm:pt>
    <dgm:pt modelId="{09DCF082-D387-4036-A517-A57508B9F296}" type="pres">
      <dgm:prSet presAssocID="{81FDCA61-7A32-4339-89E8-DD3704FB86F4}" presName="composite" presStyleCnt="0"/>
      <dgm:spPr/>
    </dgm:pt>
    <dgm:pt modelId="{6F6ACCCA-7573-4F27-BB76-D1BFA52EAEE3}" type="pres">
      <dgm:prSet presAssocID="{81FDCA61-7A32-4339-89E8-DD3704FB86F4}" presName="rect1" presStyleLbl="trAlignAcc1" presStyleIdx="3" presStyleCnt="10">
        <dgm:presLayoutVars>
          <dgm:bulletEnabled val="1"/>
        </dgm:presLayoutVars>
      </dgm:prSet>
      <dgm:spPr/>
      <dgm:t>
        <a:bodyPr/>
        <a:lstStyle/>
        <a:p>
          <a:endParaRPr lang="en-US"/>
        </a:p>
      </dgm:t>
    </dgm:pt>
    <dgm:pt modelId="{F94043AE-FBAE-4418-8D10-10B1481C95AF}" type="pres">
      <dgm:prSet presAssocID="{81FDCA61-7A32-4339-89E8-DD3704FB86F4}" presName="rect2" presStyleLbl="fgImgPlace1" presStyleIdx="3" presStyleCnt="1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pt>
    <dgm:pt modelId="{2F838AD4-66C5-4737-8D8D-66F3281C6FE1}" type="pres">
      <dgm:prSet presAssocID="{4922DE05-E610-4796-BFBC-E068300788D1}" presName="sibTrans" presStyleCnt="0"/>
      <dgm:spPr/>
    </dgm:pt>
    <dgm:pt modelId="{0F749A16-F5F6-45E8-9E08-2382EA901724}" type="pres">
      <dgm:prSet presAssocID="{F9B22A10-E2AD-420E-86FD-C6A619FB34C3}" presName="composite" presStyleCnt="0"/>
      <dgm:spPr/>
    </dgm:pt>
    <dgm:pt modelId="{610D24CD-EC64-4585-8806-7B24163BBCA5}" type="pres">
      <dgm:prSet presAssocID="{F9B22A10-E2AD-420E-86FD-C6A619FB34C3}" presName="rect1" presStyleLbl="trAlignAcc1" presStyleIdx="4" presStyleCnt="10">
        <dgm:presLayoutVars>
          <dgm:bulletEnabled val="1"/>
        </dgm:presLayoutVars>
      </dgm:prSet>
      <dgm:spPr/>
      <dgm:t>
        <a:bodyPr/>
        <a:lstStyle/>
        <a:p>
          <a:endParaRPr lang="en-US"/>
        </a:p>
      </dgm:t>
    </dgm:pt>
    <dgm:pt modelId="{1D377189-38FA-44FB-9886-A25D865375A4}" type="pres">
      <dgm:prSet presAssocID="{F9B22A10-E2AD-420E-86FD-C6A619FB34C3}" presName="rect2" presStyleLbl="fgImgPlace1" presStyleIdx="4" presStyleCnt="10"/>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dgm:spPr>
    </dgm:pt>
    <dgm:pt modelId="{D0690CA7-5AC0-41CF-B946-24781BCFD1A5}" type="pres">
      <dgm:prSet presAssocID="{C995947A-877C-455B-BB65-7FBC6937BA2D}" presName="sibTrans" presStyleCnt="0"/>
      <dgm:spPr/>
    </dgm:pt>
    <dgm:pt modelId="{B7B3EDE5-7630-4030-822E-F5E4C9706E85}" type="pres">
      <dgm:prSet presAssocID="{DE482DF0-5C86-4767-9CE5-54725DF28573}" presName="composite" presStyleCnt="0"/>
      <dgm:spPr/>
    </dgm:pt>
    <dgm:pt modelId="{4F50CB91-2850-4662-936D-F5CF85EB32D2}" type="pres">
      <dgm:prSet presAssocID="{DE482DF0-5C86-4767-9CE5-54725DF28573}" presName="rect1" presStyleLbl="trAlignAcc1" presStyleIdx="5" presStyleCnt="10">
        <dgm:presLayoutVars>
          <dgm:bulletEnabled val="1"/>
        </dgm:presLayoutVars>
      </dgm:prSet>
      <dgm:spPr/>
      <dgm:t>
        <a:bodyPr/>
        <a:lstStyle/>
        <a:p>
          <a:endParaRPr lang="en-US"/>
        </a:p>
      </dgm:t>
    </dgm:pt>
    <dgm:pt modelId="{82E38FB2-A96C-4D7A-A866-6D7BE57189A0}" type="pres">
      <dgm:prSet presAssocID="{DE482DF0-5C86-4767-9CE5-54725DF28573}" presName="rect2" presStyleLbl="fgImgPlace1" presStyleIdx="5" presStyleCnt="10"/>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dgm:spPr>
    </dgm:pt>
    <dgm:pt modelId="{FFADA039-4E63-4656-B69A-9CDE6DF7D22E}" type="pres">
      <dgm:prSet presAssocID="{4D6A567C-A21A-42BF-9F41-7BF71E18F454}" presName="sibTrans" presStyleCnt="0"/>
      <dgm:spPr/>
    </dgm:pt>
    <dgm:pt modelId="{617E62FE-8B7F-4345-A007-B8285279A613}" type="pres">
      <dgm:prSet presAssocID="{3069D4A7-A9EB-432B-8415-5BE83922B144}" presName="composite" presStyleCnt="0"/>
      <dgm:spPr/>
    </dgm:pt>
    <dgm:pt modelId="{9C5C0C8B-F255-4694-B3C6-8BE7DBC5F7E5}" type="pres">
      <dgm:prSet presAssocID="{3069D4A7-A9EB-432B-8415-5BE83922B144}" presName="rect1" presStyleLbl="trAlignAcc1" presStyleIdx="6" presStyleCnt="10">
        <dgm:presLayoutVars>
          <dgm:bulletEnabled val="1"/>
        </dgm:presLayoutVars>
      </dgm:prSet>
      <dgm:spPr/>
      <dgm:t>
        <a:bodyPr/>
        <a:lstStyle/>
        <a:p>
          <a:endParaRPr lang="en-US"/>
        </a:p>
      </dgm:t>
    </dgm:pt>
    <dgm:pt modelId="{A9E14B50-194E-4A93-B9D9-20BB56D81973}" type="pres">
      <dgm:prSet presAssocID="{3069D4A7-A9EB-432B-8415-5BE83922B144}" presName="rect2" presStyleLbl="fgImgPlace1" presStyleIdx="6" presStyleCnt="10"/>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dgm:spPr>
    </dgm:pt>
    <dgm:pt modelId="{CC5C64CB-AB52-41A1-B231-D8699C0C625F}" type="pres">
      <dgm:prSet presAssocID="{DFE1D077-B434-438C-B525-DD545C84AAA3}" presName="sibTrans" presStyleCnt="0"/>
      <dgm:spPr/>
    </dgm:pt>
    <dgm:pt modelId="{F8E94CFA-B945-48E5-BE10-370DD69F16A4}" type="pres">
      <dgm:prSet presAssocID="{53250AAA-89D6-4377-B3C0-0E5BF972A3C0}" presName="composite" presStyleCnt="0"/>
      <dgm:spPr/>
    </dgm:pt>
    <dgm:pt modelId="{411BB13E-A3FD-42F9-8D3A-DD2DDC4A3516}" type="pres">
      <dgm:prSet presAssocID="{53250AAA-89D6-4377-B3C0-0E5BF972A3C0}" presName="rect1" presStyleLbl="trAlignAcc1" presStyleIdx="7" presStyleCnt="10">
        <dgm:presLayoutVars>
          <dgm:bulletEnabled val="1"/>
        </dgm:presLayoutVars>
      </dgm:prSet>
      <dgm:spPr/>
      <dgm:t>
        <a:bodyPr/>
        <a:lstStyle/>
        <a:p>
          <a:endParaRPr lang="en-US"/>
        </a:p>
      </dgm:t>
    </dgm:pt>
    <dgm:pt modelId="{70C2EA1E-D7DB-4E74-806D-4590DBE781A3}" type="pres">
      <dgm:prSet presAssocID="{53250AAA-89D6-4377-B3C0-0E5BF972A3C0}" presName="rect2" presStyleLbl="fgImgPlace1" presStyleIdx="7" presStyleCnt="10"/>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dgm:spPr>
    </dgm:pt>
    <dgm:pt modelId="{B6819F3B-727A-4EDF-BC16-FDFFBB563868}" type="pres">
      <dgm:prSet presAssocID="{4828047A-C139-4049-9231-4057A0E3B9D2}" presName="sibTrans" presStyleCnt="0"/>
      <dgm:spPr/>
    </dgm:pt>
    <dgm:pt modelId="{BB272E9F-26C5-4655-93E5-F3616BF119CC}" type="pres">
      <dgm:prSet presAssocID="{ADE4E262-EB9E-448C-8B46-6B6521E6B92F}" presName="composite" presStyleCnt="0"/>
      <dgm:spPr/>
    </dgm:pt>
    <dgm:pt modelId="{E0757731-3698-433B-8E7C-2EB749869931}" type="pres">
      <dgm:prSet presAssocID="{ADE4E262-EB9E-448C-8B46-6B6521E6B92F}" presName="rect1" presStyleLbl="trAlignAcc1" presStyleIdx="8" presStyleCnt="10">
        <dgm:presLayoutVars>
          <dgm:bulletEnabled val="1"/>
        </dgm:presLayoutVars>
      </dgm:prSet>
      <dgm:spPr/>
      <dgm:t>
        <a:bodyPr/>
        <a:lstStyle/>
        <a:p>
          <a:endParaRPr lang="en-US"/>
        </a:p>
      </dgm:t>
    </dgm:pt>
    <dgm:pt modelId="{139FD9EA-3509-4D4C-98D4-BC741BA871D8}" type="pres">
      <dgm:prSet presAssocID="{ADE4E262-EB9E-448C-8B46-6B6521E6B92F}" presName="rect2" presStyleLbl="fgImgPlace1" presStyleIdx="8" presStyleCnt="10"/>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dgm:spPr>
    </dgm:pt>
    <dgm:pt modelId="{979B97D2-0F97-437F-8686-ABD1B910F38F}" type="pres">
      <dgm:prSet presAssocID="{DC8C0C9F-FA74-4A97-BA58-15F42B37D9FB}" presName="sibTrans" presStyleCnt="0"/>
      <dgm:spPr/>
    </dgm:pt>
    <dgm:pt modelId="{0216C3D0-FCC6-4B0C-AA10-7E78E85A1DE2}" type="pres">
      <dgm:prSet presAssocID="{66800CA2-1263-488B-9901-BF5AA9A26379}" presName="composite" presStyleCnt="0"/>
      <dgm:spPr/>
    </dgm:pt>
    <dgm:pt modelId="{22C56DC3-2158-416C-A2CA-0A41276F6E72}" type="pres">
      <dgm:prSet presAssocID="{66800CA2-1263-488B-9901-BF5AA9A26379}" presName="rect1" presStyleLbl="trAlignAcc1" presStyleIdx="9" presStyleCnt="10">
        <dgm:presLayoutVars>
          <dgm:bulletEnabled val="1"/>
        </dgm:presLayoutVars>
      </dgm:prSet>
      <dgm:spPr/>
      <dgm:t>
        <a:bodyPr/>
        <a:lstStyle/>
        <a:p>
          <a:endParaRPr lang="en-US"/>
        </a:p>
      </dgm:t>
    </dgm:pt>
    <dgm:pt modelId="{763F0339-AF8A-4C55-81EF-EEBFD25A8379}" type="pres">
      <dgm:prSet presAssocID="{66800CA2-1263-488B-9901-BF5AA9A26379}" presName="rect2" presStyleLbl="fgImgPlace1" presStyleIdx="9" presStyleCnt="10"/>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dgm:spPr>
    </dgm:pt>
  </dgm:ptLst>
  <dgm:cxnLst>
    <dgm:cxn modelId="{9E7AC688-5862-4ECA-BB84-2BCF9CF81B0B}" type="presOf" srcId="{426C232F-332D-4FF2-A820-7A068898BF0D}" destId="{A9AE0183-4578-4303-9373-BBB0DAF179FE}" srcOrd="0" destOrd="0" presId="urn:microsoft.com/office/officeart/2008/layout/PictureStrips"/>
    <dgm:cxn modelId="{7B7E50D4-65C6-4E3C-995E-1A1ABF6FDBCF}" srcId="{D1B0C0D0-7AB7-487B-ADF8-3BB3DD4E9EE7}" destId="{81FDCA61-7A32-4339-89E8-DD3704FB86F4}" srcOrd="3" destOrd="0" parTransId="{4F5E6841-070D-4563-B23E-8C64EC2E827B}" sibTransId="{4922DE05-E610-4796-BFBC-E068300788D1}"/>
    <dgm:cxn modelId="{C4084BF0-F635-4676-89A9-D65F024FF168}" srcId="{D1B0C0D0-7AB7-487B-ADF8-3BB3DD4E9EE7}" destId="{AE2357B3-F8D1-4E13-B807-E393E9FC5539}" srcOrd="2" destOrd="0" parTransId="{DF983F23-5BAE-428F-AFD9-BF0943C63ACC}" sibTransId="{486EB6E6-F0BE-4E7B-A3F0-7DC5C5021754}"/>
    <dgm:cxn modelId="{8C7E7725-A497-4037-A139-AF15D951AFA1}" type="presOf" srcId="{E7919EDD-7680-4985-B198-1CBB0F9E96AC}" destId="{7A8D609C-F894-4686-8594-F633FD78C201}" srcOrd="0" destOrd="0" presId="urn:microsoft.com/office/officeart/2008/layout/PictureStrips"/>
    <dgm:cxn modelId="{3AA5B55E-BAFF-4E59-844F-0B3A890F9AB2}" srcId="{D1B0C0D0-7AB7-487B-ADF8-3BB3DD4E9EE7}" destId="{53250AAA-89D6-4377-B3C0-0E5BF972A3C0}" srcOrd="7" destOrd="0" parTransId="{470AA8AF-6A66-4DE7-8F3A-D2B315A90BE8}" sibTransId="{4828047A-C139-4049-9231-4057A0E3B9D2}"/>
    <dgm:cxn modelId="{A444DDB9-D35C-46F8-8488-C1F7197F9182}" type="presOf" srcId="{ADE4E262-EB9E-448C-8B46-6B6521E6B92F}" destId="{E0757731-3698-433B-8E7C-2EB749869931}" srcOrd="0" destOrd="0" presId="urn:microsoft.com/office/officeart/2008/layout/PictureStrips"/>
    <dgm:cxn modelId="{DB050EC4-F2AC-4ACB-BEFA-69C14AE7D74E}" srcId="{D1B0C0D0-7AB7-487B-ADF8-3BB3DD4E9EE7}" destId="{ADE4E262-EB9E-448C-8B46-6B6521E6B92F}" srcOrd="8" destOrd="0" parTransId="{28664F9A-4277-4158-A312-1D48A34DD546}" sibTransId="{DC8C0C9F-FA74-4A97-BA58-15F42B37D9FB}"/>
    <dgm:cxn modelId="{F600289E-0336-42BD-B171-AB15BE7224AB}" type="presOf" srcId="{AE2357B3-F8D1-4E13-B807-E393E9FC5539}" destId="{DC5DD086-89E5-4CD9-B1D2-0E7FF2C522A2}" srcOrd="0" destOrd="0" presId="urn:microsoft.com/office/officeart/2008/layout/PictureStrips"/>
    <dgm:cxn modelId="{21C25C71-AB8B-4C20-85B5-C17B9B1E4033}" type="presOf" srcId="{3069D4A7-A9EB-432B-8415-5BE83922B144}" destId="{9C5C0C8B-F255-4694-B3C6-8BE7DBC5F7E5}" srcOrd="0" destOrd="0" presId="urn:microsoft.com/office/officeart/2008/layout/PictureStrips"/>
    <dgm:cxn modelId="{2D283A8C-B4A3-4152-B8A6-4729DCCC852F}" srcId="{D1B0C0D0-7AB7-487B-ADF8-3BB3DD4E9EE7}" destId="{E7919EDD-7680-4985-B198-1CBB0F9E96AC}" srcOrd="0" destOrd="0" parTransId="{2FC221D4-82FE-4089-96B1-E14722E33943}" sibTransId="{C698564A-6110-4602-9450-B172C3825847}"/>
    <dgm:cxn modelId="{F52E67DC-23C4-4525-AAFE-F3400258F7D3}" srcId="{D1B0C0D0-7AB7-487B-ADF8-3BB3DD4E9EE7}" destId="{F9B22A10-E2AD-420E-86FD-C6A619FB34C3}" srcOrd="4" destOrd="0" parTransId="{51614E59-5D94-439C-A07A-61525828432A}" sibTransId="{C995947A-877C-455B-BB65-7FBC6937BA2D}"/>
    <dgm:cxn modelId="{CC959A60-F5E3-4CBA-B49F-D1CC8967392E}" srcId="{D1B0C0D0-7AB7-487B-ADF8-3BB3DD4E9EE7}" destId="{66800CA2-1263-488B-9901-BF5AA9A26379}" srcOrd="9" destOrd="0" parTransId="{FE2E1471-E52D-466A-A76C-4BB5F19A90C2}" sibTransId="{5B01B5E3-2F09-44F6-BDF4-59AE3DD792F4}"/>
    <dgm:cxn modelId="{CE02E497-0328-4585-B28E-BAC8C261DBD8}" type="presOf" srcId="{53250AAA-89D6-4377-B3C0-0E5BF972A3C0}" destId="{411BB13E-A3FD-42F9-8D3A-DD2DDC4A3516}" srcOrd="0" destOrd="0" presId="urn:microsoft.com/office/officeart/2008/layout/PictureStrips"/>
    <dgm:cxn modelId="{EB766CE6-1BA2-4197-BFB2-3221657CD480}" type="presOf" srcId="{F9B22A10-E2AD-420E-86FD-C6A619FB34C3}" destId="{610D24CD-EC64-4585-8806-7B24163BBCA5}" srcOrd="0" destOrd="0" presId="urn:microsoft.com/office/officeart/2008/layout/PictureStrips"/>
    <dgm:cxn modelId="{63B883BD-3681-41BA-A4CF-E7CC5E96466A}" type="presOf" srcId="{D1B0C0D0-7AB7-487B-ADF8-3BB3DD4E9EE7}" destId="{9E029134-162C-442E-A062-F55ADB999C33}" srcOrd="0" destOrd="0" presId="urn:microsoft.com/office/officeart/2008/layout/PictureStrips"/>
    <dgm:cxn modelId="{B6995FD8-4539-4D31-9886-4FB252ED244E}" type="presOf" srcId="{DE482DF0-5C86-4767-9CE5-54725DF28573}" destId="{4F50CB91-2850-4662-936D-F5CF85EB32D2}" srcOrd="0" destOrd="0" presId="urn:microsoft.com/office/officeart/2008/layout/PictureStrips"/>
    <dgm:cxn modelId="{83A33728-9C8E-4841-9FA1-BA3C22C7A230}" type="presOf" srcId="{66800CA2-1263-488B-9901-BF5AA9A26379}" destId="{22C56DC3-2158-416C-A2CA-0A41276F6E72}" srcOrd="0" destOrd="0" presId="urn:microsoft.com/office/officeart/2008/layout/PictureStrips"/>
    <dgm:cxn modelId="{1310D4E3-793B-4536-BE37-788F54627977}" srcId="{D1B0C0D0-7AB7-487B-ADF8-3BB3DD4E9EE7}" destId="{DE482DF0-5C86-4767-9CE5-54725DF28573}" srcOrd="5" destOrd="0" parTransId="{BF1F2008-AABF-4483-9D7B-58A40034FD6C}" sibTransId="{4D6A567C-A21A-42BF-9F41-7BF71E18F454}"/>
    <dgm:cxn modelId="{62233745-3DC7-4513-AFFE-85579EDF5340}" srcId="{D1B0C0D0-7AB7-487B-ADF8-3BB3DD4E9EE7}" destId="{3069D4A7-A9EB-432B-8415-5BE83922B144}" srcOrd="6" destOrd="0" parTransId="{9A7D73A8-C0A9-4B8A-9838-7588537C14AA}" sibTransId="{DFE1D077-B434-438C-B525-DD545C84AAA3}"/>
    <dgm:cxn modelId="{48331867-FF99-498B-92E1-5B05B35773A9}" srcId="{D1B0C0D0-7AB7-487B-ADF8-3BB3DD4E9EE7}" destId="{426C232F-332D-4FF2-A820-7A068898BF0D}" srcOrd="1" destOrd="0" parTransId="{76543072-ED0A-4EFB-9174-9DC2D0CB754B}" sibTransId="{0FF22A80-B924-4C97-9785-6DB4BF018886}"/>
    <dgm:cxn modelId="{95489B5E-632E-4231-A454-043A68161B51}" type="presOf" srcId="{81FDCA61-7A32-4339-89E8-DD3704FB86F4}" destId="{6F6ACCCA-7573-4F27-BB76-D1BFA52EAEE3}" srcOrd="0" destOrd="0" presId="urn:microsoft.com/office/officeart/2008/layout/PictureStrips"/>
    <dgm:cxn modelId="{9B59BD40-921B-45FA-99B0-4E319A06AAAC}" type="presParOf" srcId="{9E029134-162C-442E-A062-F55ADB999C33}" destId="{60E777AF-AE30-4678-946F-1FF94928EBDC}" srcOrd="0" destOrd="0" presId="urn:microsoft.com/office/officeart/2008/layout/PictureStrips"/>
    <dgm:cxn modelId="{B2693FE7-CCA6-4862-AC1A-974FAE750891}" type="presParOf" srcId="{60E777AF-AE30-4678-946F-1FF94928EBDC}" destId="{7A8D609C-F894-4686-8594-F633FD78C201}" srcOrd="0" destOrd="0" presId="urn:microsoft.com/office/officeart/2008/layout/PictureStrips"/>
    <dgm:cxn modelId="{FFBC529A-73A9-48C0-A021-6D74D8CFD13B}" type="presParOf" srcId="{60E777AF-AE30-4678-946F-1FF94928EBDC}" destId="{8B00EC11-24E0-4E0C-8101-DB576F31F9D2}" srcOrd="1" destOrd="0" presId="urn:microsoft.com/office/officeart/2008/layout/PictureStrips"/>
    <dgm:cxn modelId="{387BE437-DC65-423E-9718-77DA9D04C815}" type="presParOf" srcId="{9E029134-162C-442E-A062-F55ADB999C33}" destId="{7105A6FE-D318-4A98-A922-671C581530DC}" srcOrd="1" destOrd="0" presId="urn:microsoft.com/office/officeart/2008/layout/PictureStrips"/>
    <dgm:cxn modelId="{D2778432-14B6-497E-A8D5-1D31DE0362E9}" type="presParOf" srcId="{9E029134-162C-442E-A062-F55ADB999C33}" destId="{85CFEB57-FC52-4321-A97D-3211B5D63D4D}" srcOrd="2" destOrd="0" presId="urn:microsoft.com/office/officeart/2008/layout/PictureStrips"/>
    <dgm:cxn modelId="{F96C4503-9F02-4812-893D-CB99C693E6F0}" type="presParOf" srcId="{85CFEB57-FC52-4321-A97D-3211B5D63D4D}" destId="{A9AE0183-4578-4303-9373-BBB0DAF179FE}" srcOrd="0" destOrd="0" presId="urn:microsoft.com/office/officeart/2008/layout/PictureStrips"/>
    <dgm:cxn modelId="{1EB91EDF-713D-4426-BD06-B957154CAAEA}" type="presParOf" srcId="{85CFEB57-FC52-4321-A97D-3211B5D63D4D}" destId="{17BB8C5E-ACC5-4AEA-AC3B-15C53CC548C0}" srcOrd="1" destOrd="0" presId="urn:microsoft.com/office/officeart/2008/layout/PictureStrips"/>
    <dgm:cxn modelId="{65884122-57E8-4159-8741-8493F871E2C6}" type="presParOf" srcId="{9E029134-162C-442E-A062-F55ADB999C33}" destId="{3DF2FDF0-8F29-4351-969E-A1025413C53F}" srcOrd="3" destOrd="0" presId="urn:microsoft.com/office/officeart/2008/layout/PictureStrips"/>
    <dgm:cxn modelId="{C7754672-305C-4F97-86BE-21157EE36389}" type="presParOf" srcId="{9E029134-162C-442E-A062-F55ADB999C33}" destId="{51949F69-36F9-42ED-A197-4A357D3FCC84}" srcOrd="4" destOrd="0" presId="urn:microsoft.com/office/officeart/2008/layout/PictureStrips"/>
    <dgm:cxn modelId="{0576192F-B1EF-4E02-AF10-7E7C8A576D16}" type="presParOf" srcId="{51949F69-36F9-42ED-A197-4A357D3FCC84}" destId="{DC5DD086-89E5-4CD9-B1D2-0E7FF2C522A2}" srcOrd="0" destOrd="0" presId="urn:microsoft.com/office/officeart/2008/layout/PictureStrips"/>
    <dgm:cxn modelId="{7F75928B-CD6C-44A5-A270-9480E7F53D05}" type="presParOf" srcId="{51949F69-36F9-42ED-A197-4A357D3FCC84}" destId="{DEDE190B-7605-44A7-B19B-482157C4ED09}" srcOrd="1" destOrd="0" presId="urn:microsoft.com/office/officeart/2008/layout/PictureStrips"/>
    <dgm:cxn modelId="{40720B88-3F1A-4EEE-B1D9-99B22DF11B59}" type="presParOf" srcId="{9E029134-162C-442E-A062-F55ADB999C33}" destId="{800A896D-7DD0-4D28-BE08-D3B8F3F2A8C6}" srcOrd="5" destOrd="0" presId="urn:microsoft.com/office/officeart/2008/layout/PictureStrips"/>
    <dgm:cxn modelId="{B9D412E6-A296-45CE-84F3-D19B07DF4B83}" type="presParOf" srcId="{9E029134-162C-442E-A062-F55ADB999C33}" destId="{09DCF082-D387-4036-A517-A57508B9F296}" srcOrd="6" destOrd="0" presId="urn:microsoft.com/office/officeart/2008/layout/PictureStrips"/>
    <dgm:cxn modelId="{7DBFB250-4B0B-4E50-A197-5B9BB5345142}" type="presParOf" srcId="{09DCF082-D387-4036-A517-A57508B9F296}" destId="{6F6ACCCA-7573-4F27-BB76-D1BFA52EAEE3}" srcOrd="0" destOrd="0" presId="urn:microsoft.com/office/officeart/2008/layout/PictureStrips"/>
    <dgm:cxn modelId="{672E00A3-C2C6-495E-8369-880A98CAFD9D}" type="presParOf" srcId="{09DCF082-D387-4036-A517-A57508B9F296}" destId="{F94043AE-FBAE-4418-8D10-10B1481C95AF}" srcOrd="1" destOrd="0" presId="urn:microsoft.com/office/officeart/2008/layout/PictureStrips"/>
    <dgm:cxn modelId="{D1D77498-1019-4856-A6DB-A96195DDFCC3}" type="presParOf" srcId="{9E029134-162C-442E-A062-F55ADB999C33}" destId="{2F838AD4-66C5-4737-8D8D-66F3281C6FE1}" srcOrd="7" destOrd="0" presId="urn:microsoft.com/office/officeart/2008/layout/PictureStrips"/>
    <dgm:cxn modelId="{10910D30-3522-45C6-91E4-A02AA954EC99}" type="presParOf" srcId="{9E029134-162C-442E-A062-F55ADB999C33}" destId="{0F749A16-F5F6-45E8-9E08-2382EA901724}" srcOrd="8" destOrd="0" presId="urn:microsoft.com/office/officeart/2008/layout/PictureStrips"/>
    <dgm:cxn modelId="{FEF26C54-8E02-4399-AB4F-F789559D1F64}" type="presParOf" srcId="{0F749A16-F5F6-45E8-9E08-2382EA901724}" destId="{610D24CD-EC64-4585-8806-7B24163BBCA5}" srcOrd="0" destOrd="0" presId="urn:microsoft.com/office/officeart/2008/layout/PictureStrips"/>
    <dgm:cxn modelId="{4AE9EF68-2526-4F4D-BA5B-4613D552521D}" type="presParOf" srcId="{0F749A16-F5F6-45E8-9E08-2382EA901724}" destId="{1D377189-38FA-44FB-9886-A25D865375A4}" srcOrd="1" destOrd="0" presId="urn:microsoft.com/office/officeart/2008/layout/PictureStrips"/>
    <dgm:cxn modelId="{AFC58649-DB89-47CF-9702-8B1C53B2ED80}" type="presParOf" srcId="{9E029134-162C-442E-A062-F55ADB999C33}" destId="{D0690CA7-5AC0-41CF-B946-24781BCFD1A5}" srcOrd="9" destOrd="0" presId="urn:microsoft.com/office/officeart/2008/layout/PictureStrips"/>
    <dgm:cxn modelId="{F7C9CD2F-5093-4DFB-A047-FF51E0A33628}" type="presParOf" srcId="{9E029134-162C-442E-A062-F55ADB999C33}" destId="{B7B3EDE5-7630-4030-822E-F5E4C9706E85}" srcOrd="10" destOrd="0" presId="urn:microsoft.com/office/officeart/2008/layout/PictureStrips"/>
    <dgm:cxn modelId="{E96E05F6-3CA1-4133-AF1D-9DFCEC665726}" type="presParOf" srcId="{B7B3EDE5-7630-4030-822E-F5E4C9706E85}" destId="{4F50CB91-2850-4662-936D-F5CF85EB32D2}" srcOrd="0" destOrd="0" presId="urn:microsoft.com/office/officeart/2008/layout/PictureStrips"/>
    <dgm:cxn modelId="{8DF2C355-664F-4BFC-BD61-D5120588F866}" type="presParOf" srcId="{B7B3EDE5-7630-4030-822E-F5E4C9706E85}" destId="{82E38FB2-A96C-4D7A-A866-6D7BE57189A0}" srcOrd="1" destOrd="0" presId="urn:microsoft.com/office/officeart/2008/layout/PictureStrips"/>
    <dgm:cxn modelId="{53AB03C0-7C9A-43F5-9A57-3BCA16D37C37}" type="presParOf" srcId="{9E029134-162C-442E-A062-F55ADB999C33}" destId="{FFADA039-4E63-4656-B69A-9CDE6DF7D22E}" srcOrd="11" destOrd="0" presId="urn:microsoft.com/office/officeart/2008/layout/PictureStrips"/>
    <dgm:cxn modelId="{2EC10179-E867-4D93-87B4-15ED06DD6322}" type="presParOf" srcId="{9E029134-162C-442E-A062-F55ADB999C33}" destId="{617E62FE-8B7F-4345-A007-B8285279A613}" srcOrd="12" destOrd="0" presId="urn:microsoft.com/office/officeart/2008/layout/PictureStrips"/>
    <dgm:cxn modelId="{FD0CCC3D-BFAD-4F2B-A945-EB7F3EBDCB59}" type="presParOf" srcId="{617E62FE-8B7F-4345-A007-B8285279A613}" destId="{9C5C0C8B-F255-4694-B3C6-8BE7DBC5F7E5}" srcOrd="0" destOrd="0" presId="urn:microsoft.com/office/officeart/2008/layout/PictureStrips"/>
    <dgm:cxn modelId="{3A9AEC66-7AF7-4D2D-AAE8-C25797F7276D}" type="presParOf" srcId="{617E62FE-8B7F-4345-A007-B8285279A613}" destId="{A9E14B50-194E-4A93-B9D9-20BB56D81973}" srcOrd="1" destOrd="0" presId="urn:microsoft.com/office/officeart/2008/layout/PictureStrips"/>
    <dgm:cxn modelId="{20D9DD8E-B7CE-4E05-B6C6-01D4989F07D5}" type="presParOf" srcId="{9E029134-162C-442E-A062-F55ADB999C33}" destId="{CC5C64CB-AB52-41A1-B231-D8699C0C625F}" srcOrd="13" destOrd="0" presId="urn:microsoft.com/office/officeart/2008/layout/PictureStrips"/>
    <dgm:cxn modelId="{35039043-A533-4720-BB7F-C460DCA7D657}" type="presParOf" srcId="{9E029134-162C-442E-A062-F55ADB999C33}" destId="{F8E94CFA-B945-48E5-BE10-370DD69F16A4}" srcOrd="14" destOrd="0" presId="urn:microsoft.com/office/officeart/2008/layout/PictureStrips"/>
    <dgm:cxn modelId="{106D63AB-6554-4EE5-B20B-F882C2638CB4}" type="presParOf" srcId="{F8E94CFA-B945-48E5-BE10-370DD69F16A4}" destId="{411BB13E-A3FD-42F9-8D3A-DD2DDC4A3516}" srcOrd="0" destOrd="0" presId="urn:microsoft.com/office/officeart/2008/layout/PictureStrips"/>
    <dgm:cxn modelId="{3E25FD46-473F-4FB6-AB2E-3B7A7346BC45}" type="presParOf" srcId="{F8E94CFA-B945-48E5-BE10-370DD69F16A4}" destId="{70C2EA1E-D7DB-4E74-806D-4590DBE781A3}" srcOrd="1" destOrd="0" presId="urn:microsoft.com/office/officeart/2008/layout/PictureStrips"/>
    <dgm:cxn modelId="{C944E185-E7DF-4138-B2BF-33A7B333BE04}" type="presParOf" srcId="{9E029134-162C-442E-A062-F55ADB999C33}" destId="{B6819F3B-727A-4EDF-BC16-FDFFBB563868}" srcOrd="15" destOrd="0" presId="urn:microsoft.com/office/officeart/2008/layout/PictureStrips"/>
    <dgm:cxn modelId="{5CCD3FBD-314C-465D-8B61-A00030FAE477}" type="presParOf" srcId="{9E029134-162C-442E-A062-F55ADB999C33}" destId="{BB272E9F-26C5-4655-93E5-F3616BF119CC}" srcOrd="16" destOrd="0" presId="urn:microsoft.com/office/officeart/2008/layout/PictureStrips"/>
    <dgm:cxn modelId="{ADB73611-D87D-4961-AF0B-84FCBFD2E159}" type="presParOf" srcId="{BB272E9F-26C5-4655-93E5-F3616BF119CC}" destId="{E0757731-3698-433B-8E7C-2EB749869931}" srcOrd="0" destOrd="0" presId="urn:microsoft.com/office/officeart/2008/layout/PictureStrips"/>
    <dgm:cxn modelId="{CCEA2AF0-B9E9-427C-A68C-53DC136B0E78}" type="presParOf" srcId="{BB272E9F-26C5-4655-93E5-F3616BF119CC}" destId="{139FD9EA-3509-4D4C-98D4-BC741BA871D8}" srcOrd="1" destOrd="0" presId="urn:microsoft.com/office/officeart/2008/layout/PictureStrips"/>
    <dgm:cxn modelId="{7731469D-1211-4AD1-889F-52AE81154645}" type="presParOf" srcId="{9E029134-162C-442E-A062-F55ADB999C33}" destId="{979B97D2-0F97-437F-8686-ABD1B910F38F}" srcOrd="17" destOrd="0" presId="urn:microsoft.com/office/officeart/2008/layout/PictureStrips"/>
    <dgm:cxn modelId="{98D68C5D-2074-4340-AD07-2E8B5038A5D7}" type="presParOf" srcId="{9E029134-162C-442E-A062-F55ADB999C33}" destId="{0216C3D0-FCC6-4B0C-AA10-7E78E85A1DE2}" srcOrd="18" destOrd="0" presId="urn:microsoft.com/office/officeart/2008/layout/PictureStrips"/>
    <dgm:cxn modelId="{C1F7E602-9A9D-4C97-A316-CA3008DBFD77}" type="presParOf" srcId="{0216C3D0-FCC6-4B0C-AA10-7E78E85A1DE2}" destId="{22C56DC3-2158-416C-A2CA-0A41276F6E72}" srcOrd="0" destOrd="0" presId="urn:microsoft.com/office/officeart/2008/layout/PictureStrips"/>
    <dgm:cxn modelId="{2C851341-6F00-423D-B2E9-FE6EB56C5F36}" type="presParOf" srcId="{0216C3D0-FCC6-4B0C-AA10-7E78E85A1DE2}" destId="{763F0339-AF8A-4C55-81EF-EEBFD25A837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17CABF-C4D3-4E46-8CB2-F1BF8C0DDA94}"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96D8B4D9-92FF-4D1C-8111-B74FCEAD93D0}">
      <dgm:prSet custT="1">
        <dgm:style>
          <a:lnRef idx="1">
            <a:schemeClr val="accent5"/>
          </a:lnRef>
          <a:fillRef idx="3">
            <a:schemeClr val="accent5"/>
          </a:fillRef>
          <a:effectRef idx="2">
            <a:schemeClr val="accent5"/>
          </a:effectRef>
          <a:fontRef idx="minor">
            <a:schemeClr val="lt1"/>
          </a:fontRef>
        </dgm:style>
      </dgm:prSet>
      <dgm:spPr>
        <a:solidFill>
          <a:srgbClr val="0070C0"/>
        </a:solidFill>
      </dgm:spPr>
      <dgm:t>
        <a:bodyPr/>
        <a:lstStyle/>
        <a:p>
          <a:r>
            <a:rPr lang="nl-BE" sz="1600" dirty="0" err="1" smtClean="0"/>
            <a:t>Government</a:t>
          </a:r>
          <a:endParaRPr lang="nl-BE" sz="1600" dirty="0"/>
        </a:p>
      </dgm:t>
    </dgm:pt>
    <dgm:pt modelId="{87D37558-7AA3-40EE-897D-AC94FFD5C4C6}" type="parTrans" cxnId="{8172E3DD-15EF-49DD-BD74-87E7CCA52130}">
      <dgm:prSet/>
      <dgm:spPr/>
      <dgm:t>
        <a:bodyPr/>
        <a:lstStyle/>
        <a:p>
          <a:endParaRPr lang="en-US" sz="2400"/>
        </a:p>
      </dgm:t>
    </dgm:pt>
    <dgm:pt modelId="{F7F5AE2F-164C-4CBD-B1F1-34D03D93B765}" type="sibTrans" cxnId="{8172E3DD-15EF-49DD-BD74-87E7CCA52130}">
      <dgm:prSet/>
      <dgm:spPr/>
      <dgm:t>
        <a:bodyPr/>
        <a:lstStyle/>
        <a:p>
          <a:endParaRPr lang="en-US" sz="2400"/>
        </a:p>
      </dgm:t>
    </dgm:pt>
    <dgm:pt modelId="{38B411DE-4B5E-4B7B-8930-D6C1F48E34F0}">
      <dgm:prSet phldrT="[Text]" custT="1">
        <dgm:style>
          <a:lnRef idx="1">
            <a:schemeClr val="accent5"/>
          </a:lnRef>
          <a:fillRef idx="3">
            <a:schemeClr val="accent5"/>
          </a:fillRef>
          <a:effectRef idx="2">
            <a:schemeClr val="accent5"/>
          </a:effectRef>
          <a:fontRef idx="minor">
            <a:schemeClr val="lt1"/>
          </a:fontRef>
        </dgm:style>
      </dgm:prSet>
      <dgm:spPr>
        <a:solidFill>
          <a:srgbClr val="0070C0"/>
        </a:solidFill>
      </dgm:spPr>
      <dgm:t>
        <a:bodyPr/>
        <a:lstStyle/>
        <a:p>
          <a:r>
            <a:rPr lang="nl-BE" sz="1600" dirty="0" smtClean="0"/>
            <a:t>G-Cloud Operations &amp; </a:t>
          </a:r>
          <a:r>
            <a:rPr lang="nl-BE" sz="1600" dirty="0" err="1" smtClean="0"/>
            <a:t>Programme</a:t>
          </a:r>
          <a:r>
            <a:rPr lang="nl-BE" sz="1600" dirty="0" smtClean="0"/>
            <a:t> Board</a:t>
          </a:r>
          <a:endParaRPr lang="nl-BE" sz="1600" dirty="0"/>
        </a:p>
      </dgm:t>
    </dgm:pt>
    <dgm:pt modelId="{40032254-4C80-4E86-82B3-8A87108DAC90}" type="sibTrans" cxnId="{C12819EF-AE26-4267-933A-E40223B8A5CC}">
      <dgm:prSet/>
      <dgm:spPr/>
      <dgm:t>
        <a:bodyPr/>
        <a:lstStyle/>
        <a:p>
          <a:endParaRPr lang="en-US" sz="2400"/>
        </a:p>
      </dgm:t>
    </dgm:pt>
    <dgm:pt modelId="{8931F1E0-7628-4BEB-84A4-BC1CEF98712D}" type="parTrans" cxnId="{C12819EF-AE26-4267-933A-E40223B8A5CC}">
      <dgm:prSet/>
      <dgm:spPr/>
      <dgm:t>
        <a:bodyPr/>
        <a:lstStyle/>
        <a:p>
          <a:endParaRPr lang="en-US" sz="2400"/>
        </a:p>
      </dgm:t>
    </dgm:pt>
    <dgm:pt modelId="{AF21F6B1-F4B5-49AB-AA90-887358530BF3}">
      <dgm:prSet phldrT="[Text]" custT="1">
        <dgm:style>
          <a:lnRef idx="1">
            <a:schemeClr val="accent5"/>
          </a:lnRef>
          <a:fillRef idx="3">
            <a:schemeClr val="accent5"/>
          </a:fillRef>
          <a:effectRef idx="2">
            <a:schemeClr val="accent5"/>
          </a:effectRef>
          <a:fontRef idx="minor">
            <a:schemeClr val="lt1"/>
          </a:fontRef>
        </dgm:style>
      </dgm:prSet>
      <dgm:spPr>
        <a:solidFill>
          <a:srgbClr val="0070C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nl-BE" sz="1600" dirty="0" smtClean="0"/>
            <a:t>G-Cloud Strategic Board</a:t>
          </a:r>
        </a:p>
      </dgm:t>
    </dgm:pt>
    <dgm:pt modelId="{BBA71D42-7F51-481E-ABE0-20A25BF91406}" type="sibTrans" cxnId="{29D448B6-3171-44EA-8497-8C788FE2CE05}">
      <dgm:prSet/>
      <dgm:spPr/>
      <dgm:t>
        <a:bodyPr/>
        <a:lstStyle/>
        <a:p>
          <a:endParaRPr lang="en-US" sz="2400"/>
        </a:p>
      </dgm:t>
    </dgm:pt>
    <dgm:pt modelId="{36C890F9-09F1-4E78-8C45-63FE13A49FCE}" type="parTrans" cxnId="{29D448B6-3171-44EA-8497-8C788FE2CE05}">
      <dgm:prSet/>
      <dgm:spPr/>
      <dgm:t>
        <a:bodyPr/>
        <a:lstStyle/>
        <a:p>
          <a:endParaRPr lang="en-US" sz="2400"/>
        </a:p>
      </dgm:t>
    </dgm:pt>
    <dgm:pt modelId="{F430EE30-5580-4F71-8518-C178E57E206D}">
      <dgm:prSet custT="1">
        <dgm:style>
          <a:lnRef idx="1">
            <a:schemeClr val="accent5"/>
          </a:lnRef>
          <a:fillRef idx="3">
            <a:schemeClr val="accent5"/>
          </a:fillRef>
          <a:effectRef idx="2">
            <a:schemeClr val="accent5"/>
          </a:effectRef>
          <a:fontRef idx="minor">
            <a:schemeClr val="lt1"/>
          </a:fontRef>
        </dgm:style>
      </dgm:prSet>
      <dgm:spPr>
        <a:solidFill>
          <a:srgbClr val="0070C0"/>
        </a:solidFill>
      </dgm:spPr>
      <dgm:t>
        <a:bodyPr/>
        <a:lstStyle/>
        <a:p>
          <a:r>
            <a:rPr lang="nl-BE" sz="1600" dirty="0" smtClean="0"/>
            <a:t>FPS/PPS</a:t>
          </a:r>
          <a:r>
            <a:rPr dirty="0"/>
            <a:t/>
          </a:r>
          <a:br>
            <a:rPr dirty="0"/>
          </a:br>
          <a:r>
            <a:rPr lang="nl-BE" sz="1600" dirty="0" smtClean="0"/>
            <a:t>(</a:t>
          </a:r>
          <a:r>
            <a:rPr lang="nl-BE" sz="1600" dirty="0" err="1" smtClean="0"/>
            <a:t>Horizontal</a:t>
          </a:r>
          <a:r>
            <a:rPr lang="nl-BE" sz="1600" dirty="0" smtClean="0"/>
            <a:t> FPS, SPF FIN, Belnet, …)</a:t>
          </a:r>
          <a:endParaRPr lang="nl-BE" sz="1600" dirty="0"/>
        </a:p>
      </dgm:t>
    </dgm:pt>
    <dgm:pt modelId="{8EAB2EAF-293E-4BF8-B15C-04C4020C711D}" type="parTrans" cxnId="{BA1711C6-F7C1-47B3-85DA-41D052D91703}">
      <dgm:prSet/>
      <dgm:spPr/>
      <dgm:t>
        <a:bodyPr/>
        <a:lstStyle/>
        <a:p>
          <a:endParaRPr lang="en-US" sz="2400"/>
        </a:p>
      </dgm:t>
    </dgm:pt>
    <dgm:pt modelId="{B517E046-FDC5-4868-BFD0-BF88BB8ADA5F}" type="sibTrans" cxnId="{BA1711C6-F7C1-47B3-85DA-41D052D91703}">
      <dgm:prSet/>
      <dgm:spPr/>
      <dgm:t>
        <a:bodyPr/>
        <a:lstStyle/>
        <a:p>
          <a:endParaRPr lang="en-US" sz="2400"/>
        </a:p>
      </dgm:t>
    </dgm:pt>
    <dgm:pt modelId="{10BCECCC-3286-41B1-BE04-C771606F7820}">
      <dgm:prSet custT="1">
        <dgm:style>
          <a:lnRef idx="1">
            <a:schemeClr val="accent5"/>
          </a:lnRef>
          <a:fillRef idx="3">
            <a:schemeClr val="accent5"/>
          </a:fillRef>
          <a:effectRef idx="2">
            <a:schemeClr val="accent5"/>
          </a:effectRef>
          <a:fontRef idx="minor">
            <a:schemeClr val="lt1"/>
          </a:fontRef>
        </dgm:style>
      </dgm:prSet>
      <dgm:spPr>
        <a:solidFill>
          <a:srgbClr val="0070C0"/>
        </a:solidFill>
      </dgm:spPr>
      <dgm:t>
        <a:bodyPr/>
        <a:lstStyle/>
        <a:p>
          <a:r>
            <a:rPr lang="nl-BE" sz="1600" dirty="0" smtClean="0"/>
            <a:t>PIOSS/IPB </a:t>
          </a:r>
        </a:p>
        <a:p>
          <a:r>
            <a:rPr lang="nl-BE" sz="1600" dirty="0" smtClean="0"/>
            <a:t>(CBSS, ...)</a:t>
          </a:r>
          <a:endParaRPr lang="nl-BE" sz="1600" dirty="0"/>
        </a:p>
      </dgm:t>
    </dgm:pt>
    <dgm:pt modelId="{B7D6A699-EE8D-44A7-B75B-34C841BCA3B8}" type="parTrans" cxnId="{74C09B2B-C49D-443D-A64B-6E9EC157AC05}">
      <dgm:prSet/>
      <dgm:spPr/>
      <dgm:t>
        <a:bodyPr/>
        <a:lstStyle/>
        <a:p>
          <a:endParaRPr lang="en-US" sz="2400"/>
        </a:p>
      </dgm:t>
    </dgm:pt>
    <dgm:pt modelId="{D8DACB58-054E-4FCA-8191-9AD2432E5A87}" type="sibTrans" cxnId="{74C09B2B-C49D-443D-A64B-6E9EC157AC05}">
      <dgm:prSet/>
      <dgm:spPr/>
      <dgm:t>
        <a:bodyPr/>
        <a:lstStyle/>
        <a:p>
          <a:endParaRPr lang="en-US" sz="2400"/>
        </a:p>
      </dgm:t>
    </dgm:pt>
    <dgm:pt modelId="{5F2AE96D-6AA0-4924-A53B-2425DDED6264}">
      <dgm:prSet custT="1">
        <dgm:style>
          <a:lnRef idx="1">
            <a:schemeClr val="accent5"/>
          </a:lnRef>
          <a:fillRef idx="3">
            <a:schemeClr val="accent5"/>
          </a:fillRef>
          <a:effectRef idx="2">
            <a:schemeClr val="accent5"/>
          </a:effectRef>
          <a:fontRef idx="minor">
            <a:schemeClr val="lt1"/>
          </a:fontRef>
        </dgm:style>
      </dgm:prSet>
      <dgm:spPr>
        <a:solidFill>
          <a:srgbClr val="0070C0"/>
        </a:solidFill>
      </dgm:spPr>
      <dgm:t>
        <a:bodyPr/>
        <a:lstStyle/>
        <a:p>
          <a:r>
            <a:rPr lang="en-US" sz="1600" dirty="0" smtClean="0"/>
            <a:t>Association of  FPS/PPS/IPB</a:t>
          </a:r>
          <a:endParaRPr lang="nl-BE" sz="1600" dirty="0"/>
        </a:p>
      </dgm:t>
    </dgm:pt>
    <dgm:pt modelId="{E3046455-3174-4E7D-81DB-C305D1125A45}" type="parTrans" cxnId="{85970516-D158-4413-97AC-8933BFF15FBD}">
      <dgm:prSet/>
      <dgm:spPr/>
      <dgm:t>
        <a:bodyPr/>
        <a:lstStyle/>
        <a:p>
          <a:endParaRPr lang="en-US" sz="2400"/>
        </a:p>
      </dgm:t>
    </dgm:pt>
    <dgm:pt modelId="{02032209-A947-4267-B9BC-2023FE66DEF3}" type="sibTrans" cxnId="{85970516-D158-4413-97AC-8933BFF15FBD}">
      <dgm:prSet/>
      <dgm:spPr/>
      <dgm:t>
        <a:bodyPr/>
        <a:lstStyle/>
        <a:p>
          <a:endParaRPr lang="en-US" sz="2400"/>
        </a:p>
      </dgm:t>
    </dgm:pt>
    <dgm:pt modelId="{D5877657-DD1C-4DF1-9C8B-74C149441555}">
      <dgm:prSet custT="1">
        <dgm:style>
          <a:lnRef idx="1">
            <a:schemeClr val="accent5"/>
          </a:lnRef>
          <a:fillRef idx="3">
            <a:schemeClr val="accent5"/>
          </a:fillRef>
          <a:effectRef idx="2">
            <a:schemeClr val="accent5"/>
          </a:effectRef>
          <a:fontRef idx="minor">
            <a:schemeClr val="lt1"/>
          </a:fontRef>
        </dgm:style>
      </dgm:prSet>
      <dgm:spPr>
        <a:solidFill>
          <a:srgbClr val="0070C0"/>
        </a:solidFill>
      </dgm:spPr>
      <dgm:t>
        <a:bodyPr/>
        <a:lstStyle/>
        <a:p>
          <a:r>
            <a:rPr lang="nl-BE" sz="1600" dirty="0" smtClean="0"/>
            <a:t>Private ICT companies </a:t>
          </a:r>
          <a:r>
            <a:rPr lang="nl-BE" sz="1600" dirty="0" err="1" smtClean="0"/>
            <a:t>directed</a:t>
          </a:r>
          <a:r>
            <a:rPr lang="nl-BE" sz="1600" dirty="0" smtClean="0"/>
            <a:t> </a:t>
          </a:r>
          <a:r>
            <a:rPr lang="nl-BE" sz="1600" dirty="0" err="1" smtClean="0"/>
            <a:t>by</a:t>
          </a:r>
          <a:r>
            <a:rPr lang="nl-BE" sz="1600" dirty="0" smtClean="0"/>
            <a:t> FPS/PIOSS/... </a:t>
          </a:r>
          <a:endParaRPr lang="nl-BE" sz="1600" dirty="0"/>
        </a:p>
      </dgm:t>
    </dgm:pt>
    <dgm:pt modelId="{F7CFAA3F-3ECE-4546-92EE-B235278F1C15}" type="parTrans" cxnId="{11453AD5-D6AE-4645-90E2-52428AD3390E}">
      <dgm:prSet/>
      <dgm:spPr/>
      <dgm:t>
        <a:bodyPr/>
        <a:lstStyle/>
        <a:p>
          <a:endParaRPr lang="en-US" sz="2400"/>
        </a:p>
      </dgm:t>
    </dgm:pt>
    <dgm:pt modelId="{0F035546-D055-415A-A591-2F4BEE411E46}" type="sibTrans" cxnId="{11453AD5-D6AE-4645-90E2-52428AD3390E}">
      <dgm:prSet/>
      <dgm:spPr/>
      <dgm:t>
        <a:bodyPr/>
        <a:lstStyle/>
        <a:p>
          <a:endParaRPr lang="en-US" sz="2400"/>
        </a:p>
      </dgm:t>
    </dgm:pt>
    <dgm:pt modelId="{604BF32C-DEF7-4466-8382-C91F28728D50}" type="pres">
      <dgm:prSet presAssocID="{A317CABF-C4D3-4E46-8CB2-F1BF8C0DDA94}" presName="mainComposite" presStyleCnt="0">
        <dgm:presLayoutVars>
          <dgm:chPref val="1"/>
          <dgm:dir/>
          <dgm:animOne val="branch"/>
          <dgm:animLvl val="lvl"/>
          <dgm:resizeHandles val="exact"/>
        </dgm:presLayoutVars>
      </dgm:prSet>
      <dgm:spPr/>
      <dgm:t>
        <a:bodyPr/>
        <a:lstStyle/>
        <a:p>
          <a:endParaRPr lang="fr-BE"/>
        </a:p>
      </dgm:t>
    </dgm:pt>
    <dgm:pt modelId="{289A5DB4-DE7B-434B-BADD-FD6629BAE3DF}" type="pres">
      <dgm:prSet presAssocID="{A317CABF-C4D3-4E46-8CB2-F1BF8C0DDA94}" presName="hierFlow" presStyleCnt="0"/>
      <dgm:spPr/>
    </dgm:pt>
    <dgm:pt modelId="{AACED06D-AD31-47F4-8948-873838845214}" type="pres">
      <dgm:prSet presAssocID="{A317CABF-C4D3-4E46-8CB2-F1BF8C0DDA94}" presName="hierChild1" presStyleCnt="0">
        <dgm:presLayoutVars>
          <dgm:chPref val="1"/>
          <dgm:animOne val="branch"/>
          <dgm:animLvl val="lvl"/>
        </dgm:presLayoutVars>
      </dgm:prSet>
      <dgm:spPr/>
    </dgm:pt>
    <dgm:pt modelId="{A84C74B8-D5F8-4C63-B6AE-C740EC012BCD}" type="pres">
      <dgm:prSet presAssocID="{96D8B4D9-92FF-4D1C-8111-B74FCEAD93D0}" presName="Name14" presStyleCnt="0"/>
      <dgm:spPr/>
    </dgm:pt>
    <dgm:pt modelId="{EFBDBDBB-F016-42CB-9185-D17AE18730A2}" type="pres">
      <dgm:prSet presAssocID="{96D8B4D9-92FF-4D1C-8111-B74FCEAD93D0}" presName="level1Shape" presStyleLbl="node0" presStyleIdx="0" presStyleCnt="1" custScaleX="110604">
        <dgm:presLayoutVars>
          <dgm:chPref val="3"/>
        </dgm:presLayoutVars>
      </dgm:prSet>
      <dgm:spPr/>
      <dgm:t>
        <a:bodyPr/>
        <a:lstStyle/>
        <a:p>
          <a:endParaRPr lang="fr-BE"/>
        </a:p>
      </dgm:t>
    </dgm:pt>
    <dgm:pt modelId="{87C704E9-22F4-4374-96C3-69F5CAD1DB1C}" type="pres">
      <dgm:prSet presAssocID="{96D8B4D9-92FF-4D1C-8111-B74FCEAD93D0}" presName="hierChild2" presStyleCnt="0"/>
      <dgm:spPr/>
    </dgm:pt>
    <dgm:pt modelId="{E753885E-5E29-4AA1-97C6-E523B79A20E0}" type="pres">
      <dgm:prSet presAssocID="{36C890F9-09F1-4E78-8C45-63FE13A49FCE}" presName="Name19" presStyleLbl="parChTrans1D2" presStyleIdx="0" presStyleCnt="1"/>
      <dgm:spPr/>
      <dgm:t>
        <a:bodyPr/>
        <a:lstStyle/>
        <a:p>
          <a:endParaRPr lang="fr-BE"/>
        </a:p>
      </dgm:t>
    </dgm:pt>
    <dgm:pt modelId="{F199B688-71AA-46D0-8335-ADF92C47C0DE}" type="pres">
      <dgm:prSet presAssocID="{AF21F6B1-F4B5-49AB-AA90-887358530BF3}" presName="Name21" presStyleCnt="0"/>
      <dgm:spPr/>
    </dgm:pt>
    <dgm:pt modelId="{FC62007E-0289-41CD-808B-B2867874EBE1}" type="pres">
      <dgm:prSet presAssocID="{AF21F6B1-F4B5-49AB-AA90-887358530BF3}" presName="level2Shape" presStyleLbl="node2" presStyleIdx="0" presStyleCnt="1"/>
      <dgm:spPr/>
      <dgm:t>
        <a:bodyPr/>
        <a:lstStyle/>
        <a:p>
          <a:endParaRPr lang="en-US"/>
        </a:p>
      </dgm:t>
    </dgm:pt>
    <dgm:pt modelId="{17BB4D9A-058A-49FF-9C88-03AE3DFD27D8}" type="pres">
      <dgm:prSet presAssocID="{AF21F6B1-F4B5-49AB-AA90-887358530BF3}" presName="hierChild3" presStyleCnt="0"/>
      <dgm:spPr/>
    </dgm:pt>
    <dgm:pt modelId="{2ABDDC3B-0E3F-4094-B2A0-81DDA2235859}" type="pres">
      <dgm:prSet presAssocID="{8931F1E0-7628-4BEB-84A4-BC1CEF98712D}" presName="Name19" presStyleLbl="parChTrans1D3" presStyleIdx="0" presStyleCnt="1"/>
      <dgm:spPr/>
      <dgm:t>
        <a:bodyPr/>
        <a:lstStyle/>
        <a:p>
          <a:endParaRPr lang="fr-BE"/>
        </a:p>
      </dgm:t>
    </dgm:pt>
    <dgm:pt modelId="{46DB721C-FC66-4A6D-B0C7-4838A570E708}" type="pres">
      <dgm:prSet presAssocID="{38B411DE-4B5E-4B7B-8930-D6C1F48E34F0}" presName="Name21" presStyleCnt="0"/>
      <dgm:spPr/>
    </dgm:pt>
    <dgm:pt modelId="{1719D184-4BDA-4438-BCFC-3C8F0189EFDE}" type="pres">
      <dgm:prSet presAssocID="{38B411DE-4B5E-4B7B-8930-D6C1F48E34F0}" presName="level2Shape" presStyleLbl="node3" presStyleIdx="0" presStyleCnt="1" custLinFactNeighborY="-7097"/>
      <dgm:spPr/>
      <dgm:t>
        <a:bodyPr/>
        <a:lstStyle/>
        <a:p>
          <a:endParaRPr lang="fr-BE"/>
        </a:p>
      </dgm:t>
    </dgm:pt>
    <dgm:pt modelId="{87D81BB3-A358-4DD2-BFA3-25700280D231}" type="pres">
      <dgm:prSet presAssocID="{38B411DE-4B5E-4B7B-8930-D6C1F48E34F0}" presName="hierChild3" presStyleCnt="0"/>
      <dgm:spPr/>
    </dgm:pt>
    <dgm:pt modelId="{10FA042D-5615-4BF9-958C-81FFB5A6DD35}" type="pres">
      <dgm:prSet presAssocID="{8EAB2EAF-293E-4BF8-B15C-04C4020C711D}" presName="Name19" presStyleLbl="parChTrans1D4" presStyleIdx="0" presStyleCnt="4"/>
      <dgm:spPr/>
      <dgm:t>
        <a:bodyPr/>
        <a:lstStyle/>
        <a:p>
          <a:endParaRPr lang="fr-BE"/>
        </a:p>
      </dgm:t>
    </dgm:pt>
    <dgm:pt modelId="{68128852-1A94-46BF-986E-52DDA8CBD552}" type="pres">
      <dgm:prSet presAssocID="{F430EE30-5580-4F71-8518-C178E57E206D}" presName="Name21" presStyleCnt="0"/>
      <dgm:spPr/>
    </dgm:pt>
    <dgm:pt modelId="{69F70529-B724-4F85-8AAE-BA0FB5B39E22}" type="pres">
      <dgm:prSet presAssocID="{F430EE30-5580-4F71-8518-C178E57E206D}" presName="level2Shape" presStyleLbl="node4" presStyleIdx="0" presStyleCnt="4" custLinFactNeighborX="-3512" custLinFactNeighborY="-7176"/>
      <dgm:spPr/>
      <dgm:t>
        <a:bodyPr/>
        <a:lstStyle/>
        <a:p>
          <a:endParaRPr lang="en-US"/>
        </a:p>
      </dgm:t>
    </dgm:pt>
    <dgm:pt modelId="{A5AB88D3-5F22-4E42-8A3C-08F45849A1CF}" type="pres">
      <dgm:prSet presAssocID="{F430EE30-5580-4F71-8518-C178E57E206D}" presName="hierChild3" presStyleCnt="0"/>
      <dgm:spPr/>
    </dgm:pt>
    <dgm:pt modelId="{16DB20CB-D959-404A-86D4-DBD9F03D41C8}" type="pres">
      <dgm:prSet presAssocID="{B7D6A699-EE8D-44A7-B75B-34C841BCA3B8}" presName="Name19" presStyleLbl="parChTrans1D4" presStyleIdx="1" presStyleCnt="4"/>
      <dgm:spPr/>
      <dgm:t>
        <a:bodyPr/>
        <a:lstStyle/>
        <a:p>
          <a:endParaRPr lang="fr-BE"/>
        </a:p>
      </dgm:t>
    </dgm:pt>
    <dgm:pt modelId="{5479D8CD-E0C4-4DF4-965C-69F44E106FAB}" type="pres">
      <dgm:prSet presAssocID="{10BCECCC-3286-41B1-BE04-C771606F7820}" presName="Name21" presStyleCnt="0"/>
      <dgm:spPr/>
    </dgm:pt>
    <dgm:pt modelId="{0C15A292-2059-4B9C-9C47-E66478AFF3EC}" type="pres">
      <dgm:prSet presAssocID="{10BCECCC-3286-41B1-BE04-C771606F7820}" presName="level2Shape" presStyleLbl="node4" presStyleIdx="1" presStyleCnt="4" custLinFactNeighborX="-3512" custLinFactNeighborY="-7176"/>
      <dgm:spPr/>
      <dgm:t>
        <a:bodyPr/>
        <a:lstStyle/>
        <a:p>
          <a:endParaRPr lang="fr-BE"/>
        </a:p>
      </dgm:t>
    </dgm:pt>
    <dgm:pt modelId="{831469DF-BC44-4131-848A-A8B29B0AA5C7}" type="pres">
      <dgm:prSet presAssocID="{10BCECCC-3286-41B1-BE04-C771606F7820}" presName="hierChild3" presStyleCnt="0"/>
      <dgm:spPr/>
    </dgm:pt>
    <dgm:pt modelId="{040AE0B6-74FA-4EA9-BB98-39A17B3C414B}" type="pres">
      <dgm:prSet presAssocID="{E3046455-3174-4E7D-81DB-C305D1125A45}" presName="Name19" presStyleLbl="parChTrans1D4" presStyleIdx="2" presStyleCnt="4"/>
      <dgm:spPr/>
      <dgm:t>
        <a:bodyPr/>
        <a:lstStyle/>
        <a:p>
          <a:endParaRPr lang="fr-BE"/>
        </a:p>
      </dgm:t>
    </dgm:pt>
    <dgm:pt modelId="{19A1C920-E555-45AD-AC9F-346DBA47834F}" type="pres">
      <dgm:prSet presAssocID="{5F2AE96D-6AA0-4924-A53B-2425DDED6264}" presName="Name21" presStyleCnt="0"/>
      <dgm:spPr/>
    </dgm:pt>
    <dgm:pt modelId="{DA09A7DB-7503-4C8C-93E2-88A6921B7EEA}" type="pres">
      <dgm:prSet presAssocID="{5F2AE96D-6AA0-4924-A53B-2425DDED6264}" presName="level2Shape" presStyleLbl="node4" presStyleIdx="2" presStyleCnt="4" custLinFactNeighborX="-3512" custLinFactNeighborY="-7176"/>
      <dgm:spPr/>
      <dgm:t>
        <a:bodyPr/>
        <a:lstStyle/>
        <a:p>
          <a:endParaRPr lang="fr-BE"/>
        </a:p>
      </dgm:t>
    </dgm:pt>
    <dgm:pt modelId="{9D9C7E91-4374-4874-9F63-A9226241D523}" type="pres">
      <dgm:prSet presAssocID="{5F2AE96D-6AA0-4924-A53B-2425DDED6264}" presName="hierChild3" presStyleCnt="0"/>
      <dgm:spPr/>
    </dgm:pt>
    <dgm:pt modelId="{CB131D3F-5060-48D1-BCD5-E503DCC482AE}" type="pres">
      <dgm:prSet presAssocID="{F7CFAA3F-3ECE-4546-92EE-B235278F1C15}" presName="Name19" presStyleLbl="parChTrans1D4" presStyleIdx="3" presStyleCnt="4"/>
      <dgm:spPr/>
      <dgm:t>
        <a:bodyPr/>
        <a:lstStyle/>
        <a:p>
          <a:endParaRPr lang="fr-BE"/>
        </a:p>
      </dgm:t>
    </dgm:pt>
    <dgm:pt modelId="{7137467F-8AC4-4131-97C6-D48AA837876B}" type="pres">
      <dgm:prSet presAssocID="{D5877657-DD1C-4DF1-9C8B-74C149441555}" presName="Name21" presStyleCnt="0"/>
      <dgm:spPr/>
    </dgm:pt>
    <dgm:pt modelId="{ED81BA74-ED83-4275-917A-DA21C4B264F1}" type="pres">
      <dgm:prSet presAssocID="{D5877657-DD1C-4DF1-9C8B-74C149441555}" presName="level2Shape" presStyleLbl="node4" presStyleIdx="3" presStyleCnt="4" custLinFactNeighborX="-3512" custLinFactNeighborY="-7176"/>
      <dgm:spPr/>
      <dgm:t>
        <a:bodyPr/>
        <a:lstStyle/>
        <a:p>
          <a:endParaRPr lang="fr-BE"/>
        </a:p>
      </dgm:t>
    </dgm:pt>
    <dgm:pt modelId="{64C9E638-BE39-4BE4-AE91-D70D6DD27F39}" type="pres">
      <dgm:prSet presAssocID="{D5877657-DD1C-4DF1-9C8B-74C149441555}" presName="hierChild3" presStyleCnt="0"/>
      <dgm:spPr/>
    </dgm:pt>
    <dgm:pt modelId="{57620202-8132-447B-BCC2-AD079B766F0D}" type="pres">
      <dgm:prSet presAssocID="{A317CABF-C4D3-4E46-8CB2-F1BF8C0DDA94}" presName="bgShapesFlow" presStyleCnt="0"/>
      <dgm:spPr/>
    </dgm:pt>
  </dgm:ptLst>
  <dgm:cxnLst>
    <dgm:cxn modelId="{BA1711C6-F7C1-47B3-85DA-41D052D91703}" srcId="{38B411DE-4B5E-4B7B-8930-D6C1F48E34F0}" destId="{F430EE30-5580-4F71-8518-C178E57E206D}" srcOrd="0" destOrd="0" parTransId="{8EAB2EAF-293E-4BF8-B15C-04C4020C711D}" sibTransId="{B517E046-FDC5-4868-BFD0-BF88BB8ADA5F}"/>
    <dgm:cxn modelId="{0BF4524F-57FE-4851-BCA7-646448079C7B}" type="presOf" srcId="{AF21F6B1-F4B5-49AB-AA90-887358530BF3}" destId="{FC62007E-0289-41CD-808B-B2867874EBE1}" srcOrd="0" destOrd="0" presId="urn:microsoft.com/office/officeart/2005/8/layout/hierarchy6"/>
    <dgm:cxn modelId="{4DF6279A-6B48-419C-9B69-277BB4FA5F71}" type="presOf" srcId="{8EAB2EAF-293E-4BF8-B15C-04C4020C711D}" destId="{10FA042D-5615-4BF9-958C-81FFB5A6DD35}" srcOrd="0" destOrd="0" presId="urn:microsoft.com/office/officeart/2005/8/layout/hierarchy6"/>
    <dgm:cxn modelId="{350BA453-2B45-4EE6-AE79-9CB70F4395D2}" type="presOf" srcId="{D5877657-DD1C-4DF1-9C8B-74C149441555}" destId="{ED81BA74-ED83-4275-917A-DA21C4B264F1}" srcOrd="0" destOrd="0" presId="urn:microsoft.com/office/officeart/2005/8/layout/hierarchy6"/>
    <dgm:cxn modelId="{BE87CD58-7AC6-4D5B-B983-2A276ABCFC06}" type="presOf" srcId="{B7D6A699-EE8D-44A7-B75B-34C841BCA3B8}" destId="{16DB20CB-D959-404A-86D4-DBD9F03D41C8}" srcOrd="0" destOrd="0" presId="urn:microsoft.com/office/officeart/2005/8/layout/hierarchy6"/>
    <dgm:cxn modelId="{74C09B2B-C49D-443D-A64B-6E9EC157AC05}" srcId="{38B411DE-4B5E-4B7B-8930-D6C1F48E34F0}" destId="{10BCECCC-3286-41B1-BE04-C771606F7820}" srcOrd="1" destOrd="0" parTransId="{B7D6A699-EE8D-44A7-B75B-34C841BCA3B8}" sibTransId="{D8DACB58-054E-4FCA-8191-9AD2432E5A87}"/>
    <dgm:cxn modelId="{22C01C6B-8782-43F7-89E4-7240A4EFD61C}" type="presOf" srcId="{10BCECCC-3286-41B1-BE04-C771606F7820}" destId="{0C15A292-2059-4B9C-9C47-E66478AFF3EC}" srcOrd="0" destOrd="0" presId="urn:microsoft.com/office/officeart/2005/8/layout/hierarchy6"/>
    <dgm:cxn modelId="{85970516-D158-4413-97AC-8933BFF15FBD}" srcId="{38B411DE-4B5E-4B7B-8930-D6C1F48E34F0}" destId="{5F2AE96D-6AA0-4924-A53B-2425DDED6264}" srcOrd="2" destOrd="0" parTransId="{E3046455-3174-4E7D-81DB-C305D1125A45}" sibTransId="{02032209-A947-4267-B9BC-2023FE66DEF3}"/>
    <dgm:cxn modelId="{5084379A-59C2-45EE-B33A-A06546636DE7}" type="presOf" srcId="{36C890F9-09F1-4E78-8C45-63FE13A49FCE}" destId="{E753885E-5E29-4AA1-97C6-E523B79A20E0}" srcOrd="0" destOrd="0" presId="urn:microsoft.com/office/officeart/2005/8/layout/hierarchy6"/>
    <dgm:cxn modelId="{974CCD34-0166-4746-B6C0-48075B8C2F6E}" type="presOf" srcId="{96D8B4D9-92FF-4D1C-8111-B74FCEAD93D0}" destId="{EFBDBDBB-F016-42CB-9185-D17AE18730A2}" srcOrd="0" destOrd="0" presId="urn:microsoft.com/office/officeart/2005/8/layout/hierarchy6"/>
    <dgm:cxn modelId="{29D448B6-3171-44EA-8497-8C788FE2CE05}" srcId="{96D8B4D9-92FF-4D1C-8111-B74FCEAD93D0}" destId="{AF21F6B1-F4B5-49AB-AA90-887358530BF3}" srcOrd="0" destOrd="0" parTransId="{36C890F9-09F1-4E78-8C45-63FE13A49FCE}" sibTransId="{BBA71D42-7F51-481E-ABE0-20A25BF91406}"/>
    <dgm:cxn modelId="{5838D682-3245-427D-8C8E-E13A0F89B27B}" type="presOf" srcId="{F7CFAA3F-3ECE-4546-92EE-B235278F1C15}" destId="{CB131D3F-5060-48D1-BCD5-E503DCC482AE}" srcOrd="0" destOrd="0" presId="urn:microsoft.com/office/officeart/2005/8/layout/hierarchy6"/>
    <dgm:cxn modelId="{8172E3DD-15EF-49DD-BD74-87E7CCA52130}" srcId="{A317CABF-C4D3-4E46-8CB2-F1BF8C0DDA94}" destId="{96D8B4D9-92FF-4D1C-8111-B74FCEAD93D0}" srcOrd="0" destOrd="0" parTransId="{87D37558-7AA3-40EE-897D-AC94FFD5C4C6}" sibTransId="{F7F5AE2F-164C-4CBD-B1F1-34D03D93B765}"/>
    <dgm:cxn modelId="{89DECA55-8B08-4B73-9571-FC3D93113CFD}" type="presOf" srcId="{38B411DE-4B5E-4B7B-8930-D6C1F48E34F0}" destId="{1719D184-4BDA-4438-BCFC-3C8F0189EFDE}" srcOrd="0" destOrd="0" presId="urn:microsoft.com/office/officeart/2005/8/layout/hierarchy6"/>
    <dgm:cxn modelId="{C12819EF-AE26-4267-933A-E40223B8A5CC}" srcId="{AF21F6B1-F4B5-49AB-AA90-887358530BF3}" destId="{38B411DE-4B5E-4B7B-8930-D6C1F48E34F0}" srcOrd="0" destOrd="0" parTransId="{8931F1E0-7628-4BEB-84A4-BC1CEF98712D}" sibTransId="{40032254-4C80-4E86-82B3-8A87108DAC90}"/>
    <dgm:cxn modelId="{6574EFC0-2A38-4CB1-97ED-AF037671E3B0}" type="presOf" srcId="{E3046455-3174-4E7D-81DB-C305D1125A45}" destId="{040AE0B6-74FA-4EA9-BB98-39A17B3C414B}" srcOrd="0" destOrd="0" presId="urn:microsoft.com/office/officeart/2005/8/layout/hierarchy6"/>
    <dgm:cxn modelId="{CAFA331D-86F5-490D-A257-8ABAB0F59353}" type="presOf" srcId="{F430EE30-5580-4F71-8518-C178E57E206D}" destId="{69F70529-B724-4F85-8AAE-BA0FB5B39E22}" srcOrd="0" destOrd="0" presId="urn:microsoft.com/office/officeart/2005/8/layout/hierarchy6"/>
    <dgm:cxn modelId="{7392ADD8-1BAA-44D9-96AC-0FBEE80DAED2}" type="presOf" srcId="{5F2AE96D-6AA0-4924-A53B-2425DDED6264}" destId="{DA09A7DB-7503-4C8C-93E2-88A6921B7EEA}" srcOrd="0" destOrd="0" presId="urn:microsoft.com/office/officeart/2005/8/layout/hierarchy6"/>
    <dgm:cxn modelId="{EC2BF5D1-6B06-4E30-BD31-493D175FA740}" type="presOf" srcId="{A317CABF-C4D3-4E46-8CB2-F1BF8C0DDA94}" destId="{604BF32C-DEF7-4466-8382-C91F28728D50}" srcOrd="0" destOrd="0" presId="urn:microsoft.com/office/officeart/2005/8/layout/hierarchy6"/>
    <dgm:cxn modelId="{11453AD5-D6AE-4645-90E2-52428AD3390E}" srcId="{38B411DE-4B5E-4B7B-8930-D6C1F48E34F0}" destId="{D5877657-DD1C-4DF1-9C8B-74C149441555}" srcOrd="3" destOrd="0" parTransId="{F7CFAA3F-3ECE-4546-92EE-B235278F1C15}" sibTransId="{0F035546-D055-415A-A591-2F4BEE411E46}"/>
    <dgm:cxn modelId="{DCF40808-8480-4C37-BE02-A6CDDE416832}" type="presOf" srcId="{8931F1E0-7628-4BEB-84A4-BC1CEF98712D}" destId="{2ABDDC3B-0E3F-4094-B2A0-81DDA2235859}" srcOrd="0" destOrd="0" presId="urn:microsoft.com/office/officeart/2005/8/layout/hierarchy6"/>
    <dgm:cxn modelId="{178DA95A-ADDB-4C47-A9A3-121CC68D9802}" type="presParOf" srcId="{604BF32C-DEF7-4466-8382-C91F28728D50}" destId="{289A5DB4-DE7B-434B-BADD-FD6629BAE3DF}" srcOrd="0" destOrd="0" presId="urn:microsoft.com/office/officeart/2005/8/layout/hierarchy6"/>
    <dgm:cxn modelId="{165599BE-4640-4FE6-B1C5-EA4C45496728}" type="presParOf" srcId="{289A5DB4-DE7B-434B-BADD-FD6629BAE3DF}" destId="{AACED06D-AD31-47F4-8948-873838845214}" srcOrd="0" destOrd="0" presId="urn:microsoft.com/office/officeart/2005/8/layout/hierarchy6"/>
    <dgm:cxn modelId="{BFF620B2-AA50-4C5E-9EB1-D805ADE2BA61}" type="presParOf" srcId="{AACED06D-AD31-47F4-8948-873838845214}" destId="{A84C74B8-D5F8-4C63-B6AE-C740EC012BCD}" srcOrd="0" destOrd="0" presId="urn:microsoft.com/office/officeart/2005/8/layout/hierarchy6"/>
    <dgm:cxn modelId="{873516E5-A52E-4D8B-98D3-58EE499A8516}" type="presParOf" srcId="{A84C74B8-D5F8-4C63-B6AE-C740EC012BCD}" destId="{EFBDBDBB-F016-42CB-9185-D17AE18730A2}" srcOrd="0" destOrd="0" presId="urn:microsoft.com/office/officeart/2005/8/layout/hierarchy6"/>
    <dgm:cxn modelId="{E39A142D-E24D-4058-9D61-80C36436B1BA}" type="presParOf" srcId="{A84C74B8-D5F8-4C63-B6AE-C740EC012BCD}" destId="{87C704E9-22F4-4374-96C3-69F5CAD1DB1C}" srcOrd="1" destOrd="0" presId="urn:microsoft.com/office/officeart/2005/8/layout/hierarchy6"/>
    <dgm:cxn modelId="{59F0865B-602A-4954-B5C7-CDCD6F2B58EB}" type="presParOf" srcId="{87C704E9-22F4-4374-96C3-69F5CAD1DB1C}" destId="{E753885E-5E29-4AA1-97C6-E523B79A20E0}" srcOrd="0" destOrd="0" presId="urn:microsoft.com/office/officeart/2005/8/layout/hierarchy6"/>
    <dgm:cxn modelId="{E549EA27-DFE5-43E3-BF94-FF36FEC8E8AB}" type="presParOf" srcId="{87C704E9-22F4-4374-96C3-69F5CAD1DB1C}" destId="{F199B688-71AA-46D0-8335-ADF92C47C0DE}" srcOrd="1" destOrd="0" presId="urn:microsoft.com/office/officeart/2005/8/layout/hierarchy6"/>
    <dgm:cxn modelId="{AA615E47-E926-456F-8B55-5E07E0D23D0A}" type="presParOf" srcId="{F199B688-71AA-46D0-8335-ADF92C47C0DE}" destId="{FC62007E-0289-41CD-808B-B2867874EBE1}" srcOrd="0" destOrd="0" presId="urn:microsoft.com/office/officeart/2005/8/layout/hierarchy6"/>
    <dgm:cxn modelId="{19A496E6-D40C-46BF-A9D2-C29AA620B310}" type="presParOf" srcId="{F199B688-71AA-46D0-8335-ADF92C47C0DE}" destId="{17BB4D9A-058A-49FF-9C88-03AE3DFD27D8}" srcOrd="1" destOrd="0" presId="urn:microsoft.com/office/officeart/2005/8/layout/hierarchy6"/>
    <dgm:cxn modelId="{0264EB01-D571-419B-9BA1-A3D82A7FD6F7}" type="presParOf" srcId="{17BB4D9A-058A-49FF-9C88-03AE3DFD27D8}" destId="{2ABDDC3B-0E3F-4094-B2A0-81DDA2235859}" srcOrd="0" destOrd="0" presId="urn:microsoft.com/office/officeart/2005/8/layout/hierarchy6"/>
    <dgm:cxn modelId="{68C689F4-6B77-4199-91AD-BDFBB8E68D8F}" type="presParOf" srcId="{17BB4D9A-058A-49FF-9C88-03AE3DFD27D8}" destId="{46DB721C-FC66-4A6D-B0C7-4838A570E708}" srcOrd="1" destOrd="0" presId="urn:microsoft.com/office/officeart/2005/8/layout/hierarchy6"/>
    <dgm:cxn modelId="{31322C19-3583-404D-8C0C-0ED8B8C11756}" type="presParOf" srcId="{46DB721C-FC66-4A6D-B0C7-4838A570E708}" destId="{1719D184-4BDA-4438-BCFC-3C8F0189EFDE}" srcOrd="0" destOrd="0" presId="urn:microsoft.com/office/officeart/2005/8/layout/hierarchy6"/>
    <dgm:cxn modelId="{22E0E02A-4030-4EE4-9FF0-64641FFE3345}" type="presParOf" srcId="{46DB721C-FC66-4A6D-B0C7-4838A570E708}" destId="{87D81BB3-A358-4DD2-BFA3-25700280D231}" srcOrd="1" destOrd="0" presId="urn:microsoft.com/office/officeart/2005/8/layout/hierarchy6"/>
    <dgm:cxn modelId="{04F74F26-7316-4537-872E-A805DCC30A2C}" type="presParOf" srcId="{87D81BB3-A358-4DD2-BFA3-25700280D231}" destId="{10FA042D-5615-4BF9-958C-81FFB5A6DD35}" srcOrd="0" destOrd="0" presId="urn:microsoft.com/office/officeart/2005/8/layout/hierarchy6"/>
    <dgm:cxn modelId="{D3DDA0F5-5DBE-4221-8619-1D51D84D10A9}" type="presParOf" srcId="{87D81BB3-A358-4DD2-BFA3-25700280D231}" destId="{68128852-1A94-46BF-986E-52DDA8CBD552}" srcOrd="1" destOrd="0" presId="urn:microsoft.com/office/officeart/2005/8/layout/hierarchy6"/>
    <dgm:cxn modelId="{A7EA1A77-6BCC-463B-BE8D-C9D1FF2C024A}" type="presParOf" srcId="{68128852-1A94-46BF-986E-52DDA8CBD552}" destId="{69F70529-B724-4F85-8AAE-BA0FB5B39E22}" srcOrd="0" destOrd="0" presId="urn:microsoft.com/office/officeart/2005/8/layout/hierarchy6"/>
    <dgm:cxn modelId="{34FA37C0-D434-4A8C-B79B-E18B53346FA9}" type="presParOf" srcId="{68128852-1A94-46BF-986E-52DDA8CBD552}" destId="{A5AB88D3-5F22-4E42-8A3C-08F45849A1CF}" srcOrd="1" destOrd="0" presId="urn:microsoft.com/office/officeart/2005/8/layout/hierarchy6"/>
    <dgm:cxn modelId="{D9D20943-B516-48DB-BD3A-DC4AFDC7F17A}" type="presParOf" srcId="{87D81BB3-A358-4DD2-BFA3-25700280D231}" destId="{16DB20CB-D959-404A-86D4-DBD9F03D41C8}" srcOrd="2" destOrd="0" presId="urn:microsoft.com/office/officeart/2005/8/layout/hierarchy6"/>
    <dgm:cxn modelId="{50A77B77-BB8F-42C3-A268-3A148106D7FD}" type="presParOf" srcId="{87D81BB3-A358-4DD2-BFA3-25700280D231}" destId="{5479D8CD-E0C4-4DF4-965C-69F44E106FAB}" srcOrd="3" destOrd="0" presId="urn:microsoft.com/office/officeart/2005/8/layout/hierarchy6"/>
    <dgm:cxn modelId="{72EC8D90-A45F-4857-AAFB-923737BABDFD}" type="presParOf" srcId="{5479D8CD-E0C4-4DF4-965C-69F44E106FAB}" destId="{0C15A292-2059-4B9C-9C47-E66478AFF3EC}" srcOrd="0" destOrd="0" presId="urn:microsoft.com/office/officeart/2005/8/layout/hierarchy6"/>
    <dgm:cxn modelId="{284E0983-2545-42F3-AD55-15A3B033E309}" type="presParOf" srcId="{5479D8CD-E0C4-4DF4-965C-69F44E106FAB}" destId="{831469DF-BC44-4131-848A-A8B29B0AA5C7}" srcOrd="1" destOrd="0" presId="urn:microsoft.com/office/officeart/2005/8/layout/hierarchy6"/>
    <dgm:cxn modelId="{7222F709-F3AB-4F38-8143-FBC5FA69ABA9}" type="presParOf" srcId="{87D81BB3-A358-4DD2-BFA3-25700280D231}" destId="{040AE0B6-74FA-4EA9-BB98-39A17B3C414B}" srcOrd="4" destOrd="0" presId="urn:microsoft.com/office/officeart/2005/8/layout/hierarchy6"/>
    <dgm:cxn modelId="{C2482BAE-CF50-4172-B789-6447EE657639}" type="presParOf" srcId="{87D81BB3-A358-4DD2-BFA3-25700280D231}" destId="{19A1C920-E555-45AD-AC9F-346DBA47834F}" srcOrd="5" destOrd="0" presId="urn:microsoft.com/office/officeart/2005/8/layout/hierarchy6"/>
    <dgm:cxn modelId="{A21A7566-BE21-4375-9EED-19D5F65CEB71}" type="presParOf" srcId="{19A1C920-E555-45AD-AC9F-346DBA47834F}" destId="{DA09A7DB-7503-4C8C-93E2-88A6921B7EEA}" srcOrd="0" destOrd="0" presId="urn:microsoft.com/office/officeart/2005/8/layout/hierarchy6"/>
    <dgm:cxn modelId="{473917DF-A58C-4310-A376-8B3AF9A4A1DC}" type="presParOf" srcId="{19A1C920-E555-45AD-AC9F-346DBA47834F}" destId="{9D9C7E91-4374-4874-9F63-A9226241D523}" srcOrd="1" destOrd="0" presId="urn:microsoft.com/office/officeart/2005/8/layout/hierarchy6"/>
    <dgm:cxn modelId="{96EDC149-7CA3-424E-A258-701D66F266BA}" type="presParOf" srcId="{87D81BB3-A358-4DD2-BFA3-25700280D231}" destId="{CB131D3F-5060-48D1-BCD5-E503DCC482AE}" srcOrd="6" destOrd="0" presId="urn:microsoft.com/office/officeart/2005/8/layout/hierarchy6"/>
    <dgm:cxn modelId="{97E307B0-769C-40F2-9ED7-7D1AB563A9F0}" type="presParOf" srcId="{87D81BB3-A358-4DD2-BFA3-25700280D231}" destId="{7137467F-8AC4-4131-97C6-D48AA837876B}" srcOrd="7" destOrd="0" presId="urn:microsoft.com/office/officeart/2005/8/layout/hierarchy6"/>
    <dgm:cxn modelId="{4E232ECE-AF80-4B11-ADA9-02FA0B326D20}" type="presParOf" srcId="{7137467F-8AC4-4131-97C6-D48AA837876B}" destId="{ED81BA74-ED83-4275-917A-DA21C4B264F1}" srcOrd="0" destOrd="0" presId="urn:microsoft.com/office/officeart/2005/8/layout/hierarchy6"/>
    <dgm:cxn modelId="{1F57937D-9A72-47AD-8A6F-826AB0137754}" type="presParOf" srcId="{7137467F-8AC4-4131-97C6-D48AA837876B}" destId="{64C9E638-BE39-4BE4-AE91-D70D6DD27F39}" srcOrd="1" destOrd="0" presId="urn:microsoft.com/office/officeart/2005/8/layout/hierarchy6"/>
    <dgm:cxn modelId="{272FED0A-AE33-4E90-A470-267D72D8A663}" type="presParOf" srcId="{604BF32C-DEF7-4466-8382-C91F28728D50}" destId="{57620202-8132-447B-BCC2-AD079B766F0D}"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D609C-F894-4686-8594-F633FD78C201}">
      <dsp:nvSpPr>
        <dsp:cNvPr id="0" name=""/>
        <dsp:cNvSpPr/>
      </dsp:nvSpPr>
      <dsp:spPr>
        <a:xfrm>
          <a:off x="109966" y="606788"/>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lang="nl-BE" sz="1500" kern="1200" dirty="0" err="1" smtClean="0"/>
            <a:t>Coordination</a:t>
          </a:r>
          <a:r>
            <a:rPr lang="nl-BE" sz="1500" kern="1200" dirty="0" smtClean="0"/>
            <a:t> of digital </a:t>
          </a:r>
          <a:r>
            <a:rPr lang="nl-BE" sz="1500" kern="1200" dirty="0" err="1" smtClean="0"/>
            <a:t>subprocesses</a:t>
          </a:r>
          <a:endParaRPr lang="nl-BE" sz="1500" kern="1200" dirty="0"/>
        </a:p>
      </dsp:txBody>
      <dsp:txXfrm>
        <a:off x="109966" y="606788"/>
        <a:ext cx="2530602" cy="790813"/>
      </dsp:txXfrm>
    </dsp:sp>
    <dsp:sp modelId="{8B00EC11-24E0-4E0C-8101-DB576F31F9D2}">
      <dsp:nvSpPr>
        <dsp:cNvPr id="0" name=""/>
        <dsp:cNvSpPr/>
      </dsp:nvSpPr>
      <dsp:spPr>
        <a:xfrm>
          <a:off x="4524" y="492560"/>
          <a:ext cx="553569" cy="83035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AE0183-4578-4303-9373-BBB0DAF179FE}">
      <dsp:nvSpPr>
        <dsp:cNvPr id="0" name=""/>
        <dsp:cNvSpPr/>
      </dsp:nvSpPr>
      <dsp:spPr>
        <a:xfrm>
          <a:off x="2902219" y="606788"/>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lang="nl-BE" sz="1500" kern="1200" dirty="0" smtClean="0"/>
            <a:t>Portal</a:t>
          </a:r>
          <a:endParaRPr lang="nl-BE" sz="1500" kern="1200" dirty="0"/>
        </a:p>
      </dsp:txBody>
      <dsp:txXfrm>
        <a:off x="2902219" y="606788"/>
        <a:ext cx="2530602" cy="790813"/>
      </dsp:txXfrm>
    </dsp:sp>
    <dsp:sp modelId="{17BB8C5E-ACC5-4AEA-AC3B-15C53CC548C0}">
      <dsp:nvSpPr>
        <dsp:cNvPr id="0" name=""/>
        <dsp:cNvSpPr/>
      </dsp:nvSpPr>
      <dsp:spPr>
        <a:xfrm>
          <a:off x="2796778" y="492560"/>
          <a:ext cx="553569" cy="830353"/>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5DD086-89E5-4CD9-B1D2-0E7FF2C522A2}">
      <dsp:nvSpPr>
        <dsp:cNvPr id="0" name=""/>
        <dsp:cNvSpPr/>
      </dsp:nvSpPr>
      <dsp:spPr>
        <a:xfrm>
          <a:off x="5694473" y="606788"/>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lang="nl-BE" sz="1500" kern="1200" dirty="0" err="1" smtClean="0"/>
            <a:t>Integrated</a:t>
          </a:r>
          <a:r>
            <a:rPr lang="nl-BE" sz="1500" kern="1200" dirty="0" smtClean="0"/>
            <a:t> user and </a:t>
          </a:r>
          <a:r>
            <a:rPr lang="nl-BE" sz="1500" kern="1200" dirty="0" err="1" smtClean="0"/>
            <a:t>access</a:t>
          </a:r>
          <a:r>
            <a:rPr lang="nl-BE" sz="1500" kern="1200" dirty="0" smtClean="0"/>
            <a:t> management</a:t>
          </a:r>
          <a:endParaRPr lang="nl-BE" sz="1500" kern="1200" dirty="0"/>
        </a:p>
      </dsp:txBody>
      <dsp:txXfrm>
        <a:off x="5694473" y="606788"/>
        <a:ext cx="2530602" cy="790813"/>
      </dsp:txXfrm>
    </dsp:sp>
    <dsp:sp modelId="{DEDE190B-7605-44A7-B19B-482157C4ED09}">
      <dsp:nvSpPr>
        <dsp:cNvPr id="0" name=""/>
        <dsp:cNvSpPr/>
      </dsp:nvSpPr>
      <dsp:spPr>
        <a:xfrm>
          <a:off x="5589031" y="492560"/>
          <a:ext cx="553569" cy="83035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6ACCCA-7573-4F27-BB76-D1BFA52EAEE3}">
      <dsp:nvSpPr>
        <dsp:cNvPr id="0" name=""/>
        <dsp:cNvSpPr/>
      </dsp:nvSpPr>
      <dsp:spPr>
        <a:xfrm>
          <a:off x="109966" y="1602334"/>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lang="nl-BE" sz="1500" kern="1200" dirty="0" smtClean="0"/>
            <a:t>Management of </a:t>
          </a:r>
          <a:r>
            <a:rPr sz="1500" kern="1200" dirty="0" smtClean="0"/>
            <a:t>logs</a:t>
          </a:r>
          <a:endParaRPr lang="nl-BE" sz="1500" kern="1200" dirty="0"/>
        </a:p>
      </dsp:txBody>
      <dsp:txXfrm>
        <a:off x="109966" y="1602334"/>
        <a:ext cx="2530602" cy="790813"/>
      </dsp:txXfrm>
    </dsp:sp>
    <dsp:sp modelId="{F94043AE-FBAE-4418-8D10-10B1481C95AF}">
      <dsp:nvSpPr>
        <dsp:cNvPr id="0" name=""/>
        <dsp:cNvSpPr/>
      </dsp:nvSpPr>
      <dsp:spPr>
        <a:xfrm>
          <a:off x="4524" y="1488106"/>
          <a:ext cx="553569" cy="830353"/>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0D24CD-EC64-4585-8806-7B24163BBCA5}">
      <dsp:nvSpPr>
        <dsp:cNvPr id="0" name=""/>
        <dsp:cNvSpPr/>
      </dsp:nvSpPr>
      <dsp:spPr>
        <a:xfrm>
          <a:off x="2902219" y="1602334"/>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lang="nl-BE" sz="1500" kern="1200" dirty="0" smtClean="0"/>
            <a:t>System </a:t>
          </a:r>
          <a:r>
            <a:rPr lang="nl-BE" sz="1500" kern="1200" dirty="0" err="1" smtClean="0"/>
            <a:t>for</a:t>
          </a:r>
          <a:r>
            <a:rPr lang="nl-BE" sz="1500" kern="1200" dirty="0" smtClean="0"/>
            <a:t> </a:t>
          </a:r>
          <a:r>
            <a:rPr sz="1500" kern="1200" smtClean="0"/>
            <a:t>end-to-end </a:t>
          </a:r>
          <a:r>
            <a:rPr lang="nl-BE" sz="1500" kern="1200" dirty="0" err="1" smtClean="0"/>
            <a:t>encryption</a:t>
          </a:r>
          <a:endParaRPr lang="nl-BE" sz="1500" kern="1200" dirty="0"/>
        </a:p>
      </dsp:txBody>
      <dsp:txXfrm>
        <a:off x="2902219" y="1602334"/>
        <a:ext cx="2530602" cy="790813"/>
      </dsp:txXfrm>
    </dsp:sp>
    <dsp:sp modelId="{1D377189-38FA-44FB-9886-A25D865375A4}">
      <dsp:nvSpPr>
        <dsp:cNvPr id="0" name=""/>
        <dsp:cNvSpPr/>
      </dsp:nvSpPr>
      <dsp:spPr>
        <a:xfrm>
          <a:off x="2796778" y="1488106"/>
          <a:ext cx="553569" cy="830353"/>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50CB91-2850-4662-936D-F5CF85EB32D2}">
      <dsp:nvSpPr>
        <dsp:cNvPr id="0" name=""/>
        <dsp:cNvSpPr/>
      </dsp:nvSpPr>
      <dsp:spPr>
        <a:xfrm>
          <a:off x="5694473" y="1602334"/>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lang="fr-BE" sz="1500" kern="1200" dirty="0" smtClean="0">
              <a:solidFill>
                <a:srgbClr val="3E6E5A"/>
              </a:solidFill>
            </a:rPr>
            <a:t>eHealth</a:t>
          </a:r>
          <a:r>
            <a:rPr sz="1500" kern="1200" dirty="0"/>
            <a:t>Box</a:t>
          </a:r>
          <a:endParaRPr lang="nl-BE" sz="1500" kern="1200" dirty="0"/>
        </a:p>
      </dsp:txBody>
      <dsp:txXfrm>
        <a:off x="5694473" y="1602334"/>
        <a:ext cx="2530602" cy="790813"/>
      </dsp:txXfrm>
    </dsp:sp>
    <dsp:sp modelId="{82E38FB2-A96C-4D7A-A866-6D7BE57189A0}">
      <dsp:nvSpPr>
        <dsp:cNvPr id="0" name=""/>
        <dsp:cNvSpPr/>
      </dsp:nvSpPr>
      <dsp:spPr>
        <a:xfrm>
          <a:off x="5589031" y="1488106"/>
          <a:ext cx="553569" cy="830353"/>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5C0C8B-F255-4694-B3C6-8BE7DBC5F7E5}">
      <dsp:nvSpPr>
        <dsp:cNvPr id="0" name=""/>
        <dsp:cNvSpPr/>
      </dsp:nvSpPr>
      <dsp:spPr>
        <a:xfrm>
          <a:off x="109966" y="2597880"/>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Timestamping</a:t>
          </a:r>
          <a:endParaRPr lang="nl-BE" sz="1500" kern="1200" dirty="0"/>
        </a:p>
      </dsp:txBody>
      <dsp:txXfrm>
        <a:off x="109966" y="2597880"/>
        <a:ext cx="2530602" cy="790813"/>
      </dsp:txXfrm>
    </dsp:sp>
    <dsp:sp modelId="{A9E14B50-194E-4A93-B9D9-20BB56D81973}">
      <dsp:nvSpPr>
        <dsp:cNvPr id="0" name=""/>
        <dsp:cNvSpPr/>
      </dsp:nvSpPr>
      <dsp:spPr>
        <a:xfrm>
          <a:off x="4524" y="2483652"/>
          <a:ext cx="553569" cy="830353"/>
        </a:xfrm>
        <a:prstGeom prst="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1BB13E-A3FD-42F9-8D3A-DD2DDC4A3516}">
      <dsp:nvSpPr>
        <dsp:cNvPr id="0" name=""/>
        <dsp:cNvSpPr/>
      </dsp:nvSpPr>
      <dsp:spPr>
        <a:xfrm>
          <a:off x="2902219" y="2597880"/>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lang="nl-BE" sz="1500" kern="1200" dirty="0" err="1" smtClean="0"/>
            <a:t>Encryption</a:t>
          </a:r>
          <a:r>
            <a:rPr lang="nl-BE" sz="1500" kern="1200" dirty="0" smtClean="0"/>
            <a:t> </a:t>
          </a:r>
          <a:r>
            <a:rPr lang="nl-BE" sz="1500" kern="1200" dirty="0" err="1" smtClean="0"/>
            <a:t>and</a:t>
          </a:r>
          <a:r>
            <a:rPr lang="nl-BE" sz="1500" kern="1200" dirty="0" smtClean="0"/>
            <a:t> </a:t>
          </a:r>
          <a:r>
            <a:rPr lang="nl-BE" sz="1500" kern="1200" dirty="0" err="1" smtClean="0"/>
            <a:t>anonymization</a:t>
          </a:r>
          <a:endParaRPr lang="nl-BE" sz="1500" kern="1200" dirty="0"/>
        </a:p>
      </dsp:txBody>
      <dsp:txXfrm>
        <a:off x="2902219" y="2597880"/>
        <a:ext cx="2530602" cy="790813"/>
      </dsp:txXfrm>
    </dsp:sp>
    <dsp:sp modelId="{70C2EA1E-D7DB-4E74-806D-4590DBE781A3}">
      <dsp:nvSpPr>
        <dsp:cNvPr id="0" name=""/>
        <dsp:cNvSpPr/>
      </dsp:nvSpPr>
      <dsp:spPr>
        <a:xfrm>
          <a:off x="2796778" y="2483652"/>
          <a:ext cx="553569" cy="830353"/>
        </a:xfrm>
        <a:prstGeom prst="rect">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757731-3698-433B-8E7C-2EB749869931}">
      <dsp:nvSpPr>
        <dsp:cNvPr id="0" name=""/>
        <dsp:cNvSpPr/>
      </dsp:nvSpPr>
      <dsp:spPr>
        <a:xfrm>
          <a:off x="5694473" y="2597880"/>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lang="nl-BE" sz="1500" kern="1200" dirty="0" err="1" smtClean="0"/>
            <a:t>Consultation</a:t>
          </a:r>
          <a:r>
            <a:rPr lang="nl-BE" sz="1500" kern="1200" dirty="0" smtClean="0"/>
            <a:t> of the National Register and the CBSS Registers</a:t>
          </a:r>
          <a:endParaRPr lang="nl-BE" sz="1500" kern="1200" dirty="0"/>
        </a:p>
      </dsp:txBody>
      <dsp:txXfrm>
        <a:off x="5694473" y="2597880"/>
        <a:ext cx="2530602" cy="790813"/>
      </dsp:txXfrm>
    </dsp:sp>
    <dsp:sp modelId="{139FD9EA-3509-4D4C-98D4-BC741BA871D8}">
      <dsp:nvSpPr>
        <dsp:cNvPr id="0" name=""/>
        <dsp:cNvSpPr/>
      </dsp:nvSpPr>
      <dsp:spPr>
        <a:xfrm>
          <a:off x="5589031" y="2483652"/>
          <a:ext cx="553569" cy="830353"/>
        </a:xfrm>
        <a:prstGeom prst="rect">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C56DC3-2158-416C-A2CA-0A41276F6E72}">
      <dsp:nvSpPr>
        <dsp:cNvPr id="0" name=""/>
        <dsp:cNvSpPr/>
      </dsp:nvSpPr>
      <dsp:spPr>
        <a:xfrm>
          <a:off x="2902219" y="3593426"/>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lang="nl-BE" sz="1500" kern="1200" dirty="0" err="1" smtClean="0"/>
            <a:t>Reference</a:t>
          </a:r>
          <a:r>
            <a:rPr lang="nl-BE" sz="1500" kern="1200" dirty="0" smtClean="0"/>
            <a:t> directory </a:t>
          </a:r>
          <a:r>
            <a:rPr sz="1500" kern="1200" smtClean="0"/>
            <a:t>(metahub</a:t>
          </a:r>
          <a:r>
            <a:rPr sz="1500" kern="1200"/>
            <a:t>)</a:t>
          </a:r>
          <a:endParaRPr lang="nl-BE" sz="1500" kern="1200" dirty="0"/>
        </a:p>
      </dsp:txBody>
      <dsp:txXfrm>
        <a:off x="2902219" y="3593426"/>
        <a:ext cx="2530602" cy="790813"/>
      </dsp:txXfrm>
    </dsp:sp>
    <dsp:sp modelId="{763F0339-AF8A-4C55-81EF-EEBFD25A8379}">
      <dsp:nvSpPr>
        <dsp:cNvPr id="0" name=""/>
        <dsp:cNvSpPr/>
      </dsp:nvSpPr>
      <dsp:spPr>
        <a:xfrm>
          <a:off x="2796778" y="3479197"/>
          <a:ext cx="553569" cy="830353"/>
        </a:xfrm>
        <a:prstGeom prst="rect">
          <a:avLst/>
        </a:prstGeom>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BDBDBB-F016-42CB-9185-D17AE18730A2}">
      <dsp:nvSpPr>
        <dsp:cNvPr id="0" name=""/>
        <dsp:cNvSpPr/>
      </dsp:nvSpPr>
      <dsp:spPr>
        <a:xfrm>
          <a:off x="2639614" y="155690"/>
          <a:ext cx="1536851" cy="926338"/>
        </a:xfrm>
        <a:prstGeom prst="roundRect">
          <a:avLst>
            <a:gd name="adj" fmla="val 10000"/>
          </a:avLst>
        </a:prstGeom>
        <a:solidFill>
          <a:srgbClr val="0070C0"/>
        </a:soli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l-BE" sz="1600" kern="1200" dirty="0" err="1" smtClean="0"/>
            <a:t>Government</a:t>
          </a:r>
          <a:endParaRPr lang="nl-BE" sz="1600" kern="1200" dirty="0"/>
        </a:p>
      </dsp:txBody>
      <dsp:txXfrm>
        <a:off x="2666746" y="182822"/>
        <a:ext cx="1482587" cy="872074"/>
      </dsp:txXfrm>
    </dsp:sp>
    <dsp:sp modelId="{E753885E-5E29-4AA1-97C6-E523B79A20E0}">
      <dsp:nvSpPr>
        <dsp:cNvPr id="0" name=""/>
        <dsp:cNvSpPr/>
      </dsp:nvSpPr>
      <dsp:spPr>
        <a:xfrm>
          <a:off x="3362320" y="1082029"/>
          <a:ext cx="91440" cy="370535"/>
        </a:xfrm>
        <a:custGeom>
          <a:avLst/>
          <a:gdLst/>
          <a:ahLst/>
          <a:cxnLst/>
          <a:rect l="0" t="0" r="0" b="0"/>
          <a:pathLst>
            <a:path>
              <a:moveTo>
                <a:pt x="45720" y="0"/>
              </a:moveTo>
              <a:lnTo>
                <a:pt x="45720" y="3705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62007E-0289-41CD-808B-B2867874EBE1}">
      <dsp:nvSpPr>
        <dsp:cNvPr id="0" name=""/>
        <dsp:cNvSpPr/>
      </dsp:nvSpPr>
      <dsp:spPr>
        <a:xfrm>
          <a:off x="2713285" y="1452565"/>
          <a:ext cx="1389508" cy="926338"/>
        </a:xfrm>
        <a:prstGeom prst="roundRect">
          <a:avLst>
            <a:gd name="adj" fmla="val 10000"/>
          </a:avLst>
        </a:prstGeom>
        <a:solidFill>
          <a:srgbClr val="0070C0"/>
        </a:soli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nl-BE" sz="1600" kern="1200" dirty="0" smtClean="0"/>
            <a:t>G-Cloud Strategic Board</a:t>
          </a:r>
        </a:p>
      </dsp:txBody>
      <dsp:txXfrm>
        <a:off x="2740417" y="1479697"/>
        <a:ext cx="1335244" cy="872074"/>
      </dsp:txXfrm>
    </dsp:sp>
    <dsp:sp modelId="{2ABDDC3B-0E3F-4094-B2A0-81DDA2235859}">
      <dsp:nvSpPr>
        <dsp:cNvPr id="0" name=""/>
        <dsp:cNvSpPr/>
      </dsp:nvSpPr>
      <dsp:spPr>
        <a:xfrm>
          <a:off x="3362320" y="2378904"/>
          <a:ext cx="91440" cy="304793"/>
        </a:xfrm>
        <a:custGeom>
          <a:avLst/>
          <a:gdLst/>
          <a:ahLst/>
          <a:cxnLst/>
          <a:rect l="0" t="0" r="0" b="0"/>
          <a:pathLst>
            <a:path>
              <a:moveTo>
                <a:pt x="45720" y="0"/>
              </a:moveTo>
              <a:lnTo>
                <a:pt x="45720" y="30479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19D184-4BDA-4438-BCFC-3C8F0189EFDE}">
      <dsp:nvSpPr>
        <dsp:cNvPr id="0" name=""/>
        <dsp:cNvSpPr/>
      </dsp:nvSpPr>
      <dsp:spPr>
        <a:xfrm>
          <a:off x="2713285" y="2683697"/>
          <a:ext cx="1389508" cy="926338"/>
        </a:xfrm>
        <a:prstGeom prst="roundRect">
          <a:avLst>
            <a:gd name="adj" fmla="val 10000"/>
          </a:avLst>
        </a:prstGeom>
        <a:solidFill>
          <a:srgbClr val="0070C0"/>
        </a:soli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l-BE" sz="1600" kern="1200" dirty="0" smtClean="0"/>
            <a:t>G-Cloud Operations &amp; </a:t>
          </a:r>
          <a:r>
            <a:rPr lang="nl-BE" sz="1600" kern="1200" dirty="0" err="1" smtClean="0"/>
            <a:t>Programme</a:t>
          </a:r>
          <a:r>
            <a:rPr lang="nl-BE" sz="1600" kern="1200" dirty="0" smtClean="0"/>
            <a:t> Board</a:t>
          </a:r>
          <a:endParaRPr lang="nl-BE" sz="1600" kern="1200" dirty="0"/>
        </a:p>
      </dsp:txBody>
      <dsp:txXfrm>
        <a:off x="2740417" y="2710829"/>
        <a:ext cx="1335244" cy="872074"/>
      </dsp:txXfrm>
    </dsp:sp>
    <dsp:sp modelId="{10FA042D-5615-4BF9-958C-81FFB5A6DD35}">
      <dsp:nvSpPr>
        <dsp:cNvPr id="0" name=""/>
        <dsp:cNvSpPr/>
      </dsp:nvSpPr>
      <dsp:spPr>
        <a:xfrm>
          <a:off x="694754" y="3610036"/>
          <a:ext cx="2713285" cy="369803"/>
        </a:xfrm>
        <a:custGeom>
          <a:avLst/>
          <a:gdLst/>
          <a:ahLst/>
          <a:cxnLst/>
          <a:rect l="0" t="0" r="0" b="0"/>
          <a:pathLst>
            <a:path>
              <a:moveTo>
                <a:pt x="2713285" y="0"/>
              </a:moveTo>
              <a:lnTo>
                <a:pt x="2713285" y="184901"/>
              </a:lnTo>
              <a:lnTo>
                <a:pt x="0" y="184901"/>
              </a:lnTo>
              <a:lnTo>
                <a:pt x="0" y="36980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F70529-B724-4F85-8AAE-BA0FB5B39E22}">
      <dsp:nvSpPr>
        <dsp:cNvPr id="0" name=""/>
        <dsp:cNvSpPr/>
      </dsp:nvSpPr>
      <dsp:spPr>
        <a:xfrm>
          <a:off x="0" y="3979840"/>
          <a:ext cx="1389508" cy="926338"/>
        </a:xfrm>
        <a:prstGeom prst="roundRect">
          <a:avLst>
            <a:gd name="adj" fmla="val 10000"/>
          </a:avLst>
        </a:prstGeom>
        <a:solidFill>
          <a:srgbClr val="0070C0"/>
        </a:soli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l-BE" sz="1600" kern="1200" dirty="0" smtClean="0"/>
            <a:t>FPS/PPS</a:t>
          </a:r>
          <a:r>
            <a:rPr kern="1200" dirty="0"/>
            <a:t/>
          </a:r>
          <a:br>
            <a:rPr kern="1200" dirty="0"/>
          </a:br>
          <a:r>
            <a:rPr lang="nl-BE" sz="1600" kern="1200" dirty="0" smtClean="0"/>
            <a:t>(</a:t>
          </a:r>
          <a:r>
            <a:rPr lang="nl-BE" sz="1600" kern="1200" dirty="0" err="1" smtClean="0"/>
            <a:t>Horizontal</a:t>
          </a:r>
          <a:r>
            <a:rPr lang="nl-BE" sz="1600" kern="1200" dirty="0" smtClean="0"/>
            <a:t> FPS, SPF FIN, Belnet, …)</a:t>
          </a:r>
          <a:endParaRPr lang="nl-BE" sz="1600" kern="1200" dirty="0"/>
        </a:p>
      </dsp:txBody>
      <dsp:txXfrm>
        <a:off x="27132" y="4006972"/>
        <a:ext cx="1335244" cy="872074"/>
      </dsp:txXfrm>
    </dsp:sp>
    <dsp:sp modelId="{16DB20CB-D959-404A-86D4-DBD9F03D41C8}">
      <dsp:nvSpPr>
        <dsp:cNvPr id="0" name=""/>
        <dsp:cNvSpPr/>
      </dsp:nvSpPr>
      <dsp:spPr>
        <a:xfrm>
          <a:off x="2456059" y="3610036"/>
          <a:ext cx="951980" cy="369803"/>
        </a:xfrm>
        <a:custGeom>
          <a:avLst/>
          <a:gdLst/>
          <a:ahLst/>
          <a:cxnLst/>
          <a:rect l="0" t="0" r="0" b="0"/>
          <a:pathLst>
            <a:path>
              <a:moveTo>
                <a:pt x="951980" y="0"/>
              </a:moveTo>
              <a:lnTo>
                <a:pt x="951980" y="184901"/>
              </a:lnTo>
              <a:lnTo>
                <a:pt x="0" y="184901"/>
              </a:lnTo>
              <a:lnTo>
                <a:pt x="0" y="36980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15A292-2059-4B9C-9C47-E66478AFF3EC}">
      <dsp:nvSpPr>
        <dsp:cNvPr id="0" name=""/>
        <dsp:cNvSpPr/>
      </dsp:nvSpPr>
      <dsp:spPr>
        <a:xfrm>
          <a:off x="1761305" y="3979840"/>
          <a:ext cx="1389508" cy="926338"/>
        </a:xfrm>
        <a:prstGeom prst="roundRect">
          <a:avLst>
            <a:gd name="adj" fmla="val 10000"/>
          </a:avLst>
        </a:prstGeom>
        <a:solidFill>
          <a:srgbClr val="0070C0"/>
        </a:soli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l-BE" sz="1600" kern="1200" dirty="0" smtClean="0"/>
            <a:t>PIOSS/IPB </a:t>
          </a:r>
        </a:p>
        <a:p>
          <a:pPr lvl="0" algn="ctr" defTabSz="711200">
            <a:lnSpc>
              <a:spcPct val="90000"/>
            </a:lnSpc>
            <a:spcBef>
              <a:spcPct val="0"/>
            </a:spcBef>
            <a:spcAft>
              <a:spcPct val="35000"/>
            </a:spcAft>
          </a:pPr>
          <a:r>
            <a:rPr lang="nl-BE" sz="1600" kern="1200" dirty="0" smtClean="0"/>
            <a:t>(CBSS, ...)</a:t>
          </a:r>
          <a:endParaRPr lang="nl-BE" sz="1600" kern="1200" dirty="0"/>
        </a:p>
      </dsp:txBody>
      <dsp:txXfrm>
        <a:off x="1788437" y="4006972"/>
        <a:ext cx="1335244" cy="872074"/>
      </dsp:txXfrm>
    </dsp:sp>
    <dsp:sp modelId="{040AE0B6-74FA-4EA9-BB98-39A17B3C414B}">
      <dsp:nvSpPr>
        <dsp:cNvPr id="0" name=""/>
        <dsp:cNvSpPr/>
      </dsp:nvSpPr>
      <dsp:spPr>
        <a:xfrm>
          <a:off x="3408040" y="3610036"/>
          <a:ext cx="854380" cy="369803"/>
        </a:xfrm>
        <a:custGeom>
          <a:avLst/>
          <a:gdLst/>
          <a:ahLst/>
          <a:cxnLst/>
          <a:rect l="0" t="0" r="0" b="0"/>
          <a:pathLst>
            <a:path>
              <a:moveTo>
                <a:pt x="0" y="0"/>
              </a:moveTo>
              <a:lnTo>
                <a:pt x="0" y="184901"/>
              </a:lnTo>
              <a:lnTo>
                <a:pt x="854380" y="184901"/>
              </a:lnTo>
              <a:lnTo>
                <a:pt x="854380" y="36980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09A7DB-7503-4C8C-93E2-88A6921B7EEA}">
      <dsp:nvSpPr>
        <dsp:cNvPr id="0" name=""/>
        <dsp:cNvSpPr/>
      </dsp:nvSpPr>
      <dsp:spPr>
        <a:xfrm>
          <a:off x="3567666" y="3979840"/>
          <a:ext cx="1389508" cy="926338"/>
        </a:xfrm>
        <a:prstGeom prst="roundRect">
          <a:avLst>
            <a:gd name="adj" fmla="val 10000"/>
          </a:avLst>
        </a:prstGeom>
        <a:solidFill>
          <a:srgbClr val="0070C0"/>
        </a:soli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Association of  FPS/PPS/IPB</a:t>
          </a:r>
          <a:endParaRPr lang="nl-BE" sz="1600" kern="1200" dirty="0"/>
        </a:p>
      </dsp:txBody>
      <dsp:txXfrm>
        <a:off x="3594798" y="4006972"/>
        <a:ext cx="1335244" cy="872074"/>
      </dsp:txXfrm>
    </dsp:sp>
    <dsp:sp modelId="{CB131D3F-5060-48D1-BCD5-E503DCC482AE}">
      <dsp:nvSpPr>
        <dsp:cNvPr id="0" name=""/>
        <dsp:cNvSpPr/>
      </dsp:nvSpPr>
      <dsp:spPr>
        <a:xfrm>
          <a:off x="3408040" y="3610036"/>
          <a:ext cx="2660742" cy="369803"/>
        </a:xfrm>
        <a:custGeom>
          <a:avLst/>
          <a:gdLst/>
          <a:ahLst/>
          <a:cxnLst/>
          <a:rect l="0" t="0" r="0" b="0"/>
          <a:pathLst>
            <a:path>
              <a:moveTo>
                <a:pt x="0" y="0"/>
              </a:moveTo>
              <a:lnTo>
                <a:pt x="0" y="184901"/>
              </a:lnTo>
              <a:lnTo>
                <a:pt x="2660742" y="184901"/>
              </a:lnTo>
              <a:lnTo>
                <a:pt x="2660742" y="36980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81BA74-ED83-4275-917A-DA21C4B264F1}">
      <dsp:nvSpPr>
        <dsp:cNvPr id="0" name=""/>
        <dsp:cNvSpPr/>
      </dsp:nvSpPr>
      <dsp:spPr>
        <a:xfrm>
          <a:off x="5374027" y="3979840"/>
          <a:ext cx="1389508" cy="926338"/>
        </a:xfrm>
        <a:prstGeom prst="roundRect">
          <a:avLst>
            <a:gd name="adj" fmla="val 10000"/>
          </a:avLst>
        </a:prstGeom>
        <a:solidFill>
          <a:srgbClr val="0070C0"/>
        </a:soli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l-BE" sz="1600" kern="1200" dirty="0" smtClean="0"/>
            <a:t>Private ICT companies </a:t>
          </a:r>
          <a:r>
            <a:rPr lang="nl-BE" sz="1600" kern="1200" dirty="0" err="1" smtClean="0"/>
            <a:t>directed</a:t>
          </a:r>
          <a:r>
            <a:rPr lang="nl-BE" sz="1600" kern="1200" dirty="0" smtClean="0"/>
            <a:t> </a:t>
          </a:r>
          <a:r>
            <a:rPr lang="nl-BE" sz="1600" kern="1200" dirty="0" err="1" smtClean="0"/>
            <a:t>by</a:t>
          </a:r>
          <a:r>
            <a:rPr lang="nl-BE" sz="1600" kern="1200" dirty="0" smtClean="0"/>
            <a:t> FPS/PIOSS/... </a:t>
          </a:r>
          <a:endParaRPr lang="nl-BE" sz="1600" kern="1200" dirty="0"/>
        </a:p>
      </dsp:txBody>
      <dsp:txXfrm>
        <a:off x="5401159" y="4006972"/>
        <a:ext cx="1335244" cy="872074"/>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20CDFC-4227-4C65-BFFE-606B768D4FEF}" type="datetimeFigureOut">
              <a:rPr lang="fr-BE" smtClean="0"/>
              <a:t>12/03/2019</a:t>
            </a:fld>
            <a:endParaRPr lang="fr-B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EDF498-6B22-4C23-B9DE-FBD91F7FCCAE}" type="slidenum">
              <a:rPr lang="fr-BE" smtClean="0"/>
              <a:t>‹#›</a:t>
            </a:fld>
            <a:endParaRPr lang="fr-BE"/>
          </a:p>
        </p:txBody>
      </p:sp>
    </p:spTree>
    <p:extLst>
      <p:ext uri="{BB962C8B-B14F-4D97-AF65-F5344CB8AC3E}">
        <p14:creationId xmlns:p14="http://schemas.microsoft.com/office/powerpoint/2010/main" val="3030398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870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CFFA2C57-6F2A-4A75-B143-BC40857E40EC}" type="slidenum">
              <a:rPr lang="en-US" altLang="en-US" smtClean="0">
                <a:latin typeface="Calibri" pitchFamily="34" charset="0"/>
              </a:rPr>
              <a:pPr fontAlgn="base">
                <a:spcBef>
                  <a:spcPct val="0"/>
                </a:spcBef>
                <a:spcAft>
                  <a:spcPct val="0"/>
                </a:spcAft>
                <a:defRPr/>
              </a:pPr>
              <a:t>1</a:t>
            </a:fld>
            <a:endParaRPr lang="nl-BE" altLang="en-US" dirty="0" smtClean="0">
              <a:latin typeface="Calibri" pitchFamily="34" charset="0"/>
            </a:endParaRPr>
          </a:p>
        </p:txBody>
      </p:sp>
    </p:spTree>
    <p:extLst>
      <p:ext uri="{BB962C8B-B14F-4D97-AF65-F5344CB8AC3E}">
        <p14:creationId xmlns:p14="http://schemas.microsoft.com/office/powerpoint/2010/main" val="1005482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901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262BC17D-7774-43FE-987C-7D682A3CD72E}" type="slidenum">
              <a:rPr lang="en-US" altLang="en-US" smtClean="0">
                <a:latin typeface="Calibri" pitchFamily="34" charset="0"/>
              </a:rPr>
              <a:pPr fontAlgn="base">
                <a:spcBef>
                  <a:spcPct val="0"/>
                </a:spcBef>
                <a:spcAft>
                  <a:spcPct val="0"/>
                </a:spcAft>
                <a:defRPr/>
              </a:pPr>
              <a:t>38</a:t>
            </a:fld>
            <a:endParaRPr lang="nl-BE" altLang="en-US" dirty="0" smtClean="0">
              <a:latin typeface="Calibri" pitchFamily="34" charset="0"/>
            </a:endParaRPr>
          </a:p>
        </p:txBody>
      </p:sp>
    </p:spTree>
    <p:extLst>
      <p:ext uri="{BB962C8B-B14F-4D97-AF65-F5344CB8AC3E}">
        <p14:creationId xmlns:p14="http://schemas.microsoft.com/office/powerpoint/2010/main" val="332607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164FA4-D929-4BC1-AA33-1704434187A6}" type="slidenum">
              <a:rPr lang="en-US" smtClean="0"/>
              <a:pPr>
                <a:defRPr/>
              </a:pPr>
              <a:t>39</a:t>
            </a:fld>
            <a:endParaRPr lang="en-US"/>
          </a:p>
        </p:txBody>
      </p:sp>
    </p:spTree>
    <p:extLst>
      <p:ext uri="{BB962C8B-B14F-4D97-AF65-F5344CB8AC3E}">
        <p14:creationId xmlns:p14="http://schemas.microsoft.com/office/powerpoint/2010/main" val="1342253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164FA4-D929-4BC1-AA33-1704434187A6}" type="slidenum">
              <a:rPr lang="en-US" smtClean="0"/>
              <a:pPr>
                <a:defRPr/>
              </a:pPr>
              <a:t>41</a:t>
            </a:fld>
            <a:endParaRPr lang="en-US"/>
          </a:p>
        </p:txBody>
      </p:sp>
    </p:spTree>
    <p:extLst>
      <p:ext uri="{BB962C8B-B14F-4D97-AF65-F5344CB8AC3E}">
        <p14:creationId xmlns:p14="http://schemas.microsoft.com/office/powerpoint/2010/main" val="1517433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NICOLAS</a:t>
            </a:r>
          </a:p>
          <a:p>
            <a:endParaRPr lang="fr-BE" dirty="0"/>
          </a:p>
        </p:txBody>
      </p:sp>
      <p:sp>
        <p:nvSpPr>
          <p:cNvPr id="4" name="Slide Number Placeholder 3"/>
          <p:cNvSpPr>
            <a:spLocks noGrp="1"/>
          </p:cNvSpPr>
          <p:nvPr>
            <p:ph type="sldNum" sz="quarter" idx="10"/>
          </p:nvPr>
        </p:nvSpPr>
        <p:spPr/>
        <p:txBody>
          <a:bodyPr/>
          <a:lstStyle/>
          <a:p>
            <a:fld id="{23D7CA87-9CA3-4B2A-BAC5-0DF4AAECE09F}" type="slidenum">
              <a:rPr lang="fr-BE" smtClean="0"/>
              <a:t>42</a:t>
            </a:fld>
            <a:endParaRPr lang="fr-BE"/>
          </a:p>
        </p:txBody>
      </p:sp>
    </p:spTree>
    <p:extLst>
      <p:ext uri="{BB962C8B-B14F-4D97-AF65-F5344CB8AC3E}">
        <p14:creationId xmlns:p14="http://schemas.microsoft.com/office/powerpoint/2010/main" val="472751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901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262BC17D-7774-43FE-987C-7D682A3CD72E}" type="slidenum">
              <a:rPr lang="en-US" altLang="en-US" smtClean="0">
                <a:latin typeface="Calibri" pitchFamily="34" charset="0"/>
              </a:rPr>
              <a:pPr fontAlgn="base">
                <a:spcBef>
                  <a:spcPct val="0"/>
                </a:spcBef>
                <a:spcAft>
                  <a:spcPct val="0"/>
                </a:spcAft>
                <a:defRPr/>
              </a:pPr>
              <a:t>50</a:t>
            </a:fld>
            <a:endParaRPr lang="nl-BE" altLang="en-US" dirty="0" smtClean="0">
              <a:latin typeface="Calibri" pitchFamily="34" charset="0"/>
            </a:endParaRPr>
          </a:p>
        </p:txBody>
      </p:sp>
    </p:spTree>
    <p:extLst>
      <p:ext uri="{BB962C8B-B14F-4D97-AF65-F5344CB8AC3E}">
        <p14:creationId xmlns:p14="http://schemas.microsoft.com/office/powerpoint/2010/main" val="3027499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53C08EE-84E3-4782-B8A2-D8CC26958B56}" type="slidenum">
              <a:rPr lang="nl-NL" altLang="nl-BE"/>
              <a:pPr>
                <a:spcBef>
                  <a:spcPct val="0"/>
                </a:spcBef>
              </a:pPr>
              <a:t>52</a:t>
            </a:fld>
            <a:endParaRPr lang="nl-NL" altLang="nl-BE"/>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endParaRPr lang="en-US" altLang="nl-BE" smtClean="0">
              <a:latin typeface="Arial" panose="020B0604020202020204" pitchFamily="34" charset="0"/>
            </a:endParaRPr>
          </a:p>
        </p:txBody>
      </p:sp>
    </p:spTree>
    <p:extLst>
      <p:ext uri="{BB962C8B-B14F-4D97-AF65-F5344CB8AC3E}">
        <p14:creationId xmlns:p14="http://schemas.microsoft.com/office/powerpoint/2010/main" val="3860307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EDF498-6B22-4C23-B9DE-FBD91F7FCCAE}" type="slidenum">
              <a:rPr kumimoji="0" lang="fr-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1145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EDF498-6B22-4C23-B9DE-FBD91F7FCCAE}" type="slidenum">
              <a:rPr kumimoji="0" lang="fr-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9579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EDF498-6B22-4C23-B9DE-FBD91F7FCCAE}" type="slidenum">
              <a:rPr lang="fr-BE" smtClean="0"/>
              <a:t>21</a:t>
            </a:fld>
            <a:endParaRPr lang="fr-BE"/>
          </a:p>
        </p:txBody>
      </p:sp>
    </p:spTree>
    <p:extLst>
      <p:ext uri="{BB962C8B-B14F-4D97-AF65-F5344CB8AC3E}">
        <p14:creationId xmlns:p14="http://schemas.microsoft.com/office/powerpoint/2010/main" val="858932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994F1B-BE66-455F-A211-5BF8A8CC51CA}" type="slidenum">
              <a:rPr lang="nl-BE" smtClean="0"/>
              <a:t>23</a:t>
            </a:fld>
            <a:endParaRPr lang="nl-BE"/>
          </a:p>
        </p:txBody>
      </p:sp>
    </p:spTree>
    <p:extLst>
      <p:ext uri="{BB962C8B-B14F-4D97-AF65-F5344CB8AC3E}">
        <p14:creationId xmlns:p14="http://schemas.microsoft.com/office/powerpoint/2010/main" val="662352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164FA4-D929-4BC1-AA33-1704434187A6}" type="slidenum">
              <a:rPr lang="en-US" smtClean="0"/>
              <a:pPr>
                <a:defRPr/>
              </a:pPr>
              <a:t>24</a:t>
            </a:fld>
            <a:endParaRPr lang="en-US"/>
          </a:p>
        </p:txBody>
      </p:sp>
    </p:spTree>
    <p:extLst>
      <p:ext uri="{BB962C8B-B14F-4D97-AF65-F5344CB8AC3E}">
        <p14:creationId xmlns:p14="http://schemas.microsoft.com/office/powerpoint/2010/main" val="700799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164FA4-D929-4BC1-AA33-1704434187A6}" type="slidenum">
              <a:rPr lang="en-US" smtClean="0"/>
              <a:pPr>
                <a:defRPr/>
              </a:pPr>
              <a:t>26</a:t>
            </a:fld>
            <a:endParaRPr lang="en-US"/>
          </a:p>
        </p:txBody>
      </p:sp>
    </p:spTree>
    <p:extLst>
      <p:ext uri="{BB962C8B-B14F-4D97-AF65-F5344CB8AC3E}">
        <p14:creationId xmlns:p14="http://schemas.microsoft.com/office/powerpoint/2010/main" val="3088369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164FA4-D929-4BC1-AA33-1704434187A6}" type="slidenum">
              <a:rPr lang="en-US" smtClean="0"/>
              <a:pPr>
                <a:defRPr/>
              </a:pPr>
              <a:t>27</a:t>
            </a:fld>
            <a:endParaRPr lang="en-US"/>
          </a:p>
        </p:txBody>
      </p:sp>
    </p:spTree>
    <p:extLst>
      <p:ext uri="{BB962C8B-B14F-4D97-AF65-F5344CB8AC3E}">
        <p14:creationId xmlns:p14="http://schemas.microsoft.com/office/powerpoint/2010/main" val="1686671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901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262BC17D-7774-43FE-987C-7D682A3CD72E}" type="slidenum">
              <a:rPr lang="en-US" altLang="en-US" smtClean="0">
                <a:latin typeface="Calibri" pitchFamily="34" charset="0"/>
              </a:rPr>
              <a:pPr fontAlgn="base">
                <a:spcBef>
                  <a:spcPct val="0"/>
                </a:spcBef>
                <a:spcAft>
                  <a:spcPct val="0"/>
                </a:spcAft>
                <a:defRPr/>
              </a:pPr>
              <a:t>31</a:t>
            </a:fld>
            <a:endParaRPr lang="nl-BE" altLang="en-US" dirty="0" smtClean="0">
              <a:latin typeface="Calibri" pitchFamily="34" charset="0"/>
            </a:endParaRPr>
          </a:p>
        </p:txBody>
      </p:sp>
    </p:spTree>
    <p:extLst>
      <p:ext uri="{BB962C8B-B14F-4D97-AF65-F5344CB8AC3E}">
        <p14:creationId xmlns:p14="http://schemas.microsoft.com/office/powerpoint/2010/main" val="8292321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lgn="ctr" defTabSz="914400" rtl="0" eaLnBrk="1" latinLnBrk="0" hangingPunct="1">
              <a:spcBef>
                <a:spcPct val="0"/>
              </a:spcBef>
              <a:buNone/>
              <a:defRPr lang="fr-BE" sz="4800" kern="1200" dirty="0">
                <a:solidFill>
                  <a:srgbClr val="77C9F2"/>
                </a:solidFill>
                <a:latin typeface="+mj-lt"/>
                <a:ea typeface="+mj-ea"/>
                <a:cs typeface="Arial" panose="020B0604020202020204" pitchFamily="34" charset="0"/>
              </a:defRPr>
            </a:lvl1pPr>
          </a:lstStyle>
          <a:p>
            <a:r>
              <a:rPr lang="en-US" dirty="0" smtClean="0"/>
              <a:t>Click to edit Master title style</a:t>
            </a:r>
            <a:endParaRPr lang="fr-BE" dirty="0"/>
          </a:p>
        </p:txBody>
      </p:sp>
      <p:sp>
        <p:nvSpPr>
          <p:cNvPr id="4" name="Date Placeholder 3"/>
          <p:cNvSpPr>
            <a:spLocks noGrp="1"/>
          </p:cNvSpPr>
          <p:nvPr>
            <p:ph type="dt" sz="half" idx="10"/>
          </p:nvPr>
        </p:nvSpPr>
        <p:spPr>
          <a:xfrm>
            <a:off x="457200" y="6448251"/>
            <a:ext cx="2133600" cy="365125"/>
          </a:xfrm>
          <a:prstGeom prst="rect">
            <a:avLst/>
          </a:prstGeom>
        </p:spPr>
        <p:txBody>
          <a:bodyPr anchor="ctr"/>
          <a:lstStyle>
            <a:lvl1pPr algn="l">
              <a:defRPr sz="1200"/>
            </a:lvl1pPr>
          </a:lstStyle>
          <a:p>
            <a:endParaRPr lang="fr-BE" dirty="0">
              <a:solidFill>
                <a:prstClr val="black">
                  <a:tint val="75000"/>
                </a:prstClr>
              </a:solidFill>
            </a:endParaRPr>
          </a:p>
        </p:txBody>
      </p:sp>
      <p:pic>
        <p:nvPicPr>
          <p:cNvPr id="7" name="Picture 6"/>
          <p:cNvPicPr>
            <a:picLocks noChangeAspect="1"/>
          </p:cNvPicPr>
          <p:nvPr userDrawn="1"/>
        </p:nvPicPr>
        <p:blipFill>
          <a:blip r:embed="rId2"/>
          <a:stretch>
            <a:fillRect/>
          </a:stretch>
        </p:blipFill>
        <p:spPr>
          <a:xfrm>
            <a:off x="298044" y="188640"/>
            <a:ext cx="1427638" cy="576064"/>
          </a:xfrm>
          <a:prstGeom prst="rect">
            <a:avLst/>
          </a:prstGeom>
        </p:spPr>
      </p:pic>
      <p:pic>
        <p:nvPicPr>
          <p:cNvPr id="8" name="Picture 7"/>
          <p:cNvPicPr>
            <a:picLocks noChangeAspect="1"/>
          </p:cNvPicPr>
          <p:nvPr userDrawn="1"/>
        </p:nvPicPr>
        <p:blipFill rotWithShape="1">
          <a:blip r:embed="rId3"/>
          <a:srcRect r="83072" b="90946"/>
          <a:stretch/>
        </p:blipFill>
        <p:spPr>
          <a:xfrm>
            <a:off x="7020272" y="90554"/>
            <a:ext cx="2091210" cy="838862"/>
          </a:xfrm>
          <a:prstGeom prst="rect">
            <a:avLst/>
          </a:prstGeom>
        </p:spPr>
      </p:pic>
      <p:grpSp>
        <p:nvGrpSpPr>
          <p:cNvPr id="9" name="Group 11"/>
          <p:cNvGrpSpPr>
            <a:grpSpLocks/>
          </p:cNvGrpSpPr>
          <p:nvPr userDrawn="1"/>
        </p:nvGrpSpPr>
        <p:grpSpPr bwMode="auto">
          <a:xfrm>
            <a:off x="4572000" y="3356992"/>
            <a:ext cx="4268788" cy="2800767"/>
            <a:chOff x="4406900" y="2676525"/>
            <a:chExt cx="4268788" cy="2802020"/>
          </a:xfrm>
        </p:grpSpPr>
        <p:pic>
          <p:nvPicPr>
            <p:cNvPr id="10"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2"/>
            <p:cNvSpPr txBox="1">
              <a:spLocks noChangeArrowheads="1"/>
            </p:cNvSpPr>
            <p:nvPr userDrawn="1"/>
          </p:nvSpPr>
          <p:spPr bwMode="auto">
            <a:xfrm>
              <a:off x="4787900" y="2676525"/>
              <a:ext cx="3887788" cy="280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latin typeface="+mj-lt"/>
                <a:cs typeface="Arial" pitchFamily="34" charset="0"/>
              </a:endParaRPr>
            </a:p>
            <a:p>
              <a:pPr>
                <a:defRPr/>
              </a:pPr>
              <a:endParaRPr lang="fr-BE" altLang="en-US" sz="1600" dirty="0" smtClean="0">
                <a:solidFill>
                  <a:srgbClr val="0D0D0D"/>
                </a:solidFill>
                <a:latin typeface="+mj-lt"/>
                <a:cs typeface="Arial" pitchFamily="34" charset="0"/>
              </a:endParaRPr>
            </a:p>
            <a:p>
              <a:pPr>
                <a:defRPr/>
              </a:pPr>
              <a:endParaRPr lang="fr-BE" altLang="en-US" sz="1600" dirty="0" smtClean="0">
                <a:solidFill>
                  <a:srgbClr val="0D0D0D"/>
                </a:solidFill>
                <a:latin typeface="+mj-lt"/>
                <a:cs typeface="Arial" pitchFamily="34" charset="0"/>
              </a:endParaRPr>
            </a:p>
            <a:p>
              <a:pPr>
                <a:defRPr/>
              </a:pPr>
              <a:endParaRPr lang="fr-BE" altLang="en-US" sz="1600" dirty="0" smtClean="0">
                <a:solidFill>
                  <a:srgbClr val="0D0D0D"/>
                </a:solidFill>
                <a:latin typeface="+mj-lt"/>
                <a:cs typeface="Arial" pitchFamily="34" charset="0"/>
              </a:endParaRPr>
            </a:p>
            <a:p>
              <a:pPr>
                <a:defRPr/>
              </a:pPr>
              <a:r>
                <a:rPr lang="fr-BE" altLang="en-US" sz="1600" dirty="0" smtClean="0">
                  <a:latin typeface="+mj-lt"/>
                  <a:cs typeface="Arial" pitchFamily="34" charset="0"/>
                </a:rPr>
                <a:t>frank.robben@mail.fgov.be </a:t>
              </a:r>
            </a:p>
            <a:p>
              <a:pPr>
                <a:defRPr/>
              </a:pPr>
              <a:endParaRPr lang="fr-BE" altLang="en-US" sz="1600" dirty="0" smtClean="0">
                <a:latin typeface="+mj-lt"/>
                <a:cs typeface="Arial" pitchFamily="34" charset="0"/>
                <a:sym typeface="Arial" pitchFamily="34" charset="0"/>
              </a:endParaRPr>
            </a:p>
            <a:p>
              <a:pPr>
                <a:defRPr/>
              </a:pPr>
              <a:r>
                <a:rPr lang="fr-BE" altLang="en-US" sz="1600" dirty="0" smtClean="0">
                  <a:latin typeface="+mj-lt"/>
                  <a:cs typeface="Arial" pitchFamily="34" charset="0"/>
                  <a:sym typeface="Arial" pitchFamily="34" charset="0"/>
                </a:rPr>
                <a:t>@FrRobben</a:t>
              </a:r>
            </a:p>
            <a:p>
              <a:pPr>
                <a:defRPr/>
              </a:pPr>
              <a:endParaRPr lang="fr-BE" altLang="en-US" sz="1600" dirty="0" smtClean="0">
                <a:latin typeface="+mj-lt"/>
                <a:cs typeface="Arial" pitchFamily="34" charset="0"/>
                <a:sym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BE" altLang="en-US" sz="1600" kern="1200" dirty="0" smtClean="0">
                  <a:solidFill>
                    <a:schemeClr val="tx1"/>
                  </a:solidFill>
                  <a:latin typeface="+mj-lt"/>
                  <a:ea typeface="+mn-ea"/>
                  <a:cs typeface="Arial" pitchFamily="34" charset="0"/>
                  <a:sym typeface="Arial" pitchFamily="34" charset="0"/>
                </a:rPr>
                <a:t>https://www.frankrobben.be</a:t>
              </a:r>
              <a:endParaRPr lang="fr-BE" altLang="en-US" sz="1600" kern="1200" dirty="0" smtClean="0">
                <a:solidFill>
                  <a:schemeClr val="tx1"/>
                </a:solidFill>
                <a:latin typeface="+mj-lt"/>
                <a:ea typeface="+mn-ea"/>
                <a:cs typeface="Arial" pitchFamily="34" charset="0"/>
              </a:endParaRPr>
            </a:p>
            <a:p>
              <a:pPr>
                <a:defRPr/>
              </a:pPr>
              <a:r>
                <a:rPr lang="fr-BE" altLang="en-US" sz="1600" dirty="0" smtClean="0">
                  <a:latin typeface="+mj-lt"/>
                  <a:cs typeface="Arial" pitchFamily="34" charset="0"/>
                  <a:sym typeface="Arial" pitchFamily="34" charset="0"/>
                </a:rPr>
                <a:t>https://www.ehealth.fgov.be</a:t>
              </a:r>
            </a:p>
            <a:p>
              <a:pPr>
                <a:defRPr/>
              </a:pPr>
              <a:r>
                <a:rPr lang="fr-BE" altLang="en-US" sz="1600" dirty="0" smtClean="0">
                  <a:latin typeface="+mj-lt"/>
                  <a:cs typeface="Arial" pitchFamily="34" charset="0"/>
                  <a:sym typeface="Arial" pitchFamily="34" charset="0"/>
                </a:rPr>
                <a:t>https://www.ksz-bcss.fgov.be</a:t>
              </a:r>
            </a:p>
          </p:txBody>
        </p:sp>
      </p:grpSp>
    </p:spTree>
    <p:extLst>
      <p:ext uri="{BB962C8B-B14F-4D97-AF65-F5344CB8AC3E}">
        <p14:creationId xmlns:p14="http://schemas.microsoft.com/office/powerpoint/2010/main" val="404688073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Title 1"/>
          <p:cNvSpPr txBox="1">
            <a:spLocks/>
          </p:cNvSpPr>
          <p:nvPr userDrawn="1"/>
        </p:nvSpPr>
        <p:spPr>
          <a:xfrm>
            <a:off x="1259632" y="1988840"/>
            <a:ext cx="6912768" cy="1800200"/>
          </a:xfrm>
          <a:prstGeom prst="rect">
            <a:avLst/>
          </a:prstGeom>
          <a:ln w="9525"/>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lang="fr-BE" sz="3600" kern="1200" dirty="0">
                <a:solidFill>
                  <a:srgbClr val="77C9F2"/>
                </a:solidFill>
                <a:latin typeface="+mj-lt"/>
                <a:ea typeface="+mj-ea"/>
                <a:cs typeface="Arial" panose="020B0604020202020204" pitchFamily="34" charset="0"/>
              </a:defRPr>
            </a:lvl1pPr>
          </a:lstStyle>
          <a:p>
            <a:endParaRPr lang="en-US" dirty="0"/>
          </a:p>
        </p:txBody>
      </p:sp>
      <p:pic>
        <p:nvPicPr>
          <p:cNvPr id="7" name="Picture 6"/>
          <p:cNvPicPr>
            <a:picLocks noChangeAspect="1"/>
          </p:cNvPicPr>
          <p:nvPr userDrawn="1"/>
        </p:nvPicPr>
        <p:blipFill>
          <a:blip r:embed="rId2"/>
          <a:stretch>
            <a:fillRect/>
          </a:stretch>
        </p:blipFill>
        <p:spPr>
          <a:xfrm>
            <a:off x="251520" y="6364453"/>
            <a:ext cx="1043881" cy="418030"/>
          </a:xfrm>
          <a:prstGeom prst="rect">
            <a:avLst/>
          </a:prstGeom>
        </p:spPr>
      </p:pic>
      <p:pic>
        <p:nvPicPr>
          <p:cNvPr id="8" name="Picture 7"/>
          <p:cNvPicPr>
            <a:picLocks noChangeAspect="1"/>
          </p:cNvPicPr>
          <p:nvPr userDrawn="1"/>
        </p:nvPicPr>
        <p:blipFill>
          <a:blip r:embed="rId3"/>
          <a:stretch>
            <a:fillRect/>
          </a:stretch>
        </p:blipFill>
        <p:spPr>
          <a:xfrm>
            <a:off x="7524328" y="6299124"/>
            <a:ext cx="1475360" cy="548688"/>
          </a:xfrm>
          <a:prstGeom prst="rect">
            <a:avLst/>
          </a:prstGeom>
        </p:spPr>
      </p:pic>
      <p:sp>
        <p:nvSpPr>
          <p:cNvPr id="11" name="Text Placeholder 10"/>
          <p:cNvSpPr>
            <a:spLocks noGrp="1"/>
          </p:cNvSpPr>
          <p:nvPr>
            <p:ph type="body" sz="quarter" idx="13"/>
          </p:nvPr>
        </p:nvSpPr>
        <p:spPr>
          <a:xfrm>
            <a:off x="1272988" y="2060848"/>
            <a:ext cx="6984776" cy="1656184"/>
          </a:xfrm>
        </p:spPr>
        <p:txBody>
          <a:bodyPr/>
          <a:lstStyle>
            <a:lvl1pPr marL="0" indent="0" algn="ctr">
              <a:buNone/>
              <a:defRPr sz="3200">
                <a:solidFill>
                  <a:srgbClr val="77C9F2"/>
                </a:solidFill>
              </a:defRPr>
            </a:lvl1pPr>
          </a:lstStyle>
          <a:p>
            <a:pPr lvl="0"/>
            <a:endParaRPr lang="en-US" dirty="0" smtClean="0"/>
          </a:p>
          <a:p>
            <a:pPr lvl="0"/>
            <a:r>
              <a:rPr lang="en-US" dirty="0" smtClean="0"/>
              <a:t>Edit Master text styles</a:t>
            </a:r>
          </a:p>
        </p:txBody>
      </p:sp>
    </p:spTree>
    <p:extLst>
      <p:ext uri="{BB962C8B-B14F-4D97-AF65-F5344CB8AC3E}">
        <p14:creationId xmlns:p14="http://schemas.microsoft.com/office/powerpoint/2010/main" val="1455221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1887"/>
            <a:ext cx="8229600" cy="714825"/>
          </a:xfrm>
        </p:spPr>
        <p:txBody>
          <a:bodyPr>
            <a:normAutofit/>
          </a:bodyPr>
          <a:lstStyle>
            <a:lvl1pPr algn="ctr" defTabSz="914400" rtl="0" eaLnBrk="1" latinLnBrk="0" hangingPunct="1">
              <a:spcBef>
                <a:spcPct val="0"/>
              </a:spcBef>
              <a:buNone/>
              <a:defRPr lang="fr-BE" sz="3600" kern="1200" dirty="0">
                <a:solidFill>
                  <a:srgbClr val="77C9F2"/>
                </a:solidFill>
                <a:latin typeface="+mj-lt"/>
                <a:ea typeface="+mj-ea"/>
                <a:cs typeface="Arial" panose="020B0604020202020204" pitchFamily="34" charset="0"/>
              </a:defRPr>
            </a:lvl1pPr>
          </a:lstStyle>
          <a:p>
            <a:r>
              <a:rPr lang="en-US" dirty="0" smtClean="0"/>
              <a:t>Click to edit Master title style</a:t>
            </a:r>
            <a:endParaRPr lang="fr-BE" dirty="0"/>
          </a:p>
        </p:txBody>
      </p:sp>
      <p:sp>
        <p:nvSpPr>
          <p:cNvPr id="3" name="Content Placeholder 2"/>
          <p:cNvSpPr>
            <a:spLocks noGrp="1"/>
          </p:cNvSpPr>
          <p:nvPr>
            <p:ph idx="1"/>
          </p:nvPr>
        </p:nvSpPr>
        <p:spPr>
          <a:xfrm>
            <a:off x="457200" y="1124744"/>
            <a:ext cx="8229600" cy="5184576"/>
          </a:xfrm>
        </p:spPr>
        <p:txBody>
          <a:bodyPr/>
          <a:lstStyle>
            <a:lvl1pPr>
              <a:defRPr sz="2400">
                <a:latin typeface="+mn-lt"/>
                <a:cs typeface="Arial" panose="020B0604020202020204" pitchFamily="34" charset="0"/>
              </a:defRPr>
            </a:lvl1pPr>
            <a:lvl2pPr>
              <a:defRPr sz="2000">
                <a:latin typeface="+mn-lt"/>
                <a:cs typeface="Arial" panose="020B0604020202020204" pitchFamily="34" charset="0"/>
              </a:defRPr>
            </a:lvl2pPr>
            <a:lvl3pPr>
              <a:defRPr sz="1800">
                <a:latin typeface="+mn-lt"/>
                <a:cs typeface="Arial" panose="020B0604020202020204" pitchFamily="34" charset="0"/>
              </a:defRPr>
            </a:lvl3pPr>
            <a:lvl4pPr>
              <a:defRPr sz="1600">
                <a:latin typeface="+mn-lt"/>
                <a:cs typeface="Arial" panose="020B0604020202020204" pitchFamily="34" charset="0"/>
              </a:defRPr>
            </a:lvl4pPr>
            <a:lvl5pPr marL="2057400" indent="-228600">
              <a:defRPr lang="fr-BE" sz="1600" kern="1200" dirty="0">
                <a:solidFill>
                  <a:schemeClr val="tx1">
                    <a:lumMod val="65000"/>
                    <a:lumOff val="35000"/>
                  </a:schemeClr>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2057400" lvl="4" indent="-228600" algn="l" defTabSz="914400" rtl="0" eaLnBrk="1" latinLnBrk="0" hangingPunct="1">
              <a:spcBef>
                <a:spcPct val="20000"/>
              </a:spcBef>
              <a:buFont typeface="Arial" panose="020B0604020202020204" pitchFamily="34" charset="0"/>
              <a:buChar char="»"/>
            </a:pPr>
            <a:r>
              <a:rPr lang="en-US" dirty="0" smtClean="0"/>
              <a:t>Fifth level</a:t>
            </a:r>
            <a:endParaRPr lang="fr-BE" dirty="0"/>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064064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r>
              <a:rPr lang="fr-BE" smtClean="0"/>
              <a:t>- </a:t>
            </a:r>
            <a:fld id="{30A9230E-FFBB-4CCB-ABD7-198084EDE768}" type="slidenum">
              <a:rPr lang="fr-BE" smtClean="0"/>
              <a:pPr/>
              <a:t>‹#›</a:t>
            </a:fld>
            <a:r>
              <a:rPr lang="fr-BE" smtClean="0"/>
              <a:t> -</a:t>
            </a:r>
            <a:endParaRPr lang="fr-BE" dirty="0"/>
          </a:p>
        </p:txBody>
      </p:sp>
      <p:sp>
        <p:nvSpPr>
          <p:cNvPr id="6" name="Title 10"/>
          <p:cNvSpPr txBox="1">
            <a:spLocks/>
          </p:cNvSpPr>
          <p:nvPr userDrawn="1"/>
        </p:nvSpPr>
        <p:spPr>
          <a:xfrm>
            <a:off x="663038" y="1150432"/>
            <a:ext cx="4032448" cy="298734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lumMod val="65000"/>
                    <a:lumOff val="35000"/>
                  </a:schemeClr>
                </a:solidFill>
                <a:latin typeface="Arial" panose="020B0604020202020204" pitchFamily="34" charset="0"/>
                <a:ea typeface="+mj-ea"/>
                <a:cs typeface="Arial" panose="020B0604020202020204" pitchFamily="34" charset="0"/>
              </a:defRPr>
            </a:lvl1pPr>
          </a:lstStyle>
          <a:p>
            <a:r>
              <a:rPr lang="nl-BE" sz="4800" kern="1200" dirty="0" err="1" smtClean="0">
                <a:solidFill>
                  <a:srgbClr val="77C9F2"/>
                </a:solidFill>
                <a:latin typeface="+mj-lt"/>
                <a:ea typeface="+mj-ea"/>
                <a:cs typeface="Arial" panose="020B0604020202020204" pitchFamily="34" charset="0"/>
              </a:rPr>
              <a:t>Questions</a:t>
            </a:r>
            <a:r>
              <a:rPr lang="nl-BE" sz="4800" kern="1200" dirty="0" smtClean="0">
                <a:solidFill>
                  <a:srgbClr val="77C9F2"/>
                </a:solidFill>
                <a:latin typeface="+mj-lt"/>
                <a:ea typeface="+mj-ea"/>
                <a:cs typeface="Arial" panose="020B0604020202020204" pitchFamily="34" charset="0"/>
              </a:rPr>
              <a:t> ?</a:t>
            </a:r>
            <a:endParaRPr lang="nl-BE" sz="4800" kern="1200" dirty="0">
              <a:solidFill>
                <a:srgbClr val="77C9F2"/>
              </a:solidFill>
              <a:latin typeface="+mj-lt"/>
              <a:ea typeface="+mj-ea"/>
              <a:cs typeface="Arial" panose="020B0604020202020204" pitchFamily="34" charset="0"/>
            </a:endParaRPr>
          </a:p>
        </p:txBody>
      </p:sp>
      <p:grpSp>
        <p:nvGrpSpPr>
          <p:cNvPr id="7" name="Group 11"/>
          <p:cNvGrpSpPr>
            <a:grpSpLocks/>
          </p:cNvGrpSpPr>
          <p:nvPr userDrawn="1"/>
        </p:nvGrpSpPr>
        <p:grpSpPr bwMode="auto">
          <a:xfrm>
            <a:off x="4877591" y="2852936"/>
            <a:ext cx="4268788" cy="2800767"/>
            <a:chOff x="4406900" y="2676525"/>
            <a:chExt cx="4268788" cy="2802020"/>
          </a:xfrm>
        </p:grpSpPr>
        <p:pic>
          <p:nvPicPr>
            <p:cNvPr id="8"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2"/>
            <p:cNvSpPr txBox="1">
              <a:spLocks noChangeArrowheads="1"/>
            </p:cNvSpPr>
            <p:nvPr userDrawn="1"/>
          </p:nvSpPr>
          <p:spPr bwMode="auto">
            <a:xfrm>
              <a:off x="4787900" y="2676525"/>
              <a:ext cx="3887788" cy="280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r>
                <a:rPr lang="fr-BE" altLang="en-US" sz="1600" dirty="0" smtClean="0">
                  <a:latin typeface="+mn-lt"/>
                  <a:cs typeface="Arial" pitchFamily="34" charset="0"/>
                </a:rPr>
                <a:t>frank.robben@mail.fgov.be </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@FrRobben</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https://www.frankrobben.be</a:t>
              </a:r>
            </a:p>
            <a:p>
              <a:pPr>
                <a:defRPr/>
              </a:pPr>
              <a:r>
                <a:rPr lang="fr-BE" altLang="en-US" sz="1600" dirty="0" smtClean="0">
                  <a:latin typeface="+mn-lt"/>
                  <a:cs typeface="Arial" pitchFamily="34" charset="0"/>
                  <a:sym typeface="Arial" pitchFamily="34" charset="0"/>
                </a:rPr>
                <a:t>https://www.ehealth.fgov.be</a:t>
              </a:r>
            </a:p>
            <a:p>
              <a:pPr>
                <a:defRPr/>
              </a:pPr>
              <a:r>
                <a:rPr lang="fr-BE" altLang="en-US" sz="1600" dirty="0" smtClean="0">
                  <a:latin typeface="+mn-lt"/>
                  <a:cs typeface="Arial" pitchFamily="34" charset="0"/>
                  <a:sym typeface="Arial" pitchFamily="34" charset="0"/>
                </a:rPr>
                <a:t>https://www.ksz-bcss.fgov.be</a:t>
              </a:r>
            </a:p>
          </p:txBody>
        </p:sp>
      </p:grpSp>
    </p:spTree>
    <p:extLst>
      <p:ext uri="{BB962C8B-B14F-4D97-AF65-F5344CB8AC3E}">
        <p14:creationId xmlns:p14="http://schemas.microsoft.com/office/powerpoint/2010/main" val="31743828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395536" y="116632"/>
            <a:ext cx="8352928" cy="720080"/>
          </a:xfrm>
        </p:spPr>
        <p:txBody>
          <a:bodyPr/>
          <a:lstStyle/>
          <a:p>
            <a:r>
              <a:rPr lang="en-US" dirty="0" smtClean="0"/>
              <a:t>Click to edit Master title style</a:t>
            </a:r>
            <a:endParaRPr lang="fr-BE" dirty="0"/>
          </a:p>
        </p:txBody>
      </p:sp>
      <p:sp>
        <p:nvSpPr>
          <p:cNvPr id="3" name="Date Placeholder 2"/>
          <p:cNvSpPr>
            <a:spLocks noGrp="1"/>
          </p:cNvSpPr>
          <p:nvPr>
            <p:ph type="dt" sz="half" idx="10"/>
          </p:nvPr>
        </p:nvSpPr>
        <p:spPr/>
        <p:txBody>
          <a:bodyPr/>
          <a:lstStyle/>
          <a:p>
            <a:endParaRPr lang="fr-BE" dirty="0"/>
          </a:p>
        </p:txBody>
      </p:sp>
      <p:sp>
        <p:nvSpPr>
          <p:cNvPr id="5" name="Slide Number Placeholder 4"/>
          <p:cNvSpPr>
            <a:spLocks noGrp="1"/>
          </p:cNvSpPr>
          <p:nvPr>
            <p:ph type="sldNum" sz="quarter" idx="12"/>
          </p:nvPr>
        </p:nvSpPr>
        <p:spPr/>
        <p:txBody>
          <a:bodyPr/>
          <a:lstStyle/>
          <a:p>
            <a:r>
              <a:rPr lang="fr-BE" dirty="0" smtClean="0"/>
              <a:t>- </a:t>
            </a:r>
            <a:fld id="{30A9230E-FFBB-4CCB-ABD7-198084EDE768}" type="slidenum">
              <a:rPr lang="fr-BE" smtClean="0"/>
              <a:pPr/>
              <a:t>‹#›</a:t>
            </a:fld>
            <a:r>
              <a:rPr lang="fr-BE" dirty="0" smtClean="0"/>
              <a:t> -</a:t>
            </a:r>
          </a:p>
        </p:txBody>
      </p:sp>
    </p:spTree>
    <p:extLst>
      <p:ext uri="{BB962C8B-B14F-4D97-AF65-F5344CB8AC3E}">
        <p14:creationId xmlns:p14="http://schemas.microsoft.com/office/powerpoint/2010/main" val="349727997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352928" cy="720080"/>
          </a:xfrm>
        </p:spPr>
        <p:txBody>
          <a:bodyPr/>
          <a:lstStyle/>
          <a:p>
            <a:r>
              <a:rPr lang="en-US" dirty="0" smtClean="0"/>
              <a:t>Click to edit Master title style</a:t>
            </a:r>
            <a:endParaRPr lang="fr-BE" dirty="0"/>
          </a:p>
        </p:txBody>
      </p:sp>
      <p:sp>
        <p:nvSpPr>
          <p:cNvPr id="12" name="Text Placeholder 11"/>
          <p:cNvSpPr>
            <a:spLocks noGrp="1"/>
          </p:cNvSpPr>
          <p:nvPr>
            <p:ph type="body" sz="quarter" idx="13"/>
          </p:nvPr>
        </p:nvSpPr>
        <p:spPr>
          <a:xfrm>
            <a:off x="395536" y="1052736"/>
            <a:ext cx="8352928" cy="54726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extLst>
      <p:ext uri="{BB962C8B-B14F-4D97-AF65-F5344CB8AC3E}">
        <p14:creationId xmlns:p14="http://schemas.microsoft.com/office/powerpoint/2010/main" val="198787075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67544" y="188640"/>
            <a:ext cx="8229600" cy="922114"/>
          </a:xfrm>
          <a:prstGeom prst="rect">
            <a:avLst/>
          </a:prstGeom>
        </p:spPr>
        <p:txBody>
          <a:bodyPr rtlCol="0">
            <a:normAutofit/>
          </a:bodyPr>
          <a:lstStyle>
            <a:lvl1pPr>
              <a:defRPr sz="4000" b="0">
                <a:solidFill>
                  <a:srgbClr val="0087BE"/>
                </a:solidFill>
              </a:defRPr>
            </a:lvl1pPr>
          </a:lstStyle>
          <a:p>
            <a:r>
              <a:rPr lang="en-US" dirty="0" smtClean="0"/>
              <a:t>Click to edit Master title style</a:t>
            </a:r>
            <a:endParaRPr lang="en-GB" dirty="0"/>
          </a:p>
        </p:txBody>
      </p:sp>
      <p:sp>
        <p:nvSpPr>
          <p:cNvPr id="8" name="Text Placeholder 2"/>
          <p:cNvSpPr>
            <a:spLocks noGrp="1"/>
          </p:cNvSpPr>
          <p:nvPr>
            <p:ph idx="1"/>
          </p:nvPr>
        </p:nvSpPr>
        <p:spPr>
          <a:xfrm>
            <a:off x="457200" y="1196752"/>
            <a:ext cx="8229600" cy="5112568"/>
          </a:xfrm>
          <a:prstGeom prst="rect">
            <a:avLst/>
          </a:prstGeom>
        </p:spPr>
        <p:txBody>
          <a:bodyPr rtlCol="0">
            <a:normAutofit/>
          </a:bodyPr>
          <a:lstStyle>
            <a:lvl1pPr>
              <a:defRPr sz="2400"/>
            </a:lvl1pPr>
            <a:lvl2pPr>
              <a:defRPr sz="2000"/>
            </a:lvl2pPr>
            <a:lvl3pPr>
              <a:defRPr sz="1600"/>
            </a:lvl3pPr>
            <a:lvl4pPr>
              <a:defRPr sz="1600"/>
            </a:lvl4pPr>
            <a:lvl5pPr>
              <a:defRPr sz="16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smtClean="0"/>
          </a:p>
        </p:txBody>
      </p:sp>
      <p:sp>
        <p:nvSpPr>
          <p:cNvPr id="4" name="Slide Number Placeholder 5"/>
          <p:cNvSpPr>
            <a:spLocks noGrp="1"/>
          </p:cNvSpPr>
          <p:nvPr>
            <p:ph type="sldNum" sz="quarter" idx="10"/>
          </p:nvPr>
        </p:nvSpPr>
        <p:spPr/>
        <p:txBody>
          <a:bodyPr/>
          <a:lstStyle>
            <a:lvl1pPr>
              <a:defRPr/>
            </a:lvl1pPr>
          </a:lstStyle>
          <a:p>
            <a:pPr>
              <a:defRPr/>
            </a:pPr>
            <a:fld id="{84AEDDD6-2727-439E-A96F-E9FD4CA77376}" type="slidenum">
              <a:rPr lang="en-GB"/>
              <a:pPr>
                <a:defRPr/>
              </a:pPr>
              <a:t>‹#›</a:t>
            </a:fld>
            <a:endParaRPr lang="en-GB" dirty="0"/>
          </a:p>
        </p:txBody>
      </p:sp>
    </p:spTree>
    <p:extLst>
      <p:ext uri="{BB962C8B-B14F-4D97-AF65-F5344CB8AC3E}">
        <p14:creationId xmlns:p14="http://schemas.microsoft.com/office/powerpoint/2010/main" val="685751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Date Placeholder 3"/>
          <p:cNvSpPr>
            <a:spLocks noGrp="1"/>
          </p:cNvSpPr>
          <p:nvPr>
            <p:ph type="dt" sz="half" idx="10"/>
          </p:nvPr>
        </p:nvSpPr>
        <p:spPr>
          <a:xfrm>
            <a:off x="457200" y="6488593"/>
            <a:ext cx="2133600" cy="365125"/>
          </a:xfrm>
        </p:spPr>
        <p:txBody>
          <a:bodyPr/>
          <a:lstStyle/>
          <a:p>
            <a:endParaRPr lang="fr-BE" dirty="0">
              <a:solidFill>
                <a:prstClr val="black">
                  <a:tint val="75000"/>
                </a:prstClr>
              </a:solidFill>
            </a:endParaRPr>
          </a:p>
        </p:txBody>
      </p:sp>
      <p:sp>
        <p:nvSpPr>
          <p:cNvPr id="4" name="Slide Number Placeholder 5"/>
          <p:cNvSpPr>
            <a:spLocks noGrp="1"/>
          </p:cNvSpPr>
          <p:nvPr>
            <p:ph type="sldNum" sz="quarter" idx="12"/>
          </p:nvPr>
        </p:nvSpPr>
        <p:spPr>
          <a:xfrm>
            <a:off x="3505200" y="6488592"/>
            <a:ext cx="2133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3654583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6632"/>
            <a:ext cx="8229600" cy="720080"/>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3" name="Text Placeholder 2"/>
          <p:cNvSpPr>
            <a:spLocks noGrp="1"/>
          </p:cNvSpPr>
          <p:nvPr>
            <p:ph type="body" idx="1"/>
          </p:nvPr>
        </p:nvSpPr>
        <p:spPr>
          <a:xfrm>
            <a:off x="457200" y="1124746"/>
            <a:ext cx="8229600" cy="509569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6"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tint val="75000"/>
                  </a:prstClr>
                </a:solidFill>
                <a:effectLst/>
                <a:uLnTx/>
                <a:uFillTx/>
                <a:latin typeface="Calibri"/>
                <a:ea typeface="+mn-ea"/>
                <a:cs typeface="+mn-cs"/>
              </a:rPr>
              <a:t>- </a:t>
            </a: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r>
              <a:rPr kumimoji="0" lang="fr-BE" sz="1200" b="0" i="0" u="none" strike="noStrike" kern="1200" cap="none" spc="0" normalizeH="0" baseline="0" noProof="0" dirty="0" smtClean="0">
                <a:ln>
                  <a:noFill/>
                </a:ln>
                <a:solidFill>
                  <a:prstClr val="black">
                    <a:tint val="75000"/>
                  </a:prstClr>
                </a:solidFill>
                <a:effectLst/>
                <a:uLnTx/>
                <a:uFillTx/>
                <a:latin typeface="Calibri"/>
                <a:ea typeface="+mn-ea"/>
                <a:cs typeface="+mn-cs"/>
              </a:rPr>
              <a:t> -</a:t>
            </a:r>
            <a:endParaRPr kumimoji="0" lang="fr-B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Picture 4"/>
          <p:cNvPicPr>
            <a:picLocks noChangeAspect="1"/>
          </p:cNvPicPr>
          <p:nvPr userDrawn="1"/>
        </p:nvPicPr>
        <p:blipFill>
          <a:blip r:embed="rId10"/>
          <a:stretch>
            <a:fillRect/>
          </a:stretch>
        </p:blipFill>
        <p:spPr>
          <a:xfrm>
            <a:off x="251520" y="6364453"/>
            <a:ext cx="1043881" cy="418030"/>
          </a:xfrm>
          <a:prstGeom prst="rect">
            <a:avLst/>
          </a:prstGeom>
        </p:spPr>
      </p:pic>
      <p:pic>
        <p:nvPicPr>
          <p:cNvPr id="7" name="Picture 6"/>
          <p:cNvPicPr>
            <a:picLocks noChangeAspect="1"/>
          </p:cNvPicPr>
          <p:nvPr userDrawn="1"/>
        </p:nvPicPr>
        <p:blipFill>
          <a:blip r:embed="rId11"/>
          <a:stretch>
            <a:fillRect/>
          </a:stretch>
        </p:blipFill>
        <p:spPr>
          <a:xfrm>
            <a:off x="7524328" y="6299124"/>
            <a:ext cx="1475360" cy="548688"/>
          </a:xfrm>
          <a:prstGeom prst="rect">
            <a:avLst/>
          </a:prstGeom>
        </p:spPr>
      </p:pic>
      <p:cxnSp>
        <p:nvCxnSpPr>
          <p:cNvPr id="11" name="Straight Connector 10"/>
          <p:cNvCxnSpPr/>
          <p:nvPr userDrawn="1"/>
        </p:nvCxnSpPr>
        <p:spPr>
          <a:xfrm>
            <a:off x="0" y="980728"/>
            <a:ext cx="9144000" cy="0"/>
          </a:xfrm>
          <a:prstGeom prst="line">
            <a:avLst/>
          </a:prstGeom>
          <a:ln w="19050">
            <a:solidFill>
              <a:srgbClr val="77C9F2"/>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017146019"/>
      </p:ext>
    </p:extLst>
  </p:cSld>
  <p:clrMap bg1="lt1" tx1="dk1" bg2="lt2" tx2="dk2" accent1="accent1" accent2="accent2" accent3="accent3" accent4="accent4" accent5="accent5" accent6="accent6" hlink="hlink" folHlink="folHlink"/>
  <p:sldLayoutIdLst>
    <p:sldLayoutId id="2147483707" r:id="rId1"/>
    <p:sldLayoutId id="2147483713" r:id="rId2"/>
    <p:sldLayoutId id="2147483708" r:id="rId3"/>
    <p:sldLayoutId id="2147483709" r:id="rId4"/>
    <p:sldLayoutId id="2147483710" r:id="rId5"/>
    <p:sldLayoutId id="2147483711" r:id="rId6"/>
    <p:sldLayoutId id="2147483712" r:id="rId7"/>
    <p:sldLayoutId id="2147483714" r:id="rId8"/>
  </p:sldLayoutIdLst>
  <p:timing>
    <p:tnLst>
      <p:par>
        <p:cTn id="1" dur="indefinite" restart="never" nodeType="tmRoot"/>
      </p:par>
    </p:tnLst>
  </p:timing>
  <p:hf hdr="0" ftr="0" dt="0"/>
  <p:txStyles>
    <p:titleStyle>
      <a:lvl1pPr algn="ctr" defTabSz="914400" rtl="0" eaLnBrk="1" latinLnBrk="0" hangingPunct="1">
        <a:spcBef>
          <a:spcPct val="0"/>
        </a:spcBef>
        <a:buNone/>
        <a:defRPr lang="fr-BE" sz="3600" kern="1200" dirty="0">
          <a:solidFill>
            <a:srgbClr val="77C9F2"/>
          </a:solidFill>
          <a:latin typeface="+mj-lt"/>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www.socialsecurity.be/"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gif"/><Relationship Id="rId4" Type="http://schemas.openxmlformats.org/officeDocument/2006/relationships/image" Target="../media/image9.pn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1.png"/><Relationship Id="rId7" Type="http://schemas.microsoft.com/office/2007/relationships/hdphoto" Target="../media/hdphoto2.wdp"/><Relationship Id="rId12"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3.png"/><Relationship Id="rId11" Type="http://schemas.openxmlformats.org/officeDocument/2006/relationships/image" Target="../media/image37.png"/><Relationship Id="rId5" Type="http://schemas.openxmlformats.org/officeDocument/2006/relationships/image" Target="../media/image32.png"/><Relationship Id="rId10" Type="http://schemas.openxmlformats.org/officeDocument/2006/relationships/image" Target="../media/image36.png"/><Relationship Id="rId4" Type="http://schemas.microsoft.com/office/2007/relationships/hdphoto" Target="../media/hdphoto1.wdp"/><Relationship Id="rId9"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6.xml"/><Relationship Id="rId5" Type="http://schemas.openxmlformats.org/officeDocument/2006/relationships/image" Target="../media/image42.jpeg"/><Relationship Id="rId4" Type="http://schemas.openxmlformats.org/officeDocument/2006/relationships/image" Target="../media/image41.jpeg"/></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45.jpeg"/><Relationship Id="rId4" Type="http://schemas.openxmlformats.org/officeDocument/2006/relationships/image" Target="../media/image44.jpeg"/></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48.jpeg"/><Relationship Id="rId4" Type="http://schemas.openxmlformats.org/officeDocument/2006/relationships/image" Target="../media/image47.jpeg"/></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3" Type="http://schemas.openxmlformats.org/officeDocument/2006/relationships/hyperlink" Target="https://www.gcloud.belgium.be/rest/"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ec.europa.eu/cefdigital/wiki/display/CEFDIGITAL/Building+Blocks"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joinup.ec.europa.eu/"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42.xml.rels><?xml version="1.0" encoding="UTF-8" standalone="yes"?>
<Relationships xmlns="http://schemas.openxmlformats.org/package/2006/relationships"><Relationship Id="rId3" Type="http://schemas.openxmlformats.org/officeDocument/2006/relationships/hyperlink" Target="https://reuse.smals.be/"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6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slideLayout" Target="../slideLayouts/slideLayout3.xml"/><Relationship Id="rId4" Type="http://schemas.openxmlformats.org/officeDocument/2006/relationships/image" Target="../media/image65.emf"/></Relationships>
</file>

<file path=ppt/slides/_rels/slide52.xml.rels><?xml version="1.0" encoding="UTF-8" standalone="yes"?>
<Relationships xmlns="http://schemas.openxmlformats.org/package/2006/relationships"><Relationship Id="rId8" Type="http://schemas.openxmlformats.org/officeDocument/2006/relationships/image" Target="../media/image71.emf"/><Relationship Id="rId13" Type="http://schemas.openxmlformats.org/officeDocument/2006/relationships/image" Target="../media/image76.emf"/><Relationship Id="rId18" Type="http://schemas.openxmlformats.org/officeDocument/2006/relationships/image" Target="../media/image81.emf"/><Relationship Id="rId26" Type="http://schemas.openxmlformats.org/officeDocument/2006/relationships/image" Target="../media/image89.emf"/><Relationship Id="rId3" Type="http://schemas.openxmlformats.org/officeDocument/2006/relationships/image" Target="../media/image66.emf"/><Relationship Id="rId21" Type="http://schemas.openxmlformats.org/officeDocument/2006/relationships/image" Target="../media/image84.emf"/><Relationship Id="rId7" Type="http://schemas.openxmlformats.org/officeDocument/2006/relationships/image" Target="../media/image70.emf"/><Relationship Id="rId12" Type="http://schemas.openxmlformats.org/officeDocument/2006/relationships/image" Target="../media/image75.emf"/><Relationship Id="rId17" Type="http://schemas.openxmlformats.org/officeDocument/2006/relationships/image" Target="../media/image80.emf"/><Relationship Id="rId25" Type="http://schemas.openxmlformats.org/officeDocument/2006/relationships/image" Target="../media/image88.emf"/><Relationship Id="rId2" Type="http://schemas.openxmlformats.org/officeDocument/2006/relationships/notesSlide" Target="../notesSlides/notesSlide15.xml"/><Relationship Id="rId16" Type="http://schemas.openxmlformats.org/officeDocument/2006/relationships/image" Target="../media/image79.emf"/><Relationship Id="rId20" Type="http://schemas.openxmlformats.org/officeDocument/2006/relationships/image" Target="../media/image83.emf"/><Relationship Id="rId1" Type="http://schemas.openxmlformats.org/officeDocument/2006/relationships/slideLayout" Target="../slideLayouts/slideLayout8.xml"/><Relationship Id="rId6" Type="http://schemas.openxmlformats.org/officeDocument/2006/relationships/image" Target="../media/image69.emf"/><Relationship Id="rId11" Type="http://schemas.openxmlformats.org/officeDocument/2006/relationships/image" Target="../media/image74.emf"/><Relationship Id="rId24" Type="http://schemas.openxmlformats.org/officeDocument/2006/relationships/image" Target="../media/image87.emf"/><Relationship Id="rId5" Type="http://schemas.openxmlformats.org/officeDocument/2006/relationships/image" Target="../media/image68.emf"/><Relationship Id="rId15" Type="http://schemas.openxmlformats.org/officeDocument/2006/relationships/image" Target="../media/image78.png"/><Relationship Id="rId23" Type="http://schemas.openxmlformats.org/officeDocument/2006/relationships/image" Target="../media/image86.emf"/><Relationship Id="rId28" Type="http://schemas.openxmlformats.org/officeDocument/2006/relationships/image" Target="../media/image91.png"/><Relationship Id="rId10" Type="http://schemas.openxmlformats.org/officeDocument/2006/relationships/image" Target="../media/image73.emf"/><Relationship Id="rId19" Type="http://schemas.openxmlformats.org/officeDocument/2006/relationships/image" Target="../media/image82.emf"/><Relationship Id="rId4" Type="http://schemas.openxmlformats.org/officeDocument/2006/relationships/image" Target="../media/image67.emf"/><Relationship Id="rId9" Type="http://schemas.openxmlformats.org/officeDocument/2006/relationships/image" Target="../media/image72.emf"/><Relationship Id="rId14" Type="http://schemas.openxmlformats.org/officeDocument/2006/relationships/image" Target="../media/image77.emf"/><Relationship Id="rId22" Type="http://schemas.openxmlformats.org/officeDocument/2006/relationships/image" Target="../media/image85.emf"/><Relationship Id="rId27" Type="http://schemas.openxmlformats.org/officeDocument/2006/relationships/image" Target="../media/image90.e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nl-BE" sz="4800" dirty="0" smtClean="0"/>
              <a:t>Meeting </a:t>
            </a:r>
            <a:r>
              <a:rPr lang="nl-BE" sz="4800" dirty="0" err="1" smtClean="0"/>
              <a:t>with</a:t>
            </a:r>
            <a:r>
              <a:rPr lang="nl-BE" sz="4800" dirty="0" smtClean="0"/>
              <a:t> DG DIGIT</a:t>
            </a:r>
            <a:endParaRPr lang="nl-BE" sz="4800" dirty="0"/>
          </a:p>
        </p:txBody>
      </p:sp>
    </p:spTree>
    <p:extLst>
      <p:ext uri="{BB962C8B-B14F-4D97-AF65-F5344CB8AC3E}">
        <p14:creationId xmlns:p14="http://schemas.microsoft.com/office/powerpoint/2010/main" val="27278253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Achievements</a:t>
            </a:r>
            <a:endParaRPr lang="en-US" dirty="0"/>
          </a:p>
        </p:txBody>
      </p:sp>
      <p:sp>
        <p:nvSpPr>
          <p:cNvPr id="3" name="Content Placeholder 2"/>
          <p:cNvSpPr>
            <a:spLocks noGrp="1"/>
          </p:cNvSpPr>
          <p:nvPr>
            <p:ph idx="1"/>
          </p:nvPr>
        </p:nvSpPr>
        <p:spPr/>
        <p:txBody>
          <a:bodyPr>
            <a:normAutofit/>
          </a:bodyPr>
          <a:lstStyle/>
          <a:p>
            <a:r>
              <a:rPr lang="en-GB" dirty="0"/>
              <a:t>A</a:t>
            </a:r>
            <a:r>
              <a:rPr lang="en-GB" dirty="0" smtClean="0"/>
              <a:t> network between all 3,000 social sector actors, employers and citizens</a:t>
            </a:r>
          </a:p>
          <a:p>
            <a:endParaRPr lang="en-GB" dirty="0"/>
          </a:p>
          <a:p>
            <a:r>
              <a:rPr lang="en-GB" dirty="0" smtClean="0"/>
              <a:t>A unique identification key</a:t>
            </a:r>
          </a:p>
          <a:p>
            <a:pPr lvl="1"/>
            <a:r>
              <a:rPr lang="en-GB" dirty="0" smtClean="0"/>
              <a:t>for every citizen </a:t>
            </a:r>
          </a:p>
          <a:p>
            <a:pPr lvl="1"/>
            <a:r>
              <a:rPr lang="en-GB" dirty="0" smtClean="0"/>
              <a:t>for every company</a:t>
            </a:r>
          </a:p>
          <a:p>
            <a:pPr lvl="1"/>
            <a:r>
              <a:rPr lang="en-GB" dirty="0" smtClean="0"/>
              <a:t>for every establishment of a company</a:t>
            </a:r>
          </a:p>
          <a:p>
            <a:endParaRPr lang="en-GB" dirty="0" smtClean="0"/>
          </a:p>
          <a:p>
            <a:r>
              <a:rPr lang="en-GB" dirty="0"/>
              <a:t>A</a:t>
            </a:r>
            <a:r>
              <a:rPr lang="en-GB" dirty="0" smtClean="0"/>
              <a:t>n agreed division of tasks between the actors within and outside the social sector with regard to collection, validation and management of information and with regard to electronic storage of information in authentic sources</a:t>
            </a:r>
          </a:p>
          <a:p>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898070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Achievements</a:t>
            </a:r>
            <a:endParaRPr lang="en-US" dirty="0"/>
          </a:p>
        </p:txBody>
      </p:sp>
      <p:sp>
        <p:nvSpPr>
          <p:cNvPr id="21507" name="Content Placeholder 2"/>
          <p:cNvSpPr>
            <a:spLocks noGrp="1"/>
          </p:cNvSpPr>
          <p:nvPr>
            <p:ph idx="1"/>
          </p:nvPr>
        </p:nvSpPr>
        <p:spPr/>
        <p:txBody>
          <a:bodyPr>
            <a:normAutofit/>
          </a:bodyPr>
          <a:lstStyle/>
          <a:p>
            <a:r>
              <a:rPr lang="en-GB" altLang="en-US" dirty="0" smtClean="0">
                <a:solidFill>
                  <a:srgbClr val="525252"/>
                </a:solidFill>
              </a:rPr>
              <a:t>220 electronic services for mutual information exchange amongst actors in the social sector, defined after process optimization</a:t>
            </a:r>
          </a:p>
          <a:p>
            <a:pPr lvl="1"/>
            <a:r>
              <a:rPr lang="en-GB" altLang="en-US" dirty="0" smtClean="0">
                <a:solidFill>
                  <a:srgbClr val="525252"/>
                </a:solidFill>
              </a:rPr>
              <a:t>nearly all direct or indirect (via citizens or companies) paper-based information exchange between actors in the social sector has been abolished</a:t>
            </a:r>
          </a:p>
          <a:p>
            <a:pPr lvl="1"/>
            <a:r>
              <a:rPr lang="en-GB" altLang="en-US" dirty="0" smtClean="0">
                <a:solidFill>
                  <a:srgbClr val="525252"/>
                </a:solidFill>
              </a:rPr>
              <a:t>in 2018 &gt; 1,2 billion electronic messages were exchanged amongst actors in the social sector, which saved as many paper exchanges</a:t>
            </a:r>
          </a:p>
          <a:p>
            <a:endParaRPr lang="en-GB" altLang="en-US" dirty="0" smtClean="0">
              <a:solidFill>
                <a:srgbClr val="525252"/>
              </a:solidFill>
            </a:endParaRPr>
          </a:p>
          <a:p>
            <a:r>
              <a:rPr lang="en-GB" altLang="en-US" dirty="0">
                <a:solidFill>
                  <a:srgbClr val="525252"/>
                </a:solidFill>
              </a:rPr>
              <a:t>E</a:t>
            </a:r>
            <a:r>
              <a:rPr lang="en-GB" altLang="en-US" dirty="0" smtClean="0">
                <a:solidFill>
                  <a:srgbClr val="525252"/>
                </a:solidFill>
              </a:rPr>
              <a:t>lectronic services for citizens</a:t>
            </a:r>
          </a:p>
          <a:p>
            <a:pPr lvl="1"/>
            <a:r>
              <a:rPr lang="en-GB" altLang="en-US" dirty="0" smtClean="0">
                <a:solidFill>
                  <a:srgbClr val="525252"/>
                </a:solidFill>
              </a:rPr>
              <a:t>maximal automatic granting of benefits based on electronic information exchange between actors in the social sector</a:t>
            </a:r>
          </a:p>
          <a:p>
            <a:pPr lvl="1"/>
            <a:r>
              <a:rPr lang="en-GB" altLang="en-US" dirty="0" smtClean="0">
                <a:solidFill>
                  <a:srgbClr val="525252"/>
                </a:solidFill>
              </a:rPr>
              <a:t>21 electronic services via an integrated portal and/or mobile applications</a:t>
            </a:r>
          </a:p>
          <a:p>
            <a:endParaRPr lang="en-US" altLang="en-US" dirty="0" smtClean="0">
              <a:solidFill>
                <a:srgbClr val="525252"/>
              </a:solidFill>
            </a:endParaRPr>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012117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Achievements</a:t>
            </a:r>
            <a:endParaRPr lang="en-US" dirty="0"/>
          </a:p>
        </p:txBody>
      </p:sp>
      <p:sp>
        <p:nvSpPr>
          <p:cNvPr id="9" name="Rectangle 8"/>
          <p:cNvSpPr/>
          <p:nvPr/>
        </p:nvSpPr>
        <p:spPr>
          <a:xfrm>
            <a:off x="1619672" y="1444714"/>
            <a:ext cx="6408712" cy="400110"/>
          </a:xfrm>
          <a:prstGeom prst="rect">
            <a:avLst/>
          </a:prstGeom>
        </p:spPr>
        <p:txBody>
          <a:bodyPr wrap="square">
            <a:spAutoFit/>
          </a:bodyPr>
          <a:lstStyle/>
          <a:p>
            <a:pPr algn="ctr"/>
            <a:r>
              <a:rPr lang="fr-BE" sz="2000" dirty="0">
                <a:solidFill>
                  <a:srgbClr val="0082B8"/>
                </a:solidFill>
              </a:rPr>
              <a:t>1.218.161.551</a:t>
            </a:r>
            <a:r>
              <a:rPr lang="fr-BE" sz="2000" dirty="0" smtClean="0"/>
              <a:t> </a:t>
            </a:r>
            <a:r>
              <a:rPr lang="en-GB" altLang="en-US" sz="2000" dirty="0"/>
              <a:t>electronic messages were exchanged in </a:t>
            </a:r>
            <a:r>
              <a:rPr lang="en-GB" altLang="en-US" sz="2000" dirty="0" smtClean="0"/>
              <a:t>2018</a:t>
            </a:r>
            <a:endParaRPr lang="en-US" sz="2000" dirty="0"/>
          </a:p>
        </p:txBody>
      </p:sp>
      <p:graphicFrame>
        <p:nvGraphicFramePr>
          <p:cNvPr id="10" name="Chart 9"/>
          <p:cNvGraphicFramePr>
            <a:graphicFrameLocks/>
          </p:cNvGraphicFramePr>
          <p:nvPr>
            <p:extLst>
              <p:ext uri="{D42A27DB-BD31-4B8C-83A1-F6EECF244321}">
                <p14:modId xmlns:p14="http://schemas.microsoft.com/office/powerpoint/2010/main" val="129304632"/>
              </p:ext>
            </p:extLst>
          </p:nvPr>
        </p:nvGraphicFramePr>
        <p:xfrm>
          <a:off x="750404" y="1360809"/>
          <a:ext cx="7355160" cy="504056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576207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Achievements</a:t>
            </a:r>
            <a:endParaRPr lang="en-US" dirty="0"/>
          </a:p>
        </p:txBody>
      </p:sp>
      <p:sp>
        <p:nvSpPr>
          <p:cNvPr id="22531" name="Content Placeholder 2"/>
          <p:cNvSpPr>
            <a:spLocks noGrp="1"/>
          </p:cNvSpPr>
          <p:nvPr>
            <p:ph idx="1"/>
          </p:nvPr>
        </p:nvSpPr>
        <p:spPr/>
        <p:txBody>
          <a:bodyPr/>
          <a:lstStyle/>
          <a:p>
            <a:r>
              <a:rPr lang="en-GB" altLang="en-US" dirty="0"/>
              <a:t>M</a:t>
            </a:r>
            <a:r>
              <a:rPr lang="en-GB" altLang="en-US" dirty="0" smtClean="0"/>
              <a:t>ore than 50 electronic services for employers, either based on the electronic exchange of structured messages or via an integrated portal site</a:t>
            </a:r>
          </a:p>
          <a:p>
            <a:pPr lvl="1"/>
            <a:r>
              <a:rPr lang="en-GB" altLang="en-US" dirty="0" smtClean="0"/>
              <a:t>50 social security declaration forms for employers have been abolished</a:t>
            </a:r>
          </a:p>
          <a:p>
            <a:pPr lvl="1"/>
            <a:r>
              <a:rPr lang="en-GB" altLang="en-US" dirty="0" smtClean="0"/>
              <a:t>in the remaining 30 (electronic) declaration forms the number of headings has on average been reduced to a third of the previous number</a:t>
            </a:r>
          </a:p>
          <a:p>
            <a:pPr lvl="1"/>
            <a:r>
              <a:rPr lang="en-GB" altLang="en-US" dirty="0" smtClean="0"/>
              <a:t>declarations are limited to 3 events</a:t>
            </a:r>
          </a:p>
          <a:p>
            <a:pPr lvl="2"/>
            <a:r>
              <a:rPr lang="en-GB" altLang="en-US" dirty="0" smtClean="0"/>
              <a:t>immediate declaration of recruitment and discharge (only electronically)</a:t>
            </a:r>
          </a:p>
          <a:p>
            <a:pPr lvl="2"/>
            <a:r>
              <a:rPr lang="en-GB" altLang="en-US" dirty="0" smtClean="0"/>
              <a:t>quarterly declaration of salary and working time (only electronically)</a:t>
            </a:r>
          </a:p>
          <a:p>
            <a:pPr lvl="2"/>
            <a:r>
              <a:rPr lang="en-GB" altLang="en-US" dirty="0" smtClean="0"/>
              <a:t>occurrence of a social risk (electronically or on paper)</a:t>
            </a:r>
          </a:p>
          <a:p>
            <a:pPr lvl="1"/>
            <a:r>
              <a:rPr lang="en-GB" altLang="en-US" dirty="0" smtClean="0"/>
              <a:t>in 2018, more than 25 million electronic declarations were made by all 220,000 employers, 98 % of which from application to application</a:t>
            </a:r>
            <a:endParaRPr lang="en-US" altLang="en-US" dirty="0" smtClean="0"/>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059091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Achievements</a:t>
            </a:r>
            <a:endParaRPr lang="en-US" dirty="0"/>
          </a:p>
        </p:txBody>
      </p:sp>
      <p:sp>
        <p:nvSpPr>
          <p:cNvPr id="23555" name="Content Placeholder 2"/>
          <p:cNvSpPr>
            <a:spLocks noGrp="1"/>
          </p:cNvSpPr>
          <p:nvPr>
            <p:ph idx="1"/>
          </p:nvPr>
        </p:nvSpPr>
        <p:spPr/>
        <p:txBody>
          <a:bodyPr/>
          <a:lstStyle/>
          <a:p>
            <a:r>
              <a:rPr lang="en-GB" altLang="en-US" dirty="0"/>
              <a:t>A</a:t>
            </a:r>
            <a:r>
              <a:rPr lang="en-GB" altLang="en-US" dirty="0" smtClean="0"/>
              <a:t>n integrated portal site and mobile applications containing</a:t>
            </a:r>
          </a:p>
          <a:p>
            <a:pPr lvl="1"/>
            <a:r>
              <a:rPr lang="en-GB" altLang="en-US" dirty="0" smtClean="0"/>
              <a:t>electronic transactions for citizens, employers and professionals</a:t>
            </a:r>
          </a:p>
          <a:p>
            <a:pPr lvl="1"/>
            <a:r>
              <a:rPr lang="en-GB" altLang="en-US" dirty="0" smtClean="0"/>
              <a:t>simulation environments</a:t>
            </a:r>
          </a:p>
          <a:p>
            <a:pPr lvl="1"/>
            <a:r>
              <a:rPr lang="en-GB" altLang="en-US" dirty="0" smtClean="0"/>
              <a:t>information about the entire social security system</a:t>
            </a:r>
          </a:p>
          <a:p>
            <a:pPr lvl="1"/>
            <a:r>
              <a:rPr lang="en-GB" altLang="en-US" dirty="0" smtClean="0"/>
              <a:t>harmonized instructions and information model relating to all electronic transactions</a:t>
            </a:r>
          </a:p>
          <a:p>
            <a:pPr lvl="1"/>
            <a:r>
              <a:rPr lang="en-GB" altLang="en-US" dirty="0" smtClean="0"/>
              <a:t>a personal page for each citizen, each company and each professional</a:t>
            </a:r>
          </a:p>
          <a:p>
            <a:pPr lvl="1"/>
            <a:r>
              <a:rPr lang="en-GB" altLang="en-US" dirty="0" smtClean="0"/>
              <a:t>see </a:t>
            </a:r>
            <a:r>
              <a:rPr lang="en-GB" altLang="en-US" dirty="0" smtClean="0">
                <a:hlinkClick r:id="rId2"/>
              </a:rPr>
              <a:t>www.socialsecurity.be</a:t>
            </a:r>
            <a:r>
              <a:rPr lang="en-GB" altLang="en-US" dirty="0" smtClean="0"/>
              <a:t> </a:t>
            </a:r>
          </a:p>
          <a:p>
            <a:r>
              <a:rPr lang="en-GB" altLang="en-US" dirty="0"/>
              <a:t>A</a:t>
            </a:r>
            <a:r>
              <a:rPr lang="en-GB" altLang="en-US" dirty="0" smtClean="0"/>
              <a:t>n integrated multimodal contact centre supported by a customer relationship management tool</a:t>
            </a:r>
          </a:p>
          <a:p>
            <a:r>
              <a:rPr lang="en-GB" altLang="en-US" dirty="0"/>
              <a:t>A</a:t>
            </a:r>
            <a:r>
              <a:rPr lang="en-GB" altLang="en-US" dirty="0" smtClean="0"/>
              <a:t> data warehouse containing statistical information with regard to the labour market and all branches of social security</a:t>
            </a:r>
            <a:endParaRPr lang="en-US" altLang="en-US" dirty="0" smtClean="0"/>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021333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chor="ctr">
            <a:normAutofit/>
          </a:bodyPr>
          <a:lstStyle/>
          <a:p>
            <a:r>
              <a:rPr lang="en-GB" sz="4000" dirty="0" smtClean="0"/>
              <a:t>eHealth platform</a:t>
            </a:r>
            <a:endParaRPr lang="fr-BE" sz="4000" dirty="0"/>
          </a:p>
        </p:txBody>
      </p:sp>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477049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mtClean="0"/>
              <a:t>Mission</a:t>
            </a:r>
            <a:endParaRPr lang="nl-BE" dirty="0"/>
          </a:p>
        </p:txBody>
      </p:sp>
      <p:sp>
        <p:nvSpPr>
          <p:cNvPr id="3" name="Tijdelijke aanduiding voor inhoud 2"/>
          <p:cNvSpPr>
            <a:spLocks noGrp="1"/>
          </p:cNvSpPr>
          <p:nvPr>
            <p:ph idx="1"/>
          </p:nvPr>
        </p:nvSpPr>
        <p:spPr/>
        <p:txBody>
          <a:bodyPr>
            <a:normAutofit fontScale="92500" lnSpcReduction="10000"/>
          </a:bodyPr>
          <a:lstStyle/>
          <a:p>
            <a:pPr marL="0" indent="0">
              <a:buNone/>
            </a:pPr>
            <a:r>
              <a:rPr lang="en-US" dirty="0" smtClean="0"/>
              <a:t>As a public institution, the eHealth platform has the mission to</a:t>
            </a:r>
            <a:endParaRPr lang="fr-BE" dirty="0" smtClean="0"/>
          </a:p>
          <a:p>
            <a:r>
              <a:rPr lang="en-US" dirty="0" smtClean="0"/>
              <a:t>to promote and support well-</a:t>
            </a:r>
            <a:r>
              <a:rPr lang="en-US" dirty="0" err="1" smtClean="0"/>
              <a:t>organised</a:t>
            </a:r>
            <a:r>
              <a:rPr lang="en-US" dirty="0" smtClean="0"/>
              <a:t> mutual electronic services and information exchange between all actors in the health care sector</a:t>
            </a:r>
            <a:endParaRPr lang="fr-BE" dirty="0" smtClean="0"/>
          </a:p>
          <a:p>
            <a:r>
              <a:rPr lang="en-US" dirty="0" smtClean="0"/>
              <a:t>while providing the necessary guarantees with regard to information security, the protection of the privacy of the patient and the healthcare provider and the observance of medical confidentiality</a:t>
            </a:r>
            <a:endParaRPr lang="fr-BE" dirty="0" smtClean="0"/>
          </a:p>
          <a:p>
            <a:pPr marL="0" indent="0">
              <a:buNone/>
            </a:pPr>
            <a:r>
              <a:rPr lang="fr-BE" dirty="0" smtClean="0"/>
              <a:t>and </a:t>
            </a:r>
            <a:r>
              <a:rPr lang="fr-BE" dirty="0" err="1" smtClean="0"/>
              <a:t>thereby</a:t>
            </a:r>
            <a:endParaRPr lang="fr-BE" dirty="0" smtClean="0"/>
          </a:p>
          <a:p>
            <a:pPr lvl="0"/>
            <a:r>
              <a:rPr lang="en-US" dirty="0" smtClean="0"/>
              <a:t>to optimize the quality and continuity of health care delivery</a:t>
            </a:r>
            <a:endParaRPr lang="fr-BE" dirty="0" smtClean="0"/>
          </a:p>
          <a:p>
            <a:pPr lvl="0"/>
            <a:r>
              <a:rPr lang="fr-BE" dirty="0" smtClean="0"/>
              <a:t>to </a:t>
            </a:r>
            <a:r>
              <a:rPr lang="fr-BE" dirty="0" err="1" smtClean="0"/>
              <a:t>optimize</a:t>
            </a:r>
            <a:r>
              <a:rPr lang="fr-BE" dirty="0" smtClean="0"/>
              <a:t> patient </a:t>
            </a:r>
            <a:r>
              <a:rPr lang="fr-BE" dirty="0" err="1" smtClean="0"/>
              <a:t>safety</a:t>
            </a:r>
            <a:endParaRPr lang="fr-BE" dirty="0" smtClean="0"/>
          </a:p>
          <a:p>
            <a:pPr lvl="0"/>
            <a:r>
              <a:rPr lang="en-US" dirty="0" smtClean="0"/>
              <a:t>to simplify administrative formalities for all actors in the health care sector</a:t>
            </a:r>
            <a:endParaRPr lang="fr-BE" dirty="0" smtClean="0"/>
          </a:p>
          <a:p>
            <a:pPr lvl="0"/>
            <a:r>
              <a:rPr lang="en-US" dirty="0" smtClean="0"/>
              <a:t>to provide effective support for health policy</a:t>
            </a:r>
            <a:endParaRPr lang="fr-BE" dirty="0" smtClean="0"/>
          </a:p>
          <a:p>
            <a:endParaRPr lang="nl-BE"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849452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nl-BE" altLang="en-US" dirty="0">
                <a:sym typeface="Arial" charset="0"/>
              </a:rPr>
              <a:t>C</a:t>
            </a:r>
            <a:r>
              <a:rPr lang="nl-BE" altLang="en-US" dirty="0" smtClean="0">
                <a:sym typeface="Arial" charset="0"/>
              </a:rPr>
              <a:t>oncrete </a:t>
            </a:r>
            <a:r>
              <a:rPr lang="nl-BE" altLang="en-US" dirty="0" err="1" smtClean="0">
                <a:sym typeface="Arial" charset="0"/>
              </a:rPr>
              <a:t>tasks</a:t>
            </a:r>
            <a:endParaRPr lang="en-GB" dirty="0"/>
          </a:p>
        </p:txBody>
      </p:sp>
      <p:sp>
        <p:nvSpPr>
          <p:cNvPr id="15363" name="Rectangle 3"/>
          <p:cNvSpPr>
            <a:spLocks noGrp="1" noChangeArrowheads="1"/>
          </p:cNvSpPr>
          <p:nvPr>
            <p:ph idx="1"/>
          </p:nvPr>
        </p:nvSpPr>
        <p:spPr/>
        <p:txBody>
          <a:bodyPr>
            <a:normAutofit/>
          </a:bodyPr>
          <a:lstStyle/>
          <a:p>
            <a:r>
              <a:rPr lang="en-GB" altLang="en-US" dirty="0" smtClean="0">
                <a:sym typeface="Arial" charset="0"/>
              </a:rPr>
              <a:t>Development of a vision and of a strategy for </a:t>
            </a:r>
            <a:r>
              <a:rPr lang="en-GB" altLang="en-US" dirty="0" smtClean="0">
                <a:solidFill>
                  <a:srgbClr val="087670"/>
                </a:solidFill>
                <a:sym typeface="Arial" charset="0"/>
              </a:rPr>
              <a:t>eHealth</a:t>
            </a:r>
            <a:r>
              <a:rPr lang="en-GB" dirty="0" smtClean="0"/>
              <a:t> </a:t>
            </a:r>
          </a:p>
          <a:p>
            <a:r>
              <a:rPr lang="en-GB" altLang="en-US" dirty="0" smtClean="0">
                <a:sym typeface="Arial" charset="0"/>
              </a:rPr>
              <a:t>Organization of the cooperation between all governmental institutions</a:t>
            </a:r>
            <a:r>
              <a:rPr lang="en-GB" dirty="0" smtClean="0"/>
              <a:t> </a:t>
            </a:r>
            <a:r>
              <a:rPr lang="en-GB" altLang="en-US" dirty="0" smtClean="0">
                <a:sym typeface="Arial" charset="0"/>
              </a:rPr>
              <a:t>which are charged with the coordination of the electronic service provision</a:t>
            </a:r>
            <a:r>
              <a:rPr lang="en-GB" dirty="0" smtClean="0"/>
              <a:t> </a:t>
            </a:r>
          </a:p>
          <a:p>
            <a:r>
              <a:rPr lang="en-GB" altLang="en-US" dirty="0" smtClean="0">
                <a:sym typeface="Arial" charset="0"/>
              </a:rPr>
              <a:t>The motor of the necessary changes for the implementation of the vision and the strategy with regard to </a:t>
            </a:r>
            <a:r>
              <a:rPr lang="en-GB" altLang="en-US" dirty="0" smtClean="0">
                <a:solidFill>
                  <a:srgbClr val="087670"/>
                </a:solidFill>
                <a:sym typeface="Arial" charset="0"/>
              </a:rPr>
              <a:t>eHealth</a:t>
            </a:r>
            <a:r>
              <a:rPr lang="en-GB" dirty="0" smtClean="0">
                <a:solidFill>
                  <a:srgbClr val="087670"/>
                </a:solidFill>
              </a:rPr>
              <a:t> </a:t>
            </a:r>
            <a:r>
              <a:rPr lang="en-GB" dirty="0" smtClean="0"/>
              <a:t> </a:t>
            </a:r>
          </a:p>
          <a:p>
            <a:r>
              <a:rPr lang="en-GB" altLang="en-US" dirty="0">
                <a:sym typeface="Arial" charset="0"/>
              </a:rPr>
              <a:t>Promoting and coordinating programmes and </a:t>
            </a:r>
            <a:r>
              <a:rPr lang="en-GB" altLang="en-US" dirty="0" smtClean="0">
                <a:sym typeface="Arial" charset="0"/>
              </a:rPr>
              <a:t>projects</a:t>
            </a:r>
          </a:p>
          <a:p>
            <a:r>
              <a:rPr lang="en-GB" altLang="en-US" dirty="0" smtClean="0">
                <a:sym typeface="Arial" charset="0"/>
              </a:rPr>
              <a:t>Determination of functional and technical norms, standards, specifications and basic architecture with regard to ICT</a:t>
            </a:r>
          </a:p>
          <a:p>
            <a:r>
              <a:rPr lang="en-GB" altLang="en-US" dirty="0">
                <a:sym typeface="Arial" charset="0"/>
              </a:rPr>
              <a:t>Registration of software for the management of electronic patient files  </a:t>
            </a:r>
          </a:p>
          <a:p>
            <a:endParaRPr lang="en-GB" altLang="en-US" dirty="0" smtClean="0">
              <a:sym typeface="Arial" charset="0"/>
            </a:endParaRPr>
          </a:p>
        </p:txBody>
      </p:sp>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7648012"/>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altLang="en-US" dirty="0">
                <a:sym typeface="Arial" charset="0"/>
              </a:rPr>
              <a:t>C</a:t>
            </a:r>
            <a:r>
              <a:rPr lang="nl-BE" altLang="en-US" dirty="0" smtClean="0">
                <a:sym typeface="Arial" charset="0"/>
              </a:rPr>
              <a:t>oncrete </a:t>
            </a:r>
            <a:r>
              <a:rPr lang="nl-BE" altLang="en-US" dirty="0" err="1" smtClean="0">
                <a:sym typeface="Arial" charset="0"/>
              </a:rPr>
              <a:t>tasks</a:t>
            </a:r>
            <a:endParaRPr lang="fr-BE" dirty="0"/>
          </a:p>
        </p:txBody>
      </p:sp>
      <p:sp>
        <p:nvSpPr>
          <p:cNvPr id="3" name="Content Placeholder 2"/>
          <p:cNvSpPr>
            <a:spLocks noGrp="1"/>
          </p:cNvSpPr>
          <p:nvPr>
            <p:ph idx="1"/>
          </p:nvPr>
        </p:nvSpPr>
        <p:spPr/>
        <p:txBody>
          <a:bodyPr>
            <a:normAutofit/>
          </a:bodyPr>
          <a:lstStyle/>
          <a:p>
            <a:r>
              <a:rPr lang="en-GB" altLang="en-US" dirty="0" smtClean="0">
                <a:sym typeface="Arial" charset="0"/>
              </a:rPr>
              <a:t>Managing </a:t>
            </a:r>
            <a:r>
              <a:rPr lang="en-GB" altLang="en-US" dirty="0">
                <a:sym typeface="Arial" charset="0"/>
              </a:rPr>
              <a:t>and coordinating the ICT aspects of data exchange within the framework of the electronic patient files and of the electronic medical </a:t>
            </a:r>
            <a:r>
              <a:rPr lang="en-GB" altLang="en-US" dirty="0" smtClean="0">
                <a:sym typeface="Arial" charset="0"/>
              </a:rPr>
              <a:t>prescriptions</a:t>
            </a:r>
          </a:p>
          <a:p>
            <a:r>
              <a:rPr lang="en-GB" altLang="en-US" dirty="0" smtClean="0">
                <a:sym typeface="Arial" charset="0"/>
              </a:rPr>
              <a:t>Conceptualization</a:t>
            </a:r>
            <a:r>
              <a:rPr lang="en-GB" altLang="en-US" dirty="0">
                <a:sym typeface="Arial" charset="0"/>
              </a:rPr>
              <a:t>, design and management of a cooperation platform for secure electronic data exchange with the relevant basic </a:t>
            </a:r>
            <a:r>
              <a:rPr lang="en-GB" altLang="en-US" dirty="0" smtClean="0">
                <a:sym typeface="Arial" charset="0"/>
              </a:rPr>
              <a:t>service</a:t>
            </a:r>
          </a:p>
          <a:p>
            <a:r>
              <a:rPr lang="en-GB" altLang="en-US" dirty="0">
                <a:sym typeface="Arial" charset="0"/>
              </a:rPr>
              <a:t>Reaching an agreement about division of tasks and about the quality standards and checking that the quality standards are being fulfilled</a:t>
            </a:r>
          </a:p>
          <a:p>
            <a:r>
              <a:rPr lang="en-GB" altLang="en-US" dirty="0" smtClean="0">
                <a:sym typeface="Arial" charset="0"/>
              </a:rPr>
              <a:t>Acting </a:t>
            </a:r>
            <a:r>
              <a:rPr lang="en-GB" altLang="en-US" dirty="0">
                <a:sym typeface="Arial" charset="0"/>
              </a:rPr>
              <a:t>as an independent trusted third party (TTP)  for the encoding and </a:t>
            </a:r>
            <a:r>
              <a:rPr lang="en-GB" altLang="en-US" dirty="0" err="1">
                <a:sym typeface="Arial" charset="0"/>
              </a:rPr>
              <a:t>anonymisation</a:t>
            </a:r>
            <a:r>
              <a:rPr lang="en-GB" altLang="en-US" dirty="0">
                <a:sym typeface="Arial" charset="0"/>
              </a:rPr>
              <a:t> of personal information regarding health for certain institutions summarized in the law for the support of scientific research and the policymaking</a:t>
            </a:r>
          </a:p>
          <a:p>
            <a:endParaRPr lang="en-GB" altLang="en-US" dirty="0">
              <a:sym typeface="Arial" charset="0"/>
            </a:endParaRPr>
          </a:p>
          <a:p>
            <a:endParaRPr lang="fr-BE"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804310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noProof="0" smtClean="0"/>
              <a:t>Overall architecture</a:t>
            </a:r>
            <a:endParaRPr lang="en-GB" noProof="0" dirty="0"/>
          </a:p>
        </p:txBody>
      </p:sp>
      <p:pic>
        <p:nvPicPr>
          <p:cNvPr id="8" name="Picture 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4813" y="5594573"/>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3"/>
          <p:cNvSpPr>
            <a:spLocks noChangeArrowheads="1"/>
          </p:cNvSpPr>
          <p:nvPr/>
        </p:nvSpPr>
        <p:spPr bwMode="auto">
          <a:xfrm>
            <a:off x="474663" y="3641948"/>
            <a:ext cx="989012"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altLang="en-US" sz="2400" b="1" i="1" u="none" strike="noStrike" kern="1200" cap="none" spc="0" normalizeH="0" baseline="0" noProof="0">
              <a:ln>
                <a:noFill/>
              </a:ln>
              <a:solidFill>
                <a:srgbClr val="000000"/>
              </a:solidFill>
              <a:effectLst/>
              <a:uLnTx/>
              <a:uFillTx/>
              <a:latin typeface="Calibri" pitchFamily="34" charset="0"/>
              <a:ea typeface="+mn-ea"/>
              <a:cs typeface="+mn-cs"/>
            </a:endParaRPr>
          </a:p>
        </p:txBody>
      </p:sp>
      <p:sp>
        <p:nvSpPr>
          <p:cNvPr id="10" name="Oval 84"/>
          <p:cNvSpPr>
            <a:spLocks noChangeArrowheads="1"/>
          </p:cNvSpPr>
          <p:nvPr/>
        </p:nvSpPr>
        <p:spPr bwMode="auto">
          <a:xfrm>
            <a:off x="7835900" y="3635598"/>
            <a:ext cx="989013"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Calibri" pitchFamily="34" charset="0"/>
              <a:ea typeface="+mn-ea"/>
              <a:cs typeface="+mn-cs"/>
            </a:endParaRPr>
          </a:p>
        </p:txBody>
      </p:sp>
      <p:sp>
        <p:nvSpPr>
          <p:cNvPr id="11" name="Rectangle 85"/>
          <p:cNvSpPr>
            <a:spLocks noChangeArrowheads="1"/>
          </p:cNvSpPr>
          <p:nvPr/>
        </p:nvSpPr>
        <p:spPr bwMode="auto">
          <a:xfrm>
            <a:off x="984250" y="3643536"/>
            <a:ext cx="7364413" cy="1412875"/>
          </a:xfrm>
          <a:prstGeom prst="rect">
            <a:avLst/>
          </a:prstGeom>
          <a:gradFill rotWithShape="1">
            <a:gsLst>
              <a:gs pos="0">
                <a:srgbClr val="99CCFF">
                  <a:gamma/>
                  <a:shade val="46275"/>
                  <a:invGamma/>
                </a:srgbClr>
              </a:gs>
              <a:gs pos="50000">
                <a:srgbClr val="99CCFF"/>
              </a:gs>
              <a:gs pos="100000">
                <a:srgbClr val="99CCFF">
                  <a:gamma/>
                  <a:shade val="46275"/>
                  <a:invGamma/>
                </a:srgbClr>
              </a:gs>
            </a:gsLst>
            <a:lin ang="5400000" scaled="1"/>
          </a:gradFill>
          <a:ln w="9525">
            <a:noFill/>
            <a:miter lim="800000"/>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2400" b="1" i="1"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1"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endParaRPr>
          </a:p>
        </p:txBody>
      </p:sp>
      <p:sp>
        <p:nvSpPr>
          <p:cNvPr id="12" name="Oval 86"/>
          <p:cNvSpPr>
            <a:spLocks noChangeArrowheads="1"/>
          </p:cNvSpPr>
          <p:nvPr/>
        </p:nvSpPr>
        <p:spPr bwMode="auto">
          <a:xfrm>
            <a:off x="1754188" y="3899123"/>
            <a:ext cx="735012" cy="90805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Calibri" pitchFamily="34" charset="0"/>
              <a:ea typeface="+mn-ea"/>
              <a:cs typeface="+mn-cs"/>
            </a:endParaRPr>
          </a:p>
        </p:txBody>
      </p:sp>
      <p:sp>
        <p:nvSpPr>
          <p:cNvPr id="13" name="Oval 87"/>
          <p:cNvSpPr>
            <a:spLocks noChangeArrowheads="1"/>
          </p:cNvSpPr>
          <p:nvPr/>
        </p:nvSpPr>
        <p:spPr bwMode="auto">
          <a:xfrm>
            <a:off x="7659688" y="3902297"/>
            <a:ext cx="735012" cy="904875"/>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Calibri" pitchFamily="34" charset="0"/>
              <a:ea typeface="+mn-ea"/>
              <a:cs typeface="+mn-cs"/>
            </a:endParaRPr>
          </a:p>
        </p:txBody>
      </p:sp>
      <p:sp>
        <p:nvSpPr>
          <p:cNvPr id="14" name="Rectangle 88"/>
          <p:cNvSpPr>
            <a:spLocks noChangeArrowheads="1"/>
          </p:cNvSpPr>
          <p:nvPr/>
        </p:nvSpPr>
        <p:spPr bwMode="auto">
          <a:xfrm>
            <a:off x="2157413" y="3902298"/>
            <a:ext cx="5832475" cy="906463"/>
          </a:xfrm>
          <a:prstGeom prst="rect">
            <a:avLst/>
          </a:prstGeom>
          <a:gradFill rotWithShape="1">
            <a:gsLst>
              <a:gs pos="0">
                <a:srgbClr val="99CC00">
                  <a:gamma/>
                  <a:shade val="46275"/>
                  <a:invGamma/>
                </a:srgbClr>
              </a:gs>
              <a:gs pos="50000">
                <a:srgbClr val="99CC00"/>
              </a:gs>
              <a:gs pos="100000">
                <a:srgbClr val="99CC00">
                  <a:gamma/>
                  <a:shade val="46275"/>
                  <a:invGamma/>
                </a:srgbClr>
              </a:gs>
            </a:gsLst>
            <a:lin ang="5400000" scaled="1"/>
          </a:gradFill>
          <a:ln w="9525">
            <a:no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400" b="1" i="1"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Calibri"/>
                <a:ea typeface="+mn-ea"/>
                <a:cs typeface="+mn-cs"/>
              </a:rPr>
              <a:t>Basic services </a:t>
            </a:r>
            <a:r>
              <a:rPr kumimoji="0" lang="nl-BE" sz="2400" b="1" i="1" u="none" strike="noStrike" kern="1200" cap="none" spc="0" normalizeH="0" baseline="0" noProof="0" dirty="0" err="1" smtClean="0">
                <a:ln>
                  <a:noFill/>
                </a:ln>
                <a:solidFill>
                  <a:srgbClr val="3E6E5A"/>
                </a:solidFill>
                <a:effectLst>
                  <a:outerShdw blurRad="38100" dist="38100" dir="2700000" algn="tl">
                    <a:srgbClr val="000000"/>
                  </a:outerShdw>
                </a:effectLst>
                <a:uLnTx/>
                <a:uFillTx/>
                <a:latin typeface="Calibri"/>
                <a:ea typeface="+mn-ea"/>
                <a:cs typeface="+mn-cs"/>
              </a:rPr>
              <a:t>eHealth</a:t>
            </a:r>
            <a:r>
              <a:rPr kumimoji="0" lang="nl-BE" sz="2400" b="1" i="1"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Calibri"/>
                <a:ea typeface="+mn-ea"/>
                <a:cs typeface="+mn-cs"/>
              </a:rPr>
              <a:t> platform</a:t>
            </a:r>
            <a:endParaRPr kumimoji="0" lang="nl-BE" sz="2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a:ea typeface="+mn-ea"/>
              <a:cs typeface="+mn-cs"/>
            </a:endParaRPr>
          </a:p>
        </p:txBody>
      </p:sp>
      <p:sp>
        <p:nvSpPr>
          <p:cNvPr id="15" name="Text Box 89"/>
          <p:cNvSpPr txBox="1">
            <a:spLocks noChangeArrowheads="1"/>
          </p:cNvSpPr>
          <p:nvPr/>
        </p:nvSpPr>
        <p:spPr bwMode="auto">
          <a:xfrm>
            <a:off x="423863" y="4116611"/>
            <a:ext cx="13997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altLang="en-US" sz="2400" b="1" i="1" u="none" strike="noStrike" kern="1200" cap="none" spc="0" normalizeH="0" baseline="0" noProof="0" dirty="0" err="1" smtClean="0">
                <a:ln>
                  <a:noFill/>
                </a:ln>
                <a:solidFill>
                  <a:srgbClr val="000000"/>
                </a:solidFill>
                <a:effectLst/>
                <a:uLnTx/>
                <a:uFillTx/>
                <a:latin typeface="Arial" charset="0"/>
                <a:ea typeface="+mn-ea"/>
                <a:cs typeface="+mn-cs"/>
              </a:rPr>
              <a:t>Network</a:t>
            </a:r>
            <a:endParaRPr kumimoji="0" lang="nl-BE" altLang="en-US" sz="2400" b="1" i="1"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6" name="Picture 3"/>
          <p:cNvPicPr>
            <a:picLocks noChangeAspect="1" noChangeArrowheads="1"/>
          </p:cNvPicPr>
          <p:nvPr/>
        </p:nvPicPr>
        <p:blipFill>
          <a:blip r:embed="rId4">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4275138" y="5497736"/>
            <a:ext cx="466725"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Oval 5"/>
          <p:cNvSpPr>
            <a:spLocks noChangeArrowheads="1"/>
          </p:cNvSpPr>
          <p:nvPr/>
        </p:nvSpPr>
        <p:spPr bwMode="auto">
          <a:xfrm>
            <a:off x="3476625" y="1073373"/>
            <a:ext cx="2286000" cy="762000"/>
          </a:xfrm>
          <a:prstGeom prst="ellipse">
            <a:avLst/>
          </a:prstGeom>
          <a:noFill/>
          <a:ln w="9525">
            <a:noFill/>
            <a:round/>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000" b="1" i="1" u="none" strike="noStrike" kern="1200" cap="none" spc="0" normalizeH="0" baseline="0" noProof="0" dirty="0" err="1" smtClean="0">
                <a:ln>
                  <a:noFill/>
                </a:ln>
                <a:solidFill>
                  <a:srgbClr val="000000"/>
                </a:solidFill>
                <a:effectLst>
                  <a:outerShdw blurRad="38100" dist="38100" dir="2700000" algn="tl">
                    <a:srgbClr val="C0C0C0"/>
                  </a:outerShdw>
                </a:effectLst>
                <a:uLnTx/>
                <a:uFillTx/>
                <a:latin typeface="Calibri"/>
                <a:ea typeface="+mn-ea"/>
                <a:cs typeface="+mn-cs"/>
              </a:rPr>
              <a:t>Patients</a:t>
            </a:r>
            <a:r>
              <a:rPr kumimoji="0" lang="nl-BE" sz="2000" b="1" i="1" u="none" strike="noStrike" kern="1200" cap="none" spc="0" normalizeH="0" baseline="0" noProof="0" dirty="0" smtClean="0">
                <a:ln>
                  <a:noFill/>
                </a:ln>
                <a:solidFill>
                  <a:srgbClr val="000000"/>
                </a:solidFill>
                <a:effectLst>
                  <a:outerShdw blurRad="38100" dist="38100" dir="2700000" algn="tl">
                    <a:srgbClr val="C0C0C0"/>
                  </a:outerShdw>
                </a:effectLst>
                <a:uLnTx/>
                <a:uFillTx/>
                <a:latin typeface="Calibri"/>
                <a:ea typeface="+mn-ea"/>
                <a:cs typeface="+mn-cs"/>
              </a:rPr>
              <a:t>, </a:t>
            </a:r>
            <a:r>
              <a:rPr kumimoji="0" lang="nl-BE" sz="2000" b="1" i="1" u="none" strike="noStrike" kern="1200" cap="none" spc="0" normalizeH="0" baseline="0" noProof="0" dirty="0" err="1" smtClean="0">
                <a:ln>
                  <a:noFill/>
                </a:ln>
                <a:solidFill>
                  <a:srgbClr val="000000"/>
                </a:solidFill>
                <a:effectLst>
                  <a:outerShdw blurRad="38100" dist="38100" dir="2700000" algn="tl">
                    <a:srgbClr val="C0C0C0"/>
                  </a:outerShdw>
                </a:effectLst>
                <a:uLnTx/>
                <a:uFillTx/>
                <a:latin typeface="Calibri"/>
                <a:ea typeface="+mn-ea"/>
                <a:cs typeface="+mn-cs"/>
              </a:rPr>
              <a:t>health</a:t>
            </a:r>
            <a:r>
              <a:rPr kumimoji="0" lang="nl-BE" sz="2000" b="1" i="1" u="none" strike="noStrike" kern="1200" cap="none" spc="0" normalizeH="0" baseline="0" noProof="0" dirty="0" smtClean="0">
                <a:ln>
                  <a:noFill/>
                </a:ln>
                <a:solidFill>
                  <a:srgbClr val="000000"/>
                </a:solidFill>
                <a:effectLst>
                  <a:outerShdw blurRad="38100" dist="38100" dir="2700000" algn="tl">
                    <a:srgbClr val="C0C0C0"/>
                  </a:outerShdw>
                </a:effectLst>
                <a:uLnTx/>
                <a:uFillTx/>
                <a:latin typeface="Calibri"/>
                <a:ea typeface="+mn-ea"/>
                <a:cs typeface="+mn-cs"/>
              </a:rPr>
              <a:t> care providers, </a:t>
            </a:r>
            <a:br>
              <a:rPr kumimoji="0" lang="nl-BE" sz="2000" b="1" i="1" u="none" strike="noStrike" kern="1200" cap="none" spc="0" normalizeH="0" baseline="0" noProof="0" dirty="0" smtClean="0">
                <a:ln>
                  <a:noFill/>
                </a:ln>
                <a:solidFill>
                  <a:srgbClr val="000000"/>
                </a:solidFill>
                <a:effectLst>
                  <a:outerShdw blurRad="38100" dist="38100" dir="2700000" algn="tl">
                    <a:srgbClr val="C0C0C0"/>
                  </a:outerShdw>
                </a:effectLst>
                <a:uLnTx/>
                <a:uFillTx/>
                <a:latin typeface="Calibri"/>
                <a:ea typeface="+mn-ea"/>
                <a:cs typeface="+mn-cs"/>
              </a:rPr>
            </a:br>
            <a:r>
              <a:rPr kumimoji="0" lang="nl-BE" sz="2000" b="1" i="1" u="none" strike="noStrike" kern="1200" cap="none" spc="0" normalizeH="0" baseline="0" noProof="0" dirty="0" err="1" smtClean="0">
                <a:ln>
                  <a:noFill/>
                </a:ln>
                <a:solidFill>
                  <a:srgbClr val="000000"/>
                </a:solidFill>
                <a:effectLst>
                  <a:outerShdw blurRad="38100" dist="38100" dir="2700000" algn="tl">
                    <a:srgbClr val="C0C0C0"/>
                  </a:outerShdw>
                </a:effectLst>
                <a:uLnTx/>
                <a:uFillTx/>
                <a:latin typeface="Calibri"/>
                <a:ea typeface="+mn-ea"/>
                <a:cs typeface="+mn-cs"/>
              </a:rPr>
              <a:t>health</a:t>
            </a:r>
            <a:r>
              <a:rPr kumimoji="0" lang="nl-BE" sz="2000" b="1" i="1" u="none" strike="noStrike" kern="1200" cap="none" spc="0" normalizeH="0" baseline="0" noProof="0" dirty="0" smtClean="0">
                <a:ln>
                  <a:noFill/>
                </a:ln>
                <a:solidFill>
                  <a:srgbClr val="000000"/>
                </a:solidFill>
                <a:effectLst>
                  <a:outerShdw blurRad="38100" dist="38100" dir="2700000" algn="tl">
                    <a:srgbClr val="C0C0C0"/>
                  </a:outerShdw>
                </a:effectLst>
                <a:uLnTx/>
                <a:uFillTx/>
                <a:latin typeface="Calibri"/>
                <a:ea typeface="+mn-ea"/>
                <a:cs typeface="+mn-cs"/>
              </a:rPr>
              <a:t> </a:t>
            </a:r>
            <a:r>
              <a:rPr kumimoji="0" lang="nl-BE" sz="2000" b="1" i="1" u="none" strike="noStrike" kern="1200" cap="none" spc="0" normalizeH="0" baseline="0" noProof="0" dirty="0" err="1" smtClean="0">
                <a:ln>
                  <a:noFill/>
                </a:ln>
                <a:solidFill>
                  <a:srgbClr val="000000"/>
                </a:solidFill>
                <a:effectLst>
                  <a:outerShdw blurRad="38100" dist="38100" dir="2700000" algn="tl">
                    <a:srgbClr val="C0C0C0"/>
                  </a:outerShdw>
                </a:effectLst>
                <a:uLnTx/>
                <a:uFillTx/>
                <a:latin typeface="Calibri"/>
                <a:ea typeface="+mn-ea"/>
                <a:cs typeface="+mn-cs"/>
              </a:rPr>
              <a:t>facilities</a:t>
            </a:r>
            <a:endParaRPr kumimoji="0" lang="nl-BE" sz="2000" b="1" i="1" u="none" strike="noStrike" kern="1200" cap="none" spc="0" normalizeH="0" baseline="0" noProof="0" dirty="0">
              <a:ln>
                <a:noFill/>
              </a:ln>
              <a:solidFill>
                <a:srgbClr val="FFFFFF"/>
              </a:solidFill>
              <a:effectLst>
                <a:outerShdw blurRad="38100" dist="38100" dir="2700000" algn="tl">
                  <a:srgbClr val="C0C0C0"/>
                </a:outerShdw>
              </a:effectLst>
              <a:uLnTx/>
              <a:uFillTx/>
              <a:latin typeface="Calibri"/>
              <a:ea typeface="+mn-ea"/>
              <a:cs typeface="+mn-cs"/>
            </a:endParaRPr>
          </a:p>
        </p:txBody>
      </p:sp>
      <p:sp>
        <p:nvSpPr>
          <p:cNvPr id="18" name="AutoShape 13"/>
          <p:cNvSpPr>
            <a:spLocks noChangeArrowheads="1"/>
          </p:cNvSpPr>
          <p:nvPr/>
        </p:nvSpPr>
        <p:spPr bwMode="blackWhite">
          <a:xfrm>
            <a:off x="5926138" y="5345336"/>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marL="0" marR="0" lvl="0" indent="0" algn="ctr" defTabSz="914400" rtl="0" eaLnBrk="0" fontAlgn="auto" latinLnBrk="0" hangingPunct="0">
              <a:lnSpc>
                <a:spcPct val="80000"/>
              </a:lnSpc>
              <a:spcBef>
                <a:spcPct val="50000"/>
              </a:spcBef>
              <a:spcAft>
                <a:spcPts val="0"/>
              </a:spcAft>
              <a:buClrTx/>
              <a:buSzTx/>
              <a:buFontTx/>
              <a:buNone/>
              <a:tabLst/>
              <a:defRPr/>
            </a:pPr>
            <a:r>
              <a:rPr kumimoji="0" lang="nl-BE" sz="2000" b="1" i="1" u="none" strike="noStrike" kern="1200" cap="none" spc="0" normalizeH="0" baseline="0" noProof="0" dirty="0" smtClean="0">
                <a:ln>
                  <a:noFill/>
                </a:ln>
                <a:solidFill>
                  <a:srgbClr val="FFCC99"/>
                </a:solidFill>
                <a:effectLst>
                  <a:outerShdw blurRad="38100" dist="38100" dir="2700000" algn="tl">
                    <a:srgbClr val="000000"/>
                  </a:outerShdw>
                </a:effectLst>
                <a:uLnTx/>
                <a:uFillTx/>
                <a:latin typeface="Calibri"/>
                <a:ea typeface="+mn-ea"/>
                <a:cs typeface="+mn-cs"/>
              </a:rPr>
              <a:t>VAD</a:t>
            </a:r>
            <a:endParaRPr kumimoji="0" lang="nl-BE" sz="2000" b="1" i="1" u="none" strike="noStrike" kern="1200" cap="none" spc="0" normalizeH="0" baseline="0" noProof="0" dirty="0">
              <a:ln>
                <a:noFill/>
              </a:ln>
              <a:solidFill>
                <a:srgbClr val="FFCC99"/>
              </a:solidFill>
              <a:effectLst>
                <a:outerShdw blurRad="38100" dist="38100" dir="2700000" algn="tl">
                  <a:srgbClr val="000000"/>
                </a:outerShdw>
              </a:effectLst>
              <a:uLnTx/>
              <a:uFillTx/>
              <a:latin typeface="Calibri"/>
              <a:ea typeface="+mn-ea"/>
              <a:cs typeface="+mn-cs"/>
            </a:endParaRPr>
          </a:p>
        </p:txBody>
      </p:sp>
      <p:sp>
        <p:nvSpPr>
          <p:cNvPr id="19" name="AutoShape 14"/>
          <p:cNvSpPr>
            <a:spLocks noChangeArrowheads="1"/>
          </p:cNvSpPr>
          <p:nvPr/>
        </p:nvSpPr>
        <p:spPr bwMode="blackWhite">
          <a:xfrm>
            <a:off x="7224713" y="5345336"/>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marL="0" marR="0" lvl="0" indent="0" algn="ctr" defTabSz="914400" rtl="0" eaLnBrk="0" fontAlgn="auto" latinLnBrk="0" hangingPunct="0">
              <a:lnSpc>
                <a:spcPct val="80000"/>
              </a:lnSpc>
              <a:spcBef>
                <a:spcPct val="50000"/>
              </a:spcBef>
              <a:spcAft>
                <a:spcPts val="0"/>
              </a:spcAft>
              <a:buClrTx/>
              <a:buSzTx/>
              <a:buFontTx/>
              <a:buNone/>
              <a:tabLst/>
              <a:defRPr/>
            </a:pPr>
            <a:r>
              <a:rPr kumimoji="0" lang="nl-BE" sz="2000" b="1" i="1" u="none" strike="noStrike" kern="1200" cap="none" spc="0" normalizeH="0" baseline="0" noProof="0" dirty="0" smtClean="0">
                <a:ln>
                  <a:noFill/>
                </a:ln>
                <a:solidFill>
                  <a:srgbClr val="FFCC99"/>
                </a:solidFill>
                <a:effectLst>
                  <a:outerShdw blurRad="38100" dist="38100" dir="2700000" algn="tl">
                    <a:srgbClr val="000000"/>
                  </a:outerShdw>
                </a:effectLst>
                <a:uLnTx/>
                <a:uFillTx/>
                <a:latin typeface="Calibri"/>
                <a:ea typeface="+mn-ea"/>
                <a:cs typeface="+mn-cs"/>
              </a:rPr>
              <a:t>VAD</a:t>
            </a:r>
            <a:endParaRPr kumimoji="0" lang="nl-BE" sz="2000" b="1" i="1" u="none" strike="noStrike" kern="1200" cap="none" spc="0" normalizeH="0" baseline="0" noProof="0" dirty="0">
              <a:ln>
                <a:noFill/>
              </a:ln>
              <a:solidFill>
                <a:srgbClr val="FFCC99"/>
              </a:solidFill>
              <a:effectLst>
                <a:outerShdw blurRad="38100" dist="38100" dir="2700000" algn="tl">
                  <a:srgbClr val="000000"/>
                </a:outerShdw>
              </a:effectLst>
              <a:uLnTx/>
              <a:uFillTx/>
              <a:latin typeface="Calibri"/>
              <a:ea typeface="+mn-ea"/>
              <a:cs typeface="+mn-cs"/>
            </a:endParaRPr>
          </a:p>
        </p:txBody>
      </p:sp>
      <p:sp>
        <p:nvSpPr>
          <p:cNvPr id="20" name="AutoShape 16"/>
          <p:cNvSpPr>
            <a:spLocks noChangeArrowheads="1"/>
          </p:cNvSpPr>
          <p:nvPr/>
        </p:nvSpPr>
        <p:spPr bwMode="blackWhite">
          <a:xfrm>
            <a:off x="4741863" y="5345336"/>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marL="0" marR="0" lvl="0" indent="0" algn="ctr" defTabSz="914400" rtl="0" eaLnBrk="0" fontAlgn="auto" latinLnBrk="0" hangingPunct="0">
              <a:lnSpc>
                <a:spcPct val="80000"/>
              </a:lnSpc>
              <a:spcBef>
                <a:spcPct val="50000"/>
              </a:spcBef>
              <a:spcAft>
                <a:spcPts val="0"/>
              </a:spcAft>
              <a:buClrTx/>
              <a:buSzTx/>
              <a:buFontTx/>
              <a:buNone/>
              <a:tabLst/>
              <a:defRPr/>
            </a:pPr>
            <a:r>
              <a:rPr kumimoji="0" lang="nl-BE" sz="2000" b="1" i="1" u="none" strike="noStrike" kern="1200" cap="none" spc="0" normalizeH="0" baseline="0" noProof="0" dirty="0" smtClean="0">
                <a:ln>
                  <a:noFill/>
                </a:ln>
                <a:solidFill>
                  <a:srgbClr val="FFCC99"/>
                </a:solidFill>
                <a:effectLst>
                  <a:outerShdw blurRad="38100" dist="38100" dir="2700000" algn="tl">
                    <a:srgbClr val="000000"/>
                  </a:outerShdw>
                </a:effectLst>
                <a:uLnTx/>
                <a:uFillTx/>
                <a:latin typeface="Calibri"/>
                <a:ea typeface="+mn-ea"/>
                <a:cs typeface="+mn-cs"/>
              </a:rPr>
              <a:t>VAD</a:t>
            </a:r>
            <a:endParaRPr kumimoji="0" lang="nl-BE" sz="2000" b="1" i="1" u="none" strike="noStrike" kern="1200" cap="none" spc="0" normalizeH="0" baseline="0" noProof="0" dirty="0">
              <a:ln>
                <a:noFill/>
              </a:ln>
              <a:solidFill>
                <a:srgbClr val="FFCC99"/>
              </a:solidFill>
              <a:effectLst>
                <a:outerShdw blurRad="38100" dist="38100" dir="2700000" algn="tl">
                  <a:srgbClr val="000000"/>
                </a:outerShdw>
              </a:effectLst>
              <a:uLnTx/>
              <a:uFillTx/>
              <a:latin typeface="Calibri"/>
              <a:ea typeface="+mn-ea"/>
              <a:cs typeface="+mn-cs"/>
            </a:endParaRPr>
          </a:p>
        </p:txBody>
      </p:sp>
      <p:pic>
        <p:nvPicPr>
          <p:cNvPr id="21" name="Picture 20" descr="FOD_tekeni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18300" y="5524723"/>
            <a:ext cx="3921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a:spLocks noChangeArrowheads="1"/>
          </p:cNvSpPr>
          <p:nvPr/>
        </p:nvSpPr>
        <p:spPr bwMode="auto">
          <a:xfrm>
            <a:off x="611560" y="5875561"/>
            <a:ext cx="11496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altLang="en-US" sz="2000" b="1" i="1" u="none" strike="noStrike" kern="1200" cap="none" spc="0" normalizeH="0" baseline="0" noProof="0" dirty="0" err="1" smtClean="0">
                <a:ln>
                  <a:noFill/>
                </a:ln>
                <a:solidFill>
                  <a:srgbClr val="CC9900"/>
                </a:solidFill>
                <a:effectLst/>
                <a:uLnTx/>
                <a:uFillTx/>
                <a:latin typeface="Calibri" pitchFamily="34" charset="0"/>
                <a:ea typeface="+mn-ea"/>
                <a:cs typeface="+mn-cs"/>
              </a:rPr>
              <a:t>Suppliers</a:t>
            </a:r>
            <a:endParaRPr kumimoji="0" lang="nl-BE" altLang="en-US" sz="2000" b="1" i="1" u="none" strike="noStrike" kern="1200" cap="none" spc="0" normalizeH="0" baseline="0" noProof="0" dirty="0">
              <a:ln>
                <a:noFill/>
              </a:ln>
              <a:solidFill>
                <a:srgbClr val="CC9900"/>
              </a:solidFill>
              <a:effectLst/>
              <a:uLnTx/>
              <a:uFillTx/>
              <a:latin typeface="Calibri" pitchFamily="34" charset="0"/>
              <a:ea typeface="+mn-ea"/>
              <a:cs typeface="+mn-cs"/>
            </a:endParaRPr>
          </a:p>
        </p:txBody>
      </p:sp>
      <p:sp>
        <p:nvSpPr>
          <p:cNvPr id="23" name="Rectangle 22"/>
          <p:cNvSpPr>
            <a:spLocks noChangeArrowheads="1"/>
          </p:cNvSpPr>
          <p:nvPr/>
        </p:nvSpPr>
        <p:spPr bwMode="auto">
          <a:xfrm>
            <a:off x="611560" y="3141885"/>
            <a:ext cx="7697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altLang="en-US" sz="2000" b="1" i="1" u="none" strike="noStrike" kern="1200" cap="none" spc="0" normalizeH="0" baseline="0" noProof="0" dirty="0" err="1" smtClean="0">
                <a:ln>
                  <a:noFill/>
                </a:ln>
                <a:solidFill>
                  <a:srgbClr val="CC9900"/>
                </a:solidFill>
                <a:effectLst/>
                <a:uLnTx/>
                <a:uFillTx/>
                <a:latin typeface="Calibri"/>
                <a:ea typeface="+mn-ea"/>
                <a:cs typeface="+mn-cs"/>
              </a:rPr>
              <a:t>Users</a:t>
            </a:r>
            <a:endParaRPr kumimoji="0" lang="nl-BE" altLang="en-US" sz="2000" b="1" i="1" u="none" strike="noStrike" kern="1200" cap="none" spc="0" normalizeH="0" baseline="0" noProof="0" dirty="0">
              <a:ln>
                <a:noFill/>
              </a:ln>
              <a:solidFill>
                <a:srgbClr val="CC9900"/>
              </a:solidFill>
              <a:effectLst/>
              <a:uLnTx/>
              <a:uFillTx/>
              <a:latin typeface="Calibri" pitchFamily="34" charset="0"/>
              <a:ea typeface="+mn-ea"/>
              <a:cs typeface="+mn-cs"/>
            </a:endParaRPr>
          </a:p>
        </p:txBody>
      </p:sp>
      <p:sp>
        <p:nvSpPr>
          <p:cNvPr id="24" name="AutoShape 23">
            <a:hlinkClick r:id="" action="ppaction://noaction" highlightClick="1"/>
          </p:cNvPr>
          <p:cNvSpPr>
            <a:spLocks noChangeArrowheads="1"/>
          </p:cNvSpPr>
          <p:nvPr/>
        </p:nvSpPr>
        <p:spPr bwMode="blackWhite">
          <a:xfrm>
            <a:off x="3492500" y="2267173"/>
            <a:ext cx="1219200" cy="914400"/>
          </a:xfrm>
          <a:prstGeom prst="actionButtonBlank">
            <a:avLst/>
          </a:prstGeom>
          <a:gradFill rotWithShape="0">
            <a:gsLst>
              <a:gs pos="0">
                <a:srgbClr val="969696">
                  <a:gamma/>
                  <a:tint val="53725"/>
                  <a:invGamma/>
                </a:srgbClr>
              </a:gs>
              <a:gs pos="100000">
                <a:srgbClr val="969696"/>
              </a:gs>
            </a:gsLst>
            <a:path path="rect">
              <a:fillToRect l="50000" t="50000" r="50000" b="50000"/>
            </a:path>
          </a:gradFill>
          <a:ln w="9525">
            <a:noFill/>
            <a:miter lim="800000"/>
            <a:headEnd type="none" w="sm" len="sm"/>
            <a:tailEnd type="none" w="sm" len="sm"/>
          </a:ln>
          <a:effectLst/>
        </p:spPr>
        <p:txBody>
          <a:bodyPr lIns="0" tIns="72000" rIns="0"/>
          <a:lstStyle/>
          <a:p>
            <a:pPr marL="0" marR="0" lvl="0" indent="0" algn="ctr" defTabSz="914400" rtl="0" eaLnBrk="0" fontAlgn="auto" latinLnBrk="0" hangingPunct="0">
              <a:lnSpc>
                <a:spcPct val="80000"/>
              </a:lnSpc>
              <a:spcBef>
                <a:spcPct val="50000"/>
              </a:spcBef>
              <a:spcAft>
                <a:spcPts val="0"/>
              </a:spcAft>
              <a:buClrTx/>
              <a:buSzTx/>
              <a:buFontTx/>
              <a:buNone/>
              <a:tabLst>
                <a:tab pos="4572000" algn="r"/>
              </a:tabLst>
              <a:defRPr/>
            </a:pPr>
            <a:r>
              <a:rPr kumimoji="0" lang="nl-BE" sz="1400" b="0" i="1" u="none" strike="noStrike" kern="1200" cap="none" spc="0" normalizeH="0" baseline="0" noProof="0" dirty="0" smtClean="0">
                <a:ln>
                  <a:noFill/>
                </a:ln>
                <a:solidFill>
                  <a:srgbClr val="3E6E5A"/>
                </a:solidFill>
                <a:effectLst>
                  <a:outerShdw blurRad="38100" dist="38100" dir="2700000" algn="tl">
                    <a:srgbClr val="000000"/>
                  </a:outerShdw>
                </a:effectLst>
                <a:uLnTx/>
                <a:uFillTx/>
                <a:latin typeface="Calibri"/>
                <a:ea typeface="+mn-ea"/>
                <a:cs typeface="+mn-cs"/>
              </a:rPr>
              <a:t>eHealth</a:t>
            </a:r>
            <a:r>
              <a:rPr kumimoji="0" lang="nl-BE" sz="1400" b="0"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a:ea typeface="+mn-ea"/>
                <a:cs typeface="+mn-cs"/>
              </a:rPr>
              <a:t/>
            </a:r>
            <a:br>
              <a:rPr kumimoji="0" lang="nl-BE" sz="1400" b="0"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a:ea typeface="+mn-ea"/>
                <a:cs typeface="+mn-cs"/>
              </a:rPr>
            </a:br>
            <a:r>
              <a:rPr kumimoji="0" lang="nl-BE" sz="1400" b="0" i="1"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Calibri"/>
                <a:ea typeface="+mn-ea"/>
                <a:cs typeface="+mn-cs"/>
              </a:rPr>
              <a:t>portal</a:t>
            </a:r>
          </a:p>
        </p:txBody>
      </p:sp>
      <p:grpSp>
        <p:nvGrpSpPr>
          <p:cNvPr id="25" name="Group 24"/>
          <p:cNvGrpSpPr>
            <a:grpSpLocks/>
          </p:cNvGrpSpPr>
          <p:nvPr/>
        </p:nvGrpSpPr>
        <p:grpSpPr bwMode="auto">
          <a:xfrm>
            <a:off x="760413" y="1473423"/>
            <a:ext cx="1219200" cy="914400"/>
            <a:chOff x="432" y="1200"/>
            <a:chExt cx="912" cy="672"/>
          </a:xfrm>
        </p:grpSpPr>
        <p:sp>
          <p:nvSpPr>
            <p:cNvPr id="26" name="AutoShape 25">
              <a:hlinkClick r:id="" action="ppaction://noaction" highlightClick="1"/>
            </p:cNvPr>
            <p:cNvSpPr>
              <a:spLocks noChangeArrowheads="1"/>
            </p:cNvSpPr>
            <p:nvPr/>
          </p:nvSpPr>
          <p:spPr bwMode="blackWhite">
            <a:xfrm>
              <a:off x="432" y="1200"/>
              <a:ext cx="912" cy="672"/>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marL="0" marR="0" lvl="0" indent="0" algn="ctr" defTabSz="914400" rtl="0" eaLnBrk="0" fontAlgn="auto" latinLnBrk="0" hangingPunct="0">
                <a:lnSpc>
                  <a:spcPct val="80000"/>
                </a:lnSpc>
                <a:spcBef>
                  <a:spcPct val="50000"/>
                </a:spcBef>
                <a:spcAft>
                  <a:spcPts val="0"/>
                </a:spcAft>
                <a:buClrTx/>
                <a:buSzTx/>
                <a:buFontTx/>
                <a:buNone/>
                <a:tabLst>
                  <a:tab pos="4572000" algn="r"/>
                </a:tabLst>
                <a:defRPr/>
              </a:pPr>
              <a:r>
                <a:rPr kumimoji="0" lang="nl-BE" sz="1400" b="0" i="1"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rPr>
                <a:t>Health portal</a:t>
              </a:r>
              <a:endParaRPr kumimoji="0" lang="nl-BE" sz="1000" b="0" i="1" u="none" strike="noStrike" kern="1200" cap="none" spc="0" normalizeH="0" baseline="0" noProof="0">
                <a:ln>
                  <a:noFill/>
                </a:ln>
                <a:solidFill>
                  <a:srgbClr val="FFFFFF"/>
                </a:solidFill>
                <a:effectLst/>
                <a:uLnTx/>
                <a:uFillTx/>
                <a:latin typeface="Calibri"/>
                <a:ea typeface="+mn-ea"/>
                <a:cs typeface="+mn-cs"/>
              </a:endParaRPr>
            </a:p>
          </p:txBody>
        </p:sp>
        <p:sp>
          <p:nvSpPr>
            <p:cNvPr id="27" name="AutoShape 26">
              <a:hlinkClick r:id="" action="ppaction://noaction" highlightClick="1"/>
            </p:cNvPr>
            <p:cNvSpPr>
              <a:spLocks noChangeArrowheads="1"/>
            </p:cNvSpPr>
            <p:nvPr/>
          </p:nvSpPr>
          <p:spPr bwMode="blackWhite">
            <a:xfrm>
              <a:off x="768" y="1440"/>
              <a:ext cx="384" cy="19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nl-BE" sz="1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a:ea typeface="+mn-ea"/>
                <a:cs typeface="+mn-cs"/>
              </a:endParaRPr>
            </a:p>
          </p:txBody>
        </p:sp>
        <p:sp>
          <p:nvSpPr>
            <p:cNvPr id="28" name="AutoShape 27">
              <a:hlinkClick r:id="" action="ppaction://noaction" highlightClick="1"/>
            </p:cNvPr>
            <p:cNvSpPr>
              <a:spLocks noChangeArrowheads="1"/>
            </p:cNvSpPr>
            <p:nvPr/>
          </p:nvSpPr>
          <p:spPr bwMode="blackWhite">
            <a:xfrm>
              <a:off x="816" y="1488"/>
              <a:ext cx="386" cy="191"/>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nl-BE" sz="1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a:ea typeface="+mn-ea"/>
                <a:cs typeface="+mn-cs"/>
              </a:endParaRPr>
            </a:p>
          </p:txBody>
        </p:sp>
        <p:sp>
          <p:nvSpPr>
            <p:cNvPr id="29" name="AutoShape 28">
              <a:hlinkClick r:id="" action="ppaction://noaction" highlightClick="1"/>
            </p:cNvPr>
            <p:cNvSpPr>
              <a:spLocks noChangeArrowheads="1"/>
            </p:cNvSpPr>
            <p:nvPr/>
          </p:nvSpPr>
          <p:spPr bwMode="blackWhite">
            <a:xfrm>
              <a:off x="864" y="1536"/>
              <a:ext cx="384" cy="193"/>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nl-BE" sz="1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a:ea typeface="+mn-ea"/>
                <a:cs typeface="+mn-cs"/>
              </a:endParaRPr>
            </a:p>
          </p:txBody>
        </p:sp>
        <p:sp>
          <p:nvSpPr>
            <p:cNvPr id="30" name="AutoShape 29">
              <a:hlinkClick r:id="" action="ppaction://noaction" highlightClick="1"/>
            </p:cNvPr>
            <p:cNvSpPr>
              <a:spLocks noChangeArrowheads="1"/>
            </p:cNvSpPr>
            <p:nvPr/>
          </p:nvSpPr>
          <p:spPr bwMode="blackWhite">
            <a:xfrm>
              <a:off x="912" y="1584"/>
              <a:ext cx="385" cy="192"/>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nl-BE" sz="1600" b="1" i="1"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Calibri"/>
                  <a:ea typeface="+mn-ea"/>
                  <a:cs typeface="+mn-cs"/>
                </a:rPr>
                <a:t>VAS</a:t>
              </a:r>
              <a:endParaRPr kumimoji="0" lang="nl-BE" sz="16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a:ea typeface="+mn-ea"/>
                <a:cs typeface="+mn-cs"/>
              </a:endParaRPr>
            </a:p>
          </p:txBody>
        </p:sp>
        <p:pic>
          <p:nvPicPr>
            <p:cNvPr id="31" name="Picture 30" descr="FOD_tekening"/>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480" y="1605"/>
              <a:ext cx="24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 name="AutoShape 31">
            <a:hlinkClick r:id="" action="ppaction://noaction" highlightClick="1"/>
          </p:cNvPr>
          <p:cNvSpPr>
            <a:spLocks noChangeArrowheads="1"/>
          </p:cNvSpPr>
          <p:nvPr/>
        </p:nvSpPr>
        <p:spPr bwMode="blackWhite">
          <a:xfrm>
            <a:off x="6172200" y="1813148"/>
            <a:ext cx="1130300" cy="1039813"/>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marL="0" marR="0" lvl="0" indent="0" algn="ctr" defTabSz="914400" rtl="0" eaLnBrk="0" fontAlgn="auto" latinLnBrk="0" hangingPunct="0">
              <a:lnSpc>
                <a:spcPct val="80000"/>
              </a:lnSpc>
              <a:spcBef>
                <a:spcPct val="50000"/>
              </a:spcBef>
              <a:spcAft>
                <a:spcPts val="0"/>
              </a:spcAft>
              <a:buClrTx/>
              <a:buSzTx/>
              <a:buFontTx/>
              <a:buNone/>
              <a:tabLst>
                <a:tab pos="4572000" algn="r"/>
              </a:tabLst>
              <a:defRPr/>
            </a:pPr>
            <a:r>
              <a:rPr kumimoji="0" lang="nl-BE" sz="1400" b="0"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a:ea typeface="+mn-ea"/>
                <a:cs typeface="+mn-cs"/>
              </a:rPr>
              <a:t>Software </a:t>
            </a:r>
            <a:r>
              <a:rPr kumimoji="0" lang="nl-BE" sz="1400" b="0" i="1" u="none" strike="noStrike" kern="1200" cap="none" spc="0" normalizeH="0" baseline="0" noProof="0" dirty="0" err="1" smtClean="0">
                <a:ln>
                  <a:noFill/>
                </a:ln>
                <a:solidFill>
                  <a:srgbClr val="FFFFFF"/>
                </a:solidFill>
                <a:effectLst>
                  <a:outerShdw blurRad="38100" dist="38100" dir="2700000" algn="tl">
                    <a:srgbClr val="000000"/>
                  </a:outerShdw>
                </a:effectLst>
                <a:uLnTx/>
                <a:uFillTx/>
                <a:latin typeface="Calibri"/>
                <a:ea typeface="+mn-ea"/>
                <a:cs typeface="+mn-cs"/>
              </a:rPr>
              <a:t>health</a:t>
            </a:r>
            <a:r>
              <a:rPr kumimoji="0" lang="nl-BE" sz="1400" b="0" i="1"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Calibri"/>
                <a:ea typeface="+mn-ea"/>
                <a:cs typeface="+mn-cs"/>
              </a:rPr>
              <a:t> </a:t>
            </a:r>
            <a:r>
              <a:rPr kumimoji="0" lang="nl-BE" sz="1400" b="0" i="1" u="none" strike="noStrike" kern="1200" cap="none" spc="0" normalizeH="0" baseline="0" noProof="0" dirty="0" err="1" smtClean="0">
                <a:ln>
                  <a:noFill/>
                </a:ln>
                <a:solidFill>
                  <a:srgbClr val="FFFFFF"/>
                </a:solidFill>
                <a:effectLst>
                  <a:outerShdw blurRad="38100" dist="38100" dir="2700000" algn="tl">
                    <a:srgbClr val="000000"/>
                  </a:outerShdw>
                </a:effectLst>
                <a:uLnTx/>
                <a:uFillTx/>
                <a:latin typeface="Calibri"/>
                <a:ea typeface="+mn-ea"/>
                <a:cs typeface="+mn-cs"/>
              </a:rPr>
              <a:t>facility</a:t>
            </a:r>
            <a:endParaRPr kumimoji="0" lang="nl-BE" sz="1000" b="0" i="1" u="none" strike="noStrike" kern="1200" cap="none" spc="0" normalizeH="0" baseline="0" noProof="0" dirty="0">
              <a:ln>
                <a:noFill/>
              </a:ln>
              <a:solidFill>
                <a:srgbClr val="FFFFFF"/>
              </a:solidFill>
              <a:effectLst/>
              <a:uLnTx/>
              <a:uFillTx/>
              <a:latin typeface="Calibri"/>
              <a:ea typeface="+mn-ea"/>
              <a:cs typeface="+mn-cs"/>
            </a:endParaRPr>
          </a:p>
        </p:txBody>
      </p:sp>
      <p:sp>
        <p:nvSpPr>
          <p:cNvPr id="33" name="AutoShape 32">
            <a:hlinkClick r:id="" action="ppaction://noaction" highlightClick="1"/>
          </p:cNvPr>
          <p:cNvSpPr>
            <a:spLocks noChangeArrowheads="1"/>
          </p:cNvSpPr>
          <p:nvPr/>
        </p:nvSpPr>
        <p:spPr bwMode="blackWhite">
          <a:xfrm>
            <a:off x="6580188" y="2287811"/>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nl-BE" sz="1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a:ea typeface="+mn-ea"/>
              <a:cs typeface="+mn-cs"/>
            </a:endParaRPr>
          </a:p>
        </p:txBody>
      </p:sp>
      <p:sp>
        <p:nvSpPr>
          <p:cNvPr id="34" name="AutoShape 33">
            <a:hlinkClick r:id="" action="ppaction://noaction" highlightClick="1"/>
          </p:cNvPr>
          <p:cNvSpPr>
            <a:spLocks noChangeArrowheads="1"/>
          </p:cNvSpPr>
          <p:nvPr/>
        </p:nvSpPr>
        <p:spPr bwMode="blackWhite">
          <a:xfrm>
            <a:off x="6643688" y="235289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nl-BE" sz="1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a:ea typeface="+mn-ea"/>
              <a:cs typeface="+mn-cs"/>
            </a:endParaRPr>
          </a:p>
        </p:txBody>
      </p:sp>
      <p:sp>
        <p:nvSpPr>
          <p:cNvPr id="35" name="AutoShape 34">
            <a:hlinkClick r:id="" action="ppaction://noaction" highlightClick="1"/>
          </p:cNvPr>
          <p:cNvSpPr>
            <a:spLocks noChangeArrowheads="1"/>
          </p:cNvSpPr>
          <p:nvPr/>
        </p:nvSpPr>
        <p:spPr bwMode="blackWhite">
          <a:xfrm>
            <a:off x="6707188" y="2417986"/>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nl-BE" sz="1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a:ea typeface="+mn-ea"/>
              <a:cs typeface="+mn-cs"/>
            </a:endParaRPr>
          </a:p>
        </p:txBody>
      </p:sp>
      <p:sp>
        <p:nvSpPr>
          <p:cNvPr id="36" name="AutoShape 35">
            <a:hlinkClick r:id="" action="ppaction://noaction" highlightClick="1"/>
          </p:cNvPr>
          <p:cNvSpPr>
            <a:spLocks noChangeArrowheads="1"/>
          </p:cNvSpPr>
          <p:nvPr/>
        </p:nvSpPr>
        <p:spPr bwMode="blackWhite">
          <a:xfrm>
            <a:off x="6770688" y="2483073"/>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nl-BE" sz="1600" b="1" i="1"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Calibri"/>
                <a:ea typeface="+mn-ea"/>
                <a:cs typeface="+mn-cs"/>
              </a:rPr>
              <a:t>VAS</a:t>
            </a:r>
            <a:endParaRPr kumimoji="0" lang="nl-BE" sz="16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a:ea typeface="+mn-ea"/>
              <a:cs typeface="+mn-cs"/>
            </a:endParaRPr>
          </a:p>
        </p:txBody>
      </p:sp>
      <p:sp>
        <p:nvSpPr>
          <p:cNvPr id="37" name="AutoShape 36">
            <a:hlinkClick r:id="" action="ppaction://noaction" highlightClick="1"/>
          </p:cNvPr>
          <p:cNvSpPr>
            <a:spLocks noChangeArrowheads="1"/>
          </p:cNvSpPr>
          <p:nvPr/>
        </p:nvSpPr>
        <p:spPr bwMode="blackWhite">
          <a:xfrm>
            <a:off x="4864100" y="2267173"/>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marL="0" marR="0" lvl="0" indent="0" algn="ctr" defTabSz="914400" rtl="0" eaLnBrk="0" fontAlgn="auto" latinLnBrk="0" hangingPunct="0">
              <a:lnSpc>
                <a:spcPct val="80000"/>
              </a:lnSpc>
              <a:spcBef>
                <a:spcPct val="50000"/>
              </a:spcBef>
              <a:spcAft>
                <a:spcPts val="0"/>
              </a:spcAft>
              <a:buClrTx/>
              <a:buSzTx/>
              <a:buFontTx/>
              <a:buNone/>
              <a:tabLst>
                <a:tab pos="4572000" algn="r"/>
              </a:tabLst>
              <a:defRPr/>
            </a:pPr>
            <a:r>
              <a:rPr kumimoji="0" lang="nl-BE" sz="1400" b="0" i="1"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rPr>
              <a:t>MyCareNet</a:t>
            </a:r>
            <a:endParaRPr kumimoji="0" lang="nl-BE" sz="1000" b="0" i="1" u="none" strike="noStrike" kern="1200" cap="none" spc="0" normalizeH="0" baseline="0" noProof="0">
              <a:ln>
                <a:noFill/>
              </a:ln>
              <a:solidFill>
                <a:srgbClr val="FFFFFF"/>
              </a:solidFill>
              <a:effectLst/>
              <a:uLnTx/>
              <a:uFillTx/>
              <a:latin typeface="Calibri"/>
              <a:ea typeface="+mn-ea"/>
              <a:cs typeface="+mn-cs"/>
            </a:endParaRPr>
          </a:p>
        </p:txBody>
      </p:sp>
      <p:sp>
        <p:nvSpPr>
          <p:cNvPr id="38" name="AutoShape 37">
            <a:hlinkClick r:id="" action="ppaction://noaction" highlightClick="1"/>
          </p:cNvPr>
          <p:cNvSpPr>
            <a:spLocks noChangeArrowheads="1"/>
          </p:cNvSpPr>
          <p:nvPr/>
        </p:nvSpPr>
        <p:spPr bwMode="blackWhite">
          <a:xfrm>
            <a:off x="5313363" y="259419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nl-BE" sz="1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a:ea typeface="+mn-ea"/>
              <a:cs typeface="+mn-cs"/>
            </a:endParaRPr>
          </a:p>
        </p:txBody>
      </p:sp>
      <p:sp>
        <p:nvSpPr>
          <p:cNvPr id="39" name="AutoShape 38">
            <a:hlinkClick r:id="" action="ppaction://noaction" highlightClick="1"/>
          </p:cNvPr>
          <p:cNvSpPr>
            <a:spLocks noChangeArrowheads="1"/>
          </p:cNvSpPr>
          <p:nvPr/>
        </p:nvSpPr>
        <p:spPr bwMode="blackWhite">
          <a:xfrm>
            <a:off x="5376863" y="2659286"/>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nl-BE" sz="1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a:ea typeface="+mn-ea"/>
              <a:cs typeface="+mn-cs"/>
            </a:endParaRPr>
          </a:p>
        </p:txBody>
      </p:sp>
      <p:sp>
        <p:nvSpPr>
          <p:cNvPr id="40" name="AutoShape 39">
            <a:hlinkClick r:id="" action="ppaction://noaction" highlightClick="1"/>
          </p:cNvPr>
          <p:cNvSpPr>
            <a:spLocks noChangeArrowheads="1"/>
          </p:cNvSpPr>
          <p:nvPr/>
        </p:nvSpPr>
        <p:spPr bwMode="blackWhite">
          <a:xfrm>
            <a:off x="5441950" y="2724373"/>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nl-BE" sz="1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a:ea typeface="+mn-ea"/>
              <a:cs typeface="+mn-cs"/>
            </a:endParaRPr>
          </a:p>
        </p:txBody>
      </p:sp>
      <p:sp>
        <p:nvSpPr>
          <p:cNvPr id="41" name="AutoShape 40">
            <a:hlinkClick r:id="" action="ppaction://noaction" highlightClick="1"/>
          </p:cNvPr>
          <p:cNvSpPr>
            <a:spLocks noChangeArrowheads="1"/>
          </p:cNvSpPr>
          <p:nvPr/>
        </p:nvSpPr>
        <p:spPr bwMode="blackWhite">
          <a:xfrm>
            <a:off x="5505450" y="2789461"/>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nl-BE" sz="1600" b="1" i="1"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Calibri"/>
                <a:ea typeface="+mn-ea"/>
                <a:cs typeface="+mn-cs"/>
              </a:rPr>
              <a:t>VAS</a:t>
            </a:r>
            <a:endParaRPr kumimoji="0" lang="nl-BE" sz="16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a:ea typeface="+mn-ea"/>
              <a:cs typeface="+mn-cs"/>
            </a:endParaRPr>
          </a:p>
        </p:txBody>
      </p:sp>
      <p:sp>
        <p:nvSpPr>
          <p:cNvPr id="42" name="AutoShape 41">
            <a:hlinkClick r:id="" action="ppaction://noaction" highlightClick="1"/>
          </p:cNvPr>
          <p:cNvSpPr>
            <a:spLocks noChangeArrowheads="1"/>
          </p:cNvSpPr>
          <p:nvPr/>
        </p:nvSpPr>
        <p:spPr bwMode="blackWhite">
          <a:xfrm>
            <a:off x="7358063" y="1349598"/>
            <a:ext cx="1189037" cy="1063625"/>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marL="0" marR="0" lvl="0" indent="0" algn="ctr" defTabSz="914400" rtl="0" eaLnBrk="0" fontAlgn="auto" latinLnBrk="0" hangingPunct="0">
              <a:lnSpc>
                <a:spcPct val="80000"/>
              </a:lnSpc>
              <a:spcBef>
                <a:spcPct val="50000"/>
              </a:spcBef>
              <a:spcAft>
                <a:spcPts val="0"/>
              </a:spcAft>
              <a:buClrTx/>
              <a:buSzTx/>
              <a:buFontTx/>
              <a:buNone/>
              <a:tabLst>
                <a:tab pos="4572000" algn="r"/>
              </a:tabLst>
              <a:defRPr/>
            </a:pPr>
            <a:r>
              <a:rPr kumimoji="0" lang="nl-BE" sz="1400" b="0" i="1"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Calibri"/>
                <a:ea typeface="+mn-ea"/>
                <a:cs typeface="+mn-cs"/>
              </a:rPr>
              <a:t>Software </a:t>
            </a:r>
            <a:br>
              <a:rPr kumimoji="0" lang="nl-BE" sz="1400" b="0" i="1"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Calibri"/>
                <a:ea typeface="+mn-ea"/>
                <a:cs typeface="+mn-cs"/>
              </a:rPr>
            </a:br>
            <a:r>
              <a:rPr kumimoji="0" lang="nl-BE" sz="1400" b="0" i="1"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Calibri"/>
                <a:ea typeface="+mn-ea"/>
                <a:cs typeface="+mn-cs"/>
              </a:rPr>
              <a:t>HC provider</a:t>
            </a:r>
            <a:endParaRPr kumimoji="0" lang="nl-BE" sz="1000" b="0" i="1" u="none" strike="noStrike" kern="1200" cap="none" spc="0" normalizeH="0" baseline="0" noProof="0" dirty="0">
              <a:ln>
                <a:noFill/>
              </a:ln>
              <a:solidFill>
                <a:srgbClr val="FFFFFF"/>
              </a:solidFill>
              <a:effectLst/>
              <a:uLnTx/>
              <a:uFillTx/>
              <a:latin typeface="Calibri"/>
              <a:ea typeface="+mn-ea"/>
              <a:cs typeface="+mn-cs"/>
            </a:endParaRPr>
          </a:p>
        </p:txBody>
      </p:sp>
      <p:sp>
        <p:nvSpPr>
          <p:cNvPr id="43" name="AutoShape 46"/>
          <p:cNvSpPr>
            <a:spLocks noChangeArrowheads="1"/>
          </p:cNvSpPr>
          <p:nvPr/>
        </p:nvSpPr>
        <p:spPr bwMode="auto">
          <a:xfrm>
            <a:off x="1598613" y="2322736"/>
            <a:ext cx="381000" cy="1468437"/>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44" name="AutoShape 47"/>
          <p:cNvSpPr>
            <a:spLocks noChangeArrowheads="1"/>
          </p:cNvSpPr>
          <p:nvPr/>
        </p:nvSpPr>
        <p:spPr bwMode="auto">
          <a:xfrm>
            <a:off x="7935913" y="2322736"/>
            <a:ext cx="381000" cy="1503362"/>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45" name="AutoShape 49"/>
          <p:cNvSpPr>
            <a:spLocks noChangeArrowheads="1"/>
          </p:cNvSpPr>
          <p:nvPr/>
        </p:nvSpPr>
        <p:spPr bwMode="auto">
          <a:xfrm>
            <a:off x="6921500" y="2800573"/>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46" name="AutoShape 50"/>
          <p:cNvSpPr>
            <a:spLocks noChangeArrowheads="1"/>
          </p:cNvSpPr>
          <p:nvPr/>
        </p:nvSpPr>
        <p:spPr bwMode="auto">
          <a:xfrm>
            <a:off x="3949700" y="3029173"/>
            <a:ext cx="381000" cy="762000"/>
          </a:xfrm>
          <a:prstGeom prst="upDownArrow">
            <a:avLst>
              <a:gd name="adj1" fmla="val 38333"/>
              <a:gd name="adj2" fmla="val 50833"/>
            </a:avLst>
          </a:prstGeom>
          <a:gradFill rotWithShape="0">
            <a:gsLst>
              <a:gs pos="0">
                <a:schemeClr val="bg2"/>
              </a:gs>
              <a:gs pos="50000">
                <a:schemeClr val="bg2">
                  <a:gamma/>
                  <a:tint val="40000"/>
                  <a:invGamma/>
                </a:schemeClr>
              </a:gs>
              <a:gs pos="100000">
                <a:schemeClr val="bg2"/>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47" name="AutoShape 51"/>
          <p:cNvSpPr>
            <a:spLocks noChangeArrowheads="1"/>
          </p:cNvSpPr>
          <p:nvPr/>
        </p:nvSpPr>
        <p:spPr bwMode="auto">
          <a:xfrm>
            <a:off x="5283200" y="3043461"/>
            <a:ext cx="381000" cy="762000"/>
          </a:xfrm>
          <a:prstGeom prst="upDownArrow">
            <a:avLst>
              <a:gd name="adj1" fmla="val 38333"/>
              <a:gd name="adj2" fmla="val 50833"/>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48" name="AutoShape 52"/>
          <p:cNvSpPr>
            <a:spLocks noChangeArrowheads="1"/>
          </p:cNvSpPr>
          <p:nvPr/>
        </p:nvSpPr>
        <p:spPr bwMode="auto">
          <a:xfrm rot="5400000">
            <a:off x="2617788" y="1194023"/>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49" name="AutoShape 53"/>
          <p:cNvSpPr>
            <a:spLocks noChangeArrowheads="1"/>
          </p:cNvSpPr>
          <p:nvPr/>
        </p:nvSpPr>
        <p:spPr bwMode="auto">
          <a:xfrm rot="5400000">
            <a:off x="1239838" y="701898"/>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50" name="AutoShape 54"/>
          <p:cNvSpPr>
            <a:spLocks noChangeArrowheads="1"/>
          </p:cNvSpPr>
          <p:nvPr/>
        </p:nvSpPr>
        <p:spPr bwMode="auto">
          <a:xfrm rot="5400000">
            <a:off x="5346700" y="1494061"/>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51" name="AutoShape 55"/>
          <p:cNvSpPr>
            <a:spLocks noChangeArrowheads="1"/>
          </p:cNvSpPr>
          <p:nvPr/>
        </p:nvSpPr>
        <p:spPr bwMode="auto">
          <a:xfrm rot="5400000">
            <a:off x="7808119" y="494730"/>
            <a:ext cx="228600" cy="1344612"/>
          </a:xfrm>
          <a:prstGeom prst="upDownArrow">
            <a:avLst>
              <a:gd name="adj1" fmla="val 40843"/>
              <a:gd name="adj2" fmla="val 178092"/>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52" name="AutoShape 56"/>
          <p:cNvSpPr>
            <a:spLocks noChangeArrowheads="1"/>
          </p:cNvSpPr>
          <p:nvPr/>
        </p:nvSpPr>
        <p:spPr bwMode="auto">
          <a:xfrm rot="5400000">
            <a:off x="6622257" y="1005904"/>
            <a:ext cx="228600" cy="1306513"/>
          </a:xfrm>
          <a:prstGeom prst="upDownArrow">
            <a:avLst>
              <a:gd name="adj1" fmla="val 40843"/>
              <a:gd name="adj2" fmla="val 173046"/>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53" name="AutoShape 59">
            <a:hlinkClick r:id="" action="ppaction://noaction" highlightClick="1"/>
          </p:cNvPr>
          <p:cNvSpPr>
            <a:spLocks noChangeArrowheads="1"/>
          </p:cNvSpPr>
          <p:nvPr/>
        </p:nvSpPr>
        <p:spPr bwMode="blackWhite">
          <a:xfrm>
            <a:off x="2120900" y="1962373"/>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marL="0" marR="0" lvl="0" indent="0" algn="ctr" defTabSz="914400" rtl="0" eaLnBrk="0" fontAlgn="auto" latinLnBrk="0" hangingPunct="0">
              <a:lnSpc>
                <a:spcPct val="80000"/>
              </a:lnSpc>
              <a:spcBef>
                <a:spcPct val="50000"/>
              </a:spcBef>
              <a:spcAft>
                <a:spcPts val="0"/>
              </a:spcAft>
              <a:buClrTx/>
              <a:buSzTx/>
              <a:buFontTx/>
              <a:buNone/>
              <a:tabLst>
                <a:tab pos="4572000" algn="r"/>
              </a:tabLst>
              <a:defRPr/>
            </a:pPr>
            <a:r>
              <a:rPr kumimoji="0" lang="nl-BE" sz="1400" b="0"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a:ea typeface="+mn-ea"/>
                <a:cs typeface="+mn-cs"/>
              </a:rPr>
              <a:t>Site </a:t>
            </a:r>
            <a:r>
              <a:rPr kumimoji="0" lang="nl-BE" sz="1400" b="0" i="1"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Calibri"/>
                <a:ea typeface="+mn-ea"/>
                <a:cs typeface="+mn-cs"/>
              </a:rPr>
              <a:t>NIHDI</a:t>
            </a:r>
            <a:endParaRPr kumimoji="0" lang="nl-BE" sz="1000" b="0" i="1" u="none" strike="noStrike" kern="1200" cap="none" spc="0" normalizeH="0" baseline="0" noProof="0" dirty="0">
              <a:ln>
                <a:noFill/>
              </a:ln>
              <a:solidFill>
                <a:srgbClr val="FFFFFF"/>
              </a:solidFill>
              <a:effectLst/>
              <a:uLnTx/>
              <a:uFillTx/>
              <a:latin typeface="Calibri"/>
              <a:ea typeface="+mn-ea"/>
              <a:cs typeface="+mn-cs"/>
            </a:endParaRPr>
          </a:p>
        </p:txBody>
      </p:sp>
      <p:sp>
        <p:nvSpPr>
          <p:cNvPr id="54" name="AutoShape 60">
            <a:hlinkClick r:id="" action="ppaction://noaction" highlightClick="1"/>
          </p:cNvPr>
          <p:cNvSpPr>
            <a:spLocks noChangeArrowheads="1"/>
          </p:cNvSpPr>
          <p:nvPr/>
        </p:nvSpPr>
        <p:spPr bwMode="blackWhite">
          <a:xfrm>
            <a:off x="2570163" y="228939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nl-BE" sz="1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a:ea typeface="+mn-ea"/>
              <a:cs typeface="+mn-cs"/>
            </a:endParaRPr>
          </a:p>
        </p:txBody>
      </p:sp>
      <p:sp>
        <p:nvSpPr>
          <p:cNvPr id="55" name="AutoShape 61">
            <a:hlinkClick r:id="" action="ppaction://noaction" highlightClick="1"/>
          </p:cNvPr>
          <p:cNvSpPr>
            <a:spLocks noChangeArrowheads="1"/>
          </p:cNvSpPr>
          <p:nvPr/>
        </p:nvSpPr>
        <p:spPr bwMode="blackWhite">
          <a:xfrm>
            <a:off x="2633663" y="2354486"/>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nl-BE" sz="1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a:ea typeface="+mn-ea"/>
              <a:cs typeface="+mn-cs"/>
            </a:endParaRPr>
          </a:p>
        </p:txBody>
      </p:sp>
      <p:sp>
        <p:nvSpPr>
          <p:cNvPr id="56" name="AutoShape 62">
            <a:hlinkClick r:id="" action="ppaction://noaction" highlightClick="1"/>
          </p:cNvPr>
          <p:cNvSpPr>
            <a:spLocks noChangeArrowheads="1"/>
          </p:cNvSpPr>
          <p:nvPr/>
        </p:nvSpPr>
        <p:spPr bwMode="blackWhite">
          <a:xfrm>
            <a:off x="2698750" y="2419573"/>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nl-BE" sz="1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a:ea typeface="+mn-ea"/>
              <a:cs typeface="+mn-cs"/>
            </a:endParaRPr>
          </a:p>
        </p:txBody>
      </p:sp>
      <p:sp>
        <p:nvSpPr>
          <p:cNvPr id="57" name="AutoShape 63">
            <a:hlinkClick r:id="" action="ppaction://noaction" highlightClick="1"/>
          </p:cNvPr>
          <p:cNvSpPr>
            <a:spLocks noChangeArrowheads="1"/>
          </p:cNvSpPr>
          <p:nvPr/>
        </p:nvSpPr>
        <p:spPr bwMode="blackWhite">
          <a:xfrm>
            <a:off x="2762250" y="2484661"/>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nl-BE" sz="1600" b="1" i="1"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Calibri"/>
                <a:ea typeface="+mn-ea"/>
                <a:cs typeface="+mn-cs"/>
              </a:rPr>
              <a:t>VAS</a:t>
            </a:r>
            <a:endParaRPr kumimoji="0" lang="nl-BE" sz="16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a:ea typeface="+mn-ea"/>
              <a:cs typeface="+mn-cs"/>
            </a:endParaRPr>
          </a:p>
        </p:txBody>
      </p:sp>
      <p:pic>
        <p:nvPicPr>
          <p:cNvPr id="58"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363" y="2908523"/>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AutoShape 67"/>
          <p:cNvSpPr>
            <a:spLocks noChangeArrowheads="1"/>
          </p:cNvSpPr>
          <p:nvPr/>
        </p:nvSpPr>
        <p:spPr bwMode="blackWhite">
          <a:xfrm>
            <a:off x="3440113" y="5331048"/>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marL="0" marR="0" lvl="0" indent="0" algn="ctr" defTabSz="914400" rtl="0" eaLnBrk="0" fontAlgn="auto" latinLnBrk="0" hangingPunct="0">
              <a:lnSpc>
                <a:spcPct val="80000"/>
              </a:lnSpc>
              <a:spcBef>
                <a:spcPct val="50000"/>
              </a:spcBef>
              <a:spcAft>
                <a:spcPts val="0"/>
              </a:spcAft>
              <a:buClrTx/>
              <a:buSzTx/>
              <a:buFontTx/>
              <a:buNone/>
              <a:tabLst/>
              <a:defRPr/>
            </a:pPr>
            <a:r>
              <a:rPr kumimoji="0" lang="nl-BE" sz="2000" b="1" i="1" u="none" strike="noStrike" kern="1200" cap="none" spc="0" normalizeH="0" baseline="0" noProof="0" dirty="0" smtClean="0">
                <a:ln>
                  <a:noFill/>
                </a:ln>
                <a:solidFill>
                  <a:srgbClr val="FFCC99"/>
                </a:solidFill>
                <a:effectLst>
                  <a:outerShdw blurRad="38100" dist="38100" dir="2700000" algn="tl">
                    <a:srgbClr val="000000"/>
                  </a:outerShdw>
                </a:effectLst>
                <a:uLnTx/>
                <a:uFillTx/>
                <a:latin typeface="Calibri"/>
                <a:ea typeface="+mn-ea"/>
                <a:cs typeface="+mn-cs"/>
              </a:rPr>
              <a:t>VAD</a:t>
            </a:r>
            <a:endParaRPr kumimoji="0" lang="nl-BE" sz="2000" b="1" i="1" u="none" strike="noStrike" kern="1200" cap="none" spc="0" normalizeH="0" baseline="0" noProof="0" dirty="0">
              <a:ln>
                <a:noFill/>
              </a:ln>
              <a:solidFill>
                <a:srgbClr val="FFCC99"/>
              </a:solidFill>
              <a:effectLst>
                <a:outerShdw blurRad="38100" dist="38100" dir="2700000" algn="tl">
                  <a:srgbClr val="000000"/>
                </a:outerShdw>
              </a:effectLst>
              <a:uLnTx/>
              <a:uFillTx/>
              <a:latin typeface="Calibri"/>
              <a:ea typeface="+mn-ea"/>
              <a:cs typeface="+mn-cs"/>
            </a:endParaRPr>
          </a:p>
        </p:txBody>
      </p:sp>
      <p:sp>
        <p:nvSpPr>
          <p:cNvPr id="60" name="AutoShape 69"/>
          <p:cNvSpPr>
            <a:spLocks noChangeArrowheads="1"/>
          </p:cNvSpPr>
          <p:nvPr/>
        </p:nvSpPr>
        <p:spPr bwMode="blackWhite">
          <a:xfrm>
            <a:off x="2076450" y="5331048"/>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marL="0" marR="0" lvl="0" indent="0" algn="ctr" defTabSz="914400" rtl="0" eaLnBrk="0" fontAlgn="auto" latinLnBrk="0" hangingPunct="0">
              <a:lnSpc>
                <a:spcPct val="80000"/>
              </a:lnSpc>
              <a:spcBef>
                <a:spcPct val="50000"/>
              </a:spcBef>
              <a:spcAft>
                <a:spcPts val="0"/>
              </a:spcAft>
              <a:buClrTx/>
              <a:buSzTx/>
              <a:buFontTx/>
              <a:buNone/>
              <a:tabLst/>
              <a:defRPr/>
            </a:pPr>
            <a:r>
              <a:rPr kumimoji="0" lang="nl-BE" sz="2000" b="1" i="1" u="none" strike="noStrike" kern="1200" cap="none" spc="0" normalizeH="0" baseline="0" noProof="0" dirty="0" smtClean="0">
                <a:ln>
                  <a:noFill/>
                </a:ln>
                <a:solidFill>
                  <a:srgbClr val="FFCC99"/>
                </a:solidFill>
                <a:effectLst>
                  <a:outerShdw blurRad="38100" dist="38100" dir="2700000" algn="tl">
                    <a:srgbClr val="000000"/>
                  </a:outerShdw>
                </a:effectLst>
                <a:uLnTx/>
                <a:uFillTx/>
                <a:latin typeface="Calibri"/>
                <a:ea typeface="+mn-ea"/>
                <a:cs typeface="+mn-cs"/>
              </a:rPr>
              <a:t>VAD</a:t>
            </a:r>
            <a:endParaRPr kumimoji="0" lang="nl-BE" sz="2000" b="1" i="1" u="none" strike="noStrike" kern="1200" cap="none" spc="0" normalizeH="0" baseline="0" noProof="0" dirty="0">
              <a:ln>
                <a:noFill/>
              </a:ln>
              <a:solidFill>
                <a:srgbClr val="FFCC99"/>
              </a:solidFill>
              <a:effectLst>
                <a:outerShdw blurRad="38100" dist="38100" dir="2700000" algn="tl">
                  <a:srgbClr val="000000"/>
                </a:outerShdw>
              </a:effectLst>
              <a:uLnTx/>
              <a:uFillTx/>
              <a:latin typeface="Calibri"/>
              <a:ea typeface="+mn-ea"/>
              <a:cs typeface="+mn-cs"/>
            </a:endParaRPr>
          </a:p>
        </p:txBody>
      </p:sp>
      <p:sp>
        <p:nvSpPr>
          <p:cNvPr id="61" name="AutoShape 73"/>
          <p:cNvSpPr>
            <a:spLocks noChangeArrowheads="1"/>
          </p:cNvSpPr>
          <p:nvPr/>
        </p:nvSpPr>
        <p:spPr bwMode="blackWhite">
          <a:xfrm>
            <a:off x="755650" y="5331048"/>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marL="0" marR="0" lvl="0" indent="0" algn="ctr" defTabSz="914400" rtl="0" eaLnBrk="0" fontAlgn="auto" latinLnBrk="0" hangingPunct="0">
              <a:lnSpc>
                <a:spcPct val="80000"/>
              </a:lnSpc>
              <a:spcBef>
                <a:spcPct val="50000"/>
              </a:spcBef>
              <a:spcAft>
                <a:spcPts val="0"/>
              </a:spcAft>
              <a:buClrTx/>
              <a:buSzTx/>
              <a:buFontTx/>
              <a:buNone/>
              <a:tabLst/>
              <a:defRPr/>
            </a:pPr>
            <a:r>
              <a:rPr kumimoji="0" lang="nl-BE" sz="2000" b="1" i="1" u="none" strike="noStrike" kern="1200" cap="none" spc="0" normalizeH="0" baseline="0" noProof="0" dirty="0" smtClean="0">
                <a:ln>
                  <a:noFill/>
                </a:ln>
                <a:solidFill>
                  <a:srgbClr val="FFCC99"/>
                </a:solidFill>
                <a:effectLst>
                  <a:outerShdw blurRad="38100" dist="38100" dir="2700000" algn="tl">
                    <a:srgbClr val="000000"/>
                  </a:outerShdw>
                </a:effectLst>
                <a:uLnTx/>
                <a:uFillTx/>
                <a:latin typeface="Calibri"/>
                <a:ea typeface="+mn-ea"/>
                <a:cs typeface="+mn-cs"/>
              </a:rPr>
              <a:t>VAD</a:t>
            </a:r>
            <a:endParaRPr kumimoji="0" lang="nl-BE" sz="2000" b="1" i="1" u="none" strike="noStrike" kern="1200" cap="none" spc="0" normalizeH="0" baseline="0" noProof="0" dirty="0">
              <a:ln>
                <a:noFill/>
              </a:ln>
              <a:solidFill>
                <a:srgbClr val="FFCC99"/>
              </a:solidFill>
              <a:effectLst>
                <a:outerShdw blurRad="38100" dist="38100" dir="2700000" algn="tl">
                  <a:srgbClr val="000000"/>
                </a:outerShdw>
              </a:effectLst>
              <a:uLnTx/>
              <a:uFillTx/>
              <a:latin typeface="Calibri"/>
              <a:ea typeface="+mn-ea"/>
              <a:cs typeface="+mn-cs"/>
            </a:endParaRPr>
          </a:p>
        </p:txBody>
      </p:sp>
      <p:sp>
        <p:nvSpPr>
          <p:cNvPr id="62" name="AutoShape 48"/>
          <p:cNvSpPr>
            <a:spLocks noChangeArrowheads="1"/>
          </p:cNvSpPr>
          <p:nvPr/>
        </p:nvSpPr>
        <p:spPr bwMode="auto">
          <a:xfrm>
            <a:off x="2806700" y="2800573"/>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63" name="AutoShape 17"/>
          <p:cNvSpPr>
            <a:spLocks noChangeArrowheads="1"/>
          </p:cNvSpPr>
          <p:nvPr/>
        </p:nvSpPr>
        <p:spPr bwMode="auto">
          <a:xfrm>
            <a:off x="4970463" y="4888136"/>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Calibri" pitchFamily="34" charset="0"/>
              <a:ea typeface="+mn-ea"/>
              <a:cs typeface="+mn-cs"/>
            </a:endParaRPr>
          </a:p>
        </p:txBody>
      </p:sp>
      <p:sp>
        <p:nvSpPr>
          <p:cNvPr id="64" name="AutoShape 18"/>
          <p:cNvSpPr>
            <a:spLocks noChangeArrowheads="1"/>
          </p:cNvSpPr>
          <p:nvPr/>
        </p:nvSpPr>
        <p:spPr bwMode="auto">
          <a:xfrm>
            <a:off x="6154738" y="4888136"/>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Calibri" pitchFamily="34" charset="0"/>
              <a:ea typeface="+mn-ea"/>
              <a:cs typeface="+mn-cs"/>
            </a:endParaRPr>
          </a:p>
        </p:txBody>
      </p:sp>
      <p:sp>
        <p:nvSpPr>
          <p:cNvPr id="65" name="AutoShape 19"/>
          <p:cNvSpPr>
            <a:spLocks noChangeArrowheads="1"/>
          </p:cNvSpPr>
          <p:nvPr/>
        </p:nvSpPr>
        <p:spPr bwMode="auto">
          <a:xfrm>
            <a:off x="7453313" y="4888136"/>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Calibri" pitchFamily="34" charset="0"/>
              <a:ea typeface="+mn-ea"/>
              <a:cs typeface="+mn-cs"/>
            </a:endParaRPr>
          </a:p>
        </p:txBody>
      </p:sp>
      <p:sp>
        <p:nvSpPr>
          <p:cNvPr id="66" name="AutoShape 68"/>
          <p:cNvSpPr>
            <a:spLocks noChangeArrowheads="1"/>
          </p:cNvSpPr>
          <p:nvPr/>
        </p:nvSpPr>
        <p:spPr bwMode="auto">
          <a:xfrm>
            <a:off x="3668713" y="4873848"/>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Calibri" pitchFamily="34" charset="0"/>
              <a:ea typeface="+mn-ea"/>
              <a:cs typeface="+mn-cs"/>
            </a:endParaRPr>
          </a:p>
        </p:txBody>
      </p:sp>
      <p:sp>
        <p:nvSpPr>
          <p:cNvPr id="67" name="AutoShape 70"/>
          <p:cNvSpPr>
            <a:spLocks noChangeArrowheads="1"/>
          </p:cNvSpPr>
          <p:nvPr/>
        </p:nvSpPr>
        <p:spPr bwMode="auto">
          <a:xfrm>
            <a:off x="2305050" y="4873848"/>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Calibri" pitchFamily="34" charset="0"/>
              <a:ea typeface="+mn-ea"/>
              <a:cs typeface="+mn-cs"/>
            </a:endParaRPr>
          </a:p>
        </p:txBody>
      </p:sp>
      <p:sp>
        <p:nvSpPr>
          <p:cNvPr id="68" name="AutoShape 74"/>
          <p:cNvSpPr>
            <a:spLocks noChangeArrowheads="1"/>
          </p:cNvSpPr>
          <p:nvPr/>
        </p:nvSpPr>
        <p:spPr bwMode="auto">
          <a:xfrm>
            <a:off x="984250" y="4873848"/>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Calibri" pitchFamily="34" charset="0"/>
              <a:ea typeface="+mn-ea"/>
              <a:cs typeface="+mn-cs"/>
            </a:endParaRPr>
          </a:p>
        </p:txBody>
      </p:sp>
      <p:pic>
        <p:nvPicPr>
          <p:cNvPr id="69" name="Picture 57"/>
          <p:cNvPicPr>
            <a:picLocks noChangeAspect="1" noChangeArrowheads="1"/>
          </p:cNvPicPr>
          <p:nvPr/>
        </p:nvPicPr>
        <p:blipFill>
          <a:blip r:embed="rId4" cstate="print">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2192338" y="2514823"/>
            <a:ext cx="358775"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0" name="Picture 69" descr="logo_ziekenhuis_1083990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2363" y="2354486"/>
            <a:ext cx="3413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70" descr="Logo huisart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5913" y="5499323"/>
            <a:ext cx="4191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71" descr="logo_ziekenhuis_1083990b"/>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5588" y="5507261"/>
            <a:ext cx="392112"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7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21563" y="1898873"/>
            <a:ext cx="368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AutoShape 32">
            <a:hlinkClick r:id="" action="ppaction://noaction" highlightClick="1"/>
          </p:cNvPr>
          <p:cNvSpPr>
            <a:spLocks noChangeArrowheads="1"/>
          </p:cNvSpPr>
          <p:nvPr/>
        </p:nvSpPr>
        <p:spPr bwMode="blackWhite">
          <a:xfrm>
            <a:off x="7835900" y="1859186"/>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nl-BE" sz="1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a:ea typeface="+mn-ea"/>
              <a:cs typeface="+mn-cs"/>
            </a:endParaRPr>
          </a:p>
        </p:txBody>
      </p:sp>
      <p:sp>
        <p:nvSpPr>
          <p:cNvPr id="75" name="AutoShape 33">
            <a:hlinkClick r:id="" action="ppaction://noaction" highlightClick="1"/>
          </p:cNvPr>
          <p:cNvSpPr>
            <a:spLocks noChangeArrowheads="1"/>
          </p:cNvSpPr>
          <p:nvPr/>
        </p:nvSpPr>
        <p:spPr bwMode="blackWhite">
          <a:xfrm>
            <a:off x="7899400" y="192427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nl-BE" sz="1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a:ea typeface="+mn-ea"/>
              <a:cs typeface="+mn-cs"/>
            </a:endParaRPr>
          </a:p>
        </p:txBody>
      </p:sp>
      <p:sp>
        <p:nvSpPr>
          <p:cNvPr id="76" name="AutoShape 34">
            <a:hlinkClick r:id="" action="ppaction://noaction" highlightClick="1"/>
          </p:cNvPr>
          <p:cNvSpPr>
            <a:spLocks noChangeArrowheads="1"/>
          </p:cNvSpPr>
          <p:nvPr/>
        </p:nvSpPr>
        <p:spPr bwMode="blackWhite">
          <a:xfrm>
            <a:off x="7962900" y="1989361"/>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nl-BE" sz="1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a:ea typeface="+mn-ea"/>
              <a:cs typeface="+mn-cs"/>
            </a:endParaRPr>
          </a:p>
        </p:txBody>
      </p:sp>
      <p:sp>
        <p:nvSpPr>
          <p:cNvPr id="77" name="AutoShape 35">
            <a:hlinkClick r:id="" action="ppaction://noaction" highlightClick="1"/>
          </p:cNvPr>
          <p:cNvSpPr>
            <a:spLocks noChangeArrowheads="1"/>
          </p:cNvSpPr>
          <p:nvPr/>
        </p:nvSpPr>
        <p:spPr bwMode="blackWhite">
          <a:xfrm>
            <a:off x="8026400" y="2054448"/>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nl-BE" sz="1600" b="1" i="1"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Calibri"/>
                <a:ea typeface="+mn-ea"/>
                <a:cs typeface="+mn-cs"/>
              </a:rPr>
              <a:t>VAS</a:t>
            </a:r>
            <a:endParaRPr kumimoji="0" lang="nl-BE" sz="16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a:ea typeface="+mn-ea"/>
              <a:cs typeface="+mn-cs"/>
            </a:endParaRPr>
          </a:p>
        </p:txBody>
      </p:sp>
      <p:pic>
        <p:nvPicPr>
          <p:cNvPr id="78" name="Picture 2" descr="http://vlaamspatientenplatform.be/_plugin/ckfinder/userfiles/images/logo_ehealth_home.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07188" y="3990157"/>
            <a:ext cx="1408113" cy="66332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09798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Outline</a:t>
            </a:r>
            <a:endParaRPr lang="nl-BE" dirty="0"/>
          </a:p>
        </p:txBody>
      </p:sp>
      <p:sp>
        <p:nvSpPr>
          <p:cNvPr id="3" name="Tijdelijke aanduiding voor inhoud 2"/>
          <p:cNvSpPr>
            <a:spLocks noGrp="1"/>
          </p:cNvSpPr>
          <p:nvPr>
            <p:ph idx="1"/>
          </p:nvPr>
        </p:nvSpPr>
        <p:spPr/>
        <p:txBody>
          <a:bodyPr>
            <a:normAutofit/>
          </a:bodyPr>
          <a:lstStyle/>
          <a:p>
            <a:r>
              <a:rPr lang="en-GB" dirty="0" smtClean="0"/>
              <a:t>Experience gained</a:t>
            </a:r>
          </a:p>
          <a:p>
            <a:pPr lvl="1"/>
            <a:r>
              <a:rPr lang="en-GB" dirty="0" smtClean="0"/>
              <a:t>Crossroads Bank for Social Security (°1991)</a:t>
            </a:r>
          </a:p>
          <a:p>
            <a:pPr lvl="1"/>
            <a:r>
              <a:rPr lang="en-GB" dirty="0" smtClean="0"/>
              <a:t>eHealth platform (°2008)</a:t>
            </a:r>
          </a:p>
          <a:p>
            <a:pPr lvl="1"/>
            <a:r>
              <a:rPr lang="en-GB" dirty="0" smtClean="0"/>
              <a:t>G-Cloud (°2014)</a:t>
            </a:r>
          </a:p>
          <a:p>
            <a:pPr lvl="1"/>
            <a:r>
              <a:rPr lang="en-GB" dirty="0" err="1" smtClean="0"/>
              <a:t>Smals</a:t>
            </a:r>
            <a:r>
              <a:rPr lang="en-GB" dirty="0" smtClean="0"/>
              <a:t> (°1939)</a:t>
            </a:r>
          </a:p>
          <a:p>
            <a:r>
              <a:rPr lang="en-GB" dirty="0" smtClean="0"/>
              <a:t>Some topics to be addressed</a:t>
            </a:r>
          </a:p>
          <a:p>
            <a:pPr lvl="1"/>
            <a:r>
              <a:rPr lang="en-GB" dirty="0" smtClean="0"/>
              <a:t>re-use of components and services</a:t>
            </a:r>
          </a:p>
          <a:p>
            <a:pPr lvl="1"/>
            <a:r>
              <a:rPr lang="en-GB" dirty="0" smtClean="0"/>
              <a:t>data &amp; process modelling, architecture </a:t>
            </a:r>
          </a:p>
          <a:p>
            <a:pPr lvl="1"/>
            <a:r>
              <a:rPr lang="en-GB" dirty="0" err="1" smtClean="0"/>
              <a:t>paneuropean</a:t>
            </a:r>
            <a:r>
              <a:rPr lang="en-GB" dirty="0" smtClean="0"/>
              <a:t> services</a:t>
            </a:r>
          </a:p>
          <a:p>
            <a:pPr lvl="1"/>
            <a:r>
              <a:rPr lang="en-GB" dirty="0" smtClean="0"/>
              <a:t>beyond </a:t>
            </a:r>
            <a:r>
              <a:rPr lang="en-GB" dirty="0" err="1" smtClean="0"/>
              <a:t>eIDAS</a:t>
            </a:r>
            <a:endParaRPr lang="en-GB" dirty="0" smtClean="0"/>
          </a:p>
          <a:p>
            <a:pPr lvl="1"/>
            <a:r>
              <a:rPr lang="en-GB" dirty="0" smtClean="0"/>
              <a:t>European hybrid cloud</a:t>
            </a:r>
          </a:p>
          <a:p>
            <a:pPr lvl="1"/>
            <a:r>
              <a:rPr lang="en-GB" dirty="0" smtClean="0"/>
              <a:t>open method of coordination</a:t>
            </a:r>
          </a:p>
          <a:p>
            <a:pPr lvl="1"/>
            <a:r>
              <a:rPr lang="en-GB" dirty="0" smtClean="0"/>
              <a:t>large vendors</a:t>
            </a:r>
          </a:p>
          <a:p>
            <a:pPr lvl="1"/>
            <a:endParaRPr lang="en-GB" dirty="0" smtClean="0"/>
          </a:p>
          <a:p>
            <a:pPr lvl="1"/>
            <a:endParaRPr lang="en-GB"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658721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Basic services eHealth platform</a:t>
            </a:r>
            <a:endParaRPr lang="en-GB" noProof="0" dirty="0"/>
          </a:p>
        </p:txBody>
      </p:sp>
      <p:graphicFrame>
        <p:nvGraphicFramePr>
          <p:cNvPr id="5" name="Content Placeholder 5"/>
          <p:cNvGraphicFramePr>
            <a:graphicFrameLocks/>
          </p:cNvGraphicFramePr>
          <p:nvPr>
            <p:extLst/>
          </p:nvPr>
        </p:nvGraphicFramePr>
        <p:xfrm>
          <a:off x="457200" y="1360512"/>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00273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Achievements</a:t>
            </a:r>
            <a:endParaRPr lang="en-GB" noProof="0" dirty="0"/>
          </a:p>
        </p:txBody>
      </p:sp>
      <p:sp>
        <p:nvSpPr>
          <p:cNvPr id="3" name="Content Placeholder 2"/>
          <p:cNvSpPr>
            <a:spLocks noGrp="1"/>
          </p:cNvSpPr>
          <p:nvPr>
            <p:ph idx="1"/>
          </p:nvPr>
        </p:nvSpPr>
        <p:spPr/>
        <p:txBody>
          <a:bodyPr>
            <a:normAutofit lnSpcReduction="10000"/>
          </a:bodyPr>
          <a:lstStyle/>
          <a:p>
            <a:r>
              <a:rPr lang="en-GB" noProof="0" dirty="0" smtClean="0"/>
              <a:t>The sharing of data between healthcare providers / institutions via the </a:t>
            </a:r>
            <a:r>
              <a:rPr lang="en-GB" dirty="0"/>
              <a:t>h</a:t>
            </a:r>
            <a:r>
              <a:rPr lang="en-GB" noProof="0" dirty="0" err="1" smtClean="0"/>
              <a:t>ub</a:t>
            </a:r>
            <a:r>
              <a:rPr lang="en-GB" noProof="0" dirty="0" smtClean="0"/>
              <a:t>-meta-hub system, the health safes and the </a:t>
            </a:r>
            <a:r>
              <a:rPr lang="en-GB" noProof="0" dirty="0" err="1" smtClean="0">
                <a:solidFill>
                  <a:srgbClr val="087670"/>
                </a:solidFill>
              </a:rPr>
              <a:t>eHealth</a:t>
            </a:r>
            <a:r>
              <a:rPr lang="en-GB" noProof="0" dirty="0" err="1" smtClean="0"/>
              <a:t>Box</a:t>
            </a:r>
            <a:r>
              <a:rPr lang="en-GB" noProof="0" dirty="0" smtClean="0"/>
              <a:t> reaches cruising speed </a:t>
            </a:r>
            <a:r>
              <a:rPr lang="en-GB" dirty="0"/>
              <a:t>(&gt;13.3 billion transactions in 2018)</a:t>
            </a:r>
          </a:p>
          <a:p>
            <a:endParaRPr lang="en-GB" noProof="0" dirty="0" smtClean="0"/>
          </a:p>
          <a:p>
            <a:r>
              <a:rPr lang="en-GB" dirty="0"/>
              <a:t>About 75% of </a:t>
            </a:r>
            <a:r>
              <a:rPr lang="en-GB" noProof="0" dirty="0" smtClean="0"/>
              <a:t>the Belgian population has now given their informed consent to share health data between healthcare providers/institutions having a therapeutic relationship with them</a:t>
            </a:r>
          </a:p>
          <a:p>
            <a:endParaRPr lang="en-GB" noProof="0" dirty="0" smtClean="0"/>
          </a:p>
          <a:p>
            <a:r>
              <a:rPr lang="en-GB" dirty="0"/>
              <a:t>T</a:t>
            </a:r>
            <a:r>
              <a:rPr lang="en-GB" noProof="0" dirty="0" smtClean="0"/>
              <a:t>he opening up of health data for the patient starts =&gt; attention for integrated access</a:t>
            </a:r>
          </a:p>
          <a:p>
            <a:endParaRPr lang="en-GB" dirty="0" smtClean="0"/>
          </a:p>
          <a:p>
            <a:r>
              <a:rPr lang="en-GB" noProof="0" dirty="0"/>
              <a:t>E</a:t>
            </a:r>
            <a:r>
              <a:rPr lang="en-GB" noProof="0" dirty="0" smtClean="0"/>
              <a:t>xperience is gained with mobile </a:t>
            </a:r>
            <a:r>
              <a:rPr lang="en-GB" noProof="0" dirty="0" smtClean="0">
                <a:solidFill>
                  <a:srgbClr val="087670"/>
                </a:solidFill>
              </a:rPr>
              <a:t>eHealth</a:t>
            </a:r>
            <a:r>
              <a:rPr lang="en-GB" noProof="0" dirty="0" smtClean="0"/>
              <a:t> applications</a:t>
            </a:r>
            <a:endParaRPr lang="en-GB" noProof="0"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57753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chor="ctr"/>
          <a:lstStyle/>
          <a:p>
            <a:r>
              <a:rPr lang="en-GB" sz="4000" dirty="0" smtClean="0"/>
              <a:t>G-Cloud</a:t>
            </a:r>
            <a:endParaRPr lang="fr-BE" sz="4000" dirty="0"/>
          </a:p>
        </p:txBody>
      </p:sp>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82049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What is G-Cloud ?</a:t>
            </a:r>
            <a:endParaRPr lang="en-GB" noProof="0" dirty="0"/>
          </a:p>
        </p:txBody>
      </p:sp>
      <p:pic>
        <p:nvPicPr>
          <p:cNvPr id="1026" name="Picture 2" descr="C:\Users\JV\Downloads\drink-2056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185" y="2252529"/>
            <a:ext cx="2010011" cy="150692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3757" y="1089029"/>
            <a:ext cx="2442059" cy="1107996"/>
          </a:xfrm>
          <a:prstGeom prst="rect">
            <a:avLst/>
          </a:prstGeom>
          <a:noFill/>
        </p:spPr>
        <p:txBody>
          <a:bodyPr wrap="square" rtlCol="0">
            <a:spAutoFit/>
          </a:bodyPr>
          <a:lstStyle/>
          <a:p>
            <a:pPr algn="ctr"/>
            <a:r>
              <a:rPr lang="fr-BE" sz="2200" dirty="0" smtClean="0"/>
              <a:t>A program </a:t>
            </a:r>
            <a:r>
              <a:rPr lang="fr-BE" sz="2200" dirty="0" err="1" smtClean="0"/>
              <a:t>including</a:t>
            </a:r>
            <a:r>
              <a:rPr lang="fr-BE" sz="2200" dirty="0" smtClean="0"/>
              <a:t> </a:t>
            </a:r>
            <a:r>
              <a:rPr lang="fr-BE" sz="2200" dirty="0" err="1" smtClean="0"/>
              <a:t>synergy</a:t>
            </a:r>
            <a:r>
              <a:rPr lang="fr-BE" sz="2200" dirty="0" smtClean="0"/>
              <a:t> </a:t>
            </a:r>
            <a:r>
              <a:rPr lang="fr-BE" sz="2200" dirty="0" err="1" smtClean="0"/>
              <a:t>projects</a:t>
            </a:r>
            <a:endParaRPr lang="fr-BE" sz="2200" b="1" dirty="0"/>
          </a:p>
        </p:txBody>
      </p:sp>
      <p:pic>
        <p:nvPicPr>
          <p:cNvPr id="1027" name="Picture 3" descr="C:\Users\JV\Downloads\monitor-86213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42126" y="2252530"/>
            <a:ext cx="2253687" cy="14904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242126" y="1089029"/>
            <a:ext cx="2457098" cy="1107996"/>
          </a:xfrm>
          <a:prstGeom prst="rect">
            <a:avLst/>
          </a:prstGeom>
        </p:spPr>
        <p:txBody>
          <a:bodyPr wrap="square">
            <a:spAutoFit/>
          </a:bodyPr>
          <a:lstStyle/>
          <a:p>
            <a:pPr algn="ctr"/>
            <a:r>
              <a:rPr lang="fr-BE" sz="2200" dirty="0" err="1" smtClean="0"/>
              <a:t>Synergy</a:t>
            </a:r>
            <a:r>
              <a:rPr lang="fr-BE" sz="2200" dirty="0" smtClean="0"/>
              <a:t> for </a:t>
            </a:r>
            <a:r>
              <a:rPr lang="fr-BE" sz="2200" dirty="0" err="1" smtClean="0"/>
              <a:t>existing</a:t>
            </a:r>
            <a:r>
              <a:rPr lang="fr-BE" sz="2200" dirty="0" smtClean="0"/>
              <a:t> as </a:t>
            </a:r>
            <a:r>
              <a:rPr lang="fr-BE" sz="2200" dirty="0" err="1" smtClean="0"/>
              <a:t>well</a:t>
            </a:r>
            <a:r>
              <a:rPr lang="fr-BE" sz="2200" dirty="0" smtClean="0"/>
              <a:t> as new services</a:t>
            </a:r>
            <a:endParaRPr lang="fr-BE" sz="2200" dirty="0"/>
          </a:p>
        </p:txBody>
      </p:sp>
      <p:sp>
        <p:nvSpPr>
          <p:cNvPr id="8" name="Rectangle 7"/>
          <p:cNvSpPr/>
          <p:nvPr/>
        </p:nvSpPr>
        <p:spPr>
          <a:xfrm>
            <a:off x="6340767" y="1406378"/>
            <a:ext cx="2294987" cy="430887"/>
          </a:xfrm>
          <a:prstGeom prst="rect">
            <a:avLst/>
          </a:prstGeom>
        </p:spPr>
        <p:txBody>
          <a:bodyPr wrap="none">
            <a:spAutoFit/>
          </a:bodyPr>
          <a:lstStyle/>
          <a:p>
            <a:r>
              <a:rPr lang="fr-BE" sz="2200" b="1" dirty="0" smtClean="0"/>
              <a:t>For </a:t>
            </a:r>
            <a:r>
              <a:rPr lang="fr-BE" sz="2200" dirty="0" smtClean="0"/>
              <a:t>public services</a:t>
            </a:r>
            <a:endParaRPr lang="fr-BE" sz="2200" dirty="0"/>
          </a:p>
        </p:txBody>
      </p:sp>
      <p:sp>
        <p:nvSpPr>
          <p:cNvPr id="9" name="Rectangle 8"/>
          <p:cNvSpPr/>
          <p:nvPr/>
        </p:nvSpPr>
        <p:spPr>
          <a:xfrm>
            <a:off x="584370" y="4274562"/>
            <a:ext cx="3361498" cy="430887"/>
          </a:xfrm>
          <a:prstGeom prst="rect">
            <a:avLst/>
          </a:prstGeom>
        </p:spPr>
        <p:txBody>
          <a:bodyPr wrap="none">
            <a:spAutoFit/>
          </a:bodyPr>
          <a:lstStyle/>
          <a:p>
            <a:r>
              <a:rPr lang="fr-BE" sz="2200" b="1" dirty="0" err="1" smtClean="0"/>
              <a:t>Managed</a:t>
            </a:r>
            <a:r>
              <a:rPr lang="fr-BE" sz="2200" b="1" dirty="0" smtClean="0"/>
              <a:t> by </a:t>
            </a:r>
            <a:r>
              <a:rPr lang="fr-BE" sz="2200" dirty="0" smtClean="0"/>
              <a:t>public services</a:t>
            </a:r>
            <a:endParaRPr lang="fr-BE" sz="2200" dirty="0"/>
          </a:p>
        </p:txBody>
      </p:sp>
      <p:sp>
        <p:nvSpPr>
          <p:cNvPr id="10" name="Rectangle 9"/>
          <p:cNvSpPr/>
          <p:nvPr/>
        </p:nvSpPr>
        <p:spPr>
          <a:xfrm>
            <a:off x="4415636" y="4274562"/>
            <a:ext cx="4541949" cy="430887"/>
          </a:xfrm>
          <a:prstGeom prst="rect">
            <a:avLst/>
          </a:prstGeom>
        </p:spPr>
        <p:txBody>
          <a:bodyPr wrap="none">
            <a:spAutoFit/>
          </a:bodyPr>
          <a:lstStyle/>
          <a:p>
            <a:r>
              <a:rPr lang="fr-BE" sz="2200" dirty="0" smtClean="0"/>
              <a:t>In </a:t>
            </a:r>
            <a:r>
              <a:rPr lang="fr-BE" sz="2200" dirty="0" err="1" smtClean="0"/>
              <a:t>cooperation</a:t>
            </a:r>
            <a:r>
              <a:rPr lang="fr-BE" sz="2200" dirty="0" smtClean="0"/>
              <a:t> </a:t>
            </a:r>
            <a:r>
              <a:rPr lang="fr-BE" sz="2200" dirty="0" err="1" smtClean="0"/>
              <a:t>with</a:t>
            </a:r>
            <a:r>
              <a:rPr lang="fr-BE" sz="2200" dirty="0" smtClean="0"/>
              <a:t> the </a:t>
            </a:r>
            <a:r>
              <a:rPr lang="fr-BE" sz="2200" b="1" dirty="0" err="1" smtClean="0"/>
              <a:t>private</a:t>
            </a:r>
            <a:r>
              <a:rPr lang="fr-BE" sz="2200" b="1" dirty="0" smtClean="0"/>
              <a:t> </a:t>
            </a:r>
            <a:r>
              <a:rPr lang="fr-BE" sz="2200" b="1" dirty="0" err="1" smtClean="0"/>
              <a:t>sector</a:t>
            </a:r>
            <a:endParaRPr lang="fr-BE" sz="2200" dirty="0"/>
          </a:p>
        </p:txBody>
      </p:sp>
      <p:pic>
        <p:nvPicPr>
          <p:cNvPr id="1028" name="Picture 4" descr="C:\Users\JV\Downloads\belgium-43692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0192" y="2263883"/>
            <a:ext cx="2237191" cy="149557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JV\Downloads\belgium-990429.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15190" y="4932056"/>
            <a:ext cx="1098054" cy="14847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JV\Downloads\globalisation-1014524.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36504" y="5013176"/>
            <a:ext cx="4211960" cy="132254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17554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 Cloud deployment types</a:t>
            </a:r>
            <a:endParaRPr lang="en-GB" noProof="0" dirty="0"/>
          </a:p>
        </p:txBody>
      </p:sp>
      <p:grpSp>
        <p:nvGrpSpPr>
          <p:cNvPr id="18" name="Group 17"/>
          <p:cNvGrpSpPr/>
          <p:nvPr/>
        </p:nvGrpSpPr>
        <p:grpSpPr>
          <a:xfrm>
            <a:off x="946200" y="1268760"/>
            <a:ext cx="7380820" cy="4464496"/>
            <a:chOff x="946200" y="1268760"/>
            <a:chExt cx="7380820" cy="4464496"/>
          </a:xfrm>
        </p:grpSpPr>
        <p:cxnSp>
          <p:nvCxnSpPr>
            <p:cNvPr id="6" name="Straight Connector 5"/>
            <p:cNvCxnSpPr/>
            <p:nvPr/>
          </p:nvCxnSpPr>
          <p:spPr>
            <a:xfrm>
              <a:off x="4546600" y="1268760"/>
              <a:ext cx="0" cy="44644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46200" y="2636912"/>
              <a:ext cx="73808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46200" y="4365104"/>
              <a:ext cx="738082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251519" y="1412776"/>
            <a:ext cx="509984" cy="4680520"/>
            <a:chOff x="251519" y="1412776"/>
            <a:chExt cx="509984" cy="4680520"/>
          </a:xfrm>
        </p:grpSpPr>
        <p:cxnSp>
          <p:nvCxnSpPr>
            <p:cNvPr id="15" name="Straight Arrow Connector 14"/>
            <p:cNvCxnSpPr/>
            <p:nvPr/>
          </p:nvCxnSpPr>
          <p:spPr>
            <a:xfrm>
              <a:off x="727969" y="1412776"/>
              <a:ext cx="0" cy="468052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99838" y="4512955"/>
              <a:ext cx="461665" cy="1477328"/>
            </a:xfrm>
            <a:prstGeom prst="rect">
              <a:avLst/>
            </a:prstGeom>
            <a:noFill/>
          </p:spPr>
          <p:txBody>
            <a:bodyPr vert="vert270" wrap="square" rtlCol="0">
              <a:spAutoFit/>
            </a:bodyPr>
            <a:lstStyle/>
            <a:p>
              <a:pPr algn="ctr"/>
              <a:r>
                <a:rPr lang="nl-BE" dirty="0" err="1" smtClean="0"/>
                <a:t>Dedicated</a:t>
              </a:r>
              <a:endParaRPr lang="en-US" dirty="0"/>
            </a:p>
          </p:txBody>
        </p:sp>
        <p:sp>
          <p:nvSpPr>
            <p:cNvPr id="20" name="TextBox 19"/>
            <p:cNvSpPr txBox="1"/>
            <p:nvPr/>
          </p:nvSpPr>
          <p:spPr>
            <a:xfrm>
              <a:off x="274439" y="2523961"/>
              <a:ext cx="461665" cy="1954094"/>
            </a:xfrm>
            <a:prstGeom prst="rect">
              <a:avLst/>
            </a:prstGeom>
            <a:noFill/>
          </p:spPr>
          <p:txBody>
            <a:bodyPr vert="vert270" wrap="square" rtlCol="0">
              <a:spAutoFit/>
            </a:bodyPr>
            <a:lstStyle/>
            <a:p>
              <a:pPr algn="ctr"/>
              <a:r>
                <a:rPr lang="nl-BE" dirty="0" smtClean="0"/>
                <a:t>Access/Control</a:t>
              </a:r>
              <a:endParaRPr lang="en-US" dirty="0"/>
            </a:p>
          </p:txBody>
        </p:sp>
        <p:sp>
          <p:nvSpPr>
            <p:cNvPr id="21" name="TextBox 20"/>
            <p:cNvSpPr txBox="1"/>
            <p:nvPr/>
          </p:nvSpPr>
          <p:spPr>
            <a:xfrm>
              <a:off x="251519" y="1458650"/>
              <a:ext cx="461665" cy="1178262"/>
            </a:xfrm>
            <a:prstGeom prst="rect">
              <a:avLst/>
            </a:prstGeom>
            <a:noFill/>
          </p:spPr>
          <p:txBody>
            <a:bodyPr vert="vert270" wrap="square" rtlCol="0">
              <a:spAutoFit/>
            </a:bodyPr>
            <a:lstStyle/>
            <a:p>
              <a:pPr algn="ctr"/>
              <a:r>
                <a:rPr lang="nl-BE" dirty="0"/>
                <a:t>S</a:t>
              </a:r>
              <a:r>
                <a:rPr lang="nl-BE" dirty="0" smtClean="0"/>
                <a:t>hared</a:t>
              </a:r>
              <a:endParaRPr lang="en-US" dirty="0"/>
            </a:p>
          </p:txBody>
        </p:sp>
      </p:grpSp>
      <p:grpSp>
        <p:nvGrpSpPr>
          <p:cNvPr id="5" name="Group 4"/>
          <p:cNvGrpSpPr/>
          <p:nvPr/>
        </p:nvGrpSpPr>
        <p:grpSpPr>
          <a:xfrm>
            <a:off x="906990" y="5990283"/>
            <a:ext cx="7452344" cy="584189"/>
            <a:chOff x="906990" y="5990283"/>
            <a:chExt cx="7452344" cy="584189"/>
          </a:xfrm>
        </p:grpSpPr>
        <p:cxnSp>
          <p:nvCxnSpPr>
            <p:cNvPr id="17" name="Straight Arrow Connector 16"/>
            <p:cNvCxnSpPr/>
            <p:nvPr/>
          </p:nvCxnSpPr>
          <p:spPr>
            <a:xfrm flipH="1">
              <a:off x="906990" y="5990283"/>
              <a:ext cx="7452344" cy="3938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788096" y="6205140"/>
              <a:ext cx="1296144" cy="369332"/>
            </a:xfrm>
            <a:prstGeom prst="rect">
              <a:avLst/>
            </a:prstGeom>
            <a:noFill/>
          </p:spPr>
          <p:txBody>
            <a:bodyPr wrap="square" rtlCol="0">
              <a:spAutoFit/>
            </a:bodyPr>
            <a:lstStyle/>
            <a:p>
              <a:pPr algn="ctr"/>
              <a:r>
                <a:rPr lang="nl-BE" dirty="0" smtClean="0"/>
                <a:t>Customer</a:t>
              </a:r>
              <a:endParaRPr lang="en-US" dirty="0"/>
            </a:p>
          </p:txBody>
        </p:sp>
        <p:sp>
          <p:nvSpPr>
            <p:cNvPr id="23" name="TextBox 22"/>
            <p:cNvSpPr txBox="1"/>
            <p:nvPr/>
          </p:nvSpPr>
          <p:spPr>
            <a:xfrm>
              <a:off x="3574492" y="6061484"/>
              <a:ext cx="1944216" cy="369332"/>
            </a:xfrm>
            <a:prstGeom prst="rect">
              <a:avLst/>
            </a:prstGeom>
            <a:noFill/>
          </p:spPr>
          <p:txBody>
            <a:bodyPr wrap="square" rtlCol="0">
              <a:spAutoFit/>
            </a:bodyPr>
            <a:lstStyle/>
            <a:p>
              <a:pPr algn="ctr"/>
              <a:r>
                <a:rPr lang="nl-BE" dirty="0" err="1"/>
                <a:t>L</a:t>
              </a:r>
              <a:r>
                <a:rPr lang="nl-BE" dirty="0" err="1" smtClean="0"/>
                <a:t>ocation</a:t>
              </a:r>
              <a:endParaRPr lang="en-US" dirty="0"/>
            </a:p>
          </p:txBody>
        </p:sp>
        <p:sp>
          <p:nvSpPr>
            <p:cNvPr id="24" name="TextBox 23"/>
            <p:cNvSpPr txBox="1"/>
            <p:nvPr/>
          </p:nvSpPr>
          <p:spPr>
            <a:xfrm>
              <a:off x="6272088" y="6205140"/>
              <a:ext cx="2087246" cy="369332"/>
            </a:xfrm>
            <a:prstGeom prst="rect">
              <a:avLst/>
            </a:prstGeom>
            <a:noFill/>
          </p:spPr>
          <p:txBody>
            <a:bodyPr wrap="square" rtlCol="0">
              <a:spAutoFit/>
            </a:bodyPr>
            <a:lstStyle/>
            <a:p>
              <a:r>
                <a:rPr lang="nl-BE" dirty="0" smtClean="0"/>
                <a:t>Service Provider</a:t>
              </a:r>
              <a:endParaRPr lang="en-US" dirty="0"/>
            </a:p>
          </p:txBody>
        </p:sp>
      </p:grpSp>
      <p:grpSp>
        <p:nvGrpSpPr>
          <p:cNvPr id="12" name="Group 11"/>
          <p:cNvGrpSpPr/>
          <p:nvPr/>
        </p:nvGrpSpPr>
        <p:grpSpPr>
          <a:xfrm>
            <a:off x="975283" y="2668270"/>
            <a:ext cx="3571317" cy="1639357"/>
            <a:chOff x="975283" y="2668270"/>
            <a:chExt cx="3571317" cy="1639357"/>
          </a:xfrm>
        </p:grpSpPr>
        <p:sp>
          <p:nvSpPr>
            <p:cNvPr id="27" name="TextBox 26"/>
            <p:cNvSpPr txBox="1"/>
            <p:nvPr/>
          </p:nvSpPr>
          <p:spPr>
            <a:xfrm>
              <a:off x="1025606" y="2668270"/>
              <a:ext cx="3520994" cy="369332"/>
            </a:xfrm>
            <a:prstGeom prst="rect">
              <a:avLst/>
            </a:prstGeom>
            <a:noFill/>
          </p:spPr>
          <p:txBody>
            <a:bodyPr wrap="square" rtlCol="0">
              <a:spAutoFit/>
            </a:bodyPr>
            <a:lstStyle/>
            <a:p>
              <a:pPr algn="ctr"/>
              <a:r>
                <a:rPr lang="nl-BE" dirty="0" smtClean="0"/>
                <a:t>Community Cloud on-</a:t>
              </a:r>
              <a:r>
                <a:rPr lang="nl-BE" dirty="0" err="1" smtClean="0"/>
                <a:t>premise</a:t>
              </a:r>
              <a:endParaRPr lang="en-US" dirty="0"/>
            </a:p>
          </p:txBody>
        </p:sp>
        <p:pic>
          <p:nvPicPr>
            <p:cNvPr id="36" name="Picture 35"/>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2416259" y="3922545"/>
              <a:ext cx="189198" cy="266380"/>
            </a:xfrm>
            <a:prstGeom prst="rect">
              <a:avLst/>
            </a:prstGeom>
          </p:spPr>
        </p:pic>
        <p:pic>
          <p:nvPicPr>
            <p:cNvPr id="37" name="Picture 36"/>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2845965" y="3952124"/>
              <a:ext cx="189198" cy="266380"/>
            </a:xfrm>
            <a:prstGeom prst="rect">
              <a:avLst/>
            </a:prstGeom>
          </p:spPr>
        </p:pic>
        <p:pic>
          <p:nvPicPr>
            <p:cNvPr id="43" name="Picture 4" descr="http://icons.iconarchive.com/icons/custom-icon-design/pretty-office-12/512/cloud-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87418" y="3085835"/>
              <a:ext cx="684193" cy="684193"/>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a:off x="975283" y="3149672"/>
              <a:ext cx="882098" cy="603364"/>
              <a:chOff x="975283" y="3149672"/>
              <a:chExt cx="882098" cy="603364"/>
            </a:xfrm>
          </p:grpSpPr>
          <p:pic>
            <p:nvPicPr>
              <p:cNvPr id="34" name="Picture 33"/>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162936" y="3234628"/>
                <a:ext cx="189198" cy="266380"/>
              </a:xfrm>
              <a:prstGeom prst="rect">
                <a:avLst/>
              </a:prstGeom>
            </p:spPr>
          </p:pic>
          <p:pic>
            <p:nvPicPr>
              <p:cNvPr id="35" name="Picture 3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531236" y="3400024"/>
                <a:ext cx="189198" cy="266380"/>
              </a:xfrm>
              <a:prstGeom prst="rect">
                <a:avLst/>
              </a:prstGeom>
            </p:spPr>
          </p:pic>
          <p:sp>
            <p:nvSpPr>
              <p:cNvPr id="46" name="Rectangle 45"/>
              <p:cNvSpPr/>
              <p:nvPr/>
            </p:nvSpPr>
            <p:spPr>
              <a:xfrm>
                <a:off x="975283" y="3149672"/>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Rectangle 50"/>
            <p:cNvSpPr/>
            <p:nvPr/>
          </p:nvSpPr>
          <p:spPr>
            <a:xfrm>
              <a:off x="2146282" y="3099817"/>
              <a:ext cx="1129573" cy="1207810"/>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3664153" y="3376681"/>
              <a:ext cx="189198" cy="266380"/>
            </a:xfrm>
            <a:prstGeom prst="rect">
              <a:avLst/>
            </a:prstGeom>
          </p:spPr>
        </p:pic>
        <p:cxnSp>
          <p:nvCxnSpPr>
            <p:cNvPr id="89" name="Straight Arrow Connector 88"/>
            <p:cNvCxnSpPr>
              <a:stCxn id="46" idx="3"/>
              <a:endCxn id="43" idx="1"/>
            </p:cNvCxnSpPr>
            <p:nvPr/>
          </p:nvCxnSpPr>
          <p:spPr>
            <a:xfrm flipV="1">
              <a:off x="1857381" y="3427932"/>
              <a:ext cx="530037" cy="23422"/>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sp>
          <p:nvSpPr>
            <p:cNvPr id="91" name="Rectangle 90"/>
            <p:cNvSpPr/>
            <p:nvPr/>
          </p:nvSpPr>
          <p:spPr>
            <a:xfrm>
              <a:off x="3514606" y="3264655"/>
              <a:ext cx="481329" cy="523066"/>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 name="Straight Arrow Connector 91"/>
            <p:cNvCxnSpPr>
              <a:stCxn id="37" idx="0"/>
            </p:cNvCxnSpPr>
            <p:nvPr/>
          </p:nvCxnSpPr>
          <p:spPr>
            <a:xfrm flipH="1" flipV="1">
              <a:off x="2845966" y="3643062"/>
              <a:ext cx="94598" cy="309062"/>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93" name="Straight Arrow Connector 92"/>
            <p:cNvCxnSpPr>
              <a:stCxn id="91" idx="1"/>
            </p:cNvCxnSpPr>
            <p:nvPr/>
          </p:nvCxnSpPr>
          <p:spPr>
            <a:xfrm flipH="1" flipV="1">
              <a:off x="3107845" y="3486388"/>
              <a:ext cx="406761" cy="39800"/>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grpSp>
      <p:grpSp>
        <p:nvGrpSpPr>
          <p:cNvPr id="10" name="Group 9"/>
          <p:cNvGrpSpPr/>
          <p:nvPr/>
        </p:nvGrpSpPr>
        <p:grpSpPr>
          <a:xfrm>
            <a:off x="4636610" y="2636912"/>
            <a:ext cx="4756478" cy="1670715"/>
            <a:chOff x="4636610" y="2636912"/>
            <a:chExt cx="4756478" cy="1670715"/>
          </a:xfrm>
        </p:grpSpPr>
        <p:sp>
          <p:nvSpPr>
            <p:cNvPr id="31" name="TextBox 30"/>
            <p:cNvSpPr txBox="1"/>
            <p:nvPr/>
          </p:nvSpPr>
          <p:spPr>
            <a:xfrm>
              <a:off x="4636610" y="2636912"/>
              <a:ext cx="4756478" cy="369332"/>
            </a:xfrm>
            <a:prstGeom prst="rect">
              <a:avLst/>
            </a:prstGeom>
            <a:noFill/>
          </p:spPr>
          <p:txBody>
            <a:bodyPr wrap="square" rtlCol="0">
              <a:spAutoFit/>
            </a:bodyPr>
            <a:lstStyle/>
            <a:p>
              <a:pPr algn="ctr"/>
              <a:r>
                <a:rPr lang="nl-BE" dirty="0" err="1" smtClean="0"/>
                <a:t>Outsourced</a:t>
              </a:r>
              <a:r>
                <a:rPr lang="nl-BE" dirty="0" smtClean="0"/>
                <a:t> Community Cloud (= off-</a:t>
              </a:r>
              <a:r>
                <a:rPr lang="nl-BE" dirty="0" err="1" smtClean="0"/>
                <a:t>premise</a:t>
              </a:r>
              <a:r>
                <a:rPr lang="nl-BE" dirty="0" smtClean="0"/>
                <a:t>)</a:t>
              </a:r>
              <a:endParaRPr lang="en-US" dirty="0"/>
            </a:p>
          </p:txBody>
        </p:sp>
        <p:grpSp>
          <p:nvGrpSpPr>
            <p:cNvPr id="41" name="Group 40"/>
            <p:cNvGrpSpPr/>
            <p:nvPr/>
          </p:nvGrpSpPr>
          <p:grpSpPr>
            <a:xfrm>
              <a:off x="6978666" y="2986983"/>
              <a:ext cx="928742" cy="928742"/>
              <a:chOff x="6782780" y="3149672"/>
              <a:chExt cx="928742" cy="928742"/>
            </a:xfrm>
          </p:grpSpPr>
          <p:pic>
            <p:nvPicPr>
              <p:cNvPr id="1028" name="Picture 4" descr="http://icons.iconarchive.com/icons/custom-icon-design/pretty-office-12/512/cloud-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82780" y="3149672"/>
                <a:ext cx="928742" cy="928742"/>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http://icons.iconarchive.com/icons/custom-icon-design/pretty-office-12/512/cloud-icon.png"/>
              <p:cNvPicPr>
                <a:picLocks noChangeAspect="1" noChangeArrowheads="1"/>
              </p:cNvPicPr>
              <p:nvPr/>
            </p:nvPicPr>
            <p:blipFill>
              <a:blip r:embed="rId9"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74213" y="3392270"/>
                <a:ext cx="568012" cy="568012"/>
              </a:xfrm>
              <a:prstGeom prst="rect">
                <a:avLst/>
              </a:prstGeom>
              <a:noFill/>
              <a:scene3d>
                <a:camera prst="orthographicFront">
                  <a:rot lat="0" lon="21299999" rev="0"/>
                </a:camera>
                <a:lightRig rig="threePt" dir="t"/>
              </a:scene3d>
              <a:extLst>
                <a:ext uri="{909E8E84-426E-40DD-AFC4-6F175D3DCCD1}">
                  <a14:hiddenFill xmlns:a14="http://schemas.microsoft.com/office/drawing/2010/main">
                    <a:solidFill>
                      <a:srgbClr val="FFFFFF"/>
                    </a:solidFill>
                  </a14:hiddenFill>
                </a:ext>
              </a:extLst>
            </p:spPr>
          </p:pic>
        </p:grpSp>
        <p:grpSp>
          <p:nvGrpSpPr>
            <p:cNvPr id="55" name="Group 54"/>
            <p:cNvGrpSpPr/>
            <p:nvPr/>
          </p:nvGrpSpPr>
          <p:grpSpPr>
            <a:xfrm>
              <a:off x="5905205" y="3704263"/>
              <a:ext cx="882098" cy="603364"/>
              <a:chOff x="975283" y="3149672"/>
              <a:chExt cx="882098" cy="603364"/>
            </a:xfrm>
          </p:grpSpPr>
          <p:pic>
            <p:nvPicPr>
              <p:cNvPr id="56" name="Picture 55"/>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162936" y="3234628"/>
                <a:ext cx="189198" cy="266380"/>
              </a:xfrm>
              <a:prstGeom prst="rect">
                <a:avLst/>
              </a:prstGeom>
            </p:spPr>
          </p:pic>
          <p:pic>
            <p:nvPicPr>
              <p:cNvPr id="57" name="Picture 56"/>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531236" y="3400024"/>
                <a:ext cx="189198" cy="266380"/>
              </a:xfrm>
              <a:prstGeom prst="rect">
                <a:avLst/>
              </a:prstGeom>
            </p:spPr>
          </p:pic>
          <p:sp>
            <p:nvSpPr>
              <p:cNvPr id="58" name="Rectangle 57"/>
              <p:cNvSpPr/>
              <p:nvPr/>
            </p:nvSpPr>
            <p:spPr>
              <a:xfrm>
                <a:off x="975283" y="3149672"/>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5074824" y="3044768"/>
              <a:ext cx="882098" cy="603364"/>
              <a:chOff x="975283" y="3149672"/>
              <a:chExt cx="882098" cy="603364"/>
            </a:xfrm>
          </p:grpSpPr>
          <p:pic>
            <p:nvPicPr>
              <p:cNvPr id="60" name="Picture 59"/>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162936" y="3234628"/>
                <a:ext cx="189198" cy="266380"/>
              </a:xfrm>
              <a:prstGeom prst="rect">
                <a:avLst/>
              </a:prstGeom>
            </p:spPr>
          </p:pic>
          <p:pic>
            <p:nvPicPr>
              <p:cNvPr id="61" name="Picture 60"/>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531236" y="3400024"/>
                <a:ext cx="189198" cy="266380"/>
              </a:xfrm>
              <a:prstGeom prst="rect">
                <a:avLst/>
              </a:prstGeom>
            </p:spPr>
          </p:pic>
          <p:sp>
            <p:nvSpPr>
              <p:cNvPr id="62" name="Rectangle 61"/>
              <p:cNvSpPr/>
              <p:nvPr/>
            </p:nvSpPr>
            <p:spPr>
              <a:xfrm>
                <a:off x="975283" y="3149672"/>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7" name="Straight Arrow Connector 96"/>
            <p:cNvCxnSpPr>
              <a:endCxn id="45" idx="1"/>
            </p:cNvCxnSpPr>
            <p:nvPr/>
          </p:nvCxnSpPr>
          <p:spPr>
            <a:xfrm>
              <a:off x="5956922" y="3333000"/>
              <a:ext cx="1213177" cy="180587"/>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98" name="Straight Arrow Connector 97"/>
            <p:cNvCxnSpPr>
              <a:stCxn id="58" idx="3"/>
            </p:cNvCxnSpPr>
            <p:nvPr/>
          </p:nvCxnSpPr>
          <p:spPr>
            <a:xfrm flipV="1">
              <a:off x="6787303" y="3604741"/>
              <a:ext cx="361264" cy="401204"/>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grpSp>
      <p:grpSp>
        <p:nvGrpSpPr>
          <p:cNvPr id="9" name="Group 8"/>
          <p:cNvGrpSpPr/>
          <p:nvPr/>
        </p:nvGrpSpPr>
        <p:grpSpPr>
          <a:xfrm>
            <a:off x="4451902" y="4328289"/>
            <a:ext cx="4846246" cy="1469613"/>
            <a:chOff x="4451902" y="4328289"/>
            <a:chExt cx="4846246" cy="1469613"/>
          </a:xfrm>
        </p:grpSpPr>
        <p:sp>
          <p:nvSpPr>
            <p:cNvPr id="32" name="TextBox 31"/>
            <p:cNvSpPr txBox="1"/>
            <p:nvPr/>
          </p:nvSpPr>
          <p:spPr>
            <a:xfrm>
              <a:off x="4451902" y="4328289"/>
              <a:ext cx="4846246" cy="369332"/>
            </a:xfrm>
            <a:prstGeom prst="rect">
              <a:avLst/>
            </a:prstGeom>
            <a:noFill/>
          </p:spPr>
          <p:txBody>
            <a:bodyPr wrap="square" rtlCol="0">
              <a:spAutoFit/>
            </a:bodyPr>
            <a:lstStyle/>
            <a:p>
              <a:pPr algn="ctr"/>
              <a:r>
                <a:rPr lang="nl-BE" dirty="0" err="1" smtClean="0"/>
                <a:t>Outsourced</a:t>
              </a:r>
              <a:r>
                <a:rPr lang="nl-BE" dirty="0" smtClean="0"/>
                <a:t> Private Cloud (= off-</a:t>
              </a:r>
              <a:r>
                <a:rPr lang="nl-BE" dirty="0" err="1" smtClean="0"/>
                <a:t>premise</a:t>
              </a:r>
              <a:r>
                <a:rPr lang="nl-BE" dirty="0" smtClean="0"/>
                <a:t>)</a:t>
              </a:r>
              <a:endParaRPr lang="en-US" dirty="0"/>
            </a:p>
          </p:txBody>
        </p:sp>
        <p:grpSp>
          <p:nvGrpSpPr>
            <p:cNvPr id="47" name="Group 46"/>
            <p:cNvGrpSpPr/>
            <p:nvPr/>
          </p:nvGrpSpPr>
          <p:grpSpPr>
            <a:xfrm>
              <a:off x="6694659" y="4697621"/>
              <a:ext cx="1120431" cy="1100281"/>
              <a:chOff x="6782780" y="3149672"/>
              <a:chExt cx="928742" cy="928742"/>
            </a:xfrm>
          </p:grpSpPr>
          <p:pic>
            <p:nvPicPr>
              <p:cNvPr id="48" name="Picture 4" descr="http://icons.iconarchive.com/icons/custom-icon-design/pretty-office-12/512/cloud-ico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82780" y="3149672"/>
                <a:ext cx="928742" cy="92874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http://icons.iconarchive.com/icons/custom-icon-design/pretty-office-12/512/cloud-icon.png"/>
              <p:cNvPicPr>
                <a:picLocks noChangeAspect="1" noChangeArrowheads="1"/>
              </p:cNvPicPr>
              <p:nvPr/>
            </p:nvPicPr>
            <p:blipFill>
              <a:blip r:embed="rId11"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27249" y="3403305"/>
                <a:ext cx="568012" cy="568012"/>
              </a:xfrm>
              <a:prstGeom prst="rect">
                <a:avLst/>
              </a:prstGeom>
              <a:noFill/>
              <a:scene3d>
                <a:camera prst="orthographicFront">
                  <a:rot lat="0" lon="21299999" rev="0"/>
                </a:camera>
                <a:lightRig rig="threePt" dir="t"/>
              </a:scene3d>
              <a:extLst>
                <a:ext uri="{909E8E84-426E-40DD-AFC4-6F175D3DCCD1}">
                  <a14:hiddenFill xmlns:a14="http://schemas.microsoft.com/office/drawing/2010/main">
                    <a:solidFill>
                      <a:srgbClr val="FFFFFF"/>
                    </a:solidFill>
                  </a14:hiddenFill>
                </a:ext>
              </a:extLst>
            </p:spPr>
          </p:pic>
        </p:grpSp>
        <p:grpSp>
          <p:nvGrpSpPr>
            <p:cNvPr id="79" name="Group 78"/>
            <p:cNvGrpSpPr/>
            <p:nvPr/>
          </p:nvGrpSpPr>
          <p:grpSpPr>
            <a:xfrm>
              <a:off x="5189728" y="5084210"/>
              <a:ext cx="882098" cy="603364"/>
              <a:chOff x="975283" y="3149672"/>
              <a:chExt cx="882098" cy="603364"/>
            </a:xfrm>
          </p:grpSpPr>
          <p:pic>
            <p:nvPicPr>
              <p:cNvPr id="80" name="Picture 79"/>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162936" y="3234628"/>
                <a:ext cx="189198" cy="266380"/>
              </a:xfrm>
              <a:prstGeom prst="rect">
                <a:avLst/>
              </a:prstGeom>
            </p:spPr>
          </p:pic>
          <p:pic>
            <p:nvPicPr>
              <p:cNvPr id="81" name="Picture 80"/>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531236" y="3400024"/>
                <a:ext cx="189198" cy="266380"/>
              </a:xfrm>
              <a:prstGeom prst="rect">
                <a:avLst/>
              </a:prstGeom>
            </p:spPr>
          </p:pic>
          <p:sp>
            <p:nvSpPr>
              <p:cNvPr id="82" name="Rectangle 81"/>
              <p:cNvSpPr/>
              <p:nvPr/>
            </p:nvSpPr>
            <p:spPr>
              <a:xfrm>
                <a:off x="975283" y="3149672"/>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9" name="Straight Arrow Connector 98"/>
            <p:cNvCxnSpPr>
              <a:endCxn id="49" idx="1"/>
            </p:cNvCxnSpPr>
            <p:nvPr/>
          </p:nvCxnSpPr>
          <p:spPr>
            <a:xfrm>
              <a:off x="6069128" y="5321987"/>
              <a:ext cx="920458" cy="12575"/>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grpSp>
      <p:grpSp>
        <p:nvGrpSpPr>
          <p:cNvPr id="8" name="Group 7"/>
          <p:cNvGrpSpPr/>
          <p:nvPr/>
        </p:nvGrpSpPr>
        <p:grpSpPr>
          <a:xfrm>
            <a:off x="975048" y="4365104"/>
            <a:ext cx="3520994" cy="1512168"/>
            <a:chOff x="975048" y="4365104"/>
            <a:chExt cx="3520994" cy="1512168"/>
          </a:xfrm>
        </p:grpSpPr>
        <p:sp>
          <p:nvSpPr>
            <p:cNvPr id="33" name="TextBox 32"/>
            <p:cNvSpPr txBox="1"/>
            <p:nvPr/>
          </p:nvSpPr>
          <p:spPr>
            <a:xfrm>
              <a:off x="975048" y="4365104"/>
              <a:ext cx="3520994" cy="369332"/>
            </a:xfrm>
            <a:prstGeom prst="rect">
              <a:avLst/>
            </a:prstGeom>
            <a:noFill/>
          </p:spPr>
          <p:txBody>
            <a:bodyPr wrap="square" rtlCol="0">
              <a:spAutoFit/>
            </a:bodyPr>
            <a:lstStyle/>
            <a:p>
              <a:pPr algn="ctr"/>
              <a:r>
                <a:rPr lang="nl-BE" dirty="0" smtClean="0"/>
                <a:t>Private Cloud on-</a:t>
              </a:r>
              <a:r>
                <a:rPr lang="nl-BE" dirty="0" err="1" smtClean="0"/>
                <a:t>premise</a:t>
              </a:r>
              <a:endParaRPr lang="en-US" dirty="0"/>
            </a:p>
          </p:txBody>
        </p:sp>
        <p:pic>
          <p:nvPicPr>
            <p:cNvPr id="44" name="Picture 4" descr="http://icons.iconarchive.com/icons/custom-icon-design/pretty-office-12/512/cloud-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75943" y="4804514"/>
              <a:ext cx="928742" cy="928742"/>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83"/>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685425" y="4882196"/>
              <a:ext cx="189198" cy="266380"/>
            </a:xfrm>
            <a:prstGeom prst="rect">
              <a:avLst/>
            </a:prstGeom>
          </p:spPr>
        </p:pic>
        <p:pic>
          <p:nvPicPr>
            <p:cNvPr id="85" name="Picture 8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685425" y="5435546"/>
              <a:ext cx="189198" cy="266380"/>
            </a:xfrm>
            <a:prstGeom prst="rect">
              <a:avLst/>
            </a:prstGeom>
          </p:spPr>
        </p:pic>
        <p:sp>
          <p:nvSpPr>
            <p:cNvPr id="86" name="Rectangle 85"/>
            <p:cNvSpPr/>
            <p:nvPr/>
          </p:nvSpPr>
          <p:spPr>
            <a:xfrm>
              <a:off x="1427718" y="4734436"/>
              <a:ext cx="2424201" cy="1142836"/>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7" name="Picture 86"/>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3407215" y="5421194"/>
              <a:ext cx="189198" cy="266380"/>
            </a:xfrm>
            <a:prstGeom prst="rect">
              <a:avLst/>
            </a:prstGeom>
          </p:spPr>
        </p:pic>
        <p:pic>
          <p:nvPicPr>
            <p:cNvPr id="88" name="Picture 87"/>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3420008" y="4840142"/>
              <a:ext cx="189198" cy="266380"/>
            </a:xfrm>
            <a:prstGeom prst="rect">
              <a:avLst/>
            </a:prstGeom>
          </p:spPr>
        </p:pic>
        <p:cxnSp>
          <p:nvCxnSpPr>
            <p:cNvPr id="100" name="Straight Arrow Connector 99"/>
            <p:cNvCxnSpPr/>
            <p:nvPr/>
          </p:nvCxnSpPr>
          <p:spPr>
            <a:xfrm>
              <a:off x="1857380" y="5065384"/>
              <a:ext cx="547280" cy="103782"/>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101" name="Straight Arrow Connector 100"/>
            <p:cNvCxnSpPr/>
            <p:nvPr/>
          </p:nvCxnSpPr>
          <p:spPr>
            <a:xfrm flipH="1">
              <a:off x="3084240" y="5040581"/>
              <a:ext cx="335541" cy="153388"/>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102" name="Straight Arrow Connector 101"/>
            <p:cNvCxnSpPr>
              <a:stCxn id="87" idx="1"/>
            </p:cNvCxnSpPr>
            <p:nvPr/>
          </p:nvCxnSpPr>
          <p:spPr>
            <a:xfrm flipH="1" flipV="1">
              <a:off x="3204685" y="5487789"/>
              <a:ext cx="202530" cy="66595"/>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103" name="Straight Arrow Connector 102"/>
            <p:cNvCxnSpPr/>
            <p:nvPr/>
          </p:nvCxnSpPr>
          <p:spPr>
            <a:xfrm flipV="1">
              <a:off x="1857381" y="5467752"/>
              <a:ext cx="418562" cy="133190"/>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grpSp>
      <p:grpSp>
        <p:nvGrpSpPr>
          <p:cNvPr id="14" name="Group 13"/>
          <p:cNvGrpSpPr/>
          <p:nvPr/>
        </p:nvGrpSpPr>
        <p:grpSpPr>
          <a:xfrm>
            <a:off x="5111805" y="1104513"/>
            <a:ext cx="3393695" cy="1406555"/>
            <a:chOff x="5111805" y="1104513"/>
            <a:chExt cx="3393695" cy="1406555"/>
          </a:xfrm>
        </p:grpSpPr>
        <p:sp>
          <p:nvSpPr>
            <p:cNvPr id="26" name="TextBox 25"/>
            <p:cNvSpPr txBox="1"/>
            <p:nvPr/>
          </p:nvSpPr>
          <p:spPr>
            <a:xfrm>
              <a:off x="5878999" y="1104513"/>
              <a:ext cx="1368152" cy="369332"/>
            </a:xfrm>
            <a:prstGeom prst="rect">
              <a:avLst/>
            </a:prstGeom>
            <a:noFill/>
          </p:spPr>
          <p:txBody>
            <a:bodyPr wrap="square" rtlCol="0">
              <a:spAutoFit/>
            </a:bodyPr>
            <a:lstStyle/>
            <a:p>
              <a:pPr algn="ctr"/>
              <a:r>
                <a:rPr lang="nl-BE" dirty="0" smtClean="0"/>
                <a:t>Public Cloud</a:t>
              </a:r>
              <a:endParaRPr lang="en-US" dirty="0"/>
            </a:p>
          </p:txBody>
        </p:sp>
        <p:pic>
          <p:nvPicPr>
            <p:cNvPr id="42" name="Picture 4" descr="http://icons.iconarchive.com/icons/custom-icon-design/pretty-office-12/512/cloud-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10654" y="1473845"/>
              <a:ext cx="928742" cy="928742"/>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3"/>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299458" y="1857711"/>
              <a:ext cx="189198" cy="266380"/>
            </a:xfrm>
            <a:prstGeom prst="rect">
              <a:avLst/>
            </a:prstGeom>
          </p:spPr>
        </p:pic>
        <p:pic>
          <p:nvPicPr>
            <p:cNvPr id="65" name="Picture 6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667758" y="2023107"/>
              <a:ext cx="189198" cy="266380"/>
            </a:xfrm>
            <a:prstGeom prst="rect">
              <a:avLst/>
            </a:prstGeom>
          </p:spPr>
        </p:pic>
        <p:sp>
          <p:nvSpPr>
            <p:cNvPr id="66" name="Rectangle 65"/>
            <p:cNvSpPr/>
            <p:nvPr/>
          </p:nvSpPr>
          <p:spPr>
            <a:xfrm>
              <a:off x="5111805" y="1772755"/>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7623402" y="1256023"/>
              <a:ext cx="882098" cy="603364"/>
              <a:chOff x="975283" y="3149672"/>
              <a:chExt cx="882098" cy="603364"/>
            </a:xfrm>
          </p:grpSpPr>
          <p:pic>
            <p:nvPicPr>
              <p:cNvPr id="68" name="Picture 67"/>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162936" y="3234628"/>
                <a:ext cx="189198" cy="266380"/>
              </a:xfrm>
              <a:prstGeom prst="rect">
                <a:avLst/>
              </a:prstGeom>
            </p:spPr>
          </p:pic>
          <p:pic>
            <p:nvPicPr>
              <p:cNvPr id="69" name="Picture 68"/>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531236" y="3400024"/>
                <a:ext cx="189198" cy="266380"/>
              </a:xfrm>
              <a:prstGeom prst="rect">
                <a:avLst/>
              </a:prstGeom>
            </p:spPr>
          </p:pic>
          <p:sp>
            <p:nvSpPr>
              <p:cNvPr id="70" name="Rectangle 69"/>
              <p:cNvSpPr/>
              <p:nvPr/>
            </p:nvSpPr>
            <p:spPr>
              <a:xfrm>
                <a:off x="975283" y="3149672"/>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4" name="Straight Arrow Connector 93"/>
            <p:cNvCxnSpPr/>
            <p:nvPr/>
          </p:nvCxnSpPr>
          <p:spPr>
            <a:xfrm flipV="1">
              <a:off x="5993903" y="2047781"/>
              <a:ext cx="416751" cy="41975"/>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95" name="Straight Arrow Connector 94"/>
            <p:cNvCxnSpPr>
              <a:stCxn id="70" idx="1"/>
            </p:cNvCxnSpPr>
            <p:nvPr/>
          </p:nvCxnSpPr>
          <p:spPr>
            <a:xfrm flipH="1">
              <a:off x="7254874" y="1557705"/>
              <a:ext cx="368528" cy="300006"/>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96" name="Straight Arrow Connector 95"/>
            <p:cNvCxnSpPr>
              <a:stCxn id="104" idx="1"/>
            </p:cNvCxnSpPr>
            <p:nvPr/>
          </p:nvCxnSpPr>
          <p:spPr>
            <a:xfrm flipH="1" flipV="1">
              <a:off x="7315711" y="2156298"/>
              <a:ext cx="694159" cy="221580"/>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pic>
          <p:nvPicPr>
            <p:cNvPr id="104" name="Picture 103"/>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8009870" y="2244688"/>
              <a:ext cx="189198" cy="266380"/>
            </a:xfrm>
            <a:prstGeom prst="rect">
              <a:avLst/>
            </a:prstGeom>
          </p:spPr>
        </p:pic>
      </p:grpSp>
      <p:grpSp>
        <p:nvGrpSpPr>
          <p:cNvPr id="4" name="Group 3"/>
          <p:cNvGrpSpPr/>
          <p:nvPr/>
        </p:nvGrpSpPr>
        <p:grpSpPr>
          <a:xfrm>
            <a:off x="459812" y="944724"/>
            <a:ext cx="8666167" cy="3456595"/>
            <a:chOff x="459812" y="944724"/>
            <a:chExt cx="8666167" cy="3456595"/>
          </a:xfrm>
        </p:grpSpPr>
        <p:sp>
          <p:nvSpPr>
            <p:cNvPr id="40" name="Rounded Rectangle 39"/>
            <p:cNvSpPr/>
            <p:nvPr/>
          </p:nvSpPr>
          <p:spPr>
            <a:xfrm>
              <a:off x="791580" y="944724"/>
              <a:ext cx="8334399" cy="3456595"/>
            </a:xfrm>
            <a:prstGeom prst="roundRect">
              <a:avLst/>
            </a:prstGeom>
            <a:solidFill>
              <a:srgbClr val="FF9933">
                <a:alpha val="13725"/>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tIns="0" rtlCol="0" anchor="t"/>
            <a:lstStyle/>
            <a:p>
              <a:r>
                <a:rPr lang="nl-BE" sz="2800" dirty="0" smtClean="0">
                  <a:solidFill>
                    <a:schemeClr val="tx1"/>
                  </a:solidFill>
                </a:rPr>
                <a:t>			 </a:t>
              </a:r>
              <a:r>
                <a:rPr lang="nl-BE" sz="2800" dirty="0" err="1" smtClean="0">
                  <a:solidFill>
                    <a:schemeClr val="accent6">
                      <a:lumMod val="50000"/>
                    </a:schemeClr>
                  </a:solidFill>
                </a:rPr>
                <a:t>Hybrid</a:t>
              </a:r>
              <a:r>
                <a:rPr lang="nl-BE" sz="2400" dirty="0" smtClean="0">
                  <a:solidFill>
                    <a:schemeClr val="accent6">
                      <a:lumMod val="50000"/>
                    </a:schemeClr>
                  </a:solidFill>
                </a:rPr>
                <a:t> </a:t>
              </a:r>
              <a:endParaRPr lang="en-US" sz="2400" dirty="0">
                <a:solidFill>
                  <a:schemeClr val="accent6">
                    <a:lumMod val="50000"/>
                  </a:schemeClr>
                </a:solidFill>
              </a:endParaRPr>
            </a:p>
          </p:txBody>
        </p:sp>
        <p:pic>
          <p:nvPicPr>
            <p:cNvPr id="3" name="Picture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9162120">
              <a:off x="459812" y="1002214"/>
              <a:ext cx="1784640" cy="1008322"/>
            </a:xfrm>
            <a:prstGeom prst="rect">
              <a:avLst/>
            </a:prstGeom>
          </p:spPr>
        </p:pic>
      </p:grpSp>
      <p:sp>
        <p:nvSpPr>
          <p:cNvPr id="19" name="Slide Number Placeholder 1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15018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16" presetClass="entr" presetSubtype="4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outHorizontal)">
                                      <p:cBhvr>
                                        <p:cTn id="11" dur="1000"/>
                                        <p:tgtEl>
                                          <p:spTgt spid="7"/>
                                        </p:tgtEl>
                                      </p:cBhvr>
                                    </p:animEffect>
                                  </p:childTnLst>
                                </p:cTn>
                              </p:par>
                            </p:childTnLst>
                          </p:cTn>
                        </p:par>
                        <p:par>
                          <p:cTn id="12" fill="hold">
                            <p:stCondLst>
                              <p:cond delay="1500"/>
                            </p:stCondLst>
                            <p:childTnLst>
                              <p:par>
                                <p:cTn id="13" presetID="6" presetClass="entr" presetSubtype="32"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circle(out)">
                                      <p:cBhvr>
                                        <p:cTn id="15" dur="10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1475656" y="1484313"/>
            <a:ext cx="6192688" cy="4897015"/>
            <a:chOff x="1475656" y="1484313"/>
            <a:chExt cx="6192688" cy="4897015"/>
          </a:xfrm>
        </p:grpSpPr>
        <p:sp>
          <p:nvSpPr>
            <p:cNvPr id="36" name="Oval 35"/>
            <p:cNvSpPr/>
            <p:nvPr/>
          </p:nvSpPr>
          <p:spPr>
            <a:xfrm>
              <a:off x="1475656" y="1484313"/>
              <a:ext cx="6192688" cy="4897015"/>
            </a:xfrm>
            <a:prstGeom prst="ellipse">
              <a:avLst/>
            </a:prstGeom>
            <a:noFill/>
            <a:ln w="5080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a:off x="3288909" y="3256722"/>
              <a:ext cx="2194896" cy="830997"/>
            </a:xfrm>
            <a:prstGeom prst="rect">
              <a:avLst/>
            </a:prstGeom>
            <a:effectLst>
              <a:outerShdw blurRad="50800" dist="38100" dir="2700000" algn="tl" rotWithShape="0">
                <a:prstClr val="black">
                  <a:alpha val="40000"/>
                </a:prstClr>
              </a:outerShdw>
            </a:effectLst>
          </p:spPr>
          <p:txBody>
            <a:bodyPr wrap="none">
              <a:spAutoFit/>
            </a:bodyPr>
            <a:lstStyle/>
            <a:p>
              <a:pPr lvl="0"/>
              <a:r>
                <a:rPr lang="nl-BE" sz="4800" b="1" dirty="0" err="1" smtClean="0">
                  <a:solidFill>
                    <a:schemeClr val="tx2"/>
                  </a:solidFill>
                </a:rPr>
                <a:t>Synergy</a:t>
              </a:r>
              <a:endParaRPr lang="nl-BE" sz="4800" dirty="0"/>
            </a:p>
          </p:txBody>
        </p:sp>
      </p:grpSp>
      <p:sp>
        <p:nvSpPr>
          <p:cNvPr id="37" name="Title 36"/>
          <p:cNvSpPr>
            <a:spLocks noGrp="1"/>
          </p:cNvSpPr>
          <p:nvPr>
            <p:ph type="title"/>
          </p:nvPr>
        </p:nvSpPr>
        <p:spPr/>
        <p:txBody>
          <a:bodyPr/>
          <a:lstStyle/>
          <a:p>
            <a:r>
              <a:rPr lang="en-GB" noProof="0" dirty="0" smtClean="0"/>
              <a:t>G-Cloud ‘products’ </a:t>
            </a:r>
            <a:endParaRPr lang="en-GB" noProof="0" dirty="0"/>
          </a:p>
        </p:txBody>
      </p:sp>
      <p:grpSp>
        <p:nvGrpSpPr>
          <p:cNvPr id="55" name="Group 54"/>
          <p:cNvGrpSpPr/>
          <p:nvPr/>
        </p:nvGrpSpPr>
        <p:grpSpPr>
          <a:xfrm>
            <a:off x="3055440" y="1009861"/>
            <a:ext cx="3033120" cy="1267011"/>
            <a:chOff x="3055440" y="1009861"/>
            <a:chExt cx="3033120" cy="1267011"/>
          </a:xfrm>
        </p:grpSpPr>
        <p:sp>
          <p:nvSpPr>
            <p:cNvPr id="24" name="Oval 23"/>
            <p:cNvSpPr/>
            <p:nvPr/>
          </p:nvSpPr>
          <p:spPr>
            <a:xfrm>
              <a:off x="3055440" y="1009861"/>
              <a:ext cx="3033120" cy="1267011"/>
            </a:xfrm>
            <a:prstGeom prst="ellipse">
              <a:avLst/>
            </a:prstGeom>
            <a:solidFill>
              <a:schemeClr val="tx2"/>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25" name="Oval 4"/>
            <p:cNvSpPr/>
            <p:nvPr/>
          </p:nvSpPr>
          <p:spPr>
            <a:xfrm>
              <a:off x="3499630" y="1195410"/>
              <a:ext cx="2144740" cy="895913"/>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nl-BE" sz="2800" b="1" kern="1200" dirty="0" err="1" smtClean="0">
                  <a:solidFill>
                    <a:schemeClr val="bg1"/>
                  </a:solidFill>
                </a:rPr>
                <a:t>Procurement</a:t>
              </a:r>
              <a:endParaRPr lang="nl-BE" sz="2800" b="1" kern="1200" dirty="0">
                <a:solidFill>
                  <a:schemeClr val="bg1"/>
                </a:solidFill>
              </a:endParaRPr>
            </a:p>
          </p:txBody>
        </p:sp>
      </p:grpSp>
      <p:grpSp>
        <p:nvGrpSpPr>
          <p:cNvPr id="52" name="Group 51"/>
          <p:cNvGrpSpPr/>
          <p:nvPr/>
        </p:nvGrpSpPr>
        <p:grpSpPr>
          <a:xfrm>
            <a:off x="5788144" y="2993762"/>
            <a:ext cx="3248352" cy="1356919"/>
            <a:chOff x="5788144" y="2993762"/>
            <a:chExt cx="3248352" cy="1356919"/>
          </a:xfrm>
        </p:grpSpPr>
        <p:sp>
          <p:nvSpPr>
            <p:cNvPr id="27" name="Oval 26"/>
            <p:cNvSpPr/>
            <p:nvPr/>
          </p:nvSpPr>
          <p:spPr>
            <a:xfrm>
              <a:off x="5788144" y="2993762"/>
              <a:ext cx="3248352" cy="1356919"/>
            </a:xfrm>
            <a:prstGeom prst="ellipse">
              <a:avLst/>
            </a:prstGeom>
            <a:solidFill>
              <a:schemeClr val="tx2"/>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28" name="Oval 4"/>
            <p:cNvSpPr/>
            <p:nvPr/>
          </p:nvSpPr>
          <p:spPr>
            <a:xfrm>
              <a:off x="6263854" y="3192478"/>
              <a:ext cx="2296932" cy="959487"/>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nl-BE" sz="2800" b="1" kern="1200" smtClean="0">
                  <a:solidFill>
                    <a:schemeClr val="bg1"/>
                  </a:solidFill>
                </a:rPr>
                <a:t>Services</a:t>
              </a:r>
              <a:endParaRPr lang="nl-BE" sz="2800" b="1" kern="1200">
                <a:solidFill>
                  <a:schemeClr val="bg1"/>
                </a:solidFill>
              </a:endParaRPr>
            </a:p>
          </p:txBody>
        </p:sp>
      </p:grpSp>
      <p:grpSp>
        <p:nvGrpSpPr>
          <p:cNvPr id="54" name="Group 53"/>
          <p:cNvGrpSpPr/>
          <p:nvPr/>
        </p:nvGrpSpPr>
        <p:grpSpPr>
          <a:xfrm>
            <a:off x="107504" y="2993762"/>
            <a:ext cx="3033120" cy="1267011"/>
            <a:chOff x="107504" y="2993762"/>
            <a:chExt cx="3033120" cy="1267011"/>
          </a:xfrm>
        </p:grpSpPr>
        <p:sp>
          <p:nvSpPr>
            <p:cNvPr id="30" name="Oval 29"/>
            <p:cNvSpPr/>
            <p:nvPr/>
          </p:nvSpPr>
          <p:spPr>
            <a:xfrm>
              <a:off x="107504" y="2993762"/>
              <a:ext cx="3033120" cy="1267011"/>
            </a:xfrm>
            <a:prstGeom prst="ellipse">
              <a:avLst/>
            </a:prstGeom>
            <a:solidFill>
              <a:schemeClr val="tx2"/>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31" name="Oval 4"/>
            <p:cNvSpPr/>
            <p:nvPr/>
          </p:nvSpPr>
          <p:spPr>
            <a:xfrm>
              <a:off x="551694" y="3179311"/>
              <a:ext cx="2144740" cy="895913"/>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nl-BE" sz="2800" b="1" kern="1200" dirty="0" err="1" smtClean="0">
                  <a:solidFill>
                    <a:schemeClr val="bg1"/>
                  </a:solidFill>
                </a:rPr>
                <a:t>Projects</a:t>
              </a:r>
              <a:endParaRPr lang="nl-BE" sz="2800" b="1" kern="1200" dirty="0">
                <a:solidFill>
                  <a:schemeClr val="bg1"/>
                </a:solidFill>
              </a:endParaRPr>
            </a:p>
          </p:txBody>
        </p:sp>
      </p:grpSp>
      <p:grpSp>
        <p:nvGrpSpPr>
          <p:cNvPr id="53" name="Group 52"/>
          <p:cNvGrpSpPr/>
          <p:nvPr/>
        </p:nvGrpSpPr>
        <p:grpSpPr>
          <a:xfrm>
            <a:off x="2947824" y="5373216"/>
            <a:ext cx="3248352" cy="1356919"/>
            <a:chOff x="2947824" y="5373216"/>
            <a:chExt cx="3248352" cy="1356919"/>
          </a:xfrm>
        </p:grpSpPr>
        <p:sp>
          <p:nvSpPr>
            <p:cNvPr id="33" name="Oval 32"/>
            <p:cNvSpPr/>
            <p:nvPr/>
          </p:nvSpPr>
          <p:spPr>
            <a:xfrm>
              <a:off x="2947824" y="5373216"/>
              <a:ext cx="3248352" cy="1356919"/>
            </a:xfrm>
            <a:prstGeom prst="ellipse">
              <a:avLst/>
            </a:prstGeom>
            <a:solidFill>
              <a:schemeClr val="tx2"/>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34" name="Oval 4"/>
            <p:cNvSpPr/>
            <p:nvPr/>
          </p:nvSpPr>
          <p:spPr>
            <a:xfrm>
              <a:off x="3423534" y="5571932"/>
              <a:ext cx="2296932" cy="959487"/>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nl-BE" sz="2800" b="1" kern="1200" dirty="0" err="1" smtClean="0">
                  <a:solidFill>
                    <a:schemeClr val="bg1"/>
                  </a:solidFill>
                </a:rPr>
                <a:t>Know-how</a:t>
              </a:r>
              <a:r>
                <a:rPr lang="nl-BE" sz="2800" b="1" kern="1200" dirty="0" smtClean="0">
                  <a:solidFill>
                    <a:schemeClr val="bg1"/>
                  </a:solidFill>
                </a:rPr>
                <a:t> &amp; Expertise</a:t>
              </a:r>
              <a:endParaRPr lang="nl-BE" sz="2800" b="1" kern="1200" dirty="0">
                <a:solidFill>
                  <a:schemeClr val="bg1"/>
                </a:solidFill>
              </a:endParaRPr>
            </a:p>
          </p:txBody>
        </p:sp>
      </p:grpSp>
      <p:grpSp>
        <p:nvGrpSpPr>
          <p:cNvPr id="39" name="Group 38"/>
          <p:cNvGrpSpPr/>
          <p:nvPr/>
        </p:nvGrpSpPr>
        <p:grpSpPr>
          <a:xfrm>
            <a:off x="759450" y="1268760"/>
            <a:ext cx="2081423" cy="1379302"/>
            <a:chOff x="621511" y="2708919"/>
            <a:chExt cx="2081423" cy="1379302"/>
          </a:xfrm>
        </p:grpSpPr>
        <p:sp>
          <p:nvSpPr>
            <p:cNvPr id="40" name="Oval 39"/>
            <p:cNvSpPr/>
            <p:nvPr/>
          </p:nvSpPr>
          <p:spPr>
            <a:xfrm>
              <a:off x="621511" y="3289319"/>
              <a:ext cx="2081423" cy="798902"/>
            </a:xfrm>
            <a:prstGeom prst="ellipse">
              <a:avLst/>
            </a:prstGeom>
            <a:ln w="57150">
              <a:solidFill>
                <a:schemeClr val="tx2">
                  <a:lumMod val="20000"/>
                  <a:lumOff val="80000"/>
                </a:schemeClr>
              </a:solidFill>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none" lIns="0" tIns="0" rIns="0" bIns="0" rtlCol="0" anchor="ctr"/>
            <a:lstStyle/>
            <a:p>
              <a:pPr algn="ctr" fontAlgn="base">
                <a:spcBef>
                  <a:spcPct val="0"/>
                </a:spcBef>
                <a:spcAft>
                  <a:spcPct val="0"/>
                </a:spcAft>
              </a:pPr>
              <a:r>
                <a:rPr lang="nl-BE" sz="2000" b="1" dirty="0" err="1" smtClean="0">
                  <a:solidFill>
                    <a:schemeClr val="tx2"/>
                  </a:solidFill>
                  <a:latin typeface="Calibri" panose="020F0502020204030204" pitchFamily="34" charset="0"/>
                </a:rPr>
                <a:t>Cooperation</a:t>
              </a:r>
              <a:r>
                <a:rPr lang="nl-BE" sz="2000" b="1" dirty="0" err="1" smtClean="0">
                  <a:solidFill>
                    <a:schemeClr val="tx2"/>
                  </a:solidFill>
                  <a:latin typeface="Wingdings" panose="05000000000000000000" pitchFamily="2" charset="2"/>
                </a:rPr>
                <a:t>á</a:t>
              </a:r>
              <a:endParaRPr lang="nl-BE" sz="2000" b="1" dirty="0">
                <a:solidFill>
                  <a:schemeClr val="tx2"/>
                </a:solidFill>
                <a:latin typeface="Symbol" panose="05050102010706020507" pitchFamily="18" charset="2"/>
              </a:endParaRPr>
            </a:p>
          </p:txBody>
        </p:sp>
        <p:pic>
          <p:nvPicPr>
            <p:cNvPr id="41" name="Picture 4" descr="https://livebinders.files.wordpress.com/2010/10/collaboration_2.jp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46928" y="2708919"/>
              <a:ext cx="1306469" cy="9798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Group 41"/>
          <p:cNvGrpSpPr/>
          <p:nvPr/>
        </p:nvGrpSpPr>
        <p:grpSpPr>
          <a:xfrm>
            <a:off x="6149929" y="1394508"/>
            <a:ext cx="2081423" cy="1240754"/>
            <a:chOff x="4120938" y="2856064"/>
            <a:chExt cx="2081423" cy="1240754"/>
          </a:xfrm>
        </p:grpSpPr>
        <p:sp>
          <p:nvSpPr>
            <p:cNvPr id="43" name="Oval 42"/>
            <p:cNvSpPr/>
            <p:nvPr/>
          </p:nvSpPr>
          <p:spPr>
            <a:xfrm>
              <a:off x="4120938" y="3297916"/>
              <a:ext cx="2081423" cy="798902"/>
            </a:xfrm>
            <a:prstGeom prst="ellipse">
              <a:avLst/>
            </a:prstGeom>
            <a:ln w="57150">
              <a:solidFill>
                <a:schemeClr val="tx2">
                  <a:lumMod val="20000"/>
                  <a:lumOff val="80000"/>
                </a:schemeClr>
              </a:solidFill>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none" lIns="0" tIns="0" rIns="0" bIns="0" rtlCol="0" anchor="ctr"/>
            <a:lstStyle/>
            <a:p>
              <a:pPr algn="ctr" fontAlgn="base">
                <a:spcBef>
                  <a:spcPct val="0"/>
                </a:spcBef>
                <a:spcAft>
                  <a:spcPct val="0"/>
                </a:spcAft>
              </a:pPr>
              <a:r>
                <a:rPr lang="nl-BE" sz="2000" b="1" dirty="0" err="1" smtClean="0">
                  <a:solidFill>
                    <a:schemeClr val="tx2"/>
                  </a:solidFill>
                  <a:latin typeface="Calibri" panose="020F0502020204030204" pitchFamily="34" charset="0"/>
                </a:rPr>
                <a:t>Efficiency</a:t>
              </a:r>
              <a:r>
                <a:rPr lang="nl-BE" sz="2000" b="1" dirty="0" err="1" smtClean="0">
                  <a:solidFill>
                    <a:schemeClr val="tx2"/>
                  </a:solidFill>
                  <a:latin typeface="Wingdings" panose="05000000000000000000" pitchFamily="2" charset="2"/>
                </a:rPr>
                <a:t>á</a:t>
              </a:r>
              <a:endParaRPr lang="nl-BE" sz="2000" b="1" dirty="0">
                <a:solidFill>
                  <a:schemeClr val="tx2"/>
                </a:solidFill>
                <a:latin typeface="Symbol" panose="05050102010706020507" pitchFamily="18" charset="2"/>
              </a:endParaRPr>
            </a:p>
          </p:txBody>
        </p:sp>
        <p:pic>
          <p:nvPicPr>
            <p:cNvPr id="44" name="Picture 8" descr="http://www.thinkautomation.com/Sitefinity/WebsiteTemplates/Think/App_Themes/images/auto1.png"/>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508415" y="2856064"/>
              <a:ext cx="1306469" cy="73815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5" name="Group 44"/>
          <p:cNvGrpSpPr/>
          <p:nvPr/>
        </p:nvGrpSpPr>
        <p:grpSpPr>
          <a:xfrm>
            <a:off x="6149929" y="4440097"/>
            <a:ext cx="2081423" cy="1193972"/>
            <a:chOff x="621511" y="5421585"/>
            <a:chExt cx="2081423" cy="1193972"/>
          </a:xfrm>
        </p:grpSpPr>
        <p:sp>
          <p:nvSpPr>
            <p:cNvPr id="46" name="Oval 45"/>
            <p:cNvSpPr/>
            <p:nvPr/>
          </p:nvSpPr>
          <p:spPr>
            <a:xfrm>
              <a:off x="621511" y="5816655"/>
              <a:ext cx="2081423" cy="798902"/>
            </a:xfrm>
            <a:prstGeom prst="ellipse">
              <a:avLst/>
            </a:prstGeom>
            <a:ln w="57150">
              <a:solidFill>
                <a:schemeClr val="tx2">
                  <a:lumMod val="20000"/>
                  <a:lumOff val="80000"/>
                </a:schemeClr>
              </a:solidFill>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none" lIns="0" tIns="0" rIns="0" bIns="0" rtlCol="0" anchor="ctr"/>
            <a:lstStyle/>
            <a:p>
              <a:pPr algn="ctr" fontAlgn="base">
                <a:spcBef>
                  <a:spcPct val="0"/>
                </a:spcBef>
                <a:spcAft>
                  <a:spcPct val="0"/>
                </a:spcAft>
              </a:pPr>
              <a:r>
                <a:rPr lang="nl-BE" sz="2000" b="1" dirty="0" err="1" smtClean="0">
                  <a:solidFill>
                    <a:schemeClr val="tx2"/>
                  </a:solidFill>
                  <a:latin typeface="Calibri" panose="020F0502020204030204" pitchFamily="34" charset="0"/>
                </a:rPr>
                <a:t>Quality</a:t>
              </a:r>
              <a:r>
                <a:rPr lang="nl-BE" sz="2000" b="1" dirty="0" err="1" smtClean="0">
                  <a:solidFill>
                    <a:schemeClr val="tx2"/>
                  </a:solidFill>
                  <a:latin typeface="Wingdings" panose="05000000000000000000" pitchFamily="2" charset="2"/>
                </a:rPr>
                <a:t>á</a:t>
              </a:r>
              <a:endParaRPr lang="nl-BE" sz="2000" b="1" dirty="0">
                <a:solidFill>
                  <a:schemeClr val="tx2"/>
                </a:solidFill>
                <a:latin typeface="Symbol" panose="05050102010706020507" pitchFamily="18" charset="2"/>
              </a:endParaRPr>
            </a:p>
          </p:txBody>
        </p:sp>
        <p:pic>
          <p:nvPicPr>
            <p:cNvPr id="47" name="Picture 10" descr="http://www.dcregionrealestate.com/wp-content/uploads/2014/03/top_quality.jpg"/>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80198" y="5421585"/>
              <a:ext cx="964049" cy="68276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8" name="Group 47"/>
          <p:cNvGrpSpPr/>
          <p:nvPr/>
        </p:nvGrpSpPr>
        <p:grpSpPr>
          <a:xfrm>
            <a:off x="759450" y="4440097"/>
            <a:ext cx="2081423" cy="1293159"/>
            <a:chOff x="4466625" y="5334255"/>
            <a:chExt cx="2081423" cy="1293159"/>
          </a:xfrm>
        </p:grpSpPr>
        <p:sp>
          <p:nvSpPr>
            <p:cNvPr id="49" name="Oval 48"/>
            <p:cNvSpPr/>
            <p:nvPr/>
          </p:nvSpPr>
          <p:spPr>
            <a:xfrm>
              <a:off x="4466625" y="5828512"/>
              <a:ext cx="2081423" cy="798902"/>
            </a:xfrm>
            <a:prstGeom prst="ellipse">
              <a:avLst/>
            </a:prstGeom>
            <a:ln w="57150">
              <a:solidFill>
                <a:schemeClr val="tx2">
                  <a:lumMod val="20000"/>
                  <a:lumOff val="80000"/>
                </a:schemeClr>
              </a:solidFill>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none" lIns="0" tIns="0" rIns="0" bIns="0" rtlCol="0" anchor="ctr"/>
            <a:lstStyle/>
            <a:p>
              <a:pPr algn="ctr" fontAlgn="base">
                <a:spcBef>
                  <a:spcPct val="0"/>
                </a:spcBef>
                <a:spcAft>
                  <a:spcPct val="0"/>
                </a:spcAft>
              </a:pPr>
              <a:r>
                <a:rPr lang="nl-BE" sz="2000" b="1" dirty="0" err="1" smtClean="0">
                  <a:solidFill>
                    <a:schemeClr val="tx2"/>
                  </a:solidFill>
                  <a:latin typeface="Calibri" panose="020F0502020204030204" pitchFamily="34" charset="0"/>
                </a:rPr>
                <a:t>Costs</a:t>
              </a:r>
              <a:r>
                <a:rPr lang="nl-BE" sz="2000" b="1" dirty="0" err="1" smtClean="0">
                  <a:solidFill>
                    <a:schemeClr val="tx2"/>
                  </a:solidFill>
                  <a:latin typeface="Wingdings" panose="05000000000000000000" pitchFamily="2" charset="2"/>
                </a:rPr>
                <a:t>â</a:t>
              </a:r>
              <a:endParaRPr lang="nl-BE" sz="2000" b="1" dirty="0">
                <a:solidFill>
                  <a:schemeClr val="tx2"/>
                </a:solidFill>
                <a:latin typeface="Symbol" panose="05050102010706020507" pitchFamily="18" charset="2"/>
              </a:endParaRPr>
            </a:p>
          </p:txBody>
        </p:sp>
        <p:pic>
          <p:nvPicPr>
            <p:cNvPr id="50" name="Picture 6" descr="http://www.addit.pl/new/images/stories/cost%20reduction%20projects.jpg"/>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854102" y="5334255"/>
              <a:ext cx="1295827" cy="8684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53375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500"/>
                                        <p:tgtEl>
                                          <p:spTgt spid="5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5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fade">
                                      <p:cBhvr>
                                        <p:cTn id="4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Why G-Cloud?</a:t>
            </a:r>
            <a:endParaRPr lang="en-GB" noProof="0" dirty="0"/>
          </a:p>
        </p:txBody>
      </p:sp>
      <p:sp>
        <p:nvSpPr>
          <p:cNvPr id="3" name="Content Placeholder 2"/>
          <p:cNvSpPr>
            <a:spLocks noGrp="1"/>
          </p:cNvSpPr>
          <p:nvPr>
            <p:ph idx="1"/>
          </p:nvPr>
        </p:nvSpPr>
        <p:spPr>
          <a:xfrm>
            <a:off x="3563888" y="1089660"/>
            <a:ext cx="5122912" cy="5265420"/>
          </a:xfrm>
        </p:spPr>
        <p:txBody>
          <a:bodyPr>
            <a:normAutofit/>
          </a:bodyPr>
          <a:lstStyle/>
          <a:p>
            <a:pPr marL="0" indent="0">
              <a:buNone/>
            </a:pPr>
            <a:endParaRPr lang="en-GB" noProof="0" smtClean="0"/>
          </a:p>
          <a:p>
            <a:pPr marL="0" indent="0">
              <a:buNone/>
            </a:pPr>
            <a:r>
              <a:rPr lang="en-GB" noProof="0" smtClean="0"/>
              <a:t>Creation of </a:t>
            </a:r>
            <a:r>
              <a:rPr lang="en-GB" b="1" noProof="0" smtClean="0"/>
              <a:t>economies of scale</a:t>
            </a:r>
            <a:r>
              <a:rPr lang="en-GB" noProof="0" smtClean="0"/>
              <a:t>: efficiency and high quality/availability</a:t>
            </a:r>
          </a:p>
          <a:p>
            <a:pPr marL="0" indent="0">
              <a:buNone/>
            </a:pPr>
            <a:endParaRPr lang="en-GB" noProof="0" smtClean="0"/>
          </a:p>
          <a:p>
            <a:pPr marL="0" indent="0">
              <a:buNone/>
            </a:pPr>
            <a:endParaRPr lang="en-GB" noProof="0" smtClean="0"/>
          </a:p>
          <a:p>
            <a:pPr marL="0" indent="0">
              <a:buNone/>
            </a:pPr>
            <a:r>
              <a:rPr lang="en-GB" noProof="0" smtClean="0"/>
              <a:t>Respect of </a:t>
            </a:r>
            <a:r>
              <a:rPr lang="en-GB" b="1" noProof="0" smtClean="0"/>
              <a:t>confidentiality </a:t>
            </a:r>
            <a:r>
              <a:rPr lang="en-GB" noProof="0" smtClean="0"/>
              <a:t>and </a:t>
            </a:r>
            <a:r>
              <a:rPr lang="en-GB" b="1" noProof="0" smtClean="0"/>
              <a:t>data protection</a:t>
            </a:r>
          </a:p>
          <a:p>
            <a:pPr marL="0" indent="0">
              <a:buNone/>
            </a:pPr>
            <a:endParaRPr lang="en-GB" b="1" noProof="0" smtClean="0"/>
          </a:p>
          <a:p>
            <a:pPr marL="0" indent="0">
              <a:buNone/>
            </a:pPr>
            <a:endParaRPr lang="en-GB" noProof="0" smtClean="0"/>
          </a:p>
          <a:p>
            <a:pPr marL="0" indent="0">
              <a:buNone/>
            </a:pPr>
            <a:r>
              <a:rPr lang="en-GB" noProof="0" smtClean="0"/>
              <a:t>Bigger </a:t>
            </a:r>
            <a:r>
              <a:rPr lang="en-GB" b="1" noProof="0" smtClean="0"/>
              <a:t>focus</a:t>
            </a:r>
            <a:r>
              <a:rPr lang="en-GB" noProof="0" smtClean="0"/>
              <a:t> </a:t>
            </a:r>
            <a:r>
              <a:rPr lang="en-GB" b="1" noProof="0" smtClean="0"/>
              <a:t>on business applications and flexibility </a:t>
            </a:r>
            <a:r>
              <a:rPr lang="en-GB" noProof="0" smtClean="0"/>
              <a:t>in order to realize them</a:t>
            </a:r>
          </a:p>
          <a:p>
            <a:pPr marL="0" indent="0">
              <a:buNone/>
            </a:pPr>
            <a:endParaRPr lang="en-GB" noProof="0" smtClean="0"/>
          </a:p>
          <a:p>
            <a:pPr marL="0" indent="0">
              <a:buNone/>
            </a:pPr>
            <a:endParaRPr lang="en-GB" noProof="0" dirty="0"/>
          </a:p>
        </p:txBody>
      </p:sp>
      <p:pic>
        <p:nvPicPr>
          <p:cNvPr id="8194" name="Picture 2" descr="C:\Users\JV\Downloads\tipper-4171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2338" y="1011674"/>
            <a:ext cx="1560460" cy="2080614"/>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JV\Downloads\castle-97959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7624" y="3068961"/>
            <a:ext cx="2325214" cy="164339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JV\Downloads\ball-56397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41828" y="4712355"/>
            <a:ext cx="2271010" cy="181564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20706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Why G-Cloud?</a:t>
            </a:r>
            <a:endParaRPr lang="en-GB" noProof="0"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17032"/>
            <a:ext cx="2905125"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0" y="1479501"/>
            <a:ext cx="2905125" cy="1477328"/>
          </a:xfrm>
          <a:prstGeom prst="rect">
            <a:avLst/>
          </a:prstGeom>
          <a:noFill/>
        </p:spPr>
        <p:txBody>
          <a:bodyPr wrap="square" rtlCol="0">
            <a:spAutoFit/>
          </a:bodyPr>
          <a:lstStyle/>
          <a:p>
            <a:pPr algn="ctr"/>
            <a:r>
              <a:rPr lang="fr-BE" sz="2400" b="1" dirty="0" err="1" smtClean="0"/>
              <a:t>Greater</a:t>
            </a:r>
            <a:r>
              <a:rPr lang="fr-BE" sz="2400" b="1" dirty="0" smtClean="0"/>
              <a:t> </a:t>
            </a:r>
            <a:r>
              <a:rPr lang="fr-BE" sz="2400" b="1" dirty="0" err="1" smtClean="0"/>
              <a:t>weight</a:t>
            </a:r>
            <a:endParaRPr lang="fr-BE" sz="2400" b="1" dirty="0" smtClean="0"/>
          </a:p>
          <a:p>
            <a:pPr algn="ctr"/>
            <a:r>
              <a:rPr lang="fr-BE" sz="2400" dirty="0" err="1"/>
              <a:t>d</a:t>
            </a:r>
            <a:r>
              <a:rPr lang="fr-BE" sz="2400" dirty="0" err="1" smtClean="0"/>
              <a:t>uring</a:t>
            </a:r>
            <a:r>
              <a:rPr lang="fr-BE" sz="2400" dirty="0" smtClean="0"/>
              <a:t> </a:t>
            </a:r>
            <a:r>
              <a:rPr lang="fr-BE" sz="2400" dirty="0" err="1" smtClean="0"/>
              <a:t>negotiations</a:t>
            </a:r>
            <a:r>
              <a:rPr lang="fr-BE" sz="2400" dirty="0" smtClean="0"/>
              <a:t> </a:t>
            </a:r>
            <a:r>
              <a:rPr lang="fr-BE" sz="2400" dirty="0" err="1" smtClean="0"/>
              <a:t>with</a:t>
            </a:r>
            <a:r>
              <a:rPr lang="fr-BE" sz="2400" dirty="0" smtClean="0"/>
              <a:t> </a:t>
            </a:r>
            <a:r>
              <a:rPr lang="fr-BE" sz="2400" dirty="0" err="1" smtClean="0"/>
              <a:t>suppliers</a:t>
            </a:r>
            <a:endParaRPr lang="fr-BE" sz="2400" dirty="0"/>
          </a:p>
          <a:p>
            <a:pPr algn="ctr"/>
            <a:endParaRPr lang="en-GB" dirty="0"/>
          </a:p>
        </p:txBody>
      </p:sp>
      <p:pic>
        <p:nvPicPr>
          <p:cNvPr id="9221" name="Picture 5" descr="https://upload.wikimedia.org/wikipedia/commons/1/16/VilloStationAlmostFul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65307" y="3717033"/>
            <a:ext cx="2258821" cy="181461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635897" y="1479501"/>
            <a:ext cx="2088232" cy="1200329"/>
          </a:xfrm>
          <a:prstGeom prst="rect">
            <a:avLst/>
          </a:prstGeom>
          <a:noFill/>
        </p:spPr>
        <p:txBody>
          <a:bodyPr wrap="square" rtlCol="0">
            <a:spAutoFit/>
          </a:bodyPr>
          <a:lstStyle/>
          <a:p>
            <a:pPr algn="ctr"/>
            <a:r>
              <a:rPr lang="fr-BE" sz="2400" b="1" dirty="0" err="1" smtClean="0"/>
              <a:t>Pooling</a:t>
            </a:r>
            <a:r>
              <a:rPr lang="fr-BE" sz="2400" dirty="0"/>
              <a:t> </a:t>
            </a:r>
            <a:r>
              <a:rPr lang="fr-BE" sz="2400" dirty="0" smtClean="0"/>
              <a:t>of </a:t>
            </a:r>
            <a:r>
              <a:rPr lang="fr-BE" sz="2400" dirty="0" err="1" smtClean="0"/>
              <a:t>knowledge</a:t>
            </a:r>
            <a:r>
              <a:rPr lang="fr-BE" sz="2400" dirty="0" smtClean="0"/>
              <a:t> and </a:t>
            </a:r>
            <a:r>
              <a:rPr lang="fr-BE" sz="2400" dirty="0" err="1" smtClean="0"/>
              <a:t>resources</a:t>
            </a:r>
            <a:endParaRPr lang="en-GB" dirty="0"/>
          </a:p>
        </p:txBody>
      </p:sp>
      <p:pic>
        <p:nvPicPr>
          <p:cNvPr id="9222" name="Picture 6" descr="C:\Users\JV\Downloads\light-bulb-97888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94196" y="3717032"/>
            <a:ext cx="2566226" cy="181461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6409414" y="1495014"/>
            <a:ext cx="2551008" cy="1569660"/>
          </a:xfrm>
          <a:prstGeom prst="rect">
            <a:avLst/>
          </a:prstGeom>
        </p:spPr>
        <p:txBody>
          <a:bodyPr wrap="square">
            <a:spAutoFit/>
          </a:bodyPr>
          <a:lstStyle/>
          <a:p>
            <a:pPr algn="ctr"/>
            <a:r>
              <a:rPr lang="fr-BE" sz="2400" b="1" dirty="0" err="1" smtClean="0"/>
              <a:t>Technological</a:t>
            </a:r>
            <a:r>
              <a:rPr lang="fr-BE" sz="2400" b="1" dirty="0" smtClean="0"/>
              <a:t> </a:t>
            </a:r>
            <a:r>
              <a:rPr lang="fr-BE" sz="2400" b="1" dirty="0" err="1" smtClean="0"/>
              <a:t>evolution</a:t>
            </a:r>
            <a:r>
              <a:rPr lang="fr-BE" sz="2400" b="1" dirty="0" smtClean="0"/>
              <a:t> </a:t>
            </a:r>
            <a:r>
              <a:rPr lang="fr-BE" sz="2400" dirty="0" err="1" smtClean="0"/>
              <a:t>faster</a:t>
            </a:r>
            <a:r>
              <a:rPr lang="fr-BE" sz="2400" dirty="0" smtClean="0"/>
              <a:t> </a:t>
            </a:r>
            <a:r>
              <a:rPr lang="fr-BE" sz="2400" dirty="0" err="1" smtClean="0"/>
              <a:t>available</a:t>
            </a:r>
            <a:r>
              <a:rPr lang="fr-BE" sz="2400" dirty="0" smtClean="0"/>
              <a:t> for </a:t>
            </a:r>
            <a:r>
              <a:rPr lang="fr-BE" sz="2400" dirty="0" err="1" smtClean="0"/>
              <a:t>everyone</a:t>
            </a:r>
            <a:endParaRPr lang="fr-BE" sz="2400" dirty="0"/>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03763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467544" y="2276872"/>
            <a:ext cx="8220796" cy="1127634"/>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r>
              <a:rPr lang="nl-BE" sz="1600" dirty="0">
                <a:solidFill>
                  <a:schemeClr val="tx1">
                    <a:lumMod val="75000"/>
                  </a:schemeClr>
                </a:solidFill>
              </a:rPr>
              <a:t>3 </a:t>
            </a:r>
            <a:r>
              <a:rPr lang="nl-BE" sz="1600" dirty="0" smtClean="0">
                <a:solidFill>
                  <a:schemeClr val="tx1">
                    <a:lumMod val="75000"/>
                  </a:schemeClr>
                </a:solidFill>
              </a:rPr>
              <a:t>Colleges</a:t>
            </a:r>
          </a:p>
          <a:p>
            <a:pPr marL="285750" lvl="0" indent="-285750">
              <a:buFont typeface="Arial" panose="020B0604020202020204" pitchFamily="34" charset="0"/>
              <a:buChar char="•"/>
            </a:pPr>
            <a:r>
              <a:rPr lang="nl-BE" sz="1400" dirty="0" smtClean="0">
                <a:solidFill>
                  <a:schemeClr val="tx1">
                    <a:lumMod val="75000"/>
                  </a:schemeClr>
                </a:solidFill>
              </a:rPr>
              <a:t>FPS</a:t>
            </a:r>
          </a:p>
          <a:p>
            <a:pPr marL="285750" lvl="0" indent="-285750">
              <a:buFont typeface="Arial" panose="020B0604020202020204" pitchFamily="34" charset="0"/>
              <a:buChar char="•"/>
            </a:pPr>
            <a:r>
              <a:rPr lang="en-BZ" sz="1400" dirty="0" smtClean="0">
                <a:solidFill>
                  <a:schemeClr val="tx1">
                    <a:lumMod val="75000"/>
                  </a:schemeClr>
                </a:solidFill>
              </a:rPr>
              <a:t>Public </a:t>
            </a:r>
            <a:r>
              <a:rPr lang="en-BZ" sz="1400" dirty="0">
                <a:solidFill>
                  <a:schemeClr val="tx1">
                    <a:lumMod val="75000"/>
                  </a:schemeClr>
                </a:solidFill>
              </a:rPr>
              <a:t>Institutions o</a:t>
            </a:r>
            <a:r>
              <a:rPr lang="en-BZ" sz="1400" dirty="0" smtClean="0">
                <a:solidFill>
                  <a:schemeClr val="tx1">
                    <a:lumMod val="75000"/>
                  </a:schemeClr>
                </a:solidFill>
              </a:rPr>
              <a:t>f </a:t>
            </a:r>
            <a:r>
              <a:rPr lang="en-BZ" sz="1400" dirty="0">
                <a:solidFill>
                  <a:schemeClr val="tx1">
                    <a:lumMod val="75000"/>
                  </a:schemeClr>
                </a:solidFill>
              </a:rPr>
              <a:t>Social </a:t>
            </a:r>
            <a:r>
              <a:rPr lang="en-BZ" sz="1400" dirty="0" smtClean="0">
                <a:solidFill>
                  <a:schemeClr val="tx1">
                    <a:lumMod val="75000"/>
                  </a:schemeClr>
                </a:solidFill>
              </a:rPr>
              <a:t>Security (PIOSS)</a:t>
            </a:r>
            <a:endParaRPr lang="nl-BE" sz="1400" dirty="0">
              <a:solidFill>
                <a:schemeClr val="tx1">
                  <a:lumMod val="75000"/>
                </a:schemeClr>
              </a:solidFill>
            </a:endParaRPr>
          </a:p>
          <a:p>
            <a:pPr marL="285750" lvl="0" indent="-285750">
              <a:buFont typeface="Arial" panose="020B0604020202020204" pitchFamily="34" charset="0"/>
              <a:buChar char="•"/>
            </a:pPr>
            <a:r>
              <a:rPr lang="fr-BE" sz="1400" dirty="0" smtClean="0">
                <a:solidFill>
                  <a:schemeClr val="tx1">
                    <a:lumMod val="75000"/>
                  </a:schemeClr>
                </a:solidFill>
              </a:rPr>
              <a:t>Institutions </a:t>
            </a:r>
            <a:r>
              <a:rPr lang="fr-BE" sz="1400" dirty="0">
                <a:solidFill>
                  <a:schemeClr val="tx1">
                    <a:lumMod val="75000"/>
                  </a:schemeClr>
                </a:solidFill>
              </a:rPr>
              <a:t>of Public </a:t>
            </a:r>
            <a:r>
              <a:rPr lang="fr-BE" sz="1400" dirty="0" err="1" smtClean="0">
                <a:solidFill>
                  <a:schemeClr val="tx1">
                    <a:lumMod val="75000"/>
                  </a:schemeClr>
                </a:solidFill>
              </a:rPr>
              <a:t>Benefit</a:t>
            </a:r>
            <a:r>
              <a:rPr lang="fr-BE" sz="1400" dirty="0" smtClean="0">
                <a:solidFill>
                  <a:schemeClr val="tx1">
                    <a:lumMod val="75000"/>
                  </a:schemeClr>
                </a:solidFill>
              </a:rPr>
              <a:t> (IPB)</a:t>
            </a:r>
            <a:endParaRPr lang="nl-BE" sz="1400" dirty="0">
              <a:solidFill>
                <a:schemeClr val="tx1">
                  <a:lumMod val="75000"/>
                </a:schemeClr>
              </a:solidFill>
            </a:endParaRPr>
          </a:p>
        </p:txBody>
      </p:sp>
      <p:sp>
        <p:nvSpPr>
          <p:cNvPr id="29" name="Rounded Rectangle 28"/>
          <p:cNvSpPr/>
          <p:nvPr/>
        </p:nvSpPr>
        <p:spPr>
          <a:xfrm>
            <a:off x="497606" y="3525502"/>
            <a:ext cx="8220796" cy="1127634"/>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r>
              <a:rPr lang="nl-BE" sz="1600" dirty="0" smtClean="0">
                <a:solidFill>
                  <a:schemeClr val="tx1">
                    <a:lumMod val="75000"/>
                  </a:schemeClr>
                </a:solidFill>
              </a:rPr>
              <a:t>SIT: ICT managers </a:t>
            </a:r>
            <a:r>
              <a:rPr lang="nl-BE" sz="1600" dirty="0" err="1" smtClean="0">
                <a:solidFill>
                  <a:schemeClr val="tx1">
                    <a:lumMod val="75000"/>
                  </a:schemeClr>
                </a:solidFill>
              </a:rPr>
              <a:t>from</a:t>
            </a:r>
            <a:endParaRPr lang="nl-BE" sz="1600" dirty="0">
              <a:solidFill>
                <a:schemeClr val="tx1">
                  <a:lumMod val="75000"/>
                </a:schemeClr>
              </a:solidFill>
            </a:endParaRPr>
          </a:p>
          <a:p>
            <a:pPr marL="285750" lvl="0" indent="-285750">
              <a:buFont typeface="Arial" panose="020B0604020202020204" pitchFamily="34" charset="0"/>
              <a:buChar char="•"/>
            </a:pPr>
            <a:r>
              <a:rPr lang="nl-BE" sz="1400" dirty="0" smtClean="0">
                <a:solidFill>
                  <a:schemeClr val="tx1">
                    <a:lumMod val="75000"/>
                  </a:schemeClr>
                </a:solidFill>
              </a:rPr>
              <a:t>FPS</a:t>
            </a:r>
            <a:endParaRPr lang="nl-BE" sz="1400" dirty="0">
              <a:solidFill>
                <a:schemeClr val="tx1">
                  <a:lumMod val="75000"/>
                </a:schemeClr>
              </a:solidFill>
            </a:endParaRPr>
          </a:p>
          <a:p>
            <a:pPr marL="285750" lvl="0" indent="-285750">
              <a:buFont typeface="Arial" panose="020B0604020202020204" pitchFamily="34" charset="0"/>
              <a:buChar char="•"/>
            </a:pPr>
            <a:r>
              <a:rPr lang="en-BZ" sz="1400" dirty="0">
                <a:solidFill>
                  <a:schemeClr val="tx1">
                    <a:lumMod val="75000"/>
                  </a:schemeClr>
                </a:solidFill>
              </a:rPr>
              <a:t>Public Institutions of Social Security</a:t>
            </a:r>
            <a:endParaRPr lang="nl-BE" sz="1400" dirty="0">
              <a:solidFill>
                <a:schemeClr val="tx1">
                  <a:lumMod val="75000"/>
                </a:schemeClr>
              </a:solidFill>
            </a:endParaRPr>
          </a:p>
          <a:p>
            <a:pPr marL="285750" lvl="0" indent="-285750">
              <a:buFont typeface="Arial" panose="020B0604020202020204" pitchFamily="34" charset="0"/>
              <a:buChar char="•"/>
            </a:pPr>
            <a:r>
              <a:rPr lang="fr-BE" sz="1400" dirty="0">
                <a:solidFill>
                  <a:schemeClr val="tx1">
                    <a:lumMod val="75000"/>
                  </a:schemeClr>
                </a:solidFill>
              </a:rPr>
              <a:t>Institutions of Public </a:t>
            </a:r>
            <a:r>
              <a:rPr lang="fr-BE" sz="1400" dirty="0" err="1" smtClean="0">
                <a:solidFill>
                  <a:schemeClr val="tx1">
                    <a:lumMod val="75000"/>
                  </a:schemeClr>
                </a:solidFill>
              </a:rPr>
              <a:t>Benefit</a:t>
            </a:r>
            <a:endParaRPr lang="nl-BE" sz="1400" dirty="0">
              <a:solidFill>
                <a:schemeClr val="tx1">
                  <a:lumMod val="75000"/>
                </a:schemeClr>
              </a:solidFill>
            </a:endParaRPr>
          </a:p>
        </p:txBody>
      </p:sp>
      <p:sp>
        <p:nvSpPr>
          <p:cNvPr id="30" name="Rounded Rectangle 29"/>
          <p:cNvSpPr/>
          <p:nvPr/>
        </p:nvSpPr>
        <p:spPr>
          <a:xfrm>
            <a:off x="497606" y="4821646"/>
            <a:ext cx="8220796" cy="1127634"/>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r>
              <a:rPr lang="nl-BE" sz="1600" dirty="0">
                <a:solidFill>
                  <a:schemeClr val="tx1">
                    <a:lumMod val="75000"/>
                  </a:schemeClr>
                </a:solidFill>
              </a:rPr>
              <a:t>Service </a:t>
            </a:r>
            <a:endParaRPr lang="nl-BE" sz="1600" dirty="0" smtClean="0">
              <a:solidFill>
                <a:schemeClr val="tx1">
                  <a:lumMod val="75000"/>
                </a:schemeClr>
              </a:solidFill>
            </a:endParaRPr>
          </a:p>
          <a:p>
            <a:pPr lvl="0"/>
            <a:r>
              <a:rPr lang="nl-BE" sz="1600" dirty="0" smtClean="0">
                <a:solidFill>
                  <a:schemeClr val="tx1">
                    <a:lumMod val="75000"/>
                  </a:schemeClr>
                </a:solidFill>
              </a:rPr>
              <a:t>owners</a:t>
            </a:r>
            <a:r>
              <a:rPr lang="nl-BE" dirty="0" smtClean="0"/>
              <a:t> </a:t>
            </a:r>
            <a:endParaRPr lang="nl-BE" sz="1600" dirty="0">
              <a:solidFill>
                <a:schemeClr val="tx1">
                  <a:lumMod val="75000"/>
                </a:schemeClr>
              </a:solidFill>
            </a:endParaRPr>
          </a:p>
        </p:txBody>
      </p:sp>
      <p:sp>
        <p:nvSpPr>
          <p:cNvPr id="2" name="Title 1"/>
          <p:cNvSpPr>
            <a:spLocks noGrp="1"/>
          </p:cNvSpPr>
          <p:nvPr>
            <p:ph type="title"/>
          </p:nvPr>
        </p:nvSpPr>
        <p:spPr/>
        <p:txBody>
          <a:bodyPr/>
          <a:lstStyle/>
          <a:p>
            <a:r>
              <a:rPr lang="en-GB" noProof="0" smtClean="0"/>
              <a:t>G-Cloud organization</a:t>
            </a:r>
            <a:endParaRPr lang="en-GB" noProof="0" dirty="0"/>
          </a:p>
        </p:txBody>
      </p:sp>
      <p:graphicFrame>
        <p:nvGraphicFramePr>
          <p:cNvPr id="23" name="Diagram 22"/>
          <p:cNvGraphicFramePr/>
          <p:nvPr>
            <p:extLst/>
          </p:nvPr>
        </p:nvGraphicFramePr>
        <p:xfrm>
          <a:off x="1880753" y="961330"/>
          <a:ext cx="6816080" cy="5128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02365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Actual G-Cloud portfolio</a:t>
            </a:r>
            <a:endParaRPr lang="en-GB" noProof="0" dirty="0"/>
          </a:p>
        </p:txBody>
      </p:sp>
      <p:sp>
        <p:nvSpPr>
          <p:cNvPr id="5" name="Text Placeholder 4"/>
          <p:cNvSpPr>
            <a:spLocks noGrp="1"/>
          </p:cNvSpPr>
          <p:nvPr>
            <p:ph type="body" sz="quarter" idx="13"/>
          </p:nvPr>
        </p:nvSpPr>
        <p:spPr/>
        <p:txBody>
          <a:bodyPr/>
          <a:lstStyle/>
          <a:p>
            <a:endParaRPr lang="fr-BE"/>
          </a:p>
        </p:txBody>
      </p:sp>
      <p:pic>
        <p:nvPicPr>
          <p:cNvPr id="8" name="Picture 7"/>
          <p:cNvPicPr>
            <a:picLocks noChangeAspect="1"/>
          </p:cNvPicPr>
          <p:nvPr/>
        </p:nvPicPr>
        <p:blipFill>
          <a:blip r:embed="rId2"/>
          <a:stretch>
            <a:fillRect/>
          </a:stretch>
        </p:blipFill>
        <p:spPr>
          <a:xfrm>
            <a:off x="275507" y="929520"/>
            <a:ext cx="8604448" cy="5928480"/>
          </a:xfrm>
          <a:prstGeom prst="rect">
            <a:avLst/>
          </a:prstGeom>
        </p:spPr>
      </p:pic>
    </p:spTree>
    <p:extLst>
      <p:ext uri="{BB962C8B-B14F-4D97-AF65-F5344CB8AC3E}">
        <p14:creationId xmlns:p14="http://schemas.microsoft.com/office/powerpoint/2010/main" val="524327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chor="ctr">
            <a:normAutofit/>
          </a:bodyPr>
          <a:lstStyle/>
          <a:p>
            <a:r>
              <a:rPr lang="en-GB" sz="4000" dirty="0" smtClean="0"/>
              <a:t>Crossroads </a:t>
            </a:r>
            <a:r>
              <a:rPr lang="en-GB" sz="4000" dirty="0"/>
              <a:t>Bank </a:t>
            </a:r>
            <a:endParaRPr lang="en-GB" sz="4000" dirty="0" smtClean="0"/>
          </a:p>
          <a:p>
            <a:r>
              <a:rPr lang="en-GB" sz="4000" dirty="0" smtClean="0"/>
              <a:t>for </a:t>
            </a:r>
            <a:r>
              <a:rPr lang="en-GB" sz="4000" dirty="0"/>
              <a:t>Social Security</a:t>
            </a:r>
            <a:endParaRPr lang="fr-BE" sz="4000" dirty="0"/>
          </a:p>
        </p:txBody>
      </p:sp>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73735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494082" y="1772816"/>
            <a:ext cx="3238096" cy="4513262"/>
          </a:xfrm>
          <a:prstGeom prst="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2" name="Title 1"/>
          <p:cNvSpPr>
            <a:spLocks noGrp="1"/>
          </p:cNvSpPr>
          <p:nvPr>
            <p:ph type="title"/>
          </p:nvPr>
        </p:nvSpPr>
        <p:spPr/>
        <p:txBody>
          <a:bodyPr/>
          <a:lstStyle/>
          <a:p>
            <a:r>
              <a:rPr lang="fr-BE" smtClean="0"/>
              <a:t>New ways of cooperation</a:t>
            </a:r>
            <a:endParaRPr lang="en-US" dirty="0"/>
          </a:p>
        </p:txBody>
      </p:sp>
      <p:sp>
        <p:nvSpPr>
          <p:cNvPr id="5" name="Rectangle 4"/>
          <p:cNvSpPr/>
          <p:nvPr/>
        </p:nvSpPr>
        <p:spPr>
          <a:xfrm>
            <a:off x="5778748" y="1793453"/>
            <a:ext cx="3000375" cy="4514850"/>
          </a:xfrm>
          <a:prstGeom prst="rect">
            <a:avLst/>
          </a:prstGeom>
          <a:solidFill>
            <a:srgbClr val="69755D">
              <a:alpha val="2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dirty="0"/>
          </a:p>
        </p:txBody>
      </p:sp>
      <p:sp>
        <p:nvSpPr>
          <p:cNvPr id="6" name="TextBox 52"/>
          <p:cNvSpPr txBox="1">
            <a:spLocks noChangeArrowheads="1"/>
          </p:cNvSpPr>
          <p:nvPr/>
        </p:nvSpPr>
        <p:spPr bwMode="auto">
          <a:xfrm>
            <a:off x="6220073" y="1871241"/>
            <a:ext cx="22272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eaLnBrk="1" hangingPunct="1">
              <a:defRPr sz="1600" b="0">
                <a:latin typeface="+mn-lt"/>
              </a:defRPr>
            </a:lvl1pPr>
            <a:lvl2pPr marL="742950" indent="-285750" eaLnBrk="0" hangingPunct="0">
              <a:defRPr>
                <a:latin typeface="Arial" charset="0"/>
              </a:defRPr>
            </a:lvl2pPr>
            <a:lvl3pPr marL="1143000" indent="-228600" eaLnBrk="0" hangingPunct="0">
              <a:defRPr>
                <a:latin typeface="Arial" charset="0"/>
              </a:defRPr>
            </a:lvl3pPr>
            <a:lvl4pPr marL="1600200" indent="-228600" eaLnBrk="0" hangingPunct="0">
              <a:defRPr>
                <a:latin typeface="Arial" charset="0"/>
              </a:defRPr>
            </a:lvl4pPr>
            <a:lvl5pPr marL="2057400" indent="-228600" eaLnBrk="0" hangingPunct="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r>
              <a:rPr lang="fr-BE" altLang="fr-FR" dirty="0" err="1" smtClean="0"/>
              <a:t>Other</a:t>
            </a:r>
            <a:r>
              <a:rPr lang="fr-BE" altLang="fr-FR" dirty="0" smtClean="0"/>
              <a:t> </a:t>
            </a:r>
            <a:r>
              <a:rPr lang="fr-BE" altLang="fr-FR" dirty="0" err="1" smtClean="0"/>
              <a:t>sectors</a:t>
            </a:r>
            <a:endParaRPr lang="fr-BE" altLang="fr-FR" dirty="0"/>
          </a:p>
        </p:txBody>
      </p:sp>
      <p:grpSp>
        <p:nvGrpSpPr>
          <p:cNvPr id="44" name="Group 43"/>
          <p:cNvGrpSpPr/>
          <p:nvPr/>
        </p:nvGrpSpPr>
        <p:grpSpPr>
          <a:xfrm>
            <a:off x="395536" y="3668291"/>
            <a:ext cx="8328025" cy="669925"/>
            <a:chOff x="466956" y="4189411"/>
            <a:chExt cx="8328025" cy="669925"/>
          </a:xfrm>
        </p:grpSpPr>
        <p:sp>
          <p:nvSpPr>
            <p:cNvPr id="8" name="Rectangle 7"/>
            <p:cNvSpPr/>
            <p:nvPr/>
          </p:nvSpPr>
          <p:spPr bwMode="auto">
            <a:xfrm>
              <a:off x="466956" y="4189411"/>
              <a:ext cx="8328025" cy="6699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955522" y="3248561"/>
              <a:ext cx="497821" cy="2609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1998" y="3011066"/>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0998" y="3011066"/>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8611" y="3011066"/>
            <a:ext cx="812800" cy="723900"/>
          </a:xfrm>
          <a:prstGeom prst="rect">
            <a:avLst/>
          </a:prstGeom>
          <a:solidFill>
            <a:srgbClr val="FF0000"/>
          </a:solidFill>
          <a:ln w="9525">
            <a:solidFill>
              <a:schemeClr val="tx1"/>
            </a:solidFill>
            <a:miter lim="800000"/>
            <a:headEnd/>
            <a:tailEnd/>
          </a:ln>
        </p:spPr>
      </p:pic>
      <p:pic>
        <p:nvPicPr>
          <p:cNvPr id="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3361" y="3011066"/>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6" name="TextBox 14"/>
          <p:cNvSpPr txBox="1">
            <a:spLocks noChangeArrowheads="1"/>
          </p:cNvSpPr>
          <p:nvPr/>
        </p:nvSpPr>
        <p:spPr bwMode="auto">
          <a:xfrm>
            <a:off x="5884608" y="2481634"/>
            <a:ext cx="72808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eaLnBrk="1" hangingPunct="1">
              <a:defRPr sz="1300" b="0">
                <a:latin typeface="+mn-lt"/>
              </a:defRPr>
            </a:lvl1pPr>
            <a:lvl2pPr marL="742950" indent="-285750" eaLnBrk="0" hangingPunct="0">
              <a:defRPr>
                <a:latin typeface="Arial" charset="0"/>
              </a:defRPr>
            </a:lvl2pPr>
            <a:lvl3pPr marL="1143000" indent="-228600" eaLnBrk="0" hangingPunct="0">
              <a:defRPr>
                <a:latin typeface="Arial" charset="0"/>
              </a:defRPr>
            </a:lvl3pPr>
            <a:lvl4pPr marL="1600200" indent="-228600" eaLnBrk="0" hangingPunct="0">
              <a:defRPr>
                <a:latin typeface="Arial" charset="0"/>
              </a:defRPr>
            </a:lvl4pPr>
            <a:lvl5pPr marL="2057400" indent="-228600" eaLnBrk="0" hangingPunct="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r>
              <a:rPr lang="fr-BE" altLang="fr-FR" dirty="0"/>
              <a:t>Partner </a:t>
            </a:r>
            <a:br>
              <a:rPr lang="fr-BE" altLang="fr-FR" dirty="0"/>
            </a:br>
            <a:r>
              <a:rPr lang="fr-BE" altLang="fr-FR" dirty="0"/>
              <a:t>1</a:t>
            </a:r>
          </a:p>
        </p:txBody>
      </p:sp>
      <p:grpSp>
        <p:nvGrpSpPr>
          <p:cNvPr id="43" name="Group 42"/>
          <p:cNvGrpSpPr/>
          <p:nvPr/>
        </p:nvGrpSpPr>
        <p:grpSpPr>
          <a:xfrm>
            <a:off x="395536" y="4704928"/>
            <a:ext cx="8328025" cy="676275"/>
            <a:chOff x="466956" y="5226048"/>
            <a:chExt cx="8328025" cy="676275"/>
          </a:xfrm>
        </p:grpSpPr>
        <p:sp>
          <p:nvSpPr>
            <p:cNvPr id="18" name="Rectangle 17"/>
            <p:cNvSpPr/>
            <p:nvPr/>
          </p:nvSpPr>
          <p:spPr bwMode="auto">
            <a:xfrm>
              <a:off x="466956" y="5226048"/>
              <a:ext cx="8328025" cy="676275"/>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pic>
          <p:nvPicPr>
            <p:cNvPr id="19" name="Picture 5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1760" y="5251385"/>
              <a:ext cx="1155658" cy="6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12211" y="3011066"/>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1" name="TextBox 30"/>
          <p:cNvSpPr txBox="1">
            <a:spLocks noChangeArrowheads="1"/>
          </p:cNvSpPr>
          <p:nvPr/>
        </p:nvSpPr>
        <p:spPr bwMode="auto">
          <a:xfrm>
            <a:off x="6812502" y="2481634"/>
            <a:ext cx="72808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eaLnBrk="1" hangingPunct="1">
              <a:defRPr sz="1300" b="0">
                <a:latin typeface="+mn-lt"/>
              </a:defRPr>
            </a:lvl1pPr>
            <a:lvl2pPr marL="742950" indent="-285750" eaLnBrk="0" hangingPunct="0">
              <a:defRPr>
                <a:latin typeface="Arial" charset="0"/>
              </a:defRPr>
            </a:lvl2pPr>
            <a:lvl3pPr marL="1143000" indent="-228600" eaLnBrk="0" hangingPunct="0">
              <a:defRPr>
                <a:latin typeface="Arial" charset="0"/>
              </a:defRPr>
            </a:lvl3pPr>
            <a:lvl4pPr marL="1600200" indent="-228600" eaLnBrk="0" hangingPunct="0">
              <a:defRPr>
                <a:latin typeface="Arial" charset="0"/>
              </a:defRPr>
            </a:lvl4pPr>
            <a:lvl5pPr marL="2057400" indent="-228600" eaLnBrk="0" hangingPunct="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r>
              <a:rPr lang="fr-BE" altLang="fr-FR" dirty="0"/>
              <a:t>Partner </a:t>
            </a:r>
            <a:br>
              <a:rPr lang="fr-BE" altLang="fr-FR" dirty="0"/>
            </a:br>
            <a:r>
              <a:rPr lang="fr-BE" altLang="fr-FR" dirty="0"/>
              <a:t>2</a:t>
            </a:r>
          </a:p>
        </p:txBody>
      </p:sp>
      <p:pic>
        <p:nvPicPr>
          <p:cNvPr id="2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3923" y="3011066"/>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3" name="TextBox 32"/>
          <p:cNvSpPr txBox="1">
            <a:spLocks noChangeArrowheads="1"/>
          </p:cNvSpPr>
          <p:nvPr/>
        </p:nvSpPr>
        <p:spPr bwMode="auto">
          <a:xfrm>
            <a:off x="7804588" y="2481634"/>
            <a:ext cx="7489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eaLnBrk="1" hangingPunct="1">
              <a:defRPr sz="1300" b="0">
                <a:latin typeface="+mn-lt"/>
              </a:defRPr>
            </a:lvl1pPr>
            <a:lvl2pPr marL="742950" indent="-285750" eaLnBrk="0" hangingPunct="0">
              <a:defRPr>
                <a:latin typeface="Arial" charset="0"/>
              </a:defRPr>
            </a:lvl2pPr>
            <a:lvl3pPr marL="1143000" indent="-228600" eaLnBrk="0" hangingPunct="0">
              <a:defRPr>
                <a:latin typeface="Arial" charset="0"/>
              </a:defRPr>
            </a:lvl3pPr>
            <a:lvl4pPr marL="1600200" indent="-228600" eaLnBrk="0" hangingPunct="0">
              <a:defRPr>
                <a:latin typeface="Arial" charset="0"/>
              </a:defRPr>
            </a:lvl4pPr>
            <a:lvl5pPr marL="2057400" indent="-228600" eaLnBrk="0" hangingPunct="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r>
              <a:rPr lang="fr-BE" altLang="fr-FR" dirty="0"/>
              <a:t>Partner </a:t>
            </a:r>
            <a:br>
              <a:rPr lang="fr-BE" altLang="fr-FR" dirty="0"/>
            </a:br>
            <a:r>
              <a:rPr lang="fr-BE" altLang="fr-FR" dirty="0"/>
              <a:t>N</a:t>
            </a:r>
          </a:p>
        </p:txBody>
      </p:sp>
      <p:sp>
        <p:nvSpPr>
          <p:cNvPr id="24" name="Flowchart: Magnetic Disk 23"/>
          <p:cNvSpPr/>
          <p:nvPr/>
        </p:nvSpPr>
        <p:spPr>
          <a:xfrm>
            <a:off x="670886" y="4362028"/>
            <a:ext cx="812800" cy="55086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DB</a:t>
            </a:r>
          </a:p>
        </p:txBody>
      </p:sp>
      <p:sp>
        <p:nvSpPr>
          <p:cNvPr id="25" name="Flowchart: Magnetic Disk 24"/>
          <p:cNvSpPr/>
          <p:nvPr/>
        </p:nvSpPr>
        <p:spPr>
          <a:xfrm>
            <a:off x="1694823" y="4362028"/>
            <a:ext cx="812800" cy="55086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DB</a:t>
            </a:r>
          </a:p>
        </p:txBody>
      </p:sp>
      <p:sp>
        <p:nvSpPr>
          <p:cNvPr id="26" name="Flowchart: Magnetic Disk 25"/>
          <p:cNvSpPr/>
          <p:nvPr/>
        </p:nvSpPr>
        <p:spPr>
          <a:xfrm>
            <a:off x="5920036" y="5562178"/>
            <a:ext cx="812800" cy="55086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DB</a:t>
            </a:r>
          </a:p>
        </p:txBody>
      </p:sp>
      <p:sp>
        <p:nvSpPr>
          <p:cNvPr id="27" name="Flowchart: Magnetic Disk 26"/>
          <p:cNvSpPr/>
          <p:nvPr/>
        </p:nvSpPr>
        <p:spPr>
          <a:xfrm>
            <a:off x="6867773" y="5562178"/>
            <a:ext cx="812800" cy="55086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DB</a:t>
            </a:r>
          </a:p>
        </p:txBody>
      </p:sp>
      <p:sp>
        <p:nvSpPr>
          <p:cNvPr id="28" name="Flowchart: Magnetic Disk 27"/>
          <p:cNvSpPr/>
          <p:nvPr/>
        </p:nvSpPr>
        <p:spPr>
          <a:xfrm>
            <a:off x="7866311" y="5562178"/>
            <a:ext cx="812800" cy="55086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DB</a:t>
            </a:r>
          </a:p>
        </p:txBody>
      </p:sp>
      <p:cxnSp>
        <p:nvCxnSpPr>
          <p:cNvPr id="29" name="Straight Arrow Connector 28"/>
          <p:cNvCxnSpPr/>
          <p:nvPr/>
        </p:nvCxnSpPr>
        <p:spPr>
          <a:xfrm>
            <a:off x="1977398" y="2255416"/>
            <a:ext cx="0" cy="16351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0" name="TextBox 50"/>
          <p:cNvSpPr txBox="1">
            <a:spLocks noChangeArrowheads="1"/>
          </p:cNvSpPr>
          <p:nvPr/>
        </p:nvSpPr>
        <p:spPr bwMode="auto">
          <a:xfrm>
            <a:off x="1055061" y="1849016"/>
            <a:ext cx="22272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eaLnBrk="1" hangingPunct="1">
              <a:defRPr sz="1400" b="1">
                <a:latin typeface="+mn-lt"/>
              </a:defRPr>
            </a:lvl1pPr>
            <a:lvl2pPr marL="742950" indent="-285750" eaLnBrk="0" hangingPunct="0">
              <a:defRPr>
                <a:latin typeface="Arial" charset="0"/>
              </a:defRPr>
            </a:lvl2pPr>
            <a:lvl3pPr marL="1143000" indent="-228600" eaLnBrk="0" hangingPunct="0">
              <a:defRPr>
                <a:latin typeface="Arial" charset="0"/>
              </a:defRPr>
            </a:lvl3pPr>
            <a:lvl4pPr marL="1600200" indent="-228600" eaLnBrk="0" hangingPunct="0">
              <a:defRPr>
                <a:latin typeface="Arial" charset="0"/>
              </a:defRPr>
            </a:lvl4pPr>
            <a:lvl5pPr marL="2057400" indent="-228600" eaLnBrk="0" hangingPunct="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r>
              <a:rPr lang="fr-BE" altLang="fr-FR" sz="1600" b="0" dirty="0" err="1" smtClean="0"/>
              <a:t>Government</a:t>
            </a:r>
            <a:r>
              <a:rPr lang="fr-BE" altLang="fr-FR" sz="1600" b="0" dirty="0" smtClean="0"/>
              <a:t> </a:t>
            </a:r>
            <a:r>
              <a:rPr lang="fr-BE" altLang="fr-FR" sz="1600" b="0" dirty="0" err="1" smtClean="0"/>
              <a:t>ecosystem</a:t>
            </a:r>
            <a:endParaRPr lang="fr-BE" altLang="fr-FR" sz="1600" b="0" dirty="0"/>
          </a:p>
        </p:txBody>
      </p:sp>
      <p:cxnSp>
        <p:nvCxnSpPr>
          <p:cNvPr id="31" name="Straight Connector 30"/>
          <p:cNvCxnSpPr/>
          <p:nvPr/>
        </p:nvCxnSpPr>
        <p:spPr>
          <a:xfrm>
            <a:off x="2439361" y="3361903"/>
            <a:ext cx="279400" cy="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6648702" y="4573393"/>
            <a:ext cx="1086983" cy="946027"/>
            <a:chOff x="6720122" y="5094513"/>
            <a:chExt cx="1086983" cy="946027"/>
          </a:xfrm>
        </p:grpSpPr>
        <p:pic>
          <p:nvPicPr>
            <p:cNvPr id="33" name="Picture 32" descr="http://icons.iconarchive.com/icons/custom-icon-design/pretty-office-12/512/cloud-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20122" y="5094513"/>
              <a:ext cx="1086983" cy="94602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descr="http://icons.iconarchive.com/icons/custom-icon-design/pretty-office-12/512/cloud-icon.png"/>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7006244" y="5352866"/>
              <a:ext cx="664791" cy="578583"/>
            </a:xfrm>
            <a:prstGeom prst="rect">
              <a:avLst/>
            </a:prstGeom>
            <a:noFill/>
            <a:scene3d>
              <a:camera prst="orthographicFront">
                <a:rot lat="0" lon="21299999" rev="0"/>
              </a:camera>
              <a:lightRig rig="threePt" dir="t"/>
            </a:scene3d>
            <a:extLst>
              <a:ext uri="{909E8E84-426E-40DD-AFC4-6F175D3DCCD1}">
                <a14:hiddenFill xmlns:a14="http://schemas.microsoft.com/office/drawing/2010/main">
                  <a:solidFill>
                    <a:srgbClr val="FFFFFF"/>
                  </a:solidFill>
                </a14:hiddenFill>
              </a:ext>
            </a:extLst>
          </p:spPr>
        </p:pic>
      </p:grpSp>
      <p:sp>
        <p:nvSpPr>
          <p:cNvPr id="35" name="TextBox 14"/>
          <p:cNvSpPr txBox="1">
            <a:spLocks noChangeArrowheads="1"/>
          </p:cNvSpPr>
          <p:nvPr/>
        </p:nvSpPr>
        <p:spPr bwMode="auto">
          <a:xfrm>
            <a:off x="2579061" y="2546872"/>
            <a:ext cx="103369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eaLnBrk="1" hangingPunct="1">
              <a:defRPr sz="1300" b="0">
                <a:latin typeface="+mn-lt"/>
              </a:defRPr>
            </a:lvl1pPr>
            <a:lvl2pPr marL="742950" indent="-285750" eaLnBrk="0" hangingPunct="0">
              <a:defRPr>
                <a:latin typeface="Arial" charset="0"/>
              </a:defRPr>
            </a:lvl2pPr>
            <a:lvl3pPr marL="1143000" indent="-228600" eaLnBrk="0" hangingPunct="0">
              <a:defRPr>
                <a:latin typeface="Arial" charset="0"/>
              </a:defRPr>
            </a:lvl3pPr>
            <a:lvl4pPr marL="1600200" indent="-228600" eaLnBrk="0" hangingPunct="0">
              <a:defRPr>
                <a:latin typeface="Arial" charset="0"/>
              </a:defRPr>
            </a:lvl4pPr>
            <a:lvl5pPr marL="2057400" indent="-228600" eaLnBrk="0" hangingPunct="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r>
              <a:rPr lang="fr-BE" altLang="fr-FR" dirty="0" smtClean="0"/>
              <a:t>Application</a:t>
            </a:r>
            <a:endParaRPr lang="fr-BE" altLang="fr-FR" dirty="0"/>
          </a:p>
          <a:p>
            <a:r>
              <a:rPr lang="nl-BE" altLang="fr-FR" dirty="0"/>
              <a:t>N</a:t>
            </a:r>
            <a:endParaRPr lang="fr-BE" altLang="fr-FR" dirty="0"/>
          </a:p>
        </p:txBody>
      </p:sp>
      <p:sp>
        <p:nvSpPr>
          <p:cNvPr id="36" name="TextBox 14"/>
          <p:cNvSpPr txBox="1">
            <a:spLocks noChangeArrowheads="1"/>
          </p:cNvSpPr>
          <p:nvPr/>
        </p:nvSpPr>
        <p:spPr bwMode="auto">
          <a:xfrm>
            <a:off x="595797" y="2546872"/>
            <a:ext cx="99790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eaLnBrk="1" hangingPunct="1">
              <a:defRPr sz="1400" b="1">
                <a:latin typeface="+mn-lt"/>
              </a:defRPr>
            </a:lvl1pPr>
            <a:lvl2pPr marL="742950" indent="-285750" eaLnBrk="0" hangingPunct="0">
              <a:defRPr>
                <a:latin typeface="Arial" charset="0"/>
              </a:defRPr>
            </a:lvl2pPr>
            <a:lvl3pPr marL="1143000" indent="-228600" eaLnBrk="0" hangingPunct="0">
              <a:defRPr>
                <a:latin typeface="Arial" charset="0"/>
              </a:defRPr>
            </a:lvl3pPr>
            <a:lvl4pPr marL="1600200" indent="-228600" eaLnBrk="0" hangingPunct="0">
              <a:defRPr>
                <a:latin typeface="Arial" charset="0"/>
              </a:defRPr>
            </a:lvl4pPr>
            <a:lvl5pPr marL="2057400" indent="-228600" eaLnBrk="0" hangingPunct="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r>
              <a:rPr lang="fr-BE" altLang="fr-FR" sz="1300" b="0" dirty="0" smtClean="0"/>
              <a:t>Application</a:t>
            </a:r>
          </a:p>
          <a:p>
            <a:r>
              <a:rPr lang="fr-BE" altLang="fr-FR" sz="1300" b="0" dirty="0" smtClean="0"/>
              <a:t>1</a:t>
            </a:r>
            <a:endParaRPr lang="fr-BE" altLang="fr-FR" sz="1300" b="0" dirty="0"/>
          </a:p>
        </p:txBody>
      </p:sp>
      <p:sp>
        <p:nvSpPr>
          <p:cNvPr id="37" name="TextBox 14"/>
          <p:cNvSpPr txBox="1">
            <a:spLocks noChangeArrowheads="1"/>
          </p:cNvSpPr>
          <p:nvPr/>
        </p:nvSpPr>
        <p:spPr bwMode="auto">
          <a:xfrm>
            <a:off x="1559450" y="2546872"/>
            <a:ext cx="94817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eaLnBrk="1" hangingPunct="1">
              <a:defRPr sz="1300" b="0">
                <a:latin typeface="+mn-lt"/>
              </a:defRPr>
            </a:lvl1pPr>
            <a:lvl2pPr marL="742950" indent="-285750" eaLnBrk="0" hangingPunct="0">
              <a:defRPr>
                <a:latin typeface="Arial" charset="0"/>
              </a:defRPr>
            </a:lvl2pPr>
            <a:lvl3pPr marL="1143000" indent="-228600" eaLnBrk="0" hangingPunct="0">
              <a:defRPr>
                <a:latin typeface="Arial" charset="0"/>
              </a:defRPr>
            </a:lvl3pPr>
            <a:lvl4pPr marL="1600200" indent="-228600" eaLnBrk="0" hangingPunct="0">
              <a:defRPr>
                <a:latin typeface="Arial" charset="0"/>
              </a:defRPr>
            </a:lvl4pPr>
            <a:lvl5pPr marL="2057400" indent="-228600" eaLnBrk="0" hangingPunct="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r>
              <a:rPr lang="fr-BE" altLang="fr-FR" dirty="0" smtClean="0"/>
              <a:t>Application</a:t>
            </a:r>
            <a:endParaRPr lang="fr-BE" altLang="fr-FR" dirty="0"/>
          </a:p>
          <a:p>
            <a:r>
              <a:rPr lang="nl-BE" altLang="fr-FR" dirty="0"/>
              <a:t>2</a:t>
            </a:r>
            <a:endParaRPr lang="fr-BE" altLang="fr-FR" dirty="0"/>
          </a:p>
        </p:txBody>
      </p:sp>
      <p:sp>
        <p:nvSpPr>
          <p:cNvPr id="39" name="Left-Right Arrow 38"/>
          <p:cNvSpPr/>
          <p:nvPr/>
        </p:nvSpPr>
        <p:spPr>
          <a:xfrm>
            <a:off x="3712193" y="4605928"/>
            <a:ext cx="2175540" cy="1110263"/>
          </a:xfrm>
          <a:prstGeom prst="leftRightArrow">
            <a:avLst>
              <a:gd name="adj1" fmla="val 47574"/>
              <a:gd name="adj2" fmla="val 390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err="1" smtClean="0"/>
              <a:t>Technological</a:t>
            </a:r>
            <a:r>
              <a:rPr lang="nl-BE" sz="1600" dirty="0" smtClean="0"/>
              <a:t> </a:t>
            </a:r>
            <a:r>
              <a:rPr lang="nl-BE" sz="1600" dirty="0" err="1" smtClean="0"/>
              <a:t>cooperation</a:t>
            </a:r>
            <a:endParaRPr lang="fr-BE" sz="1600" dirty="0"/>
          </a:p>
        </p:txBody>
      </p:sp>
      <p:sp>
        <p:nvSpPr>
          <p:cNvPr id="40" name="Left-Right Arrow 39"/>
          <p:cNvSpPr/>
          <p:nvPr/>
        </p:nvSpPr>
        <p:spPr>
          <a:xfrm>
            <a:off x="3712193" y="3361903"/>
            <a:ext cx="2175540" cy="1110263"/>
          </a:xfrm>
          <a:prstGeom prst="leftRightArrow">
            <a:avLst>
              <a:gd name="adj1" fmla="val 47574"/>
              <a:gd name="adj2" fmla="val 3908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BE" sz="1600" dirty="0" smtClean="0"/>
              <a:t>Platform</a:t>
            </a:r>
            <a:br>
              <a:rPr lang="nl-BE" sz="1600" dirty="0" smtClean="0"/>
            </a:br>
            <a:r>
              <a:rPr lang="nl-BE" sz="1600" dirty="0" smtClean="0"/>
              <a:t>cooperation</a:t>
            </a:r>
            <a:endParaRPr lang="fr-BE" sz="1600" dirty="0"/>
          </a:p>
        </p:txBody>
      </p:sp>
      <p:sp>
        <p:nvSpPr>
          <p:cNvPr id="41" name="Left-Right Arrow 40"/>
          <p:cNvSpPr/>
          <p:nvPr/>
        </p:nvSpPr>
        <p:spPr>
          <a:xfrm>
            <a:off x="3708492" y="2115792"/>
            <a:ext cx="2175540" cy="1110263"/>
          </a:xfrm>
          <a:prstGeom prst="leftRightArrow">
            <a:avLst>
              <a:gd name="adj1" fmla="val 47574"/>
              <a:gd name="adj2" fmla="val 3908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BE" sz="1600" dirty="0" err="1" smtClean="0"/>
              <a:t>Components</a:t>
            </a:r>
            <a:r>
              <a:rPr lang="nl-BE" sz="1600" dirty="0" smtClean="0"/>
              <a:t> </a:t>
            </a:r>
            <a:br>
              <a:rPr lang="nl-BE" sz="1600" dirty="0" smtClean="0"/>
            </a:br>
            <a:r>
              <a:rPr lang="nl-BE" sz="1600" dirty="0" err="1" smtClean="0"/>
              <a:t>parts</a:t>
            </a:r>
            <a:endParaRPr lang="fr-BE" sz="1600" dirty="0"/>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17196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a:t>S</a:t>
            </a:r>
            <a:r>
              <a:rPr lang="nl-BE" dirty="0" err="1" smtClean="0"/>
              <a:t>haring</a:t>
            </a:r>
            <a:r>
              <a:rPr lang="nl-BE" dirty="0" smtClean="0"/>
              <a:t> best </a:t>
            </a:r>
            <a:r>
              <a:rPr lang="nl-BE" dirty="0" err="1" smtClean="0"/>
              <a:t>practices</a:t>
            </a:r>
            <a:endParaRPr lang="nl-BE" dirty="0"/>
          </a:p>
        </p:txBody>
      </p:sp>
      <p:sp>
        <p:nvSpPr>
          <p:cNvPr id="13315" name="Content Placeholder 10"/>
          <p:cNvSpPr>
            <a:spLocks noGrp="1"/>
          </p:cNvSpPr>
          <p:nvPr>
            <p:ph idx="1"/>
          </p:nvPr>
        </p:nvSpPr>
        <p:spPr/>
        <p:txBody>
          <a:bodyPr/>
          <a:lstStyle/>
          <a:p>
            <a:r>
              <a:rPr lang="en-US" altLang="en-US" dirty="0" smtClean="0"/>
              <a:t>Rise of new technologies =&gt; c</a:t>
            </a:r>
            <a:r>
              <a:rPr lang="nl-BE" altLang="en-US" dirty="0" err="1" smtClean="0"/>
              <a:t>onstant</a:t>
            </a:r>
            <a:r>
              <a:rPr lang="nl-BE" altLang="en-US" dirty="0" smtClean="0"/>
              <a:t> </a:t>
            </a:r>
            <a:r>
              <a:rPr lang="nl-BE" altLang="en-US" dirty="0" err="1" smtClean="0"/>
              <a:t>innovation</a:t>
            </a:r>
            <a:r>
              <a:rPr lang="nl-BE" altLang="en-US" dirty="0" smtClean="0"/>
              <a:t> &amp; change</a:t>
            </a:r>
            <a:endParaRPr lang="en-US" altLang="en-US" dirty="0" smtClean="0"/>
          </a:p>
          <a:p>
            <a:endParaRPr lang="en-US" altLang="en-US" dirty="0" smtClean="0"/>
          </a:p>
          <a:p>
            <a:endParaRPr lang="en-US" altLang="en-US" dirty="0" smtClean="0"/>
          </a:p>
          <a:p>
            <a:r>
              <a:rPr lang="en-US" altLang="en-US" dirty="0" smtClean="0"/>
              <a:t>Usefulness of common solutions</a:t>
            </a:r>
          </a:p>
          <a:p>
            <a:endParaRPr lang="nl-BE" altLang="en-US" dirty="0" smtClean="0"/>
          </a:p>
          <a:p>
            <a:endParaRPr lang="nl-BE" altLang="en-US" dirty="0" smtClean="0"/>
          </a:p>
          <a:p>
            <a:r>
              <a:rPr lang="nl-BE" altLang="en-US" dirty="0" smtClean="0"/>
              <a:t>e.g. API Gateway &amp; REST-</a:t>
            </a:r>
            <a:r>
              <a:rPr lang="nl-BE" altLang="en-US" dirty="0" err="1" smtClean="0"/>
              <a:t>style</a:t>
            </a:r>
            <a:r>
              <a:rPr lang="nl-BE" altLang="en-US" dirty="0" smtClean="0"/>
              <a:t> </a:t>
            </a:r>
            <a:r>
              <a:rPr lang="nl-BE" altLang="en-US" dirty="0" err="1" smtClean="0"/>
              <a:t>API’s</a:t>
            </a:r>
            <a:endParaRPr lang="nl-BE" altLang="en-US" dirty="0" smtClean="0"/>
          </a:p>
          <a:p>
            <a:pPr marL="361950" indent="-361950">
              <a:buNone/>
            </a:pPr>
            <a:r>
              <a:rPr lang="nl-BE" altLang="en-US" dirty="0"/>
              <a:t>	</a:t>
            </a:r>
            <a:r>
              <a:rPr lang="nl-BE" altLang="en-US" dirty="0" smtClean="0"/>
              <a:t>=&gt; 	c</a:t>
            </a:r>
            <a:r>
              <a:rPr lang="en-US" dirty="0" err="1" smtClean="0"/>
              <a:t>ollaborative</a:t>
            </a:r>
            <a:r>
              <a:rPr lang="en-US" dirty="0" smtClean="0"/>
              <a:t> effort for pragmatic approach to designing 	RESTful APIs : </a:t>
            </a:r>
            <a:r>
              <a:rPr lang="fr-BE" dirty="0" smtClean="0">
                <a:hlinkClick r:id="rId3"/>
              </a:rPr>
              <a:t>https://www.gcloud.belgium.be/rest/</a:t>
            </a:r>
            <a:endParaRPr lang="en-US" dirty="0" smtClean="0"/>
          </a:p>
          <a:p>
            <a:endParaRPr lang="en-US" dirty="0" smtClean="0"/>
          </a:p>
          <a:p>
            <a:endParaRPr lang="en-US" dirty="0" smtClean="0"/>
          </a:p>
          <a:p>
            <a:endParaRPr lang="nl-BE" altLang="en-US" dirty="0" smtClean="0"/>
          </a:p>
          <a:p>
            <a:endParaRPr lang="nl-BE" altLang="en-US" dirty="0" smtClean="0"/>
          </a:p>
          <a:p>
            <a:endParaRPr lang="nl-BE" altLang="en-US" dirty="0" smtClean="0"/>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813480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chor="ctr"/>
          <a:lstStyle/>
          <a:p>
            <a:r>
              <a:rPr lang="en-GB" sz="4000" dirty="0" err="1" smtClean="0"/>
              <a:t>Smals</a:t>
            </a:r>
            <a:endParaRPr lang="en-GB" sz="4000" dirty="0" smtClean="0"/>
          </a:p>
          <a:p>
            <a:r>
              <a:rPr lang="en-GB" sz="4000" dirty="0" smtClean="0"/>
              <a:t>(non for profit association) </a:t>
            </a:r>
            <a:endParaRPr lang="fr-BE" sz="4000" dirty="0"/>
          </a:p>
        </p:txBody>
      </p:sp>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85643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3406" y="2761902"/>
            <a:ext cx="9144000" cy="1122297"/>
          </a:xfrm>
          <a:prstGeom prst="rect">
            <a:avLst/>
          </a:prstGeom>
          <a:solidFill>
            <a:schemeClr val="bg1">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TextBox 5"/>
          <p:cNvSpPr txBox="1"/>
          <p:nvPr/>
        </p:nvSpPr>
        <p:spPr>
          <a:xfrm>
            <a:off x="0" y="3176313"/>
            <a:ext cx="9144000" cy="707886"/>
          </a:xfrm>
          <a:prstGeom prst="rect">
            <a:avLst/>
          </a:prstGeom>
          <a:solidFill>
            <a:schemeClr val="bg1"/>
          </a:solidFill>
        </p:spPr>
        <p:txBody>
          <a:bodyPr wrap="square" rtlCol="0" anchor="ctr" anchorCtr="0">
            <a:spAutoFit/>
          </a:bodyPr>
          <a:lstStyle/>
          <a:p>
            <a:pPr algn="ctr"/>
            <a:r>
              <a:rPr lang="fr-BE" sz="2000" b="1" dirty="0" err="1" smtClean="0">
                <a:latin typeface="Arial" panose="020B0604020202020204" pitchFamily="34" charset="0"/>
                <a:cs typeface="Arial" panose="020B0604020202020204" pitchFamily="34" charset="0"/>
              </a:rPr>
              <a:t>Shared</a:t>
            </a:r>
            <a:r>
              <a:rPr lang="fr-BE" sz="2000" b="1" dirty="0" smtClean="0">
                <a:latin typeface="Arial" panose="020B0604020202020204" pitchFamily="34" charset="0"/>
                <a:cs typeface="Arial" panose="020B0604020202020204" pitchFamily="34" charset="0"/>
              </a:rPr>
              <a:t> ICT services </a:t>
            </a:r>
          </a:p>
          <a:p>
            <a:pPr algn="ctr"/>
            <a:r>
              <a:rPr lang="fr-BE" sz="2000" b="1" dirty="0" smtClean="0">
                <a:latin typeface="Arial" panose="020B0604020202020204" pitchFamily="34" charset="0"/>
                <a:cs typeface="Arial" panose="020B0604020202020204" pitchFamily="34" charset="0"/>
              </a:rPr>
              <a:t>in </a:t>
            </a:r>
            <a:r>
              <a:rPr lang="fr-BE" sz="2000" b="1" dirty="0" err="1" smtClean="0">
                <a:latin typeface="Arial" panose="020B0604020202020204" pitchFamily="34" charset="0"/>
                <a:cs typeface="Arial" panose="020B0604020202020204" pitchFamily="34" charset="0"/>
              </a:rPr>
              <a:t>Belgian</a:t>
            </a:r>
            <a:r>
              <a:rPr lang="fr-BE" sz="2000" b="1" dirty="0" smtClean="0">
                <a:latin typeface="Arial" panose="020B0604020202020204" pitchFamily="34" charset="0"/>
                <a:cs typeface="Arial" panose="020B0604020202020204" pitchFamily="34" charset="0"/>
              </a:rPr>
              <a:t> social </a:t>
            </a:r>
            <a:r>
              <a:rPr lang="fr-BE" sz="2000" b="1" dirty="0" err="1" smtClean="0">
                <a:latin typeface="Arial" panose="020B0604020202020204" pitchFamily="34" charset="0"/>
                <a:cs typeface="Arial" panose="020B0604020202020204" pitchFamily="34" charset="0"/>
              </a:rPr>
              <a:t>security</a:t>
            </a:r>
            <a:r>
              <a:rPr lang="fr-BE" sz="2000" b="1" dirty="0" smtClean="0">
                <a:latin typeface="Arial" panose="020B0604020202020204" pitchFamily="34" charset="0"/>
                <a:cs typeface="Arial" panose="020B0604020202020204" pitchFamily="34" charset="0"/>
              </a:rPr>
              <a:t> &amp; </a:t>
            </a:r>
            <a:r>
              <a:rPr lang="fr-BE" sz="2000" b="1" dirty="0" err="1" smtClean="0">
                <a:latin typeface="Arial" panose="020B0604020202020204" pitchFamily="34" charset="0"/>
                <a:cs typeface="Arial" panose="020B0604020202020204" pitchFamily="34" charset="0"/>
              </a:rPr>
              <a:t>health</a:t>
            </a:r>
            <a:r>
              <a:rPr lang="fr-BE" sz="2000" b="1" dirty="0" smtClean="0">
                <a:latin typeface="Arial" panose="020B0604020202020204" pitchFamily="34" charset="0"/>
                <a:cs typeface="Arial" panose="020B0604020202020204" pitchFamily="34" charset="0"/>
              </a:rPr>
              <a:t> care </a:t>
            </a:r>
            <a:r>
              <a:rPr lang="fr-BE" sz="2000" b="1" dirty="0" err="1" smtClean="0">
                <a:latin typeface="Arial" panose="020B0604020202020204" pitchFamily="34" charset="0"/>
                <a:cs typeface="Arial" panose="020B0604020202020204" pitchFamily="34" charset="0"/>
              </a:rPr>
              <a:t>since</a:t>
            </a:r>
            <a:r>
              <a:rPr lang="fr-BE" sz="2000" b="1" dirty="0" smtClean="0">
                <a:latin typeface="Arial" panose="020B0604020202020204" pitchFamily="34" charset="0"/>
                <a:cs typeface="Arial" panose="020B0604020202020204" pitchFamily="34" charset="0"/>
              </a:rPr>
              <a:t>… 1939</a:t>
            </a:r>
            <a:endParaRPr lang="fr-BE" sz="2000" b="1" dirty="0">
              <a:latin typeface="Arial" panose="020B0604020202020204" pitchFamily="34" charset="0"/>
              <a:cs typeface="Arial" panose="020B0604020202020204" pitchFamily="34" charset="0"/>
            </a:endParaRPr>
          </a:p>
        </p:txBody>
      </p:sp>
      <p:pic>
        <p:nvPicPr>
          <p:cNvPr id="5" name="Picture 2" descr="C:\Users\tvdb\Desktop\Smals ICT for societ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0208" y="2761902"/>
            <a:ext cx="1429864" cy="52308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464308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1547664" y="3597697"/>
            <a:ext cx="5256584" cy="864096"/>
          </a:xfrm>
          <a:prstGeom prst="rect">
            <a:avLst/>
          </a:prstGeom>
          <a:solidFill>
            <a:schemeClr val="bg1">
              <a:alpha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TextBox 5"/>
          <p:cNvSpPr txBox="1"/>
          <p:nvPr/>
        </p:nvSpPr>
        <p:spPr>
          <a:xfrm>
            <a:off x="1763688" y="3636645"/>
            <a:ext cx="4896544" cy="707886"/>
          </a:xfrm>
          <a:prstGeom prst="rect">
            <a:avLst/>
          </a:prstGeom>
          <a:noFill/>
        </p:spPr>
        <p:txBody>
          <a:bodyPr wrap="square" rtlCol="0" anchor="ctr" anchorCtr="0">
            <a:spAutoFit/>
          </a:bodyPr>
          <a:lstStyle/>
          <a:p>
            <a:pPr algn="ctr"/>
            <a:r>
              <a:rPr lang="fr-BE" sz="2000" b="1" dirty="0" smtClean="0">
                <a:latin typeface="Arial" panose="020B0604020202020204" pitchFamily="34" charset="0"/>
                <a:cs typeface="Arial" panose="020B0604020202020204" pitchFamily="34" charset="0"/>
              </a:rPr>
              <a:t>Over 200 </a:t>
            </a:r>
            <a:r>
              <a:rPr lang="fr-BE" sz="2000" b="1" dirty="0" err="1" smtClean="0">
                <a:latin typeface="Arial" panose="020B0604020202020204" pitchFamily="34" charset="0"/>
                <a:cs typeface="Arial" panose="020B0604020202020204" pitchFamily="34" charset="0"/>
              </a:rPr>
              <a:t>Belgian</a:t>
            </a:r>
            <a:r>
              <a:rPr lang="fr-BE" sz="2000" b="1" dirty="0" smtClean="0">
                <a:latin typeface="Arial" panose="020B0604020202020204" pitchFamily="34" charset="0"/>
                <a:cs typeface="Arial" panose="020B0604020202020204" pitchFamily="34" charset="0"/>
              </a:rPr>
              <a:t> public institutions </a:t>
            </a:r>
            <a:r>
              <a:rPr lang="fr-BE" sz="2000" b="1" dirty="0" err="1" smtClean="0">
                <a:latin typeface="Arial" panose="020B0604020202020204" pitchFamily="34" charset="0"/>
                <a:cs typeface="Arial" panose="020B0604020202020204" pitchFamily="34" charset="0"/>
              </a:rPr>
              <a:t>Federal</a:t>
            </a:r>
            <a:r>
              <a:rPr lang="fr-BE" sz="2000" b="1" dirty="0" smtClean="0">
                <a:latin typeface="Arial" panose="020B0604020202020204" pitchFamily="34" charset="0"/>
                <a:cs typeface="Arial" panose="020B0604020202020204" pitchFamily="34" charset="0"/>
              </a:rPr>
              <a:t> – </a:t>
            </a:r>
            <a:r>
              <a:rPr lang="fr-BE" sz="2000" b="1" dirty="0" err="1" smtClean="0">
                <a:latin typeface="Arial" panose="020B0604020202020204" pitchFamily="34" charset="0"/>
                <a:cs typeface="Arial" panose="020B0604020202020204" pitchFamily="34" charset="0"/>
              </a:rPr>
              <a:t>Regional</a:t>
            </a:r>
            <a:r>
              <a:rPr lang="fr-BE" sz="2000" b="1" dirty="0" smtClean="0">
                <a:latin typeface="Arial" panose="020B0604020202020204" pitchFamily="34" charset="0"/>
                <a:cs typeface="Arial" panose="020B0604020202020204" pitchFamily="34" charset="0"/>
              </a:rPr>
              <a:t> – Local</a:t>
            </a:r>
            <a:endParaRPr lang="fr-BE" sz="2000"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6140362" y="1988840"/>
            <a:ext cx="1744005" cy="623636"/>
          </a:xfrm>
          <a:prstGeom prst="rect">
            <a:avLst/>
          </a:prstGeom>
        </p:spPr>
      </p:pic>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457850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mtClean="0"/>
              <a:t>Benefits of the Smals model*</a:t>
            </a:r>
            <a:endParaRPr lang="nl-NL" dirty="0"/>
          </a:p>
        </p:txBody>
      </p:sp>
      <p:sp>
        <p:nvSpPr>
          <p:cNvPr id="5" name="Content Placeholder 4"/>
          <p:cNvSpPr>
            <a:spLocks noGrp="1"/>
          </p:cNvSpPr>
          <p:nvPr>
            <p:ph idx="1"/>
          </p:nvPr>
        </p:nvSpPr>
        <p:spPr/>
        <p:txBody>
          <a:bodyPr>
            <a:normAutofit/>
          </a:bodyPr>
          <a:lstStyle/>
          <a:p>
            <a:r>
              <a:rPr lang="en-US" dirty="0" smtClean="0"/>
              <a:t>‘In-house’ ICT services for public sector</a:t>
            </a:r>
          </a:p>
          <a:p>
            <a:pPr lvl="1"/>
            <a:r>
              <a:rPr lang="en-US" u="sng" dirty="0" smtClean="0"/>
              <a:t>managed by </a:t>
            </a:r>
            <a:r>
              <a:rPr lang="en-US" dirty="0" smtClean="0"/>
              <a:t>public institutions</a:t>
            </a:r>
          </a:p>
          <a:p>
            <a:pPr lvl="1"/>
            <a:r>
              <a:rPr lang="en-US" u="sng" dirty="0" smtClean="0"/>
              <a:t>only for </a:t>
            </a:r>
            <a:r>
              <a:rPr lang="en-US" dirty="0" smtClean="0"/>
              <a:t>adhering public institutions</a:t>
            </a:r>
          </a:p>
          <a:p>
            <a:pPr marL="457200" lvl="1" indent="0">
              <a:buNone/>
            </a:pPr>
            <a:r>
              <a:rPr lang="en-US" sz="1900" dirty="0" smtClean="0"/>
              <a:t>*Just like its member institutions, Smals is subject to public tender procedures</a:t>
            </a:r>
          </a:p>
          <a:p>
            <a:r>
              <a:rPr lang="en-US" dirty="0" smtClean="0"/>
              <a:t>Operates as a business, rather than a public administration</a:t>
            </a:r>
          </a:p>
          <a:p>
            <a:r>
              <a:rPr lang="en-US" dirty="0" smtClean="0"/>
              <a:t>Knowledge &amp; technical skills retention</a:t>
            </a:r>
          </a:p>
          <a:p>
            <a:r>
              <a:rPr lang="en-US" dirty="0" smtClean="0"/>
              <a:t>Important economies of scale</a:t>
            </a:r>
          </a:p>
          <a:p>
            <a:r>
              <a:rPr lang="nl-BE" dirty="0" err="1" smtClean="0"/>
              <a:t>Belgian</a:t>
            </a:r>
            <a:r>
              <a:rPr lang="nl-BE" dirty="0" smtClean="0"/>
              <a:t> </a:t>
            </a:r>
            <a:r>
              <a:rPr lang="nl-BE" dirty="0" err="1" smtClean="0"/>
              <a:t>social</a:t>
            </a:r>
            <a:r>
              <a:rPr lang="nl-BE" dirty="0" smtClean="0"/>
              <a:t> security is </a:t>
            </a:r>
            <a:r>
              <a:rPr lang="nl-BE" dirty="0" err="1" smtClean="0"/>
              <a:t>one</a:t>
            </a:r>
            <a:r>
              <a:rPr lang="nl-BE" dirty="0" smtClean="0"/>
              <a:t> of </a:t>
            </a:r>
            <a:r>
              <a:rPr lang="nl-BE" dirty="0" err="1" smtClean="0"/>
              <a:t>the</a:t>
            </a:r>
            <a:r>
              <a:rPr lang="nl-BE" dirty="0" smtClean="0"/>
              <a:t> </a:t>
            </a:r>
            <a:r>
              <a:rPr lang="nl-BE" dirty="0" err="1" smtClean="0"/>
              <a:t>oldest</a:t>
            </a:r>
            <a:r>
              <a:rPr lang="nl-BE" dirty="0" smtClean="0"/>
              <a:t>, </a:t>
            </a:r>
            <a:r>
              <a:rPr lang="nl-BE" dirty="0" err="1" smtClean="0"/>
              <a:t>and</a:t>
            </a:r>
            <a:r>
              <a:rPr lang="nl-BE" dirty="0" smtClean="0"/>
              <a:t> </a:t>
            </a:r>
            <a:r>
              <a:rPr lang="nl-BE" dirty="0" err="1" smtClean="0"/>
              <a:t>widely</a:t>
            </a:r>
            <a:r>
              <a:rPr lang="nl-BE" dirty="0" smtClean="0"/>
              <a:t> </a:t>
            </a:r>
            <a:r>
              <a:rPr lang="nl-BE" dirty="0" err="1" smtClean="0"/>
              <a:t>recognized</a:t>
            </a:r>
            <a:r>
              <a:rPr lang="nl-BE" dirty="0" smtClean="0"/>
              <a:t> </a:t>
            </a:r>
            <a:r>
              <a:rPr lang="nl-BE" dirty="0" err="1" smtClean="0"/>
              <a:t>examples</a:t>
            </a:r>
            <a:r>
              <a:rPr lang="nl-BE" dirty="0" smtClean="0"/>
              <a:t> of shared ICT services in </a:t>
            </a:r>
            <a:r>
              <a:rPr lang="nl-BE" dirty="0" err="1" smtClean="0"/>
              <a:t>eGovernment</a:t>
            </a:r>
            <a:endParaRPr lang="nl-BE" dirty="0" smtClean="0"/>
          </a:p>
        </p:txBody>
      </p:sp>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841465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nl-BE" dirty="0" smtClean="0"/>
              <a:t>Smals – </a:t>
            </a:r>
            <a:r>
              <a:rPr lang="nl-BE" dirty="0" err="1" smtClean="0"/>
              <a:t>Some</a:t>
            </a:r>
            <a:r>
              <a:rPr lang="nl-BE" dirty="0" smtClean="0"/>
              <a:t> </a:t>
            </a:r>
            <a:r>
              <a:rPr lang="nl-BE" dirty="0" err="1" smtClean="0"/>
              <a:t>key</a:t>
            </a:r>
            <a:r>
              <a:rPr lang="nl-BE" dirty="0" smtClean="0"/>
              <a:t> </a:t>
            </a:r>
            <a:r>
              <a:rPr lang="nl-BE" dirty="0" err="1" smtClean="0"/>
              <a:t>figures</a:t>
            </a:r>
            <a:endParaRPr lang="nl-BE" dirty="0"/>
          </a:p>
        </p:txBody>
      </p:sp>
      <p:sp>
        <p:nvSpPr>
          <p:cNvPr id="5" name="Content Placeholder 4"/>
          <p:cNvSpPr>
            <a:spLocks noGrp="1"/>
          </p:cNvSpPr>
          <p:nvPr>
            <p:ph idx="1"/>
          </p:nvPr>
        </p:nvSpPr>
        <p:spPr/>
        <p:txBody>
          <a:bodyPr/>
          <a:lstStyle/>
          <a:p>
            <a:r>
              <a:rPr lang="nl-BE" dirty="0" smtClean="0"/>
              <a:t>&gt;288 </a:t>
            </a:r>
            <a:r>
              <a:rPr lang="nl-BE" dirty="0" err="1" smtClean="0"/>
              <a:t>million</a:t>
            </a:r>
            <a:r>
              <a:rPr lang="nl-BE" dirty="0" smtClean="0"/>
              <a:t> EUR turnover</a:t>
            </a:r>
          </a:p>
          <a:p>
            <a:endParaRPr lang="nl-BE" dirty="0" smtClean="0"/>
          </a:p>
          <a:p>
            <a:r>
              <a:rPr lang="nl-BE" dirty="0" smtClean="0"/>
              <a:t>&gt;1800 collaborators</a:t>
            </a:r>
          </a:p>
          <a:p>
            <a:endParaRPr lang="nl-BE" dirty="0" smtClean="0"/>
          </a:p>
          <a:p>
            <a:r>
              <a:rPr lang="nl-BE" dirty="0" err="1" smtClean="0"/>
              <a:t>Core</a:t>
            </a:r>
            <a:r>
              <a:rPr lang="nl-BE" dirty="0" smtClean="0"/>
              <a:t> </a:t>
            </a:r>
            <a:r>
              <a:rPr lang="nl-BE" dirty="0" err="1" smtClean="0"/>
              <a:t>activities</a:t>
            </a:r>
            <a:r>
              <a:rPr lang="nl-BE" dirty="0" smtClean="0"/>
              <a:t>:</a:t>
            </a:r>
          </a:p>
          <a:p>
            <a:pPr lvl="1"/>
            <a:r>
              <a:rPr lang="nl-BE" dirty="0"/>
              <a:t>d</a:t>
            </a:r>
            <a:r>
              <a:rPr lang="nl-BE" dirty="0" smtClean="0"/>
              <a:t>evelopment</a:t>
            </a:r>
          </a:p>
          <a:p>
            <a:pPr lvl="1"/>
            <a:r>
              <a:rPr lang="nl-BE" dirty="0" smtClean="0"/>
              <a:t>ICT services</a:t>
            </a:r>
          </a:p>
          <a:p>
            <a:pPr lvl="1"/>
            <a:r>
              <a:rPr lang="nl-BE" dirty="0" err="1"/>
              <a:t>s</a:t>
            </a:r>
            <a:r>
              <a:rPr lang="nl-BE" dirty="0" err="1" smtClean="0"/>
              <a:t>taffing</a:t>
            </a:r>
            <a:endParaRPr lang="nl-BE" dirty="0" smtClean="0"/>
          </a:p>
          <a:p>
            <a:pPr lvl="1"/>
            <a:r>
              <a:rPr lang="nl-BE" dirty="0" smtClean="0"/>
              <a:t>‘consultants’ </a:t>
            </a:r>
          </a:p>
          <a:p>
            <a:pPr lvl="1"/>
            <a:r>
              <a:rPr lang="nl-BE" dirty="0" smtClean="0"/>
              <a:t>(</a:t>
            </a:r>
            <a:r>
              <a:rPr lang="nl-BE" dirty="0" err="1" smtClean="0"/>
              <a:t>sourcing</a:t>
            </a:r>
            <a:r>
              <a:rPr lang="nl-BE" dirty="0" smtClean="0"/>
              <a:t> </a:t>
            </a:r>
            <a:r>
              <a:rPr lang="nl-BE" dirty="0" err="1" smtClean="0"/>
              <a:t>from</a:t>
            </a:r>
            <a:r>
              <a:rPr lang="nl-BE" dirty="0" smtClean="0"/>
              <a:t> </a:t>
            </a:r>
          </a:p>
          <a:p>
            <a:pPr marL="457200" lvl="1" indent="0">
              <a:buNone/>
            </a:pPr>
            <a:r>
              <a:rPr lang="nl-BE" dirty="0"/>
              <a:t> </a:t>
            </a:r>
            <a:r>
              <a:rPr lang="nl-BE" dirty="0" smtClean="0"/>
              <a:t>    private sector ICT)</a:t>
            </a:r>
          </a:p>
          <a:p>
            <a:pPr lvl="1"/>
            <a:endParaRPr lang="nl-BE" dirty="0"/>
          </a:p>
        </p:txBody>
      </p:sp>
      <p:graphicFrame>
        <p:nvGraphicFramePr>
          <p:cNvPr id="7" name="Chart 6"/>
          <p:cNvGraphicFramePr>
            <a:graphicFrameLocks/>
          </p:cNvGraphicFramePr>
          <p:nvPr>
            <p:extLst/>
          </p:nvPr>
        </p:nvGraphicFramePr>
        <p:xfrm>
          <a:off x="3419872" y="2420888"/>
          <a:ext cx="5505450" cy="3312368"/>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996464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chor="ctr"/>
          <a:lstStyle/>
          <a:p>
            <a:r>
              <a:rPr lang="nl-BE" sz="4000" dirty="0" err="1" smtClean="0"/>
              <a:t>Some</a:t>
            </a:r>
            <a:r>
              <a:rPr lang="nl-BE" sz="4000" dirty="0" smtClean="0"/>
              <a:t> topics </a:t>
            </a:r>
            <a:r>
              <a:rPr lang="nl-BE" sz="4000" dirty="0" err="1" smtClean="0"/>
              <a:t>to</a:t>
            </a:r>
            <a:r>
              <a:rPr lang="nl-BE" sz="4000" dirty="0" smtClean="0"/>
              <a:t> </a:t>
            </a:r>
            <a:r>
              <a:rPr lang="nl-BE" sz="4000" dirty="0" err="1" smtClean="0"/>
              <a:t>be</a:t>
            </a:r>
            <a:r>
              <a:rPr lang="nl-BE" sz="4000" dirty="0" smtClean="0"/>
              <a:t> </a:t>
            </a:r>
            <a:r>
              <a:rPr lang="nl-BE" sz="4000" dirty="0" err="1" smtClean="0"/>
              <a:t>addressed</a:t>
            </a:r>
            <a:endParaRPr lang="fr-BE" sz="4000" dirty="0"/>
          </a:p>
        </p:txBody>
      </p:sp>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529996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Re-</a:t>
            </a:r>
            <a:r>
              <a:rPr lang="nl-BE" dirty="0" err="1" smtClean="0"/>
              <a:t>use</a:t>
            </a:r>
            <a:endParaRPr lang="nl-BE" dirty="0"/>
          </a:p>
        </p:txBody>
      </p:sp>
      <p:sp>
        <p:nvSpPr>
          <p:cNvPr id="13315" name="Content Placeholder 10"/>
          <p:cNvSpPr>
            <a:spLocks noGrp="1"/>
          </p:cNvSpPr>
          <p:nvPr>
            <p:ph idx="1"/>
          </p:nvPr>
        </p:nvSpPr>
        <p:spPr/>
        <p:txBody>
          <a:bodyPr>
            <a:normAutofit lnSpcReduction="10000"/>
          </a:bodyPr>
          <a:lstStyle/>
          <a:p>
            <a:r>
              <a:rPr lang="nl-BE" altLang="en-US" dirty="0" smtClean="0"/>
              <a:t>Re-</a:t>
            </a:r>
            <a:r>
              <a:rPr lang="nl-BE" altLang="en-US" dirty="0" err="1" smtClean="0"/>
              <a:t>use</a:t>
            </a:r>
            <a:r>
              <a:rPr lang="nl-BE" altLang="en-US" dirty="0" smtClean="0"/>
              <a:t> </a:t>
            </a:r>
            <a:r>
              <a:rPr lang="nl-BE" altLang="en-US" dirty="0" err="1" smtClean="0"/>
              <a:t>increases</a:t>
            </a:r>
            <a:r>
              <a:rPr lang="nl-BE" altLang="en-US" dirty="0" smtClean="0"/>
              <a:t> </a:t>
            </a:r>
            <a:r>
              <a:rPr lang="nl-BE" altLang="en-US" dirty="0" err="1" smtClean="0"/>
              <a:t>interoperability</a:t>
            </a:r>
            <a:r>
              <a:rPr lang="nl-BE" altLang="en-US" dirty="0" smtClean="0"/>
              <a:t>, </a:t>
            </a:r>
            <a:r>
              <a:rPr lang="nl-BE" altLang="en-US" dirty="0" err="1" smtClean="0"/>
              <a:t>and</a:t>
            </a:r>
            <a:r>
              <a:rPr lang="nl-BE" altLang="en-US" dirty="0" smtClean="0"/>
              <a:t> </a:t>
            </a:r>
            <a:r>
              <a:rPr lang="nl-BE" altLang="en-US" dirty="0" err="1" smtClean="0"/>
              <a:t>reduces</a:t>
            </a:r>
            <a:r>
              <a:rPr lang="nl-BE" altLang="en-US" dirty="0" smtClean="0"/>
              <a:t> </a:t>
            </a:r>
            <a:r>
              <a:rPr lang="nl-BE" altLang="en-US" dirty="0" err="1" smtClean="0"/>
              <a:t>cost</a:t>
            </a:r>
            <a:r>
              <a:rPr lang="nl-BE" altLang="en-US" dirty="0" smtClean="0"/>
              <a:t> &amp; time </a:t>
            </a:r>
            <a:r>
              <a:rPr lang="nl-BE" altLang="en-US" dirty="0" err="1" smtClean="0"/>
              <a:t>to</a:t>
            </a:r>
            <a:r>
              <a:rPr lang="nl-BE" altLang="en-US" dirty="0" smtClean="0"/>
              <a:t> market</a:t>
            </a:r>
          </a:p>
          <a:p>
            <a:endParaRPr lang="nl-BE" altLang="en-US" dirty="0" smtClean="0"/>
          </a:p>
          <a:p>
            <a:r>
              <a:rPr lang="nl-BE" altLang="en-US" dirty="0" smtClean="0"/>
              <a:t>European </a:t>
            </a:r>
            <a:r>
              <a:rPr lang="nl-BE" altLang="en-US" dirty="0" err="1" smtClean="0"/>
              <a:t>dimension</a:t>
            </a:r>
            <a:r>
              <a:rPr lang="nl-BE" altLang="en-US" dirty="0" smtClean="0"/>
              <a:t> </a:t>
            </a:r>
            <a:r>
              <a:rPr lang="nl-BE" altLang="en-US" dirty="0" err="1" smtClean="0"/>
              <a:t>lesser</a:t>
            </a:r>
            <a:r>
              <a:rPr lang="nl-BE" altLang="en-US" dirty="0" smtClean="0"/>
              <a:t> </a:t>
            </a:r>
            <a:r>
              <a:rPr lang="nl-BE" altLang="en-US" dirty="0" err="1" smtClean="0"/>
              <a:t>known</a:t>
            </a:r>
            <a:endParaRPr lang="nl-BE" altLang="en-US" dirty="0" smtClean="0"/>
          </a:p>
          <a:p>
            <a:pPr lvl="1"/>
            <a:r>
              <a:rPr lang="nl-BE" altLang="en-US" dirty="0" smtClean="0">
                <a:hlinkClick r:id="rId3"/>
              </a:rPr>
              <a:t>CEF</a:t>
            </a:r>
            <a:r>
              <a:rPr lang="nl-BE" altLang="en-US" dirty="0" smtClean="0"/>
              <a:t> - building </a:t>
            </a:r>
            <a:r>
              <a:rPr lang="nl-BE" altLang="en-US" dirty="0" err="1" smtClean="0"/>
              <a:t>blocks</a:t>
            </a:r>
            <a:r>
              <a:rPr lang="nl-BE" altLang="en-US" dirty="0" smtClean="0"/>
              <a:t> </a:t>
            </a:r>
          </a:p>
          <a:p>
            <a:pPr lvl="1"/>
            <a:r>
              <a:rPr lang="nl-BE" altLang="en-US" dirty="0" err="1" smtClean="0">
                <a:hlinkClick r:id="rId4"/>
              </a:rPr>
              <a:t>Joinup</a:t>
            </a:r>
            <a:r>
              <a:rPr lang="nl-BE" altLang="en-US" dirty="0" smtClean="0"/>
              <a:t> </a:t>
            </a:r>
            <a:r>
              <a:rPr lang="nl-BE" altLang="en-US" dirty="0" err="1" smtClean="0"/>
              <a:t>catalogue</a:t>
            </a:r>
            <a:endParaRPr lang="nl-BE" altLang="en-US" dirty="0" smtClean="0"/>
          </a:p>
          <a:p>
            <a:endParaRPr lang="nl-BE" altLang="en-US" dirty="0" smtClean="0"/>
          </a:p>
          <a:p>
            <a:r>
              <a:rPr lang="nl-BE" altLang="en-US" dirty="0" err="1" smtClean="0"/>
              <a:t>Challenges</a:t>
            </a:r>
            <a:endParaRPr lang="nl-BE" altLang="en-US" dirty="0" smtClean="0"/>
          </a:p>
          <a:p>
            <a:pPr lvl="1"/>
            <a:r>
              <a:rPr lang="nl-BE" altLang="en-US" dirty="0" err="1" smtClean="0"/>
              <a:t>connecting</a:t>
            </a:r>
            <a:r>
              <a:rPr lang="nl-BE" altLang="en-US" dirty="0" smtClean="0"/>
              <a:t> </a:t>
            </a:r>
            <a:r>
              <a:rPr lang="nl-BE" altLang="en-US" dirty="0" err="1" smtClean="0"/>
              <a:t>global</a:t>
            </a:r>
            <a:r>
              <a:rPr lang="nl-BE" altLang="en-US" dirty="0" smtClean="0"/>
              <a:t> </a:t>
            </a:r>
            <a:r>
              <a:rPr lang="nl-BE" altLang="en-US" dirty="0" err="1" smtClean="0"/>
              <a:t>solutions</a:t>
            </a:r>
            <a:r>
              <a:rPr lang="nl-BE" altLang="en-US" dirty="0" smtClean="0"/>
              <a:t> </a:t>
            </a:r>
            <a:r>
              <a:rPr lang="nl-BE" altLang="en-US" dirty="0" err="1" smtClean="0"/>
              <a:t>to</a:t>
            </a:r>
            <a:r>
              <a:rPr lang="nl-BE" altLang="en-US" dirty="0" smtClean="0"/>
              <a:t> </a:t>
            </a:r>
            <a:r>
              <a:rPr lang="nl-BE" altLang="en-US" dirty="0" err="1" smtClean="0"/>
              <a:t>local</a:t>
            </a:r>
            <a:r>
              <a:rPr lang="nl-BE" altLang="en-US" dirty="0" smtClean="0"/>
              <a:t> </a:t>
            </a:r>
            <a:r>
              <a:rPr lang="nl-BE" altLang="en-US" dirty="0" err="1" smtClean="0"/>
              <a:t>needs</a:t>
            </a:r>
            <a:endParaRPr lang="nl-BE" altLang="en-US" dirty="0" smtClean="0"/>
          </a:p>
          <a:p>
            <a:pPr lvl="1"/>
            <a:r>
              <a:rPr lang="nl-BE" altLang="en-US" dirty="0" smtClean="0"/>
              <a:t>move </a:t>
            </a:r>
            <a:r>
              <a:rPr lang="nl-BE" altLang="en-US" dirty="0" err="1" smtClean="0"/>
              <a:t>from</a:t>
            </a:r>
            <a:r>
              <a:rPr lang="nl-BE" altLang="en-US" dirty="0" smtClean="0"/>
              <a:t> software </a:t>
            </a:r>
            <a:r>
              <a:rPr lang="nl-BE" altLang="en-US" dirty="0" err="1" smtClean="0"/>
              <a:t>components</a:t>
            </a:r>
            <a:r>
              <a:rPr lang="nl-BE" altLang="en-US" dirty="0" smtClean="0"/>
              <a:t> -&gt; online services</a:t>
            </a:r>
          </a:p>
          <a:p>
            <a:endParaRPr lang="nl-BE" altLang="en-US" dirty="0" smtClean="0"/>
          </a:p>
          <a:p>
            <a:r>
              <a:rPr lang="nl-BE" altLang="en-US" dirty="0" err="1" smtClean="0"/>
              <a:t>Towards</a:t>
            </a:r>
            <a:r>
              <a:rPr lang="nl-BE" altLang="en-US" dirty="0" smtClean="0"/>
              <a:t> a real </a:t>
            </a:r>
            <a:r>
              <a:rPr lang="nl-BE" altLang="en-US" dirty="0" err="1" smtClean="0"/>
              <a:t>fostering</a:t>
            </a:r>
            <a:r>
              <a:rPr lang="nl-BE" altLang="en-US" dirty="0" smtClean="0"/>
              <a:t> a European </a:t>
            </a:r>
            <a:r>
              <a:rPr lang="nl-BE" altLang="en-US" dirty="0" err="1" smtClean="0"/>
              <a:t>wide</a:t>
            </a:r>
            <a:r>
              <a:rPr lang="nl-BE" altLang="en-US" dirty="0" smtClean="0"/>
              <a:t>, free re-</a:t>
            </a:r>
            <a:r>
              <a:rPr lang="nl-BE" altLang="en-US" dirty="0" err="1" smtClean="0"/>
              <a:t>use</a:t>
            </a:r>
            <a:r>
              <a:rPr lang="nl-BE" altLang="en-US" dirty="0" smtClean="0"/>
              <a:t> of software </a:t>
            </a:r>
            <a:r>
              <a:rPr lang="nl-BE" altLang="en-US" dirty="0" err="1" smtClean="0"/>
              <a:t>components</a:t>
            </a:r>
            <a:r>
              <a:rPr lang="nl-BE" altLang="en-US" dirty="0" smtClean="0"/>
              <a:t> </a:t>
            </a:r>
            <a:r>
              <a:rPr lang="nl-BE" altLang="en-US" dirty="0" err="1" smtClean="0"/>
              <a:t>and</a:t>
            </a:r>
            <a:r>
              <a:rPr lang="nl-BE" altLang="en-US" dirty="0" smtClean="0"/>
              <a:t> services </a:t>
            </a:r>
            <a:r>
              <a:rPr lang="nl-BE" altLang="en-US" dirty="0" err="1" smtClean="0"/>
              <a:t>developed</a:t>
            </a:r>
            <a:r>
              <a:rPr lang="nl-BE" altLang="en-US" dirty="0" smtClean="0"/>
              <a:t> </a:t>
            </a:r>
            <a:r>
              <a:rPr lang="nl-BE" altLang="en-US" dirty="0" err="1" smtClean="0"/>
              <a:t>by</a:t>
            </a:r>
            <a:r>
              <a:rPr lang="nl-BE" altLang="en-US" dirty="0" smtClean="0"/>
              <a:t> Member </a:t>
            </a:r>
            <a:r>
              <a:rPr lang="nl-BE" altLang="en-US" dirty="0" err="1" smtClean="0"/>
              <a:t>States</a:t>
            </a:r>
            <a:r>
              <a:rPr lang="nl-BE" altLang="en-US" dirty="0" smtClean="0"/>
              <a:t>, at </a:t>
            </a:r>
            <a:r>
              <a:rPr lang="nl-BE" altLang="en-US" dirty="0" err="1" smtClean="0"/>
              <a:t>least</a:t>
            </a:r>
            <a:r>
              <a:rPr lang="nl-BE" altLang="en-US" dirty="0" smtClean="0"/>
              <a:t> in sectors of </a:t>
            </a:r>
            <a:r>
              <a:rPr lang="nl-BE" altLang="en-US" dirty="0" err="1" smtClean="0"/>
              <a:t>general</a:t>
            </a:r>
            <a:r>
              <a:rPr lang="nl-BE" altLang="en-US" dirty="0" smtClean="0"/>
              <a:t> interest ?</a:t>
            </a:r>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063520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Re-use</a:t>
            </a:r>
            <a:endParaRPr lang="en-GB" noProof="0" dirty="0"/>
          </a:p>
        </p:txBody>
      </p:sp>
      <p:sp>
        <p:nvSpPr>
          <p:cNvPr id="3" name="Text Placeholder 2"/>
          <p:cNvSpPr>
            <a:spLocks noGrp="1"/>
          </p:cNvSpPr>
          <p:nvPr>
            <p:ph type="body" sz="quarter" idx="4294967295"/>
          </p:nvPr>
        </p:nvSpPr>
        <p:spPr>
          <a:xfrm>
            <a:off x="395288" y="1052513"/>
            <a:ext cx="8748712" cy="5472112"/>
          </a:xfrm>
        </p:spPr>
        <p:txBody>
          <a:bodyPr>
            <a:normAutofit/>
          </a:bodyPr>
          <a:lstStyle/>
          <a:p>
            <a:r>
              <a:rPr lang="en-GB" noProof="0" dirty="0" smtClean="0"/>
              <a:t>Knowledge transfer &amp; communities</a:t>
            </a:r>
          </a:p>
          <a:p>
            <a:pPr lvl="1"/>
            <a:r>
              <a:rPr lang="en-GB" noProof="0" dirty="0" smtClean="0"/>
              <a:t>share competences, best practices, collaborate on implementations</a:t>
            </a:r>
          </a:p>
          <a:p>
            <a:pPr lvl="1"/>
            <a:r>
              <a:rPr lang="en-GB" noProof="0" dirty="0" smtClean="0"/>
              <a:t>user groups and different fora</a:t>
            </a:r>
          </a:p>
          <a:p>
            <a:r>
              <a:rPr lang="en-GB" noProof="0" dirty="0" smtClean="0"/>
              <a:t>Software-components</a:t>
            </a:r>
          </a:p>
          <a:p>
            <a:pPr lvl="1"/>
            <a:r>
              <a:rPr lang="en-GB" noProof="0" dirty="0" smtClean="0"/>
              <a:t>don’t re-invent the wheel</a:t>
            </a:r>
          </a:p>
          <a:p>
            <a:pPr lvl="1"/>
            <a:r>
              <a:rPr lang="en-GB" noProof="0" dirty="0" smtClean="0"/>
              <a:t>design &amp; adapt for re-use</a:t>
            </a:r>
          </a:p>
          <a:p>
            <a:r>
              <a:rPr lang="en-GB" noProof="0" dirty="0" smtClean="0"/>
              <a:t>(Micro)services</a:t>
            </a:r>
          </a:p>
          <a:p>
            <a:pPr lvl="1"/>
            <a:r>
              <a:rPr lang="en-GB" noProof="0" dirty="0" smtClean="0"/>
              <a:t>autonomous micro-services</a:t>
            </a:r>
          </a:p>
          <a:p>
            <a:pPr lvl="1"/>
            <a:r>
              <a:rPr lang="en-GB" noProof="0" dirty="0" smtClean="0"/>
              <a:t>service assembly</a:t>
            </a:r>
          </a:p>
          <a:p>
            <a:pPr lvl="1"/>
            <a:r>
              <a:rPr lang="en-GB" noProof="0" dirty="0" smtClean="0"/>
              <a:t>API economy</a:t>
            </a:r>
          </a:p>
          <a:p>
            <a:r>
              <a:rPr lang="en-GB" noProof="0" dirty="0" smtClean="0"/>
              <a:t>Products &amp; Services</a:t>
            </a:r>
          </a:p>
          <a:p>
            <a:pPr lvl="1"/>
            <a:r>
              <a:rPr lang="en-GB" noProof="0" dirty="0" smtClean="0"/>
              <a:t>standardized common solutions</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10819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Mission</a:t>
            </a:r>
            <a:endParaRPr lang="nl-BE" dirty="0"/>
          </a:p>
        </p:txBody>
      </p:sp>
      <p:sp>
        <p:nvSpPr>
          <p:cNvPr id="3" name="Tijdelijke aanduiding voor inhoud 2"/>
          <p:cNvSpPr>
            <a:spLocks noGrp="1"/>
          </p:cNvSpPr>
          <p:nvPr>
            <p:ph idx="1"/>
          </p:nvPr>
        </p:nvSpPr>
        <p:spPr/>
        <p:txBody>
          <a:bodyPr>
            <a:normAutofit/>
          </a:bodyPr>
          <a:lstStyle/>
          <a:p>
            <a:r>
              <a:rPr lang="en-US" dirty="0" smtClean="0"/>
              <a:t>CBSS </a:t>
            </a:r>
            <a:r>
              <a:rPr lang="en-US" dirty="0"/>
              <a:t>is </a:t>
            </a:r>
            <a:r>
              <a:rPr lang="en-US" dirty="0" smtClean="0"/>
              <a:t>the </a:t>
            </a:r>
            <a:r>
              <a:rPr lang="en-US" dirty="0"/>
              <a:t>motor of </a:t>
            </a:r>
            <a:r>
              <a:rPr lang="en-US" dirty="0" smtClean="0"/>
              <a:t>digital transformation in </a:t>
            </a:r>
            <a:r>
              <a:rPr lang="en-US" dirty="0"/>
              <a:t>the </a:t>
            </a:r>
            <a:r>
              <a:rPr lang="en-US" dirty="0" smtClean="0"/>
              <a:t>Belgian social </a:t>
            </a:r>
            <a:r>
              <a:rPr lang="en-US" dirty="0"/>
              <a:t>sector, i.e.</a:t>
            </a:r>
          </a:p>
          <a:p>
            <a:pPr lvl="1"/>
            <a:r>
              <a:rPr lang="en-US" dirty="0"/>
              <a:t>to stimulate and to support the actors in the Belgian social sector to grant more effective and efficient services with a minimum of administrative formalities and costs for all the involved; based on a common and concerted vision, the actors in the Belgian social sector benefit from the new technologies to improve and re-organize radically their mutual relationships and processes</a:t>
            </a:r>
          </a:p>
          <a:p>
            <a:pPr lvl="1"/>
            <a:r>
              <a:rPr lang="en-US" dirty="0"/>
              <a:t>to promote the information security and the privacy protection by the actors in the Belgian social sector so that all the involved institutions and people can have justified confidence in the system</a:t>
            </a:r>
          </a:p>
          <a:p>
            <a:pPr lvl="1"/>
            <a:r>
              <a:rPr lang="en-US" dirty="0"/>
              <a:t>to deliver integrated statistical information to the politicians and the researchers in order to support the social policy</a:t>
            </a:r>
          </a:p>
          <a:p>
            <a:endParaRPr lang="nl-BE"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201229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Re-use</a:t>
            </a:r>
            <a:endParaRPr lang="en-GB" noProof="0" dirty="0"/>
          </a:p>
        </p:txBody>
      </p:sp>
      <p:cxnSp>
        <p:nvCxnSpPr>
          <p:cNvPr id="5" name="Straight Arrow Connector 4"/>
          <p:cNvCxnSpPr/>
          <p:nvPr/>
        </p:nvCxnSpPr>
        <p:spPr>
          <a:xfrm>
            <a:off x="971600" y="4517504"/>
            <a:ext cx="7344816"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6" name="Straight Arrow Connector 5"/>
          <p:cNvCxnSpPr/>
          <p:nvPr/>
        </p:nvCxnSpPr>
        <p:spPr>
          <a:xfrm flipH="1" flipV="1">
            <a:off x="983567" y="1844824"/>
            <a:ext cx="8384" cy="339276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8" name="TextBox 7"/>
          <p:cNvSpPr txBox="1"/>
          <p:nvPr/>
        </p:nvSpPr>
        <p:spPr>
          <a:xfrm>
            <a:off x="179512" y="2839261"/>
            <a:ext cx="704039" cy="369332"/>
          </a:xfrm>
          <a:prstGeom prst="rect">
            <a:avLst/>
          </a:prstGeom>
          <a:noFill/>
        </p:spPr>
        <p:txBody>
          <a:bodyPr wrap="none" rtlCol="0">
            <a:spAutoFit/>
          </a:bodyPr>
          <a:lstStyle/>
          <a:p>
            <a:r>
              <a:rPr lang="en-US" dirty="0" smtClean="0"/>
              <a:t>Value</a:t>
            </a:r>
            <a:endParaRPr lang="en-US" dirty="0"/>
          </a:p>
        </p:txBody>
      </p:sp>
      <p:sp>
        <p:nvSpPr>
          <p:cNvPr id="9" name="TextBox 8"/>
          <p:cNvSpPr txBox="1"/>
          <p:nvPr/>
        </p:nvSpPr>
        <p:spPr>
          <a:xfrm>
            <a:off x="3123568" y="5229200"/>
            <a:ext cx="3184077" cy="369332"/>
          </a:xfrm>
          <a:prstGeom prst="rect">
            <a:avLst/>
          </a:prstGeom>
          <a:noFill/>
        </p:spPr>
        <p:txBody>
          <a:bodyPr wrap="none" rtlCol="0">
            <a:spAutoFit/>
          </a:bodyPr>
          <a:lstStyle/>
          <a:p>
            <a:r>
              <a:rPr lang="en-US" dirty="0" smtClean="0"/>
              <a:t>Offered “business” functionality</a:t>
            </a:r>
            <a:endParaRPr lang="en-US" dirty="0"/>
          </a:p>
        </p:txBody>
      </p:sp>
      <p:sp>
        <p:nvSpPr>
          <p:cNvPr id="10" name="TextBox 9"/>
          <p:cNvSpPr txBox="1"/>
          <p:nvPr/>
        </p:nvSpPr>
        <p:spPr>
          <a:xfrm>
            <a:off x="1014619" y="4688295"/>
            <a:ext cx="783804" cy="369332"/>
          </a:xfrm>
          <a:prstGeom prst="rect">
            <a:avLst/>
          </a:prstGeom>
          <a:noFill/>
        </p:spPr>
        <p:txBody>
          <a:bodyPr wrap="none" rtlCol="0">
            <a:spAutoFit/>
          </a:bodyPr>
          <a:lstStyle/>
          <a:p>
            <a:r>
              <a:rPr lang="en-US" i="1" dirty="0" smtClean="0">
                <a:solidFill>
                  <a:schemeClr val="accent5"/>
                </a:solidFill>
              </a:rPr>
              <a:t>library</a:t>
            </a:r>
            <a:endParaRPr lang="en-US" i="1" dirty="0">
              <a:solidFill>
                <a:schemeClr val="accent5"/>
              </a:solidFill>
            </a:endParaRPr>
          </a:p>
        </p:txBody>
      </p:sp>
      <p:sp>
        <p:nvSpPr>
          <p:cNvPr id="11" name="TextBox 10"/>
          <p:cNvSpPr txBox="1"/>
          <p:nvPr/>
        </p:nvSpPr>
        <p:spPr>
          <a:xfrm>
            <a:off x="2421738" y="4688295"/>
            <a:ext cx="1208985" cy="369332"/>
          </a:xfrm>
          <a:prstGeom prst="rect">
            <a:avLst/>
          </a:prstGeom>
          <a:noFill/>
        </p:spPr>
        <p:txBody>
          <a:bodyPr wrap="none" rtlCol="0">
            <a:spAutoFit/>
          </a:bodyPr>
          <a:lstStyle/>
          <a:p>
            <a:r>
              <a:rPr lang="en-US" i="1" dirty="0" smtClean="0">
                <a:solidFill>
                  <a:schemeClr val="accent5"/>
                </a:solidFill>
              </a:rPr>
              <a:t>framework</a:t>
            </a:r>
            <a:endParaRPr lang="en-US" i="1" dirty="0">
              <a:solidFill>
                <a:schemeClr val="accent5"/>
              </a:solidFill>
            </a:endParaRPr>
          </a:p>
        </p:txBody>
      </p:sp>
      <p:sp>
        <p:nvSpPr>
          <p:cNvPr id="12" name="TextBox 11"/>
          <p:cNvSpPr txBox="1"/>
          <p:nvPr/>
        </p:nvSpPr>
        <p:spPr>
          <a:xfrm>
            <a:off x="4254038" y="4688295"/>
            <a:ext cx="923138" cy="369332"/>
          </a:xfrm>
          <a:prstGeom prst="rect">
            <a:avLst/>
          </a:prstGeom>
          <a:noFill/>
        </p:spPr>
        <p:txBody>
          <a:bodyPr wrap="none" rtlCol="0">
            <a:spAutoFit/>
          </a:bodyPr>
          <a:lstStyle/>
          <a:p>
            <a:r>
              <a:rPr lang="en-US" i="1" dirty="0" smtClean="0">
                <a:solidFill>
                  <a:schemeClr val="accent5"/>
                </a:solidFill>
              </a:rPr>
              <a:t>product</a:t>
            </a:r>
            <a:endParaRPr lang="en-US" i="1" dirty="0">
              <a:solidFill>
                <a:schemeClr val="accent5"/>
              </a:solidFill>
            </a:endParaRPr>
          </a:p>
        </p:txBody>
      </p:sp>
      <p:sp>
        <p:nvSpPr>
          <p:cNvPr id="13" name="TextBox 12"/>
          <p:cNvSpPr txBox="1"/>
          <p:nvPr/>
        </p:nvSpPr>
        <p:spPr>
          <a:xfrm>
            <a:off x="5800491" y="4688295"/>
            <a:ext cx="842410" cy="369332"/>
          </a:xfrm>
          <a:prstGeom prst="rect">
            <a:avLst/>
          </a:prstGeom>
          <a:noFill/>
        </p:spPr>
        <p:txBody>
          <a:bodyPr wrap="none" rtlCol="0">
            <a:spAutoFit/>
          </a:bodyPr>
          <a:lstStyle/>
          <a:p>
            <a:r>
              <a:rPr lang="en-US" i="1" dirty="0" smtClean="0">
                <a:solidFill>
                  <a:schemeClr val="accent5"/>
                </a:solidFill>
              </a:rPr>
              <a:t>service</a:t>
            </a:r>
            <a:endParaRPr lang="en-US" i="1" dirty="0">
              <a:solidFill>
                <a:schemeClr val="accent5"/>
              </a:solidFill>
            </a:endParaRPr>
          </a:p>
        </p:txBody>
      </p:sp>
      <p:sp>
        <p:nvSpPr>
          <p:cNvPr id="14" name="TextBox 13"/>
          <p:cNvSpPr txBox="1"/>
          <p:nvPr/>
        </p:nvSpPr>
        <p:spPr>
          <a:xfrm>
            <a:off x="7266217" y="4688295"/>
            <a:ext cx="833754" cy="369332"/>
          </a:xfrm>
          <a:prstGeom prst="rect">
            <a:avLst/>
          </a:prstGeom>
          <a:noFill/>
        </p:spPr>
        <p:txBody>
          <a:bodyPr wrap="none" rtlCol="0">
            <a:spAutoFit/>
          </a:bodyPr>
          <a:lstStyle/>
          <a:p>
            <a:r>
              <a:rPr lang="en-US" i="1" dirty="0" smtClean="0">
                <a:solidFill>
                  <a:schemeClr val="accent5"/>
                </a:solidFill>
              </a:rPr>
              <a:t>system</a:t>
            </a:r>
            <a:endParaRPr lang="en-US" i="1" dirty="0">
              <a:solidFill>
                <a:schemeClr val="accent5"/>
              </a:solidFill>
            </a:endParaRPr>
          </a:p>
        </p:txBody>
      </p:sp>
      <p:sp>
        <p:nvSpPr>
          <p:cNvPr id="16" name="Freeform 15"/>
          <p:cNvSpPr/>
          <p:nvPr/>
        </p:nvSpPr>
        <p:spPr>
          <a:xfrm>
            <a:off x="1151164" y="2011423"/>
            <a:ext cx="6751865" cy="2343150"/>
          </a:xfrm>
          <a:custGeom>
            <a:avLst/>
            <a:gdLst>
              <a:gd name="connsiteX0" fmla="*/ 0 w 6751865"/>
              <a:gd name="connsiteY0" fmla="*/ 2343150 h 2343150"/>
              <a:gd name="connsiteX1" fmla="*/ 1926772 w 6751865"/>
              <a:gd name="connsiteY1" fmla="*/ 2269671 h 2343150"/>
              <a:gd name="connsiteX2" fmla="*/ 3453493 w 6751865"/>
              <a:gd name="connsiteY2" fmla="*/ 1967593 h 2343150"/>
              <a:gd name="connsiteX3" fmla="*/ 5012872 w 6751865"/>
              <a:gd name="connsiteY3" fmla="*/ 1240971 h 2343150"/>
              <a:gd name="connsiteX4" fmla="*/ 6751865 w 6751865"/>
              <a:gd name="connsiteY4" fmla="*/ 0 h 2343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1865" h="2343150">
                <a:moveTo>
                  <a:pt x="0" y="2343150"/>
                </a:moveTo>
                <a:cubicBezTo>
                  <a:pt x="675595" y="2337707"/>
                  <a:pt x="1351190" y="2332264"/>
                  <a:pt x="1926772" y="2269671"/>
                </a:cubicBezTo>
                <a:cubicBezTo>
                  <a:pt x="2502354" y="2207078"/>
                  <a:pt x="2939143" y="2139043"/>
                  <a:pt x="3453493" y="1967593"/>
                </a:cubicBezTo>
                <a:cubicBezTo>
                  <a:pt x="3967843" y="1796143"/>
                  <a:pt x="4463143" y="1568903"/>
                  <a:pt x="5012872" y="1240971"/>
                </a:cubicBezTo>
                <a:cubicBezTo>
                  <a:pt x="5562601" y="913039"/>
                  <a:pt x="6157233" y="456519"/>
                  <a:pt x="6751865" y="0"/>
                </a:cubicBezTo>
              </a:path>
            </a:pathLst>
          </a:custGeom>
          <a:ln>
            <a:headEnd type="none" w="lg" len="lg"/>
            <a:tailEnd type="triangle" w="lg" len="lg"/>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70847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Re-use – Vision</a:t>
            </a:r>
            <a:endParaRPr lang="fr-BE"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78087" y="1700213"/>
            <a:ext cx="4425950" cy="4425950"/>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3402" y="2193978"/>
            <a:ext cx="3471465" cy="3471465"/>
          </a:xfrm>
          <a:prstGeom prst="rect">
            <a:avLst/>
          </a:prstGeom>
        </p:spPr>
      </p:pic>
      <p:sp>
        <p:nvSpPr>
          <p:cNvPr id="18" name="TextBox 17"/>
          <p:cNvSpPr txBox="1"/>
          <p:nvPr/>
        </p:nvSpPr>
        <p:spPr>
          <a:xfrm>
            <a:off x="4311161" y="5349408"/>
            <a:ext cx="728084" cy="246221"/>
          </a:xfrm>
          <a:prstGeom prst="rect">
            <a:avLst/>
          </a:prstGeom>
          <a:noFill/>
        </p:spPr>
        <p:txBody>
          <a:bodyPr wrap="none" rtlCol="0">
            <a:spAutoFit/>
          </a:bodyPr>
          <a:lstStyle/>
          <a:p>
            <a:r>
              <a:rPr lang="fr-BE" sz="1000" dirty="0" smtClean="0">
                <a:solidFill>
                  <a:prstClr val="white"/>
                </a:solidFill>
              </a:rPr>
              <a:t>NETWORK</a:t>
            </a:r>
            <a:endParaRPr lang="fr-BE" sz="1000" dirty="0">
              <a:solidFill>
                <a:prstClr val="white"/>
              </a:solidFill>
            </a:endParaRPr>
          </a:p>
        </p:txBody>
      </p:sp>
      <p:sp>
        <p:nvSpPr>
          <p:cNvPr id="19" name="TextBox 18"/>
          <p:cNvSpPr txBox="1"/>
          <p:nvPr/>
        </p:nvSpPr>
        <p:spPr>
          <a:xfrm>
            <a:off x="4339214" y="5805264"/>
            <a:ext cx="671979" cy="246221"/>
          </a:xfrm>
          <a:prstGeom prst="rect">
            <a:avLst/>
          </a:prstGeom>
          <a:noFill/>
        </p:spPr>
        <p:txBody>
          <a:bodyPr wrap="none" rtlCol="0">
            <a:spAutoFit/>
          </a:bodyPr>
          <a:lstStyle/>
          <a:p>
            <a:r>
              <a:rPr lang="fr-BE" sz="1000" dirty="0" smtClean="0">
                <a:solidFill>
                  <a:prstClr val="white"/>
                </a:solidFill>
              </a:rPr>
              <a:t>MINDSET</a:t>
            </a:r>
            <a:endParaRPr lang="fr-BE" sz="1000" dirty="0">
              <a:solidFill>
                <a:prstClr val="white"/>
              </a:solidFill>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7839" y="2678415"/>
            <a:ext cx="2502590" cy="2502590"/>
          </a:xfrm>
          <a:prstGeom prst="rect">
            <a:avLst/>
          </a:prstGeom>
        </p:spPr>
      </p:pic>
      <p:sp>
        <p:nvSpPr>
          <p:cNvPr id="17" name="TextBox 16"/>
          <p:cNvSpPr txBox="1"/>
          <p:nvPr/>
        </p:nvSpPr>
        <p:spPr>
          <a:xfrm>
            <a:off x="4287116" y="4838963"/>
            <a:ext cx="776175" cy="246221"/>
          </a:xfrm>
          <a:prstGeom prst="rect">
            <a:avLst/>
          </a:prstGeom>
          <a:noFill/>
        </p:spPr>
        <p:txBody>
          <a:bodyPr wrap="none" rtlCol="0">
            <a:spAutoFit/>
          </a:bodyPr>
          <a:lstStyle/>
          <a:p>
            <a:pPr algn="ctr"/>
            <a:r>
              <a:rPr lang="fr-BE" sz="1000" dirty="0" smtClean="0">
                <a:solidFill>
                  <a:prstClr val="white"/>
                </a:solidFill>
              </a:rPr>
              <a:t>PROCESSES</a:t>
            </a:r>
            <a:endParaRPr lang="fr-BE" sz="1000" dirty="0">
              <a:solidFill>
                <a:prstClr val="white"/>
              </a:solidFill>
            </a:endParaRPr>
          </a:p>
        </p:txBody>
      </p:sp>
      <p:grpSp>
        <p:nvGrpSpPr>
          <p:cNvPr id="20" name="Group 19"/>
          <p:cNvGrpSpPr/>
          <p:nvPr/>
        </p:nvGrpSpPr>
        <p:grpSpPr>
          <a:xfrm>
            <a:off x="3959277" y="3209853"/>
            <a:ext cx="1439714" cy="1439714"/>
            <a:chOff x="3959277" y="3209853"/>
            <a:chExt cx="1439714" cy="1439714"/>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59277" y="3209853"/>
              <a:ext cx="1439714" cy="1439714"/>
            </a:xfrm>
            <a:prstGeom prst="rect">
              <a:avLst/>
            </a:prstGeom>
          </p:spPr>
        </p:pic>
        <p:sp>
          <p:nvSpPr>
            <p:cNvPr id="16" name="TextBox 15"/>
            <p:cNvSpPr txBox="1"/>
            <p:nvPr/>
          </p:nvSpPr>
          <p:spPr>
            <a:xfrm>
              <a:off x="4341560" y="4103494"/>
              <a:ext cx="734496" cy="261610"/>
            </a:xfrm>
            <a:prstGeom prst="rect">
              <a:avLst/>
            </a:prstGeom>
            <a:noFill/>
          </p:spPr>
          <p:txBody>
            <a:bodyPr wrap="none" rtlCol="0">
              <a:spAutoFit/>
            </a:bodyPr>
            <a:lstStyle/>
            <a:p>
              <a:r>
                <a:rPr lang="fr-BE" sz="1100" dirty="0">
                  <a:solidFill>
                    <a:prstClr val="white"/>
                  </a:solidFill>
                </a:rPr>
                <a:t>CATALOG</a:t>
              </a:r>
            </a:p>
          </p:txBody>
        </p:sp>
      </p:grpSp>
      <p:grpSp>
        <p:nvGrpSpPr>
          <p:cNvPr id="27" name="Group 26"/>
          <p:cNvGrpSpPr/>
          <p:nvPr/>
        </p:nvGrpSpPr>
        <p:grpSpPr>
          <a:xfrm>
            <a:off x="179512" y="1412776"/>
            <a:ext cx="3983528" cy="2232248"/>
            <a:chOff x="179512" y="1772816"/>
            <a:chExt cx="3983528" cy="2232248"/>
          </a:xfrm>
        </p:grpSpPr>
        <p:cxnSp>
          <p:nvCxnSpPr>
            <p:cNvPr id="24" name="Straight Connector 23"/>
            <p:cNvCxnSpPr/>
            <p:nvPr/>
          </p:nvCxnSpPr>
          <p:spPr>
            <a:xfrm flipV="1">
              <a:off x="4163040" y="2420888"/>
              <a:ext cx="0" cy="1584176"/>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2483768" y="2420888"/>
              <a:ext cx="1679272" cy="0"/>
            </a:xfrm>
            <a:prstGeom prst="straightConnector1">
              <a:avLst/>
            </a:prstGeom>
            <a:ln w="15875">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79512" y="1772816"/>
              <a:ext cx="2300056" cy="1246495"/>
            </a:xfrm>
            <a:prstGeom prst="rect">
              <a:avLst/>
            </a:prstGeom>
            <a:noFill/>
            <a:ln w="15875">
              <a:solidFill>
                <a:schemeClr val="accent6"/>
              </a:solidFill>
            </a:ln>
          </p:spPr>
          <p:txBody>
            <a:bodyPr wrap="square" rtlCol="0">
              <a:spAutoFit/>
            </a:bodyPr>
            <a:lstStyle/>
            <a:p>
              <a:r>
                <a:rPr lang="en-US" sz="1500" dirty="0" smtClean="0">
                  <a:solidFill>
                    <a:srgbClr val="1F497D">
                      <a:lumMod val="75000"/>
                    </a:srgbClr>
                  </a:solidFill>
                </a:rPr>
                <a:t>Every </a:t>
              </a:r>
              <a:r>
                <a:rPr lang="en-US" sz="1500" b="1" dirty="0" smtClean="0">
                  <a:solidFill>
                    <a:srgbClr val="1F497D">
                      <a:lumMod val="75000"/>
                    </a:srgbClr>
                  </a:solidFill>
                </a:rPr>
                <a:t>stakeholder</a:t>
              </a:r>
              <a:r>
                <a:rPr lang="en-US" sz="1500" dirty="0" smtClean="0">
                  <a:solidFill>
                    <a:srgbClr val="1F497D">
                      <a:lumMod val="75000"/>
                    </a:srgbClr>
                  </a:solidFill>
                </a:rPr>
                <a:t> can easily find the most common </a:t>
              </a:r>
              <a:r>
                <a:rPr lang="en-US" sz="1500" b="1" dirty="0" smtClean="0">
                  <a:solidFill>
                    <a:srgbClr val="1F497D">
                      <a:lumMod val="75000"/>
                    </a:srgbClr>
                  </a:solidFill>
                </a:rPr>
                <a:t>reusable elements </a:t>
              </a:r>
              <a:r>
                <a:rPr lang="en-US" sz="1500" dirty="0" smtClean="0">
                  <a:solidFill>
                    <a:srgbClr val="1F497D">
                      <a:lumMod val="75000"/>
                    </a:srgbClr>
                  </a:solidFill>
                </a:rPr>
                <a:t>in a </a:t>
              </a:r>
              <a:r>
                <a:rPr lang="en-US" sz="1500" b="1" dirty="0" smtClean="0">
                  <a:solidFill>
                    <a:srgbClr val="1F497D">
                      <a:lumMod val="75000"/>
                    </a:srgbClr>
                  </a:solidFill>
                </a:rPr>
                <a:t>centralized catalogue</a:t>
              </a:r>
            </a:p>
          </p:txBody>
        </p:sp>
      </p:grpSp>
      <p:grpSp>
        <p:nvGrpSpPr>
          <p:cNvPr id="31" name="Group 30"/>
          <p:cNvGrpSpPr/>
          <p:nvPr/>
        </p:nvGrpSpPr>
        <p:grpSpPr>
          <a:xfrm>
            <a:off x="5364088" y="1124744"/>
            <a:ext cx="3744416" cy="2232248"/>
            <a:chOff x="5220072" y="908720"/>
            <a:chExt cx="3744416" cy="2232248"/>
          </a:xfrm>
        </p:grpSpPr>
        <p:sp>
          <p:nvSpPr>
            <p:cNvPr id="28" name="TextBox 27"/>
            <p:cNvSpPr txBox="1"/>
            <p:nvPr/>
          </p:nvSpPr>
          <p:spPr>
            <a:xfrm>
              <a:off x="6821945" y="908720"/>
              <a:ext cx="2142543" cy="1477328"/>
            </a:xfrm>
            <a:prstGeom prst="rect">
              <a:avLst/>
            </a:prstGeom>
            <a:noFill/>
            <a:ln w="15875">
              <a:solidFill>
                <a:srgbClr val="0070C0"/>
              </a:solidFill>
            </a:ln>
          </p:spPr>
          <p:txBody>
            <a:bodyPr wrap="square" rtlCol="0">
              <a:spAutoFit/>
            </a:bodyPr>
            <a:lstStyle/>
            <a:p>
              <a:r>
                <a:rPr lang="en-US" sz="1500" b="1" dirty="0" smtClean="0">
                  <a:solidFill>
                    <a:srgbClr val="1F497D">
                      <a:lumMod val="75000"/>
                    </a:srgbClr>
                  </a:solidFill>
                </a:rPr>
                <a:t>Processes and tools </a:t>
              </a:r>
              <a:r>
                <a:rPr lang="en-US" sz="1500" dirty="0" smtClean="0">
                  <a:solidFill>
                    <a:srgbClr val="1F497D">
                      <a:lumMod val="75000"/>
                    </a:srgbClr>
                  </a:solidFill>
                </a:rPr>
                <a:t>are put in place to identify, register, implement, monitor and measure reuse throughout the </a:t>
              </a:r>
              <a:r>
                <a:rPr lang="en-US" sz="1500" b="1" dirty="0" smtClean="0">
                  <a:solidFill>
                    <a:srgbClr val="1F497D">
                      <a:lumMod val="75000"/>
                    </a:srgbClr>
                  </a:solidFill>
                </a:rPr>
                <a:t>project lifecycle</a:t>
              </a:r>
              <a:endParaRPr lang="en-US" sz="1500" b="1" dirty="0">
                <a:solidFill>
                  <a:srgbClr val="1F497D">
                    <a:lumMod val="75000"/>
                  </a:srgbClr>
                </a:solidFill>
              </a:endParaRPr>
            </a:p>
          </p:txBody>
        </p:sp>
        <p:cxnSp>
          <p:nvCxnSpPr>
            <p:cNvPr id="29" name="Straight Connector 28"/>
            <p:cNvCxnSpPr/>
            <p:nvPr/>
          </p:nvCxnSpPr>
          <p:spPr>
            <a:xfrm flipV="1">
              <a:off x="5220072" y="2492896"/>
              <a:ext cx="0" cy="648072"/>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220072" y="2492896"/>
              <a:ext cx="1601873" cy="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6985596" y="4293096"/>
            <a:ext cx="2017284" cy="2169825"/>
          </a:xfrm>
          <a:prstGeom prst="rect">
            <a:avLst/>
          </a:prstGeom>
          <a:noFill/>
          <a:ln w="15875">
            <a:solidFill>
              <a:srgbClr val="009999"/>
            </a:solidFill>
          </a:ln>
        </p:spPr>
        <p:txBody>
          <a:bodyPr wrap="square" rtlCol="0">
            <a:spAutoFit/>
          </a:bodyPr>
          <a:lstStyle/>
          <a:p>
            <a:r>
              <a:rPr lang="en-US" sz="1500" dirty="0" smtClean="0">
                <a:solidFill>
                  <a:srgbClr val="1F497D">
                    <a:lumMod val="75000"/>
                  </a:srgbClr>
                </a:solidFill>
              </a:rPr>
              <a:t>Human </a:t>
            </a:r>
            <a:r>
              <a:rPr lang="en-US" sz="1500" b="1" dirty="0">
                <a:solidFill>
                  <a:srgbClr val="1F497D">
                    <a:lumMod val="75000"/>
                  </a:srgbClr>
                </a:solidFill>
              </a:rPr>
              <a:t>n</a:t>
            </a:r>
            <a:r>
              <a:rPr lang="en-US" sz="1500" b="1" dirty="0" smtClean="0">
                <a:solidFill>
                  <a:srgbClr val="1F497D">
                    <a:lumMod val="75000"/>
                  </a:srgbClr>
                </a:solidFill>
              </a:rPr>
              <a:t>etworks</a:t>
            </a:r>
            <a:r>
              <a:rPr lang="en-US" sz="1500" dirty="0" smtClean="0">
                <a:solidFill>
                  <a:srgbClr val="1F497D">
                    <a:lumMod val="75000"/>
                  </a:srgbClr>
                </a:solidFill>
              </a:rPr>
              <a:t> are maintained and developed on all levels (CEO’s, CIO’s, business owners, business analysts, architects) in order to keep maximum </a:t>
            </a:r>
            <a:r>
              <a:rPr lang="en-US" sz="1500" b="1" dirty="0" smtClean="0">
                <a:solidFill>
                  <a:srgbClr val="1F497D">
                    <a:lumMod val="75000"/>
                  </a:srgbClr>
                </a:solidFill>
              </a:rPr>
              <a:t>visibility </a:t>
            </a:r>
            <a:r>
              <a:rPr lang="en-US" sz="1500" dirty="0" smtClean="0">
                <a:solidFill>
                  <a:srgbClr val="1F497D">
                    <a:lumMod val="75000"/>
                  </a:srgbClr>
                </a:solidFill>
              </a:rPr>
              <a:t>on reuse potential</a:t>
            </a:r>
            <a:endParaRPr lang="en-US" sz="1500" b="1" dirty="0">
              <a:solidFill>
                <a:srgbClr val="1F497D">
                  <a:lumMod val="75000"/>
                </a:srgbClr>
              </a:solidFill>
            </a:endParaRPr>
          </a:p>
        </p:txBody>
      </p:sp>
      <p:cxnSp>
        <p:nvCxnSpPr>
          <p:cNvPr id="37" name="Straight Arrow Connector 36"/>
          <p:cNvCxnSpPr/>
          <p:nvPr/>
        </p:nvCxnSpPr>
        <p:spPr>
          <a:xfrm>
            <a:off x="6083108" y="5661248"/>
            <a:ext cx="864096" cy="0"/>
          </a:xfrm>
          <a:prstGeom prst="straightConnector1">
            <a:avLst/>
          </a:prstGeom>
          <a:ln w="15875">
            <a:solidFill>
              <a:srgbClr val="009999"/>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6083108" y="4649567"/>
            <a:ext cx="0" cy="1011683"/>
          </a:xfrm>
          <a:prstGeom prst="line">
            <a:avLst/>
          </a:prstGeom>
          <a:ln w="15875">
            <a:solidFill>
              <a:srgbClr val="009999"/>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9261" y="5149641"/>
            <a:ext cx="2358567" cy="1015663"/>
          </a:xfrm>
          <a:prstGeom prst="rect">
            <a:avLst/>
          </a:prstGeom>
          <a:noFill/>
          <a:ln w="15875">
            <a:solidFill>
              <a:srgbClr val="FF0000"/>
            </a:solidFill>
          </a:ln>
        </p:spPr>
        <p:txBody>
          <a:bodyPr wrap="square" rtlCol="0">
            <a:spAutoFit/>
          </a:bodyPr>
          <a:lstStyle/>
          <a:p>
            <a:r>
              <a:rPr lang="en-US" sz="1500" dirty="0" smtClean="0">
                <a:solidFill>
                  <a:srgbClr val="1F497D">
                    <a:lumMod val="75000"/>
                  </a:srgbClr>
                </a:solidFill>
              </a:rPr>
              <a:t>A </a:t>
            </a:r>
            <a:r>
              <a:rPr lang="en-US" sz="1500" b="1" dirty="0" smtClean="0">
                <a:solidFill>
                  <a:srgbClr val="1F497D">
                    <a:lumMod val="75000"/>
                  </a:srgbClr>
                </a:solidFill>
              </a:rPr>
              <a:t>culture</a:t>
            </a:r>
            <a:r>
              <a:rPr lang="en-US" sz="1500" dirty="0" smtClean="0">
                <a:solidFill>
                  <a:srgbClr val="1F497D">
                    <a:lumMod val="75000"/>
                  </a:srgbClr>
                </a:solidFill>
              </a:rPr>
              <a:t> develops where </a:t>
            </a:r>
            <a:r>
              <a:rPr lang="en-US" sz="1500" b="1" dirty="0" smtClean="0">
                <a:solidFill>
                  <a:srgbClr val="1F497D">
                    <a:lumMod val="75000"/>
                  </a:srgbClr>
                </a:solidFill>
              </a:rPr>
              <a:t>reuse is adopted </a:t>
            </a:r>
            <a:r>
              <a:rPr lang="en-US" sz="1500" dirty="0" smtClean="0">
                <a:solidFill>
                  <a:srgbClr val="1F497D">
                    <a:lumMod val="75000"/>
                  </a:srgbClr>
                </a:solidFill>
              </a:rPr>
              <a:t>and the creation of </a:t>
            </a:r>
            <a:r>
              <a:rPr lang="en-US" sz="1500" b="1" dirty="0" smtClean="0">
                <a:solidFill>
                  <a:srgbClr val="1F497D">
                    <a:lumMod val="75000"/>
                  </a:srgbClr>
                </a:solidFill>
              </a:rPr>
              <a:t>reusable products</a:t>
            </a:r>
            <a:r>
              <a:rPr lang="en-US" sz="1500" dirty="0" smtClean="0">
                <a:solidFill>
                  <a:srgbClr val="1F497D">
                    <a:lumMod val="75000"/>
                  </a:srgbClr>
                </a:solidFill>
              </a:rPr>
              <a:t> is promoted</a:t>
            </a:r>
          </a:p>
        </p:txBody>
      </p:sp>
      <p:cxnSp>
        <p:nvCxnSpPr>
          <p:cNvPr id="40" name="Straight Connector 39"/>
          <p:cNvCxnSpPr/>
          <p:nvPr/>
        </p:nvCxnSpPr>
        <p:spPr>
          <a:xfrm flipV="1">
            <a:off x="3059832" y="5301208"/>
            <a:ext cx="0" cy="332311"/>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2427828" y="5633519"/>
            <a:ext cx="632004" cy="778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22553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79476" y="5445224"/>
            <a:ext cx="3917932" cy="830997"/>
          </a:xfrm>
          <a:prstGeom prst="rect">
            <a:avLst/>
          </a:prstGeom>
          <a:noFill/>
        </p:spPr>
        <p:txBody>
          <a:bodyPr wrap="none" rtlCol="0">
            <a:spAutoFit/>
          </a:bodyPr>
          <a:lstStyle/>
          <a:p>
            <a:r>
              <a:rPr lang="fr-BE" sz="4800" u="sng" dirty="0">
                <a:solidFill>
                  <a:schemeClr val="tx2"/>
                </a:solidFill>
                <a:hlinkClick r:id="rId3"/>
              </a:rPr>
              <a:t>reuse.smals.be</a:t>
            </a:r>
            <a:endParaRPr lang="fr-BE" sz="4800" u="sng" dirty="0">
              <a:solidFill>
                <a:schemeClr val="tx2"/>
              </a:solidFill>
            </a:endParaRPr>
          </a:p>
        </p:txBody>
      </p:sp>
      <p:pic>
        <p:nvPicPr>
          <p:cNvPr id="4" name="Picture 3"/>
          <p:cNvPicPr>
            <a:picLocks noChangeAspect="1"/>
          </p:cNvPicPr>
          <p:nvPr/>
        </p:nvPicPr>
        <p:blipFill>
          <a:blip r:embed="rId4"/>
          <a:stretch>
            <a:fillRect/>
          </a:stretch>
        </p:blipFill>
        <p:spPr>
          <a:xfrm>
            <a:off x="0" y="1"/>
            <a:ext cx="9144000" cy="5696132"/>
          </a:xfrm>
          <a:prstGeom prst="rect">
            <a:avLst/>
          </a:prstGeom>
        </p:spPr>
      </p:pic>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689323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mtClean="0"/>
              <a:t>Modelling &amp; architecture</a:t>
            </a:r>
            <a:endParaRPr lang="nl-BE" dirty="0"/>
          </a:p>
        </p:txBody>
      </p:sp>
      <p:sp>
        <p:nvSpPr>
          <p:cNvPr id="3" name="Tijdelijke aanduiding voor inhoud 2"/>
          <p:cNvSpPr>
            <a:spLocks noGrp="1"/>
          </p:cNvSpPr>
          <p:nvPr>
            <p:ph idx="1"/>
          </p:nvPr>
        </p:nvSpPr>
        <p:spPr/>
        <p:txBody>
          <a:bodyPr/>
          <a:lstStyle/>
          <a:p>
            <a:r>
              <a:rPr lang="nl-BE" smtClean="0"/>
              <a:t>Need for</a:t>
            </a:r>
          </a:p>
          <a:p>
            <a:pPr lvl="1"/>
            <a:r>
              <a:rPr lang="nl-BE" smtClean="0"/>
              <a:t>data modelling</a:t>
            </a:r>
          </a:p>
          <a:p>
            <a:pPr lvl="2"/>
            <a:r>
              <a:rPr lang="nl-BE" smtClean="0"/>
              <a:t>factual, multifunctionally re-usable data</a:t>
            </a:r>
          </a:p>
          <a:p>
            <a:pPr lvl="2"/>
            <a:r>
              <a:rPr lang="nl-BE" smtClean="0"/>
              <a:t>not legally interpreted data</a:t>
            </a:r>
          </a:p>
          <a:p>
            <a:pPr lvl="1"/>
            <a:r>
              <a:rPr lang="nl-BE" smtClean="0"/>
              <a:t>cross border data catalogue</a:t>
            </a:r>
          </a:p>
          <a:p>
            <a:pPr lvl="2"/>
            <a:r>
              <a:rPr lang="nl-BE" smtClean="0"/>
              <a:t>modular, re-usable, structured data sets</a:t>
            </a:r>
          </a:p>
          <a:p>
            <a:pPr lvl="2"/>
            <a:r>
              <a:rPr lang="nl-BE" smtClean="0"/>
              <a:t>with translation into different languages</a:t>
            </a:r>
          </a:p>
          <a:p>
            <a:pPr lvl="1"/>
            <a:r>
              <a:rPr lang="nl-BE" smtClean="0"/>
              <a:t>process modelling</a:t>
            </a:r>
          </a:p>
          <a:p>
            <a:pPr lvl="2"/>
            <a:r>
              <a:rPr lang="nl-BE" smtClean="0"/>
              <a:t>standardization</a:t>
            </a:r>
          </a:p>
          <a:p>
            <a:pPr lvl="2"/>
            <a:r>
              <a:rPr lang="nl-BE" smtClean="0"/>
              <a:t>limited set of use cases</a:t>
            </a:r>
          </a:p>
          <a:p>
            <a:pPr lvl="1"/>
            <a:r>
              <a:rPr lang="nl-BE" smtClean="0"/>
              <a:t>modular architecture</a:t>
            </a:r>
          </a:p>
          <a:p>
            <a:endParaRPr lang="nl-BE" smtClean="0"/>
          </a:p>
          <a:p>
            <a:endParaRPr lang="nl-BE" dirty="0"/>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169088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mtClean="0"/>
              <a:t>Paneuropean services</a:t>
            </a:r>
            <a:endParaRPr lang="nl-BE" dirty="0"/>
          </a:p>
        </p:txBody>
      </p:sp>
      <p:sp>
        <p:nvSpPr>
          <p:cNvPr id="3" name="Tijdelijke aanduiding voor inhoud 2"/>
          <p:cNvSpPr>
            <a:spLocks noGrp="1"/>
          </p:cNvSpPr>
          <p:nvPr>
            <p:ph idx="1"/>
          </p:nvPr>
        </p:nvSpPr>
        <p:spPr/>
        <p:txBody>
          <a:bodyPr/>
          <a:lstStyle/>
          <a:p>
            <a:r>
              <a:rPr lang="nl-BE" dirty="0" err="1" smtClean="0"/>
              <a:t>Towards</a:t>
            </a:r>
            <a:r>
              <a:rPr lang="nl-BE" dirty="0" smtClean="0"/>
              <a:t> </a:t>
            </a:r>
            <a:r>
              <a:rPr lang="nl-BE" dirty="0" err="1" smtClean="0"/>
              <a:t>paneuropean</a:t>
            </a:r>
            <a:r>
              <a:rPr lang="nl-BE" dirty="0" smtClean="0"/>
              <a:t> services </a:t>
            </a:r>
            <a:r>
              <a:rPr lang="nl-BE" dirty="0" err="1" smtClean="0"/>
              <a:t>hosted</a:t>
            </a:r>
            <a:r>
              <a:rPr lang="nl-BE" dirty="0" smtClean="0"/>
              <a:t> </a:t>
            </a:r>
            <a:r>
              <a:rPr lang="nl-BE" dirty="0" err="1" smtClean="0"/>
              <a:t>by</a:t>
            </a:r>
            <a:r>
              <a:rPr lang="nl-BE" dirty="0" smtClean="0"/>
              <a:t> EC, re-</a:t>
            </a:r>
            <a:r>
              <a:rPr lang="nl-BE" dirty="0" err="1" smtClean="0"/>
              <a:t>using</a:t>
            </a:r>
            <a:r>
              <a:rPr lang="nl-BE" dirty="0" smtClean="0"/>
              <a:t> </a:t>
            </a:r>
            <a:r>
              <a:rPr lang="nl-BE" dirty="0" err="1" smtClean="0"/>
              <a:t>succesful</a:t>
            </a:r>
            <a:r>
              <a:rPr lang="nl-BE" dirty="0" smtClean="0"/>
              <a:t> </a:t>
            </a:r>
            <a:r>
              <a:rPr lang="nl-BE" dirty="0" err="1" smtClean="0"/>
              <a:t>implementations</a:t>
            </a:r>
            <a:r>
              <a:rPr lang="nl-BE" dirty="0" smtClean="0"/>
              <a:t> in Member </a:t>
            </a:r>
            <a:r>
              <a:rPr lang="nl-BE" dirty="0" err="1" smtClean="0"/>
              <a:t>States</a:t>
            </a:r>
            <a:r>
              <a:rPr lang="nl-BE" dirty="0" smtClean="0"/>
              <a:t> ?</a:t>
            </a:r>
          </a:p>
          <a:p>
            <a:pPr lvl="1"/>
            <a:r>
              <a:rPr lang="nl-BE" dirty="0" err="1" smtClean="0"/>
              <a:t>generic</a:t>
            </a:r>
            <a:r>
              <a:rPr lang="nl-BE" dirty="0" smtClean="0"/>
              <a:t> basis services, </a:t>
            </a:r>
            <a:r>
              <a:rPr lang="nl-BE" dirty="0" err="1" smtClean="0"/>
              <a:t>such</a:t>
            </a:r>
            <a:r>
              <a:rPr lang="nl-BE" dirty="0" smtClean="0"/>
              <a:t> as</a:t>
            </a:r>
          </a:p>
          <a:p>
            <a:pPr lvl="2"/>
            <a:r>
              <a:rPr lang="nl-BE" dirty="0" err="1" smtClean="0"/>
              <a:t>encryption</a:t>
            </a:r>
            <a:endParaRPr lang="nl-BE" dirty="0" smtClean="0"/>
          </a:p>
          <a:p>
            <a:pPr lvl="2"/>
            <a:r>
              <a:rPr lang="nl-BE" dirty="0" smtClean="0"/>
              <a:t>time stamping</a:t>
            </a:r>
          </a:p>
          <a:p>
            <a:pPr lvl="2"/>
            <a:r>
              <a:rPr lang="nl-BE" dirty="0" err="1" smtClean="0"/>
              <a:t>federated</a:t>
            </a:r>
            <a:r>
              <a:rPr lang="nl-BE" dirty="0" smtClean="0"/>
              <a:t> user &amp; access </a:t>
            </a:r>
            <a:r>
              <a:rPr lang="nl-BE" dirty="0" smtClean="0"/>
              <a:t>management (eg Federal </a:t>
            </a:r>
            <a:r>
              <a:rPr lang="nl-BE" dirty="0" err="1" smtClean="0"/>
              <a:t>Authentication</a:t>
            </a:r>
            <a:r>
              <a:rPr lang="nl-BE" dirty="0" smtClean="0"/>
              <a:t> Service (FAS))</a:t>
            </a:r>
            <a:endParaRPr lang="nl-BE" dirty="0" smtClean="0"/>
          </a:p>
          <a:p>
            <a:pPr lvl="2"/>
            <a:r>
              <a:rPr lang="nl-BE" dirty="0" err="1" smtClean="0"/>
              <a:t>reference</a:t>
            </a:r>
            <a:r>
              <a:rPr lang="nl-BE" dirty="0" smtClean="0"/>
              <a:t> directory</a:t>
            </a:r>
          </a:p>
          <a:p>
            <a:pPr lvl="1"/>
            <a:r>
              <a:rPr lang="nl-BE" dirty="0" err="1" smtClean="0"/>
              <a:t>standardized</a:t>
            </a:r>
            <a:r>
              <a:rPr lang="nl-BE" dirty="0" smtClean="0"/>
              <a:t> web </a:t>
            </a:r>
            <a:r>
              <a:rPr lang="nl-BE" dirty="0" err="1" smtClean="0"/>
              <a:t>applications</a:t>
            </a:r>
            <a:endParaRPr lang="nl-BE" dirty="0" smtClean="0"/>
          </a:p>
          <a:p>
            <a:pPr lvl="2"/>
            <a:r>
              <a:rPr lang="nl-BE" dirty="0" smtClean="0"/>
              <a:t>eg RINA</a:t>
            </a:r>
          </a:p>
          <a:p>
            <a:pPr lvl="3"/>
            <a:r>
              <a:rPr lang="nl-BE" dirty="0" err="1" smtClean="0"/>
              <a:t>lack</a:t>
            </a:r>
            <a:r>
              <a:rPr lang="nl-BE" dirty="0" smtClean="0"/>
              <a:t> of</a:t>
            </a:r>
          </a:p>
          <a:p>
            <a:pPr lvl="4"/>
            <a:r>
              <a:rPr lang="nl-BE" dirty="0" err="1" smtClean="0"/>
              <a:t>centralized</a:t>
            </a:r>
            <a:r>
              <a:rPr lang="nl-BE" dirty="0" smtClean="0"/>
              <a:t> hosting </a:t>
            </a:r>
            <a:r>
              <a:rPr lang="nl-BE" dirty="0" err="1" smtClean="0"/>
              <a:t>by</a:t>
            </a:r>
            <a:r>
              <a:rPr lang="nl-BE" dirty="0" smtClean="0"/>
              <a:t> EC</a:t>
            </a:r>
          </a:p>
          <a:p>
            <a:pPr lvl="4"/>
            <a:r>
              <a:rPr lang="nl-BE" dirty="0" err="1" smtClean="0"/>
              <a:t>federated</a:t>
            </a:r>
            <a:r>
              <a:rPr lang="nl-BE" dirty="0" smtClean="0"/>
              <a:t> user &amp; access management </a:t>
            </a:r>
          </a:p>
          <a:p>
            <a:pPr lvl="3"/>
            <a:r>
              <a:rPr lang="nl-BE" dirty="0" err="1" smtClean="0"/>
              <a:t>too</a:t>
            </a:r>
            <a:r>
              <a:rPr lang="nl-BE" dirty="0" smtClean="0"/>
              <a:t> </a:t>
            </a:r>
            <a:r>
              <a:rPr lang="nl-BE" dirty="0" err="1" smtClean="0"/>
              <a:t>many</a:t>
            </a:r>
            <a:r>
              <a:rPr lang="nl-BE" dirty="0" smtClean="0"/>
              <a:t> </a:t>
            </a:r>
            <a:r>
              <a:rPr lang="nl-BE" dirty="0" err="1" smtClean="0"/>
              <a:t>use</a:t>
            </a:r>
            <a:r>
              <a:rPr lang="nl-BE" dirty="0" smtClean="0"/>
              <a:t> cases (&gt; 100)</a:t>
            </a:r>
          </a:p>
          <a:p>
            <a:pPr lvl="2"/>
            <a:r>
              <a:rPr lang="nl-BE" dirty="0" smtClean="0"/>
              <a:t>eg LIMOSA</a:t>
            </a: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74653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nl-BE" altLang="en-US" smtClean="0"/>
              <a:t>Paneuropean services – eg LIMOSA</a:t>
            </a:r>
            <a:endParaRPr lang="en-US" altLang="en-US" dirty="0" smtClean="0"/>
          </a:p>
        </p:txBody>
      </p:sp>
      <p:sp>
        <p:nvSpPr>
          <p:cNvPr id="3" name="Content Placeholder 2"/>
          <p:cNvSpPr>
            <a:spLocks noGrp="1"/>
          </p:cNvSpPr>
          <p:nvPr>
            <p:ph idx="1"/>
          </p:nvPr>
        </p:nvSpPr>
        <p:spPr/>
        <p:txBody>
          <a:bodyPr>
            <a:normAutofit fontScale="85000" lnSpcReduction="20000"/>
          </a:bodyPr>
          <a:lstStyle/>
          <a:p>
            <a:r>
              <a:rPr lang="en-GB" dirty="0" smtClean="0"/>
              <a:t>Integrated electronic service delivery based on a single, mandatory declaration in case of temporary or partial professional activities of foreign employees and self-employed persons in Belgium</a:t>
            </a:r>
          </a:p>
          <a:p>
            <a:r>
              <a:rPr lang="en-GB" dirty="0" smtClean="0"/>
              <a:t>500.000  declarations per year</a:t>
            </a:r>
          </a:p>
          <a:p>
            <a:r>
              <a:rPr lang="en-GB" dirty="0" smtClean="0"/>
              <a:t>Reduction of process time from 7 days to 5 minutes</a:t>
            </a:r>
          </a:p>
          <a:p>
            <a:r>
              <a:rPr lang="en-GB" dirty="0" smtClean="0"/>
              <a:t>Integrated service throughout 8 types of institutions (750 concrete institutions)</a:t>
            </a:r>
          </a:p>
          <a:p>
            <a:r>
              <a:rPr lang="en-GB" dirty="0" smtClean="0"/>
              <a:t>Gains in effectiveness</a:t>
            </a:r>
          </a:p>
          <a:p>
            <a:pPr lvl="1"/>
            <a:r>
              <a:rPr lang="en-GB" dirty="0" smtClean="0"/>
              <a:t>improvement of social protection of migrant workers</a:t>
            </a:r>
          </a:p>
          <a:p>
            <a:pPr lvl="1"/>
            <a:r>
              <a:rPr lang="en-GB" dirty="0" smtClean="0"/>
              <a:t>enhancement of free movement of workers and services</a:t>
            </a:r>
          </a:p>
          <a:p>
            <a:r>
              <a:rPr lang="en-GB" dirty="0" smtClean="0"/>
              <a:t>Gains in efficiency</a:t>
            </a:r>
          </a:p>
          <a:p>
            <a:pPr lvl="1"/>
            <a:r>
              <a:rPr lang="en-GB" dirty="0" smtClean="0"/>
              <a:t>lower cost due to single, multifunctional and electronic information collection and integrated information processing</a:t>
            </a:r>
          </a:p>
          <a:p>
            <a:pPr lvl="1"/>
            <a:r>
              <a:rPr lang="en-GB" dirty="0" smtClean="0"/>
              <a:t>shortening of clearance times with immediate return of receipt</a:t>
            </a:r>
          </a:p>
          <a:p>
            <a:pPr lvl="1"/>
            <a:r>
              <a:rPr lang="en-GB" dirty="0" smtClean="0"/>
              <a:t>availability of integrated services according to the logic of the user at any time and from anywhere</a:t>
            </a:r>
          </a:p>
          <a:p>
            <a:r>
              <a:rPr lang="en-GB" dirty="0" smtClean="0"/>
              <a:t>Gains in transparency</a:t>
            </a:r>
          </a:p>
          <a:p>
            <a:pPr lvl="1"/>
            <a:r>
              <a:rPr lang="en-GB" dirty="0" smtClean="0"/>
              <a:t>permanent access for the user to the processing status of its declaration</a:t>
            </a:r>
          </a:p>
          <a:p>
            <a:endParaRPr lang="en-US" dirty="0"/>
          </a:p>
        </p:txBody>
      </p:sp>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626210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smtClean="0"/>
              <a:t>European hybrid cloud</a:t>
            </a:r>
            <a:endParaRPr lang="en-GB" noProof="0" dirty="0"/>
          </a:p>
        </p:txBody>
      </p:sp>
      <p:sp>
        <p:nvSpPr>
          <p:cNvPr id="4" name="Tijdelijke aanduiding voor tekst 3"/>
          <p:cNvSpPr>
            <a:spLocks noGrp="1"/>
          </p:cNvSpPr>
          <p:nvPr>
            <p:ph type="body" sz="quarter" idx="4294967295"/>
          </p:nvPr>
        </p:nvSpPr>
        <p:spPr>
          <a:xfrm>
            <a:off x="395288" y="1052513"/>
            <a:ext cx="8748712" cy="5472112"/>
          </a:xfrm>
        </p:spPr>
        <p:txBody>
          <a:bodyPr/>
          <a:lstStyle/>
          <a:p>
            <a:r>
              <a:rPr lang="en-GB" noProof="0" dirty="0" smtClean="0"/>
              <a:t>Main issues with existing public cloud</a:t>
            </a:r>
          </a:p>
          <a:p>
            <a:pPr lvl="1"/>
            <a:r>
              <a:rPr lang="en-GB" noProof="0" dirty="0" smtClean="0"/>
              <a:t>longitudinal confidentiality of personal data</a:t>
            </a:r>
          </a:p>
          <a:p>
            <a:pPr lvl="2"/>
            <a:r>
              <a:rPr lang="en-GB" noProof="0" dirty="0" smtClean="0"/>
              <a:t>need for comprehensive longitudinal encryption of personal data</a:t>
            </a:r>
          </a:p>
          <a:p>
            <a:pPr lvl="2"/>
            <a:r>
              <a:rPr lang="en-GB" noProof="0" dirty="0" smtClean="0"/>
              <a:t>in motion, at rest and in use</a:t>
            </a:r>
          </a:p>
          <a:p>
            <a:pPr lvl="1"/>
            <a:r>
              <a:rPr lang="en-GB" noProof="0" dirty="0" smtClean="0"/>
              <a:t>performant continuous availability of application and data</a:t>
            </a:r>
          </a:p>
          <a:p>
            <a:pPr lvl="1"/>
            <a:r>
              <a:rPr lang="en-GB" noProof="0" dirty="0"/>
              <a:t>e</a:t>
            </a:r>
            <a:r>
              <a:rPr lang="en-GB" noProof="0" dirty="0" smtClean="0"/>
              <a:t>asy migration of applications and data</a:t>
            </a:r>
          </a:p>
          <a:p>
            <a:pPr lvl="1"/>
            <a:r>
              <a:rPr lang="en-GB" noProof="0" dirty="0"/>
              <a:t>c</a:t>
            </a:r>
            <a:r>
              <a:rPr lang="en-GB" noProof="0" dirty="0" smtClean="0"/>
              <a:t>ompliance with GDPR</a:t>
            </a:r>
          </a:p>
          <a:p>
            <a:pPr lvl="1"/>
            <a:r>
              <a:rPr lang="en-GB" dirty="0" smtClean="0"/>
              <a:t>US-based market leaders: Amazon, Microsoft &amp; Google</a:t>
            </a:r>
          </a:p>
          <a:p>
            <a:pPr lvl="2"/>
            <a:r>
              <a:rPr lang="en-GB" noProof="0" dirty="0" smtClean="0"/>
              <a:t>possible risks</a:t>
            </a:r>
          </a:p>
          <a:p>
            <a:pPr lvl="2"/>
            <a:r>
              <a:rPr lang="en-GB" dirty="0" smtClean="0"/>
              <a:t>EU-native solutions possible ?</a:t>
            </a:r>
          </a:p>
          <a:p>
            <a:endParaRPr lang="en-GB" noProof="0" dirty="0" smtClean="0"/>
          </a:p>
          <a:p>
            <a:r>
              <a:rPr lang="en-GB" noProof="0" dirty="0" smtClean="0"/>
              <a:t>(Public) cloud drives innovation (AI, </a:t>
            </a:r>
            <a:r>
              <a:rPr lang="en-GB" noProof="0" dirty="0" err="1" smtClean="0"/>
              <a:t>newSQL</a:t>
            </a:r>
            <a:r>
              <a:rPr lang="en-GB" noProof="0" dirty="0" smtClean="0"/>
              <a:t>, …) </a:t>
            </a:r>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2961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European hybrid cloud</a:t>
            </a:r>
            <a:endParaRPr lang="en-GB" dirty="0"/>
          </a:p>
        </p:txBody>
      </p:sp>
      <p:sp>
        <p:nvSpPr>
          <p:cNvPr id="3" name="Text Placeholder 2"/>
          <p:cNvSpPr>
            <a:spLocks noGrp="1"/>
          </p:cNvSpPr>
          <p:nvPr>
            <p:ph type="body" sz="quarter" idx="1"/>
          </p:nvPr>
        </p:nvSpPr>
        <p:spPr/>
        <p:txBody>
          <a:bodyPr>
            <a:normAutofit/>
          </a:bodyPr>
          <a:lstStyle/>
          <a:p>
            <a:r>
              <a:rPr lang="en-GB" dirty="0" smtClean="0"/>
              <a:t>Fostering the creation of a European hybrid cloud would be useful to solve problems with existing public cloud and to  drive innovation</a:t>
            </a:r>
          </a:p>
          <a:p>
            <a:r>
              <a:rPr lang="en-GB" dirty="0" smtClean="0"/>
              <a:t>Cooperation between Member States, stimulated by the EC ? </a:t>
            </a:r>
          </a:p>
          <a:p>
            <a:r>
              <a:rPr lang="en-GB" dirty="0" smtClean="0"/>
              <a:t>Need for overall government positioning</a:t>
            </a:r>
          </a:p>
          <a:p>
            <a:pPr lvl="1"/>
            <a:r>
              <a:rPr lang="en-GB" dirty="0" smtClean="0"/>
              <a:t>cloud policy</a:t>
            </a:r>
          </a:p>
          <a:p>
            <a:pPr lvl="1"/>
            <a:r>
              <a:rPr lang="en-GB" dirty="0" smtClean="0"/>
              <a:t>based on information classification</a:t>
            </a:r>
          </a:p>
          <a:p>
            <a:pPr lvl="1"/>
            <a:r>
              <a:rPr lang="en-GB" dirty="0" smtClean="0"/>
              <a:t>with appropriate technical, organizational &amp; contractual measures</a:t>
            </a:r>
          </a:p>
          <a:p>
            <a:pPr lvl="1"/>
            <a:r>
              <a:rPr lang="en-GB" dirty="0" smtClean="0"/>
              <a:t>based on a hybrid approach</a:t>
            </a:r>
          </a:p>
          <a:p>
            <a:r>
              <a:rPr lang="en-GB" dirty="0" smtClean="0"/>
              <a:t>Need for broker model</a:t>
            </a:r>
          </a:p>
          <a:p>
            <a:pPr lvl="1"/>
            <a:r>
              <a:rPr lang="en-GB" dirty="0" smtClean="0"/>
              <a:t>knowledge &amp; expertise on cloud offerings</a:t>
            </a:r>
          </a:p>
          <a:p>
            <a:pPr lvl="1"/>
            <a:r>
              <a:rPr lang="en-GB" dirty="0" smtClean="0"/>
              <a:t>contracts &amp; implementation partners</a:t>
            </a:r>
          </a:p>
          <a:p>
            <a:pPr lvl="1"/>
            <a:r>
              <a:rPr lang="en-GB" dirty="0" smtClean="0"/>
              <a:t>tools</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63033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mtClean="0"/>
              <a:t>Beyond eIDAS</a:t>
            </a:r>
            <a:endParaRPr lang="nl-BE" dirty="0"/>
          </a:p>
        </p:txBody>
      </p:sp>
      <p:sp>
        <p:nvSpPr>
          <p:cNvPr id="3" name="Tijdelijke aanduiding voor inhoud 2"/>
          <p:cNvSpPr>
            <a:spLocks noGrp="1"/>
          </p:cNvSpPr>
          <p:nvPr>
            <p:ph idx="1"/>
          </p:nvPr>
        </p:nvSpPr>
        <p:spPr/>
        <p:txBody>
          <a:bodyPr/>
          <a:lstStyle/>
          <a:p>
            <a:r>
              <a:rPr lang="en-GB" altLang="nl-BE" dirty="0"/>
              <a:t>U</a:t>
            </a:r>
            <a:r>
              <a:rPr lang="en-GB" altLang="nl-BE" dirty="0" smtClean="0"/>
              <a:t>ser- &amp; access management (UAM): objectives to be reached</a:t>
            </a:r>
          </a:p>
          <a:p>
            <a:pPr lvl="1"/>
            <a:r>
              <a:rPr lang="en-GB" altLang="nl-BE" dirty="0" smtClean="0"/>
              <a:t>be able to (electronically)</a:t>
            </a:r>
          </a:p>
          <a:p>
            <a:pPr lvl="2"/>
            <a:r>
              <a:rPr lang="en-GB" altLang="nl-BE" dirty="0" smtClean="0"/>
              <a:t>identify all relevant entities (physical persons, companies, applications, machines, …)</a:t>
            </a:r>
          </a:p>
          <a:p>
            <a:pPr lvl="2"/>
            <a:r>
              <a:rPr lang="en-GB" altLang="nl-BE" dirty="0" smtClean="0"/>
              <a:t>know the relevant characteristics of the entities</a:t>
            </a:r>
          </a:p>
          <a:p>
            <a:pPr lvl="2"/>
            <a:r>
              <a:rPr lang="en-GB" altLang="nl-BE" dirty="0" smtClean="0"/>
              <a:t>know the relevant relationships between entities</a:t>
            </a:r>
          </a:p>
          <a:p>
            <a:pPr lvl="2"/>
            <a:r>
              <a:rPr lang="en-GB" altLang="nl-BE" dirty="0" smtClean="0"/>
              <a:t>know that an entity has been mandated by another entity to perform a legal action</a:t>
            </a:r>
          </a:p>
          <a:p>
            <a:pPr lvl="2"/>
            <a:r>
              <a:rPr lang="en-GB" altLang="nl-BE" dirty="0" smtClean="0"/>
              <a:t>know the authorizations of the entities</a:t>
            </a:r>
          </a:p>
          <a:p>
            <a:pPr lvl="1"/>
            <a:r>
              <a:rPr lang="en-GB" altLang="nl-BE" dirty="0" smtClean="0"/>
              <a:t>in a sufficiently certain and secure way</a:t>
            </a:r>
          </a:p>
          <a:p>
            <a:pPr lvl="1"/>
            <a:r>
              <a:rPr lang="en-GB" altLang="nl-BE" dirty="0" smtClean="0"/>
              <a:t>in as much relations as possible (C2C, C2B, C2G, B2B, B2G, …)</a:t>
            </a:r>
          </a:p>
          <a:p>
            <a:pPr lvl="1"/>
            <a:r>
              <a:rPr lang="en-GB" altLang="nl-BE" dirty="0" smtClean="0"/>
              <a:t>using open interoperability standards</a:t>
            </a:r>
            <a:endParaRPr lang="en-GB" altLang="nl-BE" dirty="0"/>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460884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Beyond eIDAS</a:t>
            </a:r>
            <a:endParaRPr lang="nl-BE" dirty="0"/>
          </a:p>
        </p:txBody>
      </p:sp>
      <p:sp>
        <p:nvSpPr>
          <p:cNvPr id="3" name="Content Placeholder 2"/>
          <p:cNvSpPr>
            <a:spLocks noGrp="1"/>
          </p:cNvSpPr>
          <p:nvPr>
            <p:ph idx="1"/>
          </p:nvPr>
        </p:nvSpPr>
        <p:spPr/>
        <p:txBody>
          <a:bodyPr/>
          <a:lstStyle/>
          <a:p>
            <a:r>
              <a:rPr lang="en-GB" dirty="0"/>
              <a:t>U</a:t>
            </a:r>
            <a:r>
              <a:rPr lang="en-GB" dirty="0" smtClean="0"/>
              <a:t>ser expectations with regard to UAM</a:t>
            </a:r>
          </a:p>
          <a:p>
            <a:pPr lvl="1"/>
            <a:r>
              <a:rPr lang="en-GB" dirty="0" smtClean="0"/>
              <a:t>one-time registration of identity, characteristics, relationships and mandates</a:t>
            </a:r>
          </a:p>
          <a:p>
            <a:pPr lvl="1"/>
            <a:r>
              <a:rPr lang="en-GB" altLang="fr-FR" dirty="0" smtClean="0"/>
              <a:t>single sign on for as many public and private sector applications as possible </a:t>
            </a:r>
          </a:p>
          <a:p>
            <a:pPr lvl="2"/>
            <a:r>
              <a:rPr lang="en-GB" dirty="0" smtClean="0"/>
              <a:t>authentication of the identity</a:t>
            </a:r>
          </a:p>
          <a:p>
            <a:pPr lvl="2"/>
            <a:r>
              <a:rPr lang="en-GB" dirty="0" smtClean="0"/>
              <a:t>verification of relevant characteristics, relationships and mandates</a:t>
            </a:r>
          </a:p>
          <a:p>
            <a:pPr lvl="1"/>
            <a:r>
              <a:rPr lang="en-GB" dirty="0" smtClean="0"/>
              <a:t>electronic means for authentication of identity that can be used on as much devices as possible</a:t>
            </a:r>
          </a:p>
          <a:p>
            <a:pPr lvl="1"/>
            <a:r>
              <a:rPr lang="en-GB" dirty="0" smtClean="0"/>
              <a:t>minimal cost of</a:t>
            </a:r>
          </a:p>
          <a:p>
            <a:pPr lvl="2"/>
            <a:r>
              <a:rPr lang="en-GB" dirty="0" smtClean="0"/>
              <a:t>registration procedures</a:t>
            </a:r>
          </a:p>
          <a:p>
            <a:pPr lvl="2"/>
            <a:r>
              <a:rPr lang="en-GB" dirty="0" smtClean="0"/>
              <a:t>electronic means for authentication of identity</a:t>
            </a:r>
          </a:p>
          <a:p>
            <a:pPr lvl="2"/>
            <a:r>
              <a:rPr lang="en-GB" dirty="0" smtClean="0"/>
              <a:t>use of electronic means for authentication of identity</a:t>
            </a:r>
          </a:p>
          <a:p>
            <a:endParaRPr lang="nl-BE" dirty="0"/>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49</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651961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Concrete </a:t>
            </a:r>
            <a:r>
              <a:rPr lang="nl-BE" dirty="0" err="1" smtClean="0"/>
              <a:t>tasks</a:t>
            </a:r>
            <a:endParaRPr lang="nl-BE" dirty="0"/>
          </a:p>
        </p:txBody>
      </p:sp>
      <p:sp>
        <p:nvSpPr>
          <p:cNvPr id="3" name="Tijdelijke aanduiding voor inhoud 2"/>
          <p:cNvSpPr>
            <a:spLocks noGrp="1"/>
          </p:cNvSpPr>
          <p:nvPr>
            <p:ph idx="1"/>
          </p:nvPr>
        </p:nvSpPr>
        <p:spPr/>
        <p:txBody>
          <a:bodyPr>
            <a:normAutofit fontScale="92500" lnSpcReduction="10000"/>
          </a:bodyPr>
          <a:lstStyle/>
          <a:p>
            <a:r>
              <a:rPr lang="en-GB" dirty="0" smtClean="0"/>
              <a:t>Definition </a:t>
            </a:r>
            <a:r>
              <a:rPr lang="en-GB" dirty="0"/>
              <a:t>of the vision and the strategy on </a:t>
            </a:r>
            <a:r>
              <a:rPr lang="en-GB" dirty="0" err="1"/>
              <a:t>eGovernment</a:t>
            </a:r>
            <a:r>
              <a:rPr lang="en-GB" dirty="0"/>
              <a:t> in the social sector</a:t>
            </a:r>
          </a:p>
          <a:p>
            <a:r>
              <a:rPr lang="en-GB" dirty="0" smtClean="0"/>
              <a:t>Definition </a:t>
            </a:r>
            <a:r>
              <a:rPr lang="en-GB" dirty="0"/>
              <a:t>of the common principles related to information management,  information security and privacy protection</a:t>
            </a:r>
          </a:p>
          <a:p>
            <a:r>
              <a:rPr lang="en-GB" dirty="0" smtClean="0"/>
              <a:t>Definition</a:t>
            </a:r>
            <a:r>
              <a:rPr lang="en-GB" dirty="0"/>
              <a:t>, implementation and management of an interoperability framework</a:t>
            </a:r>
          </a:p>
          <a:p>
            <a:pPr lvl="1"/>
            <a:r>
              <a:rPr lang="en-GB" dirty="0"/>
              <a:t>technical: secure messaging of several types of information (structured data, documents, images, metadata, …)</a:t>
            </a:r>
          </a:p>
          <a:p>
            <a:pPr lvl="1"/>
            <a:r>
              <a:rPr lang="en-GB" dirty="0"/>
              <a:t>semantic: harmonization of concepts and co-ordination of necessary legal changes</a:t>
            </a:r>
          </a:p>
          <a:p>
            <a:pPr lvl="1"/>
            <a:r>
              <a:rPr lang="en-GB" dirty="0"/>
              <a:t>business logic and orchestration support</a:t>
            </a:r>
          </a:p>
          <a:p>
            <a:r>
              <a:rPr lang="en-GB" dirty="0" smtClean="0"/>
              <a:t>Coordination </a:t>
            </a:r>
            <a:r>
              <a:rPr lang="en-GB" dirty="0"/>
              <a:t>of business process reengineering</a:t>
            </a:r>
          </a:p>
          <a:p>
            <a:r>
              <a:rPr lang="en-GB" dirty="0" smtClean="0"/>
              <a:t>Stimulation </a:t>
            </a:r>
            <a:r>
              <a:rPr lang="en-GB" dirty="0"/>
              <a:t>of service oriented applications</a:t>
            </a:r>
          </a:p>
          <a:p>
            <a:r>
              <a:rPr lang="en-GB" dirty="0" smtClean="0"/>
              <a:t>Driving </a:t>
            </a:r>
            <a:r>
              <a:rPr lang="en-GB" dirty="0"/>
              <a:t>force of the necessary innovation and change</a:t>
            </a:r>
          </a:p>
          <a:p>
            <a:r>
              <a:rPr lang="en-GB" dirty="0" smtClean="0"/>
              <a:t>Consultancy </a:t>
            </a:r>
            <a:r>
              <a:rPr lang="en-GB" dirty="0"/>
              <a:t>and coaching</a:t>
            </a:r>
          </a:p>
          <a:p>
            <a:endParaRPr lang="nl-BE"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438864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noProof="0" dirty="0" err="1" smtClean="0"/>
              <a:t>eIDAS</a:t>
            </a:r>
            <a:r>
              <a:rPr lang="en-GB" noProof="0" dirty="0" smtClean="0"/>
              <a:t> </a:t>
            </a:r>
            <a:r>
              <a:rPr lang="en-GB" dirty="0" smtClean="0"/>
              <a:t>regulation – Overall content</a:t>
            </a:r>
            <a:endParaRPr lang="en-GB" noProof="0" dirty="0"/>
          </a:p>
        </p:txBody>
      </p:sp>
      <p:sp>
        <p:nvSpPr>
          <p:cNvPr id="5" name="Content Placeholder 4"/>
          <p:cNvSpPr>
            <a:spLocks noGrp="1"/>
          </p:cNvSpPr>
          <p:nvPr>
            <p:ph idx="1"/>
          </p:nvPr>
        </p:nvSpPr>
        <p:spPr/>
        <p:txBody>
          <a:bodyPr>
            <a:normAutofit fontScale="92500"/>
          </a:bodyPr>
          <a:lstStyle/>
          <a:p>
            <a:r>
              <a:rPr lang="en-GB" dirty="0"/>
              <a:t>Mandatory recognition of some electronic identification means</a:t>
            </a:r>
          </a:p>
          <a:p>
            <a:r>
              <a:rPr lang="en-GB" dirty="0"/>
              <a:t>Electronic trust services</a:t>
            </a:r>
          </a:p>
          <a:p>
            <a:pPr lvl="1"/>
            <a:r>
              <a:rPr lang="en-GB" dirty="0"/>
              <a:t>scope</a:t>
            </a:r>
          </a:p>
          <a:p>
            <a:pPr lvl="2"/>
            <a:r>
              <a:rPr lang="en-GB" dirty="0"/>
              <a:t>electronic signatures, including validation and preservation services</a:t>
            </a:r>
          </a:p>
          <a:p>
            <a:pPr lvl="2"/>
            <a:r>
              <a:rPr lang="en-GB" dirty="0"/>
              <a:t>electronic seals, including validation and preservation services</a:t>
            </a:r>
          </a:p>
          <a:p>
            <a:pPr lvl="2"/>
            <a:r>
              <a:rPr lang="en-GB" dirty="0"/>
              <a:t>time stamping</a:t>
            </a:r>
          </a:p>
          <a:p>
            <a:pPr lvl="2"/>
            <a:r>
              <a:rPr lang="en-GB" dirty="0"/>
              <a:t>electronic registered service delivery</a:t>
            </a:r>
          </a:p>
          <a:p>
            <a:pPr lvl="2"/>
            <a:r>
              <a:rPr lang="en-GB" dirty="0"/>
              <a:t>website authentication</a:t>
            </a:r>
          </a:p>
          <a:p>
            <a:pPr lvl="1"/>
            <a:r>
              <a:rPr lang="en-GB" dirty="0"/>
              <a:t>horizontal principles: security requirements, trusted lists, EU trust mark, prior authorisation, qualified services, liability, data protection, supervision, international aspects</a:t>
            </a:r>
          </a:p>
          <a:p>
            <a:r>
              <a:rPr lang="en-GB" dirty="0"/>
              <a:t>Non-discrimination of electronic documents vis-à-vis paper documents as evidence in legal proceedings</a:t>
            </a:r>
          </a:p>
          <a:p>
            <a:r>
              <a:rPr lang="en-GB" dirty="0"/>
              <a:t>But proof and verification of relevant characteristics, relationships and mandates is not sufficiently addressed</a:t>
            </a:r>
          </a:p>
          <a:p>
            <a:endParaRPr lang="fr-BE"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6376" y="2130695"/>
            <a:ext cx="1057367" cy="1514255"/>
          </a:xfrm>
          <a:prstGeom prst="rect">
            <a:avLst/>
          </a:prstGeom>
        </p:spPr>
      </p:pic>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50</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418335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96" name="Straight Arrow Connector 1995"/>
          <p:cNvCxnSpPr/>
          <p:nvPr/>
        </p:nvCxnSpPr>
        <p:spPr>
          <a:xfrm flipV="1">
            <a:off x="5801172" y="2274094"/>
            <a:ext cx="1588" cy="590550"/>
          </a:xfrm>
          <a:prstGeom prst="straightConnector1">
            <a:avLst/>
          </a:prstGeom>
          <a:ln w="19050">
            <a:solidFill>
              <a:srgbClr val="9CB0B1"/>
            </a:solidFill>
            <a:tailEnd type="triangle"/>
          </a:ln>
        </p:spPr>
        <p:style>
          <a:lnRef idx="1">
            <a:schemeClr val="accent1"/>
          </a:lnRef>
          <a:fillRef idx="0">
            <a:schemeClr val="accent1"/>
          </a:fillRef>
          <a:effectRef idx="0">
            <a:schemeClr val="accent1"/>
          </a:effectRef>
          <a:fontRef idx="minor">
            <a:schemeClr val="tx1"/>
          </a:fontRef>
        </p:style>
      </p:cxnSp>
      <p:cxnSp>
        <p:nvCxnSpPr>
          <p:cNvPr id="1979" name="Straight Connector 1978"/>
          <p:cNvCxnSpPr/>
          <p:nvPr/>
        </p:nvCxnSpPr>
        <p:spPr>
          <a:xfrm flipH="1">
            <a:off x="7737922" y="5041106"/>
            <a:ext cx="0" cy="439738"/>
          </a:xfrm>
          <a:prstGeom prst="line">
            <a:avLst/>
          </a:prstGeom>
          <a:ln w="19050">
            <a:solidFill>
              <a:srgbClr val="9CB0B1"/>
            </a:solidFill>
            <a:tailEnd type="none"/>
          </a:ln>
        </p:spPr>
        <p:style>
          <a:lnRef idx="1">
            <a:schemeClr val="accent1"/>
          </a:lnRef>
          <a:fillRef idx="0">
            <a:schemeClr val="accent1"/>
          </a:fillRef>
          <a:effectRef idx="0">
            <a:schemeClr val="accent1"/>
          </a:effectRef>
          <a:fontRef idx="minor">
            <a:schemeClr val="tx1"/>
          </a:fontRef>
        </p:style>
      </p:cxnSp>
      <p:cxnSp>
        <p:nvCxnSpPr>
          <p:cNvPr id="1940" name="Straight Connector 1939"/>
          <p:cNvCxnSpPr/>
          <p:nvPr/>
        </p:nvCxnSpPr>
        <p:spPr>
          <a:xfrm flipH="1">
            <a:off x="5729735" y="5033169"/>
            <a:ext cx="0" cy="358775"/>
          </a:xfrm>
          <a:prstGeom prst="line">
            <a:avLst/>
          </a:prstGeom>
          <a:ln w="19050">
            <a:solidFill>
              <a:srgbClr val="9CB0B1"/>
            </a:solidFill>
            <a:tailEnd type="none"/>
          </a:ln>
        </p:spPr>
        <p:style>
          <a:lnRef idx="1">
            <a:schemeClr val="accent1"/>
          </a:lnRef>
          <a:fillRef idx="0">
            <a:schemeClr val="accent1"/>
          </a:fillRef>
          <a:effectRef idx="0">
            <a:schemeClr val="accent1"/>
          </a:effectRef>
          <a:fontRef idx="minor">
            <a:schemeClr val="tx1"/>
          </a:fontRef>
        </p:style>
      </p:cxnSp>
      <p:pic>
        <p:nvPicPr>
          <p:cNvPr id="16389" name="Picture 3806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1110" y="4342606"/>
            <a:ext cx="49371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20" name="Picture 1919"/>
          <p:cNvPicPr>
            <a:picLocks noChangeAspect="1"/>
          </p:cNvPicPr>
          <p:nvPr/>
        </p:nvPicPr>
        <p:blipFill>
          <a:blip r:embed="rId3">
            <a:lum bright="-12000"/>
            <a:duotone>
              <a:schemeClr val="accent1">
                <a:shade val="45000"/>
                <a:satMod val="135000"/>
              </a:schemeClr>
              <a:prstClr val="white"/>
            </a:duotone>
          </a:blip>
          <a:stretch>
            <a:fillRect/>
          </a:stretch>
        </p:blipFill>
        <p:spPr>
          <a:xfrm>
            <a:off x="1849762" y="1463047"/>
            <a:ext cx="1453320" cy="816134"/>
          </a:xfrm>
          <a:prstGeom prst="rect">
            <a:avLst/>
          </a:prstGeom>
          <a:noFill/>
          <a:ln>
            <a:noFill/>
          </a:ln>
        </p:spPr>
      </p:pic>
      <p:sp>
        <p:nvSpPr>
          <p:cNvPr id="16391" name="TextBox 1920"/>
          <p:cNvSpPr txBox="1">
            <a:spLocks noChangeArrowheads="1"/>
          </p:cNvSpPr>
          <p:nvPr/>
        </p:nvSpPr>
        <p:spPr bwMode="auto">
          <a:xfrm>
            <a:off x="2240410" y="1686719"/>
            <a:ext cx="6175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nl-BE" altLang="fr-FR" sz="1600" dirty="0"/>
              <a:t>User</a:t>
            </a:r>
            <a:endParaRPr lang="nl-BE" altLang="fr-FR" dirty="0"/>
          </a:p>
        </p:txBody>
      </p:sp>
      <p:pic>
        <p:nvPicPr>
          <p:cNvPr id="1941" name="Picture 1940"/>
          <p:cNvPicPr>
            <a:picLocks noChangeAspect="1"/>
          </p:cNvPicPr>
          <p:nvPr/>
        </p:nvPicPr>
        <p:blipFill>
          <a:blip r:embed="rId3">
            <a:duotone>
              <a:schemeClr val="accent1">
                <a:shade val="45000"/>
                <a:satMod val="135000"/>
              </a:schemeClr>
              <a:prstClr val="white"/>
            </a:duotone>
            <a:lum bright="-12000"/>
          </a:blip>
          <a:stretch>
            <a:fillRect/>
          </a:stretch>
        </p:blipFill>
        <p:spPr>
          <a:xfrm>
            <a:off x="4484022" y="1463047"/>
            <a:ext cx="1453320" cy="816134"/>
          </a:xfrm>
          <a:prstGeom prst="rect">
            <a:avLst/>
          </a:prstGeom>
          <a:noFill/>
          <a:ln>
            <a:noFill/>
          </a:ln>
        </p:spPr>
      </p:pic>
      <p:sp>
        <p:nvSpPr>
          <p:cNvPr id="16393" name="TextBox 1941"/>
          <p:cNvSpPr txBox="1">
            <a:spLocks noChangeArrowheads="1"/>
          </p:cNvSpPr>
          <p:nvPr/>
        </p:nvSpPr>
        <p:spPr bwMode="auto">
          <a:xfrm>
            <a:off x="4566561" y="1440656"/>
            <a:ext cx="134844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600" dirty="0"/>
              <a:t>Policy </a:t>
            </a:r>
            <a:br>
              <a:rPr lang="nl-BE" altLang="fr-FR" sz="1600" dirty="0"/>
            </a:br>
            <a:r>
              <a:rPr lang="nl-BE" altLang="fr-FR" sz="1600" dirty="0" err="1" smtClean="0"/>
              <a:t>Enforcement</a:t>
            </a:r>
            <a:r>
              <a:rPr lang="nl-BE" altLang="fr-FR" sz="1600" dirty="0"/>
              <a:t/>
            </a:r>
            <a:br>
              <a:rPr lang="nl-BE" altLang="fr-FR" sz="1600" dirty="0"/>
            </a:br>
            <a:r>
              <a:rPr lang="nl-BE" altLang="fr-FR" sz="1600" dirty="0"/>
              <a:t>(PEP)</a:t>
            </a:r>
          </a:p>
        </p:txBody>
      </p:sp>
      <p:pic>
        <p:nvPicPr>
          <p:cNvPr id="1943" name="Picture 1942"/>
          <p:cNvPicPr>
            <a:picLocks noChangeAspect="1"/>
          </p:cNvPicPr>
          <p:nvPr/>
        </p:nvPicPr>
        <p:blipFill>
          <a:blip r:embed="rId3">
            <a:lum bright="-12000"/>
            <a:duotone>
              <a:schemeClr val="accent1">
                <a:shade val="45000"/>
                <a:satMod val="135000"/>
              </a:schemeClr>
              <a:prstClr val="white"/>
            </a:duotone>
          </a:blip>
          <a:stretch>
            <a:fillRect/>
          </a:stretch>
        </p:blipFill>
        <p:spPr>
          <a:xfrm>
            <a:off x="7021837" y="1463047"/>
            <a:ext cx="1453320" cy="816134"/>
          </a:xfrm>
          <a:prstGeom prst="rect">
            <a:avLst/>
          </a:prstGeom>
          <a:noFill/>
          <a:ln>
            <a:noFill/>
          </a:ln>
        </p:spPr>
      </p:pic>
      <p:sp>
        <p:nvSpPr>
          <p:cNvPr id="16395" name="TextBox 1943"/>
          <p:cNvSpPr txBox="1">
            <a:spLocks noChangeArrowheads="1"/>
          </p:cNvSpPr>
          <p:nvPr/>
        </p:nvSpPr>
        <p:spPr bwMode="auto">
          <a:xfrm>
            <a:off x="7187060" y="1670844"/>
            <a:ext cx="11842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nl-BE" altLang="fr-FR" sz="1600"/>
              <a:t>Application</a:t>
            </a:r>
            <a:endParaRPr lang="nl-BE" altLang="fr-FR"/>
          </a:p>
        </p:txBody>
      </p:sp>
      <p:pic>
        <p:nvPicPr>
          <p:cNvPr id="1945" name="Picture 1944"/>
          <p:cNvPicPr>
            <a:picLocks noChangeAspect="1"/>
          </p:cNvPicPr>
          <p:nvPr/>
        </p:nvPicPr>
        <p:blipFill>
          <a:blip r:embed="rId3">
            <a:duotone>
              <a:schemeClr val="accent1">
                <a:shade val="45000"/>
                <a:satMod val="135000"/>
              </a:schemeClr>
              <a:prstClr val="white"/>
            </a:duotone>
            <a:lum bright="-12000"/>
          </a:blip>
          <a:stretch>
            <a:fillRect/>
          </a:stretch>
        </p:blipFill>
        <p:spPr>
          <a:xfrm>
            <a:off x="4484022" y="2854642"/>
            <a:ext cx="1453320" cy="816134"/>
          </a:xfrm>
          <a:prstGeom prst="rect">
            <a:avLst/>
          </a:prstGeom>
          <a:noFill/>
          <a:ln>
            <a:noFill/>
          </a:ln>
        </p:spPr>
      </p:pic>
      <p:sp>
        <p:nvSpPr>
          <p:cNvPr id="16397" name="TextBox 1945"/>
          <p:cNvSpPr txBox="1">
            <a:spLocks noChangeArrowheads="1"/>
          </p:cNvSpPr>
          <p:nvPr/>
        </p:nvSpPr>
        <p:spPr bwMode="auto">
          <a:xfrm>
            <a:off x="4708972" y="2844006"/>
            <a:ext cx="9683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600"/>
              <a:t>Policy</a:t>
            </a:r>
            <a:br>
              <a:rPr lang="nl-BE" altLang="fr-FR" sz="1600"/>
            </a:br>
            <a:r>
              <a:rPr lang="nl-BE" altLang="fr-FR" sz="1600"/>
              <a:t>Decision</a:t>
            </a:r>
            <a:br>
              <a:rPr lang="nl-BE" altLang="fr-FR" sz="1600"/>
            </a:br>
            <a:r>
              <a:rPr lang="nl-BE" altLang="fr-FR" sz="1600"/>
              <a:t>(PDP)</a:t>
            </a:r>
            <a:endParaRPr lang="nl-BE" altLang="fr-FR"/>
          </a:p>
        </p:txBody>
      </p:sp>
      <p:pic>
        <p:nvPicPr>
          <p:cNvPr id="1948" name="Picture 1947"/>
          <p:cNvPicPr>
            <a:picLocks noChangeAspect="1"/>
          </p:cNvPicPr>
          <p:nvPr/>
        </p:nvPicPr>
        <p:blipFill>
          <a:blip r:embed="rId3">
            <a:duotone>
              <a:schemeClr val="accent1">
                <a:shade val="45000"/>
                <a:satMod val="135000"/>
              </a:schemeClr>
              <a:prstClr val="white"/>
            </a:duotone>
            <a:lum bright="-12000"/>
          </a:blip>
          <a:stretch>
            <a:fillRect/>
          </a:stretch>
        </p:blipFill>
        <p:spPr>
          <a:xfrm>
            <a:off x="7002906" y="4233217"/>
            <a:ext cx="1472251" cy="826765"/>
          </a:xfrm>
          <a:prstGeom prst="rect">
            <a:avLst/>
          </a:prstGeom>
          <a:noFill/>
          <a:ln>
            <a:noFill/>
          </a:ln>
        </p:spPr>
      </p:pic>
      <p:sp>
        <p:nvSpPr>
          <p:cNvPr id="16399" name="TextBox 1948"/>
          <p:cNvSpPr txBox="1">
            <a:spLocks noChangeArrowheads="1"/>
          </p:cNvSpPr>
          <p:nvPr/>
        </p:nvSpPr>
        <p:spPr bwMode="auto">
          <a:xfrm>
            <a:off x="7123560" y="4225131"/>
            <a:ext cx="12271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600"/>
              <a:t>Policy</a:t>
            </a:r>
            <a:br>
              <a:rPr lang="nl-BE" altLang="fr-FR" sz="1600"/>
            </a:br>
            <a:r>
              <a:rPr lang="nl-BE" altLang="fr-FR" sz="1600"/>
              <a:t>Information</a:t>
            </a:r>
            <a:br>
              <a:rPr lang="nl-BE" altLang="fr-FR" sz="1600"/>
            </a:br>
            <a:r>
              <a:rPr lang="nl-BE" altLang="fr-FR" sz="1600"/>
              <a:t>(PIP)</a:t>
            </a:r>
            <a:endParaRPr lang="nl-BE" altLang="fr-FR"/>
          </a:p>
        </p:txBody>
      </p:sp>
      <p:pic>
        <p:nvPicPr>
          <p:cNvPr id="1950" name="Picture 1949"/>
          <p:cNvPicPr>
            <a:picLocks noChangeAspect="1"/>
          </p:cNvPicPr>
          <p:nvPr/>
        </p:nvPicPr>
        <p:blipFill>
          <a:blip r:embed="rId3">
            <a:lum bright="-12000"/>
            <a:duotone>
              <a:schemeClr val="accent1">
                <a:shade val="45000"/>
                <a:satMod val="135000"/>
              </a:schemeClr>
              <a:prstClr val="white"/>
            </a:duotone>
          </a:blip>
          <a:stretch>
            <a:fillRect/>
          </a:stretch>
        </p:blipFill>
        <p:spPr>
          <a:xfrm>
            <a:off x="5003774" y="4235588"/>
            <a:ext cx="1453320" cy="816134"/>
          </a:xfrm>
          <a:prstGeom prst="rect">
            <a:avLst/>
          </a:prstGeom>
          <a:noFill/>
          <a:ln>
            <a:noFill/>
          </a:ln>
        </p:spPr>
      </p:pic>
      <p:sp>
        <p:nvSpPr>
          <p:cNvPr id="16401" name="TextBox 1950"/>
          <p:cNvSpPr txBox="1">
            <a:spLocks noChangeArrowheads="1"/>
          </p:cNvSpPr>
          <p:nvPr/>
        </p:nvSpPr>
        <p:spPr bwMode="auto">
          <a:xfrm>
            <a:off x="5124897" y="4228306"/>
            <a:ext cx="1211263"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600"/>
              <a:t>Policy</a:t>
            </a:r>
            <a:br>
              <a:rPr lang="nl-BE" altLang="fr-FR" sz="1600"/>
            </a:br>
            <a:r>
              <a:rPr lang="nl-BE" altLang="fr-FR" sz="1600"/>
              <a:t>Information</a:t>
            </a:r>
            <a:br>
              <a:rPr lang="nl-BE" altLang="fr-FR" sz="1600"/>
            </a:br>
            <a:r>
              <a:rPr lang="nl-BE" altLang="fr-FR" sz="1600"/>
              <a:t>(PIP)</a:t>
            </a:r>
            <a:endParaRPr lang="nl-BE" altLang="fr-FR"/>
          </a:p>
        </p:txBody>
      </p:sp>
      <p:pic>
        <p:nvPicPr>
          <p:cNvPr id="1953" name="Picture 1952"/>
          <p:cNvPicPr>
            <a:picLocks noChangeAspect="1"/>
          </p:cNvPicPr>
          <p:nvPr/>
        </p:nvPicPr>
        <p:blipFill>
          <a:blip r:embed="rId3">
            <a:duotone>
              <a:schemeClr val="accent1">
                <a:shade val="45000"/>
                <a:satMod val="135000"/>
              </a:schemeClr>
              <a:prstClr val="white"/>
            </a:duotone>
            <a:lum bright="-12000"/>
          </a:blip>
          <a:stretch>
            <a:fillRect/>
          </a:stretch>
        </p:blipFill>
        <p:spPr>
          <a:xfrm>
            <a:off x="1882192" y="4235588"/>
            <a:ext cx="1453320" cy="816134"/>
          </a:xfrm>
          <a:prstGeom prst="rect">
            <a:avLst/>
          </a:prstGeom>
          <a:noFill/>
          <a:ln>
            <a:noFill/>
          </a:ln>
        </p:spPr>
      </p:pic>
      <p:sp>
        <p:nvSpPr>
          <p:cNvPr id="16403" name="TextBox 1953"/>
          <p:cNvSpPr txBox="1">
            <a:spLocks noChangeArrowheads="1"/>
          </p:cNvSpPr>
          <p:nvPr/>
        </p:nvSpPr>
        <p:spPr bwMode="auto">
          <a:xfrm>
            <a:off x="1867347" y="4212431"/>
            <a:ext cx="14827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600"/>
              <a:t>Policy</a:t>
            </a:r>
            <a:br>
              <a:rPr lang="nl-BE" altLang="fr-FR" sz="1600"/>
            </a:br>
            <a:r>
              <a:rPr lang="nl-BE" altLang="fr-FR" sz="1600"/>
              <a:t>Administration</a:t>
            </a:r>
            <a:br>
              <a:rPr lang="nl-BE" altLang="fr-FR" sz="1600"/>
            </a:br>
            <a:r>
              <a:rPr lang="nl-BE" altLang="fr-FR" sz="1600"/>
              <a:t>(PAP)</a:t>
            </a:r>
            <a:endParaRPr lang="nl-BE" altLang="fr-FR"/>
          </a:p>
        </p:txBody>
      </p:sp>
      <p:pic>
        <p:nvPicPr>
          <p:cNvPr id="16404" name="Picture 195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40372" y="5333206"/>
            <a:ext cx="13525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23" name="Straight Arrow Connector 1922"/>
          <p:cNvCxnSpPr>
            <a:stCxn id="16389" idx="3"/>
            <a:endCxn id="1953" idx="1"/>
          </p:cNvCxnSpPr>
          <p:nvPr/>
        </p:nvCxnSpPr>
        <p:spPr>
          <a:xfrm flipV="1">
            <a:off x="714822" y="4644231"/>
            <a:ext cx="1166813" cy="0"/>
          </a:xfrm>
          <a:prstGeom prst="straightConnector1">
            <a:avLst/>
          </a:prstGeom>
          <a:ln w="19050">
            <a:solidFill>
              <a:srgbClr val="9CB0B1"/>
            </a:solidFill>
            <a:tailEnd type="triangle"/>
          </a:ln>
        </p:spPr>
        <p:style>
          <a:lnRef idx="1">
            <a:schemeClr val="accent1"/>
          </a:lnRef>
          <a:fillRef idx="0">
            <a:schemeClr val="accent1"/>
          </a:fillRef>
          <a:effectRef idx="0">
            <a:schemeClr val="accent1"/>
          </a:effectRef>
          <a:fontRef idx="minor">
            <a:schemeClr val="tx1"/>
          </a:fontRef>
        </p:style>
      </p:cxnSp>
      <p:cxnSp>
        <p:nvCxnSpPr>
          <p:cNvPr id="1926" name="Elbow Connector 1925"/>
          <p:cNvCxnSpPr>
            <a:endCxn id="16403" idx="0"/>
          </p:cNvCxnSpPr>
          <p:nvPr/>
        </p:nvCxnSpPr>
        <p:spPr>
          <a:xfrm rot="10800000" flipV="1">
            <a:off x="2608710" y="3442494"/>
            <a:ext cx="1874837" cy="769937"/>
          </a:xfrm>
          <a:prstGeom prst="bentConnector2">
            <a:avLst/>
          </a:prstGeom>
          <a:ln w="19050">
            <a:solidFill>
              <a:srgbClr val="9CB0B1"/>
            </a:solidFill>
            <a:tailEnd type="triangle"/>
          </a:ln>
        </p:spPr>
        <p:style>
          <a:lnRef idx="1">
            <a:schemeClr val="accent1"/>
          </a:lnRef>
          <a:fillRef idx="0">
            <a:schemeClr val="accent1"/>
          </a:fillRef>
          <a:effectRef idx="0">
            <a:schemeClr val="accent1"/>
          </a:effectRef>
          <a:fontRef idx="minor">
            <a:schemeClr val="tx1"/>
          </a:fontRef>
        </p:style>
      </p:cxnSp>
      <p:cxnSp>
        <p:nvCxnSpPr>
          <p:cNvPr id="1928" name="Elbow Connector 1927"/>
          <p:cNvCxnSpPr>
            <a:endCxn id="16399" idx="0"/>
          </p:cNvCxnSpPr>
          <p:nvPr/>
        </p:nvCxnSpPr>
        <p:spPr>
          <a:xfrm>
            <a:off x="5937697" y="3456781"/>
            <a:ext cx="1800225" cy="768350"/>
          </a:xfrm>
          <a:prstGeom prst="bentConnector2">
            <a:avLst/>
          </a:prstGeom>
          <a:ln w="19050">
            <a:solidFill>
              <a:srgbClr val="9CB0B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38" name="Straight Arrow Connector 1937"/>
          <p:cNvCxnSpPr/>
          <p:nvPr/>
        </p:nvCxnSpPr>
        <p:spPr>
          <a:xfrm>
            <a:off x="5648772" y="3653631"/>
            <a:ext cx="0" cy="596900"/>
          </a:xfrm>
          <a:prstGeom prst="straightConnector1">
            <a:avLst/>
          </a:prstGeom>
          <a:ln w="19050">
            <a:solidFill>
              <a:srgbClr val="9CB0B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89" name="Straight Connector 1988"/>
          <p:cNvCxnSpPr/>
          <p:nvPr/>
        </p:nvCxnSpPr>
        <p:spPr>
          <a:xfrm flipH="1">
            <a:off x="2608710" y="4998244"/>
            <a:ext cx="0" cy="360362"/>
          </a:xfrm>
          <a:prstGeom prst="line">
            <a:avLst/>
          </a:prstGeom>
          <a:ln w="19050">
            <a:solidFill>
              <a:srgbClr val="9CB0B1"/>
            </a:solidFill>
            <a:tailEnd type="none"/>
          </a:ln>
        </p:spPr>
        <p:style>
          <a:lnRef idx="1">
            <a:schemeClr val="accent1"/>
          </a:lnRef>
          <a:fillRef idx="0">
            <a:schemeClr val="accent1"/>
          </a:fillRef>
          <a:effectRef idx="0">
            <a:schemeClr val="accent1"/>
          </a:effectRef>
          <a:fontRef idx="minor">
            <a:schemeClr val="tx1"/>
          </a:fontRef>
        </p:style>
      </p:cxnSp>
      <p:cxnSp>
        <p:nvCxnSpPr>
          <p:cNvPr id="1990" name="Straight Arrow Connector 1989"/>
          <p:cNvCxnSpPr/>
          <p:nvPr/>
        </p:nvCxnSpPr>
        <p:spPr>
          <a:xfrm>
            <a:off x="3302447" y="2070894"/>
            <a:ext cx="1181100" cy="0"/>
          </a:xfrm>
          <a:prstGeom prst="straightConnector1">
            <a:avLst/>
          </a:prstGeom>
          <a:ln w="19050">
            <a:solidFill>
              <a:srgbClr val="9CB0B1"/>
            </a:solidFill>
            <a:tailEnd type="triangle"/>
          </a:ln>
        </p:spPr>
        <p:style>
          <a:lnRef idx="1">
            <a:schemeClr val="accent1"/>
          </a:lnRef>
          <a:fillRef idx="0">
            <a:schemeClr val="accent1"/>
          </a:fillRef>
          <a:effectRef idx="0">
            <a:schemeClr val="accent1"/>
          </a:effectRef>
          <a:fontRef idx="minor">
            <a:schemeClr val="tx1"/>
          </a:fontRef>
        </p:style>
      </p:cxnSp>
      <p:cxnSp>
        <p:nvCxnSpPr>
          <p:cNvPr id="1994" name="Straight Arrow Connector 1993"/>
          <p:cNvCxnSpPr/>
          <p:nvPr/>
        </p:nvCxnSpPr>
        <p:spPr>
          <a:xfrm>
            <a:off x="5928172" y="2024856"/>
            <a:ext cx="1093788" cy="0"/>
          </a:xfrm>
          <a:prstGeom prst="straightConnector1">
            <a:avLst/>
          </a:prstGeom>
          <a:ln w="19050">
            <a:solidFill>
              <a:srgbClr val="9CB0B1"/>
            </a:solidFill>
            <a:tailEnd type="triangle"/>
          </a:ln>
        </p:spPr>
        <p:style>
          <a:lnRef idx="1">
            <a:schemeClr val="accent1"/>
          </a:lnRef>
          <a:fillRef idx="0">
            <a:schemeClr val="accent1"/>
          </a:fillRef>
          <a:effectRef idx="0">
            <a:schemeClr val="accent1"/>
          </a:effectRef>
          <a:fontRef idx="minor">
            <a:schemeClr val="tx1"/>
          </a:fontRef>
        </p:style>
      </p:cxnSp>
      <p:cxnSp>
        <p:nvCxnSpPr>
          <p:cNvPr id="2000" name="Straight Arrow Connector 1999"/>
          <p:cNvCxnSpPr/>
          <p:nvPr/>
        </p:nvCxnSpPr>
        <p:spPr>
          <a:xfrm>
            <a:off x="4710560" y="2286794"/>
            <a:ext cx="0" cy="577850"/>
          </a:xfrm>
          <a:prstGeom prst="straightConnector1">
            <a:avLst/>
          </a:prstGeom>
          <a:ln w="19050">
            <a:solidFill>
              <a:srgbClr val="9CB0B1"/>
            </a:solidFill>
            <a:tailEnd type="triangle"/>
          </a:ln>
        </p:spPr>
        <p:style>
          <a:lnRef idx="1">
            <a:schemeClr val="accent1"/>
          </a:lnRef>
          <a:fillRef idx="0">
            <a:schemeClr val="accent1"/>
          </a:fillRef>
          <a:effectRef idx="0">
            <a:schemeClr val="accent1"/>
          </a:effectRef>
          <a:fontRef idx="minor">
            <a:schemeClr val="tx1"/>
          </a:fontRef>
        </p:style>
      </p:cxnSp>
      <p:cxnSp>
        <p:nvCxnSpPr>
          <p:cNvPr id="1992" name="Elbow Connector 1991"/>
          <p:cNvCxnSpPr/>
          <p:nvPr/>
        </p:nvCxnSpPr>
        <p:spPr>
          <a:xfrm rot="10800000">
            <a:off x="3270697" y="1727994"/>
            <a:ext cx="2532063" cy="519112"/>
          </a:xfrm>
          <a:prstGeom prst="bentConnector3">
            <a:avLst>
              <a:gd name="adj1" fmla="val -235"/>
            </a:avLst>
          </a:prstGeom>
          <a:ln w="19050">
            <a:solidFill>
              <a:srgbClr val="9CB0B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003" name="Elbow Connector 2002"/>
          <p:cNvCxnSpPr/>
          <p:nvPr/>
        </p:nvCxnSpPr>
        <p:spPr>
          <a:xfrm>
            <a:off x="4515297" y="2069306"/>
            <a:ext cx="195263" cy="185738"/>
          </a:xfrm>
          <a:prstGeom prst="bentConnector3">
            <a:avLst>
              <a:gd name="adj1" fmla="val 103615"/>
            </a:avLst>
          </a:prstGeom>
          <a:ln w="19050">
            <a:solidFill>
              <a:srgbClr val="9CB0B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010" name="Straight Connector 2009"/>
          <p:cNvCxnSpPr/>
          <p:nvPr/>
        </p:nvCxnSpPr>
        <p:spPr>
          <a:xfrm>
            <a:off x="5812285" y="2024856"/>
            <a:ext cx="115887" cy="0"/>
          </a:xfrm>
          <a:prstGeom prst="line">
            <a:avLst/>
          </a:prstGeom>
          <a:ln w="19050">
            <a:solidFill>
              <a:srgbClr val="9CB0B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6416" name="TextBox 2021"/>
          <p:cNvSpPr txBox="1">
            <a:spLocks noChangeArrowheads="1"/>
          </p:cNvSpPr>
          <p:nvPr/>
        </p:nvSpPr>
        <p:spPr bwMode="auto">
          <a:xfrm>
            <a:off x="5064572" y="6026944"/>
            <a:ext cx="13096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a:t>Authentic source</a:t>
            </a:r>
          </a:p>
        </p:txBody>
      </p:sp>
      <p:sp>
        <p:nvSpPr>
          <p:cNvPr id="16417" name="TextBox 2033"/>
          <p:cNvSpPr txBox="1">
            <a:spLocks noChangeArrowheads="1"/>
          </p:cNvSpPr>
          <p:nvPr/>
        </p:nvSpPr>
        <p:spPr bwMode="auto">
          <a:xfrm>
            <a:off x="7123560" y="6026944"/>
            <a:ext cx="13112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a:t>Authentic source</a:t>
            </a:r>
          </a:p>
        </p:txBody>
      </p:sp>
      <p:sp>
        <p:nvSpPr>
          <p:cNvPr id="16418" name="TextBox 2034"/>
          <p:cNvSpPr txBox="1">
            <a:spLocks noChangeArrowheads="1"/>
          </p:cNvSpPr>
          <p:nvPr/>
        </p:nvSpPr>
        <p:spPr bwMode="auto">
          <a:xfrm>
            <a:off x="1921322" y="6026944"/>
            <a:ext cx="13112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a:t>Policy repository</a:t>
            </a:r>
          </a:p>
        </p:txBody>
      </p:sp>
      <p:sp>
        <p:nvSpPr>
          <p:cNvPr id="16419" name="TextBox 2035"/>
          <p:cNvSpPr txBox="1">
            <a:spLocks noChangeArrowheads="1"/>
          </p:cNvSpPr>
          <p:nvPr/>
        </p:nvSpPr>
        <p:spPr bwMode="auto">
          <a:xfrm>
            <a:off x="602110" y="4248944"/>
            <a:ext cx="13112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dirty="0"/>
              <a:t>Policy management</a:t>
            </a:r>
          </a:p>
        </p:txBody>
      </p:sp>
      <p:sp>
        <p:nvSpPr>
          <p:cNvPr id="16420" name="TextBox 2038"/>
          <p:cNvSpPr txBox="1">
            <a:spLocks noChangeArrowheads="1"/>
          </p:cNvSpPr>
          <p:nvPr/>
        </p:nvSpPr>
        <p:spPr bwMode="auto">
          <a:xfrm>
            <a:off x="3173860" y="2089944"/>
            <a:ext cx="13096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a:t>Action on application</a:t>
            </a:r>
          </a:p>
        </p:txBody>
      </p:sp>
      <p:sp>
        <p:nvSpPr>
          <p:cNvPr id="16421" name="TextBox 2039"/>
          <p:cNvSpPr txBox="1">
            <a:spLocks noChangeArrowheads="1"/>
          </p:cNvSpPr>
          <p:nvPr/>
        </p:nvSpPr>
        <p:spPr bwMode="auto">
          <a:xfrm>
            <a:off x="3226247" y="1124744"/>
            <a:ext cx="13112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a:t>Action on application</a:t>
            </a:r>
          </a:p>
          <a:p>
            <a:pPr algn="ctr" eaLnBrk="1" hangingPunct="1"/>
            <a:r>
              <a:rPr lang="nl-BE" altLang="fr-FR" sz="1100"/>
              <a:t>DENIED</a:t>
            </a:r>
          </a:p>
        </p:txBody>
      </p:sp>
      <p:sp>
        <p:nvSpPr>
          <p:cNvPr id="16422" name="TextBox 2040"/>
          <p:cNvSpPr txBox="1">
            <a:spLocks noChangeArrowheads="1"/>
          </p:cNvSpPr>
          <p:nvPr/>
        </p:nvSpPr>
        <p:spPr bwMode="auto">
          <a:xfrm>
            <a:off x="5801172" y="1345406"/>
            <a:ext cx="1311275"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a:t>Action on application</a:t>
            </a:r>
          </a:p>
          <a:p>
            <a:pPr algn="ctr" eaLnBrk="1" hangingPunct="1"/>
            <a:r>
              <a:rPr lang="nl-BE" altLang="fr-FR" sz="1100"/>
              <a:t>PERMITTED</a:t>
            </a:r>
          </a:p>
        </p:txBody>
      </p:sp>
      <p:sp>
        <p:nvSpPr>
          <p:cNvPr id="16423" name="TextBox 2041"/>
          <p:cNvSpPr txBox="1">
            <a:spLocks noChangeArrowheads="1"/>
          </p:cNvSpPr>
          <p:nvPr/>
        </p:nvSpPr>
        <p:spPr bwMode="auto">
          <a:xfrm>
            <a:off x="6669535" y="2980531"/>
            <a:ext cx="13112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dirty="0"/>
              <a:t>Information </a:t>
            </a:r>
            <a:br>
              <a:rPr lang="nl-BE" altLang="fr-FR" sz="1100" dirty="0"/>
            </a:br>
            <a:r>
              <a:rPr lang="nl-BE" altLang="fr-FR" sz="1100" dirty="0" err="1" smtClean="0"/>
              <a:t>request</a:t>
            </a:r>
            <a:r>
              <a:rPr lang="nl-BE" altLang="fr-FR" sz="1100" dirty="0" smtClean="0"/>
              <a:t>/reply</a:t>
            </a:r>
            <a:endParaRPr lang="nl-BE" altLang="fr-FR" sz="1100" dirty="0"/>
          </a:p>
        </p:txBody>
      </p:sp>
      <p:sp>
        <p:nvSpPr>
          <p:cNvPr id="16424" name="TextBox 2042"/>
          <p:cNvSpPr txBox="1">
            <a:spLocks noChangeArrowheads="1"/>
          </p:cNvSpPr>
          <p:nvPr/>
        </p:nvSpPr>
        <p:spPr bwMode="auto">
          <a:xfrm>
            <a:off x="4481960" y="3747294"/>
            <a:ext cx="13112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dirty="0"/>
              <a:t>Information </a:t>
            </a:r>
            <a:br>
              <a:rPr lang="nl-BE" altLang="fr-FR" sz="1100" dirty="0"/>
            </a:br>
            <a:r>
              <a:rPr lang="nl-BE" altLang="fr-FR" sz="1100" dirty="0" err="1"/>
              <a:t>r</a:t>
            </a:r>
            <a:r>
              <a:rPr lang="nl-BE" altLang="fr-FR" sz="1100" dirty="0" err="1" smtClean="0"/>
              <a:t>equest</a:t>
            </a:r>
            <a:r>
              <a:rPr lang="nl-BE" altLang="fr-FR" sz="1100" dirty="0" smtClean="0"/>
              <a:t>/reply</a:t>
            </a:r>
            <a:endParaRPr lang="nl-BE" altLang="fr-FR" sz="1100" dirty="0"/>
          </a:p>
        </p:txBody>
      </p:sp>
      <p:sp>
        <p:nvSpPr>
          <p:cNvPr id="16425" name="TextBox 2043"/>
          <p:cNvSpPr txBox="1">
            <a:spLocks noChangeArrowheads="1"/>
          </p:cNvSpPr>
          <p:nvPr/>
        </p:nvSpPr>
        <p:spPr bwMode="auto">
          <a:xfrm>
            <a:off x="4383535" y="2350294"/>
            <a:ext cx="13096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dirty="0" err="1"/>
              <a:t>Decision</a:t>
            </a:r>
            <a:r>
              <a:rPr lang="nl-BE" altLang="fr-FR" sz="1100" dirty="0"/>
              <a:t>  </a:t>
            </a:r>
            <a:br>
              <a:rPr lang="nl-BE" altLang="fr-FR" sz="1100" dirty="0"/>
            </a:br>
            <a:r>
              <a:rPr lang="nl-BE" altLang="fr-FR" sz="1100" dirty="0" err="1" smtClean="0"/>
              <a:t>request</a:t>
            </a:r>
            <a:endParaRPr lang="nl-BE" altLang="fr-FR" sz="1100" dirty="0"/>
          </a:p>
        </p:txBody>
      </p:sp>
      <p:sp>
        <p:nvSpPr>
          <p:cNvPr id="16426" name="TextBox 2044"/>
          <p:cNvSpPr txBox="1">
            <a:spLocks noChangeArrowheads="1"/>
          </p:cNvSpPr>
          <p:nvPr/>
        </p:nvSpPr>
        <p:spPr bwMode="auto">
          <a:xfrm>
            <a:off x="5456685" y="2328069"/>
            <a:ext cx="13112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dirty="0" err="1"/>
              <a:t>Decision</a:t>
            </a:r>
            <a:r>
              <a:rPr lang="nl-BE" altLang="fr-FR" sz="1100" dirty="0"/>
              <a:t>  </a:t>
            </a:r>
            <a:br>
              <a:rPr lang="nl-BE" altLang="fr-FR" sz="1100" dirty="0"/>
            </a:br>
            <a:r>
              <a:rPr lang="nl-BE" altLang="fr-FR" sz="1100" dirty="0"/>
              <a:t>r</a:t>
            </a:r>
            <a:r>
              <a:rPr lang="nl-BE" altLang="fr-FR" sz="1100" dirty="0" smtClean="0"/>
              <a:t>eply</a:t>
            </a:r>
            <a:endParaRPr lang="nl-BE" altLang="fr-FR" sz="1100" dirty="0"/>
          </a:p>
        </p:txBody>
      </p:sp>
      <p:pic>
        <p:nvPicPr>
          <p:cNvPr id="16428" name="Picture 205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61647" y="5333206"/>
            <a:ext cx="13525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29" name="Picture 205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42347" y="5333206"/>
            <a:ext cx="1354138"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30" name="TextBox 2055"/>
          <p:cNvSpPr txBox="1">
            <a:spLocks noChangeArrowheads="1"/>
          </p:cNvSpPr>
          <p:nvPr/>
        </p:nvSpPr>
        <p:spPr bwMode="auto">
          <a:xfrm>
            <a:off x="2375347" y="2988469"/>
            <a:ext cx="13112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dirty="0" smtClean="0"/>
              <a:t>Policy</a:t>
            </a:r>
          </a:p>
          <a:p>
            <a:pPr algn="ctr" eaLnBrk="1" hangingPunct="1"/>
            <a:r>
              <a:rPr lang="nl-BE" altLang="fr-FR" sz="1100" dirty="0" smtClean="0"/>
              <a:t>retrieval</a:t>
            </a:r>
            <a:endParaRPr lang="nl-BE" altLang="fr-FR" sz="1100" dirty="0"/>
          </a:p>
        </p:txBody>
      </p:sp>
      <p:sp>
        <p:nvSpPr>
          <p:cNvPr id="16431" name="TextBox 2056"/>
          <p:cNvSpPr txBox="1">
            <a:spLocks noChangeArrowheads="1"/>
          </p:cNvSpPr>
          <p:nvPr/>
        </p:nvSpPr>
        <p:spPr bwMode="auto">
          <a:xfrm>
            <a:off x="-180528" y="4928394"/>
            <a:ext cx="13096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a:t>Manager</a:t>
            </a:r>
          </a:p>
        </p:txBody>
      </p:sp>
      <p:sp>
        <p:nvSpPr>
          <p:cNvPr id="2" name="Title 1"/>
          <p:cNvSpPr>
            <a:spLocks noGrp="1"/>
          </p:cNvSpPr>
          <p:nvPr>
            <p:ph type="title"/>
          </p:nvPr>
        </p:nvSpPr>
        <p:spPr/>
        <p:txBody>
          <a:bodyPr>
            <a:normAutofit/>
          </a:bodyPr>
          <a:lstStyle/>
          <a:p>
            <a:r>
              <a:rPr lang="en-GB" dirty="0" smtClean="0"/>
              <a:t>Beyond </a:t>
            </a:r>
            <a:r>
              <a:rPr lang="en-GB" dirty="0" err="1" smtClean="0"/>
              <a:t>eIDAS</a:t>
            </a:r>
            <a:r>
              <a:rPr lang="en-GB" dirty="0" smtClean="0"/>
              <a:t> – Policy Enforcement Model</a:t>
            </a:r>
            <a:endParaRPr lang="en-GB" dirty="0"/>
          </a:p>
        </p:txBody>
      </p:sp>
      <p:sp>
        <p:nvSpPr>
          <p:cNvPr id="5" name="Content Placeholder 4"/>
          <p:cNvSpPr>
            <a:spLocks noGrp="1"/>
          </p:cNvSpPr>
          <p:nvPr>
            <p:ph idx="1"/>
          </p:nvPr>
        </p:nvSpPr>
        <p:spPr/>
        <p:txBody>
          <a:bodyPr/>
          <a:lstStyle/>
          <a:p>
            <a:endParaRPr lang="fr-BE" dirty="0"/>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51</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517722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3197225" y="1881188"/>
            <a:ext cx="2836863" cy="4268787"/>
          </a:xfrm>
          <a:prstGeom prst="rect">
            <a:avLst/>
          </a:prstGeom>
          <a:noFill/>
          <a:ln w="238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07" name="Rectangle 3"/>
          <p:cNvSpPr>
            <a:spLocks noChangeArrowheads="1"/>
          </p:cNvSpPr>
          <p:nvPr/>
        </p:nvSpPr>
        <p:spPr bwMode="auto">
          <a:xfrm>
            <a:off x="5164138" y="2495550"/>
            <a:ext cx="838200" cy="3522663"/>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08" name="Rectangle 4"/>
          <p:cNvSpPr>
            <a:spLocks noChangeArrowheads="1"/>
          </p:cNvSpPr>
          <p:nvPr/>
        </p:nvSpPr>
        <p:spPr bwMode="auto">
          <a:xfrm>
            <a:off x="5099050" y="2430463"/>
            <a:ext cx="838200" cy="352266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09" name="Rectangle 5"/>
          <p:cNvSpPr>
            <a:spLocks noChangeArrowheads="1"/>
          </p:cNvSpPr>
          <p:nvPr/>
        </p:nvSpPr>
        <p:spPr bwMode="auto">
          <a:xfrm>
            <a:off x="5176838" y="2470150"/>
            <a:ext cx="658812"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b="1">
                <a:solidFill>
                  <a:srgbClr val="000000"/>
                </a:solidFill>
                <a:sym typeface="Arial" panose="020B0604020202020204" pitchFamily="34" charset="0"/>
              </a:rPr>
              <a:t>APPLICATIONS</a:t>
            </a:r>
          </a:p>
        </p:txBody>
      </p:sp>
      <p:sp>
        <p:nvSpPr>
          <p:cNvPr id="21510" name="Rectangle 6"/>
          <p:cNvSpPr>
            <a:spLocks noChangeArrowheads="1"/>
          </p:cNvSpPr>
          <p:nvPr/>
        </p:nvSpPr>
        <p:spPr bwMode="auto">
          <a:xfrm>
            <a:off x="3325813" y="2489200"/>
            <a:ext cx="1603375" cy="939800"/>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11" name="Rectangle 7"/>
          <p:cNvSpPr>
            <a:spLocks noChangeArrowheads="1"/>
          </p:cNvSpPr>
          <p:nvPr/>
        </p:nvSpPr>
        <p:spPr bwMode="auto">
          <a:xfrm>
            <a:off x="3262313" y="2424113"/>
            <a:ext cx="1603375" cy="941387"/>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12" name="Rectangle 8"/>
          <p:cNvSpPr>
            <a:spLocks noChangeArrowheads="1"/>
          </p:cNvSpPr>
          <p:nvPr/>
        </p:nvSpPr>
        <p:spPr bwMode="auto">
          <a:xfrm>
            <a:off x="4067175" y="2644775"/>
            <a:ext cx="709613" cy="628650"/>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13" name="Rectangle 9"/>
          <p:cNvSpPr>
            <a:spLocks noChangeArrowheads="1"/>
          </p:cNvSpPr>
          <p:nvPr/>
        </p:nvSpPr>
        <p:spPr bwMode="auto">
          <a:xfrm>
            <a:off x="4003675" y="2581275"/>
            <a:ext cx="708025" cy="627063"/>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14" name="Rectangle 10"/>
          <p:cNvSpPr>
            <a:spLocks noChangeArrowheads="1"/>
          </p:cNvSpPr>
          <p:nvPr/>
        </p:nvSpPr>
        <p:spPr bwMode="auto">
          <a:xfrm>
            <a:off x="4059238" y="2624138"/>
            <a:ext cx="57785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b="1">
                <a:solidFill>
                  <a:srgbClr val="000000"/>
                </a:solidFill>
                <a:sym typeface="Arial" panose="020B0604020202020204" pitchFamily="34" charset="0"/>
              </a:rPr>
              <a:t>Authorisation</a:t>
            </a:r>
          </a:p>
        </p:txBody>
      </p:sp>
      <p:sp>
        <p:nvSpPr>
          <p:cNvPr id="21515" name="Rectangle 11"/>
          <p:cNvSpPr>
            <a:spLocks noChangeArrowheads="1"/>
          </p:cNvSpPr>
          <p:nvPr/>
        </p:nvSpPr>
        <p:spPr bwMode="auto">
          <a:xfrm>
            <a:off x="3422650" y="2644775"/>
            <a:ext cx="439738" cy="628650"/>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16" name="Rectangle 12"/>
          <p:cNvSpPr>
            <a:spLocks noChangeArrowheads="1"/>
          </p:cNvSpPr>
          <p:nvPr/>
        </p:nvSpPr>
        <p:spPr bwMode="auto">
          <a:xfrm>
            <a:off x="3357563" y="2581275"/>
            <a:ext cx="439737" cy="627063"/>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17" name="Rectangle 13"/>
          <p:cNvSpPr>
            <a:spLocks noChangeArrowheads="1"/>
          </p:cNvSpPr>
          <p:nvPr/>
        </p:nvSpPr>
        <p:spPr bwMode="auto">
          <a:xfrm>
            <a:off x="3403600" y="2624138"/>
            <a:ext cx="30480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b="1">
                <a:solidFill>
                  <a:srgbClr val="000000"/>
                </a:solidFill>
                <a:sym typeface="Arial" panose="020B0604020202020204" pitchFamily="34" charset="0"/>
              </a:rPr>
              <a:t>Authen</a:t>
            </a:r>
          </a:p>
        </p:txBody>
      </p:sp>
      <p:sp>
        <p:nvSpPr>
          <p:cNvPr id="21518" name="Rectangle 14"/>
          <p:cNvSpPr>
            <a:spLocks noChangeArrowheads="1"/>
          </p:cNvSpPr>
          <p:nvPr/>
        </p:nvSpPr>
        <p:spPr bwMode="auto">
          <a:xfrm>
            <a:off x="3717925" y="2624138"/>
            <a:ext cx="30163"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b="1">
                <a:solidFill>
                  <a:srgbClr val="000000"/>
                </a:solidFill>
                <a:sym typeface="Arial" panose="020B0604020202020204" pitchFamily="34" charset="0"/>
              </a:rPr>
              <a:t>-</a:t>
            </a:r>
          </a:p>
        </p:txBody>
      </p:sp>
      <p:sp>
        <p:nvSpPr>
          <p:cNvPr id="21519" name="Rectangle 15"/>
          <p:cNvSpPr>
            <a:spLocks noChangeArrowheads="1"/>
          </p:cNvSpPr>
          <p:nvPr/>
        </p:nvSpPr>
        <p:spPr bwMode="auto">
          <a:xfrm>
            <a:off x="3419475" y="2735263"/>
            <a:ext cx="31750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b="1">
                <a:solidFill>
                  <a:srgbClr val="000000"/>
                </a:solidFill>
                <a:sym typeface="Arial" panose="020B0604020202020204" pitchFamily="34" charset="0"/>
              </a:rPr>
              <a:t>tication</a:t>
            </a:r>
          </a:p>
        </p:txBody>
      </p:sp>
      <p:sp>
        <p:nvSpPr>
          <p:cNvPr id="21520" name="Line 16"/>
          <p:cNvSpPr>
            <a:spLocks noChangeShapeType="1"/>
          </p:cNvSpPr>
          <p:nvPr/>
        </p:nvSpPr>
        <p:spPr bwMode="auto">
          <a:xfrm>
            <a:off x="3797300" y="2894013"/>
            <a:ext cx="90488" cy="1587"/>
          </a:xfrm>
          <a:prstGeom prst="line">
            <a:avLst/>
          </a:prstGeom>
          <a:noFill/>
          <a:ln w="142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1521" name="Freeform 17"/>
          <p:cNvSpPr>
            <a:spLocks/>
          </p:cNvSpPr>
          <p:nvPr/>
        </p:nvSpPr>
        <p:spPr bwMode="auto">
          <a:xfrm>
            <a:off x="3876675" y="2851150"/>
            <a:ext cx="127000" cy="85725"/>
          </a:xfrm>
          <a:custGeom>
            <a:avLst/>
            <a:gdLst>
              <a:gd name="T0" fmla="*/ 0 w 80"/>
              <a:gd name="T1" fmla="*/ 0 h 54"/>
              <a:gd name="T2" fmla="*/ 2147483646 w 80"/>
              <a:gd name="T3" fmla="*/ 2147483646 h 54"/>
              <a:gd name="T4" fmla="*/ 0 w 80"/>
              <a:gd name="T5" fmla="*/ 2147483646 h 54"/>
              <a:gd name="T6" fmla="*/ 0 w 80"/>
              <a:gd name="T7" fmla="*/ 0 h 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 h="54">
                <a:moveTo>
                  <a:pt x="0" y="0"/>
                </a:moveTo>
                <a:lnTo>
                  <a:pt x="80" y="27"/>
                </a:lnTo>
                <a:lnTo>
                  <a:pt x="0" y="5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522" name="Rectangle 18"/>
          <p:cNvSpPr>
            <a:spLocks noChangeArrowheads="1"/>
          </p:cNvSpPr>
          <p:nvPr/>
        </p:nvSpPr>
        <p:spPr bwMode="auto">
          <a:xfrm>
            <a:off x="4160838" y="2801938"/>
            <a:ext cx="439737" cy="31432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23" name="Rectangle 19"/>
          <p:cNvSpPr>
            <a:spLocks noChangeArrowheads="1"/>
          </p:cNvSpPr>
          <p:nvPr/>
        </p:nvSpPr>
        <p:spPr bwMode="auto">
          <a:xfrm>
            <a:off x="4097338" y="2736850"/>
            <a:ext cx="438150" cy="3143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24" name="Rectangle 20"/>
          <p:cNvSpPr>
            <a:spLocks noChangeArrowheads="1"/>
          </p:cNvSpPr>
          <p:nvPr/>
        </p:nvSpPr>
        <p:spPr bwMode="auto">
          <a:xfrm>
            <a:off x="4221163" y="2752725"/>
            <a:ext cx="176212"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PEP</a:t>
            </a:r>
          </a:p>
        </p:txBody>
      </p:sp>
      <p:sp>
        <p:nvSpPr>
          <p:cNvPr id="21525" name="Rectangle 21"/>
          <p:cNvSpPr>
            <a:spLocks noChangeArrowheads="1"/>
          </p:cNvSpPr>
          <p:nvPr/>
        </p:nvSpPr>
        <p:spPr bwMode="auto">
          <a:xfrm>
            <a:off x="4248150" y="2871788"/>
            <a:ext cx="147638"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Role </a:t>
            </a:r>
          </a:p>
        </p:txBody>
      </p:sp>
      <p:sp>
        <p:nvSpPr>
          <p:cNvPr id="21526" name="Rectangle 22"/>
          <p:cNvSpPr>
            <a:spLocks noChangeArrowheads="1"/>
          </p:cNvSpPr>
          <p:nvPr/>
        </p:nvSpPr>
        <p:spPr bwMode="auto">
          <a:xfrm>
            <a:off x="4195763" y="2947988"/>
            <a:ext cx="2127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Mapper</a:t>
            </a:r>
          </a:p>
        </p:txBody>
      </p:sp>
      <p:sp>
        <p:nvSpPr>
          <p:cNvPr id="21527" name="Line 23"/>
          <p:cNvSpPr>
            <a:spLocks noChangeShapeType="1"/>
          </p:cNvSpPr>
          <p:nvPr/>
        </p:nvSpPr>
        <p:spPr bwMode="auto">
          <a:xfrm>
            <a:off x="4711700" y="2894013"/>
            <a:ext cx="295275" cy="1587"/>
          </a:xfrm>
          <a:prstGeom prst="line">
            <a:avLst/>
          </a:prstGeom>
          <a:noFill/>
          <a:ln w="142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1528" name="Freeform 24"/>
          <p:cNvSpPr>
            <a:spLocks/>
          </p:cNvSpPr>
          <p:nvPr/>
        </p:nvSpPr>
        <p:spPr bwMode="auto">
          <a:xfrm>
            <a:off x="4995863" y="2851150"/>
            <a:ext cx="127000" cy="85725"/>
          </a:xfrm>
          <a:custGeom>
            <a:avLst/>
            <a:gdLst>
              <a:gd name="T0" fmla="*/ 0 w 80"/>
              <a:gd name="T1" fmla="*/ 0 h 54"/>
              <a:gd name="T2" fmla="*/ 2147483646 w 80"/>
              <a:gd name="T3" fmla="*/ 2147483646 h 54"/>
              <a:gd name="T4" fmla="*/ 0 w 80"/>
              <a:gd name="T5" fmla="*/ 2147483646 h 54"/>
              <a:gd name="T6" fmla="*/ 0 w 80"/>
              <a:gd name="T7" fmla="*/ 0 h 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 h="54">
                <a:moveTo>
                  <a:pt x="0" y="0"/>
                </a:moveTo>
                <a:lnTo>
                  <a:pt x="80" y="27"/>
                </a:lnTo>
                <a:lnTo>
                  <a:pt x="0" y="5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529" name="Freeform 25"/>
          <p:cNvSpPr>
            <a:spLocks/>
          </p:cNvSpPr>
          <p:nvPr/>
        </p:nvSpPr>
        <p:spPr bwMode="auto">
          <a:xfrm>
            <a:off x="3441700" y="2203450"/>
            <a:ext cx="136525" cy="260350"/>
          </a:xfrm>
          <a:custGeom>
            <a:avLst/>
            <a:gdLst>
              <a:gd name="T0" fmla="*/ 0 w 86"/>
              <a:gd name="T1" fmla="*/ 0 h 164"/>
              <a:gd name="T2" fmla="*/ 0 w 86"/>
              <a:gd name="T3" fmla="*/ 2147483646 h 164"/>
              <a:gd name="T4" fmla="*/ 2147483646 w 86"/>
              <a:gd name="T5" fmla="*/ 2147483646 h 164"/>
              <a:gd name="T6" fmla="*/ 2147483646 w 86"/>
              <a:gd name="T7" fmla="*/ 2147483646 h 1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6" h="164">
                <a:moveTo>
                  <a:pt x="0" y="0"/>
                </a:moveTo>
                <a:lnTo>
                  <a:pt x="0" y="77"/>
                </a:lnTo>
                <a:lnTo>
                  <a:pt x="86" y="77"/>
                </a:lnTo>
                <a:lnTo>
                  <a:pt x="86" y="164"/>
                </a:lnTo>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1530" name="Freeform 26"/>
          <p:cNvSpPr>
            <a:spLocks/>
          </p:cNvSpPr>
          <p:nvPr/>
        </p:nvSpPr>
        <p:spPr bwMode="auto">
          <a:xfrm>
            <a:off x="3535363" y="2452688"/>
            <a:ext cx="85725" cy="128587"/>
          </a:xfrm>
          <a:custGeom>
            <a:avLst/>
            <a:gdLst>
              <a:gd name="T0" fmla="*/ 2147483646 w 54"/>
              <a:gd name="T1" fmla="*/ 0 h 81"/>
              <a:gd name="T2" fmla="*/ 2147483646 w 54"/>
              <a:gd name="T3" fmla="*/ 2147483646 h 81"/>
              <a:gd name="T4" fmla="*/ 0 w 54"/>
              <a:gd name="T5" fmla="*/ 0 h 81"/>
              <a:gd name="T6" fmla="*/ 2147483646 w 54"/>
              <a:gd name="T7" fmla="*/ 0 h 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81">
                <a:moveTo>
                  <a:pt x="54" y="0"/>
                </a:moveTo>
                <a:lnTo>
                  <a:pt x="27" y="81"/>
                </a:lnTo>
                <a:lnTo>
                  <a:pt x="0" y="0"/>
                </a:lnTo>
                <a:lnTo>
                  <a:pt x="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531" name="Freeform 27"/>
          <p:cNvSpPr>
            <a:spLocks/>
          </p:cNvSpPr>
          <p:nvPr/>
        </p:nvSpPr>
        <p:spPr bwMode="auto">
          <a:xfrm>
            <a:off x="3300413" y="2132013"/>
            <a:ext cx="381000" cy="47625"/>
          </a:xfrm>
          <a:custGeom>
            <a:avLst/>
            <a:gdLst>
              <a:gd name="T0" fmla="*/ 0 w 240"/>
              <a:gd name="T1" fmla="*/ 2147483646 h 30"/>
              <a:gd name="T2" fmla="*/ 2147483646 w 240"/>
              <a:gd name="T3" fmla="*/ 0 h 30"/>
              <a:gd name="T4" fmla="*/ 2147483646 w 240"/>
              <a:gd name="T5" fmla="*/ 0 h 30"/>
              <a:gd name="T6" fmla="*/ 2147483646 w 240"/>
              <a:gd name="T7" fmla="*/ 2147483646 h 30"/>
              <a:gd name="T8" fmla="*/ 0 w 240"/>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0" h="30">
                <a:moveTo>
                  <a:pt x="0" y="30"/>
                </a:moveTo>
                <a:lnTo>
                  <a:pt x="60" y="0"/>
                </a:lnTo>
                <a:lnTo>
                  <a:pt x="240" y="0"/>
                </a:lnTo>
                <a:lnTo>
                  <a:pt x="180" y="30"/>
                </a:lnTo>
                <a:lnTo>
                  <a:pt x="0" y="30"/>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532" name="Freeform 28"/>
          <p:cNvSpPr>
            <a:spLocks/>
          </p:cNvSpPr>
          <p:nvPr/>
        </p:nvSpPr>
        <p:spPr bwMode="auto">
          <a:xfrm>
            <a:off x="3300413" y="2132013"/>
            <a:ext cx="381000" cy="47625"/>
          </a:xfrm>
          <a:custGeom>
            <a:avLst/>
            <a:gdLst>
              <a:gd name="T0" fmla="*/ 0 w 240"/>
              <a:gd name="T1" fmla="*/ 2147483646 h 30"/>
              <a:gd name="T2" fmla="*/ 2147483646 w 240"/>
              <a:gd name="T3" fmla="*/ 0 h 30"/>
              <a:gd name="T4" fmla="*/ 2147483646 w 240"/>
              <a:gd name="T5" fmla="*/ 0 h 30"/>
              <a:gd name="T6" fmla="*/ 2147483646 w 240"/>
              <a:gd name="T7" fmla="*/ 2147483646 h 30"/>
              <a:gd name="T8" fmla="*/ 0 w 240"/>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0" h="30">
                <a:moveTo>
                  <a:pt x="0" y="30"/>
                </a:moveTo>
                <a:lnTo>
                  <a:pt x="60" y="0"/>
                </a:lnTo>
                <a:lnTo>
                  <a:pt x="240" y="0"/>
                </a:lnTo>
                <a:lnTo>
                  <a:pt x="180" y="30"/>
                </a:lnTo>
                <a:lnTo>
                  <a:pt x="0" y="30"/>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1533" name="Freeform 29"/>
          <p:cNvSpPr>
            <a:spLocks/>
          </p:cNvSpPr>
          <p:nvPr/>
        </p:nvSpPr>
        <p:spPr bwMode="auto">
          <a:xfrm>
            <a:off x="3586163" y="2132013"/>
            <a:ext cx="95250" cy="71437"/>
          </a:xfrm>
          <a:custGeom>
            <a:avLst/>
            <a:gdLst>
              <a:gd name="T0" fmla="*/ 0 w 60"/>
              <a:gd name="T1" fmla="*/ 2147483646 h 45"/>
              <a:gd name="T2" fmla="*/ 2147483646 w 60"/>
              <a:gd name="T3" fmla="*/ 2147483646 h 45"/>
              <a:gd name="T4" fmla="*/ 2147483646 w 60"/>
              <a:gd name="T5" fmla="*/ 0 h 45"/>
              <a:gd name="T6" fmla="*/ 0 w 60"/>
              <a:gd name="T7" fmla="*/ 2147483646 h 45"/>
              <a:gd name="T8" fmla="*/ 0 w 60"/>
              <a:gd name="T9" fmla="*/ 2147483646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45">
                <a:moveTo>
                  <a:pt x="0" y="45"/>
                </a:moveTo>
                <a:lnTo>
                  <a:pt x="60" y="15"/>
                </a:lnTo>
                <a:lnTo>
                  <a:pt x="60" y="0"/>
                </a:lnTo>
                <a:lnTo>
                  <a:pt x="0" y="30"/>
                </a:lnTo>
                <a:lnTo>
                  <a:pt x="0" y="45"/>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534" name="Freeform 30"/>
          <p:cNvSpPr>
            <a:spLocks/>
          </p:cNvSpPr>
          <p:nvPr/>
        </p:nvSpPr>
        <p:spPr bwMode="auto">
          <a:xfrm>
            <a:off x="3586163" y="2132013"/>
            <a:ext cx="95250" cy="71437"/>
          </a:xfrm>
          <a:custGeom>
            <a:avLst/>
            <a:gdLst>
              <a:gd name="T0" fmla="*/ 0 w 60"/>
              <a:gd name="T1" fmla="*/ 2147483646 h 45"/>
              <a:gd name="T2" fmla="*/ 2147483646 w 60"/>
              <a:gd name="T3" fmla="*/ 2147483646 h 45"/>
              <a:gd name="T4" fmla="*/ 2147483646 w 60"/>
              <a:gd name="T5" fmla="*/ 0 h 45"/>
              <a:gd name="T6" fmla="*/ 0 w 60"/>
              <a:gd name="T7" fmla="*/ 2147483646 h 45"/>
              <a:gd name="T8" fmla="*/ 0 w 60"/>
              <a:gd name="T9" fmla="*/ 2147483646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45">
                <a:moveTo>
                  <a:pt x="0" y="45"/>
                </a:moveTo>
                <a:lnTo>
                  <a:pt x="60" y="15"/>
                </a:lnTo>
                <a:lnTo>
                  <a:pt x="60" y="0"/>
                </a:lnTo>
                <a:lnTo>
                  <a:pt x="0" y="30"/>
                </a:lnTo>
                <a:lnTo>
                  <a:pt x="0" y="45"/>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1535" name="Freeform 31"/>
          <p:cNvSpPr>
            <a:spLocks/>
          </p:cNvSpPr>
          <p:nvPr/>
        </p:nvSpPr>
        <p:spPr bwMode="auto">
          <a:xfrm>
            <a:off x="3400425" y="1965325"/>
            <a:ext cx="355600" cy="155575"/>
          </a:xfrm>
          <a:custGeom>
            <a:avLst/>
            <a:gdLst>
              <a:gd name="T0" fmla="*/ 0 w 224"/>
              <a:gd name="T1" fmla="*/ 2147483646 h 98"/>
              <a:gd name="T2" fmla="*/ 2147483646 w 224"/>
              <a:gd name="T3" fmla="*/ 0 h 98"/>
              <a:gd name="T4" fmla="*/ 2147483646 w 224"/>
              <a:gd name="T5" fmla="*/ 0 h 98"/>
              <a:gd name="T6" fmla="*/ 2147483646 w 224"/>
              <a:gd name="T7" fmla="*/ 2147483646 h 98"/>
              <a:gd name="T8" fmla="*/ 0 w 224"/>
              <a:gd name="T9" fmla="*/ 2147483646 h 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4" h="98">
                <a:moveTo>
                  <a:pt x="0" y="98"/>
                </a:moveTo>
                <a:lnTo>
                  <a:pt x="48" y="0"/>
                </a:lnTo>
                <a:lnTo>
                  <a:pt x="224" y="0"/>
                </a:lnTo>
                <a:lnTo>
                  <a:pt x="176" y="98"/>
                </a:lnTo>
                <a:lnTo>
                  <a:pt x="0" y="98"/>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536" name="Freeform 32"/>
          <p:cNvSpPr>
            <a:spLocks/>
          </p:cNvSpPr>
          <p:nvPr/>
        </p:nvSpPr>
        <p:spPr bwMode="auto">
          <a:xfrm>
            <a:off x="3400425" y="1965325"/>
            <a:ext cx="355600" cy="155575"/>
          </a:xfrm>
          <a:custGeom>
            <a:avLst/>
            <a:gdLst>
              <a:gd name="T0" fmla="*/ 0 w 224"/>
              <a:gd name="T1" fmla="*/ 2147483646 h 98"/>
              <a:gd name="T2" fmla="*/ 2147483646 w 224"/>
              <a:gd name="T3" fmla="*/ 0 h 98"/>
              <a:gd name="T4" fmla="*/ 2147483646 w 224"/>
              <a:gd name="T5" fmla="*/ 0 h 98"/>
              <a:gd name="T6" fmla="*/ 2147483646 w 224"/>
              <a:gd name="T7" fmla="*/ 2147483646 h 98"/>
              <a:gd name="T8" fmla="*/ 0 w 224"/>
              <a:gd name="T9" fmla="*/ 2147483646 h 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4" h="98">
                <a:moveTo>
                  <a:pt x="0" y="98"/>
                </a:moveTo>
                <a:lnTo>
                  <a:pt x="48" y="0"/>
                </a:lnTo>
                <a:lnTo>
                  <a:pt x="224" y="0"/>
                </a:lnTo>
                <a:lnTo>
                  <a:pt x="176" y="98"/>
                </a:lnTo>
                <a:lnTo>
                  <a:pt x="0" y="98"/>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1537" name="Rectangle 33"/>
          <p:cNvSpPr>
            <a:spLocks noChangeArrowheads="1"/>
          </p:cNvSpPr>
          <p:nvPr/>
        </p:nvSpPr>
        <p:spPr bwMode="auto">
          <a:xfrm>
            <a:off x="3435350" y="2122488"/>
            <a:ext cx="44450" cy="7937"/>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38" name="Rectangle 34"/>
          <p:cNvSpPr>
            <a:spLocks noChangeArrowheads="1"/>
          </p:cNvSpPr>
          <p:nvPr/>
        </p:nvSpPr>
        <p:spPr bwMode="auto">
          <a:xfrm>
            <a:off x="3435350" y="2122488"/>
            <a:ext cx="44450" cy="7937"/>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39" name="Rectangle 35"/>
          <p:cNvSpPr>
            <a:spLocks noChangeArrowheads="1"/>
          </p:cNvSpPr>
          <p:nvPr/>
        </p:nvSpPr>
        <p:spPr bwMode="auto">
          <a:xfrm>
            <a:off x="3597275" y="2122488"/>
            <a:ext cx="44450" cy="7937"/>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40" name="Rectangle 36"/>
          <p:cNvSpPr>
            <a:spLocks noChangeArrowheads="1"/>
          </p:cNvSpPr>
          <p:nvPr/>
        </p:nvSpPr>
        <p:spPr bwMode="auto">
          <a:xfrm>
            <a:off x="3597275" y="2122488"/>
            <a:ext cx="44450" cy="7937"/>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41" name="Freeform 37"/>
          <p:cNvSpPr>
            <a:spLocks/>
          </p:cNvSpPr>
          <p:nvPr/>
        </p:nvSpPr>
        <p:spPr bwMode="auto">
          <a:xfrm>
            <a:off x="3359150" y="2141538"/>
            <a:ext cx="279400" cy="20637"/>
          </a:xfrm>
          <a:custGeom>
            <a:avLst/>
            <a:gdLst>
              <a:gd name="T0" fmla="*/ 2147483646 w 176"/>
              <a:gd name="T1" fmla="*/ 0 h 13"/>
              <a:gd name="T2" fmla="*/ 2147483646 w 176"/>
              <a:gd name="T3" fmla="*/ 0 h 13"/>
              <a:gd name="T4" fmla="*/ 2147483646 w 176"/>
              <a:gd name="T5" fmla="*/ 2147483646 h 13"/>
              <a:gd name="T6" fmla="*/ 0 w 176"/>
              <a:gd name="T7" fmla="*/ 2147483646 h 13"/>
              <a:gd name="T8" fmla="*/ 2147483646 w 176"/>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6" h="13">
                <a:moveTo>
                  <a:pt x="27" y="0"/>
                </a:moveTo>
                <a:lnTo>
                  <a:pt x="176" y="0"/>
                </a:lnTo>
                <a:lnTo>
                  <a:pt x="150" y="13"/>
                </a:lnTo>
                <a:lnTo>
                  <a:pt x="0" y="13"/>
                </a:lnTo>
                <a:lnTo>
                  <a:pt x="27"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542" name="Freeform 38"/>
          <p:cNvSpPr>
            <a:spLocks/>
          </p:cNvSpPr>
          <p:nvPr/>
        </p:nvSpPr>
        <p:spPr bwMode="auto">
          <a:xfrm>
            <a:off x="3359150" y="2141538"/>
            <a:ext cx="279400" cy="20637"/>
          </a:xfrm>
          <a:custGeom>
            <a:avLst/>
            <a:gdLst>
              <a:gd name="T0" fmla="*/ 2147483646 w 176"/>
              <a:gd name="T1" fmla="*/ 0 h 13"/>
              <a:gd name="T2" fmla="*/ 2147483646 w 176"/>
              <a:gd name="T3" fmla="*/ 0 h 13"/>
              <a:gd name="T4" fmla="*/ 2147483646 w 176"/>
              <a:gd name="T5" fmla="*/ 2147483646 h 13"/>
              <a:gd name="T6" fmla="*/ 0 w 176"/>
              <a:gd name="T7" fmla="*/ 2147483646 h 13"/>
              <a:gd name="T8" fmla="*/ 2147483646 w 176"/>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6" h="13">
                <a:moveTo>
                  <a:pt x="27" y="0"/>
                </a:moveTo>
                <a:lnTo>
                  <a:pt x="176" y="0"/>
                </a:lnTo>
                <a:lnTo>
                  <a:pt x="150" y="13"/>
                </a:lnTo>
                <a:lnTo>
                  <a:pt x="0" y="13"/>
                </a:lnTo>
                <a:lnTo>
                  <a:pt x="27" y="0"/>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1543" name="Rectangle 39"/>
          <p:cNvSpPr>
            <a:spLocks noChangeArrowheads="1"/>
          </p:cNvSpPr>
          <p:nvPr/>
        </p:nvSpPr>
        <p:spPr bwMode="auto">
          <a:xfrm>
            <a:off x="3300413" y="2179638"/>
            <a:ext cx="285750" cy="23812"/>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44" name="Rectangle 40"/>
          <p:cNvSpPr>
            <a:spLocks noChangeArrowheads="1"/>
          </p:cNvSpPr>
          <p:nvPr/>
        </p:nvSpPr>
        <p:spPr bwMode="auto">
          <a:xfrm>
            <a:off x="3300413" y="2179638"/>
            <a:ext cx="285750" cy="23812"/>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pic>
        <p:nvPicPr>
          <p:cNvPr id="21545"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152650"/>
            <a:ext cx="68263" cy="2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6" name="Picture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152650"/>
            <a:ext cx="68263" cy="2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47" name="Freeform 43"/>
          <p:cNvSpPr>
            <a:spLocks/>
          </p:cNvSpPr>
          <p:nvPr/>
        </p:nvSpPr>
        <p:spPr bwMode="auto">
          <a:xfrm>
            <a:off x="3440113" y="2168525"/>
            <a:ext cx="47625" cy="4763"/>
          </a:xfrm>
          <a:custGeom>
            <a:avLst/>
            <a:gdLst>
              <a:gd name="T0" fmla="*/ 0 w 30"/>
              <a:gd name="T1" fmla="*/ 2147483646 h 3"/>
              <a:gd name="T2" fmla="*/ 2147483646 w 30"/>
              <a:gd name="T3" fmla="*/ 0 h 3"/>
              <a:gd name="T4" fmla="*/ 2147483646 w 30"/>
              <a:gd name="T5" fmla="*/ 0 h 3"/>
              <a:gd name="T6" fmla="*/ 2147483646 w 30"/>
              <a:gd name="T7" fmla="*/ 2147483646 h 3"/>
              <a:gd name="T8" fmla="*/ 0 w 30"/>
              <a:gd name="T9" fmla="*/ 2147483646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
                <a:moveTo>
                  <a:pt x="0" y="3"/>
                </a:moveTo>
                <a:lnTo>
                  <a:pt x="8" y="0"/>
                </a:lnTo>
                <a:lnTo>
                  <a:pt x="30" y="0"/>
                </a:lnTo>
                <a:lnTo>
                  <a:pt x="22" y="3"/>
                </a:lnTo>
                <a:lnTo>
                  <a:pt x="0" y="3"/>
                </a:lnTo>
                <a:close/>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pic>
        <p:nvPicPr>
          <p:cNvPr id="21548" name="Picture 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2475" y="2179638"/>
            <a:ext cx="42863"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9" name="Picture 4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92475" y="2179638"/>
            <a:ext cx="42863"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50" name="Picture 4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17875" y="2179638"/>
            <a:ext cx="42863"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51" name="Picture 4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17875" y="2179638"/>
            <a:ext cx="42863"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52" name="Picture 4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43275" y="2179638"/>
            <a:ext cx="42863"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53" name="Picture 4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43275" y="2179638"/>
            <a:ext cx="42863"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54" name="Rectangle 50"/>
          <p:cNvSpPr>
            <a:spLocks noChangeArrowheads="1"/>
          </p:cNvSpPr>
          <p:nvPr/>
        </p:nvSpPr>
        <p:spPr bwMode="auto">
          <a:xfrm>
            <a:off x="3335338" y="2193925"/>
            <a:ext cx="6350" cy="3175"/>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55" name="Rectangle 51"/>
          <p:cNvSpPr>
            <a:spLocks noChangeArrowheads="1"/>
          </p:cNvSpPr>
          <p:nvPr/>
        </p:nvSpPr>
        <p:spPr bwMode="auto">
          <a:xfrm>
            <a:off x="3359150" y="2193925"/>
            <a:ext cx="6350" cy="3175"/>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56" name="Rectangle 52"/>
          <p:cNvSpPr>
            <a:spLocks noChangeArrowheads="1"/>
          </p:cNvSpPr>
          <p:nvPr/>
        </p:nvSpPr>
        <p:spPr bwMode="auto">
          <a:xfrm>
            <a:off x="3311525" y="2193925"/>
            <a:ext cx="6350" cy="31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57" name="Freeform 53"/>
          <p:cNvSpPr>
            <a:spLocks/>
          </p:cNvSpPr>
          <p:nvPr/>
        </p:nvSpPr>
        <p:spPr bwMode="auto">
          <a:xfrm>
            <a:off x="3651250" y="2144713"/>
            <a:ext cx="17463" cy="14287"/>
          </a:xfrm>
          <a:custGeom>
            <a:avLst/>
            <a:gdLst>
              <a:gd name="T0" fmla="*/ 0 w 11"/>
              <a:gd name="T1" fmla="*/ 2147483646 h 9"/>
              <a:gd name="T2" fmla="*/ 2147483646 w 11"/>
              <a:gd name="T3" fmla="*/ 0 h 9"/>
              <a:gd name="T4" fmla="*/ 2147483646 w 11"/>
              <a:gd name="T5" fmla="*/ 2147483646 h 9"/>
              <a:gd name="T6" fmla="*/ 0 w 11"/>
              <a:gd name="T7" fmla="*/ 2147483646 h 9"/>
              <a:gd name="T8" fmla="*/ 0 w 11"/>
              <a:gd name="T9" fmla="*/ 2147483646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9">
                <a:moveTo>
                  <a:pt x="0" y="5"/>
                </a:moveTo>
                <a:lnTo>
                  <a:pt x="11" y="0"/>
                </a:lnTo>
                <a:lnTo>
                  <a:pt x="11" y="3"/>
                </a:lnTo>
                <a:lnTo>
                  <a:pt x="0" y="9"/>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pic>
        <p:nvPicPr>
          <p:cNvPr id="21558" name="Picture 5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11538" y="1965325"/>
            <a:ext cx="3238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59" name="Picture 5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11538" y="1965325"/>
            <a:ext cx="3238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60" name="Freeform 56"/>
          <p:cNvSpPr>
            <a:spLocks/>
          </p:cNvSpPr>
          <p:nvPr/>
        </p:nvSpPr>
        <p:spPr bwMode="auto">
          <a:xfrm>
            <a:off x="3421063" y="1978025"/>
            <a:ext cx="303212" cy="130175"/>
          </a:xfrm>
          <a:custGeom>
            <a:avLst/>
            <a:gdLst>
              <a:gd name="T0" fmla="*/ 0 w 191"/>
              <a:gd name="T1" fmla="*/ 2147483646 h 82"/>
              <a:gd name="T2" fmla="*/ 2147483646 w 191"/>
              <a:gd name="T3" fmla="*/ 0 h 82"/>
              <a:gd name="T4" fmla="*/ 2147483646 w 191"/>
              <a:gd name="T5" fmla="*/ 0 h 82"/>
              <a:gd name="T6" fmla="*/ 2147483646 w 191"/>
              <a:gd name="T7" fmla="*/ 2147483646 h 82"/>
              <a:gd name="T8" fmla="*/ 0 w 191"/>
              <a:gd name="T9" fmla="*/ 2147483646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 h="82">
                <a:moveTo>
                  <a:pt x="0" y="82"/>
                </a:moveTo>
                <a:lnTo>
                  <a:pt x="41" y="0"/>
                </a:lnTo>
                <a:lnTo>
                  <a:pt x="191" y="0"/>
                </a:lnTo>
                <a:lnTo>
                  <a:pt x="149" y="82"/>
                </a:lnTo>
                <a:lnTo>
                  <a:pt x="0" y="82"/>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1561" name="Rectangle 57"/>
          <p:cNvSpPr>
            <a:spLocks noChangeArrowheads="1"/>
          </p:cNvSpPr>
          <p:nvPr/>
        </p:nvSpPr>
        <p:spPr bwMode="auto">
          <a:xfrm>
            <a:off x="3709988" y="1965325"/>
            <a:ext cx="7937" cy="33338"/>
          </a:xfrm>
          <a:prstGeom prst="rect">
            <a:avLst/>
          </a:prstGeom>
          <a:solidFill>
            <a:srgbClr val="FF2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62" name="Rectangle 58"/>
          <p:cNvSpPr>
            <a:spLocks noChangeArrowheads="1"/>
          </p:cNvSpPr>
          <p:nvPr/>
        </p:nvSpPr>
        <p:spPr bwMode="auto">
          <a:xfrm>
            <a:off x="3717925" y="1965325"/>
            <a:ext cx="9525" cy="33338"/>
          </a:xfrm>
          <a:prstGeom prst="rect">
            <a:avLst/>
          </a:prstGeom>
          <a:solidFill>
            <a:srgbClr val="FFE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63" name="Rectangle 59"/>
          <p:cNvSpPr>
            <a:spLocks noChangeArrowheads="1"/>
          </p:cNvSpPr>
          <p:nvPr/>
        </p:nvSpPr>
        <p:spPr bwMode="auto">
          <a:xfrm>
            <a:off x="3727450" y="1965325"/>
            <a:ext cx="7938" cy="33338"/>
          </a:xfrm>
          <a:prstGeom prst="rect">
            <a:avLst/>
          </a:prstGeom>
          <a:solidFill>
            <a:srgbClr val="FFA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64" name="Rectangle 60"/>
          <p:cNvSpPr>
            <a:spLocks noChangeArrowheads="1"/>
          </p:cNvSpPr>
          <p:nvPr/>
        </p:nvSpPr>
        <p:spPr bwMode="auto">
          <a:xfrm>
            <a:off x="3735388" y="1965325"/>
            <a:ext cx="9525" cy="33338"/>
          </a:xfrm>
          <a:prstGeom prst="rect">
            <a:avLst/>
          </a:prstGeom>
          <a:solidFill>
            <a:srgbClr val="FF6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65" name="Rectangle 61"/>
          <p:cNvSpPr>
            <a:spLocks noChangeArrowheads="1"/>
          </p:cNvSpPr>
          <p:nvPr/>
        </p:nvSpPr>
        <p:spPr bwMode="auto">
          <a:xfrm>
            <a:off x="3744913" y="1965325"/>
            <a:ext cx="7937" cy="33338"/>
          </a:xfrm>
          <a:prstGeom prst="rect">
            <a:avLst/>
          </a:prstGeom>
          <a:solidFill>
            <a:srgbClr val="FF2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66" name="Freeform 62"/>
          <p:cNvSpPr>
            <a:spLocks/>
          </p:cNvSpPr>
          <p:nvPr/>
        </p:nvSpPr>
        <p:spPr bwMode="auto">
          <a:xfrm>
            <a:off x="3298825" y="1965325"/>
            <a:ext cx="457200" cy="238125"/>
          </a:xfrm>
          <a:custGeom>
            <a:avLst/>
            <a:gdLst>
              <a:gd name="T0" fmla="*/ 0 w 288"/>
              <a:gd name="T1" fmla="*/ 2147483646 h 150"/>
              <a:gd name="T2" fmla="*/ 0 w 288"/>
              <a:gd name="T3" fmla="*/ 2147483646 h 150"/>
              <a:gd name="T4" fmla="*/ 2147483646 w 288"/>
              <a:gd name="T5" fmla="*/ 2147483646 h 150"/>
              <a:gd name="T6" fmla="*/ 2147483646 w 288"/>
              <a:gd name="T7" fmla="*/ 2147483646 h 150"/>
              <a:gd name="T8" fmla="*/ 2147483646 w 288"/>
              <a:gd name="T9" fmla="*/ 2147483646 h 150"/>
              <a:gd name="T10" fmla="*/ 2147483646 w 288"/>
              <a:gd name="T11" fmla="*/ 2147483646 h 150"/>
              <a:gd name="T12" fmla="*/ 2147483646 w 288"/>
              <a:gd name="T13" fmla="*/ 0 h 150"/>
              <a:gd name="T14" fmla="*/ 2147483646 w 288"/>
              <a:gd name="T15" fmla="*/ 0 h 150"/>
              <a:gd name="T16" fmla="*/ 2147483646 w 288"/>
              <a:gd name="T17" fmla="*/ 2147483646 h 150"/>
              <a:gd name="T18" fmla="*/ 2147483646 w 288"/>
              <a:gd name="T19" fmla="*/ 2147483646 h 150"/>
              <a:gd name="T20" fmla="*/ 2147483646 w 288"/>
              <a:gd name="T21" fmla="*/ 2147483646 h 150"/>
              <a:gd name="T22" fmla="*/ 2147483646 w 288"/>
              <a:gd name="T23" fmla="*/ 2147483646 h 150"/>
              <a:gd name="T24" fmla="*/ 2147483646 w 288"/>
              <a:gd name="T25" fmla="*/ 2147483646 h 150"/>
              <a:gd name="T26" fmla="*/ 2147483646 w 288"/>
              <a:gd name="T27" fmla="*/ 2147483646 h 150"/>
              <a:gd name="T28" fmla="*/ 0 w 288"/>
              <a:gd name="T29" fmla="*/ 2147483646 h 1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8" h="150">
                <a:moveTo>
                  <a:pt x="0" y="150"/>
                </a:moveTo>
                <a:lnTo>
                  <a:pt x="0" y="135"/>
                </a:lnTo>
                <a:lnTo>
                  <a:pt x="60" y="105"/>
                </a:lnTo>
                <a:lnTo>
                  <a:pt x="86" y="105"/>
                </a:lnTo>
                <a:lnTo>
                  <a:pt x="86" y="98"/>
                </a:lnTo>
                <a:lnTo>
                  <a:pt x="64" y="98"/>
                </a:lnTo>
                <a:lnTo>
                  <a:pt x="112" y="0"/>
                </a:lnTo>
                <a:lnTo>
                  <a:pt x="288" y="0"/>
                </a:lnTo>
                <a:lnTo>
                  <a:pt x="240" y="98"/>
                </a:lnTo>
                <a:lnTo>
                  <a:pt x="217" y="98"/>
                </a:lnTo>
                <a:lnTo>
                  <a:pt x="217" y="105"/>
                </a:lnTo>
                <a:lnTo>
                  <a:pt x="240" y="105"/>
                </a:lnTo>
                <a:lnTo>
                  <a:pt x="240" y="120"/>
                </a:lnTo>
                <a:lnTo>
                  <a:pt x="180" y="150"/>
                </a:lnTo>
                <a:lnTo>
                  <a:pt x="0" y="150"/>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1567" name="Freeform 63"/>
          <p:cNvSpPr>
            <a:spLocks/>
          </p:cNvSpPr>
          <p:nvPr/>
        </p:nvSpPr>
        <p:spPr bwMode="auto">
          <a:xfrm>
            <a:off x="3298825" y="2166938"/>
            <a:ext cx="111125" cy="74612"/>
          </a:xfrm>
          <a:custGeom>
            <a:avLst/>
            <a:gdLst>
              <a:gd name="T0" fmla="*/ 2147483646 w 70"/>
              <a:gd name="T1" fmla="*/ 2147483646 h 47"/>
              <a:gd name="T2" fmla="*/ 0 w 70"/>
              <a:gd name="T3" fmla="*/ 2147483646 h 47"/>
              <a:gd name="T4" fmla="*/ 2147483646 w 70"/>
              <a:gd name="T5" fmla="*/ 0 h 47"/>
              <a:gd name="T6" fmla="*/ 2147483646 w 70"/>
              <a:gd name="T7" fmla="*/ 2147483646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0" h="47">
                <a:moveTo>
                  <a:pt x="70" y="47"/>
                </a:moveTo>
                <a:lnTo>
                  <a:pt x="0" y="23"/>
                </a:lnTo>
                <a:lnTo>
                  <a:pt x="70" y="0"/>
                </a:lnTo>
                <a:lnTo>
                  <a:pt x="70"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568" name="Rectangle 64"/>
          <p:cNvSpPr>
            <a:spLocks noChangeArrowheads="1"/>
          </p:cNvSpPr>
          <p:nvPr/>
        </p:nvSpPr>
        <p:spPr bwMode="auto">
          <a:xfrm>
            <a:off x="3163888" y="2220913"/>
            <a:ext cx="549275"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            USER</a:t>
            </a:r>
          </a:p>
        </p:txBody>
      </p:sp>
      <p:sp>
        <p:nvSpPr>
          <p:cNvPr id="21569" name="Rectangle 65"/>
          <p:cNvSpPr>
            <a:spLocks noChangeArrowheads="1"/>
          </p:cNvSpPr>
          <p:nvPr/>
        </p:nvSpPr>
        <p:spPr bwMode="auto">
          <a:xfrm>
            <a:off x="5291138" y="4010025"/>
            <a:ext cx="614362" cy="439738"/>
          </a:xfrm>
          <a:prstGeom prst="rect">
            <a:avLst/>
          </a:prstGeom>
          <a:solidFill>
            <a:srgbClr val="4979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70" name="Rectangle 66"/>
          <p:cNvSpPr>
            <a:spLocks noChangeArrowheads="1"/>
          </p:cNvSpPr>
          <p:nvPr/>
        </p:nvSpPr>
        <p:spPr bwMode="auto">
          <a:xfrm>
            <a:off x="5226050" y="3944938"/>
            <a:ext cx="615950" cy="439737"/>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71" name="Rectangle 67"/>
          <p:cNvSpPr>
            <a:spLocks noChangeArrowheads="1"/>
          </p:cNvSpPr>
          <p:nvPr/>
        </p:nvSpPr>
        <p:spPr bwMode="auto">
          <a:xfrm>
            <a:off x="5441950" y="4052888"/>
            <a:ext cx="176213"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PAP</a:t>
            </a:r>
          </a:p>
        </p:txBody>
      </p:sp>
      <p:sp>
        <p:nvSpPr>
          <p:cNvPr id="21572" name="Rectangle 68"/>
          <p:cNvSpPr>
            <a:spLocks noChangeArrowheads="1"/>
          </p:cNvSpPr>
          <p:nvPr/>
        </p:nvSpPr>
        <p:spPr bwMode="auto">
          <a:xfrm>
            <a:off x="5338763" y="4164013"/>
            <a:ext cx="376237"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‘’Kephas’’</a:t>
            </a:r>
          </a:p>
        </p:txBody>
      </p:sp>
      <p:sp>
        <p:nvSpPr>
          <p:cNvPr id="21573" name="Rectangle 69"/>
          <p:cNvSpPr>
            <a:spLocks noChangeArrowheads="1"/>
          </p:cNvSpPr>
          <p:nvPr/>
        </p:nvSpPr>
        <p:spPr bwMode="auto">
          <a:xfrm>
            <a:off x="4605338" y="3530600"/>
            <a:ext cx="9525" cy="342900"/>
          </a:xfrm>
          <a:prstGeom prst="rect">
            <a:avLst/>
          </a:prstGeom>
          <a:solidFill>
            <a:srgbClr val="04BA5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74" name="Rectangle 70"/>
          <p:cNvSpPr>
            <a:spLocks noChangeArrowheads="1"/>
          </p:cNvSpPr>
          <p:nvPr/>
        </p:nvSpPr>
        <p:spPr bwMode="auto">
          <a:xfrm>
            <a:off x="4614863" y="3530600"/>
            <a:ext cx="7937" cy="342900"/>
          </a:xfrm>
          <a:prstGeom prst="rect">
            <a:avLst/>
          </a:prstGeom>
          <a:solidFill>
            <a:srgbClr val="A8FF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75" name="Rectangle 71"/>
          <p:cNvSpPr>
            <a:spLocks noChangeArrowheads="1"/>
          </p:cNvSpPr>
          <p:nvPr/>
        </p:nvSpPr>
        <p:spPr bwMode="auto">
          <a:xfrm>
            <a:off x="4622800" y="3530600"/>
            <a:ext cx="7938" cy="342900"/>
          </a:xfrm>
          <a:prstGeom prst="rect">
            <a:avLst/>
          </a:prstGeom>
          <a:solidFill>
            <a:srgbClr val="A4FD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76" name="Rectangle 72"/>
          <p:cNvSpPr>
            <a:spLocks noChangeArrowheads="1"/>
          </p:cNvSpPr>
          <p:nvPr/>
        </p:nvSpPr>
        <p:spPr bwMode="auto">
          <a:xfrm>
            <a:off x="4630738" y="3530600"/>
            <a:ext cx="9525" cy="342900"/>
          </a:xfrm>
          <a:prstGeom prst="rect">
            <a:avLst/>
          </a:prstGeom>
          <a:solidFill>
            <a:srgbClr val="A0FC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77" name="Rectangle 73"/>
          <p:cNvSpPr>
            <a:spLocks noChangeArrowheads="1"/>
          </p:cNvSpPr>
          <p:nvPr/>
        </p:nvSpPr>
        <p:spPr bwMode="auto">
          <a:xfrm>
            <a:off x="4640263" y="3530600"/>
            <a:ext cx="7937" cy="342900"/>
          </a:xfrm>
          <a:prstGeom prst="rect">
            <a:avLst/>
          </a:prstGeom>
          <a:solidFill>
            <a:srgbClr val="9CFA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78" name="Rectangle 74"/>
          <p:cNvSpPr>
            <a:spLocks noChangeArrowheads="1"/>
          </p:cNvSpPr>
          <p:nvPr/>
        </p:nvSpPr>
        <p:spPr bwMode="auto">
          <a:xfrm>
            <a:off x="4648200" y="3530600"/>
            <a:ext cx="7938" cy="342900"/>
          </a:xfrm>
          <a:prstGeom prst="rect">
            <a:avLst/>
          </a:prstGeom>
          <a:solidFill>
            <a:srgbClr val="97F8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79" name="Rectangle 75"/>
          <p:cNvSpPr>
            <a:spLocks noChangeArrowheads="1"/>
          </p:cNvSpPr>
          <p:nvPr/>
        </p:nvSpPr>
        <p:spPr bwMode="auto">
          <a:xfrm>
            <a:off x="4656138" y="3530600"/>
            <a:ext cx="9525" cy="342900"/>
          </a:xfrm>
          <a:prstGeom prst="rect">
            <a:avLst/>
          </a:prstGeom>
          <a:solidFill>
            <a:srgbClr val="93F6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80" name="Rectangle 76"/>
          <p:cNvSpPr>
            <a:spLocks noChangeArrowheads="1"/>
          </p:cNvSpPr>
          <p:nvPr/>
        </p:nvSpPr>
        <p:spPr bwMode="auto">
          <a:xfrm>
            <a:off x="4665663" y="3530600"/>
            <a:ext cx="7937" cy="342900"/>
          </a:xfrm>
          <a:prstGeom prst="rect">
            <a:avLst/>
          </a:prstGeom>
          <a:solidFill>
            <a:srgbClr val="8FF4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81" name="Rectangle 77"/>
          <p:cNvSpPr>
            <a:spLocks noChangeArrowheads="1"/>
          </p:cNvSpPr>
          <p:nvPr/>
        </p:nvSpPr>
        <p:spPr bwMode="auto">
          <a:xfrm>
            <a:off x="4673600" y="3530600"/>
            <a:ext cx="9525" cy="342900"/>
          </a:xfrm>
          <a:prstGeom prst="rect">
            <a:avLst/>
          </a:prstGeom>
          <a:solidFill>
            <a:srgbClr val="8BF3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82" name="Rectangle 78"/>
          <p:cNvSpPr>
            <a:spLocks noChangeArrowheads="1"/>
          </p:cNvSpPr>
          <p:nvPr/>
        </p:nvSpPr>
        <p:spPr bwMode="auto">
          <a:xfrm>
            <a:off x="4683125" y="3530600"/>
            <a:ext cx="7938" cy="342900"/>
          </a:xfrm>
          <a:prstGeom prst="rect">
            <a:avLst/>
          </a:prstGeom>
          <a:solidFill>
            <a:srgbClr val="87F1B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83" name="Rectangle 79"/>
          <p:cNvSpPr>
            <a:spLocks noChangeArrowheads="1"/>
          </p:cNvSpPr>
          <p:nvPr/>
        </p:nvSpPr>
        <p:spPr bwMode="auto">
          <a:xfrm>
            <a:off x="4691063" y="3530600"/>
            <a:ext cx="7937" cy="342900"/>
          </a:xfrm>
          <a:prstGeom prst="rect">
            <a:avLst/>
          </a:prstGeom>
          <a:solidFill>
            <a:srgbClr val="83F0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84" name="Rectangle 80"/>
          <p:cNvSpPr>
            <a:spLocks noChangeArrowheads="1"/>
          </p:cNvSpPr>
          <p:nvPr/>
        </p:nvSpPr>
        <p:spPr bwMode="auto">
          <a:xfrm>
            <a:off x="4699000" y="3530600"/>
            <a:ext cx="9525" cy="342900"/>
          </a:xfrm>
          <a:prstGeom prst="rect">
            <a:avLst/>
          </a:prstGeom>
          <a:solidFill>
            <a:srgbClr val="7FEE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85" name="Rectangle 81"/>
          <p:cNvSpPr>
            <a:spLocks noChangeArrowheads="1"/>
          </p:cNvSpPr>
          <p:nvPr/>
        </p:nvSpPr>
        <p:spPr bwMode="auto">
          <a:xfrm>
            <a:off x="4708525" y="3530600"/>
            <a:ext cx="7938" cy="342900"/>
          </a:xfrm>
          <a:prstGeom prst="rect">
            <a:avLst/>
          </a:prstGeom>
          <a:solidFill>
            <a:srgbClr val="7BEC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86" name="Rectangle 82"/>
          <p:cNvSpPr>
            <a:spLocks noChangeArrowheads="1"/>
          </p:cNvSpPr>
          <p:nvPr/>
        </p:nvSpPr>
        <p:spPr bwMode="auto">
          <a:xfrm>
            <a:off x="4716463" y="3530600"/>
            <a:ext cx="7937" cy="342900"/>
          </a:xfrm>
          <a:prstGeom prst="rect">
            <a:avLst/>
          </a:prstGeom>
          <a:solidFill>
            <a:srgbClr val="77EAB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87" name="Rectangle 83"/>
          <p:cNvSpPr>
            <a:spLocks noChangeArrowheads="1"/>
          </p:cNvSpPr>
          <p:nvPr/>
        </p:nvSpPr>
        <p:spPr bwMode="auto">
          <a:xfrm>
            <a:off x="4724400" y="3530600"/>
            <a:ext cx="9525" cy="342900"/>
          </a:xfrm>
          <a:prstGeom prst="rect">
            <a:avLst/>
          </a:prstGeom>
          <a:solidFill>
            <a:srgbClr val="73E9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88" name="Rectangle 84"/>
          <p:cNvSpPr>
            <a:spLocks noChangeArrowheads="1"/>
          </p:cNvSpPr>
          <p:nvPr/>
        </p:nvSpPr>
        <p:spPr bwMode="auto">
          <a:xfrm>
            <a:off x="4733925" y="3530600"/>
            <a:ext cx="7938" cy="342900"/>
          </a:xfrm>
          <a:prstGeom prst="rect">
            <a:avLst/>
          </a:prstGeom>
          <a:solidFill>
            <a:srgbClr val="6EE7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89" name="Rectangle 85"/>
          <p:cNvSpPr>
            <a:spLocks noChangeArrowheads="1"/>
          </p:cNvSpPr>
          <p:nvPr/>
        </p:nvSpPr>
        <p:spPr bwMode="auto">
          <a:xfrm>
            <a:off x="4741863" y="3530600"/>
            <a:ext cx="9525" cy="342900"/>
          </a:xfrm>
          <a:prstGeom prst="rect">
            <a:avLst/>
          </a:prstGeom>
          <a:solidFill>
            <a:srgbClr val="6AE5A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90" name="Rectangle 86"/>
          <p:cNvSpPr>
            <a:spLocks noChangeArrowheads="1"/>
          </p:cNvSpPr>
          <p:nvPr/>
        </p:nvSpPr>
        <p:spPr bwMode="auto">
          <a:xfrm>
            <a:off x="4751388" y="3530600"/>
            <a:ext cx="7937" cy="342900"/>
          </a:xfrm>
          <a:prstGeom prst="rect">
            <a:avLst/>
          </a:prstGeom>
          <a:solidFill>
            <a:srgbClr val="66E4A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91" name="Rectangle 87"/>
          <p:cNvSpPr>
            <a:spLocks noChangeArrowheads="1"/>
          </p:cNvSpPr>
          <p:nvPr/>
        </p:nvSpPr>
        <p:spPr bwMode="auto">
          <a:xfrm>
            <a:off x="4759325" y="3530600"/>
            <a:ext cx="7938" cy="342900"/>
          </a:xfrm>
          <a:prstGeom prst="rect">
            <a:avLst/>
          </a:prstGeom>
          <a:solidFill>
            <a:srgbClr val="62E2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92" name="Rectangle 88"/>
          <p:cNvSpPr>
            <a:spLocks noChangeArrowheads="1"/>
          </p:cNvSpPr>
          <p:nvPr/>
        </p:nvSpPr>
        <p:spPr bwMode="auto">
          <a:xfrm>
            <a:off x="4767263" y="3530600"/>
            <a:ext cx="9525" cy="342900"/>
          </a:xfrm>
          <a:prstGeom prst="rect">
            <a:avLst/>
          </a:prstGeom>
          <a:solidFill>
            <a:srgbClr val="5EE0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93" name="Rectangle 89"/>
          <p:cNvSpPr>
            <a:spLocks noChangeArrowheads="1"/>
          </p:cNvSpPr>
          <p:nvPr/>
        </p:nvSpPr>
        <p:spPr bwMode="auto">
          <a:xfrm>
            <a:off x="4776788" y="3530600"/>
            <a:ext cx="7937" cy="342900"/>
          </a:xfrm>
          <a:prstGeom prst="rect">
            <a:avLst/>
          </a:prstGeom>
          <a:solidFill>
            <a:srgbClr val="5ADE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94" name="Rectangle 90"/>
          <p:cNvSpPr>
            <a:spLocks noChangeArrowheads="1"/>
          </p:cNvSpPr>
          <p:nvPr/>
        </p:nvSpPr>
        <p:spPr bwMode="auto">
          <a:xfrm>
            <a:off x="4784725" y="3530600"/>
            <a:ext cx="7938" cy="342900"/>
          </a:xfrm>
          <a:prstGeom prst="rect">
            <a:avLst/>
          </a:prstGeom>
          <a:solidFill>
            <a:srgbClr val="56DD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95" name="Rectangle 91"/>
          <p:cNvSpPr>
            <a:spLocks noChangeArrowheads="1"/>
          </p:cNvSpPr>
          <p:nvPr/>
        </p:nvSpPr>
        <p:spPr bwMode="auto">
          <a:xfrm>
            <a:off x="4792663" y="3530600"/>
            <a:ext cx="9525" cy="342900"/>
          </a:xfrm>
          <a:prstGeom prst="rect">
            <a:avLst/>
          </a:prstGeom>
          <a:solidFill>
            <a:srgbClr val="52DB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96" name="Rectangle 92"/>
          <p:cNvSpPr>
            <a:spLocks noChangeArrowheads="1"/>
          </p:cNvSpPr>
          <p:nvPr/>
        </p:nvSpPr>
        <p:spPr bwMode="auto">
          <a:xfrm>
            <a:off x="4802188" y="3530600"/>
            <a:ext cx="7937" cy="342900"/>
          </a:xfrm>
          <a:prstGeom prst="rect">
            <a:avLst/>
          </a:prstGeom>
          <a:solidFill>
            <a:srgbClr val="4ED99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97" name="Rectangle 93"/>
          <p:cNvSpPr>
            <a:spLocks noChangeArrowheads="1"/>
          </p:cNvSpPr>
          <p:nvPr/>
        </p:nvSpPr>
        <p:spPr bwMode="auto">
          <a:xfrm>
            <a:off x="4810125" y="3530600"/>
            <a:ext cx="9525" cy="342900"/>
          </a:xfrm>
          <a:prstGeom prst="rect">
            <a:avLst/>
          </a:prstGeom>
          <a:solidFill>
            <a:srgbClr val="4AD8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98" name="Rectangle 94"/>
          <p:cNvSpPr>
            <a:spLocks noChangeArrowheads="1"/>
          </p:cNvSpPr>
          <p:nvPr/>
        </p:nvSpPr>
        <p:spPr bwMode="auto">
          <a:xfrm>
            <a:off x="4819650" y="3530600"/>
            <a:ext cx="7938" cy="342900"/>
          </a:xfrm>
          <a:prstGeom prst="rect">
            <a:avLst/>
          </a:prstGeom>
          <a:solidFill>
            <a:srgbClr val="45D6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99" name="Rectangle 95"/>
          <p:cNvSpPr>
            <a:spLocks noChangeArrowheads="1"/>
          </p:cNvSpPr>
          <p:nvPr/>
        </p:nvSpPr>
        <p:spPr bwMode="auto">
          <a:xfrm>
            <a:off x="4827588" y="3530600"/>
            <a:ext cx="7937" cy="342900"/>
          </a:xfrm>
          <a:prstGeom prst="rect">
            <a:avLst/>
          </a:prstGeom>
          <a:solidFill>
            <a:srgbClr val="41D48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00" name="Rectangle 96"/>
          <p:cNvSpPr>
            <a:spLocks noChangeArrowheads="1"/>
          </p:cNvSpPr>
          <p:nvPr/>
        </p:nvSpPr>
        <p:spPr bwMode="auto">
          <a:xfrm>
            <a:off x="4835525" y="3530600"/>
            <a:ext cx="9525" cy="342900"/>
          </a:xfrm>
          <a:prstGeom prst="rect">
            <a:avLst/>
          </a:prstGeom>
          <a:solidFill>
            <a:srgbClr val="3DD2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01" name="Rectangle 97"/>
          <p:cNvSpPr>
            <a:spLocks noChangeArrowheads="1"/>
          </p:cNvSpPr>
          <p:nvPr/>
        </p:nvSpPr>
        <p:spPr bwMode="auto">
          <a:xfrm>
            <a:off x="4845050" y="3530600"/>
            <a:ext cx="7938" cy="342900"/>
          </a:xfrm>
          <a:prstGeom prst="rect">
            <a:avLst/>
          </a:prstGeom>
          <a:solidFill>
            <a:srgbClr val="39D1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02" name="Rectangle 98"/>
          <p:cNvSpPr>
            <a:spLocks noChangeArrowheads="1"/>
          </p:cNvSpPr>
          <p:nvPr/>
        </p:nvSpPr>
        <p:spPr bwMode="auto">
          <a:xfrm>
            <a:off x="4852988" y="3530600"/>
            <a:ext cx="7937" cy="342900"/>
          </a:xfrm>
          <a:prstGeom prst="rect">
            <a:avLst/>
          </a:prstGeom>
          <a:solidFill>
            <a:srgbClr val="35CF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03" name="Rectangle 99"/>
          <p:cNvSpPr>
            <a:spLocks noChangeArrowheads="1"/>
          </p:cNvSpPr>
          <p:nvPr/>
        </p:nvSpPr>
        <p:spPr bwMode="auto">
          <a:xfrm>
            <a:off x="4860925" y="3530600"/>
            <a:ext cx="9525" cy="342900"/>
          </a:xfrm>
          <a:prstGeom prst="rect">
            <a:avLst/>
          </a:prstGeom>
          <a:solidFill>
            <a:srgbClr val="31CE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04" name="Rectangle 100"/>
          <p:cNvSpPr>
            <a:spLocks noChangeArrowheads="1"/>
          </p:cNvSpPr>
          <p:nvPr/>
        </p:nvSpPr>
        <p:spPr bwMode="auto">
          <a:xfrm>
            <a:off x="4870450" y="3530600"/>
            <a:ext cx="7938" cy="342900"/>
          </a:xfrm>
          <a:prstGeom prst="rect">
            <a:avLst/>
          </a:prstGeom>
          <a:solidFill>
            <a:srgbClr val="2DCC7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05" name="Rectangle 101"/>
          <p:cNvSpPr>
            <a:spLocks noChangeArrowheads="1"/>
          </p:cNvSpPr>
          <p:nvPr/>
        </p:nvSpPr>
        <p:spPr bwMode="auto">
          <a:xfrm>
            <a:off x="4878388" y="3530600"/>
            <a:ext cx="9525" cy="342900"/>
          </a:xfrm>
          <a:prstGeom prst="rect">
            <a:avLst/>
          </a:prstGeom>
          <a:solidFill>
            <a:srgbClr val="28CA7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06" name="Rectangle 102"/>
          <p:cNvSpPr>
            <a:spLocks noChangeArrowheads="1"/>
          </p:cNvSpPr>
          <p:nvPr/>
        </p:nvSpPr>
        <p:spPr bwMode="auto">
          <a:xfrm>
            <a:off x="4887913" y="3530600"/>
            <a:ext cx="7937" cy="342900"/>
          </a:xfrm>
          <a:prstGeom prst="rect">
            <a:avLst/>
          </a:prstGeom>
          <a:solidFill>
            <a:srgbClr val="25C8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07" name="Rectangle 103"/>
          <p:cNvSpPr>
            <a:spLocks noChangeArrowheads="1"/>
          </p:cNvSpPr>
          <p:nvPr/>
        </p:nvSpPr>
        <p:spPr bwMode="auto">
          <a:xfrm>
            <a:off x="4895850" y="3530600"/>
            <a:ext cx="7938" cy="342900"/>
          </a:xfrm>
          <a:prstGeom prst="rect">
            <a:avLst/>
          </a:prstGeom>
          <a:solidFill>
            <a:srgbClr val="21C6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08" name="Rectangle 104"/>
          <p:cNvSpPr>
            <a:spLocks noChangeArrowheads="1"/>
          </p:cNvSpPr>
          <p:nvPr/>
        </p:nvSpPr>
        <p:spPr bwMode="auto">
          <a:xfrm>
            <a:off x="4903788" y="3530600"/>
            <a:ext cx="9525" cy="342900"/>
          </a:xfrm>
          <a:prstGeom prst="rect">
            <a:avLst/>
          </a:prstGeom>
          <a:solidFill>
            <a:srgbClr val="1CC5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09" name="Rectangle 105"/>
          <p:cNvSpPr>
            <a:spLocks noChangeArrowheads="1"/>
          </p:cNvSpPr>
          <p:nvPr/>
        </p:nvSpPr>
        <p:spPr bwMode="auto">
          <a:xfrm>
            <a:off x="4913313" y="3530600"/>
            <a:ext cx="7937" cy="342900"/>
          </a:xfrm>
          <a:prstGeom prst="rect">
            <a:avLst/>
          </a:prstGeom>
          <a:solidFill>
            <a:srgbClr val="18C3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10" name="Rectangle 106"/>
          <p:cNvSpPr>
            <a:spLocks noChangeArrowheads="1"/>
          </p:cNvSpPr>
          <p:nvPr/>
        </p:nvSpPr>
        <p:spPr bwMode="auto">
          <a:xfrm>
            <a:off x="4921250" y="3530600"/>
            <a:ext cx="7938" cy="342900"/>
          </a:xfrm>
          <a:prstGeom prst="rect">
            <a:avLst/>
          </a:prstGeom>
          <a:solidFill>
            <a:srgbClr val="14C16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11" name="Rectangle 107"/>
          <p:cNvSpPr>
            <a:spLocks noChangeArrowheads="1"/>
          </p:cNvSpPr>
          <p:nvPr/>
        </p:nvSpPr>
        <p:spPr bwMode="auto">
          <a:xfrm>
            <a:off x="4929188" y="3530600"/>
            <a:ext cx="9525" cy="342900"/>
          </a:xfrm>
          <a:prstGeom prst="rect">
            <a:avLst/>
          </a:prstGeom>
          <a:solidFill>
            <a:srgbClr val="10C06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12" name="Rectangle 108"/>
          <p:cNvSpPr>
            <a:spLocks noChangeArrowheads="1"/>
          </p:cNvSpPr>
          <p:nvPr/>
        </p:nvSpPr>
        <p:spPr bwMode="auto">
          <a:xfrm>
            <a:off x="4938713" y="3530600"/>
            <a:ext cx="7937" cy="342900"/>
          </a:xfrm>
          <a:prstGeom prst="rect">
            <a:avLst/>
          </a:prstGeom>
          <a:solidFill>
            <a:srgbClr val="0CBE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13" name="Rectangle 109"/>
          <p:cNvSpPr>
            <a:spLocks noChangeArrowheads="1"/>
          </p:cNvSpPr>
          <p:nvPr/>
        </p:nvSpPr>
        <p:spPr bwMode="auto">
          <a:xfrm>
            <a:off x="4946650" y="3530600"/>
            <a:ext cx="9525" cy="342900"/>
          </a:xfrm>
          <a:prstGeom prst="rect">
            <a:avLst/>
          </a:prstGeom>
          <a:solidFill>
            <a:srgbClr val="08BC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14" name="Oval 110"/>
          <p:cNvSpPr>
            <a:spLocks noChangeArrowheads="1"/>
          </p:cNvSpPr>
          <p:nvPr/>
        </p:nvSpPr>
        <p:spPr bwMode="auto">
          <a:xfrm>
            <a:off x="4622800" y="3500438"/>
            <a:ext cx="331788" cy="90487"/>
          </a:xfrm>
          <a:prstGeom prst="ellipse">
            <a:avLst/>
          </a:prstGeom>
          <a:solidFill>
            <a:srgbClr val="A8FFD3"/>
          </a:solidFill>
          <a:ln w="0">
            <a:solidFill>
              <a:srgbClr val="000000"/>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15" name="Rectangle 111"/>
          <p:cNvSpPr>
            <a:spLocks noChangeArrowheads="1"/>
          </p:cNvSpPr>
          <p:nvPr/>
        </p:nvSpPr>
        <p:spPr bwMode="auto">
          <a:xfrm>
            <a:off x="4716463" y="3581400"/>
            <a:ext cx="13017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Role</a:t>
            </a:r>
          </a:p>
        </p:txBody>
      </p:sp>
      <p:sp>
        <p:nvSpPr>
          <p:cNvPr id="21616" name="Rectangle 112"/>
          <p:cNvSpPr>
            <a:spLocks noChangeArrowheads="1"/>
          </p:cNvSpPr>
          <p:nvPr/>
        </p:nvSpPr>
        <p:spPr bwMode="auto">
          <a:xfrm>
            <a:off x="4673600" y="3667125"/>
            <a:ext cx="2127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Mapper</a:t>
            </a:r>
          </a:p>
        </p:txBody>
      </p:sp>
      <p:sp>
        <p:nvSpPr>
          <p:cNvPr id="21617" name="Rectangle 113"/>
          <p:cNvSpPr>
            <a:spLocks noChangeArrowheads="1"/>
          </p:cNvSpPr>
          <p:nvPr/>
        </p:nvSpPr>
        <p:spPr bwMode="auto">
          <a:xfrm>
            <a:off x="4741863" y="3744913"/>
            <a:ext cx="889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DB</a:t>
            </a:r>
          </a:p>
        </p:txBody>
      </p:sp>
      <p:sp>
        <p:nvSpPr>
          <p:cNvPr id="21618" name="Rectangle 114"/>
          <p:cNvSpPr>
            <a:spLocks noChangeArrowheads="1"/>
          </p:cNvSpPr>
          <p:nvPr/>
        </p:nvSpPr>
        <p:spPr bwMode="auto">
          <a:xfrm>
            <a:off x="3959225" y="4073525"/>
            <a:ext cx="439738" cy="312738"/>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19" name="Rectangle 115"/>
          <p:cNvSpPr>
            <a:spLocks noChangeArrowheads="1"/>
          </p:cNvSpPr>
          <p:nvPr/>
        </p:nvSpPr>
        <p:spPr bwMode="auto">
          <a:xfrm>
            <a:off x="3895725" y="4008438"/>
            <a:ext cx="438150" cy="3143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20" name="Rectangle 116"/>
          <p:cNvSpPr>
            <a:spLocks noChangeArrowheads="1"/>
          </p:cNvSpPr>
          <p:nvPr/>
        </p:nvSpPr>
        <p:spPr bwMode="auto">
          <a:xfrm>
            <a:off x="4017963" y="4027488"/>
            <a:ext cx="180975"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PDP</a:t>
            </a:r>
          </a:p>
        </p:txBody>
      </p:sp>
      <p:sp>
        <p:nvSpPr>
          <p:cNvPr id="21621" name="Rectangle 117"/>
          <p:cNvSpPr>
            <a:spLocks noChangeArrowheads="1"/>
          </p:cNvSpPr>
          <p:nvPr/>
        </p:nvSpPr>
        <p:spPr bwMode="auto">
          <a:xfrm>
            <a:off x="4043363" y="4138613"/>
            <a:ext cx="147637"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Role </a:t>
            </a:r>
          </a:p>
        </p:txBody>
      </p:sp>
      <p:sp>
        <p:nvSpPr>
          <p:cNvPr id="21622" name="Rectangle 118"/>
          <p:cNvSpPr>
            <a:spLocks noChangeArrowheads="1"/>
          </p:cNvSpPr>
          <p:nvPr/>
        </p:nvSpPr>
        <p:spPr bwMode="auto">
          <a:xfrm>
            <a:off x="3983038" y="4224338"/>
            <a:ext cx="2349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Provider</a:t>
            </a:r>
          </a:p>
        </p:txBody>
      </p:sp>
      <p:sp>
        <p:nvSpPr>
          <p:cNvPr id="21623" name="Rectangle 119"/>
          <p:cNvSpPr>
            <a:spLocks noChangeArrowheads="1"/>
          </p:cNvSpPr>
          <p:nvPr/>
        </p:nvSpPr>
        <p:spPr bwMode="auto">
          <a:xfrm>
            <a:off x="3959225" y="4964113"/>
            <a:ext cx="439738" cy="31432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24" name="Rectangle 120"/>
          <p:cNvSpPr>
            <a:spLocks noChangeArrowheads="1"/>
          </p:cNvSpPr>
          <p:nvPr/>
        </p:nvSpPr>
        <p:spPr bwMode="auto">
          <a:xfrm>
            <a:off x="3895725" y="4899025"/>
            <a:ext cx="438150" cy="3143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25" name="Rectangle 121"/>
          <p:cNvSpPr>
            <a:spLocks noChangeArrowheads="1"/>
          </p:cNvSpPr>
          <p:nvPr/>
        </p:nvSpPr>
        <p:spPr bwMode="auto">
          <a:xfrm>
            <a:off x="4043363" y="4916488"/>
            <a:ext cx="142875"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PIP</a:t>
            </a:r>
          </a:p>
        </p:txBody>
      </p:sp>
      <p:sp>
        <p:nvSpPr>
          <p:cNvPr id="21626" name="Rectangle 122"/>
          <p:cNvSpPr>
            <a:spLocks noChangeArrowheads="1"/>
          </p:cNvSpPr>
          <p:nvPr/>
        </p:nvSpPr>
        <p:spPr bwMode="auto">
          <a:xfrm>
            <a:off x="3983038" y="5027613"/>
            <a:ext cx="2349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Attribute</a:t>
            </a:r>
          </a:p>
        </p:txBody>
      </p:sp>
      <p:sp>
        <p:nvSpPr>
          <p:cNvPr id="21627" name="Rectangle 123"/>
          <p:cNvSpPr>
            <a:spLocks noChangeArrowheads="1"/>
          </p:cNvSpPr>
          <p:nvPr/>
        </p:nvSpPr>
        <p:spPr bwMode="auto">
          <a:xfrm>
            <a:off x="3983038" y="5113338"/>
            <a:ext cx="2349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Provider</a:t>
            </a:r>
          </a:p>
        </p:txBody>
      </p:sp>
      <p:sp>
        <p:nvSpPr>
          <p:cNvPr id="21628" name="Rectangle 124"/>
          <p:cNvSpPr>
            <a:spLocks noChangeArrowheads="1"/>
          </p:cNvSpPr>
          <p:nvPr/>
        </p:nvSpPr>
        <p:spPr bwMode="auto">
          <a:xfrm>
            <a:off x="4605338" y="3992563"/>
            <a:ext cx="9525" cy="342900"/>
          </a:xfrm>
          <a:prstGeom prst="rect">
            <a:avLst/>
          </a:prstGeom>
          <a:solidFill>
            <a:srgbClr val="03BA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29" name="Rectangle 125"/>
          <p:cNvSpPr>
            <a:spLocks noChangeArrowheads="1"/>
          </p:cNvSpPr>
          <p:nvPr/>
        </p:nvSpPr>
        <p:spPr bwMode="auto">
          <a:xfrm>
            <a:off x="4614863" y="3992563"/>
            <a:ext cx="7937" cy="342900"/>
          </a:xfrm>
          <a:prstGeom prst="rect">
            <a:avLst/>
          </a:prstGeom>
          <a:solidFill>
            <a:srgbClr val="A6FE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30" name="Rectangle 126"/>
          <p:cNvSpPr>
            <a:spLocks noChangeArrowheads="1"/>
          </p:cNvSpPr>
          <p:nvPr/>
        </p:nvSpPr>
        <p:spPr bwMode="auto">
          <a:xfrm>
            <a:off x="4622800" y="3992563"/>
            <a:ext cx="7938" cy="342900"/>
          </a:xfrm>
          <a:prstGeom prst="rect">
            <a:avLst/>
          </a:prstGeom>
          <a:solidFill>
            <a:srgbClr val="A2FD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31" name="Rectangle 127"/>
          <p:cNvSpPr>
            <a:spLocks noChangeArrowheads="1"/>
          </p:cNvSpPr>
          <p:nvPr/>
        </p:nvSpPr>
        <p:spPr bwMode="auto">
          <a:xfrm>
            <a:off x="4630738" y="3992563"/>
            <a:ext cx="9525" cy="342900"/>
          </a:xfrm>
          <a:prstGeom prst="rect">
            <a:avLst/>
          </a:prstGeom>
          <a:solidFill>
            <a:srgbClr val="9FFB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32" name="Rectangle 128"/>
          <p:cNvSpPr>
            <a:spLocks noChangeArrowheads="1"/>
          </p:cNvSpPr>
          <p:nvPr/>
        </p:nvSpPr>
        <p:spPr bwMode="auto">
          <a:xfrm>
            <a:off x="4640263" y="3992563"/>
            <a:ext cx="7937" cy="342900"/>
          </a:xfrm>
          <a:prstGeom prst="rect">
            <a:avLst/>
          </a:prstGeom>
          <a:solidFill>
            <a:srgbClr val="9AF9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33" name="Rectangle 129"/>
          <p:cNvSpPr>
            <a:spLocks noChangeArrowheads="1"/>
          </p:cNvSpPr>
          <p:nvPr/>
        </p:nvSpPr>
        <p:spPr bwMode="auto">
          <a:xfrm>
            <a:off x="4648200" y="3992563"/>
            <a:ext cx="7938" cy="342900"/>
          </a:xfrm>
          <a:prstGeom prst="rect">
            <a:avLst/>
          </a:prstGeom>
          <a:solidFill>
            <a:srgbClr val="96F7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34" name="Rectangle 130"/>
          <p:cNvSpPr>
            <a:spLocks noChangeArrowheads="1"/>
          </p:cNvSpPr>
          <p:nvPr/>
        </p:nvSpPr>
        <p:spPr bwMode="auto">
          <a:xfrm>
            <a:off x="4656138" y="3992563"/>
            <a:ext cx="9525" cy="342900"/>
          </a:xfrm>
          <a:prstGeom prst="rect">
            <a:avLst/>
          </a:prstGeom>
          <a:solidFill>
            <a:srgbClr val="92F6C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35" name="Rectangle 131"/>
          <p:cNvSpPr>
            <a:spLocks noChangeArrowheads="1"/>
          </p:cNvSpPr>
          <p:nvPr/>
        </p:nvSpPr>
        <p:spPr bwMode="auto">
          <a:xfrm>
            <a:off x="4665663" y="3992563"/>
            <a:ext cx="7937" cy="342900"/>
          </a:xfrm>
          <a:prstGeom prst="rect">
            <a:avLst/>
          </a:prstGeom>
          <a:solidFill>
            <a:srgbClr val="8EF4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36" name="Rectangle 132"/>
          <p:cNvSpPr>
            <a:spLocks noChangeArrowheads="1"/>
          </p:cNvSpPr>
          <p:nvPr/>
        </p:nvSpPr>
        <p:spPr bwMode="auto">
          <a:xfrm>
            <a:off x="4673600" y="3992563"/>
            <a:ext cx="9525" cy="342900"/>
          </a:xfrm>
          <a:prstGeom prst="rect">
            <a:avLst/>
          </a:prstGeom>
          <a:solidFill>
            <a:srgbClr val="8AF2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37" name="Rectangle 133"/>
          <p:cNvSpPr>
            <a:spLocks noChangeArrowheads="1"/>
          </p:cNvSpPr>
          <p:nvPr/>
        </p:nvSpPr>
        <p:spPr bwMode="auto">
          <a:xfrm>
            <a:off x="4683125" y="3992563"/>
            <a:ext cx="7938" cy="342900"/>
          </a:xfrm>
          <a:prstGeom prst="rect">
            <a:avLst/>
          </a:prstGeom>
          <a:solidFill>
            <a:srgbClr val="86F1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38" name="Rectangle 134"/>
          <p:cNvSpPr>
            <a:spLocks noChangeArrowheads="1"/>
          </p:cNvSpPr>
          <p:nvPr/>
        </p:nvSpPr>
        <p:spPr bwMode="auto">
          <a:xfrm>
            <a:off x="4691063" y="3992563"/>
            <a:ext cx="7937" cy="342900"/>
          </a:xfrm>
          <a:prstGeom prst="rect">
            <a:avLst/>
          </a:prstGeom>
          <a:solidFill>
            <a:srgbClr val="82E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39" name="Rectangle 135"/>
          <p:cNvSpPr>
            <a:spLocks noChangeArrowheads="1"/>
          </p:cNvSpPr>
          <p:nvPr/>
        </p:nvSpPr>
        <p:spPr bwMode="auto">
          <a:xfrm>
            <a:off x="4699000" y="3992563"/>
            <a:ext cx="9525" cy="342900"/>
          </a:xfrm>
          <a:prstGeom prst="rect">
            <a:avLst/>
          </a:prstGeom>
          <a:solidFill>
            <a:srgbClr val="7DEE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40" name="Rectangle 136"/>
          <p:cNvSpPr>
            <a:spLocks noChangeArrowheads="1"/>
          </p:cNvSpPr>
          <p:nvPr/>
        </p:nvSpPr>
        <p:spPr bwMode="auto">
          <a:xfrm>
            <a:off x="4708525" y="3992563"/>
            <a:ext cx="7938" cy="342900"/>
          </a:xfrm>
          <a:prstGeom prst="rect">
            <a:avLst/>
          </a:prstGeom>
          <a:solidFill>
            <a:srgbClr val="79EC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41" name="Rectangle 137"/>
          <p:cNvSpPr>
            <a:spLocks noChangeArrowheads="1"/>
          </p:cNvSpPr>
          <p:nvPr/>
        </p:nvSpPr>
        <p:spPr bwMode="auto">
          <a:xfrm>
            <a:off x="4716463" y="3992563"/>
            <a:ext cx="7937" cy="342900"/>
          </a:xfrm>
          <a:prstGeom prst="rect">
            <a:avLst/>
          </a:prstGeom>
          <a:solidFill>
            <a:srgbClr val="75EA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42" name="Rectangle 138"/>
          <p:cNvSpPr>
            <a:spLocks noChangeArrowheads="1"/>
          </p:cNvSpPr>
          <p:nvPr/>
        </p:nvSpPr>
        <p:spPr bwMode="auto">
          <a:xfrm>
            <a:off x="4724400" y="3992563"/>
            <a:ext cx="9525" cy="342900"/>
          </a:xfrm>
          <a:prstGeom prst="rect">
            <a:avLst/>
          </a:prstGeom>
          <a:solidFill>
            <a:srgbClr val="71E8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43" name="Rectangle 139"/>
          <p:cNvSpPr>
            <a:spLocks noChangeArrowheads="1"/>
          </p:cNvSpPr>
          <p:nvPr/>
        </p:nvSpPr>
        <p:spPr bwMode="auto">
          <a:xfrm>
            <a:off x="4733925" y="3992563"/>
            <a:ext cx="7938" cy="342900"/>
          </a:xfrm>
          <a:prstGeom prst="rect">
            <a:avLst/>
          </a:prstGeom>
          <a:solidFill>
            <a:srgbClr val="6DE6A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44" name="Rectangle 140"/>
          <p:cNvSpPr>
            <a:spLocks noChangeArrowheads="1"/>
          </p:cNvSpPr>
          <p:nvPr/>
        </p:nvSpPr>
        <p:spPr bwMode="auto">
          <a:xfrm>
            <a:off x="4741863" y="3992563"/>
            <a:ext cx="9525" cy="342900"/>
          </a:xfrm>
          <a:prstGeom prst="rect">
            <a:avLst/>
          </a:prstGeom>
          <a:solidFill>
            <a:srgbClr val="69E5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45" name="Rectangle 141"/>
          <p:cNvSpPr>
            <a:spLocks noChangeArrowheads="1"/>
          </p:cNvSpPr>
          <p:nvPr/>
        </p:nvSpPr>
        <p:spPr bwMode="auto">
          <a:xfrm>
            <a:off x="4751388" y="3992563"/>
            <a:ext cx="7937" cy="342900"/>
          </a:xfrm>
          <a:prstGeom prst="rect">
            <a:avLst/>
          </a:prstGeom>
          <a:solidFill>
            <a:srgbClr val="65E3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46" name="Rectangle 142"/>
          <p:cNvSpPr>
            <a:spLocks noChangeArrowheads="1"/>
          </p:cNvSpPr>
          <p:nvPr/>
        </p:nvSpPr>
        <p:spPr bwMode="auto">
          <a:xfrm>
            <a:off x="4759325" y="3992563"/>
            <a:ext cx="7938" cy="342900"/>
          </a:xfrm>
          <a:prstGeom prst="rect">
            <a:avLst/>
          </a:prstGeom>
          <a:solidFill>
            <a:srgbClr val="61E1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47" name="Rectangle 143"/>
          <p:cNvSpPr>
            <a:spLocks noChangeArrowheads="1"/>
          </p:cNvSpPr>
          <p:nvPr/>
        </p:nvSpPr>
        <p:spPr bwMode="auto">
          <a:xfrm>
            <a:off x="4767263" y="3992563"/>
            <a:ext cx="9525" cy="342900"/>
          </a:xfrm>
          <a:prstGeom prst="rect">
            <a:avLst/>
          </a:prstGeom>
          <a:solidFill>
            <a:srgbClr val="5DDF9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48" name="Rectangle 144"/>
          <p:cNvSpPr>
            <a:spLocks noChangeArrowheads="1"/>
          </p:cNvSpPr>
          <p:nvPr/>
        </p:nvSpPr>
        <p:spPr bwMode="auto">
          <a:xfrm>
            <a:off x="4776788" y="3992563"/>
            <a:ext cx="7937" cy="342900"/>
          </a:xfrm>
          <a:prstGeom prst="rect">
            <a:avLst/>
          </a:prstGeom>
          <a:solidFill>
            <a:srgbClr val="59DE9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49" name="Rectangle 145"/>
          <p:cNvSpPr>
            <a:spLocks noChangeArrowheads="1"/>
          </p:cNvSpPr>
          <p:nvPr/>
        </p:nvSpPr>
        <p:spPr bwMode="auto">
          <a:xfrm>
            <a:off x="4784725" y="3992563"/>
            <a:ext cx="7938" cy="342900"/>
          </a:xfrm>
          <a:prstGeom prst="rect">
            <a:avLst/>
          </a:prstGeom>
          <a:solidFill>
            <a:srgbClr val="54DC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50" name="Rectangle 146"/>
          <p:cNvSpPr>
            <a:spLocks noChangeArrowheads="1"/>
          </p:cNvSpPr>
          <p:nvPr/>
        </p:nvSpPr>
        <p:spPr bwMode="auto">
          <a:xfrm>
            <a:off x="4792663" y="3992563"/>
            <a:ext cx="9525" cy="342900"/>
          </a:xfrm>
          <a:prstGeom prst="rect">
            <a:avLst/>
          </a:prstGeom>
          <a:solidFill>
            <a:srgbClr val="50DB9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51" name="Rectangle 147"/>
          <p:cNvSpPr>
            <a:spLocks noChangeArrowheads="1"/>
          </p:cNvSpPr>
          <p:nvPr/>
        </p:nvSpPr>
        <p:spPr bwMode="auto">
          <a:xfrm>
            <a:off x="4802188" y="3992563"/>
            <a:ext cx="7937" cy="342900"/>
          </a:xfrm>
          <a:prstGeom prst="rect">
            <a:avLst/>
          </a:prstGeom>
          <a:solidFill>
            <a:srgbClr val="4CD9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52" name="Rectangle 148"/>
          <p:cNvSpPr>
            <a:spLocks noChangeArrowheads="1"/>
          </p:cNvSpPr>
          <p:nvPr/>
        </p:nvSpPr>
        <p:spPr bwMode="auto">
          <a:xfrm>
            <a:off x="4810125" y="3992563"/>
            <a:ext cx="9525" cy="342900"/>
          </a:xfrm>
          <a:prstGeom prst="rect">
            <a:avLst/>
          </a:prstGeom>
          <a:solidFill>
            <a:srgbClr val="48D7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53" name="Rectangle 149"/>
          <p:cNvSpPr>
            <a:spLocks noChangeArrowheads="1"/>
          </p:cNvSpPr>
          <p:nvPr/>
        </p:nvSpPr>
        <p:spPr bwMode="auto">
          <a:xfrm>
            <a:off x="4819650" y="3992563"/>
            <a:ext cx="7938" cy="342900"/>
          </a:xfrm>
          <a:prstGeom prst="rect">
            <a:avLst/>
          </a:prstGeom>
          <a:solidFill>
            <a:srgbClr val="44D5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54" name="Rectangle 150"/>
          <p:cNvSpPr>
            <a:spLocks noChangeArrowheads="1"/>
          </p:cNvSpPr>
          <p:nvPr/>
        </p:nvSpPr>
        <p:spPr bwMode="auto">
          <a:xfrm>
            <a:off x="4827588" y="3992563"/>
            <a:ext cx="7937" cy="342900"/>
          </a:xfrm>
          <a:prstGeom prst="rect">
            <a:avLst/>
          </a:prstGeom>
          <a:solidFill>
            <a:srgbClr val="40D3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55" name="Rectangle 151"/>
          <p:cNvSpPr>
            <a:spLocks noChangeArrowheads="1"/>
          </p:cNvSpPr>
          <p:nvPr/>
        </p:nvSpPr>
        <p:spPr bwMode="auto">
          <a:xfrm>
            <a:off x="4835525" y="3992563"/>
            <a:ext cx="9525" cy="342900"/>
          </a:xfrm>
          <a:prstGeom prst="rect">
            <a:avLst/>
          </a:prstGeom>
          <a:solidFill>
            <a:srgbClr val="3CD28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56" name="Rectangle 152"/>
          <p:cNvSpPr>
            <a:spLocks noChangeArrowheads="1"/>
          </p:cNvSpPr>
          <p:nvPr/>
        </p:nvSpPr>
        <p:spPr bwMode="auto">
          <a:xfrm>
            <a:off x="4845050" y="3992563"/>
            <a:ext cx="7938" cy="342900"/>
          </a:xfrm>
          <a:prstGeom prst="rect">
            <a:avLst/>
          </a:prstGeom>
          <a:solidFill>
            <a:srgbClr val="38D08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57" name="Rectangle 153"/>
          <p:cNvSpPr>
            <a:spLocks noChangeArrowheads="1"/>
          </p:cNvSpPr>
          <p:nvPr/>
        </p:nvSpPr>
        <p:spPr bwMode="auto">
          <a:xfrm>
            <a:off x="4852988" y="3992563"/>
            <a:ext cx="7937" cy="342900"/>
          </a:xfrm>
          <a:prstGeom prst="rect">
            <a:avLst/>
          </a:prstGeom>
          <a:solidFill>
            <a:srgbClr val="34C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58" name="Rectangle 154"/>
          <p:cNvSpPr>
            <a:spLocks noChangeArrowheads="1"/>
          </p:cNvSpPr>
          <p:nvPr/>
        </p:nvSpPr>
        <p:spPr bwMode="auto">
          <a:xfrm>
            <a:off x="4860925" y="3992563"/>
            <a:ext cx="9525" cy="342900"/>
          </a:xfrm>
          <a:prstGeom prst="rect">
            <a:avLst/>
          </a:prstGeom>
          <a:solidFill>
            <a:srgbClr val="30CD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59" name="Rectangle 155"/>
          <p:cNvSpPr>
            <a:spLocks noChangeArrowheads="1"/>
          </p:cNvSpPr>
          <p:nvPr/>
        </p:nvSpPr>
        <p:spPr bwMode="auto">
          <a:xfrm>
            <a:off x="4870450" y="3992563"/>
            <a:ext cx="7938" cy="342900"/>
          </a:xfrm>
          <a:prstGeom prst="rect">
            <a:avLst/>
          </a:prstGeom>
          <a:solidFill>
            <a:srgbClr val="2BCB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60" name="Rectangle 156"/>
          <p:cNvSpPr>
            <a:spLocks noChangeArrowheads="1"/>
          </p:cNvSpPr>
          <p:nvPr/>
        </p:nvSpPr>
        <p:spPr bwMode="auto">
          <a:xfrm>
            <a:off x="4878388" y="3992563"/>
            <a:ext cx="9525" cy="342900"/>
          </a:xfrm>
          <a:prstGeom prst="rect">
            <a:avLst/>
          </a:prstGeom>
          <a:solidFill>
            <a:srgbClr val="27CA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61" name="Rectangle 157"/>
          <p:cNvSpPr>
            <a:spLocks noChangeArrowheads="1"/>
          </p:cNvSpPr>
          <p:nvPr/>
        </p:nvSpPr>
        <p:spPr bwMode="auto">
          <a:xfrm>
            <a:off x="4887913" y="3992563"/>
            <a:ext cx="7937" cy="342900"/>
          </a:xfrm>
          <a:prstGeom prst="rect">
            <a:avLst/>
          </a:prstGeom>
          <a:solidFill>
            <a:srgbClr val="23C8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62" name="Rectangle 158"/>
          <p:cNvSpPr>
            <a:spLocks noChangeArrowheads="1"/>
          </p:cNvSpPr>
          <p:nvPr/>
        </p:nvSpPr>
        <p:spPr bwMode="auto">
          <a:xfrm>
            <a:off x="4895850" y="3992563"/>
            <a:ext cx="7938" cy="342900"/>
          </a:xfrm>
          <a:prstGeom prst="rect">
            <a:avLst/>
          </a:prstGeom>
          <a:solidFill>
            <a:srgbClr val="1FC67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63" name="Rectangle 159"/>
          <p:cNvSpPr>
            <a:spLocks noChangeArrowheads="1"/>
          </p:cNvSpPr>
          <p:nvPr/>
        </p:nvSpPr>
        <p:spPr bwMode="auto">
          <a:xfrm>
            <a:off x="4903788" y="3992563"/>
            <a:ext cx="9525" cy="342900"/>
          </a:xfrm>
          <a:prstGeom prst="rect">
            <a:avLst/>
          </a:prstGeom>
          <a:solidFill>
            <a:srgbClr val="1BC4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64" name="Rectangle 160"/>
          <p:cNvSpPr>
            <a:spLocks noChangeArrowheads="1"/>
          </p:cNvSpPr>
          <p:nvPr/>
        </p:nvSpPr>
        <p:spPr bwMode="auto">
          <a:xfrm>
            <a:off x="4913313" y="3992563"/>
            <a:ext cx="7937" cy="342900"/>
          </a:xfrm>
          <a:prstGeom prst="rect">
            <a:avLst/>
          </a:prstGeom>
          <a:solidFill>
            <a:srgbClr val="17C3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65" name="Rectangle 161"/>
          <p:cNvSpPr>
            <a:spLocks noChangeArrowheads="1"/>
          </p:cNvSpPr>
          <p:nvPr/>
        </p:nvSpPr>
        <p:spPr bwMode="auto">
          <a:xfrm>
            <a:off x="4921250" y="3992563"/>
            <a:ext cx="7938" cy="342900"/>
          </a:xfrm>
          <a:prstGeom prst="rect">
            <a:avLst/>
          </a:prstGeom>
          <a:solidFill>
            <a:srgbClr val="13C16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66" name="Rectangle 162"/>
          <p:cNvSpPr>
            <a:spLocks noChangeArrowheads="1"/>
          </p:cNvSpPr>
          <p:nvPr/>
        </p:nvSpPr>
        <p:spPr bwMode="auto">
          <a:xfrm>
            <a:off x="4929188" y="3992563"/>
            <a:ext cx="9525" cy="342900"/>
          </a:xfrm>
          <a:prstGeom prst="rect">
            <a:avLst/>
          </a:prstGeom>
          <a:solidFill>
            <a:srgbClr val="0FB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67" name="Rectangle 163"/>
          <p:cNvSpPr>
            <a:spLocks noChangeArrowheads="1"/>
          </p:cNvSpPr>
          <p:nvPr/>
        </p:nvSpPr>
        <p:spPr bwMode="auto">
          <a:xfrm>
            <a:off x="4938713" y="3992563"/>
            <a:ext cx="7937" cy="342900"/>
          </a:xfrm>
          <a:prstGeom prst="rect">
            <a:avLst/>
          </a:prstGeom>
          <a:solidFill>
            <a:srgbClr val="0BBD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68" name="Rectangle 164"/>
          <p:cNvSpPr>
            <a:spLocks noChangeArrowheads="1"/>
          </p:cNvSpPr>
          <p:nvPr/>
        </p:nvSpPr>
        <p:spPr bwMode="auto">
          <a:xfrm>
            <a:off x="4946650" y="3992563"/>
            <a:ext cx="9525" cy="342900"/>
          </a:xfrm>
          <a:prstGeom prst="rect">
            <a:avLst/>
          </a:prstGeom>
          <a:solidFill>
            <a:srgbClr val="06BB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69" name="Oval 165"/>
          <p:cNvSpPr>
            <a:spLocks noChangeArrowheads="1"/>
          </p:cNvSpPr>
          <p:nvPr/>
        </p:nvSpPr>
        <p:spPr bwMode="auto">
          <a:xfrm>
            <a:off x="4619625" y="3960813"/>
            <a:ext cx="331788" cy="88900"/>
          </a:xfrm>
          <a:prstGeom prst="ellipse">
            <a:avLst/>
          </a:prstGeom>
          <a:solidFill>
            <a:srgbClr val="A8FFD3"/>
          </a:solidFill>
          <a:ln w="0">
            <a:solidFill>
              <a:srgbClr val="000000"/>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70" name="Rectangle 166"/>
          <p:cNvSpPr>
            <a:spLocks noChangeArrowheads="1"/>
          </p:cNvSpPr>
          <p:nvPr/>
        </p:nvSpPr>
        <p:spPr bwMode="auto">
          <a:xfrm>
            <a:off x="4716463" y="4043363"/>
            <a:ext cx="13017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Role</a:t>
            </a:r>
          </a:p>
        </p:txBody>
      </p:sp>
      <p:sp>
        <p:nvSpPr>
          <p:cNvPr id="21671" name="Rectangle 167"/>
          <p:cNvSpPr>
            <a:spLocks noChangeArrowheads="1"/>
          </p:cNvSpPr>
          <p:nvPr/>
        </p:nvSpPr>
        <p:spPr bwMode="auto">
          <a:xfrm>
            <a:off x="4656138" y="4121150"/>
            <a:ext cx="2349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Provider</a:t>
            </a:r>
          </a:p>
        </p:txBody>
      </p:sp>
      <p:sp>
        <p:nvSpPr>
          <p:cNvPr id="21672" name="Rectangle 168"/>
          <p:cNvSpPr>
            <a:spLocks noChangeArrowheads="1"/>
          </p:cNvSpPr>
          <p:nvPr/>
        </p:nvSpPr>
        <p:spPr bwMode="auto">
          <a:xfrm>
            <a:off x="4733925" y="4206875"/>
            <a:ext cx="889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DB</a:t>
            </a:r>
          </a:p>
        </p:txBody>
      </p:sp>
      <p:sp>
        <p:nvSpPr>
          <p:cNvPr id="21673" name="Rectangle 169"/>
          <p:cNvSpPr>
            <a:spLocks noChangeArrowheads="1"/>
          </p:cNvSpPr>
          <p:nvPr/>
        </p:nvSpPr>
        <p:spPr bwMode="auto">
          <a:xfrm>
            <a:off x="3940175" y="5456238"/>
            <a:ext cx="9525" cy="342900"/>
          </a:xfrm>
          <a:prstGeom prst="rect">
            <a:avLst/>
          </a:prstGeom>
          <a:solidFill>
            <a:srgbClr val="04BA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74" name="Rectangle 170"/>
          <p:cNvSpPr>
            <a:spLocks noChangeArrowheads="1"/>
          </p:cNvSpPr>
          <p:nvPr/>
        </p:nvSpPr>
        <p:spPr bwMode="auto">
          <a:xfrm>
            <a:off x="3949700" y="5456238"/>
            <a:ext cx="7938" cy="342900"/>
          </a:xfrm>
          <a:prstGeom prst="rect">
            <a:avLst/>
          </a:prstGeom>
          <a:solidFill>
            <a:srgbClr val="A7FF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75" name="Rectangle 171"/>
          <p:cNvSpPr>
            <a:spLocks noChangeArrowheads="1"/>
          </p:cNvSpPr>
          <p:nvPr/>
        </p:nvSpPr>
        <p:spPr bwMode="auto">
          <a:xfrm>
            <a:off x="3957638" y="5456238"/>
            <a:ext cx="7937" cy="342900"/>
          </a:xfrm>
          <a:prstGeom prst="rect">
            <a:avLst/>
          </a:prstGeom>
          <a:solidFill>
            <a:srgbClr val="A3FD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76" name="Rectangle 172"/>
          <p:cNvSpPr>
            <a:spLocks noChangeArrowheads="1"/>
          </p:cNvSpPr>
          <p:nvPr/>
        </p:nvSpPr>
        <p:spPr bwMode="auto">
          <a:xfrm>
            <a:off x="3965575" y="5456238"/>
            <a:ext cx="9525" cy="342900"/>
          </a:xfrm>
          <a:prstGeom prst="rect">
            <a:avLst/>
          </a:prstGeom>
          <a:solidFill>
            <a:srgbClr val="A0FC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77" name="Rectangle 173"/>
          <p:cNvSpPr>
            <a:spLocks noChangeArrowheads="1"/>
          </p:cNvSpPr>
          <p:nvPr/>
        </p:nvSpPr>
        <p:spPr bwMode="auto">
          <a:xfrm>
            <a:off x="3975100" y="5456238"/>
            <a:ext cx="7938" cy="342900"/>
          </a:xfrm>
          <a:prstGeom prst="rect">
            <a:avLst/>
          </a:prstGeom>
          <a:solidFill>
            <a:srgbClr val="9BFA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78" name="Rectangle 174"/>
          <p:cNvSpPr>
            <a:spLocks noChangeArrowheads="1"/>
          </p:cNvSpPr>
          <p:nvPr/>
        </p:nvSpPr>
        <p:spPr bwMode="auto">
          <a:xfrm>
            <a:off x="3983038" y="5456238"/>
            <a:ext cx="7937" cy="342900"/>
          </a:xfrm>
          <a:prstGeom prst="rect">
            <a:avLst/>
          </a:prstGeom>
          <a:solidFill>
            <a:srgbClr val="97F8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79" name="Rectangle 175"/>
          <p:cNvSpPr>
            <a:spLocks noChangeArrowheads="1"/>
          </p:cNvSpPr>
          <p:nvPr/>
        </p:nvSpPr>
        <p:spPr bwMode="auto">
          <a:xfrm>
            <a:off x="3990975" y="5456238"/>
            <a:ext cx="9525" cy="342900"/>
          </a:xfrm>
          <a:prstGeom prst="rect">
            <a:avLst/>
          </a:prstGeom>
          <a:solidFill>
            <a:srgbClr val="93F6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80" name="Rectangle 176"/>
          <p:cNvSpPr>
            <a:spLocks noChangeArrowheads="1"/>
          </p:cNvSpPr>
          <p:nvPr/>
        </p:nvSpPr>
        <p:spPr bwMode="auto">
          <a:xfrm>
            <a:off x="4000500" y="5456238"/>
            <a:ext cx="7938" cy="342900"/>
          </a:xfrm>
          <a:prstGeom prst="rect">
            <a:avLst/>
          </a:prstGeom>
          <a:solidFill>
            <a:srgbClr val="8FF4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81" name="Rectangle 177"/>
          <p:cNvSpPr>
            <a:spLocks noChangeArrowheads="1"/>
          </p:cNvSpPr>
          <p:nvPr/>
        </p:nvSpPr>
        <p:spPr bwMode="auto">
          <a:xfrm>
            <a:off x="4008438" y="5456238"/>
            <a:ext cx="9525" cy="342900"/>
          </a:xfrm>
          <a:prstGeom prst="rect">
            <a:avLst/>
          </a:prstGeom>
          <a:solidFill>
            <a:srgbClr val="8BF3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82" name="Rectangle 178"/>
          <p:cNvSpPr>
            <a:spLocks noChangeArrowheads="1"/>
          </p:cNvSpPr>
          <p:nvPr/>
        </p:nvSpPr>
        <p:spPr bwMode="auto">
          <a:xfrm>
            <a:off x="4017963" y="5456238"/>
            <a:ext cx="7937" cy="342900"/>
          </a:xfrm>
          <a:prstGeom prst="rect">
            <a:avLst/>
          </a:prstGeom>
          <a:solidFill>
            <a:srgbClr val="87F1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83" name="Rectangle 179"/>
          <p:cNvSpPr>
            <a:spLocks noChangeArrowheads="1"/>
          </p:cNvSpPr>
          <p:nvPr/>
        </p:nvSpPr>
        <p:spPr bwMode="auto">
          <a:xfrm>
            <a:off x="4025900" y="5456238"/>
            <a:ext cx="7938" cy="342900"/>
          </a:xfrm>
          <a:prstGeom prst="rect">
            <a:avLst/>
          </a:prstGeom>
          <a:solidFill>
            <a:srgbClr val="83F0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84" name="Rectangle 180"/>
          <p:cNvSpPr>
            <a:spLocks noChangeArrowheads="1"/>
          </p:cNvSpPr>
          <p:nvPr/>
        </p:nvSpPr>
        <p:spPr bwMode="auto">
          <a:xfrm>
            <a:off x="4033838" y="5456238"/>
            <a:ext cx="9525" cy="342900"/>
          </a:xfrm>
          <a:prstGeom prst="rect">
            <a:avLst/>
          </a:prstGeom>
          <a:solidFill>
            <a:srgbClr val="7EEE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85" name="Rectangle 181"/>
          <p:cNvSpPr>
            <a:spLocks noChangeArrowheads="1"/>
          </p:cNvSpPr>
          <p:nvPr/>
        </p:nvSpPr>
        <p:spPr bwMode="auto">
          <a:xfrm>
            <a:off x="4043363" y="5456238"/>
            <a:ext cx="7937" cy="342900"/>
          </a:xfrm>
          <a:prstGeom prst="rect">
            <a:avLst/>
          </a:prstGeom>
          <a:solidFill>
            <a:srgbClr val="7AEC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86" name="Rectangle 182"/>
          <p:cNvSpPr>
            <a:spLocks noChangeArrowheads="1"/>
          </p:cNvSpPr>
          <p:nvPr/>
        </p:nvSpPr>
        <p:spPr bwMode="auto">
          <a:xfrm>
            <a:off x="4051300" y="5456238"/>
            <a:ext cx="7938" cy="342900"/>
          </a:xfrm>
          <a:prstGeom prst="rect">
            <a:avLst/>
          </a:prstGeom>
          <a:solidFill>
            <a:srgbClr val="76EAB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87" name="Rectangle 183"/>
          <p:cNvSpPr>
            <a:spLocks noChangeArrowheads="1"/>
          </p:cNvSpPr>
          <p:nvPr/>
        </p:nvSpPr>
        <p:spPr bwMode="auto">
          <a:xfrm>
            <a:off x="4059238" y="5456238"/>
            <a:ext cx="9525" cy="342900"/>
          </a:xfrm>
          <a:prstGeom prst="rect">
            <a:avLst/>
          </a:prstGeom>
          <a:solidFill>
            <a:srgbClr val="72E8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88" name="Rectangle 184"/>
          <p:cNvSpPr>
            <a:spLocks noChangeArrowheads="1"/>
          </p:cNvSpPr>
          <p:nvPr/>
        </p:nvSpPr>
        <p:spPr bwMode="auto">
          <a:xfrm>
            <a:off x="4068763" y="5456238"/>
            <a:ext cx="7937" cy="342900"/>
          </a:xfrm>
          <a:prstGeom prst="rect">
            <a:avLst/>
          </a:prstGeom>
          <a:solidFill>
            <a:srgbClr val="6EE7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89" name="Rectangle 185"/>
          <p:cNvSpPr>
            <a:spLocks noChangeArrowheads="1"/>
          </p:cNvSpPr>
          <p:nvPr/>
        </p:nvSpPr>
        <p:spPr bwMode="auto">
          <a:xfrm>
            <a:off x="4076700" y="5456238"/>
            <a:ext cx="9525" cy="342900"/>
          </a:xfrm>
          <a:prstGeom prst="rect">
            <a:avLst/>
          </a:prstGeom>
          <a:solidFill>
            <a:srgbClr val="6AE5A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90" name="Rectangle 186"/>
          <p:cNvSpPr>
            <a:spLocks noChangeArrowheads="1"/>
          </p:cNvSpPr>
          <p:nvPr/>
        </p:nvSpPr>
        <p:spPr bwMode="auto">
          <a:xfrm>
            <a:off x="4086225" y="5456238"/>
            <a:ext cx="7938" cy="342900"/>
          </a:xfrm>
          <a:prstGeom prst="rect">
            <a:avLst/>
          </a:prstGeom>
          <a:solidFill>
            <a:srgbClr val="66E3A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91" name="Rectangle 187"/>
          <p:cNvSpPr>
            <a:spLocks noChangeArrowheads="1"/>
          </p:cNvSpPr>
          <p:nvPr/>
        </p:nvSpPr>
        <p:spPr bwMode="auto">
          <a:xfrm>
            <a:off x="4094163" y="5456238"/>
            <a:ext cx="7937" cy="342900"/>
          </a:xfrm>
          <a:prstGeom prst="rect">
            <a:avLst/>
          </a:prstGeom>
          <a:solidFill>
            <a:srgbClr val="62E1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92" name="Rectangle 188"/>
          <p:cNvSpPr>
            <a:spLocks noChangeArrowheads="1"/>
          </p:cNvSpPr>
          <p:nvPr/>
        </p:nvSpPr>
        <p:spPr bwMode="auto">
          <a:xfrm>
            <a:off x="4102100" y="5456238"/>
            <a:ext cx="9525" cy="342900"/>
          </a:xfrm>
          <a:prstGeom prst="rect">
            <a:avLst/>
          </a:prstGeom>
          <a:solidFill>
            <a:srgbClr val="5EE09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93" name="Rectangle 189"/>
          <p:cNvSpPr>
            <a:spLocks noChangeArrowheads="1"/>
          </p:cNvSpPr>
          <p:nvPr/>
        </p:nvSpPr>
        <p:spPr bwMode="auto">
          <a:xfrm>
            <a:off x="4111625" y="5456238"/>
            <a:ext cx="7938" cy="342900"/>
          </a:xfrm>
          <a:prstGeom prst="rect">
            <a:avLst/>
          </a:prstGeom>
          <a:solidFill>
            <a:srgbClr val="5ADE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94" name="Rectangle 190"/>
          <p:cNvSpPr>
            <a:spLocks noChangeArrowheads="1"/>
          </p:cNvSpPr>
          <p:nvPr/>
        </p:nvSpPr>
        <p:spPr bwMode="auto">
          <a:xfrm>
            <a:off x="4119563" y="5456238"/>
            <a:ext cx="7937" cy="342900"/>
          </a:xfrm>
          <a:prstGeom prst="rect">
            <a:avLst/>
          </a:prstGeom>
          <a:solidFill>
            <a:srgbClr val="55D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95" name="Rectangle 191"/>
          <p:cNvSpPr>
            <a:spLocks noChangeArrowheads="1"/>
          </p:cNvSpPr>
          <p:nvPr/>
        </p:nvSpPr>
        <p:spPr bwMode="auto">
          <a:xfrm>
            <a:off x="4127500" y="5456238"/>
            <a:ext cx="9525" cy="342900"/>
          </a:xfrm>
          <a:prstGeom prst="rect">
            <a:avLst/>
          </a:prstGeom>
          <a:solidFill>
            <a:srgbClr val="51DB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96" name="Rectangle 192"/>
          <p:cNvSpPr>
            <a:spLocks noChangeArrowheads="1"/>
          </p:cNvSpPr>
          <p:nvPr/>
        </p:nvSpPr>
        <p:spPr bwMode="auto">
          <a:xfrm>
            <a:off x="4137025" y="5456238"/>
            <a:ext cx="7938" cy="342900"/>
          </a:xfrm>
          <a:prstGeom prst="rect">
            <a:avLst/>
          </a:prstGeom>
          <a:solidFill>
            <a:srgbClr val="4DD99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97" name="Rectangle 193"/>
          <p:cNvSpPr>
            <a:spLocks noChangeArrowheads="1"/>
          </p:cNvSpPr>
          <p:nvPr/>
        </p:nvSpPr>
        <p:spPr bwMode="auto">
          <a:xfrm>
            <a:off x="4144963" y="5456238"/>
            <a:ext cx="7937" cy="342900"/>
          </a:xfrm>
          <a:prstGeom prst="rect">
            <a:avLst/>
          </a:prstGeom>
          <a:solidFill>
            <a:srgbClr val="49D8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98" name="Rectangle 194"/>
          <p:cNvSpPr>
            <a:spLocks noChangeArrowheads="1"/>
          </p:cNvSpPr>
          <p:nvPr/>
        </p:nvSpPr>
        <p:spPr bwMode="auto">
          <a:xfrm>
            <a:off x="4152900" y="5456238"/>
            <a:ext cx="9525" cy="342900"/>
          </a:xfrm>
          <a:prstGeom prst="rect">
            <a:avLst/>
          </a:prstGeom>
          <a:solidFill>
            <a:srgbClr val="45D6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99" name="Rectangle 195"/>
          <p:cNvSpPr>
            <a:spLocks noChangeArrowheads="1"/>
          </p:cNvSpPr>
          <p:nvPr/>
        </p:nvSpPr>
        <p:spPr bwMode="auto">
          <a:xfrm>
            <a:off x="4162425" y="5456238"/>
            <a:ext cx="7938" cy="342900"/>
          </a:xfrm>
          <a:prstGeom prst="rect">
            <a:avLst/>
          </a:prstGeom>
          <a:solidFill>
            <a:srgbClr val="41D48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00" name="Rectangle 196"/>
          <p:cNvSpPr>
            <a:spLocks noChangeArrowheads="1"/>
          </p:cNvSpPr>
          <p:nvPr/>
        </p:nvSpPr>
        <p:spPr bwMode="auto">
          <a:xfrm>
            <a:off x="4170363" y="5456238"/>
            <a:ext cx="9525" cy="342900"/>
          </a:xfrm>
          <a:prstGeom prst="rect">
            <a:avLst/>
          </a:prstGeom>
          <a:solidFill>
            <a:srgbClr val="3DD2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01" name="Rectangle 197"/>
          <p:cNvSpPr>
            <a:spLocks noChangeArrowheads="1"/>
          </p:cNvSpPr>
          <p:nvPr/>
        </p:nvSpPr>
        <p:spPr bwMode="auto">
          <a:xfrm>
            <a:off x="4179888" y="5456238"/>
            <a:ext cx="7937" cy="342900"/>
          </a:xfrm>
          <a:prstGeom prst="rect">
            <a:avLst/>
          </a:prstGeom>
          <a:solidFill>
            <a:srgbClr val="39D1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02" name="Rectangle 198"/>
          <p:cNvSpPr>
            <a:spLocks noChangeArrowheads="1"/>
          </p:cNvSpPr>
          <p:nvPr/>
        </p:nvSpPr>
        <p:spPr bwMode="auto">
          <a:xfrm>
            <a:off x="4187825" y="5456238"/>
            <a:ext cx="7938" cy="342900"/>
          </a:xfrm>
          <a:prstGeom prst="rect">
            <a:avLst/>
          </a:prstGeom>
          <a:solidFill>
            <a:srgbClr val="35CF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03" name="Rectangle 199"/>
          <p:cNvSpPr>
            <a:spLocks noChangeArrowheads="1"/>
          </p:cNvSpPr>
          <p:nvPr/>
        </p:nvSpPr>
        <p:spPr bwMode="auto">
          <a:xfrm>
            <a:off x="4195763" y="5456238"/>
            <a:ext cx="9525" cy="342900"/>
          </a:xfrm>
          <a:prstGeom prst="rect">
            <a:avLst/>
          </a:prstGeom>
          <a:solidFill>
            <a:srgbClr val="31CD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04" name="Rectangle 200"/>
          <p:cNvSpPr>
            <a:spLocks noChangeArrowheads="1"/>
          </p:cNvSpPr>
          <p:nvPr/>
        </p:nvSpPr>
        <p:spPr bwMode="auto">
          <a:xfrm>
            <a:off x="4205288" y="5456238"/>
            <a:ext cx="7937" cy="342900"/>
          </a:xfrm>
          <a:prstGeom prst="rect">
            <a:avLst/>
          </a:prstGeom>
          <a:solidFill>
            <a:srgbClr val="2CCC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05" name="Rectangle 201"/>
          <p:cNvSpPr>
            <a:spLocks noChangeArrowheads="1"/>
          </p:cNvSpPr>
          <p:nvPr/>
        </p:nvSpPr>
        <p:spPr bwMode="auto">
          <a:xfrm>
            <a:off x="4213225" y="5456238"/>
            <a:ext cx="7938" cy="342900"/>
          </a:xfrm>
          <a:prstGeom prst="rect">
            <a:avLst/>
          </a:prstGeom>
          <a:solidFill>
            <a:srgbClr val="28CA7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06" name="Rectangle 202"/>
          <p:cNvSpPr>
            <a:spLocks noChangeArrowheads="1"/>
          </p:cNvSpPr>
          <p:nvPr/>
        </p:nvSpPr>
        <p:spPr bwMode="auto">
          <a:xfrm>
            <a:off x="4221163" y="5456238"/>
            <a:ext cx="9525" cy="342900"/>
          </a:xfrm>
          <a:prstGeom prst="rect">
            <a:avLst/>
          </a:prstGeom>
          <a:solidFill>
            <a:srgbClr val="24C8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07" name="Rectangle 203"/>
          <p:cNvSpPr>
            <a:spLocks noChangeArrowheads="1"/>
          </p:cNvSpPr>
          <p:nvPr/>
        </p:nvSpPr>
        <p:spPr bwMode="auto">
          <a:xfrm>
            <a:off x="4230688" y="5456238"/>
            <a:ext cx="7937" cy="342900"/>
          </a:xfrm>
          <a:prstGeom prst="rect">
            <a:avLst/>
          </a:prstGeom>
          <a:solidFill>
            <a:srgbClr val="20C67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08" name="Rectangle 204"/>
          <p:cNvSpPr>
            <a:spLocks noChangeArrowheads="1"/>
          </p:cNvSpPr>
          <p:nvPr/>
        </p:nvSpPr>
        <p:spPr bwMode="auto">
          <a:xfrm>
            <a:off x="4238625" y="5456238"/>
            <a:ext cx="9525" cy="342900"/>
          </a:xfrm>
          <a:prstGeom prst="rect">
            <a:avLst/>
          </a:prstGeom>
          <a:solidFill>
            <a:srgbClr val="1CC5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09" name="Rectangle 205"/>
          <p:cNvSpPr>
            <a:spLocks noChangeArrowheads="1"/>
          </p:cNvSpPr>
          <p:nvPr/>
        </p:nvSpPr>
        <p:spPr bwMode="auto">
          <a:xfrm>
            <a:off x="4248150" y="5456238"/>
            <a:ext cx="7938" cy="342900"/>
          </a:xfrm>
          <a:prstGeom prst="rect">
            <a:avLst/>
          </a:prstGeom>
          <a:solidFill>
            <a:srgbClr val="18C3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10" name="Rectangle 206"/>
          <p:cNvSpPr>
            <a:spLocks noChangeArrowheads="1"/>
          </p:cNvSpPr>
          <p:nvPr/>
        </p:nvSpPr>
        <p:spPr bwMode="auto">
          <a:xfrm>
            <a:off x="4256088" y="5456238"/>
            <a:ext cx="7937" cy="342900"/>
          </a:xfrm>
          <a:prstGeom prst="rect">
            <a:avLst/>
          </a:prstGeom>
          <a:solidFill>
            <a:srgbClr val="14C16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11" name="Rectangle 207"/>
          <p:cNvSpPr>
            <a:spLocks noChangeArrowheads="1"/>
          </p:cNvSpPr>
          <p:nvPr/>
        </p:nvSpPr>
        <p:spPr bwMode="auto">
          <a:xfrm>
            <a:off x="4264025" y="5456238"/>
            <a:ext cx="9525" cy="342900"/>
          </a:xfrm>
          <a:prstGeom prst="rect">
            <a:avLst/>
          </a:prstGeom>
          <a:solidFill>
            <a:srgbClr val="10BF6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12" name="Rectangle 208"/>
          <p:cNvSpPr>
            <a:spLocks noChangeArrowheads="1"/>
          </p:cNvSpPr>
          <p:nvPr/>
        </p:nvSpPr>
        <p:spPr bwMode="auto">
          <a:xfrm>
            <a:off x="4273550" y="5456238"/>
            <a:ext cx="7938" cy="342900"/>
          </a:xfrm>
          <a:prstGeom prst="rect">
            <a:avLst/>
          </a:prstGeom>
          <a:solidFill>
            <a:srgbClr val="0CBD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13" name="Rectangle 209"/>
          <p:cNvSpPr>
            <a:spLocks noChangeArrowheads="1"/>
          </p:cNvSpPr>
          <p:nvPr/>
        </p:nvSpPr>
        <p:spPr bwMode="auto">
          <a:xfrm>
            <a:off x="4281488" y="5456238"/>
            <a:ext cx="7937" cy="342900"/>
          </a:xfrm>
          <a:prstGeom prst="rect">
            <a:avLst/>
          </a:prstGeom>
          <a:solidFill>
            <a:srgbClr val="08BC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14" name="Oval 210"/>
          <p:cNvSpPr>
            <a:spLocks noChangeArrowheads="1"/>
          </p:cNvSpPr>
          <p:nvPr/>
        </p:nvSpPr>
        <p:spPr bwMode="auto">
          <a:xfrm>
            <a:off x="3956050" y="5422900"/>
            <a:ext cx="331788" cy="90488"/>
          </a:xfrm>
          <a:prstGeom prst="ellipse">
            <a:avLst/>
          </a:prstGeom>
          <a:solidFill>
            <a:srgbClr val="A8FFD3"/>
          </a:solidFill>
          <a:ln w="0">
            <a:solidFill>
              <a:srgbClr val="000000"/>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15" name="Rectangle 211"/>
          <p:cNvSpPr>
            <a:spLocks noChangeArrowheads="1"/>
          </p:cNvSpPr>
          <p:nvPr/>
        </p:nvSpPr>
        <p:spPr bwMode="auto">
          <a:xfrm>
            <a:off x="4025900" y="5584825"/>
            <a:ext cx="179388"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UMAF</a:t>
            </a:r>
          </a:p>
        </p:txBody>
      </p:sp>
      <p:sp>
        <p:nvSpPr>
          <p:cNvPr id="21716" name="Rectangle 212"/>
          <p:cNvSpPr>
            <a:spLocks noChangeArrowheads="1"/>
          </p:cNvSpPr>
          <p:nvPr/>
        </p:nvSpPr>
        <p:spPr bwMode="auto">
          <a:xfrm>
            <a:off x="4530725" y="4964113"/>
            <a:ext cx="439738" cy="31432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17" name="Rectangle 213"/>
          <p:cNvSpPr>
            <a:spLocks noChangeArrowheads="1"/>
          </p:cNvSpPr>
          <p:nvPr/>
        </p:nvSpPr>
        <p:spPr bwMode="auto">
          <a:xfrm>
            <a:off x="4467225" y="4899025"/>
            <a:ext cx="438150" cy="3143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18" name="Rectangle 214"/>
          <p:cNvSpPr>
            <a:spLocks noChangeArrowheads="1"/>
          </p:cNvSpPr>
          <p:nvPr/>
        </p:nvSpPr>
        <p:spPr bwMode="auto">
          <a:xfrm>
            <a:off x="4614863" y="4916488"/>
            <a:ext cx="142875"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PIP</a:t>
            </a:r>
          </a:p>
        </p:txBody>
      </p:sp>
      <p:sp>
        <p:nvSpPr>
          <p:cNvPr id="21719" name="Rectangle 215"/>
          <p:cNvSpPr>
            <a:spLocks noChangeArrowheads="1"/>
          </p:cNvSpPr>
          <p:nvPr/>
        </p:nvSpPr>
        <p:spPr bwMode="auto">
          <a:xfrm>
            <a:off x="4562475" y="5027613"/>
            <a:ext cx="2349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Attribute</a:t>
            </a:r>
          </a:p>
        </p:txBody>
      </p:sp>
      <p:sp>
        <p:nvSpPr>
          <p:cNvPr id="21720" name="Rectangle 216"/>
          <p:cNvSpPr>
            <a:spLocks noChangeArrowheads="1"/>
          </p:cNvSpPr>
          <p:nvPr/>
        </p:nvSpPr>
        <p:spPr bwMode="auto">
          <a:xfrm>
            <a:off x="4562475" y="5113338"/>
            <a:ext cx="2349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Provider</a:t>
            </a:r>
          </a:p>
        </p:txBody>
      </p:sp>
      <p:sp>
        <p:nvSpPr>
          <p:cNvPr id="21721" name="Freeform 217"/>
          <p:cNvSpPr>
            <a:spLocks/>
          </p:cNvSpPr>
          <p:nvPr/>
        </p:nvSpPr>
        <p:spPr bwMode="auto">
          <a:xfrm>
            <a:off x="4114800" y="3152775"/>
            <a:ext cx="201613" cy="754063"/>
          </a:xfrm>
          <a:custGeom>
            <a:avLst/>
            <a:gdLst>
              <a:gd name="T0" fmla="*/ 2147483646 w 127"/>
              <a:gd name="T1" fmla="*/ 0 h 475"/>
              <a:gd name="T2" fmla="*/ 2147483646 w 127"/>
              <a:gd name="T3" fmla="*/ 2147483646 h 475"/>
              <a:gd name="T4" fmla="*/ 0 w 127"/>
              <a:gd name="T5" fmla="*/ 2147483646 h 475"/>
              <a:gd name="T6" fmla="*/ 0 w 127"/>
              <a:gd name="T7" fmla="*/ 2147483646 h 4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7" h="475">
                <a:moveTo>
                  <a:pt x="127" y="0"/>
                </a:moveTo>
                <a:lnTo>
                  <a:pt x="127" y="13"/>
                </a:lnTo>
                <a:lnTo>
                  <a:pt x="0" y="13"/>
                </a:lnTo>
                <a:lnTo>
                  <a:pt x="0" y="475"/>
                </a:lnTo>
              </a:path>
            </a:pathLst>
          </a:custGeom>
          <a:noFill/>
          <a:ln w="7938" cap="rnd">
            <a:solidFill>
              <a:srgbClr val="6666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1722" name="Freeform 218"/>
          <p:cNvSpPr>
            <a:spLocks/>
          </p:cNvSpPr>
          <p:nvPr/>
        </p:nvSpPr>
        <p:spPr bwMode="auto">
          <a:xfrm>
            <a:off x="4279900" y="3051175"/>
            <a:ext cx="73025" cy="111125"/>
          </a:xfrm>
          <a:custGeom>
            <a:avLst/>
            <a:gdLst>
              <a:gd name="T0" fmla="*/ 0 w 46"/>
              <a:gd name="T1" fmla="*/ 2147483646 h 70"/>
              <a:gd name="T2" fmla="*/ 2147483646 w 46"/>
              <a:gd name="T3" fmla="*/ 0 h 70"/>
              <a:gd name="T4" fmla="*/ 2147483646 w 46"/>
              <a:gd name="T5" fmla="*/ 2147483646 h 70"/>
              <a:gd name="T6" fmla="*/ 0 w 46"/>
              <a:gd name="T7" fmla="*/ 2147483646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70">
                <a:moveTo>
                  <a:pt x="0" y="70"/>
                </a:moveTo>
                <a:lnTo>
                  <a:pt x="23" y="0"/>
                </a:lnTo>
                <a:lnTo>
                  <a:pt x="46" y="70"/>
                </a:lnTo>
                <a:lnTo>
                  <a:pt x="0" y="7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723" name="Freeform 219"/>
          <p:cNvSpPr>
            <a:spLocks/>
          </p:cNvSpPr>
          <p:nvPr/>
        </p:nvSpPr>
        <p:spPr bwMode="auto">
          <a:xfrm>
            <a:off x="4078288" y="3897313"/>
            <a:ext cx="73025" cy="111125"/>
          </a:xfrm>
          <a:custGeom>
            <a:avLst/>
            <a:gdLst>
              <a:gd name="T0" fmla="*/ 2147483646 w 46"/>
              <a:gd name="T1" fmla="*/ 0 h 70"/>
              <a:gd name="T2" fmla="*/ 2147483646 w 46"/>
              <a:gd name="T3" fmla="*/ 2147483646 h 70"/>
              <a:gd name="T4" fmla="*/ 0 w 46"/>
              <a:gd name="T5" fmla="*/ 0 h 70"/>
              <a:gd name="T6" fmla="*/ 2147483646 w 46"/>
              <a:gd name="T7" fmla="*/ 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70">
                <a:moveTo>
                  <a:pt x="46" y="0"/>
                </a:moveTo>
                <a:lnTo>
                  <a:pt x="23" y="70"/>
                </a:lnTo>
                <a:lnTo>
                  <a:pt x="0" y="0"/>
                </a:lnTo>
                <a:lnTo>
                  <a:pt x="46" y="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724" name="Freeform 220"/>
          <p:cNvSpPr>
            <a:spLocks/>
          </p:cNvSpPr>
          <p:nvPr/>
        </p:nvSpPr>
        <p:spPr bwMode="auto">
          <a:xfrm>
            <a:off x="4403725" y="3152775"/>
            <a:ext cx="219075" cy="552450"/>
          </a:xfrm>
          <a:custGeom>
            <a:avLst/>
            <a:gdLst>
              <a:gd name="T0" fmla="*/ 2147483646 w 138"/>
              <a:gd name="T1" fmla="*/ 2147483646 h 348"/>
              <a:gd name="T2" fmla="*/ 0 w 138"/>
              <a:gd name="T3" fmla="*/ 2147483646 h 348"/>
              <a:gd name="T4" fmla="*/ 0 w 138"/>
              <a:gd name="T5" fmla="*/ 0 h 348"/>
              <a:gd name="T6" fmla="*/ 0 60000 65536"/>
              <a:gd name="T7" fmla="*/ 0 60000 65536"/>
              <a:gd name="T8" fmla="*/ 0 60000 65536"/>
            </a:gdLst>
            <a:ahLst/>
            <a:cxnLst>
              <a:cxn ang="T6">
                <a:pos x="T0" y="T1"/>
              </a:cxn>
              <a:cxn ang="T7">
                <a:pos x="T2" y="T3"/>
              </a:cxn>
              <a:cxn ang="T8">
                <a:pos x="T4" y="T5"/>
              </a:cxn>
            </a:cxnLst>
            <a:rect l="0" t="0" r="r" b="b"/>
            <a:pathLst>
              <a:path w="138" h="348">
                <a:moveTo>
                  <a:pt x="138" y="348"/>
                </a:moveTo>
                <a:lnTo>
                  <a:pt x="0" y="348"/>
                </a:lnTo>
                <a:lnTo>
                  <a:pt x="0" y="0"/>
                </a:lnTo>
              </a:path>
            </a:pathLst>
          </a:custGeom>
          <a:noFill/>
          <a:ln w="7938" cap="rnd">
            <a:solidFill>
              <a:srgbClr val="6666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1725" name="Freeform 221"/>
          <p:cNvSpPr>
            <a:spLocks/>
          </p:cNvSpPr>
          <p:nvPr/>
        </p:nvSpPr>
        <p:spPr bwMode="auto">
          <a:xfrm>
            <a:off x="4367213" y="3051175"/>
            <a:ext cx="73025" cy="111125"/>
          </a:xfrm>
          <a:custGeom>
            <a:avLst/>
            <a:gdLst>
              <a:gd name="T0" fmla="*/ 0 w 46"/>
              <a:gd name="T1" fmla="*/ 2147483646 h 70"/>
              <a:gd name="T2" fmla="*/ 2147483646 w 46"/>
              <a:gd name="T3" fmla="*/ 0 h 70"/>
              <a:gd name="T4" fmla="*/ 2147483646 w 46"/>
              <a:gd name="T5" fmla="*/ 2147483646 h 70"/>
              <a:gd name="T6" fmla="*/ 0 w 46"/>
              <a:gd name="T7" fmla="*/ 2147483646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70">
                <a:moveTo>
                  <a:pt x="0" y="70"/>
                </a:moveTo>
                <a:lnTo>
                  <a:pt x="23" y="0"/>
                </a:lnTo>
                <a:lnTo>
                  <a:pt x="46" y="70"/>
                </a:lnTo>
                <a:lnTo>
                  <a:pt x="0" y="7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726" name="Rectangle 222"/>
          <p:cNvSpPr>
            <a:spLocks noChangeArrowheads="1"/>
          </p:cNvSpPr>
          <p:nvPr/>
        </p:nvSpPr>
        <p:spPr bwMode="auto">
          <a:xfrm>
            <a:off x="4511675" y="5456238"/>
            <a:ext cx="9525" cy="342900"/>
          </a:xfrm>
          <a:prstGeom prst="rect">
            <a:avLst/>
          </a:prstGeom>
          <a:solidFill>
            <a:srgbClr val="A8FF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27" name="Rectangle 223"/>
          <p:cNvSpPr>
            <a:spLocks noChangeArrowheads="1"/>
          </p:cNvSpPr>
          <p:nvPr/>
        </p:nvSpPr>
        <p:spPr bwMode="auto">
          <a:xfrm>
            <a:off x="4521200" y="5456238"/>
            <a:ext cx="7938" cy="342900"/>
          </a:xfrm>
          <a:prstGeom prst="rect">
            <a:avLst/>
          </a:prstGeom>
          <a:solidFill>
            <a:srgbClr val="A4FD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28" name="Rectangle 224"/>
          <p:cNvSpPr>
            <a:spLocks noChangeArrowheads="1"/>
          </p:cNvSpPr>
          <p:nvPr/>
        </p:nvSpPr>
        <p:spPr bwMode="auto">
          <a:xfrm>
            <a:off x="4529138" y="5456238"/>
            <a:ext cx="7937" cy="342900"/>
          </a:xfrm>
          <a:prstGeom prst="rect">
            <a:avLst/>
          </a:prstGeom>
          <a:solidFill>
            <a:srgbClr val="A0FC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29" name="Rectangle 225"/>
          <p:cNvSpPr>
            <a:spLocks noChangeArrowheads="1"/>
          </p:cNvSpPr>
          <p:nvPr/>
        </p:nvSpPr>
        <p:spPr bwMode="auto">
          <a:xfrm>
            <a:off x="4537075" y="5456238"/>
            <a:ext cx="9525" cy="342900"/>
          </a:xfrm>
          <a:prstGeom prst="rect">
            <a:avLst/>
          </a:prstGeom>
          <a:solidFill>
            <a:srgbClr val="9CFA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30" name="Rectangle 226"/>
          <p:cNvSpPr>
            <a:spLocks noChangeArrowheads="1"/>
          </p:cNvSpPr>
          <p:nvPr/>
        </p:nvSpPr>
        <p:spPr bwMode="auto">
          <a:xfrm>
            <a:off x="4546600" y="5456238"/>
            <a:ext cx="7938" cy="342900"/>
          </a:xfrm>
          <a:prstGeom prst="rect">
            <a:avLst/>
          </a:prstGeom>
          <a:solidFill>
            <a:srgbClr val="98F8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31" name="Rectangle 227"/>
          <p:cNvSpPr>
            <a:spLocks noChangeArrowheads="1"/>
          </p:cNvSpPr>
          <p:nvPr/>
        </p:nvSpPr>
        <p:spPr bwMode="auto">
          <a:xfrm>
            <a:off x="4554538" y="5456238"/>
            <a:ext cx="7937" cy="342900"/>
          </a:xfrm>
          <a:prstGeom prst="rect">
            <a:avLst/>
          </a:prstGeom>
          <a:solidFill>
            <a:srgbClr val="93F6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32" name="Rectangle 228"/>
          <p:cNvSpPr>
            <a:spLocks noChangeArrowheads="1"/>
          </p:cNvSpPr>
          <p:nvPr/>
        </p:nvSpPr>
        <p:spPr bwMode="auto">
          <a:xfrm>
            <a:off x="4562475" y="5456238"/>
            <a:ext cx="9525" cy="342900"/>
          </a:xfrm>
          <a:prstGeom prst="rect">
            <a:avLst/>
          </a:prstGeom>
          <a:solidFill>
            <a:srgbClr val="8FF5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33" name="Rectangle 229"/>
          <p:cNvSpPr>
            <a:spLocks noChangeArrowheads="1"/>
          </p:cNvSpPr>
          <p:nvPr/>
        </p:nvSpPr>
        <p:spPr bwMode="auto">
          <a:xfrm>
            <a:off x="4572000" y="5456238"/>
            <a:ext cx="7938" cy="342900"/>
          </a:xfrm>
          <a:prstGeom prst="rect">
            <a:avLst/>
          </a:prstGeom>
          <a:solidFill>
            <a:srgbClr val="8CF3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34" name="Rectangle 230"/>
          <p:cNvSpPr>
            <a:spLocks noChangeArrowheads="1"/>
          </p:cNvSpPr>
          <p:nvPr/>
        </p:nvSpPr>
        <p:spPr bwMode="auto">
          <a:xfrm>
            <a:off x="4579938" y="5456238"/>
            <a:ext cx="7937" cy="342900"/>
          </a:xfrm>
          <a:prstGeom prst="rect">
            <a:avLst/>
          </a:prstGeom>
          <a:solidFill>
            <a:srgbClr val="87F1B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35" name="Rectangle 231"/>
          <p:cNvSpPr>
            <a:spLocks noChangeArrowheads="1"/>
          </p:cNvSpPr>
          <p:nvPr/>
        </p:nvSpPr>
        <p:spPr bwMode="auto">
          <a:xfrm>
            <a:off x="4587875" y="5456238"/>
            <a:ext cx="9525" cy="342900"/>
          </a:xfrm>
          <a:prstGeom prst="rect">
            <a:avLst/>
          </a:prstGeom>
          <a:solidFill>
            <a:srgbClr val="83F0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36" name="Rectangle 232"/>
          <p:cNvSpPr>
            <a:spLocks noChangeArrowheads="1"/>
          </p:cNvSpPr>
          <p:nvPr/>
        </p:nvSpPr>
        <p:spPr bwMode="auto">
          <a:xfrm>
            <a:off x="4597400" y="5456238"/>
            <a:ext cx="7938" cy="342900"/>
          </a:xfrm>
          <a:prstGeom prst="rect">
            <a:avLst/>
          </a:prstGeom>
          <a:solidFill>
            <a:srgbClr val="7FEE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37" name="Rectangle 233"/>
          <p:cNvSpPr>
            <a:spLocks noChangeArrowheads="1"/>
          </p:cNvSpPr>
          <p:nvPr/>
        </p:nvSpPr>
        <p:spPr bwMode="auto">
          <a:xfrm>
            <a:off x="4605338" y="5456238"/>
            <a:ext cx="9525" cy="342900"/>
          </a:xfrm>
          <a:prstGeom prst="rect">
            <a:avLst/>
          </a:prstGeom>
          <a:solidFill>
            <a:srgbClr val="7BEC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38" name="Rectangle 234"/>
          <p:cNvSpPr>
            <a:spLocks noChangeArrowheads="1"/>
          </p:cNvSpPr>
          <p:nvPr/>
        </p:nvSpPr>
        <p:spPr bwMode="auto">
          <a:xfrm>
            <a:off x="4614863" y="5456238"/>
            <a:ext cx="7937" cy="342900"/>
          </a:xfrm>
          <a:prstGeom prst="rect">
            <a:avLst/>
          </a:prstGeom>
          <a:solidFill>
            <a:srgbClr val="77EAB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39" name="Rectangle 235"/>
          <p:cNvSpPr>
            <a:spLocks noChangeArrowheads="1"/>
          </p:cNvSpPr>
          <p:nvPr/>
        </p:nvSpPr>
        <p:spPr bwMode="auto">
          <a:xfrm>
            <a:off x="4622800" y="5456238"/>
            <a:ext cx="7938" cy="342900"/>
          </a:xfrm>
          <a:prstGeom prst="rect">
            <a:avLst/>
          </a:prstGeom>
          <a:solidFill>
            <a:srgbClr val="73E9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40" name="Rectangle 236"/>
          <p:cNvSpPr>
            <a:spLocks noChangeArrowheads="1"/>
          </p:cNvSpPr>
          <p:nvPr/>
        </p:nvSpPr>
        <p:spPr bwMode="auto">
          <a:xfrm>
            <a:off x="4630738" y="5456238"/>
            <a:ext cx="9525" cy="342900"/>
          </a:xfrm>
          <a:prstGeom prst="rect">
            <a:avLst/>
          </a:prstGeom>
          <a:solidFill>
            <a:srgbClr val="6FE7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41" name="Rectangle 237"/>
          <p:cNvSpPr>
            <a:spLocks noChangeArrowheads="1"/>
          </p:cNvSpPr>
          <p:nvPr/>
        </p:nvSpPr>
        <p:spPr bwMode="auto">
          <a:xfrm>
            <a:off x="4640263" y="5456238"/>
            <a:ext cx="7937" cy="342900"/>
          </a:xfrm>
          <a:prstGeom prst="rect">
            <a:avLst/>
          </a:prstGeom>
          <a:solidFill>
            <a:srgbClr val="6AE6A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42" name="Rectangle 238"/>
          <p:cNvSpPr>
            <a:spLocks noChangeArrowheads="1"/>
          </p:cNvSpPr>
          <p:nvPr/>
        </p:nvSpPr>
        <p:spPr bwMode="auto">
          <a:xfrm>
            <a:off x="4648200" y="5456238"/>
            <a:ext cx="7938" cy="342900"/>
          </a:xfrm>
          <a:prstGeom prst="rect">
            <a:avLst/>
          </a:prstGeom>
          <a:solidFill>
            <a:srgbClr val="66E4A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43" name="Rectangle 239"/>
          <p:cNvSpPr>
            <a:spLocks noChangeArrowheads="1"/>
          </p:cNvSpPr>
          <p:nvPr/>
        </p:nvSpPr>
        <p:spPr bwMode="auto">
          <a:xfrm>
            <a:off x="4656138" y="5456238"/>
            <a:ext cx="9525" cy="342900"/>
          </a:xfrm>
          <a:prstGeom prst="rect">
            <a:avLst/>
          </a:prstGeom>
          <a:solidFill>
            <a:srgbClr val="62E2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44" name="Rectangle 240"/>
          <p:cNvSpPr>
            <a:spLocks noChangeArrowheads="1"/>
          </p:cNvSpPr>
          <p:nvPr/>
        </p:nvSpPr>
        <p:spPr bwMode="auto">
          <a:xfrm>
            <a:off x="4665663" y="5456238"/>
            <a:ext cx="7937" cy="342900"/>
          </a:xfrm>
          <a:prstGeom prst="rect">
            <a:avLst/>
          </a:prstGeom>
          <a:solidFill>
            <a:srgbClr val="5EE0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45" name="Rectangle 241"/>
          <p:cNvSpPr>
            <a:spLocks noChangeArrowheads="1"/>
          </p:cNvSpPr>
          <p:nvPr/>
        </p:nvSpPr>
        <p:spPr bwMode="auto">
          <a:xfrm>
            <a:off x="4673600" y="5456238"/>
            <a:ext cx="9525" cy="342900"/>
          </a:xfrm>
          <a:prstGeom prst="rect">
            <a:avLst/>
          </a:prstGeom>
          <a:solidFill>
            <a:srgbClr val="5ADE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46" name="Rectangle 242"/>
          <p:cNvSpPr>
            <a:spLocks noChangeArrowheads="1"/>
          </p:cNvSpPr>
          <p:nvPr/>
        </p:nvSpPr>
        <p:spPr bwMode="auto">
          <a:xfrm>
            <a:off x="4683125" y="5456238"/>
            <a:ext cx="7938" cy="342900"/>
          </a:xfrm>
          <a:prstGeom prst="rect">
            <a:avLst/>
          </a:prstGeom>
          <a:solidFill>
            <a:srgbClr val="56DD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47" name="Rectangle 243"/>
          <p:cNvSpPr>
            <a:spLocks noChangeArrowheads="1"/>
          </p:cNvSpPr>
          <p:nvPr/>
        </p:nvSpPr>
        <p:spPr bwMode="auto">
          <a:xfrm>
            <a:off x="4691063" y="5456238"/>
            <a:ext cx="7937" cy="342900"/>
          </a:xfrm>
          <a:prstGeom prst="rect">
            <a:avLst/>
          </a:prstGeom>
          <a:solidFill>
            <a:srgbClr val="52DB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48" name="Rectangle 244"/>
          <p:cNvSpPr>
            <a:spLocks noChangeArrowheads="1"/>
          </p:cNvSpPr>
          <p:nvPr/>
        </p:nvSpPr>
        <p:spPr bwMode="auto">
          <a:xfrm>
            <a:off x="4699000" y="5456238"/>
            <a:ext cx="9525" cy="342900"/>
          </a:xfrm>
          <a:prstGeom prst="rect">
            <a:avLst/>
          </a:prstGeom>
          <a:solidFill>
            <a:srgbClr val="4EDA9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49" name="Rectangle 245"/>
          <p:cNvSpPr>
            <a:spLocks noChangeArrowheads="1"/>
          </p:cNvSpPr>
          <p:nvPr/>
        </p:nvSpPr>
        <p:spPr bwMode="auto">
          <a:xfrm>
            <a:off x="4708525" y="5456238"/>
            <a:ext cx="7938" cy="342900"/>
          </a:xfrm>
          <a:prstGeom prst="rect">
            <a:avLst/>
          </a:prstGeom>
          <a:solidFill>
            <a:srgbClr val="4AD8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50" name="Rectangle 246"/>
          <p:cNvSpPr>
            <a:spLocks noChangeArrowheads="1"/>
          </p:cNvSpPr>
          <p:nvPr/>
        </p:nvSpPr>
        <p:spPr bwMode="auto">
          <a:xfrm>
            <a:off x="4716463" y="5456238"/>
            <a:ext cx="7937" cy="342900"/>
          </a:xfrm>
          <a:prstGeom prst="rect">
            <a:avLst/>
          </a:prstGeom>
          <a:solidFill>
            <a:srgbClr val="46D6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51" name="Rectangle 247"/>
          <p:cNvSpPr>
            <a:spLocks noChangeArrowheads="1"/>
          </p:cNvSpPr>
          <p:nvPr/>
        </p:nvSpPr>
        <p:spPr bwMode="auto">
          <a:xfrm>
            <a:off x="4724400" y="5456238"/>
            <a:ext cx="9525" cy="342900"/>
          </a:xfrm>
          <a:prstGeom prst="rect">
            <a:avLst/>
          </a:prstGeom>
          <a:solidFill>
            <a:srgbClr val="41D48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52" name="Rectangle 248"/>
          <p:cNvSpPr>
            <a:spLocks noChangeArrowheads="1"/>
          </p:cNvSpPr>
          <p:nvPr/>
        </p:nvSpPr>
        <p:spPr bwMode="auto">
          <a:xfrm>
            <a:off x="4733925" y="5456238"/>
            <a:ext cx="7938" cy="342900"/>
          </a:xfrm>
          <a:prstGeom prst="rect">
            <a:avLst/>
          </a:prstGeom>
          <a:solidFill>
            <a:srgbClr val="3DD2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53" name="Rectangle 249"/>
          <p:cNvSpPr>
            <a:spLocks noChangeArrowheads="1"/>
          </p:cNvSpPr>
          <p:nvPr/>
        </p:nvSpPr>
        <p:spPr bwMode="auto">
          <a:xfrm>
            <a:off x="4741863" y="5456238"/>
            <a:ext cx="9525" cy="342900"/>
          </a:xfrm>
          <a:prstGeom prst="rect">
            <a:avLst/>
          </a:prstGeom>
          <a:solidFill>
            <a:srgbClr val="39D1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54" name="Rectangle 250"/>
          <p:cNvSpPr>
            <a:spLocks noChangeArrowheads="1"/>
          </p:cNvSpPr>
          <p:nvPr/>
        </p:nvSpPr>
        <p:spPr bwMode="auto">
          <a:xfrm>
            <a:off x="4751388" y="5456238"/>
            <a:ext cx="7937" cy="342900"/>
          </a:xfrm>
          <a:prstGeom prst="rect">
            <a:avLst/>
          </a:prstGeom>
          <a:solidFill>
            <a:srgbClr val="35CF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55" name="Rectangle 251"/>
          <p:cNvSpPr>
            <a:spLocks noChangeArrowheads="1"/>
          </p:cNvSpPr>
          <p:nvPr/>
        </p:nvSpPr>
        <p:spPr bwMode="auto">
          <a:xfrm>
            <a:off x="4759325" y="5456238"/>
            <a:ext cx="7938" cy="342900"/>
          </a:xfrm>
          <a:prstGeom prst="rect">
            <a:avLst/>
          </a:prstGeom>
          <a:solidFill>
            <a:srgbClr val="31CE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56" name="Rectangle 252"/>
          <p:cNvSpPr>
            <a:spLocks noChangeArrowheads="1"/>
          </p:cNvSpPr>
          <p:nvPr/>
        </p:nvSpPr>
        <p:spPr bwMode="auto">
          <a:xfrm>
            <a:off x="4767263" y="5456238"/>
            <a:ext cx="9525" cy="342900"/>
          </a:xfrm>
          <a:prstGeom prst="rect">
            <a:avLst/>
          </a:prstGeom>
          <a:solidFill>
            <a:srgbClr val="2DCC7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57" name="Rectangle 253"/>
          <p:cNvSpPr>
            <a:spLocks noChangeArrowheads="1"/>
          </p:cNvSpPr>
          <p:nvPr/>
        </p:nvSpPr>
        <p:spPr bwMode="auto">
          <a:xfrm>
            <a:off x="4776788" y="5456238"/>
            <a:ext cx="7937" cy="342900"/>
          </a:xfrm>
          <a:prstGeom prst="rect">
            <a:avLst/>
          </a:prstGeom>
          <a:solidFill>
            <a:srgbClr val="29CA7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58" name="Rectangle 254"/>
          <p:cNvSpPr>
            <a:spLocks noChangeArrowheads="1"/>
          </p:cNvSpPr>
          <p:nvPr/>
        </p:nvSpPr>
        <p:spPr bwMode="auto">
          <a:xfrm>
            <a:off x="4784725" y="5456238"/>
            <a:ext cx="7938" cy="342900"/>
          </a:xfrm>
          <a:prstGeom prst="rect">
            <a:avLst/>
          </a:prstGeom>
          <a:solidFill>
            <a:srgbClr val="25C8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59" name="Rectangle 255"/>
          <p:cNvSpPr>
            <a:spLocks noChangeArrowheads="1"/>
          </p:cNvSpPr>
          <p:nvPr/>
        </p:nvSpPr>
        <p:spPr bwMode="auto">
          <a:xfrm>
            <a:off x="4792663" y="5456238"/>
            <a:ext cx="9525" cy="342900"/>
          </a:xfrm>
          <a:prstGeom prst="rect">
            <a:avLst/>
          </a:prstGeom>
          <a:solidFill>
            <a:srgbClr val="21C6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60" name="Rectangle 256"/>
          <p:cNvSpPr>
            <a:spLocks noChangeArrowheads="1"/>
          </p:cNvSpPr>
          <p:nvPr/>
        </p:nvSpPr>
        <p:spPr bwMode="auto">
          <a:xfrm>
            <a:off x="4802188" y="5456238"/>
            <a:ext cx="7937" cy="342900"/>
          </a:xfrm>
          <a:prstGeom prst="rect">
            <a:avLst/>
          </a:prstGeom>
          <a:solidFill>
            <a:srgbClr val="1DC5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61" name="Rectangle 257"/>
          <p:cNvSpPr>
            <a:spLocks noChangeArrowheads="1"/>
          </p:cNvSpPr>
          <p:nvPr/>
        </p:nvSpPr>
        <p:spPr bwMode="auto">
          <a:xfrm>
            <a:off x="4810125" y="5456238"/>
            <a:ext cx="9525" cy="342900"/>
          </a:xfrm>
          <a:prstGeom prst="rect">
            <a:avLst/>
          </a:prstGeom>
          <a:solidFill>
            <a:srgbClr val="18C3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62" name="Rectangle 258"/>
          <p:cNvSpPr>
            <a:spLocks noChangeArrowheads="1"/>
          </p:cNvSpPr>
          <p:nvPr/>
        </p:nvSpPr>
        <p:spPr bwMode="auto">
          <a:xfrm>
            <a:off x="4819650" y="5456238"/>
            <a:ext cx="7938" cy="342900"/>
          </a:xfrm>
          <a:prstGeom prst="rect">
            <a:avLst/>
          </a:prstGeom>
          <a:solidFill>
            <a:srgbClr val="14C26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63" name="Rectangle 259"/>
          <p:cNvSpPr>
            <a:spLocks noChangeArrowheads="1"/>
          </p:cNvSpPr>
          <p:nvPr/>
        </p:nvSpPr>
        <p:spPr bwMode="auto">
          <a:xfrm>
            <a:off x="4827588" y="5456238"/>
            <a:ext cx="7937" cy="342900"/>
          </a:xfrm>
          <a:prstGeom prst="rect">
            <a:avLst/>
          </a:prstGeom>
          <a:solidFill>
            <a:srgbClr val="10C06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64" name="Rectangle 260"/>
          <p:cNvSpPr>
            <a:spLocks noChangeArrowheads="1"/>
          </p:cNvSpPr>
          <p:nvPr/>
        </p:nvSpPr>
        <p:spPr bwMode="auto">
          <a:xfrm>
            <a:off x="4835525" y="5456238"/>
            <a:ext cx="9525" cy="342900"/>
          </a:xfrm>
          <a:prstGeom prst="rect">
            <a:avLst/>
          </a:prstGeom>
          <a:solidFill>
            <a:srgbClr val="0CBE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65" name="Rectangle 261"/>
          <p:cNvSpPr>
            <a:spLocks noChangeArrowheads="1"/>
          </p:cNvSpPr>
          <p:nvPr/>
        </p:nvSpPr>
        <p:spPr bwMode="auto">
          <a:xfrm>
            <a:off x="4845050" y="5456238"/>
            <a:ext cx="7938" cy="342900"/>
          </a:xfrm>
          <a:prstGeom prst="rect">
            <a:avLst/>
          </a:prstGeom>
          <a:solidFill>
            <a:srgbClr val="08BC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66" name="Rectangle 262"/>
          <p:cNvSpPr>
            <a:spLocks noChangeArrowheads="1"/>
          </p:cNvSpPr>
          <p:nvPr/>
        </p:nvSpPr>
        <p:spPr bwMode="auto">
          <a:xfrm>
            <a:off x="4852988" y="5456238"/>
            <a:ext cx="7937" cy="342900"/>
          </a:xfrm>
          <a:prstGeom prst="rect">
            <a:avLst/>
          </a:prstGeom>
          <a:solidFill>
            <a:srgbClr val="04BA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67" name="Oval 263"/>
          <p:cNvSpPr>
            <a:spLocks noChangeArrowheads="1"/>
          </p:cNvSpPr>
          <p:nvPr/>
        </p:nvSpPr>
        <p:spPr bwMode="auto">
          <a:xfrm>
            <a:off x="4521200" y="5422900"/>
            <a:ext cx="331788" cy="90488"/>
          </a:xfrm>
          <a:prstGeom prst="ellipse">
            <a:avLst/>
          </a:prstGeom>
          <a:solidFill>
            <a:srgbClr val="A8FFD3"/>
          </a:solidFill>
          <a:ln w="0">
            <a:solidFill>
              <a:srgbClr val="000000"/>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68" name="Rectangle 264"/>
          <p:cNvSpPr>
            <a:spLocks noChangeArrowheads="1"/>
          </p:cNvSpPr>
          <p:nvPr/>
        </p:nvSpPr>
        <p:spPr bwMode="auto">
          <a:xfrm>
            <a:off x="4640263" y="5549900"/>
            <a:ext cx="889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DB</a:t>
            </a:r>
          </a:p>
        </p:txBody>
      </p:sp>
      <p:sp>
        <p:nvSpPr>
          <p:cNvPr id="21769" name="Rectangle 265"/>
          <p:cNvSpPr>
            <a:spLocks noChangeArrowheads="1"/>
          </p:cNvSpPr>
          <p:nvPr/>
        </p:nvSpPr>
        <p:spPr bwMode="auto">
          <a:xfrm>
            <a:off x="4622800" y="5627688"/>
            <a:ext cx="1238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XYZ</a:t>
            </a:r>
          </a:p>
        </p:txBody>
      </p:sp>
      <p:sp>
        <p:nvSpPr>
          <p:cNvPr id="21770" name="Line 266"/>
          <p:cNvSpPr>
            <a:spLocks noChangeShapeType="1"/>
          </p:cNvSpPr>
          <p:nvPr/>
        </p:nvSpPr>
        <p:spPr bwMode="auto">
          <a:xfrm flipH="1">
            <a:off x="5037138" y="4165600"/>
            <a:ext cx="103187" cy="1588"/>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1771" name="Freeform 267"/>
          <p:cNvSpPr>
            <a:spLocks/>
          </p:cNvSpPr>
          <p:nvPr/>
        </p:nvSpPr>
        <p:spPr bwMode="auto">
          <a:xfrm>
            <a:off x="5132388" y="4133850"/>
            <a:ext cx="93662" cy="61913"/>
          </a:xfrm>
          <a:custGeom>
            <a:avLst/>
            <a:gdLst>
              <a:gd name="T0" fmla="*/ 0 w 59"/>
              <a:gd name="T1" fmla="*/ 0 h 39"/>
              <a:gd name="T2" fmla="*/ 2147483646 w 59"/>
              <a:gd name="T3" fmla="*/ 2147483646 h 39"/>
              <a:gd name="T4" fmla="*/ 0 w 59"/>
              <a:gd name="T5" fmla="*/ 2147483646 h 39"/>
              <a:gd name="T6" fmla="*/ 0 w 59"/>
              <a:gd name="T7" fmla="*/ 0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39">
                <a:moveTo>
                  <a:pt x="0" y="0"/>
                </a:moveTo>
                <a:lnTo>
                  <a:pt x="59" y="20"/>
                </a:lnTo>
                <a:lnTo>
                  <a:pt x="0" y="3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772" name="Freeform 268"/>
          <p:cNvSpPr>
            <a:spLocks/>
          </p:cNvSpPr>
          <p:nvPr/>
        </p:nvSpPr>
        <p:spPr bwMode="auto">
          <a:xfrm>
            <a:off x="4951413" y="4133850"/>
            <a:ext cx="93662" cy="61913"/>
          </a:xfrm>
          <a:custGeom>
            <a:avLst/>
            <a:gdLst>
              <a:gd name="T0" fmla="*/ 2147483646 w 59"/>
              <a:gd name="T1" fmla="*/ 2147483646 h 39"/>
              <a:gd name="T2" fmla="*/ 0 w 59"/>
              <a:gd name="T3" fmla="*/ 2147483646 h 39"/>
              <a:gd name="T4" fmla="*/ 2147483646 w 59"/>
              <a:gd name="T5" fmla="*/ 0 h 39"/>
              <a:gd name="T6" fmla="*/ 2147483646 w 59"/>
              <a:gd name="T7" fmla="*/ 2147483646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39">
                <a:moveTo>
                  <a:pt x="59" y="39"/>
                </a:moveTo>
                <a:lnTo>
                  <a:pt x="0" y="20"/>
                </a:lnTo>
                <a:lnTo>
                  <a:pt x="59" y="0"/>
                </a:lnTo>
                <a:lnTo>
                  <a:pt x="59"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773" name="Freeform 269"/>
          <p:cNvSpPr>
            <a:spLocks/>
          </p:cNvSpPr>
          <p:nvPr/>
        </p:nvSpPr>
        <p:spPr bwMode="auto">
          <a:xfrm>
            <a:off x="4114800" y="4424363"/>
            <a:ext cx="571500" cy="373062"/>
          </a:xfrm>
          <a:custGeom>
            <a:avLst/>
            <a:gdLst>
              <a:gd name="T0" fmla="*/ 0 w 360"/>
              <a:gd name="T1" fmla="*/ 0 h 235"/>
              <a:gd name="T2" fmla="*/ 0 w 360"/>
              <a:gd name="T3" fmla="*/ 2147483646 h 235"/>
              <a:gd name="T4" fmla="*/ 2147483646 w 360"/>
              <a:gd name="T5" fmla="*/ 2147483646 h 235"/>
              <a:gd name="T6" fmla="*/ 2147483646 w 360"/>
              <a:gd name="T7" fmla="*/ 2147483646 h 2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0" h="235">
                <a:moveTo>
                  <a:pt x="0" y="0"/>
                </a:moveTo>
                <a:lnTo>
                  <a:pt x="0" y="180"/>
                </a:lnTo>
                <a:lnTo>
                  <a:pt x="360" y="180"/>
                </a:lnTo>
                <a:lnTo>
                  <a:pt x="360" y="235"/>
                </a:lnTo>
              </a:path>
            </a:pathLst>
          </a:custGeom>
          <a:noFill/>
          <a:ln w="7938" cap="rnd">
            <a:solidFill>
              <a:srgbClr val="6666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1774" name="Freeform 270"/>
          <p:cNvSpPr>
            <a:spLocks/>
          </p:cNvSpPr>
          <p:nvPr/>
        </p:nvSpPr>
        <p:spPr bwMode="auto">
          <a:xfrm>
            <a:off x="4078288" y="4322763"/>
            <a:ext cx="73025" cy="109537"/>
          </a:xfrm>
          <a:custGeom>
            <a:avLst/>
            <a:gdLst>
              <a:gd name="T0" fmla="*/ 0 w 46"/>
              <a:gd name="T1" fmla="*/ 2147483646 h 69"/>
              <a:gd name="T2" fmla="*/ 2147483646 w 46"/>
              <a:gd name="T3" fmla="*/ 0 h 69"/>
              <a:gd name="T4" fmla="*/ 2147483646 w 46"/>
              <a:gd name="T5" fmla="*/ 2147483646 h 69"/>
              <a:gd name="T6" fmla="*/ 0 w 46"/>
              <a:gd name="T7" fmla="*/ 2147483646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69">
                <a:moveTo>
                  <a:pt x="0" y="69"/>
                </a:moveTo>
                <a:lnTo>
                  <a:pt x="23" y="0"/>
                </a:lnTo>
                <a:lnTo>
                  <a:pt x="46" y="69"/>
                </a:lnTo>
                <a:lnTo>
                  <a:pt x="0" y="69"/>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775" name="Freeform 271"/>
          <p:cNvSpPr>
            <a:spLocks/>
          </p:cNvSpPr>
          <p:nvPr/>
        </p:nvSpPr>
        <p:spPr bwMode="auto">
          <a:xfrm>
            <a:off x="4649788" y="4787900"/>
            <a:ext cx="73025" cy="111125"/>
          </a:xfrm>
          <a:custGeom>
            <a:avLst/>
            <a:gdLst>
              <a:gd name="T0" fmla="*/ 2147483646 w 46"/>
              <a:gd name="T1" fmla="*/ 0 h 70"/>
              <a:gd name="T2" fmla="*/ 2147483646 w 46"/>
              <a:gd name="T3" fmla="*/ 2147483646 h 70"/>
              <a:gd name="T4" fmla="*/ 0 w 46"/>
              <a:gd name="T5" fmla="*/ 0 h 70"/>
              <a:gd name="T6" fmla="*/ 2147483646 w 46"/>
              <a:gd name="T7" fmla="*/ 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70">
                <a:moveTo>
                  <a:pt x="46" y="0"/>
                </a:moveTo>
                <a:lnTo>
                  <a:pt x="23" y="70"/>
                </a:lnTo>
                <a:lnTo>
                  <a:pt x="0" y="0"/>
                </a:lnTo>
                <a:lnTo>
                  <a:pt x="46" y="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776" name="Line 272"/>
          <p:cNvSpPr>
            <a:spLocks noChangeShapeType="1"/>
          </p:cNvSpPr>
          <p:nvPr/>
        </p:nvSpPr>
        <p:spPr bwMode="auto">
          <a:xfrm flipV="1">
            <a:off x="4686300" y="5314950"/>
            <a:ext cx="1588" cy="107950"/>
          </a:xfrm>
          <a:prstGeom prst="line">
            <a:avLst/>
          </a:prstGeom>
          <a:noFill/>
          <a:ln w="7938" cap="rnd">
            <a:solidFill>
              <a:srgbClr val="666699"/>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1777" name="Freeform 273"/>
          <p:cNvSpPr>
            <a:spLocks/>
          </p:cNvSpPr>
          <p:nvPr/>
        </p:nvSpPr>
        <p:spPr bwMode="auto">
          <a:xfrm>
            <a:off x="4649788" y="5213350"/>
            <a:ext cx="73025" cy="111125"/>
          </a:xfrm>
          <a:custGeom>
            <a:avLst/>
            <a:gdLst>
              <a:gd name="T0" fmla="*/ 0 w 46"/>
              <a:gd name="T1" fmla="*/ 2147483646 h 70"/>
              <a:gd name="T2" fmla="*/ 2147483646 w 46"/>
              <a:gd name="T3" fmla="*/ 0 h 70"/>
              <a:gd name="T4" fmla="*/ 2147483646 w 46"/>
              <a:gd name="T5" fmla="*/ 2147483646 h 70"/>
              <a:gd name="T6" fmla="*/ 0 w 46"/>
              <a:gd name="T7" fmla="*/ 2147483646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70">
                <a:moveTo>
                  <a:pt x="0" y="70"/>
                </a:moveTo>
                <a:lnTo>
                  <a:pt x="23" y="0"/>
                </a:lnTo>
                <a:lnTo>
                  <a:pt x="46" y="70"/>
                </a:lnTo>
                <a:lnTo>
                  <a:pt x="0" y="7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778" name="Line 274"/>
          <p:cNvSpPr>
            <a:spLocks noChangeShapeType="1"/>
          </p:cNvSpPr>
          <p:nvPr/>
        </p:nvSpPr>
        <p:spPr bwMode="auto">
          <a:xfrm>
            <a:off x="4114800" y="4424363"/>
            <a:ext cx="1588" cy="373062"/>
          </a:xfrm>
          <a:prstGeom prst="line">
            <a:avLst/>
          </a:prstGeom>
          <a:noFill/>
          <a:ln w="7938" cap="rnd">
            <a:solidFill>
              <a:srgbClr val="666699"/>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1779" name="Freeform 275"/>
          <p:cNvSpPr>
            <a:spLocks/>
          </p:cNvSpPr>
          <p:nvPr/>
        </p:nvSpPr>
        <p:spPr bwMode="auto">
          <a:xfrm>
            <a:off x="4078288" y="4322763"/>
            <a:ext cx="73025" cy="109537"/>
          </a:xfrm>
          <a:custGeom>
            <a:avLst/>
            <a:gdLst>
              <a:gd name="T0" fmla="*/ 0 w 46"/>
              <a:gd name="T1" fmla="*/ 2147483646 h 69"/>
              <a:gd name="T2" fmla="*/ 2147483646 w 46"/>
              <a:gd name="T3" fmla="*/ 0 h 69"/>
              <a:gd name="T4" fmla="*/ 2147483646 w 46"/>
              <a:gd name="T5" fmla="*/ 2147483646 h 69"/>
              <a:gd name="T6" fmla="*/ 0 w 46"/>
              <a:gd name="T7" fmla="*/ 2147483646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69">
                <a:moveTo>
                  <a:pt x="0" y="69"/>
                </a:moveTo>
                <a:lnTo>
                  <a:pt x="23" y="0"/>
                </a:lnTo>
                <a:lnTo>
                  <a:pt x="46" y="69"/>
                </a:lnTo>
                <a:lnTo>
                  <a:pt x="0" y="69"/>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780" name="Freeform 276"/>
          <p:cNvSpPr>
            <a:spLocks/>
          </p:cNvSpPr>
          <p:nvPr/>
        </p:nvSpPr>
        <p:spPr bwMode="auto">
          <a:xfrm>
            <a:off x="4078288" y="4787900"/>
            <a:ext cx="73025" cy="111125"/>
          </a:xfrm>
          <a:custGeom>
            <a:avLst/>
            <a:gdLst>
              <a:gd name="T0" fmla="*/ 2147483646 w 46"/>
              <a:gd name="T1" fmla="*/ 0 h 70"/>
              <a:gd name="T2" fmla="*/ 2147483646 w 46"/>
              <a:gd name="T3" fmla="*/ 2147483646 h 70"/>
              <a:gd name="T4" fmla="*/ 0 w 46"/>
              <a:gd name="T5" fmla="*/ 0 h 70"/>
              <a:gd name="T6" fmla="*/ 2147483646 w 46"/>
              <a:gd name="T7" fmla="*/ 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70">
                <a:moveTo>
                  <a:pt x="46" y="0"/>
                </a:moveTo>
                <a:lnTo>
                  <a:pt x="23" y="70"/>
                </a:lnTo>
                <a:lnTo>
                  <a:pt x="0" y="0"/>
                </a:lnTo>
                <a:lnTo>
                  <a:pt x="46" y="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781" name="Freeform 277"/>
          <p:cNvSpPr>
            <a:spLocks/>
          </p:cNvSpPr>
          <p:nvPr/>
        </p:nvSpPr>
        <p:spPr bwMode="auto">
          <a:xfrm>
            <a:off x="4114800" y="5314950"/>
            <a:ext cx="7938" cy="107950"/>
          </a:xfrm>
          <a:custGeom>
            <a:avLst/>
            <a:gdLst>
              <a:gd name="T0" fmla="*/ 2147483646 w 5"/>
              <a:gd name="T1" fmla="*/ 2147483646 h 68"/>
              <a:gd name="T2" fmla="*/ 2147483646 w 5"/>
              <a:gd name="T3" fmla="*/ 2147483646 h 68"/>
              <a:gd name="T4" fmla="*/ 0 w 5"/>
              <a:gd name="T5" fmla="*/ 2147483646 h 68"/>
              <a:gd name="T6" fmla="*/ 0 w 5"/>
              <a:gd name="T7" fmla="*/ 0 h 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68">
                <a:moveTo>
                  <a:pt x="5" y="68"/>
                </a:moveTo>
                <a:lnTo>
                  <a:pt x="5" y="20"/>
                </a:lnTo>
                <a:lnTo>
                  <a:pt x="0" y="20"/>
                </a:lnTo>
                <a:lnTo>
                  <a:pt x="0" y="0"/>
                </a:lnTo>
              </a:path>
            </a:pathLst>
          </a:custGeom>
          <a:noFill/>
          <a:ln w="7938" cap="rnd">
            <a:solidFill>
              <a:srgbClr val="6666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1782" name="Freeform 278"/>
          <p:cNvSpPr>
            <a:spLocks/>
          </p:cNvSpPr>
          <p:nvPr/>
        </p:nvSpPr>
        <p:spPr bwMode="auto">
          <a:xfrm>
            <a:off x="4078288" y="5213350"/>
            <a:ext cx="73025" cy="111125"/>
          </a:xfrm>
          <a:custGeom>
            <a:avLst/>
            <a:gdLst>
              <a:gd name="T0" fmla="*/ 0 w 46"/>
              <a:gd name="T1" fmla="*/ 2147483646 h 70"/>
              <a:gd name="T2" fmla="*/ 2147483646 w 46"/>
              <a:gd name="T3" fmla="*/ 0 h 70"/>
              <a:gd name="T4" fmla="*/ 2147483646 w 46"/>
              <a:gd name="T5" fmla="*/ 2147483646 h 70"/>
              <a:gd name="T6" fmla="*/ 0 w 46"/>
              <a:gd name="T7" fmla="*/ 2147483646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70">
                <a:moveTo>
                  <a:pt x="0" y="70"/>
                </a:moveTo>
                <a:lnTo>
                  <a:pt x="23" y="0"/>
                </a:lnTo>
                <a:lnTo>
                  <a:pt x="46" y="70"/>
                </a:lnTo>
                <a:lnTo>
                  <a:pt x="0" y="7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783" name="Line 279"/>
          <p:cNvSpPr>
            <a:spLocks noChangeShapeType="1"/>
          </p:cNvSpPr>
          <p:nvPr/>
        </p:nvSpPr>
        <p:spPr bwMode="auto">
          <a:xfrm flipH="1">
            <a:off x="4435475" y="4165600"/>
            <a:ext cx="184150" cy="1588"/>
          </a:xfrm>
          <a:prstGeom prst="line">
            <a:avLst/>
          </a:prstGeom>
          <a:noFill/>
          <a:ln w="7938" cap="rnd">
            <a:solidFill>
              <a:srgbClr val="666699"/>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1784" name="Freeform 280"/>
          <p:cNvSpPr>
            <a:spLocks/>
          </p:cNvSpPr>
          <p:nvPr/>
        </p:nvSpPr>
        <p:spPr bwMode="auto">
          <a:xfrm>
            <a:off x="4333875" y="4127500"/>
            <a:ext cx="111125" cy="74613"/>
          </a:xfrm>
          <a:custGeom>
            <a:avLst/>
            <a:gdLst>
              <a:gd name="T0" fmla="*/ 2147483646 w 70"/>
              <a:gd name="T1" fmla="*/ 2147483646 h 47"/>
              <a:gd name="T2" fmla="*/ 0 w 70"/>
              <a:gd name="T3" fmla="*/ 2147483646 h 47"/>
              <a:gd name="T4" fmla="*/ 2147483646 w 70"/>
              <a:gd name="T5" fmla="*/ 0 h 47"/>
              <a:gd name="T6" fmla="*/ 2147483646 w 70"/>
              <a:gd name="T7" fmla="*/ 2147483646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0" h="47">
                <a:moveTo>
                  <a:pt x="70" y="47"/>
                </a:moveTo>
                <a:lnTo>
                  <a:pt x="0" y="24"/>
                </a:lnTo>
                <a:lnTo>
                  <a:pt x="70" y="0"/>
                </a:lnTo>
                <a:lnTo>
                  <a:pt x="70" y="47"/>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785" name="Rectangle 281"/>
          <p:cNvSpPr>
            <a:spLocks noChangeArrowheads="1"/>
          </p:cNvSpPr>
          <p:nvPr/>
        </p:nvSpPr>
        <p:spPr bwMode="auto">
          <a:xfrm>
            <a:off x="5280025" y="2740025"/>
            <a:ext cx="614363" cy="438150"/>
          </a:xfrm>
          <a:prstGeom prst="rect">
            <a:avLst/>
          </a:prstGeom>
          <a:solidFill>
            <a:srgbClr val="4979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86" name="Rectangle 282"/>
          <p:cNvSpPr>
            <a:spLocks noChangeArrowheads="1"/>
          </p:cNvSpPr>
          <p:nvPr/>
        </p:nvSpPr>
        <p:spPr bwMode="auto">
          <a:xfrm>
            <a:off x="5214938" y="2674938"/>
            <a:ext cx="615950" cy="439737"/>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87" name="Rectangle 283"/>
          <p:cNvSpPr>
            <a:spLocks noChangeArrowheads="1"/>
          </p:cNvSpPr>
          <p:nvPr/>
        </p:nvSpPr>
        <p:spPr bwMode="auto">
          <a:xfrm>
            <a:off x="5348288" y="2778125"/>
            <a:ext cx="339725"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WebApp</a:t>
            </a:r>
          </a:p>
        </p:txBody>
      </p:sp>
      <p:sp>
        <p:nvSpPr>
          <p:cNvPr id="21788" name="Rectangle 284"/>
          <p:cNvSpPr>
            <a:spLocks noChangeArrowheads="1"/>
          </p:cNvSpPr>
          <p:nvPr/>
        </p:nvSpPr>
        <p:spPr bwMode="auto">
          <a:xfrm>
            <a:off x="5432425" y="2889250"/>
            <a:ext cx="171450"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XYZ</a:t>
            </a:r>
          </a:p>
        </p:txBody>
      </p:sp>
      <p:sp>
        <p:nvSpPr>
          <p:cNvPr id="21789" name="Rectangle 285"/>
          <p:cNvSpPr>
            <a:spLocks noChangeArrowheads="1"/>
          </p:cNvSpPr>
          <p:nvPr/>
        </p:nvSpPr>
        <p:spPr bwMode="auto">
          <a:xfrm>
            <a:off x="8258175" y="2495550"/>
            <a:ext cx="774700" cy="3621088"/>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90" name="Rectangle 286"/>
          <p:cNvSpPr>
            <a:spLocks noChangeArrowheads="1"/>
          </p:cNvSpPr>
          <p:nvPr/>
        </p:nvSpPr>
        <p:spPr bwMode="auto">
          <a:xfrm>
            <a:off x="8193088" y="2430463"/>
            <a:ext cx="774700" cy="36226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91" name="Rectangle 287"/>
          <p:cNvSpPr>
            <a:spLocks noChangeArrowheads="1"/>
          </p:cNvSpPr>
          <p:nvPr/>
        </p:nvSpPr>
        <p:spPr bwMode="auto">
          <a:xfrm>
            <a:off x="8239125" y="2470150"/>
            <a:ext cx="658813"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b="1">
                <a:solidFill>
                  <a:srgbClr val="000000"/>
                </a:solidFill>
                <a:sym typeface="Arial" panose="020B0604020202020204" pitchFamily="34" charset="0"/>
              </a:rPr>
              <a:t>APPLICATIONS</a:t>
            </a:r>
          </a:p>
        </p:txBody>
      </p:sp>
      <p:sp>
        <p:nvSpPr>
          <p:cNvPr id="21792" name="Rectangle 288"/>
          <p:cNvSpPr>
            <a:spLocks noChangeArrowheads="1"/>
          </p:cNvSpPr>
          <p:nvPr/>
        </p:nvSpPr>
        <p:spPr bwMode="auto">
          <a:xfrm>
            <a:off x="6484938" y="2489200"/>
            <a:ext cx="1516062" cy="939800"/>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93" name="Rectangle 289"/>
          <p:cNvSpPr>
            <a:spLocks noChangeArrowheads="1"/>
          </p:cNvSpPr>
          <p:nvPr/>
        </p:nvSpPr>
        <p:spPr bwMode="auto">
          <a:xfrm>
            <a:off x="6421438" y="2424113"/>
            <a:ext cx="1514475" cy="941387"/>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94" name="Rectangle 290"/>
          <p:cNvSpPr>
            <a:spLocks noChangeArrowheads="1"/>
          </p:cNvSpPr>
          <p:nvPr/>
        </p:nvSpPr>
        <p:spPr bwMode="auto">
          <a:xfrm>
            <a:off x="7131050" y="2644775"/>
            <a:ext cx="715963" cy="628650"/>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95" name="Rectangle 291"/>
          <p:cNvSpPr>
            <a:spLocks noChangeArrowheads="1"/>
          </p:cNvSpPr>
          <p:nvPr/>
        </p:nvSpPr>
        <p:spPr bwMode="auto">
          <a:xfrm>
            <a:off x="7065963" y="2581275"/>
            <a:ext cx="715962" cy="627063"/>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96" name="Rectangle 292"/>
          <p:cNvSpPr>
            <a:spLocks noChangeArrowheads="1"/>
          </p:cNvSpPr>
          <p:nvPr/>
        </p:nvSpPr>
        <p:spPr bwMode="auto">
          <a:xfrm>
            <a:off x="7131050" y="2624138"/>
            <a:ext cx="57785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b="1">
                <a:solidFill>
                  <a:srgbClr val="000000"/>
                </a:solidFill>
                <a:sym typeface="Arial" panose="020B0604020202020204" pitchFamily="34" charset="0"/>
              </a:rPr>
              <a:t>Authorisation</a:t>
            </a:r>
          </a:p>
        </p:txBody>
      </p:sp>
      <p:sp>
        <p:nvSpPr>
          <p:cNvPr id="21797" name="Rectangle 293"/>
          <p:cNvSpPr>
            <a:spLocks noChangeArrowheads="1"/>
          </p:cNvSpPr>
          <p:nvPr/>
        </p:nvSpPr>
        <p:spPr bwMode="auto">
          <a:xfrm>
            <a:off x="6550025" y="2644775"/>
            <a:ext cx="439738" cy="628650"/>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98" name="Rectangle 294"/>
          <p:cNvSpPr>
            <a:spLocks noChangeArrowheads="1"/>
          </p:cNvSpPr>
          <p:nvPr/>
        </p:nvSpPr>
        <p:spPr bwMode="auto">
          <a:xfrm>
            <a:off x="6484938" y="2581275"/>
            <a:ext cx="439737" cy="627063"/>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99" name="Rectangle 295"/>
          <p:cNvSpPr>
            <a:spLocks noChangeArrowheads="1"/>
          </p:cNvSpPr>
          <p:nvPr/>
        </p:nvSpPr>
        <p:spPr bwMode="auto">
          <a:xfrm>
            <a:off x="6532563" y="2624138"/>
            <a:ext cx="30480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b="1">
                <a:solidFill>
                  <a:srgbClr val="000000"/>
                </a:solidFill>
                <a:sym typeface="Arial" panose="020B0604020202020204" pitchFamily="34" charset="0"/>
              </a:rPr>
              <a:t>Authen</a:t>
            </a:r>
          </a:p>
        </p:txBody>
      </p:sp>
      <p:sp>
        <p:nvSpPr>
          <p:cNvPr id="21800" name="Rectangle 296"/>
          <p:cNvSpPr>
            <a:spLocks noChangeArrowheads="1"/>
          </p:cNvSpPr>
          <p:nvPr/>
        </p:nvSpPr>
        <p:spPr bwMode="auto">
          <a:xfrm>
            <a:off x="6848475" y="2624138"/>
            <a:ext cx="30163"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b="1">
                <a:solidFill>
                  <a:srgbClr val="000000"/>
                </a:solidFill>
                <a:sym typeface="Arial" panose="020B0604020202020204" pitchFamily="34" charset="0"/>
              </a:rPr>
              <a:t>-</a:t>
            </a:r>
          </a:p>
        </p:txBody>
      </p:sp>
      <p:sp>
        <p:nvSpPr>
          <p:cNvPr id="21801" name="Rectangle 297"/>
          <p:cNvSpPr>
            <a:spLocks noChangeArrowheads="1"/>
          </p:cNvSpPr>
          <p:nvPr/>
        </p:nvSpPr>
        <p:spPr bwMode="auto">
          <a:xfrm>
            <a:off x="6542088" y="2735263"/>
            <a:ext cx="31750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b="1">
                <a:solidFill>
                  <a:srgbClr val="000000"/>
                </a:solidFill>
                <a:sym typeface="Arial" panose="020B0604020202020204" pitchFamily="34" charset="0"/>
              </a:rPr>
              <a:t>tication</a:t>
            </a:r>
          </a:p>
        </p:txBody>
      </p:sp>
      <p:sp>
        <p:nvSpPr>
          <p:cNvPr id="21802" name="Line 298"/>
          <p:cNvSpPr>
            <a:spLocks noChangeShapeType="1"/>
          </p:cNvSpPr>
          <p:nvPr/>
        </p:nvSpPr>
        <p:spPr bwMode="auto">
          <a:xfrm>
            <a:off x="6924675" y="2894013"/>
            <a:ext cx="23813" cy="1587"/>
          </a:xfrm>
          <a:prstGeom prst="line">
            <a:avLst/>
          </a:prstGeom>
          <a:noFill/>
          <a:ln w="142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1803" name="Freeform 299"/>
          <p:cNvSpPr>
            <a:spLocks/>
          </p:cNvSpPr>
          <p:nvPr/>
        </p:nvSpPr>
        <p:spPr bwMode="auto">
          <a:xfrm>
            <a:off x="6938963" y="2851150"/>
            <a:ext cx="127000" cy="85725"/>
          </a:xfrm>
          <a:custGeom>
            <a:avLst/>
            <a:gdLst>
              <a:gd name="T0" fmla="*/ 0 w 80"/>
              <a:gd name="T1" fmla="*/ 0 h 54"/>
              <a:gd name="T2" fmla="*/ 2147483646 w 80"/>
              <a:gd name="T3" fmla="*/ 2147483646 h 54"/>
              <a:gd name="T4" fmla="*/ 0 w 80"/>
              <a:gd name="T5" fmla="*/ 2147483646 h 54"/>
              <a:gd name="T6" fmla="*/ 0 w 80"/>
              <a:gd name="T7" fmla="*/ 0 h 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 h="54">
                <a:moveTo>
                  <a:pt x="0" y="0"/>
                </a:moveTo>
                <a:lnTo>
                  <a:pt x="80" y="27"/>
                </a:lnTo>
                <a:lnTo>
                  <a:pt x="0" y="5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804" name="Rectangle 300"/>
          <p:cNvSpPr>
            <a:spLocks noChangeArrowheads="1"/>
          </p:cNvSpPr>
          <p:nvPr/>
        </p:nvSpPr>
        <p:spPr bwMode="auto">
          <a:xfrm>
            <a:off x="7232650" y="2801938"/>
            <a:ext cx="438150" cy="31432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05" name="Rectangle 301"/>
          <p:cNvSpPr>
            <a:spLocks noChangeArrowheads="1"/>
          </p:cNvSpPr>
          <p:nvPr/>
        </p:nvSpPr>
        <p:spPr bwMode="auto">
          <a:xfrm>
            <a:off x="7167563" y="2736850"/>
            <a:ext cx="439737" cy="3143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06" name="Rectangle 302"/>
          <p:cNvSpPr>
            <a:spLocks noChangeArrowheads="1"/>
          </p:cNvSpPr>
          <p:nvPr/>
        </p:nvSpPr>
        <p:spPr bwMode="auto">
          <a:xfrm>
            <a:off x="7292975" y="2752725"/>
            <a:ext cx="176213"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PEP</a:t>
            </a:r>
          </a:p>
        </p:txBody>
      </p:sp>
      <p:sp>
        <p:nvSpPr>
          <p:cNvPr id="21807" name="Rectangle 303"/>
          <p:cNvSpPr>
            <a:spLocks noChangeArrowheads="1"/>
          </p:cNvSpPr>
          <p:nvPr/>
        </p:nvSpPr>
        <p:spPr bwMode="auto">
          <a:xfrm>
            <a:off x="7318375" y="2871788"/>
            <a:ext cx="147638"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Role </a:t>
            </a:r>
          </a:p>
        </p:txBody>
      </p:sp>
      <p:sp>
        <p:nvSpPr>
          <p:cNvPr id="21808" name="Rectangle 304"/>
          <p:cNvSpPr>
            <a:spLocks noChangeArrowheads="1"/>
          </p:cNvSpPr>
          <p:nvPr/>
        </p:nvSpPr>
        <p:spPr bwMode="auto">
          <a:xfrm>
            <a:off x="7275513" y="2947988"/>
            <a:ext cx="2127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Mapper</a:t>
            </a:r>
          </a:p>
        </p:txBody>
      </p:sp>
      <p:sp>
        <p:nvSpPr>
          <p:cNvPr id="21809" name="Line 305"/>
          <p:cNvSpPr>
            <a:spLocks noChangeShapeType="1"/>
          </p:cNvSpPr>
          <p:nvPr/>
        </p:nvSpPr>
        <p:spPr bwMode="auto">
          <a:xfrm>
            <a:off x="7781925" y="2894013"/>
            <a:ext cx="636588" cy="1587"/>
          </a:xfrm>
          <a:prstGeom prst="line">
            <a:avLst/>
          </a:prstGeom>
          <a:noFill/>
          <a:ln w="142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1810" name="Freeform 306"/>
          <p:cNvSpPr>
            <a:spLocks/>
          </p:cNvSpPr>
          <p:nvPr/>
        </p:nvSpPr>
        <p:spPr bwMode="auto">
          <a:xfrm>
            <a:off x="8408988" y="2851150"/>
            <a:ext cx="127000" cy="85725"/>
          </a:xfrm>
          <a:custGeom>
            <a:avLst/>
            <a:gdLst>
              <a:gd name="T0" fmla="*/ 0 w 80"/>
              <a:gd name="T1" fmla="*/ 0 h 54"/>
              <a:gd name="T2" fmla="*/ 2147483646 w 80"/>
              <a:gd name="T3" fmla="*/ 2147483646 h 54"/>
              <a:gd name="T4" fmla="*/ 0 w 80"/>
              <a:gd name="T5" fmla="*/ 2147483646 h 54"/>
              <a:gd name="T6" fmla="*/ 0 w 80"/>
              <a:gd name="T7" fmla="*/ 0 h 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 h="54">
                <a:moveTo>
                  <a:pt x="0" y="0"/>
                </a:moveTo>
                <a:lnTo>
                  <a:pt x="80" y="27"/>
                </a:lnTo>
                <a:lnTo>
                  <a:pt x="0" y="5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811" name="Freeform 307"/>
          <p:cNvSpPr>
            <a:spLocks/>
          </p:cNvSpPr>
          <p:nvPr/>
        </p:nvSpPr>
        <p:spPr bwMode="auto">
          <a:xfrm>
            <a:off x="6484938" y="2203450"/>
            <a:ext cx="220662" cy="260350"/>
          </a:xfrm>
          <a:custGeom>
            <a:avLst/>
            <a:gdLst>
              <a:gd name="T0" fmla="*/ 0 w 139"/>
              <a:gd name="T1" fmla="*/ 0 h 164"/>
              <a:gd name="T2" fmla="*/ 0 w 139"/>
              <a:gd name="T3" fmla="*/ 2147483646 h 164"/>
              <a:gd name="T4" fmla="*/ 2147483646 w 139"/>
              <a:gd name="T5" fmla="*/ 2147483646 h 164"/>
              <a:gd name="T6" fmla="*/ 2147483646 w 139"/>
              <a:gd name="T7" fmla="*/ 2147483646 h 1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9" h="164">
                <a:moveTo>
                  <a:pt x="0" y="0"/>
                </a:moveTo>
                <a:lnTo>
                  <a:pt x="0" y="77"/>
                </a:lnTo>
                <a:lnTo>
                  <a:pt x="139" y="77"/>
                </a:lnTo>
                <a:lnTo>
                  <a:pt x="139" y="164"/>
                </a:lnTo>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1812" name="Freeform 308"/>
          <p:cNvSpPr>
            <a:spLocks/>
          </p:cNvSpPr>
          <p:nvPr/>
        </p:nvSpPr>
        <p:spPr bwMode="auto">
          <a:xfrm>
            <a:off x="6662738" y="2452688"/>
            <a:ext cx="84137" cy="128587"/>
          </a:xfrm>
          <a:custGeom>
            <a:avLst/>
            <a:gdLst>
              <a:gd name="T0" fmla="*/ 2147483646 w 53"/>
              <a:gd name="T1" fmla="*/ 0 h 81"/>
              <a:gd name="T2" fmla="*/ 2147483646 w 53"/>
              <a:gd name="T3" fmla="*/ 2147483646 h 81"/>
              <a:gd name="T4" fmla="*/ 0 w 53"/>
              <a:gd name="T5" fmla="*/ 0 h 81"/>
              <a:gd name="T6" fmla="*/ 2147483646 w 53"/>
              <a:gd name="T7" fmla="*/ 0 h 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81">
                <a:moveTo>
                  <a:pt x="53" y="0"/>
                </a:moveTo>
                <a:lnTo>
                  <a:pt x="27" y="81"/>
                </a:lnTo>
                <a:lnTo>
                  <a:pt x="0" y="0"/>
                </a:lnTo>
                <a:lnTo>
                  <a:pt x="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813" name="Freeform 309"/>
          <p:cNvSpPr>
            <a:spLocks/>
          </p:cNvSpPr>
          <p:nvPr/>
        </p:nvSpPr>
        <p:spPr bwMode="auto">
          <a:xfrm>
            <a:off x="6343650" y="2132013"/>
            <a:ext cx="381000" cy="47625"/>
          </a:xfrm>
          <a:custGeom>
            <a:avLst/>
            <a:gdLst>
              <a:gd name="T0" fmla="*/ 0 w 240"/>
              <a:gd name="T1" fmla="*/ 2147483646 h 30"/>
              <a:gd name="T2" fmla="*/ 2147483646 w 240"/>
              <a:gd name="T3" fmla="*/ 0 h 30"/>
              <a:gd name="T4" fmla="*/ 2147483646 w 240"/>
              <a:gd name="T5" fmla="*/ 0 h 30"/>
              <a:gd name="T6" fmla="*/ 2147483646 w 240"/>
              <a:gd name="T7" fmla="*/ 2147483646 h 30"/>
              <a:gd name="T8" fmla="*/ 0 w 240"/>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0" h="30">
                <a:moveTo>
                  <a:pt x="0" y="30"/>
                </a:moveTo>
                <a:lnTo>
                  <a:pt x="60" y="0"/>
                </a:lnTo>
                <a:lnTo>
                  <a:pt x="240" y="0"/>
                </a:lnTo>
                <a:lnTo>
                  <a:pt x="180" y="30"/>
                </a:lnTo>
                <a:lnTo>
                  <a:pt x="0" y="30"/>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814" name="Freeform 310"/>
          <p:cNvSpPr>
            <a:spLocks/>
          </p:cNvSpPr>
          <p:nvPr/>
        </p:nvSpPr>
        <p:spPr bwMode="auto">
          <a:xfrm>
            <a:off x="6343650" y="2132013"/>
            <a:ext cx="381000" cy="47625"/>
          </a:xfrm>
          <a:custGeom>
            <a:avLst/>
            <a:gdLst>
              <a:gd name="T0" fmla="*/ 0 w 240"/>
              <a:gd name="T1" fmla="*/ 2147483646 h 30"/>
              <a:gd name="T2" fmla="*/ 2147483646 w 240"/>
              <a:gd name="T3" fmla="*/ 0 h 30"/>
              <a:gd name="T4" fmla="*/ 2147483646 w 240"/>
              <a:gd name="T5" fmla="*/ 0 h 30"/>
              <a:gd name="T6" fmla="*/ 2147483646 w 240"/>
              <a:gd name="T7" fmla="*/ 2147483646 h 30"/>
              <a:gd name="T8" fmla="*/ 0 w 240"/>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0" h="30">
                <a:moveTo>
                  <a:pt x="0" y="30"/>
                </a:moveTo>
                <a:lnTo>
                  <a:pt x="60" y="0"/>
                </a:lnTo>
                <a:lnTo>
                  <a:pt x="240" y="0"/>
                </a:lnTo>
                <a:lnTo>
                  <a:pt x="180" y="30"/>
                </a:lnTo>
                <a:lnTo>
                  <a:pt x="0" y="30"/>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1815" name="Freeform 311"/>
          <p:cNvSpPr>
            <a:spLocks/>
          </p:cNvSpPr>
          <p:nvPr/>
        </p:nvSpPr>
        <p:spPr bwMode="auto">
          <a:xfrm>
            <a:off x="6629400" y="2132013"/>
            <a:ext cx="95250" cy="71437"/>
          </a:xfrm>
          <a:custGeom>
            <a:avLst/>
            <a:gdLst>
              <a:gd name="T0" fmla="*/ 0 w 60"/>
              <a:gd name="T1" fmla="*/ 2147483646 h 45"/>
              <a:gd name="T2" fmla="*/ 2147483646 w 60"/>
              <a:gd name="T3" fmla="*/ 2147483646 h 45"/>
              <a:gd name="T4" fmla="*/ 2147483646 w 60"/>
              <a:gd name="T5" fmla="*/ 0 h 45"/>
              <a:gd name="T6" fmla="*/ 0 w 60"/>
              <a:gd name="T7" fmla="*/ 2147483646 h 45"/>
              <a:gd name="T8" fmla="*/ 0 w 60"/>
              <a:gd name="T9" fmla="*/ 2147483646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45">
                <a:moveTo>
                  <a:pt x="0" y="45"/>
                </a:moveTo>
                <a:lnTo>
                  <a:pt x="60" y="15"/>
                </a:lnTo>
                <a:lnTo>
                  <a:pt x="60" y="0"/>
                </a:lnTo>
                <a:lnTo>
                  <a:pt x="0" y="30"/>
                </a:lnTo>
                <a:lnTo>
                  <a:pt x="0" y="45"/>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816" name="Freeform 312"/>
          <p:cNvSpPr>
            <a:spLocks/>
          </p:cNvSpPr>
          <p:nvPr/>
        </p:nvSpPr>
        <p:spPr bwMode="auto">
          <a:xfrm>
            <a:off x="6629400" y="2132013"/>
            <a:ext cx="95250" cy="71437"/>
          </a:xfrm>
          <a:custGeom>
            <a:avLst/>
            <a:gdLst>
              <a:gd name="T0" fmla="*/ 0 w 60"/>
              <a:gd name="T1" fmla="*/ 2147483646 h 45"/>
              <a:gd name="T2" fmla="*/ 2147483646 w 60"/>
              <a:gd name="T3" fmla="*/ 2147483646 h 45"/>
              <a:gd name="T4" fmla="*/ 2147483646 w 60"/>
              <a:gd name="T5" fmla="*/ 0 h 45"/>
              <a:gd name="T6" fmla="*/ 0 w 60"/>
              <a:gd name="T7" fmla="*/ 2147483646 h 45"/>
              <a:gd name="T8" fmla="*/ 0 w 60"/>
              <a:gd name="T9" fmla="*/ 2147483646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45">
                <a:moveTo>
                  <a:pt x="0" y="45"/>
                </a:moveTo>
                <a:lnTo>
                  <a:pt x="60" y="15"/>
                </a:lnTo>
                <a:lnTo>
                  <a:pt x="60" y="0"/>
                </a:lnTo>
                <a:lnTo>
                  <a:pt x="0" y="30"/>
                </a:lnTo>
                <a:lnTo>
                  <a:pt x="0" y="45"/>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1817" name="Freeform 313"/>
          <p:cNvSpPr>
            <a:spLocks/>
          </p:cNvSpPr>
          <p:nvPr/>
        </p:nvSpPr>
        <p:spPr bwMode="auto">
          <a:xfrm>
            <a:off x="6443663" y="1965325"/>
            <a:ext cx="357187" cy="155575"/>
          </a:xfrm>
          <a:custGeom>
            <a:avLst/>
            <a:gdLst>
              <a:gd name="T0" fmla="*/ 0 w 225"/>
              <a:gd name="T1" fmla="*/ 2147483646 h 98"/>
              <a:gd name="T2" fmla="*/ 2147483646 w 225"/>
              <a:gd name="T3" fmla="*/ 0 h 98"/>
              <a:gd name="T4" fmla="*/ 2147483646 w 225"/>
              <a:gd name="T5" fmla="*/ 0 h 98"/>
              <a:gd name="T6" fmla="*/ 2147483646 w 225"/>
              <a:gd name="T7" fmla="*/ 2147483646 h 98"/>
              <a:gd name="T8" fmla="*/ 0 w 225"/>
              <a:gd name="T9" fmla="*/ 2147483646 h 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5" h="98">
                <a:moveTo>
                  <a:pt x="0" y="98"/>
                </a:moveTo>
                <a:lnTo>
                  <a:pt x="49" y="0"/>
                </a:lnTo>
                <a:lnTo>
                  <a:pt x="225" y="0"/>
                </a:lnTo>
                <a:lnTo>
                  <a:pt x="176" y="98"/>
                </a:lnTo>
                <a:lnTo>
                  <a:pt x="0" y="98"/>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818" name="Freeform 314"/>
          <p:cNvSpPr>
            <a:spLocks/>
          </p:cNvSpPr>
          <p:nvPr/>
        </p:nvSpPr>
        <p:spPr bwMode="auto">
          <a:xfrm>
            <a:off x="6443663" y="1965325"/>
            <a:ext cx="357187" cy="155575"/>
          </a:xfrm>
          <a:custGeom>
            <a:avLst/>
            <a:gdLst>
              <a:gd name="T0" fmla="*/ 0 w 225"/>
              <a:gd name="T1" fmla="*/ 2147483646 h 98"/>
              <a:gd name="T2" fmla="*/ 2147483646 w 225"/>
              <a:gd name="T3" fmla="*/ 0 h 98"/>
              <a:gd name="T4" fmla="*/ 2147483646 w 225"/>
              <a:gd name="T5" fmla="*/ 0 h 98"/>
              <a:gd name="T6" fmla="*/ 2147483646 w 225"/>
              <a:gd name="T7" fmla="*/ 2147483646 h 98"/>
              <a:gd name="T8" fmla="*/ 0 w 225"/>
              <a:gd name="T9" fmla="*/ 2147483646 h 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5" h="98">
                <a:moveTo>
                  <a:pt x="0" y="98"/>
                </a:moveTo>
                <a:lnTo>
                  <a:pt x="49" y="0"/>
                </a:lnTo>
                <a:lnTo>
                  <a:pt x="225" y="0"/>
                </a:lnTo>
                <a:lnTo>
                  <a:pt x="176" y="98"/>
                </a:lnTo>
                <a:lnTo>
                  <a:pt x="0" y="98"/>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1819" name="Rectangle 315"/>
          <p:cNvSpPr>
            <a:spLocks noChangeArrowheads="1"/>
          </p:cNvSpPr>
          <p:nvPr/>
        </p:nvSpPr>
        <p:spPr bwMode="auto">
          <a:xfrm>
            <a:off x="6480175" y="2122488"/>
            <a:ext cx="44450" cy="7937"/>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20" name="Rectangle 316"/>
          <p:cNvSpPr>
            <a:spLocks noChangeArrowheads="1"/>
          </p:cNvSpPr>
          <p:nvPr/>
        </p:nvSpPr>
        <p:spPr bwMode="auto">
          <a:xfrm>
            <a:off x="6480175" y="2122488"/>
            <a:ext cx="44450" cy="7937"/>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21" name="Rectangle 317"/>
          <p:cNvSpPr>
            <a:spLocks noChangeArrowheads="1"/>
          </p:cNvSpPr>
          <p:nvPr/>
        </p:nvSpPr>
        <p:spPr bwMode="auto">
          <a:xfrm>
            <a:off x="6642100" y="2122488"/>
            <a:ext cx="44450" cy="7937"/>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22" name="Rectangle 318"/>
          <p:cNvSpPr>
            <a:spLocks noChangeArrowheads="1"/>
          </p:cNvSpPr>
          <p:nvPr/>
        </p:nvSpPr>
        <p:spPr bwMode="auto">
          <a:xfrm>
            <a:off x="6642100" y="2122488"/>
            <a:ext cx="44450" cy="7937"/>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23" name="Freeform 319"/>
          <p:cNvSpPr>
            <a:spLocks/>
          </p:cNvSpPr>
          <p:nvPr/>
        </p:nvSpPr>
        <p:spPr bwMode="auto">
          <a:xfrm>
            <a:off x="6403975" y="2141538"/>
            <a:ext cx="279400" cy="20637"/>
          </a:xfrm>
          <a:custGeom>
            <a:avLst/>
            <a:gdLst>
              <a:gd name="T0" fmla="*/ 2147483646 w 176"/>
              <a:gd name="T1" fmla="*/ 0 h 13"/>
              <a:gd name="T2" fmla="*/ 2147483646 w 176"/>
              <a:gd name="T3" fmla="*/ 0 h 13"/>
              <a:gd name="T4" fmla="*/ 2147483646 w 176"/>
              <a:gd name="T5" fmla="*/ 2147483646 h 13"/>
              <a:gd name="T6" fmla="*/ 0 w 176"/>
              <a:gd name="T7" fmla="*/ 2147483646 h 13"/>
              <a:gd name="T8" fmla="*/ 2147483646 w 176"/>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6" h="13">
                <a:moveTo>
                  <a:pt x="26" y="0"/>
                </a:moveTo>
                <a:lnTo>
                  <a:pt x="176" y="0"/>
                </a:lnTo>
                <a:lnTo>
                  <a:pt x="150" y="13"/>
                </a:lnTo>
                <a:lnTo>
                  <a:pt x="0" y="13"/>
                </a:lnTo>
                <a:lnTo>
                  <a:pt x="26"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824" name="Freeform 320"/>
          <p:cNvSpPr>
            <a:spLocks/>
          </p:cNvSpPr>
          <p:nvPr/>
        </p:nvSpPr>
        <p:spPr bwMode="auto">
          <a:xfrm>
            <a:off x="6403975" y="2141538"/>
            <a:ext cx="279400" cy="20637"/>
          </a:xfrm>
          <a:custGeom>
            <a:avLst/>
            <a:gdLst>
              <a:gd name="T0" fmla="*/ 2147483646 w 176"/>
              <a:gd name="T1" fmla="*/ 0 h 13"/>
              <a:gd name="T2" fmla="*/ 2147483646 w 176"/>
              <a:gd name="T3" fmla="*/ 0 h 13"/>
              <a:gd name="T4" fmla="*/ 2147483646 w 176"/>
              <a:gd name="T5" fmla="*/ 2147483646 h 13"/>
              <a:gd name="T6" fmla="*/ 0 w 176"/>
              <a:gd name="T7" fmla="*/ 2147483646 h 13"/>
              <a:gd name="T8" fmla="*/ 2147483646 w 176"/>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6" h="13">
                <a:moveTo>
                  <a:pt x="26" y="0"/>
                </a:moveTo>
                <a:lnTo>
                  <a:pt x="176" y="0"/>
                </a:lnTo>
                <a:lnTo>
                  <a:pt x="150" y="13"/>
                </a:lnTo>
                <a:lnTo>
                  <a:pt x="0" y="13"/>
                </a:lnTo>
                <a:lnTo>
                  <a:pt x="26" y="0"/>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1825" name="Rectangle 321"/>
          <p:cNvSpPr>
            <a:spLocks noChangeArrowheads="1"/>
          </p:cNvSpPr>
          <p:nvPr/>
        </p:nvSpPr>
        <p:spPr bwMode="auto">
          <a:xfrm>
            <a:off x="6343650" y="2179638"/>
            <a:ext cx="285750" cy="23812"/>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26" name="Rectangle 322"/>
          <p:cNvSpPr>
            <a:spLocks noChangeArrowheads="1"/>
          </p:cNvSpPr>
          <p:nvPr/>
        </p:nvSpPr>
        <p:spPr bwMode="auto">
          <a:xfrm>
            <a:off x="6343650" y="2179638"/>
            <a:ext cx="285750" cy="23812"/>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pic>
        <p:nvPicPr>
          <p:cNvPr id="21827" name="Picture 32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73825" y="2152650"/>
            <a:ext cx="68263" cy="2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28" name="Picture 32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73825" y="2152650"/>
            <a:ext cx="68263" cy="2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29" name="Freeform 325"/>
          <p:cNvSpPr>
            <a:spLocks/>
          </p:cNvSpPr>
          <p:nvPr/>
        </p:nvSpPr>
        <p:spPr bwMode="auto">
          <a:xfrm>
            <a:off x="6483350" y="2168525"/>
            <a:ext cx="47625" cy="4763"/>
          </a:xfrm>
          <a:custGeom>
            <a:avLst/>
            <a:gdLst>
              <a:gd name="T0" fmla="*/ 0 w 30"/>
              <a:gd name="T1" fmla="*/ 2147483646 h 3"/>
              <a:gd name="T2" fmla="*/ 2147483646 w 30"/>
              <a:gd name="T3" fmla="*/ 0 h 3"/>
              <a:gd name="T4" fmla="*/ 2147483646 w 30"/>
              <a:gd name="T5" fmla="*/ 0 h 3"/>
              <a:gd name="T6" fmla="*/ 2147483646 w 30"/>
              <a:gd name="T7" fmla="*/ 2147483646 h 3"/>
              <a:gd name="T8" fmla="*/ 0 w 30"/>
              <a:gd name="T9" fmla="*/ 2147483646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
                <a:moveTo>
                  <a:pt x="0" y="3"/>
                </a:moveTo>
                <a:lnTo>
                  <a:pt x="8" y="0"/>
                </a:lnTo>
                <a:lnTo>
                  <a:pt x="30" y="0"/>
                </a:lnTo>
                <a:lnTo>
                  <a:pt x="23" y="3"/>
                </a:lnTo>
                <a:lnTo>
                  <a:pt x="0" y="3"/>
                </a:lnTo>
                <a:close/>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pic>
        <p:nvPicPr>
          <p:cNvPr id="21830" name="Picture 32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37300" y="2179638"/>
            <a:ext cx="42863"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31" name="Picture 32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62700" y="2179638"/>
            <a:ext cx="42863"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32" name="Picture 32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62700" y="2179638"/>
            <a:ext cx="42863"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33" name="Picture 32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388100" y="2179638"/>
            <a:ext cx="42863"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34" name="Picture 33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388100" y="2179638"/>
            <a:ext cx="42863"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35" name="Rectangle 331"/>
          <p:cNvSpPr>
            <a:spLocks noChangeArrowheads="1"/>
          </p:cNvSpPr>
          <p:nvPr/>
        </p:nvSpPr>
        <p:spPr bwMode="auto">
          <a:xfrm>
            <a:off x="6380163" y="2193925"/>
            <a:ext cx="4762" cy="3175"/>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36" name="Rectangle 332"/>
          <p:cNvSpPr>
            <a:spLocks noChangeArrowheads="1"/>
          </p:cNvSpPr>
          <p:nvPr/>
        </p:nvSpPr>
        <p:spPr bwMode="auto">
          <a:xfrm>
            <a:off x="6403975" y="2193925"/>
            <a:ext cx="6350" cy="3175"/>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37" name="Rectangle 333"/>
          <p:cNvSpPr>
            <a:spLocks noChangeArrowheads="1"/>
          </p:cNvSpPr>
          <p:nvPr/>
        </p:nvSpPr>
        <p:spPr bwMode="auto">
          <a:xfrm>
            <a:off x="6356350" y="2193925"/>
            <a:ext cx="6350" cy="31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38" name="Freeform 334"/>
          <p:cNvSpPr>
            <a:spLocks/>
          </p:cNvSpPr>
          <p:nvPr/>
        </p:nvSpPr>
        <p:spPr bwMode="auto">
          <a:xfrm>
            <a:off x="6694488" y="2144713"/>
            <a:ext cx="19050" cy="14287"/>
          </a:xfrm>
          <a:custGeom>
            <a:avLst/>
            <a:gdLst>
              <a:gd name="T0" fmla="*/ 0 w 12"/>
              <a:gd name="T1" fmla="*/ 2147483646 h 9"/>
              <a:gd name="T2" fmla="*/ 2147483646 w 12"/>
              <a:gd name="T3" fmla="*/ 0 h 9"/>
              <a:gd name="T4" fmla="*/ 2147483646 w 12"/>
              <a:gd name="T5" fmla="*/ 2147483646 h 9"/>
              <a:gd name="T6" fmla="*/ 0 w 12"/>
              <a:gd name="T7" fmla="*/ 2147483646 h 9"/>
              <a:gd name="T8" fmla="*/ 0 w 12"/>
              <a:gd name="T9" fmla="*/ 2147483646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9">
                <a:moveTo>
                  <a:pt x="0" y="5"/>
                </a:moveTo>
                <a:lnTo>
                  <a:pt x="12" y="0"/>
                </a:lnTo>
                <a:lnTo>
                  <a:pt x="12" y="3"/>
                </a:lnTo>
                <a:lnTo>
                  <a:pt x="0" y="9"/>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pic>
        <p:nvPicPr>
          <p:cNvPr id="21839" name="Picture 33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456363" y="1965325"/>
            <a:ext cx="3238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40" name="Picture 33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456363" y="1965325"/>
            <a:ext cx="3238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41" name="Freeform 337"/>
          <p:cNvSpPr>
            <a:spLocks/>
          </p:cNvSpPr>
          <p:nvPr/>
        </p:nvSpPr>
        <p:spPr bwMode="auto">
          <a:xfrm>
            <a:off x="6464300" y="1978025"/>
            <a:ext cx="303213" cy="130175"/>
          </a:xfrm>
          <a:custGeom>
            <a:avLst/>
            <a:gdLst>
              <a:gd name="T0" fmla="*/ 0 w 191"/>
              <a:gd name="T1" fmla="*/ 2147483646 h 82"/>
              <a:gd name="T2" fmla="*/ 2147483646 w 191"/>
              <a:gd name="T3" fmla="*/ 0 h 82"/>
              <a:gd name="T4" fmla="*/ 2147483646 w 191"/>
              <a:gd name="T5" fmla="*/ 0 h 82"/>
              <a:gd name="T6" fmla="*/ 2147483646 w 191"/>
              <a:gd name="T7" fmla="*/ 2147483646 h 82"/>
              <a:gd name="T8" fmla="*/ 0 w 191"/>
              <a:gd name="T9" fmla="*/ 2147483646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 h="82">
                <a:moveTo>
                  <a:pt x="0" y="82"/>
                </a:moveTo>
                <a:lnTo>
                  <a:pt x="42" y="0"/>
                </a:lnTo>
                <a:lnTo>
                  <a:pt x="191" y="0"/>
                </a:lnTo>
                <a:lnTo>
                  <a:pt x="150" y="82"/>
                </a:lnTo>
                <a:lnTo>
                  <a:pt x="0" y="82"/>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1842" name="Rectangle 338"/>
          <p:cNvSpPr>
            <a:spLocks noChangeArrowheads="1"/>
          </p:cNvSpPr>
          <p:nvPr/>
        </p:nvSpPr>
        <p:spPr bwMode="auto">
          <a:xfrm>
            <a:off x="6754813" y="1965325"/>
            <a:ext cx="9525" cy="33338"/>
          </a:xfrm>
          <a:prstGeom prst="rect">
            <a:avLst/>
          </a:prstGeom>
          <a:solidFill>
            <a:srgbClr val="FF1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43" name="Rectangle 339"/>
          <p:cNvSpPr>
            <a:spLocks noChangeArrowheads="1"/>
          </p:cNvSpPr>
          <p:nvPr/>
        </p:nvSpPr>
        <p:spPr bwMode="auto">
          <a:xfrm>
            <a:off x="6764338" y="1965325"/>
            <a:ext cx="7937" cy="33338"/>
          </a:xfrm>
          <a:prstGeom prst="rect">
            <a:avLst/>
          </a:prstGeom>
          <a:solidFill>
            <a:srgbClr val="FFD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44" name="Rectangle 340"/>
          <p:cNvSpPr>
            <a:spLocks noChangeArrowheads="1"/>
          </p:cNvSpPr>
          <p:nvPr/>
        </p:nvSpPr>
        <p:spPr bwMode="auto">
          <a:xfrm>
            <a:off x="6772275" y="1965325"/>
            <a:ext cx="7938" cy="33338"/>
          </a:xfrm>
          <a:prstGeom prst="rect">
            <a:avLst/>
          </a:prstGeom>
          <a:solidFill>
            <a:srgbClr val="FF9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45" name="Rectangle 341"/>
          <p:cNvSpPr>
            <a:spLocks noChangeArrowheads="1"/>
          </p:cNvSpPr>
          <p:nvPr/>
        </p:nvSpPr>
        <p:spPr bwMode="auto">
          <a:xfrm>
            <a:off x="6780213" y="1965325"/>
            <a:ext cx="9525" cy="33338"/>
          </a:xfrm>
          <a:prstGeom prst="rect">
            <a:avLst/>
          </a:prstGeom>
          <a:solidFill>
            <a:srgbClr val="FF6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46" name="Rectangle 342"/>
          <p:cNvSpPr>
            <a:spLocks noChangeArrowheads="1"/>
          </p:cNvSpPr>
          <p:nvPr/>
        </p:nvSpPr>
        <p:spPr bwMode="auto">
          <a:xfrm>
            <a:off x="6789738" y="1965325"/>
            <a:ext cx="7937" cy="33338"/>
          </a:xfrm>
          <a:prstGeom prst="rect">
            <a:avLst/>
          </a:prstGeom>
          <a:solidFill>
            <a:srgbClr val="FF2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47" name="Freeform 343"/>
          <p:cNvSpPr>
            <a:spLocks/>
          </p:cNvSpPr>
          <p:nvPr/>
        </p:nvSpPr>
        <p:spPr bwMode="auto">
          <a:xfrm>
            <a:off x="6343650" y="1965325"/>
            <a:ext cx="457200" cy="238125"/>
          </a:xfrm>
          <a:custGeom>
            <a:avLst/>
            <a:gdLst>
              <a:gd name="T0" fmla="*/ 0 w 288"/>
              <a:gd name="T1" fmla="*/ 2147483646 h 150"/>
              <a:gd name="T2" fmla="*/ 0 w 288"/>
              <a:gd name="T3" fmla="*/ 2147483646 h 150"/>
              <a:gd name="T4" fmla="*/ 2147483646 w 288"/>
              <a:gd name="T5" fmla="*/ 2147483646 h 150"/>
              <a:gd name="T6" fmla="*/ 2147483646 w 288"/>
              <a:gd name="T7" fmla="*/ 2147483646 h 150"/>
              <a:gd name="T8" fmla="*/ 2147483646 w 288"/>
              <a:gd name="T9" fmla="*/ 2147483646 h 150"/>
              <a:gd name="T10" fmla="*/ 2147483646 w 288"/>
              <a:gd name="T11" fmla="*/ 2147483646 h 150"/>
              <a:gd name="T12" fmla="*/ 2147483646 w 288"/>
              <a:gd name="T13" fmla="*/ 0 h 150"/>
              <a:gd name="T14" fmla="*/ 2147483646 w 288"/>
              <a:gd name="T15" fmla="*/ 0 h 150"/>
              <a:gd name="T16" fmla="*/ 2147483646 w 288"/>
              <a:gd name="T17" fmla="*/ 2147483646 h 150"/>
              <a:gd name="T18" fmla="*/ 2147483646 w 288"/>
              <a:gd name="T19" fmla="*/ 2147483646 h 150"/>
              <a:gd name="T20" fmla="*/ 2147483646 w 288"/>
              <a:gd name="T21" fmla="*/ 2147483646 h 150"/>
              <a:gd name="T22" fmla="*/ 2147483646 w 288"/>
              <a:gd name="T23" fmla="*/ 2147483646 h 150"/>
              <a:gd name="T24" fmla="*/ 2147483646 w 288"/>
              <a:gd name="T25" fmla="*/ 2147483646 h 150"/>
              <a:gd name="T26" fmla="*/ 2147483646 w 288"/>
              <a:gd name="T27" fmla="*/ 2147483646 h 150"/>
              <a:gd name="T28" fmla="*/ 0 w 288"/>
              <a:gd name="T29" fmla="*/ 2147483646 h 1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8" h="150">
                <a:moveTo>
                  <a:pt x="0" y="150"/>
                </a:moveTo>
                <a:lnTo>
                  <a:pt x="0" y="135"/>
                </a:lnTo>
                <a:lnTo>
                  <a:pt x="59" y="105"/>
                </a:lnTo>
                <a:lnTo>
                  <a:pt x="86" y="105"/>
                </a:lnTo>
                <a:lnTo>
                  <a:pt x="86" y="98"/>
                </a:lnTo>
                <a:lnTo>
                  <a:pt x="63" y="98"/>
                </a:lnTo>
                <a:lnTo>
                  <a:pt x="112" y="0"/>
                </a:lnTo>
                <a:lnTo>
                  <a:pt x="288" y="0"/>
                </a:lnTo>
                <a:lnTo>
                  <a:pt x="239" y="98"/>
                </a:lnTo>
                <a:lnTo>
                  <a:pt x="217" y="98"/>
                </a:lnTo>
                <a:lnTo>
                  <a:pt x="217" y="105"/>
                </a:lnTo>
                <a:lnTo>
                  <a:pt x="239" y="105"/>
                </a:lnTo>
                <a:lnTo>
                  <a:pt x="239" y="120"/>
                </a:lnTo>
                <a:lnTo>
                  <a:pt x="179" y="150"/>
                </a:lnTo>
                <a:lnTo>
                  <a:pt x="0" y="150"/>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1848" name="Freeform 344"/>
          <p:cNvSpPr>
            <a:spLocks/>
          </p:cNvSpPr>
          <p:nvPr/>
        </p:nvSpPr>
        <p:spPr bwMode="auto">
          <a:xfrm>
            <a:off x="6343650" y="2166938"/>
            <a:ext cx="109538" cy="74612"/>
          </a:xfrm>
          <a:custGeom>
            <a:avLst/>
            <a:gdLst>
              <a:gd name="T0" fmla="*/ 2147483646 w 69"/>
              <a:gd name="T1" fmla="*/ 2147483646 h 47"/>
              <a:gd name="T2" fmla="*/ 0 w 69"/>
              <a:gd name="T3" fmla="*/ 2147483646 h 47"/>
              <a:gd name="T4" fmla="*/ 2147483646 w 69"/>
              <a:gd name="T5" fmla="*/ 0 h 47"/>
              <a:gd name="T6" fmla="*/ 2147483646 w 69"/>
              <a:gd name="T7" fmla="*/ 2147483646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9" h="47">
                <a:moveTo>
                  <a:pt x="69" y="47"/>
                </a:moveTo>
                <a:lnTo>
                  <a:pt x="0" y="23"/>
                </a:lnTo>
                <a:lnTo>
                  <a:pt x="69" y="0"/>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849" name="Rectangle 345"/>
          <p:cNvSpPr>
            <a:spLocks noChangeArrowheads="1"/>
          </p:cNvSpPr>
          <p:nvPr/>
        </p:nvSpPr>
        <p:spPr bwMode="auto">
          <a:xfrm>
            <a:off x="6208713" y="2220913"/>
            <a:ext cx="549275"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            USER</a:t>
            </a:r>
          </a:p>
        </p:txBody>
      </p:sp>
      <p:sp>
        <p:nvSpPr>
          <p:cNvPr id="21850" name="Line 346"/>
          <p:cNvSpPr>
            <a:spLocks noChangeShapeType="1"/>
          </p:cNvSpPr>
          <p:nvPr/>
        </p:nvSpPr>
        <p:spPr bwMode="auto">
          <a:xfrm>
            <a:off x="7386638" y="3152775"/>
            <a:ext cx="1587" cy="720725"/>
          </a:xfrm>
          <a:prstGeom prst="line">
            <a:avLst/>
          </a:prstGeom>
          <a:noFill/>
          <a:ln w="7938" cap="rnd">
            <a:solidFill>
              <a:srgbClr val="666699"/>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1851" name="Freeform 347"/>
          <p:cNvSpPr>
            <a:spLocks/>
          </p:cNvSpPr>
          <p:nvPr/>
        </p:nvSpPr>
        <p:spPr bwMode="auto">
          <a:xfrm>
            <a:off x="7350125" y="3051175"/>
            <a:ext cx="74613" cy="111125"/>
          </a:xfrm>
          <a:custGeom>
            <a:avLst/>
            <a:gdLst>
              <a:gd name="T0" fmla="*/ 0 w 47"/>
              <a:gd name="T1" fmla="*/ 2147483646 h 70"/>
              <a:gd name="T2" fmla="*/ 2147483646 w 47"/>
              <a:gd name="T3" fmla="*/ 0 h 70"/>
              <a:gd name="T4" fmla="*/ 2147483646 w 47"/>
              <a:gd name="T5" fmla="*/ 2147483646 h 70"/>
              <a:gd name="T6" fmla="*/ 0 w 47"/>
              <a:gd name="T7" fmla="*/ 2147483646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70">
                <a:moveTo>
                  <a:pt x="0" y="70"/>
                </a:moveTo>
                <a:lnTo>
                  <a:pt x="23" y="0"/>
                </a:lnTo>
                <a:lnTo>
                  <a:pt x="47" y="70"/>
                </a:lnTo>
                <a:lnTo>
                  <a:pt x="0" y="7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852" name="Freeform 348"/>
          <p:cNvSpPr>
            <a:spLocks/>
          </p:cNvSpPr>
          <p:nvPr/>
        </p:nvSpPr>
        <p:spPr bwMode="auto">
          <a:xfrm>
            <a:off x="7350125" y="3863975"/>
            <a:ext cx="74613" cy="111125"/>
          </a:xfrm>
          <a:custGeom>
            <a:avLst/>
            <a:gdLst>
              <a:gd name="T0" fmla="*/ 2147483646 w 47"/>
              <a:gd name="T1" fmla="*/ 0 h 70"/>
              <a:gd name="T2" fmla="*/ 2147483646 w 47"/>
              <a:gd name="T3" fmla="*/ 2147483646 h 70"/>
              <a:gd name="T4" fmla="*/ 0 w 47"/>
              <a:gd name="T5" fmla="*/ 0 h 70"/>
              <a:gd name="T6" fmla="*/ 2147483646 w 47"/>
              <a:gd name="T7" fmla="*/ 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70">
                <a:moveTo>
                  <a:pt x="47" y="0"/>
                </a:moveTo>
                <a:lnTo>
                  <a:pt x="23" y="70"/>
                </a:lnTo>
                <a:lnTo>
                  <a:pt x="0" y="0"/>
                </a:lnTo>
                <a:lnTo>
                  <a:pt x="47" y="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853" name="Freeform 349"/>
          <p:cNvSpPr>
            <a:spLocks/>
          </p:cNvSpPr>
          <p:nvPr/>
        </p:nvSpPr>
        <p:spPr bwMode="auto">
          <a:xfrm>
            <a:off x="7475538" y="3152775"/>
            <a:ext cx="234950" cy="539750"/>
          </a:xfrm>
          <a:custGeom>
            <a:avLst/>
            <a:gdLst>
              <a:gd name="T0" fmla="*/ 2147483646 w 148"/>
              <a:gd name="T1" fmla="*/ 2147483646 h 340"/>
              <a:gd name="T2" fmla="*/ 0 w 148"/>
              <a:gd name="T3" fmla="*/ 2147483646 h 340"/>
              <a:gd name="T4" fmla="*/ 0 w 148"/>
              <a:gd name="T5" fmla="*/ 0 h 340"/>
              <a:gd name="T6" fmla="*/ 0 60000 65536"/>
              <a:gd name="T7" fmla="*/ 0 60000 65536"/>
              <a:gd name="T8" fmla="*/ 0 60000 65536"/>
            </a:gdLst>
            <a:ahLst/>
            <a:cxnLst>
              <a:cxn ang="T6">
                <a:pos x="T0" y="T1"/>
              </a:cxn>
              <a:cxn ang="T7">
                <a:pos x="T2" y="T3"/>
              </a:cxn>
              <a:cxn ang="T8">
                <a:pos x="T4" y="T5"/>
              </a:cxn>
            </a:cxnLst>
            <a:rect l="0" t="0" r="r" b="b"/>
            <a:pathLst>
              <a:path w="148" h="340">
                <a:moveTo>
                  <a:pt x="148" y="340"/>
                </a:moveTo>
                <a:lnTo>
                  <a:pt x="0" y="340"/>
                </a:lnTo>
                <a:lnTo>
                  <a:pt x="0" y="0"/>
                </a:lnTo>
              </a:path>
            </a:pathLst>
          </a:custGeom>
          <a:noFill/>
          <a:ln w="7938" cap="rnd">
            <a:solidFill>
              <a:srgbClr val="6666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1854" name="Freeform 350"/>
          <p:cNvSpPr>
            <a:spLocks/>
          </p:cNvSpPr>
          <p:nvPr/>
        </p:nvSpPr>
        <p:spPr bwMode="auto">
          <a:xfrm>
            <a:off x="7439025" y="3051175"/>
            <a:ext cx="73025" cy="111125"/>
          </a:xfrm>
          <a:custGeom>
            <a:avLst/>
            <a:gdLst>
              <a:gd name="T0" fmla="*/ 0 w 46"/>
              <a:gd name="T1" fmla="*/ 2147483646 h 70"/>
              <a:gd name="T2" fmla="*/ 2147483646 w 46"/>
              <a:gd name="T3" fmla="*/ 0 h 70"/>
              <a:gd name="T4" fmla="*/ 2147483646 w 46"/>
              <a:gd name="T5" fmla="*/ 2147483646 h 70"/>
              <a:gd name="T6" fmla="*/ 0 w 46"/>
              <a:gd name="T7" fmla="*/ 2147483646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70">
                <a:moveTo>
                  <a:pt x="0" y="70"/>
                </a:moveTo>
                <a:lnTo>
                  <a:pt x="23" y="0"/>
                </a:lnTo>
                <a:lnTo>
                  <a:pt x="46" y="70"/>
                </a:lnTo>
                <a:lnTo>
                  <a:pt x="0" y="7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855" name="Rectangle 351"/>
          <p:cNvSpPr>
            <a:spLocks noChangeArrowheads="1"/>
          </p:cNvSpPr>
          <p:nvPr/>
        </p:nvSpPr>
        <p:spPr bwMode="auto">
          <a:xfrm>
            <a:off x="8323263" y="2740025"/>
            <a:ext cx="614362" cy="438150"/>
          </a:xfrm>
          <a:prstGeom prst="rect">
            <a:avLst/>
          </a:prstGeom>
          <a:solidFill>
            <a:srgbClr val="4979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56" name="Rectangle 352"/>
          <p:cNvSpPr>
            <a:spLocks noChangeArrowheads="1"/>
          </p:cNvSpPr>
          <p:nvPr/>
        </p:nvSpPr>
        <p:spPr bwMode="auto">
          <a:xfrm>
            <a:off x="8258175" y="2674938"/>
            <a:ext cx="615950" cy="439737"/>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57" name="Rectangle 353"/>
          <p:cNvSpPr>
            <a:spLocks noChangeArrowheads="1"/>
          </p:cNvSpPr>
          <p:nvPr/>
        </p:nvSpPr>
        <p:spPr bwMode="auto">
          <a:xfrm>
            <a:off x="8393113" y="2778125"/>
            <a:ext cx="339725"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WebApp</a:t>
            </a:r>
          </a:p>
        </p:txBody>
      </p:sp>
      <p:sp>
        <p:nvSpPr>
          <p:cNvPr id="21858" name="Rectangle 354"/>
          <p:cNvSpPr>
            <a:spLocks noChangeArrowheads="1"/>
          </p:cNvSpPr>
          <p:nvPr/>
        </p:nvSpPr>
        <p:spPr bwMode="auto">
          <a:xfrm>
            <a:off x="8477250" y="2889250"/>
            <a:ext cx="171450"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XYZ</a:t>
            </a:r>
          </a:p>
        </p:txBody>
      </p:sp>
      <p:sp>
        <p:nvSpPr>
          <p:cNvPr id="21859" name="Rectangle 355"/>
          <p:cNvSpPr>
            <a:spLocks noChangeArrowheads="1"/>
          </p:cNvSpPr>
          <p:nvPr/>
        </p:nvSpPr>
        <p:spPr bwMode="auto">
          <a:xfrm>
            <a:off x="6324600" y="1881188"/>
            <a:ext cx="2740025" cy="4268787"/>
          </a:xfrm>
          <a:prstGeom prst="rect">
            <a:avLst/>
          </a:prstGeom>
          <a:noFill/>
          <a:ln w="238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60" name="Rectangle 356"/>
          <p:cNvSpPr>
            <a:spLocks noChangeArrowheads="1"/>
          </p:cNvSpPr>
          <p:nvPr/>
        </p:nvSpPr>
        <p:spPr bwMode="auto">
          <a:xfrm>
            <a:off x="7723188" y="4930775"/>
            <a:ext cx="438150" cy="31432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61" name="Rectangle 357"/>
          <p:cNvSpPr>
            <a:spLocks noChangeArrowheads="1"/>
          </p:cNvSpPr>
          <p:nvPr/>
        </p:nvSpPr>
        <p:spPr bwMode="auto">
          <a:xfrm>
            <a:off x="7658100" y="4865688"/>
            <a:ext cx="439738" cy="3143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62" name="Rectangle 358"/>
          <p:cNvSpPr>
            <a:spLocks noChangeArrowheads="1"/>
          </p:cNvSpPr>
          <p:nvPr/>
        </p:nvSpPr>
        <p:spPr bwMode="auto">
          <a:xfrm>
            <a:off x="7804150" y="4883150"/>
            <a:ext cx="142875"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PIP</a:t>
            </a:r>
          </a:p>
        </p:txBody>
      </p:sp>
      <p:sp>
        <p:nvSpPr>
          <p:cNvPr id="21863" name="Rectangle 359"/>
          <p:cNvSpPr>
            <a:spLocks noChangeArrowheads="1"/>
          </p:cNvSpPr>
          <p:nvPr/>
        </p:nvSpPr>
        <p:spPr bwMode="auto">
          <a:xfrm>
            <a:off x="7753350" y="4994275"/>
            <a:ext cx="2349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Attribute</a:t>
            </a:r>
          </a:p>
        </p:txBody>
      </p:sp>
      <p:sp>
        <p:nvSpPr>
          <p:cNvPr id="21864" name="Rectangle 360"/>
          <p:cNvSpPr>
            <a:spLocks noChangeArrowheads="1"/>
          </p:cNvSpPr>
          <p:nvPr/>
        </p:nvSpPr>
        <p:spPr bwMode="auto">
          <a:xfrm>
            <a:off x="7753350" y="5080000"/>
            <a:ext cx="2349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Provider</a:t>
            </a:r>
          </a:p>
        </p:txBody>
      </p:sp>
      <p:sp>
        <p:nvSpPr>
          <p:cNvPr id="21865" name="Line 361"/>
          <p:cNvSpPr>
            <a:spLocks noChangeShapeType="1"/>
          </p:cNvSpPr>
          <p:nvPr/>
        </p:nvSpPr>
        <p:spPr bwMode="auto">
          <a:xfrm flipV="1">
            <a:off x="7877175" y="5281613"/>
            <a:ext cx="1588" cy="115887"/>
          </a:xfrm>
          <a:prstGeom prst="line">
            <a:avLst/>
          </a:prstGeom>
          <a:noFill/>
          <a:ln w="7938" cap="rnd">
            <a:solidFill>
              <a:srgbClr val="666699"/>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1866" name="Freeform 362"/>
          <p:cNvSpPr>
            <a:spLocks/>
          </p:cNvSpPr>
          <p:nvPr/>
        </p:nvSpPr>
        <p:spPr bwMode="auto">
          <a:xfrm>
            <a:off x="7840663" y="5180013"/>
            <a:ext cx="73025" cy="111125"/>
          </a:xfrm>
          <a:custGeom>
            <a:avLst/>
            <a:gdLst>
              <a:gd name="T0" fmla="*/ 0 w 46"/>
              <a:gd name="T1" fmla="*/ 2147483646 h 70"/>
              <a:gd name="T2" fmla="*/ 2147483646 w 46"/>
              <a:gd name="T3" fmla="*/ 0 h 70"/>
              <a:gd name="T4" fmla="*/ 2147483646 w 46"/>
              <a:gd name="T5" fmla="*/ 2147483646 h 70"/>
              <a:gd name="T6" fmla="*/ 0 w 46"/>
              <a:gd name="T7" fmla="*/ 2147483646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70">
                <a:moveTo>
                  <a:pt x="0" y="70"/>
                </a:moveTo>
                <a:lnTo>
                  <a:pt x="23" y="0"/>
                </a:lnTo>
                <a:lnTo>
                  <a:pt x="46" y="70"/>
                </a:lnTo>
                <a:lnTo>
                  <a:pt x="0" y="7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867" name="Rectangle 363"/>
          <p:cNvSpPr>
            <a:spLocks noChangeArrowheads="1"/>
          </p:cNvSpPr>
          <p:nvPr/>
        </p:nvSpPr>
        <p:spPr bwMode="auto">
          <a:xfrm>
            <a:off x="8337550" y="3976688"/>
            <a:ext cx="615950" cy="439737"/>
          </a:xfrm>
          <a:prstGeom prst="rect">
            <a:avLst/>
          </a:prstGeom>
          <a:solidFill>
            <a:srgbClr val="4979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68" name="Rectangle 364"/>
          <p:cNvSpPr>
            <a:spLocks noChangeArrowheads="1"/>
          </p:cNvSpPr>
          <p:nvPr/>
        </p:nvSpPr>
        <p:spPr bwMode="auto">
          <a:xfrm>
            <a:off x="8272463" y="3913188"/>
            <a:ext cx="615950" cy="43815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69" name="Rectangle 365"/>
          <p:cNvSpPr>
            <a:spLocks noChangeArrowheads="1"/>
          </p:cNvSpPr>
          <p:nvPr/>
        </p:nvSpPr>
        <p:spPr bwMode="auto">
          <a:xfrm>
            <a:off x="8486775" y="4017963"/>
            <a:ext cx="176213"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PAP</a:t>
            </a:r>
          </a:p>
        </p:txBody>
      </p:sp>
      <p:sp>
        <p:nvSpPr>
          <p:cNvPr id="21870" name="Rectangle 366"/>
          <p:cNvSpPr>
            <a:spLocks noChangeArrowheads="1"/>
          </p:cNvSpPr>
          <p:nvPr/>
        </p:nvSpPr>
        <p:spPr bwMode="auto">
          <a:xfrm>
            <a:off x="8383588" y="4129088"/>
            <a:ext cx="376237"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‘’Kephas’’</a:t>
            </a:r>
          </a:p>
        </p:txBody>
      </p:sp>
      <p:sp>
        <p:nvSpPr>
          <p:cNvPr id="21871" name="Rectangle 367"/>
          <p:cNvSpPr>
            <a:spLocks noChangeArrowheads="1"/>
          </p:cNvSpPr>
          <p:nvPr/>
        </p:nvSpPr>
        <p:spPr bwMode="auto">
          <a:xfrm>
            <a:off x="7702550" y="3522663"/>
            <a:ext cx="7938" cy="341312"/>
          </a:xfrm>
          <a:prstGeom prst="rect">
            <a:avLst/>
          </a:prstGeom>
          <a:solidFill>
            <a:srgbClr val="A8FF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72" name="Rectangle 368"/>
          <p:cNvSpPr>
            <a:spLocks noChangeArrowheads="1"/>
          </p:cNvSpPr>
          <p:nvPr/>
        </p:nvSpPr>
        <p:spPr bwMode="auto">
          <a:xfrm>
            <a:off x="7710488" y="3522663"/>
            <a:ext cx="7937" cy="341312"/>
          </a:xfrm>
          <a:prstGeom prst="rect">
            <a:avLst/>
          </a:prstGeom>
          <a:solidFill>
            <a:srgbClr val="A4FD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73" name="Rectangle 369"/>
          <p:cNvSpPr>
            <a:spLocks noChangeArrowheads="1"/>
          </p:cNvSpPr>
          <p:nvPr/>
        </p:nvSpPr>
        <p:spPr bwMode="auto">
          <a:xfrm>
            <a:off x="7718425" y="3522663"/>
            <a:ext cx="9525" cy="341312"/>
          </a:xfrm>
          <a:prstGeom prst="rect">
            <a:avLst/>
          </a:prstGeom>
          <a:solidFill>
            <a:srgbClr val="A0FC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74" name="Rectangle 370"/>
          <p:cNvSpPr>
            <a:spLocks noChangeArrowheads="1"/>
          </p:cNvSpPr>
          <p:nvPr/>
        </p:nvSpPr>
        <p:spPr bwMode="auto">
          <a:xfrm>
            <a:off x="7727950" y="3522663"/>
            <a:ext cx="7938" cy="341312"/>
          </a:xfrm>
          <a:prstGeom prst="rect">
            <a:avLst/>
          </a:prstGeom>
          <a:solidFill>
            <a:srgbClr val="9CFA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75" name="Rectangle 371"/>
          <p:cNvSpPr>
            <a:spLocks noChangeArrowheads="1"/>
          </p:cNvSpPr>
          <p:nvPr/>
        </p:nvSpPr>
        <p:spPr bwMode="auto">
          <a:xfrm>
            <a:off x="7735888" y="3522663"/>
            <a:ext cx="7937" cy="341312"/>
          </a:xfrm>
          <a:prstGeom prst="rect">
            <a:avLst/>
          </a:prstGeom>
          <a:solidFill>
            <a:srgbClr val="98F8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76" name="Rectangle 372"/>
          <p:cNvSpPr>
            <a:spLocks noChangeArrowheads="1"/>
          </p:cNvSpPr>
          <p:nvPr/>
        </p:nvSpPr>
        <p:spPr bwMode="auto">
          <a:xfrm>
            <a:off x="7743825" y="3522663"/>
            <a:ext cx="9525" cy="341312"/>
          </a:xfrm>
          <a:prstGeom prst="rect">
            <a:avLst/>
          </a:prstGeom>
          <a:solidFill>
            <a:srgbClr val="93F6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77" name="Rectangle 373"/>
          <p:cNvSpPr>
            <a:spLocks noChangeArrowheads="1"/>
          </p:cNvSpPr>
          <p:nvPr/>
        </p:nvSpPr>
        <p:spPr bwMode="auto">
          <a:xfrm>
            <a:off x="7753350" y="3522663"/>
            <a:ext cx="7938" cy="341312"/>
          </a:xfrm>
          <a:prstGeom prst="rect">
            <a:avLst/>
          </a:prstGeom>
          <a:solidFill>
            <a:srgbClr val="8FF5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78" name="Rectangle 374"/>
          <p:cNvSpPr>
            <a:spLocks noChangeArrowheads="1"/>
          </p:cNvSpPr>
          <p:nvPr/>
        </p:nvSpPr>
        <p:spPr bwMode="auto">
          <a:xfrm>
            <a:off x="7761288" y="3522663"/>
            <a:ext cx="7937" cy="341312"/>
          </a:xfrm>
          <a:prstGeom prst="rect">
            <a:avLst/>
          </a:prstGeom>
          <a:solidFill>
            <a:srgbClr val="8CF3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79" name="Rectangle 375"/>
          <p:cNvSpPr>
            <a:spLocks noChangeArrowheads="1"/>
          </p:cNvSpPr>
          <p:nvPr/>
        </p:nvSpPr>
        <p:spPr bwMode="auto">
          <a:xfrm>
            <a:off x="7769225" y="3522663"/>
            <a:ext cx="9525" cy="341312"/>
          </a:xfrm>
          <a:prstGeom prst="rect">
            <a:avLst/>
          </a:prstGeom>
          <a:solidFill>
            <a:srgbClr val="88F1B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80" name="Rectangle 376"/>
          <p:cNvSpPr>
            <a:spLocks noChangeArrowheads="1"/>
          </p:cNvSpPr>
          <p:nvPr/>
        </p:nvSpPr>
        <p:spPr bwMode="auto">
          <a:xfrm>
            <a:off x="7778750" y="3522663"/>
            <a:ext cx="7938" cy="341312"/>
          </a:xfrm>
          <a:prstGeom prst="rect">
            <a:avLst/>
          </a:prstGeom>
          <a:solidFill>
            <a:srgbClr val="83F0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81" name="Rectangle 377"/>
          <p:cNvSpPr>
            <a:spLocks noChangeArrowheads="1"/>
          </p:cNvSpPr>
          <p:nvPr/>
        </p:nvSpPr>
        <p:spPr bwMode="auto">
          <a:xfrm>
            <a:off x="7786688" y="3522663"/>
            <a:ext cx="9525" cy="341312"/>
          </a:xfrm>
          <a:prstGeom prst="rect">
            <a:avLst/>
          </a:prstGeom>
          <a:solidFill>
            <a:srgbClr val="7FEE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82" name="Rectangle 378"/>
          <p:cNvSpPr>
            <a:spLocks noChangeArrowheads="1"/>
          </p:cNvSpPr>
          <p:nvPr/>
        </p:nvSpPr>
        <p:spPr bwMode="auto">
          <a:xfrm>
            <a:off x="7796213" y="3522663"/>
            <a:ext cx="7937" cy="341312"/>
          </a:xfrm>
          <a:prstGeom prst="rect">
            <a:avLst/>
          </a:prstGeom>
          <a:solidFill>
            <a:srgbClr val="7BEC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83" name="Rectangle 379"/>
          <p:cNvSpPr>
            <a:spLocks noChangeArrowheads="1"/>
          </p:cNvSpPr>
          <p:nvPr/>
        </p:nvSpPr>
        <p:spPr bwMode="auto">
          <a:xfrm>
            <a:off x="7804150" y="3522663"/>
            <a:ext cx="7938" cy="341312"/>
          </a:xfrm>
          <a:prstGeom prst="rect">
            <a:avLst/>
          </a:prstGeom>
          <a:solidFill>
            <a:srgbClr val="77EBB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84" name="Rectangle 380"/>
          <p:cNvSpPr>
            <a:spLocks noChangeArrowheads="1"/>
          </p:cNvSpPr>
          <p:nvPr/>
        </p:nvSpPr>
        <p:spPr bwMode="auto">
          <a:xfrm>
            <a:off x="7812088" y="3522663"/>
            <a:ext cx="9525" cy="341312"/>
          </a:xfrm>
          <a:prstGeom prst="rect">
            <a:avLst/>
          </a:prstGeom>
          <a:solidFill>
            <a:srgbClr val="73E9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85" name="Rectangle 381"/>
          <p:cNvSpPr>
            <a:spLocks noChangeArrowheads="1"/>
          </p:cNvSpPr>
          <p:nvPr/>
        </p:nvSpPr>
        <p:spPr bwMode="auto">
          <a:xfrm>
            <a:off x="7821613" y="3522663"/>
            <a:ext cx="7937" cy="341312"/>
          </a:xfrm>
          <a:prstGeom prst="rect">
            <a:avLst/>
          </a:prstGeom>
          <a:solidFill>
            <a:srgbClr val="6FE7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86" name="Rectangle 382"/>
          <p:cNvSpPr>
            <a:spLocks noChangeArrowheads="1"/>
          </p:cNvSpPr>
          <p:nvPr/>
        </p:nvSpPr>
        <p:spPr bwMode="auto">
          <a:xfrm>
            <a:off x="7829550" y="3522663"/>
            <a:ext cx="7938" cy="341312"/>
          </a:xfrm>
          <a:prstGeom prst="rect">
            <a:avLst/>
          </a:prstGeom>
          <a:solidFill>
            <a:srgbClr val="6AE6A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87" name="Rectangle 383"/>
          <p:cNvSpPr>
            <a:spLocks noChangeArrowheads="1"/>
          </p:cNvSpPr>
          <p:nvPr/>
        </p:nvSpPr>
        <p:spPr bwMode="auto">
          <a:xfrm>
            <a:off x="7837488" y="3522663"/>
            <a:ext cx="9525" cy="341312"/>
          </a:xfrm>
          <a:prstGeom prst="rect">
            <a:avLst/>
          </a:prstGeom>
          <a:solidFill>
            <a:srgbClr val="66E4A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88" name="Rectangle 384"/>
          <p:cNvSpPr>
            <a:spLocks noChangeArrowheads="1"/>
          </p:cNvSpPr>
          <p:nvPr/>
        </p:nvSpPr>
        <p:spPr bwMode="auto">
          <a:xfrm>
            <a:off x="7847013" y="3522663"/>
            <a:ext cx="7937" cy="341312"/>
          </a:xfrm>
          <a:prstGeom prst="rect">
            <a:avLst/>
          </a:prstGeom>
          <a:solidFill>
            <a:srgbClr val="62E2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89" name="Rectangle 385"/>
          <p:cNvSpPr>
            <a:spLocks noChangeArrowheads="1"/>
          </p:cNvSpPr>
          <p:nvPr/>
        </p:nvSpPr>
        <p:spPr bwMode="auto">
          <a:xfrm>
            <a:off x="7854950" y="3522663"/>
            <a:ext cx="9525" cy="341312"/>
          </a:xfrm>
          <a:prstGeom prst="rect">
            <a:avLst/>
          </a:prstGeom>
          <a:solidFill>
            <a:srgbClr val="5FE0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90" name="Rectangle 386"/>
          <p:cNvSpPr>
            <a:spLocks noChangeArrowheads="1"/>
          </p:cNvSpPr>
          <p:nvPr/>
        </p:nvSpPr>
        <p:spPr bwMode="auto">
          <a:xfrm>
            <a:off x="7864475" y="3522663"/>
            <a:ext cx="7938" cy="341312"/>
          </a:xfrm>
          <a:prstGeom prst="rect">
            <a:avLst/>
          </a:prstGeom>
          <a:solidFill>
            <a:srgbClr val="5ADE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91" name="Rectangle 387"/>
          <p:cNvSpPr>
            <a:spLocks noChangeArrowheads="1"/>
          </p:cNvSpPr>
          <p:nvPr/>
        </p:nvSpPr>
        <p:spPr bwMode="auto">
          <a:xfrm>
            <a:off x="7872413" y="3522663"/>
            <a:ext cx="7937" cy="341312"/>
          </a:xfrm>
          <a:prstGeom prst="rect">
            <a:avLst/>
          </a:prstGeom>
          <a:solidFill>
            <a:srgbClr val="56DD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92" name="Rectangle 388"/>
          <p:cNvSpPr>
            <a:spLocks noChangeArrowheads="1"/>
          </p:cNvSpPr>
          <p:nvPr/>
        </p:nvSpPr>
        <p:spPr bwMode="auto">
          <a:xfrm>
            <a:off x="7880350" y="3522663"/>
            <a:ext cx="9525" cy="341312"/>
          </a:xfrm>
          <a:prstGeom prst="rect">
            <a:avLst/>
          </a:prstGeom>
          <a:solidFill>
            <a:srgbClr val="52DB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93" name="Rectangle 389"/>
          <p:cNvSpPr>
            <a:spLocks noChangeArrowheads="1"/>
          </p:cNvSpPr>
          <p:nvPr/>
        </p:nvSpPr>
        <p:spPr bwMode="auto">
          <a:xfrm>
            <a:off x="7889875" y="3522663"/>
            <a:ext cx="7938" cy="341312"/>
          </a:xfrm>
          <a:prstGeom prst="rect">
            <a:avLst/>
          </a:prstGeom>
          <a:solidFill>
            <a:srgbClr val="4EDA9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94" name="Rectangle 390"/>
          <p:cNvSpPr>
            <a:spLocks noChangeArrowheads="1"/>
          </p:cNvSpPr>
          <p:nvPr/>
        </p:nvSpPr>
        <p:spPr bwMode="auto">
          <a:xfrm>
            <a:off x="7897813" y="3522663"/>
            <a:ext cx="7937" cy="341312"/>
          </a:xfrm>
          <a:prstGeom prst="rect">
            <a:avLst/>
          </a:prstGeom>
          <a:solidFill>
            <a:srgbClr val="4AD8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95" name="Rectangle 391"/>
          <p:cNvSpPr>
            <a:spLocks noChangeArrowheads="1"/>
          </p:cNvSpPr>
          <p:nvPr/>
        </p:nvSpPr>
        <p:spPr bwMode="auto">
          <a:xfrm>
            <a:off x="7905750" y="3522663"/>
            <a:ext cx="9525" cy="341312"/>
          </a:xfrm>
          <a:prstGeom prst="rect">
            <a:avLst/>
          </a:prstGeom>
          <a:solidFill>
            <a:srgbClr val="46D6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96" name="Rectangle 392"/>
          <p:cNvSpPr>
            <a:spLocks noChangeArrowheads="1"/>
          </p:cNvSpPr>
          <p:nvPr/>
        </p:nvSpPr>
        <p:spPr bwMode="auto">
          <a:xfrm>
            <a:off x="7915275" y="3522663"/>
            <a:ext cx="7938" cy="341312"/>
          </a:xfrm>
          <a:prstGeom prst="rect">
            <a:avLst/>
          </a:prstGeom>
          <a:solidFill>
            <a:srgbClr val="41D48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97" name="Rectangle 393"/>
          <p:cNvSpPr>
            <a:spLocks noChangeArrowheads="1"/>
          </p:cNvSpPr>
          <p:nvPr/>
        </p:nvSpPr>
        <p:spPr bwMode="auto">
          <a:xfrm>
            <a:off x="7923213" y="3522663"/>
            <a:ext cx="9525" cy="341312"/>
          </a:xfrm>
          <a:prstGeom prst="rect">
            <a:avLst/>
          </a:prstGeom>
          <a:solidFill>
            <a:srgbClr val="3DD2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98" name="Rectangle 394"/>
          <p:cNvSpPr>
            <a:spLocks noChangeArrowheads="1"/>
          </p:cNvSpPr>
          <p:nvPr/>
        </p:nvSpPr>
        <p:spPr bwMode="auto">
          <a:xfrm>
            <a:off x="7932738" y="3522663"/>
            <a:ext cx="7937" cy="341312"/>
          </a:xfrm>
          <a:prstGeom prst="rect">
            <a:avLst/>
          </a:prstGeom>
          <a:solidFill>
            <a:srgbClr val="39D1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99" name="Rectangle 395"/>
          <p:cNvSpPr>
            <a:spLocks noChangeArrowheads="1"/>
          </p:cNvSpPr>
          <p:nvPr/>
        </p:nvSpPr>
        <p:spPr bwMode="auto">
          <a:xfrm>
            <a:off x="7940675" y="3522663"/>
            <a:ext cx="7938" cy="341312"/>
          </a:xfrm>
          <a:prstGeom prst="rect">
            <a:avLst/>
          </a:prstGeom>
          <a:solidFill>
            <a:srgbClr val="35CF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00" name="Rectangle 396"/>
          <p:cNvSpPr>
            <a:spLocks noChangeArrowheads="1"/>
          </p:cNvSpPr>
          <p:nvPr/>
        </p:nvSpPr>
        <p:spPr bwMode="auto">
          <a:xfrm>
            <a:off x="7948613" y="3522663"/>
            <a:ext cx="9525" cy="341312"/>
          </a:xfrm>
          <a:prstGeom prst="rect">
            <a:avLst/>
          </a:prstGeom>
          <a:solidFill>
            <a:srgbClr val="31CE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01" name="Rectangle 397"/>
          <p:cNvSpPr>
            <a:spLocks noChangeArrowheads="1"/>
          </p:cNvSpPr>
          <p:nvPr/>
        </p:nvSpPr>
        <p:spPr bwMode="auto">
          <a:xfrm>
            <a:off x="7958138" y="3522663"/>
            <a:ext cx="7937" cy="341312"/>
          </a:xfrm>
          <a:prstGeom prst="rect">
            <a:avLst/>
          </a:prstGeom>
          <a:solidFill>
            <a:srgbClr val="2DCC7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02" name="Rectangle 398"/>
          <p:cNvSpPr>
            <a:spLocks noChangeArrowheads="1"/>
          </p:cNvSpPr>
          <p:nvPr/>
        </p:nvSpPr>
        <p:spPr bwMode="auto">
          <a:xfrm>
            <a:off x="7966075" y="3522663"/>
            <a:ext cx="7938" cy="341312"/>
          </a:xfrm>
          <a:prstGeom prst="rect">
            <a:avLst/>
          </a:prstGeom>
          <a:solidFill>
            <a:srgbClr val="29CA7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03" name="Rectangle 399"/>
          <p:cNvSpPr>
            <a:spLocks noChangeArrowheads="1"/>
          </p:cNvSpPr>
          <p:nvPr/>
        </p:nvSpPr>
        <p:spPr bwMode="auto">
          <a:xfrm>
            <a:off x="7974013" y="3522663"/>
            <a:ext cx="9525" cy="341312"/>
          </a:xfrm>
          <a:prstGeom prst="rect">
            <a:avLst/>
          </a:prstGeom>
          <a:solidFill>
            <a:srgbClr val="25C8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04" name="Rectangle 400"/>
          <p:cNvSpPr>
            <a:spLocks noChangeArrowheads="1"/>
          </p:cNvSpPr>
          <p:nvPr/>
        </p:nvSpPr>
        <p:spPr bwMode="auto">
          <a:xfrm>
            <a:off x="7983538" y="3522663"/>
            <a:ext cx="7937" cy="341312"/>
          </a:xfrm>
          <a:prstGeom prst="rect">
            <a:avLst/>
          </a:prstGeom>
          <a:solidFill>
            <a:srgbClr val="21C6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05" name="Rectangle 401"/>
          <p:cNvSpPr>
            <a:spLocks noChangeArrowheads="1"/>
          </p:cNvSpPr>
          <p:nvPr/>
        </p:nvSpPr>
        <p:spPr bwMode="auto">
          <a:xfrm>
            <a:off x="7991475" y="3522663"/>
            <a:ext cx="9525" cy="341312"/>
          </a:xfrm>
          <a:prstGeom prst="rect">
            <a:avLst/>
          </a:prstGeom>
          <a:solidFill>
            <a:srgbClr val="1DC5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06" name="Rectangle 402"/>
          <p:cNvSpPr>
            <a:spLocks noChangeArrowheads="1"/>
          </p:cNvSpPr>
          <p:nvPr/>
        </p:nvSpPr>
        <p:spPr bwMode="auto">
          <a:xfrm>
            <a:off x="8001000" y="3522663"/>
            <a:ext cx="7938" cy="341312"/>
          </a:xfrm>
          <a:prstGeom prst="rect">
            <a:avLst/>
          </a:prstGeom>
          <a:solidFill>
            <a:srgbClr val="18C3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07" name="Rectangle 403"/>
          <p:cNvSpPr>
            <a:spLocks noChangeArrowheads="1"/>
          </p:cNvSpPr>
          <p:nvPr/>
        </p:nvSpPr>
        <p:spPr bwMode="auto">
          <a:xfrm>
            <a:off x="8008938" y="3522663"/>
            <a:ext cx="7937" cy="341312"/>
          </a:xfrm>
          <a:prstGeom prst="rect">
            <a:avLst/>
          </a:prstGeom>
          <a:solidFill>
            <a:srgbClr val="14C26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08" name="Rectangle 404"/>
          <p:cNvSpPr>
            <a:spLocks noChangeArrowheads="1"/>
          </p:cNvSpPr>
          <p:nvPr/>
        </p:nvSpPr>
        <p:spPr bwMode="auto">
          <a:xfrm>
            <a:off x="8016875" y="3522663"/>
            <a:ext cx="9525" cy="341312"/>
          </a:xfrm>
          <a:prstGeom prst="rect">
            <a:avLst/>
          </a:prstGeom>
          <a:solidFill>
            <a:srgbClr val="10C06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09" name="Rectangle 405"/>
          <p:cNvSpPr>
            <a:spLocks noChangeArrowheads="1"/>
          </p:cNvSpPr>
          <p:nvPr/>
        </p:nvSpPr>
        <p:spPr bwMode="auto">
          <a:xfrm>
            <a:off x="8026400" y="3522663"/>
            <a:ext cx="7938" cy="341312"/>
          </a:xfrm>
          <a:prstGeom prst="rect">
            <a:avLst/>
          </a:prstGeom>
          <a:solidFill>
            <a:srgbClr val="0CBE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10" name="Rectangle 406"/>
          <p:cNvSpPr>
            <a:spLocks noChangeArrowheads="1"/>
          </p:cNvSpPr>
          <p:nvPr/>
        </p:nvSpPr>
        <p:spPr bwMode="auto">
          <a:xfrm>
            <a:off x="8034338" y="3522663"/>
            <a:ext cx="7937" cy="341312"/>
          </a:xfrm>
          <a:prstGeom prst="rect">
            <a:avLst/>
          </a:prstGeom>
          <a:solidFill>
            <a:srgbClr val="08BC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11" name="Rectangle 407"/>
          <p:cNvSpPr>
            <a:spLocks noChangeArrowheads="1"/>
          </p:cNvSpPr>
          <p:nvPr/>
        </p:nvSpPr>
        <p:spPr bwMode="auto">
          <a:xfrm>
            <a:off x="8042275" y="3522663"/>
            <a:ext cx="9525" cy="341312"/>
          </a:xfrm>
          <a:prstGeom prst="rect">
            <a:avLst/>
          </a:prstGeom>
          <a:solidFill>
            <a:srgbClr val="04BA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12" name="Oval 408"/>
          <p:cNvSpPr>
            <a:spLocks noChangeArrowheads="1"/>
          </p:cNvSpPr>
          <p:nvPr/>
        </p:nvSpPr>
        <p:spPr bwMode="auto">
          <a:xfrm>
            <a:off x="7710488" y="3489325"/>
            <a:ext cx="331787" cy="88900"/>
          </a:xfrm>
          <a:prstGeom prst="ellipse">
            <a:avLst/>
          </a:prstGeom>
          <a:solidFill>
            <a:srgbClr val="A8FFD3"/>
          </a:solidFill>
          <a:ln w="0">
            <a:solidFill>
              <a:srgbClr val="000000"/>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13" name="Rectangle 409"/>
          <p:cNvSpPr>
            <a:spLocks noChangeArrowheads="1"/>
          </p:cNvSpPr>
          <p:nvPr/>
        </p:nvSpPr>
        <p:spPr bwMode="auto">
          <a:xfrm>
            <a:off x="7804150" y="3573463"/>
            <a:ext cx="13017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Role</a:t>
            </a:r>
          </a:p>
        </p:txBody>
      </p:sp>
      <p:sp>
        <p:nvSpPr>
          <p:cNvPr id="21914" name="Rectangle 410"/>
          <p:cNvSpPr>
            <a:spLocks noChangeArrowheads="1"/>
          </p:cNvSpPr>
          <p:nvPr/>
        </p:nvSpPr>
        <p:spPr bwMode="auto">
          <a:xfrm>
            <a:off x="7761288" y="3649663"/>
            <a:ext cx="2127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Mapper</a:t>
            </a:r>
          </a:p>
        </p:txBody>
      </p:sp>
      <p:sp>
        <p:nvSpPr>
          <p:cNvPr id="21915" name="Rectangle 411"/>
          <p:cNvSpPr>
            <a:spLocks noChangeArrowheads="1"/>
          </p:cNvSpPr>
          <p:nvPr/>
        </p:nvSpPr>
        <p:spPr bwMode="auto">
          <a:xfrm>
            <a:off x="7829550" y="3735388"/>
            <a:ext cx="889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DB</a:t>
            </a:r>
          </a:p>
        </p:txBody>
      </p:sp>
      <p:sp>
        <p:nvSpPr>
          <p:cNvPr id="21916" name="Rectangle 412"/>
          <p:cNvSpPr>
            <a:spLocks noChangeArrowheads="1"/>
          </p:cNvSpPr>
          <p:nvPr/>
        </p:nvSpPr>
        <p:spPr bwMode="auto">
          <a:xfrm>
            <a:off x="7232650" y="4040188"/>
            <a:ext cx="438150" cy="312737"/>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17" name="Rectangle 413"/>
          <p:cNvSpPr>
            <a:spLocks noChangeArrowheads="1"/>
          </p:cNvSpPr>
          <p:nvPr/>
        </p:nvSpPr>
        <p:spPr bwMode="auto">
          <a:xfrm>
            <a:off x="7167563" y="3975100"/>
            <a:ext cx="439737" cy="3143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18" name="Rectangle 414"/>
          <p:cNvSpPr>
            <a:spLocks noChangeArrowheads="1"/>
          </p:cNvSpPr>
          <p:nvPr/>
        </p:nvSpPr>
        <p:spPr bwMode="auto">
          <a:xfrm>
            <a:off x="7292975" y="3992563"/>
            <a:ext cx="180975"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PDP</a:t>
            </a:r>
          </a:p>
        </p:txBody>
      </p:sp>
      <p:sp>
        <p:nvSpPr>
          <p:cNvPr id="21919" name="Rectangle 415"/>
          <p:cNvSpPr>
            <a:spLocks noChangeArrowheads="1"/>
          </p:cNvSpPr>
          <p:nvPr/>
        </p:nvSpPr>
        <p:spPr bwMode="auto">
          <a:xfrm>
            <a:off x="7318375" y="4103688"/>
            <a:ext cx="147638"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Role </a:t>
            </a:r>
          </a:p>
        </p:txBody>
      </p:sp>
      <p:sp>
        <p:nvSpPr>
          <p:cNvPr id="21920" name="Rectangle 416"/>
          <p:cNvSpPr>
            <a:spLocks noChangeArrowheads="1"/>
          </p:cNvSpPr>
          <p:nvPr/>
        </p:nvSpPr>
        <p:spPr bwMode="auto">
          <a:xfrm>
            <a:off x="7258050" y="4189413"/>
            <a:ext cx="2349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Provider</a:t>
            </a:r>
          </a:p>
        </p:txBody>
      </p:sp>
      <p:sp>
        <p:nvSpPr>
          <p:cNvPr id="21921" name="Rectangle 417"/>
          <p:cNvSpPr>
            <a:spLocks noChangeArrowheads="1"/>
          </p:cNvSpPr>
          <p:nvPr/>
        </p:nvSpPr>
        <p:spPr bwMode="auto">
          <a:xfrm>
            <a:off x="7727950" y="3959225"/>
            <a:ext cx="7938" cy="341313"/>
          </a:xfrm>
          <a:prstGeom prst="rect">
            <a:avLst/>
          </a:prstGeom>
          <a:solidFill>
            <a:srgbClr val="03BA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22" name="Rectangle 418"/>
          <p:cNvSpPr>
            <a:spLocks noChangeArrowheads="1"/>
          </p:cNvSpPr>
          <p:nvPr/>
        </p:nvSpPr>
        <p:spPr bwMode="auto">
          <a:xfrm>
            <a:off x="7735888" y="3959225"/>
            <a:ext cx="7937" cy="341313"/>
          </a:xfrm>
          <a:prstGeom prst="rect">
            <a:avLst/>
          </a:prstGeom>
          <a:solidFill>
            <a:srgbClr val="A7FF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23" name="Rectangle 419"/>
          <p:cNvSpPr>
            <a:spLocks noChangeArrowheads="1"/>
          </p:cNvSpPr>
          <p:nvPr/>
        </p:nvSpPr>
        <p:spPr bwMode="auto">
          <a:xfrm>
            <a:off x="7743825" y="3959225"/>
            <a:ext cx="9525" cy="341313"/>
          </a:xfrm>
          <a:prstGeom prst="rect">
            <a:avLst/>
          </a:prstGeom>
          <a:solidFill>
            <a:srgbClr val="A3FD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24" name="Rectangle 420"/>
          <p:cNvSpPr>
            <a:spLocks noChangeArrowheads="1"/>
          </p:cNvSpPr>
          <p:nvPr/>
        </p:nvSpPr>
        <p:spPr bwMode="auto">
          <a:xfrm>
            <a:off x="7753350" y="3959225"/>
            <a:ext cx="7938" cy="341313"/>
          </a:xfrm>
          <a:prstGeom prst="rect">
            <a:avLst/>
          </a:prstGeom>
          <a:solidFill>
            <a:srgbClr val="9FFC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25" name="Rectangle 421"/>
          <p:cNvSpPr>
            <a:spLocks noChangeArrowheads="1"/>
          </p:cNvSpPr>
          <p:nvPr/>
        </p:nvSpPr>
        <p:spPr bwMode="auto">
          <a:xfrm>
            <a:off x="7761288" y="3959225"/>
            <a:ext cx="7937" cy="341313"/>
          </a:xfrm>
          <a:prstGeom prst="rect">
            <a:avLst/>
          </a:prstGeom>
          <a:solidFill>
            <a:srgbClr val="9BFA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26" name="Rectangle 422"/>
          <p:cNvSpPr>
            <a:spLocks noChangeArrowheads="1"/>
          </p:cNvSpPr>
          <p:nvPr/>
        </p:nvSpPr>
        <p:spPr bwMode="auto">
          <a:xfrm>
            <a:off x="7769225" y="3959225"/>
            <a:ext cx="9525" cy="341313"/>
          </a:xfrm>
          <a:prstGeom prst="rect">
            <a:avLst/>
          </a:prstGeom>
          <a:solidFill>
            <a:srgbClr val="97F8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27" name="Rectangle 423"/>
          <p:cNvSpPr>
            <a:spLocks noChangeArrowheads="1"/>
          </p:cNvSpPr>
          <p:nvPr/>
        </p:nvSpPr>
        <p:spPr bwMode="auto">
          <a:xfrm>
            <a:off x="7778750" y="3959225"/>
            <a:ext cx="7938" cy="341313"/>
          </a:xfrm>
          <a:prstGeom prst="rect">
            <a:avLst/>
          </a:prstGeom>
          <a:solidFill>
            <a:srgbClr val="93F6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28" name="Rectangle 424"/>
          <p:cNvSpPr>
            <a:spLocks noChangeArrowheads="1"/>
          </p:cNvSpPr>
          <p:nvPr/>
        </p:nvSpPr>
        <p:spPr bwMode="auto">
          <a:xfrm>
            <a:off x="7786688" y="3959225"/>
            <a:ext cx="9525" cy="341313"/>
          </a:xfrm>
          <a:prstGeom prst="rect">
            <a:avLst/>
          </a:prstGeom>
          <a:solidFill>
            <a:srgbClr val="8FF4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29" name="Rectangle 425"/>
          <p:cNvSpPr>
            <a:spLocks noChangeArrowheads="1"/>
          </p:cNvSpPr>
          <p:nvPr/>
        </p:nvSpPr>
        <p:spPr bwMode="auto">
          <a:xfrm>
            <a:off x="7796213" y="3959225"/>
            <a:ext cx="7937" cy="341313"/>
          </a:xfrm>
          <a:prstGeom prst="rect">
            <a:avLst/>
          </a:prstGeom>
          <a:solidFill>
            <a:srgbClr val="8BF3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30" name="Rectangle 426"/>
          <p:cNvSpPr>
            <a:spLocks noChangeArrowheads="1"/>
          </p:cNvSpPr>
          <p:nvPr/>
        </p:nvSpPr>
        <p:spPr bwMode="auto">
          <a:xfrm>
            <a:off x="7804150" y="3959225"/>
            <a:ext cx="7938" cy="341313"/>
          </a:xfrm>
          <a:prstGeom prst="rect">
            <a:avLst/>
          </a:prstGeom>
          <a:solidFill>
            <a:srgbClr val="87F1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31" name="Rectangle 427"/>
          <p:cNvSpPr>
            <a:spLocks noChangeArrowheads="1"/>
          </p:cNvSpPr>
          <p:nvPr/>
        </p:nvSpPr>
        <p:spPr bwMode="auto">
          <a:xfrm>
            <a:off x="7812088" y="3959225"/>
            <a:ext cx="9525" cy="341313"/>
          </a:xfrm>
          <a:prstGeom prst="rect">
            <a:avLst/>
          </a:prstGeom>
          <a:solidFill>
            <a:srgbClr val="82F0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32" name="Rectangle 428"/>
          <p:cNvSpPr>
            <a:spLocks noChangeArrowheads="1"/>
          </p:cNvSpPr>
          <p:nvPr/>
        </p:nvSpPr>
        <p:spPr bwMode="auto">
          <a:xfrm>
            <a:off x="7821613" y="3959225"/>
            <a:ext cx="7937" cy="341313"/>
          </a:xfrm>
          <a:prstGeom prst="rect">
            <a:avLst/>
          </a:prstGeom>
          <a:solidFill>
            <a:srgbClr val="7EEE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33" name="Rectangle 429"/>
          <p:cNvSpPr>
            <a:spLocks noChangeArrowheads="1"/>
          </p:cNvSpPr>
          <p:nvPr/>
        </p:nvSpPr>
        <p:spPr bwMode="auto">
          <a:xfrm>
            <a:off x="7829550" y="3959225"/>
            <a:ext cx="7938" cy="341313"/>
          </a:xfrm>
          <a:prstGeom prst="rect">
            <a:avLst/>
          </a:prstGeom>
          <a:solidFill>
            <a:srgbClr val="7AEC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34" name="Rectangle 430"/>
          <p:cNvSpPr>
            <a:spLocks noChangeArrowheads="1"/>
          </p:cNvSpPr>
          <p:nvPr/>
        </p:nvSpPr>
        <p:spPr bwMode="auto">
          <a:xfrm>
            <a:off x="7837488" y="3959225"/>
            <a:ext cx="9525" cy="341313"/>
          </a:xfrm>
          <a:prstGeom prst="rect">
            <a:avLst/>
          </a:prstGeom>
          <a:solidFill>
            <a:srgbClr val="76EAB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35" name="Rectangle 431"/>
          <p:cNvSpPr>
            <a:spLocks noChangeArrowheads="1"/>
          </p:cNvSpPr>
          <p:nvPr/>
        </p:nvSpPr>
        <p:spPr bwMode="auto">
          <a:xfrm>
            <a:off x="7847013" y="3959225"/>
            <a:ext cx="7937" cy="341313"/>
          </a:xfrm>
          <a:prstGeom prst="rect">
            <a:avLst/>
          </a:prstGeom>
          <a:solidFill>
            <a:srgbClr val="72E8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36" name="Rectangle 432"/>
          <p:cNvSpPr>
            <a:spLocks noChangeArrowheads="1"/>
          </p:cNvSpPr>
          <p:nvPr/>
        </p:nvSpPr>
        <p:spPr bwMode="auto">
          <a:xfrm>
            <a:off x="7854950" y="3959225"/>
            <a:ext cx="9525" cy="341313"/>
          </a:xfrm>
          <a:prstGeom prst="rect">
            <a:avLst/>
          </a:prstGeom>
          <a:solidFill>
            <a:srgbClr val="6EE7A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37" name="Rectangle 433"/>
          <p:cNvSpPr>
            <a:spLocks noChangeArrowheads="1"/>
          </p:cNvSpPr>
          <p:nvPr/>
        </p:nvSpPr>
        <p:spPr bwMode="auto">
          <a:xfrm>
            <a:off x="7864475" y="3959225"/>
            <a:ext cx="7938" cy="341313"/>
          </a:xfrm>
          <a:prstGeom prst="rect">
            <a:avLst/>
          </a:prstGeom>
          <a:solidFill>
            <a:srgbClr val="69E5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38" name="Rectangle 434"/>
          <p:cNvSpPr>
            <a:spLocks noChangeArrowheads="1"/>
          </p:cNvSpPr>
          <p:nvPr/>
        </p:nvSpPr>
        <p:spPr bwMode="auto">
          <a:xfrm>
            <a:off x="7872413" y="3959225"/>
            <a:ext cx="7937" cy="341313"/>
          </a:xfrm>
          <a:prstGeom prst="rect">
            <a:avLst/>
          </a:prstGeom>
          <a:solidFill>
            <a:srgbClr val="66E3A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39" name="Rectangle 435"/>
          <p:cNvSpPr>
            <a:spLocks noChangeArrowheads="1"/>
          </p:cNvSpPr>
          <p:nvPr/>
        </p:nvSpPr>
        <p:spPr bwMode="auto">
          <a:xfrm>
            <a:off x="7880350" y="3959225"/>
            <a:ext cx="9525" cy="341313"/>
          </a:xfrm>
          <a:prstGeom prst="rect">
            <a:avLst/>
          </a:prstGeom>
          <a:solidFill>
            <a:srgbClr val="62E1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40" name="Rectangle 436"/>
          <p:cNvSpPr>
            <a:spLocks noChangeArrowheads="1"/>
          </p:cNvSpPr>
          <p:nvPr/>
        </p:nvSpPr>
        <p:spPr bwMode="auto">
          <a:xfrm>
            <a:off x="7889875" y="3959225"/>
            <a:ext cx="7938" cy="341313"/>
          </a:xfrm>
          <a:prstGeom prst="rect">
            <a:avLst/>
          </a:prstGeom>
          <a:solidFill>
            <a:srgbClr val="5EDF9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41" name="Rectangle 437"/>
          <p:cNvSpPr>
            <a:spLocks noChangeArrowheads="1"/>
          </p:cNvSpPr>
          <p:nvPr/>
        </p:nvSpPr>
        <p:spPr bwMode="auto">
          <a:xfrm>
            <a:off x="7897813" y="3959225"/>
            <a:ext cx="7937" cy="341313"/>
          </a:xfrm>
          <a:prstGeom prst="rect">
            <a:avLst/>
          </a:prstGeom>
          <a:solidFill>
            <a:srgbClr val="59DE9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42" name="Rectangle 438"/>
          <p:cNvSpPr>
            <a:spLocks noChangeArrowheads="1"/>
          </p:cNvSpPr>
          <p:nvPr/>
        </p:nvSpPr>
        <p:spPr bwMode="auto">
          <a:xfrm>
            <a:off x="7905750" y="3959225"/>
            <a:ext cx="9525" cy="341313"/>
          </a:xfrm>
          <a:prstGeom prst="rect">
            <a:avLst/>
          </a:prstGeom>
          <a:solidFill>
            <a:srgbClr val="55D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43" name="Rectangle 439"/>
          <p:cNvSpPr>
            <a:spLocks noChangeArrowheads="1"/>
          </p:cNvSpPr>
          <p:nvPr/>
        </p:nvSpPr>
        <p:spPr bwMode="auto">
          <a:xfrm>
            <a:off x="7915275" y="3959225"/>
            <a:ext cx="7938" cy="341313"/>
          </a:xfrm>
          <a:prstGeom prst="rect">
            <a:avLst/>
          </a:prstGeom>
          <a:solidFill>
            <a:srgbClr val="51DB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44" name="Rectangle 440"/>
          <p:cNvSpPr>
            <a:spLocks noChangeArrowheads="1"/>
          </p:cNvSpPr>
          <p:nvPr/>
        </p:nvSpPr>
        <p:spPr bwMode="auto">
          <a:xfrm>
            <a:off x="7923213" y="3959225"/>
            <a:ext cx="9525" cy="341313"/>
          </a:xfrm>
          <a:prstGeom prst="rect">
            <a:avLst/>
          </a:prstGeom>
          <a:solidFill>
            <a:srgbClr val="4DD9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45" name="Rectangle 441"/>
          <p:cNvSpPr>
            <a:spLocks noChangeArrowheads="1"/>
          </p:cNvSpPr>
          <p:nvPr/>
        </p:nvSpPr>
        <p:spPr bwMode="auto">
          <a:xfrm>
            <a:off x="7932738" y="3959225"/>
            <a:ext cx="7937" cy="341313"/>
          </a:xfrm>
          <a:prstGeom prst="rect">
            <a:avLst/>
          </a:prstGeom>
          <a:solidFill>
            <a:srgbClr val="49D8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46" name="Rectangle 442"/>
          <p:cNvSpPr>
            <a:spLocks noChangeArrowheads="1"/>
          </p:cNvSpPr>
          <p:nvPr/>
        </p:nvSpPr>
        <p:spPr bwMode="auto">
          <a:xfrm>
            <a:off x="7940675" y="3959225"/>
            <a:ext cx="7938" cy="341313"/>
          </a:xfrm>
          <a:prstGeom prst="rect">
            <a:avLst/>
          </a:prstGeom>
          <a:solidFill>
            <a:srgbClr val="45D6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47" name="Rectangle 443"/>
          <p:cNvSpPr>
            <a:spLocks noChangeArrowheads="1"/>
          </p:cNvSpPr>
          <p:nvPr/>
        </p:nvSpPr>
        <p:spPr bwMode="auto">
          <a:xfrm>
            <a:off x="7948613" y="3959225"/>
            <a:ext cx="9525" cy="341313"/>
          </a:xfrm>
          <a:prstGeom prst="rect">
            <a:avLst/>
          </a:prstGeom>
          <a:solidFill>
            <a:srgbClr val="40D48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48" name="Rectangle 444"/>
          <p:cNvSpPr>
            <a:spLocks noChangeArrowheads="1"/>
          </p:cNvSpPr>
          <p:nvPr/>
        </p:nvSpPr>
        <p:spPr bwMode="auto">
          <a:xfrm>
            <a:off x="7958138" y="3959225"/>
            <a:ext cx="7937" cy="341313"/>
          </a:xfrm>
          <a:prstGeom prst="rect">
            <a:avLst/>
          </a:prstGeom>
          <a:solidFill>
            <a:srgbClr val="3CD2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49" name="Rectangle 445"/>
          <p:cNvSpPr>
            <a:spLocks noChangeArrowheads="1"/>
          </p:cNvSpPr>
          <p:nvPr/>
        </p:nvSpPr>
        <p:spPr bwMode="auto">
          <a:xfrm>
            <a:off x="7966075" y="3959225"/>
            <a:ext cx="7938" cy="341313"/>
          </a:xfrm>
          <a:prstGeom prst="rect">
            <a:avLst/>
          </a:prstGeom>
          <a:solidFill>
            <a:srgbClr val="39D0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50" name="Rectangle 446"/>
          <p:cNvSpPr>
            <a:spLocks noChangeArrowheads="1"/>
          </p:cNvSpPr>
          <p:nvPr/>
        </p:nvSpPr>
        <p:spPr bwMode="auto">
          <a:xfrm>
            <a:off x="7974013" y="3959225"/>
            <a:ext cx="9525" cy="341313"/>
          </a:xfrm>
          <a:prstGeom prst="rect">
            <a:avLst/>
          </a:prstGeom>
          <a:solidFill>
            <a:srgbClr val="35CF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51" name="Rectangle 447"/>
          <p:cNvSpPr>
            <a:spLocks noChangeArrowheads="1"/>
          </p:cNvSpPr>
          <p:nvPr/>
        </p:nvSpPr>
        <p:spPr bwMode="auto">
          <a:xfrm>
            <a:off x="7983538" y="3959225"/>
            <a:ext cx="7937" cy="341313"/>
          </a:xfrm>
          <a:prstGeom prst="rect">
            <a:avLst/>
          </a:prstGeom>
          <a:solidFill>
            <a:srgbClr val="30CD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52" name="Rectangle 448"/>
          <p:cNvSpPr>
            <a:spLocks noChangeArrowheads="1"/>
          </p:cNvSpPr>
          <p:nvPr/>
        </p:nvSpPr>
        <p:spPr bwMode="auto">
          <a:xfrm>
            <a:off x="7991475" y="3959225"/>
            <a:ext cx="9525" cy="341313"/>
          </a:xfrm>
          <a:prstGeom prst="rect">
            <a:avLst/>
          </a:prstGeom>
          <a:solidFill>
            <a:srgbClr val="2CCC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53" name="Rectangle 449"/>
          <p:cNvSpPr>
            <a:spLocks noChangeArrowheads="1"/>
          </p:cNvSpPr>
          <p:nvPr/>
        </p:nvSpPr>
        <p:spPr bwMode="auto">
          <a:xfrm>
            <a:off x="8001000" y="3959225"/>
            <a:ext cx="7938" cy="341313"/>
          </a:xfrm>
          <a:prstGeom prst="rect">
            <a:avLst/>
          </a:prstGeom>
          <a:solidFill>
            <a:srgbClr val="28CA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54" name="Rectangle 450"/>
          <p:cNvSpPr>
            <a:spLocks noChangeArrowheads="1"/>
          </p:cNvSpPr>
          <p:nvPr/>
        </p:nvSpPr>
        <p:spPr bwMode="auto">
          <a:xfrm>
            <a:off x="8008938" y="3959225"/>
            <a:ext cx="7937" cy="341313"/>
          </a:xfrm>
          <a:prstGeom prst="rect">
            <a:avLst/>
          </a:prstGeom>
          <a:solidFill>
            <a:srgbClr val="24C8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55" name="Rectangle 451"/>
          <p:cNvSpPr>
            <a:spLocks noChangeArrowheads="1"/>
          </p:cNvSpPr>
          <p:nvPr/>
        </p:nvSpPr>
        <p:spPr bwMode="auto">
          <a:xfrm>
            <a:off x="8016875" y="3959225"/>
            <a:ext cx="9525" cy="341313"/>
          </a:xfrm>
          <a:prstGeom prst="rect">
            <a:avLst/>
          </a:prstGeom>
          <a:solidFill>
            <a:srgbClr val="20C67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56" name="Rectangle 452"/>
          <p:cNvSpPr>
            <a:spLocks noChangeArrowheads="1"/>
          </p:cNvSpPr>
          <p:nvPr/>
        </p:nvSpPr>
        <p:spPr bwMode="auto">
          <a:xfrm>
            <a:off x="8026400" y="3959225"/>
            <a:ext cx="7938" cy="341313"/>
          </a:xfrm>
          <a:prstGeom prst="rect">
            <a:avLst/>
          </a:prstGeom>
          <a:solidFill>
            <a:srgbClr val="1CC4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57" name="Rectangle 453"/>
          <p:cNvSpPr>
            <a:spLocks noChangeArrowheads="1"/>
          </p:cNvSpPr>
          <p:nvPr/>
        </p:nvSpPr>
        <p:spPr bwMode="auto">
          <a:xfrm>
            <a:off x="8034338" y="3959225"/>
            <a:ext cx="7937" cy="341313"/>
          </a:xfrm>
          <a:prstGeom prst="rect">
            <a:avLst/>
          </a:prstGeom>
          <a:solidFill>
            <a:srgbClr val="17C3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58" name="Rectangle 454"/>
          <p:cNvSpPr>
            <a:spLocks noChangeArrowheads="1"/>
          </p:cNvSpPr>
          <p:nvPr/>
        </p:nvSpPr>
        <p:spPr bwMode="auto">
          <a:xfrm>
            <a:off x="8042275" y="3959225"/>
            <a:ext cx="9525" cy="341313"/>
          </a:xfrm>
          <a:prstGeom prst="rect">
            <a:avLst/>
          </a:prstGeom>
          <a:solidFill>
            <a:srgbClr val="13C16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59" name="Rectangle 455"/>
          <p:cNvSpPr>
            <a:spLocks noChangeArrowheads="1"/>
          </p:cNvSpPr>
          <p:nvPr/>
        </p:nvSpPr>
        <p:spPr bwMode="auto">
          <a:xfrm>
            <a:off x="8051800" y="3959225"/>
            <a:ext cx="7938" cy="341313"/>
          </a:xfrm>
          <a:prstGeom prst="rect">
            <a:avLst/>
          </a:prstGeom>
          <a:solidFill>
            <a:srgbClr val="0FBF6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60" name="Rectangle 456"/>
          <p:cNvSpPr>
            <a:spLocks noChangeArrowheads="1"/>
          </p:cNvSpPr>
          <p:nvPr/>
        </p:nvSpPr>
        <p:spPr bwMode="auto">
          <a:xfrm>
            <a:off x="8059738" y="3959225"/>
            <a:ext cx="9525" cy="341313"/>
          </a:xfrm>
          <a:prstGeom prst="rect">
            <a:avLst/>
          </a:prstGeom>
          <a:solidFill>
            <a:srgbClr val="0CBD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61" name="Rectangle 457"/>
          <p:cNvSpPr>
            <a:spLocks noChangeArrowheads="1"/>
          </p:cNvSpPr>
          <p:nvPr/>
        </p:nvSpPr>
        <p:spPr bwMode="auto">
          <a:xfrm>
            <a:off x="8069263" y="3959225"/>
            <a:ext cx="7937" cy="341313"/>
          </a:xfrm>
          <a:prstGeom prst="rect">
            <a:avLst/>
          </a:prstGeom>
          <a:solidFill>
            <a:srgbClr val="07BC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62" name="Oval 458"/>
          <p:cNvSpPr>
            <a:spLocks noChangeArrowheads="1"/>
          </p:cNvSpPr>
          <p:nvPr/>
        </p:nvSpPr>
        <p:spPr bwMode="auto">
          <a:xfrm>
            <a:off x="7742238" y="3927475"/>
            <a:ext cx="331787" cy="90488"/>
          </a:xfrm>
          <a:prstGeom prst="ellipse">
            <a:avLst/>
          </a:prstGeom>
          <a:solidFill>
            <a:srgbClr val="A8FFD3"/>
          </a:solidFill>
          <a:ln w="0">
            <a:solidFill>
              <a:srgbClr val="000000"/>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63" name="Rectangle 459"/>
          <p:cNvSpPr>
            <a:spLocks noChangeArrowheads="1"/>
          </p:cNvSpPr>
          <p:nvPr/>
        </p:nvSpPr>
        <p:spPr bwMode="auto">
          <a:xfrm>
            <a:off x="7837488" y="4010025"/>
            <a:ext cx="13017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Role</a:t>
            </a:r>
          </a:p>
        </p:txBody>
      </p:sp>
      <p:sp>
        <p:nvSpPr>
          <p:cNvPr id="21964" name="Rectangle 460"/>
          <p:cNvSpPr>
            <a:spLocks noChangeArrowheads="1"/>
          </p:cNvSpPr>
          <p:nvPr/>
        </p:nvSpPr>
        <p:spPr bwMode="auto">
          <a:xfrm>
            <a:off x="7778750" y="4095750"/>
            <a:ext cx="2349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Provider</a:t>
            </a:r>
          </a:p>
        </p:txBody>
      </p:sp>
      <p:sp>
        <p:nvSpPr>
          <p:cNvPr id="21965" name="Rectangle 461"/>
          <p:cNvSpPr>
            <a:spLocks noChangeArrowheads="1"/>
          </p:cNvSpPr>
          <p:nvPr/>
        </p:nvSpPr>
        <p:spPr bwMode="auto">
          <a:xfrm>
            <a:off x="7864475" y="4171950"/>
            <a:ext cx="889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DB</a:t>
            </a:r>
          </a:p>
        </p:txBody>
      </p:sp>
      <p:sp>
        <p:nvSpPr>
          <p:cNvPr id="21966" name="Line 462"/>
          <p:cNvSpPr>
            <a:spLocks noChangeShapeType="1"/>
          </p:cNvSpPr>
          <p:nvPr/>
        </p:nvSpPr>
        <p:spPr bwMode="auto">
          <a:xfrm flipH="1">
            <a:off x="8161338" y="4132263"/>
            <a:ext cx="25400" cy="1587"/>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1967" name="Freeform 463"/>
          <p:cNvSpPr>
            <a:spLocks/>
          </p:cNvSpPr>
          <p:nvPr/>
        </p:nvSpPr>
        <p:spPr bwMode="auto">
          <a:xfrm>
            <a:off x="8178800" y="4100513"/>
            <a:ext cx="93663" cy="63500"/>
          </a:xfrm>
          <a:custGeom>
            <a:avLst/>
            <a:gdLst>
              <a:gd name="T0" fmla="*/ 0 w 59"/>
              <a:gd name="T1" fmla="*/ 0 h 40"/>
              <a:gd name="T2" fmla="*/ 2147483646 w 59"/>
              <a:gd name="T3" fmla="*/ 2147483646 h 40"/>
              <a:gd name="T4" fmla="*/ 0 w 59"/>
              <a:gd name="T5" fmla="*/ 2147483646 h 40"/>
              <a:gd name="T6" fmla="*/ 0 w 59"/>
              <a:gd name="T7" fmla="*/ 0 h 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40">
                <a:moveTo>
                  <a:pt x="0" y="0"/>
                </a:moveTo>
                <a:lnTo>
                  <a:pt x="59" y="20"/>
                </a:lnTo>
                <a:lnTo>
                  <a:pt x="0" y="4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968" name="Freeform 464"/>
          <p:cNvSpPr>
            <a:spLocks/>
          </p:cNvSpPr>
          <p:nvPr/>
        </p:nvSpPr>
        <p:spPr bwMode="auto">
          <a:xfrm>
            <a:off x="8074025" y="4100513"/>
            <a:ext cx="95250" cy="63500"/>
          </a:xfrm>
          <a:custGeom>
            <a:avLst/>
            <a:gdLst>
              <a:gd name="T0" fmla="*/ 2147483646 w 60"/>
              <a:gd name="T1" fmla="*/ 2147483646 h 40"/>
              <a:gd name="T2" fmla="*/ 0 w 60"/>
              <a:gd name="T3" fmla="*/ 2147483646 h 40"/>
              <a:gd name="T4" fmla="*/ 2147483646 w 60"/>
              <a:gd name="T5" fmla="*/ 0 h 40"/>
              <a:gd name="T6" fmla="*/ 2147483646 w 60"/>
              <a:gd name="T7" fmla="*/ 2147483646 h 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40">
                <a:moveTo>
                  <a:pt x="60" y="40"/>
                </a:moveTo>
                <a:lnTo>
                  <a:pt x="0" y="20"/>
                </a:lnTo>
                <a:lnTo>
                  <a:pt x="60" y="0"/>
                </a:lnTo>
                <a:lnTo>
                  <a:pt x="6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969" name="Line 465"/>
          <p:cNvSpPr>
            <a:spLocks noChangeShapeType="1"/>
          </p:cNvSpPr>
          <p:nvPr/>
        </p:nvSpPr>
        <p:spPr bwMode="auto">
          <a:xfrm flipH="1">
            <a:off x="7708900" y="4132263"/>
            <a:ext cx="33338" cy="1587"/>
          </a:xfrm>
          <a:prstGeom prst="line">
            <a:avLst/>
          </a:prstGeom>
          <a:noFill/>
          <a:ln w="7938" cap="rnd">
            <a:solidFill>
              <a:srgbClr val="666699"/>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1970" name="Freeform 466"/>
          <p:cNvSpPr>
            <a:spLocks/>
          </p:cNvSpPr>
          <p:nvPr/>
        </p:nvSpPr>
        <p:spPr bwMode="auto">
          <a:xfrm>
            <a:off x="7607300" y="4095750"/>
            <a:ext cx="109538" cy="73025"/>
          </a:xfrm>
          <a:custGeom>
            <a:avLst/>
            <a:gdLst>
              <a:gd name="T0" fmla="*/ 2147483646 w 69"/>
              <a:gd name="T1" fmla="*/ 2147483646 h 46"/>
              <a:gd name="T2" fmla="*/ 0 w 69"/>
              <a:gd name="T3" fmla="*/ 2147483646 h 46"/>
              <a:gd name="T4" fmla="*/ 2147483646 w 69"/>
              <a:gd name="T5" fmla="*/ 0 h 46"/>
              <a:gd name="T6" fmla="*/ 2147483646 w 69"/>
              <a:gd name="T7" fmla="*/ 2147483646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9" h="46">
                <a:moveTo>
                  <a:pt x="69" y="46"/>
                </a:moveTo>
                <a:lnTo>
                  <a:pt x="0" y="23"/>
                </a:lnTo>
                <a:lnTo>
                  <a:pt x="69" y="0"/>
                </a:lnTo>
                <a:lnTo>
                  <a:pt x="69" y="46"/>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971" name="Freeform 467"/>
          <p:cNvSpPr>
            <a:spLocks/>
          </p:cNvSpPr>
          <p:nvPr/>
        </p:nvSpPr>
        <p:spPr bwMode="auto">
          <a:xfrm>
            <a:off x="7386638" y="4391025"/>
            <a:ext cx="490537" cy="373063"/>
          </a:xfrm>
          <a:custGeom>
            <a:avLst/>
            <a:gdLst>
              <a:gd name="T0" fmla="*/ 0 w 309"/>
              <a:gd name="T1" fmla="*/ 0 h 235"/>
              <a:gd name="T2" fmla="*/ 0 w 309"/>
              <a:gd name="T3" fmla="*/ 2147483646 h 235"/>
              <a:gd name="T4" fmla="*/ 2147483646 w 309"/>
              <a:gd name="T5" fmla="*/ 2147483646 h 235"/>
              <a:gd name="T6" fmla="*/ 2147483646 w 309"/>
              <a:gd name="T7" fmla="*/ 2147483646 h 2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9" h="235">
                <a:moveTo>
                  <a:pt x="0" y="0"/>
                </a:moveTo>
                <a:lnTo>
                  <a:pt x="0" y="183"/>
                </a:lnTo>
                <a:lnTo>
                  <a:pt x="309" y="183"/>
                </a:lnTo>
                <a:lnTo>
                  <a:pt x="309" y="235"/>
                </a:lnTo>
              </a:path>
            </a:pathLst>
          </a:custGeom>
          <a:noFill/>
          <a:ln w="7938" cap="rnd">
            <a:solidFill>
              <a:srgbClr val="6666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1972" name="Freeform 468"/>
          <p:cNvSpPr>
            <a:spLocks/>
          </p:cNvSpPr>
          <p:nvPr/>
        </p:nvSpPr>
        <p:spPr bwMode="auto">
          <a:xfrm>
            <a:off x="7350125" y="4289425"/>
            <a:ext cx="74613" cy="111125"/>
          </a:xfrm>
          <a:custGeom>
            <a:avLst/>
            <a:gdLst>
              <a:gd name="T0" fmla="*/ 0 w 47"/>
              <a:gd name="T1" fmla="*/ 2147483646 h 70"/>
              <a:gd name="T2" fmla="*/ 2147483646 w 47"/>
              <a:gd name="T3" fmla="*/ 0 h 70"/>
              <a:gd name="T4" fmla="*/ 2147483646 w 47"/>
              <a:gd name="T5" fmla="*/ 2147483646 h 70"/>
              <a:gd name="T6" fmla="*/ 0 w 47"/>
              <a:gd name="T7" fmla="*/ 2147483646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70">
                <a:moveTo>
                  <a:pt x="0" y="70"/>
                </a:moveTo>
                <a:lnTo>
                  <a:pt x="23" y="0"/>
                </a:lnTo>
                <a:lnTo>
                  <a:pt x="47" y="70"/>
                </a:lnTo>
                <a:lnTo>
                  <a:pt x="0" y="7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973" name="Freeform 469"/>
          <p:cNvSpPr>
            <a:spLocks/>
          </p:cNvSpPr>
          <p:nvPr/>
        </p:nvSpPr>
        <p:spPr bwMode="auto">
          <a:xfrm>
            <a:off x="7840663" y="4756150"/>
            <a:ext cx="73025" cy="109538"/>
          </a:xfrm>
          <a:custGeom>
            <a:avLst/>
            <a:gdLst>
              <a:gd name="T0" fmla="*/ 2147483646 w 46"/>
              <a:gd name="T1" fmla="*/ 0 h 69"/>
              <a:gd name="T2" fmla="*/ 2147483646 w 46"/>
              <a:gd name="T3" fmla="*/ 2147483646 h 69"/>
              <a:gd name="T4" fmla="*/ 0 w 46"/>
              <a:gd name="T5" fmla="*/ 0 h 69"/>
              <a:gd name="T6" fmla="*/ 2147483646 w 46"/>
              <a:gd name="T7" fmla="*/ 0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69">
                <a:moveTo>
                  <a:pt x="46" y="0"/>
                </a:moveTo>
                <a:lnTo>
                  <a:pt x="23" y="69"/>
                </a:lnTo>
                <a:lnTo>
                  <a:pt x="0" y="0"/>
                </a:lnTo>
                <a:lnTo>
                  <a:pt x="46" y="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974" name="Rectangle 470"/>
          <p:cNvSpPr>
            <a:spLocks noChangeArrowheads="1"/>
          </p:cNvSpPr>
          <p:nvPr/>
        </p:nvSpPr>
        <p:spPr bwMode="auto">
          <a:xfrm>
            <a:off x="5260975" y="5473700"/>
            <a:ext cx="614363" cy="438150"/>
          </a:xfrm>
          <a:prstGeom prst="rect">
            <a:avLst/>
          </a:prstGeom>
          <a:solidFill>
            <a:srgbClr val="4979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75" name="Rectangle 471"/>
          <p:cNvSpPr>
            <a:spLocks noChangeArrowheads="1"/>
          </p:cNvSpPr>
          <p:nvPr/>
        </p:nvSpPr>
        <p:spPr bwMode="auto">
          <a:xfrm>
            <a:off x="5195888" y="5408613"/>
            <a:ext cx="614362" cy="43815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76" name="Rectangle 472"/>
          <p:cNvSpPr>
            <a:spLocks noChangeArrowheads="1"/>
          </p:cNvSpPr>
          <p:nvPr/>
        </p:nvSpPr>
        <p:spPr bwMode="auto">
          <a:xfrm>
            <a:off x="5348288" y="5516563"/>
            <a:ext cx="28575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Management</a:t>
            </a:r>
          </a:p>
        </p:txBody>
      </p:sp>
      <p:sp>
        <p:nvSpPr>
          <p:cNvPr id="21977" name="Rectangle 473"/>
          <p:cNvSpPr>
            <a:spLocks noChangeArrowheads="1"/>
          </p:cNvSpPr>
          <p:nvPr/>
        </p:nvSpPr>
        <p:spPr bwMode="auto">
          <a:xfrm>
            <a:off x="5416550" y="5627688"/>
            <a:ext cx="187325"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VAS</a:t>
            </a:r>
          </a:p>
        </p:txBody>
      </p:sp>
      <p:sp>
        <p:nvSpPr>
          <p:cNvPr id="21978" name="Line 474"/>
          <p:cNvSpPr>
            <a:spLocks noChangeShapeType="1"/>
          </p:cNvSpPr>
          <p:nvPr/>
        </p:nvSpPr>
        <p:spPr bwMode="auto">
          <a:xfrm flipH="1">
            <a:off x="4938713" y="5627688"/>
            <a:ext cx="171450" cy="1587"/>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1979" name="Freeform 475"/>
          <p:cNvSpPr>
            <a:spLocks/>
          </p:cNvSpPr>
          <p:nvPr/>
        </p:nvSpPr>
        <p:spPr bwMode="auto">
          <a:xfrm>
            <a:off x="5102225" y="5595938"/>
            <a:ext cx="93663" cy="63500"/>
          </a:xfrm>
          <a:custGeom>
            <a:avLst/>
            <a:gdLst>
              <a:gd name="T0" fmla="*/ 0 w 59"/>
              <a:gd name="T1" fmla="*/ 0 h 40"/>
              <a:gd name="T2" fmla="*/ 2147483646 w 59"/>
              <a:gd name="T3" fmla="*/ 2147483646 h 40"/>
              <a:gd name="T4" fmla="*/ 0 w 59"/>
              <a:gd name="T5" fmla="*/ 2147483646 h 40"/>
              <a:gd name="T6" fmla="*/ 0 w 59"/>
              <a:gd name="T7" fmla="*/ 0 h 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40">
                <a:moveTo>
                  <a:pt x="0" y="0"/>
                </a:moveTo>
                <a:lnTo>
                  <a:pt x="59" y="20"/>
                </a:lnTo>
                <a:lnTo>
                  <a:pt x="0" y="4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980" name="Freeform 476"/>
          <p:cNvSpPr>
            <a:spLocks/>
          </p:cNvSpPr>
          <p:nvPr/>
        </p:nvSpPr>
        <p:spPr bwMode="auto">
          <a:xfrm>
            <a:off x="4852988" y="5595938"/>
            <a:ext cx="93662" cy="63500"/>
          </a:xfrm>
          <a:custGeom>
            <a:avLst/>
            <a:gdLst>
              <a:gd name="T0" fmla="*/ 2147483646 w 59"/>
              <a:gd name="T1" fmla="*/ 2147483646 h 40"/>
              <a:gd name="T2" fmla="*/ 0 w 59"/>
              <a:gd name="T3" fmla="*/ 2147483646 h 40"/>
              <a:gd name="T4" fmla="*/ 2147483646 w 59"/>
              <a:gd name="T5" fmla="*/ 0 h 40"/>
              <a:gd name="T6" fmla="*/ 2147483646 w 59"/>
              <a:gd name="T7" fmla="*/ 2147483646 h 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40">
                <a:moveTo>
                  <a:pt x="59" y="40"/>
                </a:moveTo>
                <a:lnTo>
                  <a:pt x="0" y="20"/>
                </a:lnTo>
                <a:lnTo>
                  <a:pt x="59" y="0"/>
                </a:lnTo>
                <a:lnTo>
                  <a:pt x="59"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981" name="Rectangle 477"/>
          <p:cNvSpPr>
            <a:spLocks noChangeArrowheads="1"/>
          </p:cNvSpPr>
          <p:nvPr/>
        </p:nvSpPr>
        <p:spPr bwMode="auto">
          <a:xfrm>
            <a:off x="7232650" y="4930775"/>
            <a:ext cx="438150" cy="31432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82" name="Rectangle 478"/>
          <p:cNvSpPr>
            <a:spLocks noChangeArrowheads="1"/>
          </p:cNvSpPr>
          <p:nvPr/>
        </p:nvSpPr>
        <p:spPr bwMode="auto">
          <a:xfrm>
            <a:off x="7167563" y="4865688"/>
            <a:ext cx="439737" cy="3143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83" name="Rectangle 479"/>
          <p:cNvSpPr>
            <a:spLocks noChangeArrowheads="1"/>
          </p:cNvSpPr>
          <p:nvPr/>
        </p:nvSpPr>
        <p:spPr bwMode="auto">
          <a:xfrm>
            <a:off x="7308850" y="4883150"/>
            <a:ext cx="142875"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PIP</a:t>
            </a:r>
          </a:p>
        </p:txBody>
      </p:sp>
      <p:sp>
        <p:nvSpPr>
          <p:cNvPr id="21984" name="Rectangle 480"/>
          <p:cNvSpPr>
            <a:spLocks noChangeArrowheads="1"/>
          </p:cNvSpPr>
          <p:nvPr/>
        </p:nvSpPr>
        <p:spPr bwMode="auto">
          <a:xfrm>
            <a:off x="7258050" y="4994275"/>
            <a:ext cx="2349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Attribute</a:t>
            </a:r>
          </a:p>
        </p:txBody>
      </p:sp>
      <p:sp>
        <p:nvSpPr>
          <p:cNvPr id="21985" name="Rectangle 481"/>
          <p:cNvSpPr>
            <a:spLocks noChangeArrowheads="1"/>
          </p:cNvSpPr>
          <p:nvPr/>
        </p:nvSpPr>
        <p:spPr bwMode="auto">
          <a:xfrm>
            <a:off x="7258050" y="5080000"/>
            <a:ext cx="2349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Provider</a:t>
            </a:r>
          </a:p>
        </p:txBody>
      </p:sp>
      <p:sp>
        <p:nvSpPr>
          <p:cNvPr id="21986" name="Rectangle 482"/>
          <p:cNvSpPr>
            <a:spLocks noChangeArrowheads="1"/>
          </p:cNvSpPr>
          <p:nvPr/>
        </p:nvSpPr>
        <p:spPr bwMode="auto">
          <a:xfrm>
            <a:off x="7207250" y="5422900"/>
            <a:ext cx="7938" cy="341313"/>
          </a:xfrm>
          <a:prstGeom prst="rect">
            <a:avLst/>
          </a:prstGeom>
          <a:solidFill>
            <a:srgbClr val="03BA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87" name="Rectangle 483"/>
          <p:cNvSpPr>
            <a:spLocks noChangeArrowheads="1"/>
          </p:cNvSpPr>
          <p:nvPr/>
        </p:nvSpPr>
        <p:spPr bwMode="auto">
          <a:xfrm>
            <a:off x="7215188" y="5422900"/>
            <a:ext cx="9525" cy="341313"/>
          </a:xfrm>
          <a:prstGeom prst="rect">
            <a:avLst/>
          </a:prstGeom>
          <a:solidFill>
            <a:srgbClr val="A7FE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88" name="Rectangle 484"/>
          <p:cNvSpPr>
            <a:spLocks noChangeArrowheads="1"/>
          </p:cNvSpPr>
          <p:nvPr/>
        </p:nvSpPr>
        <p:spPr bwMode="auto">
          <a:xfrm>
            <a:off x="7224713" y="5422900"/>
            <a:ext cx="7937" cy="341313"/>
          </a:xfrm>
          <a:prstGeom prst="rect">
            <a:avLst/>
          </a:prstGeom>
          <a:solidFill>
            <a:srgbClr val="A3FD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89" name="Rectangle 485"/>
          <p:cNvSpPr>
            <a:spLocks noChangeArrowheads="1"/>
          </p:cNvSpPr>
          <p:nvPr/>
        </p:nvSpPr>
        <p:spPr bwMode="auto">
          <a:xfrm>
            <a:off x="7232650" y="5422900"/>
            <a:ext cx="7938" cy="341313"/>
          </a:xfrm>
          <a:prstGeom prst="rect">
            <a:avLst/>
          </a:prstGeom>
          <a:solidFill>
            <a:srgbClr val="9FFB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90" name="Rectangle 486"/>
          <p:cNvSpPr>
            <a:spLocks noChangeArrowheads="1"/>
          </p:cNvSpPr>
          <p:nvPr/>
        </p:nvSpPr>
        <p:spPr bwMode="auto">
          <a:xfrm>
            <a:off x="7240588" y="5422900"/>
            <a:ext cx="9525" cy="341313"/>
          </a:xfrm>
          <a:prstGeom prst="rect">
            <a:avLst/>
          </a:prstGeom>
          <a:solidFill>
            <a:srgbClr val="9BF9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91" name="Rectangle 487"/>
          <p:cNvSpPr>
            <a:spLocks noChangeArrowheads="1"/>
          </p:cNvSpPr>
          <p:nvPr/>
        </p:nvSpPr>
        <p:spPr bwMode="auto">
          <a:xfrm>
            <a:off x="7250113" y="5422900"/>
            <a:ext cx="7937" cy="341313"/>
          </a:xfrm>
          <a:prstGeom prst="rect">
            <a:avLst/>
          </a:prstGeom>
          <a:solidFill>
            <a:srgbClr val="96F7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92" name="Rectangle 488"/>
          <p:cNvSpPr>
            <a:spLocks noChangeArrowheads="1"/>
          </p:cNvSpPr>
          <p:nvPr/>
        </p:nvSpPr>
        <p:spPr bwMode="auto">
          <a:xfrm>
            <a:off x="7258050" y="5422900"/>
            <a:ext cx="9525" cy="341313"/>
          </a:xfrm>
          <a:prstGeom prst="rect">
            <a:avLst/>
          </a:prstGeom>
          <a:solidFill>
            <a:srgbClr val="92F6C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93" name="Rectangle 489"/>
          <p:cNvSpPr>
            <a:spLocks noChangeArrowheads="1"/>
          </p:cNvSpPr>
          <p:nvPr/>
        </p:nvSpPr>
        <p:spPr bwMode="auto">
          <a:xfrm>
            <a:off x="7267575" y="5422900"/>
            <a:ext cx="7938" cy="341313"/>
          </a:xfrm>
          <a:prstGeom prst="rect">
            <a:avLst/>
          </a:prstGeom>
          <a:solidFill>
            <a:srgbClr val="8EF4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94" name="Rectangle 490"/>
          <p:cNvSpPr>
            <a:spLocks noChangeArrowheads="1"/>
          </p:cNvSpPr>
          <p:nvPr/>
        </p:nvSpPr>
        <p:spPr bwMode="auto">
          <a:xfrm>
            <a:off x="7275513" y="5422900"/>
            <a:ext cx="7937" cy="341313"/>
          </a:xfrm>
          <a:prstGeom prst="rect">
            <a:avLst/>
          </a:prstGeom>
          <a:solidFill>
            <a:srgbClr val="8AF2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95" name="Rectangle 491"/>
          <p:cNvSpPr>
            <a:spLocks noChangeArrowheads="1"/>
          </p:cNvSpPr>
          <p:nvPr/>
        </p:nvSpPr>
        <p:spPr bwMode="auto">
          <a:xfrm>
            <a:off x="7283450" y="5422900"/>
            <a:ext cx="9525" cy="341313"/>
          </a:xfrm>
          <a:prstGeom prst="rect">
            <a:avLst/>
          </a:prstGeom>
          <a:solidFill>
            <a:srgbClr val="86F1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96" name="Rectangle 492"/>
          <p:cNvSpPr>
            <a:spLocks noChangeArrowheads="1"/>
          </p:cNvSpPr>
          <p:nvPr/>
        </p:nvSpPr>
        <p:spPr bwMode="auto">
          <a:xfrm>
            <a:off x="7292975" y="5422900"/>
            <a:ext cx="7938" cy="341313"/>
          </a:xfrm>
          <a:prstGeom prst="rect">
            <a:avLst/>
          </a:prstGeom>
          <a:solidFill>
            <a:srgbClr val="82E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97" name="Rectangle 493"/>
          <p:cNvSpPr>
            <a:spLocks noChangeArrowheads="1"/>
          </p:cNvSpPr>
          <p:nvPr/>
        </p:nvSpPr>
        <p:spPr bwMode="auto">
          <a:xfrm>
            <a:off x="7300913" y="5422900"/>
            <a:ext cx="7937" cy="341313"/>
          </a:xfrm>
          <a:prstGeom prst="rect">
            <a:avLst/>
          </a:prstGeom>
          <a:solidFill>
            <a:srgbClr val="7DEE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98" name="Rectangle 494"/>
          <p:cNvSpPr>
            <a:spLocks noChangeArrowheads="1"/>
          </p:cNvSpPr>
          <p:nvPr/>
        </p:nvSpPr>
        <p:spPr bwMode="auto">
          <a:xfrm>
            <a:off x="7308850" y="5422900"/>
            <a:ext cx="9525" cy="341313"/>
          </a:xfrm>
          <a:prstGeom prst="rect">
            <a:avLst/>
          </a:prstGeom>
          <a:solidFill>
            <a:srgbClr val="7AEC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99" name="Rectangle 495"/>
          <p:cNvSpPr>
            <a:spLocks noChangeArrowheads="1"/>
          </p:cNvSpPr>
          <p:nvPr/>
        </p:nvSpPr>
        <p:spPr bwMode="auto">
          <a:xfrm>
            <a:off x="7318375" y="5422900"/>
            <a:ext cx="7938" cy="341313"/>
          </a:xfrm>
          <a:prstGeom prst="rect">
            <a:avLst/>
          </a:prstGeom>
          <a:solidFill>
            <a:srgbClr val="76EA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00" name="Rectangle 496"/>
          <p:cNvSpPr>
            <a:spLocks noChangeArrowheads="1"/>
          </p:cNvSpPr>
          <p:nvPr/>
        </p:nvSpPr>
        <p:spPr bwMode="auto">
          <a:xfrm>
            <a:off x="7326313" y="5422900"/>
            <a:ext cx="7937" cy="341313"/>
          </a:xfrm>
          <a:prstGeom prst="rect">
            <a:avLst/>
          </a:prstGeom>
          <a:solidFill>
            <a:srgbClr val="72E8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01" name="Rectangle 497"/>
          <p:cNvSpPr>
            <a:spLocks noChangeArrowheads="1"/>
          </p:cNvSpPr>
          <p:nvPr/>
        </p:nvSpPr>
        <p:spPr bwMode="auto">
          <a:xfrm>
            <a:off x="7334250" y="5422900"/>
            <a:ext cx="9525" cy="341313"/>
          </a:xfrm>
          <a:prstGeom prst="rect">
            <a:avLst/>
          </a:prstGeom>
          <a:solidFill>
            <a:srgbClr val="6DE7A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02" name="Rectangle 498"/>
          <p:cNvSpPr>
            <a:spLocks noChangeArrowheads="1"/>
          </p:cNvSpPr>
          <p:nvPr/>
        </p:nvSpPr>
        <p:spPr bwMode="auto">
          <a:xfrm>
            <a:off x="7343775" y="5422900"/>
            <a:ext cx="7938" cy="341313"/>
          </a:xfrm>
          <a:prstGeom prst="rect">
            <a:avLst/>
          </a:prstGeom>
          <a:solidFill>
            <a:srgbClr val="69E5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03" name="Rectangle 499"/>
          <p:cNvSpPr>
            <a:spLocks noChangeArrowheads="1"/>
          </p:cNvSpPr>
          <p:nvPr/>
        </p:nvSpPr>
        <p:spPr bwMode="auto">
          <a:xfrm>
            <a:off x="7351713" y="5422900"/>
            <a:ext cx="9525" cy="341313"/>
          </a:xfrm>
          <a:prstGeom prst="rect">
            <a:avLst/>
          </a:prstGeom>
          <a:solidFill>
            <a:srgbClr val="65E3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04" name="Rectangle 500"/>
          <p:cNvSpPr>
            <a:spLocks noChangeArrowheads="1"/>
          </p:cNvSpPr>
          <p:nvPr/>
        </p:nvSpPr>
        <p:spPr bwMode="auto">
          <a:xfrm>
            <a:off x="7361238" y="5422900"/>
            <a:ext cx="7937" cy="341313"/>
          </a:xfrm>
          <a:prstGeom prst="rect">
            <a:avLst/>
          </a:prstGeom>
          <a:solidFill>
            <a:srgbClr val="61E1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05" name="Rectangle 501"/>
          <p:cNvSpPr>
            <a:spLocks noChangeArrowheads="1"/>
          </p:cNvSpPr>
          <p:nvPr/>
        </p:nvSpPr>
        <p:spPr bwMode="auto">
          <a:xfrm>
            <a:off x="7369175" y="5422900"/>
            <a:ext cx="7938" cy="341313"/>
          </a:xfrm>
          <a:prstGeom prst="rect">
            <a:avLst/>
          </a:prstGeom>
          <a:solidFill>
            <a:srgbClr val="5DDF9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06" name="Rectangle 502"/>
          <p:cNvSpPr>
            <a:spLocks noChangeArrowheads="1"/>
          </p:cNvSpPr>
          <p:nvPr/>
        </p:nvSpPr>
        <p:spPr bwMode="auto">
          <a:xfrm>
            <a:off x="7377113" y="5422900"/>
            <a:ext cx="9525" cy="341313"/>
          </a:xfrm>
          <a:prstGeom prst="rect">
            <a:avLst/>
          </a:prstGeom>
          <a:solidFill>
            <a:srgbClr val="59DE9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07" name="Rectangle 503"/>
          <p:cNvSpPr>
            <a:spLocks noChangeArrowheads="1"/>
          </p:cNvSpPr>
          <p:nvPr/>
        </p:nvSpPr>
        <p:spPr bwMode="auto">
          <a:xfrm>
            <a:off x="7386638" y="5422900"/>
            <a:ext cx="7937" cy="341313"/>
          </a:xfrm>
          <a:prstGeom prst="rect">
            <a:avLst/>
          </a:prstGeom>
          <a:solidFill>
            <a:srgbClr val="54DC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08" name="Rectangle 504"/>
          <p:cNvSpPr>
            <a:spLocks noChangeArrowheads="1"/>
          </p:cNvSpPr>
          <p:nvPr/>
        </p:nvSpPr>
        <p:spPr bwMode="auto">
          <a:xfrm>
            <a:off x="7394575" y="5422900"/>
            <a:ext cx="7938" cy="341313"/>
          </a:xfrm>
          <a:prstGeom prst="rect">
            <a:avLst/>
          </a:prstGeom>
          <a:solidFill>
            <a:srgbClr val="50DB9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09" name="Rectangle 505"/>
          <p:cNvSpPr>
            <a:spLocks noChangeArrowheads="1"/>
          </p:cNvSpPr>
          <p:nvPr/>
        </p:nvSpPr>
        <p:spPr bwMode="auto">
          <a:xfrm>
            <a:off x="7402513" y="5422900"/>
            <a:ext cx="9525" cy="341313"/>
          </a:xfrm>
          <a:prstGeom prst="rect">
            <a:avLst/>
          </a:prstGeom>
          <a:solidFill>
            <a:srgbClr val="4DD9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10" name="Rectangle 506"/>
          <p:cNvSpPr>
            <a:spLocks noChangeArrowheads="1"/>
          </p:cNvSpPr>
          <p:nvPr/>
        </p:nvSpPr>
        <p:spPr bwMode="auto">
          <a:xfrm>
            <a:off x="7412038" y="5422900"/>
            <a:ext cx="7937" cy="341313"/>
          </a:xfrm>
          <a:prstGeom prst="rect">
            <a:avLst/>
          </a:prstGeom>
          <a:solidFill>
            <a:srgbClr val="49D7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11" name="Rectangle 507"/>
          <p:cNvSpPr>
            <a:spLocks noChangeArrowheads="1"/>
          </p:cNvSpPr>
          <p:nvPr/>
        </p:nvSpPr>
        <p:spPr bwMode="auto">
          <a:xfrm>
            <a:off x="7419975" y="5422900"/>
            <a:ext cx="9525" cy="341313"/>
          </a:xfrm>
          <a:prstGeom prst="rect">
            <a:avLst/>
          </a:prstGeom>
          <a:solidFill>
            <a:srgbClr val="44D5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12" name="Rectangle 508"/>
          <p:cNvSpPr>
            <a:spLocks noChangeArrowheads="1"/>
          </p:cNvSpPr>
          <p:nvPr/>
        </p:nvSpPr>
        <p:spPr bwMode="auto">
          <a:xfrm>
            <a:off x="7429500" y="5422900"/>
            <a:ext cx="7938" cy="341313"/>
          </a:xfrm>
          <a:prstGeom prst="rect">
            <a:avLst/>
          </a:prstGeom>
          <a:solidFill>
            <a:srgbClr val="40D38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13" name="Rectangle 509"/>
          <p:cNvSpPr>
            <a:spLocks noChangeArrowheads="1"/>
          </p:cNvSpPr>
          <p:nvPr/>
        </p:nvSpPr>
        <p:spPr bwMode="auto">
          <a:xfrm>
            <a:off x="7437438" y="5422900"/>
            <a:ext cx="7937" cy="341313"/>
          </a:xfrm>
          <a:prstGeom prst="rect">
            <a:avLst/>
          </a:prstGeom>
          <a:solidFill>
            <a:srgbClr val="3CD2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14" name="Rectangle 510"/>
          <p:cNvSpPr>
            <a:spLocks noChangeArrowheads="1"/>
          </p:cNvSpPr>
          <p:nvPr/>
        </p:nvSpPr>
        <p:spPr bwMode="auto">
          <a:xfrm>
            <a:off x="7445375" y="5422900"/>
            <a:ext cx="9525" cy="341313"/>
          </a:xfrm>
          <a:prstGeom prst="rect">
            <a:avLst/>
          </a:prstGeom>
          <a:solidFill>
            <a:srgbClr val="38D08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15" name="Rectangle 511"/>
          <p:cNvSpPr>
            <a:spLocks noChangeArrowheads="1"/>
          </p:cNvSpPr>
          <p:nvPr/>
        </p:nvSpPr>
        <p:spPr bwMode="auto">
          <a:xfrm>
            <a:off x="7454900" y="5422900"/>
            <a:ext cx="7938" cy="341313"/>
          </a:xfrm>
          <a:prstGeom prst="rect">
            <a:avLst/>
          </a:prstGeom>
          <a:solidFill>
            <a:srgbClr val="34C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16" name="Rectangle 512"/>
          <p:cNvSpPr>
            <a:spLocks noChangeArrowheads="1"/>
          </p:cNvSpPr>
          <p:nvPr/>
        </p:nvSpPr>
        <p:spPr bwMode="auto">
          <a:xfrm>
            <a:off x="7462838" y="5422900"/>
            <a:ext cx="7937" cy="341313"/>
          </a:xfrm>
          <a:prstGeom prst="rect">
            <a:avLst/>
          </a:prstGeom>
          <a:solidFill>
            <a:srgbClr val="30CD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17" name="Rectangle 513"/>
          <p:cNvSpPr>
            <a:spLocks noChangeArrowheads="1"/>
          </p:cNvSpPr>
          <p:nvPr/>
        </p:nvSpPr>
        <p:spPr bwMode="auto">
          <a:xfrm>
            <a:off x="7470775" y="5422900"/>
            <a:ext cx="9525" cy="341313"/>
          </a:xfrm>
          <a:prstGeom prst="rect">
            <a:avLst/>
          </a:prstGeom>
          <a:solidFill>
            <a:srgbClr val="2BCC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18" name="Rectangle 514"/>
          <p:cNvSpPr>
            <a:spLocks noChangeArrowheads="1"/>
          </p:cNvSpPr>
          <p:nvPr/>
        </p:nvSpPr>
        <p:spPr bwMode="auto">
          <a:xfrm>
            <a:off x="7480300" y="5422900"/>
            <a:ext cx="7938" cy="341313"/>
          </a:xfrm>
          <a:prstGeom prst="rect">
            <a:avLst/>
          </a:prstGeom>
          <a:solidFill>
            <a:srgbClr val="27CA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19" name="Rectangle 515"/>
          <p:cNvSpPr>
            <a:spLocks noChangeArrowheads="1"/>
          </p:cNvSpPr>
          <p:nvPr/>
        </p:nvSpPr>
        <p:spPr bwMode="auto">
          <a:xfrm>
            <a:off x="7488238" y="5422900"/>
            <a:ext cx="9525" cy="341313"/>
          </a:xfrm>
          <a:prstGeom prst="rect">
            <a:avLst/>
          </a:prstGeom>
          <a:solidFill>
            <a:srgbClr val="23C8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20" name="Rectangle 516"/>
          <p:cNvSpPr>
            <a:spLocks noChangeArrowheads="1"/>
          </p:cNvSpPr>
          <p:nvPr/>
        </p:nvSpPr>
        <p:spPr bwMode="auto">
          <a:xfrm>
            <a:off x="7497763" y="5422900"/>
            <a:ext cx="7937" cy="341313"/>
          </a:xfrm>
          <a:prstGeom prst="rect">
            <a:avLst/>
          </a:prstGeom>
          <a:solidFill>
            <a:srgbClr val="20C67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21" name="Rectangle 517"/>
          <p:cNvSpPr>
            <a:spLocks noChangeArrowheads="1"/>
          </p:cNvSpPr>
          <p:nvPr/>
        </p:nvSpPr>
        <p:spPr bwMode="auto">
          <a:xfrm>
            <a:off x="7505700" y="5422900"/>
            <a:ext cx="7938" cy="341313"/>
          </a:xfrm>
          <a:prstGeom prst="rect">
            <a:avLst/>
          </a:prstGeom>
          <a:solidFill>
            <a:srgbClr val="1BC4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22" name="Rectangle 518"/>
          <p:cNvSpPr>
            <a:spLocks noChangeArrowheads="1"/>
          </p:cNvSpPr>
          <p:nvPr/>
        </p:nvSpPr>
        <p:spPr bwMode="auto">
          <a:xfrm>
            <a:off x="7513638" y="5422900"/>
            <a:ext cx="9525" cy="341313"/>
          </a:xfrm>
          <a:prstGeom prst="rect">
            <a:avLst/>
          </a:prstGeom>
          <a:solidFill>
            <a:srgbClr val="17C3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23" name="Rectangle 519"/>
          <p:cNvSpPr>
            <a:spLocks noChangeArrowheads="1"/>
          </p:cNvSpPr>
          <p:nvPr/>
        </p:nvSpPr>
        <p:spPr bwMode="auto">
          <a:xfrm>
            <a:off x="7523163" y="5422900"/>
            <a:ext cx="7937" cy="341313"/>
          </a:xfrm>
          <a:prstGeom prst="rect">
            <a:avLst/>
          </a:prstGeom>
          <a:solidFill>
            <a:srgbClr val="13C16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24" name="Rectangle 520"/>
          <p:cNvSpPr>
            <a:spLocks noChangeArrowheads="1"/>
          </p:cNvSpPr>
          <p:nvPr/>
        </p:nvSpPr>
        <p:spPr bwMode="auto">
          <a:xfrm>
            <a:off x="7531100" y="5422900"/>
            <a:ext cx="7938" cy="341313"/>
          </a:xfrm>
          <a:prstGeom prst="rect">
            <a:avLst/>
          </a:prstGeom>
          <a:solidFill>
            <a:srgbClr val="0FB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25" name="Rectangle 521"/>
          <p:cNvSpPr>
            <a:spLocks noChangeArrowheads="1"/>
          </p:cNvSpPr>
          <p:nvPr/>
        </p:nvSpPr>
        <p:spPr bwMode="auto">
          <a:xfrm>
            <a:off x="7539038" y="5422900"/>
            <a:ext cx="9525" cy="341313"/>
          </a:xfrm>
          <a:prstGeom prst="rect">
            <a:avLst/>
          </a:prstGeom>
          <a:solidFill>
            <a:srgbClr val="0BBD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26" name="Rectangle 522"/>
          <p:cNvSpPr>
            <a:spLocks noChangeArrowheads="1"/>
          </p:cNvSpPr>
          <p:nvPr/>
        </p:nvSpPr>
        <p:spPr bwMode="auto">
          <a:xfrm>
            <a:off x="7548563" y="5422900"/>
            <a:ext cx="7937" cy="341313"/>
          </a:xfrm>
          <a:prstGeom prst="rect">
            <a:avLst/>
          </a:prstGeom>
          <a:solidFill>
            <a:srgbClr val="07BB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27" name="Oval 523"/>
          <p:cNvSpPr>
            <a:spLocks noChangeArrowheads="1"/>
          </p:cNvSpPr>
          <p:nvPr/>
        </p:nvSpPr>
        <p:spPr bwMode="auto">
          <a:xfrm>
            <a:off x="7221538" y="5391150"/>
            <a:ext cx="331787" cy="88900"/>
          </a:xfrm>
          <a:prstGeom prst="ellipse">
            <a:avLst/>
          </a:prstGeom>
          <a:solidFill>
            <a:srgbClr val="A8FFD3"/>
          </a:solidFill>
          <a:ln w="0">
            <a:solidFill>
              <a:srgbClr val="000000"/>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28" name="Rectangle 524"/>
          <p:cNvSpPr>
            <a:spLocks noChangeArrowheads="1"/>
          </p:cNvSpPr>
          <p:nvPr/>
        </p:nvSpPr>
        <p:spPr bwMode="auto">
          <a:xfrm>
            <a:off x="7343775" y="5516563"/>
            <a:ext cx="889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DB</a:t>
            </a:r>
          </a:p>
        </p:txBody>
      </p:sp>
      <p:sp>
        <p:nvSpPr>
          <p:cNvPr id="22029" name="Rectangle 525"/>
          <p:cNvSpPr>
            <a:spLocks noChangeArrowheads="1"/>
          </p:cNvSpPr>
          <p:nvPr/>
        </p:nvSpPr>
        <p:spPr bwMode="auto">
          <a:xfrm>
            <a:off x="7318375" y="5592763"/>
            <a:ext cx="1238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XYZ</a:t>
            </a:r>
          </a:p>
        </p:txBody>
      </p:sp>
      <p:sp>
        <p:nvSpPr>
          <p:cNvPr id="22030" name="Line 526"/>
          <p:cNvSpPr>
            <a:spLocks noChangeShapeType="1"/>
          </p:cNvSpPr>
          <p:nvPr/>
        </p:nvSpPr>
        <p:spPr bwMode="auto">
          <a:xfrm>
            <a:off x="7386638" y="4391025"/>
            <a:ext cx="1587" cy="373063"/>
          </a:xfrm>
          <a:prstGeom prst="line">
            <a:avLst/>
          </a:prstGeom>
          <a:noFill/>
          <a:ln w="7938" cap="rnd">
            <a:solidFill>
              <a:srgbClr val="666699"/>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2031" name="Freeform 527"/>
          <p:cNvSpPr>
            <a:spLocks/>
          </p:cNvSpPr>
          <p:nvPr/>
        </p:nvSpPr>
        <p:spPr bwMode="auto">
          <a:xfrm>
            <a:off x="7350125" y="4289425"/>
            <a:ext cx="74613" cy="111125"/>
          </a:xfrm>
          <a:custGeom>
            <a:avLst/>
            <a:gdLst>
              <a:gd name="T0" fmla="*/ 0 w 47"/>
              <a:gd name="T1" fmla="*/ 2147483646 h 70"/>
              <a:gd name="T2" fmla="*/ 2147483646 w 47"/>
              <a:gd name="T3" fmla="*/ 0 h 70"/>
              <a:gd name="T4" fmla="*/ 2147483646 w 47"/>
              <a:gd name="T5" fmla="*/ 2147483646 h 70"/>
              <a:gd name="T6" fmla="*/ 0 w 47"/>
              <a:gd name="T7" fmla="*/ 2147483646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70">
                <a:moveTo>
                  <a:pt x="0" y="70"/>
                </a:moveTo>
                <a:lnTo>
                  <a:pt x="23" y="0"/>
                </a:lnTo>
                <a:lnTo>
                  <a:pt x="47" y="70"/>
                </a:lnTo>
                <a:lnTo>
                  <a:pt x="0" y="7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032" name="Freeform 528"/>
          <p:cNvSpPr>
            <a:spLocks/>
          </p:cNvSpPr>
          <p:nvPr/>
        </p:nvSpPr>
        <p:spPr bwMode="auto">
          <a:xfrm>
            <a:off x="7350125" y="4756150"/>
            <a:ext cx="74613" cy="109538"/>
          </a:xfrm>
          <a:custGeom>
            <a:avLst/>
            <a:gdLst>
              <a:gd name="T0" fmla="*/ 2147483646 w 47"/>
              <a:gd name="T1" fmla="*/ 0 h 69"/>
              <a:gd name="T2" fmla="*/ 2147483646 w 47"/>
              <a:gd name="T3" fmla="*/ 2147483646 h 69"/>
              <a:gd name="T4" fmla="*/ 0 w 47"/>
              <a:gd name="T5" fmla="*/ 0 h 69"/>
              <a:gd name="T6" fmla="*/ 2147483646 w 47"/>
              <a:gd name="T7" fmla="*/ 0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69">
                <a:moveTo>
                  <a:pt x="47" y="0"/>
                </a:moveTo>
                <a:lnTo>
                  <a:pt x="23" y="69"/>
                </a:lnTo>
                <a:lnTo>
                  <a:pt x="0" y="0"/>
                </a:lnTo>
                <a:lnTo>
                  <a:pt x="47" y="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033" name="Line 529"/>
          <p:cNvSpPr>
            <a:spLocks noChangeShapeType="1"/>
          </p:cNvSpPr>
          <p:nvPr/>
        </p:nvSpPr>
        <p:spPr bwMode="auto">
          <a:xfrm flipV="1">
            <a:off x="7386638" y="5281613"/>
            <a:ext cx="1587" cy="109537"/>
          </a:xfrm>
          <a:prstGeom prst="line">
            <a:avLst/>
          </a:prstGeom>
          <a:noFill/>
          <a:ln w="7938" cap="rnd">
            <a:solidFill>
              <a:srgbClr val="666699"/>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2034" name="Freeform 530"/>
          <p:cNvSpPr>
            <a:spLocks/>
          </p:cNvSpPr>
          <p:nvPr/>
        </p:nvSpPr>
        <p:spPr bwMode="auto">
          <a:xfrm>
            <a:off x="7350125" y="5180013"/>
            <a:ext cx="74613" cy="111125"/>
          </a:xfrm>
          <a:custGeom>
            <a:avLst/>
            <a:gdLst>
              <a:gd name="T0" fmla="*/ 0 w 47"/>
              <a:gd name="T1" fmla="*/ 2147483646 h 70"/>
              <a:gd name="T2" fmla="*/ 2147483646 w 47"/>
              <a:gd name="T3" fmla="*/ 0 h 70"/>
              <a:gd name="T4" fmla="*/ 2147483646 w 47"/>
              <a:gd name="T5" fmla="*/ 2147483646 h 70"/>
              <a:gd name="T6" fmla="*/ 0 w 47"/>
              <a:gd name="T7" fmla="*/ 2147483646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70">
                <a:moveTo>
                  <a:pt x="0" y="70"/>
                </a:moveTo>
                <a:lnTo>
                  <a:pt x="23" y="0"/>
                </a:lnTo>
                <a:lnTo>
                  <a:pt x="47" y="70"/>
                </a:lnTo>
                <a:lnTo>
                  <a:pt x="0" y="7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035" name="Freeform 531"/>
          <p:cNvSpPr>
            <a:spLocks noEditPoints="1"/>
          </p:cNvSpPr>
          <p:nvPr/>
        </p:nvSpPr>
        <p:spPr bwMode="auto">
          <a:xfrm>
            <a:off x="4254500" y="4432300"/>
            <a:ext cx="2398713" cy="314325"/>
          </a:xfrm>
          <a:custGeom>
            <a:avLst/>
            <a:gdLst>
              <a:gd name="T0" fmla="*/ 2147483646 w 4500"/>
              <a:gd name="T1" fmla="*/ 2147483646 h 589"/>
              <a:gd name="T2" fmla="*/ 2147483646 w 4500"/>
              <a:gd name="T3" fmla="*/ 2147483646 h 589"/>
              <a:gd name="T4" fmla="*/ 1817640234 w 4500"/>
              <a:gd name="T5" fmla="*/ 2147483646 h 589"/>
              <a:gd name="T6" fmla="*/ 1969086444 w 4500"/>
              <a:gd name="T7" fmla="*/ 2147483646 h 589"/>
              <a:gd name="T8" fmla="*/ 2147483646 w 4500"/>
              <a:gd name="T9" fmla="*/ 2147483646 h 589"/>
              <a:gd name="T10" fmla="*/ 2147483646 w 4500"/>
              <a:gd name="T11" fmla="*/ 2147483646 h 589"/>
              <a:gd name="T12" fmla="*/ 2147483646 w 4500"/>
              <a:gd name="T13" fmla="*/ 2147483646 h 589"/>
              <a:gd name="T14" fmla="*/ 2147483646 w 4500"/>
              <a:gd name="T15" fmla="*/ 2147483646 h 589"/>
              <a:gd name="T16" fmla="*/ 2147483646 w 4500"/>
              <a:gd name="T17" fmla="*/ 2147483646 h 589"/>
              <a:gd name="T18" fmla="*/ 2147483646 w 4500"/>
              <a:gd name="T19" fmla="*/ 2147483646 h 589"/>
              <a:gd name="T20" fmla="*/ 2147483646 w 4500"/>
              <a:gd name="T21" fmla="*/ 2147483646 h 589"/>
              <a:gd name="T22" fmla="*/ 2147483646 w 4500"/>
              <a:gd name="T23" fmla="*/ 2147483646 h 589"/>
              <a:gd name="T24" fmla="*/ 2147483646 w 4500"/>
              <a:gd name="T25" fmla="*/ 2147483646 h 589"/>
              <a:gd name="T26" fmla="*/ 2147483646 w 4500"/>
              <a:gd name="T27" fmla="*/ 2147483646 h 589"/>
              <a:gd name="T28" fmla="*/ 2147483646 w 4500"/>
              <a:gd name="T29" fmla="*/ 2147483646 h 589"/>
              <a:gd name="T30" fmla="*/ 2147483646 w 4500"/>
              <a:gd name="T31" fmla="*/ 2147483646 h 589"/>
              <a:gd name="T32" fmla="*/ 2147483646 w 4500"/>
              <a:gd name="T33" fmla="*/ 2147483646 h 589"/>
              <a:gd name="T34" fmla="*/ 2147483646 w 4500"/>
              <a:gd name="T35" fmla="*/ 2147483646 h 589"/>
              <a:gd name="T36" fmla="*/ 2147483646 w 4500"/>
              <a:gd name="T37" fmla="*/ 2147483646 h 589"/>
              <a:gd name="T38" fmla="*/ 2147483646 w 4500"/>
              <a:gd name="T39" fmla="*/ 2147483646 h 589"/>
              <a:gd name="T40" fmla="*/ 2147483646 w 4500"/>
              <a:gd name="T41" fmla="*/ 2147483646 h 589"/>
              <a:gd name="T42" fmla="*/ 2147483646 w 4500"/>
              <a:gd name="T43" fmla="*/ 2147483646 h 589"/>
              <a:gd name="T44" fmla="*/ 2147483646 w 4500"/>
              <a:gd name="T45" fmla="*/ 2147483646 h 589"/>
              <a:gd name="T46" fmla="*/ 2147483646 w 4500"/>
              <a:gd name="T47" fmla="*/ 2147483646 h 589"/>
              <a:gd name="T48" fmla="*/ 2147483646 w 4500"/>
              <a:gd name="T49" fmla="*/ 2147483646 h 589"/>
              <a:gd name="T50" fmla="*/ 2147483646 w 4500"/>
              <a:gd name="T51" fmla="*/ 2147483646 h 589"/>
              <a:gd name="T52" fmla="*/ 2147483646 w 4500"/>
              <a:gd name="T53" fmla="*/ 2147483646 h 589"/>
              <a:gd name="T54" fmla="*/ 2147483646 w 4500"/>
              <a:gd name="T55" fmla="*/ 2147483646 h 589"/>
              <a:gd name="T56" fmla="*/ 2147483646 w 4500"/>
              <a:gd name="T57" fmla="*/ 2147483646 h 589"/>
              <a:gd name="T58" fmla="*/ 2147483646 w 4500"/>
              <a:gd name="T59" fmla="*/ 2147483646 h 589"/>
              <a:gd name="T60" fmla="*/ 2147483646 w 4500"/>
              <a:gd name="T61" fmla="*/ 2147483646 h 589"/>
              <a:gd name="T62" fmla="*/ 2147483646 w 4500"/>
              <a:gd name="T63" fmla="*/ 2147483646 h 589"/>
              <a:gd name="T64" fmla="*/ 2147483646 w 4500"/>
              <a:gd name="T65" fmla="*/ 2147483646 h 589"/>
              <a:gd name="T66" fmla="*/ 2147483646 w 4500"/>
              <a:gd name="T67" fmla="*/ 2147483646 h 589"/>
              <a:gd name="T68" fmla="*/ 2147483646 w 4500"/>
              <a:gd name="T69" fmla="*/ 2147483646 h 589"/>
              <a:gd name="T70" fmla="*/ 2147483646 w 4500"/>
              <a:gd name="T71" fmla="*/ 2147483646 h 589"/>
              <a:gd name="T72" fmla="*/ 2147483646 w 4500"/>
              <a:gd name="T73" fmla="*/ 2147483646 h 589"/>
              <a:gd name="T74" fmla="*/ 2147483646 w 4500"/>
              <a:gd name="T75" fmla="*/ 2147483646 h 589"/>
              <a:gd name="T76" fmla="*/ 2147483646 w 4500"/>
              <a:gd name="T77" fmla="*/ 2147483646 h 589"/>
              <a:gd name="T78" fmla="*/ 2147483646 w 4500"/>
              <a:gd name="T79" fmla="*/ 2147483646 h 589"/>
              <a:gd name="T80" fmla="*/ 2147483646 w 4500"/>
              <a:gd name="T81" fmla="*/ 2147483646 h 589"/>
              <a:gd name="T82" fmla="*/ 2147483646 w 4500"/>
              <a:gd name="T83" fmla="*/ 2147483646 h 589"/>
              <a:gd name="T84" fmla="*/ 2147483646 w 4500"/>
              <a:gd name="T85" fmla="*/ 2147483646 h 589"/>
              <a:gd name="T86" fmla="*/ 2147483646 w 4500"/>
              <a:gd name="T87" fmla="*/ 2147483646 h 589"/>
              <a:gd name="T88" fmla="*/ 2147483646 w 4500"/>
              <a:gd name="T89" fmla="*/ 2147483646 h 589"/>
              <a:gd name="T90" fmla="*/ 2147483646 w 4500"/>
              <a:gd name="T91" fmla="*/ 2147483646 h 589"/>
              <a:gd name="T92" fmla="*/ 2147483646 w 4500"/>
              <a:gd name="T93" fmla="*/ 2147483646 h 589"/>
              <a:gd name="T94" fmla="*/ 2147483646 w 4500"/>
              <a:gd name="T95" fmla="*/ 2147483646 h 589"/>
              <a:gd name="T96" fmla="*/ 2147483646 w 4500"/>
              <a:gd name="T97" fmla="*/ 2147483646 h 589"/>
              <a:gd name="T98" fmla="*/ 2147483646 w 4500"/>
              <a:gd name="T99" fmla="*/ 2147483646 h 589"/>
              <a:gd name="T100" fmla="*/ 2147483646 w 4500"/>
              <a:gd name="T101" fmla="*/ 2147483646 h 589"/>
              <a:gd name="T102" fmla="*/ 2147483646 w 4500"/>
              <a:gd name="T103" fmla="*/ 2147483646 h 589"/>
              <a:gd name="T104" fmla="*/ 2147483646 w 4500"/>
              <a:gd name="T105" fmla="*/ 2147483646 h 589"/>
              <a:gd name="T106" fmla="*/ 2147483646 w 4500"/>
              <a:gd name="T107" fmla="*/ 2147483646 h 589"/>
              <a:gd name="T108" fmla="*/ 2147483646 w 4500"/>
              <a:gd name="T109" fmla="*/ 2147483646 h 589"/>
              <a:gd name="T110" fmla="*/ 2147483646 w 4500"/>
              <a:gd name="T111" fmla="*/ 2147483646 h 589"/>
              <a:gd name="T112" fmla="*/ 2147483646 w 4500"/>
              <a:gd name="T113" fmla="*/ 2147483646 h 589"/>
              <a:gd name="T114" fmla="*/ 2147483646 w 4500"/>
              <a:gd name="T115" fmla="*/ 2147483646 h 589"/>
              <a:gd name="T116" fmla="*/ 2147483646 w 4500"/>
              <a:gd name="T117" fmla="*/ 2147483646 h 589"/>
              <a:gd name="T118" fmla="*/ 2147483646 w 4500"/>
              <a:gd name="T119" fmla="*/ 2147483646 h 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500" h="589">
                <a:moveTo>
                  <a:pt x="25" y="12"/>
                </a:moveTo>
                <a:lnTo>
                  <a:pt x="25" y="38"/>
                </a:lnTo>
                <a:cubicBezTo>
                  <a:pt x="25" y="45"/>
                  <a:pt x="20" y="51"/>
                  <a:pt x="12" y="51"/>
                </a:cubicBezTo>
                <a:cubicBezTo>
                  <a:pt x="5" y="51"/>
                  <a:pt x="0" y="45"/>
                  <a:pt x="0" y="38"/>
                </a:cubicBezTo>
                <a:lnTo>
                  <a:pt x="0" y="12"/>
                </a:lnTo>
                <a:cubicBezTo>
                  <a:pt x="0" y="5"/>
                  <a:pt x="5" y="0"/>
                  <a:pt x="12" y="0"/>
                </a:cubicBezTo>
                <a:cubicBezTo>
                  <a:pt x="20" y="0"/>
                  <a:pt x="25" y="5"/>
                  <a:pt x="25" y="12"/>
                </a:cubicBezTo>
                <a:close/>
                <a:moveTo>
                  <a:pt x="25" y="89"/>
                </a:moveTo>
                <a:lnTo>
                  <a:pt x="25" y="115"/>
                </a:lnTo>
                <a:cubicBezTo>
                  <a:pt x="25" y="122"/>
                  <a:pt x="20" y="128"/>
                  <a:pt x="12" y="128"/>
                </a:cubicBezTo>
                <a:cubicBezTo>
                  <a:pt x="5" y="128"/>
                  <a:pt x="0" y="122"/>
                  <a:pt x="0" y="115"/>
                </a:cubicBezTo>
                <a:lnTo>
                  <a:pt x="0" y="89"/>
                </a:lnTo>
                <a:cubicBezTo>
                  <a:pt x="0" y="82"/>
                  <a:pt x="5" y="76"/>
                  <a:pt x="12" y="76"/>
                </a:cubicBezTo>
                <a:cubicBezTo>
                  <a:pt x="20" y="76"/>
                  <a:pt x="25" y="82"/>
                  <a:pt x="25" y="89"/>
                </a:cubicBezTo>
                <a:close/>
                <a:moveTo>
                  <a:pt x="25" y="166"/>
                </a:moveTo>
                <a:lnTo>
                  <a:pt x="25" y="192"/>
                </a:lnTo>
                <a:cubicBezTo>
                  <a:pt x="25" y="199"/>
                  <a:pt x="20" y="204"/>
                  <a:pt x="12" y="204"/>
                </a:cubicBezTo>
                <a:cubicBezTo>
                  <a:pt x="5" y="204"/>
                  <a:pt x="0" y="199"/>
                  <a:pt x="0" y="192"/>
                </a:cubicBezTo>
                <a:lnTo>
                  <a:pt x="0" y="166"/>
                </a:lnTo>
                <a:cubicBezTo>
                  <a:pt x="0" y="159"/>
                  <a:pt x="5" y="153"/>
                  <a:pt x="12" y="153"/>
                </a:cubicBezTo>
                <a:cubicBezTo>
                  <a:pt x="20" y="153"/>
                  <a:pt x="25" y="159"/>
                  <a:pt x="25" y="166"/>
                </a:cubicBezTo>
                <a:close/>
                <a:moveTo>
                  <a:pt x="25" y="243"/>
                </a:moveTo>
                <a:lnTo>
                  <a:pt x="25" y="268"/>
                </a:lnTo>
                <a:cubicBezTo>
                  <a:pt x="25" y="276"/>
                  <a:pt x="20" y="281"/>
                  <a:pt x="12" y="281"/>
                </a:cubicBezTo>
                <a:cubicBezTo>
                  <a:pt x="5" y="281"/>
                  <a:pt x="0" y="276"/>
                  <a:pt x="0" y="268"/>
                </a:cubicBezTo>
                <a:lnTo>
                  <a:pt x="0" y="243"/>
                </a:lnTo>
                <a:cubicBezTo>
                  <a:pt x="0" y="236"/>
                  <a:pt x="5" y="230"/>
                  <a:pt x="12" y="230"/>
                </a:cubicBezTo>
                <a:cubicBezTo>
                  <a:pt x="20" y="230"/>
                  <a:pt x="25" y="236"/>
                  <a:pt x="25" y="243"/>
                </a:cubicBezTo>
                <a:close/>
                <a:moveTo>
                  <a:pt x="25" y="320"/>
                </a:moveTo>
                <a:lnTo>
                  <a:pt x="25" y="344"/>
                </a:lnTo>
                <a:lnTo>
                  <a:pt x="12" y="332"/>
                </a:lnTo>
                <a:lnTo>
                  <a:pt x="13" y="332"/>
                </a:lnTo>
                <a:cubicBezTo>
                  <a:pt x="20" y="332"/>
                  <a:pt x="26" y="337"/>
                  <a:pt x="26" y="344"/>
                </a:cubicBezTo>
                <a:cubicBezTo>
                  <a:pt x="26" y="352"/>
                  <a:pt x="20" y="357"/>
                  <a:pt x="13" y="357"/>
                </a:cubicBezTo>
                <a:lnTo>
                  <a:pt x="12" y="357"/>
                </a:lnTo>
                <a:cubicBezTo>
                  <a:pt x="5" y="357"/>
                  <a:pt x="0" y="352"/>
                  <a:pt x="0" y="344"/>
                </a:cubicBezTo>
                <a:lnTo>
                  <a:pt x="0" y="320"/>
                </a:lnTo>
                <a:cubicBezTo>
                  <a:pt x="0" y="313"/>
                  <a:pt x="5" y="307"/>
                  <a:pt x="12" y="307"/>
                </a:cubicBezTo>
                <a:cubicBezTo>
                  <a:pt x="20" y="307"/>
                  <a:pt x="25" y="313"/>
                  <a:pt x="25" y="320"/>
                </a:cubicBezTo>
                <a:close/>
                <a:moveTo>
                  <a:pt x="64" y="332"/>
                </a:moveTo>
                <a:lnTo>
                  <a:pt x="90" y="332"/>
                </a:lnTo>
                <a:cubicBezTo>
                  <a:pt x="97" y="332"/>
                  <a:pt x="103" y="337"/>
                  <a:pt x="103" y="344"/>
                </a:cubicBezTo>
                <a:cubicBezTo>
                  <a:pt x="103" y="352"/>
                  <a:pt x="97" y="357"/>
                  <a:pt x="90" y="357"/>
                </a:cubicBezTo>
                <a:lnTo>
                  <a:pt x="64" y="357"/>
                </a:lnTo>
                <a:cubicBezTo>
                  <a:pt x="57" y="357"/>
                  <a:pt x="52" y="352"/>
                  <a:pt x="52" y="344"/>
                </a:cubicBezTo>
                <a:cubicBezTo>
                  <a:pt x="52" y="337"/>
                  <a:pt x="57" y="332"/>
                  <a:pt x="64" y="332"/>
                </a:cubicBezTo>
                <a:close/>
                <a:moveTo>
                  <a:pt x="141" y="332"/>
                </a:moveTo>
                <a:lnTo>
                  <a:pt x="167" y="332"/>
                </a:lnTo>
                <a:cubicBezTo>
                  <a:pt x="174" y="332"/>
                  <a:pt x="180" y="337"/>
                  <a:pt x="180" y="344"/>
                </a:cubicBezTo>
                <a:cubicBezTo>
                  <a:pt x="180" y="352"/>
                  <a:pt x="174" y="357"/>
                  <a:pt x="167" y="357"/>
                </a:cubicBezTo>
                <a:lnTo>
                  <a:pt x="141" y="357"/>
                </a:lnTo>
                <a:cubicBezTo>
                  <a:pt x="134" y="357"/>
                  <a:pt x="128" y="352"/>
                  <a:pt x="128" y="344"/>
                </a:cubicBezTo>
                <a:cubicBezTo>
                  <a:pt x="128" y="337"/>
                  <a:pt x="134" y="332"/>
                  <a:pt x="141" y="332"/>
                </a:cubicBezTo>
                <a:close/>
                <a:moveTo>
                  <a:pt x="218" y="332"/>
                </a:moveTo>
                <a:lnTo>
                  <a:pt x="244" y="332"/>
                </a:lnTo>
                <a:cubicBezTo>
                  <a:pt x="251" y="332"/>
                  <a:pt x="256" y="337"/>
                  <a:pt x="256" y="344"/>
                </a:cubicBezTo>
                <a:cubicBezTo>
                  <a:pt x="256" y="352"/>
                  <a:pt x="251" y="357"/>
                  <a:pt x="244" y="357"/>
                </a:cubicBezTo>
                <a:lnTo>
                  <a:pt x="218" y="357"/>
                </a:lnTo>
                <a:cubicBezTo>
                  <a:pt x="211" y="357"/>
                  <a:pt x="205" y="352"/>
                  <a:pt x="205" y="344"/>
                </a:cubicBezTo>
                <a:cubicBezTo>
                  <a:pt x="205" y="337"/>
                  <a:pt x="211" y="332"/>
                  <a:pt x="218" y="332"/>
                </a:cubicBezTo>
                <a:close/>
                <a:moveTo>
                  <a:pt x="295" y="332"/>
                </a:moveTo>
                <a:lnTo>
                  <a:pt x="320" y="332"/>
                </a:lnTo>
                <a:cubicBezTo>
                  <a:pt x="328" y="332"/>
                  <a:pt x="333" y="337"/>
                  <a:pt x="333" y="344"/>
                </a:cubicBezTo>
                <a:cubicBezTo>
                  <a:pt x="333" y="352"/>
                  <a:pt x="328" y="357"/>
                  <a:pt x="320" y="357"/>
                </a:cubicBezTo>
                <a:lnTo>
                  <a:pt x="295" y="357"/>
                </a:lnTo>
                <a:cubicBezTo>
                  <a:pt x="288" y="357"/>
                  <a:pt x="282" y="352"/>
                  <a:pt x="282" y="344"/>
                </a:cubicBezTo>
                <a:cubicBezTo>
                  <a:pt x="282" y="337"/>
                  <a:pt x="288" y="332"/>
                  <a:pt x="295" y="332"/>
                </a:cubicBezTo>
                <a:close/>
                <a:moveTo>
                  <a:pt x="372" y="332"/>
                </a:moveTo>
                <a:lnTo>
                  <a:pt x="397" y="332"/>
                </a:lnTo>
                <a:cubicBezTo>
                  <a:pt x="404" y="332"/>
                  <a:pt x="410" y="337"/>
                  <a:pt x="410" y="344"/>
                </a:cubicBezTo>
                <a:cubicBezTo>
                  <a:pt x="410" y="352"/>
                  <a:pt x="404" y="357"/>
                  <a:pt x="397" y="357"/>
                </a:cubicBezTo>
                <a:lnTo>
                  <a:pt x="372" y="357"/>
                </a:lnTo>
                <a:cubicBezTo>
                  <a:pt x="365" y="357"/>
                  <a:pt x="359" y="352"/>
                  <a:pt x="359" y="344"/>
                </a:cubicBezTo>
                <a:cubicBezTo>
                  <a:pt x="359" y="337"/>
                  <a:pt x="365" y="332"/>
                  <a:pt x="372" y="332"/>
                </a:cubicBezTo>
                <a:close/>
                <a:moveTo>
                  <a:pt x="448" y="332"/>
                </a:moveTo>
                <a:lnTo>
                  <a:pt x="474" y="332"/>
                </a:lnTo>
                <a:cubicBezTo>
                  <a:pt x="481" y="332"/>
                  <a:pt x="487" y="337"/>
                  <a:pt x="487" y="344"/>
                </a:cubicBezTo>
                <a:cubicBezTo>
                  <a:pt x="487" y="352"/>
                  <a:pt x="481" y="357"/>
                  <a:pt x="474" y="357"/>
                </a:cubicBezTo>
                <a:lnTo>
                  <a:pt x="448" y="357"/>
                </a:lnTo>
                <a:cubicBezTo>
                  <a:pt x="441" y="357"/>
                  <a:pt x="436" y="352"/>
                  <a:pt x="436" y="344"/>
                </a:cubicBezTo>
                <a:cubicBezTo>
                  <a:pt x="436" y="337"/>
                  <a:pt x="441" y="332"/>
                  <a:pt x="448" y="332"/>
                </a:cubicBezTo>
                <a:close/>
                <a:moveTo>
                  <a:pt x="525" y="332"/>
                </a:moveTo>
                <a:lnTo>
                  <a:pt x="551" y="332"/>
                </a:lnTo>
                <a:cubicBezTo>
                  <a:pt x="558" y="332"/>
                  <a:pt x="564" y="337"/>
                  <a:pt x="564" y="344"/>
                </a:cubicBezTo>
                <a:cubicBezTo>
                  <a:pt x="564" y="352"/>
                  <a:pt x="558" y="357"/>
                  <a:pt x="551" y="357"/>
                </a:cubicBezTo>
                <a:lnTo>
                  <a:pt x="525" y="357"/>
                </a:lnTo>
                <a:cubicBezTo>
                  <a:pt x="518" y="357"/>
                  <a:pt x="512" y="352"/>
                  <a:pt x="512" y="344"/>
                </a:cubicBezTo>
                <a:cubicBezTo>
                  <a:pt x="512" y="337"/>
                  <a:pt x="518" y="332"/>
                  <a:pt x="525" y="332"/>
                </a:cubicBezTo>
                <a:close/>
                <a:moveTo>
                  <a:pt x="602" y="332"/>
                </a:moveTo>
                <a:lnTo>
                  <a:pt x="628" y="332"/>
                </a:lnTo>
                <a:cubicBezTo>
                  <a:pt x="635" y="332"/>
                  <a:pt x="640" y="337"/>
                  <a:pt x="640" y="344"/>
                </a:cubicBezTo>
                <a:cubicBezTo>
                  <a:pt x="640" y="352"/>
                  <a:pt x="635" y="357"/>
                  <a:pt x="628" y="357"/>
                </a:cubicBezTo>
                <a:lnTo>
                  <a:pt x="602" y="357"/>
                </a:lnTo>
                <a:cubicBezTo>
                  <a:pt x="595" y="357"/>
                  <a:pt x="589" y="352"/>
                  <a:pt x="589" y="344"/>
                </a:cubicBezTo>
                <a:cubicBezTo>
                  <a:pt x="589" y="337"/>
                  <a:pt x="595" y="332"/>
                  <a:pt x="602" y="332"/>
                </a:cubicBezTo>
                <a:close/>
                <a:moveTo>
                  <a:pt x="679" y="332"/>
                </a:moveTo>
                <a:lnTo>
                  <a:pt x="704" y="332"/>
                </a:lnTo>
                <a:cubicBezTo>
                  <a:pt x="712" y="332"/>
                  <a:pt x="717" y="337"/>
                  <a:pt x="717" y="344"/>
                </a:cubicBezTo>
                <a:cubicBezTo>
                  <a:pt x="717" y="352"/>
                  <a:pt x="712" y="357"/>
                  <a:pt x="704" y="357"/>
                </a:cubicBezTo>
                <a:lnTo>
                  <a:pt x="679" y="357"/>
                </a:lnTo>
                <a:cubicBezTo>
                  <a:pt x="672" y="357"/>
                  <a:pt x="666" y="352"/>
                  <a:pt x="666" y="344"/>
                </a:cubicBezTo>
                <a:cubicBezTo>
                  <a:pt x="666" y="337"/>
                  <a:pt x="672" y="332"/>
                  <a:pt x="679" y="332"/>
                </a:cubicBezTo>
                <a:close/>
                <a:moveTo>
                  <a:pt x="756" y="332"/>
                </a:moveTo>
                <a:lnTo>
                  <a:pt x="781" y="332"/>
                </a:lnTo>
                <a:cubicBezTo>
                  <a:pt x="788" y="332"/>
                  <a:pt x="794" y="337"/>
                  <a:pt x="794" y="344"/>
                </a:cubicBezTo>
                <a:cubicBezTo>
                  <a:pt x="794" y="352"/>
                  <a:pt x="788" y="357"/>
                  <a:pt x="781" y="357"/>
                </a:cubicBezTo>
                <a:lnTo>
                  <a:pt x="756" y="357"/>
                </a:lnTo>
                <a:cubicBezTo>
                  <a:pt x="749" y="357"/>
                  <a:pt x="743" y="352"/>
                  <a:pt x="743" y="344"/>
                </a:cubicBezTo>
                <a:cubicBezTo>
                  <a:pt x="743" y="337"/>
                  <a:pt x="749" y="332"/>
                  <a:pt x="756" y="332"/>
                </a:cubicBezTo>
                <a:close/>
                <a:moveTo>
                  <a:pt x="832" y="332"/>
                </a:moveTo>
                <a:lnTo>
                  <a:pt x="858" y="332"/>
                </a:lnTo>
                <a:cubicBezTo>
                  <a:pt x="865" y="332"/>
                  <a:pt x="871" y="337"/>
                  <a:pt x="871" y="344"/>
                </a:cubicBezTo>
                <a:cubicBezTo>
                  <a:pt x="871" y="352"/>
                  <a:pt x="865" y="357"/>
                  <a:pt x="858" y="357"/>
                </a:cubicBezTo>
                <a:lnTo>
                  <a:pt x="832" y="357"/>
                </a:lnTo>
                <a:cubicBezTo>
                  <a:pt x="825" y="357"/>
                  <a:pt x="820" y="352"/>
                  <a:pt x="820" y="344"/>
                </a:cubicBezTo>
                <a:cubicBezTo>
                  <a:pt x="820" y="337"/>
                  <a:pt x="825" y="332"/>
                  <a:pt x="832" y="332"/>
                </a:cubicBezTo>
                <a:close/>
                <a:moveTo>
                  <a:pt x="909" y="332"/>
                </a:moveTo>
                <a:lnTo>
                  <a:pt x="935" y="332"/>
                </a:lnTo>
                <a:cubicBezTo>
                  <a:pt x="942" y="332"/>
                  <a:pt x="948" y="337"/>
                  <a:pt x="948" y="344"/>
                </a:cubicBezTo>
                <a:cubicBezTo>
                  <a:pt x="948" y="352"/>
                  <a:pt x="942" y="357"/>
                  <a:pt x="935" y="357"/>
                </a:cubicBezTo>
                <a:lnTo>
                  <a:pt x="909" y="357"/>
                </a:lnTo>
                <a:cubicBezTo>
                  <a:pt x="902" y="357"/>
                  <a:pt x="896" y="352"/>
                  <a:pt x="896" y="344"/>
                </a:cubicBezTo>
                <a:cubicBezTo>
                  <a:pt x="896" y="337"/>
                  <a:pt x="902" y="332"/>
                  <a:pt x="909" y="332"/>
                </a:cubicBezTo>
                <a:close/>
                <a:moveTo>
                  <a:pt x="986" y="332"/>
                </a:moveTo>
                <a:lnTo>
                  <a:pt x="1012" y="332"/>
                </a:lnTo>
                <a:cubicBezTo>
                  <a:pt x="1019" y="332"/>
                  <a:pt x="1024" y="337"/>
                  <a:pt x="1024" y="344"/>
                </a:cubicBezTo>
                <a:cubicBezTo>
                  <a:pt x="1024" y="352"/>
                  <a:pt x="1019" y="357"/>
                  <a:pt x="1012" y="357"/>
                </a:cubicBezTo>
                <a:lnTo>
                  <a:pt x="986" y="357"/>
                </a:lnTo>
                <a:cubicBezTo>
                  <a:pt x="979" y="357"/>
                  <a:pt x="973" y="352"/>
                  <a:pt x="973" y="344"/>
                </a:cubicBezTo>
                <a:cubicBezTo>
                  <a:pt x="973" y="337"/>
                  <a:pt x="979" y="332"/>
                  <a:pt x="986" y="332"/>
                </a:cubicBezTo>
                <a:close/>
                <a:moveTo>
                  <a:pt x="1033" y="310"/>
                </a:moveTo>
                <a:lnTo>
                  <a:pt x="1039" y="302"/>
                </a:lnTo>
                <a:cubicBezTo>
                  <a:pt x="1040" y="301"/>
                  <a:pt x="1041" y="300"/>
                  <a:pt x="1042" y="299"/>
                </a:cubicBezTo>
                <a:lnTo>
                  <a:pt x="1054" y="290"/>
                </a:lnTo>
                <a:cubicBezTo>
                  <a:pt x="1060" y="286"/>
                  <a:pt x="1068" y="287"/>
                  <a:pt x="1072" y="293"/>
                </a:cubicBezTo>
                <a:cubicBezTo>
                  <a:pt x="1076" y="299"/>
                  <a:pt x="1075" y="307"/>
                  <a:pt x="1069" y="311"/>
                </a:cubicBezTo>
                <a:lnTo>
                  <a:pt x="1057" y="320"/>
                </a:lnTo>
                <a:lnTo>
                  <a:pt x="1060" y="317"/>
                </a:lnTo>
                <a:lnTo>
                  <a:pt x="1054" y="326"/>
                </a:lnTo>
                <a:cubicBezTo>
                  <a:pt x="1049" y="331"/>
                  <a:pt x="1041" y="333"/>
                  <a:pt x="1036" y="328"/>
                </a:cubicBezTo>
                <a:cubicBezTo>
                  <a:pt x="1030" y="324"/>
                  <a:pt x="1029" y="316"/>
                  <a:pt x="1033" y="310"/>
                </a:cubicBezTo>
                <a:close/>
                <a:moveTo>
                  <a:pt x="1117" y="292"/>
                </a:moveTo>
                <a:lnTo>
                  <a:pt x="1128" y="299"/>
                </a:lnTo>
                <a:cubicBezTo>
                  <a:pt x="1129" y="300"/>
                  <a:pt x="1130" y="301"/>
                  <a:pt x="1131" y="302"/>
                </a:cubicBezTo>
                <a:lnTo>
                  <a:pt x="1138" y="312"/>
                </a:lnTo>
                <a:cubicBezTo>
                  <a:pt x="1143" y="318"/>
                  <a:pt x="1141" y="326"/>
                  <a:pt x="1136" y="330"/>
                </a:cubicBezTo>
                <a:cubicBezTo>
                  <a:pt x="1130" y="334"/>
                  <a:pt x="1122" y="333"/>
                  <a:pt x="1118" y="328"/>
                </a:cubicBezTo>
                <a:lnTo>
                  <a:pt x="1110" y="317"/>
                </a:lnTo>
                <a:lnTo>
                  <a:pt x="1113" y="320"/>
                </a:lnTo>
                <a:lnTo>
                  <a:pt x="1103" y="313"/>
                </a:lnTo>
                <a:cubicBezTo>
                  <a:pt x="1097" y="309"/>
                  <a:pt x="1096" y="301"/>
                  <a:pt x="1100" y="295"/>
                </a:cubicBezTo>
                <a:cubicBezTo>
                  <a:pt x="1104" y="289"/>
                  <a:pt x="1112" y="288"/>
                  <a:pt x="1117" y="292"/>
                </a:cubicBezTo>
                <a:close/>
                <a:moveTo>
                  <a:pt x="1161" y="332"/>
                </a:moveTo>
                <a:lnTo>
                  <a:pt x="1186" y="332"/>
                </a:lnTo>
                <a:cubicBezTo>
                  <a:pt x="1193" y="332"/>
                  <a:pt x="1199" y="337"/>
                  <a:pt x="1199" y="344"/>
                </a:cubicBezTo>
                <a:cubicBezTo>
                  <a:pt x="1199" y="352"/>
                  <a:pt x="1193" y="357"/>
                  <a:pt x="1186" y="357"/>
                </a:cubicBezTo>
                <a:lnTo>
                  <a:pt x="1161" y="357"/>
                </a:lnTo>
                <a:cubicBezTo>
                  <a:pt x="1154" y="357"/>
                  <a:pt x="1148" y="352"/>
                  <a:pt x="1148" y="344"/>
                </a:cubicBezTo>
                <a:cubicBezTo>
                  <a:pt x="1148" y="337"/>
                  <a:pt x="1154" y="332"/>
                  <a:pt x="1161" y="332"/>
                </a:cubicBezTo>
                <a:close/>
                <a:moveTo>
                  <a:pt x="1237" y="332"/>
                </a:moveTo>
                <a:lnTo>
                  <a:pt x="1263" y="332"/>
                </a:lnTo>
                <a:cubicBezTo>
                  <a:pt x="1270" y="332"/>
                  <a:pt x="1276" y="337"/>
                  <a:pt x="1276" y="344"/>
                </a:cubicBezTo>
                <a:cubicBezTo>
                  <a:pt x="1276" y="352"/>
                  <a:pt x="1270" y="357"/>
                  <a:pt x="1263" y="357"/>
                </a:cubicBezTo>
                <a:lnTo>
                  <a:pt x="1237" y="357"/>
                </a:lnTo>
                <a:cubicBezTo>
                  <a:pt x="1230" y="357"/>
                  <a:pt x="1225" y="352"/>
                  <a:pt x="1225" y="344"/>
                </a:cubicBezTo>
                <a:cubicBezTo>
                  <a:pt x="1225" y="337"/>
                  <a:pt x="1230" y="332"/>
                  <a:pt x="1237" y="332"/>
                </a:cubicBezTo>
                <a:close/>
                <a:moveTo>
                  <a:pt x="1314" y="332"/>
                </a:moveTo>
                <a:lnTo>
                  <a:pt x="1340" y="332"/>
                </a:lnTo>
                <a:cubicBezTo>
                  <a:pt x="1347" y="332"/>
                  <a:pt x="1353" y="337"/>
                  <a:pt x="1353" y="344"/>
                </a:cubicBezTo>
                <a:cubicBezTo>
                  <a:pt x="1353" y="352"/>
                  <a:pt x="1347" y="357"/>
                  <a:pt x="1340" y="357"/>
                </a:cubicBezTo>
                <a:lnTo>
                  <a:pt x="1314" y="357"/>
                </a:lnTo>
                <a:cubicBezTo>
                  <a:pt x="1307" y="357"/>
                  <a:pt x="1301" y="352"/>
                  <a:pt x="1301" y="344"/>
                </a:cubicBezTo>
                <a:cubicBezTo>
                  <a:pt x="1301" y="337"/>
                  <a:pt x="1307" y="332"/>
                  <a:pt x="1314" y="332"/>
                </a:cubicBezTo>
                <a:close/>
                <a:moveTo>
                  <a:pt x="1391" y="332"/>
                </a:moveTo>
                <a:lnTo>
                  <a:pt x="1417" y="332"/>
                </a:lnTo>
                <a:cubicBezTo>
                  <a:pt x="1424" y="332"/>
                  <a:pt x="1429" y="337"/>
                  <a:pt x="1429" y="344"/>
                </a:cubicBezTo>
                <a:cubicBezTo>
                  <a:pt x="1429" y="352"/>
                  <a:pt x="1424" y="357"/>
                  <a:pt x="1417" y="357"/>
                </a:cubicBezTo>
                <a:lnTo>
                  <a:pt x="1391" y="357"/>
                </a:lnTo>
                <a:cubicBezTo>
                  <a:pt x="1384" y="357"/>
                  <a:pt x="1378" y="352"/>
                  <a:pt x="1378" y="344"/>
                </a:cubicBezTo>
                <a:cubicBezTo>
                  <a:pt x="1378" y="337"/>
                  <a:pt x="1384" y="332"/>
                  <a:pt x="1391" y="332"/>
                </a:cubicBezTo>
                <a:close/>
                <a:moveTo>
                  <a:pt x="1468" y="332"/>
                </a:moveTo>
                <a:lnTo>
                  <a:pt x="1493" y="332"/>
                </a:lnTo>
                <a:cubicBezTo>
                  <a:pt x="1501" y="332"/>
                  <a:pt x="1506" y="337"/>
                  <a:pt x="1506" y="344"/>
                </a:cubicBezTo>
                <a:cubicBezTo>
                  <a:pt x="1506" y="352"/>
                  <a:pt x="1501" y="357"/>
                  <a:pt x="1493" y="357"/>
                </a:cubicBezTo>
                <a:lnTo>
                  <a:pt x="1468" y="357"/>
                </a:lnTo>
                <a:cubicBezTo>
                  <a:pt x="1461" y="357"/>
                  <a:pt x="1455" y="352"/>
                  <a:pt x="1455" y="344"/>
                </a:cubicBezTo>
                <a:cubicBezTo>
                  <a:pt x="1455" y="337"/>
                  <a:pt x="1461" y="332"/>
                  <a:pt x="1468" y="332"/>
                </a:cubicBezTo>
                <a:close/>
                <a:moveTo>
                  <a:pt x="1545" y="332"/>
                </a:moveTo>
                <a:lnTo>
                  <a:pt x="1570" y="332"/>
                </a:lnTo>
                <a:cubicBezTo>
                  <a:pt x="1577" y="332"/>
                  <a:pt x="1583" y="337"/>
                  <a:pt x="1583" y="344"/>
                </a:cubicBezTo>
                <a:cubicBezTo>
                  <a:pt x="1583" y="352"/>
                  <a:pt x="1577" y="357"/>
                  <a:pt x="1570" y="357"/>
                </a:cubicBezTo>
                <a:lnTo>
                  <a:pt x="1545" y="357"/>
                </a:lnTo>
                <a:cubicBezTo>
                  <a:pt x="1538" y="357"/>
                  <a:pt x="1532" y="352"/>
                  <a:pt x="1532" y="344"/>
                </a:cubicBezTo>
                <a:cubicBezTo>
                  <a:pt x="1532" y="337"/>
                  <a:pt x="1538" y="332"/>
                  <a:pt x="1545" y="332"/>
                </a:cubicBezTo>
                <a:close/>
                <a:moveTo>
                  <a:pt x="1621" y="332"/>
                </a:moveTo>
                <a:lnTo>
                  <a:pt x="1647" y="332"/>
                </a:lnTo>
                <a:cubicBezTo>
                  <a:pt x="1654" y="332"/>
                  <a:pt x="1660" y="337"/>
                  <a:pt x="1660" y="344"/>
                </a:cubicBezTo>
                <a:cubicBezTo>
                  <a:pt x="1660" y="352"/>
                  <a:pt x="1654" y="357"/>
                  <a:pt x="1647" y="357"/>
                </a:cubicBezTo>
                <a:lnTo>
                  <a:pt x="1621" y="357"/>
                </a:lnTo>
                <a:cubicBezTo>
                  <a:pt x="1614" y="357"/>
                  <a:pt x="1609" y="352"/>
                  <a:pt x="1609" y="344"/>
                </a:cubicBezTo>
                <a:cubicBezTo>
                  <a:pt x="1609" y="337"/>
                  <a:pt x="1614" y="332"/>
                  <a:pt x="1621" y="332"/>
                </a:cubicBezTo>
                <a:close/>
                <a:moveTo>
                  <a:pt x="1698" y="332"/>
                </a:moveTo>
                <a:lnTo>
                  <a:pt x="1724" y="332"/>
                </a:lnTo>
                <a:cubicBezTo>
                  <a:pt x="1731" y="332"/>
                  <a:pt x="1737" y="337"/>
                  <a:pt x="1737" y="344"/>
                </a:cubicBezTo>
                <a:cubicBezTo>
                  <a:pt x="1737" y="352"/>
                  <a:pt x="1731" y="357"/>
                  <a:pt x="1724" y="357"/>
                </a:cubicBezTo>
                <a:lnTo>
                  <a:pt x="1698" y="357"/>
                </a:lnTo>
                <a:cubicBezTo>
                  <a:pt x="1691" y="357"/>
                  <a:pt x="1685" y="352"/>
                  <a:pt x="1685" y="344"/>
                </a:cubicBezTo>
                <a:cubicBezTo>
                  <a:pt x="1685" y="337"/>
                  <a:pt x="1691" y="332"/>
                  <a:pt x="1698" y="332"/>
                </a:cubicBezTo>
                <a:close/>
                <a:moveTo>
                  <a:pt x="1775" y="332"/>
                </a:moveTo>
                <a:lnTo>
                  <a:pt x="1801" y="332"/>
                </a:lnTo>
                <a:cubicBezTo>
                  <a:pt x="1808" y="332"/>
                  <a:pt x="1813" y="337"/>
                  <a:pt x="1813" y="344"/>
                </a:cubicBezTo>
                <a:cubicBezTo>
                  <a:pt x="1813" y="352"/>
                  <a:pt x="1808" y="357"/>
                  <a:pt x="1801" y="357"/>
                </a:cubicBezTo>
                <a:lnTo>
                  <a:pt x="1775" y="357"/>
                </a:lnTo>
                <a:cubicBezTo>
                  <a:pt x="1768" y="357"/>
                  <a:pt x="1762" y="352"/>
                  <a:pt x="1762" y="344"/>
                </a:cubicBezTo>
                <a:cubicBezTo>
                  <a:pt x="1762" y="337"/>
                  <a:pt x="1768" y="332"/>
                  <a:pt x="1775" y="332"/>
                </a:cubicBezTo>
                <a:close/>
                <a:moveTo>
                  <a:pt x="1852" y="332"/>
                </a:moveTo>
                <a:lnTo>
                  <a:pt x="1877" y="332"/>
                </a:lnTo>
                <a:cubicBezTo>
                  <a:pt x="1885" y="332"/>
                  <a:pt x="1890" y="337"/>
                  <a:pt x="1890" y="344"/>
                </a:cubicBezTo>
                <a:cubicBezTo>
                  <a:pt x="1890" y="352"/>
                  <a:pt x="1885" y="357"/>
                  <a:pt x="1877" y="357"/>
                </a:cubicBezTo>
                <a:lnTo>
                  <a:pt x="1852" y="357"/>
                </a:lnTo>
                <a:cubicBezTo>
                  <a:pt x="1845" y="357"/>
                  <a:pt x="1839" y="352"/>
                  <a:pt x="1839" y="344"/>
                </a:cubicBezTo>
                <a:cubicBezTo>
                  <a:pt x="1839" y="337"/>
                  <a:pt x="1845" y="332"/>
                  <a:pt x="1852" y="332"/>
                </a:cubicBezTo>
                <a:close/>
                <a:moveTo>
                  <a:pt x="1929" y="332"/>
                </a:moveTo>
                <a:lnTo>
                  <a:pt x="1954" y="332"/>
                </a:lnTo>
                <a:cubicBezTo>
                  <a:pt x="1961" y="332"/>
                  <a:pt x="1967" y="337"/>
                  <a:pt x="1967" y="344"/>
                </a:cubicBezTo>
                <a:cubicBezTo>
                  <a:pt x="1967" y="352"/>
                  <a:pt x="1961" y="357"/>
                  <a:pt x="1954" y="357"/>
                </a:cubicBezTo>
                <a:lnTo>
                  <a:pt x="1929" y="357"/>
                </a:lnTo>
                <a:cubicBezTo>
                  <a:pt x="1922" y="357"/>
                  <a:pt x="1916" y="352"/>
                  <a:pt x="1916" y="344"/>
                </a:cubicBezTo>
                <a:cubicBezTo>
                  <a:pt x="1916" y="337"/>
                  <a:pt x="1922" y="332"/>
                  <a:pt x="1929" y="332"/>
                </a:cubicBezTo>
                <a:close/>
                <a:moveTo>
                  <a:pt x="2005" y="332"/>
                </a:moveTo>
                <a:lnTo>
                  <a:pt x="2031" y="332"/>
                </a:lnTo>
                <a:cubicBezTo>
                  <a:pt x="2038" y="332"/>
                  <a:pt x="2044" y="337"/>
                  <a:pt x="2044" y="344"/>
                </a:cubicBezTo>
                <a:cubicBezTo>
                  <a:pt x="2044" y="352"/>
                  <a:pt x="2038" y="357"/>
                  <a:pt x="2031" y="357"/>
                </a:cubicBezTo>
                <a:lnTo>
                  <a:pt x="2005" y="357"/>
                </a:lnTo>
                <a:cubicBezTo>
                  <a:pt x="1998" y="357"/>
                  <a:pt x="1993" y="352"/>
                  <a:pt x="1993" y="344"/>
                </a:cubicBezTo>
                <a:cubicBezTo>
                  <a:pt x="1993" y="337"/>
                  <a:pt x="1998" y="332"/>
                  <a:pt x="2005" y="332"/>
                </a:cubicBezTo>
                <a:close/>
                <a:moveTo>
                  <a:pt x="2082" y="332"/>
                </a:moveTo>
                <a:lnTo>
                  <a:pt x="2108" y="332"/>
                </a:lnTo>
                <a:cubicBezTo>
                  <a:pt x="2115" y="332"/>
                  <a:pt x="2121" y="337"/>
                  <a:pt x="2121" y="344"/>
                </a:cubicBezTo>
                <a:cubicBezTo>
                  <a:pt x="2121" y="352"/>
                  <a:pt x="2115" y="357"/>
                  <a:pt x="2108" y="357"/>
                </a:cubicBezTo>
                <a:lnTo>
                  <a:pt x="2082" y="357"/>
                </a:lnTo>
                <a:cubicBezTo>
                  <a:pt x="2075" y="357"/>
                  <a:pt x="2069" y="352"/>
                  <a:pt x="2069" y="344"/>
                </a:cubicBezTo>
                <a:cubicBezTo>
                  <a:pt x="2069" y="337"/>
                  <a:pt x="2075" y="332"/>
                  <a:pt x="2082" y="332"/>
                </a:cubicBezTo>
                <a:close/>
                <a:moveTo>
                  <a:pt x="2159" y="332"/>
                </a:moveTo>
                <a:lnTo>
                  <a:pt x="2185" y="332"/>
                </a:lnTo>
                <a:cubicBezTo>
                  <a:pt x="2192" y="332"/>
                  <a:pt x="2197" y="337"/>
                  <a:pt x="2197" y="344"/>
                </a:cubicBezTo>
                <a:cubicBezTo>
                  <a:pt x="2197" y="352"/>
                  <a:pt x="2192" y="357"/>
                  <a:pt x="2185" y="357"/>
                </a:cubicBezTo>
                <a:lnTo>
                  <a:pt x="2159" y="357"/>
                </a:lnTo>
                <a:cubicBezTo>
                  <a:pt x="2152" y="357"/>
                  <a:pt x="2146" y="352"/>
                  <a:pt x="2146" y="344"/>
                </a:cubicBezTo>
                <a:cubicBezTo>
                  <a:pt x="2146" y="337"/>
                  <a:pt x="2152" y="332"/>
                  <a:pt x="2159" y="332"/>
                </a:cubicBezTo>
                <a:close/>
                <a:moveTo>
                  <a:pt x="2236" y="332"/>
                </a:moveTo>
                <a:lnTo>
                  <a:pt x="2261" y="332"/>
                </a:lnTo>
                <a:cubicBezTo>
                  <a:pt x="2269" y="332"/>
                  <a:pt x="2274" y="337"/>
                  <a:pt x="2274" y="344"/>
                </a:cubicBezTo>
                <a:cubicBezTo>
                  <a:pt x="2274" y="352"/>
                  <a:pt x="2269" y="357"/>
                  <a:pt x="2261" y="357"/>
                </a:cubicBezTo>
                <a:lnTo>
                  <a:pt x="2236" y="357"/>
                </a:lnTo>
                <a:cubicBezTo>
                  <a:pt x="2229" y="357"/>
                  <a:pt x="2223" y="352"/>
                  <a:pt x="2223" y="344"/>
                </a:cubicBezTo>
                <a:cubicBezTo>
                  <a:pt x="2223" y="337"/>
                  <a:pt x="2229" y="332"/>
                  <a:pt x="2236" y="332"/>
                </a:cubicBezTo>
                <a:close/>
                <a:moveTo>
                  <a:pt x="2313" y="332"/>
                </a:moveTo>
                <a:lnTo>
                  <a:pt x="2338" y="332"/>
                </a:lnTo>
                <a:cubicBezTo>
                  <a:pt x="2345" y="332"/>
                  <a:pt x="2351" y="337"/>
                  <a:pt x="2351" y="344"/>
                </a:cubicBezTo>
                <a:cubicBezTo>
                  <a:pt x="2351" y="352"/>
                  <a:pt x="2345" y="357"/>
                  <a:pt x="2338" y="357"/>
                </a:cubicBezTo>
                <a:lnTo>
                  <a:pt x="2313" y="357"/>
                </a:lnTo>
                <a:cubicBezTo>
                  <a:pt x="2306" y="357"/>
                  <a:pt x="2300" y="352"/>
                  <a:pt x="2300" y="344"/>
                </a:cubicBezTo>
                <a:cubicBezTo>
                  <a:pt x="2300" y="337"/>
                  <a:pt x="2306" y="332"/>
                  <a:pt x="2313" y="332"/>
                </a:cubicBezTo>
                <a:close/>
                <a:moveTo>
                  <a:pt x="2389" y="332"/>
                </a:moveTo>
                <a:lnTo>
                  <a:pt x="2415" y="332"/>
                </a:lnTo>
                <a:cubicBezTo>
                  <a:pt x="2422" y="332"/>
                  <a:pt x="2428" y="337"/>
                  <a:pt x="2428" y="344"/>
                </a:cubicBezTo>
                <a:cubicBezTo>
                  <a:pt x="2428" y="352"/>
                  <a:pt x="2422" y="357"/>
                  <a:pt x="2415" y="357"/>
                </a:cubicBezTo>
                <a:lnTo>
                  <a:pt x="2389" y="357"/>
                </a:lnTo>
                <a:cubicBezTo>
                  <a:pt x="2382" y="357"/>
                  <a:pt x="2377" y="352"/>
                  <a:pt x="2377" y="344"/>
                </a:cubicBezTo>
                <a:cubicBezTo>
                  <a:pt x="2377" y="337"/>
                  <a:pt x="2382" y="332"/>
                  <a:pt x="2389" y="332"/>
                </a:cubicBezTo>
                <a:close/>
                <a:moveTo>
                  <a:pt x="2466" y="332"/>
                </a:moveTo>
                <a:lnTo>
                  <a:pt x="2492" y="332"/>
                </a:lnTo>
                <a:cubicBezTo>
                  <a:pt x="2499" y="332"/>
                  <a:pt x="2505" y="337"/>
                  <a:pt x="2505" y="344"/>
                </a:cubicBezTo>
                <a:cubicBezTo>
                  <a:pt x="2505" y="352"/>
                  <a:pt x="2499" y="357"/>
                  <a:pt x="2492" y="357"/>
                </a:cubicBezTo>
                <a:lnTo>
                  <a:pt x="2466" y="357"/>
                </a:lnTo>
                <a:cubicBezTo>
                  <a:pt x="2459" y="357"/>
                  <a:pt x="2453" y="352"/>
                  <a:pt x="2453" y="344"/>
                </a:cubicBezTo>
                <a:cubicBezTo>
                  <a:pt x="2453" y="337"/>
                  <a:pt x="2459" y="332"/>
                  <a:pt x="2466" y="332"/>
                </a:cubicBezTo>
                <a:close/>
                <a:moveTo>
                  <a:pt x="2543" y="332"/>
                </a:moveTo>
                <a:lnTo>
                  <a:pt x="2569" y="332"/>
                </a:lnTo>
                <a:cubicBezTo>
                  <a:pt x="2576" y="332"/>
                  <a:pt x="2581" y="337"/>
                  <a:pt x="2581" y="344"/>
                </a:cubicBezTo>
                <a:cubicBezTo>
                  <a:pt x="2581" y="352"/>
                  <a:pt x="2576" y="357"/>
                  <a:pt x="2569" y="357"/>
                </a:cubicBezTo>
                <a:lnTo>
                  <a:pt x="2543" y="357"/>
                </a:lnTo>
                <a:cubicBezTo>
                  <a:pt x="2536" y="357"/>
                  <a:pt x="2530" y="352"/>
                  <a:pt x="2530" y="344"/>
                </a:cubicBezTo>
                <a:cubicBezTo>
                  <a:pt x="2530" y="337"/>
                  <a:pt x="2536" y="332"/>
                  <a:pt x="2543" y="332"/>
                </a:cubicBezTo>
                <a:close/>
                <a:moveTo>
                  <a:pt x="2620" y="332"/>
                </a:moveTo>
                <a:lnTo>
                  <a:pt x="2645" y="332"/>
                </a:lnTo>
                <a:cubicBezTo>
                  <a:pt x="2653" y="332"/>
                  <a:pt x="2658" y="337"/>
                  <a:pt x="2658" y="344"/>
                </a:cubicBezTo>
                <a:cubicBezTo>
                  <a:pt x="2658" y="352"/>
                  <a:pt x="2653" y="357"/>
                  <a:pt x="2645" y="357"/>
                </a:cubicBezTo>
                <a:lnTo>
                  <a:pt x="2620" y="357"/>
                </a:lnTo>
                <a:cubicBezTo>
                  <a:pt x="2613" y="357"/>
                  <a:pt x="2607" y="352"/>
                  <a:pt x="2607" y="344"/>
                </a:cubicBezTo>
                <a:cubicBezTo>
                  <a:pt x="2607" y="337"/>
                  <a:pt x="2613" y="332"/>
                  <a:pt x="2620" y="332"/>
                </a:cubicBezTo>
                <a:close/>
                <a:moveTo>
                  <a:pt x="2697" y="332"/>
                </a:moveTo>
                <a:lnTo>
                  <a:pt x="2722" y="332"/>
                </a:lnTo>
                <a:cubicBezTo>
                  <a:pt x="2729" y="332"/>
                  <a:pt x="2735" y="337"/>
                  <a:pt x="2735" y="344"/>
                </a:cubicBezTo>
                <a:cubicBezTo>
                  <a:pt x="2735" y="352"/>
                  <a:pt x="2729" y="357"/>
                  <a:pt x="2722" y="357"/>
                </a:cubicBezTo>
                <a:lnTo>
                  <a:pt x="2697" y="357"/>
                </a:lnTo>
                <a:cubicBezTo>
                  <a:pt x="2690" y="357"/>
                  <a:pt x="2684" y="352"/>
                  <a:pt x="2684" y="344"/>
                </a:cubicBezTo>
                <a:cubicBezTo>
                  <a:pt x="2684" y="337"/>
                  <a:pt x="2690" y="332"/>
                  <a:pt x="2697" y="332"/>
                </a:cubicBezTo>
                <a:close/>
                <a:moveTo>
                  <a:pt x="2773" y="332"/>
                </a:moveTo>
                <a:lnTo>
                  <a:pt x="2799" y="332"/>
                </a:lnTo>
                <a:cubicBezTo>
                  <a:pt x="2806" y="332"/>
                  <a:pt x="2812" y="337"/>
                  <a:pt x="2812" y="344"/>
                </a:cubicBezTo>
                <a:cubicBezTo>
                  <a:pt x="2812" y="352"/>
                  <a:pt x="2806" y="357"/>
                  <a:pt x="2799" y="357"/>
                </a:cubicBezTo>
                <a:lnTo>
                  <a:pt x="2773" y="357"/>
                </a:lnTo>
                <a:cubicBezTo>
                  <a:pt x="2766" y="357"/>
                  <a:pt x="2761" y="352"/>
                  <a:pt x="2761" y="344"/>
                </a:cubicBezTo>
                <a:cubicBezTo>
                  <a:pt x="2761" y="337"/>
                  <a:pt x="2766" y="332"/>
                  <a:pt x="2773" y="332"/>
                </a:cubicBezTo>
                <a:close/>
                <a:moveTo>
                  <a:pt x="2850" y="332"/>
                </a:moveTo>
                <a:lnTo>
                  <a:pt x="2876" y="332"/>
                </a:lnTo>
                <a:cubicBezTo>
                  <a:pt x="2883" y="332"/>
                  <a:pt x="2889" y="337"/>
                  <a:pt x="2889" y="344"/>
                </a:cubicBezTo>
                <a:cubicBezTo>
                  <a:pt x="2889" y="352"/>
                  <a:pt x="2883" y="357"/>
                  <a:pt x="2876" y="357"/>
                </a:cubicBezTo>
                <a:lnTo>
                  <a:pt x="2850" y="357"/>
                </a:lnTo>
                <a:cubicBezTo>
                  <a:pt x="2843" y="357"/>
                  <a:pt x="2837" y="352"/>
                  <a:pt x="2837" y="344"/>
                </a:cubicBezTo>
                <a:cubicBezTo>
                  <a:pt x="2837" y="337"/>
                  <a:pt x="2843" y="332"/>
                  <a:pt x="2850" y="332"/>
                </a:cubicBezTo>
                <a:close/>
                <a:moveTo>
                  <a:pt x="2927" y="332"/>
                </a:moveTo>
                <a:lnTo>
                  <a:pt x="2953" y="332"/>
                </a:lnTo>
                <a:cubicBezTo>
                  <a:pt x="2960" y="332"/>
                  <a:pt x="2965" y="337"/>
                  <a:pt x="2965" y="344"/>
                </a:cubicBezTo>
                <a:cubicBezTo>
                  <a:pt x="2965" y="352"/>
                  <a:pt x="2960" y="357"/>
                  <a:pt x="2953" y="357"/>
                </a:cubicBezTo>
                <a:lnTo>
                  <a:pt x="2927" y="357"/>
                </a:lnTo>
                <a:cubicBezTo>
                  <a:pt x="2920" y="357"/>
                  <a:pt x="2914" y="352"/>
                  <a:pt x="2914" y="344"/>
                </a:cubicBezTo>
                <a:cubicBezTo>
                  <a:pt x="2914" y="337"/>
                  <a:pt x="2920" y="332"/>
                  <a:pt x="2927" y="332"/>
                </a:cubicBezTo>
                <a:close/>
                <a:moveTo>
                  <a:pt x="3004" y="332"/>
                </a:moveTo>
                <a:lnTo>
                  <a:pt x="3029" y="332"/>
                </a:lnTo>
                <a:cubicBezTo>
                  <a:pt x="3037" y="332"/>
                  <a:pt x="3042" y="337"/>
                  <a:pt x="3042" y="344"/>
                </a:cubicBezTo>
                <a:cubicBezTo>
                  <a:pt x="3042" y="352"/>
                  <a:pt x="3037" y="357"/>
                  <a:pt x="3029" y="357"/>
                </a:cubicBezTo>
                <a:lnTo>
                  <a:pt x="3004" y="357"/>
                </a:lnTo>
                <a:cubicBezTo>
                  <a:pt x="2997" y="357"/>
                  <a:pt x="2991" y="352"/>
                  <a:pt x="2991" y="344"/>
                </a:cubicBezTo>
                <a:cubicBezTo>
                  <a:pt x="2991" y="337"/>
                  <a:pt x="2997" y="332"/>
                  <a:pt x="3004" y="332"/>
                </a:cubicBezTo>
                <a:close/>
                <a:moveTo>
                  <a:pt x="3081" y="332"/>
                </a:moveTo>
                <a:lnTo>
                  <a:pt x="3106" y="332"/>
                </a:lnTo>
                <a:cubicBezTo>
                  <a:pt x="3113" y="332"/>
                  <a:pt x="3119" y="337"/>
                  <a:pt x="3119" y="344"/>
                </a:cubicBezTo>
                <a:cubicBezTo>
                  <a:pt x="3119" y="352"/>
                  <a:pt x="3113" y="357"/>
                  <a:pt x="3106" y="357"/>
                </a:cubicBezTo>
                <a:lnTo>
                  <a:pt x="3081" y="357"/>
                </a:lnTo>
                <a:cubicBezTo>
                  <a:pt x="3074" y="357"/>
                  <a:pt x="3068" y="352"/>
                  <a:pt x="3068" y="344"/>
                </a:cubicBezTo>
                <a:cubicBezTo>
                  <a:pt x="3068" y="337"/>
                  <a:pt x="3074" y="332"/>
                  <a:pt x="3081" y="332"/>
                </a:cubicBezTo>
                <a:close/>
                <a:moveTo>
                  <a:pt x="3157" y="332"/>
                </a:moveTo>
                <a:lnTo>
                  <a:pt x="3183" y="332"/>
                </a:lnTo>
                <a:cubicBezTo>
                  <a:pt x="3190" y="332"/>
                  <a:pt x="3196" y="337"/>
                  <a:pt x="3196" y="344"/>
                </a:cubicBezTo>
                <a:cubicBezTo>
                  <a:pt x="3196" y="352"/>
                  <a:pt x="3190" y="357"/>
                  <a:pt x="3183" y="357"/>
                </a:cubicBezTo>
                <a:lnTo>
                  <a:pt x="3157" y="357"/>
                </a:lnTo>
                <a:cubicBezTo>
                  <a:pt x="3150" y="357"/>
                  <a:pt x="3145" y="352"/>
                  <a:pt x="3145" y="344"/>
                </a:cubicBezTo>
                <a:cubicBezTo>
                  <a:pt x="3145" y="337"/>
                  <a:pt x="3150" y="332"/>
                  <a:pt x="3157" y="332"/>
                </a:cubicBezTo>
                <a:close/>
                <a:moveTo>
                  <a:pt x="3234" y="332"/>
                </a:moveTo>
                <a:lnTo>
                  <a:pt x="3260" y="332"/>
                </a:lnTo>
                <a:cubicBezTo>
                  <a:pt x="3267" y="332"/>
                  <a:pt x="3273" y="337"/>
                  <a:pt x="3273" y="344"/>
                </a:cubicBezTo>
                <a:cubicBezTo>
                  <a:pt x="3273" y="352"/>
                  <a:pt x="3267" y="357"/>
                  <a:pt x="3260" y="357"/>
                </a:cubicBezTo>
                <a:lnTo>
                  <a:pt x="3234" y="357"/>
                </a:lnTo>
                <a:cubicBezTo>
                  <a:pt x="3227" y="357"/>
                  <a:pt x="3221" y="352"/>
                  <a:pt x="3221" y="344"/>
                </a:cubicBezTo>
                <a:cubicBezTo>
                  <a:pt x="3221" y="337"/>
                  <a:pt x="3227" y="332"/>
                  <a:pt x="3234" y="332"/>
                </a:cubicBezTo>
                <a:close/>
                <a:moveTo>
                  <a:pt x="3311" y="332"/>
                </a:moveTo>
                <a:lnTo>
                  <a:pt x="3337" y="332"/>
                </a:lnTo>
                <a:cubicBezTo>
                  <a:pt x="3344" y="332"/>
                  <a:pt x="3349" y="337"/>
                  <a:pt x="3349" y="344"/>
                </a:cubicBezTo>
                <a:cubicBezTo>
                  <a:pt x="3349" y="352"/>
                  <a:pt x="3344" y="357"/>
                  <a:pt x="3337" y="357"/>
                </a:cubicBezTo>
                <a:lnTo>
                  <a:pt x="3311" y="357"/>
                </a:lnTo>
                <a:cubicBezTo>
                  <a:pt x="3304" y="357"/>
                  <a:pt x="3298" y="352"/>
                  <a:pt x="3298" y="344"/>
                </a:cubicBezTo>
                <a:cubicBezTo>
                  <a:pt x="3298" y="337"/>
                  <a:pt x="3304" y="332"/>
                  <a:pt x="3311" y="332"/>
                </a:cubicBezTo>
                <a:close/>
                <a:moveTo>
                  <a:pt x="3388" y="332"/>
                </a:moveTo>
                <a:lnTo>
                  <a:pt x="3413" y="332"/>
                </a:lnTo>
                <a:cubicBezTo>
                  <a:pt x="3421" y="332"/>
                  <a:pt x="3426" y="337"/>
                  <a:pt x="3426" y="344"/>
                </a:cubicBezTo>
                <a:cubicBezTo>
                  <a:pt x="3426" y="352"/>
                  <a:pt x="3421" y="357"/>
                  <a:pt x="3413" y="357"/>
                </a:cubicBezTo>
                <a:lnTo>
                  <a:pt x="3388" y="357"/>
                </a:lnTo>
                <a:cubicBezTo>
                  <a:pt x="3381" y="357"/>
                  <a:pt x="3375" y="352"/>
                  <a:pt x="3375" y="344"/>
                </a:cubicBezTo>
                <a:cubicBezTo>
                  <a:pt x="3375" y="337"/>
                  <a:pt x="3381" y="332"/>
                  <a:pt x="3388" y="332"/>
                </a:cubicBezTo>
                <a:close/>
                <a:moveTo>
                  <a:pt x="3465" y="332"/>
                </a:moveTo>
                <a:lnTo>
                  <a:pt x="3490" y="332"/>
                </a:lnTo>
                <a:cubicBezTo>
                  <a:pt x="3497" y="332"/>
                  <a:pt x="3503" y="337"/>
                  <a:pt x="3503" y="344"/>
                </a:cubicBezTo>
                <a:cubicBezTo>
                  <a:pt x="3503" y="352"/>
                  <a:pt x="3497" y="357"/>
                  <a:pt x="3490" y="357"/>
                </a:cubicBezTo>
                <a:lnTo>
                  <a:pt x="3465" y="357"/>
                </a:lnTo>
                <a:cubicBezTo>
                  <a:pt x="3458" y="357"/>
                  <a:pt x="3452" y="352"/>
                  <a:pt x="3452" y="344"/>
                </a:cubicBezTo>
                <a:cubicBezTo>
                  <a:pt x="3452" y="337"/>
                  <a:pt x="3458" y="332"/>
                  <a:pt x="3465" y="332"/>
                </a:cubicBezTo>
                <a:close/>
                <a:moveTo>
                  <a:pt x="3541" y="332"/>
                </a:moveTo>
                <a:lnTo>
                  <a:pt x="3567" y="332"/>
                </a:lnTo>
                <a:cubicBezTo>
                  <a:pt x="3574" y="332"/>
                  <a:pt x="3580" y="337"/>
                  <a:pt x="3580" y="344"/>
                </a:cubicBezTo>
                <a:cubicBezTo>
                  <a:pt x="3580" y="352"/>
                  <a:pt x="3574" y="357"/>
                  <a:pt x="3567" y="357"/>
                </a:cubicBezTo>
                <a:lnTo>
                  <a:pt x="3541" y="357"/>
                </a:lnTo>
                <a:cubicBezTo>
                  <a:pt x="3534" y="357"/>
                  <a:pt x="3529" y="352"/>
                  <a:pt x="3529" y="344"/>
                </a:cubicBezTo>
                <a:cubicBezTo>
                  <a:pt x="3529" y="337"/>
                  <a:pt x="3534" y="332"/>
                  <a:pt x="3541" y="332"/>
                </a:cubicBezTo>
                <a:close/>
                <a:moveTo>
                  <a:pt x="3618" y="332"/>
                </a:moveTo>
                <a:lnTo>
                  <a:pt x="3644" y="332"/>
                </a:lnTo>
                <a:cubicBezTo>
                  <a:pt x="3651" y="332"/>
                  <a:pt x="3657" y="337"/>
                  <a:pt x="3657" y="344"/>
                </a:cubicBezTo>
                <a:cubicBezTo>
                  <a:pt x="3657" y="352"/>
                  <a:pt x="3651" y="357"/>
                  <a:pt x="3644" y="357"/>
                </a:cubicBezTo>
                <a:lnTo>
                  <a:pt x="3618" y="357"/>
                </a:lnTo>
                <a:cubicBezTo>
                  <a:pt x="3611" y="357"/>
                  <a:pt x="3605" y="352"/>
                  <a:pt x="3605" y="344"/>
                </a:cubicBezTo>
                <a:cubicBezTo>
                  <a:pt x="3605" y="337"/>
                  <a:pt x="3611" y="332"/>
                  <a:pt x="3618" y="332"/>
                </a:cubicBezTo>
                <a:close/>
                <a:moveTo>
                  <a:pt x="3695" y="332"/>
                </a:moveTo>
                <a:lnTo>
                  <a:pt x="3721" y="332"/>
                </a:lnTo>
                <a:cubicBezTo>
                  <a:pt x="3728" y="332"/>
                  <a:pt x="3733" y="337"/>
                  <a:pt x="3733" y="344"/>
                </a:cubicBezTo>
                <a:cubicBezTo>
                  <a:pt x="3733" y="352"/>
                  <a:pt x="3728" y="357"/>
                  <a:pt x="3721" y="357"/>
                </a:cubicBezTo>
                <a:lnTo>
                  <a:pt x="3695" y="357"/>
                </a:lnTo>
                <a:cubicBezTo>
                  <a:pt x="3688" y="357"/>
                  <a:pt x="3682" y="352"/>
                  <a:pt x="3682" y="344"/>
                </a:cubicBezTo>
                <a:cubicBezTo>
                  <a:pt x="3682" y="337"/>
                  <a:pt x="3688" y="332"/>
                  <a:pt x="3695" y="332"/>
                </a:cubicBezTo>
                <a:close/>
                <a:moveTo>
                  <a:pt x="3772" y="332"/>
                </a:moveTo>
                <a:lnTo>
                  <a:pt x="3797" y="332"/>
                </a:lnTo>
                <a:cubicBezTo>
                  <a:pt x="3805" y="332"/>
                  <a:pt x="3810" y="337"/>
                  <a:pt x="3810" y="344"/>
                </a:cubicBezTo>
                <a:cubicBezTo>
                  <a:pt x="3810" y="352"/>
                  <a:pt x="3805" y="357"/>
                  <a:pt x="3797" y="357"/>
                </a:cubicBezTo>
                <a:lnTo>
                  <a:pt x="3772" y="357"/>
                </a:lnTo>
                <a:cubicBezTo>
                  <a:pt x="3765" y="357"/>
                  <a:pt x="3759" y="352"/>
                  <a:pt x="3759" y="344"/>
                </a:cubicBezTo>
                <a:cubicBezTo>
                  <a:pt x="3759" y="337"/>
                  <a:pt x="3765" y="332"/>
                  <a:pt x="3772" y="332"/>
                </a:cubicBezTo>
                <a:close/>
                <a:moveTo>
                  <a:pt x="3849" y="332"/>
                </a:moveTo>
                <a:lnTo>
                  <a:pt x="3874" y="332"/>
                </a:lnTo>
                <a:cubicBezTo>
                  <a:pt x="3881" y="332"/>
                  <a:pt x="3887" y="337"/>
                  <a:pt x="3887" y="344"/>
                </a:cubicBezTo>
                <a:cubicBezTo>
                  <a:pt x="3887" y="352"/>
                  <a:pt x="3881" y="357"/>
                  <a:pt x="3874" y="357"/>
                </a:cubicBezTo>
                <a:lnTo>
                  <a:pt x="3849" y="357"/>
                </a:lnTo>
                <a:cubicBezTo>
                  <a:pt x="3842" y="357"/>
                  <a:pt x="3836" y="352"/>
                  <a:pt x="3836" y="344"/>
                </a:cubicBezTo>
                <a:cubicBezTo>
                  <a:pt x="3836" y="337"/>
                  <a:pt x="3842" y="332"/>
                  <a:pt x="3849" y="332"/>
                </a:cubicBezTo>
                <a:close/>
                <a:moveTo>
                  <a:pt x="3925" y="332"/>
                </a:moveTo>
                <a:lnTo>
                  <a:pt x="3951" y="332"/>
                </a:lnTo>
                <a:cubicBezTo>
                  <a:pt x="3958" y="332"/>
                  <a:pt x="3964" y="337"/>
                  <a:pt x="3964" y="344"/>
                </a:cubicBezTo>
                <a:cubicBezTo>
                  <a:pt x="3964" y="352"/>
                  <a:pt x="3958" y="357"/>
                  <a:pt x="3951" y="357"/>
                </a:cubicBezTo>
                <a:lnTo>
                  <a:pt x="3925" y="357"/>
                </a:lnTo>
                <a:cubicBezTo>
                  <a:pt x="3918" y="357"/>
                  <a:pt x="3913" y="352"/>
                  <a:pt x="3913" y="344"/>
                </a:cubicBezTo>
                <a:cubicBezTo>
                  <a:pt x="3913" y="337"/>
                  <a:pt x="3918" y="332"/>
                  <a:pt x="3925" y="332"/>
                </a:cubicBezTo>
                <a:close/>
                <a:moveTo>
                  <a:pt x="4002" y="332"/>
                </a:moveTo>
                <a:lnTo>
                  <a:pt x="4028" y="332"/>
                </a:lnTo>
                <a:cubicBezTo>
                  <a:pt x="4035" y="332"/>
                  <a:pt x="4041" y="337"/>
                  <a:pt x="4041" y="344"/>
                </a:cubicBezTo>
                <a:cubicBezTo>
                  <a:pt x="4041" y="352"/>
                  <a:pt x="4035" y="357"/>
                  <a:pt x="4028" y="357"/>
                </a:cubicBezTo>
                <a:lnTo>
                  <a:pt x="4002" y="357"/>
                </a:lnTo>
                <a:cubicBezTo>
                  <a:pt x="3995" y="357"/>
                  <a:pt x="3989" y="352"/>
                  <a:pt x="3989" y="344"/>
                </a:cubicBezTo>
                <a:cubicBezTo>
                  <a:pt x="3989" y="337"/>
                  <a:pt x="3995" y="332"/>
                  <a:pt x="4002" y="332"/>
                </a:cubicBezTo>
                <a:close/>
                <a:moveTo>
                  <a:pt x="4079" y="332"/>
                </a:moveTo>
                <a:lnTo>
                  <a:pt x="4105" y="332"/>
                </a:lnTo>
                <a:cubicBezTo>
                  <a:pt x="4112" y="332"/>
                  <a:pt x="4117" y="337"/>
                  <a:pt x="4117" y="344"/>
                </a:cubicBezTo>
                <a:cubicBezTo>
                  <a:pt x="4117" y="352"/>
                  <a:pt x="4112" y="357"/>
                  <a:pt x="4105" y="357"/>
                </a:cubicBezTo>
                <a:lnTo>
                  <a:pt x="4079" y="357"/>
                </a:lnTo>
                <a:cubicBezTo>
                  <a:pt x="4072" y="357"/>
                  <a:pt x="4066" y="352"/>
                  <a:pt x="4066" y="344"/>
                </a:cubicBezTo>
                <a:cubicBezTo>
                  <a:pt x="4066" y="337"/>
                  <a:pt x="4072" y="332"/>
                  <a:pt x="4079" y="332"/>
                </a:cubicBezTo>
                <a:close/>
                <a:moveTo>
                  <a:pt x="4156" y="332"/>
                </a:moveTo>
                <a:lnTo>
                  <a:pt x="4181" y="332"/>
                </a:lnTo>
                <a:cubicBezTo>
                  <a:pt x="4189" y="332"/>
                  <a:pt x="4194" y="337"/>
                  <a:pt x="4194" y="344"/>
                </a:cubicBezTo>
                <a:cubicBezTo>
                  <a:pt x="4194" y="352"/>
                  <a:pt x="4189" y="357"/>
                  <a:pt x="4181" y="357"/>
                </a:cubicBezTo>
                <a:lnTo>
                  <a:pt x="4156" y="357"/>
                </a:lnTo>
                <a:cubicBezTo>
                  <a:pt x="4149" y="357"/>
                  <a:pt x="4143" y="352"/>
                  <a:pt x="4143" y="344"/>
                </a:cubicBezTo>
                <a:cubicBezTo>
                  <a:pt x="4143" y="337"/>
                  <a:pt x="4149" y="332"/>
                  <a:pt x="4156" y="332"/>
                </a:cubicBezTo>
                <a:close/>
                <a:moveTo>
                  <a:pt x="4233" y="332"/>
                </a:moveTo>
                <a:lnTo>
                  <a:pt x="4258" y="332"/>
                </a:lnTo>
                <a:cubicBezTo>
                  <a:pt x="4265" y="332"/>
                  <a:pt x="4271" y="337"/>
                  <a:pt x="4271" y="344"/>
                </a:cubicBezTo>
                <a:cubicBezTo>
                  <a:pt x="4271" y="352"/>
                  <a:pt x="4265" y="357"/>
                  <a:pt x="4258" y="357"/>
                </a:cubicBezTo>
                <a:lnTo>
                  <a:pt x="4233" y="357"/>
                </a:lnTo>
                <a:cubicBezTo>
                  <a:pt x="4226" y="357"/>
                  <a:pt x="4220" y="352"/>
                  <a:pt x="4220" y="344"/>
                </a:cubicBezTo>
                <a:cubicBezTo>
                  <a:pt x="4220" y="337"/>
                  <a:pt x="4226" y="332"/>
                  <a:pt x="4233" y="332"/>
                </a:cubicBezTo>
                <a:close/>
                <a:moveTo>
                  <a:pt x="4309" y="332"/>
                </a:moveTo>
                <a:lnTo>
                  <a:pt x="4335" y="332"/>
                </a:lnTo>
                <a:cubicBezTo>
                  <a:pt x="4342" y="332"/>
                  <a:pt x="4348" y="337"/>
                  <a:pt x="4348" y="344"/>
                </a:cubicBezTo>
                <a:cubicBezTo>
                  <a:pt x="4348" y="352"/>
                  <a:pt x="4342" y="357"/>
                  <a:pt x="4335" y="357"/>
                </a:cubicBezTo>
                <a:lnTo>
                  <a:pt x="4309" y="357"/>
                </a:lnTo>
                <a:cubicBezTo>
                  <a:pt x="4302" y="357"/>
                  <a:pt x="4297" y="352"/>
                  <a:pt x="4297" y="344"/>
                </a:cubicBezTo>
                <a:cubicBezTo>
                  <a:pt x="4297" y="337"/>
                  <a:pt x="4302" y="332"/>
                  <a:pt x="4309" y="332"/>
                </a:cubicBezTo>
                <a:close/>
                <a:moveTo>
                  <a:pt x="4386" y="332"/>
                </a:moveTo>
                <a:lnTo>
                  <a:pt x="4412" y="332"/>
                </a:lnTo>
                <a:cubicBezTo>
                  <a:pt x="4419" y="332"/>
                  <a:pt x="4425" y="337"/>
                  <a:pt x="4425" y="344"/>
                </a:cubicBezTo>
                <a:cubicBezTo>
                  <a:pt x="4425" y="352"/>
                  <a:pt x="4419" y="357"/>
                  <a:pt x="4412" y="357"/>
                </a:cubicBezTo>
                <a:lnTo>
                  <a:pt x="4386" y="357"/>
                </a:lnTo>
                <a:cubicBezTo>
                  <a:pt x="4379" y="357"/>
                  <a:pt x="4373" y="352"/>
                  <a:pt x="4373" y="344"/>
                </a:cubicBezTo>
                <a:cubicBezTo>
                  <a:pt x="4373" y="337"/>
                  <a:pt x="4379" y="332"/>
                  <a:pt x="4386" y="332"/>
                </a:cubicBezTo>
                <a:close/>
                <a:moveTo>
                  <a:pt x="4463" y="332"/>
                </a:moveTo>
                <a:lnTo>
                  <a:pt x="4487" y="332"/>
                </a:lnTo>
                <a:cubicBezTo>
                  <a:pt x="4495" y="332"/>
                  <a:pt x="4500" y="337"/>
                  <a:pt x="4500" y="344"/>
                </a:cubicBezTo>
                <a:lnTo>
                  <a:pt x="4500" y="346"/>
                </a:lnTo>
                <a:cubicBezTo>
                  <a:pt x="4500" y="353"/>
                  <a:pt x="4495" y="358"/>
                  <a:pt x="4487" y="358"/>
                </a:cubicBezTo>
                <a:cubicBezTo>
                  <a:pt x="4480" y="358"/>
                  <a:pt x="4475" y="353"/>
                  <a:pt x="4475" y="346"/>
                </a:cubicBezTo>
                <a:lnTo>
                  <a:pt x="4475" y="344"/>
                </a:lnTo>
                <a:lnTo>
                  <a:pt x="4487" y="357"/>
                </a:lnTo>
                <a:lnTo>
                  <a:pt x="4463" y="357"/>
                </a:lnTo>
                <a:cubicBezTo>
                  <a:pt x="4456" y="357"/>
                  <a:pt x="4450" y="352"/>
                  <a:pt x="4450" y="344"/>
                </a:cubicBezTo>
                <a:cubicBezTo>
                  <a:pt x="4450" y="337"/>
                  <a:pt x="4456" y="332"/>
                  <a:pt x="4463" y="332"/>
                </a:cubicBezTo>
                <a:close/>
                <a:moveTo>
                  <a:pt x="4500" y="397"/>
                </a:moveTo>
                <a:lnTo>
                  <a:pt x="4500" y="422"/>
                </a:lnTo>
                <a:cubicBezTo>
                  <a:pt x="4500" y="430"/>
                  <a:pt x="4495" y="435"/>
                  <a:pt x="4487" y="435"/>
                </a:cubicBezTo>
                <a:cubicBezTo>
                  <a:pt x="4480" y="435"/>
                  <a:pt x="4475" y="430"/>
                  <a:pt x="4475" y="422"/>
                </a:cubicBezTo>
                <a:lnTo>
                  <a:pt x="4475" y="397"/>
                </a:lnTo>
                <a:cubicBezTo>
                  <a:pt x="4475" y="390"/>
                  <a:pt x="4480" y="384"/>
                  <a:pt x="4487" y="384"/>
                </a:cubicBezTo>
                <a:cubicBezTo>
                  <a:pt x="4495" y="384"/>
                  <a:pt x="4500" y="390"/>
                  <a:pt x="4500" y="397"/>
                </a:cubicBezTo>
                <a:close/>
                <a:moveTo>
                  <a:pt x="4500" y="474"/>
                </a:moveTo>
                <a:lnTo>
                  <a:pt x="4500" y="499"/>
                </a:lnTo>
                <a:cubicBezTo>
                  <a:pt x="4500" y="506"/>
                  <a:pt x="4495" y="512"/>
                  <a:pt x="4487" y="512"/>
                </a:cubicBezTo>
                <a:cubicBezTo>
                  <a:pt x="4480" y="512"/>
                  <a:pt x="4475" y="506"/>
                  <a:pt x="4475" y="499"/>
                </a:cubicBezTo>
                <a:lnTo>
                  <a:pt x="4475" y="474"/>
                </a:lnTo>
                <a:cubicBezTo>
                  <a:pt x="4475" y="467"/>
                  <a:pt x="4480" y="461"/>
                  <a:pt x="4487" y="461"/>
                </a:cubicBezTo>
                <a:cubicBezTo>
                  <a:pt x="4495" y="461"/>
                  <a:pt x="4500" y="467"/>
                  <a:pt x="4500" y="474"/>
                </a:cubicBezTo>
                <a:close/>
                <a:moveTo>
                  <a:pt x="4500" y="550"/>
                </a:moveTo>
                <a:lnTo>
                  <a:pt x="4500" y="576"/>
                </a:lnTo>
                <a:cubicBezTo>
                  <a:pt x="4500" y="583"/>
                  <a:pt x="4495" y="589"/>
                  <a:pt x="4487" y="589"/>
                </a:cubicBezTo>
                <a:cubicBezTo>
                  <a:pt x="4480" y="589"/>
                  <a:pt x="4475" y="583"/>
                  <a:pt x="4475" y="576"/>
                </a:cubicBezTo>
                <a:lnTo>
                  <a:pt x="4475" y="550"/>
                </a:lnTo>
                <a:cubicBezTo>
                  <a:pt x="4475" y="543"/>
                  <a:pt x="4480" y="538"/>
                  <a:pt x="4487" y="538"/>
                </a:cubicBezTo>
                <a:cubicBezTo>
                  <a:pt x="4495" y="538"/>
                  <a:pt x="4500" y="543"/>
                  <a:pt x="4500" y="550"/>
                </a:cubicBezTo>
                <a:close/>
              </a:path>
            </a:pathLst>
          </a:custGeom>
          <a:solidFill>
            <a:srgbClr val="666699"/>
          </a:solidFill>
          <a:ln w="7938" cap="flat">
            <a:solidFill>
              <a:srgbClr val="666699"/>
            </a:solidFill>
            <a:prstDash val="solid"/>
            <a:bevel/>
            <a:headEnd/>
            <a:tailEnd/>
          </a:ln>
        </p:spPr>
        <p:txBody>
          <a:bodyPr/>
          <a:lstStyle/>
          <a:p>
            <a:endParaRPr lang="fr-BE"/>
          </a:p>
        </p:txBody>
      </p:sp>
      <p:sp>
        <p:nvSpPr>
          <p:cNvPr id="22036" name="Freeform 532"/>
          <p:cNvSpPr>
            <a:spLocks/>
          </p:cNvSpPr>
          <p:nvPr/>
        </p:nvSpPr>
        <p:spPr bwMode="auto">
          <a:xfrm>
            <a:off x="4217988" y="4322763"/>
            <a:ext cx="85725" cy="127000"/>
          </a:xfrm>
          <a:custGeom>
            <a:avLst/>
            <a:gdLst>
              <a:gd name="T0" fmla="*/ 0 w 54"/>
              <a:gd name="T1" fmla="*/ 2147483646 h 80"/>
              <a:gd name="T2" fmla="*/ 2147483646 w 54"/>
              <a:gd name="T3" fmla="*/ 0 h 80"/>
              <a:gd name="T4" fmla="*/ 2147483646 w 54"/>
              <a:gd name="T5" fmla="*/ 2147483646 h 80"/>
              <a:gd name="T6" fmla="*/ 0 w 54"/>
              <a:gd name="T7" fmla="*/ 2147483646 h 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80">
                <a:moveTo>
                  <a:pt x="0" y="80"/>
                </a:moveTo>
                <a:lnTo>
                  <a:pt x="27" y="0"/>
                </a:lnTo>
                <a:lnTo>
                  <a:pt x="54" y="80"/>
                </a:lnTo>
                <a:lnTo>
                  <a:pt x="0" y="8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037" name="Freeform 533"/>
          <p:cNvSpPr>
            <a:spLocks/>
          </p:cNvSpPr>
          <p:nvPr/>
        </p:nvSpPr>
        <p:spPr bwMode="auto">
          <a:xfrm>
            <a:off x="6604000" y="4738688"/>
            <a:ext cx="85725" cy="127000"/>
          </a:xfrm>
          <a:custGeom>
            <a:avLst/>
            <a:gdLst>
              <a:gd name="T0" fmla="*/ 2147483646 w 54"/>
              <a:gd name="T1" fmla="*/ 0 h 80"/>
              <a:gd name="T2" fmla="*/ 2147483646 w 54"/>
              <a:gd name="T3" fmla="*/ 2147483646 h 80"/>
              <a:gd name="T4" fmla="*/ 0 w 54"/>
              <a:gd name="T5" fmla="*/ 0 h 80"/>
              <a:gd name="T6" fmla="*/ 2147483646 w 54"/>
              <a:gd name="T7" fmla="*/ 0 h 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80">
                <a:moveTo>
                  <a:pt x="54" y="0"/>
                </a:moveTo>
                <a:lnTo>
                  <a:pt x="27" y="80"/>
                </a:lnTo>
                <a:lnTo>
                  <a:pt x="0" y="0"/>
                </a:lnTo>
                <a:lnTo>
                  <a:pt x="54" y="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038" name="Freeform 534"/>
          <p:cNvSpPr>
            <a:spLocks noEditPoints="1"/>
          </p:cNvSpPr>
          <p:nvPr/>
        </p:nvSpPr>
        <p:spPr bwMode="auto">
          <a:xfrm>
            <a:off x="4826000" y="4398963"/>
            <a:ext cx="2392363" cy="390525"/>
          </a:xfrm>
          <a:custGeom>
            <a:avLst/>
            <a:gdLst>
              <a:gd name="T0" fmla="*/ 0 w 4488"/>
              <a:gd name="T1" fmla="*/ 2147483646 h 730"/>
              <a:gd name="T2" fmla="*/ 0 w 4488"/>
              <a:gd name="T3" fmla="*/ 2147483646 h 730"/>
              <a:gd name="T4" fmla="*/ 1969163154 w 4488"/>
              <a:gd name="T5" fmla="*/ 2147483646 h 730"/>
              <a:gd name="T6" fmla="*/ 2147483646 w 4488"/>
              <a:gd name="T7" fmla="*/ 2147483646 h 730"/>
              <a:gd name="T8" fmla="*/ 2147483646 w 4488"/>
              <a:gd name="T9" fmla="*/ 2147483646 h 730"/>
              <a:gd name="T10" fmla="*/ 1969163154 w 4488"/>
              <a:gd name="T11" fmla="*/ 2147483646 h 730"/>
              <a:gd name="T12" fmla="*/ 2147483646 w 4488"/>
              <a:gd name="T13" fmla="*/ 2147483646 h 730"/>
              <a:gd name="T14" fmla="*/ 2147483646 w 4488"/>
              <a:gd name="T15" fmla="*/ 2147483646 h 730"/>
              <a:gd name="T16" fmla="*/ 2147483646 w 4488"/>
              <a:gd name="T17" fmla="*/ 2147483646 h 730"/>
              <a:gd name="T18" fmla="*/ 2147483646 w 4488"/>
              <a:gd name="T19" fmla="*/ 2147483646 h 730"/>
              <a:gd name="T20" fmla="*/ 2147483646 w 4488"/>
              <a:gd name="T21" fmla="*/ 2147483646 h 730"/>
              <a:gd name="T22" fmla="*/ 2147483646 w 4488"/>
              <a:gd name="T23" fmla="*/ 2147483646 h 730"/>
              <a:gd name="T24" fmla="*/ 2147483646 w 4488"/>
              <a:gd name="T25" fmla="*/ 2147483646 h 730"/>
              <a:gd name="T26" fmla="*/ 2147483646 w 4488"/>
              <a:gd name="T27" fmla="*/ 2147483646 h 730"/>
              <a:gd name="T28" fmla="*/ 2147483646 w 4488"/>
              <a:gd name="T29" fmla="*/ 2147483646 h 730"/>
              <a:gd name="T30" fmla="*/ 2147483646 w 4488"/>
              <a:gd name="T31" fmla="*/ 2147483646 h 730"/>
              <a:gd name="T32" fmla="*/ 2147483646 w 4488"/>
              <a:gd name="T33" fmla="*/ 2147483646 h 730"/>
              <a:gd name="T34" fmla="*/ 2147483646 w 4488"/>
              <a:gd name="T35" fmla="*/ 2147483646 h 730"/>
              <a:gd name="T36" fmla="*/ 2147483646 w 4488"/>
              <a:gd name="T37" fmla="*/ 2147483646 h 730"/>
              <a:gd name="T38" fmla="*/ 2147483646 w 4488"/>
              <a:gd name="T39" fmla="*/ 2147483646 h 730"/>
              <a:gd name="T40" fmla="*/ 2147483646 w 4488"/>
              <a:gd name="T41" fmla="*/ 2147483646 h 730"/>
              <a:gd name="T42" fmla="*/ 2147483646 w 4488"/>
              <a:gd name="T43" fmla="*/ 2147483646 h 730"/>
              <a:gd name="T44" fmla="*/ 2147483646 w 4488"/>
              <a:gd name="T45" fmla="*/ 2147483646 h 730"/>
              <a:gd name="T46" fmla="*/ 2147483646 w 4488"/>
              <a:gd name="T47" fmla="*/ 2147483646 h 730"/>
              <a:gd name="T48" fmla="*/ 2147483646 w 4488"/>
              <a:gd name="T49" fmla="*/ 2147483646 h 730"/>
              <a:gd name="T50" fmla="*/ 2147483646 w 4488"/>
              <a:gd name="T51" fmla="*/ 2147483646 h 730"/>
              <a:gd name="T52" fmla="*/ 2147483646 w 4488"/>
              <a:gd name="T53" fmla="*/ 2147483646 h 730"/>
              <a:gd name="T54" fmla="*/ 2147483646 w 4488"/>
              <a:gd name="T55" fmla="*/ 2147483646 h 730"/>
              <a:gd name="T56" fmla="*/ 2147483646 w 4488"/>
              <a:gd name="T57" fmla="*/ 2147483646 h 730"/>
              <a:gd name="T58" fmla="*/ 2147483646 w 4488"/>
              <a:gd name="T59" fmla="*/ 2147483646 h 730"/>
              <a:gd name="T60" fmla="*/ 2147483646 w 4488"/>
              <a:gd name="T61" fmla="*/ 2147483646 h 730"/>
              <a:gd name="T62" fmla="*/ 2147483646 w 4488"/>
              <a:gd name="T63" fmla="*/ 2147483646 h 730"/>
              <a:gd name="T64" fmla="*/ 2147483646 w 4488"/>
              <a:gd name="T65" fmla="*/ 2147483646 h 730"/>
              <a:gd name="T66" fmla="*/ 2147483646 w 4488"/>
              <a:gd name="T67" fmla="*/ 2147483646 h 730"/>
              <a:gd name="T68" fmla="*/ 2147483646 w 4488"/>
              <a:gd name="T69" fmla="*/ 2147483646 h 730"/>
              <a:gd name="T70" fmla="*/ 2147483646 w 4488"/>
              <a:gd name="T71" fmla="*/ 2147483646 h 730"/>
              <a:gd name="T72" fmla="*/ 2147483646 w 4488"/>
              <a:gd name="T73" fmla="*/ 2147483646 h 730"/>
              <a:gd name="T74" fmla="*/ 2147483646 w 4488"/>
              <a:gd name="T75" fmla="*/ 2147483646 h 730"/>
              <a:gd name="T76" fmla="*/ 2147483646 w 4488"/>
              <a:gd name="T77" fmla="*/ 2147483646 h 730"/>
              <a:gd name="T78" fmla="*/ 2147483646 w 4488"/>
              <a:gd name="T79" fmla="*/ 2147483646 h 730"/>
              <a:gd name="T80" fmla="*/ 2147483646 w 4488"/>
              <a:gd name="T81" fmla="*/ 2147483646 h 730"/>
              <a:gd name="T82" fmla="*/ 2147483646 w 4488"/>
              <a:gd name="T83" fmla="*/ 2147483646 h 730"/>
              <a:gd name="T84" fmla="*/ 2147483646 w 4488"/>
              <a:gd name="T85" fmla="*/ 2147483646 h 730"/>
              <a:gd name="T86" fmla="*/ 2147483646 w 4488"/>
              <a:gd name="T87" fmla="*/ 2147483646 h 730"/>
              <a:gd name="T88" fmla="*/ 2147483646 w 4488"/>
              <a:gd name="T89" fmla="*/ 2147483646 h 730"/>
              <a:gd name="T90" fmla="*/ 2147483646 w 4488"/>
              <a:gd name="T91" fmla="*/ 2147483646 h 730"/>
              <a:gd name="T92" fmla="*/ 2147483646 w 4488"/>
              <a:gd name="T93" fmla="*/ 2147483646 h 730"/>
              <a:gd name="T94" fmla="*/ 2147483646 w 4488"/>
              <a:gd name="T95" fmla="*/ 2147483646 h 730"/>
              <a:gd name="T96" fmla="*/ 2147483646 w 4488"/>
              <a:gd name="T97" fmla="*/ 2147483646 h 730"/>
              <a:gd name="T98" fmla="*/ 2147483646 w 4488"/>
              <a:gd name="T99" fmla="*/ 2147483646 h 730"/>
              <a:gd name="T100" fmla="*/ 2147483646 w 4488"/>
              <a:gd name="T101" fmla="*/ 2147483646 h 730"/>
              <a:gd name="T102" fmla="*/ 2147483646 w 4488"/>
              <a:gd name="T103" fmla="*/ 2147483646 h 730"/>
              <a:gd name="T104" fmla="*/ 2147483646 w 4488"/>
              <a:gd name="T105" fmla="*/ 2147483646 h 730"/>
              <a:gd name="T106" fmla="*/ 2147483646 w 4488"/>
              <a:gd name="T107" fmla="*/ 2147483646 h 730"/>
              <a:gd name="T108" fmla="*/ 2147483646 w 4488"/>
              <a:gd name="T109" fmla="*/ 2147483646 h 730"/>
              <a:gd name="T110" fmla="*/ 2147483646 w 4488"/>
              <a:gd name="T111" fmla="*/ 2147483646 h 730"/>
              <a:gd name="T112" fmla="*/ 2147483646 w 4488"/>
              <a:gd name="T113" fmla="*/ 2147483646 h 730"/>
              <a:gd name="T114" fmla="*/ 2147483646 w 4488"/>
              <a:gd name="T115" fmla="*/ 2147483646 h 730"/>
              <a:gd name="T116" fmla="*/ 2147483646 w 4488"/>
              <a:gd name="T117" fmla="*/ 0 h 7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88" h="730">
                <a:moveTo>
                  <a:pt x="0" y="717"/>
                </a:moveTo>
                <a:lnTo>
                  <a:pt x="0" y="691"/>
                </a:lnTo>
                <a:cubicBezTo>
                  <a:pt x="0" y="684"/>
                  <a:pt x="6" y="679"/>
                  <a:pt x="13" y="679"/>
                </a:cubicBezTo>
                <a:cubicBezTo>
                  <a:pt x="20" y="679"/>
                  <a:pt x="26" y="684"/>
                  <a:pt x="26" y="691"/>
                </a:cubicBezTo>
                <a:lnTo>
                  <a:pt x="26" y="717"/>
                </a:lnTo>
                <a:cubicBezTo>
                  <a:pt x="26" y="724"/>
                  <a:pt x="20" y="730"/>
                  <a:pt x="13" y="730"/>
                </a:cubicBezTo>
                <a:cubicBezTo>
                  <a:pt x="6" y="730"/>
                  <a:pt x="0" y="724"/>
                  <a:pt x="0" y="717"/>
                </a:cubicBezTo>
                <a:close/>
                <a:moveTo>
                  <a:pt x="0" y="640"/>
                </a:moveTo>
                <a:lnTo>
                  <a:pt x="0" y="615"/>
                </a:lnTo>
                <a:cubicBezTo>
                  <a:pt x="0" y="607"/>
                  <a:pt x="6" y="602"/>
                  <a:pt x="13" y="602"/>
                </a:cubicBezTo>
                <a:cubicBezTo>
                  <a:pt x="20" y="602"/>
                  <a:pt x="26" y="607"/>
                  <a:pt x="26" y="615"/>
                </a:cubicBezTo>
                <a:lnTo>
                  <a:pt x="26" y="640"/>
                </a:lnTo>
                <a:cubicBezTo>
                  <a:pt x="26" y="647"/>
                  <a:pt x="20" y="653"/>
                  <a:pt x="13" y="653"/>
                </a:cubicBezTo>
                <a:cubicBezTo>
                  <a:pt x="6" y="653"/>
                  <a:pt x="0" y="647"/>
                  <a:pt x="0" y="640"/>
                </a:cubicBezTo>
                <a:close/>
                <a:moveTo>
                  <a:pt x="0" y="563"/>
                </a:moveTo>
                <a:lnTo>
                  <a:pt x="0" y="538"/>
                </a:lnTo>
                <a:cubicBezTo>
                  <a:pt x="0" y="531"/>
                  <a:pt x="6" y="525"/>
                  <a:pt x="13" y="525"/>
                </a:cubicBezTo>
                <a:cubicBezTo>
                  <a:pt x="20" y="525"/>
                  <a:pt x="26" y="531"/>
                  <a:pt x="26" y="538"/>
                </a:cubicBezTo>
                <a:lnTo>
                  <a:pt x="26" y="563"/>
                </a:lnTo>
                <a:cubicBezTo>
                  <a:pt x="26" y="570"/>
                  <a:pt x="20" y="576"/>
                  <a:pt x="13" y="576"/>
                </a:cubicBezTo>
                <a:cubicBezTo>
                  <a:pt x="6" y="576"/>
                  <a:pt x="0" y="570"/>
                  <a:pt x="0" y="563"/>
                </a:cubicBezTo>
                <a:close/>
                <a:moveTo>
                  <a:pt x="0" y="487"/>
                </a:moveTo>
                <a:lnTo>
                  <a:pt x="0" y="461"/>
                </a:lnTo>
                <a:cubicBezTo>
                  <a:pt x="0" y="454"/>
                  <a:pt x="6" y="448"/>
                  <a:pt x="13" y="448"/>
                </a:cubicBezTo>
                <a:cubicBezTo>
                  <a:pt x="20" y="448"/>
                  <a:pt x="26" y="454"/>
                  <a:pt x="26" y="461"/>
                </a:cubicBezTo>
                <a:lnTo>
                  <a:pt x="26" y="487"/>
                </a:lnTo>
                <a:cubicBezTo>
                  <a:pt x="26" y="494"/>
                  <a:pt x="20" y="499"/>
                  <a:pt x="13" y="499"/>
                </a:cubicBezTo>
                <a:cubicBezTo>
                  <a:pt x="6" y="499"/>
                  <a:pt x="0" y="494"/>
                  <a:pt x="0" y="487"/>
                </a:cubicBezTo>
                <a:close/>
                <a:moveTo>
                  <a:pt x="0" y="410"/>
                </a:moveTo>
                <a:lnTo>
                  <a:pt x="0" y="384"/>
                </a:lnTo>
                <a:cubicBezTo>
                  <a:pt x="0" y="377"/>
                  <a:pt x="6" y="371"/>
                  <a:pt x="13" y="371"/>
                </a:cubicBezTo>
                <a:cubicBezTo>
                  <a:pt x="20" y="371"/>
                  <a:pt x="26" y="377"/>
                  <a:pt x="26" y="384"/>
                </a:cubicBezTo>
                <a:lnTo>
                  <a:pt x="26" y="410"/>
                </a:lnTo>
                <a:cubicBezTo>
                  <a:pt x="26" y="417"/>
                  <a:pt x="20" y="423"/>
                  <a:pt x="13" y="423"/>
                </a:cubicBezTo>
                <a:cubicBezTo>
                  <a:pt x="6" y="423"/>
                  <a:pt x="0" y="417"/>
                  <a:pt x="0" y="410"/>
                </a:cubicBezTo>
                <a:close/>
                <a:moveTo>
                  <a:pt x="0" y="333"/>
                </a:moveTo>
                <a:lnTo>
                  <a:pt x="0" y="307"/>
                </a:lnTo>
                <a:cubicBezTo>
                  <a:pt x="0" y="300"/>
                  <a:pt x="6" y="295"/>
                  <a:pt x="13" y="295"/>
                </a:cubicBezTo>
                <a:cubicBezTo>
                  <a:pt x="20" y="295"/>
                  <a:pt x="26" y="300"/>
                  <a:pt x="26" y="307"/>
                </a:cubicBezTo>
                <a:lnTo>
                  <a:pt x="26" y="333"/>
                </a:lnTo>
                <a:cubicBezTo>
                  <a:pt x="26" y="340"/>
                  <a:pt x="20" y="346"/>
                  <a:pt x="13" y="346"/>
                </a:cubicBezTo>
                <a:cubicBezTo>
                  <a:pt x="6" y="346"/>
                  <a:pt x="0" y="340"/>
                  <a:pt x="0" y="333"/>
                </a:cubicBezTo>
                <a:close/>
                <a:moveTo>
                  <a:pt x="0" y="256"/>
                </a:moveTo>
                <a:lnTo>
                  <a:pt x="0" y="231"/>
                </a:lnTo>
                <a:cubicBezTo>
                  <a:pt x="0" y="223"/>
                  <a:pt x="6" y="218"/>
                  <a:pt x="13" y="218"/>
                </a:cubicBezTo>
                <a:cubicBezTo>
                  <a:pt x="20" y="218"/>
                  <a:pt x="26" y="223"/>
                  <a:pt x="26" y="231"/>
                </a:cubicBezTo>
                <a:lnTo>
                  <a:pt x="26" y="256"/>
                </a:lnTo>
                <a:cubicBezTo>
                  <a:pt x="26" y="263"/>
                  <a:pt x="20" y="269"/>
                  <a:pt x="13" y="269"/>
                </a:cubicBezTo>
                <a:cubicBezTo>
                  <a:pt x="6" y="269"/>
                  <a:pt x="0" y="263"/>
                  <a:pt x="0" y="256"/>
                </a:cubicBezTo>
                <a:close/>
                <a:moveTo>
                  <a:pt x="53" y="206"/>
                </a:moveTo>
                <a:lnTo>
                  <a:pt x="79" y="206"/>
                </a:lnTo>
                <a:cubicBezTo>
                  <a:pt x="86" y="206"/>
                  <a:pt x="92" y="212"/>
                  <a:pt x="92" y="219"/>
                </a:cubicBezTo>
                <a:cubicBezTo>
                  <a:pt x="92" y="226"/>
                  <a:pt x="86" y="232"/>
                  <a:pt x="79" y="232"/>
                </a:cubicBezTo>
                <a:lnTo>
                  <a:pt x="53" y="232"/>
                </a:lnTo>
                <a:cubicBezTo>
                  <a:pt x="46" y="232"/>
                  <a:pt x="40" y="226"/>
                  <a:pt x="40" y="219"/>
                </a:cubicBezTo>
                <a:cubicBezTo>
                  <a:pt x="40" y="212"/>
                  <a:pt x="46" y="206"/>
                  <a:pt x="53" y="206"/>
                </a:cubicBezTo>
                <a:close/>
                <a:moveTo>
                  <a:pt x="130" y="206"/>
                </a:moveTo>
                <a:lnTo>
                  <a:pt x="156" y="206"/>
                </a:lnTo>
                <a:cubicBezTo>
                  <a:pt x="163" y="206"/>
                  <a:pt x="168" y="212"/>
                  <a:pt x="168" y="219"/>
                </a:cubicBezTo>
                <a:cubicBezTo>
                  <a:pt x="168" y="226"/>
                  <a:pt x="163" y="232"/>
                  <a:pt x="156" y="232"/>
                </a:cubicBezTo>
                <a:lnTo>
                  <a:pt x="130" y="232"/>
                </a:lnTo>
                <a:cubicBezTo>
                  <a:pt x="123" y="232"/>
                  <a:pt x="117" y="226"/>
                  <a:pt x="117" y="219"/>
                </a:cubicBezTo>
                <a:cubicBezTo>
                  <a:pt x="117" y="212"/>
                  <a:pt x="123" y="206"/>
                  <a:pt x="130" y="206"/>
                </a:cubicBezTo>
                <a:close/>
                <a:moveTo>
                  <a:pt x="207" y="206"/>
                </a:moveTo>
                <a:lnTo>
                  <a:pt x="232" y="206"/>
                </a:lnTo>
                <a:cubicBezTo>
                  <a:pt x="239" y="206"/>
                  <a:pt x="245" y="212"/>
                  <a:pt x="245" y="219"/>
                </a:cubicBezTo>
                <a:cubicBezTo>
                  <a:pt x="245" y="226"/>
                  <a:pt x="239" y="232"/>
                  <a:pt x="232" y="232"/>
                </a:cubicBezTo>
                <a:lnTo>
                  <a:pt x="207" y="232"/>
                </a:lnTo>
                <a:cubicBezTo>
                  <a:pt x="200" y="232"/>
                  <a:pt x="194" y="226"/>
                  <a:pt x="194" y="219"/>
                </a:cubicBezTo>
                <a:cubicBezTo>
                  <a:pt x="194" y="212"/>
                  <a:pt x="200" y="206"/>
                  <a:pt x="207" y="206"/>
                </a:cubicBezTo>
                <a:close/>
                <a:moveTo>
                  <a:pt x="284" y="206"/>
                </a:moveTo>
                <a:lnTo>
                  <a:pt x="309" y="206"/>
                </a:lnTo>
                <a:cubicBezTo>
                  <a:pt x="316" y="206"/>
                  <a:pt x="322" y="212"/>
                  <a:pt x="322" y="219"/>
                </a:cubicBezTo>
                <a:cubicBezTo>
                  <a:pt x="322" y="226"/>
                  <a:pt x="316" y="232"/>
                  <a:pt x="309" y="232"/>
                </a:cubicBezTo>
                <a:lnTo>
                  <a:pt x="284" y="232"/>
                </a:lnTo>
                <a:cubicBezTo>
                  <a:pt x="276" y="232"/>
                  <a:pt x="271" y="226"/>
                  <a:pt x="271" y="219"/>
                </a:cubicBezTo>
                <a:cubicBezTo>
                  <a:pt x="271" y="212"/>
                  <a:pt x="276" y="206"/>
                  <a:pt x="284" y="206"/>
                </a:cubicBezTo>
                <a:close/>
                <a:moveTo>
                  <a:pt x="360" y="206"/>
                </a:moveTo>
                <a:lnTo>
                  <a:pt x="386" y="206"/>
                </a:lnTo>
                <a:cubicBezTo>
                  <a:pt x="393" y="206"/>
                  <a:pt x="399" y="212"/>
                  <a:pt x="399" y="219"/>
                </a:cubicBezTo>
                <a:cubicBezTo>
                  <a:pt x="399" y="226"/>
                  <a:pt x="393" y="232"/>
                  <a:pt x="386" y="232"/>
                </a:cubicBezTo>
                <a:lnTo>
                  <a:pt x="360" y="232"/>
                </a:lnTo>
                <a:cubicBezTo>
                  <a:pt x="353" y="232"/>
                  <a:pt x="348" y="226"/>
                  <a:pt x="348" y="219"/>
                </a:cubicBezTo>
                <a:cubicBezTo>
                  <a:pt x="348" y="212"/>
                  <a:pt x="353" y="206"/>
                  <a:pt x="360" y="206"/>
                </a:cubicBezTo>
                <a:close/>
                <a:moveTo>
                  <a:pt x="437" y="206"/>
                </a:moveTo>
                <a:lnTo>
                  <a:pt x="463" y="206"/>
                </a:lnTo>
                <a:cubicBezTo>
                  <a:pt x="470" y="206"/>
                  <a:pt x="476" y="212"/>
                  <a:pt x="476" y="219"/>
                </a:cubicBezTo>
                <a:cubicBezTo>
                  <a:pt x="476" y="226"/>
                  <a:pt x="470" y="232"/>
                  <a:pt x="463" y="232"/>
                </a:cubicBezTo>
                <a:lnTo>
                  <a:pt x="437" y="232"/>
                </a:lnTo>
                <a:cubicBezTo>
                  <a:pt x="430" y="232"/>
                  <a:pt x="424" y="226"/>
                  <a:pt x="424" y="219"/>
                </a:cubicBezTo>
                <a:cubicBezTo>
                  <a:pt x="424" y="212"/>
                  <a:pt x="430" y="206"/>
                  <a:pt x="437" y="206"/>
                </a:cubicBezTo>
                <a:close/>
                <a:moveTo>
                  <a:pt x="514" y="206"/>
                </a:moveTo>
                <a:lnTo>
                  <a:pt x="540" y="206"/>
                </a:lnTo>
                <a:cubicBezTo>
                  <a:pt x="547" y="206"/>
                  <a:pt x="552" y="212"/>
                  <a:pt x="552" y="219"/>
                </a:cubicBezTo>
                <a:cubicBezTo>
                  <a:pt x="552" y="226"/>
                  <a:pt x="547" y="232"/>
                  <a:pt x="540" y="232"/>
                </a:cubicBezTo>
                <a:lnTo>
                  <a:pt x="514" y="232"/>
                </a:lnTo>
                <a:cubicBezTo>
                  <a:pt x="507" y="232"/>
                  <a:pt x="501" y="226"/>
                  <a:pt x="501" y="219"/>
                </a:cubicBezTo>
                <a:cubicBezTo>
                  <a:pt x="501" y="212"/>
                  <a:pt x="507" y="206"/>
                  <a:pt x="514" y="206"/>
                </a:cubicBezTo>
                <a:close/>
                <a:moveTo>
                  <a:pt x="591" y="206"/>
                </a:moveTo>
                <a:lnTo>
                  <a:pt x="616" y="206"/>
                </a:lnTo>
                <a:cubicBezTo>
                  <a:pt x="623" y="206"/>
                  <a:pt x="629" y="212"/>
                  <a:pt x="629" y="219"/>
                </a:cubicBezTo>
                <a:cubicBezTo>
                  <a:pt x="629" y="226"/>
                  <a:pt x="623" y="232"/>
                  <a:pt x="616" y="232"/>
                </a:cubicBezTo>
                <a:lnTo>
                  <a:pt x="591" y="232"/>
                </a:lnTo>
                <a:cubicBezTo>
                  <a:pt x="584" y="232"/>
                  <a:pt x="578" y="226"/>
                  <a:pt x="578" y="219"/>
                </a:cubicBezTo>
                <a:cubicBezTo>
                  <a:pt x="578" y="212"/>
                  <a:pt x="584" y="206"/>
                  <a:pt x="591" y="206"/>
                </a:cubicBezTo>
                <a:close/>
                <a:moveTo>
                  <a:pt x="668" y="206"/>
                </a:moveTo>
                <a:lnTo>
                  <a:pt x="693" y="206"/>
                </a:lnTo>
                <a:cubicBezTo>
                  <a:pt x="700" y="206"/>
                  <a:pt x="706" y="212"/>
                  <a:pt x="706" y="219"/>
                </a:cubicBezTo>
                <a:cubicBezTo>
                  <a:pt x="706" y="226"/>
                  <a:pt x="700" y="232"/>
                  <a:pt x="693" y="232"/>
                </a:cubicBezTo>
                <a:lnTo>
                  <a:pt x="668" y="232"/>
                </a:lnTo>
                <a:cubicBezTo>
                  <a:pt x="660" y="232"/>
                  <a:pt x="655" y="226"/>
                  <a:pt x="655" y="219"/>
                </a:cubicBezTo>
                <a:cubicBezTo>
                  <a:pt x="655" y="212"/>
                  <a:pt x="660" y="206"/>
                  <a:pt x="668" y="206"/>
                </a:cubicBezTo>
                <a:close/>
                <a:moveTo>
                  <a:pt x="744" y="206"/>
                </a:moveTo>
                <a:lnTo>
                  <a:pt x="770" y="206"/>
                </a:lnTo>
                <a:cubicBezTo>
                  <a:pt x="777" y="206"/>
                  <a:pt x="783" y="212"/>
                  <a:pt x="783" y="219"/>
                </a:cubicBezTo>
                <a:cubicBezTo>
                  <a:pt x="783" y="226"/>
                  <a:pt x="777" y="232"/>
                  <a:pt x="770" y="232"/>
                </a:cubicBezTo>
                <a:lnTo>
                  <a:pt x="744" y="232"/>
                </a:lnTo>
                <a:cubicBezTo>
                  <a:pt x="737" y="232"/>
                  <a:pt x="732" y="226"/>
                  <a:pt x="732" y="219"/>
                </a:cubicBezTo>
                <a:cubicBezTo>
                  <a:pt x="732" y="212"/>
                  <a:pt x="737" y="206"/>
                  <a:pt x="744" y="206"/>
                </a:cubicBezTo>
                <a:close/>
                <a:moveTo>
                  <a:pt x="821" y="206"/>
                </a:moveTo>
                <a:lnTo>
                  <a:pt x="847" y="206"/>
                </a:lnTo>
                <a:cubicBezTo>
                  <a:pt x="854" y="206"/>
                  <a:pt x="860" y="212"/>
                  <a:pt x="860" y="219"/>
                </a:cubicBezTo>
                <a:cubicBezTo>
                  <a:pt x="860" y="226"/>
                  <a:pt x="854" y="232"/>
                  <a:pt x="847" y="232"/>
                </a:cubicBezTo>
                <a:lnTo>
                  <a:pt x="821" y="232"/>
                </a:lnTo>
                <a:cubicBezTo>
                  <a:pt x="814" y="232"/>
                  <a:pt x="808" y="226"/>
                  <a:pt x="808" y="219"/>
                </a:cubicBezTo>
                <a:cubicBezTo>
                  <a:pt x="808" y="212"/>
                  <a:pt x="814" y="206"/>
                  <a:pt x="821" y="206"/>
                </a:cubicBezTo>
                <a:close/>
                <a:moveTo>
                  <a:pt x="898" y="206"/>
                </a:moveTo>
                <a:lnTo>
                  <a:pt x="924" y="206"/>
                </a:lnTo>
                <a:cubicBezTo>
                  <a:pt x="931" y="206"/>
                  <a:pt x="936" y="212"/>
                  <a:pt x="936" y="219"/>
                </a:cubicBezTo>
                <a:cubicBezTo>
                  <a:pt x="936" y="226"/>
                  <a:pt x="931" y="232"/>
                  <a:pt x="924" y="232"/>
                </a:cubicBezTo>
                <a:lnTo>
                  <a:pt x="898" y="232"/>
                </a:lnTo>
                <a:cubicBezTo>
                  <a:pt x="891" y="232"/>
                  <a:pt x="885" y="226"/>
                  <a:pt x="885" y="219"/>
                </a:cubicBezTo>
                <a:cubicBezTo>
                  <a:pt x="885" y="212"/>
                  <a:pt x="891" y="206"/>
                  <a:pt x="898" y="206"/>
                </a:cubicBezTo>
                <a:close/>
                <a:moveTo>
                  <a:pt x="975" y="206"/>
                </a:moveTo>
                <a:lnTo>
                  <a:pt x="1000" y="206"/>
                </a:lnTo>
                <a:cubicBezTo>
                  <a:pt x="1007" y="206"/>
                  <a:pt x="1013" y="212"/>
                  <a:pt x="1013" y="219"/>
                </a:cubicBezTo>
                <a:cubicBezTo>
                  <a:pt x="1013" y="226"/>
                  <a:pt x="1007" y="232"/>
                  <a:pt x="1000" y="232"/>
                </a:cubicBezTo>
                <a:lnTo>
                  <a:pt x="975" y="232"/>
                </a:lnTo>
                <a:cubicBezTo>
                  <a:pt x="968" y="232"/>
                  <a:pt x="962" y="226"/>
                  <a:pt x="962" y="219"/>
                </a:cubicBezTo>
                <a:cubicBezTo>
                  <a:pt x="962" y="212"/>
                  <a:pt x="968" y="206"/>
                  <a:pt x="975" y="206"/>
                </a:cubicBezTo>
                <a:close/>
                <a:moveTo>
                  <a:pt x="1052" y="206"/>
                </a:moveTo>
                <a:lnTo>
                  <a:pt x="1077" y="206"/>
                </a:lnTo>
                <a:cubicBezTo>
                  <a:pt x="1084" y="206"/>
                  <a:pt x="1090" y="212"/>
                  <a:pt x="1090" y="219"/>
                </a:cubicBezTo>
                <a:cubicBezTo>
                  <a:pt x="1090" y="226"/>
                  <a:pt x="1084" y="232"/>
                  <a:pt x="1077" y="232"/>
                </a:cubicBezTo>
                <a:lnTo>
                  <a:pt x="1052" y="232"/>
                </a:lnTo>
                <a:cubicBezTo>
                  <a:pt x="1044" y="232"/>
                  <a:pt x="1039" y="226"/>
                  <a:pt x="1039" y="219"/>
                </a:cubicBezTo>
                <a:cubicBezTo>
                  <a:pt x="1039" y="212"/>
                  <a:pt x="1044" y="206"/>
                  <a:pt x="1052" y="206"/>
                </a:cubicBezTo>
                <a:close/>
                <a:moveTo>
                  <a:pt x="1128" y="206"/>
                </a:moveTo>
                <a:lnTo>
                  <a:pt x="1154" y="206"/>
                </a:lnTo>
                <a:cubicBezTo>
                  <a:pt x="1161" y="206"/>
                  <a:pt x="1167" y="212"/>
                  <a:pt x="1167" y="219"/>
                </a:cubicBezTo>
                <a:cubicBezTo>
                  <a:pt x="1167" y="226"/>
                  <a:pt x="1161" y="232"/>
                  <a:pt x="1154" y="232"/>
                </a:cubicBezTo>
                <a:lnTo>
                  <a:pt x="1128" y="232"/>
                </a:lnTo>
                <a:cubicBezTo>
                  <a:pt x="1121" y="232"/>
                  <a:pt x="1116" y="226"/>
                  <a:pt x="1116" y="219"/>
                </a:cubicBezTo>
                <a:cubicBezTo>
                  <a:pt x="1116" y="212"/>
                  <a:pt x="1121" y="206"/>
                  <a:pt x="1128" y="206"/>
                </a:cubicBezTo>
                <a:close/>
                <a:moveTo>
                  <a:pt x="1205" y="206"/>
                </a:moveTo>
                <a:lnTo>
                  <a:pt x="1231" y="206"/>
                </a:lnTo>
                <a:cubicBezTo>
                  <a:pt x="1238" y="206"/>
                  <a:pt x="1244" y="212"/>
                  <a:pt x="1244" y="219"/>
                </a:cubicBezTo>
                <a:cubicBezTo>
                  <a:pt x="1244" y="226"/>
                  <a:pt x="1238" y="232"/>
                  <a:pt x="1231" y="232"/>
                </a:cubicBezTo>
                <a:lnTo>
                  <a:pt x="1205" y="232"/>
                </a:lnTo>
                <a:cubicBezTo>
                  <a:pt x="1198" y="232"/>
                  <a:pt x="1192" y="226"/>
                  <a:pt x="1192" y="219"/>
                </a:cubicBezTo>
                <a:cubicBezTo>
                  <a:pt x="1192" y="212"/>
                  <a:pt x="1198" y="206"/>
                  <a:pt x="1205" y="206"/>
                </a:cubicBezTo>
                <a:close/>
                <a:moveTo>
                  <a:pt x="1282" y="206"/>
                </a:moveTo>
                <a:lnTo>
                  <a:pt x="1308" y="206"/>
                </a:lnTo>
                <a:cubicBezTo>
                  <a:pt x="1315" y="206"/>
                  <a:pt x="1320" y="212"/>
                  <a:pt x="1320" y="219"/>
                </a:cubicBezTo>
                <a:cubicBezTo>
                  <a:pt x="1320" y="226"/>
                  <a:pt x="1315" y="232"/>
                  <a:pt x="1308" y="232"/>
                </a:cubicBezTo>
                <a:lnTo>
                  <a:pt x="1282" y="232"/>
                </a:lnTo>
                <a:cubicBezTo>
                  <a:pt x="1275" y="232"/>
                  <a:pt x="1269" y="226"/>
                  <a:pt x="1269" y="219"/>
                </a:cubicBezTo>
                <a:cubicBezTo>
                  <a:pt x="1269" y="212"/>
                  <a:pt x="1275" y="206"/>
                  <a:pt x="1282" y="206"/>
                </a:cubicBezTo>
                <a:close/>
                <a:moveTo>
                  <a:pt x="1359" y="206"/>
                </a:moveTo>
                <a:lnTo>
                  <a:pt x="1384" y="206"/>
                </a:lnTo>
                <a:cubicBezTo>
                  <a:pt x="1391" y="206"/>
                  <a:pt x="1397" y="212"/>
                  <a:pt x="1397" y="219"/>
                </a:cubicBezTo>
                <a:cubicBezTo>
                  <a:pt x="1397" y="226"/>
                  <a:pt x="1391" y="232"/>
                  <a:pt x="1384" y="232"/>
                </a:cubicBezTo>
                <a:lnTo>
                  <a:pt x="1359" y="232"/>
                </a:lnTo>
                <a:cubicBezTo>
                  <a:pt x="1352" y="232"/>
                  <a:pt x="1346" y="226"/>
                  <a:pt x="1346" y="219"/>
                </a:cubicBezTo>
                <a:cubicBezTo>
                  <a:pt x="1346" y="212"/>
                  <a:pt x="1352" y="206"/>
                  <a:pt x="1359" y="206"/>
                </a:cubicBezTo>
                <a:close/>
                <a:moveTo>
                  <a:pt x="1436" y="206"/>
                </a:moveTo>
                <a:lnTo>
                  <a:pt x="1461" y="206"/>
                </a:lnTo>
                <a:cubicBezTo>
                  <a:pt x="1468" y="206"/>
                  <a:pt x="1474" y="212"/>
                  <a:pt x="1474" y="219"/>
                </a:cubicBezTo>
                <a:cubicBezTo>
                  <a:pt x="1474" y="226"/>
                  <a:pt x="1468" y="232"/>
                  <a:pt x="1461" y="232"/>
                </a:cubicBezTo>
                <a:lnTo>
                  <a:pt x="1436" y="232"/>
                </a:lnTo>
                <a:cubicBezTo>
                  <a:pt x="1428" y="232"/>
                  <a:pt x="1423" y="226"/>
                  <a:pt x="1423" y="219"/>
                </a:cubicBezTo>
                <a:cubicBezTo>
                  <a:pt x="1423" y="212"/>
                  <a:pt x="1428" y="206"/>
                  <a:pt x="1436" y="206"/>
                </a:cubicBezTo>
                <a:close/>
                <a:moveTo>
                  <a:pt x="1512" y="206"/>
                </a:moveTo>
                <a:lnTo>
                  <a:pt x="1538" y="206"/>
                </a:lnTo>
                <a:cubicBezTo>
                  <a:pt x="1545" y="206"/>
                  <a:pt x="1551" y="212"/>
                  <a:pt x="1551" y="219"/>
                </a:cubicBezTo>
                <a:cubicBezTo>
                  <a:pt x="1551" y="226"/>
                  <a:pt x="1545" y="232"/>
                  <a:pt x="1538" y="232"/>
                </a:cubicBezTo>
                <a:lnTo>
                  <a:pt x="1512" y="232"/>
                </a:lnTo>
                <a:cubicBezTo>
                  <a:pt x="1505" y="232"/>
                  <a:pt x="1500" y="226"/>
                  <a:pt x="1500" y="219"/>
                </a:cubicBezTo>
                <a:cubicBezTo>
                  <a:pt x="1500" y="212"/>
                  <a:pt x="1505" y="206"/>
                  <a:pt x="1512" y="206"/>
                </a:cubicBezTo>
                <a:close/>
                <a:moveTo>
                  <a:pt x="1589" y="206"/>
                </a:moveTo>
                <a:lnTo>
                  <a:pt x="1615" y="206"/>
                </a:lnTo>
                <a:cubicBezTo>
                  <a:pt x="1622" y="206"/>
                  <a:pt x="1628" y="212"/>
                  <a:pt x="1628" y="219"/>
                </a:cubicBezTo>
                <a:cubicBezTo>
                  <a:pt x="1628" y="226"/>
                  <a:pt x="1622" y="232"/>
                  <a:pt x="1615" y="232"/>
                </a:cubicBezTo>
                <a:lnTo>
                  <a:pt x="1589" y="232"/>
                </a:lnTo>
                <a:cubicBezTo>
                  <a:pt x="1582" y="232"/>
                  <a:pt x="1576" y="226"/>
                  <a:pt x="1576" y="219"/>
                </a:cubicBezTo>
                <a:cubicBezTo>
                  <a:pt x="1576" y="212"/>
                  <a:pt x="1582" y="206"/>
                  <a:pt x="1589" y="206"/>
                </a:cubicBezTo>
                <a:close/>
                <a:moveTo>
                  <a:pt x="1666" y="206"/>
                </a:moveTo>
                <a:lnTo>
                  <a:pt x="1692" y="206"/>
                </a:lnTo>
                <a:cubicBezTo>
                  <a:pt x="1699" y="206"/>
                  <a:pt x="1704" y="212"/>
                  <a:pt x="1704" y="219"/>
                </a:cubicBezTo>
                <a:cubicBezTo>
                  <a:pt x="1704" y="226"/>
                  <a:pt x="1699" y="232"/>
                  <a:pt x="1692" y="232"/>
                </a:cubicBezTo>
                <a:lnTo>
                  <a:pt x="1666" y="232"/>
                </a:lnTo>
                <a:cubicBezTo>
                  <a:pt x="1659" y="232"/>
                  <a:pt x="1653" y="226"/>
                  <a:pt x="1653" y="219"/>
                </a:cubicBezTo>
                <a:cubicBezTo>
                  <a:pt x="1653" y="212"/>
                  <a:pt x="1659" y="206"/>
                  <a:pt x="1666" y="206"/>
                </a:cubicBezTo>
                <a:close/>
                <a:moveTo>
                  <a:pt x="1743" y="206"/>
                </a:moveTo>
                <a:lnTo>
                  <a:pt x="1768" y="206"/>
                </a:lnTo>
                <a:cubicBezTo>
                  <a:pt x="1775" y="206"/>
                  <a:pt x="1781" y="212"/>
                  <a:pt x="1781" y="219"/>
                </a:cubicBezTo>
                <a:cubicBezTo>
                  <a:pt x="1781" y="226"/>
                  <a:pt x="1775" y="232"/>
                  <a:pt x="1768" y="232"/>
                </a:cubicBezTo>
                <a:lnTo>
                  <a:pt x="1743" y="232"/>
                </a:lnTo>
                <a:cubicBezTo>
                  <a:pt x="1736" y="232"/>
                  <a:pt x="1730" y="226"/>
                  <a:pt x="1730" y="219"/>
                </a:cubicBezTo>
                <a:cubicBezTo>
                  <a:pt x="1730" y="212"/>
                  <a:pt x="1736" y="206"/>
                  <a:pt x="1743" y="206"/>
                </a:cubicBezTo>
                <a:close/>
                <a:moveTo>
                  <a:pt x="1820" y="206"/>
                </a:moveTo>
                <a:lnTo>
                  <a:pt x="1845" y="206"/>
                </a:lnTo>
                <a:cubicBezTo>
                  <a:pt x="1852" y="206"/>
                  <a:pt x="1858" y="212"/>
                  <a:pt x="1858" y="219"/>
                </a:cubicBezTo>
                <a:cubicBezTo>
                  <a:pt x="1858" y="226"/>
                  <a:pt x="1852" y="232"/>
                  <a:pt x="1845" y="232"/>
                </a:cubicBezTo>
                <a:lnTo>
                  <a:pt x="1820" y="232"/>
                </a:lnTo>
                <a:cubicBezTo>
                  <a:pt x="1812" y="232"/>
                  <a:pt x="1807" y="226"/>
                  <a:pt x="1807" y="219"/>
                </a:cubicBezTo>
                <a:cubicBezTo>
                  <a:pt x="1807" y="212"/>
                  <a:pt x="1812" y="206"/>
                  <a:pt x="1820" y="206"/>
                </a:cubicBezTo>
                <a:close/>
                <a:moveTo>
                  <a:pt x="1896" y="206"/>
                </a:moveTo>
                <a:lnTo>
                  <a:pt x="1922" y="206"/>
                </a:lnTo>
                <a:cubicBezTo>
                  <a:pt x="1929" y="206"/>
                  <a:pt x="1935" y="212"/>
                  <a:pt x="1935" y="219"/>
                </a:cubicBezTo>
                <a:cubicBezTo>
                  <a:pt x="1935" y="226"/>
                  <a:pt x="1929" y="232"/>
                  <a:pt x="1922" y="232"/>
                </a:cubicBezTo>
                <a:lnTo>
                  <a:pt x="1896" y="232"/>
                </a:lnTo>
                <a:cubicBezTo>
                  <a:pt x="1889" y="232"/>
                  <a:pt x="1884" y="226"/>
                  <a:pt x="1884" y="219"/>
                </a:cubicBezTo>
                <a:cubicBezTo>
                  <a:pt x="1884" y="212"/>
                  <a:pt x="1889" y="206"/>
                  <a:pt x="1896" y="206"/>
                </a:cubicBezTo>
                <a:close/>
                <a:moveTo>
                  <a:pt x="1973" y="206"/>
                </a:moveTo>
                <a:lnTo>
                  <a:pt x="1999" y="206"/>
                </a:lnTo>
                <a:cubicBezTo>
                  <a:pt x="2006" y="206"/>
                  <a:pt x="2012" y="212"/>
                  <a:pt x="2012" y="219"/>
                </a:cubicBezTo>
                <a:cubicBezTo>
                  <a:pt x="2012" y="226"/>
                  <a:pt x="2006" y="232"/>
                  <a:pt x="1999" y="232"/>
                </a:cubicBezTo>
                <a:lnTo>
                  <a:pt x="1973" y="232"/>
                </a:lnTo>
                <a:cubicBezTo>
                  <a:pt x="1966" y="232"/>
                  <a:pt x="1960" y="226"/>
                  <a:pt x="1960" y="219"/>
                </a:cubicBezTo>
                <a:cubicBezTo>
                  <a:pt x="1960" y="212"/>
                  <a:pt x="1966" y="206"/>
                  <a:pt x="1973" y="206"/>
                </a:cubicBezTo>
                <a:close/>
                <a:moveTo>
                  <a:pt x="2050" y="206"/>
                </a:moveTo>
                <a:lnTo>
                  <a:pt x="2076" y="206"/>
                </a:lnTo>
                <a:cubicBezTo>
                  <a:pt x="2083" y="206"/>
                  <a:pt x="2088" y="212"/>
                  <a:pt x="2088" y="219"/>
                </a:cubicBezTo>
                <a:cubicBezTo>
                  <a:pt x="2088" y="226"/>
                  <a:pt x="2083" y="232"/>
                  <a:pt x="2076" y="232"/>
                </a:cubicBezTo>
                <a:lnTo>
                  <a:pt x="2050" y="232"/>
                </a:lnTo>
                <a:cubicBezTo>
                  <a:pt x="2043" y="232"/>
                  <a:pt x="2037" y="226"/>
                  <a:pt x="2037" y="219"/>
                </a:cubicBezTo>
                <a:cubicBezTo>
                  <a:pt x="2037" y="212"/>
                  <a:pt x="2043" y="206"/>
                  <a:pt x="2050" y="206"/>
                </a:cubicBezTo>
                <a:close/>
                <a:moveTo>
                  <a:pt x="2127" y="206"/>
                </a:moveTo>
                <a:lnTo>
                  <a:pt x="2152" y="206"/>
                </a:lnTo>
                <a:cubicBezTo>
                  <a:pt x="2159" y="206"/>
                  <a:pt x="2165" y="212"/>
                  <a:pt x="2165" y="219"/>
                </a:cubicBezTo>
                <a:cubicBezTo>
                  <a:pt x="2165" y="226"/>
                  <a:pt x="2159" y="232"/>
                  <a:pt x="2152" y="232"/>
                </a:cubicBezTo>
                <a:lnTo>
                  <a:pt x="2127" y="232"/>
                </a:lnTo>
                <a:cubicBezTo>
                  <a:pt x="2120" y="232"/>
                  <a:pt x="2114" y="226"/>
                  <a:pt x="2114" y="219"/>
                </a:cubicBezTo>
                <a:cubicBezTo>
                  <a:pt x="2114" y="212"/>
                  <a:pt x="2120" y="206"/>
                  <a:pt x="2127" y="206"/>
                </a:cubicBezTo>
                <a:close/>
                <a:moveTo>
                  <a:pt x="2204" y="206"/>
                </a:moveTo>
                <a:lnTo>
                  <a:pt x="2229" y="206"/>
                </a:lnTo>
                <a:cubicBezTo>
                  <a:pt x="2236" y="206"/>
                  <a:pt x="2242" y="212"/>
                  <a:pt x="2242" y="219"/>
                </a:cubicBezTo>
                <a:cubicBezTo>
                  <a:pt x="2242" y="226"/>
                  <a:pt x="2236" y="232"/>
                  <a:pt x="2229" y="232"/>
                </a:cubicBezTo>
                <a:lnTo>
                  <a:pt x="2204" y="232"/>
                </a:lnTo>
                <a:cubicBezTo>
                  <a:pt x="2196" y="232"/>
                  <a:pt x="2191" y="226"/>
                  <a:pt x="2191" y="219"/>
                </a:cubicBezTo>
                <a:cubicBezTo>
                  <a:pt x="2191" y="212"/>
                  <a:pt x="2196" y="206"/>
                  <a:pt x="2204" y="206"/>
                </a:cubicBezTo>
                <a:close/>
                <a:moveTo>
                  <a:pt x="2280" y="206"/>
                </a:moveTo>
                <a:lnTo>
                  <a:pt x="2306" y="206"/>
                </a:lnTo>
                <a:cubicBezTo>
                  <a:pt x="2313" y="206"/>
                  <a:pt x="2319" y="212"/>
                  <a:pt x="2319" y="219"/>
                </a:cubicBezTo>
                <a:cubicBezTo>
                  <a:pt x="2319" y="226"/>
                  <a:pt x="2313" y="232"/>
                  <a:pt x="2306" y="232"/>
                </a:cubicBezTo>
                <a:lnTo>
                  <a:pt x="2280" y="232"/>
                </a:lnTo>
                <a:cubicBezTo>
                  <a:pt x="2273" y="232"/>
                  <a:pt x="2268" y="226"/>
                  <a:pt x="2268" y="219"/>
                </a:cubicBezTo>
                <a:cubicBezTo>
                  <a:pt x="2268" y="212"/>
                  <a:pt x="2273" y="206"/>
                  <a:pt x="2280" y="206"/>
                </a:cubicBezTo>
                <a:close/>
                <a:moveTo>
                  <a:pt x="2357" y="206"/>
                </a:moveTo>
                <a:lnTo>
                  <a:pt x="2383" y="206"/>
                </a:lnTo>
                <a:cubicBezTo>
                  <a:pt x="2390" y="206"/>
                  <a:pt x="2396" y="212"/>
                  <a:pt x="2396" y="219"/>
                </a:cubicBezTo>
                <a:cubicBezTo>
                  <a:pt x="2396" y="226"/>
                  <a:pt x="2390" y="232"/>
                  <a:pt x="2383" y="232"/>
                </a:cubicBezTo>
                <a:lnTo>
                  <a:pt x="2357" y="232"/>
                </a:lnTo>
                <a:cubicBezTo>
                  <a:pt x="2350" y="232"/>
                  <a:pt x="2344" y="226"/>
                  <a:pt x="2344" y="219"/>
                </a:cubicBezTo>
                <a:cubicBezTo>
                  <a:pt x="2344" y="212"/>
                  <a:pt x="2350" y="206"/>
                  <a:pt x="2357" y="206"/>
                </a:cubicBezTo>
                <a:close/>
                <a:moveTo>
                  <a:pt x="2434" y="206"/>
                </a:moveTo>
                <a:lnTo>
                  <a:pt x="2460" y="206"/>
                </a:lnTo>
                <a:cubicBezTo>
                  <a:pt x="2467" y="206"/>
                  <a:pt x="2472" y="212"/>
                  <a:pt x="2472" y="219"/>
                </a:cubicBezTo>
                <a:cubicBezTo>
                  <a:pt x="2472" y="226"/>
                  <a:pt x="2467" y="232"/>
                  <a:pt x="2460" y="232"/>
                </a:cubicBezTo>
                <a:lnTo>
                  <a:pt x="2434" y="232"/>
                </a:lnTo>
                <a:cubicBezTo>
                  <a:pt x="2427" y="232"/>
                  <a:pt x="2421" y="226"/>
                  <a:pt x="2421" y="219"/>
                </a:cubicBezTo>
                <a:cubicBezTo>
                  <a:pt x="2421" y="212"/>
                  <a:pt x="2427" y="206"/>
                  <a:pt x="2434" y="206"/>
                </a:cubicBezTo>
                <a:close/>
                <a:moveTo>
                  <a:pt x="2511" y="206"/>
                </a:moveTo>
                <a:lnTo>
                  <a:pt x="2536" y="206"/>
                </a:lnTo>
                <a:cubicBezTo>
                  <a:pt x="2543" y="206"/>
                  <a:pt x="2549" y="212"/>
                  <a:pt x="2549" y="219"/>
                </a:cubicBezTo>
                <a:cubicBezTo>
                  <a:pt x="2549" y="226"/>
                  <a:pt x="2543" y="232"/>
                  <a:pt x="2536" y="232"/>
                </a:cubicBezTo>
                <a:lnTo>
                  <a:pt x="2511" y="232"/>
                </a:lnTo>
                <a:cubicBezTo>
                  <a:pt x="2504" y="232"/>
                  <a:pt x="2498" y="226"/>
                  <a:pt x="2498" y="219"/>
                </a:cubicBezTo>
                <a:cubicBezTo>
                  <a:pt x="2498" y="212"/>
                  <a:pt x="2504" y="206"/>
                  <a:pt x="2511" y="206"/>
                </a:cubicBezTo>
                <a:close/>
                <a:moveTo>
                  <a:pt x="2588" y="206"/>
                </a:moveTo>
                <a:lnTo>
                  <a:pt x="2613" y="206"/>
                </a:lnTo>
                <a:cubicBezTo>
                  <a:pt x="2620" y="206"/>
                  <a:pt x="2626" y="212"/>
                  <a:pt x="2626" y="219"/>
                </a:cubicBezTo>
                <a:cubicBezTo>
                  <a:pt x="2626" y="226"/>
                  <a:pt x="2620" y="232"/>
                  <a:pt x="2613" y="232"/>
                </a:cubicBezTo>
                <a:lnTo>
                  <a:pt x="2588" y="232"/>
                </a:lnTo>
                <a:cubicBezTo>
                  <a:pt x="2580" y="232"/>
                  <a:pt x="2575" y="226"/>
                  <a:pt x="2575" y="219"/>
                </a:cubicBezTo>
                <a:cubicBezTo>
                  <a:pt x="2575" y="212"/>
                  <a:pt x="2580" y="206"/>
                  <a:pt x="2588" y="206"/>
                </a:cubicBezTo>
                <a:close/>
                <a:moveTo>
                  <a:pt x="2664" y="206"/>
                </a:moveTo>
                <a:lnTo>
                  <a:pt x="2690" y="206"/>
                </a:lnTo>
                <a:cubicBezTo>
                  <a:pt x="2697" y="206"/>
                  <a:pt x="2703" y="212"/>
                  <a:pt x="2703" y="219"/>
                </a:cubicBezTo>
                <a:cubicBezTo>
                  <a:pt x="2703" y="226"/>
                  <a:pt x="2697" y="232"/>
                  <a:pt x="2690" y="232"/>
                </a:cubicBezTo>
                <a:lnTo>
                  <a:pt x="2664" y="232"/>
                </a:lnTo>
                <a:cubicBezTo>
                  <a:pt x="2657" y="232"/>
                  <a:pt x="2652" y="226"/>
                  <a:pt x="2652" y="219"/>
                </a:cubicBezTo>
                <a:cubicBezTo>
                  <a:pt x="2652" y="212"/>
                  <a:pt x="2657" y="206"/>
                  <a:pt x="2664" y="206"/>
                </a:cubicBezTo>
                <a:close/>
                <a:moveTo>
                  <a:pt x="2741" y="206"/>
                </a:moveTo>
                <a:lnTo>
                  <a:pt x="2767" y="206"/>
                </a:lnTo>
                <a:cubicBezTo>
                  <a:pt x="2774" y="206"/>
                  <a:pt x="2780" y="212"/>
                  <a:pt x="2780" y="219"/>
                </a:cubicBezTo>
                <a:cubicBezTo>
                  <a:pt x="2780" y="226"/>
                  <a:pt x="2774" y="232"/>
                  <a:pt x="2767" y="232"/>
                </a:cubicBezTo>
                <a:lnTo>
                  <a:pt x="2741" y="232"/>
                </a:lnTo>
                <a:cubicBezTo>
                  <a:pt x="2734" y="232"/>
                  <a:pt x="2728" y="226"/>
                  <a:pt x="2728" y="219"/>
                </a:cubicBezTo>
                <a:cubicBezTo>
                  <a:pt x="2728" y="212"/>
                  <a:pt x="2734" y="206"/>
                  <a:pt x="2741" y="206"/>
                </a:cubicBezTo>
                <a:close/>
                <a:moveTo>
                  <a:pt x="2818" y="206"/>
                </a:moveTo>
                <a:lnTo>
                  <a:pt x="2844" y="206"/>
                </a:lnTo>
                <a:cubicBezTo>
                  <a:pt x="2851" y="206"/>
                  <a:pt x="2856" y="212"/>
                  <a:pt x="2856" y="219"/>
                </a:cubicBezTo>
                <a:cubicBezTo>
                  <a:pt x="2856" y="226"/>
                  <a:pt x="2851" y="232"/>
                  <a:pt x="2844" y="232"/>
                </a:cubicBezTo>
                <a:lnTo>
                  <a:pt x="2818" y="232"/>
                </a:lnTo>
                <a:cubicBezTo>
                  <a:pt x="2811" y="232"/>
                  <a:pt x="2805" y="226"/>
                  <a:pt x="2805" y="219"/>
                </a:cubicBezTo>
                <a:cubicBezTo>
                  <a:pt x="2805" y="212"/>
                  <a:pt x="2811" y="206"/>
                  <a:pt x="2818" y="206"/>
                </a:cubicBezTo>
                <a:close/>
                <a:moveTo>
                  <a:pt x="2895" y="206"/>
                </a:moveTo>
                <a:lnTo>
                  <a:pt x="2920" y="206"/>
                </a:lnTo>
                <a:cubicBezTo>
                  <a:pt x="2927" y="206"/>
                  <a:pt x="2933" y="212"/>
                  <a:pt x="2933" y="219"/>
                </a:cubicBezTo>
                <a:cubicBezTo>
                  <a:pt x="2933" y="226"/>
                  <a:pt x="2927" y="232"/>
                  <a:pt x="2920" y="232"/>
                </a:cubicBezTo>
                <a:lnTo>
                  <a:pt x="2895" y="232"/>
                </a:lnTo>
                <a:cubicBezTo>
                  <a:pt x="2888" y="232"/>
                  <a:pt x="2882" y="226"/>
                  <a:pt x="2882" y="219"/>
                </a:cubicBezTo>
                <a:cubicBezTo>
                  <a:pt x="2882" y="212"/>
                  <a:pt x="2888" y="206"/>
                  <a:pt x="2895" y="206"/>
                </a:cubicBezTo>
                <a:close/>
                <a:moveTo>
                  <a:pt x="2972" y="206"/>
                </a:moveTo>
                <a:lnTo>
                  <a:pt x="2997" y="206"/>
                </a:lnTo>
                <a:cubicBezTo>
                  <a:pt x="3004" y="206"/>
                  <a:pt x="3010" y="212"/>
                  <a:pt x="3010" y="219"/>
                </a:cubicBezTo>
                <a:cubicBezTo>
                  <a:pt x="3010" y="226"/>
                  <a:pt x="3004" y="232"/>
                  <a:pt x="2997" y="232"/>
                </a:cubicBezTo>
                <a:lnTo>
                  <a:pt x="2972" y="232"/>
                </a:lnTo>
                <a:cubicBezTo>
                  <a:pt x="2964" y="232"/>
                  <a:pt x="2959" y="226"/>
                  <a:pt x="2959" y="219"/>
                </a:cubicBezTo>
                <a:cubicBezTo>
                  <a:pt x="2959" y="212"/>
                  <a:pt x="2964" y="206"/>
                  <a:pt x="2972" y="206"/>
                </a:cubicBezTo>
                <a:close/>
                <a:moveTo>
                  <a:pt x="3048" y="206"/>
                </a:moveTo>
                <a:lnTo>
                  <a:pt x="3074" y="206"/>
                </a:lnTo>
                <a:cubicBezTo>
                  <a:pt x="3081" y="206"/>
                  <a:pt x="3087" y="212"/>
                  <a:pt x="3087" y="219"/>
                </a:cubicBezTo>
                <a:cubicBezTo>
                  <a:pt x="3087" y="226"/>
                  <a:pt x="3081" y="232"/>
                  <a:pt x="3074" y="232"/>
                </a:cubicBezTo>
                <a:lnTo>
                  <a:pt x="3048" y="232"/>
                </a:lnTo>
                <a:cubicBezTo>
                  <a:pt x="3041" y="232"/>
                  <a:pt x="3036" y="226"/>
                  <a:pt x="3036" y="219"/>
                </a:cubicBezTo>
                <a:cubicBezTo>
                  <a:pt x="3036" y="212"/>
                  <a:pt x="3041" y="206"/>
                  <a:pt x="3048" y="206"/>
                </a:cubicBezTo>
                <a:close/>
                <a:moveTo>
                  <a:pt x="3125" y="206"/>
                </a:moveTo>
                <a:lnTo>
                  <a:pt x="3151" y="206"/>
                </a:lnTo>
                <a:cubicBezTo>
                  <a:pt x="3158" y="206"/>
                  <a:pt x="3164" y="212"/>
                  <a:pt x="3164" y="219"/>
                </a:cubicBezTo>
                <a:cubicBezTo>
                  <a:pt x="3164" y="226"/>
                  <a:pt x="3158" y="232"/>
                  <a:pt x="3151" y="232"/>
                </a:cubicBezTo>
                <a:lnTo>
                  <a:pt x="3125" y="232"/>
                </a:lnTo>
                <a:cubicBezTo>
                  <a:pt x="3118" y="232"/>
                  <a:pt x="3112" y="226"/>
                  <a:pt x="3112" y="219"/>
                </a:cubicBezTo>
                <a:cubicBezTo>
                  <a:pt x="3112" y="212"/>
                  <a:pt x="3118" y="206"/>
                  <a:pt x="3125" y="206"/>
                </a:cubicBezTo>
                <a:close/>
                <a:moveTo>
                  <a:pt x="3202" y="206"/>
                </a:moveTo>
                <a:lnTo>
                  <a:pt x="3228" y="206"/>
                </a:lnTo>
                <a:cubicBezTo>
                  <a:pt x="3235" y="206"/>
                  <a:pt x="3240" y="212"/>
                  <a:pt x="3240" y="219"/>
                </a:cubicBezTo>
                <a:cubicBezTo>
                  <a:pt x="3240" y="226"/>
                  <a:pt x="3235" y="232"/>
                  <a:pt x="3228" y="232"/>
                </a:cubicBezTo>
                <a:lnTo>
                  <a:pt x="3202" y="232"/>
                </a:lnTo>
                <a:cubicBezTo>
                  <a:pt x="3195" y="232"/>
                  <a:pt x="3189" y="226"/>
                  <a:pt x="3189" y="219"/>
                </a:cubicBezTo>
                <a:cubicBezTo>
                  <a:pt x="3189" y="212"/>
                  <a:pt x="3195" y="206"/>
                  <a:pt x="3202" y="206"/>
                </a:cubicBezTo>
                <a:close/>
                <a:moveTo>
                  <a:pt x="3279" y="206"/>
                </a:moveTo>
                <a:lnTo>
                  <a:pt x="3304" y="206"/>
                </a:lnTo>
                <a:cubicBezTo>
                  <a:pt x="3311" y="206"/>
                  <a:pt x="3317" y="212"/>
                  <a:pt x="3317" y="219"/>
                </a:cubicBezTo>
                <a:cubicBezTo>
                  <a:pt x="3317" y="226"/>
                  <a:pt x="3311" y="232"/>
                  <a:pt x="3304" y="232"/>
                </a:cubicBezTo>
                <a:lnTo>
                  <a:pt x="3279" y="232"/>
                </a:lnTo>
                <a:cubicBezTo>
                  <a:pt x="3272" y="232"/>
                  <a:pt x="3266" y="226"/>
                  <a:pt x="3266" y="219"/>
                </a:cubicBezTo>
                <a:cubicBezTo>
                  <a:pt x="3266" y="212"/>
                  <a:pt x="3272" y="206"/>
                  <a:pt x="3279" y="206"/>
                </a:cubicBezTo>
                <a:close/>
                <a:moveTo>
                  <a:pt x="3356" y="206"/>
                </a:moveTo>
                <a:lnTo>
                  <a:pt x="3381" y="206"/>
                </a:lnTo>
                <a:cubicBezTo>
                  <a:pt x="3388" y="206"/>
                  <a:pt x="3394" y="212"/>
                  <a:pt x="3394" y="219"/>
                </a:cubicBezTo>
                <a:cubicBezTo>
                  <a:pt x="3394" y="226"/>
                  <a:pt x="3388" y="232"/>
                  <a:pt x="3381" y="232"/>
                </a:cubicBezTo>
                <a:lnTo>
                  <a:pt x="3356" y="232"/>
                </a:lnTo>
                <a:cubicBezTo>
                  <a:pt x="3348" y="232"/>
                  <a:pt x="3343" y="226"/>
                  <a:pt x="3343" y="219"/>
                </a:cubicBezTo>
                <a:cubicBezTo>
                  <a:pt x="3343" y="212"/>
                  <a:pt x="3348" y="206"/>
                  <a:pt x="3356" y="206"/>
                </a:cubicBezTo>
                <a:close/>
                <a:moveTo>
                  <a:pt x="3432" y="206"/>
                </a:moveTo>
                <a:lnTo>
                  <a:pt x="3458" y="206"/>
                </a:lnTo>
                <a:cubicBezTo>
                  <a:pt x="3465" y="206"/>
                  <a:pt x="3471" y="212"/>
                  <a:pt x="3471" y="219"/>
                </a:cubicBezTo>
                <a:cubicBezTo>
                  <a:pt x="3471" y="226"/>
                  <a:pt x="3465" y="232"/>
                  <a:pt x="3458" y="232"/>
                </a:cubicBezTo>
                <a:lnTo>
                  <a:pt x="3432" y="232"/>
                </a:lnTo>
                <a:cubicBezTo>
                  <a:pt x="3425" y="232"/>
                  <a:pt x="3420" y="226"/>
                  <a:pt x="3420" y="219"/>
                </a:cubicBezTo>
                <a:cubicBezTo>
                  <a:pt x="3420" y="212"/>
                  <a:pt x="3425" y="206"/>
                  <a:pt x="3432" y="206"/>
                </a:cubicBezTo>
                <a:close/>
                <a:moveTo>
                  <a:pt x="3509" y="206"/>
                </a:moveTo>
                <a:lnTo>
                  <a:pt x="3535" y="206"/>
                </a:lnTo>
                <a:cubicBezTo>
                  <a:pt x="3542" y="206"/>
                  <a:pt x="3548" y="212"/>
                  <a:pt x="3548" y="219"/>
                </a:cubicBezTo>
                <a:cubicBezTo>
                  <a:pt x="3548" y="226"/>
                  <a:pt x="3542" y="232"/>
                  <a:pt x="3535" y="232"/>
                </a:cubicBezTo>
                <a:lnTo>
                  <a:pt x="3509" y="232"/>
                </a:lnTo>
                <a:cubicBezTo>
                  <a:pt x="3502" y="232"/>
                  <a:pt x="3496" y="226"/>
                  <a:pt x="3496" y="219"/>
                </a:cubicBezTo>
                <a:cubicBezTo>
                  <a:pt x="3496" y="212"/>
                  <a:pt x="3502" y="206"/>
                  <a:pt x="3509" y="206"/>
                </a:cubicBezTo>
                <a:close/>
                <a:moveTo>
                  <a:pt x="3586" y="206"/>
                </a:moveTo>
                <a:lnTo>
                  <a:pt x="3612" y="206"/>
                </a:lnTo>
                <a:cubicBezTo>
                  <a:pt x="3619" y="206"/>
                  <a:pt x="3624" y="212"/>
                  <a:pt x="3624" y="219"/>
                </a:cubicBezTo>
                <a:cubicBezTo>
                  <a:pt x="3624" y="226"/>
                  <a:pt x="3619" y="232"/>
                  <a:pt x="3612" y="232"/>
                </a:cubicBezTo>
                <a:lnTo>
                  <a:pt x="3586" y="232"/>
                </a:lnTo>
                <a:cubicBezTo>
                  <a:pt x="3579" y="232"/>
                  <a:pt x="3573" y="226"/>
                  <a:pt x="3573" y="219"/>
                </a:cubicBezTo>
                <a:cubicBezTo>
                  <a:pt x="3573" y="212"/>
                  <a:pt x="3579" y="206"/>
                  <a:pt x="3586" y="206"/>
                </a:cubicBezTo>
                <a:close/>
                <a:moveTo>
                  <a:pt x="3663" y="206"/>
                </a:moveTo>
                <a:lnTo>
                  <a:pt x="3688" y="206"/>
                </a:lnTo>
                <a:cubicBezTo>
                  <a:pt x="3695" y="206"/>
                  <a:pt x="3701" y="212"/>
                  <a:pt x="3701" y="219"/>
                </a:cubicBezTo>
                <a:cubicBezTo>
                  <a:pt x="3701" y="226"/>
                  <a:pt x="3695" y="232"/>
                  <a:pt x="3688" y="232"/>
                </a:cubicBezTo>
                <a:lnTo>
                  <a:pt x="3663" y="232"/>
                </a:lnTo>
                <a:cubicBezTo>
                  <a:pt x="3656" y="232"/>
                  <a:pt x="3650" y="226"/>
                  <a:pt x="3650" y="219"/>
                </a:cubicBezTo>
                <a:cubicBezTo>
                  <a:pt x="3650" y="212"/>
                  <a:pt x="3656" y="206"/>
                  <a:pt x="3663" y="206"/>
                </a:cubicBezTo>
                <a:close/>
                <a:moveTo>
                  <a:pt x="3740" y="206"/>
                </a:moveTo>
                <a:lnTo>
                  <a:pt x="3765" y="206"/>
                </a:lnTo>
                <a:cubicBezTo>
                  <a:pt x="3772" y="206"/>
                  <a:pt x="3778" y="212"/>
                  <a:pt x="3778" y="219"/>
                </a:cubicBezTo>
                <a:cubicBezTo>
                  <a:pt x="3778" y="226"/>
                  <a:pt x="3772" y="232"/>
                  <a:pt x="3765" y="232"/>
                </a:cubicBezTo>
                <a:lnTo>
                  <a:pt x="3740" y="232"/>
                </a:lnTo>
                <a:cubicBezTo>
                  <a:pt x="3732" y="232"/>
                  <a:pt x="3727" y="226"/>
                  <a:pt x="3727" y="219"/>
                </a:cubicBezTo>
                <a:cubicBezTo>
                  <a:pt x="3727" y="212"/>
                  <a:pt x="3732" y="206"/>
                  <a:pt x="3740" y="206"/>
                </a:cubicBezTo>
                <a:close/>
                <a:moveTo>
                  <a:pt x="3816" y="206"/>
                </a:moveTo>
                <a:lnTo>
                  <a:pt x="3842" y="206"/>
                </a:lnTo>
                <a:cubicBezTo>
                  <a:pt x="3849" y="206"/>
                  <a:pt x="3855" y="212"/>
                  <a:pt x="3855" y="219"/>
                </a:cubicBezTo>
                <a:cubicBezTo>
                  <a:pt x="3855" y="226"/>
                  <a:pt x="3849" y="232"/>
                  <a:pt x="3842" y="232"/>
                </a:cubicBezTo>
                <a:lnTo>
                  <a:pt x="3816" y="232"/>
                </a:lnTo>
                <a:cubicBezTo>
                  <a:pt x="3809" y="232"/>
                  <a:pt x="3804" y="226"/>
                  <a:pt x="3804" y="219"/>
                </a:cubicBezTo>
                <a:cubicBezTo>
                  <a:pt x="3804" y="212"/>
                  <a:pt x="3809" y="206"/>
                  <a:pt x="3816" y="206"/>
                </a:cubicBezTo>
                <a:close/>
                <a:moveTo>
                  <a:pt x="3893" y="206"/>
                </a:moveTo>
                <a:lnTo>
                  <a:pt x="3919" y="206"/>
                </a:lnTo>
                <a:cubicBezTo>
                  <a:pt x="3926" y="206"/>
                  <a:pt x="3932" y="212"/>
                  <a:pt x="3932" y="219"/>
                </a:cubicBezTo>
                <a:cubicBezTo>
                  <a:pt x="3932" y="226"/>
                  <a:pt x="3926" y="232"/>
                  <a:pt x="3919" y="232"/>
                </a:cubicBezTo>
                <a:lnTo>
                  <a:pt x="3893" y="232"/>
                </a:lnTo>
                <a:cubicBezTo>
                  <a:pt x="3886" y="232"/>
                  <a:pt x="3880" y="226"/>
                  <a:pt x="3880" y="219"/>
                </a:cubicBezTo>
                <a:cubicBezTo>
                  <a:pt x="3880" y="212"/>
                  <a:pt x="3886" y="206"/>
                  <a:pt x="3893" y="206"/>
                </a:cubicBezTo>
                <a:close/>
                <a:moveTo>
                  <a:pt x="3970" y="206"/>
                </a:moveTo>
                <a:lnTo>
                  <a:pt x="3996" y="206"/>
                </a:lnTo>
                <a:cubicBezTo>
                  <a:pt x="4003" y="206"/>
                  <a:pt x="4008" y="212"/>
                  <a:pt x="4008" y="219"/>
                </a:cubicBezTo>
                <a:cubicBezTo>
                  <a:pt x="4008" y="226"/>
                  <a:pt x="4003" y="232"/>
                  <a:pt x="3996" y="232"/>
                </a:cubicBezTo>
                <a:lnTo>
                  <a:pt x="3970" y="232"/>
                </a:lnTo>
                <a:cubicBezTo>
                  <a:pt x="3963" y="232"/>
                  <a:pt x="3957" y="226"/>
                  <a:pt x="3957" y="219"/>
                </a:cubicBezTo>
                <a:cubicBezTo>
                  <a:pt x="3957" y="212"/>
                  <a:pt x="3963" y="206"/>
                  <a:pt x="3970" y="206"/>
                </a:cubicBezTo>
                <a:close/>
                <a:moveTo>
                  <a:pt x="4047" y="206"/>
                </a:moveTo>
                <a:lnTo>
                  <a:pt x="4072" y="206"/>
                </a:lnTo>
                <a:cubicBezTo>
                  <a:pt x="4079" y="206"/>
                  <a:pt x="4085" y="212"/>
                  <a:pt x="4085" y="219"/>
                </a:cubicBezTo>
                <a:cubicBezTo>
                  <a:pt x="4085" y="226"/>
                  <a:pt x="4079" y="232"/>
                  <a:pt x="4072" y="232"/>
                </a:cubicBezTo>
                <a:lnTo>
                  <a:pt x="4047" y="232"/>
                </a:lnTo>
                <a:cubicBezTo>
                  <a:pt x="4040" y="232"/>
                  <a:pt x="4034" y="226"/>
                  <a:pt x="4034" y="219"/>
                </a:cubicBezTo>
                <a:cubicBezTo>
                  <a:pt x="4034" y="212"/>
                  <a:pt x="4040" y="206"/>
                  <a:pt x="4047" y="206"/>
                </a:cubicBezTo>
                <a:close/>
                <a:moveTo>
                  <a:pt x="4124" y="206"/>
                </a:moveTo>
                <a:lnTo>
                  <a:pt x="4149" y="206"/>
                </a:lnTo>
                <a:cubicBezTo>
                  <a:pt x="4156" y="206"/>
                  <a:pt x="4162" y="212"/>
                  <a:pt x="4162" y="219"/>
                </a:cubicBezTo>
                <a:cubicBezTo>
                  <a:pt x="4162" y="226"/>
                  <a:pt x="4156" y="232"/>
                  <a:pt x="4149" y="232"/>
                </a:cubicBezTo>
                <a:lnTo>
                  <a:pt x="4124" y="232"/>
                </a:lnTo>
                <a:cubicBezTo>
                  <a:pt x="4116" y="232"/>
                  <a:pt x="4111" y="226"/>
                  <a:pt x="4111" y="219"/>
                </a:cubicBezTo>
                <a:cubicBezTo>
                  <a:pt x="4111" y="212"/>
                  <a:pt x="4116" y="206"/>
                  <a:pt x="4124" y="206"/>
                </a:cubicBezTo>
                <a:close/>
                <a:moveTo>
                  <a:pt x="4200" y="206"/>
                </a:moveTo>
                <a:lnTo>
                  <a:pt x="4226" y="206"/>
                </a:lnTo>
                <a:cubicBezTo>
                  <a:pt x="4233" y="206"/>
                  <a:pt x="4239" y="212"/>
                  <a:pt x="4239" y="219"/>
                </a:cubicBezTo>
                <a:cubicBezTo>
                  <a:pt x="4239" y="226"/>
                  <a:pt x="4233" y="232"/>
                  <a:pt x="4226" y="232"/>
                </a:cubicBezTo>
                <a:lnTo>
                  <a:pt x="4200" y="232"/>
                </a:lnTo>
                <a:cubicBezTo>
                  <a:pt x="4193" y="232"/>
                  <a:pt x="4188" y="226"/>
                  <a:pt x="4188" y="219"/>
                </a:cubicBezTo>
                <a:cubicBezTo>
                  <a:pt x="4188" y="212"/>
                  <a:pt x="4193" y="206"/>
                  <a:pt x="4200" y="206"/>
                </a:cubicBezTo>
                <a:close/>
                <a:moveTo>
                  <a:pt x="4277" y="206"/>
                </a:moveTo>
                <a:lnTo>
                  <a:pt x="4303" y="206"/>
                </a:lnTo>
                <a:cubicBezTo>
                  <a:pt x="4310" y="206"/>
                  <a:pt x="4316" y="212"/>
                  <a:pt x="4316" y="219"/>
                </a:cubicBezTo>
                <a:cubicBezTo>
                  <a:pt x="4316" y="226"/>
                  <a:pt x="4310" y="232"/>
                  <a:pt x="4303" y="232"/>
                </a:cubicBezTo>
                <a:lnTo>
                  <a:pt x="4277" y="232"/>
                </a:lnTo>
                <a:cubicBezTo>
                  <a:pt x="4270" y="232"/>
                  <a:pt x="4264" y="226"/>
                  <a:pt x="4264" y="219"/>
                </a:cubicBezTo>
                <a:cubicBezTo>
                  <a:pt x="4264" y="212"/>
                  <a:pt x="4270" y="206"/>
                  <a:pt x="4277" y="206"/>
                </a:cubicBezTo>
                <a:close/>
                <a:moveTo>
                  <a:pt x="4354" y="206"/>
                </a:moveTo>
                <a:lnTo>
                  <a:pt x="4380" y="206"/>
                </a:lnTo>
                <a:cubicBezTo>
                  <a:pt x="4387" y="206"/>
                  <a:pt x="4392" y="212"/>
                  <a:pt x="4392" y="219"/>
                </a:cubicBezTo>
                <a:cubicBezTo>
                  <a:pt x="4392" y="226"/>
                  <a:pt x="4387" y="232"/>
                  <a:pt x="4380" y="232"/>
                </a:cubicBezTo>
                <a:lnTo>
                  <a:pt x="4354" y="232"/>
                </a:lnTo>
                <a:cubicBezTo>
                  <a:pt x="4347" y="232"/>
                  <a:pt x="4341" y="226"/>
                  <a:pt x="4341" y="219"/>
                </a:cubicBezTo>
                <a:cubicBezTo>
                  <a:pt x="4341" y="212"/>
                  <a:pt x="4347" y="206"/>
                  <a:pt x="4354" y="206"/>
                </a:cubicBezTo>
                <a:close/>
                <a:moveTo>
                  <a:pt x="4431" y="206"/>
                </a:moveTo>
                <a:lnTo>
                  <a:pt x="4456" y="206"/>
                </a:lnTo>
                <a:cubicBezTo>
                  <a:pt x="4463" y="206"/>
                  <a:pt x="4469" y="212"/>
                  <a:pt x="4469" y="219"/>
                </a:cubicBezTo>
                <a:cubicBezTo>
                  <a:pt x="4469" y="226"/>
                  <a:pt x="4463" y="232"/>
                  <a:pt x="4456" y="232"/>
                </a:cubicBezTo>
                <a:lnTo>
                  <a:pt x="4431" y="232"/>
                </a:lnTo>
                <a:cubicBezTo>
                  <a:pt x="4424" y="232"/>
                  <a:pt x="4418" y="226"/>
                  <a:pt x="4418" y="219"/>
                </a:cubicBezTo>
                <a:cubicBezTo>
                  <a:pt x="4418" y="212"/>
                  <a:pt x="4424" y="206"/>
                  <a:pt x="4431" y="206"/>
                </a:cubicBezTo>
                <a:close/>
                <a:moveTo>
                  <a:pt x="4462" y="187"/>
                </a:moveTo>
                <a:lnTo>
                  <a:pt x="4462" y="161"/>
                </a:lnTo>
                <a:cubicBezTo>
                  <a:pt x="4462" y="154"/>
                  <a:pt x="4468" y="148"/>
                  <a:pt x="4475" y="148"/>
                </a:cubicBezTo>
                <a:cubicBezTo>
                  <a:pt x="4482" y="148"/>
                  <a:pt x="4488" y="154"/>
                  <a:pt x="4488" y="161"/>
                </a:cubicBezTo>
                <a:lnTo>
                  <a:pt x="4488" y="187"/>
                </a:lnTo>
                <a:cubicBezTo>
                  <a:pt x="4488" y="194"/>
                  <a:pt x="4482" y="200"/>
                  <a:pt x="4475" y="200"/>
                </a:cubicBezTo>
                <a:cubicBezTo>
                  <a:pt x="4468" y="200"/>
                  <a:pt x="4462" y="194"/>
                  <a:pt x="4462" y="187"/>
                </a:cubicBezTo>
                <a:close/>
                <a:moveTo>
                  <a:pt x="4462" y="110"/>
                </a:moveTo>
                <a:lnTo>
                  <a:pt x="4462" y="84"/>
                </a:lnTo>
                <a:cubicBezTo>
                  <a:pt x="4462" y="77"/>
                  <a:pt x="4468" y="72"/>
                  <a:pt x="4475" y="72"/>
                </a:cubicBezTo>
                <a:cubicBezTo>
                  <a:pt x="4482" y="72"/>
                  <a:pt x="4488" y="77"/>
                  <a:pt x="4488" y="84"/>
                </a:cubicBezTo>
                <a:lnTo>
                  <a:pt x="4488" y="110"/>
                </a:lnTo>
                <a:cubicBezTo>
                  <a:pt x="4488" y="117"/>
                  <a:pt x="4482" y="123"/>
                  <a:pt x="4475" y="123"/>
                </a:cubicBezTo>
                <a:cubicBezTo>
                  <a:pt x="4468" y="123"/>
                  <a:pt x="4462" y="117"/>
                  <a:pt x="4462" y="110"/>
                </a:cubicBezTo>
                <a:close/>
                <a:moveTo>
                  <a:pt x="4462" y="33"/>
                </a:moveTo>
                <a:lnTo>
                  <a:pt x="4462" y="13"/>
                </a:lnTo>
                <a:cubicBezTo>
                  <a:pt x="4462" y="6"/>
                  <a:pt x="4468" y="0"/>
                  <a:pt x="4475" y="0"/>
                </a:cubicBezTo>
                <a:cubicBezTo>
                  <a:pt x="4482" y="0"/>
                  <a:pt x="4488" y="6"/>
                  <a:pt x="4488" y="13"/>
                </a:cubicBezTo>
                <a:lnTo>
                  <a:pt x="4488" y="33"/>
                </a:lnTo>
                <a:cubicBezTo>
                  <a:pt x="4488" y="40"/>
                  <a:pt x="4482" y="46"/>
                  <a:pt x="4475" y="46"/>
                </a:cubicBezTo>
                <a:cubicBezTo>
                  <a:pt x="4468" y="46"/>
                  <a:pt x="4462" y="40"/>
                  <a:pt x="4462" y="33"/>
                </a:cubicBezTo>
                <a:close/>
              </a:path>
            </a:pathLst>
          </a:custGeom>
          <a:solidFill>
            <a:srgbClr val="666699"/>
          </a:solidFill>
          <a:ln w="7938" cap="flat">
            <a:solidFill>
              <a:srgbClr val="666699"/>
            </a:solidFill>
            <a:prstDash val="solid"/>
            <a:bevel/>
            <a:headEnd/>
            <a:tailEnd/>
          </a:ln>
        </p:spPr>
        <p:txBody>
          <a:bodyPr/>
          <a:lstStyle/>
          <a:p>
            <a:endParaRPr lang="fr-BE"/>
          </a:p>
        </p:txBody>
      </p:sp>
      <p:sp>
        <p:nvSpPr>
          <p:cNvPr id="22039" name="Freeform 535"/>
          <p:cNvSpPr>
            <a:spLocks/>
          </p:cNvSpPr>
          <p:nvPr/>
        </p:nvSpPr>
        <p:spPr bwMode="auto">
          <a:xfrm>
            <a:off x="4791075" y="4772025"/>
            <a:ext cx="84138" cy="127000"/>
          </a:xfrm>
          <a:custGeom>
            <a:avLst/>
            <a:gdLst>
              <a:gd name="T0" fmla="*/ 2147483646 w 53"/>
              <a:gd name="T1" fmla="*/ 0 h 80"/>
              <a:gd name="T2" fmla="*/ 2147483646 w 53"/>
              <a:gd name="T3" fmla="*/ 2147483646 h 80"/>
              <a:gd name="T4" fmla="*/ 0 w 53"/>
              <a:gd name="T5" fmla="*/ 0 h 80"/>
              <a:gd name="T6" fmla="*/ 2147483646 w 53"/>
              <a:gd name="T7" fmla="*/ 0 h 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80">
                <a:moveTo>
                  <a:pt x="53" y="0"/>
                </a:moveTo>
                <a:lnTo>
                  <a:pt x="26" y="80"/>
                </a:lnTo>
                <a:lnTo>
                  <a:pt x="0" y="0"/>
                </a:lnTo>
                <a:lnTo>
                  <a:pt x="53" y="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040" name="Freeform 536"/>
          <p:cNvSpPr>
            <a:spLocks/>
          </p:cNvSpPr>
          <p:nvPr/>
        </p:nvSpPr>
        <p:spPr bwMode="auto">
          <a:xfrm>
            <a:off x="7169150" y="4289425"/>
            <a:ext cx="84138" cy="127000"/>
          </a:xfrm>
          <a:custGeom>
            <a:avLst/>
            <a:gdLst>
              <a:gd name="T0" fmla="*/ 0 w 53"/>
              <a:gd name="T1" fmla="*/ 2147483646 h 80"/>
              <a:gd name="T2" fmla="*/ 2147483646 w 53"/>
              <a:gd name="T3" fmla="*/ 0 h 80"/>
              <a:gd name="T4" fmla="*/ 2147483646 w 53"/>
              <a:gd name="T5" fmla="*/ 2147483646 h 80"/>
              <a:gd name="T6" fmla="*/ 0 w 53"/>
              <a:gd name="T7" fmla="*/ 2147483646 h 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80">
                <a:moveTo>
                  <a:pt x="0" y="80"/>
                </a:moveTo>
                <a:lnTo>
                  <a:pt x="27" y="0"/>
                </a:lnTo>
                <a:lnTo>
                  <a:pt x="53" y="80"/>
                </a:lnTo>
                <a:lnTo>
                  <a:pt x="0" y="8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041" name="Rectangle 537"/>
          <p:cNvSpPr>
            <a:spLocks noChangeArrowheads="1"/>
          </p:cNvSpPr>
          <p:nvPr/>
        </p:nvSpPr>
        <p:spPr bwMode="auto">
          <a:xfrm>
            <a:off x="6653213" y="4930775"/>
            <a:ext cx="438150" cy="31432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42" name="Rectangle 538"/>
          <p:cNvSpPr>
            <a:spLocks noChangeArrowheads="1"/>
          </p:cNvSpPr>
          <p:nvPr/>
        </p:nvSpPr>
        <p:spPr bwMode="auto">
          <a:xfrm>
            <a:off x="6572250" y="4865688"/>
            <a:ext cx="439738" cy="3143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43" name="Rectangle 539"/>
          <p:cNvSpPr>
            <a:spLocks noChangeArrowheads="1"/>
          </p:cNvSpPr>
          <p:nvPr/>
        </p:nvSpPr>
        <p:spPr bwMode="auto">
          <a:xfrm>
            <a:off x="6721475" y="4883150"/>
            <a:ext cx="142875"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PIP</a:t>
            </a:r>
          </a:p>
        </p:txBody>
      </p:sp>
      <p:sp>
        <p:nvSpPr>
          <p:cNvPr id="22044" name="Rectangle 540"/>
          <p:cNvSpPr>
            <a:spLocks noChangeArrowheads="1"/>
          </p:cNvSpPr>
          <p:nvPr/>
        </p:nvSpPr>
        <p:spPr bwMode="auto">
          <a:xfrm>
            <a:off x="6662738" y="4994275"/>
            <a:ext cx="2349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Attribute</a:t>
            </a:r>
          </a:p>
        </p:txBody>
      </p:sp>
      <p:sp>
        <p:nvSpPr>
          <p:cNvPr id="22045" name="Rectangle 541"/>
          <p:cNvSpPr>
            <a:spLocks noChangeArrowheads="1"/>
          </p:cNvSpPr>
          <p:nvPr/>
        </p:nvSpPr>
        <p:spPr bwMode="auto">
          <a:xfrm>
            <a:off x="6662738" y="5080000"/>
            <a:ext cx="2349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Provider</a:t>
            </a:r>
          </a:p>
        </p:txBody>
      </p:sp>
      <p:sp>
        <p:nvSpPr>
          <p:cNvPr id="22046" name="Rectangle 542"/>
          <p:cNvSpPr>
            <a:spLocks noChangeArrowheads="1"/>
          </p:cNvSpPr>
          <p:nvPr/>
        </p:nvSpPr>
        <p:spPr bwMode="auto">
          <a:xfrm>
            <a:off x="6611938" y="5422900"/>
            <a:ext cx="7937" cy="341313"/>
          </a:xfrm>
          <a:prstGeom prst="rect">
            <a:avLst/>
          </a:prstGeom>
          <a:solidFill>
            <a:srgbClr val="03BA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47" name="Rectangle 543"/>
          <p:cNvSpPr>
            <a:spLocks noChangeArrowheads="1"/>
          </p:cNvSpPr>
          <p:nvPr/>
        </p:nvSpPr>
        <p:spPr bwMode="auto">
          <a:xfrm>
            <a:off x="6619875" y="5422900"/>
            <a:ext cx="7938" cy="341313"/>
          </a:xfrm>
          <a:prstGeom prst="rect">
            <a:avLst/>
          </a:prstGeom>
          <a:solidFill>
            <a:srgbClr val="A7FF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48" name="Rectangle 544"/>
          <p:cNvSpPr>
            <a:spLocks noChangeArrowheads="1"/>
          </p:cNvSpPr>
          <p:nvPr/>
        </p:nvSpPr>
        <p:spPr bwMode="auto">
          <a:xfrm>
            <a:off x="6627813" y="5422900"/>
            <a:ext cx="9525" cy="341313"/>
          </a:xfrm>
          <a:prstGeom prst="rect">
            <a:avLst/>
          </a:prstGeom>
          <a:solidFill>
            <a:srgbClr val="A3FD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49" name="Rectangle 545"/>
          <p:cNvSpPr>
            <a:spLocks noChangeArrowheads="1"/>
          </p:cNvSpPr>
          <p:nvPr/>
        </p:nvSpPr>
        <p:spPr bwMode="auto">
          <a:xfrm>
            <a:off x="6637338" y="5422900"/>
            <a:ext cx="7937" cy="341313"/>
          </a:xfrm>
          <a:prstGeom prst="rect">
            <a:avLst/>
          </a:prstGeom>
          <a:solidFill>
            <a:srgbClr val="9FFB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50" name="Rectangle 546"/>
          <p:cNvSpPr>
            <a:spLocks noChangeArrowheads="1"/>
          </p:cNvSpPr>
          <p:nvPr/>
        </p:nvSpPr>
        <p:spPr bwMode="auto">
          <a:xfrm>
            <a:off x="6645275" y="5422900"/>
            <a:ext cx="7938" cy="341313"/>
          </a:xfrm>
          <a:prstGeom prst="rect">
            <a:avLst/>
          </a:prstGeom>
          <a:solidFill>
            <a:srgbClr val="9BFA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51" name="Rectangle 547"/>
          <p:cNvSpPr>
            <a:spLocks noChangeArrowheads="1"/>
          </p:cNvSpPr>
          <p:nvPr/>
        </p:nvSpPr>
        <p:spPr bwMode="auto">
          <a:xfrm>
            <a:off x="6653213" y="5422900"/>
            <a:ext cx="9525" cy="341313"/>
          </a:xfrm>
          <a:prstGeom prst="rect">
            <a:avLst/>
          </a:prstGeom>
          <a:solidFill>
            <a:srgbClr val="97F8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52" name="Rectangle 548"/>
          <p:cNvSpPr>
            <a:spLocks noChangeArrowheads="1"/>
          </p:cNvSpPr>
          <p:nvPr/>
        </p:nvSpPr>
        <p:spPr bwMode="auto">
          <a:xfrm>
            <a:off x="6662738" y="5422900"/>
            <a:ext cx="7937" cy="341313"/>
          </a:xfrm>
          <a:prstGeom prst="rect">
            <a:avLst/>
          </a:prstGeom>
          <a:solidFill>
            <a:srgbClr val="92F6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53" name="Rectangle 549"/>
          <p:cNvSpPr>
            <a:spLocks noChangeArrowheads="1"/>
          </p:cNvSpPr>
          <p:nvPr/>
        </p:nvSpPr>
        <p:spPr bwMode="auto">
          <a:xfrm>
            <a:off x="6670675" y="5422900"/>
            <a:ext cx="9525" cy="341313"/>
          </a:xfrm>
          <a:prstGeom prst="rect">
            <a:avLst/>
          </a:prstGeom>
          <a:solidFill>
            <a:srgbClr val="8EF4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54" name="Rectangle 550"/>
          <p:cNvSpPr>
            <a:spLocks noChangeArrowheads="1"/>
          </p:cNvSpPr>
          <p:nvPr/>
        </p:nvSpPr>
        <p:spPr bwMode="auto">
          <a:xfrm>
            <a:off x="6680200" y="5422900"/>
            <a:ext cx="7938" cy="341313"/>
          </a:xfrm>
          <a:prstGeom prst="rect">
            <a:avLst/>
          </a:prstGeom>
          <a:solidFill>
            <a:srgbClr val="8AF3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55" name="Rectangle 551"/>
          <p:cNvSpPr>
            <a:spLocks noChangeArrowheads="1"/>
          </p:cNvSpPr>
          <p:nvPr/>
        </p:nvSpPr>
        <p:spPr bwMode="auto">
          <a:xfrm>
            <a:off x="6688138" y="5422900"/>
            <a:ext cx="7937" cy="341313"/>
          </a:xfrm>
          <a:prstGeom prst="rect">
            <a:avLst/>
          </a:prstGeom>
          <a:solidFill>
            <a:srgbClr val="86F1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56" name="Rectangle 552"/>
          <p:cNvSpPr>
            <a:spLocks noChangeArrowheads="1"/>
          </p:cNvSpPr>
          <p:nvPr/>
        </p:nvSpPr>
        <p:spPr bwMode="auto">
          <a:xfrm>
            <a:off x="6696075" y="5422900"/>
            <a:ext cx="9525" cy="341313"/>
          </a:xfrm>
          <a:prstGeom prst="rect">
            <a:avLst/>
          </a:prstGeom>
          <a:solidFill>
            <a:srgbClr val="82E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57" name="Rectangle 553"/>
          <p:cNvSpPr>
            <a:spLocks noChangeArrowheads="1"/>
          </p:cNvSpPr>
          <p:nvPr/>
        </p:nvSpPr>
        <p:spPr bwMode="auto">
          <a:xfrm>
            <a:off x="6705600" y="5422900"/>
            <a:ext cx="7938" cy="341313"/>
          </a:xfrm>
          <a:prstGeom prst="rect">
            <a:avLst/>
          </a:prstGeom>
          <a:solidFill>
            <a:srgbClr val="7EEE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58" name="Rectangle 554"/>
          <p:cNvSpPr>
            <a:spLocks noChangeArrowheads="1"/>
          </p:cNvSpPr>
          <p:nvPr/>
        </p:nvSpPr>
        <p:spPr bwMode="auto">
          <a:xfrm>
            <a:off x="6713538" y="5422900"/>
            <a:ext cx="7937" cy="341313"/>
          </a:xfrm>
          <a:prstGeom prst="rect">
            <a:avLst/>
          </a:prstGeom>
          <a:solidFill>
            <a:srgbClr val="7AEC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59" name="Rectangle 555"/>
          <p:cNvSpPr>
            <a:spLocks noChangeArrowheads="1"/>
          </p:cNvSpPr>
          <p:nvPr/>
        </p:nvSpPr>
        <p:spPr bwMode="auto">
          <a:xfrm>
            <a:off x="6721475" y="5422900"/>
            <a:ext cx="9525" cy="341313"/>
          </a:xfrm>
          <a:prstGeom prst="rect">
            <a:avLst/>
          </a:prstGeom>
          <a:solidFill>
            <a:srgbClr val="76EA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60" name="Rectangle 556"/>
          <p:cNvSpPr>
            <a:spLocks noChangeArrowheads="1"/>
          </p:cNvSpPr>
          <p:nvPr/>
        </p:nvSpPr>
        <p:spPr bwMode="auto">
          <a:xfrm>
            <a:off x="6731000" y="5422900"/>
            <a:ext cx="7938" cy="341313"/>
          </a:xfrm>
          <a:prstGeom prst="rect">
            <a:avLst/>
          </a:prstGeom>
          <a:solidFill>
            <a:srgbClr val="72E8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61" name="Rectangle 557"/>
          <p:cNvSpPr>
            <a:spLocks noChangeArrowheads="1"/>
          </p:cNvSpPr>
          <p:nvPr/>
        </p:nvSpPr>
        <p:spPr bwMode="auto">
          <a:xfrm>
            <a:off x="6738938" y="5422900"/>
            <a:ext cx="9525" cy="341313"/>
          </a:xfrm>
          <a:prstGeom prst="rect">
            <a:avLst/>
          </a:prstGeom>
          <a:solidFill>
            <a:srgbClr val="6EE7A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62" name="Rectangle 558"/>
          <p:cNvSpPr>
            <a:spLocks noChangeArrowheads="1"/>
          </p:cNvSpPr>
          <p:nvPr/>
        </p:nvSpPr>
        <p:spPr bwMode="auto">
          <a:xfrm>
            <a:off x="6748463" y="5422900"/>
            <a:ext cx="7937" cy="341313"/>
          </a:xfrm>
          <a:prstGeom prst="rect">
            <a:avLst/>
          </a:prstGeom>
          <a:solidFill>
            <a:srgbClr val="69E5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63" name="Rectangle 559"/>
          <p:cNvSpPr>
            <a:spLocks noChangeArrowheads="1"/>
          </p:cNvSpPr>
          <p:nvPr/>
        </p:nvSpPr>
        <p:spPr bwMode="auto">
          <a:xfrm>
            <a:off x="6756400" y="5422900"/>
            <a:ext cx="7938" cy="341313"/>
          </a:xfrm>
          <a:prstGeom prst="rect">
            <a:avLst/>
          </a:prstGeom>
          <a:solidFill>
            <a:srgbClr val="65E3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64" name="Rectangle 560"/>
          <p:cNvSpPr>
            <a:spLocks noChangeArrowheads="1"/>
          </p:cNvSpPr>
          <p:nvPr/>
        </p:nvSpPr>
        <p:spPr bwMode="auto">
          <a:xfrm>
            <a:off x="6764338" y="5422900"/>
            <a:ext cx="9525" cy="341313"/>
          </a:xfrm>
          <a:prstGeom prst="rect">
            <a:avLst/>
          </a:prstGeom>
          <a:solidFill>
            <a:srgbClr val="61E1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65" name="Rectangle 561"/>
          <p:cNvSpPr>
            <a:spLocks noChangeArrowheads="1"/>
          </p:cNvSpPr>
          <p:nvPr/>
        </p:nvSpPr>
        <p:spPr bwMode="auto">
          <a:xfrm>
            <a:off x="6773863" y="5422900"/>
            <a:ext cx="7937" cy="341313"/>
          </a:xfrm>
          <a:prstGeom prst="rect">
            <a:avLst/>
          </a:prstGeom>
          <a:solidFill>
            <a:srgbClr val="5DDF9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66" name="Rectangle 562"/>
          <p:cNvSpPr>
            <a:spLocks noChangeArrowheads="1"/>
          </p:cNvSpPr>
          <p:nvPr/>
        </p:nvSpPr>
        <p:spPr bwMode="auto">
          <a:xfrm>
            <a:off x="6781800" y="5422900"/>
            <a:ext cx="7938" cy="341313"/>
          </a:xfrm>
          <a:prstGeom prst="rect">
            <a:avLst/>
          </a:prstGeom>
          <a:solidFill>
            <a:srgbClr val="59DE9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67" name="Rectangle 563"/>
          <p:cNvSpPr>
            <a:spLocks noChangeArrowheads="1"/>
          </p:cNvSpPr>
          <p:nvPr/>
        </p:nvSpPr>
        <p:spPr bwMode="auto">
          <a:xfrm>
            <a:off x="6789738" y="5422900"/>
            <a:ext cx="9525" cy="341313"/>
          </a:xfrm>
          <a:prstGeom prst="rect">
            <a:avLst/>
          </a:prstGeom>
          <a:solidFill>
            <a:srgbClr val="55DC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68" name="Rectangle 564"/>
          <p:cNvSpPr>
            <a:spLocks noChangeArrowheads="1"/>
          </p:cNvSpPr>
          <p:nvPr/>
        </p:nvSpPr>
        <p:spPr bwMode="auto">
          <a:xfrm>
            <a:off x="6799263" y="5422900"/>
            <a:ext cx="7937" cy="341313"/>
          </a:xfrm>
          <a:prstGeom prst="rect">
            <a:avLst/>
          </a:prstGeom>
          <a:solidFill>
            <a:srgbClr val="51DB9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69" name="Rectangle 565"/>
          <p:cNvSpPr>
            <a:spLocks noChangeArrowheads="1"/>
          </p:cNvSpPr>
          <p:nvPr/>
        </p:nvSpPr>
        <p:spPr bwMode="auto">
          <a:xfrm>
            <a:off x="6807200" y="5422900"/>
            <a:ext cx="9525" cy="341313"/>
          </a:xfrm>
          <a:prstGeom prst="rect">
            <a:avLst/>
          </a:prstGeom>
          <a:solidFill>
            <a:srgbClr val="4DD9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70" name="Rectangle 566"/>
          <p:cNvSpPr>
            <a:spLocks noChangeArrowheads="1"/>
          </p:cNvSpPr>
          <p:nvPr/>
        </p:nvSpPr>
        <p:spPr bwMode="auto">
          <a:xfrm>
            <a:off x="6816725" y="5422900"/>
            <a:ext cx="7938" cy="341313"/>
          </a:xfrm>
          <a:prstGeom prst="rect">
            <a:avLst/>
          </a:prstGeom>
          <a:solidFill>
            <a:srgbClr val="49D7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71" name="Rectangle 567"/>
          <p:cNvSpPr>
            <a:spLocks noChangeArrowheads="1"/>
          </p:cNvSpPr>
          <p:nvPr/>
        </p:nvSpPr>
        <p:spPr bwMode="auto">
          <a:xfrm>
            <a:off x="6824663" y="5422900"/>
            <a:ext cx="7937" cy="341313"/>
          </a:xfrm>
          <a:prstGeom prst="rect">
            <a:avLst/>
          </a:prstGeom>
          <a:solidFill>
            <a:srgbClr val="45D6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72" name="Rectangle 568"/>
          <p:cNvSpPr>
            <a:spLocks noChangeArrowheads="1"/>
          </p:cNvSpPr>
          <p:nvPr/>
        </p:nvSpPr>
        <p:spPr bwMode="auto">
          <a:xfrm>
            <a:off x="6832600" y="5422900"/>
            <a:ext cx="9525" cy="341313"/>
          </a:xfrm>
          <a:prstGeom prst="rect">
            <a:avLst/>
          </a:prstGeom>
          <a:solidFill>
            <a:srgbClr val="40D48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73" name="Rectangle 569"/>
          <p:cNvSpPr>
            <a:spLocks noChangeArrowheads="1"/>
          </p:cNvSpPr>
          <p:nvPr/>
        </p:nvSpPr>
        <p:spPr bwMode="auto">
          <a:xfrm>
            <a:off x="6842125" y="5422900"/>
            <a:ext cx="7938" cy="341313"/>
          </a:xfrm>
          <a:prstGeom prst="rect">
            <a:avLst/>
          </a:prstGeom>
          <a:solidFill>
            <a:srgbClr val="3CD2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74" name="Rectangle 570"/>
          <p:cNvSpPr>
            <a:spLocks noChangeArrowheads="1"/>
          </p:cNvSpPr>
          <p:nvPr/>
        </p:nvSpPr>
        <p:spPr bwMode="auto">
          <a:xfrm>
            <a:off x="6850063" y="5422900"/>
            <a:ext cx="7937" cy="341313"/>
          </a:xfrm>
          <a:prstGeom prst="rect">
            <a:avLst/>
          </a:prstGeom>
          <a:solidFill>
            <a:srgbClr val="38D0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75" name="Rectangle 571"/>
          <p:cNvSpPr>
            <a:spLocks noChangeArrowheads="1"/>
          </p:cNvSpPr>
          <p:nvPr/>
        </p:nvSpPr>
        <p:spPr bwMode="auto">
          <a:xfrm>
            <a:off x="6858000" y="5422900"/>
            <a:ext cx="9525" cy="341313"/>
          </a:xfrm>
          <a:prstGeom prst="rect">
            <a:avLst/>
          </a:prstGeom>
          <a:solidFill>
            <a:srgbClr val="34CF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76" name="Rectangle 572"/>
          <p:cNvSpPr>
            <a:spLocks noChangeArrowheads="1"/>
          </p:cNvSpPr>
          <p:nvPr/>
        </p:nvSpPr>
        <p:spPr bwMode="auto">
          <a:xfrm>
            <a:off x="6867525" y="5422900"/>
            <a:ext cx="7938" cy="341313"/>
          </a:xfrm>
          <a:prstGeom prst="rect">
            <a:avLst/>
          </a:prstGeom>
          <a:solidFill>
            <a:srgbClr val="30CD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77" name="Rectangle 573"/>
          <p:cNvSpPr>
            <a:spLocks noChangeArrowheads="1"/>
          </p:cNvSpPr>
          <p:nvPr/>
        </p:nvSpPr>
        <p:spPr bwMode="auto">
          <a:xfrm>
            <a:off x="6875463" y="5422900"/>
            <a:ext cx="7937" cy="341313"/>
          </a:xfrm>
          <a:prstGeom prst="rect">
            <a:avLst/>
          </a:prstGeom>
          <a:solidFill>
            <a:srgbClr val="2CCC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78" name="Rectangle 574"/>
          <p:cNvSpPr>
            <a:spLocks noChangeArrowheads="1"/>
          </p:cNvSpPr>
          <p:nvPr/>
        </p:nvSpPr>
        <p:spPr bwMode="auto">
          <a:xfrm>
            <a:off x="6883400" y="5422900"/>
            <a:ext cx="9525" cy="341313"/>
          </a:xfrm>
          <a:prstGeom prst="rect">
            <a:avLst/>
          </a:prstGeom>
          <a:solidFill>
            <a:srgbClr val="28CA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79" name="Rectangle 575"/>
          <p:cNvSpPr>
            <a:spLocks noChangeArrowheads="1"/>
          </p:cNvSpPr>
          <p:nvPr/>
        </p:nvSpPr>
        <p:spPr bwMode="auto">
          <a:xfrm>
            <a:off x="6892925" y="5422900"/>
            <a:ext cx="7938" cy="341313"/>
          </a:xfrm>
          <a:prstGeom prst="rect">
            <a:avLst/>
          </a:prstGeom>
          <a:solidFill>
            <a:srgbClr val="24C8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80" name="Rectangle 576"/>
          <p:cNvSpPr>
            <a:spLocks noChangeArrowheads="1"/>
          </p:cNvSpPr>
          <p:nvPr/>
        </p:nvSpPr>
        <p:spPr bwMode="auto">
          <a:xfrm>
            <a:off x="6900863" y="5422900"/>
            <a:ext cx="9525" cy="341313"/>
          </a:xfrm>
          <a:prstGeom prst="rect">
            <a:avLst/>
          </a:prstGeom>
          <a:solidFill>
            <a:srgbClr val="20C67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81" name="Rectangle 577"/>
          <p:cNvSpPr>
            <a:spLocks noChangeArrowheads="1"/>
          </p:cNvSpPr>
          <p:nvPr/>
        </p:nvSpPr>
        <p:spPr bwMode="auto">
          <a:xfrm>
            <a:off x="6910388" y="5422900"/>
            <a:ext cx="7937" cy="341313"/>
          </a:xfrm>
          <a:prstGeom prst="rect">
            <a:avLst/>
          </a:prstGeom>
          <a:solidFill>
            <a:srgbClr val="1BC4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82" name="Rectangle 578"/>
          <p:cNvSpPr>
            <a:spLocks noChangeArrowheads="1"/>
          </p:cNvSpPr>
          <p:nvPr/>
        </p:nvSpPr>
        <p:spPr bwMode="auto">
          <a:xfrm>
            <a:off x="6918325" y="5422900"/>
            <a:ext cx="7938" cy="341313"/>
          </a:xfrm>
          <a:prstGeom prst="rect">
            <a:avLst/>
          </a:prstGeom>
          <a:solidFill>
            <a:srgbClr val="17C3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83" name="Rectangle 579"/>
          <p:cNvSpPr>
            <a:spLocks noChangeArrowheads="1"/>
          </p:cNvSpPr>
          <p:nvPr/>
        </p:nvSpPr>
        <p:spPr bwMode="auto">
          <a:xfrm>
            <a:off x="6926263" y="5422900"/>
            <a:ext cx="9525" cy="341313"/>
          </a:xfrm>
          <a:prstGeom prst="rect">
            <a:avLst/>
          </a:prstGeom>
          <a:solidFill>
            <a:srgbClr val="13C16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84" name="Rectangle 580"/>
          <p:cNvSpPr>
            <a:spLocks noChangeArrowheads="1"/>
          </p:cNvSpPr>
          <p:nvPr/>
        </p:nvSpPr>
        <p:spPr bwMode="auto">
          <a:xfrm>
            <a:off x="6935788" y="5422900"/>
            <a:ext cx="7937" cy="341313"/>
          </a:xfrm>
          <a:prstGeom prst="rect">
            <a:avLst/>
          </a:prstGeom>
          <a:solidFill>
            <a:srgbClr val="0FB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85" name="Rectangle 581"/>
          <p:cNvSpPr>
            <a:spLocks noChangeArrowheads="1"/>
          </p:cNvSpPr>
          <p:nvPr/>
        </p:nvSpPr>
        <p:spPr bwMode="auto">
          <a:xfrm>
            <a:off x="6943725" y="5422900"/>
            <a:ext cx="7938" cy="341313"/>
          </a:xfrm>
          <a:prstGeom prst="rect">
            <a:avLst/>
          </a:prstGeom>
          <a:solidFill>
            <a:srgbClr val="0BBD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86" name="Rectangle 582"/>
          <p:cNvSpPr>
            <a:spLocks noChangeArrowheads="1"/>
          </p:cNvSpPr>
          <p:nvPr/>
        </p:nvSpPr>
        <p:spPr bwMode="auto">
          <a:xfrm>
            <a:off x="6951663" y="5422900"/>
            <a:ext cx="9525" cy="341313"/>
          </a:xfrm>
          <a:prstGeom prst="rect">
            <a:avLst/>
          </a:prstGeom>
          <a:solidFill>
            <a:srgbClr val="07BC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87" name="Oval 583"/>
          <p:cNvSpPr>
            <a:spLocks noChangeArrowheads="1"/>
          </p:cNvSpPr>
          <p:nvPr/>
        </p:nvSpPr>
        <p:spPr bwMode="auto">
          <a:xfrm>
            <a:off x="6626225" y="5391150"/>
            <a:ext cx="331788" cy="88900"/>
          </a:xfrm>
          <a:prstGeom prst="ellipse">
            <a:avLst/>
          </a:prstGeom>
          <a:solidFill>
            <a:srgbClr val="A8FFD3"/>
          </a:solidFill>
          <a:ln w="0">
            <a:solidFill>
              <a:srgbClr val="000000"/>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88" name="Rectangle 584"/>
          <p:cNvSpPr>
            <a:spLocks noChangeArrowheads="1"/>
          </p:cNvSpPr>
          <p:nvPr/>
        </p:nvSpPr>
        <p:spPr bwMode="auto">
          <a:xfrm>
            <a:off x="6748463" y="5516563"/>
            <a:ext cx="889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DB</a:t>
            </a:r>
          </a:p>
        </p:txBody>
      </p:sp>
      <p:sp>
        <p:nvSpPr>
          <p:cNvPr id="22089" name="Rectangle 585"/>
          <p:cNvSpPr>
            <a:spLocks noChangeArrowheads="1"/>
          </p:cNvSpPr>
          <p:nvPr/>
        </p:nvSpPr>
        <p:spPr bwMode="auto">
          <a:xfrm>
            <a:off x="6653213" y="5526088"/>
            <a:ext cx="2825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0"/>
              </a:spcBef>
              <a:buFontTx/>
              <a:buNone/>
            </a:pPr>
            <a:r>
              <a:rPr lang="nl-NL" altLang="nl-BE" sz="500">
                <a:solidFill>
                  <a:srgbClr val="FFFFFF"/>
                </a:solidFill>
                <a:sym typeface="Arial" panose="020B0604020202020204" pitchFamily="34" charset="0"/>
              </a:rPr>
              <a:t>Judicial</a:t>
            </a:r>
          </a:p>
          <a:p>
            <a:pPr algn="ctr" eaLnBrk="1" hangingPunct="1">
              <a:spcBef>
                <a:spcPct val="0"/>
              </a:spcBef>
              <a:buFontTx/>
              <a:buNone/>
            </a:pPr>
            <a:r>
              <a:rPr lang="nl-NL" altLang="nl-BE" sz="500">
                <a:solidFill>
                  <a:srgbClr val="FFFFFF"/>
                </a:solidFill>
                <a:sym typeface="Arial" panose="020B0604020202020204" pitchFamily="34" charset="0"/>
              </a:rPr>
              <a:t>exut-</a:t>
            </a:r>
          </a:p>
          <a:p>
            <a:pPr algn="ctr" eaLnBrk="1" hangingPunct="1">
              <a:spcBef>
                <a:spcPct val="0"/>
              </a:spcBef>
              <a:buFontTx/>
              <a:buNone/>
            </a:pPr>
            <a:r>
              <a:rPr lang="nl-NL" altLang="nl-BE" sz="500">
                <a:solidFill>
                  <a:srgbClr val="FFFFFF"/>
                </a:solidFill>
                <a:sym typeface="Arial" panose="020B0604020202020204" pitchFamily="34" charset="0"/>
              </a:rPr>
              <a:t>ers</a:t>
            </a:r>
          </a:p>
        </p:txBody>
      </p:sp>
      <p:sp>
        <p:nvSpPr>
          <p:cNvPr id="22090" name="Line 586"/>
          <p:cNvSpPr>
            <a:spLocks noChangeShapeType="1"/>
          </p:cNvSpPr>
          <p:nvPr/>
        </p:nvSpPr>
        <p:spPr bwMode="auto">
          <a:xfrm flipV="1">
            <a:off x="6791325" y="5281613"/>
            <a:ext cx="1588" cy="109537"/>
          </a:xfrm>
          <a:prstGeom prst="line">
            <a:avLst/>
          </a:prstGeom>
          <a:noFill/>
          <a:ln w="7938" cap="rnd">
            <a:solidFill>
              <a:srgbClr val="666699"/>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2091" name="Freeform 587"/>
          <p:cNvSpPr>
            <a:spLocks/>
          </p:cNvSpPr>
          <p:nvPr/>
        </p:nvSpPr>
        <p:spPr bwMode="auto">
          <a:xfrm>
            <a:off x="6754813" y="5180013"/>
            <a:ext cx="74612" cy="111125"/>
          </a:xfrm>
          <a:custGeom>
            <a:avLst/>
            <a:gdLst>
              <a:gd name="T0" fmla="*/ 0 w 47"/>
              <a:gd name="T1" fmla="*/ 2147483646 h 70"/>
              <a:gd name="T2" fmla="*/ 2147483646 w 47"/>
              <a:gd name="T3" fmla="*/ 0 h 70"/>
              <a:gd name="T4" fmla="*/ 2147483646 w 47"/>
              <a:gd name="T5" fmla="*/ 2147483646 h 70"/>
              <a:gd name="T6" fmla="*/ 0 w 47"/>
              <a:gd name="T7" fmla="*/ 2147483646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70">
                <a:moveTo>
                  <a:pt x="0" y="70"/>
                </a:moveTo>
                <a:lnTo>
                  <a:pt x="23" y="0"/>
                </a:lnTo>
                <a:lnTo>
                  <a:pt x="47" y="70"/>
                </a:lnTo>
                <a:lnTo>
                  <a:pt x="0" y="7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092" name="Freeform 588"/>
          <p:cNvSpPr>
            <a:spLocks/>
          </p:cNvSpPr>
          <p:nvPr/>
        </p:nvSpPr>
        <p:spPr bwMode="auto">
          <a:xfrm>
            <a:off x="6791325" y="4391025"/>
            <a:ext cx="579438" cy="373063"/>
          </a:xfrm>
          <a:custGeom>
            <a:avLst/>
            <a:gdLst>
              <a:gd name="T0" fmla="*/ 2147483646 w 365"/>
              <a:gd name="T1" fmla="*/ 0 h 235"/>
              <a:gd name="T2" fmla="*/ 2147483646 w 365"/>
              <a:gd name="T3" fmla="*/ 2147483646 h 235"/>
              <a:gd name="T4" fmla="*/ 0 w 365"/>
              <a:gd name="T5" fmla="*/ 2147483646 h 235"/>
              <a:gd name="T6" fmla="*/ 0 w 365"/>
              <a:gd name="T7" fmla="*/ 2147483646 h 2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5" h="235">
                <a:moveTo>
                  <a:pt x="365" y="0"/>
                </a:moveTo>
                <a:lnTo>
                  <a:pt x="365" y="181"/>
                </a:lnTo>
                <a:lnTo>
                  <a:pt x="0" y="181"/>
                </a:lnTo>
                <a:lnTo>
                  <a:pt x="0" y="235"/>
                </a:lnTo>
              </a:path>
            </a:pathLst>
          </a:custGeom>
          <a:noFill/>
          <a:ln w="7938" cap="rnd">
            <a:solidFill>
              <a:srgbClr val="6666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2093" name="Freeform 589"/>
          <p:cNvSpPr>
            <a:spLocks/>
          </p:cNvSpPr>
          <p:nvPr/>
        </p:nvSpPr>
        <p:spPr bwMode="auto">
          <a:xfrm>
            <a:off x="7334250" y="4289425"/>
            <a:ext cx="74613" cy="111125"/>
          </a:xfrm>
          <a:custGeom>
            <a:avLst/>
            <a:gdLst>
              <a:gd name="T0" fmla="*/ 0 w 47"/>
              <a:gd name="T1" fmla="*/ 2147483646 h 70"/>
              <a:gd name="T2" fmla="*/ 2147483646 w 47"/>
              <a:gd name="T3" fmla="*/ 0 h 70"/>
              <a:gd name="T4" fmla="*/ 2147483646 w 47"/>
              <a:gd name="T5" fmla="*/ 2147483646 h 70"/>
              <a:gd name="T6" fmla="*/ 0 w 47"/>
              <a:gd name="T7" fmla="*/ 2147483646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70">
                <a:moveTo>
                  <a:pt x="0" y="70"/>
                </a:moveTo>
                <a:lnTo>
                  <a:pt x="23" y="0"/>
                </a:lnTo>
                <a:lnTo>
                  <a:pt x="47" y="70"/>
                </a:lnTo>
                <a:lnTo>
                  <a:pt x="0" y="7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094" name="Freeform 590"/>
          <p:cNvSpPr>
            <a:spLocks/>
          </p:cNvSpPr>
          <p:nvPr/>
        </p:nvSpPr>
        <p:spPr bwMode="auto">
          <a:xfrm>
            <a:off x="6754813" y="4756150"/>
            <a:ext cx="74612" cy="109538"/>
          </a:xfrm>
          <a:custGeom>
            <a:avLst/>
            <a:gdLst>
              <a:gd name="T0" fmla="*/ 2147483646 w 47"/>
              <a:gd name="T1" fmla="*/ 0 h 69"/>
              <a:gd name="T2" fmla="*/ 2147483646 w 47"/>
              <a:gd name="T3" fmla="*/ 2147483646 h 69"/>
              <a:gd name="T4" fmla="*/ 0 w 47"/>
              <a:gd name="T5" fmla="*/ 0 h 69"/>
              <a:gd name="T6" fmla="*/ 2147483646 w 47"/>
              <a:gd name="T7" fmla="*/ 0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69">
                <a:moveTo>
                  <a:pt x="47" y="0"/>
                </a:moveTo>
                <a:lnTo>
                  <a:pt x="23" y="69"/>
                </a:lnTo>
                <a:lnTo>
                  <a:pt x="0" y="0"/>
                </a:lnTo>
                <a:lnTo>
                  <a:pt x="47" y="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095" name="Rectangle 591"/>
          <p:cNvSpPr>
            <a:spLocks noChangeArrowheads="1"/>
          </p:cNvSpPr>
          <p:nvPr/>
        </p:nvSpPr>
        <p:spPr bwMode="auto">
          <a:xfrm>
            <a:off x="3314700" y="4964113"/>
            <a:ext cx="438150" cy="31432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96" name="Rectangle 592"/>
          <p:cNvSpPr>
            <a:spLocks noChangeArrowheads="1"/>
          </p:cNvSpPr>
          <p:nvPr/>
        </p:nvSpPr>
        <p:spPr bwMode="auto">
          <a:xfrm>
            <a:off x="3249613" y="4899025"/>
            <a:ext cx="439737" cy="3143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97" name="Rectangle 593"/>
          <p:cNvSpPr>
            <a:spLocks noChangeArrowheads="1"/>
          </p:cNvSpPr>
          <p:nvPr/>
        </p:nvSpPr>
        <p:spPr bwMode="auto">
          <a:xfrm>
            <a:off x="3395663" y="4916488"/>
            <a:ext cx="142875"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PIP</a:t>
            </a:r>
          </a:p>
        </p:txBody>
      </p:sp>
      <p:sp>
        <p:nvSpPr>
          <p:cNvPr id="22098" name="Rectangle 594"/>
          <p:cNvSpPr>
            <a:spLocks noChangeArrowheads="1"/>
          </p:cNvSpPr>
          <p:nvPr/>
        </p:nvSpPr>
        <p:spPr bwMode="auto">
          <a:xfrm>
            <a:off x="3344863" y="5027613"/>
            <a:ext cx="2349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Attribute</a:t>
            </a:r>
          </a:p>
        </p:txBody>
      </p:sp>
      <p:sp>
        <p:nvSpPr>
          <p:cNvPr id="22099" name="Rectangle 595"/>
          <p:cNvSpPr>
            <a:spLocks noChangeArrowheads="1"/>
          </p:cNvSpPr>
          <p:nvPr/>
        </p:nvSpPr>
        <p:spPr bwMode="auto">
          <a:xfrm>
            <a:off x="3344863" y="5113338"/>
            <a:ext cx="2349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Provider</a:t>
            </a:r>
          </a:p>
        </p:txBody>
      </p:sp>
      <p:sp>
        <p:nvSpPr>
          <p:cNvPr id="22100" name="Rectangle 596"/>
          <p:cNvSpPr>
            <a:spLocks noChangeArrowheads="1"/>
          </p:cNvSpPr>
          <p:nvPr/>
        </p:nvSpPr>
        <p:spPr bwMode="auto">
          <a:xfrm>
            <a:off x="3294063" y="5456238"/>
            <a:ext cx="7937" cy="342900"/>
          </a:xfrm>
          <a:prstGeom prst="rect">
            <a:avLst/>
          </a:prstGeom>
          <a:solidFill>
            <a:srgbClr val="01B95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01" name="Rectangle 597"/>
          <p:cNvSpPr>
            <a:spLocks noChangeArrowheads="1"/>
          </p:cNvSpPr>
          <p:nvPr/>
        </p:nvSpPr>
        <p:spPr bwMode="auto">
          <a:xfrm>
            <a:off x="3302000" y="5456238"/>
            <a:ext cx="7938" cy="342900"/>
          </a:xfrm>
          <a:prstGeom prst="rect">
            <a:avLst/>
          </a:prstGeom>
          <a:solidFill>
            <a:srgbClr val="A5FE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02" name="Rectangle 598"/>
          <p:cNvSpPr>
            <a:spLocks noChangeArrowheads="1"/>
          </p:cNvSpPr>
          <p:nvPr/>
        </p:nvSpPr>
        <p:spPr bwMode="auto">
          <a:xfrm>
            <a:off x="3309938" y="5456238"/>
            <a:ext cx="9525" cy="342900"/>
          </a:xfrm>
          <a:prstGeom prst="rect">
            <a:avLst/>
          </a:prstGeom>
          <a:solidFill>
            <a:srgbClr val="A1FC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03" name="Rectangle 599"/>
          <p:cNvSpPr>
            <a:spLocks noChangeArrowheads="1"/>
          </p:cNvSpPr>
          <p:nvPr/>
        </p:nvSpPr>
        <p:spPr bwMode="auto">
          <a:xfrm>
            <a:off x="3319463" y="5456238"/>
            <a:ext cx="7937" cy="342900"/>
          </a:xfrm>
          <a:prstGeom prst="rect">
            <a:avLst/>
          </a:prstGeom>
          <a:solidFill>
            <a:srgbClr val="9DFA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04" name="Rectangle 600"/>
          <p:cNvSpPr>
            <a:spLocks noChangeArrowheads="1"/>
          </p:cNvSpPr>
          <p:nvPr/>
        </p:nvSpPr>
        <p:spPr bwMode="auto">
          <a:xfrm>
            <a:off x="3327400" y="5456238"/>
            <a:ext cx="7938" cy="342900"/>
          </a:xfrm>
          <a:prstGeom prst="rect">
            <a:avLst/>
          </a:prstGeom>
          <a:solidFill>
            <a:srgbClr val="98F8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05" name="Rectangle 601"/>
          <p:cNvSpPr>
            <a:spLocks noChangeArrowheads="1"/>
          </p:cNvSpPr>
          <p:nvPr/>
        </p:nvSpPr>
        <p:spPr bwMode="auto">
          <a:xfrm>
            <a:off x="3335338" y="5456238"/>
            <a:ext cx="9525" cy="342900"/>
          </a:xfrm>
          <a:prstGeom prst="rect">
            <a:avLst/>
          </a:prstGeom>
          <a:solidFill>
            <a:srgbClr val="94F6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06" name="Rectangle 602"/>
          <p:cNvSpPr>
            <a:spLocks noChangeArrowheads="1"/>
          </p:cNvSpPr>
          <p:nvPr/>
        </p:nvSpPr>
        <p:spPr bwMode="auto">
          <a:xfrm>
            <a:off x="3344863" y="5456238"/>
            <a:ext cx="7937" cy="342900"/>
          </a:xfrm>
          <a:prstGeom prst="rect">
            <a:avLst/>
          </a:prstGeom>
          <a:solidFill>
            <a:srgbClr val="90F5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07" name="Rectangle 603"/>
          <p:cNvSpPr>
            <a:spLocks noChangeArrowheads="1"/>
          </p:cNvSpPr>
          <p:nvPr/>
        </p:nvSpPr>
        <p:spPr bwMode="auto">
          <a:xfrm>
            <a:off x="3352800" y="5456238"/>
            <a:ext cx="9525" cy="342900"/>
          </a:xfrm>
          <a:prstGeom prst="rect">
            <a:avLst/>
          </a:prstGeom>
          <a:solidFill>
            <a:srgbClr val="8CF3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08" name="Rectangle 604"/>
          <p:cNvSpPr>
            <a:spLocks noChangeArrowheads="1"/>
          </p:cNvSpPr>
          <p:nvPr/>
        </p:nvSpPr>
        <p:spPr bwMode="auto">
          <a:xfrm>
            <a:off x="3362325" y="5456238"/>
            <a:ext cx="7938" cy="342900"/>
          </a:xfrm>
          <a:prstGeom prst="rect">
            <a:avLst/>
          </a:prstGeom>
          <a:solidFill>
            <a:srgbClr val="88F2B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09" name="Rectangle 605"/>
          <p:cNvSpPr>
            <a:spLocks noChangeArrowheads="1"/>
          </p:cNvSpPr>
          <p:nvPr/>
        </p:nvSpPr>
        <p:spPr bwMode="auto">
          <a:xfrm>
            <a:off x="3370263" y="5456238"/>
            <a:ext cx="7937" cy="342900"/>
          </a:xfrm>
          <a:prstGeom prst="rect">
            <a:avLst/>
          </a:prstGeom>
          <a:solidFill>
            <a:srgbClr val="84F0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10" name="Rectangle 606"/>
          <p:cNvSpPr>
            <a:spLocks noChangeArrowheads="1"/>
          </p:cNvSpPr>
          <p:nvPr/>
        </p:nvSpPr>
        <p:spPr bwMode="auto">
          <a:xfrm>
            <a:off x="3378200" y="5456238"/>
            <a:ext cx="9525" cy="342900"/>
          </a:xfrm>
          <a:prstGeom prst="rect">
            <a:avLst/>
          </a:prstGeom>
          <a:solidFill>
            <a:srgbClr val="80EF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11" name="Rectangle 607"/>
          <p:cNvSpPr>
            <a:spLocks noChangeArrowheads="1"/>
          </p:cNvSpPr>
          <p:nvPr/>
        </p:nvSpPr>
        <p:spPr bwMode="auto">
          <a:xfrm>
            <a:off x="3387725" y="5456238"/>
            <a:ext cx="7938" cy="342900"/>
          </a:xfrm>
          <a:prstGeom prst="rect">
            <a:avLst/>
          </a:prstGeom>
          <a:solidFill>
            <a:srgbClr val="7CED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12" name="Rectangle 608"/>
          <p:cNvSpPr>
            <a:spLocks noChangeArrowheads="1"/>
          </p:cNvSpPr>
          <p:nvPr/>
        </p:nvSpPr>
        <p:spPr bwMode="auto">
          <a:xfrm>
            <a:off x="3395663" y="5456238"/>
            <a:ext cx="7937" cy="342900"/>
          </a:xfrm>
          <a:prstGeom prst="rect">
            <a:avLst/>
          </a:prstGeom>
          <a:solidFill>
            <a:srgbClr val="78EB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13" name="Rectangle 609"/>
          <p:cNvSpPr>
            <a:spLocks noChangeArrowheads="1"/>
          </p:cNvSpPr>
          <p:nvPr/>
        </p:nvSpPr>
        <p:spPr bwMode="auto">
          <a:xfrm>
            <a:off x="3403600" y="5456238"/>
            <a:ext cx="9525" cy="342900"/>
          </a:xfrm>
          <a:prstGeom prst="rect">
            <a:avLst/>
          </a:prstGeom>
          <a:solidFill>
            <a:srgbClr val="74E9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14" name="Rectangle 610"/>
          <p:cNvSpPr>
            <a:spLocks noChangeArrowheads="1"/>
          </p:cNvSpPr>
          <p:nvPr/>
        </p:nvSpPr>
        <p:spPr bwMode="auto">
          <a:xfrm>
            <a:off x="3413125" y="5456238"/>
            <a:ext cx="7938" cy="342900"/>
          </a:xfrm>
          <a:prstGeom prst="rect">
            <a:avLst/>
          </a:prstGeom>
          <a:solidFill>
            <a:srgbClr val="6FE7A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15" name="Rectangle 611"/>
          <p:cNvSpPr>
            <a:spLocks noChangeArrowheads="1"/>
          </p:cNvSpPr>
          <p:nvPr/>
        </p:nvSpPr>
        <p:spPr bwMode="auto">
          <a:xfrm>
            <a:off x="3421063" y="5456238"/>
            <a:ext cx="9525" cy="342900"/>
          </a:xfrm>
          <a:prstGeom prst="rect">
            <a:avLst/>
          </a:prstGeom>
          <a:solidFill>
            <a:srgbClr val="6BE6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16" name="Rectangle 612"/>
          <p:cNvSpPr>
            <a:spLocks noChangeArrowheads="1"/>
          </p:cNvSpPr>
          <p:nvPr/>
        </p:nvSpPr>
        <p:spPr bwMode="auto">
          <a:xfrm>
            <a:off x="3430588" y="5456238"/>
            <a:ext cx="7937" cy="342900"/>
          </a:xfrm>
          <a:prstGeom prst="rect">
            <a:avLst/>
          </a:prstGeom>
          <a:solidFill>
            <a:srgbClr val="67E4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17" name="Rectangle 613"/>
          <p:cNvSpPr>
            <a:spLocks noChangeArrowheads="1"/>
          </p:cNvSpPr>
          <p:nvPr/>
        </p:nvSpPr>
        <p:spPr bwMode="auto">
          <a:xfrm>
            <a:off x="3438525" y="5456238"/>
            <a:ext cx="7938" cy="342900"/>
          </a:xfrm>
          <a:prstGeom prst="rect">
            <a:avLst/>
          </a:prstGeom>
          <a:solidFill>
            <a:srgbClr val="63E2A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18" name="Rectangle 614"/>
          <p:cNvSpPr>
            <a:spLocks noChangeArrowheads="1"/>
          </p:cNvSpPr>
          <p:nvPr/>
        </p:nvSpPr>
        <p:spPr bwMode="auto">
          <a:xfrm>
            <a:off x="3446463" y="5456238"/>
            <a:ext cx="9525" cy="342900"/>
          </a:xfrm>
          <a:prstGeom prst="rect">
            <a:avLst/>
          </a:prstGeom>
          <a:solidFill>
            <a:srgbClr val="5FE0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19" name="Rectangle 615"/>
          <p:cNvSpPr>
            <a:spLocks noChangeArrowheads="1"/>
          </p:cNvSpPr>
          <p:nvPr/>
        </p:nvSpPr>
        <p:spPr bwMode="auto">
          <a:xfrm>
            <a:off x="3455988" y="5456238"/>
            <a:ext cx="7937" cy="342900"/>
          </a:xfrm>
          <a:prstGeom prst="rect">
            <a:avLst/>
          </a:prstGeom>
          <a:solidFill>
            <a:srgbClr val="5BDE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20" name="Rectangle 616"/>
          <p:cNvSpPr>
            <a:spLocks noChangeArrowheads="1"/>
          </p:cNvSpPr>
          <p:nvPr/>
        </p:nvSpPr>
        <p:spPr bwMode="auto">
          <a:xfrm>
            <a:off x="3463925" y="5456238"/>
            <a:ext cx="7938" cy="342900"/>
          </a:xfrm>
          <a:prstGeom prst="rect">
            <a:avLst/>
          </a:prstGeom>
          <a:solidFill>
            <a:srgbClr val="57DD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21" name="Rectangle 617"/>
          <p:cNvSpPr>
            <a:spLocks noChangeArrowheads="1"/>
          </p:cNvSpPr>
          <p:nvPr/>
        </p:nvSpPr>
        <p:spPr bwMode="auto">
          <a:xfrm>
            <a:off x="3471863" y="5456238"/>
            <a:ext cx="9525" cy="342900"/>
          </a:xfrm>
          <a:prstGeom prst="rect">
            <a:avLst/>
          </a:prstGeom>
          <a:solidFill>
            <a:srgbClr val="52DB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22" name="Rectangle 618"/>
          <p:cNvSpPr>
            <a:spLocks noChangeArrowheads="1"/>
          </p:cNvSpPr>
          <p:nvPr/>
        </p:nvSpPr>
        <p:spPr bwMode="auto">
          <a:xfrm>
            <a:off x="3481388" y="5456238"/>
            <a:ext cx="7937" cy="342900"/>
          </a:xfrm>
          <a:prstGeom prst="rect">
            <a:avLst/>
          </a:prstGeom>
          <a:solidFill>
            <a:srgbClr val="4EDA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23" name="Rectangle 619"/>
          <p:cNvSpPr>
            <a:spLocks noChangeArrowheads="1"/>
          </p:cNvSpPr>
          <p:nvPr/>
        </p:nvSpPr>
        <p:spPr bwMode="auto">
          <a:xfrm>
            <a:off x="3489325" y="5456238"/>
            <a:ext cx="9525" cy="342900"/>
          </a:xfrm>
          <a:prstGeom prst="rect">
            <a:avLst/>
          </a:prstGeom>
          <a:solidFill>
            <a:srgbClr val="4BD8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24" name="Rectangle 620"/>
          <p:cNvSpPr>
            <a:spLocks noChangeArrowheads="1"/>
          </p:cNvSpPr>
          <p:nvPr/>
        </p:nvSpPr>
        <p:spPr bwMode="auto">
          <a:xfrm>
            <a:off x="3498850" y="5456238"/>
            <a:ext cx="7938" cy="342900"/>
          </a:xfrm>
          <a:prstGeom prst="rect">
            <a:avLst/>
          </a:prstGeom>
          <a:solidFill>
            <a:srgbClr val="46D6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25" name="Rectangle 621"/>
          <p:cNvSpPr>
            <a:spLocks noChangeArrowheads="1"/>
          </p:cNvSpPr>
          <p:nvPr/>
        </p:nvSpPr>
        <p:spPr bwMode="auto">
          <a:xfrm>
            <a:off x="3506788" y="5456238"/>
            <a:ext cx="7937" cy="342900"/>
          </a:xfrm>
          <a:prstGeom prst="rect">
            <a:avLst/>
          </a:prstGeom>
          <a:solidFill>
            <a:srgbClr val="42D48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26" name="Rectangle 622"/>
          <p:cNvSpPr>
            <a:spLocks noChangeArrowheads="1"/>
          </p:cNvSpPr>
          <p:nvPr/>
        </p:nvSpPr>
        <p:spPr bwMode="auto">
          <a:xfrm>
            <a:off x="3514725" y="5456238"/>
            <a:ext cx="9525" cy="342900"/>
          </a:xfrm>
          <a:prstGeom prst="rect">
            <a:avLst/>
          </a:prstGeom>
          <a:solidFill>
            <a:srgbClr val="3ED3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27" name="Rectangle 623"/>
          <p:cNvSpPr>
            <a:spLocks noChangeArrowheads="1"/>
          </p:cNvSpPr>
          <p:nvPr/>
        </p:nvSpPr>
        <p:spPr bwMode="auto">
          <a:xfrm>
            <a:off x="3524250" y="5456238"/>
            <a:ext cx="7938" cy="342900"/>
          </a:xfrm>
          <a:prstGeom prst="rect">
            <a:avLst/>
          </a:prstGeom>
          <a:solidFill>
            <a:srgbClr val="3AD1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28" name="Rectangle 624"/>
          <p:cNvSpPr>
            <a:spLocks noChangeArrowheads="1"/>
          </p:cNvSpPr>
          <p:nvPr/>
        </p:nvSpPr>
        <p:spPr bwMode="auto">
          <a:xfrm>
            <a:off x="3532188" y="5456238"/>
            <a:ext cx="7937" cy="342900"/>
          </a:xfrm>
          <a:prstGeom prst="rect">
            <a:avLst/>
          </a:prstGeom>
          <a:solidFill>
            <a:srgbClr val="36CF8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29" name="Rectangle 625"/>
          <p:cNvSpPr>
            <a:spLocks noChangeArrowheads="1"/>
          </p:cNvSpPr>
          <p:nvPr/>
        </p:nvSpPr>
        <p:spPr bwMode="auto">
          <a:xfrm>
            <a:off x="3540125" y="5456238"/>
            <a:ext cx="9525" cy="342900"/>
          </a:xfrm>
          <a:prstGeom prst="rect">
            <a:avLst/>
          </a:prstGeom>
          <a:solidFill>
            <a:srgbClr val="32CE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30" name="Rectangle 626"/>
          <p:cNvSpPr>
            <a:spLocks noChangeArrowheads="1"/>
          </p:cNvSpPr>
          <p:nvPr/>
        </p:nvSpPr>
        <p:spPr bwMode="auto">
          <a:xfrm>
            <a:off x="3549650" y="5456238"/>
            <a:ext cx="7938" cy="342900"/>
          </a:xfrm>
          <a:prstGeom prst="rect">
            <a:avLst/>
          </a:prstGeom>
          <a:solidFill>
            <a:srgbClr val="2ECC7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31" name="Rectangle 627"/>
          <p:cNvSpPr>
            <a:spLocks noChangeArrowheads="1"/>
          </p:cNvSpPr>
          <p:nvPr/>
        </p:nvSpPr>
        <p:spPr bwMode="auto">
          <a:xfrm>
            <a:off x="3557588" y="5456238"/>
            <a:ext cx="9525" cy="342900"/>
          </a:xfrm>
          <a:prstGeom prst="rect">
            <a:avLst/>
          </a:prstGeom>
          <a:solidFill>
            <a:srgbClr val="29CB7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32" name="Rectangle 628"/>
          <p:cNvSpPr>
            <a:spLocks noChangeArrowheads="1"/>
          </p:cNvSpPr>
          <p:nvPr/>
        </p:nvSpPr>
        <p:spPr bwMode="auto">
          <a:xfrm>
            <a:off x="3567113" y="5456238"/>
            <a:ext cx="7937" cy="342900"/>
          </a:xfrm>
          <a:prstGeom prst="rect">
            <a:avLst/>
          </a:prstGeom>
          <a:solidFill>
            <a:srgbClr val="25C9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33" name="Rectangle 629"/>
          <p:cNvSpPr>
            <a:spLocks noChangeArrowheads="1"/>
          </p:cNvSpPr>
          <p:nvPr/>
        </p:nvSpPr>
        <p:spPr bwMode="auto">
          <a:xfrm>
            <a:off x="3575050" y="5456238"/>
            <a:ext cx="7938" cy="342900"/>
          </a:xfrm>
          <a:prstGeom prst="rect">
            <a:avLst/>
          </a:prstGeom>
          <a:solidFill>
            <a:srgbClr val="21C7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34" name="Rectangle 630"/>
          <p:cNvSpPr>
            <a:spLocks noChangeArrowheads="1"/>
          </p:cNvSpPr>
          <p:nvPr/>
        </p:nvSpPr>
        <p:spPr bwMode="auto">
          <a:xfrm>
            <a:off x="3582988" y="5456238"/>
            <a:ext cx="9525" cy="342900"/>
          </a:xfrm>
          <a:prstGeom prst="rect">
            <a:avLst/>
          </a:prstGeom>
          <a:solidFill>
            <a:srgbClr val="1DC5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35" name="Rectangle 631"/>
          <p:cNvSpPr>
            <a:spLocks noChangeArrowheads="1"/>
          </p:cNvSpPr>
          <p:nvPr/>
        </p:nvSpPr>
        <p:spPr bwMode="auto">
          <a:xfrm>
            <a:off x="3592513" y="5456238"/>
            <a:ext cx="7937" cy="342900"/>
          </a:xfrm>
          <a:prstGeom prst="rect">
            <a:avLst/>
          </a:prstGeom>
          <a:solidFill>
            <a:srgbClr val="19C36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36" name="Rectangle 632"/>
          <p:cNvSpPr>
            <a:spLocks noChangeArrowheads="1"/>
          </p:cNvSpPr>
          <p:nvPr/>
        </p:nvSpPr>
        <p:spPr bwMode="auto">
          <a:xfrm>
            <a:off x="3600450" y="5456238"/>
            <a:ext cx="7938" cy="342900"/>
          </a:xfrm>
          <a:prstGeom prst="rect">
            <a:avLst/>
          </a:prstGeom>
          <a:solidFill>
            <a:srgbClr val="15C2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37" name="Rectangle 633"/>
          <p:cNvSpPr>
            <a:spLocks noChangeArrowheads="1"/>
          </p:cNvSpPr>
          <p:nvPr/>
        </p:nvSpPr>
        <p:spPr bwMode="auto">
          <a:xfrm>
            <a:off x="3608388" y="5456238"/>
            <a:ext cx="9525" cy="342900"/>
          </a:xfrm>
          <a:prstGeom prst="rect">
            <a:avLst/>
          </a:prstGeom>
          <a:solidFill>
            <a:srgbClr val="11C0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38" name="Rectangle 634"/>
          <p:cNvSpPr>
            <a:spLocks noChangeArrowheads="1"/>
          </p:cNvSpPr>
          <p:nvPr/>
        </p:nvSpPr>
        <p:spPr bwMode="auto">
          <a:xfrm>
            <a:off x="3617913" y="5456238"/>
            <a:ext cx="7937" cy="342900"/>
          </a:xfrm>
          <a:prstGeom prst="rect">
            <a:avLst/>
          </a:prstGeom>
          <a:solidFill>
            <a:srgbClr val="0DBE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39" name="Rectangle 635"/>
          <p:cNvSpPr>
            <a:spLocks noChangeArrowheads="1"/>
          </p:cNvSpPr>
          <p:nvPr/>
        </p:nvSpPr>
        <p:spPr bwMode="auto">
          <a:xfrm>
            <a:off x="3625850" y="5456238"/>
            <a:ext cx="9525" cy="342900"/>
          </a:xfrm>
          <a:prstGeom prst="rect">
            <a:avLst/>
          </a:prstGeom>
          <a:solidFill>
            <a:srgbClr val="09BC6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40" name="Rectangle 636"/>
          <p:cNvSpPr>
            <a:spLocks noChangeArrowheads="1"/>
          </p:cNvSpPr>
          <p:nvPr/>
        </p:nvSpPr>
        <p:spPr bwMode="auto">
          <a:xfrm>
            <a:off x="3635375" y="5456238"/>
            <a:ext cx="7938" cy="342900"/>
          </a:xfrm>
          <a:prstGeom prst="rect">
            <a:avLst/>
          </a:prstGeom>
          <a:solidFill>
            <a:srgbClr val="05BB5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41" name="Oval 637"/>
          <p:cNvSpPr>
            <a:spLocks noChangeArrowheads="1"/>
          </p:cNvSpPr>
          <p:nvPr/>
        </p:nvSpPr>
        <p:spPr bwMode="auto">
          <a:xfrm>
            <a:off x="3303588" y="5422900"/>
            <a:ext cx="331787" cy="90488"/>
          </a:xfrm>
          <a:prstGeom prst="ellipse">
            <a:avLst/>
          </a:prstGeom>
          <a:solidFill>
            <a:srgbClr val="A8FFD3"/>
          </a:solidFill>
          <a:ln w="0">
            <a:solidFill>
              <a:srgbClr val="000000"/>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42" name="Rectangle 638"/>
          <p:cNvSpPr>
            <a:spLocks noChangeArrowheads="1"/>
          </p:cNvSpPr>
          <p:nvPr/>
        </p:nvSpPr>
        <p:spPr bwMode="auto">
          <a:xfrm>
            <a:off x="3421063" y="5549900"/>
            <a:ext cx="889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DB</a:t>
            </a:r>
          </a:p>
        </p:txBody>
      </p:sp>
      <p:sp>
        <p:nvSpPr>
          <p:cNvPr id="22143" name="Rectangle 639"/>
          <p:cNvSpPr>
            <a:spLocks noChangeArrowheads="1"/>
          </p:cNvSpPr>
          <p:nvPr/>
        </p:nvSpPr>
        <p:spPr bwMode="auto">
          <a:xfrm>
            <a:off x="3319463" y="5627688"/>
            <a:ext cx="2794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Mandates</a:t>
            </a:r>
          </a:p>
        </p:txBody>
      </p:sp>
      <p:sp>
        <p:nvSpPr>
          <p:cNvPr id="22144" name="Line 640"/>
          <p:cNvSpPr>
            <a:spLocks noChangeShapeType="1"/>
          </p:cNvSpPr>
          <p:nvPr/>
        </p:nvSpPr>
        <p:spPr bwMode="auto">
          <a:xfrm flipV="1">
            <a:off x="3468688" y="5314950"/>
            <a:ext cx="1587" cy="107950"/>
          </a:xfrm>
          <a:prstGeom prst="line">
            <a:avLst/>
          </a:prstGeom>
          <a:noFill/>
          <a:ln w="7938" cap="rnd">
            <a:solidFill>
              <a:srgbClr val="666699"/>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2145" name="Freeform 641"/>
          <p:cNvSpPr>
            <a:spLocks/>
          </p:cNvSpPr>
          <p:nvPr/>
        </p:nvSpPr>
        <p:spPr bwMode="auto">
          <a:xfrm>
            <a:off x="3432175" y="5213350"/>
            <a:ext cx="74613" cy="111125"/>
          </a:xfrm>
          <a:custGeom>
            <a:avLst/>
            <a:gdLst>
              <a:gd name="T0" fmla="*/ 0 w 47"/>
              <a:gd name="T1" fmla="*/ 2147483646 h 70"/>
              <a:gd name="T2" fmla="*/ 2147483646 w 47"/>
              <a:gd name="T3" fmla="*/ 0 h 70"/>
              <a:gd name="T4" fmla="*/ 2147483646 w 47"/>
              <a:gd name="T5" fmla="*/ 2147483646 h 70"/>
              <a:gd name="T6" fmla="*/ 0 w 47"/>
              <a:gd name="T7" fmla="*/ 2147483646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70">
                <a:moveTo>
                  <a:pt x="0" y="70"/>
                </a:moveTo>
                <a:lnTo>
                  <a:pt x="23" y="0"/>
                </a:lnTo>
                <a:lnTo>
                  <a:pt x="47" y="70"/>
                </a:lnTo>
                <a:lnTo>
                  <a:pt x="0" y="7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146" name="Freeform 642"/>
          <p:cNvSpPr>
            <a:spLocks/>
          </p:cNvSpPr>
          <p:nvPr/>
        </p:nvSpPr>
        <p:spPr bwMode="auto">
          <a:xfrm>
            <a:off x="3468688" y="4424363"/>
            <a:ext cx="630237" cy="373062"/>
          </a:xfrm>
          <a:custGeom>
            <a:avLst/>
            <a:gdLst>
              <a:gd name="T0" fmla="*/ 2147483646 w 397"/>
              <a:gd name="T1" fmla="*/ 0 h 235"/>
              <a:gd name="T2" fmla="*/ 2147483646 w 397"/>
              <a:gd name="T3" fmla="*/ 2147483646 h 235"/>
              <a:gd name="T4" fmla="*/ 0 w 397"/>
              <a:gd name="T5" fmla="*/ 2147483646 h 235"/>
              <a:gd name="T6" fmla="*/ 0 w 397"/>
              <a:gd name="T7" fmla="*/ 2147483646 h 2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7" h="235">
                <a:moveTo>
                  <a:pt x="397" y="0"/>
                </a:moveTo>
                <a:lnTo>
                  <a:pt x="397" y="180"/>
                </a:lnTo>
                <a:lnTo>
                  <a:pt x="0" y="180"/>
                </a:lnTo>
                <a:lnTo>
                  <a:pt x="0" y="235"/>
                </a:lnTo>
              </a:path>
            </a:pathLst>
          </a:custGeom>
          <a:noFill/>
          <a:ln w="7938" cap="rnd">
            <a:solidFill>
              <a:srgbClr val="6666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2147" name="Freeform 643"/>
          <p:cNvSpPr>
            <a:spLocks/>
          </p:cNvSpPr>
          <p:nvPr/>
        </p:nvSpPr>
        <p:spPr bwMode="auto">
          <a:xfrm>
            <a:off x="4062413" y="4322763"/>
            <a:ext cx="73025" cy="109537"/>
          </a:xfrm>
          <a:custGeom>
            <a:avLst/>
            <a:gdLst>
              <a:gd name="T0" fmla="*/ 0 w 46"/>
              <a:gd name="T1" fmla="*/ 2147483646 h 69"/>
              <a:gd name="T2" fmla="*/ 2147483646 w 46"/>
              <a:gd name="T3" fmla="*/ 0 h 69"/>
              <a:gd name="T4" fmla="*/ 2147483646 w 46"/>
              <a:gd name="T5" fmla="*/ 2147483646 h 69"/>
              <a:gd name="T6" fmla="*/ 0 w 46"/>
              <a:gd name="T7" fmla="*/ 2147483646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69">
                <a:moveTo>
                  <a:pt x="0" y="69"/>
                </a:moveTo>
                <a:lnTo>
                  <a:pt x="23" y="0"/>
                </a:lnTo>
                <a:lnTo>
                  <a:pt x="46" y="69"/>
                </a:lnTo>
                <a:lnTo>
                  <a:pt x="0" y="69"/>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148" name="Freeform 644"/>
          <p:cNvSpPr>
            <a:spLocks/>
          </p:cNvSpPr>
          <p:nvPr/>
        </p:nvSpPr>
        <p:spPr bwMode="auto">
          <a:xfrm>
            <a:off x="3432175" y="4787900"/>
            <a:ext cx="74613" cy="111125"/>
          </a:xfrm>
          <a:custGeom>
            <a:avLst/>
            <a:gdLst>
              <a:gd name="T0" fmla="*/ 2147483646 w 47"/>
              <a:gd name="T1" fmla="*/ 0 h 70"/>
              <a:gd name="T2" fmla="*/ 2147483646 w 47"/>
              <a:gd name="T3" fmla="*/ 2147483646 h 70"/>
              <a:gd name="T4" fmla="*/ 0 w 47"/>
              <a:gd name="T5" fmla="*/ 0 h 70"/>
              <a:gd name="T6" fmla="*/ 2147483646 w 47"/>
              <a:gd name="T7" fmla="*/ 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70">
                <a:moveTo>
                  <a:pt x="47" y="0"/>
                </a:moveTo>
                <a:lnTo>
                  <a:pt x="23" y="70"/>
                </a:lnTo>
                <a:lnTo>
                  <a:pt x="0" y="0"/>
                </a:lnTo>
                <a:lnTo>
                  <a:pt x="47" y="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149" name="Rectangle 645"/>
          <p:cNvSpPr>
            <a:spLocks noChangeArrowheads="1"/>
          </p:cNvSpPr>
          <p:nvPr/>
        </p:nvSpPr>
        <p:spPr bwMode="auto">
          <a:xfrm>
            <a:off x="38100" y="1881188"/>
            <a:ext cx="2868613" cy="4268787"/>
          </a:xfrm>
          <a:prstGeom prst="rect">
            <a:avLst/>
          </a:prstGeom>
          <a:noFill/>
          <a:ln w="238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50" name="Rectangle 646"/>
          <p:cNvSpPr>
            <a:spLocks noChangeArrowheads="1"/>
          </p:cNvSpPr>
          <p:nvPr/>
        </p:nvSpPr>
        <p:spPr bwMode="auto">
          <a:xfrm>
            <a:off x="939800" y="2006600"/>
            <a:ext cx="119789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1300" dirty="0" smtClean="0">
                <a:solidFill>
                  <a:srgbClr val="000000"/>
                </a:solidFill>
                <a:sym typeface="Arial" panose="020B0604020202020204" pitchFamily="34" charset="0"/>
              </a:rPr>
              <a:t>Member State A</a:t>
            </a:r>
            <a:endParaRPr lang="nl-NL" altLang="nl-BE" sz="1300" dirty="0">
              <a:solidFill>
                <a:srgbClr val="000000"/>
              </a:solidFill>
              <a:sym typeface="Arial" panose="020B0604020202020204" pitchFamily="34" charset="0"/>
            </a:endParaRPr>
          </a:p>
        </p:txBody>
      </p:sp>
      <p:sp>
        <p:nvSpPr>
          <p:cNvPr id="22151" name="Rectangle 647"/>
          <p:cNvSpPr>
            <a:spLocks noChangeArrowheads="1"/>
          </p:cNvSpPr>
          <p:nvPr/>
        </p:nvSpPr>
        <p:spPr bwMode="auto">
          <a:xfrm>
            <a:off x="2036763" y="2495550"/>
            <a:ext cx="838200" cy="3522663"/>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52" name="Rectangle 648"/>
          <p:cNvSpPr>
            <a:spLocks noChangeArrowheads="1"/>
          </p:cNvSpPr>
          <p:nvPr/>
        </p:nvSpPr>
        <p:spPr bwMode="auto">
          <a:xfrm>
            <a:off x="1973263" y="2430463"/>
            <a:ext cx="838200" cy="352266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53" name="Rectangle 649"/>
          <p:cNvSpPr>
            <a:spLocks noChangeArrowheads="1"/>
          </p:cNvSpPr>
          <p:nvPr/>
        </p:nvSpPr>
        <p:spPr bwMode="auto">
          <a:xfrm>
            <a:off x="2057400" y="2470150"/>
            <a:ext cx="658813"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b="1">
                <a:solidFill>
                  <a:srgbClr val="000000"/>
                </a:solidFill>
                <a:sym typeface="Arial" panose="020B0604020202020204" pitchFamily="34" charset="0"/>
              </a:rPr>
              <a:t>APPLICATIONS</a:t>
            </a:r>
          </a:p>
        </p:txBody>
      </p:sp>
      <p:sp>
        <p:nvSpPr>
          <p:cNvPr id="22154" name="Rectangle 650"/>
          <p:cNvSpPr>
            <a:spLocks noChangeArrowheads="1"/>
          </p:cNvSpPr>
          <p:nvPr/>
        </p:nvSpPr>
        <p:spPr bwMode="auto">
          <a:xfrm>
            <a:off x="200025" y="2489200"/>
            <a:ext cx="1587500" cy="939800"/>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55" name="Rectangle 651"/>
          <p:cNvSpPr>
            <a:spLocks noChangeArrowheads="1"/>
          </p:cNvSpPr>
          <p:nvPr/>
        </p:nvSpPr>
        <p:spPr bwMode="auto">
          <a:xfrm>
            <a:off x="134938" y="2424113"/>
            <a:ext cx="1587500" cy="941387"/>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56" name="Rectangle 652"/>
          <p:cNvSpPr>
            <a:spLocks noChangeArrowheads="1"/>
          </p:cNvSpPr>
          <p:nvPr/>
        </p:nvSpPr>
        <p:spPr bwMode="auto">
          <a:xfrm>
            <a:off x="909638" y="2644775"/>
            <a:ext cx="723900" cy="628650"/>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57" name="Rectangle 653"/>
          <p:cNvSpPr>
            <a:spLocks noChangeArrowheads="1"/>
          </p:cNvSpPr>
          <p:nvPr/>
        </p:nvSpPr>
        <p:spPr bwMode="auto">
          <a:xfrm>
            <a:off x="844550" y="2581275"/>
            <a:ext cx="723900" cy="627063"/>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58" name="Rectangle 654"/>
          <p:cNvSpPr>
            <a:spLocks noChangeArrowheads="1"/>
          </p:cNvSpPr>
          <p:nvPr/>
        </p:nvSpPr>
        <p:spPr bwMode="auto">
          <a:xfrm>
            <a:off x="914400" y="2624138"/>
            <a:ext cx="57785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b="1">
                <a:solidFill>
                  <a:srgbClr val="000000"/>
                </a:solidFill>
                <a:sym typeface="Arial" panose="020B0604020202020204" pitchFamily="34" charset="0"/>
              </a:rPr>
              <a:t>Authorisation</a:t>
            </a:r>
          </a:p>
        </p:txBody>
      </p:sp>
      <p:sp>
        <p:nvSpPr>
          <p:cNvPr id="22159" name="Rectangle 655"/>
          <p:cNvSpPr>
            <a:spLocks noChangeArrowheads="1"/>
          </p:cNvSpPr>
          <p:nvPr/>
        </p:nvSpPr>
        <p:spPr bwMode="auto">
          <a:xfrm>
            <a:off x="301625" y="2644775"/>
            <a:ext cx="439738" cy="628650"/>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60" name="Rectangle 656"/>
          <p:cNvSpPr>
            <a:spLocks noChangeArrowheads="1"/>
          </p:cNvSpPr>
          <p:nvPr/>
        </p:nvSpPr>
        <p:spPr bwMode="auto">
          <a:xfrm>
            <a:off x="238125" y="2581275"/>
            <a:ext cx="439738" cy="627063"/>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61" name="Rectangle 657"/>
          <p:cNvSpPr>
            <a:spLocks noChangeArrowheads="1"/>
          </p:cNvSpPr>
          <p:nvPr/>
        </p:nvSpPr>
        <p:spPr bwMode="auto">
          <a:xfrm>
            <a:off x="282575" y="2624138"/>
            <a:ext cx="30480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b="1">
                <a:solidFill>
                  <a:srgbClr val="000000"/>
                </a:solidFill>
                <a:sym typeface="Arial" panose="020B0604020202020204" pitchFamily="34" charset="0"/>
              </a:rPr>
              <a:t>Authen</a:t>
            </a:r>
          </a:p>
        </p:txBody>
      </p:sp>
      <p:sp>
        <p:nvSpPr>
          <p:cNvPr id="22162" name="Rectangle 658"/>
          <p:cNvSpPr>
            <a:spLocks noChangeArrowheads="1"/>
          </p:cNvSpPr>
          <p:nvPr/>
        </p:nvSpPr>
        <p:spPr bwMode="auto">
          <a:xfrm>
            <a:off x="598488" y="2624138"/>
            <a:ext cx="30162"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b="1">
                <a:solidFill>
                  <a:srgbClr val="000000"/>
                </a:solidFill>
                <a:sym typeface="Arial" panose="020B0604020202020204" pitchFamily="34" charset="0"/>
              </a:rPr>
              <a:t>-</a:t>
            </a:r>
          </a:p>
        </p:txBody>
      </p:sp>
      <p:sp>
        <p:nvSpPr>
          <p:cNvPr id="22163" name="Rectangle 659"/>
          <p:cNvSpPr>
            <a:spLocks noChangeArrowheads="1"/>
          </p:cNvSpPr>
          <p:nvPr/>
        </p:nvSpPr>
        <p:spPr bwMode="auto">
          <a:xfrm>
            <a:off x="300038" y="2735263"/>
            <a:ext cx="31750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b="1">
                <a:solidFill>
                  <a:srgbClr val="000000"/>
                </a:solidFill>
                <a:sym typeface="Arial" panose="020B0604020202020204" pitchFamily="34" charset="0"/>
              </a:rPr>
              <a:t>tication</a:t>
            </a:r>
          </a:p>
        </p:txBody>
      </p:sp>
      <p:sp>
        <p:nvSpPr>
          <p:cNvPr id="22164" name="Line 660"/>
          <p:cNvSpPr>
            <a:spLocks noChangeShapeType="1"/>
          </p:cNvSpPr>
          <p:nvPr/>
        </p:nvSpPr>
        <p:spPr bwMode="auto">
          <a:xfrm>
            <a:off x="677863" y="2894013"/>
            <a:ext cx="50800" cy="1587"/>
          </a:xfrm>
          <a:prstGeom prst="line">
            <a:avLst/>
          </a:prstGeom>
          <a:noFill/>
          <a:ln w="142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2165" name="Freeform 661"/>
          <p:cNvSpPr>
            <a:spLocks/>
          </p:cNvSpPr>
          <p:nvPr/>
        </p:nvSpPr>
        <p:spPr bwMode="auto">
          <a:xfrm>
            <a:off x="717550" y="2851150"/>
            <a:ext cx="127000" cy="85725"/>
          </a:xfrm>
          <a:custGeom>
            <a:avLst/>
            <a:gdLst>
              <a:gd name="T0" fmla="*/ 0 w 80"/>
              <a:gd name="T1" fmla="*/ 0 h 54"/>
              <a:gd name="T2" fmla="*/ 2147483646 w 80"/>
              <a:gd name="T3" fmla="*/ 2147483646 h 54"/>
              <a:gd name="T4" fmla="*/ 0 w 80"/>
              <a:gd name="T5" fmla="*/ 2147483646 h 54"/>
              <a:gd name="T6" fmla="*/ 0 w 80"/>
              <a:gd name="T7" fmla="*/ 0 h 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 h="54">
                <a:moveTo>
                  <a:pt x="0" y="0"/>
                </a:moveTo>
                <a:lnTo>
                  <a:pt x="80" y="27"/>
                </a:lnTo>
                <a:lnTo>
                  <a:pt x="0" y="5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166" name="Rectangle 662"/>
          <p:cNvSpPr>
            <a:spLocks noChangeArrowheads="1"/>
          </p:cNvSpPr>
          <p:nvPr/>
        </p:nvSpPr>
        <p:spPr bwMode="auto">
          <a:xfrm>
            <a:off x="1019175" y="2801938"/>
            <a:ext cx="438150" cy="31432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67" name="Rectangle 663"/>
          <p:cNvSpPr>
            <a:spLocks noChangeArrowheads="1"/>
          </p:cNvSpPr>
          <p:nvPr/>
        </p:nvSpPr>
        <p:spPr bwMode="auto">
          <a:xfrm>
            <a:off x="954088" y="2736850"/>
            <a:ext cx="438150" cy="3143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68" name="Rectangle 664"/>
          <p:cNvSpPr>
            <a:spLocks noChangeArrowheads="1"/>
          </p:cNvSpPr>
          <p:nvPr/>
        </p:nvSpPr>
        <p:spPr bwMode="auto">
          <a:xfrm>
            <a:off x="1084263" y="2752725"/>
            <a:ext cx="176212"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PEP</a:t>
            </a:r>
          </a:p>
        </p:txBody>
      </p:sp>
      <p:sp>
        <p:nvSpPr>
          <p:cNvPr id="22169" name="Rectangle 665"/>
          <p:cNvSpPr>
            <a:spLocks noChangeArrowheads="1"/>
          </p:cNvSpPr>
          <p:nvPr/>
        </p:nvSpPr>
        <p:spPr bwMode="auto">
          <a:xfrm>
            <a:off x="1101725" y="2871788"/>
            <a:ext cx="147638"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Role </a:t>
            </a:r>
          </a:p>
        </p:txBody>
      </p:sp>
      <p:sp>
        <p:nvSpPr>
          <p:cNvPr id="22170" name="Rectangle 666"/>
          <p:cNvSpPr>
            <a:spLocks noChangeArrowheads="1"/>
          </p:cNvSpPr>
          <p:nvPr/>
        </p:nvSpPr>
        <p:spPr bwMode="auto">
          <a:xfrm>
            <a:off x="1058863" y="2947988"/>
            <a:ext cx="2127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Mapper</a:t>
            </a:r>
          </a:p>
        </p:txBody>
      </p:sp>
      <p:sp>
        <p:nvSpPr>
          <p:cNvPr id="22171" name="Line 667"/>
          <p:cNvSpPr>
            <a:spLocks noChangeShapeType="1"/>
          </p:cNvSpPr>
          <p:nvPr/>
        </p:nvSpPr>
        <p:spPr bwMode="auto">
          <a:xfrm>
            <a:off x="1568450" y="2894013"/>
            <a:ext cx="295275" cy="1587"/>
          </a:xfrm>
          <a:prstGeom prst="line">
            <a:avLst/>
          </a:prstGeom>
          <a:noFill/>
          <a:ln w="142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2172" name="Freeform 668"/>
          <p:cNvSpPr>
            <a:spLocks/>
          </p:cNvSpPr>
          <p:nvPr/>
        </p:nvSpPr>
        <p:spPr bwMode="auto">
          <a:xfrm>
            <a:off x="1854200" y="2851150"/>
            <a:ext cx="127000" cy="85725"/>
          </a:xfrm>
          <a:custGeom>
            <a:avLst/>
            <a:gdLst>
              <a:gd name="T0" fmla="*/ 0 w 80"/>
              <a:gd name="T1" fmla="*/ 0 h 54"/>
              <a:gd name="T2" fmla="*/ 2147483646 w 80"/>
              <a:gd name="T3" fmla="*/ 2147483646 h 54"/>
              <a:gd name="T4" fmla="*/ 0 w 80"/>
              <a:gd name="T5" fmla="*/ 2147483646 h 54"/>
              <a:gd name="T6" fmla="*/ 0 w 80"/>
              <a:gd name="T7" fmla="*/ 0 h 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 h="54">
                <a:moveTo>
                  <a:pt x="0" y="0"/>
                </a:moveTo>
                <a:lnTo>
                  <a:pt x="80" y="27"/>
                </a:lnTo>
                <a:lnTo>
                  <a:pt x="0" y="5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173" name="Freeform 669"/>
          <p:cNvSpPr>
            <a:spLocks/>
          </p:cNvSpPr>
          <p:nvPr/>
        </p:nvSpPr>
        <p:spPr bwMode="auto">
          <a:xfrm>
            <a:off x="314325" y="2203450"/>
            <a:ext cx="142875" cy="260350"/>
          </a:xfrm>
          <a:custGeom>
            <a:avLst/>
            <a:gdLst>
              <a:gd name="T0" fmla="*/ 0 w 90"/>
              <a:gd name="T1" fmla="*/ 0 h 164"/>
              <a:gd name="T2" fmla="*/ 0 w 90"/>
              <a:gd name="T3" fmla="*/ 2147483646 h 164"/>
              <a:gd name="T4" fmla="*/ 2147483646 w 90"/>
              <a:gd name="T5" fmla="*/ 2147483646 h 164"/>
              <a:gd name="T6" fmla="*/ 2147483646 w 90"/>
              <a:gd name="T7" fmla="*/ 2147483646 h 1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164">
                <a:moveTo>
                  <a:pt x="0" y="0"/>
                </a:moveTo>
                <a:lnTo>
                  <a:pt x="0" y="77"/>
                </a:lnTo>
                <a:lnTo>
                  <a:pt x="90" y="77"/>
                </a:lnTo>
                <a:lnTo>
                  <a:pt x="90" y="164"/>
                </a:lnTo>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2174" name="Freeform 670"/>
          <p:cNvSpPr>
            <a:spLocks/>
          </p:cNvSpPr>
          <p:nvPr/>
        </p:nvSpPr>
        <p:spPr bwMode="auto">
          <a:xfrm>
            <a:off x="415925" y="2452688"/>
            <a:ext cx="84138" cy="128587"/>
          </a:xfrm>
          <a:custGeom>
            <a:avLst/>
            <a:gdLst>
              <a:gd name="T0" fmla="*/ 2147483646 w 53"/>
              <a:gd name="T1" fmla="*/ 0 h 81"/>
              <a:gd name="T2" fmla="*/ 2147483646 w 53"/>
              <a:gd name="T3" fmla="*/ 2147483646 h 81"/>
              <a:gd name="T4" fmla="*/ 0 w 53"/>
              <a:gd name="T5" fmla="*/ 0 h 81"/>
              <a:gd name="T6" fmla="*/ 2147483646 w 53"/>
              <a:gd name="T7" fmla="*/ 0 h 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81">
                <a:moveTo>
                  <a:pt x="53" y="0"/>
                </a:moveTo>
                <a:lnTo>
                  <a:pt x="26" y="81"/>
                </a:lnTo>
                <a:lnTo>
                  <a:pt x="0" y="0"/>
                </a:lnTo>
                <a:lnTo>
                  <a:pt x="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175" name="Freeform 671"/>
          <p:cNvSpPr>
            <a:spLocks/>
          </p:cNvSpPr>
          <p:nvPr/>
        </p:nvSpPr>
        <p:spPr bwMode="auto">
          <a:xfrm>
            <a:off x="174625" y="2132013"/>
            <a:ext cx="379413" cy="47625"/>
          </a:xfrm>
          <a:custGeom>
            <a:avLst/>
            <a:gdLst>
              <a:gd name="T0" fmla="*/ 0 w 239"/>
              <a:gd name="T1" fmla="*/ 2147483646 h 30"/>
              <a:gd name="T2" fmla="*/ 2147483646 w 239"/>
              <a:gd name="T3" fmla="*/ 0 h 30"/>
              <a:gd name="T4" fmla="*/ 2147483646 w 239"/>
              <a:gd name="T5" fmla="*/ 0 h 30"/>
              <a:gd name="T6" fmla="*/ 2147483646 w 239"/>
              <a:gd name="T7" fmla="*/ 2147483646 h 30"/>
              <a:gd name="T8" fmla="*/ 0 w 239"/>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9" h="30">
                <a:moveTo>
                  <a:pt x="0" y="30"/>
                </a:moveTo>
                <a:lnTo>
                  <a:pt x="59" y="0"/>
                </a:lnTo>
                <a:lnTo>
                  <a:pt x="239" y="0"/>
                </a:lnTo>
                <a:lnTo>
                  <a:pt x="179" y="30"/>
                </a:lnTo>
                <a:lnTo>
                  <a:pt x="0" y="30"/>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176" name="Freeform 672"/>
          <p:cNvSpPr>
            <a:spLocks/>
          </p:cNvSpPr>
          <p:nvPr/>
        </p:nvSpPr>
        <p:spPr bwMode="auto">
          <a:xfrm>
            <a:off x="174625" y="2132013"/>
            <a:ext cx="379413" cy="47625"/>
          </a:xfrm>
          <a:custGeom>
            <a:avLst/>
            <a:gdLst>
              <a:gd name="T0" fmla="*/ 0 w 239"/>
              <a:gd name="T1" fmla="*/ 2147483646 h 30"/>
              <a:gd name="T2" fmla="*/ 2147483646 w 239"/>
              <a:gd name="T3" fmla="*/ 0 h 30"/>
              <a:gd name="T4" fmla="*/ 2147483646 w 239"/>
              <a:gd name="T5" fmla="*/ 0 h 30"/>
              <a:gd name="T6" fmla="*/ 2147483646 w 239"/>
              <a:gd name="T7" fmla="*/ 2147483646 h 30"/>
              <a:gd name="T8" fmla="*/ 0 w 239"/>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9" h="30">
                <a:moveTo>
                  <a:pt x="0" y="30"/>
                </a:moveTo>
                <a:lnTo>
                  <a:pt x="59" y="0"/>
                </a:lnTo>
                <a:lnTo>
                  <a:pt x="239" y="0"/>
                </a:lnTo>
                <a:lnTo>
                  <a:pt x="179" y="30"/>
                </a:lnTo>
                <a:lnTo>
                  <a:pt x="0" y="30"/>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2177" name="Freeform 673"/>
          <p:cNvSpPr>
            <a:spLocks/>
          </p:cNvSpPr>
          <p:nvPr/>
        </p:nvSpPr>
        <p:spPr bwMode="auto">
          <a:xfrm>
            <a:off x="458788" y="2132013"/>
            <a:ext cx="95250" cy="71437"/>
          </a:xfrm>
          <a:custGeom>
            <a:avLst/>
            <a:gdLst>
              <a:gd name="T0" fmla="*/ 0 w 60"/>
              <a:gd name="T1" fmla="*/ 2147483646 h 45"/>
              <a:gd name="T2" fmla="*/ 2147483646 w 60"/>
              <a:gd name="T3" fmla="*/ 2147483646 h 45"/>
              <a:gd name="T4" fmla="*/ 2147483646 w 60"/>
              <a:gd name="T5" fmla="*/ 0 h 45"/>
              <a:gd name="T6" fmla="*/ 0 w 60"/>
              <a:gd name="T7" fmla="*/ 2147483646 h 45"/>
              <a:gd name="T8" fmla="*/ 0 w 60"/>
              <a:gd name="T9" fmla="*/ 2147483646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45">
                <a:moveTo>
                  <a:pt x="0" y="45"/>
                </a:moveTo>
                <a:lnTo>
                  <a:pt x="60" y="15"/>
                </a:lnTo>
                <a:lnTo>
                  <a:pt x="60" y="0"/>
                </a:lnTo>
                <a:lnTo>
                  <a:pt x="0" y="30"/>
                </a:lnTo>
                <a:lnTo>
                  <a:pt x="0" y="45"/>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178" name="Freeform 674"/>
          <p:cNvSpPr>
            <a:spLocks/>
          </p:cNvSpPr>
          <p:nvPr/>
        </p:nvSpPr>
        <p:spPr bwMode="auto">
          <a:xfrm>
            <a:off x="458788" y="2132013"/>
            <a:ext cx="95250" cy="71437"/>
          </a:xfrm>
          <a:custGeom>
            <a:avLst/>
            <a:gdLst>
              <a:gd name="T0" fmla="*/ 0 w 60"/>
              <a:gd name="T1" fmla="*/ 2147483646 h 45"/>
              <a:gd name="T2" fmla="*/ 2147483646 w 60"/>
              <a:gd name="T3" fmla="*/ 2147483646 h 45"/>
              <a:gd name="T4" fmla="*/ 2147483646 w 60"/>
              <a:gd name="T5" fmla="*/ 0 h 45"/>
              <a:gd name="T6" fmla="*/ 0 w 60"/>
              <a:gd name="T7" fmla="*/ 2147483646 h 45"/>
              <a:gd name="T8" fmla="*/ 0 w 60"/>
              <a:gd name="T9" fmla="*/ 2147483646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45">
                <a:moveTo>
                  <a:pt x="0" y="45"/>
                </a:moveTo>
                <a:lnTo>
                  <a:pt x="60" y="15"/>
                </a:lnTo>
                <a:lnTo>
                  <a:pt x="60" y="0"/>
                </a:lnTo>
                <a:lnTo>
                  <a:pt x="0" y="30"/>
                </a:lnTo>
                <a:lnTo>
                  <a:pt x="0" y="45"/>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2179" name="Freeform 675"/>
          <p:cNvSpPr>
            <a:spLocks/>
          </p:cNvSpPr>
          <p:nvPr/>
        </p:nvSpPr>
        <p:spPr bwMode="auto">
          <a:xfrm>
            <a:off x="273050" y="1965325"/>
            <a:ext cx="357188" cy="155575"/>
          </a:xfrm>
          <a:custGeom>
            <a:avLst/>
            <a:gdLst>
              <a:gd name="T0" fmla="*/ 0 w 225"/>
              <a:gd name="T1" fmla="*/ 2147483646 h 98"/>
              <a:gd name="T2" fmla="*/ 2147483646 w 225"/>
              <a:gd name="T3" fmla="*/ 0 h 98"/>
              <a:gd name="T4" fmla="*/ 2147483646 w 225"/>
              <a:gd name="T5" fmla="*/ 0 h 98"/>
              <a:gd name="T6" fmla="*/ 2147483646 w 225"/>
              <a:gd name="T7" fmla="*/ 2147483646 h 98"/>
              <a:gd name="T8" fmla="*/ 0 w 225"/>
              <a:gd name="T9" fmla="*/ 2147483646 h 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5" h="98">
                <a:moveTo>
                  <a:pt x="0" y="98"/>
                </a:moveTo>
                <a:lnTo>
                  <a:pt x="49" y="0"/>
                </a:lnTo>
                <a:lnTo>
                  <a:pt x="225" y="0"/>
                </a:lnTo>
                <a:lnTo>
                  <a:pt x="176" y="98"/>
                </a:lnTo>
                <a:lnTo>
                  <a:pt x="0" y="98"/>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180" name="Freeform 676"/>
          <p:cNvSpPr>
            <a:spLocks/>
          </p:cNvSpPr>
          <p:nvPr/>
        </p:nvSpPr>
        <p:spPr bwMode="auto">
          <a:xfrm>
            <a:off x="273050" y="1965325"/>
            <a:ext cx="357188" cy="155575"/>
          </a:xfrm>
          <a:custGeom>
            <a:avLst/>
            <a:gdLst>
              <a:gd name="T0" fmla="*/ 0 w 225"/>
              <a:gd name="T1" fmla="*/ 2147483646 h 98"/>
              <a:gd name="T2" fmla="*/ 2147483646 w 225"/>
              <a:gd name="T3" fmla="*/ 0 h 98"/>
              <a:gd name="T4" fmla="*/ 2147483646 w 225"/>
              <a:gd name="T5" fmla="*/ 0 h 98"/>
              <a:gd name="T6" fmla="*/ 2147483646 w 225"/>
              <a:gd name="T7" fmla="*/ 2147483646 h 98"/>
              <a:gd name="T8" fmla="*/ 0 w 225"/>
              <a:gd name="T9" fmla="*/ 2147483646 h 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5" h="98">
                <a:moveTo>
                  <a:pt x="0" y="98"/>
                </a:moveTo>
                <a:lnTo>
                  <a:pt x="49" y="0"/>
                </a:lnTo>
                <a:lnTo>
                  <a:pt x="225" y="0"/>
                </a:lnTo>
                <a:lnTo>
                  <a:pt x="176" y="98"/>
                </a:lnTo>
                <a:lnTo>
                  <a:pt x="0" y="98"/>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2181" name="Rectangle 677"/>
          <p:cNvSpPr>
            <a:spLocks noChangeArrowheads="1"/>
          </p:cNvSpPr>
          <p:nvPr/>
        </p:nvSpPr>
        <p:spPr bwMode="auto">
          <a:xfrm>
            <a:off x="307975" y="2122488"/>
            <a:ext cx="46038" cy="7937"/>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82" name="Rectangle 678"/>
          <p:cNvSpPr>
            <a:spLocks noChangeArrowheads="1"/>
          </p:cNvSpPr>
          <p:nvPr/>
        </p:nvSpPr>
        <p:spPr bwMode="auto">
          <a:xfrm>
            <a:off x="307975" y="2122488"/>
            <a:ext cx="46038" cy="7937"/>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83" name="Rectangle 679"/>
          <p:cNvSpPr>
            <a:spLocks noChangeArrowheads="1"/>
          </p:cNvSpPr>
          <p:nvPr/>
        </p:nvSpPr>
        <p:spPr bwMode="auto">
          <a:xfrm>
            <a:off x="471488" y="2122488"/>
            <a:ext cx="44450" cy="7937"/>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84" name="Rectangle 680"/>
          <p:cNvSpPr>
            <a:spLocks noChangeArrowheads="1"/>
          </p:cNvSpPr>
          <p:nvPr/>
        </p:nvSpPr>
        <p:spPr bwMode="auto">
          <a:xfrm>
            <a:off x="471488" y="2122488"/>
            <a:ext cx="44450" cy="7937"/>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85" name="Freeform 681"/>
          <p:cNvSpPr>
            <a:spLocks/>
          </p:cNvSpPr>
          <p:nvPr/>
        </p:nvSpPr>
        <p:spPr bwMode="auto">
          <a:xfrm>
            <a:off x="233363" y="2141538"/>
            <a:ext cx="279400" cy="20637"/>
          </a:xfrm>
          <a:custGeom>
            <a:avLst/>
            <a:gdLst>
              <a:gd name="T0" fmla="*/ 2147483646 w 176"/>
              <a:gd name="T1" fmla="*/ 0 h 13"/>
              <a:gd name="T2" fmla="*/ 2147483646 w 176"/>
              <a:gd name="T3" fmla="*/ 0 h 13"/>
              <a:gd name="T4" fmla="*/ 2147483646 w 176"/>
              <a:gd name="T5" fmla="*/ 2147483646 h 13"/>
              <a:gd name="T6" fmla="*/ 0 w 176"/>
              <a:gd name="T7" fmla="*/ 2147483646 h 13"/>
              <a:gd name="T8" fmla="*/ 2147483646 w 176"/>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6" h="13">
                <a:moveTo>
                  <a:pt x="26" y="0"/>
                </a:moveTo>
                <a:lnTo>
                  <a:pt x="176" y="0"/>
                </a:lnTo>
                <a:lnTo>
                  <a:pt x="150" y="13"/>
                </a:lnTo>
                <a:lnTo>
                  <a:pt x="0" y="13"/>
                </a:lnTo>
                <a:lnTo>
                  <a:pt x="26"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186" name="Freeform 682"/>
          <p:cNvSpPr>
            <a:spLocks/>
          </p:cNvSpPr>
          <p:nvPr/>
        </p:nvSpPr>
        <p:spPr bwMode="auto">
          <a:xfrm>
            <a:off x="233363" y="2141538"/>
            <a:ext cx="279400" cy="20637"/>
          </a:xfrm>
          <a:custGeom>
            <a:avLst/>
            <a:gdLst>
              <a:gd name="T0" fmla="*/ 2147483646 w 176"/>
              <a:gd name="T1" fmla="*/ 0 h 13"/>
              <a:gd name="T2" fmla="*/ 2147483646 w 176"/>
              <a:gd name="T3" fmla="*/ 0 h 13"/>
              <a:gd name="T4" fmla="*/ 2147483646 w 176"/>
              <a:gd name="T5" fmla="*/ 2147483646 h 13"/>
              <a:gd name="T6" fmla="*/ 0 w 176"/>
              <a:gd name="T7" fmla="*/ 2147483646 h 13"/>
              <a:gd name="T8" fmla="*/ 2147483646 w 176"/>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6" h="13">
                <a:moveTo>
                  <a:pt x="26" y="0"/>
                </a:moveTo>
                <a:lnTo>
                  <a:pt x="176" y="0"/>
                </a:lnTo>
                <a:lnTo>
                  <a:pt x="150" y="13"/>
                </a:lnTo>
                <a:lnTo>
                  <a:pt x="0" y="13"/>
                </a:lnTo>
                <a:lnTo>
                  <a:pt x="26" y="0"/>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2187" name="Rectangle 683"/>
          <p:cNvSpPr>
            <a:spLocks noChangeArrowheads="1"/>
          </p:cNvSpPr>
          <p:nvPr/>
        </p:nvSpPr>
        <p:spPr bwMode="auto">
          <a:xfrm>
            <a:off x="174625" y="2179638"/>
            <a:ext cx="284163" cy="23812"/>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88" name="Rectangle 684"/>
          <p:cNvSpPr>
            <a:spLocks noChangeArrowheads="1"/>
          </p:cNvSpPr>
          <p:nvPr/>
        </p:nvSpPr>
        <p:spPr bwMode="auto">
          <a:xfrm>
            <a:off x="174625" y="2179638"/>
            <a:ext cx="284163" cy="23812"/>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pic>
        <p:nvPicPr>
          <p:cNvPr id="22189" name="Picture 68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00038" y="2152650"/>
            <a:ext cx="68262" cy="2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90" name="Picture 68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00038" y="2152650"/>
            <a:ext cx="68262" cy="2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191" name="Freeform 687"/>
          <p:cNvSpPr>
            <a:spLocks/>
          </p:cNvSpPr>
          <p:nvPr/>
        </p:nvSpPr>
        <p:spPr bwMode="auto">
          <a:xfrm>
            <a:off x="314325" y="2168525"/>
            <a:ext cx="46038" cy="4763"/>
          </a:xfrm>
          <a:custGeom>
            <a:avLst/>
            <a:gdLst>
              <a:gd name="T0" fmla="*/ 0 w 29"/>
              <a:gd name="T1" fmla="*/ 2147483646 h 3"/>
              <a:gd name="T2" fmla="*/ 2147483646 w 29"/>
              <a:gd name="T3" fmla="*/ 0 h 3"/>
              <a:gd name="T4" fmla="*/ 2147483646 w 29"/>
              <a:gd name="T5" fmla="*/ 0 h 3"/>
              <a:gd name="T6" fmla="*/ 2147483646 w 29"/>
              <a:gd name="T7" fmla="*/ 2147483646 h 3"/>
              <a:gd name="T8" fmla="*/ 0 w 29"/>
              <a:gd name="T9" fmla="*/ 2147483646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3">
                <a:moveTo>
                  <a:pt x="0" y="3"/>
                </a:moveTo>
                <a:lnTo>
                  <a:pt x="7" y="0"/>
                </a:lnTo>
                <a:lnTo>
                  <a:pt x="29" y="0"/>
                </a:lnTo>
                <a:lnTo>
                  <a:pt x="22" y="3"/>
                </a:lnTo>
                <a:lnTo>
                  <a:pt x="0" y="3"/>
                </a:lnTo>
                <a:close/>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pic>
        <p:nvPicPr>
          <p:cNvPr id="22192" name="Picture 688"/>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63513" y="2179638"/>
            <a:ext cx="42862"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93" name="Picture 689"/>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63513" y="2179638"/>
            <a:ext cx="42862"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94" name="Picture 690"/>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88913" y="2179638"/>
            <a:ext cx="42862"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95" name="Picture 69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88913" y="2179638"/>
            <a:ext cx="42862"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96" name="Picture 69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4313" y="2179638"/>
            <a:ext cx="42862"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197" name="Rectangle 693"/>
          <p:cNvSpPr>
            <a:spLocks noChangeArrowheads="1"/>
          </p:cNvSpPr>
          <p:nvPr/>
        </p:nvSpPr>
        <p:spPr bwMode="auto">
          <a:xfrm>
            <a:off x="209550" y="2193925"/>
            <a:ext cx="6350" cy="3175"/>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98" name="Rectangle 694"/>
          <p:cNvSpPr>
            <a:spLocks noChangeArrowheads="1"/>
          </p:cNvSpPr>
          <p:nvPr/>
        </p:nvSpPr>
        <p:spPr bwMode="auto">
          <a:xfrm>
            <a:off x="233363" y="2193925"/>
            <a:ext cx="6350" cy="3175"/>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99" name="Rectangle 695"/>
          <p:cNvSpPr>
            <a:spLocks noChangeArrowheads="1"/>
          </p:cNvSpPr>
          <p:nvPr/>
        </p:nvSpPr>
        <p:spPr bwMode="auto">
          <a:xfrm>
            <a:off x="185738" y="2193925"/>
            <a:ext cx="6350" cy="31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00" name="Freeform 696"/>
          <p:cNvSpPr>
            <a:spLocks/>
          </p:cNvSpPr>
          <p:nvPr/>
        </p:nvSpPr>
        <p:spPr bwMode="auto">
          <a:xfrm>
            <a:off x="523875" y="2144713"/>
            <a:ext cx="19050" cy="14287"/>
          </a:xfrm>
          <a:custGeom>
            <a:avLst/>
            <a:gdLst>
              <a:gd name="T0" fmla="*/ 0 w 12"/>
              <a:gd name="T1" fmla="*/ 2147483646 h 9"/>
              <a:gd name="T2" fmla="*/ 2147483646 w 12"/>
              <a:gd name="T3" fmla="*/ 0 h 9"/>
              <a:gd name="T4" fmla="*/ 2147483646 w 12"/>
              <a:gd name="T5" fmla="*/ 2147483646 h 9"/>
              <a:gd name="T6" fmla="*/ 0 w 12"/>
              <a:gd name="T7" fmla="*/ 2147483646 h 9"/>
              <a:gd name="T8" fmla="*/ 0 w 12"/>
              <a:gd name="T9" fmla="*/ 2147483646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9">
                <a:moveTo>
                  <a:pt x="0" y="5"/>
                </a:moveTo>
                <a:lnTo>
                  <a:pt x="12" y="0"/>
                </a:lnTo>
                <a:lnTo>
                  <a:pt x="12" y="3"/>
                </a:lnTo>
                <a:lnTo>
                  <a:pt x="0" y="9"/>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pic>
        <p:nvPicPr>
          <p:cNvPr id="22201" name="Picture 697"/>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82575" y="1965325"/>
            <a:ext cx="3238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02" name="Freeform 698"/>
          <p:cNvSpPr>
            <a:spLocks/>
          </p:cNvSpPr>
          <p:nvPr/>
        </p:nvSpPr>
        <p:spPr bwMode="auto">
          <a:xfrm>
            <a:off x="295275" y="1978025"/>
            <a:ext cx="301625" cy="130175"/>
          </a:xfrm>
          <a:custGeom>
            <a:avLst/>
            <a:gdLst>
              <a:gd name="T0" fmla="*/ 0 w 190"/>
              <a:gd name="T1" fmla="*/ 2147483646 h 82"/>
              <a:gd name="T2" fmla="*/ 2147483646 w 190"/>
              <a:gd name="T3" fmla="*/ 0 h 82"/>
              <a:gd name="T4" fmla="*/ 2147483646 w 190"/>
              <a:gd name="T5" fmla="*/ 0 h 82"/>
              <a:gd name="T6" fmla="*/ 2147483646 w 190"/>
              <a:gd name="T7" fmla="*/ 2147483646 h 82"/>
              <a:gd name="T8" fmla="*/ 0 w 190"/>
              <a:gd name="T9" fmla="*/ 2147483646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0" h="82">
                <a:moveTo>
                  <a:pt x="0" y="82"/>
                </a:moveTo>
                <a:lnTo>
                  <a:pt x="41" y="0"/>
                </a:lnTo>
                <a:lnTo>
                  <a:pt x="190" y="0"/>
                </a:lnTo>
                <a:lnTo>
                  <a:pt x="149" y="82"/>
                </a:lnTo>
                <a:lnTo>
                  <a:pt x="0" y="82"/>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2203" name="Rectangle 699"/>
          <p:cNvSpPr>
            <a:spLocks noChangeArrowheads="1"/>
          </p:cNvSpPr>
          <p:nvPr/>
        </p:nvSpPr>
        <p:spPr bwMode="auto">
          <a:xfrm>
            <a:off x="581025" y="1965325"/>
            <a:ext cx="7938" cy="33338"/>
          </a:xfrm>
          <a:prstGeom prst="rect">
            <a:avLst/>
          </a:prstGeom>
          <a:solidFill>
            <a:srgbClr val="FF3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04" name="Rectangle 700"/>
          <p:cNvSpPr>
            <a:spLocks noChangeArrowheads="1"/>
          </p:cNvSpPr>
          <p:nvPr/>
        </p:nvSpPr>
        <p:spPr bwMode="auto">
          <a:xfrm>
            <a:off x="588963" y="1965325"/>
            <a:ext cx="9525" cy="33338"/>
          </a:xfrm>
          <a:prstGeom prst="rect">
            <a:avLst/>
          </a:prstGeom>
          <a:solidFill>
            <a:srgbClr val="FFF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05" name="Rectangle 701"/>
          <p:cNvSpPr>
            <a:spLocks noChangeArrowheads="1"/>
          </p:cNvSpPr>
          <p:nvPr/>
        </p:nvSpPr>
        <p:spPr bwMode="auto">
          <a:xfrm>
            <a:off x="598488" y="1965325"/>
            <a:ext cx="7937" cy="33338"/>
          </a:xfrm>
          <a:prstGeom prst="rect">
            <a:avLst/>
          </a:prstGeom>
          <a:solidFill>
            <a:srgbClr val="FFB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06" name="Rectangle 702"/>
          <p:cNvSpPr>
            <a:spLocks noChangeArrowheads="1"/>
          </p:cNvSpPr>
          <p:nvPr/>
        </p:nvSpPr>
        <p:spPr bwMode="auto">
          <a:xfrm>
            <a:off x="606425" y="1965325"/>
            <a:ext cx="9525" cy="33338"/>
          </a:xfrm>
          <a:prstGeom prst="rect">
            <a:avLst/>
          </a:prstGeom>
          <a:solidFill>
            <a:srgbClr val="FF7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07" name="Rectangle 703"/>
          <p:cNvSpPr>
            <a:spLocks noChangeArrowheads="1"/>
          </p:cNvSpPr>
          <p:nvPr/>
        </p:nvSpPr>
        <p:spPr bwMode="auto">
          <a:xfrm>
            <a:off x="615950" y="1965325"/>
            <a:ext cx="7938" cy="33338"/>
          </a:xfrm>
          <a:prstGeom prst="rect">
            <a:avLst/>
          </a:prstGeom>
          <a:solidFill>
            <a:srgbClr val="FF3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08" name="Freeform 704"/>
          <p:cNvSpPr>
            <a:spLocks/>
          </p:cNvSpPr>
          <p:nvPr/>
        </p:nvSpPr>
        <p:spPr bwMode="auto">
          <a:xfrm>
            <a:off x="173038" y="1965325"/>
            <a:ext cx="457200" cy="238125"/>
          </a:xfrm>
          <a:custGeom>
            <a:avLst/>
            <a:gdLst>
              <a:gd name="T0" fmla="*/ 0 w 288"/>
              <a:gd name="T1" fmla="*/ 2147483646 h 150"/>
              <a:gd name="T2" fmla="*/ 0 w 288"/>
              <a:gd name="T3" fmla="*/ 2147483646 h 150"/>
              <a:gd name="T4" fmla="*/ 2147483646 w 288"/>
              <a:gd name="T5" fmla="*/ 2147483646 h 150"/>
              <a:gd name="T6" fmla="*/ 2147483646 w 288"/>
              <a:gd name="T7" fmla="*/ 2147483646 h 150"/>
              <a:gd name="T8" fmla="*/ 2147483646 w 288"/>
              <a:gd name="T9" fmla="*/ 2147483646 h 150"/>
              <a:gd name="T10" fmla="*/ 2147483646 w 288"/>
              <a:gd name="T11" fmla="*/ 2147483646 h 150"/>
              <a:gd name="T12" fmla="*/ 2147483646 w 288"/>
              <a:gd name="T13" fmla="*/ 0 h 150"/>
              <a:gd name="T14" fmla="*/ 2147483646 w 288"/>
              <a:gd name="T15" fmla="*/ 0 h 150"/>
              <a:gd name="T16" fmla="*/ 2147483646 w 288"/>
              <a:gd name="T17" fmla="*/ 2147483646 h 150"/>
              <a:gd name="T18" fmla="*/ 2147483646 w 288"/>
              <a:gd name="T19" fmla="*/ 2147483646 h 150"/>
              <a:gd name="T20" fmla="*/ 2147483646 w 288"/>
              <a:gd name="T21" fmla="*/ 2147483646 h 150"/>
              <a:gd name="T22" fmla="*/ 2147483646 w 288"/>
              <a:gd name="T23" fmla="*/ 2147483646 h 150"/>
              <a:gd name="T24" fmla="*/ 2147483646 w 288"/>
              <a:gd name="T25" fmla="*/ 2147483646 h 150"/>
              <a:gd name="T26" fmla="*/ 2147483646 w 288"/>
              <a:gd name="T27" fmla="*/ 2147483646 h 150"/>
              <a:gd name="T28" fmla="*/ 0 w 288"/>
              <a:gd name="T29" fmla="*/ 2147483646 h 1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8" h="150">
                <a:moveTo>
                  <a:pt x="0" y="150"/>
                </a:moveTo>
                <a:lnTo>
                  <a:pt x="0" y="135"/>
                </a:lnTo>
                <a:lnTo>
                  <a:pt x="59" y="105"/>
                </a:lnTo>
                <a:lnTo>
                  <a:pt x="85" y="105"/>
                </a:lnTo>
                <a:lnTo>
                  <a:pt x="85" y="98"/>
                </a:lnTo>
                <a:lnTo>
                  <a:pt x="63" y="98"/>
                </a:lnTo>
                <a:lnTo>
                  <a:pt x="112" y="0"/>
                </a:lnTo>
                <a:lnTo>
                  <a:pt x="288" y="0"/>
                </a:lnTo>
                <a:lnTo>
                  <a:pt x="239" y="98"/>
                </a:lnTo>
                <a:lnTo>
                  <a:pt x="217" y="98"/>
                </a:lnTo>
                <a:lnTo>
                  <a:pt x="217" y="105"/>
                </a:lnTo>
                <a:lnTo>
                  <a:pt x="239" y="105"/>
                </a:lnTo>
                <a:lnTo>
                  <a:pt x="239" y="120"/>
                </a:lnTo>
                <a:lnTo>
                  <a:pt x="179" y="150"/>
                </a:lnTo>
                <a:lnTo>
                  <a:pt x="0" y="150"/>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2209" name="Freeform 705"/>
          <p:cNvSpPr>
            <a:spLocks/>
          </p:cNvSpPr>
          <p:nvPr/>
        </p:nvSpPr>
        <p:spPr bwMode="auto">
          <a:xfrm>
            <a:off x="173038" y="2166938"/>
            <a:ext cx="109537" cy="74612"/>
          </a:xfrm>
          <a:custGeom>
            <a:avLst/>
            <a:gdLst>
              <a:gd name="T0" fmla="*/ 2147483646 w 69"/>
              <a:gd name="T1" fmla="*/ 2147483646 h 47"/>
              <a:gd name="T2" fmla="*/ 0 w 69"/>
              <a:gd name="T3" fmla="*/ 2147483646 h 47"/>
              <a:gd name="T4" fmla="*/ 2147483646 w 69"/>
              <a:gd name="T5" fmla="*/ 0 h 47"/>
              <a:gd name="T6" fmla="*/ 2147483646 w 69"/>
              <a:gd name="T7" fmla="*/ 2147483646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9" h="47">
                <a:moveTo>
                  <a:pt x="69" y="47"/>
                </a:moveTo>
                <a:lnTo>
                  <a:pt x="0" y="23"/>
                </a:lnTo>
                <a:lnTo>
                  <a:pt x="69" y="0"/>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210" name="Rectangle 706"/>
          <p:cNvSpPr>
            <a:spLocks noChangeArrowheads="1"/>
          </p:cNvSpPr>
          <p:nvPr/>
        </p:nvSpPr>
        <p:spPr bwMode="auto">
          <a:xfrm>
            <a:off x="34925" y="2220913"/>
            <a:ext cx="549275"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            USER</a:t>
            </a:r>
          </a:p>
        </p:txBody>
      </p:sp>
      <p:sp>
        <p:nvSpPr>
          <p:cNvPr id="22211" name="Rectangle 707"/>
          <p:cNvSpPr>
            <a:spLocks noChangeArrowheads="1"/>
          </p:cNvSpPr>
          <p:nvPr/>
        </p:nvSpPr>
        <p:spPr bwMode="auto">
          <a:xfrm>
            <a:off x="2163763" y="4010025"/>
            <a:ext cx="615950" cy="439738"/>
          </a:xfrm>
          <a:prstGeom prst="rect">
            <a:avLst/>
          </a:prstGeom>
          <a:solidFill>
            <a:srgbClr val="4979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12" name="Rectangle 708"/>
          <p:cNvSpPr>
            <a:spLocks noChangeArrowheads="1"/>
          </p:cNvSpPr>
          <p:nvPr/>
        </p:nvSpPr>
        <p:spPr bwMode="auto">
          <a:xfrm>
            <a:off x="2100263" y="3944938"/>
            <a:ext cx="614362" cy="439737"/>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13" name="Rectangle 709"/>
          <p:cNvSpPr>
            <a:spLocks noChangeArrowheads="1"/>
          </p:cNvSpPr>
          <p:nvPr/>
        </p:nvSpPr>
        <p:spPr bwMode="auto">
          <a:xfrm>
            <a:off x="2312988" y="4052888"/>
            <a:ext cx="176212"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PAP</a:t>
            </a:r>
          </a:p>
        </p:txBody>
      </p:sp>
      <p:sp>
        <p:nvSpPr>
          <p:cNvPr id="22214" name="Rectangle 710"/>
          <p:cNvSpPr>
            <a:spLocks noChangeArrowheads="1"/>
          </p:cNvSpPr>
          <p:nvPr/>
        </p:nvSpPr>
        <p:spPr bwMode="auto">
          <a:xfrm>
            <a:off x="2209800" y="4164013"/>
            <a:ext cx="376238"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‘’Kephas’’</a:t>
            </a:r>
          </a:p>
        </p:txBody>
      </p:sp>
      <p:sp>
        <p:nvSpPr>
          <p:cNvPr id="22215" name="Rectangle 711"/>
          <p:cNvSpPr>
            <a:spLocks noChangeArrowheads="1"/>
          </p:cNvSpPr>
          <p:nvPr/>
        </p:nvSpPr>
        <p:spPr bwMode="auto">
          <a:xfrm>
            <a:off x="1468438" y="3530600"/>
            <a:ext cx="7937" cy="342900"/>
          </a:xfrm>
          <a:prstGeom prst="rect">
            <a:avLst/>
          </a:prstGeom>
          <a:solidFill>
            <a:srgbClr val="01B95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16" name="Rectangle 712"/>
          <p:cNvSpPr>
            <a:spLocks noChangeArrowheads="1"/>
          </p:cNvSpPr>
          <p:nvPr/>
        </p:nvSpPr>
        <p:spPr bwMode="auto">
          <a:xfrm>
            <a:off x="1476375" y="3530600"/>
            <a:ext cx="9525" cy="342900"/>
          </a:xfrm>
          <a:prstGeom prst="rect">
            <a:avLst/>
          </a:prstGeom>
          <a:solidFill>
            <a:srgbClr val="A5FE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17" name="Rectangle 713"/>
          <p:cNvSpPr>
            <a:spLocks noChangeArrowheads="1"/>
          </p:cNvSpPr>
          <p:nvPr/>
        </p:nvSpPr>
        <p:spPr bwMode="auto">
          <a:xfrm>
            <a:off x="1485900" y="3530600"/>
            <a:ext cx="7938" cy="342900"/>
          </a:xfrm>
          <a:prstGeom prst="rect">
            <a:avLst/>
          </a:prstGeom>
          <a:solidFill>
            <a:srgbClr val="A1FC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18" name="Rectangle 714"/>
          <p:cNvSpPr>
            <a:spLocks noChangeArrowheads="1"/>
          </p:cNvSpPr>
          <p:nvPr/>
        </p:nvSpPr>
        <p:spPr bwMode="auto">
          <a:xfrm>
            <a:off x="1493838" y="3530600"/>
            <a:ext cx="7937" cy="342900"/>
          </a:xfrm>
          <a:prstGeom prst="rect">
            <a:avLst/>
          </a:prstGeom>
          <a:solidFill>
            <a:srgbClr val="9DFB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19" name="Rectangle 715"/>
          <p:cNvSpPr>
            <a:spLocks noChangeArrowheads="1"/>
          </p:cNvSpPr>
          <p:nvPr/>
        </p:nvSpPr>
        <p:spPr bwMode="auto">
          <a:xfrm>
            <a:off x="1501775" y="3530600"/>
            <a:ext cx="9525" cy="342900"/>
          </a:xfrm>
          <a:prstGeom prst="rect">
            <a:avLst/>
          </a:prstGeom>
          <a:solidFill>
            <a:srgbClr val="99F9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20" name="Rectangle 716"/>
          <p:cNvSpPr>
            <a:spLocks noChangeArrowheads="1"/>
          </p:cNvSpPr>
          <p:nvPr/>
        </p:nvSpPr>
        <p:spPr bwMode="auto">
          <a:xfrm>
            <a:off x="1511300" y="3530600"/>
            <a:ext cx="7938" cy="342900"/>
          </a:xfrm>
          <a:prstGeom prst="rect">
            <a:avLst/>
          </a:prstGeom>
          <a:solidFill>
            <a:srgbClr val="95F7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21" name="Rectangle 717"/>
          <p:cNvSpPr>
            <a:spLocks noChangeArrowheads="1"/>
          </p:cNvSpPr>
          <p:nvPr/>
        </p:nvSpPr>
        <p:spPr bwMode="auto">
          <a:xfrm>
            <a:off x="1519238" y="3530600"/>
            <a:ext cx="7937" cy="342900"/>
          </a:xfrm>
          <a:prstGeom prst="rect">
            <a:avLst/>
          </a:prstGeom>
          <a:solidFill>
            <a:srgbClr val="91F5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22" name="Rectangle 718"/>
          <p:cNvSpPr>
            <a:spLocks noChangeArrowheads="1"/>
          </p:cNvSpPr>
          <p:nvPr/>
        </p:nvSpPr>
        <p:spPr bwMode="auto">
          <a:xfrm>
            <a:off x="1527175" y="3530600"/>
            <a:ext cx="9525" cy="342900"/>
          </a:xfrm>
          <a:prstGeom prst="rect">
            <a:avLst/>
          </a:prstGeom>
          <a:solidFill>
            <a:srgbClr val="8DF4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23" name="Rectangle 719"/>
          <p:cNvSpPr>
            <a:spLocks noChangeArrowheads="1"/>
          </p:cNvSpPr>
          <p:nvPr/>
        </p:nvSpPr>
        <p:spPr bwMode="auto">
          <a:xfrm>
            <a:off x="1536700" y="3530600"/>
            <a:ext cx="7938" cy="342900"/>
          </a:xfrm>
          <a:prstGeom prst="rect">
            <a:avLst/>
          </a:prstGeom>
          <a:solidFill>
            <a:srgbClr val="89F2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24" name="Rectangle 720"/>
          <p:cNvSpPr>
            <a:spLocks noChangeArrowheads="1"/>
          </p:cNvSpPr>
          <p:nvPr/>
        </p:nvSpPr>
        <p:spPr bwMode="auto">
          <a:xfrm>
            <a:off x="1544638" y="3530600"/>
            <a:ext cx="9525" cy="342900"/>
          </a:xfrm>
          <a:prstGeom prst="rect">
            <a:avLst/>
          </a:prstGeom>
          <a:solidFill>
            <a:srgbClr val="85F0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25" name="Rectangle 721"/>
          <p:cNvSpPr>
            <a:spLocks noChangeArrowheads="1"/>
          </p:cNvSpPr>
          <p:nvPr/>
        </p:nvSpPr>
        <p:spPr bwMode="auto">
          <a:xfrm>
            <a:off x="1554163" y="3530600"/>
            <a:ext cx="7937" cy="342900"/>
          </a:xfrm>
          <a:prstGeom prst="rect">
            <a:avLst/>
          </a:prstGeom>
          <a:solidFill>
            <a:srgbClr val="80EF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26" name="Rectangle 722"/>
          <p:cNvSpPr>
            <a:spLocks noChangeArrowheads="1"/>
          </p:cNvSpPr>
          <p:nvPr/>
        </p:nvSpPr>
        <p:spPr bwMode="auto">
          <a:xfrm>
            <a:off x="1562100" y="3530600"/>
            <a:ext cx="7938" cy="342900"/>
          </a:xfrm>
          <a:prstGeom prst="rect">
            <a:avLst/>
          </a:prstGeom>
          <a:solidFill>
            <a:srgbClr val="7CED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27" name="Rectangle 723"/>
          <p:cNvSpPr>
            <a:spLocks noChangeArrowheads="1"/>
          </p:cNvSpPr>
          <p:nvPr/>
        </p:nvSpPr>
        <p:spPr bwMode="auto">
          <a:xfrm>
            <a:off x="1570038" y="3530600"/>
            <a:ext cx="9525" cy="342900"/>
          </a:xfrm>
          <a:prstGeom prst="rect">
            <a:avLst/>
          </a:prstGeom>
          <a:solidFill>
            <a:srgbClr val="78EB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28" name="Rectangle 724"/>
          <p:cNvSpPr>
            <a:spLocks noChangeArrowheads="1"/>
          </p:cNvSpPr>
          <p:nvPr/>
        </p:nvSpPr>
        <p:spPr bwMode="auto">
          <a:xfrm>
            <a:off x="1579563" y="3530600"/>
            <a:ext cx="7937" cy="342900"/>
          </a:xfrm>
          <a:prstGeom prst="rect">
            <a:avLst/>
          </a:prstGeom>
          <a:solidFill>
            <a:srgbClr val="74E9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29" name="Rectangle 725"/>
          <p:cNvSpPr>
            <a:spLocks noChangeArrowheads="1"/>
          </p:cNvSpPr>
          <p:nvPr/>
        </p:nvSpPr>
        <p:spPr bwMode="auto">
          <a:xfrm>
            <a:off x="1587500" y="3530600"/>
            <a:ext cx="7938" cy="342900"/>
          </a:xfrm>
          <a:prstGeom prst="rect">
            <a:avLst/>
          </a:prstGeom>
          <a:solidFill>
            <a:srgbClr val="70E8A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30" name="Rectangle 726"/>
          <p:cNvSpPr>
            <a:spLocks noChangeArrowheads="1"/>
          </p:cNvSpPr>
          <p:nvPr/>
        </p:nvSpPr>
        <p:spPr bwMode="auto">
          <a:xfrm>
            <a:off x="1595438" y="3530600"/>
            <a:ext cx="9525" cy="342900"/>
          </a:xfrm>
          <a:prstGeom prst="rect">
            <a:avLst/>
          </a:prstGeom>
          <a:solidFill>
            <a:srgbClr val="6CE6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31" name="Rectangle 727"/>
          <p:cNvSpPr>
            <a:spLocks noChangeArrowheads="1"/>
          </p:cNvSpPr>
          <p:nvPr/>
        </p:nvSpPr>
        <p:spPr bwMode="auto">
          <a:xfrm>
            <a:off x="1604963" y="3530600"/>
            <a:ext cx="7937" cy="342900"/>
          </a:xfrm>
          <a:prstGeom prst="rect">
            <a:avLst/>
          </a:prstGeom>
          <a:solidFill>
            <a:srgbClr val="68E4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32" name="Rectangle 728"/>
          <p:cNvSpPr>
            <a:spLocks noChangeArrowheads="1"/>
          </p:cNvSpPr>
          <p:nvPr/>
        </p:nvSpPr>
        <p:spPr bwMode="auto">
          <a:xfrm>
            <a:off x="1612900" y="3530600"/>
            <a:ext cx="9525" cy="342900"/>
          </a:xfrm>
          <a:prstGeom prst="rect">
            <a:avLst/>
          </a:prstGeom>
          <a:solidFill>
            <a:srgbClr val="64E2A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33" name="Rectangle 729"/>
          <p:cNvSpPr>
            <a:spLocks noChangeArrowheads="1"/>
          </p:cNvSpPr>
          <p:nvPr/>
        </p:nvSpPr>
        <p:spPr bwMode="auto">
          <a:xfrm>
            <a:off x="1622425" y="3530600"/>
            <a:ext cx="7938" cy="342900"/>
          </a:xfrm>
          <a:prstGeom prst="rect">
            <a:avLst/>
          </a:prstGeom>
          <a:solidFill>
            <a:srgbClr val="60E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34" name="Rectangle 730"/>
          <p:cNvSpPr>
            <a:spLocks noChangeArrowheads="1"/>
          </p:cNvSpPr>
          <p:nvPr/>
        </p:nvSpPr>
        <p:spPr bwMode="auto">
          <a:xfrm>
            <a:off x="1630363" y="3530600"/>
            <a:ext cx="7937" cy="342900"/>
          </a:xfrm>
          <a:prstGeom prst="rect">
            <a:avLst/>
          </a:prstGeom>
          <a:solidFill>
            <a:srgbClr val="5CDF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35" name="Rectangle 731"/>
          <p:cNvSpPr>
            <a:spLocks noChangeArrowheads="1"/>
          </p:cNvSpPr>
          <p:nvPr/>
        </p:nvSpPr>
        <p:spPr bwMode="auto">
          <a:xfrm>
            <a:off x="1638300" y="3530600"/>
            <a:ext cx="9525" cy="342900"/>
          </a:xfrm>
          <a:prstGeom prst="rect">
            <a:avLst/>
          </a:prstGeom>
          <a:solidFill>
            <a:srgbClr val="57DD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36" name="Rectangle 732"/>
          <p:cNvSpPr>
            <a:spLocks noChangeArrowheads="1"/>
          </p:cNvSpPr>
          <p:nvPr/>
        </p:nvSpPr>
        <p:spPr bwMode="auto">
          <a:xfrm>
            <a:off x="1647825" y="3530600"/>
            <a:ext cx="7938" cy="342900"/>
          </a:xfrm>
          <a:prstGeom prst="rect">
            <a:avLst/>
          </a:prstGeom>
          <a:solidFill>
            <a:srgbClr val="53DC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37" name="Rectangle 733"/>
          <p:cNvSpPr>
            <a:spLocks noChangeArrowheads="1"/>
          </p:cNvSpPr>
          <p:nvPr/>
        </p:nvSpPr>
        <p:spPr bwMode="auto">
          <a:xfrm>
            <a:off x="1655763" y="3530600"/>
            <a:ext cx="7937" cy="342900"/>
          </a:xfrm>
          <a:prstGeom prst="rect">
            <a:avLst/>
          </a:prstGeom>
          <a:solidFill>
            <a:srgbClr val="4FDA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38" name="Rectangle 734"/>
          <p:cNvSpPr>
            <a:spLocks noChangeArrowheads="1"/>
          </p:cNvSpPr>
          <p:nvPr/>
        </p:nvSpPr>
        <p:spPr bwMode="auto">
          <a:xfrm>
            <a:off x="1663700" y="3530600"/>
            <a:ext cx="9525" cy="342900"/>
          </a:xfrm>
          <a:prstGeom prst="rect">
            <a:avLst/>
          </a:prstGeom>
          <a:solidFill>
            <a:srgbClr val="4BD9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39" name="Rectangle 735"/>
          <p:cNvSpPr>
            <a:spLocks noChangeArrowheads="1"/>
          </p:cNvSpPr>
          <p:nvPr/>
        </p:nvSpPr>
        <p:spPr bwMode="auto">
          <a:xfrm>
            <a:off x="1673225" y="3530600"/>
            <a:ext cx="7938" cy="342900"/>
          </a:xfrm>
          <a:prstGeom prst="rect">
            <a:avLst/>
          </a:prstGeom>
          <a:solidFill>
            <a:srgbClr val="47D7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40" name="Rectangle 736"/>
          <p:cNvSpPr>
            <a:spLocks noChangeArrowheads="1"/>
          </p:cNvSpPr>
          <p:nvPr/>
        </p:nvSpPr>
        <p:spPr bwMode="auto">
          <a:xfrm>
            <a:off x="1681163" y="3530600"/>
            <a:ext cx="9525" cy="342900"/>
          </a:xfrm>
          <a:prstGeom prst="rect">
            <a:avLst/>
          </a:prstGeom>
          <a:solidFill>
            <a:srgbClr val="43D58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41" name="Rectangle 737"/>
          <p:cNvSpPr>
            <a:spLocks noChangeArrowheads="1"/>
          </p:cNvSpPr>
          <p:nvPr/>
        </p:nvSpPr>
        <p:spPr bwMode="auto">
          <a:xfrm>
            <a:off x="1690688" y="3530600"/>
            <a:ext cx="7937" cy="342900"/>
          </a:xfrm>
          <a:prstGeom prst="rect">
            <a:avLst/>
          </a:prstGeom>
          <a:solidFill>
            <a:srgbClr val="3FD3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grpSp>
        <p:nvGrpSpPr>
          <p:cNvPr id="22242" name="Group 738"/>
          <p:cNvGrpSpPr>
            <a:grpSpLocks/>
          </p:cNvGrpSpPr>
          <p:nvPr/>
        </p:nvGrpSpPr>
        <p:grpSpPr bwMode="auto">
          <a:xfrm>
            <a:off x="138113" y="2674938"/>
            <a:ext cx="2646362" cy="3236912"/>
            <a:chOff x="87" y="1685"/>
            <a:chExt cx="1667" cy="2039"/>
          </a:xfrm>
        </p:grpSpPr>
        <p:sp>
          <p:nvSpPr>
            <p:cNvPr id="22353" name="Rectangle 739"/>
            <p:cNvSpPr>
              <a:spLocks noChangeArrowheads="1"/>
            </p:cNvSpPr>
            <p:nvPr/>
          </p:nvSpPr>
          <p:spPr bwMode="auto">
            <a:xfrm>
              <a:off x="1080" y="2224"/>
              <a:ext cx="5" cy="216"/>
            </a:xfrm>
            <a:prstGeom prst="rect">
              <a:avLst/>
            </a:prstGeom>
            <a:solidFill>
              <a:srgbClr val="3BD18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54" name="Rectangle 740"/>
            <p:cNvSpPr>
              <a:spLocks noChangeArrowheads="1"/>
            </p:cNvSpPr>
            <p:nvPr/>
          </p:nvSpPr>
          <p:spPr bwMode="auto">
            <a:xfrm>
              <a:off x="1085" y="2224"/>
              <a:ext cx="6" cy="216"/>
            </a:xfrm>
            <a:prstGeom prst="rect">
              <a:avLst/>
            </a:prstGeom>
            <a:solidFill>
              <a:srgbClr val="37D08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55" name="Rectangle 741"/>
            <p:cNvSpPr>
              <a:spLocks noChangeArrowheads="1"/>
            </p:cNvSpPr>
            <p:nvPr/>
          </p:nvSpPr>
          <p:spPr bwMode="auto">
            <a:xfrm>
              <a:off x="1091" y="2224"/>
              <a:ext cx="5" cy="216"/>
            </a:xfrm>
            <a:prstGeom prst="rect">
              <a:avLst/>
            </a:prstGeom>
            <a:solidFill>
              <a:srgbClr val="33CE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56" name="Rectangle 742"/>
            <p:cNvSpPr>
              <a:spLocks noChangeArrowheads="1"/>
            </p:cNvSpPr>
            <p:nvPr/>
          </p:nvSpPr>
          <p:spPr bwMode="auto">
            <a:xfrm>
              <a:off x="1096" y="2224"/>
              <a:ext cx="5" cy="216"/>
            </a:xfrm>
            <a:prstGeom prst="rect">
              <a:avLst/>
            </a:prstGeom>
            <a:solidFill>
              <a:srgbClr val="2ECD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57" name="Rectangle 743"/>
            <p:cNvSpPr>
              <a:spLocks noChangeArrowheads="1"/>
            </p:cNvSpPr>
            <p:nvPr/>
          </p:nvSpPr>
          <p:spPr bwMode="auto">
            <a:xfrm>
              <a:off x="1101" y="2224"/>
              <a:ext cx="6" cy="216"/>
            </a:xfrm>
            <a:prstGeom prst="rect">
              <a:avLst/>
            </a:prstGeom>
            <a:solidFill>
              <a:srgbClr val="2ACB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58" name="Rectangle 744"/>
            <p:cNvSpPr>
              <a:spLocks noChangeArrowheads="1"/>
            </p:cNvSpPr>
            <p:nvPr/>
          </p:nvSpPr>
          <p:spPr bwMode="auto">
            <a:xfrm>
              <a:off x="1107" y="2224"/>
              <a:ext cx="5" cy="216"/>
            </a:xfrm>
            <a:prstGeom prst="rect">
              <a:avLst/>
            </a:prstGeom>
            <a:solidFill>
              <a:srgbClr val="26C9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59" name="Rectangle 745"/>
            <p:cNvSpPr>
              <a:spLocks noChangeArrowheads="1"/>
            </p:cNvSpPr>
            <p:nvPr/>
          </p:nvSpPr>
          <p:spPr bwMode="auto">
            <a:xfrm>
              <a:off x="1112" y="2224"/>
              <a:ext cx="6" cy="216"/>
            </a:xfrm>
            <a:prstGeom prst="rect">
              <a:avLst/>
            </a:prstGeom>
            <a:solidFill>
              <a:srgbClr val="22C77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60" name="Rectangle 746"/>
            <p:cNvSpPr>
              <a:spLocks noChangeArrowheads="1"/>
            </p:cNvSpPr>
            <p:nvPr/>
          </p:nvSpPr>
          <p:spPr bwMode="auto">
            <a:xfrm>
              <a:off x="1118" y="2224"/>
              <a:ext cx="5" cy="216"/>
            </a:xfrm>
            <a:prstGeom prst="rect">
              <a:avLst/>
            </a:prstGeom>
            <a:solidFill>
              <a:srgbClr val="1EC5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61" name="Rectangle 747"/>
            <p:cNvSpPr>
              <a:spLocks noChangeArrowheads="1"/>
            </p:cNvSpPr>
            <p:nvPr/>
          </p:nvSpPr>
          <p:spPr bwMode="auto">
            <a:xfrm>
              <a:off x="1123" y="2224"/>
              <a:ext cx="5" cy="216"/>
            </a:xfrm>
            <a:prstGeom prst="rect">
              <a:avLst/>
            </a:prstGeom>
            <a:solidFill>
              <a:srgbClr val="1AC46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62" name="Rectangle 748"/>
            <p:cNvSpPr>
              <a:spLocks noChangeArrowheads="1"/>
            </p:cNvSpPr>
            <p:nvPr/>
          </p:nvSpPr>
          <p:spPr bwMode="auto">
            <a:xfrm>
              <a:off x="1128" y="2224"/>
              <a:ext cx="6" cy="216"/>
            </a:xfrm>
            <a:prstGeom prst="rect">
              <a:avLst/>
            </a:prstGeom>
            <a:solidFill>
              <a:srgbClr val="15C2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63" name="Rectangle 749"/>
            <p:cNvSpPr>
              <a:spLocks noChangeArrowheads="1"/>
            </p:cNvSpPr>
            <p:nvPr/>
          </p:nvSpPr>
          <p:spPr bwMode="auto">
            <a:xfrm>
              <a:off x="1134" y="2224"/>
              <a:ext cx="5" cy="216"/>
            </a:xfrm>
            <a:prstGeom prst="rect">
              <a:avLst/>
            </a:prstGeom>
            <a:solidFill>
              <a:srgbClr val="12C0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64" name="Rectangle 750"/>
            <p:cNvSpPr>
              <a:spLocks noChangeArrowheads="1"/>
            </p:cNvSpPr>
            <p:nvPr/>
          </p:nvSpPr>
          <p:spPr bwMode="auto">
            <a:xfrm>
              <a:off x="1139" y="2224"/>
              <a:ext cx="5" cy="216"/>
            </a:xfrm>
            <a:prstGeom prst="rect">
              <a:avLst/>
            </a:prstGeom>
            <a:solidFill>
              <a:srgbClr val="0EBE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65" name="Rectangle 751"/>
            <p:cNvSpPr>
              <a:spLocks noChangeArrowheads="1"/>
            </p:cNvSpPr>
            <p:nvPr/>
          </p:nvSpPr>
          <p:spPr bwMode="auto">
            <a:xfrm>
              <a:off x="1144" y="2224"/>
              <a:ext cx="6" cy="216"/>
            </a:xfrm>
            <a:prstGeom prst="rect">
              <a:avLst/>
            </a:prstGeom>
            <a:solidFill>
              <a:srgbClr val="0ABC6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66" name="Rectangle 752"/>
            <p:cNvSpPr>
              <a:spLocks noChangeArrowheads="1"/>
            </p:cNvSpPr>
            <p:nvPr/>
          </p:nvSpPr>
          <p:spPr bwMode="auto">
            <a:xfrm>
              <a:off x="1150" y="2224"/>
              <a:ext cx="5" cy="216"/>
            </a:xfrm>
            <a:prstGeom prst="rect">
              <a:avLst/>
            </a:prstGeom>
            <a:solidFill>
              <a:srgbClr val="05BB5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67" name="Oval 753"/>
            <p:cNvSpPr>
              <a:spLocks noChangeArrowheads="1"/>
            </p:cNvSpPr>
            <p:nvPr/>
          </p:nvSpPr>
          <p:spPr bwMode="auto">
            <a:xfrm>
              <a:off x="942" y="2205"/>
              <a:ext cx="209" cy="57"/>
            </a:xfrm>
            <a:prstGeom prst="ellipse">
              <a:avLst/>
            </a:prstGeom>
            <a:solidFill>
              <a:srgbClr val="A8FFD3"/>
            </a:solidFill>
            <a:ln w="0">
              <a:solidFill>
                <a:srgbClr val="000000"/>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68" name="Rectangle 754"/>
            <p:cNvSpPr>
              <a:spLocks noChangeArrowheads="1"/>
            </p:cNvSpPr>
            <p:nvPr/>
          </p:nvSpPr>
          <p:spPr bwMode="auto">
            <a:xfrm>
              <a:off x="1005" y="2256"/>
              <a:ext cx="8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Role</a:t>
              </a:r>
            </a:p>
          </p:txBody>
        </p:sp>
        <p:sp>
          <p:nvSpPr>
            <p:cNvPr id="22369" name="Rectangle 755"/>
            <p:cNvSpPr>
              <a:spLocks noChangeArrowheads="1"/>
            </p:cNvSpPr>
            <p:nvPr/>
          </p:nvSpPr>
          <p:spPr bwMode="auto">
            <a:xfrm>
              <a:off x="972" y="2310"/>
              <a:ext cx="134"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Mapper</a:t>
              </a:r>
            </a:p>
          </p:txBody>
        </p:sp>
        <p:sp>
          <p:nvSpPr>
            <p:cNvPr id="22370" name="Rectangle 756"/>
            <p:cNvSpPr>
              <a:spLocks noChangeArrowheads="1"/>
            </p:cNvSpPr>
            <p:nvPr/>
          </p:nvSpPr>
          <p:spPr bwMode="auto">
            <a:xfrm>
              <a:off x="1015" y="2359"/>
              <a:ext cx="56"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DB</a:t>
              </a:r>
            </a:p>
          </p:txBody>
        </p:sp>
        <p:sp>
          <p:nvSpPr>
            <p:cNvPr id="22371" name="Rectangle 757"/>
            <p:cNvSpPr>
              <a:spLocks noChangeArrowheads="1"/>
            </p:cNvSpPr>
            <p:nvPr/>
          </p:nvSpPr>
          <p:spPr bwMode="auto">
            <a:xfrm>
              <a:off x="525" y="2566"/>
              <a:ext cx="276" cy="197"/>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72" name="Rectangle 758"/>
            <p:cNvSpPr>
              <a:spLocks noChangeArrowheads="1"/>
            </p:cNvSpPr>
            <p:nvPr/>
          </p:nvSpPr>
          <p:spPr bwMode="auto">
            <a:xfrm>
              <a:off x="484" y="2525"/>
              <a:ext cx="277" cy="198"/>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73" name="Rectangle 759"/>
            <p:cNvSpPr>
              <a:spLocks noChangeArrowheads="1"/>
            </p:cNvSpPr>
            <p:nvPr/>
          </p:nvSpPr>
          <p:spPr bwMode="auto">
            <a:xfrm>
              <a:off x="564" y="2537"/>
              <a:ext cx="11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PDP</a:t>
              </a:r>
            </a:p>
          </p:txBody>
        </p:sp>
        <p:sp>
          <p:nvSpPr>
            <p:cNvPr id="22374" name="Rectangle 760"/>
            <p:cNvSpPr>
              <a:spLocks noChangeArrowheads="1"/>
            </p:cNvSpPr>
            <p:nvPr/>
          </p:nvSpPr>
          <p:spPr bwMode="auto">
            <a:xfrm>
              <a:off x="580" y="2607"/>
              <a:ext cx="93"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Role </a:t>
              </a:r>
            </a:p>
          </p:txBody>
        </p:sp>
        <p:sp>
          <p:nvSpPr>
            <p:cNvPr id="22375" name="Rectangle 761"/>
            <p:cNvSpPr>
              <a:spLocks noChangeArrowheads="1"/>
            </p:cNvSpPr>
            <p:nvPr/>
          </p:nvSpPr>
          <p:spPr bwMode="auto">
            <a:xfrm>
              <a:off x="543" y="2661"/>
              <a:ext cx="14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Provider</a:t>
              </a:r>
            </a:p>
          </p:txBody>
        </p:sp>
        <p:sp>
          <p:nvSpPr>
            <p:cNvPr id="22376" name="Rectangle 762"/>
            <p:cNvSpPr>
              <a:spLocks noChangeArrowheads="1"/>
            </p:cNvSpPr>
            <p:nvPr/>
          </p:nvSpPr>
          <p:spPr bwMode="auto">
            <a:xfrm>
              <a:off x="525" y="3127"/>
              <a:ext cx="276" cy="198"/>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77" name="Rectangle 763"/>
            <p:cNvSpPr>
              <a:spLocks noChangeArrowheads="1"/>
            </p:cNvSpPr>
            <p:nvPr/>
          </p:nvSpPr>
          <p:spPr bwMode="auto">
            <a:xfrm>
              <a:off x="484" y="3086"/>
              <a:ext cx="277" cy="198"/>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78" name="Rectangle 764"/>
            <p:cNvSpPr>
              <a:spLocks noChangeArrowheads="1"/>
            </p:cNvSpPr>
            <p:nvPr/>
          </p:nvSpPr>
          <p:spPr bwMode="auto">
            <a:xfrm>
              <a:off x="575" y="3097"/>
              <a:ext cx="90"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PIP</a:t>
              </a:r>
            </a:p>
          </p:txBody>
        </p:sp>
        <p:sp>
          <p:nvSpPr>
            <p:cNvPr id="22379" name="Rectangle 765"/>
            <p:cNvSpPr>
              <a:spLocks noChangeArrowheads="1"/>
            </p:cNvSpPr>
            <p:nvPr/>
          </p:nvSpPr>
          <p:spPr bwMode="auto">
            <a:xfrm>
              <a:off x="543" y="3167"/>
              <a:ext cx="14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Attribute</a:t>
              </a:r>
            </a:p>
          </p:txBody>
        </p:sp>
        <p:sp>
          <p:nvSpPr>
            <p:cNvPr id="22380" name="Rectangle 766"/>
            <p:cNvSpPr>
              <a:spLocks noChangeArrowheads="1"/>
            </p:cNvSpPr>
            <p:nvPr/>
          </p:nvSpPr>
          <p:spPr bwMode="auto">
            <a:xfrm>
              <a:off x="543" y="3221"/>
              <a:ext cx="14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Provider</a:t>
              </a:r>
            </a:p>
          </p:txBody>
        </p:sp>
        <p:sp>
          <p:nvSpPr>
            <p:cNvPr id="22381" name="Rectangle 767"/>
            <p:cNvSpPr>
              <a:spLocks noChangeArrowheads="1"/>
            </p:cNvSpPr>
            <p:nvPr/>
          </p:nvSpPr>
          <p:spPr bwMode="auto">
            <a:xfrm>
              <a:off x="935" y="2515"/>
              <a:ext cx="5" cy="216"/>
            </a:xfrm>
            <a:prstGeom prst="rect">
              <a:avLst/>
            </a:prstGeom>
            <a:solidFill>
              <a:srgbClr val="A8FF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82" name="Rectangle 768"/>
            <p:cNvSpPr>
              <a:spLocks noChangeArrowheads="1"/>
            </p:cNvSpPr>
            <p:nvPr/>
          </p:nvSpPr>
          <p:spPr bwMode="auto">
            <a:xfrm>
              <a:off x="940" y="2515"/>
              <a:ext cx="6" cy="216"/>
            </a:xfrm>
            <a:prstGeom prst="rect">
              <a:avLst/>
            </a:prstGeom>
            <a:solidFill>
              <a:srgbClr val="A4FD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83" name="Rectangle 769"/>
            <p:cNvSpPr>
              <a:spLocks noChangeArrowheads="1"/>
            </p:cNvSpPr>
            <p:nvPr/>
          </p:nvSpPr>
          <p:spPr bwMode="auto">
            <a:xfrm>
              <a:off x="946" y="2515"/>
              <a:ext cx="5" cy="216"/>
            </a:xfrm>
            <a:prstGeom prst="rect">
              <a:avLst/>
            </a:prstGeom>
            <a:solidFill>
              <a:srgbClr val="A0FC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84" name="Rectangle 770"/>
            <p:cNvSpPr>
              <a:spLocks noChangeArrowheads="1"/>
            </p:cNvSpPr>
            <p:nvPr/>
          </p:nvSpPr>
          <p:spPr bwMode="auto">
            <a:xfrm>
              <a:off x="951" y="2515"/>
              <a:ext cx="5" cy="216"/>
            </a:xfrm>
            <a:prstGeom prst="rect">
              <a:avLst/>
            </a:prstGeom>
            <a:solidFill>
              <a:srgbClr val="9CFA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85" name="Rectangle 771"/>
            <p:cNvSpPr>
              <a:spLocks noChangeArrowheads="1"/>
            </p:cNvSpPr>
            <p:nvPr/>
          </p:nvSpPr>
          <p:spPr bwMode="auto">
            <a:xfrm>
              <a:off x="956" y="2515"/>
              <a:ext cx="6" cy="216"/>
            </a:xfrm>
            <a:prstGeom prst="rect">
              <a:avLst/>
            </a:prstGeom>
            <a:solidFill>
              <a:srgbClr val="98F8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86" name="Rectangle 772"/>
            <p:cNvSpPr>
              <a:spLocks noChangeArrowheads="1"/>
            </p:cNvSpPr>
            <p:nvPr/>
          </p:nvSpPr>
          <p:spPr bwMode="auto">
            <a:xfrm>
              <a:off x="962" y="2515"/>
              <a:ext cx="5" cy="216"/>
            </a:xfrm>
            <a:prstGeom prst="rect">
              <a:avLst/>
            </a:prstGeom>
            <a:solidFill>
              <a:srgbClr val="93F6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87" name="Rectangle 773"/>
            <p:cNvSpPr>
              <a:spLocks noChangeArrowheads="1"/>
            </p:cNvSpPr>
            <p:nvPr/>
          </p:nvSpPr>
          <p:spPr bwMode="auto">
            <a:xfrm>
              <a:off x="967" y="2515"/>
              <a:ext cx="5" cy="216"/>
            </a:xfrm>
            <a:prstGeom prst="rect">
              <a:avLst/>
            </a:prstGeom>
            <a:solidFill>
              <a:srgbClr val="8FF5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88" name="Rectangle 774"/>
            <p:cNvSpPr>
              <a:spLocks noChangeArrowheads="1"/>
            </p:cNvSpPr>
            <p:nvPr/>
          </p:nvSpPr>
          <p:spPr bwMode="auto">
            <a:xfrm>
              <a:off x="972" y="2515"/>
              <a:ext cx="6" cy="216"/>
            </a:xfrm>
            <a:prstGeom prst="rect">
              <a:avLst/>
            </a:prstGeom>
            <a:solidFill>
              <a:srgbClr val="8CF3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89" name="Rectangle 775"/>
            <p:cNvSpPr>
              <a:spLocks noChangeArrowheads="1"/>
            </p:cNvSpPr>
            <p:nvPr/>
          </p:nvSpPr>
          <p:spPr bwMode="auto">
            <a:xfrm>
              <a:off x="978" y="2515"/>
              <a:ext cx="5" cy="216"/>
            </a:xfrm>
            <a:prstGeom prst="rect">
              <a:avLst/>
            </a:prstGeom>
            <a:solidFill>
              <a:srgbClr val="87F1B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90" name="Rectangle 776"/>
            <p:cNvSpPr>
              <a:spLocks noChangeArrowheads="1"/>
            </p:cNvSpPr>
            <p:nvPr/>
          </p:nvSpPr>
          <p:spPr bwMode="auto">
            <a:xfrm>
              <a:off x="983" y="2515"/>
              <a:ext cx="6" cy="216"/>
            </a:xfrm>
            <a:prstGeom prst="rect">
              <a:avLst/>
            </a:prstGeom>
            <a:solidFill>
              <a:srgbClr val="83F0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91" name="Rectangle 777"/>
            <p:cNvSpPr>
              <a:spLocks noChangeArrowheads="1"/>
            </p:cNvSpPr>
            <p:nvPr/>
          </p:nvSpPr>
          <p:spPr bwMode="auto">
            <a:xfrm>
              <a:off x="989" y="2515"/>
              <a:ext cx="5" cy="216"/>
            </a:xfrm>
            <a:prstGeom prst="rect">
              <a:avLst/>
            </a:prstGeom>
            <a:solidFill>
              <a:srgbClr val="7FEE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92" name="Rectangle 778"/>
            <p:cNvSpPr>
              <a:spLocks noChangeArrowheads="1"/>
            </p:cNvSpPr>
            <p:nvPr/>
          </p:nvSpPr>
          <p:spPr bwMode="auto">
            <a:xfrm>
              <a:off x="994" y="2515"/>
              <a:ext cx="5" cy="216"/>
            </a:xfrm>
            <a:prstGeom prst="rect">
              <a:avLst/>
            </a:prstGeom>
            <a:solidFill>
              <a:srgbClr val="7BEC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93" name="Rectangle 779"/>
            <p:cNvSpPr>
              <a:spLocks noChangeArrowheads="1"/>
            </p:cNvSpPr>
            <p:nvPr/>
          </p:nvSpPr>
          <p:spPr bwMode="auto">
            <a:xfrm>
              <a:off x="999" y="2515"/>
              <a:ext cx="6" cy="216"/>
            </a:xfrm>
            <a:prstGeom prst="rect">
              <a:avLst/>
            </a:prstGeom>
            <a:solidFill>
              <a:srgbClr val="77EBB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94" name="Rectangle 780"/>
            <p:cNvSpPr>
              <a:spLocks noChangeArrowheads="1"/>
            </p:cNvSpPr>
            <p:nvPr/>
          </p:nvSpPr>
          <p:spPr bwMode="auto">
            <a:xfrm>
              <a:off x="1005" y="2515"/>
              <a:ext cx="5" cy="216"/>
            </a:xfrm>
            <a:prstGeom prst="rect">
              <a:avLst/>
            </a:prstGeom>
            <a:solidFill>
              <a:srgbClr val="73E9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95" name="Rectangle 781"/>
            <p:cNvSpPr>
              <a:spLocks noChangeArrowheads="1"/>
            </p:cNvSpPr>
            <p:nvPr/>
          </p:nvSpPr>
          <p:spPr bwMode="auto">
            <a:xfrm>
              <a:off x="1010" y="2515"/>
              <a:ext cx="5" cy="216"/>
            </a:xfrm>
            <a:prstGeom prst="rect">
              <a:avLst/>
            </a:prstGeom>
            <a:solidFill>
              <a:srgbClr val="6FE7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96" name="Rectangle 782"/>
            <p:cNvSpPr>
              <a:spLocks noChangeArrowheads="1"/>
            </p:cNvSpPr>
            <p:nvPr/>
          </p:nvSpPr>
          <p:spPr bwMode="auto">
            <a:xfrm>
              <a:off x="1015" y="2515"/>
              <a:ext cx="6" cy="216"/>
            </a:xfrm>
            <a:prstGeom prst="rect">
              <a:avLst/>
            </a:prstGeom>
            <a:solidFill>
              <a:srgbClr val="6AE6A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97" name="Rectangle 783"/>
            <p:cNvSpPr>
              <a:spLocks noChangeArrowheads="1"/>
            </p:cNvSpPr>
            <p:nvPr/>
          </p:nvSpPr>
          <p:spPr bwMode="auto">
            <a:xfrm>
              <a:off x="1021" y="2515"/>
              <a:ext cx="5" cy="216"/>
            </a:xfrm>
            <a:prstGeom prst="rect">
              <a:avLst/>
            </a:prstGeom>
            <a:solidFill>
              <a:srgbClr val="66E4A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98" name="Rectangle 784"/>
            <p:cNvSpPr>
              <a:spLocks noChangeArrowheads="1"/>
            </p:cNvSpPr>
            <p:nvPr/>
          </p:nvSpPr>
          <p:spPr bwMode="auto">
            <a:xfrm>
              <a:off x="1026" y="2515"/>
              <a:ext cx="6" cy="216"/>
            </a:xfrm>
            <a:prstGeom prst="rect">
              <a:avLst/>
            </a:prstGeom>
            <a:solidFill>
              <a:srgbClr val="62E2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99" name="Rectangle 785"/>
            <p:cNvSpPr>
              <a:spLocks noChangeArrowheads="1"/>
            </p:cNvSpPr>
            <p:nvPr/>
          </p:nvSpPr>
          <p:spPr bwMode="auto">
            <a:xfrm>
              <a:off x="1032" y="2515"/>
              <a:ext cx="5" cy="216"/>
            </a:xfrm>
            <a:prstGeom prst="rect">
              <a:avLst/>
            </a:prstGeom>
            <a:solidFill>
              <a:srgbClr val="5EE0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00" name="Rectangle 786"/>
            <p:cNvSpPr>
              <a:spLocks noChangeArrowheads="1"/>
            </p:cNvSpPr>
            <p:nvPr/>
          </p:nvSpPr>
          <p:spPr bwMode="auto">
            <a:xfrm>
              <a:off x="1037" y="2515"/>
              <a:ext cx="5" cy="216"/>
            </a:xfrm>
            <a:prstGeom prst="rect">
              <a:avLst/>
            </a:prstGeom>
            <a:solidFill>
              <a:srgbClr val="5ADE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01" name="Rectangle 787"/>
            <p:cNvSpPr>
              <a:spLocks noChangeArrowheads="1"/>
            </p:cNvSpPr>
            <p:nvPr/>
          </p:nvSpPr>
          <p:spPr bwMode="auto">
            <a:xfrm>
              <a:off x="1042" y="2515"/>
              <a:ext cx="6" cy="216"/>
            </a:xfrm>
            <a:prstGeom prst="rect">
              <a:avLst/>
            </a:prstGeom>
            <a:solidFill>
              <a:srgbClr val="56DD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02" name="Rectangle 788"/>
            <p:cNvSpPr>
              <a:spLocks noChangeArrowheads="1"/>
            </p:cNvSpPr>
            <p:nvPr/>
          </p:nvSpPr>
          <p:spPr bwMode="auto">
            <a:xfrm>
              <a:off x="1048" y="2515"/>
              <a:ext cx="5" cy="216"/>
            </a:xfrm>
            <a:prstGeom prst="rect">
              <a:avLst/>
            </a:prstGeom>
            <a:solidFill>
              <a:srgbClr val="52DB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03" name="Rectangle 789"/>
            <p:cNvSpPr>
              <a:spLocks noChangeArrowheads="1"/>
            </p:cNvSpPr>
            <p:nvPr/>
          </p:nvSpPr>
          <p:spPr bwMode="auto">
            <a:xfrm>
              <a:off x="1053" y="2515"/>
              <a:ext cx="5" cy="216"/>
            </a:xfrm>
            <a:prstGeom prst="rect">
              <a:avLst/>
            </a:prstGeom>
            <a:solidFill>
              <a:srgbClr val="4EDA9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04" name="Rectangle 790"/>
            <p:cNvSpPr>
              <a:spLocks noChangeArrowheads="1"/>
            </p:cNvSpPr>
            <p:nvPr/>
          </p:nvSpPr>
          <p:spPr bwMode="auto">
            <a:xfrm>
              <a:off x="1058" y="2515"/>
              <a:ext cx="6" cy="216"/>
            </a:xfrm>
            <a:prstGeom prst="rect">
              <a:avLst/>
            </a:prstGeom>
            <a:solidFill>
              <a:srgbClr val="4AD8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05" name="Rectangle 791"/>
            <p:cNvSpPr>
              <a:spLocks noChangeArrowheads="1"/>
            </p:cNvSpPr>
            <p:nvPr/>
          </p:nvSpPr>
          <p:spPr bwMode="auto">
            <a:xfrm>
              <a:off x="1064" y="2515"/>
              <a:ext cx="5" cy="216"/>
            </a:xfrm>
            <a:prstGeom prst="rect">
              <a:avLst/>
            </a:prstGeom>
            <a:solidFill>
              <a:srgbClr val="46D6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06" name="Rectangle 792"/>
            <p:cNvSpPr>
              <a:spLocks noChangeArrowheads="1"/>
            </p:cNvSpPr>
            <p:nvPr/>
          </p:nvSpPr>
          <p:spPr bwMode="auto">
            <a:xfrm>
              <a:off x="1069" y="2515"/>
              <a:ext cx="6" cy="216"/>
            </a:xfrm>
            <a:prstGeom prst="rect">
              <a:avLst/>
            </a:prstGeom>
            <a:solidFill>
              <a:srgbClr val="41D48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07" name="Rectangle 793"/>
            <p:cNvSpPr>
              <a:spLocks noChangeArrowheads="1"/>
            </p:cNvSpPr>
            <p:nvPr/>
          </p:nvSpPr>
          <p:spPr bwMode="auto">
            <a:xfrm>
              <a:off x="1075" y="2515"/>
              <a:ext cx="5" cy="216"/>
            </a:xfrm>
            <a:prstGeom prst="rect">
              <a:avLst/>
            </a:prstGeom>
            <a:solidFill>
              <a:srgbClr val="3DD2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08" name="Rectangle 794"/>
            <p:cNvSpPr>
              <a:spLocks noChangeArrowheads="1"/>
            </p:cNvSpPr>
            <p:nvPr/>
          </p:nvSpPr>
          <p:spPr bwMode="auto">
            <a:xfrm>
              <a:off x="1080" y="2515"/>
              <a:ext cx="5" cy="216"/>
            </a:xfrm>
            <a:prstGeom prst="rect">
              <a:avLst/>
            </a:prstGeom>
            <a:solidFill>
              <a:srgbClr val="39D1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09" name="Rectangle 795"/>
            <p:cNvSpPr>
              <a:spLocks noChangeArrowheads="1"/>
            </p:cNvSpPr>
            <p:nvPr/>
          </p:nvSpPr>
          <p:spPr bwMode="auto">
            <a:xfrm>
              <a:off x="1085" y="2515"/>
              <a:ext cx="6" cy="216"/>
            </a:xfrm>
            <a:prstGeom prst="rect">
              <a:avLst/>
            </a:prstGeom>
            <a:solidFill>
              <a:srgbClr val="35CF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10" name="Rectangle 796"/>
            <p:cNvSpPr>
              <a:spLocks noChangeArrowheads="1"/>
            </p:cNvSpPr>
            <p:nvPr/>
          </p:nvSpPr>
          <p:spPr bwMode="auto">
            <a:xfrm>
              <a:off x="1091" y="2515"/>
              <a:ext cx="5" cy="216"/>
            </a:xfrm>
            <a:prstGeom prst="rect">
              <a:avLst/>
            </a:prstGeom>
            <a:solidFill>
              <a:srgbClr val="31CE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11" name="Rectangle 797"/>
            <p:cNvSpPr>
              <a:spLocks noChangeArrowheads="1"/>
            </p:cNvSpPr>
            <p:nvPr/>
          </p:nvSpPr>
          <p:spPr bwMode="auto">
            <a:xfrm>
              <a:off x="1096" y="2515"/>
              <a:ext cx="5" cy="216"/>
            </a:xfrm>
            <a:prstGeom prst="rect">
              <a:avLst/>
            </a:prstGeom>
            <a:solidFill>
              <a:srgbClr val="2DCC7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12" name="Rectangle 798"/>
            <p:cNvSpPr>
              <a:spLocks noChangeArrowheads="1"/>
            </p:cNvSpPr>
            <p:nvPr/>
          </p:nvSpPr>
          <p:spPr bwMode="auto">
            <a:xfrm>
              <a:off x="1101" y="2515"/>
              <a:ext cx="6" cy="216"/>
            </a:xfrm>
            <a:prstGeom prst="rect">
              <a:avLst/>
            </a:prstGeom>
            <a:solidFill>
              <a:srgbClr val="29CA7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13" name="Rectangle 799"/>
            <p:cNvSpPr>
              <a:spLocks noChangeArrowheads="1"/>
            </p:cNvSpPr>
            <p:nvPr/>
          </p:nvSpPr>
          <p:spPr bwMode="auto">
            <a:xfrm>
              <a:off x="1107" y="2515"/>
              <a:ext cx="5" cy="216"/>
            </a:xfrm>
            <a:prstGeom prst="rect">
              <a:avLst/>
            </a:prstGeom>
            <a:solidFill>
              <a:srgbClr val="25C8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14" name="Rectangle 800"/>
            <p:cNvSpPr>
              <a:spLocks noChangeArrowheads="1"/>
            </p:cNvSpPr>
            <p:nvPr/>
          </p:nvSpPr>
          <p:spPr bwMode="auto">
            <a:xfrm>
              <a:off x="1112" y="2515"/>
              <a:ext cx="6" cy="216"/>
            </a:xfrm>
            <a:prstGeom prst="rect">
              <a:avLst/>
            </a:prstGeom>
            <a:solidFill>
              <a:srgbClr val="21C6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15" name="Rectangle 801"/>
            <p:cNvSpPr>
              <a:spLocks noChangeArrowheads="1"/>
            </p:cNvSpPr>
            <p:nvPr/>
          </p:nvSpPr>
          <p:spPr bwMode="auto">
            <a:xfrm>
              <a:off x="1118" y="2515"/>
              <a:ext cx="5" cy="216"/>
            </a:xfrm>
            <a:prstGeom prst="rect">
              <a:avLst/>
            </a:prstGeom>
            <a:solidFill>
              <a:srgbClr val="1DC5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16" name="Rectangle 802"/>
            <p:cNvSpPr>
              <a:spLocks noChangeArrowheads="1"/>
            </p:cNvSpPr>
            <p:nvPr/>
          </p:nvSpPr>
          <p:spPr bwMode="auto">
            <a:xfrm>
              <a:off x="1123" y="2515"/>
              <a:ext cx="5" cy="216"/>
            </a:xfrm>
            <a:prstGeom prst="rect">
              <a:avLst/>
            </a:prstGeom>
            <a:solidFill>
              <a:srgbClr val="18C3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17" name="Rectangle 803"/>
            <p:cNvSpPr>
              <a:spLocks noChangeArrowheads="1"/>
            </p:cNvSpPr>
            <p:nvPr/>
          </p:nvSpPr>
          <p:spPr bwMode="auto">
            <a:xfrm>
              <a:off x="1128" y="2515"/>
              <a:ext cx="6" cy="216"/>
            </a:xfrm>
            <a:prstGeom prst="rect">
              <a:avLst/>
            </a:prstGeom>
            <a:solidFill>
              <a:srgbClr val="14C26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18" name="Rectangle 804"/>
            <p:cNvSpPr>
              <a:spLocks noChangeArrowheads="1"/>
            </p:cNvSpPr>
            <p:nvPr/>
          </p:nvSpPr>
          <p:spPr bwMode="auto">
            <a:xfrm>
              <a:off x="1134" y="2515"/>
              <a:ext cx="5" cy="216"/>
            </a:xfrm>
            <a:prstGeom prst="rect">
              <a:avLst/>
            </a:prstGeom>
            <a:solidFill>
              <a:srgbClr val="10C06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19" name="Rectangle 805"/>
            <p:cNvSpPr>
              <a:spLocks noChangeArrowheads="1"/>
            </p:cNvSpPr>
            <p:nvPr/>
          </p:nvSpPr>
          <p:spPr bwMode="auto">
            <a:xfrm>
              <a:off x="1139" y="2515"/>
              <a:ext cx="5" cy="216"/>
            </a:xfrm>
            <a:prstGeom prst="rect">
              <a:avLst/>
            </a:prstGeom>
            <a:solidFill>
              <a:srgbClr val="0CBE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20" name="Rectangle 806"/>
            <p:cNvSpPr>
              <a:spLocks noChangeArrowheads="1"/>
            </p:cNvSpPr>
            <p:nvPr/>
          </p:nvSpPr>
          <p:spPr bwMode="auto">
            <a:xfrm>
              <a:off x="1144" y="2515"/>
              <a:ext cx="6" cy="216"/>
            </a:xfrm>
            <a:prstGeom prst="rect">
              <a:avLst/>
            </a:prstGeom>
            <a:solidFill>
              <a:srgbClr val="08BC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21" name="Rectangle 807"/>
            <p:cNvSpPr>
              <a:spLocks noChangeArrowheads="1"/>
            </p:cNvSpPr>
            <p:nvPr/>
          </p:nvSpPr>
          <p:spPr bwMode="auto">
            <a:xfrm>
              <a:off x="1150" y="2515"/>
              <a:ext cx="5" cy="216"/>
            </a:xfrm>
            <a:prstGeom prst="rect">
              <a:avLst/>
            </a:prstGeom>
            <a:solidFill>
              <a:srgbClr val="04BA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22" name="Oval 808"/>
            <p:cNvSpPr>
              <a:spLocks noChangeArrowheads="1"/>
            </p:cNvSpPr>
            <p:nvPr/>
          </p:nvSpPr>
          <p:spPr bwMode="auto">
            <a:xfrm>
              <a:off x="940" y="2495"/>
              <a:ext cx="209" cy="56"/>
            </a:xfrm>
            <a:prstGeom prst="ellipse">
              <a:avLst/>
            </a:prstGeom>
            <a:solidFill>
              <a:srgbClr val="A8FFD3"/>
            </a:solidFill>
            <a:ln w="0">
              <a:solidFill>
                <a:srgbClr val="000000"/>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23" name="Rectangle 809"/>
            <p:cNvSpPr>
              <a:spLocks noChangeArrowheads="1"/>
            </p:cNvSpPr>
            <p:nvPr/>
          </p:nvSpPr>
          <p:spPr bwMode="auto">
            <a:xfrm>
              <a:off x="999" y="2547"/>
              <a:ext cx="8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Role</a:t>
              </a:r>
            </a:p>
          </p:txBody>
        </p:sp>
        <p:sp>
          <p:nvSpPr>
            <p:cNvPr id="22424" name="Rectangle 810"/>
            <p:cNvSpPr>
              <a:spLocks noChangeArrowheads="1"/>
            </p:cNvSpPr>
            <p:nvPr/>
          </p:nvSpPr>
          <p:spPr bwMode="auto">
            <a:xfrm>
              <a:off x="967" y="2596"/>
              <a:ext cx="14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Provider</a:t>
              </a:r>
            </a:p>
          </p:txBody>
        </p:sp>
        <p:sp>
          <p:nvSpPr>
            <p:cNvPr id="22425" name="Rectangle 811"/>
            <p:cNvSpPr>
              <a:spLocks noChangeArrowheads="1"/>
            </p:cNvSpPr>
            <p:nvPr/>
          </p:nvSpPr>
          <p:spPr bwMode="auto">
            <a:xfrm>
              <a:off x="1015" y="2650"/>
              <a:ext cx="56"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DB</a:t>
              </a:r>
            </a:p>
          </p:txBody>
        </p:sp>
        <p:sp>
          <p:nvSpPr>
            <p:cNvPr id="22426" name="Rectangle 812"/>
            <p:cNvSpPr>
              <a:spLocks noChangeArrowheads="1"/>
            </p:cNvSpPr>
            <p:nvPr/>
          </p:nvSpPr>
          <p:spPr bwMode="auto">
            <a:xfrm>
              <a:off x="516" y="3437"/>
              <a:ext cx="5" cy="216"/>
            </a:xfrm>
            <a:prstGeom prst="rect">
              <a:avLst/>
            </a:prstGeom>
            <a:solidFill>
              <a:srgbClr val="01B95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27" name="Rectangle 813"/>
            <p:cNvSpPr>
              <a:spLocks noChangeArrowheads="1"/>
            </p:cNvSpPr>
            <p:nvPr/>
          </p:nvSpPr>
          <p:spPr bwMode="auto">
            <a:xfrm>
              <a:off x="521" y="3437"/>
              <a:ext cx="6" cy="216"/>
            </a:xfrm>
            <a:prstGeom prst="rect">
              <a:avLst/>
            </a:prstGeom>
            <a:solidFill>
              <a:srgbClr val="A5FE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28" name="Rectangle 814"/>
            <p:cNvSpPr>
              <a:spLocks noChangeArrowheads="1"/>
            </p:cNvSpPr>
            <p:nvPr/>
          </p:nvSpPr>
          <p:spPr bwMode="auto">
            <a:xfrm>
              <a:off x="527" y="3437"/>
              <a:ext cx="5" cy="216"/>
            </a:xfrm>
            <a:prstGeom prst="rect">
              <a:avLst/>
            </a:prstGeom>
            <a:solidFill>
              <a:srgbClr val="A1FC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29" name="Rectangle 815"/>
            <p:cNvSpPr>
              <a:spLocks noChangeArrowheads="1"/>
            </p:cNvSpPr>
            <p:nvPr/>
          </p:nvSpPr>
          <p:spPr bwMode="auto">
            <a:xfrm>
              <a:off x="532" y="3437"/>
              <a:ext cx="5" cy="216"/>
            </a:xfrm>
            <a:prstGeom prst="rect">
              <a:avLst/>
            </a:prstGeom>
            <a:solidFill>
              <a:srgbClr val="9DFB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30" name="Rectangle 816"/>
            <p:cNvSpPr>
              <a:spLocks noChangeArrowheads="1"/>
            </p:cNvSpPr>
            <p:nvPr/>
          </p:nvSpPr>
          <p:spPr bwMode="auto">
            <a:xfrm>
              <a:off x="537" y="3437"/>
              <a:ext cx="6" cy="216"/>
            </a:xfrm>
            <a:prstGeom prst="rect">
              <a:avLst/>
            </a:prstGeom>
            <a:solidFill>
              <a:srgbClr val="99F9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31" name="Rectangle 817"/>
            <p:cNvSpPr>
              <a:spLocks noChangeArrowheads="1"/>
            </p:cNvSpPr>
            <p:nvPr/>
          </p:nvSpPr>
          <p:spPr bwMode="auto">
            <a:xfrm>
              <a:off x="543" y="3437"/>
              <a:ext cx="5" cy="216"/>
            </a:xfrm>
            <a:prstGeom prst="rect">
              <a:avLst/>
            </a:prstGeom>
            <a:solidFill>
              <a:srgbClr val="94F7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32" name="Rectangle 818"/>
            <p:cNvSpPr>
              <a:spLocks noChangeArrowheads="1"/>
            </p:cNvSpPr>
            <p:nvPr/>
          </p:nvSpPr>
          <p:spPr bwMode="auto">
            <a:xfrm>
              <a:off x="548" y="3437"/>
              <a:ext cx="5" cy="216"/>
            </a:xfrm>
            <a:prstGeom prst="rect">
              <a:avLst/>
            </a:prstGeom>
            <a:solidFill>
              <a:srgbClr val="90F5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33" name="Rectangle 819"/>
            <p:cNvSpPr>
              <a:spLocks noChangeArrowheads="1"/>
            </p:cNvSpPr>
            <p:nvPr/>
          </p:nvSpPr>
          <p:spPr bwMode="auto">
            <a:xfrm>
              <a:off x="553" y="3437"/>
              <a:ext cx="6" cy="216"/>
            </a:xfrm>
            <a:prstGeom prst="rect">
              <a:avLst/>
            </a:prstGeom>
            <a:solidFill>
              <a:srgbClr val="8CF3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34" name="Rectangle 820"/>
            <p:cNvSpPr>
              <a:spLocks noChangeArrowheads="1"/>
            </p:cNvSpPr>
            <p:nvPr/>
          </p:nvSpPr>
          <p:spPr bwMode="auto">
            <a:xfrm>
              <a:off x="559" y="3437"/>
              <a:ext cx="5" cy="216"/>
            </a:xfrm>
            <a:prstGeom prst="rect">
              <a:avLst/>
            </a:prstGeom>
            <a:solidFill>
              <a:srgbClr val="89F2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35" name="Rectangle 821"/>
            <p:cNvSpPr>
              <a:spLocks noChangeArrowheads="1"/>
            </p:cNvSpPr>
            <p:nvPr/>
          </p:nvSpPr>
          <p:spPr bwMode="auto">
            <a:xfrm>
              <a:off x="564" y="3437"/>
              <a:ext cx="6" cy="216"/>
            </a:xfrm>
            <a:prstGeom prst="rect">
              <a:avLst/>
            </a:prstGeom>
            <a:solidFill>
              <a:srgbClr val="84F0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36" name="Rectangle 822"/>
            <p:cNvSpPr>
              <a:spLocks noChangeArrowheads="1"/>
            </p:cNvSpPr>
            <p:nvPr/>
          </p:nvSpPr>
          <p:spPr bwMode="auto">
            <a:xfrm>
              <a:off x="570" y="3437"/>
              <a:ext cx="5" cy="216"/>
            </a:xfrm>
            <a:prstGeom prst="rect">
              <a:avLst/>
            </a:prstGeom>
            <a:solidFill>
              <a:srgbClr val="80EF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37" name="Rectangle 823"/>
            <p:cNvSpPr>
              <a:spLocks noChangeArrowheads="1"/>
            </p:cNvSpPr>
            <p:nvPr/>
          </p:nvSpPr>
          <p:spPr bwMode="auto">
            <a:xfrm>
              <a:off x="575" y="3437"/>
              <a:ext cx="5" cy="216"/>
            </a:xfrm>
            <a:prstGeom prst="rect">
              <a:avLst/>
            </a:prstGeom>
            <a:solidFill>
              <a:srgbClr val="7CED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38" name="Rectangle 824"/>
            <p:cNvSpPr>
              <a:spLocks noChangeArrowheads="1"/>
            </p:cNvSpPr>
            <p:nvPr/>
          </p:nvSpPr>
          <p:spPr bwMode="auto">
            <a:xfrm>
              <a:off x="580" y="3437"/>
              <a:ext cx="6" cy="216"/>
            </a:xfrm>
            <a:prstGeom prst="rect">
              <a:avLst/>
            </a:prstGeom>
            <a:solidFill>
              <a:srgbClr val="78EB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39" name="Rectangle 825"/>
            <p:cNvSpPr>
              <a:spLocks noChangeArrowheads="1"/>
            </p:cNvSpPr>
            <p:nvPr/>
          </p:nvSpPr>
          <p:spPr bwMode="auto">
            <a:xfrm>
              <a:off x="586" y="3437"/>
              <a:ext cx="5" cy="216"/>
            </a:xfrm>
            <a:prstGeom prst="rect">
              <a:avLst/>
            </a:prstGeom>
            <a:solidFill>
              <a:srgbClr val="74E9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40" name="Rectangle 826"/>
            <p:cNvSpPr>
              <a:spLocks noChangeArrowheads="1"/>
            </p:cNvSpPr>
            <p:nvPr/>
          </p:nvSpPr>
          <p:spPr bwMode="auto">
            <a:xfrm>
              <a:off x="591" y="3437"/>
              <a:ext cx="5" cy="216"/>
            </a:xfrm>
            <a:prstGeom prst="rect">
              <a:avLst/>
            </a:prstGeom>
            <a:solidFill>
              <a:srgbClr val="70E7A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41" name="Rectangle 827"/>
            <p:cNvSpPr>
              <a:spLocks noChangeArrowheads="1"/>
            </p:cNvSpPr>
            <p:nvPr/>
          </p:nvSpPr>
          <p:spPr bwMode="auto">
            <a:xfrm>
              <a:off x="596" y="3437"/>
              <a:ext cx="6" cy="216"/>
            </a:xfrm>
            <a:prstGeom prst="rect">
              <a:avLst/>
            </a:prstGeom>
            <a:solidFill>
              <a:srgbClr val="6BE6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42" name="Rectangle 828"/>
            <p:cNvSpPr>
              <a:spLocks noChangeArrowheads="1"/>
            </p:cNvSpPr>
            <p:nvPr/>
          </p:nvSpPr>
          <p:spPr bwMode="auto">
            <a:xfrm>
              <a:off x="602" y="3437"/>
              <a:ext cx="5" cy="216"/>
            </a:xfrm>
            <a:prstGeom prst="rect">
              <a:avLst/>
            </a:prstGeom>
            <a:solidFill>
              <a:srgbClr val="67E4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43" name="Rectangle 829"/>
            <p:cNvSpPr>
              <a:spLocks noChangeArrowheads="1"/>
            </p:cNvSpPr>
            <p:nvPr/>
          </p:nvSpPr>
          <p:spPr bwMode="auto">
            <a:xfrm>
              <a:off x="607" y="3437"/>
              <a:ext cx="5" cy="216"/>
            </a:xfrm>
            <a:prstGeom prst="rect">
              <a:avLst/>
            </a:prstGeom>
            <a:solidFill>
              <a:srgbClr val="63E2A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44" name="Rectangle 830"/>
            <p:cNvSpPr>
              <a:spLocks noChangeArrowheads="1"/>
            </p:cNvSpPr>
            <p:nvPr/>
          </p:nvSpPr>
          <p:spPr bwMode="auto">
            <a:xfrm>
              <a:off x="612" y="3437"/>
              <a:ext cx="6" cy="216"/>
            </a:xfrm>
            <a:prstGeom prst="rect">
              <a:avLst/>
            </a:prstGeom>
            <a:solidFill>
              <a:srgbClr val="5FE0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45" name="Rectangle 831"/>
            <p:cNvSpPr>
              <a:spLocks noChangeArrowheads="1"/>
            </p:cNvSpPr>
            <p:nvPr/>
          </p:nvSpPr>
          <p:spPr bwMode="auto">
            <a:xfrm>
              <a:off x="618" y="3437"/>
              <a:ext cx="5" cy="216"/>
            </a:xfrm>
            <a:prstGeom prst="rect">
              <a:avLst/>
            </a:prstGeom>
            <a:solidFill>
              <a:srgbClr val="5BDF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46" name="Rectangle 832"/>
            <p:cNvSpPr>
              <a:spLocks noChangeArrowheads="1"/>
            </p:cNvSpPr>
            <p:nvPr/>
          </p:nvSpPr>
          <p:spPr bwMode="auto">
            <a:xfrm>
              <a:off x="623" y="3437"/>
              <a:ext cx="6" cy="216"/>
            </a:xfrm>
            <a:prstGeom prst="rect">
              <a:avLst/>
            </a:prstGeom>
            <a:solidFill>
              <a:srgbClr val="57DD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47" name="Rectangle 833"/>
            <p:cNvSpPr>
              <a:spLocks noChangeArrowheads="1"/>
            </p:cNvSpPr>
            <p:nvPr/>
          </p:nvSpPr>
          <p:spPr bwMode="auto">
            <a:xfrm>
              <a:off x="629" y="3437"/>
              <a:ext cx="5" cy="216"/>
            </a:xfrm>
            <a:prstGeom prst="rect">
              <a:avLst/>
            </a:prstGeom>
            <a:solidFill>
              <a:srgbClr val="53DB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48" name="Rectangle 834"/>
            <p:cNvSpPr>
              <a:spLocks noChangeArrowheads="1"/>
            </p:cNvSpPr>
            <p:nvPr/>
          </p:nvSpPr>
          <p:spPr bwMode="auto">
            <a:xfrm>
              <a:off x="634" y="3437"/>
              <a:ext cx="5" cy="216"/>
            </a:xfrm>
            <a:prstGeom prst="rect">
              <a:avLst/>
            </a:prstGeom>
            <a:solidFill>
              <a:srgbClr val="4FDA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49" name="Rectangle 835"/>
            <p:cNvSpPr>
              <a:spLocks noChangeArrowheads="1"/>
            </p:cNvSpPr>
            <p:nvPr/>
          </p:nvSpPr>
          <p:spPr bwMode="auto">
            <a:xfrm>
              <a:off x="639" y="3437"/>
              <a:ext cx="6" cy="216"/>
            </a:xfrm>
            <a:prstGeom prst="rect">
              <a:avLst/>
            </a:prstGeom>
            <a:solidFill>
              <a:srgbClr val="4BD8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50" name="Rectangle 836"/>
            <p:cNvSpPr>
              <a:spLocks noChangeArrowheads="1"/>
            </p:cNvSpPr>
            <p:nvPr/>
          </p:nvSpPr>
          <p:spPr bwMode="auto">
            <a:xfrm>
              <a:off x="645" y="3437"/>
              <a:ext cx="5" cy="216"/>
            </a:xfrm>
            <a:prstGeom prst="rect">
              <a:avLst/>
            </a:prstGeom>
            <a:solidFill>
              <a:srgbClr val="47D6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51" name="Rectangle 837"/>
            <p:cNvSpPr>
              <a:spLocks noChangeArrowheads="1"/>
            </p:cNvSpPr>
            <p:nvPr/>
          </p:nvSpPr>
          <p:spPr bwMode="auto">
            <a:xfrm>
              <a:off x="650" y="3437"/>
              <a:ext cx="5" cy="216"/>
            </a:xfrm>
            <a:prstGeom prst="rect">
              <a:avLst/>
            </a:prstGeom>
            <a:solidFill>
              <a:srgbClr val="42D58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52" name="Rectangle 838"/>
            <p:cNvSpPr>
              <a:spLocks noChangeArrowheads="1"/>
            </p:cNvSpPr>
            <p:nvPr/>
          </p:nvSpPr>
          <p:spPr bwMode="auto">
            <a:xfrm>
              <a:off x="655" y="3437"/>
              <a:ext cx="6" cy="216"/>
            </a:xfrm>
            <a:prstGeom prst="rect">
              <a:avLst/>
            </a:prstGeom>
            <a:solidFill>
              <a:srgbClr val="3ED3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53" name="Rectangle 839"/>
            <p:cNvSpPr>
              <a:spLocks noChangeArrowheads="1"/>
            </p:cNvSpPr>
            <p:nvPr/>
          </p:nvSpPr>
          <p:spPr bwMode="auto">
            <a:xfrm>
              <a:off x="661" y="3437"/>
              <a:ext cx="5" cy="216"/>
            </a:xfrm>
            <a:prstGeom prst="rect">
              <a:avLst/>
            </a:prstGeom>
            <a:solidFill>
              <a:srgbClr val="3AD1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54" name="Rectangle 840"/>
            <p:cNvSpPr>
              <a:spLocks noChangeArrowheads="1"/>
            </p:cNvSpPr>
            <p:nvPr/>
          </p:nvSpPr>
          <p:spPr bwMode="auto">
            <a:xfrm>
              <a:off x="666" y="3437"/>
              <a:ext cx="6" cy="216"/>
            </a:xfrm>
            <a:prstGeom prst="rect">
              <a:avLst/>
            </a:prstGeom>
            <a:solidFill>
              <a:srgbClr val="36D08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55" name="Rectangle 841"/>
            <p:cNvSpPr>
              <a:spLocks noChangeArrowheads="1"/>
            </p:cNvSpPr>
            <p:nvPr/>
          </p:nvSpPr>
          <p:spPr bwMode="auto">
            <a:xfrm>
              <a:off x="672" y="3437"/>
              <a:ext cx="5" cy="216"/>
            </a:xfrm>
            <a:prstGeom prst="rect">
              <a:avLst/>
            </a:prstGeom>
            <a:solidFill>
              <a:srgbClr val="32CE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56" name="Rectangle 842"/>
            <p:cNvSpPr>
              <a:spLocks noChangeArrowheads="1"/>
            </p:cNvSpPr>
            <p:nvPr/>
          </p:nvSpPr>
          <p:spPr bwMode="auto">
            <a:xfrm>
              <a:off x="677" y="3437"/>
              <a:ext cx="5" cy="216"/>
            </a:xfrm>
            <a:prstGeom prst="rect">
              <a:avLst/>
            </a:prstGeom>
            <a:solidFill>
              <a:srgbClr val="2ECC7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57" name="Rectangle 843"/>
            <p:cNvSpPr>
              <a:spLocks noChangeArrowheads="1"/>
            </p:cNvSpPr>
            <p:nvPr/>
          </p:nvSpPr>
          <p:spPr bwMode="auto">
            <a:xfrm>
              <a:off x="682" y="3437"/>
              <a:ext cx="6" cy="216"/>
            </a:xfrm>
            <a:prstGeom prst="rect">
              <a:avLst/>
            </a:prstGeom>
            <a:solidFill>
              <a:srgbClr val="2ACB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58" name="Rectangle 844"/>
            <p:cNvSpPr>
              <a:spLocks noChangeArrowheads="1"/>
            </p:cNvSpPr>
            <p:nvPr/>
          </p:nvSpPr>
          <p:spPr bwMode="auto">
            <a:xfrm>
              <a:off x="688" y="3437"/>
              <a:ext cx="5" cy="216"/>
            </a:xfrm>
            <a:prstGeom prst="rect">
              <a:avLst/>
            </a:prstGeom>
            <a:solidFill>
              <a:srgbClr val="26C9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59" name="Rectangle 845"/>
            <p:cNvSpPr>
              <a:spLocks noChangeArrowheads="1"/>
            </p:cNvSpPr>
            <p:nvPr/>
          </p:nvSpPr>
          <p:spPr bwMode="auto">
            <a:xfrm>
              <a:off x="693" y="3437"/>
              <a:ext cx="5" cy="216"/>
            </a:xfrm>
            <a:prstGeom prst="rect">
              <a:avLst/>
            </a:prstGeom>
            <a:solidFill>
              <a:srgbClr val="22C7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60" name="Rectangle 846"/>
            <p:cNvSpPr>
              <a:spLocks noChangeArrowheads="1"/>
            </p:cNvSpPr>
            <p:nvPr/>
          </p:nvSpPr>
          <p:spPr bwMode="auto">
            <a:xfrm>
              <a:off x="698" y="3437"/>
              <a:ext cx="6" cy="216"/>
            </a:xfrm>
            <a:prstGeom prst="rect">
              <a:avLst/>
            </a:prstGeom>
            <a:solidFill>
              <a:srgbClr val="1EC5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61" name="Rectangle 847"/>
            <p:cNvSpPr>
              <a:spLocks noChangeArrowheads="1"/>
            </p:cNvSpPr>
            <p:nvPr/>
          </p:nvSpPr>
          <p:spPr bwMode="auto">
            <a:xfrm>
              <a:off x="704" y="3437"/>
              <a:ext cx="5" cy="216"/>
            </a:xfrm>
            <a:prstGeom prst="rect">
              <a:avLst/>
            </a:prstGeom>
            <a:solidFill>
              <a:srgbClr val="19C46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62" name="Rectangle 848"/>
            <p:cNvSpPr>
              <a:spLocks noChangeArrowheads="1"/>
            </p:cNvSpPr>
            <p:nvPr/>
          </p:nvSpPr>
          <p:spPr bwMode="auto">
            <a:xfrm>
              <a:off x="709" y="3437"/>
              <a:ext cx="6" cy="216"/>
            </a:xfrm>
            <a:prstGeom prst="rect">
              <a:avLst/>
            </a:prstGeom>
            <a:solidFill>
              <a:srgbClr val="15C2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63" name="Rectangle 849"/>
            <p:cNvSpPr>
              <a:spLocks noChangeArrowheads="1"/>
            </p:cNvSpPr>
            <p:nvPr/>
          </p:nvSpPr>
          <p:spPr bwMode="auto">
            <a:xfrm>
              <a:off x="715" y="3437"/>
              <a:ext cx="5" cy="216"/>
            </a:xfrm>
            <a:prstGeom prst="rect">
              <a:avLst/>
            </a:prstGeom>
            <a:solidFill>
              <a:srgbClr val="11C0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64" name="Rectangle 850"/>
            <p:cNvSpPr>
              <a:spLocks noChangeArrowheads="1"/>
            </p:cNvSpPr>
            <p:nvPr/>
          </p:nvSpPr>
          <p:spPr bwMode="auto">
            <a:xfrm>
              <a:off x="720" y="3437"/>
              <a:ext cx="5" cy="216"/>
            </a:xfrm>
            <a:prstGeom prst="rect">
              <a:avLst/>
            </a:prstGeom>
            <a:solidFill>
              <a:srgbClr val="0DBE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65" name="Rectangle 851"/>
            <p:cNvSpPr>
              <a:spLocks noChangeArrowheads="1"/>
            </p:cNvSpPr>
            <p:nvPr/>
          </p:nvSpPr>
          <p:spPr bwMode="auto">
            <a:xfrm>
              <a:off x="725" y="3437"/>
              <a:ext cx="6" cy="216"/>
            </a:xfrm>
            <a:prstGeom prst="rect">
              <a:avLst/>
            </a:prstGeom>
            <a:solidFill>
              <a:srgbClr val="09BC6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66" name="Rectangle 852"/>
            <p:cNvSpPr>
              <a:spLocks noChangeArrowheads="1"/>
            </p:cNvSpPr>
            <p:nvPr/>
          </p:nvSpPr>
          <p:spPr bwMode="auto">
            <a:xfrm>
              <a:off x="731" y="3437"/>
              <a:ext cx="5" cy="216"/>
            </a:xfrm>
            <a:prstGeom prst="rect">
              <a:avLst/>
            </a:prstGeom>
            <a:solidFill>
              <a:srgbClr val="05BB5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67" name="Oval 853"/>
            <p:cNvSpPr>
              <a:spLocks noChangeArrowheads="1"/>
            </p:cNvSpPr>
            <p:nvPr/>
          </p:nvSpPr>
          <p:spPr bwMode="auto">
            <a:xfrm>
              <a:off x="522" y="3416"/>
              <a:ext cx="210" cy="57"/>
            </a:xfrm>
            <a:prstGeom prst="ellipse">
              <a:avLst/>
            </a:prstGeom>
            <a:solidFill>
              <a:srgbClr val="A8FFD3"/>
            </a:solidFill>
            <a:ln w="0">
              <a:solidFill>
                <a:srgbClr val="000000"/>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68" name="Rectangle 854"/>
            <p:cNvSpPr>
              <a:spLocks noChangeArrowheads="1"/>
            </p:cNvSpPr>
            <p:nvPr/>
          </p:nvSpPr>
          <p:spPr bwMode="auto">
            <a:xfrm>
              <a:off x="570" y="3518"/>
              <a:ext cx="10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RIZIV</a:t>
              </a:r>
            </a:p>
          </p:txBody>
        </p:sp>
        <p:sp>
          <p:nvSpPr>
            <p:cNvPr id="22469" name="Rectangle 855"/>
            <p:cNvSpPr>
              <a:spLocks noChangeArrowheads="1"/>
            </p:cNvSpPr>
            <p:nvPr/>
          </p:nvSpPr>
          <p:spPr bwMode="auto">
            <a:xfrm>
              <a:off x="885" y="3127"/>
              <a:ext cx="276" cy="198"/>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70" name="Rectangle 856"/>
            <p:cNvSpPr>
              <a:spLocks noChangeArrowheads="1"/>
            </p:cNvSpPr>
            <p:nvPr/>
          </p:nvSpPr>
          <p:spPr bwMode="auto">
            <a:xfrm>
              <a:off x="844" y="3086"/>
              <a:ext cx="277" cy="198"/>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71" name="Rectangle 857"/>
            <p:cNvSpPr>
              <a:spLocks noChangeArrowheads="1"/>
            </p:cNvSpPr>
            <p:nvPr/>
          </p:nvSpPr>
          <p:spPr bwMode="auto">
            <a:xfrm>
              <a:off x="935" y="3097"/>
              <a:ext cx="90"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PIP</a:t>
              </a:r>
            </a:p>
          </p:txBody>
        </p:sp>
        <p:sp>
          <p:nvSpPr>
            <p:cNvPr id="22472" name="Rectangle 858"/>
            <p:cNvSpPr>
              <a:spLocks noChangeArrowheads="1"/>
            </p:cNvSpPr>
            <p:nvPr/>
          </p:nvSpPr>
          <p:spPr bwMode="auto">
            <a:xfrm>
              <a:off x="903" y="3167"/>
              <a:ext cx="14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Attribute</a:t>
              </a:r>
            </a:p>
          </p:txBody>
        </p:sp>
        <p:sp>
          <p:nvSpPr>
            <p:cNvPr id="22473" name="Rectangle 859"/>
            <p:cNvSpPr>
              <a:spLocks noChangeArrowheads="1"/>
            </p:cNvSpPr>
            <p:nvPr/>
          </p:nvSpPr>
          <p:spPr bwMode="auto">
            <a:xfrm>
              <a:off x="903" y="3221"/>
              <a:ext cx="14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Provider</a:t>
              </a:r>
            </a:p>
          </p:txBody>
        </p:sp>
        <p:sp>
          <p:nvSpPr>
            <p:cNvPr id="22474" name="Freeform 860"/>
            <p:cNvSpPr>
              <a:spLocks/>
            </p:cNvSpPr>
            <p:nvPr/>
          </p:nvSpPr>
          <p:spPr bwMode="auto">
            <a:xfrm>
              <a:off x="622" y="1986"/>
              <a:ext cx="127" cy="475"/>
            </a:xfrm>
            <a:custGeom>
              <a:avLst/>
              <a:gdLst>
                <a:gd name="T0" fmla="*/ 127 w 127"/>
                <a:gd name="T1" fmla="*/ 0 h 475"/>
                <a:gd name="T2" fmla="*/ 127 w 127"/>
                <a:gd name="T3" fmla="*/ 13 h 475"/>
                <a:gd name="T4" fmla="*/ 0 w 127"/>
                <a:gd name="T5" fmla="*/ 13 h 475"/>
                <a:gd name="T6" fmla="*/ 0 w 127"/>
                <a:gd name="T7" fmla="*/ 475 h 4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7" h="475">
                  <a:moveTo>
                    <a:pt x="127" y="0"/>
                  </a:moveTo>
                  <a:lnTo>
                    <a:pt x="127" y="13"/>
                  </a:lnTo>
                  <a:lnTo>
                    <a:pt x="0" y="13"/>
                  </a:lnTo>
                  <a:lnTo>
                    <a:pt x="0" y="475"/>
                  </a:lnTo>
                </a:path>
              </a:pathLst>
            </a:custGeom>
            <a:noFill/>
            <a:ln w="7938" cap="rnd">
              <a:solidFill>
                <a:srgbClr val="6666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2475" name="Freeform 861"/>
            <p:cNvSpPr>
              <a:spLocks/>
            </p:cNvSpPr>
            <p:nvPr/>
          </p:nvSpPr>
          <p:spPr bwMode="auto">
            <a:xfrm>
              <a:off x="726" y="1922"/>
              <a:ext cx="47" cy="70"/>
            </a:xfrm>
            <a:custGeom>
              <a:avLst/>
              <a:gdLst>
                <a:gd name="T0" fmla="*/ 0 w 47"/>
                <a:gd name="T1" fmla="*/ 70 h 70"/>
                <a:gd name="T2" fmla="*/ 23 w 47"/>
                <a:gd name="T3" fmla="*/ 0 h 70"/>
                <a:gd name="T4" fmla="*/ 47 w 47"/>
                <a:gd name="T5" fmla="*/ 70 h 70"/>
                <a:gd name="T6" fmla="*/ 0 w 47"/>
                <a:gd name="T7" fmla="*/ 7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70">
                  <a:moveTo>
                    <a:pt x="0" y="70"/>
                  </a:moveTo>
                  <a:lnTo>
                    <a:pt x="23" y="0"/>
                  </a:lnTo>
                  <a:lnTo>
                    <a:pt x="47" y="70"/>
                  </a:lnTo>
                  <a:lnTo>
                    <a:pt x="0" y="7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476" name="Freeform 862"/>
            <p:cNvSpPr>
              <a:spLocks/>
            </p:cNvSpPr>
            <p:nvPr/>
          </p:nvSpPr>
          <p:spPr bwMode="auto">
            <a:xfrm>
              <a:off x="599" y="2455"/>
              <a:ext cx="46" cy="70"/>
            </a:xfrm>
            <a:custGeom>
              <a:avLst/>
              <a:gdLst>
                <a:gd name="T0" fmla="*/ 46 w 46"/>
                <a:gd name="T1" fmla="*/ 0 h 70"/>
                <a:gd name="T2" fmla="*/ 23 w 46"/>
                <a:gd name="T3" fmla="*/ 70 h 70"/>
                <a:gd name="T4" fmla="*/ 0 w 46"/>
                <a:gd name="T5" fmla="*/ 0 h 70"/>
                <a:gd name="T6" fmla="*/ 46 w 46"/>
                <a:gd name="T7" fmla="*/ 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70">
                  <a:moveTo>
                    <a:pt x="46" y="0"/>
                  </a:moveTo>
                  <a:lnTo>
                    <a:pt x="23" y="70"/>
                  </a:lnTo>
                  <a:lnTo>
                    <a:pt x="0" y="0"/>
                  </a:lnTo>
                  <a:lnTo>
                    <a:pt x="46" y="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477" name="Freeform 863"/>
            <p:cNvSpPr>
              <a:spLocks/>
            </p:cNvSpPr>
            <p:nvPr/>
          </p:nvSpPr>
          <p:spPr bwMode="auto">
            <a:xfrm>
              <a:off x="805" y="1986"/>
              <a:ext cx="137" cy="348"/>
            </a:xfrm>
            <a:custGeom>
              <a:avLst/>
              <a:gdLst>
                <a:gd name="T0" fmla="*/ 137 w 137"/>
                <a:gd name="T1" fmla="*/ 348 h 348"/>
                <a:gd name="T2" fmla="*/ 0 w 137"/>
                <a:gd name="T3" fmla="*/ 348 h 348"/>
                <a:gd name="T4" fmla="*/ 0 w 137"/>
                <a:gd name="T5" fmla="*/ 0 h 348"/>
                <a:gd name="T6" fmla="*/ 0 60000 65536"/>
                <a:gd name="T7" fmla="*/ 0 60000 65536"/>
                <a:gd name="T8" fmla="*/ 0 60000 65536"/>
              </a:gdLst>
              <a:ahLst/>
              <a:cxnLst>
                <a:cxn ang="T6">
                  <a:pos x="T0" y="T1"/>
                </a:cxn>
                <a:cxn ang="T7">
                  <a:pos x="T2" y="T3"/>
                </a:cxn>
                <a:cxn ang="T8">
                  <a:pos x="T4" y="T5"/>
                </a:cxn>
              </a:cxnLst>
              <a:rect l="0" t="0" r="r" b="b"/>
              <a:pathLst>
                <a:path w="137" h="348">
                  <a:moveTo>
                    <a:pt x="137" y="348"/>
                  </a:moveTo>
                  <a:lnTo>
                    <a:pt x="0" y="348"/>
                  </a:lnTo>
                  <a:lnTo>
                    <a:pt x="0" y="0"/>
                  </a:lnTo>
                </a:path>
              </a:pathLst>
            </a:custGeom>
            <a:noFill/>
            <a:ln w="7938" cap="rnd">
              <a:solidFill>
                <a:srgbClr val="6666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2478" name="Freeform 864"/>
            <p:cNvSpPr>
              <a:spLocks/>
            </p:cNvSpPr>
            <p:nvPr/>
          </p:nvSpPr>
          <p:spPr bwMode="auto">
            <a:xfrm>
              <a:off x="781" y="1922"/>
              <a:ext cx="47" cy="70"/>
            </a:xfrm>
            <a:custGeom>
              <a:avLst/>
              <a:gdLst>
                <a:gd name="T0" fmla="*/ 0 w 47"/>
                <a:gd name="T1" fmla="*/ 70 h 70"/>
                <a:gd name="T2" fmla="*/ 24 w 47"/>
                <a:gd name="T3" fmla="*/ 0 h 70"/>
                <a:gd name="T4" fmla="*/ 47 w 47"/>
                <a:gd name="T5" fmla="*/ 70 h 70"/>
                <a:gd name="T6" fmla="*/ 0 w 47"/>
                <a:gd name="T7" fmla="*/ 7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70">
                  <a:moveTo>
                    <a:pt x="0" y="70"/>
                  </a:moveTo>
                  <a:lnTo>
                    <a:pt x="24" y="0"/>
                  </a:lnTo>
                  <a:lnTo>
                    <a:pt x="47" y="70"/>
                  </a:lnTo>
                  <a:lnTo>
                    <a:pt x="0" y="7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479" name="Rectangle 865"/>
            <p:cNvSpPr>
              <a:spLocks noChangeArrowheads="1"/>
            </p:cNvSpPr>
            <p:nvPr/>
          </p:nvSpPr>
          <p:spPr bwMode="auto">
            <a:xfrm>
              <a:off x="870" y="3437"/>
              <a:ext cx="6" cy="216"/>
            </a:xfrm>
            <a:prstGeom prst="rect">
              <a:avLst/>
            </a:prstGeom>
            <a:solidFill>
              <a:srgbClr val="02BA5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80" name="Rectangle 866"/>
            <p:cNvSpPr>
              <a:spLocks noChangeArrowheads="1"/>
            </p:cNvSpPr>
            <p:nvPr/>
          </p:nvSpPr>
          <p:spPr bwMode="auto">
            <a:xfrm>
              <a:off x="876" y="3437"/>
              <a:ext cx="5" cy="216"/>
            </a:xfrm>
            <a:prstGeom prst="rect">
              <a:avLst/>
            </a:prstGeom>
            <a:solidFill>
              <a:srgbClr val="A6FE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81" name="Rectangle 867"/>
            <p:cNvSpPr>
              <a:spLocks noChangeArrowheads="1"/>
            </p:cNvSpPr>
            <p:nvPr/>
          </p:nvSpPr>
          <p:spPr bwMode="auto">
            <a:xfrm>
              <a:off x="881" y="3437"/>
              <a:ext cx="5" cy="216"/>
            </a:xfrm>
            <a:prstGeom prst="rect">
              <a:avLst/>
            </a:prstGeom>
            <a:solidFill>
              <a:srgbClr val="A2FC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82" name="Rectangle 868"/>
            <p:cNvSpPr>
              <a:spLocks noChangeArrowheads="1"/>
            </p:cNvSpPr>
            <p:nvPr/>
          </p:nvSpPr>
          <p:spPr bwMode="auto">
            <a:xfrm>
              <a:off x="886" y="3437"/>
              <a:ext cx="6" cy="216"/>
            </a:xfrm>
            <a:prstGeom prst="rect">
              <a:avLst/>
            </a:prstGeom>
            <a:solidFill>
              <a:srgbClr val="9EFB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83" name="Rectangle 869"/>
            <p:cNvSpPr>
              <a:spLocks noChangeArrowheads="1"/>
            </p:cNvSpPr>
            <p:nvPr/>
          </p:nvSpPr>
          <p:spPr bwMode="auto">
            <a:xfrm>
              <a:off x="892" y="3437"/>
              <a:ext cx="5" cy="216"/>
            </a:xfrm>
            <a:prstGeom prst="rect">
              <a:avLst/>
            </a:prstGeom>
            <a:solidFill>
              <a:srgbClr val="99F9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84" name="Rectangle 870"/>
            <p:cNvSpPr>
              <a:spLocks noChangeArrowheads="1"/>
            </p:cNvSpPr>
            <p:nvPr/>
          </p:nvSpPr>
          <p:spPr bwMode="auto">
            <a:xfrm>
              <a:off x="897" y="3437"/>
              <a:ext cx="6" cy="216"/>
            </a:xfrm>
            <a:prstGeom prst="rect">
              <a:avLst/>
            </a:prstGeom>
            <a:solidFill>
              <a:srgbClr val="95F7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85" name="Rectangle 871"/>
            <p:cNvSpPr>
              <a:spLocks noChangeArrowheads="1"/>
            </p:cNvSpPr>
            <p:nvPr/>
          </p:nvSpPr>
          <p:spPr bwMode="auto">
            <a:xfrm>
              <a:off x="903" y="3437"/>
              <a:ext cx="5" cy="216"/>
            </a:xfrm>
            <a:prstGeom prst="rect">
              <a:avLst/>
            </a:prstGeom>
            <a:solidFill>
              <a:srgbClr val="91F5C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86" name="Rectangle 872"/>
            <p:cNvSpPr>
              <a:spLocks noChangeArrowheads="1"/>
            </p:cNvSpPr>
            <p:nvPr/>
          </p:nvSpPr>
          <p:spPr bwMode="auto">
            <a:xfrm>
              <a:off x="908" y="3437"/>
              <a:ext cx="5" cy="216"/>
            </a:xfrm>
            <a:prstGeom prst="rect">
              <a:avLst/>
            </a:prstGeom>
            <a:solidFill>
              <a:srgbClr val="8DF4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87" name="Rectangle 873"/>
            <p:cNvSpPr>
              <a:spLocks noChangeArrowheads="1"/>
            </p:cNvSpPr>
            <p:nvPr/>
          </p:nvSpPr>
          <p:spPr bwMode="auto">
            <a:xfrm>
              <a:off x="913" y="3437"/>
              <a:ext cx="6" cy="216"/>
            </a:xfrm>
            <a:prstGeom prst="rect">
              <a:avLst/>
            </a:prstGeom>
            <a:solidFill>
              <a:srgbClr val="89F2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88" name="Rectangle 874"/>
            <p:cNvSpPr>
              <a:spLocks noChangeArrowheads="1"/>
            </p:cNvSpPr>
            <p:nvPr/>
          </p:nvSpPr>
          <p:spPr bwMode="auto">
            <a:xfrm>
              <a:off x="919" y="3437"/>
              <a:ext cx="5" cy="216"/>
            </a:xfrm>
            <a:prstGeom prst="rect">
              <a:avLst/>
            </a:prstGeom>
            <a:solidFill>
              <a:srgbClr val="85F0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89" name="Rectangle 875"/>
            <p:cNvSpPr>
              <a:spLocks noChangeArrowheads="1"/>
            </p:cNvSpPr>
            <p:nvPr/>
          </p:nvSpPr>
          <p:spPr bwMode="auto">
            <a:xfrm>
              <a:off x="924" y="3437"/>
              <a:ext cx="5" cy="216"/>
            </a:xfrm>
            <a:prstGeom prst="rect">
              <a:avLst/>
            </a:prstGeom>
            <a:solidFill>
              <a:srgbClr val="81EF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90" name="Rectangle 876"/>
            <p:cNvSpPr>
              <a:spLocks noChangeArrowheads="1"/>
            </p:cNvSpPr>
            <p:nvPr/>
          </p:nvSpPr>
          <p:spPr bwMode="auto">
            <a:xfrm>
              <a:off x="929" y="3437"/>
              <a:ext cx="6" cy="216"/>
            </a:xfrm>
            <a:prstGeom prst="rect">
              <a:avLst/>
            </a:prstGeom>
            <a:solidFill>
              <a:srgbClr val="7CED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91" name="Rectangle 877"/>
            <p:cNvSpPr>
              <a:spLocks noChangeArrowheads="1"/>
            </p:cNvSpPr>
            <p:nvPr/>
          </p:nvSpPr>
          <p:spPr bwMode="auto">
            <a:xfrm>
              <a:off x="935" y="3437"/>
              <a:ext cx="5" cy="216"/>
            </a:xfrm>
            <a:prstGeom prst="rect">
              <a:avLst/>
            </a:prstGeom>
            <a:solidFill>
              <a:srgbClr val="78EB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92" name="Rectangle 878"/>
            <p:cNvSpPr>
              <a:spLocks noChangeArrowheads="1"/>
            </p:cNvSpPr>
            <p:nvPr/>
          </p:nvSpPr>
          <p:spPr bwMode="auto">
            <a:xfrm>
              <a:off x="940" y="3437"/>
              <a:ext cx="6" cy="216"/>
            </a:xfrm>
            <a:prstGeom prst="rect">
              <a:avLst/>
            </a:prstGeom>
            <a:solidFill>
              <a:srgbClr val="75E9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93" name="Rectangle 879"/>
            <p:cNvSpPr>
              <a:spLocks noChangeArrowheads="1"/>
            </p:cNvSpPr>
            <p:nvPr/>
          </p:nvSpPr>
          <p:spPr bwMode="auto">
            <a:xfrm>
              <a:off x="946" y="3437"/>
              <a:ext cx="5" cy="216"/>
            </a:xfrm>
            <a:prstGeom prst="rect">
              <a:avLst/>
            </a:prstGeom>
            <a:solidFill>
              <a:srgbClr val="70E8A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94" name="Rectangle 880"/>
            <p:cNvSpPr>
              <a:spLocks noChangeArrowheads="1"/>
            </p:cNvSpPr>
            <p:nvPr/>
          </p:nvSpPr>
          <p:spPr bwMode="auto">
            <a:xfrm>
              <a:off x="951" y="3437"/>
              <a:ext cx="5" cy="216"/>
            </a:xfrm>
            <a:prstGeom prst="rect">
              <a:avLst/>
            </a:prstGeom>
            <a:solidFill>
              <a:srgbClr val="6CE6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95" name="Rectangle 881"/>
            <p:cNvSpPr>
              <a:spLocks noChangeArrowheads="1"/>
            </p:cNvSpPr>
            <p:nvPr/>
          </p:nvSpPr>
          <p:spPr bwMode="auto">
            <a:xfrm>
              <a:off x="956" y="3437"/>
              <a:ext cx="6" cy="216"/>
            </a:xfrm>
            <a:prstGeom prst="rect">
              <a:avLst/>
            </a:prstGeom>
            <a:solidFill>
              <a:srgbClr val="68E4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96" name="Rectangle 882"/>
            <p:cNvSpPr>
              <a:spLocks noChangeArrowheads="1"/>
            </p:cNvSpPr>
            <p:nvPr/>
          </p:nvSpPr>
          <p:spPr bwMode="auto">
            <a:xfrm>
              <a:off x="962" y="3437"/>
              <a:ext cx="5" cy="216"/>
            </a:xfrm>
            <a:prstGeom prst="rect">
              <a:avLst/>
            </a:prstGeom>
            <a:solidFill>
              <a:srgbClr val="64E2A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97" name="Rectangle 883"/>
            <p:cNvSpPr>
              <a:spLocks noChangeArrowheads="1"/>
            </p:cNvSpPr>
            <p:nvPr/>
          </p:nvSpPr>
          <p:spPr bwMode="auto">
            <a:xfrm>
              <a:off x="967" y="3437"/>
              <a:ext cx="5" cy="216"/>
            </a:xfrm>
            <a:prstGeom prst="rect">
              <a:avLst/>
            </a:prstGeom>
            <a:solidFill>
              <a:srgbClr val="60E1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98" name="Rectangle 884"/>
            <p:cNvSpPr>
              <a:spLocks noChangeArrowheads="1"/>
            </p:cNvSpPr>
            <p:nvPr/>
          </p:nvSpPr>
          <p:spPr bwMode="auto">
            <a:xfrm>
              <a:off x="972" y="3437"/>
              <a:ext cx="6" cy="216"/>
            </a:xfrm>
            <a:prstGeom prst="rect">
              <a:avLst/>
            </a:prstGeom>
            <a:solidFill>
              <a:srgbClr val="5CDF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99" name="Rectangle 885"/>
            <p:cNvSpPr>
              <a:spLocks noChangeArrowheads="1"/>
            </p:cNvSpPr>
            <p:nvPr/>
          </p:nvSpPr>
          <p:spPr bwMode="auto">
            <a:xfrm>
              <a:off x="978" y="3437"/>
              <a:ext cx="5" cy="216"/>
            </a:xfrm>
            <a:prstGeom prst="rect">
              <a:avLst/>
            </a:prstGeom>
            <a:solidFill>
              <a:srgbClr val="58DD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00" name="Rectangle 886"/>
            <p:cNvSpPr>
              <a:spLocks noChangeArrowheads="1"/>
            </p:cNvSpPr>
            <p:nvPr/>
          </p:nvSpPr>
          <p:spPr bwMode="auto">
            <a:xfrm>
              <a:off x="983" y="3437"/>
              <a:ext cx="6" cy="216"/>
            </a:xfrm>
            <a:prstGeom prst="rect">
              <a:avLst/>
            </a:prstGeom>
            <a:solidFill>
              <a:srgbClr val="53DC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01" name="Rectangle 887"/>
            <p:cNvSpPr>
              <a:spLocks noChangeArrowheads="1"/>
            </p:cNvSpPr>
            <p:nvPr/>
          </p:nvSpPr>
          <p:spPr bwMode="auto">
            <a:xfrm>
              <a:off x="989" y="3437"/>
              <a:ext cx="5" cy="216"/>
            </a:xfrm>
            <a:prstGeom prst="rect">
              <a:avLst/>
            </a:prstGeom>
            <a:solidFill>
              <a:srgbClr val="4FDA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02" name="Rectangle 888"/>
            <p:cNvSpPr>
              <a:spLocks noChangeArrowheads="1"/>
            </p:cNvSpPr>
            <p:nvPr/>
          </p:nvSpPr>
          <p:spPr bwMode="auto">
            <a:xfrm>
              <a:off x="994" y="3437"/>
              <a:ext cx="5" cy="216"/>
            </a:xfrm>
            <a:prstGeom prst="rect">
              <a:avLst/>
            </a:prstGeom>
            <a:solidFill>
              <a:srgbClr val="4BD9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03" name="Rectangle 889"/>
            <p:cNvSpPr>
              <a:spLocks noChangeArrowheads="1"/>
            </p:cNvSpPr>
            <p:nvPr/>
          </p:nvSpPr>
          <p:spPr bwMode="auto">
            <a:xfrm>
              <a:off x="999" y="3437"/>
              <a:ext cx="6" cy="216"/>
            </a:xfrm>
            <a:prstGeom prst="rect">
              <a:avLst/>
            </a:prstGeom>
            <a:solidFill>
              <a:srgbClr val="47D7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04" name="Rectangle 890"/>
            <p:cNvSpPr>
              <a:spLocks noChangeArrowheads="1"/>
            </p:cNvSpPr>
            <p:nvPr/>
          </p:nvSpPr>
          <p:spPr bwMode="auto">
            <a:xfrm>
              <a:off x="1005" y="3437"/>
              <a:ext cx="5" cy="216"/>
            </a:xfrm>
            <a:prstGeom prst="rect">
              <a:avLst/>
            </a:prstGeom>
            <a:solidFill>
              <a:srgbClr val="43D5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05" name="Rectangle 891"/>
            <p:cNvSpPr>
              <a:spLocks noChangeArrowheads="1"/>
            </p:cNvSpPr>
            <p:nvPr/>
          </p:nvSpPr>
          <p:spPr bwMode="auto">
            <a:xfrm>
              <a:off x="1010" y="3437"/>
              <a:ext cx="5" cy="216"/>
            </a:xfrm>
            <a:prstGeom prst="rect">
              <a:avLst/>
            </a:prstGeom>
            <a:solidFill>
              <a:srgbClr val="3FD3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06" name="Rectangle 892"/>
            <p:cNvSpPr>
              <a:spLocks noChangeArrowheads="1"/>
            </p:cNvSpPr>
            <p:nvPr/>
          </p:nvSpPr>
          <p:spPr bwMode="auto">
            <a:xfrm>
              <a:off x="1015" y="3437"/>
              <a:ext cx="6" cy="216"/>
            </a:xfrm>
            <a:prstGeom prst="rect">
              <a:avLst/>
            </a:prstGeom>
            <a:solidFill>
              <a:srgbClr val="3BD18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07" name="Rectangle 893"/>
            <p:cNvSpPr>
              <a:spLocks noChangeArrowheads="1"/>
            </p:cNvSpPr>
            <p:nvPr/>
          </p:nvSpPr>
          <p:spPr bwMode="auto">
            <a:xfrm>
              <a:off x="1021" y="3437"/>
              <a:ext cx="5" cy="216"/>
            </a:xfrm>
            <a:prstGeom prst="rect">
              <a:avLst/>
            </a:prstGeom>
            <a:solidFill>
              <a:srgbClr val="37D08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08" name="Rectangle 894"/>
            <p:cNvSpPr>
              <a:spLocks noChangeArrowheads="1"/>
            </p:cNvSpPr>
            <p:nvPr/>
          </p:nvSpPr>
          <p:spPr bwMode="auto">
            <a:xfrm>
              <a:off x="1026" y="3437"/>
              <a:ext cx="6" cy="216"/>
            </a:xfrm>
            <a:prstGeom prst="rect">
              <a:avLst/>
            </a:prstGeom>
            <a:solidFill>
              <a:srgbClr val="33CE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09" name="Rectangle 895"/>
            <p:cNvSpPr>
              <a:spLocks noChangeArrowheads="1"/>
            </p:cNvSpPr>
            <p:nvPr/>
          </p:nvSpPr>
          <p:spPr bwMode="auto">
            <a:xfrm>
              <a:off x="1032" y="3437"/>
              <a:ext cx="5" cy="216"/>
            </a:xfrm>
            <a:prstGeom prst="rect">
              <a:avLst/>
            </a:prstGeom>
            <a:solidFill>
              <a:srgbClr val="2FCD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10" name="Rectangle 896"/>
            <p:cNvSpPr>
              <a:spLocks noChangeArrowheads="1"/>
            </p:cNvSpPr>
            <p:nvPr/>
          </p:nvSpPr>
          <p:spPr bwMode="auto">
            <a:xfrm>
              <a:off x="1037" y="3437"/>
              <a:ext cx="5" cy="216"/>
            </a:xfrm>
            <a:prstGeom prst="rect">
              <a:avLst/>
            </a:prstGeom>
            <a:solidFill>
              <a:srgbClr val="2ACB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11" name="Rectangle 897"/>
            <p:cNvSpPr>
              <a:spLocks noChangeArrowheads="1"/>
            </p:cNvSpPr>
            <p:nvPr/>
          </p:nvSpPr>
          <p:spPr bwMode="auto">
            <a:xfrm>
              <a:off x="1042" y="3437"/>
              <a:ext cx="6" cy="216"/>
            </a:xfrm>
            <a:prstGeom prst="rect">
              <a:avLst/>
            </a:prstGeom>
            <a:solidFill>
              <a:srgbClr val="26C9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12" name="Rectangle 898"/>
            <p:cNvSpPr>
              <a:spLocks noChangeArrowheads="1"/>
            </p:cNvSpPr>
            <p:nvPr/>
          </p:nvSpPr>
          <p:spPr bwMode="auto">
            <a:xfrm>
              <a:off x="1048" y="3437"/>
              <a:ext cx="5" cy="216"/>
            </a:xfrm>
            <a:prstGeom prst="rect">
              <a:avLst/>
            </a:prstGeom>
            <a:solidFill>
              <a:srgbClr val="22C77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13" name="Rectangle 899"/>
            <p:cNvSpPr>
              <a:spLocks noChangeArrowheads="1"/>
            </p:cNvSpPr>
            <p:nvPr/>
          </p:nvSpPr>
          <p:spPr bwMode="auto">
            <a:xfrm>
              <a:off x="1053" y="3437"/>
              <a:ext cx="5" cy="216"/>
            </a:xfrm>
            <a:prstGeom prst="rect">
              <a:avLst/>
            </a:prstGeom>
            <a:solidFill>
              <a:srgbClr val="1EC5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14" name="Rectangle 900"/>
            <p:cNvSpPr>
              <a:spLocks noChangeArrowheads="1"/>
            </p:cNvSpPr>
            <p:nvPr/>
          </p:nvSpPr>
          <p:spPr bwMode="auto">
            <a:xfrm>
              <a:off x="1058" y="3437"/>
              <a:ext cx="6" cy="216"/>
            </a:xfrm>
            <a:prstGeom prst="rect">
              <a:avLst/>
            </a:prstGeom>
            <a:solidFill>
              <a:srgbClr val="1AC46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15" name="Rectangle 901"/>
            <p:cNvSpPr>
              <a:spLocks noChangeArrowheads="1"/>
            </p:cNvSpPr>
            <p:nvPr/>
          </p:nvSpPr>
          <p:spPr bwMode="auto">
            <a:xfrm>
              <a:off x="1064" y="3437"/>
              <a:ext cx="5" cy="216"/>
            </a:xfrm>
            <a:prstGeom prst="rect">
              <a:avLst/>
            </a:prstGeom>
            <a:solidFill>
              <a:srgbClr val="16C2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16" name="Rectangle 902"/>
            <p:cNvSpPr>
              <a:spLocks noChangeArrowheads="1"/>
            </p:cNvSpPr>
            <p:nvPr/>
          </p:nvSpPr>
          <p:spPr bwMode="auto">
            <a:xfrm>
              <a:off x="1069" y="3437"/>
              <a:ext cx="6" cy="216"/>
            </a:xfrm>
            <a:prstGeom prst="rect">
              <a:avLst/>
            </a:prstGeom>
            <a:solidFill>
              <a:srgbClr val="12C0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17" name="Rectangle 903"/>
            <p:cNvSpPr>
              <a:spLocks noChangeArrowheads="1"/>
            </p:cNvSpPr>
            <p:nvPr/>
          </p:nvSpPr>
          <p:spPr bwMode="auto">
            <a:xfrm>
              <a:off x="1075" y="3437"/>
              <a:ext cx="5" cy="216"/>
            </a:xfrm>
            <a:prstGeom prst="rect">
              <a:avLst/>
            </a:prstGeom>
            <a:solidFill>
              <a:srgbClr val="0EBE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18" name="Rectangle 904"/>
            <p:cNvSpPr>
              <a:spLocks noChangeArrowheads="1"/>
            </p:cNvSpPr>
            <p:nvPr/>
          </p:nvSpPr>
          <p:spPr bwMode="auto">
            <a:xfrm>
              <a:off x="1080" y="3437"/>
              <a:ext cx="5" cy="216"/>
            </a:xfrm>
            <a:prstGeom prst="rect">
              <a:avLst/>
            </a:prstGeom>
            <a:solidFill>
              <a:srgbClr val="0ABD6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19" name="Rectangle 905"/>
            <p:cNvSpPr>
              <a:spLocks noChangeArrowheads="1"/>
            </p:cNvSpPr>
            <p:nvPr/>
          </p:nvSpPr>
          <p:spPr bwMode="auto">
            <a:xfrm>
              <a:off x="1085" y="3437"/>
              <a:ext cx="6" cy="216"/>
            </a:xfrm>
            <a:prstGeom prst="rect">
              <a:avLst/>
            </a:prstGeom>
            <a:solidFill>
              <a:srgbClr val="06BB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20" name="Oval 906"/>
            <p:cNvSpPr>
              <a:spLocks noChangeArrowheads="1"/>
            </p:cNvSpPr>
            <p:nvPr/>
          </p:nvSpPr>
          <p:spPr bwMode="auto">
            <a:xfrm>
              <a:off x="878" y="3416"/>
              <a:ext cx="209" cy="57"/>
            </a:xfrm>
            <a:prstGeom prst="ellipse">
              <a:avLst/>
            </a:prstGeom>
            <a:solidFill>
              <a:srgbClr val="A8FFD3"/>
            </a:solidFill>
            <a:ln w="0">
              <a:solidFill>
                <a:srgbClr val="000000"/>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21" name="Rectangle 907"/>
            <p:cNvSpPr>
              <a:spLocks noChangeArrowheads="1"/>
            </p:cNvSpPr>
            <p:nvPr/>
          </p:nvSpPr>
          <p:spPr bwMode="auto">
            <a:xfrm>
              <a:off x="951" y="3496"/>
              <a:ext cx="56"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DB</a:t>
              </a:r>
            </a:p>
          </p:txBody>
        </p:sp>
        <p:sp>
          <p:nvSpPr>
            <p:cNvPr id="22522" name="Rectangle 908"/>
            <p:cNvSpPr>
              <a:spLocks noChangeArrowheads="1"/>
            </p:cNvSpPr>
            <p:nvPr/>
          </p:nvSpPr>
          <p:spPr bwMode="auto">
            <a:xfrm>
              <a:off x="940" y="3545"/>
              <a:ext cx="7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XYZ</a:t>
              </a:r>
            </a:p>
          </p:txBody>
        </p:sp>
        <p:sp>
          <p:nvSpPr>
            <p:cNvPr id="22523" name="Line 909"/>
            <p:cNvSpPr>
              <a:spLocks noChangeShapeType="1"/>
            </p:cNvSpPr>
            <p:nvPr/>
          </p:nvSpPr>
          <p:spPr bwMode="auto">
            <a:xfrm flipH="1">
              <a:off x="1204" y="2624"/>
              <a:ext cx="74" cy="1"/>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2524" name="Freeform 910"/>
            <p:cNvSpPr>
              <a:spLocks/>
            </p:cNvSpPr>
            <p:nvPr/>
          </p:nvSpPr>
          <p:spPr bwMode="auto">
            <a:xfrm>
              <a:off x="1273" y="2604"/>
              <a:ext cx="60" cy="39"/>
            </a:xfrm>
            <a:custGeom>
              <a:avLst/>
              <a:gdLst>
                <a:gd name="T0" fmla="*/ 0 w 60"/>
                <a:gd name="T1" fmla="*/ 0 h 39"/>
                <a:gd name="T2" fmla="*/ 60 w 60"/>
                <a:gd name="T3" fmla="*/ 20 h 39"/>
                <a:gd name="T4" fmla="*/ 0 w 60"/>
                <a:gd name="T5" fmla="*/ 39 h 39"/>
                <a:gd name="T6" fmla="*/ 0 w 60"/>
                <a:gd name="T7" fmla="*/ 0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39">
                  <a:moveTo>
                    <a:pt x="0" y="0"/>
                  </a:moveTo>
                  <a:lnTo>
                    <a:pt x="60" y="20"/>
                  </a:lnTo>
                  <a:lnTo>
                    <a:pt x="0" y="3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525" name="Freeform 911"/>
            <p:cNvSpPr>
              <a:spLocks/>
            </p:cNvSpPr>
            <p:nvPr/>
          </p:nvSpPr>
          <p:spPr bwMode="auto">
            <a:xfrm>
              <a:off x="1149" y="2604"/>
              <a:ext cx="60" cy="39"/>
            </a:xfrm>
            <a:custGeom>
              <a:avLst/>
              <a:gdLst>
                <a:gd name="T0" fmla="*/ 60 w 60"/>
                <a:gd name="T1" fmla="*/ 39 h 39"/>
                <a:gd name="T2" fmla="*/ 0 w 60"/>
                <a:gd name="T3" fmla="*/ 20 h 39"/>
                <a:gd name="T4" fmla="*/ 60 w 60"/>
                <a:gd name="T5" fmla="*/ 0 h 39"/>
                <a:gd name="T6" fmla="*/ 60 w 60"/>
                <a:gd name="T7" fmla="*/ 39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39">
                  <a:moveTo>
                    <a:pt x="60" y="39"/>
                  </a:moveTo>
                  <a:lnTo>
                    <a:pt x="0" y="20"/>
                  </a:lnTo>
                  <a:lnTo>
                    <a:pt x="60" y="0"/>
                  </a:lnTo>
                  <a:lnTo>
                    <a:pt x="6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526" name="Freeform 912"/>
            <p:cNvSpPr>
              <a:spLocks/>
            </p:cNvSpPr>
            <p:nvPr/>
          </p:nvSpPr>
          <p:spPr bwMode="auto">
            <a:xfrm>
              <a:off x="622" y="2787"/>
              <a:ext cx="360" cy="235"/>
            </a:xfrm>
            <a:custGeom>
              <a:avLst/>
              <a:gdLst>
                <a:gd name="T0" fmla="*/ 0 w 360"/>
                <a:gd name="T1" fmla="*/ 0 h 235"/>
                <a:gd name="T2" fmla="*/ 0 w 360"/>
                <a:gd name="T3" fmla="*/ 180 h 235"/>
                <a:gd name="T4" fmla="*/ 360 w 360"/>
                <a:gd name="T5" fmla="*/ 180 h 235"/>
                <a:gd name="T6" fmla="*/ 360 w 360"/>
                <a:gd name="T7" fmla="*/ 235 h 2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0" h="235">
                  <a:moveTo>
                    <a:pt x="0" y="0"/>
                  </a:moveTo>
                  <a:lnTo>
                    <a:pt x="0" y="180"/>
                  </a:lnTo>
                  <a:lnTo>
                    <a:pt x="360" y="180"/>
                  </a:lnTo>
                  <a:lnTo>
                    <a:pt x="360" y="235"/>
                  </a:lnTo>
                </a:path>
              </a:pathLst>
            </a:custGeom>
            <a:noFill/>
            <a:ln w="7938" cap="rnd">
              <a:solidFill>
                <a:srgbClr val="6666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2527" name="Freeform 913"/>
            <p:cNvSpPr>
              <a:spLocks/>
            </p:cNvSpPr>
            <p:nvPr/>
          </p:nvSpPr>
          <p:spPr bwMode="auto">
            <a:xfrm>
              <a:off x="599" y="2723"/>
              <a:ext cx="46" cy="69"/>
            </a:xfrm>
            <a:custGeom>
              <a:avLst/>
              <a:gdLst>
                <a:gd name="T0" fmla="*/ 0 w 46"/>
                <a:gd name="T1" fmla="*/ 69 h 69"/>
                <a:gd name="T2" fmla="*/ 23 w 46"/>
                <a:gd name="T3" fmla="*/ 0 h 69"/>
                <a:gd name="T4" fmla="*/ 46 w 46"/>
                <a:gd name="T5" fmla="*/ 69 h 69"/>
                <a:gd name="T6" fmla="*/ 0 w 46"/>
                <a:gd name="T7" fmla="*/ 69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69">
                  <a:moveTo>
                    <a:pt x="0" y="69"/>
                  </a:moveTo>
                  <a:lnTo>
                    <a:pt x="23" y="0"/>
                  </a:lnTo>
                  <a:lnTo>
                    <a:pt x="46" y="69"/>
                  </a:lnTo>
                  <a:lnTo>
                    <a:pt x="0" y="69"/>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528" name="Freeform 914"/>
            <p:cNvSpPr>
              <a:spLocks/>
            </p:cNvSpPr>
            <p:nvPr/>
          </p:nvSpPr>
          <p:spPr bwMode="auto">
            <a:xfrm>
              <a:off x="959" y="3016"/>
              <a:ext cx="47" cy="70"/>
            </a:xfrm>
            <a:custGeom>
              <a:avLst/>
              <a:gdLst>
                <a:gd name="T0" fmla="*/ 47 w 47"/>
                <a:gd name="T1" fmla="*/ 0 h 70"/>
                <a:gd name="T2" fmla="*/ 23 w 47"/>
                <a:gd name="T3" fmla="*/ 70 h 70"/>
                <a:gd name="T4" fmla="*/ 0 w 47"/>
                <a:gd name="T5" fmla="*/ 0 h 70"/>
                <a:gd name="T6" fmla="*/ 47 w 47"/>
                <a:gd name="T7" fmla="*/ 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70">
                  <a:moveTo>
                    <a:pt x="47" y="0"/>
                  </a:moveTo>
                  <a:lnTo>
                    <a:pt x="23" y="70"/>
                  </a:lnTo>
                  <a:lnTo>
                    <a:pt x="0" y="0"/>
                  </a:lnTo>
                  <a:lnTo>
                    <a:pt x="47" y="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529" name="Line 915"/>
            <p:cNvSpPr>
              <a:spLocks noChangeShapeType="1"/>
            </p:cNvSpPr>
            <p:nvPr/>
          </p:nvSpPr>
          <p:spPr bwMode="auto">
            <a:xfrm flipV="1">
              <a:off x="982" y="3348"/>
              <a:ext cx="1" cy="68"/>
            </a:xfrm>
            <a:prstGeom prst="line">
              <a:avLst/>
            </a:prstGeom>
            <a:noFill/>
            <a:ln w="7938" cap="rnd">
              <a:solidFill>
                <a:srgbClr val="666699"/>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2530" name="Freeform 916"/>
            <p:cNvSpPr>
              <a:spLocks/>
            </p:cNvSpPr>
            <p:nvPr/>
          </p:nvSpPr>
          <p:spPr bwMode="auto">
            <a:xfrm>
              <a:off x="959" y="3284"/>
              <a:ext cx="47" cy="70"/>
            </a:xfrm>
            <a:custGeom>
              <a:avLst/>
              <a:gdLst>
                <a:gd name="T0" fmla="*/ 0 w 47"/>
                <a:gd name="T1" fmla="*/ 70 h 70"/>
                <a:gd name="T2" fmla="*/ 23 w 47"/>
                <a:gd name="T3" fmla="*/ 0 h 70"/>
                <a:gd name="T4" fmla="*/ 47 w 47"/>
                <a:gd name="T5" fmla="*/ 70 h 70"/>
                <a:gd name="T6" fmla="*/ 0 w 47"/>
                <a:gd name="T7" fmla="*/ 7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70">
                  <a:moveTo>
                    <a:pt x="0" y="70"/>
                  </a:moveTo>
                  <a:lnTo>
                    <a:pt x="23" y="0"/>
                  </a:lnTo>
                  <a:lnTo>
                    <a:pt x="47" y="70"/>
                  </a:lnTo>
                  <a:lnTo>
                    <a:pt x="0" y="7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531" name="Line 917"/>
            <p:cNvSpPr>
              <a:spLocks noChangeShapeType="1"/>
            </p:cNvSpPr>
            <p:nvPr/>
          </p:nvSpPr>
          <p:spPr bwMode="auto">
            <a:xfrm>
              <a:off x="622" y="2787"/>
              <a:ext cx="1" cy="235"/>
            </a:xfrm>
            <a:prstGeom prst="line">
              <a:avLst/>
            </a:prstGeom>
            <a:noFill/>
            <a:ln w="7938" cap="rnd">
              <a:solidFill>
                <a:srgbClr val="666699"/>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2532" name="Freeform 918"/>
            <p:cNvSpPr>
              <a:spLocks/>
            </p:cNvSpPr>
            <p:nvPr/>
          </p:nvSpPr>
          <p:spPr bwMode="auto">
            <a:xfrm>
              <a:off x="599" y="2723"/>
              <a:ext cx="46" cy="69"/>
            </a:xfrm>
            <a:custGeom>
              <a:avLst/>
              <a:gdLst>
                <a:gd name="T0" fmla="*/ 0 w 46"/>
                <a:gd name="T1" fmla="*/ 69 h 69"/>
                <a:gd name="T2" fmla="*/ 23 w 46"/>
                <a:gd name="T3" fmla="*/ 0 h 69"/>
                <a:gd name="T4" fmla="*/ 46 w 46"/>
                <a:gd name="T5" fmla="*/ 69 h 69"/>
                <a:gd name="T6" fmla="*/ 0 w 46"/>
                <a:gd name="T7" fmla="*/ 69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69">
                  <a:moveTo>
                    <a:pt x="0" y="69"/>
                  </a:moveTo>
                  <a:lnTo>
                    <a:pt x="23" y="0"/>
                  </a:lnTo>
                  <a:lnTo>
                    <a:pt x="46" y="69"/>
                  </a:lnTo>
                  <a:lnTo>
                    <a:pt x="0" y="69"/>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533" name="Freeform 919"/>
            <p:cNvSpPr>
              <a:spLocks/>
            </p:cNvSpPr>
            <p:nvPr/>
          </p:nvSpPr>
          <p:spPr bwMode="auto">
            <a:xfrm>
              <a:off x="599" y="3016"/>
              <a:ext cx="46" cy="70"/>
            </a:xfrm>
            <a:custGeom>
              <a:avLst/>
              <a:gdLst>
                <a:gd name="T0" fmla="*/ 46 w 46"/>
                <a:gd name="T1" fmla="*/ 0 h 70"/>
                <a:gd name="T2" fmla="*/ 23 w 46"/>
                <a:gd name="T3" fmla="*/ 70 h 70"/>
                <a:gd name="T4" fmla="*/ 0 w 46"/>
                <a:gd name="T5" fmla="*/ 0 h 70"/>
                <a:gd name="T6" fmla="*/ 46 w 46"/>
                <a:gd name="T7" fmla="*/ 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70">
                  <a:moveTo>
                    <a:pt x="46" y="0"/>
                  </a:moveTo>
                  <a:lnTo>
                    <a:pt x="23" y="70"/>
                  </a:lnTo>
                  <a:lnTo>
                    <a:pt x="0" y="0"/>
                  </a:lnTo>
                  <a:lnTo>
                    <a:pt x="46" y="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534" name="Freeform 920"/>
            <p:cNvSpPr>
              <a:spLocks/>
            </p:cNvSpPr>
            <p:nvPr/>
          </p:nvSpPr>
          <p:spPr bwMode="auto">
            <a:xfrm>
              <a:off x="622" y="3348"/>
              <a:ext cx="5" cy="68"/>
            </a:xfrm>
            <a:custGeom>
              <a:avLst/>
              <a:gdLst>
                <a:gd name="T0" fmla="*/ 5 w 5"/>
                <a:gd name="T1" fmla="*/ 68 h 68"/>
                <a:gd name="T2" fmla="*/ 5 w 5"/>
                <a:gd name="T3" fmla="*/ 20 h 68"/>
                <a:gd name="T4" fmla="*/ 0 w 5"/>
                <a:gd name="T5" fmla="*/ 20 h 68"/>
                <a:gd name="T6" fmla="*/ 0 w 5"/>
                <a:gd name="T7" fmla="*/ 0 h 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68">
                  <a:moveTo>
                    <a:pt x="5" y="68"/>
                  </a:moveTo>
                  <a:lnTo>
                    <a:pt x="5" y="20"/>
                  </a:lnTo>
                  <a:lnTo>
                    <a:pt x="0" y="20"/>
                  </a:lnTo>
                  <a:lnTo>
                    <a:pt x="0" y="0"/>
                  </a:lnTo>
                </a:path>
              </a:pathLst>
            </a:custGeom>
            <a:noFill/>
            <a:ln w="7938" cap="rnd">
              <a:solidFill>
                <a:srgbClr val="6666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2535" name="Freeform 921"/>
            <p:cNvSpPr>
              <a:spLocks/>
            </p:cNvSpPr>
            <p:nvPr/>
          </p:nvSpPr>
          <p:spPr bwMode="auto">
            <a:xfrm>
              <a:off x="599" y="3284"/>
              <a:ext cx="46" cy="70"/>
            </a:xfrm>
            <a:custGeom>
              <a:avLst/>
              <a:gdLst>
                <a:gd name="T0" fmla="*/ 0 w 46"/>
                <a:gd name="T1" fmla="*/ 70 h 70"/>
                <a:gd name="T2" fmla="*/ 23 w 46"/>
                <a:gd name="T3" fmla="*/ 0 h 70"/>
                <a:gd name="T4" fmla="*/ 46 w 46"/>
                <a:gd name="T5" fmla="*/ 70 h 70"/>
                <a:gd name="T6" fmla="*/ 0 w 46"/>
                <a:gd name="T7" fmla="*/ 7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70">
                  <a:moveTo>
                    <a:pt x="0" y="70"/>
                  </a:moveTo>
                  <a:lnTo>
                    <a:pt x="23" y="0"/>
                  </a:lnTo>
                  <a:lnTo>
                    <a:pt x="46" y="70"/>
                  </a:lnTo>
                  <a:lnTo>
                    <a:pt x="0" y="7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536" name="Line 922"/>
            <p:cNvSpPr>
              <a:spLocks noChangeShapeType="1"/>
            </p:cNvSpPr>
            <p:nvPr/>
          </p:nvSpPr>
          <p:spPr bwMode="auto">
            <a:xfrm flipH="1">
              <a:off x="824" y="2624"/>
              <a:ext cx="116" cy="1"/>
            </a:xfrm>
            <a:prstGeom prst="line">
              <a:avLst/>
            </a:prstGeom>
            <a:noFill/>
            <a:ln w="7938" cap="rnd">
              <a:solidFill>
                <a:srgbClr val="666699"/>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2537" name="Freeform 923"/>
            <p:cNvSpPr>
              <a:spLocks/>
            </p:cNvSpPr>
            <p:nvPr/>
          </p:nvSpPr>
          <p:spPr bwMode="auto">
            <a:xfrm>
              <a:off x="761" y="2600"/>
              <a:ext cx="69" cy="47"/>
            </a:xfrm>
            <a:custGeom>
              <a:avLst/>
              <a:gdLst>
                <a:gd name="T0" fmla="*/ 69 w 69"/>
                <a:gd name="T1" fmla="*/ 47 h 47"/>
                <a:gd name="T2" fmla="*/ 0 w 69"/>
                <a:gd name="T3" fmla="*/ 24 h 47"/>
                <a:gd name="T4" fmla="*/ 69 w 69"/>
                <a:gd name="T5" fmla="*/ 0 h 47"/>
                <a:gd name="T6" fmla="*/ 69 w 69"/>
                <a:gd name="T7" fmla="*/ 47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9" h="47">
                  <a:moveTo>
                    <a:pt x="69" y="47"/>
                  </a:moveTo>
                  <a:lnTo>
                    <a:pt x="0" y="24"/>
                  </a:lnTo>
                  <a:lnTo>
                    <a:pt x="69" y="0"/>
                  </a:lnTo>
                  <a:lnTo>
                    <a:pt x="69" y="47"/>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538" name="Rectangle 924"/>
            <p:cNvSpPr>
              <a:spLocks noChangeArrowheads="1"/>
            </p:cNvSpPr>
            <p:nvPr/>
          </p:nvSpPr>
          <p:spPr bwMode="auto">
            <a:xfrm>
              <a:off x="1366" y="1726"/>
              <a:ext cx="388" cy="276"/>
            </a:xfrm>
            <a:prstGeom prst="rect">
              <a:avLst/>
            </a:prstGeom>
            <a:solidFill>
              <a:srgbClr val="4979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39" name="Rectangle 925"/>
            <p:cNvSpPr>
              <a:spLocks noChangeArrowheads="1"/>
            </p:cNvSpPr>
            <p:nvPr/>
          </p:nvSpPr>
          <p:spPr bwMode="auto">
            <a:xfrm>
              <a:off x="1326" y="1685"/>
              <a:ext cx="387" cy="277"/>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40" name="Rectangle 926"/>
            <p:cNvSpPr>
              <a:spLocks noChangeArrowheads="1"/>
            </p:cNvSpPr>
            <p:nvPr/>
          </p:nvSpPr>
          <p:spPr bwMode="auto">
            <a:xfrm>
              <a:off x="1408" y="1750"/>
              <a:ext cx="21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WebApp</a:t>
              </a:r>
            </a:p>
          </p:txBody>
        </p:sp>
        <p:sp>
          <p:nvSpPr>
            <p:cNvPr id="22541" name="Rectangle 927"/>
            <p:cNvSpPr>
              <a:spLocks noChangeArrowheads="1"/>
            </p:cNvSpPr>
            <p:nvPr/>
          </p:nvSpPr>
          <p:spPr bwMode="auto">
            <a:xfrm>
              <a:off x="1461" y="1820"/>
              <a:ext cx="10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XYZ</a:t>
              </a:r>
            </a:p>
          </p:txBody>
        </p:sp>
        <p:sp>
          <p:nvSpPr>
            <p:cNvPr id="22542" name="Rectangle 928"/>
            <p:cNvSpPr>
              <a:spLocks noChangeArrowheads="1"/>
            </p:cNvSpPr>
            <p:nvPr/>
          </p:nvSpPr>
          <p:spPr bwMode="auto">
            <a:xfrm>
              <a:off x="1354" y="3448"/>
              <a:ext cx="387" cy="276"/>
            </a:xfrm>
            <a:prstGeom prst="rect">
              <a:avLst/>
            </a:prstGeom>
            <a:solidFill>
              <a:srgbClr val="4979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43" name="Rectangle 929"/>
            <p:cNvSpPr>
              <a:spLocks noChangeArrowheads="1"/>
            </p:cNvSpPr>
            <p:nvPr/>
          </p:nvSpPr>
          <p:spPr bwMode="auto">
            <a:xfrm>
              <a:off x="1314" y="3407"/>
              <a:ext cx="387" cy="276"/>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44" name="Rectangle 930"/>
            <p:cNvSpPr>
              <a:spLocks noChangeArrowheads="1"/>
            </p:cNvSpPr>
            <p:nvPr/>
          </p:nvSpPr>
          <p:spPr bwMode="auto">
            <a:xfrm>
              <a:off x="1408" y="3475"/>
              <a:ext cx="180"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Management</a:t>
              </a:r>
            </a:p>
          </p:txBody>
        </p:sp>
        <p:sp>
          <p:nvSpPr>
            <p:cNvPr id="22545" name="Rectangle 931"/>
            <p:cNvSpPr>
              <a:spLocks noChangeArrowheads="1"/>
            </p:cNvSpPr>
            <p:nvPr/>
          </p:nvSpPr>
          <p:spPr bwMode="auto">
            <a:xfrm>
              <a:off x="1451" y="3545"/>
              <a:ext cx="11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VAS</a:t>
              </a:r>
            </a:p>
          </p:txBody>
        </p:sp>
        <p:sp>
          <p:nvSpPr>
            <p:cNvPr id="22546" name="Line 932"/>
            <p:cNvSpPr>
              <a:spLocks noChangeShapeType="1"/>
            </p:cNvSpPr>
            <p:nvPr/>
          </p:nvSpPr>
          <p:spPr bwMode="auto">
            <a:xfrm flipH="1">
              <a:off x="1141" y="3545"/>
              <a:ext cx="118" cy="1"/>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2547" name="Freeform 933"/>
            <p:cNvSpPr>
              <a:spLocks/>
            </p:cNvSpPr>
            <p:nvPr/>
          </p:nvSpPr>
          <p:spPr bwMode="auto">
            <a:xfrm>
              <a:off x="1254" y="3525"/>
              <a:ext cx="60" cy="40"/>
            </a:xfrm>
            <a:custGeom>
              <a:avLst/>
              <a:gdLst>
                <a:gd name="T0" fmla="*/ 0 w 60"/>
                <a:gd name="T1" fmla="*/ 0 h 40"/>
                <a:gd name="T2" fmla="*/ 60 w 60"/>
                <a:gd name="T3" fmla="*/ 20 h 40"/>
                <a:gd name="T4" fmla="*/ 0 w 60"/>
                <a:gd name="T5" fmla="*/ 40 h 40"/>
                <a:gd name="T6" fmla="*/ 0 w 60"/>
                <a:gd name="T7" fmla="*/ 0 h 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40">
                  <a:moveTo>
                    <a:pt x="0" y="0"/>
                  </a:moveTo>
                  <a:lnTo>
                    <a:pt x="60" y="20"/>
                  </a:lnTo>
                  <a:lnTo>
                    <a:pt x="0" y="4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548" name="Freeform 934"/>
            <p:cNvSpPr>
              <a:spLocks/>
            </p:cNvSpPr>
            <p:nvPr/>
          </p:nvSpPr>
          <p:spPr bwMode="auto">
            <a:xfrm>
              <a:off x="1087" y="3525"/>
              <a:ext cx="59" cy="40"/>
            </a:xfrm>
            <a:custGeom>
              <a:avLst/>
              <a:gdLst>
                <a:gd name="T0" fmla="*/ 59 w 59"/>
                <a:gd name="T1" fmla="*/ 40 h 40"/>
                <a:gd name="T2" fmla="*/ 0 w 59"/>
                <a:gd name="T3" fmla="*/ 20 h 40"/>
                <a:gd name="T4" fmla="*/ 59 w 59"/>
                <a:gd name="T5" fmla="*/ 0 h 40"/>
                <a:gd name="T6" fmla="*/ 59 w 59"/>
                <a:gd name="T7" fmla="*/ 40 h 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40">
                  <a:moveTo>
                    <a:pt x="59" y="40"/>
                  </a:moveTo>
                  <a:lnTo>
                    <a:pt x="0" y="20"/>
                  </a:lnTo>
                  <a:lnTo>
                    <a:pt x="59" y="0"/>
                  </a:lnTo>
                  <a:lnTo>
                    <a:pt x="59"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549" name="Rectangle 935"/>
            <p:cNvSpPr>
              <a:spLocks noChangeArrowheads="1"/>
            </p:cNvSpPr>
            <p:nvPr/>
          </p:nvSpPr>
          <p:spPr bwMode="auto">
            <a:xfrm>
              <a:off x="128" y="3127"/>
              <a:ext cx="277" cy="198"/>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50" name="Rectangle 936"/>
            <p:cNvSpPr>
              <a:spLocks noChangeArrowheads="1"/>
            </p:cNvSpPr>
            <p:nvPr/>
          </p:nvSpPr>
          <p:spPr bwMode="auto">
            <a:xfrm>
              <a:off x="87" y="3086"/>
              <a:ext cx="277" cy="198"/>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51" name="Rectangle 937"/>
            <p:cNvSpPr>
              <a:spLocks noChangeArrowheads="1"/>
            </p:cNvSpPr>
            <p:nvPr/>
          </p:nvSpPr>
          <p:spPr bwMode="auto">
            <a:xfrm>
              <a:off x="177" y="3097"/>
              <a:ext cx="90"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PIP</a:t>
              </a:r>
            </a:p>
          </p:txBody>
        </p:sp>
        <p:sp>
          <p:nvSpPr>
            <p:cNvPr id="22552" name="Rectangle 938"/>
            <p:cNvSpPr>
              <a:spLocks noChangeArrowheads="1"/>
            </p:cNvSpPr>
            <p:nvPr/>
          </p:nvSpPr>
          <p:spPr bwMode="auto">
            <a:xfrm>
              <a:off x="145" y="3167"/>
              <a:ext cx="14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Attribute</a:t>
              </a:r>
            </a:p>
          </p:txBody>
        </p:sp>
      </p:grpSp>
      <p:sp>
        <p:nvSpPr>
          <p:cNvPr id="22243" name="Rectangle 939"/>
          <p:cNvSpPr>
            <a:spLocks noChangeArrowheads="1"/>
          </p:cNvSpPr>
          <p:nvPr/>
        </p:nvSpPr>
        <p:spPr bwMode="auto">
          <a:xfrm>
            <a:off x="230188" y="5113338"/>
            <a:ext cx="2349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Provider</a:t>
            </a:r>
          </a:p>
        </p:txBody>
      </p:sp>
      <p:sp>
        <p:nvSpPr>
          <p:cNvPr id="22244" name="Rectangle 940"/>
          <p:cNvSpPr>
            <a:spLocks noChangeArrowheads="1"/>
          </p:cNvSpPr>
          <p:nvPr/>
        </p:nvSpPr>
        <p:spPr bwMode="auto">
          <a:xfrm>
            <a:off x="179388" y="5456238"/>
            <a:ext cx="7937" cy="342900"/>
          </a:xfrm>
          <a:prstGeom prst="rect">
            <a:avLst/>
          </a:prstGeom>
          <a:solidFill>
            <a:srgbClr val="02BA5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45" name="Rectangle 941"/>
          <p:cNvSpPr>
            <a:spLocks noChangeArrowheads="1"/>
          </p:cNvSpPr>
          <p:nvPr/>
        </p:nvSpPr>
        <p:spPr bwMode="auto">
          <a:xfrm>
            <a:off x="187325" y="5456238"/>
            <a:ext cx="9525" cy="342900"/>
          </a:xfrm>
          <a:prstGeom prst="rect">
            <a:avLst/>
          </a:prstGeom>
          <a:solidFill>
            <a:srgbClr val="A6FE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46" name="Rectangle 942"/>
          <p:cNvSpPr>
            <a:spLocks noChangeArrowheads="1"/>
          </p:cNvSpPr>
          <p:nvPr/>
        </p:nvSpPr>
        <p:spPr bwMode="auto">
          <a:xfrm>
            <a:off x="196850" y="5456238"/>
            <a:ext cx="7938" cy="342900"/>
          </a:xfrm>
          <a:prstGeom prst="rect">
            <a:avLst/>
          </a:prstGeom>
          <a:solidFill>
            <a:srgbClr val="A2FD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47" name="Rectangle 943"/>
          <p:cNvSpPr>
            <a:spLocks noChangeArrowheads="1"/>
          </p:cNvSpPr>
          <p:nvPr/>
        </p:nvSpPr>
        <p:spPr bwMode="auto">
          <a:xfrm>
            <a:off x="204788" y="5456238"/>
            <a:ext cx="7937" cy="342900"/>
          </a:xfrm>
          <a:prstGeom prst="rect">
            <a:avLst/>
          </a:prstGeom>
          <a:solidFill>
            <a:srgbClr val="9EFB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48" name="Rectangle 944"/>
          <p:cNvSpPr>
            <a:spLocks noChangeArrowheads="1"/>
          </p:cNvSpPr>
          <p:nvPr/>
        </p:nvSpPr>
        <p:spPr bwMode="auto">
          <a:xfrm>
            <a:off x="212725" y="5456238"/>
            <a:ext cx="9525" cy="342900"/>
          </a:xfrm>
          <a:prstGeom prst="rect">
            <a:avLst/>
          </a:prstGeom>
          <a:solidFill>
            <a:srgbClr val="9AF9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49" name="Rectangle 945"/>
          <p:cNvSpPr>
            <a:spLocks noChangeArrowheads="1"/>
          </p:cNvSpPr>
          <p:nvPr/>
        </p:nvSpPr>
        <p:spPr bwMode="auto">
          <a:xfrm>
            <a:off x="222250" y="5456238"/>
            <a:ext cx="7938" cy="342900"/>
          </a:xfrm>
          <a:prstGeom prst="rect">
            <a:avLst/>
          </a:prstGeom>
          <a:solidFill>
            <a:srgbClr val="96F7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50" name="Rectangle 946"/>
          <p:cNvSpPr>
            <a:spLocks noChangeArrowheads="1"/>
          </p:cNvSpPr>
          <p:nvPr/>
        </p:nvSpPr>
        <p:spPr bwMode="auto">
          <a:xfrm>
            <a:off x="230188" y="5456238"/>
            <a:ext cx="7937" cy="342900"/>
          </a:xfrm>
          <a:prstGeom prst="rect">
            <a:avLst/>
          </a:prstGeom>
          <a:solidFill>
            <a:srgbClr val="92F5C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51" name="Rectangle 947"/>
          <p:cNvSpPr>
            <a:spLocks noChangeArrowheads="1"/>
          </p:cNvSpPr>
          <p:nvPr/>
        </p:nvSpPr>
        <p:spPr bwMode="auto">
          <a:xfrm>
            <a:off x="238125" y="5456238"/>
            <a:ext cx="9525" cy="342900"/>
          </a:xfrm>
          <a:prstGeom prst="rect">
            <a:avLst/>
          </a:prstGeom>
          <a:solidFill>
            <a:srgbClr val="8EF4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52" name="Rectangle 948"/>
          <p:cNvSpPr>
            <a:spLocks noChangeArrowheads="1"/>
          </p:cNvSpPr>
          <p:nvPr/>
        </p:nvSpPr>
        <p:spPr bwMode="auto">
          <a:xfrm>
            <a:off x="247650" y="5456238"/>
            <a:ext cx="7938" cy="342900"/>
          </a:xfrm>
          <a:prstGeom prst="rect">
            <a:avLst/>
          </a:prstGeom>
          <a:solidFill>
            <a:srgbClr val="8AF2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53" name="Rectangle 949"/>
          <p:cNvSpPr>
            <a:spLocks noChangeArrowheads="1"/>
          </p:cNvSpPr>
          <p:nvPr/>
        </p:nvSpPr>
        <p:spPr bwMode="auto">
          <a:xfrm>
            <a:off x="255588" y="5456238"/>
            <a:ext cx="9525" cy="342900"/>
          </a:xfrm>
          <a:prstGeom prst="rect">
            <a:avLst/>
          </a:prstGeom>
          <a:solidFill>
            <a:srgbClr val="86F1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54" name="Rectangle 950"/>
          <p:cNvSpPr>
            <a:spLocks noChangeArrowheads="1"/>
          </p:cNvSpPr>
          <p:nvPr/>
        </p:nvSpPr>
        <p:spPr bwMode="auto">
          <a:xfrm>
            <a:off x="265113" y="5456238"/>
            <a:ext cx="7937" cy="342900"/>
          </a:xfrm>
          <a:prstGeom prst="rect">
            <a:avLst/>
          </a:prstGeom>
          <a:solidFill>
            <a:srgbClr val="81EF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55" name="Rectangle 951"/>
          <p:cNvSpPr>
            <a:spLocks noChangeArrowheads="1"/>
          </p:cNvSpPr>
          <p:nvPr/>
        </p:nvSpPr>
        <p:spPr bwMode="auto">
          <a:xfrm>
            <a:off x="273050" y="5456238"/>
            <a:ext cx="7938" cy="342900"/>
          </a:xfrm>
          <a:prstGeom prst="rect">
            <a:avLst/>
          </a:prstGeom>
          <a:solidFill>
            <a:srgbClr val="7DEE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56" name="Rectangle 952"/>
          <p:cNvSpPr>
            <a:spLocks noChangeArrowheads="1"/>
          </p:cNvSpPr>
          <p:nvPr/>
        </p:nvSpPr>
        <p:spPr bwMode="auto">
          <a:xfrm>
            <a:off x="280988" y="5456238"/>
            <a:ext cx="9525" cy="342900"/>
          </a:xfrm>
          <a:prstGeom prst="rect">
            <a:avLst/>
          </a:prstGeom>
          <a:solidFill>
            <a:srgbClr val="79EC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57" name="Rectangle 953"/>
          <p:cNvSpPr>
            <a:spLocks noChangeArrowheads="1"/>
          </p:cNvSpPr>
          <p:nvPr/>
        </p:nvSpPr>
        <p:spPr bwMode="auto">
          <a:xfrm>
            <a:off x="290513" y="5456238"/>
            <a:ext cx="7937" cy="342900"/>
          </a:xfrm>
          <a:prstGeom prst="rect">
            <a:avLst/>
          </a:prstGeom>
          <a:solidFill>
            <a:srgbClr val="75EA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58" name="Rectangle 954"/>
          <p:cNvSpPr>
            <a:spLocks noChangeArrowheads="1"/>
          </p:cNvSpPr>
          <p:nvPr/>
        </p:nvSpPr>
        <p:spPr bwMode="auto">
          <a:xfrm>
            <a:off x="298450" y="5456238"/>
            <a:ext cx="7938" cy="342900"/>
          </a:xfrm>
          <a:prstGeom prst="rect">
            <a:avLst/>
          </a:prstGeom>
          <a:solidFill>
            <a:srgbClr val="71E8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59" name="Rectangle 955"/>
          <p:cNvSpPr>
            <a:spLocks noChangeArrowheads="1"/>
          </p:cNvSpPr>
          <p:nvPr/>
        </p:nvSpPr>
        <p:spPr bwMode="auto">
          <a:xfrm>
            <a:off x="306388" y="5456238"/>
            <a:ext cx="9525" cy="342900"/>
          </a:xfrm>
          <a:prstGeom prst="rect">
            <a:avLst/>
          </a:prstGeom>
          <a:solidFill>
            <a:srgbClr val="6DE6A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60" name="Rectangle 956"/>
          <p:cNvSpPr>
            <a:spLocks noChangeArrowheads="1"/>
          </p:cNvSpPr>
          <p:nvPr/>
        </p:nvSpPr>
        <p:spPr bwMode="auto">
          <a:xfrm>
            <a:off x="315913" y="5456238"/>
            <a:ext cx="7937" cy="342900"/>
          </a:xfrm>
          <a:prstGeom prst="rect">
            <a:avLst/>
          </a:prstGeom>
          <a:solidFill>
            <a:srgbClr val="68E5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61" name="Rectangle 957"/>
          <p:cNvSpPr>
            <a:spLocks noChangeArrowheads="1"/>
          </p:cNvSpPr>
          <p:nvPr/>
        </p:nvSpPr>
        <p:spPr bwMode="auto">
          <a:xfrm>
            <a:off x="323850" y="5456238"/>
            <a:ext cx="9525" cy="342900"/>
          </a:xfrm>
          <a:prstGeom prst="rect">
            <a:avLst/>
          </a:prstGeom>
          <a:solidFill>
            <a:srgbClr val="65E3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62" name="Rectangle 958"/>
          <p:cNvSpPr>
            <a:spLocks noChangeArrowheads="1"/>
          </p:cNvSpPr>
          <p:nvPr/>
        </p:nvSpPr>
        <p:spPr bwMode="auto">
          <a:xfrm>
            <a:off x="333375" y="5456238"/>
            <a:ext cx="7938" cy="342900"/>
          </a:xfrm>
          <a:prstGeom prst="rect">
            <a:avLst/>
          </a:prstGeom>
          <a:solidFill>
            <a:srgbClr val="61E1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63" name="Rectangle 959"/>
          <p:cNvSpPr>
            <a:spLocks noChangeArrowheads="1"/>
          </p:cNvSpPr>
          <p:nvPr/>
        </p:nvSpPr>
        <p:spPr bwMode="auto">
          <a:xfrm>
            <a:off x="341313" y="5456238"/>
            <a:ext cx="7937" cy="342900"/>
          </a:xfrm>
          <a:prstGeom prst="rect">
            <a:avLst/>
          </a:prstGeom>
          <a:solidFill>
            <a:srgbClr val="5DDF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64" name="Rectangle 960"/>
          <p:cNvSpPr>
            <a:spLocks noChangeArrowheads="1"/>
          </p:cNvSpPr>
          <p:nvPr/>
        </p:nvSpPr>
        <p:spPr bwMode="auto">
          <a:xfrm>
            <a:off x="349250" y="5456238"/>
            <a:ext cx="9525" cy="342900"/>
          </a:xfrm>
          <a:prstGeom prst="rect">
            <a:avLst/>
          </a:prstGeom>
          <a:solidFill>
            <a:srgbClr val="58DE9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65" name="Rectangle 961"/>
          <p:cNvSpPr>
            <a:spLocks noChangeArrowheads="1"/>
          </p:cNvSpPr>
          <p:nvPr/>
        </p:nvSpPr>
        <p:spPr bwMode="auto">
          <a:xfrm>
            <a:off x="358775" y="5456238"/>
            <a:ext cx="7938" cy="342900"/>
          </a:xfrm>
          <a:prstGeom prst="rect">
            <a:avLst/>
          </a:prstGeom>
          <a:solidFill>
            <a:srgbClr val="54DC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66" name="Rectangle 962"/>
          <p:cNvSpPr>
            <a:spLocks noChangeArrowheads="1"/>
          </p:cNvSpPr>
          <p:nvPr/>
        </p:nvSpPr>
        <p:spPr bwMode="auto">
          <a:xfrm>
            <a:off x="366713" y="5456238"/>
            <a:ext cx="7937" cy="342900"/>
          </a:xfrm>
          <a:prstGeom prst="rect">
            <a:avLst/>
          </a:prstGeom>
          <a:solidFill>
            <a:srgbClr val="50DA9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67" name="Rectangle 963"/>
          <p:cNvSpPr>
            <a:spLocks noChangeArrowheads="1"/>
          </p:cNvSpPr>
          <p:nvPr/>
        </p:nvSpPr>
        <p:spPr bwMode="auto">
          <a:xfrm>
            <a:off x="374650" y="5456238"/>
            <a:ext cx="9525" cy="342900"/>
          </a:xfrm>
          <a:prstGeom prst="rect">
            <a:avLst/>
          </a:prstGeom>
          <a:solidFill>
            <a:srgbClr val="4CD9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68" name="Rectangle 964"/>
          <p:cNvSpPr>
            <a:spLocks noChangeArrowheads="1"/>
          </p:cNvSpPr>
          <p:nvPr/>
        </p:nvSpPr>
        <p:spPr bwMode="auto">
          <a:xfrm>
            <a:off x="384175" y="5456238"/>
            <a:ext cx="7938" cy="342900"/>
          </a:xfrm>
          <a:prstGeom prst="rect">
            <a:avLst/>
          </a:prstGeom>
          <a:solidFill>
            <a:srgbClr val="48D7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69" name="Rectangle 965"/>
          <p:cNvSpPr>
            <a:spLocks noChangeArrowheads="1"/>
          </p:cNvSpPr>
          <p:nvPr/>
        </p:nvSpPr>
        <p:spPr bwMode="auto">
          <a:xfrm>
            <a:off x="392113" y="5456238"/>
            <a:ext cx="9525" cy="342900"/>
          </a:xfrm>
          <a:prstGeom prst="rect">
            <a:avLst/>
          </a:prstGeom>
          <a:solidFill>
            <a:srgbClr val="44D5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70" name="Rectangle 966"/>
          <p:cNvSpPr>
            <a:spLocks noChangeArrowheads="1"/>
          </p:cNvSpPr>
          <p:nvPr/>
        </p:nvSpPr>
        <p:spPr bwMode="auto">
          <a:xfrm>
            <a:off x="401638" y="5456238"/>
            <a:ext cx="7937" cy="342900"/>
          </a:xfrm>
          <a:prstGeom prst="rect">
            <a:avLst/>
          </a:prstGeom>
          <a:solidFill>
            <a:srgbClr val="3FD3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71" name="Rectangle 967"/>
          <p:cNvSpPr>
            <a:spLocks noChangeArrowheads="1"/>
          </p:cNvSpPr>
          <p:nvPr/>
        </p:nvSpPr>
        <p:spPr bwMode="auto">
          <a:xfrm>
            <a:off x="409575" y="5456238"/>
            <a:ext cx="7938" cy="342900"/>
          </a:xfrm>
          <a:prstGeom prst="rect">
            <a:avLst/>
          </a:prstGeom>
          <a:solidFill>
            <a:srgbClr val="3BD28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72" name="Rectangle 968"/>
          <p:cNvSpPr>
            <a:spLocks noChangeArrowheads="1"/>
          </p:cNvSpPr>
          <p:nvPr/>
        </p:nvSpPr>
        <p:spPr bwMode="auto">
          <a:xfrm>
            <a:off x="417513" y="5456238"/>
            <a:ext cx="9525" cy="342900"/>
          </a:xfrm>
          <a:prstGeom prst="rect">
            <a:avLst/>
          </a:prstGeom>
          <a:solidFill>
            <a:srgbClr val="38D08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73" name="Rectangle 969"/>
          <p:cNvSpPr>
            <a:spLocks noChangeArrowheads="1"/>
          </p:cNvSpPr>
          <p:nvPr/>
        </p:nvSpPr>
        <p:spPr bwMode="auto">
          <a:xfrm>
            <a:off x="427038" y="5456238"/>
            <a:ext cx="7937" cy="342900"/>
          </a:xfrm>
          <a:prstGeom prst="rect">
            <a:avLst/>
          </a:prstGeom>
          <a:solidFill>
            <a:srgbClr val="33CE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74" name="Rectangle 970"/>
          <p:cNvSpPr>
            <a:spLocks noChangeArrowheads="1"/>
          </p:cNvSpPr>
          <p:nvPr/>
        </p:nvSpPr>
        <p:spPr bwMode="auto">
          <a:xfrm>
            <a:off x="434975" y="5456238"/>
            <a:ext cx="7938" cy="342900"/>
          </a:xfrm>
          <a:prstGeom prst="rect">
            <a:avLst/>
          </a:prstGeom>
          <a:solidFill>
            <a:srgbClr val="2FCD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75" name="Rectangle 971"/>
          <p:cNvSpPr>
            <a:spLocks noChangeArrowheads="1"/>
          </p:cNvSpPr>
          <p:nvPr/>
        </p:nvSpPr>
        <p:spPr bwMode="auto">
          <a:xfrm>
            <a:off x="442913" y="5456238"/>
            <a:ext cx="9525" cy="342900"/>
          </a:xfrm>
          <a:prstGeom prst="rect">
            <a:avLst/>
          </a:prstGeom>
          <a:solidFill>
            <a:srgbClr val="2BCB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76" name="Rectangle 972"/>
          <p:cNvSpPr>
            <a:spLocks noChangeArrowheads="1"/>
          </p:cNvSpPr>
          <p:nvPr/>
        </p:nvSpPr>
        <p:spPr bwMode="auto">
          <a:xfrm>
            <a:off x="452438" y="5456238"/>
            <a:ext cx="7937" cy="342900"/>
          </a:xfrm>
          <a:prstGeom prst="rect">
            <a:avLst/>
          </a:prstGeom>
          <a:solidFill>
            <a:srgbClr val="27C9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77" name="Rectangle 973"/>
          <p:cNvSpPr>
            <a:spLocks noChangeArrowheads="1"/>
          </p:cNvSpPr>
          <p:nvPr/>
        </p:nvSpPr>
        <p:spPr bwMode="auto">
          <a:xfrm>
            <a:off x="460375" y="5456238"/>
            <a:ext cx="7938" cy="342900"/>
          </a:xfrm>
          <a:prstGeom prst="rect">
            <a:avLst/>
          </a:prstGeom>
          <a:solidFill>
            <a:srgbClr val="23C77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78" name="Rectangle 974"/>
          <p:cNvSpPr>
            <a:spLocks noChangeArrowheads="1"/>
          </p:cNvSpPr>
          <p:nvPr/>
        </p:nvSpPr>
        <p:spPr bwMode="auto">
          <a:xfrm>
            <a:off x="468313" y="5456238"/>
            <a:ext cx="9525" cy="342900"/>
          </a:xfrm>
          <a:prstGeom prst="rect">
            <a:avLst/>
          </a:prstGeom>
          <a:solidFill>
            <a:srgbClr val="1FC6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79" name="Rectangle 975"/>
          <p:cNvSpPr>
            <a:spLocks noChangeArrowheads="1"/>
          </p:cNvSpPr>
          <p:nvPr/>
        </p:nvSpPr>
        <p:spPr bwMode="auto">
          <a:xfrm>
            <a:off x="477838" y="5456238"/>
            <a:ext cx="7937" cy="342900"/>
          </a:xfrm>
          <a:prstGeom prst="rect">
            <a:avLst/>
          </a:prstGeom>
          <a:solidFill>
            <a:srgbClr val="1BC4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80" name="Rectangle 976"/>
          <p:cNvSpPr>
            <a:spLocks noChangeArrowheads="1"/>
          </p:cNvSpPr>
          <p:nvPr/>
        </p:nvSpPr>
        <p:spPr bwMode="auto">
          <a:xfrm>
            <a:off x="485775" y="5456238"/>
            <a:ext cx="9525" cy="342900"/>
          </a:xfrm>
          <a:prstGeom prst="rect">
            <a:avLst/>
          </a:prstGeom>
          <a:solidFill>
            <a:srgbClr val="16C3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81" name="Rectangle 977"/>
          <p:cNvSpPr>
            <a:spLocks noChangeArrowheads="1"/>
          </p:cNvSpPr>
          <p:nvPr/>
        </p:nvSpPr>
        <p:spPr bwMode="auto">
          <a:xfrm>
            <a:off x="495300" y="5456238"/>
            <a:ext cx="7938" cy="342900"/>
          </a:xfrm>
          <a:prstGeom prst="rect">
            <a:avLst/>
          </a:prstGeom>
          <a:solidFill>
            <a:srgbClr val="12C16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82" name="Rectangle 978"/>
          <p:cNvSpPr>
            <a:spLocks noChangeArrowheads="1"/>
          </p:cNvSpPr>
          <p:nvPr/>
        </p:nvSpPr>
        <p:spPr bwMode="auto">
          <a:xfrm>
            <a:off x="503238" y="5456238"/>
            <a:ext cx="7937" cy="342900"/>
          </a:xfrm>
          <a:prstGeom prst="rect">
            <a:avLst/>
          </a:prstGeom>
          <a:solidFill>
            <a:srgbClr val="0EB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83" name="Rectangle 979"/>
          <p:cNvSpPr>
            <a:spLocks noChangeArrowheads="1"/>
          </p:cNvSpPr>
          <p:nvPr/>
        </p:nvSpPr>
        <p:spPr bwMode="auto">
          <a:xfrm>
            <a:off x="511175" y="5456238"/>
            <a:ext cx="9525" cy="342900"/>
          </a:xfrm>
          <a:prstGeom prst="rect">
            <a:avLst/>
          </a:prstGeom>
          <a:solidFill>
            <a:srgbClr val="0ABD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84" name="Rectangle 980"/>
          <p:cNvSpPr>
            <a:spLocks noChangeArrowheads="1"/>
          </p:cNvSpPr>
          <p:nvPr/>
        </p:nvSpPr>
        <p:spPr bwMode="auto">
          <a:xfrm>
            <a:off x="520700" y="5456238"/>
            <a:ext cx="7938" cy="342900"/>
          </a:xfrm>
          <a:prstGeom prst="rect">
            <a:avLst/>
          </a:prstGeom>
          <a:solidFill>
            <a:srgbClr val="06BB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85" name="Oval 981"/>
          <p:cNvSpPr>
            <a:spLocks noChangeArrowheads="1"/>
          </p:cNvSpPr>
          <p:nvPr/>
        </p:nvSpPr>
        <p:spPr bwMode="auto">
          <a:xfrm>
            <a:off x="192088" y="5422900"/>
            <a:ext cx="331787" cy="90488"/>
          </a:xfrm>
          <a:prstGeom prst="ellipse">
            <a:avLst/>
          </a:prstGeom>
          <a:solidFill>
            <a:srgbClr val="A8FFD3"/>
          </a:solidFill>
          <a:ln w="0">
            <a:solidFill>
              <a:srgbClr val="000000"/>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86" name="Rectangle 982"/>
          <p:cNvSpPr>
            <a:spLocks noChangeArrowheads="1"/>
          </p:cNvSpPr>
          <p:nvPr/>
        </p:nvSpPr>
        <p:spPr bwMode="auto">
          <a:xfrm>
            <a:off x="306388" y="5549900"/>
            <a:ext cx="889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DB</a:t>
            </a:r>
          </a:p>
        </p:txBody>
      </p:sp>
      <p:sp>
        <p:nvSpPr>
          <p:cNvPr id="22287" name="Rectangle 983"/>
          <p:cNvSpPr>
            <a:spLocks noChangeArrowheads="1"/>
          </p:cNvSpPr>
          <p:nvPr/>
        </p:nvSpPr>
        <p:spPr bwMode="auto">
          <a:xfrm>
            <a:off x="204788" y="5627688"/>
            <a:ext cx="2794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Mandates</a:t>
            </a:r>
          </a:p>
        </p:txBody>
      </p:sp>
      <p:sp>
        <p:nvSpPr>
          <p:cNvPr id="22288" name="Line 984"/>
          <p:cNvSpPr>
            <a:spLocks noChangeShapeType="1"/>
          </p:cNvSpPr>
          <p:nvPr/>
        </p:nvSpPr>
        <p:spPr bwMode="auto">
          <a:xfrm flipV="1">
            <a:off x="358775" y="5314950"/>
            <a:ext cx="1588" cy="107950"/>
          </a:xfrm>
          <a:prstGeom prst="line">
            <a:avLst/>
          </a:prstGeom>
          <a:noFill/>
          <a:ln w="7938" cap="rnd">
            <a:solidFill>
              <a:srgbClr val="666699"/>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2289" name="Freeform 985"/>
          <p:cNvSpPr>
            <a:spLocks/>
          </p:cNvSpPr>
          <p:nvPr/>
        </p:nvSpPr>
        <p:spPr bwMode="auto">
          <a:xfrm>
            <a:off x="320675" y="5213350"/>
            <a:ext cx="74613" cy="111125"/>
          </a:xfrm>
          <a:custGeom>
            <a:avLst/>
            <a:gdLst>
              <a:gd name="T0" fmla="*/ 0 w 47"/>
              <a:gd name="T1" fmla="*/ 2147483646 h 70"/>
              <a:gd name="T2" fmla="*/ 2147483646 w 47"/>
              <a:gd name="T3" fmla="*/ 0 h 70"/>
              <a:gd name="T4" fmla="*/ 2147483646 w 47"/>
              <a:gd name="T5" fmla="*/ 2147483646 h 70"/>
              <a:gd name="T6" fmla="*/ 0 w 47"/>
              <a:gd name="T7" fmla="*/ 2147483646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70">
                <a:moveTo>
                  <a:pt x="0" y="70"/>
                </a:moveTo>
                <a:lnTo>
                  <a:pt x="24" y="0"/>
                </a:lnTo>
                <a:lnTo>
                  <a:pt x="47" y="70"/>
                </a:lnTo>
                <a:lnTo>
                  <a:pt x="0" y="7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290" name="Freeform 986"/>
          <p:cNvSpPr>
            <a:spLocks/>
          </p:cNvSpPr>
          <p:nvPr/>
        </p:nvSpPr>
        <p:spPr bwMode="auto">
          <a:xfrm>
            <a:off x="358775" y="4424363"/>
            <a:ext cx="628650" cy="373062"/>
          </a:xfrm>
          <a:custGeom>
            <a:avLst/>
            <a:gdLst>
              <a:gd name="T0" fmla="*/ 2147483646 w 396"/>
              <a:gd name="T1" fmla="*/ 0 h 235"/>
              <a:gd name="T2" fmla="*/ 2147483646 w 396"/>
              <a:gd name="T3" fmla="*/ 2147483646 h 235"/>
              <a:gd name="T4" fmla="*/ 0 w 396"/>
              <a:gd name="T5" fmla="*/ 2147483646 h 235"/>
              <a:gd name="T6" fmla="*/ 0 w 396"/>
              <a:gd name="T7" fmla="*/ 2147483646 h 2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6" h="235">
                <a:moveTo>
                  <a:pt x="396" y="0"/>
                </a:moveTo>
                <a:lnTo>
                  <a:pt x="396" y="180"/>
                </a:lnTo>
                <a:lnTo>
                  <a:pt x="0" y="180"/>
                </a:lnTo>
                <a:lnTo>
                  <a:pt x="0" y="235"/>
                </a:lnTo>
              </a:path>
            </a:pathLst>
          </a:custGeom>
          <a:noFill/>
          <a:ln w="7938" cap="rnd">
            <a:solidFill>
              <a:srgbClr val="6666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2291" name="Freeform 987"/>
          <p:cNvSpPr>
            <a:spLocks/>
          </p:cNvSpPr>
          <p:nvPr/>
        </p:nvSpPr>
        <p:spPr bwMode="auto">
          <a:xfrm>
            <a:off x="950913" y="4322763"/>
            <a:ext cx="73025" cy="109537"/>
          </a:xfrm>
          <a:custGeom>
            <a:avLst/>
            <a:gdLst>
              <a:gd name="T0" fmla="*/ 0 w 46"/>
              <a:gd name="T1" fmla="*/ 2147483646 h 69"/>
              <a:gd name="T2" fmla="*/ 2147483646 w 46"/>
              <a:gd name="T3" fmla="*/ 0 h 69"/>
              <a:gd name="T4" fmla="*/ 2147483646 w 46"/>
              <a:gd name="T5" fmla="*/ 2147483646 h 69"/>
              <a:gd name="T6" fmla="*/ 0 w 46"/>
              <a:gd name="T7" fmla="*/ 2147483646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69">
                <a:moveTo>
                  <a:pt x="0" y="69"/>
                </a:moveTo>
                <a:lnTo>
                  <a:pt x="23" y="0"/>
                </a:lnTo>
                <a:lnTo>
                  <a:pt x="46" y="69"/>
                </a:lnTo>
                <a:lnTo>
                  <a:pt x="0" y="69"/>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292" name="Freeform 988"/>
          <p:cNvSpPr>
            <a:spLocks/>
          </p:cNvSpPr>
          <p:nvPr/>
        </p:nvSpPr>
        <p:spPr bwMode="auto">
          <a:xfrm>
            <a:off x="320675" y="4787900"/>
            <a:ext cx="74613" cy="111125"/>
          </a:xfrm>
          <a:custGeom>
            <a:avLst/>
            <a:gdLst>
              <a:gd name="T0" fmla="*/ 2147483646 w 47"/>
              <a:gd name="T1" fmla="*/ 0 h 70"/>
              <a:gd name="T2" fmla="*/ 2147483646 w 47"/>
              <a:gd name="T3" fmla="*/ 2147483646 h 70"/>
              <a:gd name="T4" fmla="*/ 0 w 47"/>
              <a:gd name="T5" fmla="*/ 0 h 70"/>
              <a:gd name="T6" fmla="*/ 2147483646 w 47"/>
              <a:gd name="T7" fmla="*/ 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70">
                <a:moveTo>
                  <a:pt x="47" y="0"/>
                </a:moveTo>
                <a:lnTo>
                  <a:pt x="24" y="70"/>
                </a:lnTo>
                <a:lnTo>
                  <a:pt x="0" y="0"/>
                </a:lnTo>
                <a:lnTo>
                  <a:pt x="47" y="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293" name="Rectangle 989"/>
          <p:cNvSpPr>
            <a:spLocks noChangeArrowheads="1"/>
          </p:cNvSpPr>
          <p:nvPr/>
        </p:nvSpPr>
        <p:spPr bwMode="auto">
          <a:xfrm>
            <a:off x="4119283" y="1981200"/>
            <a:ext cx="12070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0"/>
              </a:spcBef>
              <a:buFontTx/>
              <a:buNone/>
            </a:pPr>
            <a:r>
              <a:rPr lang="nl-NL" altLang="nl-BE" sz="1300" dirty="0" smtClean="0">
                <a:solidFill>
                  <a:srgbClr val="000000"/>
                </a:solidFill>
                <a:sym typeface="Arial" panose="020B0604020202020204" pitchFamily="34" charset="0"/>
              </a:rPr>
              <a:t>Member State B</a:t>
            </a:r>
            <a:endParaRPr lang="nl-NL" altLang="nl-BE" sz="1300" dirty="0">
              <a:solidFill>
                <a:srgbClr val="000000"/>
              </a:solidFill>
              <a:sym typeface="Arial" panose="020B0604020202020204" pitchFamily="34" charset="0"/>
            </a:endParaRPr>
          </a:p>
        </p:txBody>
      </p:sp>
      <p:sp>
        <p:nvSpPr>
          <p:cNvPr id="22294" name="Rectangle 990"/>
          <p:cNvSpPr>
            <a:spLocks noChangeArrowheads="1"/>
          </p:cNvSpPr>
          <p:nvPr/>
        </p:nvSpPr>
        <p:spPr bwMode="auto">
          <a:xfrm>
            <a:off x="7312494" y="1976438"/>
            <a:ext cx="121668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0"/>
              </a:spcBef>
              <a:buFontTx/>
              <a:buNone/>
            </a:pPr>
            <a:r>
              <a:rPr lang="nl-NL" altLang="nl-BE" sz="1300" dirty="0" smtClean="0">
                <a:solidFill>
                  <a:srgbClr val="000000"/>
                </a:solidFill>
                <a:sym typeface="Arial" panose="020B0604020202020204" pitchFamily="34" charset="0"/>
              </a:rPr>
              <a:t>Member State C</a:t>
            </a:r>
            <a:endParaRPr lang="nl-NL" altLang="nl-BE" sz="1300" dirty="0">
              <a:solidFill>
                <a:srgbClr val="000000"/>
              </a:solidFill>
              <a:sym typeface="Arial" panose="020B0604020202020204" pitchFamily="34" charset="0"/>
            </a:endParaRPr>
          </a:p>
        </p:txBody>
      </p:sp>
      <p:sp>
        <p:nvSpPr>
          <p:cNvPr id="22295" name="Freeform 991"/>
          <p:cNvSpPr>
            <a:spLocks noEditPoints="1"/>
          </p:cNvSpPr>
          <p:nvPr/>
        </p:nvSpPr>
        <p:spPr bwMode="auto">
          <a:xfrm>
            <a:off x="1068388" y="4475163"/>
            <a:ext cx="2398712" cy="314325"/>
          </a:xfrm>
          <a:custGeom>
            <a:avLst/>
            <a:gdLst>
              <a:gd name="T0" fmla="*/ 2147483646 w 4500"/>
              <a:gd name="T1" fmla="*/ 2147483646 h 589"/>
              <a:gd name="T2" fmla="*/ 2147483646 w 4500"/>
              <a:gd name="T3" fmla="*/ 2147483646 h 589"/>
              <a:gd name="T4" fmla="*/ 1817638410 w 4500"/>
              <a:gd name="T5" fmla="*/ 2147483646 h 589"/>
              <a:gd name="T6" fmla="*/ 1969084557 w 4500"/>
              <a:gd name="T7" fmla="*/ 2147483646 h 589"/>
              <a:gd name="T8" fmla="*/ 2147483646 w 4500"/>
              <a:gd name="T9" fmla="*/ 2147483646 h 589"/>
              <a:gd name="T10" fmla="*/ 2147483646 w 4500"/>
              <a:gd name="T11" fmla="*/ 2147483646 h 589"/>
              <a:gd name="T12" fmla="*/ 2147483646 w 4500"/>
              <a:gd name="T13" fmla="*/ 2147483646 h 589"/>
              <a:gd name="T14" fmla="*/ 2147483646 w 4500"/>
              <a:gd name="T15" fmla="*/ 2147483646 h 589"/>
              <a:gd name="T16" fmla="*/ 2147483646 w 4500"/>
              <a:gd name="T17" fmla="*/ 2147483646 h 589"/>
              <a:gd name="T18" fmla="*/ 2147483646 w 4500"/>
              <a:gd name="T19" fmla="*/ 2147483646 h 589"/>
              <a:gd name="T20" fmla="*/ 2147483646 w 4500"/>
              <a:gd name="T21" fmla="*/ 2147483646 h 589"/>
              <a:gd name="T22" fmla="*/ 2147483646 w 4500"/>
              <a:gd name="T23" fmla="*/ 2147483646 h 589"/>
              <a:gd name="T24" fmla="*/ 2147483646 w 4500"/>
              <a:gd name="T25" fmla="*/ 2147483646 h 589"/>
              <a:gd name="T26" fmla="*/ 2147483646 w 4500"/>
              <a:gd name="T27" fmla="*/ 2147483646 h 589"/>
              <a:gd name="T28" fmla="*/ 2147483646 w 4500"/>
              <a:gd name="T29" fmla="*/ 2147483646 h 589"/>
              <a:gd name="T30" fmla="*/ 2147483646 w 4500"/>
              <a:gd name="T31" fmla="*/ 2147483646 h 589"/>
              <a:gd name="T32" fmla="*/ 2147483646 w 4500"/>
              <a:gd name="T33" fmla="*/ 2147483646 h 589"/>
              <a:gd name="T34" fmla="*/ 2147483646 w 4500"/>
              <a:gd name="T35" fmla="*/ 2147483646 h 589"/>
              <a:gd name="T36" fmla="*/ 2147483646 w 4500"/>
              <a:gd name="T37" fmla="*/ 2147483646 h 589"/>
              <a:gd name="T38" fmla="*/ 2147483646 w 4500"/>
              <a:gd name="T39" fmla="*/ 2147483646 h 589"/>
              <a:gd name="T40" fmla="*/ 2147483646 w 4500"/>
              <a:gd name="T41" fmla="*/ 2147483646 h 589"/>
              <a:gd name="T42" fmla="*/ 2147483646 w 4500"/>
              <a:gd name="T43" fmla="*/ 2147483646 h 589"/>
              <a:gd name="T44" fmla="*/ 2147483646 w 4500"/>
              <a:gd name="T45" fmla="*/ 2147483646 h 589"/>
              <a:gd name="T46" fmla="*/ 2147483646 w 4500"/>
              <a:gd name="T47" fmla="*/ 2147483646 h 589"/>
              <a:gd name="T48" fmla="*/ 2147483646 w 4500"/>
              <a:gd name="T49" fmla="*/ 2147483646 h 589"/>
              <a:gd name="T50" fmla="*/ 2147483646 w 4500"/>
              <a:gd name="T51" fmla="*/ 2147483646 h 589"/>
              <a:gd name="T52" fmla="*/ 2147483646 w 4500"/>
              <a:gd name="T53" fmla="*/ 2147483646 h 589"/>
              <a:gd name="T54" fmla="*/ 2147483646 w 4500"/>
              <a:gd name="T55" fmla="*/ 2147483646 h 589"/>
              <a:gd name="T56" fmla="*/ 2147483646 w 4500"/>
              <a:gd name="T57" fmla="*/ 2147483646 h 589"/>
              <a:gd name="T58" fmla="*/ 2147483646 w 4500"/>
              <a:gd name="T59" fmla="*/ 2147483646 h 589"/>
              <a:gd name="T60" fmla="*/ 2147483646 w 4500"/>
              <a:gd name="T61" fmla="*/ 2147483646 h 589"/>
              <a:gd name="T62" fmla="*/ 2147483646 w 4500"/>
              <a:gd name="T63" fmla="*/ 2147483646 h 589"/>
              <a:gd name="T64" fmla="*/ 2147483646 w 4500"/>
              <a:gd name="T65" fmla="*/ 2147483646 h 589"/>
              <a:gd name="T66" fmla="*/ 2147483646 w 4500"/>
              <a:gd name="T67" fmla="*/ 2147483646 h 589"/>
              <a:gd name="T68" fmla="*/ 2147483646 w 4500"/>
              <a:gd name="T69" fmla="*/ 2147483646 h 589"/>
              <a:gd name="T70" fmla="*/ 2147483646 w 4500"/>
              <a:gd name="T71" fmla="*/ 2147483646 h 589"/>
              <a:gd name="T72" fmla="*/ 2147483646 w 4500"/>
              <a:gd name="T73" fmla="*/ 2147483646 h 589"/>
              <a:gd name="T74" fmla="*/ 2147483646 w 4500"/>
              <a:gd name="T75" fmla="*/ 2147483646 h 589"/>
              <a:gd name="T76" fmla="*/ 2147483646 w 4500"/>
              <a:gd name="T77" fmla="*/ 2147483646 h 589"/>
              <a:gd name="T78" fmla="*/ 2147483646 w 4500"/>
              <a:gd name="T79" fmla="*/ 2147483646 h 589"/>
              <a:gd name="T80" fmla="*/ 2147483646 w 4500"/>
              <a:gd name="T81" fmla="*/ 2147483646 h 589"/>
              <a:gd name="T82" fmla="*/ 2147483646 w 4500"/>
              <a:gd name="T83" fmla="*/ 2147483646 h 589"/>
              <a:gd name="T84" fmla="*/ 2147483646 w 4500"/>
              <a:gd name="T85" fmla="*/ 2147483646 h 589"/>
              <a:gd name="T86" fmla="*/ 2147483646 w 4500"/>
              <a:gd name="T87" fmla="*/ 2147483646 h 589"/>
              <a:gd name="T88" fmla="*/ 2147483646 w 4500"/>
              <a:gd name="T89" fmla="*/ 2147483646 h 589"/>
              <a:gd name="T90" fmla="*/ 2147483646 w 4500"/>
              <a:gd name="T91" fmla="*/ 2147483646 h 589"/>
              <a:gd name="T92" fmla="*/ 2147483646 w 4500"/>
              <a:gd name="T93" fmla="*/ 2147483646 h 589"/>
              <a:gd name="T94" fmla="*/ 2147483646 w 4500"/>
              <a:gd name="T95" fmla="*/ 2147483646 h 589"/>
              <a:gd name="T96" fmla="*/ 2147483646 w 4500"/>
              <a:gd name="T97" fmla="*/ 2147483646 h 589"/>
              <a:gd name="T98" fmla="*/ 2147483646 w 4500"/>
              <a:gd name="T99" fmla="*/ 2147483646 h 589"/>
              <a:gd name="T100" fmla="*/ 2147483646 w 4500"/>
              <a:gd name="T101" fmla="*/ 2147483646 h 589"/>
              <a:gd name="T102" fmla="*/ 2147483646 w 4500"/>
              <a:gd name="T103" fmla="*/ 2147483646 h 589"/>
              <a:gd name="T104" fmla="*/ 2147483646 w 4500"/>
              <a:gd name="T105" fmla="*/ 2147483646 h 589"/>
              <a:gd name="T106" fmla="*/ 2147483646 w 4500"/>
              <a:gd name="T107" fmla="*/ 2147483646 h 589"/>
              <a:gd name="T108" fmla="*/ 2147483646 w 4500"/>
              <a:gd name="T109" fmla="*/ 2147483646 h 589"/>
              <a:gd name="T110" fmla="*/ 2147483646 w 4500"/>
              <a:gd name="T111" fmla="*/ 2147483646 h 589"/>
              <a:gd name="T112" fmla="*/ 2147483646 w 4500"/>
              <a:gd name="T113" fmla="*/ 2147483646 h 589"/>
              <a:gd name="T114" fmla="*/ 2147483646 w 4500"/>
              <a:gd name="T115" fmla="*/ 2147483646 h 589"/>
              <a:gd name="T116" fmla="*/ 2147483646 w 4500"/>
              <a:gd name="T117" fmla="*/ 2147483646 h 589"/>
              <a:gd name="T118" fmla="*/ 2147483646 w 4500"/>
              <a:gd name="T119" fmla="*/ 2147483646 h 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500" h="589">
                <a:moveTo>
                  <a:pt x="25" y="12"/>
                </a:moveTo>
                <a:lnTo>
                  <a:pt x="25" y="38"/>
                </a:lnTo>
                <a:cubicBezTo>
                  <a:pt x="25" y="45"/>
                  <a:pt x="20" y="51"/>
                  <a:pt x="12" y="51"/>
                </a:cubicBezTo>
                <a:cubicBezTo>
                  <a:pt x="5" y="51"/>
                  <a:pt x="0" y="45"/>
                  <a:pt x="0" y="38"/>
                </a:cubicBezTo>
                <a:lnTo>
                  <a:pt x="0" y="12"/>
                </a:lnTo>
                <a:cubicBezTo>
                  <a:pt x="0" y="5"/>
                  <a:pt x="5" y="0"/>
                  <a:pt x="12" y="0"/>
                </a:cubicBezTo>
                <a:cubicBezTo>
                  <a:pt x="20" y="0"/>
                  <a:pt x="25" y="5"/>
                  <a:pt x="25" y="12"/>
                </a:cubicBezTo>
                <a:close/>
                <a:moveTo>
                  <a:pt x="25" y="89"/>
                </a:moveTo>
                <a:lnTo>
                  <a:pt x="25" y="115"/>
                </a:lnTo>
                <a:cubicBezTo>
                  <a:pt x="25" y="122"/>
                  <a:pt x="20" y="128"/>
                  <a:pt x="12" y="128"/>
                </a:cubicBezTo>
                <a:cubicBezTo>
                  <a:pt x="5" y="128"/>
                  <a:pt x="0" y="122"/>
                  <a:pt x="0" y="115"/>
                </a:cubicBezTo>
                <a:lnTo>
                  <a:pt x="0" y="89"/>
                </a:lnTo>
                <a:cubicBezTo>
                  <a:pt x="0" y="82"/>
                  <a:pt x="5" y="76"/>
                  <a:pt x="12" y="76"/>
                </a:cubicBezTo>
                <a:cubicBezTo>
                  <a:pt x="20" y="76"/>
                  <a:pt x="25" y="82"/>
                  <a:pt x="25" y="89"/>
                </a:cubicBezTo>
                <a:close/>
                <a:moveTo>
                  <a:pt x="25" y="166"/>
                </a:moveTo>
                <a:lnTo>
                  <a:pt x="25" y="192"/>
                </a:lnTo>
                <a:cubicBezTo>
                  <a:pt x="25" y="199"/>
                  <a:pt x="20" y="204"/>
                  <a:pt x="12" y="204"/>
                </a:cubicBezTo>
                <a:cubicBezTo>
                  <a:pt x="5" y="204"/>
                  <a:pt x="0" y="199"/>
                  <a:pt x="0" y="192"/>
                </a:cubicBezTo>
                <a:lnTo>
                  <a:pt x="0" y="166"/>
                </a:lnTo>
                <a:cubicBezTo>
                  <a:pt x="0" y="159"/>
                  <a:pt x="5" y="153"/>
                  <a:pt x="12" y="153"/>
                </a:cubicBezTo>
                <a:cubicBezTo>
                  <a:pt x="20" y="153"/>
                  <a:pt x="25" y="159"/>
                  <a:pt x="25" y="166"/>
                </a:cubicBezTo>
                <a:close/>
                <a:moveTo>
                  <a:pt x="25" y="243"/>
                </a:moveTo>
                <a:lnTo>
                  <a:pt x="25" y="268"/>
                </a:lnTo>
                <a:cubicBezTo>
                  <a:pt x="25" y="276"/>
                  <a:pt x="20" y="281"/>
                  <a:pt x="12" y="281"/>
                </a:cubicBezTo>
                <a:cubicBezTo>
                  <a:pt x="5" y="281"/>
                  <a:pt x="0" y="276"/>
                  <a:pt x="0" y="268"/>
                </a:cubicBezTo>
                <a:lnTo>
                  <a:pt x="0" y="243"/>
                </a:lnTo>
                <a:cubicBezTo>
                  <a:pt x="0" y="236"/>
                  <a:pt x="5" y="230"/>
                  <a:pt x="12" y="230"/>
                </a:cubicBezTo>
                <a:cubicBezTo>
                  <a:pt x="20" y="230"/>
                  <a:pt x="25" y="236"/>
                  <a:pt x="25" y="243"/>
                </a:cubicBezTo>
                <a:close/>
                <a:moveTo>
                  <a:pt x="25" y="320"/>
                </a:moveTo>
                <a:lnTo>
                  <a:pt x="25" y="344"/>
                </a:lnTo>
                <a:lnTo>
                  <a:pt x="12" y="332"/>
                </a:lnTo>
                <a:lnTo>
                  <a:pt x="13" y="332"/>
                </a:lnTo>
                <a:cubicBezTo>
                  <a:pt x="20" y="332"/>
                  <a:pt x="26" y="337"/>
                  <a:pt x="26" y="344"/>
                </a:cubicBezTo>
                <a:cubicBezTo>
                  <a:pt x="26" y="352"/>
                  <a:pt x="20" y="357"/>
                  <a:pt x="13" y="357"/>
                </a:cubicBezTo>
                <a:lnTo>
                  <a:pt x="12" y="357"/>
                </a:lnTo>
                <a:cubicBezTo>
                  <a:pt x="5" y="357"/>
                  <a:pt x="0" y="352"/>
                  <a:pt x="0" y="344"/>
                </a:cubicBezTo>
                <a:lnTo>
                  <a:pt x="0" y="320"/>
                </a:lnTo>
                <a:cubicBezTo>
                  <a:pt x="0" y="313"/>
                  <a:pt x="5" y="307"/>
                  <a:pt x="12" y="307"/>
                </a:cubicBezTo>
                <a:cubicBezTo>
                  <a:pt x="20" y="307"/>
                  <a:pt x="25" y="313"/>
                  <a:pt x="25" y="320"/>
                </a:cubicBezTo>
                <a:close/>
                <a:moveTo>
                  <a:pt x="64" y="332"/>
                </a:moveTo>
                <a:lnTo>
                  <a:pt x="90" y="332"/>
                </a:lnTo>
                <a:cubicBezTo>
                  <a:pt x="97" y="332"/>
                  <a:pt x="103" y="337"/>
                  <a:pt x="103" y="344"/>
                </a:cubicBezTo>
                <a:cubicBezTo>
                  <a:pt x="103" y="352"/>
                  <a:pt x="97" y="357"/>
                  <a:pt x="90" y="357"/>
                </a:cubicBezTo>
                <a:lnTo>
                  <a:pt x="64" y="357"/>
                </a:lnTo>
                <a:cubicBezTo>
                  <a:pt x="57" y="357"/>
                  <a:pt x="52" y="352"/>
                  <a:pt x="52" y="344"/>
                </a:cubicBezTo>
                <a:cubicBezTo>
                  <a:pt x="52" y="337"/>
                  <a:pt x="57" y="332"/>
                  <a:pt x="64" y="332"/>
                </a:cubicBezTo>
                <a:close/>
                <a:moveTo>
                  <a:pt x="141" y="332"/>
                </a:moveTo>
                <a:lnTo>
                  <a:pt x="167" y="332"/>
                </a:lnTo>
                <a:cubicBezTo>
                  <a:pt x="174" y="332"/>
                  <a:pt x="180" y="337"/>
                  <a:pt x="180" y="344"/>
                </a:cubicBezTo>
                <a:cubicBezTo>
                  <a:pt x="180" y="352"/>
                  <a:pt x="174" y="357"/>
                  <a:pt x="167" y="357"/>
                </a:cubicBezTo>
                <a:lnTo>
                  <a:pt x="141" y="357"/>
                </a:lnTo>
                <a:cubicBezTo>
                  <a:pt x="134" y="357"/>
                  <a:pt x="128" y="352"/>
                  <a:pt x="128" y="344"/>
                </a:cubicBezTo>
                <a:cubicBezTo>
                  <a:pt x="128" y="337"/>
                  <a:pt x="134" y="332"/>
                  <a:pt x="141" y="332"/>
                </a:cubicBezTo>
                <a:close/>
                <a:moveTo>
                  <a:pt x="218" y="332"/>
                </a:moveTo>
                <a:lnTo>
                  <a:pt x="244" y="332"/>
                </a:lnTo>
                <a:cubicBezTo>
                  <a:pt x="251" y="332"/>
                  <a:pt x="256" y="337"/>
                  <a:pt x="256" y="344"/>
                </a:cubicBezTo>
                <a:cubicBezTo>
                  <a:pt x="256" y="352"/>
                  <a:pt x="251" y="357"/>
                  <a:pt x="244" y="357"/>
                </a:cubicBezTo>
                <a:lnTo>
                  <a:pt x="218" y="357"/>
                </a:lnTo>
                <a:cubicBezTo>
                  <a:pt x="211" y="357"/>
                  <a:pt x="205" y="352"/>
                  <a:pt x="205" y="344"/>
                </a:cubicBezTo>
                <a:cubicBezTo>
                  <a:pt x="205" y="337"/>
                  <a:pt x="211" y="332"/>
                  <a:pt x="218" y="332"/>
                </a:cubicBezTo>
                <a:close/>
                <a:moveTo>
                  <a:pt x="295" y="332"/>
                </a:moveTo>
                <a:lnTo>
                  <a:pt x="320" y="332"/>
                </a:lnTo>
                <a:cubicBezTo>
                  <a:pt x="328" y="332"/>
                  <a:pt x="333" y="337"/>
                  <a:pt x="333" y="344"/>
                </a:cubicBezTo>
                <a:cubicBezTo>
                  <a:pt x="333" y="352"/>
                  <a:pt x="328" y="357"/>
                  <a:pt x="320" y="357"/>
                </a:cubicBezTo>
                <a:lnTo>
                  <a:pt x="295" y="357"/>
                </a:lnTo>
                <a:cubicBezTo>
                  <a:pt x="288" y="357"/>
                  <a:pt x="282" y="352"/>
                  <a:pt x="282" y="344"/>
                </a:cubicBezTo>
                <a:cubicBezTo>
                  <a:pt x="282" y="337"/>
                  <a:pt x="288" y="332"/>
                  <a:pt x="295" y="332"/>
                </a:cubicBezTo>
                <a:close/>
                <a:moveTo>
                  <a:pt x="372" y="332"/>
                </a:moveTo>
                <a:lnTo>
                  <a:pt x="397" y="332"/>
                </a:lnTo>
                <a:cubicBezTo>
                  <a:pt x="404" y="332"/>
                  <a:pt x="410" y="337"/>
                  <a:pt x="410" y="344"/>
                </a:cubicBezTo>
                <a:cubicBezTo>
                  <a:pt x="410" y="352"/>
                  <a:pt x="404" y="357"/>
                  <a:pt x="397" y="357"/>
                </a:cubicBezTo>
                <a:lnTo>
                  <a:pt x="372" y="357"/>
                </a:lnTo>
                <a:cubicBezTo>
                  <a:pt x="365" y="357"/>
                  <a:pt x="359" y="352"/>
                  <a:pt x="359" y="344"/>
                </a:cubicBezTo>
                <a:cubicBezTo>
                  <a:pt x="359" y="337"/>
                  <a:pt x="365" y="332"/>
                  <a:pt x="372" y="332"/>
                </a:cubicBezTo>
                <a:close/>
                <a:moveTo>
                  <a:pt x="448" y="332"/>
                </a:moveTo>
                <a:lnTo>
                  <a:pt x="474" y="332"/>
                </a:lnTo>
                <a:cubicBezTo>
                  <a:pt x="481" y="332"/>
                  <a:pt x="487" y="337"/>
                  <a:pt x="487" y="344"/>
                </a:cubicBezTo>
                <a:cubicBezTo>
                  <a:pt x="487" y="352"/>
                  <a:pt x="481" y="357"/>
                  <a:pt x="474" y="357"/>
                </a:cubicBezTo>
                <a:lnTo>
                  <a:pt x="448" y="357"/>
                </a:lnTo>
                <a:cubicBezTo>
                  <a:pt x="441" y="357"/>
                  <a:pt x="436" y="352"/>
                  <a:pt x="436" y="344"/>
                </a:cubicBezTo>
                <a:cubicBezTo>
                  <a:pt x="436" y="337"/>
                  <a:pt x="441" y="332"/>
                  <a:pt x="448" y="332"/>
                </a:cubicBezTo>
                <a:close/>
                <a:moveTo>
                  <a:pt x="525" y="332"/>
                </a:moveTo>
                <a:lnTo>
                  <a:pt x="551" y="332"/>
                </a:lnTo>
                <a:cubicBezTo>
                  <a:pt x="558" y="332"/>
                  <a:pt x="564" y="337"/>
                  <a:pt x="564" y="344"/>
                </a:cubicBezTo>
                <a:cubicBezTo>
                  <a:pt x="564" y="352"/>
                  <a:pt x="558" y="357"/>
                  <a:pt x="551" y="357"/>
                </a:cubicBezTo>
                <a:lnTo>
                  <a:pt x="525" y="357"/>
                </a:lnTo>
                <a:cubicBezTo>
                  <a:pt x="518" y="357"/>
                  <a:pt x="512" y="352"/>
                  <a:pt x="512" y="344"/>
                </a:cubicBezTo>
                <a:cubicBezTo>
                  <a:pt x="512" y="337"/>
                  <a:pt x="518" y="332"/>
                  <a:pt x="525" y="332"/>
                </a:cubicBezTo>
                <a:close/>
                <a:moveTo>
                  <a:pt x="602" y="332"/>
                </a:moveTo>
                <a:lnTo>
                  <a:pt x="628" y="332"/>
                </a:lnTo>
                <a:cubicBezTo>
                  <a:pt x="635" y="332"/>
                  <a:pt x="640" y="337"/>
                  <a:pt x="640" y="344"/>
                </a:cubicBezTo>
                <a:cubicBezTo>
                  <a:pt x="640" y="352"/>
                  <a:pt x="635" y="357"/>
                  <a:pt x="628" y="357"/>
                </a:cubicBezTo>
                <a:lnTo>
                  <a:pt x="602" y="357"/>
                </a:lnTo>
                <a:cubicBezTo>
                  <a:pt x="595" y="357"/>
                  <a:pt x="589" y="352"/>
                  <a:pt x="589" y="344"/>
                </a:cubicBezTo>
                <a:cubicBezTo>
                  <a:pt x="589" y="337"/>
                  <a:pt x="595" y="332"/>
                  <a:pt x="602" y="332"/>
                </a:cubicBezTo>
                <a:close/>
                <a:moveTo>
                  <a:pt x="679" y="332"/>
                </a:moveTo>
                <a:lnTo>
                  <a:pt x="704" y="332"/>
                </a:lnTo>
                <a:cubicBezTo>
                  <a:pt x="712" y="332"/>
                  <a:pt x="717" y="337"/>
                  <a:pt x="717" y="344"/>
                </a:cubicBezTo>
                <a:cubicBezTo>
                  <a:pt x="717" y="352"/>
                  <a:pt x="712" y="357"/>
                  <a:pt x="704" y="357"/>
                </a:cubicBezTo>
                <a:lnTo>
                  <a:pt x="679" y="357"/>
                </a:lnTo>
                <a:cubicBezTo>
                  <a:pt x="672" y="357"/>
                  <a:pt x="666" y="352"/>
                  <a:pt x="666" y="344"/>
                </a:cubicBezTo>
                <a:cubicBezTo>
                  <a:pt x="666" y="337"/>
                  <a:pt x="672" y="332"/>
                  <a:pt x="679" y="332"/>
                </a:cubicBezTo>
                <a:close/>
                <a:moveTo>
                  <a:pt x="756" y="332"/>
                </a:moveTo>
                <a:lnTo>
                  <a:pt x="781" y="332"/>
                </a:lnTo>
                <a:cubicBezTo>
                  <a:pt x="788" y="332"/>
                  <a:pt x="794" y="337"/>
                  <a:pt x="794" y="344"/>
                </a:cubicBezTo>
                <a:cubicBezTo>
                  <a:pt x="794" y="352"/>
                  <a:pt x="788" y="357"/>
                  <a:pt x="781" y="357"/>
                </a:cubicBezTo>
                <a:lnTo>
                  <a:pt x="756" y="357"/>
                </a:lnTo>
                <a:cubicBezTo>
                  <a:pt x="749" y="357"/>
                  <a:pt x="743" y="352"/>
                  <a:pt x="743" y="344"/>
                </a:cubicBezTo>
                <a:cubicBezTo>
                  <a:pt x="743" y="337"/>
                  <a:pt x="749" y="332"/>
                  <a:pt x="756" y="332"/>
                </a:cubicBezTo>
                <a:close/>
                <a:moveTo>
                  <a:pt x="832" y="332"/>
                </a:moveTo>
                <a:lnTo>
                  <a:pt x="858" y="332"/>
                </a:lnTo>
                <a:cubicBezTo>
                  <a:pt x="865" y="332"/>
                  <a:pt x="871" y="337"/>
                  <a:pt x="871" y="344"/>
                </a:cubicBezTo>
                <a:cubicBezTo>
                  <a:pt x="871" y="352"/>
                  <a:pt x="865" y="357"/>
                  <a:pt x="858" y="357"/>
                </a:cubicBezTo>
                <a:lnTo>
                  <a:pt x="832" y="357"/>
                </a:lnTo>
                <a:cubicBezTo>
                  <a:pt x="825" y="357"/>
                  <a:pt x="820" y="352"/>
                  <a:pt x="820" y="344"/>
                </a:cubicBezTo>
                <a:cubicBezTo>
                  <a:pt x="820" y="337"/>
                  <a:pt x="825" y="332"/>
                  <a:pt x="832" y="332"/>
                </a:cubicBezTo>
                <a:close/>
                <a:moveTo>
                  <a:pt x="909" y="332"/>
                </a:moveTo>
                <a:lnTo>
                  <a:pt x="935" y="332"/>
                </a:lnTo>
                <a:cubicBezTo>
                  <a:pt x="942" y="332"/>
                  <a:pt x="948" y="337"/>
                  <a:pt x="948" y="344"/>
                </a:cubicBezTo>
                <a:cubicBezTo>
                  <a:pt x="948" y="352"/>
                  <a:pt x="942" y="357"/>
                  <a:pt x="935" y="357"/>
                </a:cubicBezTo>
                <a:lnTo>
                  <a:pt x="909" y="357"/>
                </a:lnTo>
                <a:cubicBezTo>
                  <a:pt x="902" y="357"/>
                  <a:pt x="896" y="352"/>
                  <a:pt x="896" y="344"/>
                </a:cubicBezTo>
                <a:cubicBezTo>
                  <a:pt x="896" y="337"/>
                  <a:pt x="902" y="332"/>
                  <a:pt x="909" y="332"/>
                </a:cubicBezTo>
                <a:close/>
                <a:moveTo>
                  <a:pt x="986" y="332"/>
                </a:moveTo>
                <a:lnTo>
                  <a:pt x="1012" y="332"/>
                </a:lnTo>
                <a:cubicBezTo>
                  <a:pt x="1019" y="332"/>
                  <a:pt x="1024" y="337"/>
                  <a:pt x="1024" y="344"/>
                </a:cubicBezTo>
                <a:cubicBezTo>
                  <a:pt x="1024" y="352"/>
                  <a:pt x="1019" y="357"/>
                  <a:pt x="1012" y="357"/>
                </a:cubicBezTo>
                <a:lnTo>
                  <a:pt x="986" y="357"/>
                </a:lnTo>
                <a:cubicBezTo>
                  <a:pt x="979" y="357"/>
                  <a:pt x="973" y="352"/>
                  <a:pt x="973" y="344"/>
                </a:cubicBezTo>
                <a:cubicBezTo>
                  <a:pt x="973" y="337"/>
                  <a:pt x="979" y="332"/>
                  <a:pt x="986" y="332"/>
                </a:cubicBezTo>
                <a:close/>
                <a:moveTo>
                  <a:pt x="1033" y="310"/>
                </a:moveTo>
                <a:lnTo>
                  <a:pt x="1039" y="302"/>
                </a:lnTo>
                <a:cubicBezTo>
                  <a:pt x="1040" y="301"/>
                  <a:pt x="1041" y="300"/>
                  <a:pt x="1042" y="299"/>
                </a:cubicBezTo>
                <a:lnTo>
                  <a:pt x="1054" y="290"/>
                </a:lnTo>
                <a:cubicBezTo>
                  <a:pt x="1060" y="286"/>
                  <a:pt x="1068" y="287"/>
                  <a:pt x="1072" y="293"/>
                </a:cubicBezTo>
                <a:cubicBezTo>
                  <a:pt x="1076" y="299"/>
                  <a:pt x="1075" y="307"/>
                  <a:pt x="1069" y="311"/>
                </a:cubicBezTo>
                <a:lnTo>
                  <a:pt x="1057" y="320"/>
                </a:lnTo>
                <a:lnTo>
                  <a:pt x="1060" y="317"/>
                </a:lnTo>
                <a:lnTo>
                  <a:pt x="1054" y="326"/>
                </a:lnTo>
                <a:cubicBezTo>
                  <a:pt x="1049" y="331"/>
                  <a:pt x="1041" y="333"/>
                  <a:pt x="1036" y="328"/>
                </a:cubicBezTo>
                <a:cubicBezTo>
                  <a:pt x="1030" y="324"/>
                  <a:pt x="1029" y="316"/>
                  <a:pt x="1033" y="310"/>
                </a:cubicBezTo>
                <a:close/>
                <a:moveTo>
                  <a:pt x="1117" y="292"/>
                </a:moveTo>
                <a:lnTo>
                  <a:pt x="1128" y="299"/>
                </a:lnTo>
                <a:cubicBezTo>
                  <a:pt x="1129" y="300"/>
                  <a:pt x="1130" y="301"/>
                  <a:pt x="1131" y="302"/>
                </a:cubicBezTo>
                <a:lnTo>
                  <a:pt x="1138" y="312"/>
                </a:lnTo>
                <a:cubicBezTo>
                  <a:pt x="1143" y="318"/>
                  <a:pt x="1141" y="326"/>
                  <a:pt x="1136" y="330"/>
                </a:cubicBezTo>
                <a:cubicBezTo>
                  <a:pt x="1130" y="334"/>
                  <a:pt x="1122" y="333"/>
                  <a:pt x="1118" y="328"/>
                </a:cubicBezTo>
                <a:lnTo>
                  <a:pt x="1110" y="317"/>
                </a:lnTo>
                <a:lnTo>
                  <a:pt x="1113" y="320"/>
                </a:lnTo>
                <a:lnTo>
                  <a:pt x="1103" y="313"/>
                </a:lnTo>
                <a:cubicBezTo>
                  <a:pt x="1097" y="309"/>
                  <a:pt x="1096" y="301"/>
                  <a:pt x="1100" y="295"/>
                </a:cubicBezTo>
                <a:cubicBezTo>
                  <a:pt x="1104" y="289"/>
                  <a:pt x="1112" y="288"/>
                  <a:pt x="1117" y="292"/>
                </a:cubicBezTo>
                <a:close/>
                <a:moveTo>
                  <a:pt x="1161" y="332"/>
                </a:moveTo>
                <a:lnTo>
                  <a:pt x="1186" y="332"/>
                </a:lnTo>
                <a:cubicBezTo>
                  <a:pt x="1193" y="332"/>
                  <a:pt x="1199" y="337"/>
                  <a:pt x="1199" y="344"/>
                </a:cubicBezTo>
                <a:cubicBezTo>
                  <a:pt x="1199" y="352"/>
                  <a:pt x="1193" y="357"/>
                  <a:pt x="1186" y="357"/>
                </a:cubicBezTo>
                <a:lnTo>
                  <a:pt x="1161" y="357"/>
                </a:lnTo>
                <a:cubicBezTo>
                  <a:pt x="1154" y="357"/>
                  <a:pt x="1148" y="352"/>
                  <a:pt x="1148" y="344"/>
                </a:cubicBezTo>
                <a:cubicBezTo>
                  <a:pt x="1148" y="337"/>
                  <a:pt x="1154" y="332"/>
                  <a:pt x="1161" y="332"/>
                </a:cubicBezTo>
                <a:close/>
                <a:moveTo>
                  <a:pt x="1237" y="332"/>
                </a:moveTo>
                <a:lnTo>
                  <a:pt x="1263" y="332"/>
                </a:lnTo>
                <a:cubicBezTo>
                  <a:pt x="1270" y="332"/>
                  <a:pt x="1276" y="337"/>
                  <a:pt x="1276" y="344"/>
                </a:cubicBezTo>
                <a:cubicBezTo>
                  <a:pt x="1276" y="352"/>
                  <a:pt x="1270" y="357"/>
                  <a:pt x="1263" y="357"/>
                </a:cubicBezTo>
                <a:lnTo>
                  <a:pt x="1237" y="357"/>
                </a:lnTo>
                <a:cubicBezTo>
                  <a:pt x="1230" y="357"/>
                  <a:pt x="1225" y="352"/>
                  <a:pt x="1225" y="344"/>
                </a:cubicBezTo>
                <a:cubicBezTo>
                  <a:pt x="1225" y="337"/>
                  <a:pt x="1230" y="332"/>
                  <a:pt x="1237" y="332"/>
                </a:cubicBezTo>
                <a:close/>
                <a:moveTo>
                  <a:pt x="1314" y="332"/>
                </a:moveTo>
                <a:lnTo>
                  <a:pt x="1340" y="332"/>
                </a:lnTo>
                <a:cubicBezTo>
                  <a:pt x="1347" y="332"/>
                  <a:pt x="1353" y="337"/>
                  <a:pt x="1353" y="344"/>
                </a:cubicBezTo>
                <a:cubicBezTo>
                  <a:pt x="1353" y="352"/>
                  <a:pt x="1347" y="357"/>
                  <a:pt x="1340" y="357"/>
                </a:cubicBezTo>
                <a:lnTo>
                  <a:pt x="1314" y="357"/>
                </a:lnTo>
                <a:cubicBezTo>
                  <a:pt x="1307" y="357"/>
                  <a:pt x="1301" y="352"/>
                  <a:pt x="1301" y="344"/>
                </a:cubicBezTo>
                <a:cubicBezTo>
                  <a:pt x="1301" y="337"/>
                  <a:pt x="1307" y="332"/>
                  <a:pt x="1314" y="332"/>
                </a:cubicBezTo>
                <a:close/>
                <a:moveTo>
                  <a:pt x="1391" y="332"/>
                </a:moveTo>
                <a:lnTo>
                  <a:pt x="1417" y="332"/>
                </a:lnTo>
                <a:cubicBezTo>
                  <a:pt x="1424" y="332"/>
                  <a:pt x="1429" y="337"/>
                  <a:pt x="1429" y="344"/>
                </a:cubicBezTo>
                <a:cubicBezTo>
                  <a:pt x="1429" y="352"/>
                  <a:pt x="1424" y="357"/>
                  <a:pt x="1417" y="357"/>
                </a:cubicBezTo>
                <a:lnTo>
                  <a:pt x="1391" y="357"/>
                </a:lnTo>
                <a:cubicBezTo>
                  <a:pt x="1384" y="357"/>
                  <a:pt x="1378" y="352"/>
                  <a:pt x="1378" y="344"/>
                </a:cubicBezTo>
                <a:cubicBezTo>
                  <a:pt x="1378" y="337"/>
                  <a:pt x="1384" y="332"/>
                  <a:pt x="1391" y="332"/>
                </a:cubicBezTo>
                <a:close/>
                <a:moveTo>
                  <a:pt x="1468" y="332"/>
                </a:moveTo>
                <a:lnTo>
                  <a:pt x="1493" y="332"/>
                </a:lnTo>
                <a:cubicBezTo>
                  <a:pt x="1501" y="332"/>
                  <a:pt x="1506" y="337"/>
                  <a:pt x="1506" y="344"/>
                </a:cubicBezTo>
                <a:cubicBezTo>
                  <a:pt x="1506" y="352"/>
                  <a:pt x="1501" y="357"/>
                  <a:pt x="1493" y="357"/>
                </a:cubicBezTo>
                <a:lnTo>
                  <a:pt x="1468" y="357"/>
                </a:lnTo>
                <a:cubicBezTo>
                  <a:pt x="1461" y="357"/>
                  <a:pt x="1455" y="352"/>
                  <a:pt x="1455" y="344"/>
                </a:cubicBezTo>
                <a:cubicBezTo>
                  <a:pt x="1455" y="337"/>
                  <a:pt x="1461" y="332"/>
                  <a:pt x="1468" y="332"/>
                </a:cubicBezTo>
                <a:close/>
                <a:moveTo>
                  <a:pt x="1545" y="332"/>
                </a:moveTo>
                <a:lnTo>
                  <a:pt x="1570" y="332"/>
                </a:lnTo>
                <a:cubicBezTo>
                  <a:pt x="1577" y="332"/>
                  <a:pt x="1583" y="337"/>
                  <a:pt x="1583" y="344"/>
                </a:cubicBezTo>
                <a:cubicBezTo>
                  <a:pt x="1583" y="352"/>
                  <a:pt x="1577" y="357"/>
                  <a:pt x="1570" y="357"/>
                </a:cubicBezTo>
                <a:lnTo>
                  <a:pt x="1545" y="357"/>
                </a:lnTo>
                <a:cubicBezTo>
                  <a:pt x="1538" y="357"/>
                  <a:pt x="1532" y="352"/>
                  <a:pt x="1532" y="344"/>
                </a:cubicBezTo>
                <a:cubicBezTo>
                  <a:pt x="1532" y="337"/>
                  <a:pt x="1538" y="332"/>
                  <a:pt x="1545" y="332"/>
                </a:cubicBezTo>
                <a:close/>
                <a:moveTo>
                  <a:pt x="1621" y="332"/>
                </a:moveTo>
                <a:lnTo>
                  <a:pt x="1647" y="332"/>
                </a:lnTo>
                <a:cubicBezTo>
                  <a:pt x="1654" y="332"/>
                  <a:pt x="1660" y="337"/>
                  <a:pt x="1660" y="344"/>
                </a:cubicBezTo>
                <a:cubicBezTo>
                  <a:pt x="1660" y="352"/>
                  <a:pt x="1654" y="357"/>
                  <a:pt x="1647" y="357"/>
                </a:cubicBezTo>
                <a:lnTo>
                  <a:pt x="1621" y="357"/>
                </a:lnTo>
                <a:cubicBezTo>
                  <a:pt x="1614" y="357"/>
                  <a:pt x="1609" y="352"/>
                  <a:pt x="1609" y="344"/>
                </a:cubicBezTo>
                <a:cubicBezTo>
                  <a:pt x="1609" y="337"/>
                  <a:pt x="1614" y="332"/>
                  <a:pt x="1621" y="332"/>
                </a:cubicBezTo>
                <a:close/>
                <a:moveTo>
                  <a:pt x="1698" y="332"/>
                </a:moveTo>
                <a:lnTo>
                  <a:pt x="1724" y="332"/>
                </a:lnTo>
                <a:cubicBezTo>
                  <a:pt x="1731" y="332"/>
                  <a:pt x="1737" y="337"/>
                  <a:pt x="1737" y="344"/>
                </a:cubicBezTo>
                <a:cubicBezTo>
                  <a:pt x="1737" y="352"/>
                  <a:pt x="1731" y="357"/>
                  <a:pt x="1724" y="357"/>
                </a:cubicBezTo>
                <a:lnTo>
                  <a:pt x="1698" y="357"/>
                </a:lnTo>
                <a:cubicBezTo>
                  <a:pt x="1691" y="357"/>
                  <a:pt x="1685" y="352"/>
                  <a:pt x="1685" y="344"/>
                </a:cubicBezTo>
                <a:cubicBezTo>
                  <a:pt x="1685" y="337"/>
                  <a:pt x="1691" y="332"/>
                  <a:pt x="1698" y="332"/>
                </a:cubicBezTo>
                <a:close/>
                <a:moveTo>
                  <a:pt x="1775" y="332"/>
                </a:moveTo>
                <a:lnTo>
                  <a:pt x="1801" y="332"/>
                </a:lnTo>
                <a:cubicBezTo>
                  <a:pt x="1808" y="332"/>
                  <a:pt x="1813" y="337"/>
                  <a:pt x="1813" y="344"/>
                </a:cubicBezTo>
                <a:cubicBezTo>
                  <a:pt x="1813" y="352"/>
                  <a:pt x="1808" y="357"/>
                  <a:pt x="1801" y="357"/>
                </a:cubicBezTo>
                <a:lnTo>
                  <a:pt x="1775" y="357"/>
                </a:lnTo>
                <a:cubicBezTo>
                  <a:pt x="1768" y="357"/>
                  <a:pt x="1762" y="352"/>
                  <a:pt x="1762" y="344"/>
                </a:cubicBezTo>
                <a:cubicBezTo>
                  <a:pt x="1762" y="337"/>
                  <a:pt x="1768" y="332"/>
                  <a:pt x="1775" y="332"/>
                </a:cubicBezTo>
                <a:close/>
                <a:moveTo>
                  <a:pt x="1852" y="332"/>
                </a:moveTo>
                <a:lnTo>
                  <a:pt x="1877" y="332"/>
                </a:lnTo>
                <a:cubicBezTo>
                  <a:pt x="1885" y="332"/>
                  <a:pt x="1890" y="337"/>
                  <a:pt x="1890" y="344"/>
                </a:cubicBezTo>
                <a:cubicBezTo>
                  <a:pt x="1890" y="352"/>
                  <a:pt x="1885" y="357"/>
                  <a:pt x="1877" y="357"/>
                </a:cubicBezTo>
                <a:lnTo>
                  <a:pt x="1852" y="357"/>
                </a:lnTo>
                <a:cubicBezTo>
                  <a:pt x="1845" y="357"/>
                  <a:pt x="1839" y="352"/>
                  <a:pt x="1839" y="344"/>
                </a:cubicBezTo>
                <a:cubicBezTo>
                  <a:pt x="1839" y="337"/>
                  <a:pt x="1845" y="332"/>
                  <a:pt x="1852" y="332"/>
                </a:cubicBezTo>
                <a:close/>
                <a:moveTo>
                  <a:pt x="1929" y="332"/>
                </a:moveTo>
                <a:lnTo>
                  <a:pt x="1954" y="332"/>
                </a:lnTo>
                <a:cubicBezTo>
                  <a:pt x="1961" y="332"/>
                  <a:pt x="1967" y="337"/>
                  <a:pt x="1967" y="344"/>
                </a:cubicBezTo>
                <a:cubicBezTo>
                  <a:pt x="1967" y="352"/>
                  <a:pt x="1961" y="357"/>
                  <a:pt x="1954" y="357"/>
                </a:cubicBezTo>
                <a:lnTo>
                  <a:pt x="1929" y="357"/>
                </a:lnTo>
                <a:cubicBezTo>
                  <a:pt x="1922" y="357"/>
                  <a:pt x="1916" y="352"/>
                  <a:pt x="1916" y="344"/>
                </a:cubicBezTo>
                <a:cubicBezTo>
                  <a:pt x="1916" y="337"/>
                  <a:pt x="1922" y="332"/>
                  <a:pt x="1929" y="332"/>
                </a:cubicBezTo>
                <a:close/>
                <a:moveTo>
                  <a:pt x="2005" y="332"/>
                </a:moveTo>
                <a:lnTo>
                  <a:pt x="2031" y="332"/>
                </a:lnTo>
                <a:cubicBezTo>
                  <a:pt x="2038" y="332"/>
                  <a:pt x="2044" y="337"/>
                  <a:pt x="2044" y="344"/>
                </a:cubicBezTo>
                <a:cubicBezTo>
                  <a:pt x="2044" y="352"/>
                  <a:pt x="2038" y="357"/>
                  <a:pt x="2031" y="357"/>
                </a:cubicBezTo>
                <a:lnTo>
                  <a:pt x="2005" y="357"/>
                </a:lnTo>
                <a:cubicBezTo>
                  <a:pt x="1998" y="357"/>
                  <a:pt x="1993" y="352"/>
                  <a:pt x="1993" y="344"/>
                </a:cubicBezTo>
                <a:cubicBezTo>
                  <a:pt x="1993" y="337"/>
                  <a:pt x="1998" y="332"/>
                  <a:pt x="2005" y="332"/>
                </a:cubicBezTo>
                <a:close/>
                <a:moveTo>
                  <a:pt x="2082" y="332"/>
                </a:moveTo>
                <a:lnTo>
                  <a:pt x="2108" y="332"/>
                </a:lnTo>
                <a:cubicBezTo>
                  <a:pt x="2115" y="332"/>
                  <a:pt x="2121" y="337"/>
                  <a:pt x="2121" y="344"/>
                </a:cubicBezTo>
                <a:cubicBezTo>
                  <a:pt x="2121" y="352"/>
                  <a:pt x="2115" y="357"/>
                  <a:pt x="2108" y="357"/>
                </a:cubicBezTo>
                <a:lnTo>
                  <a:pt x="2082" y="357"/>
                </a:lnTo>
                <a:cubicBezTo>
                  <a:pt x="2075" y="357"/>
                  <a:pt x="2069" y="352"/>
                  <a:pt x="2069" y="344"/>
                </a:cubicBezTo>
                <a:cubicBezTo>
                  <a:pt x="2069" y="337"/>
                  <a:pt x="2075" y="332"/>
                  <a:pt x="2082" y="332"/>
                </a:cubicBezTo>
                <a:close/>
                <a:moveTo>
                  <a:pt x="2159" y="332"/>
                </a:moveTo>
                <a:lnTo>
                  <a:pt x="2185" y="332"/>
                </a:lnTo>
                <a:cubicBezTo>
                  <a:pt x="2192" y="332"/>
                  <a:pt x="2197" y="337"/>
                  <a:pt x="2197" y="344"/>
                </a:cubicBezTo>
                <a:cubicBezTo>
                  <a:pt x="2197" y="352"/>
                  <a:pt x="2192" y="357"/>
                  <a:pt x="2185" y="357"/>
                </a:cubicBezTo>
                <a:lnTo>
                  <a:pt x="2159" y="357"/>
                </a:lnTo>
                <a:cubicBezTo>
                  <a:pt x="2152" y="357"/>
                  <a:pt x="2146" y="352"/>
                  <a:pt x="2146" y="344"/>
                </a:cubicBezTo>
                <a:cubicBezTo>
                  <a:pt x="2146" y="337"/>
                  <a:pt x="2152" y="332"/>
                  <a:pt x="2159" y="332"/>
                </a:cubicBezTo>
                <a:close/>
                <a:moveTo>
                  <a:pt x="2236" y="332"/>
                </a:moveTo>
                <a:lnTo>
                  <a:pt x="2261" y="332"/>
                </a:lnTo>
                <a:cubicBezTo>
                  <a:pt x="2269" y="332"/>
                  <a:pt x="2274" y="337"/>
                  <a:pt x="2274" y="344"/>
                </a:cubicBezTo>
                <a:cubicBezTo>
                  <a:pt x="2274" y="352"/>
                  <a:pt x="2269" y="357"/>
                  <a:pt x="2261" y="357"/>
                </a:cubicBezTo>
                <a:lnTo>
                  <a:pt x="2236" y="357"/>
                </a:lnTo>
                <a:cubicBezTo>
                  <a:pt x="2229" y="357"/>
                  <a:pt x="2223" y="352"/>
                  <a:pt x="2223" y="344"/>
                </a:cubicBezTo>
                <a:cubicBezTo>
                  <a:pt x="2223" y="337"/>
                  <a:pt x="2229" y="332"/>
                  <a:pt x="2236" y="332"/>
                </a:cubicBezTo>
                <a:close/>
                <a:moveTo>
                  <a:pt x="2313" y="332"/>
                </a:moveTo>
                <a:lnTo>
                  <a:pt x="2338" y="332"/>
                </a:lnTo>
                <a:cubicBezTo>
                  <a:pt x="2345" y="332"/>
                  <a:pt x="2351" y="337"/>
                  <a:pt x="2351" y="344"/>
                </a:cubicBezTo>
                <a:cubicBezTo>
                  <a:pt x="2351" y="352"/>
                  <a:pt x="2345" y="357"/>
                  <a:pt x="2338" y="357"/>
                </a:cubicBezTo>
                <a:lnTo>
                  <a:pt x="2313" y="357"/>
                </a:lnTo>
                <a:cubicBezTo>
                  <a:pt x="2306" y="357"/>
                  <a:pt x="2300" y="352"/>
                  <a:pt x="2300" y="344"/>
                </a:cubicBezTo>
                <a:cubicBezTo>
                  <a:pt x="2300" y="337"/>
                  <a:pt x="2306" y="332"/>
                  <a:pt x="2313" y="332"/>
                </a:cubicBezTo>
                <a:close/>
                <a:moveTo>
                  <a:pt x="2389" y="332"/>
                </a:moveTo>
                <a:lnTo>
                  <a:pt x="2415" y="332"/>
                </a:lnTo>
                <a:cubicBezTo>
                  <a:pt x="2422" y="332"/>
                  <a:pt x="2428" y="337"/>
                  <a:pt x="2428" y="344"/>
                </a:cubicBezTo>
                <a:cubicBezTo>
                  <a:pt x="2428" y="352"/>
                  <a:pt x="2422" y="357"/>
                  <a:pt x="2415" y="357"/>
                </a:cubicBezTo>
                <a:lnTo>
                  <a:pt x="2389" y="357"/>
                </a:lnTo>
                <a:cubicBezTo>
                  <a:pt x="2382" y="357"/>
                  <a:pt x="2377" y="352"/>
                  <a:pt x="2377" y="344"/>
                </a:cubicBezTo>
                <a:cubicBezTo>
                  <a:pt x="2377" y="337"/>
                  <a:pt x="2382" y="332"/>
                  <a:pt x="2389" y="332"/>
                </a:cubicBezTo>
                <a:close/>
                <a:moveTo>
                  <a:pt x="2466" y="332"/>
                </a:moveTo>
                <a:lnTo>
                  <a:pt x="2492" y="332"/>
                </a:lnTo>
                <a:cubicBezTo>
                  <a:pt x="2499" y="332"/>
                  <a:pt x="2505" y="337"/>
                  <a:pt x="2505" y="344"/>
                </a:cubicBezTo>
                <a:cubicBezTo>
                  <a:pt x="2505" y="352"/>
                  <a:pt x="2499" y="357"/>
                  <a:pt x="2492" y="357"/>
                </a:cubicBezTo>
                <a:lnTo>
                  <a:pt x="2466" y="357"/>
                </a:lnTo>
                <a:cubicBezTo>
                  <a:pt x="2459" y="357"/>
                  <a:pt x="2453" y="352"/>
                  <a:pt x="2453" y="344"/>
                </a:cubicBezTo>
                <a:cubicBezTo>
                  <a:pt x="2453" y="337"/>
                  <a:pt x="2459" y="332"/>
                  <a:pt x="2466" y="332"/>
                </a:cubicBezTo>
                <a:close/>
                <a:moveTo>
                  <a:pt x="2543" y="332"/>
                </a:moveTo>
                <a:lnTo>
                  <a:pt x="2569" y="332"/>
                </a:lnTo>
                <a:cubicBezTo>
                  <a:pt x="2576" y="332"/>
                  <a:pt x="2581" y="337"/>
                  <a:pt x="2581" y="344"/>
                </a:cubicBezTo>
                <a:cubicBezTo>
                  <a:pt x="2581" y="352"/>
                  <a:pt x="2576" y="357"/>
                  <a:pt x="2569" y="357"/>
                </a:cubicBezTo>
                <a:lnTo>
                  <a:pt x="2543" y="357"/>
                </a:lnTo>
                <a:cubicBezTo>
                  <a:pt x="2536" y="357"/>
                  <a:pt x="2530" y="352"/>
                  <a:pt x="2530" y="344"/>
                </a:cubicBezTo>
                <a:cubicBezTo>
                  <a:pt x="2530" y="337"/>
                  <a:pt x="2536" y="332"/>
                  <a:pt x="2543" y="332"/>
                </a:cubicBezTo>
                <a:close/>
                <a:moveTo>
                  <a:pt x="2620" y="332"/>
                </a:moveTo>
                <a:lnTo>
                  <a:pt x="2645" y="332"/>
                </a:lnTo>
                <a:cubicBezTo>
                  <a:pt x="2653" y="332"/>
                  <a:pt x="2658" y="337"/>
                  <a:pt x="2658" y="344"/>
                </a:cubicBezTo>
                <a:cubicBezTo>
                  <a:pt x="2658" y="352"/>
                  <a:pt x="2653" y="357"/>
                  <a:pt x="2645" y="357"/>
                </a:cubicBezTo>
                <a:lnTo>
                  <a:pt x="2620" y="357"/>
                </a:lnTo>
                <a:cubicBezTo>
                  <a:pt x="2613" y="357"/>
                  <a:pt x="2607" y="352"/>
                  <a:pt x="2607" y="344"/>
                </a:cubicBezTo>
                <a:cubicBezTo>
                  <a:pt x="2607" y="337"/>
                  <a:pt x="2613" y="332"/>
                  <a:pt x="2620" y="332"/>
                </a:cubicBezTo>
                <a:close/>
                <a:moveTo>
                  <a:pt x="2697" y="332"/>
                </a:moveTo>
                <a:lnTo>
                  <a:pt x="2722" y="332"/>
                </a:lnTo>
                <a:cubicBezTo>
                  <a:pt x="2729" y="332"/>
                  <a:pt x="2735" y="337"/>
                  <a:pt x="2735" y="344"/>
                </a:cubicBezTo>
                <a:cubicBezTo>
                  <a:pt x="2735" y="352"/>
                  <a:pt x="2729" y="357"/>
                  <a:pt x="2722" y="357"/>
                </a:cubicBezTo>
                <a:lnTo>
                  <a:pt x="2697" y="357"/>
                </a:lnTo>
                <a:cubicBezTo>
                  <a:pt x="2690" y="357"/>
                  <a:pt x="2684" y="352"/>
                  <a:pt x="2684" y="344"/>
                </a:cubicBezTo>
                <a:cubicBezTo>
                  <a:pt x="2684" y="337"/>
                  <a:pt x="2690" y="332"/>
                  <a:pt x="2697" y="332"/>
                </a:cubicBezTo>
                <a:close/>
                <a:moveTo>
                  <a:pt x="2773" y="332"/>
                </a:moveTo>
                <a:lnTo>
                  <a:pt x="2799" y="332"/>
                </a:lnTo>
                <a:cubicBezTo>
                  <a:pt x="2806" y="332"/>
                  <a:pt x="2812" y="337"/>
                  <a:pt x="2812" y="344"/>
                </a:cubicBezTo>
                <a:cubicBezTo>
                  <a:pt x="2812" y="352"/>
                  <a:pt x="2806" y="357"/>
                  <a:pt x="2799" y="357"/>
                </a:cubicBezTo>
                <a:lnTo>
                  <a:pt x="2773" y="357"/>
                </a:lnTo>
                <a:cubicBezTo>
                  <a:pt x="2766" y="357"/>
                  <a:pt x="2761" y="352"/>
                  <a:pt x="2761" y="344"/>
                </a:cubicBezTo>
                <a:cubicBezTo>
                  <a:pt x="2761" y="337"/>
                  <a:pt x="2766" y="332"/>
                  <a:pt x="2773" y="332"/>
                </a:cubicBezTo>
                <a:close/>
                <a:moveTo>
                  <a:pt x="2850" y="332"/>
                </a:moveTo>
                <a:lnTo>
                  <a:pt x="2876" y="332"/>
                </a:lnTo>
                <a:cubicBezTo>
                  <a:pt x="2883" y="332"/>
                  <a:pt x="2889" y="337"/>
                  <a:pt x="2889" y="344"/>
                </a:cubicBezTo>
                <a:cubicBezTo>
                  <a:pt x="2889" y="352"/>
                  <a:pt x="2883" y="357"/>
                  <a:pt x="2876" y="357"/>
                </a:cubicBezTo>
                <a:lnTo>
                  <a:pt x="2850" y="357"/>
                </a:lnTo>
                <a:cubicBezTo>
                  <a:pt x="2843" y="357"/>
                  <a:pt x="2837" y="352"/>
                  <a:pt x="2837" y="344"/>
                </a:cubicBezTo>
                <a:cubicBezTo>
                  <a:pt x="2837" y="337"/>
                  <a:pt x="2843" y="332"/>
                  <a:pt x="2850" y="332"/>
                </a:cubicBezTo>
                <a:close/>
                <a:moveTo>
                  <a:pt x="2927" y="332"/>
                </a:moveTo>
                <a:lnTo>
                  <a:pt x="2953" y="332"/>
                </a:lnTo>
                <a:cubicBezTo>
                  <a:pt x="2960" y="332"/>
                  <a:pt x="2965" y="337"/>
                  <a:pt x="2965" y="344"/>
                </a:cubicBezTo>
                <a:cubicBezTo>
                  <a:pt x="2965" y="352"/>
                  <a:pt x="2960" y="357"/>
                  <a:pt x="2953" y="357"/>
                </a:cubicBezTo>
                <a:lnTo>
                  <a:pt x="2927" y="357"/>
                </a:lnTo>
                <a:cubicBezTo>
                  <a:pt x="2920" y="357"/>
                  <a:pt x="2914" y="352"/>
                  <a:pt x="2914" y="344"/>
                </a:cubicBezTo>
                <a:cubicBezTo>
                  <a:pt x="2914" y="337"/>
                  <a:pt x="2920" y="332"/>
                  <a:pt x="2927" y="332"/>
                </a:cubicBezTo>
                <a:close/>
                <a:moveTo>
                  <a:pt x="3004" y="332"/>
                </a:moveTo>
                <a:lnTo>
                  <a:pt x="3029" y="332"/>
                </a:lnTo>
                <a:cubicBezTo>
                  <a:pt x="3037" y="332"/>
                  <a:pt x="3042" y="337"/>
                  <a:pt x="3042" y="344"/>
                </a:cubicBezTo>
                <a:cubicBezTo>
                  <a:pt x="3042" y="352"/>
                  <a:pt x="3037" y="357"/>
                  <a:pt x="3029" y="357"/>
                </a:cubicBezTo>
                <a:lnTo>
                  <a:pt x="3004" y="357"/>
                </a:lnTo>
                <a:cubicBezTo>
                  <a:pt x="2997" y="357"/>
                  <a:pt x="2991" y="352"/>
                  <a:pt x="2991" y="344"/>
                </a:cubicBezTo>
                <a:cubicBezTo>
                  <a:pt x="2991" y="337"/>
                  <a:pt x="2997" y="332"/>
                  <a:pt x="3004" y="332"/>
                </a:cubicBezTo>
                <a:close/>
                <a:moveTo>
                  <a:pt x="3081" y="332"/>
                </a:moveTo>
                <a:lnTo>
                  <a:pt x="3106" y="332"/>
                </a:lnTo>
                <a:cubicBezTo>
                  <a:pt x="3113" y="332"/>
                  <a:pt x="3119" y="337"/>
                  <a:pt x="3119" y="344"/>
                </a:cubicBezTo>
                <a:cubicBezTo>
                  <a:pt x="3119" y="352"/>
                  <a:pt x="3113" y="357"/>
                  <a:pt x="3106" y="357"/>
                </a:cubicBezTo>
                <a:lnTo>
                  <a:pt x="3081" y="357"/>
                </a:lnTo>
                <a:cubicBezTo>
                  <a:pt x="3074" y="357"/>
                  <a:pt x="3068" y="352"/>
                  <a:pt x="3068" y="344"/>
                </a:cubicBezTo>
                <a:cubicBezTo>
                  <a:pt x="3068" y="337"/>
                  <a:pt x="3074" y="332"/>
                  <a:pt x="3081" y="332"/>
                </a:cubicBezTo>
                <a:close/>
                <a:moveTo>
                  <a:pt x="3157" y="332"/>
                </a:moveTo>
                <a:lnTo>
                  <a:pt x="3183" y="332"/>
                </a:lnTo>
                <a:cubicBezTo>
                  <a:pt x="3190" y="332"/>
                  <a:pt x="3196" y="337"/>
                  <a:pt x="3196" y="344"/>
                </a:cubicBezTo>
                <a:cubicBezTo>
                  <a:pt x="3196" y="352"/>
                  <a:pt x="3190" y="357"/>
                  <a:pt x="3183" y="357"/>
                </a:cubicBezTo>
                <a:lnTo>
                  <a:pt x="3157" y="357"/>
                </a:lnTo>
                <a:cubicBezTo>
                  <a:pt x="3150" y="357"/>
                  <a:pt x="3145" y="352"/>
                  <a:pt x="3145" y="344"/>
                </a:cubicBezTo>
                <a:cubicBezTo>
                  <a:pt x="3145" y="337"/>
                  <a:pt x="3150" y="332"/>
                  <a:pt x="3157" y="332"/>
                </a:cubicBezTo>
                <a:close/>
                <a:moveTo>
                  <a:pt x="3234" y="332"/>
                </a:moveTo>
                <a:lnTo>
                  <a:pt x="3260" y="332"/>
                </a:lnTo>
                <a:cubicBezTo>
                  <a:pt x="3267" y="332"/>
                  <a:pt x="3273" y="337"/>
                  <a:pt x="3273" y="344"/>
                </a:cubicBezTo>
                <a:cubicBezTo>
                  <a:pt x="3273" y="352"/>
                  <a:pt x="3267" y="357"/>
                  <a:pt x="3260" y="357"/>
                </a:cubicBezTo>
                <a:lnTo>
                  <a:pt x="3234" y="357"/>
                </a:lnTo>
                <a:cubicBezTo>
                  <a:pt x="3227" y="357"/>
                  <a:pt x="3221" y="352"/>
                  <a:pt x="3221" y="344"/>
                </a:cubicBezTo>
                <a:cubicBezTo>
                  <a:pt x="3221" y="337"/>
                  <a:pt x="3227" y="332"/>
                  <a:pt x="3234" y="332"/>
                </a:cubicBezTo>
                <a:close/>
                <a:moveTo>
                  <a:pt x="3311" y="332"/>
                </a:moveTo>
                <a:lnTo>
                  <a:pt x="3337" y="332"/>
                </a:lnTo>
                <a:cubicBezTo>
                  <a:pt x="3344" y="332"/>
                  <a:pt x="3349" y="337"/>
                  <a:pt x="3349" y="344"/>
                </a:cubicBezTo>
                <a:cubicBezTo>
                  <a:pt x="3349" y="352"/>
                  <a:pt x="3344" y="357"/>
                  <a:pt x="3337" y="357"/>
                </a:cubicBezTo>
                <a:lnTo>
                  <a:pt x="3311" y="357"/>
                </a:lnTo>
                <a:cubicBezTo>
                  <a:pt x="3304" y="357"/>
                  <a:pt x="3298" y="352"/>
                  <a:pt x="3298" y="344"/>
                </a:cubicBezTo>
                <a:cubicBezTo>
                  <a:pt x="3298" y="337"/>
                  <a:pt x="3304" y="332"/>
                  <a:pt x="3311" y="332"/>
                </a:cubicBezTo>
                <a:close/>
                <a:moveTo>
                  <a:pt x="3388" y="332"/>
                </a:moveTo>
                <a:lnTo>
                  <a:pt x="3413" y="332"/>
                </a:lnTo>
                <a:cubicBezTo>
                  <a:pt x="3421" y="332"/>
                  <a:pt x="3426" y="337"/>
                  <a:pt x="3426" y="344"/>
                </a:cubicBezTo>
                <a:cubicBezTo>
                  <a:pt x="3426" y="352"/>
                  <a:pt x="3421" y="357"/>
                  <a:pt x="3413" y="357"/>
                </a:cubicBezTo>
                <a:lnTo>
                  <a:pt x="3388" y="357"/>
                </a:lnTo>
                <a:cubicBezTo>
                  <a:pt x="3381" y="357"/>
                  <a:pt x="3375" y="352"/>
                  <a:pt x="3375" y="344"/>
                </a:cubicBezTo>
                <a:cubicBezTo>
                  <a:pt x="3375" y="337"/>
                  <a:pt x="3381" y="332"/>
                  <a:pt x="3388" y="332"/>
                </a:cubicBezTo>
                <a:close/>
                <a:moveTo>
                  <a:pt x="3465" y="332"/>
                </a:moveTo>
                <a:lnTo>
                  <a:pt x="3490" y="332"/>
                </a:lnTo>
                <a:cubicBezTo>
                  <a:pt x="3497" y="332"/>
                  <a:pt x="3503" y="337"/>
                  <a:pt x="3503" y="344"/>
                </a:cubicBezTo>
                <a:cubicBezTo>
                  <a:pt x="3503" y="352"/>
                  <a:pt x="3497" y="357"/>
                  <a:pt x="3490" y="357"/>
                </a:cubicBezTo>
                <a:lnTo>
                  <a:pt x="3465" y="357"/>
                </a:lnTo>
                <a:cubicBezTo>
                  <a:pt x="3458" y="357"/>
                  <a:pt x="3452" y="352"/>
                  <a:pt x="3452" y="344"/>
                </a:cubicBezTo>
                <a:cubicBezTo>
                  <a:pt x="3452" y="337"/>
                  <a:pt x="3458" y="332"/>
                  <a:pt x="3465" y="332"/>
                </a:cubicBezTo>
                <a:close/>
                <a:moveTo>
                  <a:pt x="3541" y="332"/>
                </a:moveTo>
                <a:lnTo>
                  <a:pt x="3567" y="332"/>
                </a:lnTo>
                <a:cubicBezTo>
                  <a:pt x="3574" y="332"/>
                  <a:pt x="3580" y="337"/>
                  <a:pt x="3580" y="344"/>
                </a:cubicBezTo>
                <a:cubicBezTo>
                  <a:pt x="3580" y="352"/>
                  <a:pt x="3574" y="357"/>
                  <a:pt x="3567" y="357"/>
                </a:cubicBezTo>
                <a:lnTo>
                  <a:pt x="3541" y="357"/>
                </a:lnTo>
                <a:cubicBezTo>
                  <a:pt x="3534" y="357"/>
                  <a:pt x="3529" y="352"/>
                  <a:pt x="3529" y="344"/>
                </a:cubicBezTo>
                <a:cubicBezTo>
                  <a:pt x="3529" y="337"/>
                  <a:pt x="3534" y="332"/>
                  <a:pt x="3541" y="332"/>
                </a:cubicBezTo>
                <a:close/>
                <a:moveTo>
                  <a:pt x="3618" y="332"/>
                </a:moveTo>
                <a:lnTo>
                  <a:pt x="3644" y="332"/>
                </a:lnTo>
                <a:cubicBezTo>
                  <a:pt x="3651" y="332"/>
                  <a:pt x="3657" y="337"/>
                  <a:pt x="3657" y="344"/>
                </a:cubicBezTo>
                <a:cubicBezTo>
                  <a:pt x="3657" y="352"/>
                  <a:pt x="3651" y="357"/>
                  <a:pt x="3644" y="357"/>
                </a:cubicBezTo>
                <a:lnTo>
                  <a:pt x="3618" y="357"/>
                </a:lnTo>
                <a:cubicBezTo>
                  <a:pt x="3611" y="357"/>
                  <a:pt x="3605" y="352"/>
                  <a:pt x="3605" y="344"/>
                </a:cubicBezTo>
                <a:cubicBezTo>
                  <a:pt x="3605" y="337"/>
                  <a:pt x="3611" y="332"/>
                  <a:pt x="3618" y="332"/>
                </a:cubicBezTo>
                <a:close/>
                <a:moveTo>
                  <a:pt x="3695" y="332"/>
                </a:moveTo>
                <a:lnTo>
                  <a:pt x="3721" y="332"/>
                </a:lnTo>
                <a:cubicBezTo>
                  <a:pt x="3728" y="332"/>
                  <a:pt x="3733" y="337"/>
                  <a:pt x="3733" y="344"/>
                </a:cubicBezTo>
                <a:cubicBezTo>
                  <a:pt x="3733" y="352"/>
                  <a:pt x="3728" y="357"/>
                  <a:pt x="3721" y="357"/>
                </a:cubicBezTo>
                <a:lnTo>
                  <a:pt x="3695" y="357"/>
                </a:lnTo>
                <a:cubicBezTo>
                  <a:pt x="3688" y="357"/>
                  <a:pt x="3682" y="352"/>
                  <a:pt x="3682" y="344"/>
                </a:cubicBezTo>
                <a:cubicBezTo>
                  <a:pt x="3682" y="337"/>
                  <a:pt x="3688" y="332"/>
                  <a:pt x="3695" y="332"/>
                </a:cubicBezTo>
                <a:close/>
                <a:moveTo>
                  <a:pt x="3772" y="332"/>
                </a:moveTo>
                <a:lnTo>
                  <a:pt x="3797" y="332"/>
                </a:lnTo>
                <a:cubicBezTo>
                  <a:pt x="3805" y="332"/>
                  <a:pt x="3810" y="337"/>
                  <a:pt x="3810" y="344"/>
                </a:cubicBezTo>
                <a:cubicBezTo>
                  <a:pt x="3810" y="352"/>
                  <a:pt x="3805" y="357"/>
                  <a:pt x="3797" y="357"/>
                </a:cubicBezTo>
                <a:lnTo>
                  <a:pt x="3772" y="357"/>
                </a:lnTo>
                <a:cubicBezTo>
                  <a:pt x="3765" y="357"/>
                  <a:pt x="3759" y="352"/>
                  <a:pt x="3759" y="344"/>
                </a:cubicBezTo>
                <a:cubicBezTo>
                  <a:pt x="3759" y="337"/>
                  <a:pt x="3765" y="332"/>
                  <a:pt x="3772" y="332"/>
                </a:cubicBezTo>
                <a:close/>
                <a:moveTo>
                  <a:pt x="3849" y="332"/>
                </a:moveTo>
                <a:lnTo>
                  <a:pt x="3874" y="332"/>
                </a:lnTo>
                <a:cubicBezTo>
                  <a:pt x="3881" y="332"/>
                  <a:pt x="3887" y="337"/>
                  <a:pt x="3887" y="344"/>
                </a:cubicBezTo>
                <a:cubicBezTo>
                  <a:pt x="3887" y="352"/>
                  <a:pt x="3881" y="357"/>
                  <a:pt x="3874" y="357"/>
                </a:cubicBezTo>
                <a:lnTo>
                  <a:pt x="3849" y="357"/>
                </a:lnTo>
                <a:cubicBezTo>
                  <a:pt x="3842" y="357"/>
                  <a:pt x="3836" y="352"/>
                  <a:pt x="3836" y="344"/>
                </a:cubicBezTo>
                <a:cubicBezTo>
                  <a:pt x="3836" y="337"/>
                  <a:pt x="3842" y="332"/>
                  <a:pt x="3849" y="332"/>
                </a:cubicBezTo>
                <a:close/>
                <a:moveTo>
                  <a:pt x="3925" y="332"/>
                </a:moveTo>
                <a:lnTo>
                  <a:pt x="3951" y="332"/>
                </a:lnTo>
                <a:cubicBezTo>
                  <a:pt x="3958" y="332"/>
                  <a:pt x="3964" y="337"/>
                  <a:pt x="3964" y="344"/>
                </a:cubicBezTo>
                <a:cubicBezTo>
                  <a:pt x="3964" y="352"/>
                  <a:pt x="3958" y="357"/>
                  <a:pt x="3951" y="357"/>
                </a:cubicBezTo>
                <a:lnTo>
                  <a:pt x="3925" y="357"/>
                </a:lnTo>
                <a:cubicBezTo>
                  <a:pt x="3918" y="357"/>
                  <a:pt x="3913" y="352"/>
                  <a:pt x="3913" y="344"/>
                </a:cubicBezTo>
                <a:cubicBezTo>
                  <a:pt x="3913" y="337"/>
                  <a:pt x="3918" y="332"/>
                  <a:pt x="3925" y="332"/>
                </a:cubicBezTo>
                <a:close/>
                <a:moveTo>
                  <a:pt x="4002" y="332"/>
                </a:moveTo>
                <a:lnTo>
                  <a:pt x="4028" y="332"/>
                </a:lnTo>
                <a:cubicBezTo>
                  <a:pt x="4035" y="332"/>
                  <a:pt x="4041" y="337"/>
                  <a:pt x="4041" y="344"/>
                </a:cubicBezTo>
                <a:cubicBezTo>
                  <a:pt x="4041" y="352"/>
                  <a:pt x="4035" y="357"/>
                  <a:pt x="4028" y="357"/>
                </a:cubicBezTo>
                <a:lnTo>
                  <a:pt x="4002" y="357"/>
                </a:lnTo>
                <a:cubicBezTo>
                  <a:pt x="3995" y="357"/>
                  <a:pt x="3989" y="352"/>
                  <a:pt x="3989" y="344"/>
                </a:cubicBezTo>
                <a:cubicBezTo>
                  <a:pt x="3989" y="337"/>
                  <a:pt x="3995" y="332"/>
                  <a:pt x="4002" y="332"/>
                </a:cubicBezTo>
                <a:close/>
                <a:moveTo>
                  <a:pt x="4079" y="332"/>
                </a:moveTo>
                <a:lnTo>
                  <a:pt x="4105" y="332"/>
                </a:lnTo>
                <a:cubicBezTo>
                  <a:pt x="4112" y="332"/>
                  <a:pt x="4117" y="337"/>
                  <a:pt x="4117" y="344"/>
                </a:cubicBezTo>
                <a:cubicBezTo>
                  <a:pt x="4117" y="352"/>
                  <a:pt x="4112" y="357"/>
                  <a:pt x="4105" y="357"/>
                </a:cubicBezTo>
                <a:lnTo>
                  <a:pt x="4079" y="357"/>
                </a:lnTo>
                <a:cubicBezTo>
                  <a:pt x="4072" y="357"/>
                  <a:pt x="4066" y="352"/>
                  <a:pt x="4066" y="344"/>
                </a:cubicBezTo>
                <a:cubicBezTo>
                  <a:pt x="4066" y="337"/>
                  <a:pt x="4072" y="332"/>
                  <a:pt x="4079" y="332"/>
                </a:cubicBezTo>
                <a:close/>
                <a:moveTo>
                  <a:pt x="4156" y="332"/>
                </a:moveTo>
                <a:lnTo>
                  <a:pt x="4181" y="332"/>
                </a:lnTo>
                <a:cubicBezTo>
                  <a:pt x="4189" y="332"/>
                  <a:pt x="4194" y="337"/>
                  <a:pt x="4194" y="344"/>
                </a:cubicBezTo>
                <a:cubicBezTo>
                  <a:pt x="4194" y="352"/>
                  <a:pt x="4189" y="357"/>
                  <a:pt x="4181" y="357"/>
                </a:cubicBezTo>
                <a:lnTo>
                  <a:pt x="4156" y="357"/>
                </a:lnTo>
                <a:cubicBezTo>
                  <a:pt x="4149" y="357"/>
                  <a:pt x="4143" y="352"/>
                  <a:pt x="4143" y="344"/>
                </a:cubicBezTo>
                <a:cubicBezTo>
                  <a:pt x="4143" y="337"/>
                  <a:pt x="4149" y="332"/>
                  <a:pt x="4156" y="332"/>
                </a:cubicBezTo>
                <a:close/>
                <a:moveTo>
                  <a:pt x="4233" y="332"/>
                </a:moveTo>
                <a:lnTo>
                  <a:pt x="4258" y="332"/>
                </a:lnTo>
                <a:cubicBezTo>
                  <a:pt x="4265" y="332"/>
                  <a:pt x="4271" y="337"/>
                  <a:pt x="4271" y="344"/>
                </a:cubicBezTo>
                <a:cubicBezTo>
                  <a:pt x="4271" y="352"/>
                  <a:pt x="4265" y="357"/>
                  <a:pt x="4258" y="357"/>
                </a:cubicBezTo>
                <a:lnTo>
                  <a:pt x="4233" y="357"/>
                </a:lnTo>
                <a:cubicBezTo>
                  <a:pt x="4226" y="357"/>
                  <a:pt x="4220" y="352"/>
                  <a:pt x="4220" y="344"/>
                </a:cubicBezTo>
                <a:cubicBezTo>
                  <a:pt x="4220" y="337"/>
                  <a:pt x="4226" y="332"/>
                  <a:pt x="4233" y="332"/>
                </a:cubicBezTo>
                <a:close/>
                <a:moveTo>
                  <a:pt x="4309" y="332"/>
                </a:moveTo>
                <a:lnTo>
                  <a:pt x="4335" y="332"/>
                </a:lnTo>
                <a:cubicBezTo>
                  <a:pt x="4342" y="332"/>
                  <a:pt x="4348" y="337"/>
                  <a:pt x="4348" y="344"/>
                </a:cubicBezTo>
                <a:cubicBezTo>
                  <a:pt x="4348" y="352"/>
                  <a:pt x="4342" y="357"/>
                  <a:pt x="4335" y="357"/>
                </a:cubicBezTo>
                <a:lnTo>
                  <a:pt x="4309" y="357"/>
                </a:lnTo>
                <a:cubicBezTo>
                  <a:pt x="4302" y="357"/>
                  <a:pt x="4297" y="352"/>
                  <a:pt x="4297" y="344"/>
                </a:cubicBezTo>
                <a:cubicBezTo>
                  <a:pt x="4297" y="337"/>
                  <a:pt x="4302" y="332"/>
                  <a:pt x="4309" y="332"/>
                </a:cubicBezTo>
                <a:close/>
                <a:moveTo>
                  <a:pt x="4386" y="332"/>
                </a:moveTo>
                <a:lnTo>
                  <a:pt x="4412" y="332"/>
                </a:lnTo>
                <a:cubicBezTo>
                  <a:pt x="4419" y="332"/>
                  <a:pt x="4425" y="337"/>
                  <a:pt x="4425" y="344"/>
                </a:cubicBezTo>
                <a:cubicBezTo>
                  <a:pt x="4425" y="352"/>
                  <a:pt x="4419" y="357"/>
                  <a:pt x="4412" y="357"/>
                </a:cubicBezTo>
                <a:lnTo>
                  <a:pt x="4386" y="357"/>
                </a:lnTo>
                <a:cubicBezTo>
                  <a:pt x="4379" y="357"/>
                  <a:pt x="4373" y="352"/>
                  <a:pt x="4373" y="344"/>
                </a:cubicBezTo>
                <a:cubicBezTo>
                  <a:pt x="4373" y="337"/>
                  <a:pt x="4379" y="332"/>
                  <a:pt x="4386" y="332"/>
                </a:cubicBezTo>
                <a:close/>
                <a:moveTo>
                  <a:pt x="4463" y="332"/>
                </a:moveTo>
                <a:lnTo>
                  <a:pt x="4487" y="332"/>
                </a:lnTo>
                <a:cubicBezTo>
                  <a:pt x="4495" y="332"/>
                  <a:pt x="4500" y="337"/>
                  <a:pt x="4500" y="344"/>
                </a:cubicBezTo>
                <a:lnTo>
                  <a:pt x="4500" y="346"/>
                </a:lnTo>
                <a:cubicBezTo>
                  <a:pt x="4500" y="353"/>
                  <a:pt x="4495" y="358"/>
                  <a:pt x="4487" y="358"/>
                </a:cubicBezTo>
                <a:cubicBezTo>
                  <a:pt x="4480" y="358"/>
                  <a:pt x="4475" y="353"/>
                  <a:pt x="4475" y="346"/>
                </a:cubicBezTo>
                <a:lnTo>
                  <a:pt x="4475" y="344"/>
                </a:lnTo>
                <a:lnTo>
                  <a:pt x="4487" y="357"/>
                </a:lnTo>
                <a:lnTo>
                  <a:pt x="4463" y="357"/>
                </a:lnTo>
                <a:cubicBezTo>
                  <a:pt x="4456" y="357"/>
                  <a:pt x="4450" y="352"/>
                  <a:pt x="4450" y="344"/>
                </a:cubicBezTo>
                <a:cubicBezTo>
                  <a:pt x="4450" y="337"/>
                  <a:pt x="4456" y="332"/>
                  <a:pt x="4463" y="332"/>
                </a:cubicBezTo>
                <a:close/>
                <a:moveTo>
                  <a:pt x="4500" y="397"/>
                </a:moveTo>
                <a:lnTo>
                  <a:pt x="4500" y="422"/>
                </a:lnTo>
                <a:cubicBezTo>
                  <a:pt x="4500" y="430"/>
                  <a:pt x="4495" y="435"/>
                  <a:pt x="4487" y="435"/>
                </a:cubicBezTo>
                <a:cubicBezTo>
                  <a:pt x="4480" y="435"/>
                  <a:pt x="4475" y="430"/>
                  <a:pt x="4475" y="422"/>
                </a:cubicBezTo>
                <a:lnTo>
                  <a:pt x="4475" y="397"/>
                </a:lnTo>
                <a:cubicBezTo>
                  <a:pt x="4475" y="390"/>
                  <a:pt x="4480" y="384"/>
                  <a:pt x="4487" y="384"/>
                </a:cubicBezTo>
                <a:cubicBezTo>
                  <a:pt x="4495" y="384"/>
                  <a:pt x="4500" y="390"/>
                  <a:pt x="4500" y="397"/>
                </a:cubicBezTo>
                <a:close/>
                <a:moveTo>
                  <a:pt x="4500" y="474"/>
                </a:moveTo>
                <a:lnTo>
                  <a:pt x="4500" y="499"/>
                </a:lnTo>
                <a:cubicBezTo>
                  <a:pt x="4500" y="506"/>
                  <a:pt x="4495" y="512"/>
                  <a:pt x="4487" y="512"/>
                </a:cubicBezTo>
                <a:cubicBezTo>
                  <a:pt x="4480" y="512"/>
                  <a:pt x="4475" y="506"/>
                  <a:pt x="4475" y="499"/>
                </a:cubicBezTo>
                <a:lnTo>
                  <a:pt x="4475" y="474"/>
                </a:lnTo>
                <a:cubicBezTo>
                  <a:pt x="4475" y="467"/>
                  <a:pt x="4480" y="461"/>
                  <a:pt x="4487" y="461"/>
                </a:cubicBezTo>
                <a:cubicBezTo>
                  <a:pt x="4495" y="461"/>
                  <a:pt x="4500" y="467"/>
                  <a:pt x="4500" y="474"/>
                </a:cubicBezTo>
                <a:close/>
                <a:moveTo>
                  <a:pt x="4500" y="550"/>
                </a:moveTo>
                <a:lnTo>
                  <a:pt x="4500" y="576"/>
                </a:lnTo>
                <a:cubicBezTo>
                  <a:pt x="4500" y="583"/>
                  <a:pt x="4495" y="589"/>
                  <a:pt x="4487" y="589"/>
                </a:cubicBezTo>
                <a:cubicBezTo>
                  <a:pt x="4480" y="589"/>
                  <a:pt x="4475" y="583"/>
                  <a:pt x="4475" y="576"/>
                </a:cubicBezTo>
                <a:lnTo>
                  <a:pt x="4475" y="550"/>
                </a:lnTo>
                <a:cubicBezTo>
                  <a:pt x="4475" y="543"/>
                  <a:pt x="4480" y="538"/>
                  <a:pt x="4487" y="538"/>
                </a:cubicBezTo>
                <a:cubicBezTo>
                  <a:pt x="4495" y="538"/>
                  <a:pt x="4500" y="543"/>
                  <a:pt x="4500" y="550"/>
                </a:cubicBezTo>
                <a:close/>
              </a:path>
            </a:pathLst>
          </a:custGeom>
          <a:solidFill>
            <a:srgbClr val="666699"/>
          </a:solidFill>
          <a:ln w="7938" cap="flat">
            <a:solidFill>
              <a:srgbClr val="666699"/>
            </a:solidFill>
            <a:prstDash val="solid"/>
            <a:bevel/>
            <a:headEnd/>
            <a:tailEnd/>
          </a:ln>
        </p:spPr>
        <p:txBody>
          <a:bodyPr/>
          <a:lstStyle/>
          <a:p>
            <a:endParaRPr lang="fr-BE"/>
          </a:p>
        </p:txBody>
      </p:sp>
      <p:sp>
        <p:nvSpPr>
          <p:cNvPr id="22296" name="Freeform 992"/>
          <p:cNvSpPr>
            <a:spLocks/>
          </p:cNvSpPr>
          <p:nvPr/>
        </p:nvSpPr>
        <p:spPr bwMode="auto">
          <a:xfrm>
            <a:off x="1031875" y="4365625"/>
            <a:ext cx="85725" cy="127000"/>
          </a:xfrm>
          <a:custGeom>
            <a:avLst/>
            <a:gdLst>
              <a:gd name="T0" fmla="*/ 0 w 54"/>
              <a:gd name="T1" fmla="*/ 2147483646 h 80"/>
              <a:gd name="T2" fmla="*/ 2147483646 w 54"/>
              <a:gd name="T3" fmla="*/ 0 h 80"/>
              <a:gd name="T4" fmla="*/ 2147483646 w 54"/>
              <a:gd name="T5" fmla="*/ 2147483646 h 80"/>
              <a:gd name="T6" fmla="*/ 0 w 54"/>
              <a:gd name="T7" fmla="*/ 2147483646 h 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80">
                <a:moveTo>
                  <a:pt x="0" y="80"/>
                </a:moveTo>
                <a:lnTo>
                  <a:pt x="27" y="0"/>
                </a:lnTo>
                <a:lnTo>
                  <a:pt x="54" y="80"/>
                </a:lnTo>
                <a:lnTo>
                  <a:pt x="0" y="8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297" name="Freeform 993"/>
          <p:cNvSpPr>
            <a:spLocks/>
          </p:cNvSpPr>
          <p:nvPr/>
        </p:nvSpPr>
        <p:spPr bwMode="auto">
          <a:xfrm>
            <a:off x="3417888" y="4781550"/>
            <a:ext cx="85725" cy="127000"/>
          </a:xfrm>
          <a:custGeom>
            <a:avLst/>
            <a:gdLst>
              <a:gd name="T0" fmla="*/ 2147483646 w 54"/>
              <a:gd name="T1" fmla="*/ 0 h 80"/>
              <a:gd name="T2" fmla="*/ 2147483646 w 54"/>
              <a:gd name="T3" fmla="*/ 2147483646 h 80"/>
              <a:gd name="T4" fmla="*/ 0 w 54"/>
              <a:gd name="T5" fmla="*/ 0 h 80"/>
              <a:gd name="T6" fmla="*/ 2147483646 w 54"/>
              <a:gd name="T7" fmla="*/ 0 h 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80">
                <a:moveTo>
                  <a:pt x="54" y="0"/>
                </a:moveTo>
                <a:lnTo>
                  <a:pt x="27" y="80"/>
                </a:lnTo>
                <a:lnTo>
                  <a:pt x="0" y="0"/>
                </a:lnTo>
                <a:lnTo>
                  <a:pt x="54" y="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298" name="Freeform 994"/>
          <p:cNvSpPr>
            <a:spLocks noEditPoints="1"/>
          </p:cNvSpPr>
          <p:nvPr/>
        </p:nvSpPr>
        <p:spPr bwMode="auto">
          <a:xfrm>
            <a:off x="1639888" y="4441825"/>
            <a:ext cx="2392362" cy="390525"/>
          </a:xfrm>
          <a:custGeom>
            <a:avLst/>
            <a:gdLst>
              <a:gd name="T0" fmla="*/ 0 w 4488"/>
              <a:gd name="T1" fmla="*/ 2147483646 h 730"/>
              <a:gd name="T2" fmla="*/ 0 w 4488"/>
              <a:gd name="T3" fmla="*/ 2147483646 h 730"/>
              <a:gd name="T4" fmla="*/ 1969161265 w 4488"/>
              <a:gd name="T5" fmla="*/ 2147483646 h 730"/>
              <a:gd name="T6" fmla="*/ 2147483646 w 4488"/>
              <a:gd name="T7" fmla="*/ 2147483646 h 730"/>
              <a:gd name="T8" fmla="*/ 2147483646 w 4488"/>
              <a:gd name="T9" fmla="*/ 2147483646 h 730"/>
              <a:gd name="T10" fmla="*/ 1969161265 w 4488"/>
              <a:gd name="T11" fmla="*/ 2147483646 h 730"/>
              <a:gd name="T12" fmla="*/ 2147483646 w 4488"/>
              <a:gd name="T13" fmla="*/ 2147483646 h 730"/>
              <a:gd name="T14" fmla="*/ 2147483646 w 4488"/>
              <a:gd name="T15" fmla="*/ 2147483646 h 730"/>
              <a:gd name="T16" fmla="*/ 2147483646 w 4488"/>
              <a:gd name="T17" fmla="*/ 2147483646 h 730"/>
              <a:gd name="T18" fmla="*/ 2147483646 w 4488"/>
              <a:gd name="T19" fmla="*/ 2147483646 h 730"/>
              <a:gd name="T20" fmla="*/ 2147483646 w 4488"/>
              <a:gd name="T21" fmla="*/ 2147483646 h 730"/>
              <a:gd name="T22" fmla="*/ 2147483646 w 4488"/>
              <a:gd name="T23" fmla="*/ 2147483646 h 730"/>
              <a:gd name="T24" fmla="*/ 2147483646 w 4488"/>
              <a:gd name="T25" fmla="*/ 2147483646 h 730"/>
              <a:gd name="T26" fmla="*/ 2147483646 w 4488"/>
              <a:gd name="T27" fmla="*/ 2147483646 h 730"/>
              <a:gd name="T28" fmla="*/ 2147483646 w 4488"/>
              <a:gd name="T29" fmla="*/ 2147483646 h 730"/>
              <a:gd name="T30" fmla="*/ 2147483646 w 4488"/>
              <a:gd name="T31" fmla="*/ 2147483646 h 730"/>
              <a:gd name="T32" fmla="*/ 2147483646 w 4488"/>
              <a:gd name="T33" fmla="*/ 2147483646 h 730"/>
              <a:gd name="T34" fmla="*/ 2147483646 w 4488"/>
              <a:gd name="T35" fmla="*/ 2147483646 h 730"/>
              <a:gd name="T36" fmla="*/ 2147483646 w 4488"/>
              <a:gd name="T37" fmla="*/ 2147483646 h 730"/>
              <a:gd name="T38" fmla="*/ 2147483646 w 4488"/>
              <a:gd name="T39" fmla="*/ 2147483646 h 730"/>
              <a:gd name="T40" fmla="*/ 2147483646 w 4488"/>
              <a:gd name="T41" fmla="*/ 2147483646 h 730"/>
              <a:gd name="T42" fmla="*/ 2147483646 w 4488"/>
              <a:gd name="T43" fmla="*/ 2147483646 h 730"/>
              <a:gd name="T44" fmla="*/ 2147483646 w 4488"/>
              <a:gd name="T45" fmla="*/ 2147483646 h 730"/>
              <a:gd name="T46" fmla="*/ 2147483646 w 4488"/>
              <a:gd name="T47" fmla="*/ 2147483646 h 730"/>
              <a:gd name="T48" fmla="*/ 2147483646 w 4488"/>
              <a:gd name="T49" fmla="*/ 2147483646 h 730"/>
              <a:gd name="T50" fmla="*/ 2147483646 w 4488"/>
              <a:gd name="T51" fmla="*/ 2147483646 h 730"/>
              <a:gd name="T52" fmla="*/ 2147483646 w 4488"/>
              <a:gd name="T53" fmla="*/ 2147483646 h 730"/>
              <a:gd name="T54" fmla="*/ 2147483646 w 4488"/>
              <a:gd name="T55" fmla="*/ 2147483646 h 730"/>
              <a:gd name="T56" fmla="*/ 2147483646 w 4488"/>
              <a:gd name="T57" fmla="*/ 2147483646 h 730"/>
              <a:gd name="T58" fmla="*/ 2147483646 w 4488"/>
              <a:gd name="T59" fmla="*/ 2147483646 h 730"/>
              <a:gd name="T60" fmla="*/ 2147483646 w 4488"/>
              <a:gd name="T61" fmla="*/ 2147483646 h 730"/>
              <a:gd name="T62" fmla="*/ 2147483646 w 4488"/>
              <a:gd name="T63" fmla="*/ 2147483646 h 730"/>
              <a:gd name="T64" fmla="*/ 2147483646 w 4488"/>
              <a:gd name="T65" fmla="*/ 2147483646 h 730"/>
              <a:gd name="T66" fmla="*/ 2147483646 w 4488"/>
              <a:gd name="T67" fmla="*/ 2147483646 h 730"/>
              <a:gd name="T68" fmla="*/ 2147483646 w 4488"/>
              <a:gd name="T69" fmla="*/ 2147483646 h 730"/>
              <a:gd name="T70" fmla="*/ 2147483646 w 4488"/>
              <a:gd name="T71" fmla="*/ 2147483646 h 730"/>
              <a:gd name="T72" fmla="*/ 2147483646 w 4488"/>
              <a:gd name="T73" fmla="*/ 2147483646 h 730"/>
              <a:gd name="T74" fmla="*/ 2147483646 w 4488"/>
              <a:gd name="T75" fmla="*/ 2147483646 h 730"/>
              <a:gd name="T76" fmla="*/ 2147483646 w 4488"/>
              <a:gd name="T77" fmla="*/ 2147483646 h 730"/>
              <a:gd name="T78" fmla="*/ 2147483646 w 4488"/>
              <a:gd name="T79" fmla="*/ 2147483646 h 730"/>
              <a:gd name="T80" fmla="*/ 2147483646 w 4488"/>
              <a:gd name="T81" fmla="*/ 2147483646 h 730"/>
              <a:gd name="T82" fmla="*/ 2147483646 w 4488"/>
              <a:gd name="T83" fmla="*/ 2147483646 h 730"/>
              <a:gd name="T84" fmla="*/ 2147483646 w 4488"/>
              <a:gd name="T85" fmla="*/ 2147483646 h 730"/>
              <a:gd name="T86" fmla="*/ 2147483646 w 4488"/>
              <a:gd name="T87" fmla="*/ 2147483646 h 730"/>
              <a:gd name="T88" fmla="*/ 2147483646 w 4488"/>
              <a:gd name="T89" fmla="*/ 2147483646 h 730"/>
              <a:gd name="T90" fmla="*/ 2147483646 w 4488"/>
              <a:gd name="T91" fmla="*/ 2147483646 h 730"/>
              <a:gd name="T92" fmla="*/ 2147483646 w 4488"/>
              <a:gd name="T93" fmla="*/ 2147483646 h 730"/>
              <a:gd name="T94" fmla="*/ 2147483646 w 4488"/>
              <a:gd name="T95" fmla="*/ 2147483646 h 730"/>
              <a:gd name="T96" fmla="*/ 2147483646 w 4488"/>
              <a:gd name="T97" fmla="*/ 2147483646 h 730"/>
              <a:gd name="T98" fmla="*/ 2147483646 w 4488"/>
              <a:gd name="T99" fmla="*/ 2147483646 h 730"/>
              <a:gd name="T100" fmla="*/ 2147483646 w 4488"/>
              <a:gd name="T101" fmla="*/ 2147483646 h 730"/>
              <a:gd name="T102" fmla="*/ 2147483646 w 4488"/>
              <a:gd name="T103" fmla="*/ 2147483646 h 730"/>
              <a:gd name="T104" fmla="*/ 2147483646 w 4488"/>
              <a:gd name="T105" fmla="*/ 2147483646 h 730"/>
              <a:gd name="T106" fmla="*/ 2147483646 w 4488"/>
              <a:gd name="T107" fmla="*/ 2147483646 h 730"/>
              <a:gd name="T108" fmla="*/ 2147483646 w 4488"/>
              <a:gd name="T109" fmla="*/ 2147483646 h 730"/>
              <a:gd name="T110" fmla="*/ 2147483646 w 4488"/>
              <a:gd name="T111" fmla="*/ 2147483646 h 730"/>
              <a:gd name="T112" fmla="*/ 2147483646 w 4488"/>
              <a:gd name="T113" fmla="*/ 2147483646 h 730"/>
              <a:gd name="T114" fmla="*/ 2147483646 w 4488"/>
              <a:gd name="T115" fmla="*/ 2147483646 h 730"/>
              <a:gd name="T116" fmla="*/ 2147483646 w 4488"/>
              <a:gd name="T117" fmla="*/ 0 h 7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88" h="730">
                <a:moveTo>
                  <a:pt x="0" y="717"/>
                </a:moveTo>
                <a:lnTo>
                  <a:pt x="0" y="691"/>
                </a:lnTo>
                <a:cubicBezTo>
                  <a:pt x="0" y="684"/>
                  <a:pt x="6" y="679"/>
                  <a:pt x="13" y="679"/>
                </a:cubicBezTo>
                <a:cubicBezTo>
                  <a:pt x="20" y="679"/>
                  <a:pt x="26" y="684"/>
                  <a:pt x="26" y="691"/>
                </a:cubicBezTo>
                <a:lnTo>
                  <a:pt x="26" y="717"/>
                </a:lnTo>
                <a:cubicBezTo>
                  <a:pt x="26" y="724"/>
                  <a:pt x="20" y="730"/>
                  <a:pt x="13" y="730"/>
                </a:cubicBezTo>
                <a:cubicBezTo>
                  <a:pt x="6" y="730"/>
                  <a:pt x="0" y="724"/>
                  <a:pt x="0" y="717"/>
                </a:cubicBezTo>
                <a:close/>
                <a:moveTo>
                  <a:pt x="0" y="640"/>
                </a:moveTo>
                <a:lnTo>
                  <a:pt x="0" y="615"/>
                </a:lnTo>
                <a:cubicBezTo>
                  <a:pt x="0" y="607"/>
                  <a:pt x="6" y="602"/>
                  <a:pt x="13" y="602"/>
                </a:cubicBezTo>
                <a:cubicBezTo>
                  <a:pt x="20" y="602"/>
                  <a:pt x="26" y="607"/>
                  <a:pt x="26" y="615"/>
                </a:cubicBezTo>
                <a:lnTo>
                  <a:pt x="26" y="640"/>
                </a:lnTo>
                <a:cubicBezTo>
                  <a:pt x="26" y="647"/>
                  <a:pt x="20" y="653"/>
                  <a:pt x="13" y="653"/>
                </a:cubicBezTo>
                <a:cubicBezTo>
                  <a:pt x="6" y="653"/>
                  <a:pt x="0" y="647"/>
                  <a:pt x="0" y="640"/>
                </a:cubicBezTo>
                <a:close/>
                <a:moveTo>
                  <a:pt x="0" y="563"/>
                </a:moveTo>
                <a:lnTo>
                  <a:pt x="0" y="538"/>
                </a:lnTo>
                <a:cubicBezTo>
                  <a:pt x="0" y="531"/>
                  <a:pt x="6" y="525"/>
                  <a:pt x="13" y="525"/>
                </a:cubicBezTo>
                <a:cubicBezTo>
                  <a:pt x="20" y="525"/>
                  <a:pt x="26" y="531"/>
                  <a:pt x="26" y="538"/>
                </a:cubicBezTo>
                <a:lnTo>
                  <a:pt x="26" y="563"/>
                </a:lnTo>
                <a:cubicBezTo>
                  <a:pt x="26" y="570"/>
                  <a:pt x="20" y="576"/>
                  <a:pt x="13" y="576"/>
                </a:cubicBezTo>
                <a:cubicBezTo>
                  <a:pt x="6" y="576"/>
                  <a:pt x="0" y="570"/>
                  <a:pt x="0" y="563"/>
                </a:cubicBezTo>
                <a:close/>
                <a:moveTo>
                  <a:pt x="0" y="487"/>
                </a:moveTo>
                <a:lnTo>
                  <a:pt x="0" y="461"/>
                </a:lnTo>
                <a:cubicBezTo>
                  <a:pt x="0" y="454"/>
                  <a:pt x="6" y="448"/>
                  <a:pt x="13" y="448"/>
                </a:cubicBezTo>
                <a:cubicBezTo>
                  <a:pt x="20" y="448"/>
                  <a:pt x="26" y="454"/>
                  <a:pt x="26" y="461"/>
                </a:cubicBezTo>
                <a:lnTo>
                  <a:pt x="26" y="487"/>
                </a:lnTo>
                <a:cubicBezTo>
                  <a:pt x="26" y="494"/>
                  <a:pt x="20" y="499"/>
                  <a:pt x="13" y="499"/>
                </a:cubicBezTo>
                <a:cubicBezTo>
                  <a:pt x="6" y="499"/>
                  <a:pt x="0" y="494"/>
                  <a:pt x="0" y="487"/>
                </a:cubicBezTo>
                <a:close/>
                <a:moveTo>
                  <a:pt x="0" y="410"/>
                </a:moveTo>
                <a:lnTo>
                  <a:pt x="0" y="384"/>
                </a:lnTo>
                <a:cubicBezTo>
                  <a:pt x="0" y="377"/>
                  <a:pt x="6" y="371"/>
                  <a:pt x="13" y="371"/>
                </a:cubicBezTo>
                <a:cubicBezTo>
                  <a:pt x="20" y="371"/>
                  <a:pt x="26" y="377"/>
                  <a:pt x="26" y="384"/>
                </a:cubicBezTo>
                <a:lnTo>
                  <a:pt x="26" y="410"/>
                </a:lnTo>
                <a:cubicBezTo>
                  <a:pt x="26" y="417"/>
                  <a:pt x="20" y="423"/>
                  <a:pt x="13" y="423"/>
                </a:cubicBezTo>
                <a:cubicBezTo>
                  <a:pt x="6" y="423"/>
                  <a:pt x="0" y="417"/>
                  <a:pt x="0" y="410"/>
                </a:cubicBezTo>
                <a:close/>
                <a:moveTo>
                  <a:pt x="0" y="333"/>
                </a:moveTo>
                <a:lnTo>
                  <a:pt x="0" y="307"/>
                </a:lnTo>
                <a:cubicBezTo>
                  <a:pt x="0" y="300"/>
                  <a:pt x="6" y="295"/>
                  <a:pt x="13" y="295"/>
                </a:cubicBezTo>
                <a:cubicBezTo>
                  <a:pt x="20" y="295"/>
                  <a:pt x="26" y="300"/>
                  <a:pt x="26" y="307"/>
                </a:cubicBezTo>
                <a:lnTo>
                  <a:pt x="26" y="333"/>
                </a:lnTo>
                <a:cubicBezTo>
                  <a:pt x="26" y="340"/>
                  <a:pt x="20" y="346"/>
                  <a:pt x="13" y="346"/>
                </a:cubicBezTo>
                <a:cubicBezTo>
                  <a:pt x="6" y="346"/>
                  <a:pt x="0" y="340"/>
                  <a:pt x="0" y="333"/>
                </a:cubicBezTo>
                <a:close/>
                <a:moveTo>
                  <a:pt x="0" y="256"/>
                </a:moveTo>
                <a:lnTo>
                  <a:pt x="0" y="231"/>
                </a:lnTo>
                <a:cubicBezTo>
                  <a:pt x="0" y="223"/>
                  <a:pt x="6" y="218"/>
                  <a:pt x="13" y="218"/>
                </a:cubicBezTo>
                <a:cubicBezTo>
                  <a:pt x="20" y="218"/>
                  <a:pt x="26" y="223"/>
                  <a:pt x="26" y="231"/>
                </a:cubicBezTo>
                <a:lnTo>
                  <a:pt x="26" y="256"/>
                </a:lnTo>
                <a:cubicBezTo>
                  <a:pt x="26" y="263"/>
                  <a:pt x="20" y="269"/>
                  <a:pt x="13" y="269"/>
                </a:cubicBezTo>
                <a:cubicBezTo>
                  <a:pt x="6" y="269"/>
                  <a:pt x="0" y="263"/>
                  <a:pt x="0" y="256"/>
                </a:cubicBezTo>
                <a:close/>
                <a:moveTo>
                  <a:pt x="53" y="206"/>
                </a:moveTo>
                <a:lnTo>
                  <a:pt x="79" y="206"/>
                </a:lnTo>
                <a:cubicBezTo>
                  <a:pt x="86" y="206"/>
                  <a:pt x="92" y="212"/>
                  <a:pt x="92" y="219"/>
                </a:cubicBezTo>
                <a:cubicBezTo>
                  <a:pt x="92" y="226"/>
                  <a:pt x="86" y="232"/>
                  <a:pt x="79" y="232"/>
                </a:cubicBezTo>
                <a:lnTo>
                  <a:pt x="53" y="232"/>
                </a:lnTo>
                <a:cubicBezTo>
                  <a:pt x="46" y="232"/>
                  <a:pt x="40" y="226"/>
                  <a:pt x="40" y="219"/>
                </a:cubicBezTo>
                <a:cubicBezTo>
                  <a:pt x="40" y="212"/>
                  <a:pt x="46" y="206"/>
                  <a:pt x="53" y="206"/>
                </a:cubicBezTo>
                <a:close/>
                <a:moveTo>
                  <a:pt x="130" y="206"/>
                </a:moveTo>
                <a:lnTo>
                  <a:pt x="156" y="206"/>
                </a:lnTo>
                <a:cubicBezTo>
                  <a:pt x="163" y="206"/>
                  <a:pt x="168" y="212"/>
                  <a:pt x="168" y="219"/>
                </a:cubicBezTo>
                <a:cubicBezTo>
                  <a:pt x="168" y="226"/>
                  <a:pt x="163" y="232"/>
                  <a:pt x="156" y="232"/>
                </a:cubicBezTo>
                <a:lnTo>
                  <a:pt x="130" y="232"/>
                </a:lnTo>
                <a:cubicBezTo>
                  <a:pt x="123" y="232"/>
                  <a:pt x="117" y="226"/>
                  <a:pt x="117" y="219"/>
                </a:cubicBezTo>
                <a:cubicBezTo>
                  <a:pt x="117" y="212"/>
                  <a:pt x="123" y="206"/>
                  <a:pt x="130" y="206"/>
                </a:cubicBezTo>
                <a:close/>
                <a:moveTo>
                  <a:pt x="207" y="206"/>
                </a:moveTo>
                <a:lnTo>
                  <a:pt x="232" y="206"/>
                </a:lnTo>
                <a:cubicBezTo>
                  <a:pt x="239" y="206"/>
                  <a:pt x="245" y="212"/>
                  <a:pt x="245" y="219"/>
                </a:cubicBezTo>
                <a:cubicBezTo>
                  <a:pt x="245" y="226"/>
                  <a:pt x="239" y="232"/>
                  <a:pt x="232" y="232"/>
                </a:cubicBezTo>
                <a:lnTo>
                  <a:pt x="207" y="232"/>
                </a:lnTo>
                <a:cubicBezTo>
                  <a:pt x="200" y="232"/>
                  <a:pt x="194" y="226"/>
                  <a:pt x="194" y="219"/>
                </a:cubicBezTo>
                <a:cubicBezTo>
                  <a:pt x="194" y="212"/>
                  <a:pt x="200" y="206"/>
                  <a:pt x="207" y="206"/>
                </a:cubicBezTo>
                <a:close/>
                <a:moveTo>
                  <a:pt x="284" y="206"/>
                </a:moveTo>
                <a:lnTo>
                  <a:pt x="309" y="206"/>
                </a:lnTo>
                <a:cubicBezTo>
                  <a:pt x="316" y="206"/>
                  <a:pt x="322" y="212"/>
                  <a:pt x="322" y="219"/>
                </a:cubicBezTo>
                <a:cubicBezTo>
                  <a:pt x="322" y="226"/>
                  <a:pt x="316" y="232"/>
                  <a:pt x="309" y="232"/>
                </a:cubicBezTo>
                <a:lnTo>
                  <a:pt x="284" y="232"/>
                </a:lnTo>
                <a:cubicBezTo>
                  <a:pt x="276" y="232"/>
                  <a:pt x="271" y="226"/>
                  <a:pt x="271" y="219"/>
                </a:cubicBezTo>
                <a:cubicBezTo>
                  <a:pt x="271" y="212"/>
                  <a:pt x="276" y="206"/>
                  <a:pt x="284" y="206"/>
                </a:cubicBezTo>
                <a:close/>
                <a:moveTo>
                  <a:pt x="360" y="206"/>
                </a:moveTo>
                <a:lnTo>
                  <a:pt x="386" y="206"/>
                </a:lnTo>
                <a:cubicBezTo>
                  <a:pt x="393" y="206"/>
                  <a:pt x="399" y="212"/>
                  <a:pt x="399" y="219"/>
                </a:cubicBezTo>
                <a:cubicBezTo>
                  <a:pt x="399" y="226"/>
                  <a:pt x="393" y="232"/>
                  <a:pt x="386" y="232"/>
                </a:cubicBezTo>
                <a:lnTo>
                  <a:pt x="360" y="232"/>
                </a:lnTo>
                <a:cubicBezTo>
                  <a:pt x="353" y="232"/>
                  <a:pt x="348" y="226"/>
                  <a:pt x="348" y="219"/>
                </a:cubicBezTo>
                <a:cubicBezTo>
                  <a:pt x="348" y="212"/>
                  <a:pt x="353" y="206"/>
                  <a:pt x="360" y="206"/>
                </a:cubicBezTo>
                <a:close/>
                <a:moveTo>
                  <a:pt x="437" y="206"/>
                </a:moveTo>
                <a:lnTo>
                  <a:pt x="463" y="206"/>
                </a:lnTo>
                <a:cubicBezTo>
                  <a:pt x="470" y="206"/>
                  <a:pt x="476" y="212"/>
                  <a:pt x="476" y="219"/>
                </a:cubicBezTo>
                <a:cubicBezTo>
                  <a:pt x="476" y="226"/>
                  <a:pt x="470" y="232"/>
                  <a:pt x="463" y="232"/>
                </a:cubicBezTo>
                <a:lnTo>
                  <a:pt x="437" y="232"/>
                </a:lnTo>
                <a:cubicBezTo>
                  <a:pt x="430" y="232"/>
                  <a:pt x="424" y="226"/>
                  <a:pt x="424" y="219"/>
                </a:cubicBezTo>
                <a:cubicBezTo>
                  <a:pt x="424" y="212"/>
                  <a:pt x="430" y="206"/>
                  <a:pt x="437" y="206"/>
                </a:cubicBezTo>
                <a:close/>
                <a:moveTo>
                  <a:pt x="514" y="206"/>
                </a:moveTo>
                <a:lnTo>
                  <a:pt x="540" y="206"/>
                </a:lnTo>
                <a:cubicBezTo>
                  <a:pt x="547" y="206"/>
                  <a:pt x="552" y="212"/>
                  <a:pt x="552" y="219"/>
                </a:cubicBezTo>
                <a:cubicBezTo>
                  <a:pt x="552" y="226"/>
                  <a:pt x="547" y="232"/>
                  <a:pt x="540" y="232"/>
                </a:cubicBezTo>
                <a:lnTo>
                  <a:pt x="514" y="232"/>
                </a:lnTo>
                <a:cubicBezTo>
                  <a:pt x="507" y="232"/>
                  <a:pt x="501" y="226"/>
                  <a:pt x="501" y="219"/>
                </a:cubicBezTo>
                <a:cubicBezTo>
                  <a:pt x="501" y="212"/>
                  <a:pt x="507" y="206"/>
                  <a:pt x="514" y="206"/>
                </a:cubicBezTo>
                <a:close/>
                <a:moveTo>
                  <a:pt x="591" y="206"/>
                </a:moveTo>
                <a:lnTo>
                  <a:pt x="616" y="206"/>
                </a:lnTo>
                <a:cubicBezTo>
                  <a:pt x="623" y="206"/>
                  <a:pt x="629" y="212"/>
                  <a:pt x="629" y="219"/>
                </a:cubicBezTo>
                <a:cubicBezTo>
                  <a:pt x="629" y="226"/>
                  <a:pt x="623" y="232"/>
                  <a:pt x="616" y="232"/>
                </a:cubicBezTo>
                <a:lnTo>
                  <a:pt x="591" y="232"/>
                </a:lnTo>
                <a:cubicBezTo>
                  <a:pt x="584" y="232"/>
                  <a:pt x="578" y="226"/>
                  <a:pt x="578" y="219"/>
                </a:cubicBezTo>
                <a:cubicBezTo>
                  <a:pt x="578" y="212"/>
                  <a:pt x="584" y="206"/>
                  <a:pt x="591" y="206"/>
                </a:cubicBezTo>
                <a:close/>
                <a:moveTo>
                  <a:pt x="668" y="206"/>
                </a:moveTo>
                <a:lnTo>
                  <a:pt x="693" y="206"/>
                </a:lnTo>
                <a:cubicBezTo>
                  <a:pt x="700" y="206"/>
                  <a:pt x="706" y="212"/>
                  <a:pt x="706" y="219"/>
                </a:cubicBezTo>
                <a:cubicBezTo>
                  <a:pt x="706" y="226"/>
                  <a:pt x="700" y="232"/>
                  <a:pt x="693" y="232"/>
                </a:cubicBezTo>
                <a:lnTo>
                  <a:pt x="668" y="232"/>
                </a:lnTo>
                <a:cubicBezTo>
                  <a:pt x="660" y="232"/>
                  <a:pt x="655" y="226"/>
                  <a:pt x="655" y="219"/>
                </a:cubicBezTo>
                <a:cubicBezTo>
                  <a:pt x="655" y="212"/>
                  <a:pt x="660" y="206"/>
                  <a:pt x="668" y="206"/>
                </a:cubicBezTo>
                <a:close/>
                <a:moveTo>
                  <a:pt x="744" y="206"/>
                </a:moveTo>
                <a:lnTo>
                  <a:pt x="770" y="206"/>
                </a:lnTo>
                <a:cubicBezTo>
                  <a:pt x="777" y="206"/>
                  <a:pt x="783" y="212"/>
                  <a:pt x="783" y="219"/>
                </a:cubicBezTo>
                <a:cubicBezTo>
                  <a:pt x="783" y="226"/>
                  <a:pt x="777" y="232"/>
                  <a:pt x="770" y="232"/>
                </a:cubicBezTo>
                <a:lnTo>
                  <a:pt x="744" y="232"/>
                </a:lnTo>
                <a:cubicBezTo>
                  <a:pt x="737" y="232"/>
                  <a:pt x="732" y="226"/>
                  <a:pt x="732" y="219"/>
                </a:cubicBezTo>
                <a:cubicBezTo>
                  <a:pt x="732" y="212"/>
                  <a:pt x="737" y="206"/>
                  <a:pt x="744" y="206"/>
                </a:cubicBezTo>
                <a:close/>
                <a:moveTo>
                  <a:pt x="821" y="206"/>
                </a:moveTo>
                <a:lnTo>
                  <a:pt x="847" y="206"/>
                </a:lnTo>
                <a:cubicBezTo>
                  <a:pt x="854" y="206"/>
                  <a:pt x="860" y="212"/>
                  <a:pt x="860" y="219"/>
                </a:cubicBezTo>
                <a:cubicBezTo>
                  <a:pt x="860" y="226"/>
                  <a:pt x="854" y="232"/>
                  <a:pt x="847" y="232"/>
                </a:cubicBezTo>
                <a:lnTo>
                  <a:pt x="821" y="232"/>
                </a:lnTo>
                <a:cubicBezTo>
                  <a:pt x="814" y="232"/>
                  <a:pt x="808" y="226"/>
                  <a:pt x="808" y="219"/>
                </a:cubicBezTo>
                <a:cubicBezTo>
                  <a:pt x="808" y="212"/>
                  <a:pt x="814" y="206"/>
                  <a:pt x="821" y="206"/>
                </a:cubicBezTo>
                <a:close/>
                <a:moveTo>
                  <a:pt x="898" y="206"/>
                </a:moveTo>
                <a:lnTo>
                  <a:pt x="924" y="206"/>
                </a:lnTo>
                <a:cubicBezTo>
                  <a:pt x="931" y="206"/>
                  <a:pt x="936" y="212"/>
                  <a:pt x="936" y="219"/>
                </a:cubicBezTo>
                <a:cubicBezTo>
                  <a:pt x="936" y="226"/>
                  <a:pt x="931" y="232"/>
                  <a:pt x="924" y="232"/>
                </a:cubicBezTo>
                <a:lnTo>
                  <a:pt x="898" y="232"/>
                </a:lnTo>
                <a:cubicBezTo>
                  <a:pt x="891" y="232"/>
                  <a:pt x="885" y="226"/>
                  <a:pt x="885" y="219"/>
                </a:cubicBezTo>
                <a:cubicBezTo>
                  <a:pt x="885" y="212"/>
                  <a:pt x="891" y="206"/>
                  <a:pt x="898" y="206"/>
                </a:cubicBezTo>
                <a:close/>
                <a:moveTo>
                  <a:pt x="975" y="206"/>
                </a:moveTo>
                <a:lnTo>
                  <a:pt x="1000" y="206"/>
                </a:lnTo>
                <a:cubicBezTo>
                  <a:pt x="1007" y="206"/>
                  <a:pt x="1013" y="212"/>
                  <a:pt x="1013" y="219"/>
                </a:cubicBezTo>
                <a:cubicBezTo>
                  <a:pt x="1013" y="226"/>
                  <a:pt x="1007" y="232"/>
                  <a:pt x="1000" y="232"/>
                </a:cubicBezTo>
                <a:lnTo>
                  <a:pt x="975" y="232"/>
                </a:lnTo>
                <a:cubicBezTo>
                  <a:pt x="968" y="232"/>
                  <a:pt x="962" y="226"/>
                  <a:pt x="962" y="219"/>
                </a:cubicBezTo>
                <a:cubicBezTo>
                  <a:pt x="962" y="212"/>
                  <a:pt x="968" y="206"/>
                  <a:pt x="975" y="206"/>
                </a:cubicBezTo>
                <a:close/>
                <a:moveTo>
                  <a:pt x="1052" y="206"/>
                </a:moveTo>
                <a:lnTo>
                  <a:pt x="1077" y="206"/>
                </a:lnTo>
                <a:cubicBezTo>
                  <a:pt x="1084" y="206"/>
                  <a:pt x="1090" y="212"/>
                  <a:pt x="1090" y="219"/>
                </a:cubicBezTo>
                <a:cubicBezTo>
                  <a:pt x="1090" y="226"/>
                  <a:pt x="1084" y="232"/>
                  <a:pt x="1077" y="232"/>
                </a:cubicBezTo>
                <a:lnTo>
                  <a:pt x="1052" y="232"/>
                </a:lnTo>
                <a:cubicBezTo>
                  <a:pt x="1044" y="232"/>
                  <a:pt x="1039" y="226"/>
                  <a:pt x="1039" y="219"/>
                </a:cubicBezTo>
                <a:cubicBezTo>
                  <a:pt x="1039" y="212"/>
                  <a:pt x="1044" y="206"/>
                  <a:pt x="1052" y="206"/>
                </a:cubicBezTo>
                <a:close/>
                <a:moveTo>
                  <a:pt x="1128" y="206"/>
                </a:moveTo>
                <a:lnTo>
                  <a:pt x="1154" y="206"/>
                </a:lnTo>
                <a:cubicBezTo>
                  <a:pt x="1161" y="206"/>
                  <a:pt x="1167" y="212"/>
                  <a:pt x="1167" y="219"/>
                </a:cubicBezTo>
                <a:cubicBezTo>
                  <a:pt x="1167" y="226"/>
                  <a:pt x="1161" y="232"/>
                  <a:pt x="1154" y="232"/>
                </a:cubicBezTo>
                <a:lnTo>
                  <a:pt x="1128" y="232"/>
                </a:lnTo>
                <a:cubicBezTo>
                  <a:pt x="1121" y="232"/>
                  <a:pt x="1116" y="226"/>
                  <a:pt x="1116" y="219"/>
                </a:cubicBezTo>
                <a:cubicBezTo>
                  <a:pt x="1116" y="212"/>
                  <a:pt x="1121" y="206"/>
                  <a:pt x="1128" y="206"/>
                </a:cubicBezTo>
                <a:close/>
                <a:moveTo>
                  <a:pt x="1205" y="206"/>
                </a:moveTo>
                <a:lnTo>
                  <a:pt x="1231" y="206"/>
                </a:lnTo>
                <a:cubicBezTo>
                  <a:pt x="1238" y="206"/>
                  <a:pt x="1244" y="212"/>
                  <a:pt x="1244" y="219"/>
                </a:cubicBezTo>
                <a:cubicBezTo>
                  <a:pt x="1244" y="226"/>
                  <a:pt x="1238" y="232"/>
                  <a:pt x="1231" y="232"/>
                </a:cubicBezTo>
                <a:lnTo>
                  <a:pt x="1205" y="232"/>
                </a:lnTo>
                <a:cubicBezTo>
                  <a:pt x="1198" y="232"/>
                  <a:pt x="1192" y="226"/>
                  <a:pt x="1192" y="219"/>
                </a:cubicBezTo>
                <a:cubicBezTo>
                  <a:pt x="1192" y="212"/>
                  <a:pt x="1198" y="206"/>
                  <a:pt x="1205" y="206"/>
                </a:cubicBezTo>
                <a:close/>
                <a:moveTo>
                  <a:pt x="1282" y="206"/>
                </a:moveTo>
                <a:lnTo>
                  <a:pt x="1308" y="206"/>
                </a:lnTo>
                <a:cubicBezTo>
                  <a:pt x="1315" y="206"/>
                  <a:pt x="1320" y="212"/>
                  <a:pt x="1320" y="219"/>
                </a:cubicBezTo>
                <a:cubicBezTo>
                  <a:pt x="1320" y="226"/>
                  <a:pt x="1315" y="232"/>
                  <a:pt x="1308" y="232"/>
                </a:cubicBezTo>
                <a:lnTo>
                  <a:pt x="1282" y="232"/>
                </a:lnTo>
                <a:cubicBezTo>
                  <a:pt x="1275" y="232"/>
                  <a:pt x="1269" y="226"/>
                  <a:pt x="1269" y="219"/>
                </a:cubicBezTo>
                <a:cubicBezTo>
                  <a:pt x="1269" y="212"/>
                  <a:pt x="1275" y="206"/>
                  <a:pt x="1282" y="206"/>
                </a:cubicBezTo>
                <a:close/>
                <a:moveTo>
                  <a:pt x="1359" y="206"/>
                </a:moveTo>
                <a:lnTo>
                  <a:pt x="1384" y="206"/>
                </a:lnTo>
                <a:cubicBezTo>
                  <a:pt x="1391" y="206"/>
                  <a:pt x="1397" y="212"/>
                  <a:pt x="1397" y="219"/>
                </a:cubicBezTo>
                <a:cubicBezTo>
                  <a:pt x="1397" y="226"/>
                  <a:pt x="1391" y="232"/>
                  <a:pt x="1384" y="232"/>
                </a:cubicBezTo>
                <a:lnTo>
                  <a:pt x="1359" y="232"/>
                </a:lnTo>
                <a:cubicBezTo>
                  <a:pt x="1352" y="232"/>
                  <a:pt x="1346" y="226"/>
                  <a:pt x="1346" y="219"/>
                </a:cubicBezTo>
                <a:cubicBezTo>
                  <a:pt x="1346" y="212"/>
                  <a:pt x="1352" y="206"/>
                  <a:pt x="1359" y="206"/>
                </a:cubicBezTo>
                <a:close/>
                <a:moveTo>
                  <a:pt x="1436" y="206"/>
                </a:moveTo>
                <a:lnTo>
                  <a:pt x="1461" y="206"/>
                </a:lnTo>
                <a:cubicBezTo>
                  <a:pt x="1468" y="206"/>
                  <a:pt x="1474" y="212"/>
                  <a:pt x="1474" y="219"/>
                </a:cubicBezTo>
                <a:cubicBezTo>
                  <a:pt x="1474" y="226"/>
                  <a:pt x="1468" y="232"/>
                  <a:pt x="1461" y="232"/>
                </a:cubicBezTo>
                <a:lnTo>
                  <a:pt x="1436" y="232"/>
                </a:lnTo>
                <a:cubicBezTo>
                  <a:pt x="1428" y="232"/>
                  <a:pt x="1423" y="226"/>
                  <a:pt x="1423" y="219"/>
                </a:cubicBezTo>
                <a:cubicBezTo>
                  <a:pt x="1423" y="212"/>
                  <a:pt x="1428" y="206"/>
                  <a:pt x="1436" y="206"/>
                </a:cubicBezTo>
                <a:close/>
                <a:moveTo>
                  <a:pt x="1512" y="206"/>
                </a:moveTo>
                <a:lnTo>
                  <a:pt x="1538" y="206"/>
                </a:lnTo>
                <a:cubicBezTo>
                  <a:pt x="1545" y="206"/>
                  <a:pt x="1551" y="212"/>
                  <a:pt x="1551" y="219"/>
                </a:cubicBezTo>
                <a:cubicBezTo>
                  <a:pt x="1551" y="226"/>
                  <a:pt x="1545" y="232"/>
                  <a:pt x="1538" y="232"/>
                </a:cubicBezTo>
                <a:lnTo>
                  <a:pt x="1512" y="232"/>
                </a:lnTo>
                <a:cubicBezTo>
                  <a:pt x="1505" y="232"/>
                  <a:pt x="1500" y="226"/>
                  <a:pt x="1500" y="219"/>
                </a:cubicBezTo>
                <a:cubicBezTo>
                  <a:pt x="1500" y="212"/>
                  <a:pt x="1505" y="206"/>
                  <a:pt x="1512" y="206"/>
                </a:cubicBezTo>
                <a:close/>
                <a:moveTo>
                  <a:pt x="1589" y="206"/>
                </a:moveTo>
                <a:lnTo>
                  <a:pt x="1615" y="206"/>
                </a:lnTo>
                <a:cubicBezTo>
                  <a:pt x="1622" y="206"/>
                  <a:pt x="1628" y="212"/>
                  <a:pt x="1628" y="219"/>
                </a:cubicBezTo>
                <a:cubicBezTo>
                  <a:pt x="1628" y="226"/>
                  <a:pt x="1622" y="232"/>
                  <a:pt x="1615" y="232"/>
                </a:cubicBezTo>
                <a:lnTo>
                  <a:pt x="1589" y="232"/>
                </a:lnTo>
                <a:cubicBezTo>
                  <a:pt x="1582" y="232"/>
                  <a:pt x="1576" y="226"/>
                  <a:pt x="1576" y="219"/>
                </a:cubicBezTo>
                <a:cubicBezTo>
                  <a:pt x="1576" y="212"/>
                  <a:pt x="1582" y="206"/>
                  <a:pt x="1589" y="206"/>
                </a:cubicBezTo>
                <a:close/>
                <a:moveTo>
                  <a:pt x="1666" y="206"/>
                </a:moveTo>
                <a:lnTo>
                  <a:pt x="1692" y="206"/>
                </a:lnTo>
                <a:cubicBezTo>
                  <a:pt x="1699" y="206"/>
                  <a:pt x="1704" y="212"/>
                  <a:pt x="1704" y="219"/>
                </a:cubicBezTo>
                <a:cubicBezTo>
                  <a:pt x="1704" y="226"/>
                  <a:pt x="1699" y="232"/>
                  <a:pt x="1692" y="232"/>
                </a:cubicBezTo>
                <a:lnTo>
                  <a:pt x="1666" y="232"/>
                </a:lnTo>
                <a:cubicBezTo>
                  <a:pt x="1659" y="232"/>
                  <a:pt x="1653" y="226"/>
                  <a:pt x="1653" y="219"/>
                </a:cubicBezTo>
                <a:cubicBezTo>
                  <a:pt x="1653" y="212"/>
                  <a:pt x="1659" y="206"/>
                  <a:pt x="1666" y="206"/>
                </a:cubicBezTo>
                <a:close/>
                <a:moveTo>
                  <a:pt x="1743" y="206"/>
                </a:moveTo>
                <a:lnTo>
                  <a:pt x="1768" y="206"/>
                </a:lnTo>
                <a:cubicBezTo>
                  <a:pt x="1775" y="206"/>
                  <a:pt x="1781" y="212"/>
                  <a:pt x="1781" y="219"/>
                </a:cubicBezTo>
                <a:cubicBezTo>
                  <a:pt x="1781" y="226"/>
                  <a:pt x="1775" y="232"/>
                  <a:pt x="1768" y="232"/>
                </a:cubicBezTo>
                <a:lnTo>
                  <a:pt x="1743" y="232"/>
                </a:lnTo>
                <a:cubicBezTo>
                  <a:pt x="1736" y="232"/>
                  <a:pt x="1730" y="226"/>
                  <a:pt x="1730" y="219"/>
                </a:cubicBezTo>
                <a:cubicBezTo>
                  <a:pt x="1730" y="212"/>
                  <a:pt x="1736" y="206"/>
                  <a:pt x="1743" y="206"/>
                </a:cubicBezTo>
                <a:close/>
                <a:moveTo>
                  <a:pt x="1820" y="206"/>
                </a:moveTo>
                <a:lnTo>
                  <a:pt x="1845" y="206"/>
                </a:lnTo>
                <a:cubicBezTo>
                  <a:pt x="1852" y="206"/>
                  <a:pt x="1858" y="212"/>
                  <a:pt x="1858" y="219"/>
                </a:cubicBezTo>
                <a:cubicBezTo>
                  <a:pt x="1858" y="226"/>
                  <a:pt x="1852" y="232"/>
                  <a:pt x="1845" y="232"/>
                </a:cubicBezTo>
                <a:lnTo>
                  <a:pt x="1820" y="232"/>
                </a:lnTo>
                <a:cubicBezTo>
                  <a:pt x="1812" y="232"/>
                  <a:pt x="1807" y="226"/>
                  <a:pt x="1807" y="219"/>
                </a:cubicBezTo>
                <a:cubicBezTo>
                  <a:pt x="1807" y="212"/>
                  <a:pt x="1812" y="206"/>
                  <a:pt x="1820" y="206"/>
                </a:cubicBezTo>
                <a:close/>
                <a:moveTo>
                  <a:pt x="1896" y="206"/>
                </a:moveTo>
                <a:lnTo>
                  <a:pt x="1922" y="206"/>
                </a:lnTo>
                <a:cubicBezTo>
                  <a:pt x="1929" y="206"/>
                  <a:pt x="1935" y="212"/>
                  <a:pt x="1935" y="219"/>
                </a:cubicBezTo>
                <a:cubicBezTo>
                  <a:pt x="1935" y="226"/>
                  <a:pt x="1929" y="232"/>
                  <a:pt x="1922" y="232"/>
                </a:cubicBezTo>
                <a:lnTo>
                  <a:pt x="1896" y="232"/>
                </a:lnTo>
                <a:cubicBezTo>
                  <a:pt x="1889" y="232"/>
                  <a:pt x="1884" y="226"/>
                  <a:pt x="1884" y="219"/>
                </a:cubicBezTo>
                <a:cubicBezTo>
                  <a:pt x="1884" y="212"/>
                  <a:pt x="1889" y="206"/>
                  <a:pt x="1896" y="206"/>
                </a:cubicBezTo>
                <a:close/>
                <a:moveTo>
                  <a:pt x="1973" y="206"/>
                </a:moveTo>
                <a:lnTo>
                  <a:pt x="1999" y="206"/>
                </a:lnTo>
                <a:cubicBezTo>
                  <a:pt x="2006" y="206"/>
                  <a:pt x="2012" y="212"/>
                  <a:pt x="2012" y="219"/>
                </a:cubicBezTo>
                <a:cubicBezTo>
                  <a:pt x="2012" y="226"/>
                  <a:pt x="2006" y="232"/>
                  <a:pt x="1999" y="232"/>
                </a:cubicBezTo>
                <a:lnTo>
                  <a:pt x="1973" y="232"/>
                </a:lnTo>
                <a:cubicBezTo>
                  <a:pt x="1966" y="232"/>
                  <a:pt x="1960" y="226"/>
                  <a:pt x="1960" y="219"/>
                </a:cubicBezTo>
                <a:cubicBezTo>
                  <a:pt x="1960" y="212"/>
                  <a:pt x="1966" y="206"/>
                  <a:pt x="1973" y="206"/>
                </a:cubicBezTo>
                <a:close/>
                <a:moveTo>
                  <a:pt x="2050" y="206"/>
                </a:moveTo>
                <a:lnTo>
                  <a:pt x="2076" y="206"/>
                </a:lnTo>
                <a:cubicBezTo>
                  <a:pt x="2083" y="206"/>
                  <a:pt x="2088" y="212"/>
                  <a:pt x="2088" y="219"/>
                </a:cubicBezTo>
                <a:cubicBezTo>
                  <a:pt x="2088" y="226"/>
                  <a:pt x="2083" y="232"/>
                  <a:pt x="2076" y="232"/>
                </a:cubicBezTo>
                <a:lnTo>
                  <a:pt x="2050" y="232"/>
                </a:lnTo>
                <a:cubicBezTo>
                  <a:pt x="2043" y="232"/>
                  <a:pt x="2037" y="226"/>
                  <a:pt x="2037" y="219"/>
                </a:cubicBezTo>
                <a:cubicBezTo>
                  <a:pt x="2037" y="212"/>
                  <a:pt x="2043" y="206"/>
                  <a:pt x="2050" y="206"/>
                </a:cubicBezTo>
                <a:close/>
                <a:moveTo>
                  <a:pt x="2127" y="206"/>
                </a:moveTo>
                <a:lnTo>
                  <a:pt x="2152" y="206"/>
                </a:lnTo>
                <a:cubicBezTo>
                  <a:pt x="2159" y="206"/>
                  <a:pt x="2165" y="212"/>
                  <a:pt x="2165" y="219"/>
                </a:cubicBezTo>
                <a:cubicBezTo>
                  <a:pt x="2165" y="226"/>
                  <a:pt x="2159" y="232"/>
                  <a:pt x="2152" y="232"/>
                </a:cubicBezTo>
                <a:lnTo>
                  <a:pt x="2127" y="232"/>
                </a:lnTo>
                <a:cubicBezTo>
                  <a:pt x="2120" y="232"/>
                  <a:pt x="2114" y="226"/>
                  <a:pt x="2114" y="219"/>
                </a:cubicBezTo>
                <a:cubicBezTo>
                  <a:pt x="2114" y="212"/>
                  <a:pt x="2120" y="206"/>
                  <a:pt x="2127" y="206"/>
                </a:cubicBezTo>
                <a:close/>
                <a:moveTo>
                  <a:pt x="2204" y="206"/>
                </a:moveTo>
                <a:lnTo>
                  <a:pt x="2229" y="206"/>
                </a:lnTo>
                <a:cubicBezTo>
                  <a:pt x="2236" y="206"/>
                  <a:pt x="2242" y="212"/>
                  <a:pt x="2242" y="219"/>
                </a:cubicBezTo>
                <a:cubicBezTo>
                  <a:pt x="2242" y="226"/>
                  <a:pt x="2236" y="232"/>
                  <a:pt x="2229" y="232"/>
                </a:cubicBezTo>
                <a:lnTo>
                  <a:pt x="2204" y="232"/>
                </a:lnTo>
                <a:cubicBezTo>
                  <a:pt x="2196" y="232"/>
                  <a:pt x="2191" y="226"/>
                  <a:pt x="2191" y="219"/>
                </a:cubicBezTo>
                <a:cubicBezTo>
                  <a:pt x="2191" y="212"/>
                  <a:pt x="2196" y="206"/>
                  <a:pt x="2204" y="206"/>
                </a:cubicBezTo>
                <a:close/>
                <a:moveTo>
                  <a:pt x="2280" y="206"/>
                </a:moveTo>
                <a:lnTo>
                  <a:pt x="2306" y="206"/>
                </a:lnTo>
                <a:cubicBezTo>
                  <a:pt x="2313" y="206"/>
                  <a:pt x="2319" y="212"/>
                  <a:pt x="2319" y="219"/>
                </a:cubicBezTo>
                <a:cubicBezTo>
                  <a:pt x="2319" y="226"/>
                  <a:pt x="2313" y="232"/>
                  <a:pt x="2306" y="232"/>
                </a:cubicBezTo>
                <a:lnTo>
                  <a:pt x="2280" y="232"/>
                </a:lnTo>
                <a:cubicBezTo>
                  <a:pt x="2273" y="232"/>
                  <a:pt x="2268" y="226"/>
                  <a:pt x="2268" y="219"/>
                </a:cubicBezTo>
                <a:cubicBezTo>
                  <a:pt x="2268" y="212"/>
                  <a:pt x="2273" y="206"/>
                  <a:pt x="2280" y="206"/>
                </a:cubicBezTo>
                <a:close/>
                <a:moveTo>
                  <a:pt x="2357" y="206"/>
                </a:moveTo>
                <a:lnTo>
                  <a:pt x="2383" y="206"/>
                </a:lnTo>
                <a:cubicBezTo>
                  <a:pt x="2390" y="206"/>
                  <a:pt x="2396" y="212"/>
                  <a:pt x="2396" y="219"/>
                </a:cubicBezTo>
                <a:cubicBezTo>
                  <a:pt x="2396" y="226"/>
                  <a:pt x="2390" y="232"/>
                  <a:pt x="2383" y="232"/>
                </a:cubicBezTo>
                <a:lnTo>
                  <a:pt x="2357" y="232"/>
                </a:lnTo>
                <a:cubicBezTo>
                  <a:pt x="2350" y="232"/>
                  <a:pt x="2344" y="226"/>
                  <a:pt x="2344" y="219"/>
                </a:cubicBezTo>
                <a:cubicBezTo>
                  <a:pt x="2344" y="212"/>
                  <a:pt x="2350" y="206"/>
                  <a:pt x="2357" y="206"/>
                </a:cubicBezTo>
                <a:close/>
                <a:moveTo>
                  <a:pt x="2434" y="206"/>
                </a:moveTo>
                <a:lnTo>
                  <a:pt x="2460" y="206"/>
                </a:lnTo>
                <a:cubicBezTo>
                  <a:pt x="2467" y="206"/>
                  <a:pt x="2472" y="212"/>
                  <a:pt x="2472" y="219"/>
                </a:cubicBezTo>
                <a:cubicBezTo>
                  <a:pt x="2472" y="226"/>
                  <a:pt x="2467" y="232"/>
                  <a:pt x="2460" y="232"/>
                </a:cubicBezTo>
                <a:lnTo>
                  <a:pt x="2434" y="232"/>
                </a:lnTo>
                <a:cubicBezTo>
                  <a:pt x="2427" y="232"/>
                  <a:pt x="2421" y="226"/>
                  <a:pt x="2421" y="219"/>
                </a:cubicBezTo>
                <a:cubicBezTo>
                  <a:pt x="2421" y="212"/>
                  <a:pt x="2427" y="206"/>
                  <a:pt x="2434" y="206"/>
                </a:cubicBezTo>
                <a:close/>
                <a:moveTo>
                  <a:pt x="2511" y="206"/>
                </a:moveTo>
                <a:lnTo>
                  <a:pt x="2536" y="206"/>
                </a:lnTo>
                <a:cubicBezTo>
                  <a:pt x="2543" y="206"/>
                  <a:pt x="2549" y="212"/>
                  <a:pt x="2549" y="219"/>
                </a:cubicBezTo>
                <a:cubicBezTo>
                  <a:pt x="2549" y="226"/>
                  <a:pt x="2543" y="232"/>
                  <a:pt x="2536" y="232"/>
                </a:cubicBezTo>
                <a:lnTo>
                  <a:pt x="2511" y="232"/>
                </a:lnTo>
                <a:cubicBezTo>
                  <a:pt x="2504" y="232"/>
                  <a:pt x="2498" y="226"/>
                  <a:pt x="2498" y="219"/>
                </a:cubicBezTo>
                <a:cubicBezTo>
                  <a:pt x="2498" y="212"/>
                  <a:pt x="2504" y="206"/>
                  <a:pt x="2511" y="206"/>
                </a:cubicBezTo>
                <a:close/>
                <a:moveTo>
                  <a:pt x="2588" y="206"/>
                </a:moveTo>
                <a:lnTo>
                  <a:pt x="2613" y="206"/>
                </a:lnTo>
                <a:cubicBezTo>
                  <a:pt x="2620" y="206"/>
                  <a:pt x="2626" y="212"/>
                  <a:pt x="2626" y="219"/>
                </a:cubicBezTo>
                <a:cubicBezTo>
                  <a:pt x="2626" y="226"/>
                  <a:pt x="2620" y="232"/>
                  <a:pt x="2613" y="232"/>
                </a:cubicBezTo>
                <a:lnTo>
                  <a:pt x="2588" y="232"/>
                </a:lnTo>
                <a:cubicBezTo>
                  <a:pt x="2580" y="232"/>
                  <a:pt x="2575" y="226"/>
                  <a:pt x="2575" y="219"/>
                </a:cubicBezTo>
                <a:cubicBezTo>
                  <a:pt x="2575" y="212"/>
                  <a:pt x="2580" y="206"/>
                  <a:pt x="2588" y="206"/>
                </a:cubicBezTo>
                <a:close/>
                <a:moveTo>
                  <a:pt x="2664" y="206"/>
                </a:moveTo>
                <a:lnTo>
                  <a:pt x="2690" y="206"/>
                </a:lnTo>
                <a:cubicBezTo>
                  <a:pt x="2697" y="206"/>
                  <a:pt x="2703" y="212"/>
                  <a:pt x="2703" y="219"/>
                </a:cubicBezTo>
                <a:cubicBezTo>
                  <a:pt x="2703" y="226"/>
                  <a:pt x="2697" y="232"/>
                  <a:pt x="2690" y="232"/>
                </a:cubicBezTo>
                <a:lnTo>
                  <a:pt x="2664" y="232"/>
                </a:lnTo>
                <a:cubicBezTo>
                  <a:pt x="2657" y="232"/>
                  <a:pt x="2652" y="226"/>
                  <a:pt x="2652" y="219"/>
                </a:cubicBezTo>
                <a:cubicBezTo>
                  <a:pt x="2652" y="212"/>
                  <a:pt x="2657" y="206"/>
                  <a:pt x="2664" y="206"/>
                </a:cubicBezTo>
                <a:close/>
                <a:moveTo>
                  <a:pt x="2741" y="206"/>
                </a:moveTo>
                <a:lnTo>
                  <a:pt x="2767" y="206"/>
                </a:lnTo>
                <a:cubicBezTo>
                  <a:pt x="2774" y="206"/>
                  <a:pt x="2780" y="212"/>
                  <a:pt x="2780" y="219"/>
                </a:cubicBezTo>
                <a:cubicBezTo>
                  <a:pt x="2780" y="226"/>
                  <a:pt x="2774" y="232"/>
                  <a:pt x="2767" y="232"/>
                </a:cubicBezTo>
                <a:lnTo>
                  <a:pt x="2741" y="232"/>
                </a:lnTo>
                <a:cubicBezTo>
                  <a:pt x="2734" y="232"/>
                  <a:pt x="2728" y="226"/>
                  <a:pt x="2728" y="219"/>
                </a:cubicBezTo>
                <a:cubicBezTo>
                  <a:pt x="2728" y="212"/>
                  <a:pt x="2734" y="206"/>
                  <a:pt x="2741" y="206"/>
                </a:cubicBezTo>
                <a:close/>
                <a:moveTo>
                  <a:pt x="2818" y="206"/>
                </a:moveTo>
                <a:lnTo>
                  <a:pt x="2844" y="206"/>
                </a:lnTo>
                <a:cubicBezTo>
                  <a:pt x="2851" y="206"/>
                  <a:pt x="2856" y="212"/>
                  <a:pt x="2856" y="219"/>
                </a:cubicBezTo>
                <a:cubicBezTo>
                  <a:pt x="2856" y="226"/>
                  <a:pt x="2851" y="232"/>
                  <a:pt x="2844" y="232"/>
                </a:cubicBezTo>
                <a:lnTo>
                  <a:pt x="2818" y="232"/>
                </a:lnTo>
                <a:cubicBezTo>
                  <a:pt x="2811" y="232"/>
                  <a:pt x="2805" y="226"/>
                  <a:pt x="2805" y="219"/>
                </a:cubicBezTo>
                <a:cubicBezTo>
                  <a:pt x="2805" y="212"/>
                  <a:pt x="2811" y="206"/>
                  <a:pt x="2818" y="206"/>
                </a:cubicBezTo>
                <a:close/>
                <a:moveTo>
                  <a:pt x="2895" y="206"/>
                </a:moveTo>
                <a:lnTo>
                  <a:pt x="2920" y="206"/>
                </a:lnTo>
                <a:cubicBezTo>
                  <a:pt x="2927" y="206"/>
                  <a:pt x="2933" y="212"/>
                  <a:pt x="2933" y="219"/>
                </a:cubicBezTo>
                <a:cubicBezTo>
                  <a:pt x="2933" y="226"/>
                  <a:pt x="2927" y="232"/>
                  <a:pt x="2920" y="232"/>
                </a:cubicBezTo>
                <a:lnTo>
                  <a:pt x="2895" y="232"/>
                </a:lnTo>
                <a:cubicBezTo>
                  <a:pt x="2888" y="232"/>
                  <a:pt x="2882" y="226"/>
                  <a:pt x="2882" y="219"/>
                </a:cubicBezTo>
                <a:cubicBezTo>
                  <a:pt x="2882" y="212"/>
                  <a:pt x="2888" y="206"/>
                  <a:pt x="2895" y="206"/>
                </a:cubicBezTo>
                <a:close/>
                <a:moveTo>
                  <a:pt x="2972" y="206"/>
                </a:moveTo>
                <a:lnTo>
                  <a:pt x="2997" y="206"/>
                </a:lnTo>
                <a:cubicBezTo>
                  <a:pt x="3004" y="206"/>
                  <a:pt x="3010" y="212"/>
                  <a:pt x="3010" y="219"/>
                </a:cubicBezTo>
                <a:cubicBezTo>
                  <a:pt x="3010" y="226"/>
                  <a:pt x="3004" y="232"/>
                  <a:pt x="2997" y="232"/>
                </a:cubicBezTo>
                <a:lnTo>
                  <a:pt x="2972" y="232"/>
                </a:lnTo>
                <a:cubicBezTo>
                  <a:pt x="2964" y="232"/>
                  <a:pt x="2959" y="226"/>
                  <a:pt x="2959" y="219"/>
                </a:cubicBezTo>
                <a:cubicBezTo>
                  <a:pt x="2959" y="212"/>
                  <a:pt x="2964" y="206"/>
                  <a:pt x="2972" y="206"/>
                </a:cubicBezTo>
                <a:close/>
                <a:moveTo>
                  <a:pt x="3048" y="206"/>
                </a:moveTo>
                <a:lnTo>
                  <a:pt x="3074" y="206"/>
                </a:lnTo>
                <a:cubicBezTo>
                  <a:pt x="3081" y="206"/>
                  <a:pt x="3087" y="212"/>
                  <a:pt x="3087" y="219"/>
                </a:cubicBezTo>
                <a:cubicBezTo>
                  <a:pt x="3087" y="226"/>
                  <a:pt x="3081" y="232"/>
                  <a:pt x="3074" y="232"/>
                </a:cubicBezTo>
                <a:lnTo>
                  <a:pt x="3048" y="232"/>
                </a:lnTo>
                <a:cubicBezTo>
                  <a:pt x="3041" y="232"/>
                  <a:pt x="3036" y="226"/>
                  <a:pt x="3036" y="219"/>
                </a:cubicBezTo>
                <a:cubicBezTo>
                  <a:pt x="3036" y="212"/>
                  <a:pt x="3041" y="206"/>
                  <a:pt x="3048" y="206"/>
                </a:cubicBezTo>
                <a:close/>
                <a:moveTo>
                  <a:pt x="3125" y="206"/>
                </a:moveTo>
                <a:lnTo>
                  <a:pt x="3151" y="206"/>
                </a:lnTo>
                <a:cubicBezTo>
                  <a:pt x="3158" y="206"/>
                  <a:pt x="3164" y="212"/>
                  <a:pt x="3164" y="219"/>
                </a:cubicBezTo>
                <a:cubicBezTo>
                  <a:pt x="3164" y="226"/>
                  <a:pt x="3158" y="232"/>
                  <a:pt x="3151" y="232"/>
                </a:cubicBezTo>
                <a:lnTo>
                  <a:pt x="3125" y="232"/>
                </a:lnTo>
                <a:cubicBezTo>
                  <a:pt x="3118" y="232"/>
                  <a:pt x="3112" y="226"/>
                  <a:pt x="3112" y="219"/>
                </a:cubicBezTo>
                <a:cubicBezTo>
                  <a:pt x="3112" y="212"/>
                  <a:pt x="3118" y="206"/>
                  <a:pt x="3125" y="206"/>
                </a:cubicBezTo>
                <a:close/>
                <a:moveTo>
                  <a:pt x="3202" y="206"/>
                </a:moveTo>
                <a:lnTo>
                  <a:pt x="3228" y="206"/>
                </a:lnTo>
                <a:cubicBezTo>
                  <a:pt x="3235" y="206"/>
                  <a:pt x="3240" y="212"/>
                  <a:pt x="3240" y="219"/>
                </a:cubicBezTo>
                <a:cubicBezTo>
                  <a:pt x="3240" y="226"/>
                  <a:pt x="3235" y="232"/>
                  <a:pt x="3228" y="232"/>
                </a:cubicBezTo>
                <a:lnTo>
                  <a:pt x="3202" y="232"/>
                </a:lnTo>
                <a:cubicBezTo>
                  <a:pt x="3195" y="232"/>
                  <a:pt x="3189" y="226"/>
                  <a:pt x="3189" y="219"/>
                </a:cubicBezTo>
                <a:cubicBezTo>
                  <a:pt x="3189" y="212"/>
                  <a:pt x="3195" y="206"/>
                  <a:pt x="3202" y="206"/>
                </a:cubicBezTo>
                <a:close/>
                <a:moveTo>
                  <a:pt x="3279" y="206"/>
                </a:moveTo>
                <a:lnTo>
                  <a:pt x="3304" y="206"/>
                </a:lnTo>
                <a:cubicBezTo>
                  <a:pt x="3311" y="206"/>
                  <a:pt x="3317" y="212"/>
                  <a:pt x="3317" y="219"/>
                </a:cubicBezTo>
                <a:cubicBezTo>
                  <a:pt x="3317" y="226"/>
                  <a:pt x="3311" y="232"/>
                  <a:pt x="3304" y="232"/>
                </a:cubicBezTo>
                <a:lnTo>
                  <a:pt x="3279" y="232"/>
                </a:lnTo>
                <a:cubicBezTo>
                  <a:pt x="3272" y="232"/>
                  <a:pt x="3266" y="226"/>
                  <a:pt x="3266" y="219"/>
                </a:cubicBezTo>
                <a:cubicBezTo>
                  <a:pt x="3266" y="212"/>
                  <a:pt x="3272" y="206"/>
                  <a:pt x="3279" y="206"/>
                </a:cubicBezTo>
                <a:close/>
                <a:moveTo>
                  <a:pt x="3356" y="206"/>
                </a:moveTo>
                <a:lnTo>
                  <a:pt x="3381" y="206"/>
                </a:lnTo>
                <a:cubicBezTo>
                  <a:pt x="3388" y="206"/>
                  <a:pt x="3394" y="212"/>
                  <a:pt x="3394" y="219"/>
                </a:cubicBezTo>
                <a:cubicBezTo>
                  <a:pt x="3394" y="226"/>
                  <a:pt x="3388" y="232"/>
                  <a:pt x="3381" y="232"/>
                </a:cubicBezTo>
                <a:lnTo>
                  <a:pt x="3356" y="232"/>
                </a:lnTo>
                <a:cubicBezTo>
                  <a:pt x="3348" y="232"/>
                  <a:pt x="3343" y="226"/>
                  <a:pt x="3343" y="219"/>
                </a:cubicBezTo>
                <a:cubicBezTo>
                  <a:pt x="3343" y="212"/>
                  <a:pt x="3348" y="206"/>
                  <a:pt x="3356" y="206"/>
                </a:cubicBezTo>
                <a:close/>
                <a:moveTo>
                  <a:pt x="3432" y="206"/>
                </a:moveTo>
                <a:lnTo>
                  <a:pt x="3458" y="206"/>
                </a:lnTo>
                <a:cubicBezTo>
                  <a:pt x="3465" y="206"/>
                  <a:pt x="3471" y="212"/>
                  <a:pt x="3471" y="219"/>
                </a:cubicBezTo>
                <a:cubicBezTo>
                  <a:pt x="3471" y="226"/>
                  <a:pt x="3465" y="232"/>
                  <a:pt x="3458" y="232"/>
                </a:cubicBezTo>
                <a:lnTo>
                  <a:pt x="3432" y="232"/>
                </a:lnTo>
                <a:cubicBezTo>
                  <a:pt x="3425" y="232"/>
                  <a:pt x="3420" y="226"/>
                  <a:pt x="3420" y="219"/>
                </a:cubicBezTo>
                <a:cubicBezTo>
                  <a:pt x="3420" y="212"/>
                  <a:pt x="3425" y="206"/>
                  <a:pt x="3432" y="206"/>
                </a:cubicBezTo>
                <a:close/>
                <a:moveTo>
                  <a:pt x="3509" y="206"/>
                </a:moveTo>
                <a:lnTo>
                  <a:pt x="3535" y="206"/>
                </a:lnTo>
                <a:cubicBezTo>
                  <a:pt x="3542" y="206"/>
                  <a:pt x="3548" y="212"/>
                  <a:pt x="3548" y="219"/>
                </a:cubicBezTo>
                <a:cubicBezTo>
                  <a:pt x="3548" y="226"/>
                  <a:pt x="3542" y="232"/>
                  <a:pt x="3535" y="232"/>
                </a:cubicBezTo>
                <a:lnTo>
                  <a:pt x="3509" y="232"/>
                </a:lnTo>
                <a:cubicBezTo>
                  <a:pt x="3502" y="232"/>
                  <a:pt x="3496" y="226"/>
                  <a:pt x="3496" y="219"/>
                </a:cubicBezTo>
                <a:cubicBezTo>
                  <a:pt x="3496" y="212"/>
                  <a:pt x="3502" y="206"/>
                  <a:pt x="3509" y="206"/>
                </a:cubicBezTo>
                <a:close/>
                <a:moveTo>
                  <a:pt x="3586" y="206"/>
                </a:moveTo>
                <a:lnTo>
                  <a:pt x="3612" y="206"/>
                </a:lnTo>
                <a:cubicBezTo>
                  <a:pt x="3619" y="206"/>
                  <a:pt x="3624" y="212"/>
                  <a:pt x="3624" y="219"/>
                </a:cubicBezTo>
                <a:cubicBezTo>
                  <a:pt x="3624" y="226"/>
                  <a:pt x="3619" y="232"/>
                  <a:pt x="3612" y="232"/>
                </a:cubicBezTo>
                <a:lnTo>
                  <a:pt x="3586" y="232"/>
                </a:lnTo>
                <a:cubicBezTo>
                  <a:pt x="3579" y="232"/>
                  <a:pt x="3573" y="226"/>
                  <a:pt x="3573" y="219"/>
                </a:cubicBezTo>
                <a:cubicBezTo>
                  <a:pt x="3573" y="212"/>
                  <a:pt x="3579" y="206"/>
                  <a:pt x="3586" y="206"/>
                </a:cubicBezTo>
                <a:close/>
                <a:moveTo>
                  <a:pt x="3663" y="206"/>
                </a:moveTo>
                <a:lnTo>
                  <a:pt x="3688" y="206"/>
                </a:lnTo>
                <a:cubicBezTo>
                  <a:pt x="3695" y="206"/>
                  <a:pt x="3701" y="212"/>
                  <a:pt x="3701" y="219"/>
                </a:cubicBezTo>
                <a:cubicBezTo>
                  <a:pt x="3701" y="226"/>
                  <a:pt x="3695" y="232"/>
                  <a:pt x="3688" y="232"/>
                </a:cubicBezTo>
                <a:lnTo>
                  <a:pt x="3663" y="232"/>
                </a:lnTo>
                <a:cubicBezTo>
                  <a:pt x="3656" y="232"/>
                  <a:pt x="3650" y="226"/>
                  <a:pt x="3650" y="219"/>
                </a:cubicBezTo>
                <a:cubicBezTo>
                  <a:pt x="3650" y="212"/>
                  <a:pt x="3656" y="206"/>
                  <a:pt x="3663" y="206"/>
                </a:cubicBezTo>
                <a:close/>
                <a:moveTo>
                  <a:pt x="3740" y="206"/>
                </a:moveTo>
                <a:lnTo>
                  <a:pt x="3765" y="206"/>
                </a:lnTo>
                <a:cubicBezTo>
                  <a:pt x="3772" y="206"/>
                  <a:pt x="3778" y="212"/>
                  <a:pt x="3778" y="219"/>
                </a:cubicBezTo>
                <a:cubicBezTo>
                  <a:pt x="3778" y="226"/>
                  <a:pt x="3772" y="232"/>
                  <a:pt x="3765" y="232"/>
                </a:cubicBezTo>
                <a:lnTo>
                  <a:pt x="3740" y="232"/>
                </a:lnTo>
                <a:cubicBezTo>
                  <a:pt x="3732" y="232"/>
                  <a:pt x="3727" y="226"/>
                  <a:pt x="3727" y="219"/>
                </a:cubicBezTo>
                <a:cubicBezTo>
                  <a:pt x="3727" y="212"/>
                  <a:pt x="3732" y="206"/>
                  <a:pt x="3740" y="206"/>
                </a:cubicBezTo>
                <a:close/>
                <a:moveTo>
                  <a:pt x="3816" y="206"/>
                </a:moveTo>
                <a:lnTo>
                  <a:pt x="3842" y="206"/>
                </a:lnTo>
                <a:cubicBezTo>
                  <a:pt x="3849" y="206"/>
                  <a:pt x="3855" y="212"/>
                  <a:pt x="3855" y="219"/>
                </a:cubicBezTo>
                <a:cubicBezTo>
                  <a:pt x="3855" y="226"/>
                  <a:pt x="3849" y="232"/>
                  <a:pt x="3842" y="232"/>
                </a:cubicBezTo>
                <a:lnTo>
                  <a:pt x="3816" y="232"/>
                </a:lnTo>
                <a:cubicBezTo>
                  <a:pt x="3809" y="232"/>
                  <a:pt x="3804" y="226"/>
                  <a:pt x="3804" y="219"/>
                </a:cubicBezTo>
                <a:cubicBezTo>
                  <a:pt x="3804" y="212"/>
                  <a:pt x="3809" y="206"/>
                  <a:pt x="3816" y="206"/>
                </a:cubicBezTo>
                <a:close/>
                <a:moveTo>
                  <a:pt x="3893" y="206"/>
                </a:moveTo>
                <a:lnTo>
                  <a:pt x="3919" y="206"/>
                </a:lnTo>
                <a:cubicBezTo>
                  <a:pt x="3926" y="206"/>
                  <a:pt x="3932" y="212"/>
                  <a:pt x="3932" y="219"/>
                </a:cubicBezTo>
                <a:cubicBezTo>
                  <a:pt x="3932" y="226"/>
                  <a:pt x="3926" y="232"/>
                  <a:pt x="3919" y="232"/>
                </a:cubicBezTo>
                <a:lnTo>
                  <a:pt x="3893" y="232"/>
                </a:lnTo>
                <a:cubicBezTo>
                  <a:pt x="3886" y="232"/>
                  <a:pt x="3880" y="226"/>
                  <a:pt x="3880" y="219"/>
                </a:cubicBezTo>
                <a:cubicBezTo>
                  <a:pt x="3880" y="212"/>
                  <a:pt x="3886" y="206"/>
                  <a:pt x="3893" y="206"/>
                </a:cubicBezTo>
                <a:close/>
                <a:moveTo>
                  <a:pt x="3970" y="206"/>
                </a:moveTo>
                <a:lnTo>
                  <a:pt x="3996" y="206"/>
                </a:lnTo>
                <a:cubicBezTo>
                  <a:pt x="4003" y="206"/>
                  <a:pt x="4008" y="212"/>
                  <a:pt x="4008" y="219"/>
                </a:cubicBezTo>
                <a:cubicBezTo>
                  <a:pt x="4008" y="226"/>
                  <a:pt x="4003" y="232"/>
                  <a:pt x="3996" y="232"/>
                </a:cubicBezTo>
                <a:lnTo>
                  <a:pt x="3970" y="232"/>
                </a:lnTo>
                <a:cubicBezTo>
                  <a:pt x="3963" y="232"/>
                  <a:pt x="3957" y="226"/>
                  <a:pt x="3957" y="219"/>
                </a:cubicBezTo>
                <a:cubicBezTo>
                  <a:pt x="3957" y="212"/>
                  <a:pt x="3963" y="206"/>
                  <a:pt x="3970" y="206"/>
                </a:cubicBezTo>
                <a:close/>
                <a:moveTo>
                  <a:pt x="4047" y="206"/>
                </a:moveTo>
                <a:lnTo>
                  <a:pt x="4072" y="206"/>
                </a:lnTo>
                <a:cubicBezTo>
                  <a:pt x="4079" y="206"/>
                  <a:pt x="4085" y="212"/>
                  <a:pt x="4085" y="219"/>
                </a:cubicBezTo>
                <a:cubicBezTo>
                  <a:pt x="4085" y="226"/>
                  <a:pt x="4079" y="232"/>
                  <a:pt x="4072" y="232"/>
                </a:cubicBezTo>
                <a:lnTo>
                  <a:pt x="4047" y="232"/>
                </a:lnTo>
                <a:cubicBezTo>
                  <a:pt x="4040" y="232"/>
                  <a:pt x="4034" y="226"/>
                  <a:pt x="4034" y="219"/>
                </a:cubicBezTo>
                <a:cubicBezTo>
                  <a:pt x="4034" y="212"/>
                  <a:pt x="4040" y="206"/>
                  <a:pt x="4047" y="206"/>
                </a:cubicBezTo>
                <a:close/>
                <a:moveTo>
                  <a:pt x="4124" y="206"/>
                </a:moveTo>
                <a:lnTo>
                  <a:pt x="4149" y="206"/>
                </a:lnTo>
                <a:cubicBezTo>
                  <a:pt x="4156" y="206"/>
                  <a:pt x="4162" y="212"/>
                  <a:pt x="4162" y="219"/>
                </a:cubicBezTo>
                <a:cubicBezTo>
                  <a:pt x="4162" y="226"/>
                  <a:pt x="4156" y="232"/>
                  <a:pt x="4149" y="232"/>
                </a:cubicBezTo>
                <a:lnTo>
                  <a:pt x="4124" y="232"/>
                </a:lnTo>
                <a:cubicBezTo>
                  <a:pt x="4116" y="232"/>
                  <a:pt x="4111" y="226"/>
                  <a:pt x="4111" y="219"/>
                </a:cubicBezTo>
                <a:cubicBezTo>
                  <a:pt x="4111" y="212"/>
                  <a:pt x="4116" y="206"/>
                  <a:pt x="4124" y="206"/>
                </a:cubicBezTo>
                <a:close/>
                <a:moveTo>
                  <a:pt x="4200" y="206"/>
                </a:moveTo>
                <a:lnTo>
                  <a:pt x="4226" y="206"/>
                </a:lnTo>
                <a:cubicBezTo>
                  <a:pt x="4233" y="206"/>
                  <a:pt x="4239" y="212"/>
                  <a:pt x="4239" y="219"/>
                </a:cubicBezTo>
                <a:cubicBezTo>
                  <a:pt x="4239" y="226"/>
                  <a:pt x="4233" y="232"/>
                  <a:pt x="4226" y="232"/>
                </a:cubicBezTo>
                <a:lnTo>
                  <a:pt x="4200" y="232"/>
                </a:lnTo>
                <a:cubicBezTo>
                  <a:pt x="4193" y="232"/>
                  <a:pt x="4188" y="226"/>
                  <a:pt x="4188" y="219"/>
                </a:cubicBezTo>
                <a:cubicBezTo>
                  <a:pt x="4188" y="212"/>
                  <a:pt x="4193" y="206"/>
                  <a:pt x="4200" y="206"/>
                </a:cubicBezTo>
                <a:close/>
                <a:moveTo>
                  <a:pt x="4277" y="206"/>
                </a:moveTo>
                <a:lnTo>
                  <a:pt x="4303" y="206"/>
                </a:lnTo>
                <a:cubicBezTo>
                  <a:pt x="4310" y="206"/>
                  <a:pt x="4316" y="212"/>
                  <a:pt x="4316" y="219"/>
                </a:cubicBezTo>
                <a:cubicBezTo>
                  <a:pt x="4316" y="226"/>
                  <a:pt x="4310" y="232"/>
                  <a:pt x="4303" y="232"/>
                </a:cubicBezTo>
                <a:lnTo>
                  <a:pt x="4277" y="232"/>
                </a:lnTo>
                <a:cubicBezTo>
                  <a:pt x="4270" y="232"/>
                  <a:pt x="4264" y="226"/>
                  <a:pt x="4264" y="219"/>
                </a:cubicBezTo>
                <a:cubicBezTo>
                  <a:pt x="4264" y="212"/>
                  <a:pt x="4270" y="206"/>
                  <a:pt x="4277" y="206"/>
                </a:cubicBezTo>
                <a:close/>
                <a:moveTo>
                  <a:pt x="4354" y="206"/>
                </a:moveTo>
                <a:lnTo>
                  <a:pt x="4380" y="206"/>
                </a:lnTo>
                <a:cubicBezTo>
                  <a:pt x="4387" y="206"/>
                  <a:pt x="4392" y="212"/>
                  <a:pt x="4392" y="219"/>
                </a:cubicBezTo>
                <a:cubicBezTo>
                  <a:pt x="4392" y="226"/>
                  <a:pt x="4387" y="232"/>
                  <a:pt x="4380" y="232"/>
                </a:cubicBezTo>
                <a:lnTo>
                  <a:pt x="4354" y="232"/>
                </a:lnTo>
                <a:cubicBezTo>
                  <a:pt x="4347" y="232"/>
                  <a:pt x="4341" y="226"/>
                  <a:pt x="4341" y="219"/>
                </a:cubicBezTo>
                <a:cubicBezTo>
                  <a:pt x="4341" y="212"/>
                  <a:pt x="4347" y="206"/>
                  <a:pt x="4354" y="206"/>
                </a:cubicBezTo>
                <a:close/>
                <a:moveTo>
                  <a:pt x="4431" y="206"/>
                </a:moveTo>
                <a:lnTo>
                  <a:pt x="4456" y="206"/>
                </a:lnTo>
                <a:cubicBezTo>
                  <a:pt x="4463" y="206"/>
                  <a:pt x="4469" y="212"/>
                  <a:pt x="4469" y="219"/>
                </a:cubicBezTo>
                <a:cubicBezTo>
                  <a:pt x="4469" y="226"/>
                  <a:pt x="4463" y="232"/>
                  <a:pt x="4456" y="232"/>
                </a:cubicBezTo>
                <a:lnTo>
                  <a:pt x="4431" y="232"/>
                </a:lnTo>
                <a:cubicBezTo>
                  <a:pt x="4424" y="232"/>
                  <a:pt x="4418" y="226"/>
                  <a:pt x="4418" y="219"/>
                </a:cubicBezTo>
                <a:cubicBezTo>
                  <a:pt x="4418" y="212"/>
                  <a:pt x="4424" y="206"/>
                  <a:pt x="4431" y="206"/>
                </a:cubicBezTo>
                <a:close/>
                <a:moveTo>
                  <a:pt x="4462" y="187"/>
                </a:moveTo>
                <a:lnTo>
                  <a:pt x="4462" y="161"/>
                </a:lnTo>
                <a:cubicBezTo>
                  <a:pt x="4462" y="154"/>
                  <a:pt x="4468" y="148"/>
                  <a:pt x="4475" y="148"/>
                </a:cubicBezTo>
                <a:cubicBezTo>
                  <a:pt x="4482" y="148"/>
                  <a:pt x="4488" y="154"/>
                  <a:pt x="4488" y="161"/>
                </a:cubicBezTo>
                <a:lnTo>
                  <a:pt x="4488" y="187"/>
                </a:lnTo>
                <a:cubicBezTo>
                  <a:pt x="4488" y="194"/>
                  <a:pt x="4482" y="200"/>
                  <a:pt x="4475" y="200"/>
                </a:cubicBezTo>
                <a:cubicBezTo>
                  <a:pt x="4468" y="200"/>
                  <a:pt x="4462" y="194"/>
                  <a:pt x="4462" y="187"/>
                </a:cubicBezTo>
                <a:close/>
                <a:moveTo>
                  <a:pt x="4462" y="110"/>
                </a:moveTo>
                <a:lnTo>
                  <a:pt x="4462" y="84"/>
                </a:lnTo>
                <a:cubicBezTo>
                  <a:pt x="4462" y="77"/>
                  <a:pt x="4468" y="72"/>
                  <a:pt x="4475" y="72"/>
                </a:cubicBezTo>
                <a:cubicBezTo>
                  <a:pt x="4482" y="72"/>
                  <a:pt x="4488" y="77"/>
                  <a:pt x="4488" y="84"/>
                </a:cubicBezTo>
                <a:lnTo>
                  <a:pt x="4488" y="110"/>
                </a:lnTo>
                <a:cubicBezTo>
                  <a:pt x="4488" y="117"/>
                  <a:pt x="4482" y="123"/>
                  <a:pt x="4475" y="123"/>
                </a:cubicBezTo>
                <a:cubicBezTo>
                  <a:pt x="4468" y="123"/>
                  <a:pt x="4462" y="117"/>
                  <a:pt x="4462" y="110"/>
                </a:cubicBezTo>
                <a:close/>
                <a:moveTo>
                  <a:pt x="4462" y="33"/>
                </a:moveTo>
                <a:lnTo>
                  <a:pt x="4462" y="13"/>
                </a:lnTo>
                <a:cubicBezTo>
                  <a:pt x="4462" y="6"/>
                  <a:pt x="4468" y="0"/>
                  <a:pt x="4475" y="0"/>
                </a:cubicBezTo>
                <a:cubicBezTo>
                  <a:pt x="4482" y="0"/>
                  <a:pt x="4488" y="6"/>
                  <a:pt x="4488" y="13"/>
                </a:cubicBezTo>
                <a:lnTo>
                  <a:pt x="4488" y="33"/>
                </a:lnTo>
                <a:cubicBezTo>
                  <a:pt x="4488" y="40"/>
                  <a:pt x="4482" y="46"/>
                  <a:pt x="4475" y="46"/>
                </a:cubicBezTo>
                <a:cubicBezTo>
                  <a:pt x="4468" y="46"/>
                  <a:pt x="4462" y="40"/>
                  <a:pt x="4462" y="33"/>
                </a:cubicBezTo>
                <a:close/>
              </a:path>
            </a:pathLst>
          </a:custGeom>
          <a:solidFill>
            <a:srgbClr val="666699"/>
          </a:solidFill>
          <a:ln w="7938" cap="flat">
            <a:solidFill>
              <a:srgbClr val="666699"/>
            </a:solidFill>
            <a:prstDash val="solid"/>
            <a:bevel/>
            <a:headEnd/>
            <a:tailEnd/>
          </a:ln>
        </p:spPr>
        <p:txBody>
          <a:bodyPr/>
          <a:lstStyle/>
          <a:p>
            <a:endParaRPr lang="fr-BE"/>
          </a:p>
        </p:txBody>
      </p:sp>
      <p:sp>
        <p:nvSpPr>
          <p:cNvPr id="22299" name="Freeform 995"/>
          <p:cNvSpPr>
            <a:spLocks/>
          </p:cNvSpPr>
          <p:nvPr/>
        </p:nvSpPr>
        <p:spPr bwMode="auto">
          <a:xfrm>
            <a:off x="1604963" y="4814888"/>
            <a:ext cx="84137" cy="127000"/>
          </a:xfrm>
          <a:custGeom>
            <a:avLst/>
            <a:gdLst>
              <a:gd name="T0" fmla="*/ 2147483646 w 53"/>
              <a:gd name="T1" fmla="*/ 0 h 80"/>
              <a:gd name="T2" fmla="*/ 2147483646 w 53"/>
              <a:gd name="T3" fmla="*/ 2147483646 h 80"/>
              <a:gd name="T4" fmla="*/ 0 w 53"/>
              <a:gd name="T5" fmla="*/ 0 h 80"/>
              <a:gd name="T6" fmla="*/ 2147483646 w 53"/>
              <a:gd name="T7" fmla="*/ 0 h 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80">
                <a:moveTo>
                  <a:pt x="53" y="0"/>
                </a:moveTo>
                <a:lnTo>
                  <a:pt x="26" y="80"/>
                </a:lnTo>
                <a:lnTo>
                  <a:pt x="0" y="0"/>
                </a:lnTo>
                <a:lnTo>
                  <a:pt x="53" y="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300" name="Freeform 996"/>
          <p:cNvSpPr>
            <a:spLocks/>
          </p:cNvSpPr>
          <p:nvPr/>
        </p:nvSpPr>
        <p:spPr bwMode="auto">
          <a:xfrm>
            <a:off x="3983038" y="4332288"/>
            <a:ext cx="84137" cy="127000"/>
          </a:xfrm>
          <a:custGeom>
            <a:avLst/>
            <a:gdLst>
              <a:gd name="T0" fmla="*/ 0 w 53"/>
              <a:gd name="T1" fmla="*/ 2147483646 h 80"/>
              <a:gd name="T2" fmla="*/ 2147483646 w 53"/>
              <a:gd name="T3" fmla="*/ 0 h 80"/>
              <a:gd name="T4" fmla="*/ 2147483646 w 53"/>
              <a:gd name="T5" fmla="*/ 2147483646 h 80"/>
              <a:gd name="T6" fmla="*/ 0 w 53"/>
              <a:gd name="T7" fmla="*/ 2147483646 h 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80">
                <a:moveTo>
                  <a:pt x="0" y="80"/>
                </a:moveTo>
                <a:lnTo>
                  <a:pt x="27" y="0"/>
                </a:lnTo>
                <a:lnTo>
                  <a:pt x="53" y="80"/>
                </a:lnTo>
                <a:lnTo>
                  <a:pt x="0" y="8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301" name="Rectangle 997"/>
          <p:cNvSpPr>
            <a:spLocks noChangeArrowheads="1"/>
          </p:cNvSpPr>
          <p:nvPr/>
        </p:nvSpPr>
        <p:spPr bwMode="auto">
          <a:xfrm>
            <a:off x="8339138" y="5478463"/>
            <a:ext cx="614362" cy="438150"/>
          </a:xfrm>
          <a:prstGeom prst="rect">
            <a:avLst/>
          </a:prstGeom>
          <a:solidFill>
            <a:srgbClr val="4979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02" name="Rectangle 998"/>
          <p:cNvSpPr>
            <a:spLocks noChangeArrowheads="1"/>
          </p:cNvSpPr>
          <p:nvPr/>
        </p:nvSpPr>
        <p:spPr bwMode="auto">
          <a:xfrm>
            <a:off x="8274050" y="5413375"/>
            <a:ext cx="614363" cy="43815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03" name="Rectangle 999"/>
          <p:cNvSpPr>
            <a:spLocks noChangeArrowheads="1"/>
          </p:cNvSpPr>
          <p:nvPr/>
        </p:nvSpPr>
        <p:spPr bwMode="auto">
          <a:xfrm>
            <a:off x="8426450" y="5521325"/>
            <a:ext cx="285750"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Management</a:t>
            </a:r>
          </a:p>
        </p:txBody>
      </p:sp>
      <p:sp>
        <p:nvSpPr>
          <p:cNvPr id="22304" name="Rectangle 1000"/>
          <p:cNvSpPr>
            <a:spLocks noChangeArrowheads="1"/>
          </p:cNvSpPr>
          <p:nvPr/>
        </p:nvSpPr>
        <p:spPr bwMode="auto">
          <a:xfrm>
            <a:off x="8494713" y="5632450"/>
            <a:ext cx="187325"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VAS</a:t>
            </a:r>
          </a:p>
        </p:txBody>
      </p:sp>
      <p:sp>
        <p:nvSpPr>
          <p:cNvPr id="22305" name="Line 1001"/>
          <p:cNvSpPr>
            <a:spLocks noChangeShapeType="1"/>
          </p:cNvSpPr>
          <p:nvPr/>
        </p:nvSpPr>
        <p:spPr bwMode="auto">
          <a:xfrm flipH="1">
            <a:off x="8074025" y="5603875"/>
            <a:ext cx="171450" cy="1588"/>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2306" name="Freeform 1002"/>
          <p:cNvSpPr>
            <a:spLocks/>
          </p:cNvSpPr>
          <p:nvPr/>
        </p:nvSpPr>
        <p:spPr bwMode="auto">
          <a:xfrm>
            <a:off x="8189913" y="5572125"/>
            <a:ext cx="93662" cy="63500"/>
          </a:xfrm>
          <a:custGeom>
            <a:avLst/>
            <a:gdLst>
              <a:gd name="T0" fmla="*/ 0 w 59"/>
              <a:gd name="T1" fmla="*/ 0 h 40"/>
              <a:gd name="T2" fmla="*/ 2147483646 w 59"/>
              <a:gd name="T3" fmla="*/ 2147483646 h 40"/>
              <a:gd name="T4" fmla="*/ 0 w 59"/>
              <a:gd name="T5" fmla="*/ 2147483646 h 40"/>
              <a:gd name="T6" fmla="*/ 0 w 59"/>
              <a:gd name="T7" fmla="*/ 0 h 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40">
                <a:moveTo>
                  <a:pt x="0" y="0"/>
                </a:moveTo>
                <a:lnTo>
                  <a:pt x="59" y="20"/>
                </a:lnTo>
                <a:lnTo>
                  <a:pt x="0" y="4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307" name="Rectangle 1003"/>
          <p:cNvSpPr>
            <a:spLocks noChangeArrowheads="1"/>
          </p:cNvSpPr>
          <p:nvPr/>
        </p:nvSpPr>
        <p:spPr bwMode="auto">
          <a:xfrm>
            <a:off x="7699375" y="5434013"/>
            <a:ext cx="9525" cy="342900"/>
          </a:xfrm>
          <a:prstGeom prst="rect">
            <a:avLst/>
          </a:prstGeom>
          <a:solidFill>
            <a:srgbClr val="A8FF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08" name="Rectangle 1004"/>
          <p:cNvSpPr>
            <a:spLocks noChangeArrowheads="1"/>
          </p:cNvSpPr>
          <p:nvPr/>
        </p:nvSpPr>
        <p:spPr bwMode="auto">
          <a:xfrm>
            <a:off x="7708900" y="5434013"/>
            <a:ext cx="7938" cy="342900"/>
          </a:xfrm>
          <a:prstGeom prst="rect">
            <a:avLst/>
          </a:prstGeom>
          <a:solidFill>
            <a:srgbClr val="A4FD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09" name="Rectangle 1005"/>
          <p:cNvSpPr>
            <a:spLocks noChangeArrowheads="1"/>
          </p:cNvSpPr>
          <p:nvPr/>
        </p:nvSpPr>
        <p:spPr bwMode="auto">
          <a:xfrm>
            <a:off x="7716838" y="5434013"/>
            <a:ext cx="7937" cy="342900"/>
          </a:xfrm>
          <a:prstGeom prst="rect">
            <a:avLst/>
          </a:prstGeom>
          <a:solidFill>
            <a:srgbClr val="A0FC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10" name="Rectangle 1006"/>
          <p:cNvSpPr>
            <a:spLocks noChangeArrowheads="1"/>
          </p:cNvSpPr>
          <p:nvPr/>
        </p:nvSpPr>
        <p:spPr bwMode="auto">
          <a:xfrm>
            <a:off x="7724775" y="5434013"/>
            <a:ext cx="9525" cy="342900"/>
          </a:xfrm>
          <a:prstGeom prst="rect">
            <a:avLst/>
          </a:prstGeom>
          <a:solidFill>
            <a:srgbClr val="9CFA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11" name="Rectangle 1007"/>
          <p:cNvSpPr>
            <a:spLocks noChangeArrowheads="1"/>
          </p:cNvSpPr>
          <p:nvPr/>
        </p:nvSpPr>
        <p:spPr bwMode="auto">
          <a:xfrm>
            <a:off x="7734300" y="5434013"/>
            <a:ext cx="7938" cy="342900"/>
          </a:xfrm>
          <a:prstGeom prst="rect">
            <a:avLst/>
          </a:prstGeom>
          <a:solidFill>
            <a:srgbClr val="98F8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12" name="Rectangle 1008"/>
          <p:cNvSpPr>
            <a:spLocks noChangeArrowheads="1"/>
          </p:cNvSpPr>
          <p:nvPr/>
        </p:nvSpPr>
        <p:spPr bwMode="auto">
          <a:xfrm>
            <a:off x="7742238" y="5434013"/>
            <a:ext cx="7937" cy="342900"/>
          </a:xfrm>
          <a:prstGeom prst="rect">
            <a:avLst/>
          </a:prstGeom>
          <a:solidFill>
            <a:srgbClr val="93F6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13" name="Rectangle 1009"/>
          <p:cNvSpPr>
            <a:spLocks noChangeArrowheads="1"/>
          </p:cNvSpPr>
          <p:nvPr/>
        </p:nvSpPr>
        <p:spPr bwMode="auto">
          <a:xfrm>
            <a:off x="7750175" y="5434013"/>
            <a:ext cx="9525" cy="342900"/>
          </a:xfrm>
          <a:prstGeom prst="rect">
            <a:avLst/>
          </a:prstGeom>
          <a:solidFill>
            <a:srgbClr val="8FF5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14" name="Rectangle 1010"/>
          <p:cNvSpPr>
            <a:spLocks noChangeArrowheads="1"/>
          </p:cNvSpPr>
          <p:nvPr/>
        </p:nvSpPr>
        <p:spPr bwMode="auto">
          <a:xfrm>
            <a:off x="7759700" y="5434013"/>
            <a:ext cx="7938" cy="342900"/>
          </a:xfrm>
          <a:prstGeom prst="rect">
            <a:avLst/>
          </a:prstGeom>
          <a:solidFill>
            <a:srgbClr val="8CF3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15" name="Rectangle 1011"/>
          <p:cNvSpPr>
            <a:spLocks noChangeArrowheads="1"/>
          </p:cNvSpPr>
          <p:nvPr/>
        </p:nvSpPr>
        <p:spPr bwMode="auto">
          <a:xfrm>
            <a:off x="7767638" y="5434013"/>
            <a:ext cx="7937" cy="342900"/>
          </a:xfrm>
          <a:prstGeom prst="rect">
            <a:avLst/>
          </a:prstGeom>
          <a:solidFill>
            <a:srgbClr val="87F1B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16" name="Rectangle 1012"/>
          <p:cNvSpPr>
            <a:spLocks noChangeArrowheads="1"/>
          </p:cNvSpPr>
          <p:nvPr/>
        </p:nvSpPr>
        <p:spPr bwMode="auto">
          <a:xfrm>
            <a:off x="7775575" y="5434013"/>
            <a:ext cx="9525" cy="342900"/>
          </a:xfrm>
          <a:prstGeom prst="rect">
            <a:avLst/>
          </a:prstGeom>
          <a:solidFill>
            <a:srgbClr val="83F0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17" name="Rectangle 1013"/>
          <p:cNvSpPr>
            <a:spLocks noChangeArrowheads="1"/>
          </p:cNvSpPr>
          <p:nvPr/>
        </p:nvSpPr>
        <p:spPr bwMode="auto">
          <a:xfrm>
            <a:off x="7785100" y="5434013"/>
            <a:ext cx="7938" cy="342900"/>
          </a:xfrm>
          <a:prstGeom prst="rect">
            <a:avLst/>
          </a:prstGeom>
          <a:solidFill>
            <a:srgbClr val="7FEE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18" name="Rectangle 1014"/>
          <p:cNvSpPr>
            <a:spLocks noChangeArrowheads="1"/>
          </p:cNvSpPr>
          <p:nvPr/>
        </p:nvSpPr>
        <p:spPr bwMode="auto">
          <a:xfrm>
            <a:off x="7793038" y="5434013"/>
            <a:ext cx="9525" cy="342900"/>
          </a:xfrm>
          <a:prstGeom prst="rect">
            <a:avLst/>
          </a:prstGeom>
          <a:solidFill>
            <a:srgbClr val="7BEC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19" name="Rectangle 1015"/>
          <p:cNvSpPr>
            <a:spLocks noChangeArrowheads="1"/>
          </p:cNvSpPr>
          <p:nvPr/>
        </p:nvSpPr>
        <p:spPr bwMode="auto">
          <a:xfrm>
            <a:off x="7802563" y="5434013"/>
            <a:ext cx="7937" cy="342900"/>
          </a:xfrm>
          <a:prstGeom prst="rect">
            <a:avLst/>
          </a:prstGeom>
          <a:solidFill>
            <a:srgbClr val="77EAB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20" name="Rectangle 1016"/>
          <p:cNvSpPr>
            <a:spLocks noChangeArrowheads="1"/>
          </p:cNvSpPr>
          <p:nvPr/>
        </p:nvSpPr>
        <p:spPr bwMode="auto">
          <a:xfrm>
            <a:off x="7810500" y="5434013"/>
            <a:ext cx="7938" cy="342900"/>
          </a:xfrm>
          <a:prstGeom prst="rect">
            <a:avLst/>
          </a:prstGeom>
          <a:solidFill>
            <a:srgbClr val="73E9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21" name="Rectangle 1017"/>
          <p:cNvSpPr>
            <a:spLocks noChangeArrowheads="1"/>
          </p:cNvSpPr>
          <p:nvPr/>
        </p:nvSpPr>
        <p:spPr bwMode="auto">
          <a:xfrm>
            <a:off x="7818438" y="5434013"/>
            <a:ext cx="9525" cy="342900"/>
          </a:xfrm>
          <a:prstGeom prst="rect">
            <a:avLst/>
          </a:prstGeom>
          <a:solidFill>
            <a:srgbClr val="6FE7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22" name="Rectangle 1018"/>
          <p:cNvSpPr>
            <a:spLocks noChangeArrowheads="1"/>
          </p:cNvSpPr>
          <p:nvPr/>
        </p:nvSpPr>
        <p:spPr bwMode="auto">
          <a:xfrm>
            <a:off x="7827963" y="5434013"/>
            <a:ext cx="7937" cy="342900"/>
          </a:xfrm>
          <a:prstGeom prst="rect">
            <a:avLst/>
          </a:prstGeom>
          <a:solidFill>
            <a:srgbClr val="6AE6A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23" name="Rectangle 1019"/>
          <p:cNvSpPr>
            <a:spLocks noChangeArrowheads="1"/>
          </p:cNvSpPr>
          <p:nvPr/>
        </p:nvSpPr>
        <p:spPr bwMode="auto">
          <a:xfrm>
            <a:off x="7835900" y="5434013"/>
            <a:ext cx="7938" cy="342900"/>
          </a:xfrm>
          <a:prstGeom prst="rect">
            <a:avLst/>
          </a:prstGeom>
          <a:solidFill>
            <a:srgbClr val="66E4A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24" name="Rectangle 1020"/>
          <p:cNvSpPr>
            <a:spLocks noChangeArrowheads="1"/>
          </p:cNvSpPr>
          <p:nvPr/>
        </p:nvSpPr>
        <p:spPr bwMode="auto">
          <a:xfrm>
            <a:off x="7843838" y="5434013"/>
            <a:ext cx="9525" cy="342900"/>
          </a:xfrm>
          <a:prstGeom prst="rect">
            <a:avLst/>
          </a:prstGeom>
          <a:solidFill>
            <a:srgbClr val="62E2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25" name="Rectangle 1021"/>
          <p:cNvSpPr>
            <a:spLocks noChangeArrowheads="1"/>
          </p:cNvSpPr>
          <p:nvPr/>
        </p:nvSpPr>
        <p:spPr bwMode="auto">
          <a:xfrm>
            <a:off x="7853363" y="5434013"/>
            <a:ext cx="7937" cy="342900"/>
          </a:xfrm>
          <a:prstGeom prst="rect">
            <a:avLst/>
          </a:prstGeom>
          <a:solidFill>
            <a:srgbClr val="5EE0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26" name="Rectangle 1022"/>
          <p:cNvSpPr>
            <a:spLocks noChangeArrowheads="1"/>
          </p:cNvSpPr>
          <p:nvPr/>
        </p:nvSpPr>
        <p:spPr bwMode="auto">
          <a:xfrm>
            <a:off x="7861300" y="5434013"/>
            <a:ext cx="9525" cy="342900"/>
          </a:xfrm>
          <a:prstGeom prst="rect">
            <a:avLst/>
          </a:prstGeom>
          <a:solidFill>
            <a:srgbClr val="5ADE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27" name="Rectangle 1023"/>
          <p:cNvSpPr>
            <a:spLocks noChangeArrowheads="1"/>
          </p:cNvSpPr>
          <p:nvPr/>
        </p:nvSpPr>
        <p:spPr bwMode="auto">
          <a:xfrm>
            <a:off x="7870825" y="5434013"/>
            <a:ext cx="7938" cy="342900"/>
          </a:xfrm>
          <a:prstGeom prst="rect">
            <a:avLst/>
          </a:prstGeom>
          <a:solidFill>
            <a:srgbClr val="56DD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28" name="Rectangle 1024"/>
          <p:cNvSpPr>
            <a:spLocks noChangeArrowheads="1"/>
          </p:cNvSpPr>
          <p:nvPr/>
        </p:nvSpPr>
        <p:spPr bwMode="auto">
          <a:xfrm>
            <a:off x="7878763" y="5434013"/>
            <a:ext cx="7937" cy="342900"/>
          </a:xfrm>
          <a:prstGeom prst="rect">
            <a:avLst/>
          </a:prstGeom>
          <a:solidFill>
            <a:srgbClr val="52DB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29" name="Rectangle 1025"/>
          <p:cNvSpPr>
            <a:spLocks noChangeArrowheads="1"/>
          </p:cNvSpPr>
          <p:nvPr/>
        </p:nvSpPr>
        <p:spPr bwMode="auto">
          <a:xfrm>
            <a:off x="7886700" y="5434013"/>
            <a:ext cx="9525" cy="342900"/>
          </a:xfrm>
          <a:prstGeom prst="rect">
            <a:avLst/>
          </a:prstGeom>
          <a:solidFill>
            <a:srgbClr val="4EDA9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30" name="Rectangle 1026"/>
          <p:cNvSpPr>
            <a:spLocks noChangeArrowheads="1"/>
          </p:cNvSpPr>
          <p:nvPr/>
        </p:nvSpPr>
        <p:spPr bwMode="auto">
          <a:xfrm>
            <a:off x="7896225" y="5434013"/>
            <a:ext cx="7938" cy="342900"/>
          </a:xfrm>
          <a:prstGeom prst="rect">
            <a:avLst/>
          </a:prstGeom>
          <a:solidFill>
            <a:srgbClr val="4AD8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31" name="Rectangle 1027"/>
          <p:cNvSpPr>
            <a:spLocks noChangeArrowheads="1"/>
          </p:cNvSpPr>
          <p:nvPr/>
        </p:nvSpPr>
        <p:spPr bwMode="auto">
          <a:xfrm>
            <a:off x="7904163" y="5434013"/>
            <a:ext cx="7937" cy="342900"/>
          </a:xfrm>
          <a:prstGeom prst="rect">
            <a:avLst/>
          </a:prstGeom>
          <a:solidFill>
            <a:srgbClr val="46D6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32" name="Rectangle 1028"/>
          <p:cNvSpPr>
            <a:spLocks noChangeArrowheads="1"/>
          </p:cNvSpPr>
          <p:nvPr/>
        </p:nvSpPr>
        <p:spPr bwMode="auto">
          <a:xfrm>
            <a:off x="7912100" y="5434013"/>
            <a:ext cx="9525" cy="342900"/>
          </a:xfrm>
          <a:prstGeom prst="rect">
            <a:avLst/>
          </a:prstGeom>
          <a:solidFill>
            <a:srgbClr val="41D48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33" name="Rectangle 1029"/>
          <p:cNvSpPr>
            <a:spLocks noChangeArrowheads="1"/>
          </p:cNvSpPr>
          <p:nvPr/>
        </p:nvSpPr>
        <p:spPr bwMode="auto">
          <a:xfrm>
            <a:off x="7921625" y="5434013"/>
            <a:ext cx="7938" cy="342900"/>
          </a:xfrm>
          <a:prstGeom prst="rect">
            <a:avLst/>
          </a:prstGeom>
          <a:solidFill>
            <a:srgbClr val="3DD2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34" name="Rectangle 1030"/>
          <p:cNvSpPr>
            <a:spLocks noChangeArrowheads="1"/>
          </p:cNvSpPr>
          <p:nvPr/>
        </p:nvSpPr>
        <p:spPr bwMode="auto">
          <a:xfrm>
            <a:off x="7929563" y="5434013"/>
            <a:ext cx="9525" cy="342900"/>
          </a:xfrm>
          <a:prstGeom prst="rect">
            <a:avLst/>
          </a:prstGeom>
          <a:solidFill>
            <a:srgbClr val="39D1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35" name="Rectangle 1031"/>
          <p:cNvSpPr>
            <a:spLocks noChangeArrowheads="1"/>
          </p:cNvSpPr>
          <p:nvPr/>
        </p:nvSpPr>
        <p:spPr bwMode="auto">
          <a:xfrm>
            <a:off x="7939088" y="5434013"/>
            <a:ext cx="7937" cy="342900"/>
          </a:xfrm>
          <a:prstGeom prst="rect">
            <a:avLst/>
          </a:prstGeom>
          <a:solidFill>
            <a:srgbClr val="35CF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36" name="Rectangle 1032"/>
          <p:cNvSpPr>
            <a:spLocks noChangeArrowheads="1"/>
          </p:cNvSpPr>
          <p:nvPr/>
        </p:nvSpPr>
        <p:spPr bwMode="auto">
          <a:xfrm>
            <a:off x="7947025" y="5434013"/>
            <a:ext cx="7938" cy="342900"/>
          </a:xfrm>
          <a:prstGeom prst="rect">
            <a:avLst/>
          </a:prstGeom>
          <a:solidFill>
            <a:srgbClr val="31CE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37" name="Rectangle 1033"/>
          <p:cNvSpPr>
            <a:spLocks noChangeArrowheads="1"/>
          </p:cNvSpPr>
          <p:nvPr/>
        </p:nvSpPr>
        <p:spPr bwMode="auto">
          <a:xfrm>
            <a:off x="7954963" y="5434013"/>
            <a:ext cx="9525" cy="342900"/>
          </a:xfrm>
          <a:prstGeom prst="rect">
            <a:avLst/>
          </a:prstGeom>
          <a:solidFill>
            <a:srgbClr val="2DCC7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38" name="Rectangle 1034"/>
          <p:cNvSpPr>
            <a:spLocks noChangeArrowheads="1"/>
          </p:cNvSpPr>
          <p:nvPr/>
        </p:nvSpPr>
        <p:spPr bwMode="auto">
          <a:xfrm>
            <a:off x="7964488" y="5434013"/>
            <a:ext cx="7937" cy="342900"/>
          </a:xfrm>
          <a:prstGeom prst="rect">
            <a:avLst/>
          </a:prstGeom>
          <a:solidFill>
            <a:srgbClr val="29CA7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39" name="Rectangle 1035"/>
          <p:cNvSpPr>
            <a:spLocks noChangeArrowheads="1"/>
          </p:cNvSpPr>
          <p:nvPr/>
        </p:nvSpPr>
        <p:spPr bwMode="auto">
          <a:xfrm>
            <a:off x="7972425" y="5434013"/>
            <a:ext cx="7938" cy="342900"/>
          </a:xfrm>
          <a:prstGeom prst="rect">
            <a:avLst/>
          </a:prstGeom>
          <a:solidFill>
            <a:srgbClr val="25C8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40" name="Rectangle 1036"/>
          <p:cNvSpPr>
            <a:spLocks noChangeArrowheads="1"/>
          </p:cNvSpPr>
          <p:nvPr/>
        </p:nvSpPr>
        <p:spPr bwMode="auto">
          <a:xfrm>
            <a:off x="7980363" y="5434013"/>
            <a:ext cx="9525" cy="342900"/>
          </a:xfrm>
          <a:prstGeom prst="rect">
            <a:avLst/>
          </a:prstGeom>
          <a:solidFill>
            <a:srgbClr val="21C6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41" name="Rectangle 1037"/>
          <p:cNvSpPr>
            <a:spLocks noChangeArrowheads="1"/>
          </p:cNvSpPr>
          <p:nvPr/>
        </p:nvSpPr>
        <p:spPr bwMode="auto">
          <a:xfrm>
            <a:off x="7989888" y="5434013"/>
            <a:ext cx="7937" cy="342900"/>
          </a:xfrm>
          <a:prstGeom prst="rect">
            <a:avLst/>
          </a:prstGeom>
          <a:solidFill>
            <a:srgbClr val="1DC5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42" name="Rectangle 1038"/>
          <p:cNvSpPr>
            <a:spLocks noChangeArrowheads="1"/>
          </p:cNvSpPr>
          <p:nvPr/>
        </p:nvSpPr>
        <p:spPr bwMode="auto">
          <a:xfrm>
            <a:off x="7997825" y="5434013"/>
            <a:ext cx="9525" cy="342900"/>
          </a:xfrm>
          <a:prstGeom prst="rect">
            <a:avLst/>
          </a:prstGeom>
          <a:solidFill>
            <a:srgbClr val="18C3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43" name="Rectangle 1039"/>
          <p:cNvSpPr>
            <a:spLocks noChangeArrowheads="1"/>
          </p:cNvSpPr>
          <p:nvPr/>
        </p:nvSpPr>
        <p:spPr bwMode="auto">
          <a:xfrm>
            <a:off x="8007350" y="5434013"/>
            <a:ext cx="7938" cy="342900"/>
          </a:xfrm>
          <a:prstGeom prst="rect">
            <a:avLst/>
          </a:prstGeom>
          <a:solidFill>
            <a:srgbClr val="14C26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44" name="Rectangle 1040"/>
          <p:cNvSpPr>
            <a:spLocks noChangeArrowheads="1"/>
          </p:cNvSpPr>
          <p:nvPr/>
        </p:nvSpPr>
        <p:spPr bwMode="auto">
          <a:xfrm>
            <a:off x="8015288" y="5434013"/>
            <a:ext cx="7937" cy="342900"/>
          </a:xfrm>
          <a:prstGeom prst="rect">
            <a:avLst/>
          </a:prstGeom>
          <a:solidFill>
            <a:srgbClr val="10C06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45" name="Rectangle 1041"/>
          <p:cNvSpPr>
            <a:spLocks noChangeArrowheads="1"/>
          </p:cNvSpPr>
          <p:nvPr/>
        </p:nvSpPr>
        <p:spPr bwMode="auto">
          <a:xfrm>
            <a:off x="8023225" y="5434013"/>
            <a:ext cx="9525" cy="342900"/>
          </a:xfrm>
          <a:prstGeom prst="rect">
            <a:avLst/>
          </a:prstGeom>
          <a:solidFill>
            <a:srgbClr val="0CBE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46" name="Rectangle 1042"/>
          <p:cNvSpPr>
            <a:spLocks noChangeArrowheads="1"/>
          </p:cNvSpPr>
          <p:nvPr/>
        </p:nvSpPr>
        <p:spPr bwMode="auto">
          <a:xfrm>
            <a:off x="8032750" y="5434013"/>
            <a:ext cx="7938" cy="342900"/>
          </a:xfrm>
          <a:prstGeom prst="rect">
            <a:avLst/>
          </a:prstGeom>
          <a:solidFill>
            <a:srgbClr val="08BC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47" name="Rectangle 1043"/>
          <p:cNvSpPr>
            <a:spLocks noChangeArrowheads="1"/>
          </p:cNvSpPr>
          <p:nvPr/>
        </p:nvSpPr>
        <p:spPr bwMode="auto">
          <a:xfrm>
            <a:off x="8040688" y="5434013"/>
            <a:ext cx="7937" cy="342900"/>
          </a:xfrm>
          <a:prstGeom prst="rect">
            <a:avLst/>
          </a:prstGeom>
          <a:solidFill>
            <a:srgbClr val="04BA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48" name="Oval 1044"/>
          <p:cNvSpPr>
            <a:spLocks noChangeArrowheads="1"/>
          </p:cNvSpPr>
          <p:nvPr/>
        </p:nvSpPr>
        <p:spPr bwMode="auto">
          <a:xfrm>
            <a:off x="7708900" y="5400675"/>
            <a:ext cx="331788" cy="90488"/>
          </a:xfrm>
          <a:prstGeom prst="ellipse">
            <a:avLst/>
          </a:prstGeom>
          <a:solidFill>
            <a:srgbClr val="A8FFD3"/>
          </a:solidFill>
          <a:ln w="0">
            <a:solidFill>
              <a:srgbClr val="000000"/>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49" name="Rectangle 1045"/>
          <p:cNvSpPr>
            <a:spLocks noChangeArrowheads="1"/>
          </p:cNvSpPr>
          <p:nvPr/>
        </p:nvSpPr>
        <p:spPr bwMode="auto">
          <a:xfrm>
            <a:off x="7827963" y="5527675"/>
            <a:ext cx="889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DB</a:t>
            </a:r>
          </a:p>
        </p:txBody>
      </p:sp>
      <p:sp>
        <p:nvSpPr>
          <p:cNvPr id="22350" name="Rectangle 1046"/>
          <p:cNvSpPr>
            <a:spLocks noChangeArrowheads="1"/>
          </p:cNvSpPr>
          <p:nvPr/>
        </p:nvSpPr>
        <p:spPr bwMode="auto">
          <a:xfrm>
            <a:off x="7810500" y="5605463"/>
            <a:ext cx="1238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XYZ</a:t>
            </a:r>
          </a:p>
        </p:txBody>
      </p:sp>
      <p:sp>
        <p:nvSpPr>
          <p:cNvPr id="22351" name="Freeform 1047"/>
          <p:cNvSpPr>
            <a:spLocks/>
          </p:cNvSpPr>
          <p:nvPr/>
        </p:nvSpPr>
        <p:spPr bwMode="auto">
          <a:xfrm>
            <a:off x="8040688" y="5573713"/>
            <a:ext cx="93662" cy="63500"/>
          </a:xfrm>
          <a:custGeom>
            <a:avLst/>
            <a:gdLst>
              <a:gd name="T0" fmla="*/ 2147483646 w 59"/>
              <a:gd name="T1" fmla="*/ 2147483646 h 40"/>
              <a:gd name="T2" fmla="*/ 0 w 59"/>
              <a:gd name="T3" fmla="*/ 2147483646 h 40"/>
              <a:gd name="T4" fmla="*/ 2147483646 w 59"/>
              <a:gd name="T5" fmla="*/ 0 h 40"/>
              <a:gd name="T6" fmla="*/ 2147483646 w 59"/>
              <a:gd name="T7" fmla="*/ 2147483646 h 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40">
                <a:moveTo>
                  <a:pt x="59" y="40"/>
                </a:moveTo>
                <a:lnTo>
                  <a:pt x="0" y="20"/>
                </a:lnTo>
                <a:lnTo>
                  <a:pt x="59" y="0"/>
                </a:lnTo>
                <a:lnTo>
                  <a:pt x="59"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352" name="Rectangle 1048"/>
          <p:cNvSpPr>
            <a:spLocks noGrp="1" noChangeArrowheads="1"/>
          </p:cNvSpPr>
          <p:nvPr>
            <p:ph type="title"/>
          </p:nvPr>
        </p:nvSpPr>
        <p:spPr/>
        <p:txBody>
          <a:bodyPr>
            <a:normAutofit/>
          </a:bodyPr>
          <a:lstStyle/>
          <a:p>
            <a:r>
              <a:rPr lang="en-GB" altLang="nl-BE" dirty="0" smtClean="0">
                <a:sym typeface="Arial" panose="020B0604020202020204" pitchFamily="34" charset="0"/>
              </a:rPr>
              <a:t>Beyond </a:t>
            </a:r>
            <a:r>
              <a:rPr lang="en-GB" altLang="nl-BE" dirty="0" err="1" smtClean="0">
                <a:sym typeface="Arial" panose="020B0604020202020204" pitchFamily="34" charset="0"/>
              </a:rPr>
              <a:t>eIDAS</a:t>
            </a:r>
            <a:r>
              <a:rPr lang="en-GB" altLang="nl-BE" dirty="0" smtClean="0">
                <a:sym typeface="Arial" panose="020B0604020202020204" pitchFamily="34" charset="0"/>
              </a:rPr>
              <a:t> – Federated </a:t>
            </a:r>
            <a:r>
              <a:rPr lang="en-GB" altLang="nl-BE" noProof="0" dirty="0" smtClean="0">
                <a:sym typeface="Arial" panose="020B0604020202020204" pitchFamily="34" charset="0"/>
              </a:rPr>
              <a:t>architecture</a:t>
            </a:r>
          </a:p>
        </p:txBody>
      </p:sp>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52</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260888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O</a:t>
            </a:r>
            <a:r>
              <a:rPr lang="nl-BE" dirty="0" smtClean="0"/>
              <a:t>pen </a:t>
            </a:r>
            <a:r>
              <a:rPr lang="nl-BE" dirty="0" err="1" smtClean="0"/>
              <a:t>method</a:t>
            </a:r>
            <a:r>
              <a:rPr lang="nl-BE" dirty="0" smtClean="0"/>
              <a:t> of </a:t>
            </a:r>
            <a:r>
              <a:rPr lang="nl-BE" dirty="0" err="1" smtClean="0"/>
              <a:t>coordination</a:t>
            </a:r>
            <a:endParaRPr lang="nl-BE" dirty="0"/>
          </a:p>
        </p:txBody>
      </p:sp>
      <p:sp>
        <p:nvSpPr>
          <p:cNvPr id="4" name="Content Placeholder 3"/>
          <p:cNvSpPr>
            <a:spLocks noGrp="1"/>
          </p:cNvSpPr>
          <p:nvPr>
            <p:ph idx="1"/>
          </p:nvPr>
        </p:nvSpPr>
        <p:spPr/>
        <p:txBody>
          <a:bodyPr>
            <a:normAutofit/>
          </a:bodyPr>
          <a:lstStyle/>
          <a:p>
            <a:r>
              <a:rPr lang="en-US" dirty="0" smtClean="0"/>
              <a:t>A </a:t>
            </a:r>
            <a:r>
              <a:rPr lang="en-US" dirty="0"/>
              <a:t>form of intergovernmental policy-making that does not </a:t>
            </a:r>
            <a:r>
              <a:rPr lang="en-US" dirty="0" smtClean="0"/>
              <a:t>(necessarily) result </a:t>
            </a:r>
            <a:r>
              <a:rPr lang="en-US" dirty="0"/>
              <a:t>in binding EU legislative </a:t>
            </a:r>
            <a:r>
              <a:rPr lang="en-US" dirty="0" smtClean="0"/>
              <a:t>measures</a:t>
            </a:r>
            <a:endParaRPr lang="en-US" dirty="0"/>
          </a:p>
          <a:p>
            <a:r>
              <a:rPr lang="en-US" altLang="nl-BE" dirty="0" smtClean="0"/>
              <a:t>Working out a common conceptual framework, a common vision and common basic principles</a:t>
            </a:r>
          </a:p>
          <a:p>
            <a:r>
              <a:rPr lang="en-US" dirty="0" smtClean="0"/>
              <a:t>Jointly </a:t>
            </a:r>
            <a:r>
              <a:rPr lang="en-US" dirty="0"/>
              <a:t>identifying and defining objectives to be achieved (adopted by the Council</a:t>
            </a:r>
            <a:r>
              <a:rPr lang="en-US" dirty="0" smtClean="0"/>
              <a:t>)</a:t>
            </a:r>
            <a:endParaRPr lang="en-US" dirty="0"/>
          </a:p>
          <a:p>
            <a:r>
              <a:rPr lang="en-US" dirty="0" smtClean="0"/>
              <a:t>Jointly </a:t>
            </a:r>
            <a:r>
              <a:rPr lang="en-US" dirty="0"/>
              <a:t>established measuring instruments (statistics, indicators, guidelines</a:t>
            </a:r>
            <a:r>
              <a:rPr lang="en-US" dirty="0" smtClean="0"/>
              <a:t>) (adopted by the Council)</a:t>
            </a:r>
            <a:endParaRPr lang="en-US" dirty="0"/>
          </a:p>
          <a:p>
            <a:r>
              <a:rPr lang="en-US" dirty="0" smtClean="0"/>
              <a:t>Benchmarking</a:t>
            </a:r>
            <a:r>
              <a:rPr lang="en-US" dirty="0"/>
              <a:t>, i.e. comparison of EU </a:t>
            </a:r>
            <a:r>
              <a:rPr lang="en-US" dirty="0" smtClean="0"/>
              <a:t>Member States' </a:t>
            </a:r>
            <a:r>
              <a:rPr lang="en-US" dirty="0"/>
              <a:t>performance and the exchange of best practices (monitored by the Commission</a:t>
            </a:r>
            <a:r>
              <a:rPr lang="en-US" dirty="0" smtClean="0"/>
              <a:t>)</a:t>
            </a:r>
            <a:endParaRPr lang="en-US" dirty="0"/>
          </a:p>
          <a:p>
            <a:endParaRPr lang="en-US" altLang="nl-BE" dirty="0" smtClean="0"/>
          </a:p>
          <a:p>
            <a:endParaRPr lang="en-US" altLang="nl-BE" dirty="0"/>
          </a:p>
          <a:p>
            <a:endParaRPr lang="nl-BE" dirty="0"/>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53</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842403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Large vendors</a:t>
            </a:r>
            <a:endParaRPr lang="nl-BE" dirty="0"/>
          </a:p>
        </p:txBody>
      </p:sp>
      <p:sp>
        <p:nvSpPr>
          <p:cNvPr id="3" name="Content Placeholder 2"/>
          <p:cNvSpPr>
            <a:spLocks noGrp="1"/>
          </p:cNvSpPr>
          <p:nvPr>
            <p:ph idx="1"/>
          </p:nvPr>
        </p:nvSpPr>
        <p:spPr>
          <a:xfrm>
            <a:off x="457200" y="1124744"/>
            <a:ext cx="8291264" cy="5184576"/>
          </a:xfrm>
        </p:spPr>
        <p:txBody>
          <a:bodyPr>
            <a:normAutofit/>
          </a:bodyPr>
          <a:lstStyle/>
          <a:p>
            <a:r>
              <a:rPr lang="en-US" dirty="0" smtClean="0"/>
              <a:t>Complex licensing policies</a:t>
            </a:r>
          </a:p>
          <a:p>
            <a:endParaRPr lang="en-US" dirty="0" smtClean="0"/>
          </a:p>
          <a:p>
            <a:r>
              <a:rPr lang="en-US" dirty="0" smtClean="0"/>
              <a:t>Vendor always looking for more revenue</a:t>
            </a:r>
          </a:p>
          <a:p>
            <a:endParaRPr lang="en-US" dirty="0" smtClean="0"/>
          </a:p>
          <a:p>
            <a:r>
              <a:rPr lang="en-US" dirty="0" smtClean="0"/>
              <a:t>Competition not always possible</a:t>
            </a:r>
          </a:p>
          <a:p>
            <a:endParaRPr lang="en-US" dirty="0" smtClean="0"/>
          </a:p>
          <a:p>
            <a:r>
              <a:rPr lang="en-US" dirty="0" smtClean="0"/>
              <a:t>Shift to subscription based licensing &lt;-&gt; perpetual</a:t>
            </a:r>
          </a:p>
          <a:p>
            <a:endParaRPr lang="en-US" dirty="0" smtClean="0"/>
          </a:p>
          <a:p>
            <a:r>
              <a:rPr lang="en-US" dirty="0" smtClean="0"/>
              <a:t>EU scale software contracts/license terms with large vendors ?</a:t>
            </a:r>
          </a:p>
          <a:p>
            <a:endParaRPr lang="en-US" dirty="0" smtClean="0"/>
          </a:p>
          <a:p>
            <a:r>
              <a:rPr lang="en-US" dirty="0" smtClean="0"/>
              <a:t>Cross European price/license terms benchmarks ? (&lt;-&gt; NDA)</a:t>
            </a:r>
          </a:p>
          <a:p>
            <a:endParaRPr lang="en-US" dirty="0" smtClean="0"/>
          </a:p>
          <a:p>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54</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3234770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0A9230E-FFBB-4CCB-ABD7-198084EDE768}" type="slidenum">
              <a:rPr lang="fr-BE" smtClean="0"/>
              <a:pPr/>
              <a:t>55</a:t>
            </a:fld>
            <a:endParaRPr lang="fr-BE" dirty="0"/>
          </a:p>
        </p:txBody>
      </p:sp>
    </p:spTree>
    <p:extLst>
      <p:ext uri="{BB962C8B-B14F-4D97-AF65-F5344CB8AC3E}">
        <p14:creationId xmlns:p14="http://schemas.microsoft.com/office/powerpoint/2010/main" val="24288807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21887"/>
            <a:ext cx="8928992" cy="714825"/>
          </a:xfrm>
        </p:spPr>
        <p:txBody>
          <a:bodyPr>
            <a:noAutofit/>
          </a:bodyPr>
          <a:lstStyle/>
          <a:p>
            <a:r>
              <a:rPr lang="en-GB" dirty="0" smtClean="0"/>
              <a:t>Overall architecture – </a:t>
            </a:r>
            <a:r>
              <a:rPr lang="nl-BE" dirty="0" err="1"/>
              <a:t>l</a:t>
            </a:r>
            <a:r>
              <a:rPr lang="nl-BE" dirty="0" err="1" smtClean="0"/>
              <a:t>ogical</a:t>
            </a:r>
            <a:r>
              <a:rPr lang="nl-BE" dirty="0" smtClean="0"/>
              <a:t> view</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114142"/>
            <a:ext cx="7468643" cy="5315692"/>
          </a:xfrm>
          <a:prstGeom prst="rect">
            <a:avLst/>
          </a:prstGeom>
        </p:spPr>
      </p:pic>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595490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121887"/>
            <a:ext cx="9144000" cy="714825"/>
          </a:xfrm>
        </p:spPr>
        <p:txBody>
          <a:bodyPr>
            <a:noAutofit/>
          </a:bodyPr>
          <a:lstStyle/>
          <a:p>
            <a:pPr eaLnBrk="1" hangingPunct="1"/>
            <a:r>
              <a:rPr lang="nl-BE" dirty="0" smtClean="0"/>
              <a:t>Overall </a:t>
            </a:r>
            <a:r>
              <a:rPr lang="nl-BE" dirty="0" err="1" smtClean="0"/>
              <a:t>architecture</a:t>
            </a:r>
            <a:r>
              <a:rPr lang="nl-BE" dirty="0" smtClean="0"/>
              <a:t> – </a:t>
            </a:r>
            <a:r>
              <a:rPr lang="nl-BE" dirty="0" err="1" smtClean="0"/>
              <a:t>physical</a:t>
            </a:r>
            <a:r>
              <a:rPr lang="nl-BE" dirty="0" smtClean="0"/>
              <a:t> </a:t>
            </a:r>
            <a:r>
              <a:rPr lang="en-US" altLang="en-US" dirty="0" smtClean="0">
                <a:cs typeface="Arial" charset="0"/>
                <a:sym typeface="Arial" charset="0"/>
              </a:rPr>
              <a:t>view</a:t>
            </a:r>
          </a:p>
        </p:txBody>
      </p:sp>
      <p:sp>
        <p:nvSpPr>
          <p:cNvPr id="24580" name="Rectangle 110"/>
          <p:cNvSpPr>
            <a:spLocks noChangeArrowheads="1"/>
          </p:cNvSpPr>
          <p:nvPr/>
        </p:nvSpPr>
        <p:spPr bwMode="auto">
          <a:xfrm>
            <a:off x="7596188" y="3860800"/>
            <a:ext cx="65087" cy="1379538"/>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24581" name="Rectangle 5"/>
          <p:cNvSpPr>
            <a:spLocks noChangeArrowheads="1"/>
          </p:cNvSpPr>
          <p:nvPr/>
        </p:nvSpPr>
        <p:spPr bwMode="auto">
          <a:xfrm>
            <a:off x="2493963" y="4092575"/>
            <a:ext cx="82550" cy="1135063"/>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24582" name="Rectangle 6"/>
          <p:cNvSpPr>
            <a:spLocks noChangeArrowheads="1"/>
          </p:cNvSpPr>
          <p:nvPr/>
        </p:nvSpPr>
        <p:spPr bwMode="auto">
          <a:xfrm>
            <a:off x="2493963" y="3849688"/>
            <a:ext cx="82550"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24583" name="Line 7"/>
          <p:cNvSpPr>
            <a:spLocks noChangeShapeType="1"/>
          </p:cNvSpPr>
          <p:nvPr/>
        </p:nvSpPr>
        <p:spPr bwMode="auto">
          <a:xfrm flipH="1">
            <a:off x="2687638" y="5389563"/>
            <a:ext cx="94297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4" name="Line 8"/>
          <p:cNvSpPr>
            <a:spLocks noChangeShapeType="1"/>
          </p:cNvSpPr>
          <p:nvPr/>
        </p:nvSpPr>
        <p:spPr bwMode="auto">
          <a:xfrm>
            <a:off x="5694363" y="5564188"/>
            <a:ext cx="1668462" cy="58896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5" name="Line 9"/>
          <p:cNvSpPr>
            <a:spLocks noChangeShapeType="1"/>
          </p:cNvSpPr>
          <p:nvPr/>
        </p:nvSpPr>
        <p:spPr bwMode="auto">
          <a:xfrm flipH="1">
            <a:off x="1773238" y="5564188"/>
            <a:ext cx="1857375" cy="5413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6" name="Rectangle 10"/>
          <p:cNvSpPr>
            <a:spLocks noChangeArrowheads="1"/>
          </p:cNvSpPr>
          <p:nvPr/>
        </p:nvSpPr>
        <p:spPr bwMode="auto">
          <a:xfrm>
            <a:off x="4614863" y="3849688"/>
            <a:ext cx="84137" cy="1701800"/>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2" name="Rectangle 11"/>
          <p:cNvSpPr>
            <a:spLocks noChangeArrowheads="1"/>
          </p:cNvSpPr>
          <p:nvPr/>
        </p:nvSpPr>
        <p:spPr bwMode="auto">
          <a:xfrm>
            <a:off x="6653213" y="2390775"/>
            <a:ext cx="1414462"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29707" name="Rectangle 12"/>
          <p:cNvSpPr>
            <a:spLocks noChangeArrowheads="1"/>
          </p:cNvSpPr>
          <p:nvPr/>
        </p:nvSpPr>
        <p:spPr bwMode="auto">
          <a:xfrm>
            <a:off x="5238750" y="3119438"/>
            <a:ext cx="1414463"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29814" name="Rectangle 14"/>
          <p:cNvSpPr>
            <a:spLocks noChangeArrowheads="1"/>
          </p:cNvSpPr>
          <p:nvPr/>
        </p:nvSpPr>
        <p:spPr bwMode="auto">
          <a:xfrm>
            <a:off x="5768975" y="3028950"/>
            <a:ext cx="312738" cy="303213"/>
          </a:xfrm>
          <a:prstGeom prst="rect">
            <a:avLst/>
          </a:prstGeom>
          <a:solidFill>
            <a:srgbClr val="FA7D00"/>
          </a:solidFill>
          <a:ln>
            <a:noFill/>
          </a:ln>
        </p:spPr>
        <p:txBody>
          <a:bodyPr wrap="none" lIns="69850" tIns="34925" rIns="69850" bIns="34925" anchor="ctr"/>
          <a:lstStyle/>
          <a:p>
            <a:pPr algn="ctr" defTabSz="514350">
              <a:defRPr/>
            </a:pPr>
            <a:r>
              <a:rPr lang="en-US" altLang="en-US" sz="1500" b="1" dirty="0">
                <a:solidFill>
                  <a:schemeClr val="tx1">
                    <a:lumMod val="75000"/>
                    <a:lumOff val="25000"/>
                  </a:schemeClr>
                </a:solidFill>
                <a:sym typeface="Arial" charset="0"/>
              </a:rPr>
              <a:t>R</a:t>
            </a:r>
          </a:p>
        </p:txBody>
      </p:sp>
      <p:sp>
        <p:nvSpPr>
          <p:cNvPr id="24590" name="Freeform 15"/>
          <p:cNvSpPr>
            <a:spLocks/>
          </p:cNvSpPr>
          <p:nvPr/>
        </p:nvSpPr>
        <p:spPr bwMode="auto">
          <a:xfrm>
            <a:off x="5768975" y="2906713"/>
            <a:ext cx="439738"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1" name="Freeform 16"/>
          <p:cNvSpPr>
            <a:spLocks/>
          </p:cNvSpPr>
          <p:nvPr/>
        </p:nvSpPr>
        <p:spPr bwMode="auto">
          <a:xfrm>
            <a:off x="6081713" y="29067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2" name="Rectangle 18"/>
          <p:cNvSpPr>
            <a:spLocks noChangeArrowheads="1"/>
          </p:cNvSpPr>
          <p:nvPr/>
        </p:nvSpPr>
        <p:spPr bwMode="auto">
          <a:xfrm>
            <a:off x="4292600" y="4194175"/>
            <a:ext cx="623888" cy="303213"/>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500" b="1">
                <a:solidFill>
                  <a:srgbClr val="000000"/>
                </a:solidFill>
                <a:sym typeface="Arial" charset="0"/>
              </a:rPr>
              <a:t>FW</a:t>
            </a:r>
          </a:p>
        </p:txBody>
      </p:sp>
      <p:sp>
        <p:nvSpPr>
          <p:cNvPr id="24593" name="Freeform 19"/>
          <p:cNvSpPr>
            <a:spLocks/>
          </p:cNvSpPr>
          <p:nvPr/>
        </p:nvSpPr>
        <p:spPr bwMode="auto">
          <a:xfrm>
            <a:off x="4292600"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4" name="Freeform 20"/>
          <p:cNvSpPr>
            <a:spLocks/>
          </p:cNvSpPr>
          <p:nvPr/>
        </p:nvSpPr>
        <p:spPr bwMode="auto">
          <a:xfrm>
            <a:off x="4916488" y="4011613"/>
            <a:ext cx="188912"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08" name="Rectangle 22"/>
          <p:cNvSpPr>
            <a:spLocks noChangeArrowheads="1"/>
          </p:cNvSpPr>
          <p:nvPr/>
        </p:nvSpPr>
        <p:spPr bwMode="auto">
          <a:xfrm>
            <a:off x="4479925" y="4730750"/>
            <a:ext cx="312738" cy="303213"/>
          </a:xfrm>
          <a:prstGeom prst="rect">
            <a:avLst/>
          </a:prstGeom>
          <a:solidFill>
            <a:srgbClr val="FA7D00"/>
          </a:solidFill>
          <a:ln>
            <a:noFill/>
          </a:ln>
        </p:spPr>
        <p:txBody>
          <a:bodyPr wrap="none" lIns="69850" tIns="34925" rIns="69850" bIns="34925" anchor="ctr"/>
          <a:lstStyle/>
          <a:p>
            <a:pPr algn="ctr" defTabSz="514350">
              <a:defRPr/>
            </a:pPr>
            <a:r>
              <a:rPr lang="en-US" altLang="en-US" sz="1500" b="1" dirty="0">
                <a:solidFill>
                  <a:schemeClr val="tx1">
                    <a:lumMod val="75000"/>
                    <a:lumOff val="25000"/>
                  </a:schemeClr>
                </a:solidFill>
                <a:sym typeface="Arial" charset="0"/>
              </a:rPr>
              <a:t>R</a:t>
            </a:r>
          </a:p>
        </p:txBody>
      </p:sp>
      <p:sp>
        <p:nvSpPr>
          <p:cNvPr id="24596" name="Freeform 23"/>
          <p:cNvSpPr>
            <a:spLocks/>
          </p:cNvSpPr>
          <p:nvPr/>
        </p:nvSpPr>
        <p:spPr bwMode="auto">
          <a:xfrm>
            <a:off x="4479925"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7" name="Freeform 24"/>
          <p:cNvSpPr>
            <a:spLocks/>
          </p:cNvSpPr>
          <p:nvPr/>
        </p:nvSpPr>
        <p:spPr bwMode="auto">
          <a:xfrm>
            <a:off x="4792663" y="4608513"/>
            <a:ext cx="125412"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 name="Oval 25"/>
          <p:cNvSpPr>
            <a:spLocks noChangeArrowheads="1"/>
          </p:cNvSpPr>
          <p:nvPr/>
        </p:nvSpPr>
        <p:spPr bwMode="auto">
          <a:xfrm>
            <a:off x="2203450" y="5146675"/>
            <a:ext cx="665163" cy="485775"/>
          </a:xfrm>
          <a:prstGeom prst="ellipse">
            <a:avLst/>
          </a:prstGeom>
          <a:solidFill>
            <a:srgbClr val="00ABDA"/>
          </a:solidFill>
          <a:ln>
            <a:noFill/>
          </a:ln>
        </p:spPr>
        <p:txBody>
          <a:bodyPr wrap="none" anchor="ctr"/>
          <a:lstStyle/>
          <a:p>
            <a:pPr algn="ctr">
              <a:defRPr/>
            </a:pPr>
            <a:r>
              <a:rPr lang="fr-BE" altLang="en-US" sz="1600" b="1" dirty="0" smtClean="0">
                <a:solidFill>
                  <a:schemeClr val="tx1">
                    <a:lumMod val="75000"/>
                    <a:lumOff val="25000"/>
                  </a:schemeClr>
                </a:solidFill>
                <a:sym typeface="Arial" charset="0"/>
              </a:rPr>
              <a:t>ONEM</a:t>
            </a:r>
            <a:endParaRPr lang="en-US" altLang="en-US" sz="1600" b="1" dirty="0">
              <a:solidFill>
                <a:schemeClr val="tx1">
                  <a:lumMod val="75000"/>
                  <a:lumOff val="25000"/>
                </a:schemeClr>
              </a:solidFill>
              <a:sym typeface="Arial" charset="0"/>
            </a:endParaRPr>
          </a:p>
        </p:txBody>
      </p:sp>
      <p:sp>
        <p:nvSpPr>
          <p:cNvPr id="24599" name="Line 26"/>
          <p:cNvSpPr>
            <a:spLocks noChangeShapeType="1"/>
          </p:cNvSpPr>
          <p:nvPr/>
        </p:nvSpPr>
        <p:spPr bwMode="auto">
          <a:xfrm flipV="1">
            <a:off x="2300288" y="1647825"/>
            <a:ext cx="1552575" cy="7556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0" name="Line 27"/>
          <p:cNvSpPr>
            <a:spLocks noChangeShapeType="1"/>
          </p:cNvSpPr>
          <p:nvPr/>
        </p:nvSpPr>
        <p:spPr bwMode="auto">
          <a:xfrm flipV="1">
            <a:off x="2300288" y="2055813"/>
            <a:ext cx="1552575" cy="4286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1" name="Line 28"/>
          <p:cNvSpPr>
            <a:spLocks noChangeShapeType="1"/>
          </p:cNvSpPr>
          <p:nvPr/>
        </p:nvSpPr>
        <p:spPr bwMode="auto">
          <a:xfrm>
            <a:off x="2366963" y="2541588"/>
            <a:ext cx="1485900" cy="206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2" name="Line 29"/>
          <p:cNvSpPr>
            <a:spLocks noChangeShapeType="1"/>
          </p:cNvSpPr>
          <p:nvPr/>
        </p:nvSpPr>
        <p:spPr bwMode="auto">
          <a:xfrm>
            <a:off x="2300288" y="2646363"/>
            <a:ext cx="1552575" cy="3889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011" name="Oval 30"/>
          <p:cNvSpPr>
            <a:spLocks noChangeArrowheads="1"/>
          </p:cNvSpPr>
          <p:nvPr/>
        </p:nvSpPr>
        <p:spPr bwMode="auto">
          <a:xfrm>
            <a:off x="798513" y="2065338"/>
            <a:ext cx="1579562" cy="841375"/>
          </a:xfrm>
          <a:prstGeom prst="ellipse">
            <a:avLst/>
          </a:prstGeom>
          <a:solidFill>
            <a:srgbClr val="CECECE"/>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fr-BE" altLang="en-US" sz="1800" dirty="0" err="1" smtClean="0">
                <a:solidFill>
                  <a:srgbClr val="000000"/>
                </a:solidFill>
                <a:latin typeface="+mn-lt"/>
                <a:sym typeface="Arial" charset="0"/>
              </a:rPr>
              <a:t>Users</a:t>
            </a:r>
            <a:endParaRPr lang="en-US" altLang="en-US" sz="1800" dirty="0" smtClean="0">
              <a:solidFill>
                <a:srgbClr val="000000"/>
              </a:solidFill>
              <a:latin typeface="+mn-lt"/>
              <a:sym typeface="Arial" charset="0"/>
            </a:endParaRPr>
          </a:p>
        </p:txBody>
      </p:sp>
      <p:sp>
        <p:nvSpPr>
          <p:cNvPr id="24604" name="Rectangle 32"/>
          <p:cNvSpPr>
            <a:spLocks noChangeArrowheads="1"/>
          </p:cNvSpPr>
          <p:nvPr/>
        </p:nvSpPr>
        <p:spPr bwMode="auto">
          <a:xfrm>
            <a:off x="2130425" y="4194175"/>
            <a:ext cx="623888" cy="303213"/>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500" b="1">
                <a:solidFill>
                  <a:srgbClr val="000000"/>
                </a:solidFill>
                <a:sym typeface="Arial" charset="0"/>
              </a:rPr>
              <a:t>FW</a:t>
            </a:r>
          </a:p>
        </p:txBody>
      </p:sp>
      <p:sp>
        <p:nvSpPr>
          <p:cNvPr id="24605" name="Freeform 33"/>
          <p:cNvSpPr>
            <a:spLocks/>
          </p:cNvSpPr>
          <p:nvPr/>
        </p:nvSpPr>
        <p:spPr bwMode="auto">
          <a:xfrm>
            <a:off x="2130425"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06" name="Freeform 34"/>
          <p:cNvSpPr>
            <a:spLocks/>
          </p:cNvSpPr>
          <p:nvPr/>
        </p:nvSpPr>
        <p:spPr bwMode="auto">
          <a:xfrm>
            <a:off x="2754313" y="4011613"/>
            <a:ext cx="188912"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8" name="Rectangle 35"/>
          <p:cNvSpPr>
            <a:spLocks noChangeArrowheads="1"/>
          </p:cNvSpPr>
          <p:nvPr/>
        </p:nvSpPr>
        <p:spPr bwMode="auto">
          <a:xfrm>
            <a:off x="7632700" y="2633663"/>
            <a:ext cx="53975" cy="12160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24608" name="Rectangle 36"/>
          <p:cNvSpPr>
            <a:spLocks noChangeArrowheads="1"/>
          </p:cNvSpPr>
          <p:nvPr/>
        </p:nvSpPr>
        <p:spPr bwMode="auto">
          <a:xfrm>
            <a:off x="7288213" y="2328863"/>
            <a:ext cx="623887" cy="304800"/>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500" b="1">
                <a:solidFill>
                  <a:srgbClr val="000000"/>
                </a:solidFill>
                <a:sym typeface="Arial" charset="0"/>
              </a:rPr>
              <a:t>FW</a:t>
            </a:r>
          </a:p>
        </p:txBody>
      </p:sp>
      <p:sp>
        <p:nvSpPr>
          <p:cNvPr id="24609" name="Freeform 37"/>
          <p:cNvSpPr>
            <a:spLocks/>
          </p:cNvSpPr>
          <p:nvPr/>
        </p:nvSpPr>
        <p:spPr bwMode="auto">
          <a:xfrm>
            <a:off x="7288213" y="2146300"/>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10" name="Freeform 38"/>
          <p:cNvSpPr>
            <a:spLocks/>
          </p:cNvSpPr>
          <p:nvPr/>
        </p:nvSpPr>
        <p:spPr bwMode="auto">
          <a:xfrm>
            <a:off x="7912100" y="2146300"/>
            <a:ext cx="188913" cy="488950"/>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11" name="Rectangle 43"/>
          <p:cNvSpPr>
            <a:spLocks noChangeArrowheads="1"/>
          </p:cNvSpPr>
          <p:nvPr/>
        </p:nvSpPr>
        <p:spPr bwMode="auto">
          <a:xfrm>
            <a:off x="7288213" y="4194175"/>
            <a:ext cx="623887" cy="303213"/>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500" b="1">
                <a:solidFill>
                  <a:srgbClr val="000000"/>
                </a:solidFill>
                <a:sym typeface="Arial" charset="0"/>
              </a:rPr>
              <a:t>FW</a:t>
            </a:r>
          </a:p>
        </p:txBody>
      </p:sp>
      <p:sp>
        <p:nvSpPr>
          <p:cNvPr id="24612" name="Freeform 44"/>
          <p:cNvSpPr>
            <a:spLocks/>
          </p:cNvSpPr>
          <p:nvPr/>
        </p:nvSpPr>
        <p:spPr bwMode="auto">
          <a:xfrm>
            <a:off x="7288213"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13" name="Freeform 45"/>
          <p:cNvSpPr>
            <a:spLocks/>
          </p:cNvSpPr>
          <p:nvPr/>
        </p:nvSpPr>
        <p:spPr bwMode="auto">
          <a:xfrm>
            <a:off x="7912100" y="4011613"/>
            <a:ext cx="188913"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97" name="Rectangle 47"/>
          <p:cNvSpPr>
            <a:spLocks noChangeArrowheads="1"/>
          </p:cNvSpPr>
          <p:nvPr/>
        </p:nvSpPr>
        <p:spPr bwMode="auto">
          <a:xfrm>
            <a:off x="7446963" y="4730750"/>
            <a:ext cx="312737" cy="303213"/>
          </a:xfrm>
          <a:prstGeom prst="rect">
            <a:avLst/>
          </a:prstGeom>
          <a:solidFill>
            <a:srgbClr val="FA7D00"/>
          </a:solidFill>
          <a:ln>
            <a:noFill/>
          </a:ln>
        </p:spPr>
        <p:txBody>
          <a:bodyPr wrap="none" lIns="69850" tIns="34925" rIns="69850" bIns="34925" anchor="ctr"/>
          <a:lstStyle/>
          <a:p>
            <a:pPr algn="ctr" defTabSz="514350">
              <a:defRPr/>
            </a:pPr>
            <a:r>
              <a:rPr lang="en-US" altLang="en-US" sz="1500" b="1" dirty="0">
                <a:solidFill>
                  <a:schemeClr val="tx1">
                    <a:lumMod val="75000"/>
                    <a:lumOff val="25000"/>
                  </a:schemeClr>
                </a:solidFill>
                <a:sym typeface="Arial" charset="0"/>
              </a:rPr>
              <a:t>R</a:t>
            </a:r>
          </a:p>
        </p:txBody>
      </p:sp>
      <p:sp>
        <p:nvSpPr>
          <p:cNvPr id="24615" name="Freeform 48"/>
          <p:cNvSpPr>
            <a:spLocks/>
          </p:cNvSpPr>
          <p:nvPr/>
        </p:nvSpPr>
        <p:spPr bwMode="auto">
          <a:xfrm>
            <a:off x="7446963"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16" name="Freeform 49"/>
          <p:cNvSpPr>
            <a:spLocks/>
          </p:cNvSpPr>
          <p:nvPr/>
        </p:nvSpPr>
        <p:spPr bwMode="auto">
          <a:xfrm>
            <a:off x="7759700" y="4608513"/>
            <a:ext cx="125413"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94" name="Rectangle 51"/>
          <p:cNvSpPr>
            <a:spLocks noChangeArrowheads="1"/>
          </p:cNvSpPr>
          <p:nvPr/>
        </p:nvSpPr>
        <p:spPr bwMode="auto">
          <a:xfrm>
            <a:off x="2317750" y="4730750"/>
            <a:ext cx="311150" cy="303213"/>
          </a:xfrm>
          <a:prstGeom prst="rect">
            <a:avLst/>
          </a:prstGeom>
          <a:solidFill>
            <a:srgbClr val="FA7D00"/>
          </a:solidFill>
          <a:ln>
            <a:noFill/>
          </a:ln>
        </p:spPr>
        <p:txBody>
          <a:bodyPr wrap="none" lIns="69850" tIns="34925" rIns="69850" bIns="34925" anchor="ctr"/>
          <a:lstStyle/>
          <a:p>
            <a:pPr algn="ctr" defTabSz="514350">
              <a:defRPr/>
            </a:pPr>
            <a:r>
              <a:rPr lang="en-US" altLang="en-US" sz="1500" b="1">
                <a:solidFill>
                  <a:schemeClr val="tx1">
                    <a:lumMod val="75000"/>
                    <a:lumOff val="25000"/>
                  </a:schemeClr>
                </a:solidFill>
                <a:sym typeface="Arial" charset="0"/>
              </a:rPr>
              <a:t>R</a:t>
            </a:r>
          </a:p>
        </p:txBody>
      </p:sp>
      <p:sp>
        <p:nvSpPr>
          <p:cNvPr id="24618" name="Freeform 52"/>
          <p:cNvSpPr>
            <a:spLocks/>
          </p:cNvSpPr>
          <p:nvPr/>
        </p:nvSpPr>
        <p:spPr bwMode="auto">
          <a:xfrm>
            <a:off x="2317750"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19" name="Freeform 53"/>
          <p:cNvSpPr>
            <a:spLocks/>
          </p:cNvSpPr>
          <p:nvPr/>
        </p:nvSpPr>
        <p:spPr bwMode="auto">
          <a:xfrm>
            <a:off x="2628900" y="46085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88" name="Rectangle 55"/>
          <p:cNvSpPr>
            <a:spLocks noChangeArrowheads="1"/>
          </p:cNvSpPr>
          <p:nvPr/>
        </p:nvSpPr>
        <p:spPr bwMode="auto">
          <a:xfrm>
            <a:off x="5238750" y="1660525"/>
            <a:ext cx="1414463"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29791" name="Rectangle 57"/>
          <p:cNvSpPr>
            <a:spLocks noChangeArrowheads="1"/>
          </p:cNvSpPr>
          <p:nvPr/>
        </p:nvSpPr>
        <p:spPr bwMode="auto">
          <a:xfrm>
            <a:off x="5768975" y="1570038"/>
            <a:ext cx="312738" cy="303212"/>
          </a:xfrm>
          <a:prstGeom prst="rect">
            <a:avLst/>
          </a:prstGeom>
          <a:solidFill>
            <a:srgbClr val="FA7D00"/>
          </a:solidFill>
          <a:ln>
            <a:noFill/>
          </a:ln>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US" altLang="en-US" sz="1500" b="1" dirty="0" smtClean="0">
                <a:solidFill>
                  <a:schemeClr val="tx1">
                    <a:lumMod val="75000"/>
                    <a:lumOff val="25000"/>
                  </a:schemeClr>
                </a:solidFill>
                <a:sym typeface="Arial" charset="0"/>
              </a:rPr>
              <a:t>R</a:t>
            </a:r>
          </a:p>
        </p:txBody>
      </p:sp>
      <p:sp>
        <p:nvSpPr>
          <p:cNvPr id="24622" name="Freeform 58"/>
          <p:cNvSpPr>
            <a:spLocks/>
          </p:cNvSpPr>
          <p:nvPr/>
        </p:nvSpPr>
        <p:spPr bwMode="auto">
          <a:xfrm>
            <a:off x="5768975" y="1447800"/>
            <a:ext cx="439738"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23" name="Freeform 59"/>
          <p:cNvSpPr>
            <a:spLocks/>
          </p:cNvSpPr>
          <p:nvPr/>
        </p:nvSpPr>
        <p:spPr bwMode="auto">
          <a:xfrm>
            <a:off x="6081713" y="1447800"/>
            <a:ext cx="127000"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24" name="Oval 60"/>
          <p:cNvSpPr>
            <a:spLocks noChangeArrowheads="1"/>
          </p:cNvSpPr>
          <p:nvPr/>
        </p:nvSpPr>
        <p:spPr bwMode="auto">
          <a:xfrm>
            <a:off x="3852863" y="1341438"/>
            <a:ext cx="1406525" cy="481012"/>
          </a:xfrm>
          <a:prstGeom prst="ellipse">
            <a:avLst/>
          </a:prstGeom>
          <a:solidFill>
            <a:srgbClr val="8CCA1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600">
                <a:solidFill>
                  <a:srgbClr val="000000"/>
                </a:solidFill>
                <a:sym typeface="Arial" charset="0"/>
              </a:rPr>
              <a:t>Internet</a:t>
            </a:r>
          </a:p>
        </p:txBody>
      </p:sp>
      <p:sp>
        <p:nvSpPr>
          <p:cNvPr id="29782" name="Rectangle 62"/>
          <p:cNvSpPr>
            <a:spLocks noChangeArrowheads="1"/>
          </p:cNvSpPr>
          <p:nvPr/>
        </p:nvSpPr>
        <p:spPr bwMode="auto">
          <a:xfrm>
            <a:off x="5238750" y="2146300"/>
            <a:ext cx="1414463" cy="36513"/>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29785" name="Rectangle 64"/>
          <p:cNvSpPr>
            <a:spLocks noChangeArrowheads="1"/>
          </p:cNvSpPr>
          <p:nvPr/>
        </p:nvSpPr>
        <p:spPr bwMode="auto">
          <a:xfrm>
            <a:off x="5768975" y="2055813"/>
            <a:ext cx="312738" cy="303212"/>
          </a:xfrm>
          <a:prstGeom prst="rect">
            <a:avLst/>
          </a:prstGeom>
          <a:solidFill>
            <a:srgbClr val="FA7D00"/>
          </a:solidFill>
          <a:ln>
            <a:noFill/>
          </a:ln>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US" altLang="en-US" sz="1500" b="1" dirty="0" smtClean="0">
                <a:solidFill>
                  <a:schemeClr val="tx1">
                    <a:lumMod val="75000"/>
                    <a:lumOff val="25000"/>
                  </a:schemeClr>
                </a:solidFill>
                <a:sym typeface="Arial" charset="0"/>
              </a:rPr>
              <a:t>R</a:t>
            </a:r>
          </a:p>
        </p:txBody>
      </p:sp>
      <p:sp>
        <p:nvSpPr>
          <p:cNvPr id="24627" name="Freeform 65"/>
          <p:cNvSpPr>
            <a:spLocks/>
          </p:cNvSpPr>
          <p:nvPr/>
        </p:nvSpPr>
        <p:spPr bwMode="auto">
          <a:xfrm>
            <a:off x="5768975" y="1933575"/>
            <a:ext cx="439738"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28" name="Freeform 66"/>
          <p:cNvSpPr>
            <a:spLocks/>
          </p:cNvSpPr>
          <p:nvPr/>
        </p:nvSpPr>
        <p:spPr bwMode="auto">
          <a:xfrm>
            <a:off x="6081713" y="1933575"/>
            <a:ext cx="127000"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29" name="Oval 67"/>
          <p:cNvSpPr>
            <a:spLocks noChangeArrowheads="1"/>
          </p:cNvSpPr>
          <p:nvPr/>
        </p:nvSpPr>
        <p:spPr bwMode="auto">
          <a:xfrm>
            <a:off x="3852863" y="1822450"/>
            <a:ext cx="1406525" cy="506413"/>
          </a:xfrm>
          <a:prstGeom prst="ellipse">
            <a:avLst/>
          </a:prstGeom>
          <a:solidFill>
            <a:srgbClr val="8CCA1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600">
                <a:solidFill>
                  <a:srgbClr val="000000"/>
                </a:solidFill>
                <a:sym typeface="Arial" charset="0"/>
              </a:rPr>
              <a:t>FedMAN</a:t>
            </a:r>
          </a:p>
        </p:txBody>
      </p:sp>
      <p:sp>
        <p:nvSpPr>
          <p:cNvPr id="29776" name="Rectangle 69"/>
          <p:cNvSpPr>
            <a:spLocks noChangeArrowheads="1"/>
          </p:cNvSpPr>
          <p:nvPr/>
        </p:nvSpPr>
        <p:spPr bwMode="auto">
          <a:xfrm>
            <a:off x="5238750" y="2633663"/>
            <a:ext cx="1414463"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29779" name="Rectangle 71"/>
          <p:cNvSpPr>
            <a:spLocks noChangeArrowheads="1"/>
          </p:cNvSpPr>
          <p:nvPr/>
        </p:nvSpPr>
        <p:spPr bwMode="auto">
          <a:xfrm>
            <a:off x="5768975" y="2541588"/>
            <a:ext cx="312738" cy="304800"/>
          </a:xfrm>
          <a:prstGeom prst="rect">
            <a:avLst/>
          </a:prstGeom>
          <a:solidFill>
            <a:srgbClr val="FA7D00"/>
          </a:solidFill>
          <a:ln>
            <a:noFill/>
          </a:ln>
        </p:spPr>
        <p:txBody>
          <a:bodyPr wrap="none" lIns="69850" tIns="34925" rIns="69850" bIns="34925" anchor="ctr"/>
          <a:lstStyle/>
          <a:p>
            <a:pPr algn="ctr" defTabSz="514350">
              <a:defRPr/>
            </a:pPr>
            <a:r>
              <a:rPr lang="en-US" altLang="en-US" sz="1500" b="1">
                <a:solidFill>
                  <a:schemeClr val="tx1">
                    <a:lumMod val="75000"/>
                    <a:lumOff val="25000"/>
                  </a:schemeClr>
                </a:solidFill>
                <a:sym typeface="Arial" charset="0"/>
              </a:rPr>
              <a:t>R</a:t>
            </a:r>
          </a:p>
        </p:txBody>
      </p:sp>
      <p:sp>
        <p:nvSpPr>
          <p:cNvPr id="24632" name="Freeform 72"/>
          <p:cNvSpPr>
            <a:spLocks/>
          </p:cNvSpPr>
          <p:nvPr/>
        </p:nvSpPr>
        <p:spPr bwMode="auto">
          <a:xfrm>
            <a:off x="5768975" y="2420938"/>
            <a:ext cx="439738" cy="122237"/>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33" name="Freeform 73"/>
          <p:cNvSpPr>
            <a:spLocks/>
          </p:cNvSpPr>
          <p:nvPr/>
        </p:nvSpPr>
        <p:spPr bwMode="auto">
          <a:xfrm>
            <a:off x="6081713" y="2420938"/>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34" name="Oval 74"/>
          <p:cNvSpPr>
            <a:spLocks noChangeArrowheads="1"/>
          </p:cNvSpPr>
          <p:nvPr/>
        </p:nvSpPr>
        <p:spPr bwMode="auto">
          <a:xfrm>
            <a:off x="3852863" y="2328863"/>
            <a:ext cx="1406525" cy="466725"/>
          </a:xfrm>
          <a:prstGeom prst="ellipse">
            <a:avLst/>
          </a:prstGeom>
          <a:solidFill>
            <a:srgbClr val="8CCA1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600">
                <a:solidFill>
                  <a:srgbClr val="000000"/>
                </a:solidFill>
                <a:sym typeface="Arial" charset="0"/>
              </a:rPr>
              <a:t>Isabel</a:t>
            </a:r>
          </a:p>
        </p:txBody>
      </p:sp>
      <p:sp>
        <p:nvSpPr>
          <p:cNvPr id="24635" name="Oval 75"/>
          <p:cNvSpPr>
            <a:spLocks noChangeArrowheads="1"/>
          </p:cNvSpPr>
          <p:nvPr/>
        </p:nvSpPr>
        <p:spPr bwMode="auto">
          <a:xfrm>
            <a:off x="3852863" y="2795588"/>
            <a:ext cx="1406525" cy="495300"/>
          </a:xfrm>
          <a:prstGeom prst="ellipse">
            <a:avLst/>
          </a:prstGeom>
          <a:solidFill>
            <a:srgbClr val="8CCA1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600">
                <a:solidFill>
                  <a:srgbClr val="000000"/>
                </a:solidFill>
                <a:sym typeface="Arial" charset="0"/>
              </a:rPr>
              <a:t>…</a:t>
            </a:r>
          </a:p>
        </p:txBody>
      </p:sp>
      <p:sp>
        <p:nvSpPr>
          <p:cNvPr id="24636" name="Rectangle 76"/>
          <p:cNvSpPr>
            <a:spLocks noChangeArrowheads="1"/>
          </p:cNvSpPr>
          <p:nvPr/>
        </p:nvSpPr>
        <p:spPr bwMode="auto">
          <a:xfrm>
            <a:off x="6611938" y="1498600"/>
            <a:ext cx="36512" cy="1943100"/>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24637" name="Rectangle 77"/>
          <p:cNvSpPr>
            <a:spLocks noChangeArrowheads="1"/>
          </p:cNvSpPr>
          <p:nvPr/>
        </p:nvSpPr>
        <p:spPr bwMode="auto">
          <a:xfrm>
            <a:off x="1454150" y="4092575"/>
            <a:ext cx="82550" cy="1135063"/>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24638" name="Rectangle 78"/>
          <p:cNvSpPr>
            <a:spLocks noChangeArrowheads="1"/>
          </p:cNvSpPr>
          <p:nvPr/>
        </p:nvSpPr>
        <p:spPr bwMode="auto">
          <a:xfrm>
            <a:off x="1620838" y="5105400"/>
            <a:ext cx="82550" cy="730250"/>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24639" name="Rectangle 79"/>
          <p:cNvSpPr>
            <a:spLocks noChangeArrowheads="1"/>
          </p:cNvSpPr>
          <p:nvPr/>
        </p:nvSpPr>
        <p:spPr bwMode="auto">
          <a:xfrm>
            <a:off x="1454150" y="3849688"/>
            <a:ext cx="82550"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24640" name="Rectangle 81"/>
          <p:cNvSpPr>
            <a:spLocks noChangeArrowheads="1"/>
          </p:cNvSpPr>
          <p:nvPr/>
        </p:nvSpPr>
        <p:spPr bwMode="auto">
          <a:xfrm>
            <a:off x="1131888" y="4194175"/>
            <a:ext cx="623887" cy="303213"/>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500" b="1">
                <a:solidFill>
                  <a:srgbClr val="000000"/>
                </a:solidFill>
                <a:sym typeface="Arial" charset="0"/>
              </a:rPr>
              <a:t>FW</a:t>
            </a:r>
          </a:p>
        </p:txBody>
      </p:sp>
      <p:sp>
        <p:nvSpPr>
          <p:cNvPr id="24641" name="Freeform 82"/>
          <p:cNvSpPr>
            <a:spLocks/>
          </p:cNvSpPr>
          <p:nvPr/>
        </p:nvSpPr>
        <p:spPr bwMode="auto">
          <a:xfrm>
            <a:off x="1131888"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42" name="Freeform 83"/>
          <p:cNvSpPr>
            <a:spLocks/>
          </p:cNvSpPr>
          <p:nvPr/>
        </p:nvSpPr>
        <p:spPr bwMode="auto">
          <a:xfrm>
            <a:off x="1755775" y="4011613"/>
            <a:ext cx="188913"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70" name="Rectangle 85"/>
          <p:cNvSpPr>
            <a:spLocks noChangeArrowheads="1"/>
          </p:cNvSpPr>
          <p:nvPr/>
        </p:nvSpPr>
        <p:spPr bwMode="auto">
          <a:xfrm>
            <a:off x="1319213" y="4730750"/>
            <a:ext cx="311150" cy="303213"/>
          </a:xfrm>
          <a:prstGeom prst="rect">
            <a:avLst/>
          </a:prstGeom>
          <a:solidFill>
            <a:srgbClr val="FA7D00"/>
          </a:solidFill>
          <a:ln>
            <a:noFill/>
          </a:ln>
        </p:spPr>
        <p:txBody>
          <a:bodyPr wrap="none" lIns="69850" tIns="34925" rIns="69850" bIns="34925" anchor="ctr"/>
          <a:lstStyle/>
          <a:p>
            <a:pPr algn="ctr" defTabSz="514350">
              <a:defRPr/>
            </a:pPr>
            <a:r>
              <a:rPr lang="en-US" altLang="en-US" sz="1500" b="1" dirty="0">
                <a:solidFill>
                  <a:schemeClr val="tx1">
                    <a:lumMod val="75000"/>
                    <a:lumOff val="25000"/>
                  </a:schemeClr>
                </a:solidFill>
                <a:sym typeface="Arial" charset="0"/>
              </a:rPr>
              <a:t>R</a:t>
            </a:r>
          </a:p>
        </p:txBody>
      </p:sp>
      <p:sp>
        <p:nvSpPr>
          <p:cNvPr id="24644" name="Freeform 86"/>
          <p:cNvSpPr>
            <a:spLocks/>
          </p:cNvSpPr>
          <p:nvPr/>
        </p:nvSpPr>
        <p:spPr bwMode="auto">
          <a:xfrm>
            <a:off x="1319213"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45" name="Freeform 87"/>
          <p:cNvSpPr>
            <a:spLocks/>
          </p:cNvSpPr>
          <p:nvPr/>
        </p:nvSpPr>
        <p:spPr bwMode="auto">
          <a:xfrm>
            <a:off x="1630363" y="46085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46" name="Rectangle 88"/>
          <p:cNvSpPr>
            <a:spLocks noChangeArrowheads="1"/>
          </p:cNvSpPr>
          <p:nvPr/>
        </p:nvSpPr>
        <p:spPr bwMode="auto">
          <a:xfrm>
            <a:off x="1620838" y="5065713"/>
            <a:ext cx="82550" cy="1133475"/>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24647" name="AutoShape 89"/>
          <p:cNvSpPr>
            <a:spLocks noChangeArrowheads="1"/>
          </p:cNvSpPr>
          <p:nvPr/>
        </p:nvSpPr>
        <p:spPr bwMode="auto">
          <a:xfrm>
            <a:off x="1454150" y="5065713"/>
            <a:ext cx="249238" cy="161925"/>
          </a:xfrm>
          <a:prstGeom prst="parallelogram">
            <a:avLst>
              <a:gd name="adj" fmla="val 87486"/>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5" name="Rectangle 91"/>
          <p:cNvSpPr>
            <a:spLocks noChangeArrowheads="1"/>
          </p:cNvSpPr>
          <p:nvPr/>
        </p:nvSpPr>
        <p:spPr bwMode="auto">
          <a:xfrm>
            <a:off x="1319213" y="5429250"/>
            <a:ext cx="311150" cy="304800"/>
          </a:xfrm>
          <a:prstGeom prst="rect">
            <a:avLst/>
          </a:prstGeom>
          <a:solidFill>
            <a:srgbClr val="FA7D00"/>
          </a:solidFill>
          <a:ln>
            <a:noFill/>
          </a:ln>
        </p:spPr>
        <p:txBody>
          <a:bodyPr wrap="none" lIns="69850" tIns="34925" rIns="69850" bIns="34925" anchor="ctr"/>
          <a:lstStyle/>
          <a:p>
            <a:pPr algn="ctr" defTabSz="514350">
              <a:defRPr/>
            </a:pPr>
            <a:r>
              <a:rPr lang="en-US" altLang="en-US" sz="1500" b="1" dirty="0">
                <a:solidFill>
                  <a:schemeClr val="tx1">
                    <a:lumMod val="75000"/>
                    <a:lumOff val="25000"/>
                  </a:schemeClr>
                </a:solidFill>
                <a:sym typeface="Arial" charset="0"/>
              </a:rPr>
              <a:t>R</a:t>
            </a:r>
          </a:p>
        </p:txBody>
      </p:sp>
      <p:sp>
        <p:nvSpPr>
          <p:cNvPr id="24649" name="Freeform 92"/>
          <p:cNvSpPr>
            <a:spLocks/>
          </p:cNvSpPr>
          <p:nvPr/>
        </p:nvSpPr>
        <p:spPr bwMode="auto">
          <a:xfrm>
            <a:off x="1319213" y="5308600"/>
            <a:ext cx="438150" cy="122238"/>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50" name="Freeform 93"/>
          <p:cNvSpPr>
            <a:spLocks/>
          </p:cNvSpPr>
          <p:nvPr/>
        </p:nvSpPr>
        <p:spPr bwMode="auto">
          <a:xfrm>
            <a:off x="1630363" y="5308600"/>
            <a:ext cx="127000"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Oval 94"/>
          <p:cNvSpPr>
            <a:spLocks noChangeArrowheads="1"/>
          </p:cNvSpPr>
          <p:nvPr/>
        </p:nvSpPr>
        <p:spPr bwMode="auto">
          <a:xfrm>
            <a:off x="1204913" y="5875338"/>
            <a:ext cx="665162" cy="487362"/>
          </a:xfrm>
          <a:prstGeom prst="ellipse">
            <a:avLst/>
          </a:prstGeom>
          <a:solidFill>
            <a:srgbClr val="00ABDA"/>
          </a:solidFill>
          <a:ln>
            <a:noFill/>
          </a:ln>
        </p:spPr>
        <p:txBody>
          <a:bodyPr wrap="none" anchor="ctr"/>
          <a:lstStyle/>
          <a:p>
            <a:pPr algn="ctr">
              <a:defRPr/>
            </a:pPr>
            <a:r>
              <a:rPr lang="en-US" altLang="en-US" sz="1600" b="1" dirty="0" smtClean="0">
                <a:solidFill>
                  <a:schemeClr val="tx1">
                    <a:lumMod val="75000"/>
                    <a:lumOff val="25000"/>
                  </a:schemeClr>
                </a:solidFill>
                <a:sym typeface="Arial" charset="0"/>
              </a:rPr>
              <a:t>CIN</a:t>
            </a:r>
            <a:endParaRPr lang="en-US" altLang="en-US" sz="1600" b="1" dirty="0">
              <a:solidFill>
                <a:schemeClr val="tx1">
                  <a:lumMod val="75000"/>
                  <a:lumOff val="25000"/>
                </a:schemeClr>
              </a:solidFill>
              <a:sym typeface="Arial" charset="0"/>
            </a:endParaRPr>
          </a:p>
        </p:txBody>
      </p:sp>
      <p:sp>
        <p:nvSpPr>
          <p:cNvPr id="24652" name="Rectangle 97"/>
          <p:cNvSpPr>
            <a:spLocks noChangeArrowheads="1"/>
          </p:cNvSpPr>
          <p:nvPr/>
        </p:nvSpPr>
        <p:spPr bwMode="auto">
          <a:xfrm>
            <a:off x="787400" y="3787775"/>
            <a:ext cx="7739063" cy="61913"/>
          </a:xfrm>
          <a:prstGeom prst="rect">
            <a:avLst/>
          </a:prstGeom>
          <a:gradFill rotWithShape="0">
            <a:gsLst>
              <a:gs pos="0">
                <a:srgbClr val="3D3D3D"/>
              </a:gs>
              <a:gs pos="100000">
                <a:srgbClr val="CECEC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324708" name="Rectangle 100"/>
          <p:cNvSpPr>
            <a:spLocks noChangeArrowheads="1"/>
          </p:cNvSpPr>
          <p:nvPr/>
        </p:nvSpPr>
        <p:spPr bwMode="auto">
          <a:xfrm>
            <a:off x="931863" y="3355975"/>
            <a:ext cx="1824037" cy="363538"/>
          </a:xfrm>
          <a:prstGeom prst="rect">
            <a:avLst/>
          </a:prstGeom>
          <a:noFill/>
          <a:ln>
            <a:noFill/>
          </a:ln>
          <a:effectLst/>
          <a:extLst/>
        </p:spPr>
        <p:txBody>
          <a:bodyPr lIns="90488" tIns="44450" rIns="90488" bIns="44450">
            <a:spAutoFit/>
          </a:bodyPr>
          <a:lstStyle/>
          <a:p>
            <a:pPr fontAlgn="auto">
              <a:spcBef>
                <a:spcPts val="0"/>
              </a:spcBef>
              <a:spcAft>
                <a:spcPts val="0"/>
              </a:spcAft>
              <a:buSzPct val="100000"/>
              <a:defRPr/>
            </a:pPr>
            <a:r>
              <a:rPr lang="en-US" dirty="0">
                <a:solidFill>
                  <a:srgbClr val="000000"/>
                </a:solidFill>
                <a:effectLst>
                  <a:outerShdw blurRad="38100" dist="38100" dir="2700000" algn="tl">
                    <a:srgbClr val="C0C0C0"/>
                  </a:outerShdw>
                </a:effectLst>
                <a:latin typeface="+mn-lt"/>
                <a:sym typeface="Arial" charset="0"/>
              </a:rPr>
              <a:t>Backbone</a:t>
            </a:r>
          </a:p>
        </p:txBody>
      </p:sp>
      <p:sp>
        <p:nvSpPr>
          <p:cNvPr id="24654" name="Rectangle 101"/>
          <p:cNvSpPr>
            <a:spLocks noChangeArrowheads="1"/>
          </p:cNvSpPr>
          <p:nvPr/>
        </p:nvSpPr>
        <p:spPr bwMode="auto">
          <a:xfrm>
            <a:off x="7734300" y="5103813"/>
            <a:ext cx="84138"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8" name="Rectangle 104"/>
          <p:cNvSpPr>
            <a:spLocks noChangeArrowheads="1"/>
          </p:cNvSpPr>
          <p:nvPr/>
        </p:nvSpPr>
        <p:spPr bwMode="auto">
          <a:xfrm>
            <a:off x="7419975" y="5441950"/>
            <a:ext cx="311150" cy="303213"/>
          </a:xfrm>
          <a:prstGeom prst="rect">
            <a:avLst/>
          </a:prstGeom>
          <a:solidFill>
            <a:srgbClr val="FA7D00"/>
          </a:solidFill>
          <a:ln>
            <a:noFill/>
          </a:ln>
        </p:spPr>
        <p:txBody>
          <a:bodyPr wrap="none" lIns="69850" tIns="34925" rIns="69850" bIns="34925" anchor="ctr"/>
          <a:lstStyle/>
          <a:p>
            <a:pPr algn="ctr" defTabSz="514350">
              <a:defRPr/>
            </a:pPr>
            <a:r>
              <a:rPr lang="en-US" altLang="en-US" sz="1500" b="1" dirty="0">
                <a:solidFill>
                  <a:schemeClr val="tx1">
                    <a:lumMod val="75000"/>
                    <a:lumOff val="25000"/>
                  </a:schemeClr>
                </a:solidFill>
                <a:sym typeface="Arial" charset="0"/>
              </a:rPr>
              <a:t>R</a:t>
            </a:r>
          </a:p>
        </p:txBody>
      </p:sp>
      <p:sp>
        <p:nvSpPr>
          <p:cNvPr id="24656" name="Freeform 105"/>
          <p:cNvSpPr>
            <a:spLocks/>
          </p:cNvSpPr>
          <p:nvPr/>
        </p:nvSpPr>
        <p:spPr bwMode="auto">
          <a:xfrm>
            <a:off x="7419975" y="53197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57" name="Freeform 106"/>
          <p:cNvSpPr>
            <a:spLocks/>
          </p:cNvSpPr>
          <p:nvPr/>
        </p:nvSpPr>
        <p:spPr bwMode="auto">
          <a:xfrm>
            <a:off x="7731125" y="53197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45" name="Oval 107"/>
          <p:cNvSpPr>
            <a:spLocks noChangeArrowheads="1"/>
          </p:cNvSpPr>
          <p:nvPr/>
        </p:nvSpPr>
        <p:spPr bwMode="auto">
          <a:xfrm>
            <a:off x="7305675" y="5888038"/>
            <a:ext cx="665163" cy="485775"/>
          </a:xfrm>
          <a:prstGeom prst="ellipse">
            <a:avLst/>
          </a:prstGeom>
          <a:solidFill>
            <a:srgbClr val="00ABDA"/>
          </a:solidFill>
          <a:ln>
            <a:noFill/>
          </a:ln>
        </p:spPr>
        <p:txBody>
          <a:bodyPr wrap="none" anchor="ctr"/>
          <a:lstStyle/>
          <a:p>
            <a:pPr algn="ctr">
              <a:defRPr/>
            </a:pPr>
            <a:r>
              <a:rPr lang="en-US" altLang="en-US" sz="1600" b="1">
                <a:solidFill>
                  <a:schemeClr val="tx1">
                    <a:lumMod val="75000"/>
                    <a:lumOff val="25000"/>
                  </a:schemeClr>
                </a:solidFill>
                <a:sym typeface="Arial" charset="0"/>
              </a:rPr>
              <a:t>…</a:t>
            </a:r>
          </a:p>
        </p:txBody>
      </p:sp>
      <p:sp>
        <p:nvSpPr>
          <p:cNvPr id="24659" name="Rectangle 109"/>
          <p:cNvSpPr>
            <a:spLocks noChangeArrowheads="1"/>
          </p:cNvSpPr>
          <p:nvPr/>
        </p:nvSpPr>
        <p:spPr bwMode="auto">
          <a:xfrm>
            <a:off x="6583363" y="4105275"/>
            <a:ext cx="84137" cy="1135063"/>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24660" name="Rectangle 110"/>
          <p:cNvSpPr>
            <a:spLocks noChangeArrowheads="1"/>
          </p:cNvSpPr>
          <p:nvPr/>
        </p:nvSpPr>
        <p:spPr bwMode="auto">
          <a:xfrm>
            <a:off x="6583363" y="3862388"/>
            <a:ext cx="73025"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24661" name="Line 111"/>
          <p:cNvSpPr>
            <a:spLocks noChangeShapeType="1"/>
          </p:cNvSpPr>
          <p:nvPr/>
        </p:nvSpPr>
        <p:spPr bwMode="auto">
          <a:xfrm flipH="1">
            <a:off x="5489575" y="5402263"/>
            <a:ext cx="94138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Oval 112"/>
          <p:cNvSpPr>
            <a:spLocks noChangeArrowheads="1"/>
          </p:cNvSpPr>
          <p:nvPr/>
        </p:nvSpPr>
        <p:spPr bwMode="auto">
          <a:xfrm>
            <a:off x="6292850" y="5159375"/>
            <a:ext cx="665163" cy="487363"/>
          </a:xfrm>
          <a:prstGeom prst="ellipse">
            <a:avLst/>
          </a:prstGeom>
          <a:solidFill>
            <a:srgbClr val="00ABDA"/>
          </a:solidFill>
          <a:ln>
            <a:noFill/>
          </a:ln>
        </p:spPr>
        <p:txBody>
          <a:bodyPr wrap="none" anchor="ctr"/>
          <a:lstStyle/>
          <a:p>
            <a:pPr algn="ctr">
              <a:defRPr/>
            </a:pPr>
            <a:r>
              <a:rPr lang="fr-BE" altLang="en-US" sz="1600" b="1" dirty="0" smtClean="0">
                <a:solidFill>
                  <a:schemeClr val="tx1">
                    <a:lumMod val="75000"/>
                    <a:lumOff val="25000"/>
                  </a:schemeClr>
                </a:solidFill>
                <a:sym typeface="Arial" charset="0"/>
              </a:rPr>
              <a:t>ONSS</a:t>
            </a:r>
            <a:endParaRPr lang="en-US" altLang="en-US" sz="1600" b="1" dirty="0">
              <a:solidFill>
                <a:schemeClr val="tx1">
                  <a:lumMod val="75000"/>
                  <a:lumOff val="25000"/>
                </a:schemeClr>
              </a:solidFill>
              <a:sym typeface="Arial" charset="0"/>
            </a:endParaRPr>
          </a:p>
        </p:txBody>
      </p:sp>
      <p:sp>
        <p:nvSpPr>
          <p:cNvPr id="24663" name="Rectangle 114"/>
          <p:cNvSpPr>
            <a:spLocks noChangeArrowheads="1"/>
          </p:cNvSpPr>
          <p:nvPr/>
        </p:nvSpPr>
        <p:spPr bwMode="auto">
          <a:xfrm>
            <a:off x="6219825" y="4206875"/>
            <a:ext cx="623888" cy="304800"/>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500" b="1">
                <a:solidFill>
                  <a:srgbClr val="000000"/>
                </a:solidFill>
                <a:sym typeface="Arial" charset="0"/>
              </a:rPr>
              <a:t>FW</a:t>
            </a:r>
          </a:p>
        </p:txBody>
      </p:sp>
      <p:sp>
        <p:nvSpPr>
          <p:cNvPr id="24664" name="Freeform 115"/>
          <p:cNvSpPr>
            <a:spLocks/>
          </p:cNvSpPr>
          <p:nvPr/>
        </p:nvSpPr>
        <p:spPr bwMode="auto">
          <a:xfrm>
            <a:off x="6219825" y="40243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65" name="Freeform 116"/>
          <p:cNvSpPr>
            <a:spLocks/>
          </p:cNvSpPr>
          <p:nvPr/>
        </p:nvSpPr>
        <p:spPr bwMode="auto">
          <a:xfrm>
            <a:off x="6843713" y="4024313"/>
            <a:ext cx="188912" cy="488950"/>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Rectangle 118"/>
          <p:cNvSpPr>
            <a:spLocks noChangeArrowheads="1"/>
          </p:cNvSpPr>
          <p:nvPr/>
        </p:nvSpPr>
        <p:spPr bwMode="auto">
          <a:xfrm>
            <a:off x="6407150" y="4743450"/>
            <a:ext cx="312738" cy="304800"/>
          </a:xfrm>
          <a:prstGeom prst="rect">
            <a:avLst/>
          </a:prstGeom>
          <a:solidFill>
            <a:srgbClr val="FA7D00"/>
          </a:solidFill>
          <a:ln>
            <a:noFill/>
          </a:ln>
        </p:spPr>
        <p:txBody>
          <a:bodyPr wrap="none" lIns="69850" tIns="34925" rIns="69850" bIns="34925" anchor="ctr"/>
          <a:lstStyle/>
          <a:p>
            <a:pPr algn="ctr" defTabSz="514350">
              <a:defRPr/>
            </a:pPr>
            <a:r>
              <a:rPr lang="en-US" altLang="en-US" sz="1500" b="1" dirty="0">
                <a:solidFill>
                  <a:schemeClr val="tx1">
                    <a:lumMod val="75000"/>
                    <a:lumOff val="25000"/>
                  </a:schemeClr>
                </a:solidFill>
                <a:sym typeface="Arial" charset="0"/>
              </a:rPr>
              <a:t>R</a:t>
            </a:r>
          </a:p>
        </p:txBody>
      </p:sp>
      <p:sp>
        <p:nvSpPr>
          <p:cNvPr id="24667" name="Freeform 119"/>
          <p:cNvSpPr>
            <a:spLocks/>
          </p:cNvSpPr>
          <p:nvPr/>
        </p:nvSpPr>
        <p:spPr bwMode="auto">
          <a:xfrm>
            <a:off x="6407150" y="4622800"/>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68" name="Freeform 120"/>
          <p:cNvSpPr>
            <a:spLocks/>
          </p:cNvSpPr>
          <p:nvPr/>
        </p:nvSpPr>
        <p:spPr bwMode="auto">
          <a:xfrm>
            <a:off x="6719888" y="4622800"/>
            <a:ext cx="125412"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51" name="Oval 121"/>
          <p:cNvSpPr>
            <a:spLocks noChangeArrowheads="1"/>
          </p:cNvSpPr>
          <p:nvPr/>
        </p:nvSpPr>
        <p:spPr bwMode="auto">
          <a:xfrm>
            <a:off x="3476625" y="5186363"/>
            <a:ext cx="2217738" cy="688975"/>
          </a:xfrm>
          <a:prstGeom prst="ellipse">
            <a:avLst/>
          </a:prstGeom>
          <a:solidFill>
            <a:srgbClr val="00ABDA"/>
          </a:solidFill>
          <a:ln>
            <a:noFill/>
          </a:ln>
        </p:spPr>
        <p:txBody>
          <a:bodyPr wrap="none" anchor="ctr"/>
          <a:lstStyle/>
          <a:p>
            <a:pPr algn="ctr">
              <a:defRPr/>
            </a:pPr>
            <a:r>
              <a:rPr lang="fr-BE" altLang="en-US" sz="1600" b="1" dirty="0" smtClean="0">
                <a:solidFill>
                  <a:schemeClr val="tx1">
                    <a:lumMod val="75000"/>
                    <a:lumOff val="25000"/>
                  </a:schemeClr>
                </a:solidFill>
                <a:sym typeface="Arial" charset="0"/>
              </a:rPr>
              <a:t>CBSS</a:t>
            </a:r>
            <a:endParaRPr lang="en-US" altLang="en-US" sz="1600" b="1" dirty="0">
              <a:solidFill>
                <a:schemeClr val="tx1">
                  <a:lumMod val="75000"/>
                  <a:lumOff val="25000"/>
                </a:schemeClr>
              </a:solidFill>
              <a:sym typeface="Arial" charset="0"/>
            </a:endParaRPr>
          </a:p>
        </p:txBody>
      </p:sp>
      <p:sp>
        <p:nvSpPr>
          <p:cNvPr id="24670" name="AutoShape 89"/>
          <p:cNvSpPr>
            <a:spLocks noChangeArrowheads="1"/>
          </p:cNvSpPr>
          <p:nvPr/>
        </p:nvSpPr>
        <p:spPr bwMode="auto">
          <a:xfrm>
            <a:off x="7596188" y="5084763"/>
            <a:ext cx="215900" cy="161925"/>
          </a:xfrm>
          <a:prstGeom prst="parallelogram">
            <a:avLst>
              <a:gd name="adj" fmla="val 87556"/>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393645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GB" altLang="en-US" smtClean="0"/>
              <a:t>Distributed information servers</a:t>
            </a:r>
            <a:endParaRPr lang="en-US" altLang="en-US" smtClean="0"/>
          </a:p>
        </p:txBody>
      </p:sp>
      <p:sp>
        <p:nvSpPr>
          <p:cNvPr id="3" name="Content Placeholder 2"/>
          <p:cNvSpPr>
            <a:spLocks noGrp="1"/>
          </p:cNvSpPr>
          <p:nvPr>
            <p:ph idx="1"/>
          </p:nvPr>
        </p:nvSpPr>
        <p:spPr/>
        <p:txBody>
          <a:bodyPr/>
          <a:lstStyle/>
          <a:p>
            <a:r>
              <a:rPr lang="en-GB" dirty="0"/>
              <a:t>I</a:t>
            </a:r>
            <a:r>
              <a:rPr lang="en-GB" dirty="0" smtClean="0"/>
              <a:t>nformation servers</a:t>
            </a:r>
          </a:p>
          <a:p>
            <a:pPr lvl="1"/>
            <a:r>
              <a:rPr lang="en-GB" dirty="0" smtClean="0"/>
              <a:t>reference directory at the Crossroads Bank</a:t>
            </a:r>
          </a:p>
          <a:p>
            <a:pPr lvl="1"/>
            <a:r>
              <a:rPr lang="en-GB" dirty="0" smtClean="0"/>
              <a:t>basic identification data of citizens at the National Register and the complementary Crossroads Bank Register</a:t>
            </a:r>
          </a:p>
          <a:p>
            <a:pPr lvl="1"/>
            <a:r>
              <a:rPr lang="en-GB" dirty="0" smtClean="0"/>
              <a:t>basic identification data of companies at the Company Register</a:t>
            </a:r>
          </a:p>
          <a:p>
            <a:pPr lvl="1"/>
            <a:r>
              <a:rPr lang="en-GB" dirty="0" smtClean="0"/>
              <a:t>employers directory (WGR) at the ONSS</a:t>
            </a:r>
          </a:p>
          <a:p>
            <a:pPr lvl="1"/>
            <a:r>
              <a:rPr lang="en-GB" dirty="0" smtClean="0"/>
              <a:t>work force register at the ONSS</a:t>
            </a:r>
          </a:p>
          <a:p>
            <a:pPr lvl="1"/>
            <a:r>
              <a:rPr lang="en-GB" dirty="0" smtClean="0"/>
              <a:t>salary and working time database at the ONSS and the ONSSAPL</a:t>
            </a:r>
          </a:p>
          <a:p>
            <a:pPr lvl="1"/>
            <a:r>
              <a:rPr lang="en-GB" dirty="0" smtClean="0"/>
              <a:t>database of contribution certificates</a:t>
            </a:r>
          </a:p>
          <a:p>
            <a:r>
              <a:rPr lang="en-GB" dirty="0"/>
              <a:t>S</a:t>
            </a:r>
            <a:r>
              <a:rPr lang="en-GB" dirty="0" smtClean="0"/>
              <a:t>ervices offered</a:t>
            </a:r>
          </a:p>
          <a:p>
            <a:pPr lvl="1"/>
            <a:r>
              <a:rPr lang="en-GB" dirty="0" smtClean="0"/>
              <a:t>interactive consultation</a:t>
            </a:r>
          </a:p>
          <a:p>
            <a:pPr lvl="1"/>
            <a:r>
              <a:rPr lang="en-GB" dirty="0" smtClean="0"/>
              <a:t>batch consultation</a:t>
            </a:r>
          </a:p>
          <a:p>
            <a:pPr lvl="1"/>
            <a:r>
              <a:rPr lang="en-GB" dirty="0" smtClean="0"/>
              <a:t>automatic communication of updates</a:t>
            </a:r>
          </a:p>
          <a:p>
            <a:endParaRPr lang="en-US" dirty="0"/>
          </a:p>
        </p:txBody>
      </p:sp>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46886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GB" altLang="en-US" smtClean="0"/>
              <a:t>Pre-processed messages</a:t>
            </a:r>
            <a:endParaRPr lang="en-US" altLang="en-US" smtClean="0"/>
          </a:p>
        </p:txBody>
      </p:sp>
      <p:sp>
        <p:nvSpPr>
          <p:cNvPr id="3" name="Content Placeholder 2"/>
          <p:cNvSpPr>
            <a:spLocks noGrp="1"/>
          </p:cNvSpPr>
          <p:nvPr>
            <p:ph idx="1"/>
          </p:nvPr>
        </p:nvSpPr>
        <p:spPr/>
        <p:txBody>
          <a:bodyPr>
            <a:normAutofit fontScale="77500" lnSpcReduction="20000"/>
          </a:bodyPr>
          <a:lstStyle/>
          <a:p>
            <a:r>
              <a:rPr lang="en-GB" dirty="0"/>
              <a:t>P</a:t>
            </a:r>
            <a:r>
              <a:rPr lang="en-GB" dirty="0" smtClean="0"/>
              <a:t>re-processed messages</a:t>
            </a:r>
          </a:p>
          <a:p>
            <a:pPr lvl="1"/>
            <a:r>
              <a:rPr lang="en-GB" dirty="0" smtClean="0"/>
              <a:t>beginning/end of labour contract, beginning/end of self-employed activity</a:t>
            </a:r>
          </a:p>
          <a:p>
            <a:pPr lvl="1"/>
            <a:r>
              <a:rPr lang="en-GB" dirty="0" smtClean="0"/>
              <a:t>contribution certificates medical care (employees, self-employed, beneficiaries of social security allowances)</a:t>
            </a:r>
          </a:p>
          <a:p>
            <a:pPr lvl="1"/>
            <a:r>
              <a:rPr lang="en-GB" dirty="0" smtClean="0"/>
              <a:t>unemployment benefits</a:t>
            </a:r>
          </a:p>
          <a:p>
            <a:pPr lvl="1"/>
            <a:r>
              <a:rPr lang="en-GB" dirty="0" smtClean="0"/>
              <a:t>benefits in case of career break</a:t>
            </a:r>
          </a:p>
          <a:p>
            <a:pPr lvl="1"/>
            <a:r>
              <a:rPr lang="en-GB" dirty="0" smtClean="0"/>
              <a:t>benefits in case of incapacity for work ((labour) accident, (occupational) disease)</a:t>
            </a:r>
          </a:p>
          <a:p>
            <a:pPr lvl="1"/>
            <a:r>
              <a:rPr lang="en-GB" dirty="0" smtClean="0"/>
              <a:t>reimbursement of health care costs</a:t>
            </a:r>
          </a:p>
          <a:p>
            <a:pPr lvl="1"/>
            <a:r>
              <a:rPr lang="en-GB" dirty="0" smtClean="0"/>
              <a:t>child benefits</a:t>
            </a:r>
          </a:p>
          <a:p>
            <a:pPr lvl="1"/>
            <a:r>
              <a:rPr lang="en-GB" dirty="0" smtClean="0"/>
              <a:t>old age pensions</a:t>
            </a:r>
          </a:p>
          <a:p>
            <a:pPr lvl="1"/>
            <a:r>
              <a:rPr lang="en-GB" dirty="0" smtClean="0"/>
              <a:t>holiday pay</a:t>
            </a:r>
          </a:p>
          <a:p>
            <a:pPr lvl="1"/>
            <a:r>
              <a:rPr lang="en-GB" dirty="0" smtClean="0"/>
              <a:t>benefits for the disabled</a:t>
            </a:r>
          </a:p>
          <a:p>
            <a:pPr lvl="1"/>
            <a:r>
              <a:rPr lang="en-GB" dirty="0" smtClean="0"/>
              <a:t>guaranteed minimum income – social welfare</a:t>
            </a:r>
          </a:p>
          <a:p>
            <a:pPr lvl="1"/>
            <a:r>
              <a:rPr lang="en-GB" dirty="0" smtClean="0"/>
              <a:t>derived rights (e.g. tax reduction/exemption, free public transport, ...)</a:t>
            </a:r>
          </a:p>
          <a:p>
            <a:pPr lvl="1"/>
            <a:r>
              <a:rPr lang="en-GB" dirty="0" smtClean="0"/>
              <a:t>migrant workers</a:t>
            </a:r>
          </a:p>
          <a:p>
            <a:pPr lvl="1"/>
            <a:r>
              <a:rPr lang="en-GB" dirty="0" smtClean="0"/>
              <a:t>…</a:t>
            </a:r>
          </a:p>
          <a:p>
            <a:r>
              <a:rPr lang="en-GB" dirty="0"/>
              <a:t>S</a:t>
            </a:r>
            <a:r>
              <a:rPr lang="en-GB" dirty="0" smtClean="0"/>
              <a:t>ervices offered</a:t>
            </a:r>
          </a:p>
          <a:p>
            <a:pPr lvl="1"/>
            <a:r>
              <a:rPr lang="en-GB" dirty="0" smtClean="0"/>
              <a:t>interactive consultation</a:t>
            </a:r>
          </a:p>
          <a:p>
            <a:pPr lvl="1"/>
            <a:r>
              <a:rPr lang="en-GB" dirty="0" smtClean="0"/>
              <a:t>batch consultation</a:t>
            </a:r>
          </a:p>
          <a:p>
            <a:pPr lvl="1"/>
            <a:r>
              <a:rPr lang="en-GB" dirty="0" smtClean="0"/>
              <a:t>automatic communication of messages</a:t>
            </a:r>
          </a:p>
          <a:p>
            <a:endParaRPr lang="en-US" dirty="0"/>
          </a:p>
        </p:txBody>
      </p:sp>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509982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535</TotalTime>
  <Words>2943</Words>
  <Application>Microsoft Office PowerPoint</Application>
  <PresentationFormat>On-screen Show (4:3)</PresentationFormat>
  <Paragraphs>704</Paragraphs>
  <Slides>55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vt:lpstr>
      <vt:lpstr>Calibri</vt:lpstr>
      <vt:lpstr>Symbol</vt:lpstr>
      <vt:lpstr>Wingdings</vt:lpstr>
      <vt:lpstr>Office Theme</vt:lpstr>
      <vt:lpstr>Meeting with DG DIGIT</vt:lpstr>
      <vt:lpstr>Outline</vt:lpstr>
      <vt:lpstr>PowerPoint Presentation</vt:lpstr>
      <vt:lpstr>Mission</vt:lpstr>
      <vt:lpstr>Concrete tasks</vt:lpstr>
      <vt:lpstr>Overall architecture – logical view</vt:lpstr>
      <vt:lpstr>Overall architecture – physical view</vt:lpstr>
      <vt:lpstr>Distributed information servers</vt:lpstr>
      <vt:lpstr>Pre-processed messages</vt:lpstr>
      <vt:lpstr>Achievements</vt:lpstr>
      <vt:lpstr>Achievements</vt:lpstr>
      <vt:lpstr>Achievements</vt:lpstr>
      <vt:lpstr>Achievements</vt:lpstr>
      <vt:lpstr>Achievements</vt:lpstr>
      <vt:lpstr>PowerPoint Presentation</vt:lpstr>
      <vt:lpstr>Mission</vt:lpstr>
      <vt:lpstr>Concrete tasks</vt:lpstr>
      <vt:lpstr>Concrete tasks</vt:lpstr>
      <vt:lpstr>Overall architecture</vt:lpstr>
      <vt:lpstr>Basic services eHealth platform</vt:lpstr>
      <vt:lpstr>Achievements</vt:lpstr>
      <vt:lpstr>PowerPoint Presentation</vt:lpstr>
      <vt:lpstr>What is G-Cloud ?</vt:lpstr>
      <vt:lpstr> Cloud deployment types</vt:lpstr>
      <vt:lpstr>G-Cloud ‘products’ </vt:lpstr>
      <vt:lpstr>Why G-Cloud?</vt:lpstr>
      <vt:lpstr>Why G-Cloud?</vt:lpstr>
      <vt:lpstr>G-Cloud organization</vt:lpstr>
      <vt:lpstr>Actual G-Cloud portfolio</vt:lpstr>
      <vt:lpstr>New ways of cooperation</vt:lpstr>
      <vt:lpstr>Sharing best practices</vt:lpstr>
      <vt:lpstr>PowerPoint Presentation</vt:lpstr>
      <vt:lpstr>PowerPoint Presentation</vt:lpstr>
      <vt:lpstr>PowerPoint Presentation</vt:lpstr>
      <vt:lpstr>Benefits of the Smals model*</vt:lpstr>
      <vt:lpstr>Smals – Some key figures</vt:lpstr>
      <vt:lpstr>PowerPoint Presentation</vt:lpstr>
      <vt:lpstr>Re-use</vt:lpstr>
      <vt:lpstr>Re-use</vt:lpstr>
      <vt:lpstr>Re-use</vt:lpstr>
      <vt:lpstr>Re-use – Vision</vt:lpstr>
      <vt:lpstr>PowerPoint Presentation</vt:lpstr>
      <vt:lpstr>Modelling &amp; architecture</vt:lpstr>
      <vt:lpstr>Paneuropean services</vt:lpstr>
      <vt:lpstr>Paneuropean services – eg LIMOSA</vt:lpstr>
      <vt:lpstr>European hybrid cloud</vt:lpstr>
      <vt:lpstr>European hybrid cloud</vt:lpstr>
      <vt:lpstr>Beyond eIDAS</vt:lpstr>
      <vt:lpstr>Beyond eIDAS</vt:lpstr>
      <vt:lpstr>eIDAS regulation – Overall content</vt:lpstr>
      <vt:lpstr>Beyond eIDAS – Policy Enforcement Model</vt:lpstr>
      <vt:lpstr>Beyond eIDAS – Federated architecture</vt:lpstr>
      <vt:lpstr>Open method of coordination</vt:lpstr>
      <vt:lpstr>Large vendors</vt:lpstr>
      <vt:lpstr>PowerPoint Presentation</vt:lpstr>
    </vt:vector>
  </TitlesOfParts>
  <Company>SMALS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Quentin Delsaut</dc:creator>
  <cp:lastModifiedBy>Frank Robben (KSZ-BCSS)</cp:lastModifiedBy>
  <cp:revision>78</cp:revision>
  <dcterms:created xsi:type="dcterms:W3CDTF">2017-09-11T11:22:14Z</dcterms:created>
  <dcterms:modified xsi:type="dcterms:W3CDTF">2019-03-12T13:05:08Z</dcterms:modified>
</cp:coreProperties>
</file>