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 id="2147483683" r:id="rId3"/>
  </p:sldMasterIdLst>
  <p:notesMasterIdLst>
    <p:notesMasterId r:id="rId33"/>
  </p:notesMasterIdLst>
  <p:handoutMasterIdLst>
    <p:handoutMasterId r:id="rId34"/>
  </p:handoutMasterIdLst>
  <p:sldIdLst>
    <p:sldId id="256" r:id="rId4"/>
    <p:sldId id="296" r:id="rId5"/>
    <p:sldId id="273" r:id="rId6"/>
    <p:sldId id="274" r:id="rId7"/>
    <p:sldId id="291" r:id="rId8"/>
    <p:sldId id="292" r:id="rId9"/>
    <p:sldId id="293" r:id="rId10"/>
    <p:sldId id="297" r:id="rId11"/>
    <p:sldId id="279" r:id="rId12"/>
    <p:sldId id="280" r:id="rId13"/>
    <p:sldId id="281" r:id="rId14"/>
    <p:sldId id="282" r:id="rId15"/>
    <p:sldId id="283" r:id="rId16"/>
    <p:sldId id="284" r:id="rId17"/>
    <p:sldId id="298" r:id="rId18"/>
    <p:sldId id="285" r:id="rId19"/>
    <p:sldId id="286" r:id="rId20"/>
    <p:sldId id="299" r:id="rId21"/>
    <p:sldId id="287" r:id="rId22"/>
    <p:sldId id="300" r:id="rId23"/>
    <p:sldId id="288" r:id="rId24"/>
    <p:sldId id="289" r:id="rId25"/>
    <p:sldId id="290" r:id="rId26"/>
    <p:sldId id="301" r:id="rId27"/>
    <p:sldId id="302" r:id="rId28"/>
    <p:sldId id="304" r:id="rId29"/>
    <p:sldId id="305" r:id="rId30"/>
    <p:sldId id="306" r:id="rId31"/>
    <p:sldId id="295" r:id="rId32"/>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525252"/>
    <a:srgbClr val="07766F"/>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0" autoAdjust="0"/>
    <p:restoredTop sz="94690" autoAdjust="0"/>
  </p:normalViewPr>
  <p:slideViewPr>
    <p:cSldViewPr>
      <p:cViewPr varScale="1">
        <p:scale>
          <a:sx n="110" d="100"/>
          <a:sy n="110" d="100"/>
        </p:scale>
        <p:origin x="1710"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smtClean="0">
              <a:solidFill>
                <a:srgbClr val="B82400"/>
              </a:solidFill>
            </a:rPr>
            <a:t>Cluster 0</a:t>
          </a:r>
          <a:r>
            <a:rPr lang="nl-BE" sz="1800" b="0" dirty="0" smtClean="0"/>
            <a:t>  </a:t>
          </a:r>
          <a:r>
            <a:rPr lang="nl-BE" sz="1800" dirty="0" smtClean="0"/>
            <a:t>Fundamenten</a:t>
          </a:r>
          <a:endParaRPr lang="en-US" sz="1800" dirty="0"/>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smtClean="0">
              <a:solidFill>
                <a:srgbClr val="B82400"/>
              </a:solidFill>
            </a:rPr>
            <a:t>Cluster 1 </a:t>
          </a:r>
          <a:r>
            <a:rPr lang="nl-BE" sz="1800" dirty="0" smtClean="0"/>
            <a:t>Transversaal</a:t>
          </a:r>
          <a:endParaRPr lang="en-US"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dirty="0" smtClean="0">
              <a:solidFill>
                <a:srgbClr val="B82400"/>
              </a:solidFill>
            </a:rPr>
            <a:t>Cluster 2 </a:t>
          </a:r>
          <a:r>
            <a:rPr lang="nl-BE" sz="1800" dirty="0" smtClean="0"/>
            <a:t>Ondersteuning	</a:t>
          </a:r>
          <a:endParaRPr lang="en-US" sz="1800" dirty="0"/>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US" sz="1800" dirty="0" smtClean="0">
              <a:solidFill>
                <a:srgbClr val="B82400"/>
              </a:solidFill>
            </a:rPr>
            <a:t>Cluster 3</a:t>
          </a:r>
          <a:r>
            <a:rPr lang="en-US" sz="1800" dirty="0" smtClean="0"/>
            <a:t> Operational excellence</a:t>
          </a:r>
          <a:endParaRPr lang="en-US" sz="1800" dirty="0"/>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smtClean="0">
              <a:solidFill>
                <a:srgbClr val="B82400"/>
              </a:solidFill>
            </a:rPr>
            <a:t>Cluster 4 </a:t>
          </a:r>
          <a:r>
            <a:rPr lang="nl-BE" sz="1800" dirty="0" smtClean="0"/>
            <a:t>Zorgverstrekkers en zorginstellingen</a:t>
          </a:r>
          <a:endParaRPr lang="en-US" sz="1500" dirty="0"/>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dirty="0" smtClean="0">
              <a:solidFill>
                <a:srgbClr val="B82400"/>
              </a:solidFill>
            </a:rPr>
            <a:t>Cluster 5 </a:t>
          </a:r>
          <a:r>
            <a:rPr lang="nl-BE" sz="1800" dirty="0" smtClean="0"/>
            <a:t>Patiënt als </a:t>
          </a:r>
          <a:br>
            <a:rPr lang="nl-BE" sz="1800" dirty="0" smtClean="0"/>
          </a:br>
          <a:r>
            <a:rPr lang="nl-BE" sz="1800" dirty="0" err="1" smtClean="0"/>
            <a:t>co-piloot</a:t>
          </a:r>
          <a:endParaRPr lang="en-US" sz="18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smtClean="0">
              <a:solidFill>
                <a:srgbClr val="B82400"/>
              </a:solidFill>
            </a:rPr>
            <a:t>Cluster 6 </a:t>
          </a:r>
          <a:r>
            <a:rPr lang="nl-BE" sz="1800" dirty="0" err="1" smtClean="0"/>
            <a:t>eGezondheid</a:t>
          </a:r>
          <a:r>
            <a:rPr lang="nl-BE" sz="1800" dirty="0" smtClean="0"/>
            <a:t>  met ziekenfondsen</a:t>
          </a:r>
          <a:endParaRPr lang="en-US" sz="1800" dirty="0"/>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smtClean="0">
              <a:solidFill>
                <a:srgbClr val="B82400"/>
              </a:solidFill>
            </a:rPr>
            <a:t>Cluster 0</a:t>
          </a:r>
          <a:r>
            <a:rPr lang="nl-BE" sz="1800" b="0" kern="1200" dirty="0" smtClean="0"/>
            <a:t>  </a:t>
          </a:r>
          <a:r>
            <a:rPr lang="nl-BE" sz="1800" kern="1200" dirty="0" smtClean="0"/>
            <a:t>Fundamenten</a:t>
          </a:r>
          <a:endParaRPr lang="en-US" sz="1800" kern="1200" dirty="0"/>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1 </a:t>
          </a:r>
          <a:r>
            <a:rPr lang="nl-BE" sz="1800" kern="1200" dirty="0" smtClean="0"/>
            <a:t>Transversaal</a:t>
          </a:r>
          <a:endParaRPr lang="en-US" sz="1800" kern="1200" dirty="0"/>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2 </a:t>
          </a:r>
          <a:r>
            <a:rPr lang="nl-BE" sz="1800" kern="1200" dirty="0" smtClean="0"/>
            <a:t>Ondersteuning	</a:t>
          </a:r>
          <a:endParaRPr lang="en-US" sz="1800" kern="1200" dirty="0"/>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solidFill>
                <a:srgbClr val="B82400"/>
              </a:solidFill>
            </a:rPr>
            <a:t>Cluster 3</a:t>
          </a:r>
          <a:r>
            <a:rPr lang="en-US" sz="1800" kern="1200" dirty="0" smtClean="0"/>
            <a:t> Operational excellence</a:t>
          </a:r>
          <a:endParaRPr lang="en-US" sz="1800" kern="1200" dirty="0"/>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smtClean="0">
              <a:solidFill>
                <a:srgbClr val="B82400"/>
              </a:solidFill>
            </a:rPr>
            <a:t>Cluster 4 </a:t>
          </a:r>
          <a:r>
            <a:rPr lang="nl-BE" sz="1800" kern="1200" dirty="0" smtClean="0"/>
            <a:t>Zorgverstrekkers en zorginstellingen</a:t>
          </a:r>
          <a:endParaRPr lang="en-US" sz="1500" kern="1200" dirty="0"/>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5 </a:t>
          </a:r>
          <a:r>
            <a:rPr lang="nl-BE" sz="1800" kern="1200" dirty="0" smtClean="0"/>
            <a:t>Patiënt als </a:t>
          </a:r>
          <a:br>
            <a:rPr lang="nl-BE" sz="1800" kern="1200" dirty="0" smtClean="0"/>
          </a:br>
          <a:r>
            <a:rPr lang="nl-BE" sz="1800" kern="1200" dirty="0" err="1" smtClean="0"/>
            <a:t>co-piloot</a:t>
          </a:r>
          <a:endParaRPr lang="en-US" sz="1800" kern="1200" dirty="0"/>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6 </a:t>
          </a:r>
          <a:r>
            <a:rPr lang="nl-BE" sz="1800" kern="1200" dirty="0" err="1" smtClean="0"/>
            <a:t>eGezondheid</a:t>
          </a:r>
          <a:r>
            <a:rPr lang="nl-BE" sz="1800" kern="1200" dirty="0" smtClean="0"/>
            <a:t>  met ziekenfondsen</a:t>
          </a:r>
          <a:endParaRPr lang="en-US" sz="1800" kern="1200" dirty="0"/>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26/02/2019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26/02/2019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7</a:t>
            </a:fld>
            <a:endParaRPr lang="nl-NL"/>
          </a:p>
        </p:txBody>
      </p:sp>
    </p:spTree>
    <p:extLst>
      <p:ext uri="{BB962C8B-B14F-4D97-AF65-F5344CB8AC3E}">
        <p14:creationId xmlns:p14="http://schemas.microsoft.com/office/powerpoint/2010/main" val="20495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25</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598009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1.jpg"/><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78199"/>
            <a:ext cx="84201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62511"/>
            <a:ext cx="6934200" cy="937852"/>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10" name="Group 11"/>
          <p:cNvGrpSpPr>
            <a:grpSpLocks/>
          </p:cNvGrpSpPr>
          <p:nvPr userDrawn="1"/>
        </p:nvGrpSpPr>
        <p:grpSpPr bwMode="auto">
          <a:xfrm>
            <a:off x="5499061" y="3068966"/>
            <a:ext cx="4624520" cy="2800767"/>
            <a:chOff x="4406900" y="2676525"/>
            <a:chExt cx="4268788" cy="280202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https://www.bcss.fgov.be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t="-400" r="83862" b="91999"/>
          <a:stretch/>
        </p:blipFill>
        <p:spPr>
          <a:xfrm>
            <a:off x="8151360" y="6281936"/>
            <a:ext cx="1598627" cy="576064"/>
          </a:xfrm>
          <a:prstGeom prst="rect">
            <a:avLst/>
          </a:prstGeom>
        </p:spPr>
      </p:pic>
    </p:spTree>
    <p:extLst>
      <p:ext uri="{BB962C8B-B14F-4D97-AF65-F5344CB8AC3E}">
        <p14:creationId xmlns:p14="http://schemas.microsoft.com/office/powerpoint/2010/main" val="345338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101605" y="1134059"/>
            <a:ext cx="9309100" cy="5032859"/>
          </a:xfrm>
        </p:spPr>
        <p:txBody>
          <a:bodyPr>
            <a:normAutofit/>
          </a:bodyPr>
          <a:lstStyle>
            <a:lvl1pPr marL="316527" indent="-316527">
              <a:buFont typeface="Wingdings" panose="05000000000000000000" pitchFamily="2" charset="2"/>
              <a:buChar char="Ø"/>
              <a:defRPr sz="1662"/>
            </a:lvl1pPr>
            <a:lvl2pPr marL="685806" indent="-263772">
              <a:buFont typeface="Wingdings" panose="05000000000000000000" pitchFamily="2" charset="2"/>
              <a:buChar char="Ø"/>
              <a:defRPr sz="1477"/>
            </a:lvl2pPr>
            <a:lvl3pPr marL="1055084" indent="-211016">
              <a:buFont typeface="Wingdings" panose="05000000000000000000" pitchFamily="2" charset="2"/>
              <a:buChar char="Ø"/>
              <a:defRPr sz="1292"/>
            </a:lvl3pPr>
            <a:lvl4pPr marL="1477120" indent="-211016">
              <a:buFont typeface="Wingdings" panose="05000000000000000000" pitchFamily="2" charset="2"/>
              <a:buChar char="Ø"/>
              <a:defRPr sz="1108"/>
            </a:lvl4pPr>
            <a:lvl5pPr marL="1899153" indent="-211016">
              <a:buFont typeface="Wingdings" panose="05000000000000000000" pitchFamily="2" charset="2"/>
              <a:buChar char="Ø"/>
              <a:defRPr sz="1015"/>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8" name="Tijdelijke aanduiding voor dianummer 5"/>
          <p:cNvSpPr>
            <a:spLocks noGrp="1"/>
          </p:cNvSpPr>
          <p:nvPr>
            <p:ph type="sldNum" sz="quarter" idx="14"/>
          </p:nvPr>
        </p:nvSpPr>
        <p:spPr>
          <a:xfrm>
            <a:off x="4438437" y="6604009"/>
            <a:ext cx="512233" cy="236013"/>
          </a:xfrm>
          <a:prstGeom prst="rect">
            <a:avLst/>
          </a:prstGeom>
        </p:spPr>
        <p:txBody>
          <a:bodyPr/>
          <a:lstStyle>
            <a:lvl1pPr>
              <a:defRPr sz="922"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78"/>
            <a:ext cx="1811336" cy="414821"/>
          </a:xfrm>
          <a:prstGeom prst="rect">
            <a:avLst/>
          </a:prstGeom>
          <a:noFill/>
        </p:spPr>
      </p:pic>
    </p:spTree>
    <p:extLst>
      <p:ext uri="{BB962C8B-B14F-4D97-AF65-F5344CB8AC3E}">
        <p14:creationId xmlns:p14="http://schemas.microsoft.com/office/powerpoint/2010/main" val="4502775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C25D2-7D78-4C61-AA5C-4BD13D831AFB}" type="slidenum">
              <a:rPr lang="en-US"/>
              <a:pPr>
                <a:defRPr/>
              </a:pPr>
              <a:t>‹#›</a:t>
            </a:fld>
            <a:endParaRPr lang="en-US" dirty="0"/>
          </a:p>
        </p:txBody>
      </p:sp>
    </p:spTree>
    <p:extLst>
      <p:ext uri="{BB962C8B-B14F-4D97-AF65-F5344CB8AC3E}">
        <p14:creationId xmlns:p14="http://schemas.microsoft.com/office/powerpoint/2010/main" val="219212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57942"/>
            <a:ext cx="4599690" cy="454843"/>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272480" y="1461995"/>
            <a:ext cx="4599690" cy="4847331"/>
          </a:xfrm>
          <a:prstGeom prst="rect">
            <a:avLst/>
          </a:prstGeo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09" y="957942"/>
            <a:ext cx="4601411" cy="454843"/>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61995"/>
            <a:ext cx="4601410" cy="4847331"/>
          </a:xfrm>
          <a:prstGeom prst="rect">
            <a:avLst/>
          </a:prstGeo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https://www.bcss.fgov.be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57453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5" y="1134059"/>
            <a:ext cx="9309100" cy="5032859"/>
          </a:xfrm>
        </p:spPr>
        <p:txBody>
          <a:bodyPr>
            <a:normAutofit/>
          </a:bodyPr>
          <a:lstStyle>
            <a:lvl1pPr marL="316527" indent="-316527">
              <a:buFont typeface="Wingdings" panose="05000000000000000000" pitchFamily="2" charset="2"/>
              <a:buChar char="Ø"/>
              <a:defRPr sz="1662"/>
            </a:lvl1pPr>
            <a:lvl2pPr marL="685806" indent="-263772">
              <a:buFont typeface="Wingdings" panose="05000000000000000000" pitchFamily="2" charset="2"/>
              <a:buChar char="Ø"/>
              <a:defRPr sz="1477"/>
            </a:lvl2pPr>
            <a:lvl3pPr marL="1055084" indent="-211016">
              <a:buFont typeface="Wingdings" panose="05000000000000000000" pitchFamily="2" charset="2"/>
              <a:buChar char="Ø"/>
              <a:defRPr sz="1292"/>
            </a:lvl3pPr>
            <a:lvl4pPr marL="1477120" indent="-211016">
              <a:buFont typeface="Wingdings" panose="05000000000000000000" pitchFamily="2" charset="2"/>
              <a:buChar char="Ø"/>
              <a:defRPr sz="1108"/>
            </a:lvl4pPr>
            <a:lvl5pPr marL="1899153" indent="-211016">
              <a:buFont typeface="Wingdings" panose="05000000000000000000" pitchFamily="2" charset="2"/>
              <a:buChar char="Ø"/>
              <a:defRPr sz="1015"/>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7" y="6604009"/>
            <a:ext cx="512233" cy="236013"/>
          </a:xfrm>
          <a:prstGeom prst="rect">
            <a:avLst/>
          </a:prstGeom>
        </p:spPr>
        <p:txBody>
          <a:bodyPr/>
          <a:lstStyle>
            <a:lvl1pPr>
              <a:defRPr sz="922"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78"/>
            <a:ext cx="1811336" cy="414821"/>
          </a:xfrm>
          <a:prstGeom prst="rect">
            <a:avLst/>
          </a:prstGeom>
          <a:noFill/>
        </p:spPr>
      </p:pic>
    </p:spTree>
    <p:extLst>
      <p:ext uri="{BB962C8B-B14F-4D97-AF65-F5344CB8AC3E}">
        <p14:creationId xmlns:p14="http://schemas.microsoft.com/office/powerpoint/2010/main" val="135230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8">
            <a:extLst>
              <a:ext uri="{28A0092B-C50C-407E-A947-70E740481C1C}">
                <a14:useLocalDpi xmlns:a14="http://schemas.microsoft.com/office/drawing/2010/main" val="0"/>
              </a:ext>
            </a:extLst>
          </a:blip>
          <a:srcRect t="-400" r="83862" b="91999"/>
          <a:stretch/>
        </p:blipFill>
        <p:spPr>
          <a:xfrm>
            <a:off x="8151360" y="6281936"/>
            <a:ext cx="1598627" cy="576064"/>
          </a:xfrm>
          <a:prstGeom prst="rect">
            <a:avLst/>
          </a:prstGeom>
        </p:spPr>
      </p:pic>
      <p:sp>
        <p:nvSpPr>
          <p:cNvPr id="8" name="Title Placeholder 1"/>
          <p:cNvSpPr>
            <a:spLocks noGrp="1"/>
          </p:cNvSpPr>
          <p:nvPr>
            <p:ph type="title"/>
          </p:nvPr>
        </p:nvSpPr>
        <p:spPr>
          <a:xfrm>
            <a:off x="0" y="17760"/>
            <a:ext cx="9906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6"/>
            <a:ext cx="89154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81" r:id="rId5"/>
    <p:sldLayoutId id="2147483691" r:id="rId6"/>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ts val="6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8">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 id="2147483690" r:id="rId6"/>
  </p:sldLayoutIdLst>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9">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2" r:id="rId6"/>
    <p:sldLayoutId id="2147483693" r:id="rId7"/>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556792"/>
            <a:ext cx="8420100" cy="1470025"/>
          </a:xfrm>
        </p:spPr>
        <p:txBody>
          <a:bodyPr>
            <a:noAutofit/>
          </a:bodyPr>
          <a:lstStyle/>
          <a:p>
            <a:r>
              <a:rPr lang="nl-BE" sz="4800" dirty="0"/>
              <a:t>Actieplan </a:t>
            </a:r>
            <a:r>
              <a:rPr lang="nl-BE" sz="4800" dirty="0" err="1" smtClean="0"/>
              <a:t>eGezondheid</a:t>
            </a:r>
            <a:r>
              <a:rPr lang="nl-BE" sz="4800" dirty="0" smtClean="0"/>
              <a:t> </a:t>
            </a:r>
            <a:br>
              <a:rPr lang="nl-BE" sz="4800" dirty="0" smtClean="0"/>
            </a:br>
            <a:r>
              <a:rPr lang="nl-BE" sz="4800" dirty="0" smtClean="0"/>
              <a:t>2019 </a:t>
            </a:r>
            <a:r>
              <a:rPr lang="nl-BE" sz="4800" dirty="0"/>
              <a:t>- 2021</a:t>
            </a:r>
            <a:endParaRPr lang="fr-BE" sz="4800" dirty="0"/>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0 </a:t>
            </a:r>
            <a:r>
              <a:rPr lang="nl-BE" dirty="0" smtClean="0"/>
              <a:t>- Fundamenten </a:t>
            </a:r>
            <a:r>
              <a:rPr lang="nl-BE" dirty="0"/>
              <a:t>(2/2)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NL" sz="2000" b="1" dirty="0"/>
              <a:t>0.5 Informatiestandaarden</a:t>
            </a:r>
            <a:r>
              <a:rPr lang="nl-NL" sz="2000" dirty="0"/>
              <a:t>: </a:t>
            </a:r>
            <a:r>
              <a:rPr lang="nl-BE" sz="2000" dirty="0"/>
              <a:t>de verdere uitbouw van </a:t>
            </a:r>
            <a:r>
              <a:rPr lang="nl-BE" sz="2000" dirty="0" err="1"/>
              <a:t>eGezondheid</a:t>
            </a:r>
            <a:r>
              <a:rPr lang="nl-BE" sz="2000" dirty="0"/>
              <a:t> wordt maximaal gebaseerd op open, state-of-</a:t>
            </a:r>
            <a:r>
              <a:rPr lang="nl-BE" sz="2000" dirty="0" err="1"/>
              <a:t>the</a:t>
            </a:r>
            <a:r>
              <a:rPr lang="nl-BE" sz="2000" dirty="0"/>
              <a:t>-art internationale standaarden, met redelijke waarborgen op backward </a:t>
            </a:r>
            <a:r>
              <a:rPr lang="nl-BE" sz="2000" dirty="0" err="1" smtClean="0"/>
              <a:t>compatibility</a:t>
            </a:r>
            <a:endParaRPr lang="nl-BE" sz="2000" dirty="0" smtClean="0"/>
          </a:p>
          <a:p>
            <a:pPr>
              <a:spcBef>
                <a:spcPts val="0"/>
              </a:spcBef>
            </a:pPr>
            <a:endParaRPr lang="nl-NL" sz="2000" dirty="0"/>
          </a:p>
          <a:p>
            <a:pPr>
              <a:spcBef>
                <a:spcPts val="0"/>
              </a:spcBef>
            </a:pPr>
            <a:r>
              <a:rPr lang="nl-NL" sz="2000" b="1" dirty="0"/>
              <a:t>0.6 Terminologie</a:t>
            </a:r>
            <a:r>
              <a:rPr lang="nl-NL" sz="2000" dirty="0"/>
              <a:t>: </a:t>
            </a:r>
            <a:r>
              <a:rPr lang="nl-BE" sz="2000" dirty="0"/>
              <a:t>de gegevensuitwisseling tussen </a:t>
            </a:r>
            <a:r>
              <a:rPr lang="nl-BE" sz="2000" dirty="0" err="1"/>
              <a:t>eGezondheidssystemen</a:t>
            </a:r>
            <a:r>
              <a:rPr lang="nl-BE" sz="2000" dirty="0"/>
              <a:t> </a:t>
            </a:r>
            <a:r>
              <a:rPr lang="nl-BE" sz="2000" dirty="0" smtClean="0"/>
              <a:t>vereist </a:t>
            </a:r>
            <a:r>
              <a:rPr lang="nl-BE" sz="2000" dirty="0"/>
              <a:t>gestandaardiseerde </a:t>
            </a:r>
            <a:r>
              <a:rPr lang="nl-BE" sz="2000" dirty="0" smtClean="0"/>
              <a:t>informatie-coderingen</a:t>
            </a:r>
          </a:p>
          <a:p>
            <a:pPr>
              <a:spcBef>
                <a:spcPts val="0"/>
              </a:spcBef>
            </a:pPr>
            <a:endParaRPr lang="nl-NL" sz="2000" dirty="0"/>
          </a:p>
          <a:p>
            <a:pPr>
              <a:spcBef>
                <a:spcPts val="0"/>
              </a:spcBef>
            </a:pPr>
            <a:r>
              <a:rPr lang="nl-NL" sz="2000" b="1" dirty="0"/>
              <a:t>0.7 </a:t>
            </a:r>
            <a:r>
              <a:rPr lang="nl-NL" sz="2000" b="1" dirty="0" err="1"/>
              <a:t>CoBRHA</a:t>
            </a:r>
            <a:r>
              <a:rPr lang="nl-NL" sz="2000" b="1" dirty="0"/>
              <a:t> Next </a:t>
            </a:r>
            <a:r>
              <a:rPr lang="nl-NL" sz="2000" b="1" dirty="0" err="1"/>
              <a:t>Generation</a:t>
            </a:r>
            <a:r>
              <a:rPr lang="nl-NL" sz="2000" b="1" dirty="0"/>
              <a:t> &amp; UPPAD</a:t>
            </a:r>
            <a:r>
              <a:rPr lang="nl-NL" sz="2000" dirty="0"/>
              <a:t>: o</a:t>
            </a:r>
            <a:r>
              <a:rPr lang="nl-BE" sz="2000" dirty="0"/>
              <a:t>m de toegevoegde waarde van het bestaande systeem </a:t>
            </a:r>
            <a:r>
              <a:rPr lang="nl-BE" sz="2000" dirty="0" err="1"/>
              <a:t>CobrHa</a:t>
            </a:r>
            <a:r>
              <a:rPr lang="nl-BE" sz="2000" dirty="0"/>
              <a:t> in proces-kwaliteit en –efficiëntie te verhogen, zijn extra functionaliteiten vereist zoals historiek, </a:t>
            </a:r>
            <a:r>
              <a:rPr lang="nl-BE" sz="2000" dirty="0" err="1" smtClean="0"/>
              <a:t>publish-and-subscribe</a:t>
            </a:r>
            <a:endParaRPr lang="nl-BE" sz="2000" dirty="0" smtClean="0"/>
          </a:p>
          <a:p>
            <a:pPr>
              <a:spcBef>
                <a:spcPts val="0"/>
              </a:spcBef>
            </a:pPr>
            <a:endParaRPr lang="nl-NL" sz="2000" dirty="0"/>
          </a:p>
          <a:p>
            <a:pPr>
              <a:spcBef>
                <a:spcPts val="0"/>
              </a:spcBef>
            </a:pPr>
            <a:r>
              <a:rPr lang="nl-NL" sz="2000" b="1" dirty="0"/>
              <a:t>0.8 Strategisch onderzoek naar efficiënte samenwerkingsmodellen met externe betrokkenen</a:t>
            </a:r>
            <a:r>
              <a:rPr lang="nl-NL" sz="2000" dirty="0">
                <a:solidFill>
                  <a:srgbClr val="087670"/>
                </a:solidFill>
              </a:rPr>
              <a:t>: </a:t>
            </a:r>
            <a:r>
              <a:rPr lang="nl-BE" sz="2000" dirty="0"/>
              <a:t>de </a:t>
            </a:r>
            <a:r>
              <a:rPr lang="nl-BE" sz="2000" dirty="0" smtClean="0"/>
              <a:t>zorgverleners, organisaties </a:t>
            </a:r>
            <a:r>
              <a:rPr lang="nl-BE" sz="2000" dirty="0"/>
              <a:t>actief in de zorg </a:t>
            </a:r>
            <a:r>
              <a:rPr lang="nl-BE" sz="2000" dirty="0" smtClean="0"/>
              <a:t>en overheden hebben </a:t>
            </a:r>
            <a:r>
              <a:rPr lang="nl-BE" sz="2000" dirty="0"/>
              <a:t>nood aan een betere en grotere impact te hebben op de ontwikkeling van nieuwe en bijkomende functionaliteiten door de softwareleveranciers van </a:t>
            </a:r>
            <a:r>
              <a:rPr lang="nl-BE" sz="2000" dirty="0" err="1" smtClean="0"/>
              <a:t>eGezondheidssystemen</a:t>
            </a:r>
            <a:endParaRPr lang="nl-NL" sz="2000" dirty="0">
              <a:solidFill>
                <a:srgbClr val="087670"/>
              </a:solidFill>
            </a:endParaRPr>
          </a:p>
          <a:p>
            <a:pPr>
              <a:lnSpc>
                <a:spcPct val="120000"/>
              </a:lnSpc>
            </a:pPr>
            <a:endParaRPr lang="nl-BE" sz="2000"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122588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1 </a:t>
            </a:r>
            <a:r>
              <a:rPr lang="nl-BE" dirty="0" smtClean="0"/>
              <a:t>- Transversaal</a:t>
            </a:r>
            <a:endParaRPr lang="nl-BE" dirty="0"/>
          </a:p>
        </p:txBody>
      </p:sp>
      <p:sp>
        <p:nvSpPr>
          <p:cNvPr id="3" name="Tijdelijke aanduiding voor inhoud 2"/>
          <p:cNvSpPr>
            <a:spLocks noGrp="1"/>
          </p:cNvSpPr>
          <p:nvPr>
            <p:ph idx="1"/>
          </p:nvPr>
        </p:nvSpPr>
        <p:spPr/>
        <p:txBody>
          <a:bodyPr>
            <a:normAutofit/>
          </a:bodyPr>
          <a:lstStyle/>
          <a:p>
            <a:pPr>
              <a:spcBef>
                <a:spcPts val="0"/>
              </a:spcBef>
            </a:pPr>
            <a:r>
              <a:rPr lang="nl-BE" sz="2000" b="1" dirty="0"/>
              <a:t>1.1 Communicatie</a:t>
            </a:r>
            <a:r>
              <a:rPr lang="nl-BE" sz="2000" dirty="0"/>
              <a:t>: dit project focust op externe communicatie, </a:t>
            </a:r>
            <a:r>
              <a:rPr lang="nl-BE" sz="2000" dirty="0" err="1" smtClean="0"/>
              <a:t>maw</a:t>
            </a:r>
            <a:r>
              <a:rPr lang="nl-BE" sz="2000" dirty="0" smtClean="0"/>
              <a:t> </a:t>
            </a:r>
            <a:r>
              <a:rPr lang="nl-BE" sz="2000" dirty="0"/>
              <a:t>naar zorgactoren, zorginstellingen, organisaties in de gezondheid of de zorg, softwareontwikkelaars en de </a:t>
            </a:r>
            <a:r>
              <a:rPr lang="nl-BE" sz="2000" dirty="0" smtClean="0"/>
              <a:t>burger</a:t>
            </a:r>
            <a:endParaRPr lang="nl-BE" sz="2000" dirty="0"/>
          </a:p>
          <a:p>
            <a:pPr>
              <a:spcBef>
                <a:spcPts val="0"/>
              </a:spcBef>
            </a:pPr>
            <a:endParaRPr lang="nl-BE" sz="2000" b="1" dirty="0" smtClean="0"/>
          </a:p>
          <a:p>
            <a:pPr>
              <a:spcBef>
                <a:spcPts val="0"/>
              </a:spcBef>
            </a:pPr>
            <a:r>
              <a:rPr lang="nl-BE" sz="2000" b="1" dirty="0" smtClean="0"/>
              <a:t>1.2 </a:t>
            </a:r>
            <a:r>
              <a:rPr lang="nl-BE" sz="2000" b="1" dirty="0"/>
              <a:t>Programma-monitoring</a:t>
            </a:r>
            <a:r>
              <a:rPr lang="nl-BE" sz="2000" dirty="0"/>
              <a:t>: dit project concentreert zich op het opvolgen van het gebruik van de opgeleverde systemen door eindgebruikers en </a:t>
            </a:r>
            <a:r>
              <a:rPr lang="nl-BE" sz="2000" dirty="0" err="1"/>
              <a:t>eGezondheidsdiensten</a:t>
            </a:r>
            <a:r>
              <a:rPr lang="nl-BE" sz="2000" dirty="0"/>
              <a:t> en wil een consistente en eenduidige verzameling opbouwen van functionele gebruikersgegevens</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3776621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Cluster 2 - Ondersteuning</a:t>
            </a:r>
            <a:endParaRPr lang="nl-BE" dirty="0"/>
          </a:p>
        </p:txBody>
      </p:sp>
      <p:sp>
        <p:nvSpPr>
          <p:cNvPr id="3" name="Tijdelijke aanduiding voor inhoud 2"/>
          <p:cNvSpPr>
            <a:spLocks noGrp="1"/>
          </p:cNvSpPr>
          <p:nvPr>
            <p:ph idx="1"/>
          </p:nvPr>
        </p:nvSpPr>
        <p:spPr/>
        <p:txBody>
          <a:bodyPr>
            <a:normAutofit/>
          </a:bodyPr>
          <a:lstStyle/>
          <a:p>
            <a:pPr>
              <a:spcBef>
                <a:spcPts val="0"/>
              </a:spcBef>
            </a:pPr>
            <a:r>
              <a:rPr lang="nl-BE" sz="2000" b="1" dirty="0" smtClean="0"/>
              <a:t>2.1 Incentives</a:t>
            </a:r>
            <a:r>
              <a:rPr lang="nl-BE" sz="2000" dirty="0" smtClean="0"/>
              <a:t>: sinds de start van het actieplan 2013-2018 krijgen bepaalde groepen van zorgverstrekkers incentives voor het gebruik van en zinvol toepassen van </a:t>
            </a:r>
            <a:r>
              <a:rPr lang="nl-BE" sz="2000" dirty="0" err="1" smtClean="0"/>
              <a:t>eGezondheid</a:t>
            </a:r>
            <a:r>
              <a:rPr lang="nl-BE" sz="2000" dirty="0" smtClean="0"/>
              <a:t>; deze incentives blijven ook in het actieplan e-Gezondheid 2019-2021 een zinnige methode om de doelstellingen te bereiken, bv om het gebruik van eenduidige terminologie te stimuleren</a:t>
            </a:r>
          </a:p>
          <a:p>
            <a:pPr>
              <a:spcBef>
                <a:spcPts val="0"/>
              </a:spcBef>
            </a:pPr>
            <a:endParaRPr lang="nl-BE" sz="2000" b="1" dirty="0" smtClean="0"/>
          </a:p>
          <a:p>
            <a:pPr>
              <a:spcBef>
                <a:spcPts val="0"/>
              </a:spcBef>
            </a:pPr>
            <a:r>
              <a:rPr lang="nl-BE" sz="2000" b="1" dirty="0" smtClean="0"/>
              <a:t>2.2 Gedragscode &amp; richtlijnen over delen van persoonlijke gezondheidsgegevens</a:t>
            </a:r>
            <a:r>
              <a:rPr lang="nl-BE" sz="2000" dirty="0" smtClean="0"/>
              <a:t>:</a:t>
            </a:r>
            <a:r>
              <a:rPr lang="nl-BE" sz="2000" b="1" dirty="0" smtClean="0"/>
              <a:t> </a:t>
            </a:r>
            <a:r>
              <a:rPr lang="nl-BE" sz="2000" dirty="0" smtClean="0"/>
              <a:t>er is behoefte om gedragscodes en richtlijnen voor goede praktijken te ontwikkelen voor het delen van persoonlijke gezondheidsgegevens </a:t>
            </a:r>
            <a:endParaRPr lang="fr-BE" sz="2000" dirty="0" smtClean="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233615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3 </a:t>
            </a:r>
            <a:r>
              <a:rPr lang="nl-BE" dirty="0" smtClean="0"/>
              <a:t>- </a:t>
            </a:r>
            <a:r>
              <a:rPr lang="nl-BE" dirty="0" err="1" smtClean="0"/>
              <a:t>Operational</a:t>
            </a:r>
            <a:r>
              <a:rPr lang="nl-BE" dirty="0" smtClean="0"/>
              <a:t> </a:t>
            </a:r>
            <a:r>
              <a:rPr lang="nl-BE" dirty="0"/>
              <a:t>e</a:t>
            </a:r>
            <a:r>
              <a:rPr lang="nl-BE" dirty="0" smtClean="0"/>
              <a:t>xcellence </a:t>
            </a:r>
            <a:r>
              <a:rPr lang="nl-BE" dirty="0"/>
              <a:t>(</a:t>
            </a:r>
            <a:r>
              <a:rPr lang="nl-BE" dirty="0" smtClean="0"/>
              <a:t>1/3)</a:t>
            </a:r>
            <a:endParaRPr lang="nl-BE" dirty="0"/>
          </a:p>
        </p:txBody>
      </p:sp>
      <p:sp>
        <p:nvSpPr>
          <p:cNvPr id="3" name="Tijdelijke aanduiding voor inhoud 2"/>
          <p:cNvSpPr>
            <a:spLocks noGrp="1"/>
          </p:cNvSpPr>
          <p:nvPr>
            <p:ph idx="1"/>
          </p:nvPr>
        </p:nvSpPr>
        <p:spPr/>
        <p:txBody>
          <a:bodyPr>
            <a:noAutofit/>
          </a:bodyPr>
          <a:lstStyle/>
          <a:p>
            <a:pPr>
              <a:spcBef>
                <a:spcPts val="0"/>
              </a:spcBef>
            </a:pPr>
            <a:r>
              <a:rPr lang="nl-NL" sz="2000" b="1" dirty="0"/>
              <a:t>3.1 Basisarchitectuur</a:t>
            </a:r>
            <a:r>
              <a:rPr lang="nl-NL" sz="2000" dirty="0"/>
              <a:t>: </a:t>
            </a:r>
            <a:r>
              <a:rPr lang="nl-BE" sz="2000" dirty="0"/>
              <a:t>de basisarchitectuur van de </a:t>
            </a:r>
            <a:r>
              <a:rPr lang="nl-BE" sz="2000" dirty="0" err="1"/>
              <a:t>eGezondheidstoepassingen</a:t>
            </a:r>
            <a:r>
              <a:rPr lang="nl-BE" sz="2000" dirty="0"/>
              <a:t> is 10 jaar geleden </a:t>
            </a:r>
            <a:r>
              <a:rPr lang="nl-BE" sz="2000" dirty="0" smtClean="0"/>
              <a:t>uitgewerkt; het is </a:t>
            </a:r>
            <a:r>
              <a:rPr lang="nl-BE" sz="2000" dirty="0"/>
              <a:t>wenselijk om de architectuurkeuzes te evalueren en, zo nodig, bij te </a:t>
            </a:r>
            <a:r>
              <a:rPr lang="nl-BE" sz="2000" dirty="0" smtClean="0"/>
              <a:t>sturen</a:t>
            </a:r>
          </a:p>
          <a:p>
            <a:pPr>
              <a:spcBef>
                <a:spcPts val="0"/>
              </a:spcBef>
            </a:pPr>
            <a:endParaRPr lang="nl-NL" sz="2000" dirty="0"/>
          </a:p>
          <a:p>
            <a:pPr>
              <a:spcBef>
                <a:spcPts val="0"/>
              </a:spcBef>
            </a:pPr>
            <a:r>
              <a:rPr lang="nl-NL" sz="2000" b="1" dirty="0"/>
              <a:t>3.2 </a:t>
            </a:r>
            <a:r>
              <a:rPr lang="nl-NL" sz="2000" b="1" dirty="0" err="1"/>
              <a:t>SLA’s</a:t>
            </a:r>
            <a:r>
              <a:rPr lang="nl-NL" sz="2000" b="1" dirty="0"/>
              <a:t> en </a:t>
            </a:r>
            <a:r>
              <a:rPr lang="nl-NL" sz="2000" b="1" dirty="0" smtClean="0"/>
              <a:t>service </a:t>
            </a:r>
            <a:r>
              <a:rPr lang="nl-NL" sz="2000" b="1" dirty="0"/>
              <a:t>m</a:t>
            </a:r>
            <a:r>
              <a:rPr lang="nl-NL" sz="2000" b="1" dirty="0" smtClean="0"/>
              <a:t>anagement</a:t>
            </a:r>
            <a:r>
              <a:rPr lang="nl-NL" sz="2000" dirty="0"/>
              <a:t>: </a:t>
            </a:r>
            <a:r>
              <a:rPr lang="nl-NL" sz="2000" dirty="0" smtClean="0"/>
              <a:t>d</a:t>
            </a:r>
            <a:r>
              <a:rPr lang="nl-BE" sz="2000" dirty="0" smtClean="0"/>
              <a:t>e </a:t>
            </a:r>
            <a:r>
              <a:rPr lang="nl-BE" sz="2000" dirty="0" err="1"/>
              <a:t>eGezondheidsdiensten</a:t>
            </a:r>
            <a:r>
              <a:rPr lang="nl-BE" sz="2000" dirty="0"/>
              <a:t> moeten permanent en performant beschikbaar zijn, zowel voor eindgebruikerstoepassingen en als voor de onderscheiden deelsystemen en –</a:t>
            </a:r>
            <a:r>
              <a:rPr lang="nl-BE" sz="2000" dirty="0" smtClean="0"/>
              <a:t>diensten; daarover wordt open gerapporteerd</a:t>
            </a:r>
          </a:p>
          <a:p>
            <a:pPr>
              <a:spcBef>
                <a:spcPts val="0"/>
              </a:spcBef>
            </a:pPr>
            <a:endParaRPr lang="nl-NL" sz="2000" dirty="0"/>
          </a:p>
          <a:p>
            <a:pPr>
              <a:spcBef>
                <a:spcPts val="0"/>
              </a:spcBef>
            </a:pPr>
            <a:r>
              <a:rPr lang="nl-NL" sz="2000" b="1" dirty="0"/>
              <a:t>3.3 Business </a:t>
            </a:r>
            <a:r>
              <a:rPr lang="nl-NL" sz="2000" b="1" dirty="0" err="1"/>
              <a:t>continuity</a:t>
            </a:r>
            <a:r>
              <a:rPr lang="nl-NL" sz="2000" dirty="0"/>
              <a:t>: </a:t>
            </a:r>
            <a:r>
              <a:rPr lang="nl-BE" sz="2000" dirty="0"/>
              <a:t>zelfs indien er interventies worden uitgevoerd op of </a:t>
            </a:r>
            <a:r>
              <a:rPr lang="nl-BE" sz="2000" dirty="0" smtClean="0"/>
              <a:t>zich incidenten </a:t>
            </a:r>
            <a:r>
              <a:rPr lang="nl-BE" sz="2000" dirty="0"/>
              <a:t>voordoen met onderdelen van het </a:t>
            </a:r>
            <a:r>
              <a:rPr lang="nl-BE" sz="2000" dirty="0" err="1"/>
              <a:t>eGezondheidssysteem</a:t>
            </a:r>
            <a:r>
              <a:rPr lang="nl-BE" sz="2000" dirty="0"/>
              <a:t>, moeten de zorgverstrekkers en zorginstellingen minimale functionaliteiten ter beschikking </a:t>
            </a:r>
            <a:r>
              <a:rPr lang="nl-BE" sz="2000" dirty="0" smtClean="0"/>
              <a:t>hebben; de </a:t>
            </a:r>
            <a:r>
              <a:rPr lang="nl-BE" sz="2000" dirty="0"/>
              <a:t>continuïteit van hun basiswerking moet worden gewaarborgd door business </a:t>
            </a:r>
            <a:r>
              <a:rPr lang="nl-BE" sz="2000" dirty="0" err="1"/>
              <a:t>continuity</a:t>
            </a:r>
            <a:r>
              <a:rPr lang="nl-BE" sz="2000" dirty="0"/>
              <a:t> </a:t>
            </a:r>
            <a:r>
              <a:rPr lang="nl-BE" sz="2000" dirty="0" smtClean="0"/>
              <a:t>procedures</a:t>
            </a:r>
            <a:endParaRPr lang="nl-NL" sz="2000"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06632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3 </a:t>
            </a:r>
            <a:r>
              <a:rPr lang="nl-BE" dirty="0" smtClean="0"/>
              <a:t>- </a:t>
            </a:r>
            <a:r>
              <a:rPr lang="nl-BE" dirty="0" err="1" smtClean="0"/>
              <a:t>Operational</a:t>
            </a:r>
            <a:r>
              <a:rPr lang="nl-BE" dirty="0" smtClean="0"/>
              <a:t> </a:t>
            </a:r>
            <a:r>
              <a:rPr lang="nl-BE" dirty="0"/>
              <a:t>e</a:t>
            </a:r>
            <a:r>
              <a:rPr lang="nl-BE" dirty="0" smtClean="0"/>
              <a:t>xcellence </a:t>
            </a:r>
            <a:r>
              <a:rPr lang="nl-BE" dirty="0"/>
              <a:t>(</a:t>
            </a:r>
            <a:r>
              <a:rPr lang="nl-BE" dirty="0" smtClean="0"/>
              <a:t>2/3)</a:t>
            </a:r>
            <a:endParaRPr lang="nl-BE" dirty="0"/>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NL" sz="2000" b="1" dirty="0" smtClean="0"/>
              <a:t>3.4 </a:t>
            </a:r>
            <a:r>
              <a:rPr lang="nl-NL" sz="2000" b="1" dirty="0"/>
              <a:t>Documentatie, helpdesk &amp; support</a:t>
            </a:r>
            <a:r>
              <a:rPr lang="nl-NL" sz="2000" dirty="0"/>
              <a:t>: </a:t>
            </a:r>
            <a:r>
              <a:rPr lang="nl-BE" sz="2000" dirty="0"/>
              <a:t>bij problemen met of vragen over gebruik van </a:t>
            </a:r>
            <a:r>
              <a:rPr lang="nl-BE" sz="2000" dirty="0" err="1"/>
              <a:t>eGezondheidsdiensten</a:t>
            </a:r>
            <a:r>
              <a:rPr lang="nl-BE" sz="2000" dirty="0"/>
              <a:t> geïntegreerd in ICT-oplossingen is er nood aan ondersteuning van </a:t>
            </a:r>
            <a:r>
              <a:rPr lang="nl-BE" sz="2000" dirty="0" err="1"/>
              <a:t>eGezondheidsdiensten</a:t>
            </a:r>
            <a:r>
              <a:rPr lang="nl-BE" sz="2000" dirty="0"/>
              <a:t> om op een vlotte en adequate manier problemen op te lossen; indien meerdere </a:t>
            </a:r>
            <a:r>
              <a:rPr lang="nl-BE" sz="2000" dirty="0" err="1"/>
              <a:t>eGezondheidsdiensten</a:t>
            </a:r>
            <a:r>
              <a:rPr lang="nl-BE" sz="2000" dirty="0"/>
              <a:t> of partners zijn betrokken, bestaat de noodzaak vooral in het coördineren van het realiseren van een oplossing</a:t>
            </a:r>
            <a:endParaRPr lang="nl-NL" sz="2000" dirty="0"/>
          </a:p>
          <a:p>
            <a:pPr>
              <a:spcBef>
                <a:spcPts val="0"/>
              </a:spcBef>
            </a:pPr>
            <a:endParaRPr lang="nl-NL" sz="2000" b="1" dirty="0" smtClean="0"/>
          </a:p>
          <a:p>
            <a:pPr>
              <a:spcBef>
                <a:spcPts val="0"/>
              </a:spcBef>
            </a:pPr>
            <a:r>
              <a:rPr lang="nl-NL" sz="2000" b="1" dirty="0" smtClean="0"/>
              <a:t>3.5 Testomgevingen: </a:t>
            </a:r>
            <a:r>
              <a:rPr lang="nl-NL" sz="2000" b="1" dirty="0" err="1" smtClean="0"/>
              <a:t>flows</a:t>
            </a:r>
            <a:r>
              <a:rPr lang="nl-NL" sz="2000" b="1" dirty="0"/>
              <a:t>, processen, data</a:t>
            </a:r>
            <a:r>
              <a:rPr lang="nl-NL" sz="2000" dirty="0"/>
              <a:t>: de bedoeling is het ontwikkelen van een </a:t>
            </a:r>
            <a:r>
              <a:rPr lang="nl-BE" sz="2000" dirty="0"/>
              <a:t>geïntegreerde testomgeving voor de softwareleveranciers, de ICT-afdelingen van zorginstellingen en de ontwikkelaars van diensten met toegevoegde waarde</a:t>
            </a:r>
            <a:endParaRPr lang="nl-NL" sz="2000" dirty="0"/>
          </a:p>
          <a:p>
            <a:pPr>
              <a:spcBef>
                <a:spcPts val="0"/>
              </a:spcBef>
            </a:pPr>
            <a:endParaRPr lang="nl-NL" sz="2000" b="1" dirty="0" smtClean="0"/>
          </a:p>
          <a:p>
            <a:pPr>
              <a:spcBef>
                <a:spcPts val="0"/>
              </a:spcBef>
            </a:pPr>
            <a:r>
              <a:rPr lang="nl-NL" sz="2000" b="1" dirty="0" smtClean="0"/>
              <a:t>3.6 </a:t>
            </a:r>
            <a:r>
              <a:rPr lang="nl-NL" sz="2000" b="1" dirty="0"/>
              <a:t>Kwaliteit van gezondheidssoftware</a:t>
            </a:r>
            <a:r>
              <a:rPr lang="nl-NL" sz="2000" dirty="0"/>
              <a:t>: </a:t>
            </a:r>
            <a:r>
              <a:rPr lang="nl-BE" sz="2000" dirty="0"/>
              <a:t>om de kwaliteit van commerciële </a:t>
            </a:r>
            <a:r>
              <a:rPr lang="nl-BE" sz="2000" dirty="0" err="1" smtClean="0"/>
              <a:t>eGezondheidssoftware</a:t>
            </a:r>
            <a:r>
              <a:rPr lang="nl-BE" sz="2000" dirty="0" smtClean="0"/>
              <a:t> </a:t>
            </a:r>
            <a:r>
              <a:rPr lang="nl-BE" sz="2000" dirty="0"/>
              <a:t>te </a:t>
            </a:r>
            <a:r>
              <a:rPr lang="nl-BE" sz="2000" dirty="0" smtClean="0"/>
              <a:t>verzekeren, </a:t>
            </a:r>
            <a:r>
              <a:rPr lang="nl-BE" sz="2000" dirty="0"/>
              <a:t>is er behoefte aan expliciete en duidelijke kwaliteitsindicatoren en validatie </a:t>
            </a:r>
            <a:r>
              <a:rPr lang="nl-BE" sz="2000" dirty="0" smtClean="0"/>
              <a:t>ervan; de </a:t>
            </a:r>
            <a:r>
              <a:rPr lang="nl-BE" sz="2000" dirty="0"/>
              <a:t>aanbieder </a:t>
            </a:r>
            <a:r>
              <a:rPr lang="nl-BE" sz="2000" dirty="0" smtClean="0"/>
              <a:t>moet via gepaste instrumenten </a:t>
            </a:r>
            <a:r>
              <a:rPr lang="nl-BE" sz="2000" dirty="0"/>
              <a:t>de nodige informatie </a:t>
            </a:r>
            <a:r>
              <a:rPr lang="nl-BE" sz="2000" dirty="0" smtClean="0"/>
              <a:t>aanleveren </a:t>
            </a:r>
            <a:r>
              <a:rPr lang="nl-BE" sz="2000" dirty="0"/>
              <a:t>die een duidelijke </a:t>
            </a:r>
            <a:r>
              <a:rPr lang="nl-BE" sz="2000" dirty="0" smtClean="0"/>
              <a:t>beeld geeft </a:t>
            </a:r>
            <a:r>
              <a:rPr lang="nl-BE" sz="2000" dirty="0"/>
              <a:t>over de “kwaliteit” van het aangeboden </a:t>
            </a:r>
            <a:r>
              <a:rPr lang="nl-BE" sz="2000" dirty="0" smtClean="0"/>
              <a:t>product</a:t>
            </a:r>
            <a:endParaRPr lang="nl-NL" sz="2000"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16719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Cluster 3 - </a:t>
            </a:r>
            <a:r>
              <a:rPr lang="nl-BE" dirty="0" err="1"/>
              <a:t>Operational</a:t>
            </a:r>
            <a:r>
              <a:rPr lang="nl-BE" dirty="0"/>
              <a:t> excellence </a:t>
            </a:r>
            <a:r>
              <a:rPr lang="nl-BE" dirty="0" smtClean="0"/>
              <a:t>(3/3</a:t>
            </a:r>
            <a:r>
              <a:rPr lang="nl-BE" dirty="0"/>
              <a:t>)</a:t>
            </a:r>
          </a:p>
        </p:txBody>
      </p:sp>
      <p:sp>
        <p:nvSpPr>
          <p:cNvPr id="3" name="Content Placeholder 2"/>
          <p:cNvSpPr>
            <a:spLocks noGrp="1"/>
          </p:cNvSpPr>
          <p:nvPr>
            <p:ph idx="1"/>
          </p:nvPr>
        </p:nvSpPr>
        <p:spPr/>
        <p:txBody>
          <a:bodyPr>
            <a:normAutofit/>
          </a:bodyPr>
          <a:lstStyle/>
          <a:p>
            <a:pPr>
              <a:spcBef>
                <a:spcPts val="0"/>
              </a:spcBef>
            </a:pPr>
            <a:r>
              <a:rPr lang="nl-NL" sz="2000" b="1" dirty="0"/>
              <a:t>3.7 Opleiding en vorming</a:t>
            </a:r>
            <a:r>
              <a:rPr lang="nl-NL" sz="2000" dirty="0"/>
              <a:t>: </a:t>
            </a:r>
            <a:r>
              <a:rPr lang="nl-BE" sz="2000" dirty="0"/>
              <a:t>de </a:t>
            </a:r>
            <a:r>
              <a:rPr lang="nl-BE" sz="2000" dirty="0" smtClean="0"/>
              <a:t>deelentiteiten </a:t>
            </a:r>
            <a:r>
              <a:rPr lang="nl-BE" sz="2000" dirty="0"/>
              <a:t>bieden via partners vorming en opleiding aan, zodat zorg- en hulpverleners </a:t>
            </a:r>
            <a:r>
              <a:rPr lang="nl-BE" sz="2000" dirty="0" err="1"/>
              <a:t>eGezondheid</a:t>
            </a:r>
            <a:r>
              <a:rPr lang="nl-BE" sz="2000" dirty="0"/>
              <a:t> in de dagelijkse praktijk gaan toepassen; ze doen dit voor specifieke projecten van de </a:t>
            </a:r>
            <a:r>
              <a:rPr lang="nl-BE" sz="2000" dirty="0" smtClean="0"/>
              <a:t>deelentiteiten</a:t>
            </a:r>
            <a:r>
              <a:rPr lang="nl-BE" sz="2000" dirty="0"/>
              <a:t>, maar ook voor projecten van de federale </a:t>
            </a:r>
            <a:r>
              <a:rPr lang="nl-BE" sz="2000" dirty="0" smtClean="0"/>
              <a:t>overheid</a:t>
            </a:r>
          </a:p>
          <a:p>
            <a:pPr>
              <a:spcBef>
                <a:spcPts val="0"/>
              </a:spcBef>
            </a:pPr>
            <a:endParaRPr lang="nl-NL" sz="2000" dirty="0"/>
          </a:p>
          <a:p>
            <a:pPr>
              <a:spcBef>
                <a:spcPts val="0"/>
              </a:spcBef>
            </a:pPr>
            <a:r>
              <a:rPr lang="nl-NL" sz="2000" b="1" dirty="0"/>
              <a:t>3.8 Administratieve werklastverlaging voor zorgverleners: </a:t>
            </a:r>
            <a:r>
              <a:rPr lang="nl-BE" sz="2000" dirty="0"/>
              <a:t>de acceptatie van </a:t>
            </a:r>
            <a:r>
              <a:rPr lang="nl-BE" sz="2000" dirty="0" err="1"/>
              <a:t>eGezondheidsdiensten</a:t>
            </a:r>
            <a:r>
              <a:rPr lang="nl-BE" sz="2000" dirty="0"/>
              <a:t> door de zorgverleners en zorginstellingen wordt bemoeilijkt door de toegenomen rapporteringseisen van de overheidsdiensten; dit project vertrekt van het standpunt van de gebruikers, inventariseert en vermindert de bestaande rapporteringsdruk</a:t>
            </a:r>
            <a:endParaRPr lang="fr-BE" sz="2000" dirty="0"/>
          </a:p>
          <a:p>
            <a:pPr>
              <a:spcBef>
                <a:spcPts val="0"/>
              </a:spcBef>
              <a:spcAft>
                <a:spcPts val="554"/>
              </a:spcAft>
            </a:pPr>
            <a:endParaRPr lang="nl-NL" sz="1050"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53642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Cluster 4 </a:t>
            </a:r>
            <a:r>
              <a:rPr lang="nl-BE" dirty="0" smtClean="0"/>
              <a:t>- Zorgverleners </a:t>
            </a:r>
            <a:r>
              <a:rPr lang="nl-BE" dirty="0"/>
              <a:t>en zorginstellingen (</a:t>
            </a:r>
            <a:r>
              <a:rPr lang="nl-BE" dirty="0" smtClean="0"/>
              <a:t>1/5)</a:t>
            </a:r>
            <a:endParaRPr lang="nl-BE" dirty="0"/>
          </a:p>
        </p:txBody>
      </p:sp>
      <p:sp>
        <p:nvSpPr>
          <p:cNvPr id="3" name="Tijdelijke aanduiding voor inhoud 2"/>
          <p:cNvSpPr>
            <a:spLocks noGrp="1"/>
          </p:cNvSpPr>
          <p:nvPr>
            <p:ph idx="1"/>
          </p:nvPr>
        </p:nvSpPr>
        <p:spPr/>
        <p:txBody>
          <a:bodyPr>
            <a:normAutofit/>
          </a:bodyPr>
          <a:lstStyle/>
          <a:p>
            <a:pPr>
              <a:spcBef>
                <a:spcPts val="0"/>
              </a:spcBef>
            </a:pPr>
            <a:r>
              <a:rPr lang="nl-BE" sz="2000" b="1" dirty="0"/>
              <a:t>4.1 </a:t>
            </a:r>
            <a:r>
              <a:rPr lang="nl-BE" sz="2000" b="1" dirty="0" smtClean="0"/>
              <a:t>Multidisciplinaire </a:t>
            </a:r>
            <a:r>
              <a:rPr lang="nl-BE" sz="2000" b="1" dirty="0"/>
              <a:t>informatie-uitwisseling: </a:t>
            </a:r>
            <a:r>
              <a:rPr lang="nl-BE" sz="2000" dirty="0"/>
              <a:t>dit project moet ervoor zorgen dat er tussen zorgverstrekkers, zowel van dezelfde beroepsgroep als van verschillende beroepsgroepen, patiënt-informatie kan uitgewisseld worden op een digitale manier</a:t>
            </a:r>
            <a:endParaRPr lang="nl-BE" sz="2000" dirty="0">
              <a:solidFill>
                <a:srgbClr val="000000"/>
              </a:solidFill>
            </a:endParaRPr>
          </a:p>
          <a:p>
            <a:pPr>
              <a:spcBef>
                <a:spcPts val="0"/>
              </a:spcBef>
            </a:pPr>
            <a:endParaRPr lang="nl-BE" sz="2000" b="1" dirty="0" smtClean="0"/>
          </a:p>
          <a:p>
            <a:pPr>
              <a:spcBef>
                <a:spcPts val="0"/>
              </a:spcBef>
            </a:pPr>
            <a:r>
              <a:rPr lang="nl-BE" sz="2000" b="1" dirty="0" smtClean="0"/>
              <a:t>4.2 Mult</a:t>
            </a:r>
            <a:r>
              <a:rPr lang="nl-BE" sz="2000" b="1" dirty="0"/>
              <a:t>i</a:t>
            </a:r>
            <a:r>
              <a:rPr lang="nl-BE" sz="2000" b="1" dirty="0" smtClean="0"/>
              <a:t>disciplinaire </a:t>
            </a:r>
            <a:r>
              <a:rPr lang="nl-BE" sz="2000" b="1" dirty="0"/>
              <a:t>functionaliteiten</a:t>
            </a:r>
            <a:r>
              <a:rPr lang="nl-BE" sz="2000" dirty="0"/>
              <a:t>: n</a:t>
            </a:r>
            <a:r>
              <a:rPr lang="nl-BE" altLang="fr-FR" sz="2000" dirty="0"/>
              <a:t>aast de multidisciplinaire informatie-uitwisseling is er nood aan functionaliteiten voor een efficiënte multidisciplinaire en transmurale werking van alle zorgverleners die betrokken zijn, </a:t>
            </a:r>
            <a:r>
              <a:rPr lang="nl-BE" altLang="fr-FR" sz="2000" dirty="0" err="1" smtClean="0"/>
              <a:t>incl</a:t>
            </a:r>
            <a:r>
              <a:rPr lang="nl-BE" altLang="fr-FR" sz="2000" dirty="0" smtClean="0"/>
              <a:t> de </a:t>
            </a:r>
            <a:r>
              <a:rPr lang="nl-BE" altLang="fr-FR" sz="2000" dirty="0"/>
              <a:t>patiënt en mantelzorger</a:t>
            </a:r>
            <a:r>
              <a:rPr lang="fr-BE" altLang="fr-FR" sz="2000" dirty="0"/>
              <a:t>: </a:t>
            </a:r>
            <a:r>
              <a:rPr lang="fr-BE" altLang="fr-FR" sz="2000" dirty="0" err="1"/>
              <a:t>een</a:t>
            </a:r>
            <a:r>
              <a:rPr lang="fr-BE" altLang="fr-FR" sz="2000" dirty="0"/>
              <a:t> </a:t>
            </a:r>
            <a:r>
              <a:rPr lang="fr-BE" altLang="fr-FR" sz="2000" dirty="0" err="1" smtClean="0"/>
              <a:t>dagboek</a:t>
            </a:r>
            <a:r>
              <a:rPr lang="fr-BE" altLang="fr-FR" sz="2000" dirty="0" smtClean="0"/>
              <a:t>, </a:t>
            </a:r>
            <a:r>
              <a:rPr lang="fr-BE" altLang="fr-FR" sz="2000" dirty="0" err="1"/>
              <a:t>een</a:t>
            </a:r>
            <a:r>
              <a:rPr lang="fr-BE" altLang="fr-FR" sz="2000" dirty="0"/>
              <a:t> </a:t>
            </a:r>
            <a:r>
              <a:rPr lang="fr-BE" altLang="fr-FR" sz="2000" dirty="0" err="1"/>
              <a:t>multidisciplinair</a:t>
            </a:r>
            <a:r>
              <a:rPr lang="fr-BE" altLang="fr-FR" sz="2000" dirty="0"/>
              <a:t> </a:t>
            </a:r>
            <a:r>
              <a:rPr lang="fr-BE" altLang="fr-FR" sz="2000" dirty="0" err="1"/>
              <a:t>zorgplan</a:t>
            </a:r>
            <a:r>
              <a:rPr lang="fr-BE" altLang="fr-FR" sz="2000" dirty="0"/>
              <a:t>, …</a:t>
            </a:r>
            <a:endParaRPr lang="nl-BE" sz="2000" dirty="0"/>
          </a:p>
          <a:p>
            <a:pPr>
              <a:spcBef>
                <a:spcPts val="0"/>
              </a:spcBef>
            </a:pPr>
            <a:endParaRPr lang="nl-BE" sz="2000" b="1" dirty="0" smtClean="0"/>
          </a:p>
          <a:p>
            <a:pPr>
              <a:spcBef>
                <a:spcPts val="0"/>
              </a:spcBef>
            </a:pPr>
            <a:r>
              <a:rPr lang="nl-BE" sz="2000" b="1" dirty="0" smtClean="0"/>
              <a:t>4.3 </a:t>
            </a:r>
            <a:r>
              <a:rPr lang="nl-BE" sz="2000" b="1" dirty="0"/>
              <a:t>Elektronisch voorschrift: </a:t>
            </a:r>
            <a:r>
              <a:rPr lang="nl-BE" sz="2000" dirty="0"/>
              <a:t>om een veralgemeend gebruik van het elektronisch voorschrift te kunnen garanderen, moeten extra aspecten zoals dematerialisatie en integratie in Personal Health Viewer uitgewerkt worden</a:t>
            </a:r>
            <a:endParaRPr lang="nl-BE" sz="2000" dirty="0">
              <a:solidFill>
                <a:srgbClr val="000000"/>
              </a:solidFill>
            </a:endParaRPr>
          </a:p>
          <a:p>
            <a:pPr>
              <a:lnSpc>
                <a:spcPct val="120000"/>
              </a:lnSpc>
              <a:spcBef>
                <a:spcPts val="0"/>
              </a:spcBef>
              <a:spcAft>
                <a:spcPts val="554"/>
              </a:spcAft>
            </a:pPr>
            <a:endParaRPr lang="nl-BE" sz="1569" dirty="0">
              <a:solidFill>
                <a:srgbClr val="000000"/>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403581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Cluster 4 </a:t>
            </a:r>
            <a:r>
              <a:rPr lang="nl-BE" dirty="0" smtClean="0"/>
              <a:t>- Zorgverleners </a:t>
            </a:r>
            <a:r>
              <a:rPr lang="nl-BE" dirty="0"/>
              <a:t>en zorginstellingen (</a:t>
            </a:r>
            <a:r>
              <a:rPr lang="nl-BE" dirty="0" smtClean="0"/>
              <a:t>2/5)</a:t>
            </a:r>
            <a:endParaRPr lang="nl-BE" dirty="0"/>
          </a:p>
        </p:txBody>
      </p:sp>
      <p:sp>
        <p:nvSpPr>
          <p:cNvPr id="3" name="Tijdelijke aanduiding voor inhoud 2"/>
          <p:cNvSpPr>
            <a:spLocks noGrp="1"/>
          </p:cNvSpPr>
          <p:nvPr>
            <p:ph idx="1"/>
          </p:nvPr>
        </p:nvSpPr>
        <p:spPr>
          <a:xfrm>
            <a:off x="495300" y="980728"/>
            <a:ext cx="8915400" cy="5328592"/>
          </a:xfrm>
        </p:spPr>
        <p:txBody>
          <a:bodyPr>
            <a:normAutofit/>
          </a:bodyPr>
          <a:lstStyle/>
          <a:p>
            <a:pPr>
              <a:spcBef>
                <a:spcPts val="0"/>
              </a:spcBef>
            </a:pPr>
            <a:r>
              <a:rPr lang="nl-BE" sz="2000" b="1" dirty="0"/>
              <a:t>4.4 VIDIS – evolutie van elektronisch voorschrijven: </a:t>
            </a:r>
            <a:r>
              <a:rPr lang="nl-BE" sz="2000" dirty="0">
                <a:solidFill>
                  <a:srgbClr val="000000"/>
                </a:solidFill>
              </a:rPr>
              <a:t>e</a:t>
            </a:r>
            <a:r>
              <a:rPr lang="nl-BE" sz="2000" dirty="0"/>
              <a:t>en effectieve en efficiënte gegevens- en informatiedeling </a:t>
            </a:r>
            <a:r>
              <a:rPr lang="nl-NL" sz="2000" dirty="0"/>
              <a:t>over alle aspecten van de medicamenteuze behandeling</a:t>
            </a:r>
            <a:r>
              <a:rPr lang="nl-BE" sz="2000" dirty="0"/>
              <a:t> </a:t>
            </a:r>
            <a:r>
              <a:rPr lang="nl-NL" sz="2000" dirty="0"/>
              <a:t>moet bereikt worden d</a:t>
            </a:r>
            <a:r>
              <a:rPr lang="nl-BE" sz="2000" dirty="0"/>
              <a:t>oor de gegevens die in de bestaande systemen beschikbaar zijn, te integreren en de processen rond geneesmiddelen beter te </a:t>
            </a:r>
            <a:r>
              <a:rPr lang="nl-BE" sz="2000" dirty="0" smtClean="0"/>
              <a:t>orkestreren</a:t>
            </a:r>
          </a:p>
          <a:p>
            <a:pPr>
              <a:spcBef>
                <a:spcPts val="0"/>
              </a:spcBef>
            </a:pPr>
            <a:endParaRPr lang="nl-BE" sz="2000" b="1" dirty="0" smtClean="0"/>
          </a:p>
          <a:p>
            <a:pPr>
              <a:spcBef>
                <a:spcPts val="0"/>
              </a:spcBef>
            </a:pPr>
            <a:r>
              <a:rPr lang="nl-BE" sz="2000" b="1" dirty="0" smtClean="0"/>
              <a:t>4.5 </a:t>
            </a:r>
            <a:r>
              <a:rPr lang="nl-BE" sz="2000" b="1" dirty="0"/>
              <a:t>Beslissingsondersteunend platform: </a:t>
            </a:r>
            <a:r>
              <a:rPr lang="nl-BE" sz="2000" dirty="0"/>
              <a:t>de kwaliteitsverbetering door gebruik te maken van beslissingsondersteunende systemen, kan op de meest efficiënte manier georganiseerd worden door een centraal </a:t>
            </a:r>
            <a:r>
              <a:rPr lang="nl-BE" sz="2000" dirty="0" smtClean="0"/>
              <a:t>platform</a:t>
            </a:r>
          </a:p>
          <a:p>
            <a:pPr>
              <a:spcBef>
                <a:spcPts val="0"/>
              </a:spcBef>
            </a:pPr>
            <a:endParaRPr lang="nl-BE" sz="2000" dirty="0">
              <a:solidFill>
                <a:srgbClr val="000000"/>
              </a:solidFill>
            </a:endParaRPr>
          </a:p>
          <a:p>
            <a:pPr>
              <a:spcBef>
                <a:spcPts val="0"/>
              </a:spcBef>
            </a:pPr>
            <a:r>
              <a:rPr lang="nl-BE" sz="2000" b="1" dirty="0" smtClean="0"/>
              <a:t>4.6 </a:t>
            </a:r>
            <a:r>
              <a:rPr lang="nl-BE" sz="2000" b="1" dirty="0" err="1"/>
              <a:t>BelRAI</a:t>
            </a:r>
            <a:r>
              <a:rPr lang="nl-BE" sz="2000" b="1" dirty="0"/>
              <a:t>: </a:t>
            </a:r>
            <a:r>
              <a:rPr lang="nl-BE" sz="2000" dirty="0">
                <a:solidFill>
                  <a:srgbClr val="000000"/>
                </a:solidFill>
              </a:rPr>
              <a:t>i</a:t>
            </a:r>
            <a:r>
              <a:rPr lang="nl-BE" sz="2000" dirty="0"/>
              <a:t>n uitvoering van het actieplan </a:t>
            </a:r>
            <a:r>
              <a:rPr lang="nl-BE" sz="2000" dirty="0" err="1"/>
              <a:t>eGezondheid</a:t>
            </a:r>
            <a:r>
              <a:rPr lang="nl-BE" sz="2000" dirty="0"/>
              <a:t> 2015-2018 werd de webapplicatie </a:t>
            </a:r>
            <a:r>
              <a:rPr lang="nl-BE" sz="2000" dirty="0" err="1"/>
              <a:t>BelRAI</a:t>
            </a:r>
            <a:r>
              <a:rPr lang="nl-BE" sz="2000" dirty="0"/>
              <a:t> 2.0 ontwikkeld en ter beschikking gesteld voor alle </a:t>
            </a:r>
            <a:r>
              <a:rPr lang="nl-BE" sz="2000" dirty="0" smtClean="0"/>
              <a:t>zorgverleners; </a:t>
            </a:r>
            <a:r>
              <a:rPr lang="nl-BE" sz="2000" dirty="0"/>
              <a:t>b</a:t>
            </a:r>
            <a:r>
              <a:rPr lang="nl-BE" sz="2000" dirty="0" smtClean="0"/>
              <a:t>ijkomende </a:t>
            </a:r>
            <a:r>
              <a:rPr lang="nl-BE" sz="2000" dirty="0"/>
              <a:t>stappen zij </a:t>
            </a:r>
            <a:r>
              <a:rPr lang="nl-BE" sz="2000" dirty="0" smtClean="0"/>
              <a:t>nodig </a:t>
            </a:r>
            <a:r>
              <a:rPr lang="nl-BE" sz="2000" dirty="0"/>
              <a:t>op vlak van het gebruik van het </a:t>
            </a:r>
            <a:r>
              <a:rPr lang="nl-BE" sz="2000" dirty="0" err="1"/>
              <a:t>BelRAI</a:t>
            </a:r>
            <a:r>
              <a:rPr lang="nl-BE" sz="2000" dirty="0"/>
              <a:t>-instrument door hulp- en zorgverleners, het gebruik van </a:t>
            </a:r>
            <a:r>
              <a:rPr lang="nl-BE" sz="2000" dirty="0" err="1"/>
              <a:t>BelRAI</a:t>
            </a:r>
            <a:r>
              <a:rPr lang="nl-BE" sz="2000" dirty="0"/>
              <a:t>-gegevens buiten een hulp- of zorgcontext, opleiding van de gebruikers, de samenwerking met softwareleveranciers,…</a:t>
            </a:r>
            <a:endParaRPr lang="nl-BE" sz="2000" dirty="0">
              <a:solidFill>
                <a:srgbClr val="000000"/>
              </a:solidFill>
            </a:endParaRPr>
          </a:p>
          <a:p>
            <a:pPr>
              <a:lnSpc>
                <a:spcPct val="120000"/>
              </a:lnSpc>
              <a:spcBef>
                <a:spcPts val="0"/>
              </a:spcBef>
              <a:spcAft>
                <a:spcPts val="554"/>
              </a:spcAft>
            </a:pPr>
            <a:endParaRPr lang="nl-BE" sz="1569" dirty="0">
              <a:solidFill>
                <a:srgbClr val="000000"/>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71998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Cluster 4 - Zorgverleners en zorginstellingen </a:t>
            </a:r>
            <a:r>
              <a:rPr lang="nl-BE" dirty="0" smtClean="0"/>
              <a:t>(3/5</a:t>
            </a:r>
            <a:r>
              <a:rPr lang="nl-BE" dirty="0"/>
              <a:t>)</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nl-BE" sz="2200" b="1" dirty="0"/>
              <a:t>4.7 Arbeidsongeschiktheid: </a:t>
            </a:r>
            <a:r>
              <a:rPr lang="nl-BE" sz="2200" dirty="0"/>
              <a:t>momenteel moeten verschillende types van attesten verzonden worden aan de werkgever, aan een extern bedrijf dat verantwoordelijk is voor het beheer van de certificaten, aan de medische dienst van de werkgever of aan de mutualiteiten; via </a:t>
            </a:r>
            <a:r>
              <a:rPr lang="nl-BE" sz="2200" dirty="0" err="1"/>
              <a:t>Mult-eMediatt</a:t>
            </a:r>
            <a:r>
              <a:rPr lang="nl-BE" sz="2200" dirty="0"/>
              <a:t> kan de software van de huisarts elektronisch een attest van gestandaardiseerde totale arbeidsongeschiktheid </a:t>
            </a:r>
            <a:r>
              <a:rPr lang="nl-BE" sz="2200" dirty="0" smtClean="0"/>
              <a:t>versturen</a:t>
            </a:r>
          </a:p>
          <a:p>
            <a:pPr>
              <a:lnSpc>
                <a:spcPct val="110000"/>
              </a:lnSpc>
              <a:spcBef>
                <a:spcPts val="0"/>
              </a:spcBef>
            </a:pPr>
            <a:endParaRPr lang="nl-BE" sz="2200" dirty="0">
              <a:solidFill>
                <a:srgbClr val="000000"/>
              </a:solidFill>
            </a:endParaRPr>
          </a:p>
          <a:p>
            <a:pPr>
              <a:lnSpc>
                <a:spcPct val="110000"/>
              </a:lnSpc>
              <a:spcBef>
                <a:spcPts val="0"/>
              </a:spcBef>
            </a:pPr>
            <a:r>
              <a:rPr lang="nl-BE" sz="2200" b="1" dirty="0"/>
              <a:t>4.8 MEDEX: </a:t>
            </a:r>
            <a:r>
              <a:rPr lang="nl-BE" sz="2200" dirty="0"/>
              <a:t>MEDEX maakt geen gebruik van beschikbare </a:t>
            </a:r>
            <a:r>
              <a:rPr lang="nl-BE" sz="2200" dirty="0" err="1"/>
              <a:t>eGezondheidssystemen</a:t>
            </a:r>
            <a:r>
              <a:rPr lang="nl-BE" sz="2200" dirty="0"/>
              <a:t>; inzake gegevens en processen zijn er duidelijk overlappingen en aanvullingen </a:t>
            </a:r>
            <a:r>
              <a:rPr lang="nl-BE" sz="2200" dirty="0" err="1"/>
              <a:t>tov</a:t>
            </a:r>
            <a:r>
              <a:rPr lang="nl-BE" sz="2200" dirty="0"/>
              <a:t> het Elektronisch Medisch Patiëntendossier van elke </a:t>
            </a:r>
            <a:r>
              <a:rPr lang="nl-BE" sz="2200" dirty="0" smtClean="0"/>
              <a:t>burger</a:t>
            </a:r>
          </a:p>
          <a:p>
            <a:pPr>
              <a:lnSpc>
                <a:spcPct val="110000"/>
              </a:lnSpc>
              <a:spcBef>
                <a:spcPts val="0"/>
              </a:spcBef>
            </a:pPr>
            <a:endParaRPr lang="nl-BE" sz="2200" dirty="0">
              <a:solidFill>
                <a:srgbClr val="000000"/>
              </a:solidFill>
            </a:endParaRPr>
          </a:p>
          <a:p>
            <a:pPr>
              <a:lnSpc>
                <a:spcPct val="110000"/>
              </a:lnSpc>
              <a:spcBef>
                <a:spcPts val="0"/>
              </a:spcBef>
            </a:pPr>
            <a:r>
              <a:rPr lang="nl-BE" sz="2200" b="1" dirty="0"/>
              <a:t>4.9 EPD in alle instellingen: </a:t>
            </a:r>
            <a:r>
              <a:rPr lang="nl-BE" sz="2200" dirty="0"/>
              <a:t>in 2016 werd een </a:t>
            </a:r>
            <a:r>
              <a:rPr lang="nl-BE" sz="2200" dirty="0" smtClean="0"/>
              <a:t>programma </a:t>
            </a:r>
            <a:r>
              <a:rPr lang="nl-BE" sz="2200" dirty="0"/>
              <a:t>opgestart </a:t>
            </a:r>
            <a:r>
              <a:rPr lang="nl-BE" sz="2200" dirty="0" smtClean="0"/>
              <a:t>zodat </a:t>
            </a:r>
            <a:r>
              <a:rPr lang="nl-BE" sz="2200" dirty="0"/>
              <a:t>alle </a:t>
            </a:r>
            <a:r>
              <a:rPr lang="nl-BE" sz="2200" dirty="0" smtClean="0"/>
              <a:t>ziekenhuizen versneld over </a:t>
            </a:r>
            <a:r>
              <a:rPr lang="nl-BE" sz="2200" dirty="0"/>
              <a:t>een geïntegreerd EPD in productie </a:t>
            </a:r>
            <a:r>
              <a:rPr lang="nl-BE" sz="2200" dirty="0" smtClean="0"/>
              <a:t>beschikken </a:t>
            </a:r>
            <a:r>
              <a:rPr lang="nl-BE" sz="2200" dirty="0"/>
              <a:t>en het effectief gebruiken, maar de uitrol en het gebruik van een EPD in alle ziekenhuizen is nog niet afgerond</a:t>
            </a:r>
            <a:endParaRPr lang="nl-BE" sz="2200" dirty="0">
              <a:solidFill>
                <a:srgbClr val="000000"/>
              </a:solidFill>
            </a:endParaRPr>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408013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Cluster 4 - Zorgverleners en zorginstellingen </a:t>
            </a:r>
            <a:r>
              <a:rPr lang="nl-BE" dirty="0" smtClean="0"/>
              <a:t>(4/5</a:t>
            </a:r>
            <a:r>
              <a:rPr lang="nl-BE" dirty="0"/>
              <a:t>)</a:t>
            </a:r>
          </a:p>
        </p:txBody>
      </p:sp>
      <p:sp>
        <p:nvSpPr>
          <p:cNvPr id="3" name="Tijdelijke aanduiding voor inhoud 2"/>
          <p:cNvSpPr>
            <a:spLocks noGrp="1"/>
          </p:cNvSpPr>
          <p:nvPr>
            <p:ph idx="1"/>
          </p:nvPr>
        </p:nvSpPr>
        <p:spPr/>
        <p:txBody>
          <a:bodyPr>
            <a:noAutofit/>
          </a:bodyPr>
          <a:lstStyle/>
          <a:p>
            <a:pPr>
              <a:spcBef>
                <a:spcPts val="0"/>
              </a:spcBef>
            </a:pPr>
            <a:r>
              <a:rPr lang="nl-BE" sz="2000" b="1" dirty="0"/>
              <a:t>4.10 Publicatie van gestructureerde informatie: </a:t>
            </a:r>
            <a:r>
              <a:rPr lang="nl-BE" sz="2000" dirty="0"/>
              <a:t>het actieplan 2013-2018 voorzag in het uitbouwen van een voornamelijk technische infrastructuur (</a:t>
            </a:r>
            <a:r>
              <a:rPr lang="nl-BE" sz="2000" dirty="0" err="1" smtClean="0"/>
              <a:t>oa</a:t>
            </a:r>
            <a:r>
              <a:rPr lang="nl-BE" sz="2000" dirty="0" smtClean="0"/>
              <a:t> hub/meta-hub) die </a:t>
            </a:r>
            <a:r>
              <a:rPr lang="nl-BE" sz="2000" dirty="0"/>
              <a:t>de zorginstellingen toelaat om de medische informatie over patiënten te </a:t>
            </a:r>
            <a:r>
              <a:rPr lang="nl-BE" sz="2000" dirty="0" smtClean="0"/>
              <a:t>publiceren; de </a:t>
            </a:r>
            <a:r>
              <a:rPr lang="nl-BE" sz="2000" dirty="0"/>
              <a:t>publicatie van patiënt-gerelateerde informatie in gestructureerde vorm is nog onvoldoende uitgewerkt en </a:t>
            </a:r>
            <a:r>
              <a:rPr lang="nl-BE" sz="2000" dirty="0" smtClean="0"/>
              <a:t>gebruikt</a:t>
            </a:r>
          </a:p>
          <a:p>
            <a:pPr>
              <a:spcBef>
                <a:spcPts val="0"/>
              </a:spcBef>
            </a:pPr>
            <a:endParaRPr lang="nl-BE" sz="2000" dirty="0">
              <a:solidFill>
                <a:srgbClr val="000000"/>
              </a:solidFill>
            </a:endParaRPr>
          </a:p>
          <a:p>
            <a:pPr>
              <a:spcBef>
                <a:spcPts val="0"/>
              </a:spcBef>
            </a:pPr>
            <a:r>
              <a:rPr lang="nl-BE" sz="2000" b="1" dirty="0"/>
              <a:t>4.11 Registers: </a:t>
            </a:r>
            <a:r>
              <a:rPr lang="nl-BE" sz="2000" dirty="0"/>
              <a:t>er is onvoldoende inzicht of de verzamelde data in de verschillende registers een </a:t>
            </a:r>
            <a:r>
              <a:rPr lang="nl-BE" sz="2000" dirty="0" err="1"/>
              <a:t>kwaliteitsverhogend</a:t>
            </a:r>
            <a:r>
              <a:rPr lang="nl-BE" sz="2000" dirty="0"/>
              <a:t> effect </a:t>
            </a:r>
            <a:r>
              <a:rPr lang="nl-BE" sz="2000" dirty="0" smtClean="0"/>
              <a:t>heeft; gegevens </a:t>
            </a:r>
            <a:r>
              <a:rPr lang="nl-BE" sz="2000" dirty="0"/>
              <a:t>die aangeleverd moeten in principe een algemeen nut </a:t>
            </a:r>
            <a:r>
              <a:rPr lang="nl-BE" sz="2000" dirty="0" smtClean="0"/>
              <a:t>ondersteunen</a:t>
            </a:r>
          </a:p>
          <a:p>
            <a:pPr>
              <a:spcBef>
                <a:spcPts val="0"/>
              </a:spcBef>
            </a:pPr>
            <a:endParaRPr lang="nl-BE" sz="2000" dirty="0">
              <a:solidFill>
                <a:srgbClr val="000000"/>
              </a:solidFill>
            </a:endParaRPr>
          </a:p>
          <a:p>
            <a:pPr>
              <a:spcBef>
                <a:spcPts val="0"/>
              </a:spcBef>
            </a:pPr>
            <a:r>
              <a:rPr lang="nl-BE" sz="2000" b="1" dirty="0"/>
              <a:t>4.12 Communicatie over en planning van zorg: </a:t>
            </a:r>
            <a:r>
              <a:rPr lang="nl-BE" sz="2000" dirty="0"/>
              <a:t>de Vlaamse overheid heeft als doel om een gedeeld digitaal zorg- en ondersteuningsplan aan te bieden zodat multidisciplinaire samenwerking en gegevensdeling in het kader van zorg en welzijn worden ondersteund </a:t>
            </a:r>
            <a:endParaRPr lang="nl-BE" sz="2000" dirty="0">
              <a:solidFill>
                <a:srgbClr val="000000"/>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07075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Actieplan </a:t>
            </a:r>
            <a:r>
              <a:rPr lang="nl-BE" dirty="0" err="1" smtClean="0"/>
              <a:t>eGezondheid</a:t>
            </a:r>
            <a:r>
              <a:rPr lang="nl-BE" dirty="0" smtClean="0"/>
              <a:t> </a:t>
            </a:r>
            <a:r>
              <a:rPr lang="nl-BE" dirty="0"/>
              <a:t>2019-2021 is </a:t>
            </a:r>
            <a:r>
              <a:rPr lang="nl-BE" b="1" i="1" dirty="0" err="1" smtClean="0"/>
              <a:t>interfederaal</a:t>
            </a:r>
            <a:endParaRPr lang="nl-BE" b="1" i="1"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421988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Cluster 4 - Zorgverleners en zorginstellingen </a:t>
            </a:r>
            <a:r>
              <a:rPr lang="nl-BE" dirty="0" smtClean="0"/>
              <a:t>(5/5</a:t>
            </a:r>
            <a:r>
              <a:rPr lang="nl-BE" dirty="0"/>
              <a:t>)</a:t>
            </a:r>
          </a:p>
        </p:txBody>
      </p:sp>
      <p:sp>
        <p:nvSpPr>
          <p:cNvPr id="3" name="Content Placeholder 2"/>
          <p:cNvSpPr>
            <a:spLocks noGrp="1"/>
          </p:cNvSpPr>
          <p:nvPr>
            <p:ph idx="1"/>
          </p:nvPr>
        </p:nvSpPr>
        <p:spPr/>
        <p:txBody>
          <a:bodyPr>
            <a:normAutofit/>
          </a:bodyPr>
          <a:lstStyle/>
          <a:p>
            <a:pPr>
              <a:spcBef>
                <a:spcPts val="0"/>
              </a:spcBef>
            </a:pPr>
            <a:r>
              <a:rPr lang="nl-BE" sz="2000" b="1" dirty="0"/>
              <a:t>4.13 </a:t>
            </a:r>
            <a:r>
              <a:rPr lang="nl-BE" sz="2000" b="1" dirty="0" err="1"/>
              <a:t>Connecting</a:t>
            </a:r>
            <a:r>
              <a:rPr lang="nl-BE" sz="2000" b="1" dirty="0"/>
              <a:t> Europe </a:t>
            </a:r>
            <a:r>
              <a:rPr lang="nl-BE" sz="2000" b="1" dirty="0" err="1"/>
              <a:t>Facilty</a:t>
            </a:r>
            <a:r>
              <a:rPr lang="nl-BE" sz="2000" b="1" dirty="0"/>
              <a:t> </a:t>
            </a:r>
            <a:r>
              <a:rPr lang="nl-BE" sz="2000" b="1" dirty="0" err="1"/>
              <a:t>Patient</a:t>
            </a:r>
            <a:r>
              <a:rPr lang="nl-BE" sz="2000" b="1" dirty="0"/>
              <a:t> Summary: </a:t>
            </a:r>
            <a:r>
              <a:rPr lang="nl-BE" sz="2000" dirty="0"/>
              <a:t>om een land in staat te stellen om grensoverschrijdend een </a:t>
            </a:r>
            <a:r>
              <a:rPr lang="nl-BE" sz="2000" dirty="0" err="1"/>
              <a:t>patiëntenoverzicht</a:t>
            </a:r>
            <a:r>
              <a:rPr lang="nl-BE" sz="2000" dirty="0"/>
              <a:t> uit te wisselen, moet er gestructureerde en gecodeerde informatie beschikbaar zijn; dit is een project gerealiseerd </a:t>
            </a:r>
            <a:r>
              <a:rPr lang="nl-BE" sz="2000" dirty="0" err="1"/>
              <a:t>olv</a:t>
            </a:r>
            <a:r>
              <a:rPr lang="nl-BE" sz="2000" dirty="0"/>
              <a:t> </a:t>
            </a:r>
            <a:r>
              <a:rPr lang="nl-BE" sz="2000" dirty="0" err="1"/>
              <a:t>Abrumet</a:t>
            </a:r>
            <a:r>
              <a:rPr lang="nl-BE" sz="2000" dirty="0"/>
              <a:t>, gefinancierd door de Europese commissie in cofinanciering met het Brusselse Gewest</a:t>
            </a:r>
            <a:endParaRPr lang="nl-BE" sz="2000" dirty="0">
              <a:solidFill>
                <a:srgbClr val="000000"/>
              </a:solidFill>
            </a:endParaRPr>
          </a:p>
          <a:p>
            <a:pPr>
              <a:spcBef>
                <a:spcPts val="0"/>
              </a:spcBef>
            </a:pPr>
            <a:endParaRPr lang="nl-BE" sz="2000" b="1" dirty="0" smtClean="0"/>
          </a:p>
          <a:p>
            <a:pPr>
              <a:spcBef>
                <a:spcPts val="0"/>
              </a:spcBef>
            </a:pPr>
            <a:r>
              <a:rPr lang="nl-BE" sz="2000" b="1" dirty="0" smtClean="0"/>
              <a:t>4.14 </a:t>
            </a:r>
            <a:r>
              <a:rPr lang="nl-BE" sz="2000" b="1" dirty="0"/>
              <a:t>Modulatie van patiënttoegang door zorgaanbieders: </a:t>
            </a:r>
            <a:r>
              <a:rPr lang="nl-BE" sz="2000" dirty="0"/>
              <a:t>de software van de zorgverleners moet in staat zijn om de toegankelijkheidsstatus voor de patiënt van een document dat op een hub of kluis is gepubliceerd, weer te </a:t>
            </a:r>
            <a:r>
              <a:rPr lang="nl-BE" sz="2000" dirty="0" smtClean="0"/>
              <a:t>geven</a:t>
            </a:r>
            <a:endParaRPr lang="nl-BE" sz="2000"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214868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5 </a:t>
            </a:r>
            <a:r>
              <a:rPr lang="nl-BE" dirty="0" smtClean="0"/>
              <a:t>- Patiënt </a:t>
            </a:r>
            <a:r>
              <a:rPr lang="nl-BE" dirty="0"/>
              <a:t>als </a:t>
            </a:r>
            <a:r>
              <a:rPr lang="nl-BE" dirty="0" err="1"/>
              <a:t>co-piloot</a:t>
            </a:r>
            <a:endParaRPr lang="nl-BE" dirty="0"/>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nl-BE" sz="5000" b="1" dirty="0"/>
              <a:t>5.1 Persoonlijk gezondheidsportaal: </a:t>
            </a:r>
            <a:r>
              <a:rPr lang="nl-BE" sz="5000" dirty="0"/>
              <a:t>dit project is een vervolg en uitbreiding van het project AP10 Personal Health Viewer van het actieplan </a:t>
            </a:r>
            <a:r>
              <a:rPr lang="nl-BE" sz="5000" dirty="0" smtClean="0"/>
              <a:t>2013-2018; via </a:t>
            </a:r>
            <a:r>
              <a:rPr lang="nl-BE" sz="5000" dirty="0"/>
              <a:t>dit gezondheidsportaal willen we mensen op een snelle en eenvoudige manier toegang geven tot hun gezondheidsgegevens die digitaal beschikbaar zijn, zodat ze bewuste keuzes kunnen </a:t>
            </a:r>
            <a:r>
              <a:rPr lang="nl-BE" sz="5000" dirty="0" smtClean="0"/>
              <a:t>maken</a:t>
            </a:r>
          </a:p>
          <a:p>
            <a:pPr>
              <a:lnSpc>
                <a:spcPct val="120000"/>
              </a:lnSpc>
              <a:spcBef>
                <a:spcPts val="0"/>
              </a:spcBef>
            </a:pPr>
            <a:endParaRPr lang="nl-BE" sz="5000" dirty="0">
              <a:solidFill>
                <a:srgbClr val="000000"/>
              </a:solidFill>
            </a:endParaRPr>
          </a:p>
          <a:p>
            <a:pPr>
              <a:lnSpc>
                <a:spcPct val="120000"/>
              </a:lnSpc>
              <a:spcBef>
                <a:spcPts val="0"/>
              </a:spcBef>
            </a:pPr>
            <a:r>
              <a:rPr lang="nl-BE" sz="5000" b="1" dirty="0"/>
              <a:t>5.2 Digitaal Verwijsplatform: </a:t>
            </a:r>
            <a:r>
              <a:rPr lang="nl-BE" sz="5000" dirty="0"/>
              <a:t>dit project wil de betrokkenheid van de patiënt bij doorverwijzingen van een zorgverlener naar een andere zorgverlener </a:t>
            </a:r>
            <a:r>
              <a:rPr lang="nl-BE" sz="5000" dirty="0" smtClean="0"/>
              <a:t>verhogen; de </a:t>
            </a:r>
            <a:r>
              <a:rPr lang="nl-BE" sz="5000" dirty="0"/>
              <a:t>elektronische verwijzing moet raadpleegbaar zijn in de Personal Health Viewer zodat de patiënt de mogelijkheid krijgt om de suggestie al dan niet te </a:t>
            </a:r>
            <a:r>
              <a:rPr lang="nl-BE" sz="5000" dirty="0" smtClean="0"/>
              <a:t>wijzigen</a:t>
            </a:r>
          </a:p>
          <a:p>
            <a:pPr>
              <a:lnSpc>
                <a:spcPct val="120000"/>
              </a:lnSpc>
              <a:spcBef>
                <a:spcPts val="0"/>
              </a:spcBef>
            </a:pPr>
            <a:endParaRPr lang="nl-BE" sz="5000" dirty="0">
              <a:solidFill>
                <a:srgbClr val="000000"/>
              </a:solidFill>
            </a:endParaRPr>
          </a:p>
          <a:p>
            <a:pPr>
              <a:lnSpc>
                <a:spcPct val="120000"/>
              </a:lnSpc>
              <a:spcBef>
                <a:spcPts val="0"/>
              </a:spcBef>
            </a:pPr>
            <a:r>
              <a:rPr lang="nl-BE" sz="5000" b="1" dirty="0"/>
              <a:t>5.3 </a:t>
            </a:r>
            <a:r>
              <a:rPr lang="nl-BE" sz="5000" b="1" dirty="0" err="1"/>
              <a:t>Orgadon</a:t>
            </a:r>
            <a:r>
              <a:rPr lang="nl-BE" sz="5000" b="1" dirty="0"/>
              <a:t>: </a:t>
            </a:r>
            <a:r>
              <a:rPr lang="nl-BE" sz="5000" dirty="0"/>
              <a:t>voor het beheer en de registratie van wilsverklaringen inzake orgaan, weefsel- en </a:t>
            </a:r>
            <a:r>
              <a:rPr lang="nl-BE" sz="5000" dirty="0" err="1"/>
              <a:t>celdonatie</a:t>
            </a:r>
            <a:r>
              <a:rPr lang="nl-BE" sz="5000" dirty="0"/>
              <a:t> zal de burger zal via verschillende kanalen zijn wilsverklaringen kunnen beheren: via de software van de huisarts, via de gemeente, via een toepassing beschikbaar via Personal Health </a:t>
            </a:r>
            <a:r>
              <a:rPr lang="nl-BE" sz="5000" dirty="0" smtClean="0"/>
              <a:t>Viewer</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443352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Cluster 6 </a:t>
            </a:r>
            <a:r>
              <a:rPr lang="nl-BE" dirty="0" smtClean="0"/>
              <a:t>- </a:t>
            </a:r>
            <a:r>
              <a:rPr lang="nl-BE" dirty="0" err="1" smtClean="0"/>
              <a:t>eGezondheid</a:t>
            </a:r>
            <a:r>
              <a:rPr lang="nl-BE" dirty="0" smtClean="0"/>
              <a:t> </a:t>
            </a:r>
            <a:r>
              <a:rPr lang="nl-BE" dirty="0"/>
              <a:t>met </a:t>
            </a:r>
            <a:r>
              <a:rPr lang="nl-BE" dirty="0" smtClean="0"/>
              <a:t>ziekenfondsen </a:t>
            </a:r>
            <a:r>
              <a:rPr lang="nl-BE" dirty="0"/>
              <a:t>(</a:t>
            </a:r>
            <a:r>
              <a:rPr lang="nl-BE" dirty="0" smtClean="0"/>
              <a:t>1/3)</a:t>
            </a:r>
            <a:endParaRPr lang="nl-BE" dirty="0"/>
          </a:p>
        </p:txBody>
      </p:sp>
      <p:sp>
        <p:nvSpPr>
          <p:cNvPr id="3" name="Tijdelijke aanduiding voor inhoud 2"/>
          <p:cNvSpPr>
            <a:spLocks noGrp="1"/>
          </p:cNvSpPr>
          <p:nvPr>
            <p:ph idx="1"/>
          </p:nvPr>
        </p:nvSpPr>
        <p:spPr/>
        <p:txBody>
          <a:bodyPr>
            <a:noAutofit/>
          </a:bodyPr>
          <a:lstStyle/>
          <a:p>
            <a:pPr>
              <a:spcBef>
                <a:spcPts val="0"/>
              </a:spcBef>
            </a:pPr>
            <a:r>
              <a:rPr lang="fr-FR" sz="2000" b="1" dirty="0"/>
              <a:t>6.1 </a:t>
            </a:r>
            <a:r>
              <a:rPr lang="fr-FR" sz="2000" b="1" dirty="0" err="1" smtClean="0"/>
              <a:t>eAttest</a:t>
            </a:r>
            <a:r>
              <a:rPr lang="fr-FR" sz="2000" b="1" dirty="0" smtClean="0"/>
              <a:t> </a:t>
            </a:r>
            <a:r>
              <a:rPr lang="fr-FR" sz="2000" b="1" dirty="0" err="1"/>
              <a:t>voor</a:t>
            </a:r>
            <a:r>
              <a:rPr lang="fr-FR" sz="2000" b="1" dirty="0"/>
              <a:t> arts-</a:t>
            </a:r>
            <a:r>
              <a:rPr lang="fr-FR" sz="2000" b="1" dirty="0" err="1"/>
              <a:t>specialist</a:t>
            </a:r>
            <a:r>
              <a:rPr lang="fr-FR" sz="2000" b="1" dirty="0"/>
              <a:t>, </a:t>
            </a:r>
            <a:r>
              <a:rPr lang="fr-FR" sz="2000" b="1" dirty="0" err="1"/>
              <a:t>tandarts</a:t>
            </a:r>
            <a:r>
              <a:rPr lang="fr-FR" sz="2000" b="1" dirty="0"/>
              <a:t>, </a:t>
            </a:r>
            <a:r>
              <a:rPr lang="fr-FR" sz="2000" b="1" dirty="0" err="1" smtClean="0"/>
              <a:t>kine</a:t>
            </a:r>
            <a:r>
              <a:rPr lang="fr-FR" sz="2000" b="1" dirty="0" smtClean="0"/>
              <a:t> </a:t>
            </a:r>
            <a:r>
              <a:rPr lang="fr-FR" sz="2000" b="1" dirty="0"/>
              <a:t>&amp; </a:t>
            </a:r>
            <a:r>
              <a:rPr lang="fr-FR" sz="2000" b="1" dirty="0" err="1"/>
              <a:t>logopedisten</a:t>
            </a:r>
            <a:r>
              <a:rPr lang="fr-FR" sz="2000" b="1" dirty="0"/>
              <a:t>: </a:t>
            </a:r>
            <a:r>
              <a:rPr lang="nl-BE" sz="2000" dirty="0"/>
              <a:t>de </a:t>
            </a:r>
            <a:r>
              <a:rPr lang="nl-BE" sz="2000" dirty="0" err="1"/>
              <a:t>eAttest</a:t>
            </a:r>
            <a:r>
              <a:rPr lang="nl-BE" sz="2000" dirty="0"/>
              <a:t>-service biedt de mogelijkheid om de getuigschriften voor verstrekte hulp die elektronisch via het </a:t>
            </a:r>
            <a:r>
              <a:rPr lang="nl-BE" sz="2000" dirty="0" err="1"/>
              <a:t>MyCareNet</a:t>
            </a:r>
            <a:r>
              <a:rPr lang="nl-BE" sz="2000" dirty="0"/>
              <a:t>-platform worden bezorgd, naar </a:t>
            </a:r>
            <a:r>
              <a:rPr lang="nl-BE" sz="2000" dirty="0" smtClean="0"/>
              <a:t>het ziekenfonds </a:t>
            </a:r>
            <a:r>
              <a:rPr lang="nl-BE" sz="2000" dirty="0"/>
              <a:t>van de patiënt </a:t>
            </a:r>
            <a:r>
              <a:rPr lang="nl-BE" sz="2000" dirty="0" smtClean="0"/>
              <a:t>te sturen</a:t>
            </a:r>
          </a:p>
          <a:p>
            <a:pPr>
              <a:spcBef>
                <a:spcPts val="0"/>
              </a:spcBef>
            </a:pPr>
            <a:endParaRPr lang="fr-FR" sz="2000" dirty="0">
              <a:solidFill>
                <a:srgbClr val="000000"/>
              </a:solidFill>
            </a:endParaRPr>
          </a:p>
          <a:p>
            <a:pPr>
              <a:spcBef>
                <a:spcPts val="0"/>
              </a:spcBef>
            </a:pPr>
            <a:r>
              <a:rPr lang="fr-FR" sz="2000" b="1" dirty="0"/>
              <a:t>6.2 </a:t>
            </a:r>
            <a:r>
              <a:rPr lang="fr-FR" sz="2000" b="1" dirty="0" err="1"/>
              <a:t>eFac</a:t>
            </a:r>
            <a:r>
              <a:rPr lang="fr-FR" sz="2000" b="1" dirty="0"/>
              <a:t> </a:t>
            </a:r>
            <a:r>
              <a:rPr lang="fr-FR" sz="2000" b="1" dirty="0" err="1"/>
              <a:t>voor</a:t>
            </a:r>
            <a:r>
              <a:rPr lang="fr-FR" sz="2000" b="1" dirty="0"/>
              <a:t> </a:t>
            </a:r>
            <a:r>
              <a:rPr lang="fr-FR" sz="2000" b="1" dirty="0" err="1"/>
              <a:t>m</a:t>
            </a:r>
            <a:r>
              <a:rPr lang="fr-FR" sz="2000" b="1" dirty="0" err="1" smtClean="0"/>
              <a:t>edische</a:t>
            </a:r>
            <a:r>
              <a:rPr lang="fr-FR" sz="2000" b="1" dirty="0" smtClean="0"/>
              <a:t> </a:t>
            </a:r>
            <a:r>
              <a:rPr lang="fr-FR" sz="2000" b="1" dirty="0" err="1"/>
              <a:t>h</a:t>
            </a:r>
            <a:r>
              <a:rPr lang="fr-FR" sz="2000" b="1" dirty="0" err="1" smtClean="0"/>
              <a:t>uizen</a:t>
            </a:r>
            <a:r>
              <a:rPr lang="fr-FR" sz="2000" b="1" dirty="0"/>
              <a:t>, </a:t>
            </a:r>
            <a:r>
              <a:rPr lang="fr-FR" sz="2000" b="1" dirty="0" err="1" smtClean="0"/>
              <a:t>kine</a:t>
            </a:r>
            <a:r>
              <a:rPr lang="fr-FR" sz="2000" b="1" dirty="0" smtClean="0"/>
              <a:t> </a:t>
            </a:r>
            <a:r>
              <a:rPr lang="fr-FR" sz="2000" b="1" dirty="0"/>
              <a:t>&amp; </a:t>
            </a:r>
            <a:r>
              <a:rPr lang="fr-FR" sz="2000" b="1" dirty="0" err="1"/>
              <a:t>logopedisten</a:t>
            </a:r>
            <a:r>
              <a:rPr lang="fr-FR" sz="2000" b="1" dirty="0"/>
              <a:t>: </a:t>
            </a:r>
            <a:r>
              <a:rPr lang="nl-BE" sz="2000" dirty="0"/>
              <a:t>met de dienst </a:t>
            </a:r>
            <a:r>
              <a:rPr lang="nl-BE" sz="2000" dirty="0" err="1"/>
              <a:t>eFac</a:t>
            </a:r>
            <a:r>
              <a:rPr lang="nl-BE" sz="2000" dirty="0"/>
              <a:t> (elektronische facturatie) kan elke instelling of zorgverstrekker op elektronische wijze via het netwerk, het facturatiebestand </a:t>
            </a:r>
            <a:r>
              <a:rPr lang="nl-BE" sz="2000" dirty="0" smtClean="0"/>
              <a:t>overmaken, </a:t>
            </a:r>
            <a:r>
              <a:rPr lang="nl-BE" sz="2000" dirty="0"/>
              <a:t>opgesteld in het kader van he derde </a:t>
            </a:r>
            <a:r>
              <a:rPr lang="nl-BE" sz="2000" dirty="0" smtClean="0"/>
              <a:t>betaler-systeem</a:t>
            </a:r>
          </a:p>
          <a:p>
            <a:pPr>
              <a:spcBef>
                <a:spcPts val="0"/>
              </a:spcBef>
            </a:pPr>
            <a:endParaRPr lang="fr-FR" sz="2000" dirty="0">
              <a:solidFill>
                <a:srgbClr val="000000"/>
              </a:solidFill>
            </a:endParaRPr>
          </a:p>
          <a:p>
            <a:pPr>
              <a:spcBef>
                <a:spcPts val="0"/>
              </a:spcBef>
            </a:pPr>
            <a:r>
              <a:rPr lang="fr-FR" sz="2000" b="1" dirty="0"/>
              <a:t>6.3 </a:t>
            </a:r>
            <a:r>
              <a:rPr lang="fr-FR" sz="2000" b="1" dirty="0" err="1"/>
              <a:t>Raadpleging</a:t>
            </a:r>
            <a:r>
              <a:rPr lang="fr-FR" sz="2000" b="1" dirty="0"/>
              <a:t> </a:t>
            </a:r>
            <a:r>
              <a:rPr lang="fr-FR" sz="2000" b="1" dirty="0" err="1"/>
              <a:t>l</a:t>
            </a:r>
            <a:r>
              <a:rPr lang="fr-FR" sz="2000" b="1" dirty="0" err="1" smtClean="0"/>
              <a:t>id-gegevens</a:t>
            </a:r>
            <a:r>
              <a:rPr lang="fr-FR" sz="2000" b="1" dirty="0"/>
              <a:t>: </a:t>
            </a:r>
            <a:r>
              <a:rPr lang="fr-FR" sz="2000" dirty="0"/>
              <a:t>d</a:t>
            </a:r>
            <a:r>
              <a:rPr lang="nl-BE" sz="2000" dirty="0"/>
              <a:t>e dienst </a:t>
            </a:r>
            <a:r>
              <a:rPr lang="nl-BE" sz="2000" dirty="0" smtClean="0"/>
              <a:t>‘gegevens </a:t>
            </a:r>
            <a:r>
              <a:rPr lang="nl-BE" sz="2000" dirty="0"/>
              <a:t>van het </a:t>
            </a:r>
            <a:r>
              <a:rPr lang="nl-BE" sz="2000" dirty="0" smtClean="0"/>
              <a:t>lid’ </a:t>
            </a:r>
            <a:r>
              <a:rPr lang="nl-BE" sz="2000" dirty="0"/>
              <a:t>biedt de mogelijkheid aan elke instelling of zorgverstrekker om de informatie (verzekerbaarheid en afgeleide rechten) van de zorgbegunstigde </a:t>
            </a:r>
            <a:r>
              <a:rPr lang="nl-BE" sz="2000" dirty="0" smtClean="0"/>
              <a:t>te raadplegen </a:t>
            </a:r>
            <a:r>
              <a:rPr lang="nl-BE" sz="2000" dirty="0"/>
              <a:t>om een correcte facturatie in het kader van de </a:t>
            </a:r>
            <a:r>
              <a:rPr lang="nl-BE" sz="2000" dirty="0" err="1"/>
              <a:t>derdebetaler</a:t>
            </a:r>
            <a:r>
              <a:rPr lang="nl-BE" sz="2000" dirty="0"/>
              <a:t> te kunnen </a:t>
            </a:r>
            <a:r>
              <a:rPr lang="nl-BE" sz="2000" dirty="0" smtClean="0"/>
              <a:t>uitvoeren</a:t>
            </a:r>
            <a:endParaRPr lang="fr-FR" sz="2000" dirty="0">
              <a:solidFill>
                <a:srgbClr val="000000"/>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3720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Cluster 6 - </a:t>
            </a:r>
            <a:r>
              <a:rPr lang="nl-BE" dirty="0" err="1" smtClean="0"/>
              <a:t>eGezondheid</a:t>
            </a:r>
            <a:r>
              <a:rPr lang="nl-BE" dirty="0" smtClean="0"/>
              <a:t> met ziekenfondsen (2/3)</a:t>
            </a:r>
            <a:endParaRPr lang="nl-BE" dirty="0"/>
          </a:p>
        </p:txBody>
      </p:sp>
      <p:sp>
        <p:nvSpPr>
          <p:cNvPr id="3" name="Tijdelijke aanduiding voor inhoud 2"/>
          <p:cNvSpPr>
            <a:spLocks noGrp="1"/>
          </p:cNvSpPr>
          <p:nvPr>
            <p:ph idx="1"/>
          </p:nvPr>
        </p:nvSpPr>
        <p:spPr/>
        <p:txBody>
          <a:bodyPr>
            <a:normAutofit/>
          </a:bodyPr>
          <a:lstStyle/>
          <a:p>
            <a:pPr>
              <a:spcBef>
                <a:spcPts val="0"/>
              </a:spcBef>
            </a:pPr>
            <a:r>
              <a:rPr lang="fr-FR" sz="2000" b="1" dirty="0"/>
              <a:t>6.4 </a:t>
            </a:r>
            <a:r>
              <a:rPr lang="fr-FR" sz="2000" b="1" dirty="0" err="1"/>
              <a:t>Digitalisatie</a:t>
            </a:r>
            <a:r>
              <a:rPr lang="fr-FR" sz="2000" b="1" dirty="0"/>
              <a:t> van </a:t>
            </a:r>
            <a:r>
              <a:rPr lang="fr-FR" sz="2000" b="1" dirty="0" err="1"/>
              <a:t>revalidatie-overeenkomsten</a:t>
            </a:r>
            <a:r>
              <a:rPr lang="fr-FR" sz="2000" b="1" dirty="0"/>
              <a:t>: </a:t>
            </a:r>
            <a:r>
              <a:rPr lang="nl-BE" sz="2000" dirty="0"/>
              <a:t>in geval van functionele revalidatie van een patiënt moet het bevoegde ziekenhuis een verzoek tot instemming indienen bij de medische raad van de VI. In 2016/2017 hebben de ziekenfondsen een </a:t>
            </a:r>
            <a:r>
              <a:rPr lang="nl-BE" sz="2000" dirty="0" smtClean="0"/>
              <a:t>opportuniteitstudie </a:t>
            </a:r>
            <a:r>
              <a:rPr lang="nl-BE" sz="2000" dirty="0"/>
              <a:t>uitgevoerd om te overwegen sommige van deze verzoeken te </a:t>
            </a:r>
            <a:r>
              <a:rPr lang="nl-BE" sz="2000" dirty="0" smtClean="0"/>
              <a:t>digitaliseren</a:t>
            </a:r>
          </a:p>
          <a:p>
            <a:pPr>
              <a:spcBef>
                <a:spcPts val="0"/>
              </a:spcBef>
            </a:pPr>
            <a:endParaRPr lang="fr-FR" sz="2000" dirty="0">
              <a:solidFill>
                <a:srgbClr val="000000"/>
              </a:solidFill>
            </a:endParaRPr>
          </a:p>
          <a:p>
            <a:pPr>
              <a:spcBef>
                <a:spcPts val="0"/>
              </a:spcBef>
            </a:pPr>
            <a:r>
              <a:rPr lang="fr-FR" sz="2000" b="1" dirty="0" smtClean="0"/>
              <a:t>6.5 </a:t>
            </a:r>
            <a:r>
              <a:rPr lang="fr-FR" sz="2000" b="1" dirty="0" err="1" smtClean="0"/>
              <a:t>Digitalisatie</a:t>
            </a:r>
            <a:r>
              <a:rPr lang="fr-FR" sz="2000" b="1" dirty="0" smtClean="0"/>
              <a:t> van </a:t>
            </a:r>
            <a:r>
              <a:rPr lang="fr-FR" sz="2000" b="1" dirty="0" err="1" smtClean="0"/>
              <a:t>Hoofdstuk</a:t>
            </a:r>
            <a:r>
              <a:rPr lang="fr-FR" sz="2000" b="1" dirty="0" smtClean="0"/>
              <a:t> IV-</a:t>
            </a:r>
            <a:r>
              <a:rPr lang="fr-FR" sz="2000" b="1" dirty="0" err="1" smtClean="0"/>
              <a:t>akkoorden</a:t>
            </a:r>
            <a:r>
              <a:rPr lang="fr-FR" sz="2000" b="1" dirty="0" smtClean="0"/>
              <a:t>: </a:t>
            </a:r>
            <a:r>
              <a:rPr lang="nl-BE" sz="2000" dirty="0" smtClean="0"/>
              <a:t>de dienst aanvraag en raadpleging van de akkoorden voor geneesmiddelen uit hoofdstuk IV is beschikbaar voor de huisartsen en specialisten (aanvragen en raadpleging) en voor de apothekers en de sector van de ziekenhuizen (raadpleging); de raadplegingsdienst zal beschikbaar zijn voor ziekenhuizen en zal aangepast worden aan de specifieke kenmerken van de DB SAM V2 (RIZIV-project)</a:t>
            </a:r>
            <a:endParaRPr lang="fr-FR" sz="2000" dirty="0" smtClean="0">
              <a:solidFill>
                <a:srgbClr val="000000"/>
              </a:solidFill>
            </a:endParaRPr>
          </a:p>
          <a:p>
            <a:pPr>
              <a:lnSpc>
                <a:spcPct val="120000"/>
              </a:lnSpc>
              <a:spcBef>
                <a:spcPts val="0"/>
              </a:spcBef>
              <a:spcAft>
                <a:spcPts val="554"/>
              </a:spcAft>
            </a:pP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928794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Cluster 6 - </a:t>
            </a:r>
            <a:r>
              <a:rPr lang="nl-BE" dirty="0" err="1"/>
              <a:t>eGezondheid</a:t>
            </a:r>
            <a:r>
              <a:rPr lang="nl-BE" dirty="0"/>
              <a:t> met ziekenfondsen </a:t>
            </a:r>
            <a:r>
              <a:rPr lang="nl-BE" dirty="0" smtClean="0"/>
              <a:t>(3/3</a:t>
            </a:r>
            <a:r>
              <a:rPr lang="nl-BE" dirty="0"/>
              <a:t>)</a:t>
            </a:r>
          </a:p>
        </p:txBody>
      </p:sp>
      <p:sp>
        <p:nvSpPr>
          <p:cNvPr id="3" name="Content Placeholder 2"/>
          <p:cNvSpPr>
            <a:spLocks noGrp="1"/>
          </p:cNvSpPr>
          <p:nvPr>
            <p:ph idx="1"/>
          </p:nvPr>
        </p:nvSpPr>
        <p:spPr/>
        <p:txBody>
          <a:bodyPr>
            <a:normAutofit/>
          </a:bodyPr>
          <a:lstStyle/>
          <a:p>
            <a:pPr>
              <a:spcBef>
                <a:spcPts val="0"/>
              </a:spcBef>
            </a:pPr>
            <a:r>
              <a:rPr lang="fr-FR" sz="2000" b="1" dirty="0"/>
              <a:t>6.6 </a:t>
            </a:r>
            <a:r>
              <a:rPr lang="fr-FR" sz="2000" b="1" dirty="0" err="1"/>
              <a:t>Abonnementen</a:t>
            </a:r>
            <a:r>
              <a:rPr lang="fr-FR" sz="2000" b="1" dirty="0"/>
              <a:t> </a:t>
            </a:r>
            <a:r>
              <a:rPr lang="fr-FR" sz="2000" b="1" dirty="0" err="1"/>
              <a:t>bij</a:t>
            </a:r>
            <a:r>
              <a:rPr lang="fr-FR" sz="2000" b="1" dirty="0"/>
              <a:t> </a:t>
            </a:r>
            <a:r>
              <a:rPr lang="fr-FR" sz="2000" b="1" dirty="0" err="1"/>
              <a:t>medische</a:t>
            </a:r>
            <a:r>
              <a:rPr lang="fr-FR" sz="2000" b="1" dirty="0"/>
              <a:t> </a:t>
            </a:r>
            <a:r>
              <a:rPr lang="fr-FR" sz="2000" b="1" dirty="0" err="1"/>
              <a:t>huizen</a:t>
            </a:r>
            <a:r>
              <a:rPr lang="fr-FR" sz="2000" b="1" dirty="0"/>
              <a:t>: </a:t>
            </a:r>
            <a:r>
              <a:rPr lang="nl-BE" sz="2000" dirty="0"/>
              <a:t>aan de medische huizen wordt een elektronische dienst ter beschikking gesteld om een patiënt te registreren of uit te </a:t>
            </a:r>
            <a:r>
              <a:rPr lang="nl-BE" sz="2000" dirty="0" smtClean="0"/>
              <a:t>schrijven</a:t>
            </a:r>
          </a:p>
          <a:p>
            <a:pPr>
              <a:spcBef>
                <a:spcPts val="0"/>
              </a:spcBef>
            </a:pPr>
            <a:endParaRPr lang="fr-FR" sz="2000" dirty="0">
              <a:solidFill>
                <a:srgbClr val="000000"/>
              </a:solidFill>
            </a:endParaRPr>
          </a:p>
          <a:p>
            <a:pPr>
              <a:spcBef>
                <a:spcPts val="0"/>
              </a:spcBef>
            </a:pPr>
            <a:r>
              <a:rPr lang="fr-FR" sz="2000" b="1" dirty="0"/>
              <a:t>6.7 </a:t>
            </a:r>
            <a:r>
              <a:rPr lang="fr-FR" sz="2000" b="1" dirty="0" err="1"/>
              <a:t>Digitalisatie</a:t>
            </a:r>
            <a:r>
              <a:rPr lang="fr-FR" sz="2000" b="1" dirty="0"/>
              <a:t> van </a:t>
            </a:r>
            <a:r>
              <a:rPr lang="fr-FR" sz="2000" b="1" dirty="0" err="1"/>
              <a:t>kine-akkoorden</a:t>
            </a:r>
            <a:r>
              <a:rPr lang="fr-FR" sz="2000" b="1" dirty="0"/>
              <a:t>: </a:t>
            </a:r>
            <a:r>
              <a:rPr lang="nl-BE" sz="2000" dirty="0"/>
              <a:t>het doel is om de kine-sector elektronische diensten aan te bieden voor de communicatie van kennisgeving en aanvragen voor </a:t>
            </a:r>
            <a:r>
              <a:rPr lang="nl-BE" sz="2000" dirty="0" smtClean="0"/>
              <a:t>akkoorden</a:t>
            </a:r>
            <a:endParaRPr lang="fr-FR" sz="2000"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205555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smtClean="0"/>
              <a:t>www.status.ehealth.fgov.be</a:t>
            </a:r>
            <a:endParaRPr lang="nl-BE" dirty="0"/>
          </a:p>
        </p:txBody>
      </p:sp>
      <p:pic>
        <p:nvPicPr>
          <p:cNvPr id="7" name="Picture 6"/>
          <p:cNvPicPr>
            <a:picLocks noChangeAspect="1"/>
          </p:cNvPicPr>
          <p:nvPr/>
        </p:nvPicPr>
        <p:blipFill>
          <a:blip r:embed="rId3"/>
          <a:stretch>
            <a:fillRect/>
          </a:stretch>
        </p:blipFill>
        <p:spPr>
          <a:xfrm>
            <a:off x="1488273" y="933061"/>
            <a:ext cx="6958314" cy="5341678"/>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272228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48493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391850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200357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7950" b="92280"/>
          <a:stretch/>
        </p:blipFill>
        <p:spPr>
          <a:xfrm>
            <a:off x="104461" y="6326668"/>
            <a:ext cx="2184243" cy="53134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00" r="84333" b="91999"/>
          <a:stretch/>
        </p:blipFill>
        <p:spPr>
          <a:xfrm>
            <a:off x="8265368" y="6274420"/>
            <a:ext cx="1551963" cy="576064"/>
          </a:xfrm>
          <a:prstGeom prst="rect">
            <a:avLst/>
          </a:prstGeom>
        </p:spPr>
      </p:pic>
      <p:pic>
        <p:nvPicPr>
          <p:cNvPr id="4" name="Picture 3"/>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Actieplan </a:t>
            </a:r>
            <a:r>
              <a:rPr lang="nl-BE" dirty="0" err="1" smtClean="0"/>
              <a:t>eGezondheid</a:t>
            </a:r>
            <a:r>
              <a:rPr lang="nl-BE" dirty="0" smtClean="0"/>
              <a:t> 2019-2021 is </a:t>
            </a:r>
            <a:r>
              <a:rPr lang="nl-BE" b="1" i="1" dirty="0" smtClean="0"/>
              <a:t>een continuïteit</a:t>
            </a:r>
            <a:endParaRPr lang="nl-BE" b="1" i="1" dirty="0"/>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287621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Actieplan </a:t>
            </a:r>
            <a:r>
              <a:rPr lang="nl-BE" dirty="0" err="1" smtClean="0"/>
              <a:t>eGezondheid</a:t>
            </a:r>
            <a:r>
              <a:rPr lang="nl-BE" dirty="0" smtClean="0"/>
              <a:t> 2019-2021  heeft</a:t>
            </a:r>
            <a:br>
              <a:rPr lang="nl-BE" dirty="0" smtClean="0"/>
            </a:br>
            <a:r>
              <a:rPr lang="nl-BE" b="1" i="1" dirty="0" smtClean="0"/>
              <a:t>specifieke klemtonen</a:t>
            </a:r>
            <a:endParaRPr lang="nl-BE" b="1" i="1" dirty="0"/>
          </a:p>
        </p:txBody>
      </p:sp>
      <p:sp>
        <p:nvSpPr>
          <p:cNvPr id="4" name="Tijdelijke aanduiding voor inhoud 3"/>
          <p:cNvSpPr>
            <a:spLocks noGrp="1"/>
          </p:cNvSpPr>
          <p:nvPr>
            <p:ph idx="1"/>
          </p:nvPr>
        </p:nvSpPr>
        <p:spPr/>
        <p:txBody>
          <a:bodyPr>
            <a:normAutofit fontScale="85000" lnSpcReduction="20000"/>
          </a:bodyPr>
          <a:lstStyle/>
          <a:p>
            <a:r>
              <a:rPr lang="nl-BE" dirty="0" smtClean="0"/>
              <a:t>Uitbreiding van bestaande concepten naar andere doelgroepen of andere toepassingsgebieden </a:t>
            </a:r>
          </a:p>
          <a:p>
            <a:r>
              <a:rPr lang="nl-BE" dirty="0" smtClean="0"/>
              <a:t>Uitwerken van een omkadering en </a:t>
            </a:r>
            <a:r>
              <a:rPr lang="nl-BE" dirty="0" err="1" smtClean="0"/>
              <a:t>beheersmodel</a:t>
            </a:r>
            <a:r>
              <a:rPr lang="nl-BE" dirty="0" smtClean="0"/>
              <a:t> voor het gebruiken van bestaande systemen die door de overheid en/of de private sector gebouwd zijn</a:t>
            </a:r>
          </a:p>
          <a:p>
            <a:r>
              <a:rPr lang="nl-BE" dirty="0" smtClean="0"/>
              <a:t>Focus op ‘</a:t>
            </a:r>
            <a:r>
              <a:rPr lang="nl-BE" dirty="0" err="1"/>
              <a:t>o</a:t>
            </a:r>
            <a:r>
              <a:rPr lang="nl-BE" dirty="0" err="1" smtClean="0"/>
              <a:t>perational</a:t>
            </a:r>
            <a:r>
              <a:rPr lang="nl-BE" dirty="0" smtClean="0"/>
              <a:t> excellence’: ondersteuning van het gebruik, rapportering over gebruik, beschikbaarheid en </a:t>
            </a:r>
            <a:r>
              <a:rPr lang="nl-BE" dirty="0" err="1" smtClean="0"/>
              <a:t>performantie</a:t>
            </a:r>
            <a:r>
              <a:rPr lang="nl-BE" dirty="0" smtClean="0"/>
              <a:t> (</a:t>
            </a:r>
            <a:r>
              <a:rPr lang="nl-BE" dirty="0" err="1" smtClean="0"/>
              <a:t>KPI’s</a:t>
            </a:r>
            <a:r>
              <a:rPr lang="nl-BE" dirty="0" smtClean="0"/>
              <a:t>), verbetering van test-faciliteiten, … </a:t>
            </a:r>
          </a:p>
          <a:p>
            <a:r>
              <a:rPr lang="nl-BE" dirty="0" smtClean="0"/>
              <a:t>Betere connectie met Europese en internationale initiatieven en programma’s </a:t>
            </a:r>
          </a:p>
          <a:p>
            <a:r>
              <a:rPr lang="nl-BE" dirty="0" smtClean="0"/>
              <a:t>Bijsturen van lopende projecten, met extra focus op het concrete gebruik in de praktijk</a:t>
            </a:r>
          </a:p>
          <a:p>
            <a:r>
              <a:rPr lang="nl-BE" dirty="0" smtClean="0"/>
              <a:t>Stoppen van niet langer relevante projecten</a:t>
            </a:r>
          </a:p>
          <a:p>
            <a:r>
              <a:rPr lang="nl-BE" dirty="0" smtClean="0"/>
              <a:t>Starten van nieuwe projecten die de lopende projecten kunnen consolideren, harmoniseren en stabiliseren</a:t>
            </a:r>
          </a:p>
          <a:p>
            <a:pPr lvl="1"/>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367121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l="2402" t="25135" r="-2402" b="25518"/>
          <a:stretch/>
        </p:blipFill>
        <p:spPr>
          <a:xfrm>
            <a:off x="4149140" y="952266"/>
            <a:ext cx="857035" cy="422923"/>
          </a:xfrm>
          <a:prstGeom prst="rect">
            <a:avLst/>
          </a:prstGeom>
        </p:spPr>
      </p:pic>
      <p:sp>
        <p:nvSpPr>
          <p:cNvPr id="29" name="Afgeronde rechthoek 28"/>
          <p:cNvSpPr/>
          <p:nvPr/>
        </p:nvSpPr>
        <p:spPr>
          <a:xfrm>
            <a:off x="4903749" y="911825"/>
            <a:ext cx="4801779" cy="2768574"/>
          </a:xfrm>
          <a:prstGeom prst="roundRect">
            <a:avLst/>
          </a:prstGeom>
          <a:solidFill>
            <a:schemeClr val="bg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p>
        </p:txBody>
      </p:sp>
      <p:sp>
        <p:nvSpPr>
          <p:cNvPr id="2" name="Titel 1"/>
          <p:cNvSpPr>
            <a:spLocks noGrp="1"/>
          </p:cNvSpPr>
          <p:nvPr>
            <p:ph type="title"/>
          </p:nvPr>
        </p:nvSpPr>
        <p:spPr/>
        <p:txBody>
          <a:bodyPr>
            <a:normAutofit fontScale="90000"/>
          </a:bodyPr>
          <a:lstStyle/>
          <a:p>
            <a:r>
              <a:rPr lang="nl-BE" dirty="0"/>
              <a:t>Actieplan </a:t>
            </a:r>
            <a:r>
              <a:rPr lang="nl-BE" dirty="0" err="1" smtClean="0"/>
              <a:t>eGezondheid</a:t>
            </a:r>
            <a:r>
              <a:rPr lang="nl-BE" dirty="0" smtClean="0"/>
              <a:t> </a:t>
            </a:r>
            <a:r>
              <a:rPr lang="nl-BE" dirty="0"/>
              <a:t>2019-2021 </a:t>
            </a:r>
            <a:r>
              <a:rPr lang="nl-BE" dirty="0" smtClean="0"/>
              <a:t>gaat </a:t>
            </a:r>
            <a:r>
              <a:rPr lang="nl-BE" dirty="0"/>
              <a:t>over </a:t>
            </a:r>
            <a:r>
              <a:rPr lang="nl-BE" b="1" i="1" dirty="0"/>
              <a:t>projecten</a:t>
            </a:r>
            <a:endParaRPr lang="nl-BE" b="1" dirty="0"/>
          </a:p>
        </p:txBody>
      </p:sp>
      <p:sp>
        <p:nvSpPr>
          <p:cNvPr id="3" name="Tijdelijke aanduiding voor inhoud 2"/>
          <p:cNvSpPr>
            <a:spLocks noGrp="1"/>
          </p:cNvSpPr>
          <p:nvPr>
            <p:ph idx="1"/>
          </p:nvPr>
        </p:nvSpPr>
        <p:spPr>
          <a:xfrm>
            <a:off x="655784" y="1429806"/>
            <a:ext cx="3792917" cy="1600848"/>
          </a:xfrm>
          <a:ln w="12700">
            <a:solidFill>
              <a:schemeClr val="accent1"/>
            </a:solidFill>
          </a:ln>
        </p:spPr>
        <p:txBody>
          <a:bodyPr>
            <a:normAutofit lnSpcReduction="10000"/>
          </a:bodyPr>
          <a:lstStyle/>
          <a:p>
            <a:pPr marL="468303" indent="-285746">
              <a:buFont typeface="Wingdings" panose="05000000000000000000" pitchFamily="2" charset="2"/>
              <a:buChar char="Ø"/>
            </a:pPr>
            <a:r>
              <a:rPr lang="nl-BE" sz="1600" dirty="0">
                <a:solidFill>
                  <a:schemeClr val="tx1"/>
                </a:solidFill>
              </a:rPr>
              <a:t>tijdelijk, met begin en einde</a:t>
            </a:r>
          </a:p>
          <a:p>
            <a:pPr marL="468303" indent="-285746">
              <a:buFont typeface="Wingdings" panose="05000000000000000000" pitchFamily="2" charset="2"/>
              <a:buChar char="Ø"/>
            </a:pPr>
            <a:r>
              <a:rPr lang="nl-BE" sz="1600" dirty="0">
                <a:solidFill>
                  <a:schemeClr val="tx1"/>
                </a:solidFill>
              </a:rPr>
              <a:t>beschreven in projectfiche, met scope, </a:t>
            </a:r>
            <a:r>
              <a:rPr lang="nl-BE" sz="1600" dirty="0" err="1">
                <a:solidFill>
                  <a:schemeClr val="tx1"/>
                </a:solidFill>
              </a:rPr>
              <a:t>milestones</a:t>
            </a:r>
            <a:r>
              <a:rPr lang="nl-BE" sz="1600" dirty="0">
                <a:solidFill>
                  <a:schemeClr val="tx1"/>
                </a:solidFill>
              </a:rPr>
              <a:t>, projectfases, timing, budget</a:t>
            </a:r>
          </a:p>
          <a:p>
            <a:pPr marL="468303" indent="-285746">
              <a:buFont typeface="Wingdings" panose="05000000000000000000" pitchFamily="2" charset="2"/>
              <a:buChar char="Ø"/>
            </a:pPr>
            <a:r>
              <a:rPr lang="nl-BE" sz="1600" dirty="0">
                <a:solidFill>
                  <a:schemeClr val="tx1"/>
                </a:solidFill>
              </a:rPr>
              <a:t>projectleider en projectteam</a:t>
            </a:r>
          </a:p>
          <a:p>
            <a:pPr lvl="1">
              <a:buFont typeface="Wingdings" panose="05000000000000000000" pitchFamily="2" charset="2"/>
              <a:buChar char="Ø"/>
            </a:pPr>
            <a:r>
              <a:rPr lang="nl-BE" sz="1400" dirty="0" err="1" smtClean="0">
                <a:solidFill>
                  <a:schemeClr val="tx1"/>
                </a:solidFill>
              </a:rPr>
              <a:t>incl</a:t>
            </a:r>
            <a:r>
              <a:rPr lang="nl-BE" sz="1400" dirty="0" smtClean="0">
                <a:solidFill>
                  <a:schemeClr val="tx1"/>
                </a:solidFill>
              </a:rPr>
              <a:t> </a:t>
            </a:r>
            <a:r>
              <a:rPr lang="nl-BE" sz="1400" dirty="0">
                <a:solidFill>
                  <a:schemeClr val="tx1"/>
                </a:solidFill>
              </a:rPr>
              <a:t>eigen </a:t>
            </a:r>
            <a:r>
              <a:rPr lang="nl-BE" sz="1400" dirty="0" err="1">
                <a:solidFill>
                  <a:schemeClr val="tx1"/>
                </a:solidFill>
              </a:rPr>
              <a:t>governance</a:t>
            </a:r>
            <a:r>
              <a:rPr lang="nl-BE" sz="1400" dirty="0">
                <a:solidFill>
                  <a:schemeClr val="tx1"/>
                </a:solidFill>
              </a:rPr>
              <a:t> binnen mandaat</a:t>
            </a:r>
          </a:p>
          <a:p>
            <a:endParaRPr lang="nl-BE" dirty="0"/>
          </a:p>
        </p:txBody>
      </p:sp>
      <p:sp>
        <p:nvSpPr>
          <p:cNvPr id="20" name="Tijdelijke aanduiding voor inhoud 2"/>
          <p:cNvSpPr txBox="1">
            <a:spLocks/>
          </p:cNvSpPr>
          <p:nvPr/>
        </p:nvSpPr>
        <p:spPr bwMode="auto">
          <a:xfrm>
            <a:off x="4785194" y="4276389"/>
            <a:ext cx="4705864" cy="2032931"/>
          </a:xfrm>
          <a:prstGeom prst="rect">
            <a:avLst/>
          </a:prstGeom>
          <a:noFill/>
          <a:ln w="12700">
            <a:solidFill>
              <a:schemeClr val="accent1"/>
            </a:solid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lnSpc>
                <a:spcPts val="1300"/>
              </a:lnSpc>
              <a:spcBef>
                <a:spcPts val="600"/>
              </a:spcBef>
            </a:pPr>
            <a:r>
              <a:rPr lang="nl-BE" sz="1400" dirty="0">
                <a:latin typeface="+mn-lt"/>
                <a:ea typeface="+mn-ea"/>
                <a:cs typeface="+mn-cs"/>
              </a:rPr>
              <a:t>uitvoering van concreet projectplan met details van scope-afbakening, timing en doorlooptijd </a:t>
            </a:r>
          </a:p>
          <a:p>
            <a:pPr marL="468303" indent="-285746" defTabSz="914384" eaLnBrk="1" hangingPunct="1">
              <a:lnSpc>
                <a:spcPts val="1300"/>
              </a:lnSpc>
            </a:pPr>
            <a:r>
              <a:rPr lang="nl-BE" sz="1400" dirty="0">
                <a:latin typeface="+mn-lt"/>
                <a:ea typeface="+mn-ea"/>
                <a:cs typeface="+mn-cs"/>
              </a:rPr>
              <a:t>‘business’-project</a:t>
            </a:r>
          </a:p>
          <a:p>
            <a:pPr lvl="1">
              <a:lnSpc>
                <a:spcPts val="1300"/>
              </a:lnSpc>
            </a:pPr>
            <a:r>
              <a:rPr lang="nl-BE" sz="1400" dirty="0">
                <a:latin typeface="+mj-lt"/>
              </a:rPr>
              <a:t>klemtoon op organisatorische, niet-ICT-activiteiten, </a:t>
            </a:r>
            <a:r>
              <a:rPr lang="nl-BE" sz="1400" dirty="0" smtClean="0">
                <a:latin typeface="+mj-lt"/>
              </a:rPr>
              <a:t>bv </a:t>
            </a:r>
            <a:r>
              <a:rPr lang="nl-BE" sz="1400" dirty="0">
                <a:latin typeface="+mj-lt"/>
              </a:rPr>
              <a:t>project ‘Incentives’, project ‘Opleiding’, …</a:t>
            </a:r>
          </a:p>
          <a:p>
            <a:pPr marL="468303" indent="-285746" defTabSz="914384" eaLnBrk="1" hangingPunct="1">
              <a:lnSpc>
                <a:spcPts val="1300"/>
              </a:lnSpc>
            </a:pPr>
            <a:r>
              <a:rPr lang="nl-BE" sz="1400" dirty="0">
                <a:latin typeface="+mn-lt"/>
                <a:ea typeface="+mn-ea"/>
                <a:cs typeface="+mn-cs"/>
              </a:rPr>
              <a:t>‘ICT’-project</a:t>
            </a:r>
          </a:p>
          <a:p>
            <a:pPr lvl="1">
              <a:lnSpc>
                <a:spcPts val="1300"/>
              </a:lnSpc>
            </a:pPr>
            <a:r>
              <a:rPr lang="nl-BE" sz="1400" dirty="0">
                <a:latin typeface="+mn-lt"/>
              </a:rPr>
              <a:t>klemtoon op ICT-activiteiten, </a:t>
            </a:r>
            <a:r>
              <a:rPr lang="nl-BE" sz="1400" dirty="0" smtClean="0">
                <a:latin typeface="+mn-lt"/>
              </a:rPr>
              <a:t>bv </a:t>
            </a:r>
            <a:r>
              <a:rPr lang="nl-BE" sz="1400" dirty="0">
                <a:latin typeface="+mn-lt"/>
              </a:rPr>
              <a:t>technische analyse, toepassingsontwikkeling, testen, …. </a:t>
            </a:r>
          </a:p>
          <a:p>
            <a:pPr lvl="1">
              <a:lnSpc>
                <a:spcPts val="1300"/>
              </a:lnSpc>
            </a:pPr>
            <a:endParaRPr lang="nl-BE" sz="600" dirty="0">
              <a:latin typeface="+mn-lt"/>
            </a:endParaRPr>
          </a:p>
          <a:p>
            <a:pPr marL="52755" indent="0">
              <a:lnSpc>
                <a:spcPts val="1300"/>
              </a:lnSpc>
              <a:buNone/>
            </a:pPr>
            <a:r>
              <a:rPr lang="nl-BE" sz="1400" u="sng" dirty="0">
                <a:latin typeface="+mn-lt"/>
              </a:rPr>
              <a:t>Resultaat</a:t>
            </a:r>
            <a:r>
              <a:rPr lang="nl-BE" sz="1400" dirty="0">
                <a:latin typeface="+mn-lt"/>
              </a:rPr>
              <a:t> : Operationeel, werkend systeem</a:t>
            </a:r>
          </a:p>
          <a:p>
            <a:endParaRPr lang="nl-BE" sz="1662" dirty="0"/>
          </a:p>
          <a:p>
            <a:endParaRPr lang="nl-BE" sz="1662" dirty="0"/>
          </a:p>
          <a:p>
            <a:pPr lvl="1"/>
            <a:endParaRPr lang="nl-BE" sz="1477" dirty="0"/>
          </a:p>
          <a:p>
            <a:pPr marL="389580" lvl="1" indent="0">
              <a:buNone/>
            </a:pPr>
            <a:endParaRPr lang="nl-BE" sz="1477" dirty="0"/>
          </a:p>
          <a:p>
            <a:endParaRPr lang="nl-BE" sz="1662" dirty="0"/>
          </a:p>
        </p:txBody>
      </p:sp>
      <p:sp>
        <p:nvSpPr>
          <p:cNvPr id="21" name="Tijdelijke aanduiding voor inhoud 2"/>
          <p:cNvSpPr txBox="1">
            <a:spLocks/>
          </p:cNvSpPr>
          <p:nvPr/>
        </p:nvSpPr>
        <p:spPr bwMode="auto">
          <a:xfrm>
            <a:off x="5198484" y="1437402"/>
            <a:ext cx="4314697" cy="2063606"/>
          </a:xfrm>
          <a:prstGeom prst="rect">
            <a:avLst/>
          </a:prstGeom>
          <a:noFill/>
          <a:ln w="12700">
            <a:solidFill>
              <a:schemeClr val="accent1">
                <a:shade val="95000"/>
                <a:satMod val="105000"/>
              </a:schemeClr>
            </a:solid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lnSpc>
                <a:spcPts val="1300"/>
              </a:lnSpc>
            </a:pPr>
            <a:r>
              <a:rPr lang="nl-BE" sz="1600" dirty="0">
                <a:latin typeface="+mn-lt"/>
                <a:ea typeface="+mn-ea"/>
                <a:cs typeface="+mn-cs"/>
              </a:rPr>
              <a:t>voortdurend</a:t>
            </a:r>
          </a:p>
          <a:p>
            <a:pPr marL="468303" indent="-285746" defTabSz="914384" eaLnBrk="1" hangingPunct="1">
              <a:lnSpc>
                <a:spcPts val="1300"/>
              </a:lnSpc>
            </a:pPr>
            <a:r>
              <a:rPr lang="nl-BE" sz="1600" dirty="0">
                <a:latin typeface="+mn-lt"/>
                <a:ea typeface="+mn-ea"/>
                <a:cs typeface="+mn-cs"/>
              </a:rPr>
              <a:t>beschreven in dienstfiche, met functionaliteiten en </a:t>
            </a:r>
            <a:r>
              <a:rPr lang="nl-BE" sz="1600" dirty="0" err="1">
                <a:latin typeface="+mn-lt"/>
                <a:ea typeface="+mn-ea"/>
                <a:cs typeface="+mn-cs"/>
              </a:rPr>
              <a:t>SLA’s</a:t>
            </a:r>
            <a:endParaRPr lang="nl-BE" sz="1600" dirty="0">
              <a:latin typeface="+mn-lt"/>
              <a:ea typeface="+mn-ea"/>
              <a:cs typeface="+mn-cs"/>
            </a:endParaRPr>
          </a:p>
          <a:p>
            <a:pPr marL="468303" indent="-285746" defTabSz="914384" eaLnBrk="1" hangingPunct="1">
              <a:lnSpc>
                <a:spcPts val="1300"/>
              </a:lnSpc>
            </a:pPr>
            <a:r>
              <a:rPr lang="nl-BE" sz="1600" dirty="0">
                <a:latin typeface="+mn-lt"/>
                <a:ea typeface="+mn-ea"/>
                <a:cs typeface="+mn-cs"/>
              </a:rPr>
              <a:t>aangeboden door dienstbeheerder</a:t>
            </a:r>
          </a:p>
          <a:p>
            <a:pPr marL="468303" indent="-285746" defTabSz="914384" eaLnBrk="1" hangingPunct="1">
              <a:lnSpc>
                <a:spcPts val="1300"/>
              </a:lnSpc>
            </a:pPr>
            <a:r>
              <a:rPr lang="nl-BE" sz="1600" dirty="0">
                <a:latin typeface="+mn-lt"/>
                <a:ea typeface="+mn-ea"/>
                <a:cs typeface="+mn-cs"/>
              </a:rPr>
              <a:t>geen onderdeel van het actieplan</a:t>
            </a:r>
          </a:p>
          <a:p>
            <a:pPr marL="468303" indent="-285746" defTabSz="914384" eaLnBrk="1" hangingPunct="1">
              <a:lnSpc>
                <a:spcPts val="1300"/>
              </a:lnSpc>
            </a:pPr>
            <a:r>
              <a:rPr lang="nl-BE" sz="1600" dirty="0" smtClean="0">
                <a:latin typeface="+mn-lt"/>
                <a:ea typeface="+mn-ea"/>
                <a:cs typeface="+mn-cs"/>
              </a:rPr>
              <a:t>bv</a:t>
            </a:r>
            <a:endParaRPr lang="nl-BE" sz="1600" dirty="0">
              <a:latin typeface="+mn-lt"/>
              <a:ea typeface="+mn-ea"/>
              <a:cs typeface="+mn-cs"/>
            </a:endParaRPr>
          </a:p>
          <a:p>
            <a:pPr lvl="1">
              <a:lnSpc>
                <a:spcPts val="1300"/>
              </a:lnSpc>
            </a:pPr>
            <a:r>
              <a:rPr lang="nl-BE" sz="1400" dirty="0">
                <a:latin typeface="+mn-lt"/>
              </a:rPr>
              <a:t>basisdiensten eHealth-platform</a:t>
            </a:r>
          </a:p>
          <a:p>
            <a:pPr lvl="1">
              <a:lnSpc>
                <a:spcPts val="1300"/>
              </a:lnSpc>
            </a:pPr>
            <a:r>
              <a:rPr lang="nl-BE" sz="1400" dirty="0">
                <a:latin typeface="+mn-lt"/>
              </a:rPr>
              <a:t>authentieke bronnen</a:t>
            </a:r>
          </a:p>
          <a:p>
            <a:pPr lvl="1">
              <a:lnSpc>
                <a:spcPts val="1300"/>
              </a:lnSpc>
            </a:pPr>
            <a:r>
              <a:rPr lang="nl-BE" sz="1400" dirty="0" err="1">
                <a:latin typeface="+mn-lt"/>
              </a:rPr>
              <a:t>eGezondheidskluizen</a:t>
            </a:r>
            <a:endParaRPr lang="nl-BE" sz="1400" dirty="0">
              <a:latin typeface="+mn-lt"/>
            </a:endParaRPr>
          </a:p>
          <a:p>
            <a:pPr lvl="1">
              <a:lnSpc>
                <a:spcPts val="1300"/>
              </a:lnSpc>
            </a:pPr>
            <a:r>
              <a:rPr lang="nl-BE" sz="1400" dirty="0">
                <a:latin typeface="+mn-lt"/>
              </a:rPr>
              <a:t>Hub/</a:t>
            </a:r>
            <a:r>
              <a:rPr lang="nl-BE" sz="1400" dirty="0" err="1">
                <a:latin typeface="+mn-lt"/>
              </a:rPr>
              <a:t>Metahub</a:t>
            </a:r>
            <a:endParaRPr lang="nl-BE" sz="1400" dirty="0">
              <a:latin typeface="+mn-lt"/>
            </a:endParaRPr>
          </a:p>
        </p:txBody>
      </p:sp>
      <p:sp>
        <p:nvSpPr>
          <p:cNvPr id="22" name="Tijdelijke aanduiding voor inhoud 2"/>
          <p:cNvSpPr txBox="1">
            <a:spLocks/>
          </p:cNvSpPr>
          <p:nvPr/>
        </p:nvSpPr>
        <p:spPr bwMode="auto">
          <a:xfrm>
            <a:off x="611892" y="4276389"/>
            <a:ext cx="3836812" cy="2032931"/>
          </a:xfrm>
          <a:prstGeom prst="rect">
            <a:avLst/>
          </a:prstGeom>
          <a:noFill/>
          <a:ln w="12700">
            <a:solidFill>
              <a:schemeClr val="accent1"/>
            </a:solidFill>
            <a:miter lim="800000"/>
            <a:headEnd/>
            <a:tailEnd/>
          </a:ln>
        </p:spPr>
        <p:txBody>
          <a:bodyPr vert="horz" wrap="square" lIns="84406" tIns="42203" rIns="84406" bIns="42203"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303" indent="-285746" defTabSz="914384" eaLnBrk="1" hangingPunct="1"/>
            <a:r>
              <a:rPr lang="nl-BE" sz="1500" dirty="0">
                <a:latin typeface="+mn-lt"/>
                <a:ea typeface="+mn-ea"/>
                <a:cs typeface="+mn-cs"/>
              </a:rPr>
              <a:t>uitwerking van een ‘ruw idee’ tot een concreet, uitvoerbaar projectplan</a:t>
            </a:r>
          </a:p>
          <a:p>
            <a:pPr marL="468303" indent="-285746" defTabSz="914384" eaLnBrk="1" hangingPunct="1"/>
            <a:r>
              <a:rPr lang="nl-BE" sz="1500" dirty="0">
                <a:latin typeface="+mn-lt"/>
                <a:ea typeface="+mn-ea"/>
                <a:cs typeface="+mn-cs"/>
              </a:rPr>
              <a:t>definitieve inhoudelijke keuzes, gevalideerd door de strategische stakeholders</a:t>
            </a:r>
          </a:p>
          <a:p>
            <a:pPr lvl="1"/>
            <a:endParaRPr lang="nl-BE" sz="1700" dirty="0"/>
          </a:p>
          <a:p>
            <a:pPr marL="52755" indent="0">
              <a:buNone/>
            </a:pPr>
            <a:r>
              <a:rPr lang="nl-BE" sz="1500" u="sng" dirty="0">
                <a:latin typeface="+mn-lt"/>
                <a:ea typeface="+mn-ea"/>
                <a:cs typeface="+mn-cs"/>
              </a:rPr>
              <a:t>Resultaat</a:t>
            </a:r>
            <a:r>
              <a:rPr lang="nl-BE" sz="1500" dirty="0">
                <a:latin typeface="+mn-lt"/>
                <a:ea typeface="+mn-ea"/>
                <a:cs typeface="+mn-cs"/>
              </a:rPr>
              <a:t> : gedetailleerde inventaris van architectuur en processen + concreet projectvoorstel voor een uitvoeringsproject</a:t>
            </a:r>
          </a:p>
          <a:p>
            <a:pPr lvl="1"/>
            <a:endParaRPr lang="nl-BE" sz="1477" dirty="0"/>
          </a:p>
          <a:p>
            <a:pPr marL="389580" lvl="1" indent="0">
              <a:buNone/>
            </a:pPr>
            <a:endParaRPr lang="nl-BE" sz="1477" dirty="0"/>
          </a:p>
          <a:p>
            <a:endParaRPr lang="nl-BE" sz="1662" dirty="0"/>
          </a:p>
        </p:txBody>
      </p:sp>
      <p:sp>
        <p:nvSpPr>
          <p:cNvPr id="23" name="Afgeronde rechthoek 22"/>
          <p:cNvSpPr/>
          <p:nvPr/>
        </p:nvSpPr>
        <p:spPr>
          <a:xfrm>
            <a:off x="1028694" y="966656"/>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62" dirty="0"/>
              <a:t>Project</a:t>
            </a:r>
          </a:p>
        </p:txBody>
      </p:sp>
      <p:sp>
        <p:nvSpPr>
          <p:cNvPr id="25" name="Afgeronde rechthoek 24"/>
          <p:cNvSpPr/>
          <p:nvPr/>
        </p:nvSpPr>
        <p:spPr>
          <a:xfrm>
            <a:off x="5885268" y="959539"/>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62" dirty="0" err="1"/>
              <a:t>eGezondheidsdienst</a:t>
            </a:r>
            <a:endParaRPr lang="nl-BE" sz="1662" dirty="0"/>
          </a:p>
        </p:txBody>
      </p:sp>
      <p:sp>
        <p:nvSpPr>
          <p:cNvPr id="27" name="Afgeronde rechthoek 26"/>
          <p:cNvSpPr/>
          <p:nvPr/>
        </p:nvSpPr>
        <p:spPr>
          <a:xfrm>
            <a:off x="1028694" y="3821080"/>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62" dirty="0"/>
              <a:t>Concept-project</a:t>
            </a:r>
          </a:p>
        </p:txBody>
      </p:sp>
      <p:sp>
        <p:nvSpPr>
          <p:cNvPr id="28" name="Afgeronde rechthoek 27"/>
          <p:cNvSpPr/>
          <p:nvPr/>
        </p:nvSpPr>
        <p:spPr>
          <a:xfrm>
            <a:off x="5840257" y="3824424"/>
            <a:ext cx="2707173" cy="391422"/>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62" dirty="0"/>
              <a:t>Uitvoerings-project</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5445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22"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Actieplan </a:t>
            </a:r>
            <a:r>
              <a:rPr lang="nl-BE" dirty="0" err="1" smtClean="0"/>
              <a:t>eGezondheid</a:t>
            </a:r>
            <a:r>
              <a:rPr lang="nl-BE" dirty="0" smtClean="0"/>
              <a:t> 2019-2021 heeft een</a:t>
            </a:r>
            <a:r>
              <a:rPr lang="nl-BE" i="1" dirty="0" smtClean="0"/>
              <a:t/>
            </a:r>
            <a:br>
              <a:rPr lang="nl-BE" i="1" dirty="0" smtClean="0"/>
            </a:br>
            <a:r>
              <a:rPr lang="nl-BE" b="1" i="1" dirty="0" err="1" smtClean="0"/>
              <a:t>programma-structuur</a:t>
            </a:r>
            <a:endParaRPr lang="nl-BE" b="1" i="1" dirty="0"/>
          </a:p>
        </p:txBody>
      </p:sp>
      <p:sp>
        <p:nvSpPr>
          <p:cNvPr id="3" name="Tijdelijke aanduiding voor inhoud 2"/>
          <p:cNvSpPr>
            <a:spLocks noGrp="1"/>
          </p:cNvSpPr>
          <p:nvPr>
            <p:ph idx="1"/>
          </p:nvPr>
        </p:nvSpPr>
        <p:spPr>
          <a:xfrm>
            <a:off x="838200" y="1052739"/>
            <a:ext cx="8229600" cy="5400600"/>
          </a:xfrm>
        </p:spPr>
        <p:txBody>
          <a:bodyPr>
            <a:normAutofit fontScale="62500" lnSpcReduction="20000"/>
          </a:bodyPr>
          <a:lstStyle/>
          <a:p>
            <a:r>
              <a:rPr lang="nl-BE" dirty="0" err="1" smtClean="0"/>
              <a:t>Governance</a:t>
            </a:r>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p>
            <a:endParaRPr lang="nl-BE" dirty="0" smtClean="0"/>
          </a:p>
          <a:p>
            <a:endParaRPr lang="nl-BE" dirty="0" smtClean="0"/>
          </a:p>
          <a:p>
            <a:endParaRPr lang="nl-BE" sz="1400" dirty="0"/>
          </a:p>
          <a:p>
            <a:r>
              <a:rPr lang="nl-BE" dirty="0" smtClean="0"/>
              <a:t>Programma-beheer</a:t>
            </a:r>
          </a:p>
          <a:p>
            <a:pPr lvl="1"/>
            <a:r>
              <a:rPr lang="nl-BE" dirty="0"/>
              <a:t>Program Manager &amp; projectteams (met beschreven mandaat op scope, timing en budget)</a:t>
            </a:r>
          </a:p>
          <a:p>
            <a:pPr lvl="1"/>
            <a:r>
              <a:rPr lang="nl-BE" dirty="0"/>
              <a:t>Enterprise Architect (coördinatie door eHealth-platform)</a:t>
            </a:r>
          </a:p>
        </p:txBody>
      </p:sp>
      <p:pic>
        <p:nvPicPr>
          <p:cNvPr id="39" name="Afbeelding 38"/>
          <p:cNvPicPr>
            <a:picLocks noChangeAspect="1"/>
          </p:cNvPicPr>
          <p:nvPr/>
        </p:nvPicPr>
        <p:blipFill rotWithShape="1">
          <a:blip r:embed="rId2"/>
          <a:srcRect l="-1" r="1123" b="1470"/>
          <a:stretch/>
        </p:blipFill>
        <p:spPr>
          <a:xfrm>
            <a:off x="1382330" y="1343063"/>
            <a:ext cx="5298573" cy="3888432"/>
          </a:xfrm>
          <a:prstGeom prst="rect">
            <a:avLst/>
          </a:prstGeom>
        </p:spPr>
      </p:pic>
      <p:cxnSp>
        <p:nvCxnSpPr>
          <p:cNvPr id="41" name="Rechte verbindingslijn met pijl 40"/>
          <p:cNvCxnSpPr/>
          <p:nvPr/>
        </p:nvCxnSpPr>
        <p:spPr>
          <a:xfrm flipV="1">
            <a:off x="5041457" y="2539753"/>
            <a:ext cx="1556943" cy="641624"/>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2" name="Rechte verbindingslijn met pijl 41"/>
          <p:cNvCxnSpPr/>
          <p:nvPr/>
        </p:nvCxnSpPr>
        <p:spPr>
          <a:xfrm>
            <a:off x="5041457" y="3426188"/>
            <a:ext cx="1570433" cy="98302"/>
          </a:xfrm>
          <a:prstGeom prst="straightConnector1">
            <a:avLst/>
          </a:prstGeom>
          <a:ln w="31750">
            <a:solidFill>
              <a:schemeClr val="accent3">
                <a:lumMod val="9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6" name="Afgeronde rechthoek 45"/>
          <p:cNvSpPr/>
          <p:nvPr/>
        </p:nvSpPr>
        <p:spPr>
          <a:xfrm>
            <a:off x="6682356" y="2749365"/>
            <a:ext cx="2747089" cy="8488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63772" indent="-263772">
              <a:buFont typeface="Wingdings" panose="05000000000000000000" pitchFamily="2" charset="2"/>
              <a:buChar char="Ø"/>
            </a:pPr>
            <a:r>
              <a:rPr lang="nl-BE" sz="1292" dirty="0">
                <a:solidFill>
                  <a:srgbClr val="000000"/>
                </a:solidFill>
                <a:latin typeface="Gill Sans MT" panose="020B0502020104020203" pitchFamily="34" charset="0"/>
              </a:rPr>
              <a:t>Strikt federaal projecten </a:t>
            </a:r>
          </a:p>
          <a:p>
            <a:pPr marL="263772" indent="-263772">
              <a:buFont typeface="Wingdings" panose="05000000000000000000" pitchFamily="2" charset="2"/>
              <a:buChar char="Ø"/>
            </a:pPr>
            <a:r>
              <a:rPr lang="nl-BE" sz="1292" dirty="0">
                <a:solidFill>
                  <a:srgbClr val="000000"/>
                </a:solidFill>
                <a:latin typeface="Gill Sans MT" panose="020B0502020104020203" pitchFamily="34" charset="0"/>
              </a:rPr>
              <a:t>Strikt (</a:t>
            </a:r>
            <a:r>
              <a:rPr lang="nl-BE" sz="1292" dirty="0" err="1">
                <a:solidFill>
                  <a:srgbClr val="000000"/>
                </a:solidFill>
                <a:latin typeface="Gill Sans MT" panose="020B0502020104020203" pitchFamily="34" charset="0"/>
              </a:rPr>
              <a:t>inter</a:t>
            </a:r>
            <a:r>
              <a:rPr lang="nl-BE" sz="1292" dirty="0">
                <a:solidFill>
                  <a:srgbClr val="000000"/>
                </a:solidFill>
                <a:latin typeface="Gill Sans MT" panose="020B0502020104020203" pitchFamily="34" charset="0"/>
              </a:rPr>
              <a:t>)gefedereerde projecten</a:t>
            </a:r>
          </a:p>
          <a:p>
            <a:pPr marL="263772" indent="-263772">
              <a:buFont typeface="Wingdings" panose="05000000000000000000" pitchFamily="2" charset="2"/>
              <a:buChar char="Ø"/>
            </a:pPr>
            <a:r>
              <a:rPr lang="nl-BE" sz="1292" dirty="0" err="1">
                <a:solidFill>
                  <a:srgbClr val="000000"/>
                </a:solidFill>
                <a:latin typeface="Gill Sans MT" panose="020B0502020104020203" pitchFamily="34" charset="0"/>
              </a:rPr>
              <a:t>Interfederale</a:t>
            </a:r>
            <a:r>
              <a:rPr lang="nl-BE" sz="1292" dirty="0">
                <a:solidFill>
                  <a:srgbClr val="000000"/>
                </a:solidFill>
                <a:latin typeface="Gill Sans MT" panose="020B0502020104020203" pitchFamily="34" charset="0"/>
              </a:rPr>
              <a:t> projecten</a:t>
            </a:r>
            <a:endParaRPr lang="nl-BE" sz="1292" dirty="0"/>
          </a:p>
        </p:txBody>
      </p:sp>
      <p:sp>
        <p:nvSpPr>
          <p:cNvPr id="9" name="Afgeronde rechthoek 8"/>
          <p:cNvSpPr/>
          <p:nvPr/>
        </p:nvSpPr>
        <p:spPr>
          <a:xfrm>
            <a:off x="6695846" y="2420889"/>
            <a:ext cx="2733599" cy="3284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l-BE" sz="1292" dirty="0">
                <a:solidFill>
                  <a:srgbClr val="000000"/>
                </a:solidFill>
                <a:latin typeface="Gill Sans MT" panose="020B0502020104020203" pitchFamily="34" charset="0"/>
              </a:rPr>
              <a:t>3 Program Boards :</a:t>
            </a:r>
            <a:endParaRPr lang="nl-BE" sz="1292"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9479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7" end="1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Actieplan </a:t>
            </a:r>
            <a:r>
              <a:rPr lang="nl-BE" dirty="0" err="1" smtClean="0"/>
              <a:t>eGezondheid</a:t>
            </a:r>
            <a:r>
              <a:rPr lang="nl-BE" dirty="0" smtClean="0"/>
              <a:t> 2019-2021 bevat </a:t>
            </a:r>
            <a:r>
              <a:rPr lang="nl-BE" b="1" i="1" dirty="0" smtClean="0"/>
              <a:t>7 clusters</a:t>
            </a:r>
            <a:endParaRPr lang="nl-BE" sz="2954" b="1" i="1" dirty="0"/>
          </a:p>
        </p:txBody>
      </p:sp>
      <p:sp>
        <p:nvSpPr>
          <p:cNvPr id="4" name="Tijdelijke aanduiding voor inhoud 3"/>
          <p:cNvSpPr>
            <a:spLocks noGrp="1"/>
          </p:cNvSpPr>
          <p:nvPr>
            <p:ph idx="1"/>
          </p:nvPr>
        </p:nvSpPr>
        <p:spPr/>
        <p:txBody>
          <a:bodyPr/>
          <a:lstStyle/>
          <a:p>
            <a:r>
              <a:rPr lang="nl-BE" dirty="0"/>
              <a:t>B</a:t>
            </a:r>
            <a:r>
              <a:rPr lang="nl-BE" dirty="0" smtClean="0"/>
              <a:t>undeling </a:t>
            </a:r>
            <a:r>
              <a:rPr lang="nl-BE" dirty="0"/>
              <a:t>van sterk samenhangende </a:t>
            </a:r>
            <a:r>
              <a:rPr lang="nl-BE" dirty="0" smtClean="0"/>
              <a:t>projecten</a:t>
            </a:r>
            <a:endParaRPr lang="nl-BE" dirty="0"/>
          </a:p>
        </p:txBody>
      </p:sp>
      <p:graphicFrame>
        <p:nvGraphicFramePr>
          <p:cNvPr id="6" name="Diagram 5"/>
          <p:cNvGraphicFramePr/>
          <p:nvPr>
            <p:extLst>
              <p:ext uri="{D42A27DB-BD31-4B8C-83A1-F6EECF244321}">
                <p14:modId xmlns:p14="http://schemas.microsoft.com/office/powerpoint/2010/main" val="3389132545"/>
              </p:ext>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06320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0.1 </a:t>
            </a:r>
            <a:r>
              <a:rPr lang="nl-BE" sz="1000" dirty="0" err="1">
                <a:solidFill>
                  <a:srgbClr val="000000"/>
                </a:solidFill>
                <a:latin typeface="+mn-lt"/>
              </a:rPr>
              <a:t>Informed</a:t>
            </a:r>
            <a:r>
              <a:rPr lang="nl-BE" sz="1000" dirty="0">
                <a:solidFill>
                  <a:srgbClr val="000000"/>
                </a:solidFill>
                <a:latin typeface="+mn-lt"/>
              </a:rPr>
              <a:t> </a:t>
            </a:r>
            <a:r>
              <a:rPr lang="nl-BE" sz="1000" dirty="0" smtClean="0">
                <a:solidFill>
                  <a:srgbClr val="000000"/>
                </a:solidFill>
                <a:latin typeface="+mn-lt"/>
              </a:rPr>
              <a:t>consent</a:t>
            </a:r>
            <a:endParaRPr lang="nl-BE" sz="1000" dirty="0">
              <a:solidFill>
                <a:srgbClr val="000000"/>
              </a:solidFill>
              <a:latin typeface="+mn-lt"/>
            </a:endParaRPr>
          </a:p>
          <a:p>
            <a:pPr marL="0" indent="0">
              <a:buNone/>
            </a:pPr>
            <a:r>
              <a:rPr lang="nl-BE" sz="1000" dirty="0">
                <a:solidFill>
                  <a:srgbClr val="000000"/>
                </a:solidFill>
                <a:latin typeface="+mn-lt"/>
              </a:rPr>
              <a:t>0.2 </a:t>
            </a:r>
            <a:r>
              <a:rPr lang="nl-BE" sz="1000" dirty="0" smtClean="0">
                <a:solidFill>
                  <a:srgbClr val="000000"/>
                </a:solidFill>
                <a:latin typeface="+mn-lt"/>
              </a:rPr>
              <a:t>Toegangsmatrix, therapeutische, zorg- </a:t>
            </a:r>
            <a:r>
              <a:rPr lang="nl-BE" sz="1000" dirty="0">
                <a:solidFill>
                  <a:srgbClr val="000000"/>
                </a:solidFill>
                <a:latin typeface="+mn-lt"/>
              </a:rPr>
              <a:t>en andere relaties</a:t>
            </a:r>
          </a:p>
          <a:p>
            <a:pPr marL="0" indent="0">
              <a:buNone/>
            </a:pPr>
            <a:r>
              <a:rPr lang="nl-BE" sz="1000" dirty="0">
                <a:solidFill>
                  <a:srgbClr val="000000"/>
                </a:solidFill>
                <a:latin typeface="+mn-lt"/>
              </a:rPr>
              <a:t>0.3 </a:t>
            </a:r>
            <a:r>
              <a:rPr lang="nl-BE" sz="1000" dirty="0" smtClean="0">
                <a:solidFill>
                  <a:srgbClr val="000000"/>
                </a:solidFill>
                <a:latin typeface="+mn-lt"/>
              </a:rPr>
              <a:t>Basisdienst gebruikers- en toegangsbeheer</a:t>
            </a:r>
            <a:endParaRPr lang="nl-BE" sz="1000" dirty="0">
              <a:solidFill>
                <a:srgbClr val="000000"/>
              </a:solidFill>
              <a:latin typeface="+mn-lt"/>
            </a:endParaRPr>
          </a:p>
          <a:p>
            <a:pPr marL="0" indent="0">
              <a:buNone/>
            </a:pPr>
            <a:r>
              <a:rPr lang="nl-BE" sz="1000" dirty="0">
                <a:solidFill>
                  <a:srgbClr val="000000"/>
                </a:solidFill>
                <a:latin typeface="+mn-lt"/>
              </a:rPr>
              <a:t>0.4 </a:t>
            </a:r>
            <a:r>
              <a:rPr lang="nl-BE" sz="1000" dirty="0">
                <a:latin typeface="+mn-lt"/>
              </a:rPr>
              <a:t>Regels voor ‘</a:t>
            </a:r>
            <a:r>
              <a:rPr lang="nl-BE" sz="1000" dirty="0" smtClean="0">
                <a:latin typeface="+mn-lt"/>
              </a:rPr>
              <a:t>kluizen </a:t>
            </a:r>
            <a:r>
              <a:rPr lang="nl-BE" sz="1000" dirty="0">
                <a:latin typeface="+mn-lt"/>
              </a:rPr>
              <a:t>van </a:t>
            </a:r>
            <a:r>
              <a:rPr lang="nl-BE" sz="1000" dirty="0" err="1" smtClean="0">
                <a:latin typeface="+mn-lt"/>
              </a:rPr>
              <a:t>eGezondheid</a:t>
            </a:r>
            <a:r>
              <a:rPr lang="nl-BE" sz="1000" dirty="0">
                <a:latin typeface="+mn-lt"/>
              </a:rPr>
              <a:t>’ </a:t>
            </a:r>
            <a:endParaRPr lang="nl-BE" sz="1000" dirty="0">
              <a:solidFill>
                <a:srgbClr val="000000"/>
              </a:solidFill>
              <a:latin typeface="+mn-lt"/>
            </a:endParaRPr>
          </a:p>
          <a:p>
            <a:pPr marL="0" indent="0">
              <a:buNone/>
            </a:pPr>
            <a:r>
              <a:rPr lang="nl-BE" sz="1000" dirty="0">
                <a:solidFill>
                  <a:srgbClr val="000000"/>
                </a:solidFill>
                <a:latin typeface="+mn-lt"/>
              </a:rPr>
              <a:t>0.5 </a:t>
            </a:r>
            <a:r>
              <a:rPr lang="nl-BE" sz="1000" dirty="0" smtClean="0">
                <a:solidFill>
                  <a:srgbClr val="000000"/>
                </a:solidFill>
                <a:latin typeface="+mn-lt"/>
              </a:rPr>
              <a:t>Informatiestandaarden</a:t>
            </a:r>
            <a:endParaRPr lang="nl-BE" sz="1000" dirty="0">
              <a:solidFill>
                <a:srgbClr val="000000"/>
              </a:solidFill>
              <a:latin typeface="+mn-lt"/>
            </a:endParaRPr>
          </a:p>
          <a:p>
            <a:pPr marL="0" indent="0">
              <a:buNone/>
            </a:pPr>
            <a:r>
              <a:rPr lang="nl-BE" sz="1000" dirty="0">
                <a:solidFill>
                  <a:srgbClr val="000000"/>
                </a:solidFill>
                <a:latin typeface="+mn-lt"/>
              </a:rPr>
              <a:t>0.6 Terminologie</a:t>
            </a:r>
          </a:p>
          <a:p>
            <a:pPr marL="0" indent="0">
              <a:buNone/>
            </a:pPr>
            <a:r>
              <a:rPr lang="nl-BE" sz="1000" dirty="0">
                <a:solidFill>
                  <a:srgbClr val="000000"/>
                </a:solidFill>
                <a:latin typeface="+mn-lt"/>
              </a:rPr>
              <a:t>0.7 </a:t>
            </a:r>
            <a:r>
              <a:rPr lang="nl-BE" sz="1000" dirty="0" err="1">
                <a:solidFill>
                  <a:srgbClr val="000000"/>
                </a:solidFill>
                <a:latin typeface="+mn-lt"/>
              </a:rPr>
              <a:t>Cobrha</a:t>
            </a:r>
            <a:r>
              <a:rPr lang="nl-BE" sz="1000" dirty="0">
                <a:solidFill>
                  <a:srgbClr val="000000"/>
                </a:solidFill>
                <a:latin typeface="+mn-lt"/>
              </a:rPr>
              <a:t> Next </a:t>
            </a:r>
            <a:r>
              <a:rPr lang="nl-BE" sz="1000" dirty="0" err="1">
                <a:solidFill>
                  <a:srgbClr val="000000"/>
                </a:solidFill>
                <a:latin typeface="+mn-lt"/>
              </a:rPr>
              <a:t>Generation&amp;UPPAD</a:t>
            </a:r>
            <a:endParaRPr lang="nl-BE" sz="1000" dirty="0">
              <a:solidFill>
                <a:srgbClr val="000000"/>
              </a:solidFill>
              <a:latin typeface="+mn-lt"/>
            </a:endParaRPr>
          </a:p>
          <a:p>
            <a:pPr marL="0" indent="0">
              <a:buNone/>
            </a:pPr>
            <a:r>
              <a:rPr lang="nl-BE" sz="1000" dirty="0">
                <a:solidFill>
                  <a:srgbClr val="000000"/>
                </a:solidFill>
                <a:latin typeface="+mn-lt"/>
              </a:rPr>
              <a:t>0.8 Strategisch onderzoek over samenwerkingsmodel met </a:t>
            </a:r>
            <a:r>
              <a:rPr lang="nl-BE" sz="1000" dirty="0" err="1">
                <a:solidFill>
                  <a:srgbClr val="000000"/>
                </a:solidFill>
                <a:latin typeface="+mn-lt"/>
              </a:rPr>
              <a:t>software-leveranciers</a:t>
            </a:r>
            <a:endParaRPr lang="nl-BE" sz="1000" dirty="0">
              <a:solidFill>
                <a:srgbClr val="000000"/>
              </a:solidFill>
              <a:latin typeface="+mn-lt"/>
            </a:endParaRPr>
          </a:p>
        </p:txBody>
      </p:sp>
      <p:sp>
        <p:nvSpPr>
          <p:cNvPr id="14" name="Title 13"/>
          <p:cNvSpPr>
            <a:spLocks noGrp="1"/>
          </p:cNvSpPr>
          <p:nvPr>
            <p:ph type="title"/>
          </p:nvPr>
        </p:nvSpPr>
        <p:spPr/>
        <p:txBody>
          <a:bodyPr>
            <a:normAutofit fontScale="90000"/>
          </a:bodyPr>
          <a:lstStyle/>
          <a:p>
            <a:r>
              <a:rPr lang="nl-BE" dirty="0" smtClean="0"/>
              <a:t>Actieplan </a:t>
            </a:r>
            <a:r>
              <a:rPr lang="nl-BE" dirty="0" err="1" smtClean="0"/>
              <a:t>eGezondheid</a:t>
            </a:r>
            <a:r>
              <a:rPr lang="nl-BE" dirty="0" smtClean="0"/>
              <a:t> 2019-2021 bevat </a:t>
            </a:r>
            <a:r>
              <a:rPr lang="nl-BE" b="1" i="1" dirty="0" smtClean="0"/>
              <a:t>44 projecten</a:t>
            </a:r>
            <a:endParaRPr lang="fr-BE" b="1" dirty="0"/>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nl-BE" sz="1400" i="1" dirty="0">
                <a:solidFill>
                  <a:srgbClr val="0070C0"/>
                </a:solidFill>
              </a:rPr>
              <a:t>0 </a:t>
            </a:r>
            <a:r>
              <a:rPr lang="nl-BE" sz="1400" i="1" dirty="0" smtClean="0">
                <a:solidFill>
                  <a:srgbClr val="0070C0"/>
                </a:solidFill>
              </a:rPr>
              <a:t>Fundamenten</a:t>
            </a:r>
            <a:endParaRPr lang="nl-BE" sz="1400" dirty="0"/>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dirty="0">
                <a:solidFill>
                  <a:srgbClr val="0070C0"/>
                </a:solidFill>
                <a:latin typeface="+mn-lt"/>
              </a:rPr>
              <a:t>3 </a:t>
            </a:r>
            <a:r>
              <a:rPr lang="nl-BE" sz="1400" i="1" dirty="0" err="1">
                <a:solidFill>
                  <a:srgbClr val="0070C0"/>
                </a:solidFill>
                <a:latin typeface="+mn-lt"/>
              </a:rPr>
              <a:t>Operational</a:t>
            </a:r>
            <a:r>
              <a:rPr lang="nl-BE" sz="1400" i="1" dirty="0">
                <a:solidFill>
                  <a:srgbClr val="0070C0"/>
                </a:solidFill>
                <a:latin typeface="+mn-lt"/>
              </a:rPr>
              <a:t> </a:t>
            </a:r>
            <a:r>
              <a:rPr lang="nl-BE" sz="1400" i="1" dirty="0" smtClean="0">
                <a:solidFill>
                  <a:srgbClr val="0070C0"/>
                </a:solidFill>
                <a:latin typeface="+mn-lt"/>
              </a:rPr>
              <a:t>excellence</a:t>
            </a:r>
            <a:r>
              <a:rPr lang="nl-BE" sz="1400" i="1" dirty="0">
                <a:solidFill>
                  <a:srgbClr val="0070C0"/>
                </a:solidFill>
                <a:latin typeface="+mn-lt"/>
              </a:rPr>
              <a:t>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dirty="0">
                <a:solidFill>
                  <a:srgbClr val="0070C0"/>
                </a:solidFill>
                <a:latin typeface="+mn-lt"/>
              </a:rPr>
              <a:t>5 </a:t>
            </a:r>
            <a:r>
              <a:rPr lang="nl-BE" sz="1400" i="1" dirty="0" err="1">
                <a:solidFill>
                  <a:srgbClr val="0070C0"/>
                </a:solidFill>
                <a:latin typeface="+mn-lt"/>
              </a:rPr>
              <a:t>Patient</a:t>
            </a:r>
            <a:r>
              <a:rPr lang="nl-BE" sz="1400" i="1" dirty="0">
                <a:solidFill>
                  <a:srgbClr val="0070C0"/>
                </a:solidFill>
                <a:latin typeface="+mn-lt"/>
              </a:rPr>
              <a:t> als </a:t>
            </a:r>
            <a:r>
              <a:rPr lang="nl-BE" sz="1400" i="1" dirty="0" err="1">
                <a:solidFill>
                  <a:srgbClr val="0070C0"/>
                </a:solidFill>
                <a:latin typeface="+mn-lt"/>
              </a:rPr>
              <a:t>co-piloot</a:t>
            </a:r>
            <a:endParaRPr lang="nl-BE" sz="1400" i="1" dirty="0">
              <a:solidFill>
                <a:srgbClr val="0070C0"/>
              </a:solidFill>
              <a:latin typeface="+mn-lt"/>
            </a:endParaRP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49" dirty="0">
                <a:solidFill>
                  <a:srgbClr val="000000"/>
                </a:solidFill>
                <a:latin typeface="+mn-lt"/>
              </a:rPr>
              <a:t>1.1 Communicatie</a:t>
            </a:r>
          </a:p>
          <a:p>
            <a:pPr marL="0" indent="0">
              <a:buNone/>
            </a:pPr>
            <a:r>
              <a:rPr lang="nl-BE" sz="1049" dirty="0">
                <a:solidFill>
                  <a:srgbClr val="000000"/>
                </a:solidFill>
                <a:latin typeface="+mn-lt"/>
              </a:rPr>
              <a:t>1.2 Programma-monitoring</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2.1 Incentives</a:t>
            </a:r>
          </a:p>
          <a:p>
            <a:pPr marL="0" indent="0">
              <a:buNone/>
            </a:pPr>
            <a:r>
              <a:rPr lang="nl-BE" sz="1000" dirty="0">
                <a:solidFill>
                  <a:srgbClr val="000000"/>
                </a:solidFill>
                <a:latin typeface="+mn-lt"/>
              </a:rPr>
              <a:t>2.2 Gedragscode &amp; richtlijnen over delen van persoonlijke gezondheidsgegevens</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100" dirty="0">
                <a:solidFill>
                  <a:srgbClr val="000000"/>
                </a:solidFill>
                <a:latin typeface="+mn-lt"/>
              </a:rPr>
              <a:t>3.1 Basisarchitectuur</a:t>
            </a:r>
          </a:p>
          <a:p>
            <a:pPr marL="0" indent="0">
              <a:buNone/>
            </a:pPr>
            <a:r>
              <a:rPr lang="nl-BE" sz="1100" dirty="0">
                <a:solidFill>
                  <a:srgbClr val="000000"/>
                </a:solidFill>
                <a:latin typeface="+mn-lt"/>
              </a:rPr>
              <a:t>3.2 </a:t>
            </a:r>
            <a:r>
              <a:rPr lang="nl-BE" sz="1100" dirty="0" err="1" smtClean="0">
                <a:solidFill>
                  <a:srgbClr val="000000"/>
                </a:solidFill>
                <a:latin typeface="+mn-lt"/>
              </a:rPr>
              <a:t>SLA’s</a:t>
            </a:r>
            <a:r>
              <a:rPr lang="nl-BE" sz="1100" dirty="0" smtClean="0">
                <a:solidFill>
                  <a:srgbClr val="000000"/>
                </a:solidFill>
                <a:latin typeface="+mn-lt"/>
              </a:rPr>
              <a:t> en service </a:t>
            </a:r>
            <a:r>
              <a:rPr lang="nl-BE" sz="1100" dirty="0">
                <a:solidFill>
                  <a:srgbClr val="000000"/>
                </a:solidFill>
                <a:latin typeface="+mn-lt"/>
              </a:rPr>
              <a:t>m</a:t>
            </a:r>
            <a:r>
              <a:rPr lang="nl-BE" sz="1100" dirty="0" smtClean="0">
                <a:solidFill>
                  <a:srgbClr val="000000"/>
                </a:solidFill>
                <a:latin typeface="+mn-lt"/>
              </a:rPr>
              <a:t>anagement</a:t>
            </a:r>
            <a:endParaRPr lang="nl-BE" sz="1100" dirty="0">
              <a:solidFill>
                <a:srgbClr val="000000"/>
              </a:solidFill>
              <a:latin typeface="+mn-lt"/>
            </a:endParaRPr>
          </a:p>
          <a:p>
            <a:pPr marL="0" indent="0">
              <a:buNone/>
            </a:pPr>
            <a:r>
              <a:rPr lang="nl-BE" sz="1100" dirty="0">
                <a:solidFill>
                  <a:srgbClr val="000000"/>
                </a:solidFill>
                <a:latin typeface="+mn-lt"/>
              </a:rPr>
              <a:t>3.3 Business </a:t>
            </a:r>
            <a:r>
              <a:rPr lang="nl-BE" sz="1100" dirty="0" err="1">
                <a:solidFill>
                  <a:srgbClr val="000000"/>
                </a:solidFill>
                <a:latin typeface="+mn-lt"/>
              </a:rPr>
              <a:t>c</a:t>
            </a:r>
            <a:r>
              <a:rPr lang="nl-BE" sz="1100" dirty="0" err="1" smtClean="0">
                <a:solidFill>
                  <a:srgbClr val="000000"/>
                </a:solidFill>
                <a:latin typeface="+mn-lt"/>
              </a:rPr>
              <a:t>ontinuity</a:t>
            </a:r>
            <a:endParaRPr lang="nl-BE" sz="1100" dirty="0">
              <a:solidFill>
                <a:srgbClr val="000000"/>
              </a:solidFill>
              <a:latin typeface="+mn-lt"/>
            </a:endParaRPr>
          </a:p>
          <a:p>
            <a:pPr marL="0" indent="0">
              <a:buNone/>
            </a:pPr>
            <a:r>
              <a:rPr lang="nl-BE" sz="1100" dirty="0">
                <a:solidFill>
                  <a:srgbClr val="000000"/>
                </a:solidFill>
                <a:latin typeface="+mn-lt"/>
              </a:rPr>
              <a:t>3.4 Documentatie, </a:t>
            </a:r>
            <a:r>
              <a:rPr lang="nl-BE" sz="1100" dirty="0" smtClean="0">
                <a:solidFill>
                  <a:srgbClr val="000000"/>
                </a:solidFill>
                <a:latin typeface="+mn-lt"/>
              </a:rPr>
              <a:t>helpdesk </a:t>
            </a:r>
            <a:r>
              <a:rPr lang="nl-BE" sz="1100" dirty="0">
                <a:solidFill>
                  <a:srgbClr val="000000"/>
                </a:solidFill>
                <a:latin typeface="+mn-lt"/>
              </a:rPr>
              <a:t>&amp; support</a:t>
            </a:r>
          </a:p>
          <a:p>
            <a:pPr marL="0" indent="0">
              <a:buNone/>
            </a:pPr>
            <a:r>
              <a:rPr lang="nl-BE" sz="1100" dirty="0">
                <a:solidFill>
                  <a:srgbClr val="000000"/>
                </a:solidFill>
                <a:latin typeface="+mn-lt"/>
              </a:rPr>
              <a:t>3.5 Testomgevingen, </a:t>
            </a:r>
            <a:r>
              <a:rPr lang="nl-BE" sz="1100" dirty="0" err="1">
                <a:solidFill>
                  <a:srgbClr val="000000"/>
                </a:solidFill>
                <a:latin typeface="+mn-lt"/>
              </a:rPr>
              <a:t>flows</a:t>
            </a:r>
            <a:r>
              <a:rPr lang="nl-BE" sz="1100" dirty="0" smtClean="0">
                <a:solidFill>
                  <a:srgbClr val="000000"/>
                </a:solidFill>
                <a:latin typeface="+mn-lt"/>
              </a:rPr>
              <a:t>, processen</a:t>
            </a:r>
            <a:r>
              <a:rPr lang="nl-BE" sz="1100" dirty="0">
                <a:solidFill>
                  <a:srgbClr val="000000"/>
                </a:solidFill>
                <a:latin typeface="+mn-lt"/>
              </a:rPr>
              <a:t>, data</a:t>
            </a:r>
          </a:p>
          <a:p>
            <a:pPr marL="0" indent="0">
              <a:buNone/>
            </a:pPr>
            <a:r>
              <a:rPr lang="nl-BE" sz="1100" dirty="0">
                <a:solidFill>
                  <a:srgbClr val="000000"/>
                </a:solidFill>
                <a:latin typeface="+mn-lt"/>
              </a:rPr>
              <a:t>3.6 Kwaliteit van gezondheidssoftware</a:t>
            </a:r>
          </a:p>
          <a:p>
            <a:pPr marL="0" indent="0">
              <a:buNone/>
            </a:pPr>
            <a:r>
              <a:rPr lang="nl-BE" sz="1100" dirty="0">
                <a:solidFill>
                  <a:srgbClr val="000000"/>
                </a:solidFill>
                <a:latin typeface="+mn-lt"/>
              </a:rPr>
              <a:t>3.7 Opleiding en vorming</a:t>
            </a:r>
          </a:p>
          <a:p>
            <a:pPr marL="0" indent="0">
              <a:buNone/>
            </a:pPr>
            <a:r>
              <a:rPr lang="nl-BE" sz="1100" dirty="0">
                <a:solidFill>
                  <a:srgbClr val="000000"/>
                </a:solidFill>
                <a:latin typeface="+mn-lt"/>
              </a:rPr>
              <a:t>3.8 Administratieve werklastverlaging voor zorgverleners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4.1 </a:t>
            </a:r>
            <a:r>
              <a:rPr lang="nl-BE" sz="1000" dirty="0" smtClean="0">
                <a:solidFill>
                  <a:srgbClr val="000000"/>
                </a:solidFill>
                <a:latin typeface="+mn-lt"/>
              </a:rPr>
              <a:t>Multidisciplinaire </a:t>
            </a:r>
            <a:r>
              <a:rPr lang="nl-BE" sz="1000" dirty="0">
                <a:solidFill>
                  <a:srgbClr val="000000"/>
                </a:solidFill>
                <a:latin typeface="+mn-lt"/>
              </a:rPr>
              <a:t>informatie-uitwisseling</a:t>
            </a:r>
          </a:p>
          <a:p>
            <a:pPr marL="0" indent="0">
              <a:buNone/>
            </a:pPr>
            <a:r>
              <a:rPr lang="nl-BE" sz="1000" dirty="0">
                <a:latin typeface="+mn-lt"/>
              </a:rPr>
              <a:t>4.2 </a:t>
            </a:r>
            <a:r>
              <a:rPr lang="nl-BE" sz="1000" dirty="0" smtClean="0">
                <a:latin typeface="+mn-lt"/>
              </a:rPr>
              <a:t>Multidisciplinaire </a:t>
            </a:r>
            <a:r>
              <a:rPr lang="nl-BE" sz="1000" dirty="0">
                <a:latin typeface="+mn-lt"/>
              </a:rPr>
              <a:t>functionaliteiten</a:t>
            </a:r>
          </a:p>
          <a:p>
            <a:pPr marL="0" indent="0">
              <a:buNone/>
            </a:pPr>
            <a:r>
              <a:rPr lang="nl-BE" sz="1000" dirty="0">
                <a:solidFill>
                  <a:srgbClr val="000000"/>
                </a:solidFill>
                <a:latin typeface="+mn-lt"/>
              </a:rPr>
              <a:t>4.3 </a:t>
            </a:r>
            <a:r>
              <a:rPr lang="nl-BE" sz="1000" dirty="0" smtClean="0">
                <a:solidFill>
                  <a:srgbClr val="000000"/>
                </a:solidFill>
                <a:latin typeface="+mn-lt"/>
              </a:rPr>
              <a:t>Elektronisch </a:t>
            </a:r>
            <a:r>
              <a:rPr lang="nl-BE" sz="1000" dirty="0">
                <a:solidFill>
                  <a:srgbClr val="000000"/>
                </a:solidFill>
                <a:latin typeface="+mn-lt"/>
              </a:rPr>
              <a:t>voorschrift</a:t>
            </a:r>
          </a:p>
          <a:p>
            <a:pPr marL="0" indent="0">
              <a:buNone/>
            </a:pPr>
            <a:r>
              <a:rPr lang="nl-BE" sz="1000" dirty="0">
                <a:solidFill>
                  <a:srgbClr val="000000"/>
                </a:solidFill>
                <a:latin typeface="+mn-lt"/>
              </a:rPr>
              <a:t>4.4 VIDIS – evolutie van elektronisch voorschrijven</a:t>
            </a:r>
          </a:p>
          <a:p>
            <a:pPr marL="0" indent="0">
              <a:buNone/>
            </a:pPr>
            <a:r>
              <a:rPr lang="nl-BE" sz="1000" dirty="0">
                <a:solidFill>
                  <a:srgbClr val="000000"/>
                </a:solidFill>
                <a:latin typeface="+mn-lt"/>
              </a:rPr>
              <a:t>4.5 Beslissingsondersteunend platform</a:t>
            </a:r>
          </a:p>
          <a:p>
            <a:pPr marL="0" indent="0">
              <a:buNone/>
            </a:pPr>
            <a:r>
              <a:rPr lang="nl-BE" sz="1000" dirty="0">
                <a:solidFill>
                  <a:srgbClr val="000000"/>
                </a:solidFill>
                <a:latin typeface="+mn-lt"/>
              </a:rPr>
              <a:t>4.6 </a:t>
            </a:r>
            <a:r>
              <a:rPr lang="nl-BE" sz="1000" dirty="0" err="1">
                <a:solidFill>
                  <a:srgbClr val="000000"/>
                </a:solidFill>
                <a:latin typeface="+mn-lt"/>
              </a:rPr>
              <a:t>BelRAI</a:t>
            </a:r>
            <a:endParaRPr lang="nl-BE" sz="1000" dirty="0">
              <a:solidFill>
                <a:srgbClr val="000000"/>
              </a:solidFill>
              <a:latin typeface="+mn-lt"/>
            </a:endParaRPr>
          </a:p>
          <a:p>
            <a:pPr marL="0" indent="0">
              <a:buNone/>
            </a:pPr>
            <a:r>
              <a:rPr lang="nl-BE" sz="1000" dirty="0">
                <a:solidFill>
                  <a:srgbClr val="000000"/>
                </a:solidFill>
                <a:latin typeface="+mn-lt"/>
              </a:rPr>
              <a:t>4.7 Arbeidsongeschiktheid</a:t>
            </a:r>
          </a:p>
          <a:p>
            <a:pPr marL="0" indent="0">
              <a:buNone/>
            </a:pPr>
            <a:r>
              <a:rPr lang="nl-BE" sz="1000" dirty="0">
                <a:solidFill>
                  <a:srgbClr val="000000"/>
                </a:solidFill>
                <a:latin typeface="+mn-lt"/>
              </a:rPr>
              <a:t>4.8 MEDEX</a:t>
            </a:r>
          </a:p>
          <a:p>
            <a:pPr marL="0" indent="0">
              <a:buNone/>
            </a:pPr>
            <a:r>
              <a:rPr lang="nl-BE" sz="1000" dirty="0">
                <a:solidFill>
                  <a:srgbClr val="000000"/>
                </a:solidFill>
                <a:latin typeface="+mn-lt"/>
              </a:rPr>
              <a:t>4.9 EPD in alle instellingen</a:t>
            </a:r>
          </a:p>
          <a:p>
            <a:pPr marL="0" indent="0">
              <a:buNone/>
            </a:pPr>
            <a:r>
              <a:rPr lang="nl-BE" sz="1000" dirty="0">
                <a:solidFill>
                  <a:srgbClr val="000000"/>
                </a:solidFill>
                <a:latin typeface="+mn-lt"/>
              </a:rPr>
              <a:t>4.10 Publicatie van gestructureerde informatie</a:t>
            </a:r>
          </a:p>
          <a:p>
            <a:pPr marL="0" indent="0">
              <a:buNone/>
            </a:pPr>
            <a:r>
              <a:rPr lang="nl-BE" sz="1000" dirty="0">
                <a:solidFill>
                  <a:srgbClr val="000000"/>
                </a:solidFill>
                <a:latin typeface="+mn-lt"/>
              </a:rPr>
              <a:t>4.11 Registers</a:t>
            </a:r>
          </a:p>
          <a:p>
            <a:pPr marL="0" indent="0">
              <a:buNone/>
            </a:pPr>
            <a:r>
              <a:rPr lang="nl-BE" sz="1000" dirty="0">
                <a:solidFill>
                  <a:srgbClr val="000000"/>
                </a:solidFill>
                <a:latin typeface="+mn-lt"/>
              </a:rPr>
              <a:t>4.12 Communicatie over en planning van zorg</a:t>
            </a:r>
          </a:p>
          <a:p>
            <a:pPr marL="0" indent="0">
              <a:buNone/>
            </a:pPr>
            <a:r>
              <a:rPr lang="nl-BE" sz="1000" dirty="0">
                <a:solidFill>
                  <a:srgbClr val="000000"/>
                </a:solidFill>
                <a:latin typeface="+mn-lt"/>
              </a:rPr>
              <a:t>4.13 </a:t>
            </a:r>
            <a:r>
              <a:rPr lang="nl-BE" sz="1000" dirty="0" err="1">
                <a:solidFill>
                  <a:srgbClr val="000000"/>
                </a:solidFill>
                <a:latin typeface="+mn-lt"/>
              </a:rPr>
              <a:t>Connecting</a:t>
            </a:r>
            <a:r>
              <a:rPr lang="nl-BE" sz="1000" dirty="0">
                <a:solidFill>
                  <a:srgbClr val="000000"/>
                </a:solidFill>
                <a:latin typeface="+mn-lt"/>
              </a:rPr>
              <a:t> Europe </a:t>
            </a:r>
            <a:r>
              <a:rPr lang="nl-BE" sz="1000" dirty="0" err="1">
                <a:solidFill>
                  <a:srgbClr val="000000"/>
                </a:solidFill>
                <a:latin typeface="+mn-lt"/>
              </a:rPr>
              <a:t>Facilty</a:t>
            </a:r>
            <a:r>
              <a:rPr lang="nl-BE" sz="1000" dirty="0">
                <a:solidFill>
                  <a:srgbClr val="000000"/>
                </a:solidFill>
                <a:latin typeface="+mn-lt"/>
              </a:rPr>
              <a:t> </a:t>
            </a:r>
            <a:r>
              <a:rPr lang="nl-BE" sz="1000" dirty="0" err="1">
                <a:solidFill>
                  <a:srgbClr val="000000"/>
                </a:solidFill>
                <a:latin typeface="+mn-lt"/>
              </a:rPr>
              <a:t>Patient</a:t>
            </a:r>
            <a:r>
              <a:rPr lang="nl-BE" sz="1000" dirty="0">
                <a:solidFill>
                  <a:srgbClr val="000000"/>
                </a:solidFill>
                <a:latin typeface="+mn-lt"/>
              </a:rPr>
              <a:t> Summary</a:t>
            </a:r>
          </a:p>
          <a:p>
            <a:pPr marL="0" indent="0">
              <a:buNone/>
            </a:pPr>
            <a:r>
              <a:rPr lang="nl-BE" sz="1000" dirty="0">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5.1 Persoonlijk gezondheidsportaal</a:t>
            </a:r>
          </a:p>
          <a:p>
            <a:pPr marL="0" indent="0">
              <a:buNone/>
            </a:pPr>
            <a:r>
              <a:rPr lang="nl-BE" sz="1000" dirty="0">
                <a:solidFill>
                  <a:srgbClr val="000000"/>
                </a:solidFill>
                <a:latin typeface="+mn-lt"/>
              </a:rPr>
              <a:t>5.2 Digitaal Verwijsplatform</a:t>
            </a:r>
          </a:p>
          <a:p>
            <a:pPr marL="0" indent="0">
              <a:buNone/>
            </a:pPr>
            <a:r>
              <a:rPr lang="nl-BE" sz="1000" dirty="0">
                <a:solidFill>
                  <a:srgbClr val="000000"/>
                </a:solidFill>
                <a:latin typeface="+mn-lt"/>
              </a:rPr>
              <a:t>5.3 </a:t>
            </a:r>
            <a:r>
              <a:rPr lang="nl-BE" sz="1000" dirty="0" err="1">
                <a:solidFill>
                  <a:srgbClr val="000000"/>
                </a:solidFill>
                <a:latin typeface="+mn-lt"/>
              </a:rPr>
              <a:t>Orgadon</a:t>
            </a:r>
            <a:endParaRPr lang="nl-BE" sz="1000" dirty="0">
              <a:solidFill>
                <a:srgbClr val="000000"/>
              </a:solidFill>
              <a:latin typeface="+mn-lt"/>
            </a:endParaRP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000" dirty="0">
                <a:solidFill>
                  <a:srgbClr val="000000"/>
                </a:solidFill>
                <a:latin typeface="+mn-lt"/>
              </a:rPr>
              <a:t>6.1 </a:t>
            </a:r>
            <a:r>
              <a:rPr lang="fr-FR" sz="1000" dirty="0" err="1" smtClean="0">
                <a:solidFill>
                  <a:srgbClr val="000000"/>
                </a:solidFill>
                <a:latin typeface="+mn-lt"/>
              </a:rPr>
              <a:t>eAttest</a:t>
            </a:r>
            <a:r>
              <a:rPr lang="fr-FR" sz="1000" dirty="0" smtClean="0">
                <a:solidFill>
                  <a:srgbClr val="000000"/>
                </a:solidFill>
                <a:latin typeface="+mn-lt"/>
              </a:rPr>
              <a:t> </a:t>
            </a:r>
            <a:r>
              <a:rPr lang="fr-FR" sz="1000" dirty="0" err="1">
                <a:solidFill>
                  <a:srgbClr val="000000"/>
                </a:solidFill>
                <a:latin typeface="+mn-lt"/>
              </a:rPr>
              <a:t>voor</a:t>
            </a:r>
            <a:r>
              <a:rPr lang="fr-FR" sz="1000" dirty="0">
                <a:solidFill>
                  <a:srgbClr val="000000"/>
                </a:solidFill>
                <a:latin typeface="+mn-lt"/>
              </a:rPr>
              <a:t> arts-</a:t>
            </a:r>
            <a:r>
              <a:rPr lang="fr-FR" sz="1000" dirty="0" err="1">
                <a:solidFill>
                  <a:srgbClr val="000000"/>
                </a:solidFill>
                <a:latin typeface="+mn-lt"/>
              </a:rPr>
              <a:t>specialist</a:t>
            </a:r>
            <a:r>
              <a:rPr lang="fr-FR" sz="1000" dirty="0">
                <a:solidFill>
                  <a:srgbClr val="000000"/>
                </a:solidFill>
                <a:latin typeface="+mn-lt"/>
              </a:rPr>
              <a:t>, </a:t>
            </a:r>
            <a:r>
              <a:rPr lang="fr-FR" sz="1000" dirty="0" err="1">
                <a:solidFill>
                  <a:srgbClr val="000000"/>
                </a:solidFill>
                <a:latin typeface="+mn-lt"/>
              </a:rPr>
              <a:t>tandarts</a:t>
            </a:r>
            <a:r>
              <a:rPr lang="fr-FR" sz="1000" dirty="0">
                <a:solidFill>
                  <a:srgbClr val="000000"/>
                </a:solidFill>
                <a:latin typeface="+mn-lt"/>
              </a:rPr>
              <a:t>, </a:t>
            </a:r>
            <a:r>
              <a:rPr lang="fr-FR" sz="1000" dirty="0" err="1" smtClean="0">
                <a:solidFill>
                  <a:srgbClr val="000000"/>
                </a:solidFill>
                <a:latin typeface="+mn-lt"/>
              </a:rPr>
              <a:t>kine</a:t>
            </a:r>
            <a:r>
              <a:rPr lang="fr-FR" sz="1000" dirty="0" smtClean="0">
                <a:solidFill>
                  <a:srgbClr val="000000"/>
                </a:solidFill>
                <a:latin typeface="+mn-lt"/>
              </a:rPr>
              <a:t> </a:t>
            </a:r>
            <a:r>
              <a:rPr lang="fr-FR" sz="1000" dirty="0">
                <a:solidFill>
                  <a:srgbClr val="000000"/>
                </a:solidFill>
                <a:latin typeface="+mn-lt"/>
              </a:rPr>
              <a:t>&amp; </a:t>
            </a:r>
            <a:r>
              <a:rPr lang="fr-FR" sz="1000" dirty="0" err="1">
                <a:solidFill>
                  <a:srgbClr val="000000"/>
                </a:solidFill>
                <a:latin typeface="+mn-lt"/>
              </a:rPr>
              <a:t>logopedisten</a:t>
            </a:r>
            <a:endParaRPr lang="fr-FR" sz="1000" dirty="0">
              <a:solidFill>
                <a:srgbClr val="000000"/>
              </a:solidFill>
              <a:latin typeface="+mn-lt"/>
            </a:endParaRPr>
          </a:p>
          <a:p>
            <a:pPr marL="0" indent="0">
              <a:buNone/>
            </a:pPr>
            <a:r>
              <a:rPr lang="fr-FR" sz="1000" dirty="0">
                <a:solidFill>
                  <a:srgbClr val="000000"/>
                </a:solidFill>
                <a:latin typeface="+mn-lt"/>
              </a:rPr>
              <a:t>6.2 </a:t>
            </a:r>
            <a:r>
              <a:rPr lang="fr-FR" sz="1000" dirty="0" err="1">
                <a:solidFill>
                  <a:srgbClr val="000000"/>
                </a:solidFill>
                <a:latin typeface="+mn-lt"/>
              </a:rPr>
              <a:t>eFac</a:t>
            </a:r>
            <a:r>
              <a:rPr lang="fr-FR" sz="1000" dirty="0">
                <a:solidFill>
                  <a:srgbClr val="000000"/>
                </a:solidFill>
                <a:latin typeface="+mn-lt"/>
              </a:rPr>
              <a:t> </a:t>
            </a:r>
            <a:r>
              <a:rPr lang="fr-FR" sz="1000" dirty="0" err="1">
                <a:solidFill>
                  <a:srgbClr val="000000"/>
                </a:solidFill>
                <a:latin typeface="+mn-lt"/>
              </a:rPr>
              <a:t>voor</a:t>
            </a:r>
            <a:r>
              <a:rPr lang="fr-FR" sz="1000" dirty="0">
                <a:solidFill>
                  <a:srgbClr val="000000"/>
                </a:solidFill>
                <a:latin typeface="+mn-lt"/>
              </a:rPr>
              <a:t> </a:t>
            </a:r>
            <a:r>
              <a:rPr lang="fr-FR" sz="1000" dirty="0" err="1">
                <a:solidFill>
                  <a:srgbClr val="000000"/>
                </a:solidFill>
                <a:latin typeface="+mn-lt"/>
              </a:rPr>
              <a:t>m</a:t>
            </a:r>
            <a:r>
              <a:rPr lang="fr-FR" sz="1000" dirty="0" err="1" smtClean="0">
                <a:solidFill>
                  <a:srgbClr val="000000"/>
                </a:solidFill>
                <a:latin typeface="+mn-lt"/>
              </a:rPr>
              <a:t>edische</a:t>
            </a:r>
            <a:r>
              <a:rPr lang="fr-FR" sz="1000" dirty="0" smtClean="0">
                <a:solidFill>
                  <a:srgbClr val="000000"/>
                </a:solidFill>
                <a:latin typeface="+mn-lt"/>
              </a:rPr>
              <a:t> </a:t>
            </a:r>
            <a:r>
              <a:rPr lang="fr-FR" sz="1000" dirty="0" err="1">
                <a:solidFill>
                  <a:srgbClr val="000000"/>
                </a:solidFill>
                <a:latin typeface="+mn-lt"/>
              </a:rPr>
              <a:t>h</a:t>
            </a:r>
            <a:r>
              <a:rPr lang="fr-FR" sz="1000" dirty="0" err="1" smtClean="0">
                <a:solidFill>
                  <a:srgbClr val="000000"/>
                </a:solidFill>
                <a:latin typeface="+mn-lt"/>
              </a:rPr>
              <a:t>uizen</a:t>
            </a:r>
            <a:r>
              <a:rPr lang="fr-FR" sz="1000" dirty="0">
                <a:solidFill>
                  <a:srgbClr val="000000"/>
                </a:solidFill>
                <a:latin typeface="+mn-lt"/>
              </a:rPr>
              <a:t>, </a:t>
            </a:r>
            <a:r>
              <a:rPr lang="fr-FR" sz="1000" dirty="0" err="1" smtClean="0">
                <a:solidFill>
                  <a:srgbClr val="000000"/>
                </a:solidFill>
                <a:latin typeface="+mn-lt"/>
              </a:rPr>
              <a:t>kine</a:t>
            </a:r>
            <a:r>
              <a:rPr lang="fr-FR" sz="1000" dirty="0" smtClean="0">
                <a:solidFill>
                  <a:srgbClr val="000000"/>
                </a:solidFill>
                <a:latin typeface="+mn-lt"/>
              </a:rPr>
              <a:t> </a:t>
            </a:r>
            <a:r>
              <a:rPr lang="fr-FR" sz="1000" dirty="0">
                <a:solidFill>
                  <a:srgbClr val="000000"/>
                </a:solidFill>
                <a:latin typeface="+mn-lt"/>
              </a:rPr>
              <a:t>&amp; </a:t>
            </a:r>
            <a:r>
              <a:rPr lang="fr-FR" sz="1000" dirty="0" err="1">
                <a:solidFill>
                  <a:srgbClr val="000000"/>
                </a:solidFill>
                <a:latin typeface="+mn-lt"/>
              </a:rPr>
              <a:t>logopedisten</a:t>
            </a:r>
            <a:endParaRPr lang="fr-FR" sz="1000" dirty="0">
              <a:solidFill>
                <a:srgbClr val="000000"/>
              </a:solidFill>
              <a:latin typeface="+mn-lt"/>
            </a:endParaRPr>
          </a:p>
          <a:p>
            <a:pPr marL="0" indent="0">
              <a:buNone/>
            </a:pPr>
            <a:r>
              <a:rPr lang="fr-FR" sz="1000" dirty="0">
                <a:solidFill>
                  <a:srgbClr val="000000"/>
                </a:solidFill>
                <a:latin typeface="+mn-lt"/>
              </a:rPr>
              <a:t>6.3 </a:t>
            </a:r>
            <a:r>
              <a:rPr lang="fr-FR" sz="1000" dirty="0" err="1">
                <a:solidFill>
                  <a:srgbClr val="000000"/>
                </a:solidFill>
                <a:latin typeface="+mn-lt"/>
              </a:rPr>
              <a:t>Raadpleging</a:t>
            </a:r>
            <a:r>
              <a:rPr lang="fr-FR" sz="1000" dirty="0">
                <a:solidFill>
                  <a:srgbClr val="000000"/>
                </a:solidFill>
                <a:latin typeface="+mn-lt"/>
              </a:rPr>
              <a:t> </a:t>
            </a:r>
            <a:r>
              <a:rPr lang="fr-FR" sz="1000" dirty="0" err="1">
                <a:solidFill>
                  <a:srgbClr val="000000"/>
                </a:solidFill>
                <a:latin typeface="+mn-lt"/>
              </a:rPr>
              <a:t>l</a:t>
            </a:r>
            <a:r>
              <a:rPr lang="fr-FR" sz="1000" dirty="0" err="1" smtClean="0">
                <a:solidFill>
                  <a:srgbClr val="000000"/>
                </a:solidFill>
                <a:latin typeface="+mn-lt"/>
              </a:rPr>
              <a:t>id-gegevens</a:t>
            </a:r>
            <a:endParaRPr lang="fr-FR" sz="1000" dirty="0">
              <a:solidFill>
                <a:srgbClr val="000000"/>
              </a:solidFill>
              <a:latin typeface="+mn-lt"/>
            </a:endParaRPr>
          </a:p>
          <a:p>
            <a:pPr marL="0" indent="0">
              <a:buNone/>
            </a:pPr>
            <a:r>
              <a:rPr lang="fr-FR" sz="1000" dirty="0">
                <a:solidFill>
                  <a:srgbClr val="000000"/>
                </a:solidFill>
                <a:latin typeface="+mn-lt"/>
              </a:rPr>
              <a:t>6.4 </a:t>
            </a:r>
            <a:r>
              <a:rPr lang="fr-FR" sz="1000" dirty="0" err="1">
                <a:solidFill>
                  <a:srgbClr val="000000"/>
                </a:solidFill>
                <a:latin typeface="+mn-lt"/>
              </a:rPr>
              <a:t>Digitalisatie</a:t>
            </a:r>
            <a:r>
              <a:rPr lang="fr-FR" sz="1000" dirty="0">
                <a:solidFill>
                  <a:srgbClr val="000000"/>
                </a:solidFill>
                <a:latin typeface="+mn-lt"/>
              </a:rPr>
              <a:t> van </a:t>
            </a:r>
            <a:r>
              <a:rPr lang="fr-FR" sz="1000" dirty="0" err="1">
                <a:solidFill>
                  <a:srgbClr val="000000"/>
                </a:solidFill>
                <a:latin typeface="+mn-lt"/>
              </a:rPr>
              <a:t>revalidatie-overeenkomsten</a:t>
            </a:r>
            <a:endParaRPr lang="fr-FR" sz="1000" dirty="0">
              <a:solidFill>
                <a:srgbClr val="000000"/>
              </a:solidFill>
              <a:latin typeface="+mn-lt"/>
            </a:endParaRPr>
          </a:p>
          <a:p>
            <a:pPr marL="0" indent="0">
              <a:buNone/>
            </a:pPr>
            <a:r>
              <a:rPr lang="fr-FR" sz="1000" dirty="0">
                <a:solidFill>
                  <a:srgbClr val="000000"/>
                </a:solidFill>
                <a:latin typeface="+mn-lt"/>
              </a:rPr>
              <a:t>6.5 </a:t>
            </a:r>
            <a:r>
              <a:rPr lang="fr-FR" sz="1000" dirty="0" err="1">
                <a:solidFill>
                  <a:srgbClr val="000000"/>
                </a:solidFill>
                <a:latin typeface="+mn-lt"/>
              </a:rPr>
              <a:t>Digitalisatie</a:t>
            </a:r>
            <a:r>
              <a:rPr lang="fr-FR" sz="1000" dirty="0">
                <a:solidFill>
                  <a:srgbClr val="000000"/>
                </a:solidFill>
                <a:latin typeface="+mn-lt"/>
              </a:rPr>
              <a:t> van </a:t>
            </a:r>
            <a:r>
              <a:rPr lang="fr-FR" sz="1000" dirty="0" err="1">
                <a:solidFill>
                  <a:srgbClr val="000000"/>
                </a:solidFill>
                <a:latin typeface="+mn-lt"/>
              </a:rPr>
              <a:t>Hoofdstuk</a:t>
            </a:r>
            <a:r>
              <a:rPr lang="fr-FR" sz="1000" dirty="0">
                <a:solidFill>
                  <a:srgbClr val="000000"/>
                </a:solidFill>
                <a:latin typeface="+mn-lt"/>
              </a:rPr>
              <a:t> IV-</a:t>
            </a:r>
            <a:r>
              <a:rPr lang="fr-FR" sz="1000" dirty="0" err="1">
                <a:solidFill>
                  <a:srgbClr val="000000"/>
                </a:solidFill>
                <a:latin typeface="+mn-lt"/>
              </a:rPr>
              <a:t>akkoorden</a:t>
            </a:r>
            <a:endParaRPr lang="fr-FR" sz="1000" dirty="0">
              <a:solidFill>
                <a:srgbClr val="000000"/>
              </a:solidFill>
              <a:latin typeface="+mn-lt"/>
            </a:endParaRPr>
          </a:p>
          <a:p>
            <a:pPr marL="0" indent="0">
              <a:buNone/>
            </a:pPr>
            <a:r>
              <a:rPr lang="fr-FR" sz="1000" dirty="0">
                <a:solidFill>
                  <a:srgbClr val="000000"/>
                </a:solidFill>
                <a:latin typeface="+mn-lt"/>
              </a:rPr>
              <a:t>6.6 </a:t>
            </a:r>
            <a:r>
              <a:rPr lang="fr-FR" sz="1000" dirty="0" err="1">
                <a:solidFill>
                  <a:srgbClr val="000000"/>
                </a:solidFill>
                <a:latin typeface="+mn-lt"/>
              </a:rPr>
              <a:t>Abonnementen</a:t>
            </a:r>
            <a:r>
              <a:rPr lang="fr-FR" sz="1000" dirty="0">
                <a:solidFill>
                  <a:srgbClr val="000000"/>
                </a:solidFill>
                <a:latin typeface="+mn-lt"/>
              </a:rPr>
              <a:t> </a:t>
            </a:r>
            <a:r>
              <a:rPr lang="fr-FR" sz="1000" dirty="0" err="1">
                <a:solidFill>
                  <a:srgbClr val="000000"/>
                </a:solidFill>
                <a:latin typeface="+mn-lt"/>
              </a:rPr>
              <a:t>bij</a:t>
            </a:r>
            <a:r>
              <a:rPr lang="fr-FR" sz="1000" dirty="0">
                <a:solidFill>
                  <a:srgbClr val="000000"/>
                </a:solidFill>
                <a:latin typeface="+mn-lt"/>
              </a:rPr>
              <a:t> </a:t>
            </a:r>
            <a:r>
              <a:rPr lang="fr-FR" sz="1000" dirty="0" err="1">
                <a:solidFill>
                  <a:srgbClr val="000000"/>
                </a:solidFill>
                <a:latin typeface="+mn-lt"/>
              </a:rPr>
              <a:t>m</a:t>
            </a:r>
            <a:r>
              <a:rPr lang="fr-FR" sz="1000" dirty="0" err="1" smtClean="0">
                <a:solidFill>
                  <a:srgbClr val="000000"/>
                </a:solidFill>
                <a:latin typeface="+mn-lt"/>
              </a:rPr>
              <a:t>edische</a:t>
            </a:r>
            <a:r>
              <a:rPr lang="fr-FR" sz="1000" dirty="0" smtClean="0">
                <a:solidFill>
                  <a:srgbClr val="000000"/>
                </a:solidFill>
                <a:latin typeface="+mn-lt"/>
              </a:rPr>
              <a:t> </a:t>
            </a:r>
            <a:r>
              <a:rPr lang="fr-FR" sz="1000" dirty="0" err="1">
                <a:solidFill>
                  <a:srgbClr val="000000"/>
                </a:solidFill>
                <a:latin typeface="+mn-lt"/>
              </a:rPr>
              <a:t>h</a:t>
            </a:r>
            <a:r>
              <a:rPr lang="fr-FR" sz="1000" dirty="0" err="1" smtClean="0">
                <a:solidFill>
                  <a:srgbClr val="000000"/>
                </a:solidFill>
                <a:latin typeface="+mn-lt"/>
              </a:rPr>
              <a:t>uizen</a:t>
            </a:r>
            <a:endParaRPr lang="fr-FR" sz="1000" dirty="0">
              <a:solidFill>
                <a:srgbClr val="000000"/>
              </a:solidFill>
              <a:latin typeface="+mn-lt"/>
            </a:endParaRPr>
          </a:p>
          <a:p>
            <a:pPr marL="0" indent="0">
              <a:buNone/>
            </a:pPr>
            <a:r>
              <a:rPr lang="fr-FR" sz="1000" dirty="0">
                <a:solidFill>
                  <a:srgbClr val="000000"/>
                </a:solidFill>
                <a:latin typeface="+mn-lt"/>
              </a:rPr>
              <a:t>6.7 </a:t>
            </a:r>
            <a:r>
              <a:rPr lang="fr-FR" sz="1000" dirty="0" err="1">
                <a:solidFill>
                  <a:srgbClr val="000000"/>
                </a:solidFill>
                <a:latin typeface="+mn-lt"/>
              </a:rPr>
              <a:t>Digitalisatie</a:t>
            </a:r>
            <a:r>
              <a:rPr lang="fr-FR" sz="1000" dirty="0">
                <a:solidFill>
                  <a:srgbClr val="000000"/>
                </a:solidFill>
                <a:latin typeface="+mn-lt"/>
              </a:rPr>
              <a:t> van </a:t>
            </a:r>
            <a:r>
              <a:rPr lang="fr-FR" sz="1000" dirty="0" err="1" smtClean="0">
                <a:solidFill>
                  <a:srgbClr val="000000"/>
                </a:solidFill>
                <a:latin typeface="+mn-lt"/>
              </a:rPr>
              <a:t>kine-akkoorden</a:t>
            </a:r>
            <a:endParaRPr lang="fr-FR" sz="1000" dirty="0">
              <a:solidFill>
                <a:srgbClr val="000000"/>
              </a:solidFill>
              <a:latin typeface="+mn-lt"/>
            </a:endParaRP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nl-BE" sz="1400" i="1" dirty="0">
                <a:solidFill>
                  <a:srgbClr val="0070C0"/>
                </a:solidFill>
                <a:latin typeface="+mn-lt"/>
              </a:rPr>
              <a:t>1 </a:t>
            </a:r>
            <a:r>
              <a:rPr lang="nl-BE" sz="1400" i="1" dirty="0">
                <a:solidFill>
                  <a:srgbClr val="0070C0"/>
                </a:solidFill>
                <a:latin typeface="+mn-lt"/>
                <a:ea typeface="+mn-ea"/>
                <a:cs typeface="+mn-cs"/>
              </a:rPr>
              <a:t>Transversaal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dirty="0">
                <a:solidFill>
                  <a:srgbClr val="0070C0"/>
                </a:solidFill>
                <a:latin typeface="+mn-lt"/>
              </a:rPr>
              <a:t>2 Ondersteuning</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dirty="0">
                <a:solidFill>
                  <a:srgbClr val="0070C0"/>
                </a:solidFill>
                <a:latin typeface="+mn-lt"/>
              </a:rPr>
              <a:t>4 Zorgverstrekkers en zorginstellingen</a:t>
            </a:r>
            <a:endParaRPr lang="nl-BE" sz="1400" dirty="0">
              <a:solidFill>
                <a:srgbClr val="000000"/>
              </a:solidFill>
              <a:latin typeface="+mn-lt"/>
            </a:endParaRP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dirty="0">
                <a:solidFill>
                  <a:srgbClr val="0070C0"/>
                </a:solidFill>
                <a:latin typeface="+mn-lt"/>
              </a:rPr>
              <a:t>6 </a:t>
            </a:r>
            <a:r>
              <a:rPr lang="nl-BE" sz="1400" i="1" dirty="0" err="1">
                <a:solidFill>
                  <a:srgbClr val="0070C0"/>
                </a:solidFill>
                <a:latin typeface="+mn-lt"/>
              </a:rPr>
              <a:t>eGezondheid</a:t>
            </a:r>
            <a:r>
              <a:rPr lang="nl-BE" sz="1400" i="1" dirty="0">
                <a:solidFill>
                  <a:srgbClr val="0070C0"/>
                </a:solidFill>
                <a:latin typeface="+mn-lt"/>
              </a:rPr>
              <a:t> met </a:t>
            </a:r>
            <a:r>
              <a:rPr lang="nl-BE" sz="1400" i="1" dirty="0" smtClean="0">
                <a:solidFill>
                  <a:srgbClr val="0070C0"/>
                </a:solidFill>
                <a:latin typeface="+mn-lt"/>
              </a:rPr>
              <a:t>ziekenfondsen</a:t>
            </a:r>
            <a:endParaRPr lang="nl-BE" sz="1400" i="1" dirty="0">
              <a:solidFill>
                <a:srgbClr val="0070C0"/>
              </a:solidFill>
              <a:latin typeface="+mn-lt"/>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309953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Cluster 0 </a:t>
            </a:r>
            <a:r>
              <a:rPr lang="nl-BE" dirty="0" smtClean="0"/>
              <a:t>- Fundamenten </a:t>
            </a:r>
            <a:r>
              <a:rPr lang="nl-BE" dirty="0"/>
              <a:t>(1/2)</a:t>
            </a:r>
          </a:p>
        </p:txBody>
      </p:sp>
      <p:sp>
        <p:nvSpPr>
          <p:cNvPr id="3" name="Tijdelijke aanduiding voor inhoud 2"/>
          <p:cNvSpPr>
            <a:spLocks noGrp="1"/>
          </p:cNvSpPr>
          <p:nvPr>
            <p:ph idx="1"/>
          </p:nvPr>
        </p:nvSpPr>
        <p:spPr>
          <a:xfrm>
            <a:off x="495300" y="1052736"/>
            <a:ext cx="8915400" cy="5256584"/>
          </a:xfrm>
        </p:spPr>
        <p:txBody>
          <a:bodyPr>
            <a:normAutofit lnSpcReduction="10000"/>
          </a:bodyPr>
          <a:lstStyle/>
          <a:p>
            <a:pPr>
              <a:lnSpc>
                <a:spcPct val="110000"/>
              </a:lnSpc>
              <a:spcBef>
                <a:spcPts val="0"/>
              </a:spcBef>
            </a:pPr>
            <a:r>
              <a:rPr lang="nl-NL" sz="2000" b="1" dirty="0"/>
              <a:t>0.1 </a:t>
            </a:r>
            <a:r>
              <a:rPr lang="nl-NL" sz="2000" b="1" dirty="0" err="1"/>
              <a:t>Informed</a:t>
            </a:r>
            <a:r>
              <a:rPr lang="nl-NL" sz="2000" b="1" dirty="0"/>
              <a:t> </a:t>
            </a:r>
            <a:r>
              <a:rPr lang="nl-NL" sz="2000" b="1" dirty="0" smtClean="0"/>
              <a:t>consent</a:t>
            </a:r>
            <a:r>
              <a:rPr lang="nl-NL" sz="2000" dirty="0"/>
              <a:t>: dient de bestaande geïnformeerde toestemming te evolueren? </a:t>
            </a:r>
            <a:r>
              <a:rPr lang="nl-NL" sz="2000" dirty="0" smtClean="0"/>
              <a:t>wat </a:t>
            </a:r>
            <a:r>
              <a:rPr lang="nl-NL" sz="2000" dirty="0"/>
              <a:t>betekent dit voor de basisdiensten en het organisatorisch kader</a:t>
            </a:r>
            <a:r>
              <a:rPr lang="nl-NL" sz="2000" dirty="0" smtClean="0"/>
              <a:t>?</a:t>
            </a:r>
          </a:p>
          <a:p>
            <a:pPr>
              <a:lnSpc>
                <a:spcPct val="110000"/>
              </a:lnSpc>
              <a:spcBef>
                <a:spcPts val="0"/>
              </a:spcBef>
            </a:pPr>
            <a:endParaRPr lang="nl-NL" sz="2000" dirty="0"/>
          </a:p>
          <a:p>
            <a:pPr>
              <a:lnSpc>
                <a:spcPct val="110000"/>
              </a:lnSpc>
              <a:spcBef>
                <a:spcPts val="0"/>
              </a:spcBef>
            </a:pPr>
            <a:r>
              <a:rPr lang="nl-NL" sz="2000" b="1" dirty="0"/>
              <a:t>0.2 Toegangsmatrix, therapeutische, zorg- en andere relaties</a:t>
            </a:r>
            <a:r>
              <a:rPr lang="nl-NL" sz="2000" dirty="0"/>
              <a:t>: dienen de bestaande toegangsmatrix en de elektronische bewijsmiddelen van therapeutische, zorg- of andere relaties te evolueren? </a:t>
            </a:r>
            <a:r>
              <a:rPr lang="nl-NL" sz="2000" dirty="0" smtClean="0"/>
              <a:t>wat </a:t>
            </a:r>
            <a:r>
              <a:rPr lang="nl-NL" sz="2000" dirty="0"/>
              <a:t>betekent dit voor de basisdiensten en het organisatorisch kader</a:t>
            </a:r>
            <a:r>
              <a:rPr lang="nl-NL" sz="2000" dirty="0" smtClean="0"/>
              <a:t>?</a:t>
            </a:r>
          </a:p>
          <a:p>
            <a:pPr>
              <a:lnSpc>
                <a:spcPct val="110000"/>
              </a:lnSpc>
              <a:spcBef>
                <a:spcPts val="0"/>
              </a:spcBef>
            </a:pPr>
            <a:endParaRPr lang="nl-NL" sz="2000" dirty="0"/>
          </a:p>
          <a:p>
            <a:pPr>
              <a:lnSpc>
                <a:spcPct val="110000"/>
              </a:lnSpc>
              <a:spcBef>
                <a:spcPts val="0"/>
              </a:spcBef>
            </a:pPr>
            <a:r>
              <a:rPr lang="nl-NL" sz="2000" b="1" dirty="0"/>
              <a:t>0.3 Basisdienst gebruikers- en toegangsbeheer</a:t>
            </a:r>
            <a:r>
              <a:rPr lang="nl-NL" sz="2000" dirty="0"/>
              <a:t>: dienen de bestaande basisdienst gebruikers- en toegangsbeheer te evolueren? </a:t>
            </a:r>
            <a:r>
              <a:rPr lang="nl-NL" sz="2000" dirty="0" smtClean="0"/>
              <a:t>wat </a:t>
            </a:r>
            <a:r>
              <a:rPr lang="nl-NL" sz="2000" dirty="0"/>
              <a:t>betekent dit voor de basisdiensten en het organisatorisch kader</a:t>
            </a:r>
            <a:r>
              <a:rPr lang="nl-NL" sz="2000" dirty="0" smtClean="0"/>
              <a:t>?</a:t>
            </a:r>
          </a:p>
          <a:p>
            <a:pPr>
              <a:lnSpc>
                <a:spcPct val="110000"/>
              </a:lnSpc>
              <a:spcBef>
                <a:spcPts val="0"/>
              </a:spcBef>
            </a:pPr>
            <a:endParaRPr lang="nl-NL" sz="2000" dirty="0"/>
          </a:p>
          <a:p>
            <a:pPr>
              <a:lnSpc>
                <a:spcPct val="110000"/>
              </a:lnSpc>
              <a:spcBef>
                <a:spcPts val="0"/>
              </a:spcBef>
            </a:pPr>
            <a:r>
              <a:rPr lang="nl-NL" sz="2000" b="1" dirty="0"/>
              <a:t>0.4 Regels voor ‘</a:t>
            </a:r>
            <a:r>
              <a:rPr lang="nl-NL" sz="2000" b="1" dirty="0" smtClean="0"/>
              <a:t>kluizen </a:t>
            </a:r>
            <a:r>
              <a:rPr lang="nl-NL" sz="2000" b="1" dirty="0"/>
              <a:t>van </a:t>
            </a:r>
            <a:r>
              <a:rPr lang="nl-NL" sz="2000" b="1" dirty="0" err="1" smtClean="0"/>
              <a:t>eGezondheid</a:t>
            </a:r>
            <a:r>
              <a:rPr lang="nl-NL" sz="2000" b="1" dirty="0"/>
              <a:t>’ en taakverdeling tussen authentieke bronnen:</a:t>
            </a:r>
            <a:r>
              <a:rPr lang="nl-NL" sz="2000" dirty="0"/>
              <a:t> dient de bestaande taakverdeling tussen authentieke bronnen et de regels voor de ‘kluizen van </a:t>
            </a:r>
            <a:r>
              <a:rPr lang="nl-NL" sz="2000" dirty="0" err="1"/>
              <a:t>eGezondheid</a:t>
            </a:r>
            <a:r>
              <a:rPr lang="nl-NL" sz="2000" dirty="0"/>
              <a:t>’ te evolueren? </a:t>
            </a:r>
            <a:r>
              <a:rPr lang="nl-NL" sz="2000" dirty="0" smtClean="0"/>
              <a:t>wat </a:t>
            </a:r>
            <a:r>
              <a:rPr lang="nl-NL" sz="2000" dirty="0"/>
              <a:t>betekent dit voor de basisdiensten en het organisatorisch kader?</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194594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2559</Words>
  <Application>Microsoft Office PowerPoint</Application>
  <PresentationFormat>A4 Paper (210x297 mm)</PresentationFormat>
  <Paragraphs>259</Paragraphs>
  <Slides>29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Gill Sans</vt:lpstr>
      <vt:lpstr>Gill Sans Light</vt:lpstr>
      <vt:lpstr>Gill Sans MT</vt:lpstr>
      <vt:lpstr>Times New Roman</vt:lpstr>
      <vt:lpstr>Wingdings</vt:lpstr>
      <vt:lpstr>Custom Design</vt:lpstr>
      <vt:lpstr>1_Custom Design</vt:lpstr>
      <vt:lpstr>2_Custom Design</vt:lpstr>
      <vt:lpstr>Actieplan eGezondheid  2019 - 2021</vt:lpstr>
      <vt:lpstr>Actieplan eGezondheid 2019-2021 is interfederaal</vt:lpstr>
      <vt:lpstr>Actieplan eGezondheid 2019-2021 is een continuïteit</vt:lpstr>
      <vt:lpstr>Actieplan eGezondheid 2019-2021  heeft specifieke klemtonen</vt:lpstr>
      <vt:lpstr>Actieplan eGezondheid 2019-2021 gaat over projecten</vt:lpstr>
      <vt:lpstr>Actieplan eGezondheid 2019-2021 heeft een programma-structuur</vt:lpstr>
      <vt:lpstr>Actieplan eGezondheid 2019-2021 bevat 7 clusters</vt:lpstr>
      <vt:lpstr>Actieplan eGezondheid 2019-2021 bevat 44 projecten</vt:lpstr>
      <vt:lpstr>Cluster 0 - Fundamenten (1/2)</vt:lpstr>
      <vt:lpstr>Cluster 0 - Fundamenten (2/2)</vt:lpstr>
      <vt:lpstr>Cluster 1 - Transversaal</vt:lpstr>
      <vt:lpstr>Cluster 2 - Ondersteuning</vt:lpstr>
      <vt:lpstr>Cluster 3 - Operational excellence (1/3)</vt:lpstr>
      <vt:lpstr>Cluster 3 - Operational excellence (2/3)</vt:lpstr>
      <vt:lpstr>Cluster 3 - Operational excellence (3/3)</vt:lpstr>
      <vt:lpstr>Cluster 4 - Zorgverleners en zorginstellingen (1/5)</vt:lpstr>
      <vt:lpstr>Cluster 4 - Zorgverleners en zorginstellingen (2/5)</vt:lpstr>
      <vt:lpstr>Cluster 4 - Zorgverleners en zorginstellingen (3/5)</vt:lpstr>
      <vt:lpstr>Cluster 4 - Zorgverleners en zorginstellingen (4/5)</vt:lpstr>
      <vt:lpstr>Cluster 4 - Zorgverleners en zorginstellingen (5/5)</vt:lpstr>
      <vt:lpstr>Cluster 5 - Patiënt als co-piloot</vt:lpstr>
      <vt:lpstr>Cluster 6 - eGezondheid met ziekenfondsen (1/3)</vt:lpstr>
      <vt:lpstr>Cluster 6 - eGezondheid met ziekenfondsen (2/3)</vt:lpstr>
      <vt:lpstr>Cluster 6 - eGezondheid met ziekenfondsen (3/3)</vt:lpstr>
      <vt:lpstr>www.status.ehealth.fgov.be</vt:lpstr>
      <vt:lpstr>PowerPoint Presentation</vt:lpstr>
      <vt:lpstr>PowerPoint Presentation</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81</cp:revision>
  <dcterms:created xsi:type="dcterms:W3CDTF">2017-09-11T11:22:14Z</dcterms:created>
  <dcterms:modified xsi:type="dcterms:W3CDTF">2019-02-26T14:45:33Z</dcterms:modified>
</cp:coreProperties>
</file>