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70" r:id="rId2"/>
    <p:sldMasterId id="2147483683" r:id="rId3"/>
  </p:sldMasterIdLst>
  <p:notesMasterIdLst>
    <p:notesMasterId r:id="rId33"/>
  </p:notesMasterIdLst>
  <p:handoutMasterIdLst>
    <p:handoutMasterId r:id="rId34"/>
  </p:handoutMasterIdLst>
  <p:sldIdLst>
    <p:sldId id="256" r:id="rId4"/>
    <p:sldId id="296" r:id="rId5"/>
    <p:sldId id="273" r:id="rId6"/>
    <p:sldId id="274" r:id="rId7"/>
    <p:sldId id="291" r:id="rId8"/>
    <p:sldId id="292" r:id="rId9"/>
    <p:sldId id="293" r:id="rId10"/>
    <p:sldId id="297" r:id="rId11"/>
    <p:sldId id="279" r:id="rId12"/>
    <p:sldId id="280" r:id="rId13"/>
    <p:sldId id="281" r:id="rId14"/>
    <p:sldId id="282" r:id="rId15"/>
    <p:sldId id="283" r:id="rId16"/>
    <p:sldId id="284" r:id="rId17"/>
    <p:sldId id="298" r:id="rId18"/>
    <p:sldId id="285" r:id="rId19"/>
    <p:sldId id="286" r:id="rId20"/>
    <p:sldId id="299" r:id="rId21"/>
    <p:sldId id="287" r:id="rId22"/>
    <p:sldId id="300" r:id="rId23"/>
    <p:sldId id="288" r:id="rId24"/>
    <p:sldId id="289" r:id="rId25"/>
    <p:sldId id="290" r:id="rId26"/>
    <p:sldId id="301" r:id="rId27"/>
    <p:sldId id="302" r:id="rId28"/>
    <p:sldId id="304" r:id="rId29"/>
    <p:sldId id="305" r:id="rId30"/>
    <p:sldId id="306" r:id="rId31"/>
    <p:sldId id="295" r:id="rId32"/>
  </p:sldIdLst>
  <p:sldSz cx="9906000" cy="6858000" type="A4"/>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C9F2"/>
    <a:srgbClr val="525252"/>
    <a:srgbClr val="07766F"/>
    <a:srgbClr val="000000"/>
    <a:srgbClr val="90C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60" autoAdjust="0"/>
    <p:restoredTop sz="94690" autoAdjust="0"/>
  </p:normalViewPr>
  <p:slideViewPr>
    <p:cSldViewPr>
      <p:cViewPr varScale="1">
        <p:scale>
          <a:sx n="110" d="100"/>
          <a:sy n="110" d="100"/>
        </p:scale>
        <p:origin x="1710" y="108"/>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181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image" Target="../media/image24.png"/><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image" Target="../media/image24.png"/><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E34ABA-1A19-47B3-9F61-DD3D1E610E43}"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85E8F9E5-784E-43A6-8113-40DBC640CBD7}">
      <dgm:prSet phldrT="[Text]" custT="1"/>
      <dgm:spPr/>
      <dgm:t>
        <a:bodyPr/>
        <a:lstStyle/>
        <a:p>
          <a:r>
            <a:rPr lang="fr-BE" sz="1800" b="0">
              <a:solidFill>
                <a:srgbClr val="B82400"/>
              </a:solidFill>
            </a:rPr>
            <a:t>Cluster 0</a:t>
          </a:r>
          <a:r>
            <a:rPr lang="fr-BE" sz="1800" b="0"/>
            <a:t>  </a:t>
          </a:r>
          <a:r>
            <a:rPr lang="fr-BE" sz="1800"/>
            <a:t>Fondements</a:t>
          </a:r>
        </a:p>
      </dgm:t>
    </dgm:pt>
    <dgm:pt modelId="{141D8DAA-E787-4F45-BF09-51B5EAFD5C0A}" type="parTrans" cxnId="{885EE787-797D-4E94-9A70-45694734EAE8}">
      <dgm:prSet/>
      <dgm:spPr/>
      <dgm:t>
        <a:bodyPr/>
        <a:lstStyle/>
        <a:p>
          <a:endParaRPr lang="en-US"/>
        </a:p>
      </dgm:t>
    </dgm:pt>
    <dgm:pt modelId="{20013B63-1494-4E7D-BD92-101200E51D1F}" type="sibTrans" cxnId="{885EE787-797D-4E94-9A70-45694734EAE8}">
      <dgm:prSet/>
      <dgm:spPr/>
      <dgm:t>
        <a:bodyPr/>
        <a:lstStyle/>
        <a:p>
          <a:endParaRPr lang="en-US"/>
        </a:p>
      </dgm:t>
    </dgm:pt>
    <dgm:pt modelId="{1E8244F7-F566-4EB2-9E31-A7B32F23AADD}">
      <dgm:prSet phldrT="[Text]" custT="1"/>
      <dgm:spPr/>
      <dgm:t>
        <a:bodyPr/>
        <a:lstStyle/>
        <a:p>
          <a:r>
            <a:rPr lang="fr-BE" sz="1800">
              <a:solidFill>
                <a:srgbClr val="B82400"/>
              </a:solidFill>
            </a:rPr>
            <a:t>Cluster 1 </a:t>
          </a:r>
          <a:r>
            <a:rPr lang="fr-BE" sz="1800"/>
            <a:t>Transversalités</a:t>
          </a:r>
        </a:p>
      </dgm:t>
    </dgm:pt>
    <dgm:pt modelId="{34791272-3D72-4ACD-99A9-D7196E4CECF9}" type="parTrans" cxnId="{A4F2D8C8-791C-4548-BC04-4377F438BC8C}">
      <dgm:prSet/>
      <dgm:spPr/>
      <dgm:t>
        <a:bodyPr/>
        <a:lstStyle/>
        <a:p>
          <a:endParaRPr lang="en-US"/>
        </a:p>
      </dgm:t>
    </dgm:pt>
    <dgm:pt modelId="{0FB23A73-4C8F-48E2-9146-0310927A62D2}" type="sibTrans" cxnId="{A4F2D8C8-791C-4548-BC04-4377F438BC8C}">
      <dgm:prSet/>
      <dgm:spPr/>
      <dgm:t>
        <a:bodyPr/>
        <a:lstStyle/>
        <a:p>
          <a:endParaRPr lang="en-US"/>
        </a:p>
      </dgm:t>
    </dgm:pt>
    <dgm:pt modelId="{BD52192A-2F98-4A5B-BBDD-709922B0A421}">
      <dgm:prSet phldrT="[Text]" custT="1"/>
      <dgm:spPr/>
      <dgm:t>
        <a:bodyPr/>
        <a:lstStyle/>
        <a:p>
          <a:r>
            <a:rPr lang="fr-BE" sz="1800">
              <a:solidFill>
                <a:srgbClr val="B82400"/>
              </a:solidFill>
            </a:rPr>
            <a:t>Cluster 2 </a:t>
          </a:r>
          <a:r>
            <a:rPr lang="fr-BE" sz="1800"/>
            <a:t>Support	</a:t>
          </a:r>
        </a:p>
      </dgm:t>
    </dgm:pt>
    <dgm:pt modelId="{8612CCE8-AFD9-4676-8841-BB2C9781A7CA}" type="parTrans" cxnId="{7CA264E2-DBF2-47B2-BDF9-F70AF3F26598}">
      <dgm:prSet/>
      <dgm:spPr/>
      <dgm:t>
        <a:bodyPr/>
        <a:lstStyle/>
        <a:p>
          <a:endParaRPr lang="en-US"/>
        </a:p>
      </dgm:t>
    </dgm:pt>
    <dgm:pt modelId="{82B54F7A-94AD-4674-890F-1C9CE36122F4}" type="sibTrans" cxnId="{7CA264E2-DBF2-47B2-BDF9-F70AF3F26598}">
      <dgm:prSet/>
      <dgm:spPr/>
      <dgm:t>
        <a:bodyPr/>
        <a:lstStyle/>
        <a:p>
          <a:endParaRPr lang="en-US"/>
        </a:p>
      </dgm:t>
    </dgm:pt>
    <dgm:pt modelId="{74BD8445-7895-43B4-BF26-C9F37890DA17}">
      <dgm:prSet phldrT="[Text]" custT="1"/>
      <dgm:spPr/>
      <dgm:t>
        <a:bodyPr/>
        <a:lstStyle/>
        <a:p>
          <a:r>
            <a:rPr lang="fr-BE" sz="1800">
              <a:solidFill>
                <a:srgbClr val="B82400"/>
              </a:solidFill>
            </a:rPr>
            <a:t>Cluster 3</a:t>
          </a:r>
          <a:r>
            <a:rPr lang="fr-BE" sz="1800"/>
            <a:t> Excellence opérationnelle</a:t>
          </a:r>
        </a:p>
      </dgm:t>
    </dgm:pt>
    <dgm:pt modelId="{BA38574D-91E9-4625-857D-B13610400651}" type="parTrans" cxnId="{B2D8F1B8-0012-4C0D-B930-EF11C521657E}">
      <dgm:prSet/>
      <dgm:spPr/>
      <dgm:t>
        <a:bodyPr/>
        <a:lstStyle/>
        <a:p>
          <a:endParaRPr lang="en-US"/>
        </a:p>
      </dgm:t>
    </dgm:pt>
    <dgm:pt modelId="{E030ACC6-1038-4D06-81F4-74E80A48C344}" type="sibTrans" cxnId="{B2D8F1B8-0012-4C0D-B930-EF11C521657E}">
      <dgm:prSet/>
      <dgm:spPr/>
      <dgm:t>
        <a:bodyPr/>
        <a:lstStyle/>
        <a:p>
          <a:endParaRPr lang="en-US"/>
        </a:p>
      </dgm:t>
    </dgm:pt>
    <dgm:pt modelId="{8939DBDE-5E33-408B-9AE0-4025972D6CBF}">
      <dgm:prSet custT="1"/>
      <dgm:spPr/>
      <dgm:t>
        <a:bodyPr/>
        <a:lstStyle/>
        <a:p>
          <a:r>
            <a:rPr lang="fr-BE" sz="1800" u="none">
              <a:solidFill>
                <a:srgbClr val="B82400"/>
              </a:solidFill>
            </a:rPr>
            <a:t>Cluster 4</a:t>
          </a:r>
          <a:r>
            <a:rPr lang="fr-BE" sz="1800"/>
            <a:t> Prestataires de soins et institutions de soins</a:t>
          </a:r>
        </a:p>
      </dgm:t>
    </dgm:pt>
    <dgm:pt modelId="{ACF2FF73-CDD3-4C22-8793-E7F1E5A10F6B}" type="parTrans" cxnId="{EC7DC22A-1600-44A8-AD4A-F18617471580}">
      <dgm:prSet/>
      <dgm:spPr/>
      <dgm:t>
        <a:bodyPr/>
        <a:lstStyle/>
        <a:p>
          <a:endParaRPr lang="en-US"/>
        </a:p>
      </dgm:t>
    </dgm:pt>
    <dgm:pt modelId="{77FE0CE4-62F9-4AE6-89DF-D223808E0AD1}" type="sibTrans" cxnId="{EC7DC22A-1600-44A8-AD4A-F18617471580}">
      <dgm:prSet/>
      <dgm:spPr/>
      <dgm:t>
        <a:bodyPr/>
        <a:lstStyle/>
        <a:p>
          <a:endParaRPr lang="en-US"/>
        </a:p>
      </dgm:t>
    </dgm:pt>
    <dgm:pt modelId="{071B2C24-E405-4460-B495-C196535B612A}">
      <dgm:prSet custT="1"/>
      <dgm:spPr/>
      <dgm:t>
        <a:bodyPr/>
        <a:lstStyle/>
        <a:p>
          <a:r>
            <a:rPr lang="fr-BE" sz="1800">
              <a:solidFill>
                <a:srgbClr val="B82400"/>
              </a:solidFill>
            </a:rPr>
            <a:t>Cluster 5 </a:t>
          </a:r>
          <a:r>
            <a:rPr lang="fr-BE" sz="1800"/>
            <a:t>Patient en qualité de copilote</a:t>
          </a:r>
        </a:p>
      </dgm:t>
    </dgm:pt>
    <dgm:pt modelId="{3C388275-7AD0-455B-9D9F-D2A7CB659796}" type="parTrans" cxnId="{65A942D7-1B2C-43D2-A4DB-4A57F648D559}">
      <dgm:prSet/>
      <dgm:spPr/>
      <dgm:t>
        <a:bodyPr/>
        <a:lstStyle/>
        <a:p>
          <a:endParaRPr lang="en-US"/>
        </a:p>
      </dgm:t>
    </dgm:pt>
    <dgm:pt modelId="{7B96AC61-B814-4C9E-9883-DFFF92883D07}" type="sibTrans" cxnId="{65A942D7-1B2C-43D2-A4DB-4A57F648D559}">
      <dgm:prSet/>
      <dgm:spPr/>
      <dgm:t>
        <a:bodyPr/>
        <a:lstStyle/>
        <a:p>
          <a:endParaRPr lang="en-US"/>
        </a:p>
      </dgm:t>
    </dgm:pt>
    <dgm:pt modelId="{828FF879-B7F3-4334-AA1F-C1292D31A280}">
      <dgm:prSet custT="1"/>
      <dgm:spPr/>
      <dgm:t>
        <a:bodyPr/>
        <a:lstStyle/>
        <a:p>
          <a:r>
            <a:rPr lang="fr-BE" sz="1800">
              <a:solidFill>
                <a:srgbClr val="B82400"/>
              </a:solidFill>
            </a:rPr>
            <a:t>Cluster 6 </a:t>
          </a:r>
          <a:r>
            <a:rPr lang="fr-BE" sz="1800"/>
            <a:t>eSanté et mutualités</a:t>
          </a:r>
        </a:p>
      </dgm:t>
    </dgm:pt>
    <dgm:pt modelId="{5B116ED7-F69C-4BC8-AD58-DE53F61C06AE}" type="parTrans" cxnId="{1AAA18A0-30B3-40B1-848B-8FF742A2C2E1}">
      <dgm:prSet/>
      <dgm:spPr/>
      <dgm:t>
        <a:bodyPr/>
        <a:lstStyle/>
        <a:p>
          <a:endParaRPr lang="en-US"/>
        </a:p>
      </dgm:t>
    </dgm:pt>
    <dgm:pt modelId="{AD722727-186D-44CE-8C61-D6184361B801}" type="sibTrans" cxnId="{1AAA18A0-30B3-40B1-848B-8FF742A2C2E1}">
      <dgm:prSet/>
      <dgm:spPr/>
      <dgm:t>
        <a:bodyPr/>
        <a:lstStyle/>
        <a:p>
          <a:endParaRPr lang="en-US"/>
        </a:p>
      </dgm:t>
    </dgm:pt>
    <dgm:pt modelId="{245311CA-C68C-454A-AD9D-13ED7AFA581F}" type="pres">
      <dgm:prSet presAssocID="{DDE34ABA-1A19-47B3-9F61-DD3D1E610E43}" presName="Name0" presStyleCnt="0">
        <dgm:presLayoutVars>
          <dgm:dir/>
          <dgm:resizeHandles val="exact"/>
        </dgm:presLayoutVars>
      </dgm:prSet>
      <dgm:spPr/>
      <dgm:t>
        <a:bodyPr/>
        <a:lstStyle/>
        <a:p>
          <a:endParaRPr lang="en-US"/>
        </a:p>
      </dgm:t>
    </dgm:pt>
    <dgm:pt modelId="{902FD4C2-235C-420E-A8DA-D73783C2197B}" type="pres">
      <dgm:prSet presAssocID="{85E8F9E5-784E-43A6-8113-40DBC640CBD7}" presName="compNode" presStyleCnt="0"/>
      <dgm:spPr/>
    </dgm:pt>
    <dgm:pt modelId="{7B1E04B4-B722-4D55-870B-0FD19A057CC4}" type="pres">
      <dgm:prSet presAssocID="{85E8F9E5-784E-43A6-8113-40DBC640CBD7}" presName="pictRect" presStyleLbl="node1" presStyleIdx="0" presStyleCnt="7" custLinFactNeighborX="-2601" custLinFactNeighborY="3404"/>
      <dgm:spPr>
        <a:blipFill rotWithShape="1">
          <a:blip xmlns:r="http://schemas.openxmlformats.org/officeDocument/2006/relationships" r:embed="rId1"/>
          <a:stretch>
            <a:fillRect/>
          </a:stretch>
        </a:blipFill>
      </dgm:spPr>
      <dgm:t>
        <a:bodyPr/>
        <a:lstStyle/>
        <a:p>
          <a:endParaRPr lang="nl-BE"/>
        </a:p>
      </dgm:t>
    </dgm:pt>
    <dgm:pt modelId="{2FAD26C7-0936-4740-8ADC-7F7A4C7176E5}" type="pres">
      <dgm:prSet presAssocID="{85E8F9E5-784E-43A6-8113-40DBC640CBD7}" presName="textRect" presStyleLbl="revTx" presStyleIdx="0" presStyleCnt="7">
        <dgm:presLayoutVars>
          <dgm:bulletEnabled val="1"/>
        </dgm:presLayoutVars>
      </dgm:prSet>
      <dgm:spPr/>
      <dgm:t>
        <a:bodyPr/>
        <a:lstStyle/>
        <a:p>
          <a:endParaRPr lang="en-US"/>
        </a:p>
      </dgm:t>
    </dgm:pt>
    <dgm:pt modelId="{DFF1D605-2378-4137-A469-0D2C2C9A3479}" type="pres">
      <dgm:prSet presAssocID="{20013B63-1494-4E7D-BD92-101200E51D1F}" presName="sibTrans" presStyleLbl="sibTrans2D1" presStyleIdx="0" presStyleCnt="0"/>
      <dgm:spPr/>
      <dgm:t>
        <a:bodyPr/>
        <a:lstStyle/>
        <a:p>
          <a:endParaRPr lang="en-US"/>
        </a:p>
      </dgm:t>
    </dgm:pt>
    <dgm:pt modelId="{FE098B60-B35C-4D19-BF67-CD4223E80872}" type="pres">
      <dgm:prSet presAssocID="{1E8244F7-F566-4EB2-9E31-A7B32F23AADD}" presName="compNode" presStyleCnt="0"/>
      <dgm:spPr/>
    </dgm:pt>
    <dgm:pt modelId="{9F625989-DBEB-44B7-A27B-2CE34A3AF32F}" type="pres">
      <dgm:prSet presAssocID="{1E8244F7-F566-4EB2-9E31-A7B32F23AADD}" presName="pictRect" presStyleLbl="node1" presStyleIdx="1" presStyleCnt="7"/>
      <dgm:spPr>
        <a:blipFill rotWithShape="1">
          <a:blip xmlns:r="http://schemas.openxmlformats.org/officeDocument/2006/relationships" r:embed="rId2"/>
          <a:stretch>
            <a:fillRect/>
          </a:stretch>
        </a:blipFill>
      </dgm:spPr>
    </dgm:pt>
    <dgm:pt modelId="{B7ADD1A9-AB16-4311-B162-E2ADDDAE52D6}" type="pres">
      <dgm:prSet presAssocID="{1E8244F7-F566-4EB2-9E31-A7B32F23AADD}" presName="textRect" presStyleLbl="revTx" presStyleIdx="1" presStyleCnt="7">
        <dgm:presLayoutVars>
          <dgm:bulletEnabled val="1"/>
        </dgm:presLayoutVars>
      </dgm:prSet>
      <dgm:spPr/>
      <dgm:t>
        <a:bodyPr/>
        <a:lstStyle/>
        <a:p>
          <a:endParaRPr lang="en-US"/>
        </a:p>
      </dgm:t>
    </dgm:pt>
    <dgm:pt modelId="{C0421DD0-1426-4D9B-9B09-2742FB776676}" type="pres">
      <dgm:prSet presAssocID="{0FB23A73-4C8F-48E2-9146-0310927A62D2}" presName="sibTrans" presStyleLbl="sibTrans2D1" presStyleIdx="0" presStyleCnt="0"/>
      <dgm:spPr/>
      <dgm:t>
        <a:bodyPr/>
        <a:lstStyle/>
        <a:p>
          <a:endParaRPr lang="en-US"/>
        </a:p>
      </dgm:t>
    </dgm:pt>
    <dgm:pt modelId="{FA3B3901-C497-44D5-9560-5634E544818B}" type="pres">
      <dgm:prSet presAssocID="{BD52192A-2F98-4A5B-BBDD-709922B0A421}" presName="compNode" presStyleCnt="0"/>
      <dgm:spPr/>
    </dgm:pt>
    <dgm:pt modelId="{CA73344E-C6C0-47B8-86C6-1729617AC623}" type="pres">
      <dgm:prSet presAssocID="{BD52192A-2F98-4A5B-BBDD-709922B0A421}" presName="pictRect" presStyleLbl="node1" presStyleIdx="2" presStyleCnt="7"/>
      <dgm:spPr>
        <a:blipFill rotWithShape="1">
          <a:blip xmlns:r="http://schemas.openxmlformats.org/officeDocument/2006/relationships" r:embed="rId3"/>
          <a:stretch>
            <a:fillRect/>
          </a:stretch>
        </a:blipFill>
      </dgm:spPr>
    </dgm:pt>
    <dgm:pt modelId="{93DBECEA-B282-4DA1-80AE-7CD650E659F6}" type="pres">
      <dgm:prSet presAssocID="{BD52192A-2F98-4A5B-BBDD-709922B0A421}" presName="textRect" presStyleLbl="revTx" presStyleIdx="2" presStyleCnt="7" custScaleX="103210">
        <dgm:presLayoutVars>
          <dgm:bulletEnabled val="1"/>
        </dgm:presLayoutVars>
      </dgm:prSet>
      <dgm:spPr/>
      <dgm:t>
        <a:bodyPr/>
        <a:lstStyle/>
        <a:p>
          <a:endParaRPr lang="en-US"/>
        </a:p>
      </dgm:t>
    </dgm:pt>
    <dgm:pt modelId="{39DFB848-0FC7-4391-8022-E31ECB4AD7DE}" type="pres">
      <dgm:prSet presAssocID="{82B54F7A-94AD-4674-890F-1C9CE36122F4}" presName="sibTrans" presStyleLbl="sibTrans2D1" presStyleIdx="0" presStyleCnt="0"/>
      <dgm:spPr/>
      <dgm:t>
        <a:bodyPr/>
        <a:lstStyle/>
        <a:p>
          <a:endParaRPr lang="en-US"/>
        </a:p>
      </dgm:t>
    </dgm:pt>
    <dgm:pt modelId="{3172ED1E-A687-4EC8-8DB5-61747AB3A5D9}" type="pres">
      <dgm:prSet presAssocID="{74BD8445-7895-43B4-BF26-C9F37890DA17}" presName="compNode" presStyleCnt="0"/>
      <dgm:spPr/>
    </dgm:pt>
    <dgm:pt modelId="{1B159F49-57C6-4C6B-A60C-7D13B75BF3DB}" type="pres">
      <dgm:prSet presAssocID="{74BD8445-7895-43B4-BF26-C9F37890DA17}" presName="pictRect" presStyleLbl="node1" presStyleIdx="3" presStyleCnt="7"/>
      <dgm:spPr>
        <a:blipFill rotWithShape="1">
          <a:blip xmlns:r="http://schemas.openxmlformats.org/officeDocument/2006/relationships" r:embed="rId4"/>
          <a:stretch>
            <a:fillRect/>
          </a:stretch>
        </a:blipFill>
      </dgm:spPr>
      <dgm:t>
        <a:bodyPr/>
        <a:lstStyle/>
        <a:p>
          <a:endParaRPr lang="en-US"/>
        </a:p>
      </dgm:t>
    </dgm:pt>
    <dgm:pt modelId="{4176227E-2B94-4F5E-90E1-3B7D31674AA1}" type="pres">
      <dgm:prSet presAssocID="{74BD8445-7895-43B4-BF26-C9F37890DA17}" presName="textRect" presStyleLbl="revTx" presStyleIdx="3" presStyleCnt="7">
        <dgm:presLayoutVars>
          <dgm:bulletEnabled val="1"/>
        </dgm:presLayoutVars>
      </dgm:prSet>
      <dgm:spPr/>
      <dgm:t>
        <a:bodyPr/>
        <a:lstStyle/>
        <a:p>
          <a:endParaRPr lang="en-US"/>
        </a:p>
      </dgm:t>
    </dgm:pt>
    <dgm:pt modelId="{935F2388-A9AD-433E-92F9-D416925AF350}" type="pres">
      <dgm:prSet presAssocID="{E030ACC6-1038-4D06-81F4-74E80A48C344}" presName="sibTrans" presStyleLbl="sibTrans2D1" presStyleIdx="0" presStyleCnt="0"/>
      <dgm:spPr/>
      <dgm:t>
        <a:bodyPr/>
        <a:lstStyle/>
        <a:p>
          <a:endParaRPr lang="en-US"/>
        </a:p>
      </dgm:t>
    </dgm:pt>
    <dgm:pt modelId="{6D2A12DE-2F8E-4508-A86B-15F6A366E652}" type="pres">
      <dgm:prSet presAssocID="{8939DBDE-5E33-408B-9AE0-4025972D6CBF}" presName="compNode" presStyleCnt="0"/>
      <dgm:spPr/>
    </dgm:pt>
    <dgm:pt modelId="{A5218B44-3CBA-4139-9628-52A6C8CABF44}" type="pres">
      <dgm:prSet presAssocID="{8939DBDE-5E33-408B-9AE0-4025972D6CBF}" presName="pictRect" presStyleLbl="node1" presStyleIdx="4" presStyleCnt="7" custLinFactNeighborX="451" custLinFactNeighborY="7605"/>
      <dgm:spPr>
        <a:blipFill rotWithShape="1">
          <a:blip xmlns:r="http://schemas.openxmlformats.org/officeDocument/2006/relationships" r:embed="rId5"/>
          <a:stretch>
            <a:fillRect/>
          </a:stretch>
        </a:blipFill>
      </dgm:spPr>
    </dgm:pt>
    <dgm:pt modelId="{883F11E6-1F0F-4B14-9B39-6D1AB78C97B7}" type="pres">
      <dgm:prSet presAssocID="{8939DBDE-5E33-408B-9AE0-4025972D6CBF}" presName="textRect" presStyleLbl="revTx" presStyleIdx="4" presStyleCnt="7" custScaleX="114400" custLinFactNeighborX="-2324" custLinFactNeighborY="21038">
        <dgm:presLayoutVars>
          <dgm:bulletEnabled val="1"/>
        </dgm:presLayoutVars>
      </dgm:prSet>
      <dgm:spPr/>
      <dgm:t>
        <a:bodyPr/>
        <a:lstStyle/>
        <a:p>
          <a:endParaRPr lang="en-US"/>
        </a:p>
      </dgm:t>
    </dgm:pt>
    <dgm:pt modelId="{F6DFC32F-720A-4AB8-BF74-8B322563BEB1}" type="pres">
      <dgm:prSet presAssocID="{77FE0CE4-62F9-4AE6-89DF-D223808E0AD1}" presName="sibTrans" presStyleLbl="sibTrans2D1" presStyleIdx="0" presStyleCnt="0"/>
      <dgm:spPr/>
      <dgm:t>
        <a:bodyPr/>
        <a:lstStyle/>
        <a:p>
          <a:endParaRPr lang="en-US"/>
        </a:p>
      </dgm:t>
    </dgm:pt>
    <dgm:pt modelId="{1C7FDBB8-5123-4F62-BD5F-C05F6E956C0D}" type="pres">
      <dgm:prSet presAssocID="{071B2C24-E405-4460-B495-C196535B612A}" presName="compNode" presStyleCnt="0"/>
      <dgm:spPr/>
    </dgm:pt>
    <dgm:pt modelId="{4126C2B6-3357-4BD4-974A-45852777438A}" type="pres">
      <dgm:prSet presAssocID="{071B2C24-E405-4460-B495-C196535B612A}" presName="pictRect" presStyleLbl="node1" presStyleIdx="5" presStyleCnt="7" custLinFactNeighborX="451" custLinFactNeighborY="7605"/>
      <dgm:spPr>
        <a:blipFill rotWithShape="1">
          <a:blip xmlns:r="http://schemas.openxmlformats.org/officeDocument/2006/relationships" r:embed="rId6"/>
          <a:stretch>
            <a:fillRect/>
          </a:stretch>
        </a:blipFill>
      </dgm:spPr>
    </dgm:pt>
    <dgm:pt modelId="{ED65C3EF-7C5D-45C2-AD05-A123719D8A46}" type="pres">
      <dgm:prSet presAssocID="{071B2C24-E405-4460-B495-C196535B612A}" presName="textRect" presStyleLbl="revTx" presStyleIdx="5" presStyleCnt="7" custLinFactNeighborX="-2324" custLinFactNeighborY="21038">
        <dgm:presLayoutVars>
          <dgm:bulletEnabled val="1"/>
        </dgm:presLayoutVars>
      </dgm:prSet>
      <dgm:spPr/>
      <dgm:t>
        <a:bodyPr/>
        <a:lstStyle/>
        <a:p>
          <a:endParaRPr lang="en-US"/>
        </a:p>
      </dgm:t>
    </dgm:pt>
    <dgm:pt modelId="{5F63A5D5-1DC3-4846-BFAB-74E413BB1F88}" type="pres">
      <dgm:prSet presAssocID="{7B96AC61-B814-4C9E-9883-DFFF92883D07}" presName="sibTrans" presStyleLbl="sibTrans2D1" presStyleIdx="0" presStyleCnt="0"/>
      <dgm:spPr/>
      <dgm:t>
        <a:bodyPr/>
        <a:lstStyle/>
        <a:p>
          <a:endParaRPr lang="en-US"/>
        </a:p>
      </dgm:t>
    </dgm:pt>
    <dgm:pt modelId="{70096889-44FC-4AD7-8130-14D0EB039C90}" type="pres">
      <dgm:prSet presAssocID="{828FF879-B7F3-4334-AA1F-C1292D31A280}" presName="compNode" presStyleCnt="0"/>
      <dgm:spPr/>
    </dgm:pt>
    <dgm:pt modelId="{9B297AE8-864D-412B-ABBC-D2436566CB37}" type="pres">
      <dgm:prSet presAssocID="{828FF879-B7F3-4334-AA1F-C1292D31A280}" presName="pictRect" presStyleLbl="node1" presStyleIdx="6" presStyleCnt="7" custLinFactNeighborX="451" custLinFactNeighborY="7605"/>
      <dgm:spPr>
        <a:blipFill rotWithShape="1">
          <a:blip xmlns:r="http://schemas.openxmlformats.org/officeDocument/2006/relationships" r:embed="rId7"/>
          <a:stretch>
            <a:fillRect/>
          </a:stretch>
        </a:blipFill>
      </dgm:spPr>
    </dgm:pt>
    <dgm:pt modelId="{4610638D-391A-48CE-900A-26AEA1C69B10}" type="pres">
      <dgm:prSet presAssocID="{828FF879-B7F3-4334-AA1F-C1292D31A280}" presName="textRect" presStyleLbl="revTx" presStyleIdx="6" presStyleCnt="7" custLinFactNeighborX="-2324" custLinFactNeighborY="21038">
        <dgm:presLayoutVars>
          <dgm:bulletEnabled val="1"/>
        </dgm:presLayoutVars>
      </dgm:prSet>
      <dgm:spPr/>
      <dgm:t>
        <a:bodyPr/>
        <a:lstStyle/>
        <a:p>
          <a:endParaRPr lang="en-US"/>
        </a:p>
      </dgm:t>
    </dgm:pt>
  </dgm:ptLst>
  <dgm:cxnLst>
    <dgm:cxn modelId="{B2D8F1B8-0012-4C0D-B930-EF11C521657E}" srcId="{DDE34ABA-1A19-47B3-9F61-DD3D1E610E43}" destId="{74BD8445-7895-43B4-BF26-C9F37890DA17}" srcOrd="3" destOrd="0" parTransId="{BA38574D-91E9-4625-857D-B13610400651}" sibTransId="{E030ACC6-1038-4D06-81F4-74E80A48C344}"/>
    <dgm:cxn modelId="{EC7DC22A-1600-44A8-AD4A-F18617471580}" srcId="{DDE34ABA-1A19-47B3-9F61-DD3D1E610E43}" destId="{8939DBDE-5E33-408B-9AE0-4025972D6CBF}" srcOrd="4" destOrd="0" parTransId="{ACF2FF73-CDD3-4C22-8793-E7F1E5A10F6B}" sibTransId="{77FE0CE4-62F9-4AE6-89DF-D223808E0AD1}"/>
    <dgm:cxn modelId="{2EB0035E-B23A-4A36-944A-93B828BF30E8}" type="presOf" srcId="{7B96AC61-B814-4C9E-9883-DFFF92883D07}" destId="{5F63A5D5-1DC3-4846-BFAB-74E413BB1F88}" srcOrd="0" destOrd="0" presId="urn:microsoft.com/office/officeart/2005/8/layout/pList1"/>
    <dgm:cxn modelId="{1AAA18A0-30B3-40B1-848B-8FF742A2C2E1}" srcId="{DDE34ABA-1A19-47B3-9F61-DD3D1E610E43}" destId="{828FF879-B7F3-4334-AA1F-C1292D31A280}" srcOrd="6" destOrd="0" parTransId="{5B116ED7-F69C-4BC8-AD58-DE53F61C06AE}" sibTransId="{AD722727-186D-44CE-8C61-D6184361B801}"/>
    <dgm:cxn modelId="{160F1895-7F64-41D4-92A8-B3D8F74636DD}" type="presOf" srcId="{828FF879-B7F3-4334-AA1F-C1292D31A280}" destId="{4610638D-391A-48CE-900A-26AEA1C69B10}" srcOrd="0" destOrd="0" presId="urn:microsoft.com/office/officeart/2005/8/layout/pList1"/>
    <dgm:cxn modelId="{5DBBE653-82A6-45D0-8D84-AB5D9AAA4DC4}" type="presOf" srcId="{0FB23A73-4C8F-48E2-9146-0310927A62D2}" destId="{C0421DD0-1426-4D9B-9B09-2742FB776676}" srcOrd="0" destOrd="0" presId="urn:microsoft.com/office/officeart/2005/8/layout/pList1"/>
    <dgm:cxn modelId="{155EE644-4D46-4313-9ACF-1793F524B1F1}" type="presOf" srcId="{E030ACC6-1038-4D06-81F4-74E80A48C344}" destId="{935F2388-A9AD-433E-92F9-D416925AF350}" srcOrd="0" destOrd="0" presId="urn:microsoft.com/office/officeart/2005/8/layout/pList1"/>
    <dgm:cxn modelId="{813AE4B1-CEB5-4B18-A6E3-2BE5BA0B7B89}" type="presOf" srcId="{8939DBDE-5E33-408B-9AE0-4025972D6CBF}" destId="{883F11E6-1F0F-4B14-9B39-6D1AB78C97B7}" srcOrd="0" destOrd="0" presId="urn:microsoft.com/office/officeart/2005/8/layout/pList1"/>
    <dgm:cxn modelId="{FE9F2C73-8442-4304-9BA9-E9E7EF4CA87E}" type="presOf" srcId="{82B54F7A-94AD-4674-890F-1C9CE36122F4}" destId="{39DFB848-0FC7-4391-8022-E31ECB4AD7DE}" srcOrd="0" destOrd="0" presId="urn:microsoft.com/office/officeart/2005/8/layout/pList1"/>
    <dgm:cxn modelId="{337FF6B5-95B9-4AD0-80EE-9297B36101E1}" type="presOf" srcId="{071B2C24-E405-4460-B495-C196535B612A}" destId="{ED65C3EF-7C5D-45C2-AD05-A123719D8A46}" srcOrd="0" destOrd="0" presId="urn:microsoft.com/office/officeart/2005/8/layout/pList1"/>
    <dgm:cxn modelId="{8E359D11-5246-44BB-A170-6BCE642DEA92}" type="presOf" srcId="{85E8F9E5-784E-43A6-8113-40DBC640CBD7}" destId="{2FAD26C7-0936-4740-8ADC-7F7A4C7176E5}" srcOrd="0" destOrd="0" presId="urn:microsoft.com/office/officeart/2005/8/layout/pList1"/>
    <dgm:cxn modelId="{65A942D7-1B2C-43D2-A4DB-4A57F648D559}" srcId="{DDE34ABA-1A19-47B3-9F61-DD3D1E610E43}" destId="{071B2C24-E405-4460-B495-C196535B612A}" srcOrd="5" destOrd="0" parTransId="{3C388275-7AD0-455B-9D9F-D2A7CB659796}" sibTransId="{7B96AC61-B814-4C9E-9883-DFFF92883D07}"/>
    <dgm:cxn modelId="{AD8FD061-94F8-44CC-B802-C90BB03F195F}" type="presOf" srcId="{DDE34ABA-1A19-47B3-9F61-DD3D1E610E43}" destId="{245311CA-C68C-454A-AD9D-13ED7AFA581F}" srcOrd="0" destOrd="0" presId="urn:microsoft.com/office/officeart/2005/8/layout/pList1"/>
    <dgm:cxn modelId="{540623C0-94BF-4963-BAB9-5A10924171E5}" type="presOf" srcId="{1E8244F7-F566-4EB2-9E31-A7B32F23AADD}" destId="{B7ADD1A9-AB16-4311-B162-E2ADDDAE52D6}" srcOrd="0" destOrd="0" presId="urn:microsoft.com/office/officeart/2005/8/layout/pList1"/>
    <dgm:cxn modelId="{1618E9C1-8458-4E15-B490-67E37FCB8B79}" type="presOf" srcId="{20013B63-1494-4E7D-BD92-101200E51D1F}" destId="{DFF1D605-2378-4137-A469-0D2C2C9A3479}" srcOrd="0" destOrd="0" presId="urn:microsoft.com/office/officeart/2005/8/layout/pList1"/>
    <dgm:cxn modelId="{A4F2D8C8-791C-4548-BC04-4377F438BC8C}" srcId="{DDE34ABA-1A19-47B3-9F61-DD3D1E610E43}" destId="{1E8244F7-F566-4EB2-9E31-A7B32F23AADD}" srcOrd="1" destOrd="0" parTransId="{34791272-3D72-4ACD-99A9-D7196E4CECF9}" sibTransId="{0FB23A73-4C8F-48E2-9146-0310927A62D2}"/>
    <dgm:cxn modelId="{885EE787-797D-4E94-9A70-45694734EAE8}" srcId="{DDE34ABA-1A19-47B3-9F61-DD3D1E610E43}" destId="{85E8F9E5-784E-43A6-8113-40DBC640CBD7}" srcOrd="0" destOrd="0" parTransId="{141D8DAA-E787-4F45-BF09-51B5EAFD5C0A}" sibTransId="{20013B63-1494-4E7D-BD92-101200E51D1F}"/>
    <dgm:cxn modelId="{7CA264E2-DBF2-47B2-BDF9-F70AF3F26598}" srcId="{DDE34ABA-1A19-47B3-9F61-DD3D1E610E43}" destId="{BD52192A-2F98-4A5B-BBDD-709922B0A421}" srcOrd="2" destOrd="0" parTransId="{8612CCE8-AFD9-4676-8841-BB2C9781A7CA}" sibTransId="{82B54F7A-94AD-4674-890F-1C9CE36122F4}"/>
    <dgm:cxn modelId="{F14DC7A0-4577-46E2-B7D7-632F6967A7ED}" type="presOf" srcId="{BD52192A-2F98-4A5B-BBDD-709922B0A421}" destId="{93DBECEA-B282-4DA1-80AE-7CD650E659F6}" srcOrd="0" destOrd="0" presId="urn:microsoft.com/office/officeart/2005/8/layout/pList1"/>
    <dgm:cxn modelId="{144A1697-E4A7-4142-9A05-C34E6B655FAC}" type="presOf" srcId="{74BD8445-7895-43B4-BF26-C9F37890DA17}" destId="{4176227E-2B94-4F5E-90E1-3B7D31674AA1}" srcOrd="0" destOrd="0" presId="urn:microsoft.com/office/officeart/2005/8/layout/pList1"/>
    <dgm:cxn modelId="{DDEAAE98-060C-4AFF-A7C4-614DC3060BE1}" type="presOf" srcId="{77FE0CE4-62F9-4AE6-89DF-D223808E0AD1}" destId="{F6DFC32F-720A-4AB8-BF74-8B322563BEB1}" srcOrd="0" destOrd="0" presId="urn:microsoft.com/office/officeart/2005/8/layout/pList1"/>
    <dgm:cxn modelId="{CF9B42D9-41A0-4A52-9F64-82C3423CB913}" type="presParOf" srcId="{245311CA-C68C-454A-AD9D-13ED7AFA581F}" destId="{902FD4C2-235C-420E-A8DA-D73783C2197B}" srcOrd="0" destOrd="0" presId="urn:microsoft.com/office/officeart/2005/8/layout/pList1"/>
    <dgm:cxn modelId="{355C1406-BB3D-4CAE-B7CA-32A1EA28AAE3}" type="presParOf" srcId="{902FD4C2-235C-420E-A8DA-D73783C2197B}" destId="{7B1E04B4-B722-4D55-870B-0FD19A057CC4}" srcOrd="0" destOrd="0" presId="urn:microsoft.com/office/officeart/2005/8/layout/pList1"/>
    <dgm:cxn modelId="{6BB3F2AB-9E80-40DA-85EF-09D64ECE1F83}" type="presParOf" srcId="{902FD4C2-235C-420E-A8DA-D73783C2197B}" destId="{2FAD26C7-0936-4740-8ADC-7F7A4C7176E5}" srcOrd="1" destOrd="0" presId="urn:microsoft.com/office/officeart/2005/8/layout/pList1"/>
    <dgm:cxn modelId="{F3EBB279-F576-40F3-9762-7A5C7EDBB919}" type="presParOf" srcId="{245311CA-C68C-454A-AD9D-13ED7AFA581F}" destId="{DFF1D605-2378-4137-A469-0D2C2C9A3479}" srcOrd="1" destOrd="0" presId="urn:microsoft.com/office/officeart/2005/8/layout/pList1"/>
    <dgm:cxn modelId="{C80C242E-7D88-44D6-8053-E6B7C5D0FADD}" type="presParOf" srcId="{245311CA-C68C-454A-AD9D-13ED7AFA581F}" destId="{FE098B60-B35C-4D19-BF67-CD4223E80872}" srcOrd="2" destOrd="0" presId="urn:microsoft.com/office/officeart/2005/8/layout/pList1"/>
    <dgm:cxn modelId="{6B511FBF-76A6-42C4-A944-340524E1D665}" type="presParOf" srcId="{FE098B60-B35C-4D19-BF67-CD4223E80872}" destId="{9F625989-DBEB-44B7-A27B-2CE34A3AF32F}" srcOrd="0" destOrd="0" presId="urn:microsoft.com/office/officeart/2005/8/layout/pList1"/>
    <dgm:cxn modelId="{CA0348F9-1220-4A12-9563-440B63045584}" type="presParOf" srcId="{FE098B60-B35C-4D19-BF67-CD4223E80872}" destId="{B7ADD1A9-AB16-4311-B162-E2ADDDAE52D6}" srcOrd="1" destOrd="0" presId="urn:microsoft.com/office/officeart/2005/8/layout/pList1"/>
    <dgm:cxn modelId="{96CDFD5F-720E-4F58-BA82-A86A36CE3239}" type="presParOf" srcId="{245311CA-C68C-454A-AD9D-13ED7AFA581F}" destId="{C0421DD0-1426-4D9B-9B09-2742FB776676}" srcOrd="3" destOrd="0" presId="urn:microsoft.com/office/officeart/2005/8/layout/pList1"/>
    <dgm:cxn modelId="{92F39F12-8B6F-4A9D-8B90-D067CDC7D550}" type="presParOf" srcId="{245311CA-C68C-454A-AD9D-13ED7AFA581F}" destId="{FA3B3901-C497-44D5-9560-5634E544818B}" srcOrd="4" destOrd="0" presId="urn:microsoft.com/office/officeart/2005/8/layout/pList1"/>
    <dgm:cxn modelId="{5A1F4CB1-5756-423D-A1A8-F3526A94E709}" type="presParOf" srcId="{FA3B3901-C497-44D5-9560-5634E544818B}" destId="{CA73344E-C6C0-47B8-86C6-1729617AC623}" srcOrd="0" destOrd="0" presId="urn:microsoft.com/office/officeart/2005/8/layout/pList1"/>
    <dgm:cxn modelId="{3EF66097-43F5-46A5-A25F-1B365441020A}" type="presParOf" srcId="{FA3B3901-C497-44D5-9560-5634E544818B}" destId="{93DBECEA-B282-4DA1-80AE-7CD650E659F6}" srcOrd="1" destOrd="0" presId="urn:microsoft.com/office/officeart/2005/8/layout/pList1"/>
    <dgm:cxn modelId="{B7B5D0DB-B91F-4C30-8FFC-F2D0B2BF4E13}" type="presParOf" srcId="{245311CA-C68C-454A-AD9D-13ED7AFA581F}" destId="{39DFB848-0FC7-4391-8022-E31ECB4AD7DE}" srcOrd="5" destOrd="0" presId="urn:microsoft.com/office/officeart/2005/8/layout/pList1"/>
    <dgm:cxn modelId="{67762608-59A6-49CC-8DE6-58BB58C3F7B9}" type="presParOf" srcId="{245311CA-C68C-454A-AD9D-13ED7AFA581F}" destId="{3172ED1E-A687-4EC8-8DB5-61747AB3A5D9}" srcOrd="6" destOrd="0" presId="urn:microsoft.com/office/officeart/2005/8/layout/pList1"/>
    <dgm:cxn modelId="{BAD169ED-2331-41A3-AD61-8DA4B5E88D7D}" type="presParOf" srcId="{3172ED1E-A687-4EC8-8DB5-61747AB3A5D9}" destId="{1B159F49-57C6-4C6B-A60C-7D13B75BF3DB}" srcOrd="0" destOrd="0" presId="urn:microsoft.com/office/officeart/2005/8/layout/pList1"/>
    <dgm:cxn modelId="{49014D9F-05E1-4216-A586-401FCFFE3143}" type="presParOf" srcId="{3172ED1E-A687-4EC8-8DB5-61747AB3A5D9}" destId="{4176227E-2B94-4F5E-90E1-3B7D31674AA1}" srcOrd="1" destOrd="0" presId="urn:microsoft.com/office/officeart/2005/8/layout/pList1"/>
    <dgm:cxn modelId="{E3763C3D-97CE-4D59-8CC9-E02DAF53E230}" type="presParOf" srcId="{245311CA-C68C-454A-AD9D-13ED7AFA581F}" destId="{935F2388-A9AD-433E-92F9-D416925AF350}" srcOrd="7" destOrd="0" presId="urn:microsoft.com/office/officeart/2005/8/layout/pList1"/>
    <dgm:cxn modelId="{689358C3-5D29-4267-AFE1-C6F6956FC3DE}" type="presParOf" srcId="{245311CA-C68C-454A-AD9D-13ED7AFA581F}" destId="{6D2A12DE-2F8E-4508-A86B-15F6A366E652}" srcOrd="8" destOrd="0" presId="urn:microsoft.com/office/officeart/2005/8/layout/pList1"/>
    <dgm:cxn modelId="{3D0A22FA-EEC8-40AA-9CEF-49DFB51D8D51}" type="presParOf" srcId="{6D2A12DE-2F8E-4508-A86B-15F6A366E652}" destId="{A5218B44-3CBA-4139-9628-52A6C8CABF44}" srcOrd="0" destOrd="0" presId="urn:microsoft.com/office/officeart/2005/8/layout/pList1"/>
    <dgm:cxn modelId="{5606AF78-8911-4F51-A61E-AF741DF020F0}" type="presParOf" srcId="{6D2A12DE-2F8E-4508-A86B-15F6A366E652}" destId="{883F11E6-1F0F-4B14-9B39-6D1AB78C97B7}" srcOrd="1" destOrd="0" presId="urn:microsoft.com/office/officeart/2005/8/layout/pList1"/>
    <dgm:cxn modelId="{275B1386-28F6-4938-B073-80D1E5E570E6}" type="presParOf" srcId="{245311CA-C68C-454A-AD9D-13ED7AFA581F}" destId="{F6DFC32F-720A-4AB8-BF74-8B322563BEB1}" srcOrd="9" destOrd="0" presId="urn:microsoft.com/office/officeart/2005/8/layout/pList1"/>
    <dgm:cxn modelId="{C3C73847-1A54-486C-9853-643E1527662E}" type="presParOf" srcId="{245311CA-C68C-454A-AD9D-13ED7AFA581F}" destId="{1C7FDBB8-5123-4F62-BD5F-C05F6E956C0D}" srcOrd="10" destOrd="0" presId="urn:microsoft.com/office/officeart/2005/8/layout/pList1"/>
    <dgm:cxn modelId="{93D39A57-FF85-4DA7-AF48-A96BB7878CF1}" type="presParOf" srcId="{1C7FDBB8-5123-4F62-BD5F-C05F6E956C0D}" destId="{4126C2B6-3357-4BD4-974A-45852777438A}" srcOrd="0" destOrd="0" presId="urn:microsoft.com/office/officeart/2005/8/layout/pList1"/>
    <dgm:cxn modelId="{529906C1-FE67-4301-A06C-C9C06AF66BAF}" type="presParOf" srcId="{1C7FDBB8-5123-4F62-BD5F-C05F6E956C0D}" destId="{ED65C3EF-7C5D-45C2-AD05-A123719D8A46}" srcOrd="1" destOrd="0" presId="urn:microsoft.com/office/officeart/2005/8/layout/pList1"/>
    <dgm:cxn modelId="{810D3B84-146A-4BE5-8485-43AB7E99BF76}" type="presParOf" srcId="{245311CA-C68C-454A-AD9D-13ED7AFA581F}" destId="{5F63A5D5-1DC3-4846-BFAB-74E413BB1F88}" srcOrd="11" destOrd="0" presId="urn:microsoft.com/office/officeart/2005/8/layout/pList1"/>
    <dgm:cxn modelId="{11A3E5E8-C7B5-468B-8E62-CDDBBED9F8BC}" type="presParOf" srcId="{245311CA-C68C-454A-AD9D-13ED7AFA581F}" destId="{70096889-44FC-4AD7-8130-14D0EB039C90}" srcOrd="12" destOrd="0" presId="urn:microsoft.com/office/officeart/2005/8/layout/pList1"/>
    <dgm:cxn modelId="{6E612662-F3FD-4B84-BB0F-4604CA113FDE}" type="presParOf" srcId="{70096889-44FC-4AD7-8130-14D0EB039C90}" destId="{9B297AE8-864D-412B-ABBC-D2436566CB37}" srcOrd="0" destOrd="0" presId="urn:microsoft.com/office/officeart/2005/8/layout/pList1"/>
    <dgm:cxn modelId="{A23F280B-C074-4FE2-BD5E-46E284EEA076}" type="presParOf" srcId="{70096889-44FC-4AD7-8130-14D0EB039C90}" destId="{4610638D-391A-48CE-900A-26AEA1C69B10}"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E04B4-B722-4D55-870B-0FD19A057CC4}">
      <dsp:nvSpPr>
        <dsp:cNvPr id="0" name=""/>
        <dsp:cNvSpPr/>
      </dsp:nvSpPr>
      <dsp:spPr>
        <a:xfrm>
          <a:off x="152085" y="43082"/>
          <a:ext cx="1749703" cy="1205545"/>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AD26C7-0936-4740-8ADC-7F7A4C7176E5}">
      <dsp:nvSpPr>
        <dsp:cNvPr id="0" name=""/>
        <dsp:cNvSpPr/>
      </dsp:nvSpPr>
      <dsp:spPr>
        <a:xfrm>
          <a:off x="197595" y="1207590"/>
          <a:ext cx="1749703" cy="64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fr-BE" sz="1800" b="0" kern="1200">
              <a:solidFill>
                <a:srgbClr val="B82400"/>
              </a:solidFill>
            </a:rPr>
            <a:t>Cluster 0</a:t>
          </a:r>
          <a:r>
            <a:rPr lang="fr-BE" sz="1800" b="0" kern="1200"/>
            <a:t>  </a:t>
          </a:r>
          <a:r>
            <a:rPr lang="fr-BE" sz="1800" kern="1200"/>
            <a:t>Fondements</a:t>
          </a:r>
        </a:p>
      </dsp:txBody>
      <dsp:txXfrm>
        <a:off x="197595" y="1207590"/>
        <a:ext cx="1749703" cy="649139"/>
      </dsp:txXfrm>
    </dsp:sp>
    <dsp:sp modelId="{9F625989-DBEB-44B7-A27B-2CE34A3AF32F}">
      <dsp:nvSpPr>
        <dsp:cNvPr id="0" name=""/>
        <dsp:cNvSpPr/>
      </dsp:nvSpPr>
      <dsp:spPr>
        <a:xfrm>
          <a:off x="2122342" y="2045"/>
          <a:ext cx="1749703" cy="1205545"/>
        </a:xfrm>
        <a:prstGeom prst="round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ADD1A9-AB16-4311-B162-E2ADDDAE52D6}">
      <dsp:nvSpPr>
        <dsp:cNvPr id="0" name=""/>
        <dsp:cNvSpPr/>
      </dsp:nvSpPr>
      <dsp:spPr>
        <a:xfrm>
          <a:off x="2122342" y="1207590"/>
          <a:ext cx="1749703" cy="64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fr-BE" sz="1800" kern="1200">
              <a:solidFill>
                <a:srgbClr val="B82400"/>
              </a:solidFill>
            </a:rPr>
            <a:t>Cluster 1 </a:t>
          </a:r>
          <a:r>
            <a:rPr lang="fr-BE" sz="1800" kern="1200"/>
            <a:t>Transversalités</a:t>
          </a:r>
        </a:p>
      </dsp:txBody>
      <dsp:txXfrm>
        <a:off x="2122342" y="1207590"/>
        <a:ext cx="1749703" cy="649139"/>
      </dsp:txXfrm>
    </dsp:sp>
    <dsp:sp modelId="{CA73344E-C6C0-47B8-86C6-1729617AC623}">
      <dsp:nvSpPr>
        <dsp:cNvPr id="0" name=""/>
        <dsp:cNvSpPr/>
      </dsp:nvSpPr>
      <dsp:spPr>
        <a:xfrm>
          <a:off x="4075172" y="2045"/>
          <a:ext cx="1749703" cy="1205545"/>
        </a:xfrm>
        <a:prstGeom prst="round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DBECEA-B282-4DA1-80AE-7CD650E659F6}">
      <dsp:nvSpPr>
        <dsp:cNvPr id="0" name=""/>
        <dsp:cNvSpPr/>
      </dsp:nvSpPr>
      <dsp:spPr>
        <a:xfrm>
          <a:off x="4047089" y="1207590"/>
          <a:ext cx="1805868" cy="64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fr-BE" sz="1800" kern="1200">
              <a:solidFill>
                <a:srgbClr val="B82400"/>
              </a:solidFill>
            </a:rPr>
            <a:t>Cluster 2 </a:t>
          </a:r>
          <a:r>
            <a:rPr lang="fr-BE" sz="1800" kern="1200"/>
            <a:t>Support	</a:t>
          </a:r>
        </a:p>
      </dsp:txBody>
      <dsp:txXfrm>
        <a:off x="4047089" y="1207590"/>
        <a:ext cx="1805868" cy="649139"/>
      </dsp:txXfrm>
    </dsp:sp>
    <dsp:sp modelId="{1B159F49-57C6-4C6B-A60C-7D13B75BF3DB}">
      <dsp:nvSpPr>
        <dsp:cNvPr id="0" name=""/>
        <dsp:cNvSpPr/>
      </dsp:nvSpPr>
      <dsp:spPr>
        <a:xfrm>
          <a:off x="6028002" y="2045"/>
          <a:ext cx="1749703" cy="1205545"/>
        </a:xfrm>
        <a:prstGeom prst="round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76227E-2B94-4F5E-90E1-3B7D31674AA1}">
      <dsp:nvSpPr>
        <dsp:cNvPr id="0" name=""/>
        <dsp:cNvSpPr/>
      </dsp:nvSpPr>
      <dsp:spPr>
        <a:xfrm>
          <a:off x="6028002" y="1207590"/>
          <a:ext cx="1749703" cy="64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fr-BE" sz="1800" kern="1200">
              <a:solidFill>
                <a:srgbClr val="B82400"/>
              </a:solidFill>
            </a:rPr>
            <a:t>Cluster 3</a:t>
          </a:r>
          <a:r>
            <a:rPr lang="fr-BE" sz="1800" kern="1200"/>
            <a:t> Excellence opérationnelle</a:t>
          </a:r>
        </a:p>
      </dsp:txBody>
      <dsp:txXfrm>
        <a:off x="6028002" y="1207590"/>
        <a:ext cx="1749703" cy="649139"/>
      </dsp:txXfrm>
    </dsp:sp>
    <dsp:sp modelId="{A5218B44-3CBA-4139-9628-52A6C8CABF44}">
      <dsp:nvSpPr>
        <dsp:cNvPr id="0" name=""/>
        <dsp:cNvSpPr/>
      </dsp:nvSpPr>
      <dsp:spPr>
        <a:xfrm>
          <a:off x="1195943" y="2123382"/>
          <a:ext cx="1749703" cy="1205545"/>
        </a:xfrm>
        <a:prstGeom prst="roundRect">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3F11E6-1F0F-4B14-9B39-6D1AB78C97B7}">
      <dsp:nvSpPr>
        <dsp:cNvPr id="0" name=""/>
        <dsp:cNvSpPr/>
      </dsp:nvSpPr>
      <dsp:spPr>
        <a:xfrm>
          <a:off x="1021410" y="3239292"/>
          <a:ext cx="2001660" cy="64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fr-BE" sz="1800" u="none" kern="1200">
              <a:solidFill>
                <a:srgbClr val="B82400"/>
              </a:solidFill>
            </a:rPr>
            <a:t>Cluster 4</a:t>
          </a:r>
          <a:r>
            <a:rPr lang="fr-BE" sz="1800" kern="1200"/>
            <a:t> Prestataires de soins et institutions de soins</a:t>
          </a:r>
        </a:p>
      </dsp:txBody>
      <dsp:txXfrm>
        <a:off x="1021410" y="3239292"/>
        <a:ext cx="2001660" cy="649139"/>
      </dsp:txXfrm>
    </dsp:sp>
    <dsp:sp modelId="{4126C2B6-3357-4BD4-974A-45852777438A}">
      <dsp:nvSpPr>
        <dsp:cNvPr id="0" name=""/>
        <dsp:cNvSpPr/>
      </dsp:nvSpPr>
      <dsp:spPr>
        <a:xfrm>
          <a:off x="3246668" y="2123382"/>
          <a:ext cx="1749703" cy="1205545"/>
        </a:xfrm>
        <a:prstGeom prst="roundRect">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65C3EF-7C5D-45C2-AD05-A123719D8A46}">
      <dsp:nvSpPr>
        <dsp:cNvPr id="0" name=""/>
        <dsp:cNvSpPr/>
      </dsp:nvSpPr>
      <dsp:spPr>
        <a:xfrm>
          <a:off x="3198114" y="3239292"/>
          <a:ext cx="1749703" cy="64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fr-BE" sz="1800" kern="1200">
              <a:solidFill>
                <a:srgbClr val="B82400"/>
              </a:solidFill>
            </a:rPr>
            <a:t>Cluster 5 </a:t>
          </a:r>
          <a:r>
            <a:rPr lang="fr-BE" sz="1800" kern="1200"/>
            <a:t>Patient en qualité de copilote</a:t>
          </a:r>
        </a:p>
      </dsp:txBody>
      <dsp:txXfrm>
        <a:off x="3198114" y="3239292"/>
        <a:ext cx="1749703" cy="649139"/>
      </dsp:txXfrm>
    </dsp:sp>
    <dsp:sp modelId="{9B297AE8-864D-412B-ABBC-D2436566CB37}">
      <dsp:nvSpPr>
        <dsp:cNvPr id="0" name=""/>
        <dsp:cNvSpPr/>
      </dsp:nvSpPr>
      <dsp:spPr>
        <a:xfrm>
          <a:off x="5171415" y="2123382"/>
          <a:ext cx="1749703" cy="1205545"/>
        </a:xfrm>
        <a:prstGeom prst="roundRect">
          <a:avLst/>
        </a:prstGeom>
        <a:blipFill rotWithShape="1">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10638D-391A-48CE-900A-26AEA1C69B10}">
      <dsp:nvSpPr>
        <dsp:cNvPr id="0" name=""/>
        <dsp:cNvSpPr/>
      </dsp:nvSpPr>
      <dsp:spPr>
        <a:xfrm>
          <a:off x="5122861" y="3239292"/>
          <a:ext cx="1749703" cy="64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fr-BE" sz="1800" kern="1200">
              <a:solidFill>
                <a:srgbClr val="B82400"/>
              </a:solidFill>
            </a:rPr>
            <a:t>Cluster 6 </a:t>
          </a:r>
          <a:r>
            <a:rPr lang="fr-BE" sz="1800" kern="1200"/>
            <a:t>eSanté et mutualités</a:t>
          </a:r>
        </a:p>
      </dsp:txBody>
      <dsp:txXfrm>
        <a:off x="5122861" y="3239292"/>
        <a:ext cx="1749703" cy="649139"/>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A3FA20-096E-4683-9DCA-AA699271F950}" type="datetimeFigureOut">
              <a:rPr lang="fr-BE" smtClean="0"/>
              <a:t>26/02/2019</a:t>
            </a:fld>
            <a:endParaRPr lang="fr-B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9F856E-F6AB-48BE-86F9-940222F82635}" type="slidenum">
              <a:rPr lang="fr-BE" smtClean="0"/>
              <a:t>‹#›</a:t>
            </a:fld>
            <a:endParaRPr lang="fr-BE"/>
          </a:p>
        </p:txBody>
      </p:sp>
    </p:spTree>
    <p:extLst>
      <p:ext uri="{BB962C8B-B14F-4D97-AF65-F5344CB8AC3E}">
        <p14:creationId xmlns:p14="http://schemas.microsoft.com/office/powerpoint/2010/main" val="288427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0CDFC-4227-4C65-BFFE-606B768D4FEF}" type="datetimeFigureOut">
              <a:rPr lang="fr-BE" smtClean="0"/>
              <a:t>26/02/2019</a:t>
            </a:fld>
            <a:endParaRPr lang="fr-BE"/>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DF498-6B22-4C23-B9DE-FBD91F7FCCAE}" type="slidenum">
              <a:rPr lang="fr-BE" smtClean="0"/>
              <a:t>‹#›</a:t>
            </a:fld>
            <a:endParaRPr lang="fr-BE"/>
          </a:p>
        </p:txBody>
      </p:sp>
    </p:spTree>
    <p:extLst>
      <p:ext uri="{BB962C8B-B14F-4D97-AF65-F5344CB8AC3E}">
        <p14:creationId xmlns:p14="http://schemas.microsoft.com/office/powerpoint/2010/main" val="303039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00150" y="1143000"/>
            <a:ext cx="4457700" cy="3086100"/>
          </a:xfrm>
        </p:spPr>
      </p:sp>
      <p:sp>
        <p:nvSpPr>
          <p:cNvPr id="3" name="Tijdelijke aanduiding voor notities 2"/>
          <p:cNvSpPr>
            <a:spLocks noGrp="1"/>
          </p:cNvSpPr>
          <p:nvPr>
            <p:ph type="body" idx="1"/>
          </p:nvPr>
        </p:nvSpPr>
        <p:spPr/>
        <p:txBody>
          <a:bodyPr/>
          <a:lstStyle/>
          <a:p>
            <a:r>
              <a:rPr lang="nl-BE" sz="1200" b="0" i="0" u="none" strike="noStrike" kern="1200" baseline="0" dirty="0" smtClean="0">
                <a:solidFill>
                  <a:schemeClr val="tx1"/>
                </a:solidFill>
                <a:latin typeface="+mn-lt"/>
                <a:ea typeface="+mn-ea"/>
                <a:cs typeface="+mn-cs"/>
              </a:rPr>
              <a:t>Een cluster bundelt de projecten die elk hun eigen, specifieke doelstellingen hebben maar die, samen, nog een extra dimensie toevoegen bij de realisatie van de strategische doelstellingen van het programma. </a:t>
            </a:r>
            <a:endParaRPr lang="nl-BE" dirty="0"/>
          </a:p>
        </p:txBody>
      </p:sp>
      <p:sp>
        <p:nvSpPr>
          <p:cNvPr id="4" name="Tijdelijke aanduiding voor dianummer 3"/>
          <p:cNvSpPr>
            <a:spLocks noGrp="1"/>
          </p:cNvSpPr>
          <p:nvPr>
            <p:ph type="sldNum" sz="quarter" idx="10"/>
          </p:nvPr>
        </p:nvSpPr>
        <p:spPr/>
        <p:txBody>
          <a:bodyPr/>
          <a:lstStyle/>
          <a:p>
            <a:pPr>
              <a:defRPr/>
            </a:pPr>
            <a:fld id="{68A5D9F6-8BE4-448E-BA5B-E6CDAD225B26}" type="slidenum">
              <a:rPr lang="nl-NL" smtClean="0"/>
              <a:pPr>
                <a:defRPr/>
              </a:pPr>
              <a:t>7</a:t>
            </a:fld>
            <a:endParaRPr lang="nl-NL"/>
          </a:p>
        </p:txBody>
      </p:sp>
    </p:spTree>
    <p:extLst>
      <p:ext uri="{BB962C8B-B14F-4D97-AF65-F5344CB8AC3E}">
        <p14:creationId xmlns:p14="http://schemas.microsoft.com/office/powerpoint/2010/main" val="2049560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8688">
              <a:defRPr sz="3200" b="1">
                <a:solidFill>
                  <a:schemeClr val="tx1"/>
                </a:solidFill>
                <a:latin typeface="Times New Roman" pitchFamily="18" charset="0"/>
              </a:defRPr>
            </a:lvl1pPr>
            <a:lvl2pPr marL="742950" indent="-285750" defTabSz="928688">
              <a:defRPr sz="3200" b="1">
                <a:solidFill>
                  <a:schemeClr val="tx1"/>
                </a:solidFill>
                <a:latin typeface="Times New Roman" pitchFamily="18" charset="0"/>
              </a:defRPr>
            </a:lvl2pPr>
            <a:lvl3pPr marL="1143000" indent="-228600" defTabSz="928688">
              <a:defRPr sz="3200" b="1">
                <a:solidFill>
                  <a:schemeClr val="tx1"/>
                </a:solidFill>
                <a:latin typeface="Times New Roman" pitchFamily="18" charset="0"/>
              </a:defRPr>
            </a:lvl3pPr>
            <a:lvl4pPr marL="1600200" indent="-228600" defTabSz="928688">
              <a:defRPr sz="3200" b="1">
                <a:solidFill>
                  <a:schemeClr val="tx1"/>
                </a:solidFill>
                <a:latin typeface="Times New Roman" pitchFamily="18" charset="0"/>
              </a:defRPr>
            </a:lvl4pPr>
            <a:lvl5pPr marL="2057400" indent="-228600" defTabSz="928688">
              <a:defRPr sz="3200" b="1">
                <a:solidFill>
                  <a:schemeClr val="tx1"/>
                </a:solidFill>
                <a:latin typeface="Times New Roman" pitchFamily="18" charset="0"/>
              </a:defRPr>
            </a:lvl5pPr>
            <a:lvl6pPr marL="2514600" indent="-228600" defTabSz="928688" eaLnBrk="0" fontAlgn="base" hangingPunct="0">
              <a:spcBef>
                <a:spcPct val="0"/>
              </a:spcBef>
              <a:spcAft>
                <a:spcPct val="0"/>
              </a:spcAft>
              <a:defRPr sz="3200" b="1">
                <a:solidFill>
                  <a:schemeClr val="tx1"/>
                </a:solidFill>
                <a:latin typeface="Times New Roman" pitchFamily="18" charset="0"/>
              </a:defRPr>
            </a:lvl6pPr>
            <a:lvl7pPr marL="2971800" indent="-228600" defTabSz="928688" eaLnBrk="0" fontAlgn="base" hangingPunct="0">
              <a:spcBef>
                <a:spcPct val="0"/>
              </a:spcBef>
              <a:spcAft>
                <a:spcPct val="0"/>
              </a:spcAft>
              <a:defRPr sz="3200" b="1">
                <a:solidFill>
                  <a:schemeClr val="tx1"/>
                </a:solidFill>
                <a:latin typeface="Times New Roman" pitchFamily="18" charset="0"/>
              </a:defRPr>
            </a:lvl7pPr>
            <a:lvl8pPr marL="3429000" indent="-228600" defTabSz="928688" eaLnBrk="0" fontAlgn="base" hangingPunct="0">
              <a:spcBef>
                <a:spcPct val="0"/>
              </a:spcBef>
              <a:spcAft>
                <a:spcPct val="0"/>
              </a:spcAft>
              <a:defRPr sz="3200" b="1">
                <a:solidFill>
                  <a:schemeClr val="tx1"/>
                </a:solidFill>
                <a:latin typeface="Times New Roman" pitchFamily="18" charset="0"/>
              </a:defRPr>
            </a:lvl8pPr>
            <a:lvl9pPr marL="3886200" indent="-228600" defTabSz="928688" eaLnBrk="0" fontAlgn="base" hangingPunct="0">
              <a:spcBef>
                <a:spcPct val="0"/>
              </a:spcBef>
              <a:spcAft>
                <a:spcPct val="0"/>
              </a:spcAft>
              <a:defRPr sz="3200" b="1">
                <a:solidFill>
                  <a:schemeClr val="tx1"/>
                </a:solidFill>
                <a:latin typeface="Times New Roman" pitchFamily="18" charset="0"/>
              </a:defRPr>
            </a:lvl9pPr>
          </a:lstStyle>
          <a:p>
            <a:pPr marL="0" marR="0" lvl="0" indent="0" algn="r" defTabSz="928688" rtl="0" eaLnBrk="1" fontAlgn="auto" latinLnBrk="0" hangingPunct="1">
              <a:lnSpc>
                <a:spcPct val="100000"/>
              </a:lnSpc>
              <a:spcBef>
                <a:spcPts val="0"/>
              </a:spcBef>
              <a:spcAft>
                <a:spcPts val="0"/>
              </a:spcAft>
              <a:buClrTx/>
              <a:buSzTx/>
              <a:buFontTx/>
              <a:buNone/>
              <a:tabLst/>
              <a:defRPr/>
            </a:pPr>
            <a:fld id="{57021076-4BFF-411B-B7F4-15E703EEE8EA}" type="slidenum">
              <a:rPr kumimoji="0" lang="nl-NL" altLang="en-US" sz="13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28688" rtl="0" eaLnBrk="1" fontAlgn="auto" latinLnBrk="0" hangingPunct="1">
                <a:lnSpc>
                  <a:spcPct val="100000"/>
                </a:lnSpc>
                <a:spcBef>
                  <a:spcPts val="0"/>
                </a:spcBef>
                <a:spcAft>
                  <a:spcPts val="0"/>
                </a:spcAft>
                <a:buClrTx/>
                <a:buSzTx/>
                <a:buFontTx/>
                <a:buNone/>
                <a:tabLst/>
                <a:defRPr/>
              </a:pPr>
              <a:t>25</a:t>
            </a:fld>
            <a:endParaRPr kumimoji="0" lang="nl-NL" altLang="en-US" sz="1300" b="0" i="0" u="none" strike="noStrike" kern="1200" cap="none" spc="0" normalizeH="0" baseline="0" noProof="0" smtClean="0">
              <a:ln>
                <a:noFill/>
              </a:ln>
              <a:solidFill>
                <a:prstClr val="black"/>
              </a:solidFill>
              <a:effectLst/>
              <a:uLnTx/>
              <a:uFillTx/>
              <a:latin typeface="Times New Roman" pitchFamily="18" charset="0"/>
              <a:ea typeface="+mn-ea"/>
              <a:cs typeface="+mn-cs"/>
            </a:endParaRPr>
          </a:p>
        </p:txBody>
      </p:sp>
      <p:sp>
        <p:nvSpPr>
          <p:cNvPr id="33795" name="Rectangle 2"/>
          <p:cNvSpPr>
            <a:spLocks noGrp="1" noRot="1" noChangeAspect="1" noChangeArrowheads="1" noTextEdit="1"/>
          </p:cNvSpPr>
          <p:nvPr>
            <p:ph type="sldImg"/>
          </p:nvPr>
        </p:nvSpPr>
        <p:spPr>
          <a:xfrm>
            <a:off x="712788" y="746125"/>
            <a:ext cx="5373687" cy="3721100"/>
          </a:xfrm>
          <a:ln/>
        </p:spPr>
      </p:sp>
      <p:sp>
        <p:nvSpPr>
          <p:cNvPr id="33796" name="Rectangle 3"/>
          <p:cNvSpPr>
            <a:spLocks noGrp="1" noChangeArrowheads="1"/>
          </p:cNvSpPr>
          <p:nvPr>
            <p:ph type="body" idx="1"/>
          </p:nvPr>
        </p:nvSpPr>
        <p:spPr>
          <a:xfrm>
            <a:off x="679450" y="4714875"/>
            <a:ext cx="5438775" cy="4465638"/>
          </a:xfrm>
          <a:noFill/>
        </p:spPr>
        <p:txBody>
          <a:bodyPr/>
          <a:lstStyle/>
          <a:p>
            <a:pPr eaLnBrk="1" hangingPunct="1"/>
            <a:endParaRPr lang="fr-BE" altLang="en-US" smtClean="0"/>
          </a:p>
        </p:txBody>
      </p:sp>
    </p:spTree>
    <p:extLst>
      <p:ext uri="{BB962C8B-B14F-4D97-AF65-F5344CB8AC3E}">
        <p14:creationId xmlns:p14="http://schemas.microsoft.com/office/powerpoint/2010/main" val="2598009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plan-egezondheid.be/home" TargetMode="External"/><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1.jpg"/><Relationship Id="rId4" Type="http://schemas.openxmlformats.org/officeDocument/2006/relationships/image" Target="../media/image7.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plan-egezondheid.be/home" TargetMode="External"/><Relationship Id="rId1" Type="http://schemas.openxmlformats.org/officeDocument/2006/relationships/slideMaster" Target="../slideMasters/slideMaster3.xml"/><Relationship Id="rId4" Type="http://schemas.openxmlformats.org/officeDocument/2006/relationships/image" Target="../media/image6.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plan-egezondheid.be/home" TargetMode="External"/><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7380" y="1278199"/>
            <a:ext cx="8420100" cy="1470025"/>
          </a:xfrm>
          <a:prstGeom prst="rect">
            <a:avLst/>
          </a:prstGeom>
        </p:spPr>
        <p:txBody>
          <a:bodyPr/>
          <a:lstStyle>
            <a:lvl1pPr algn="ctr">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2031961" y="2762511"/>
            <a:ext cx="6934200" cy="937852"/>
          </a:xfrm>
          <a:prstGeom prst="rect">
            <a:avLst/>
          </a:prstGeom>
        </p:spPr>
        <p:txBody>
          <a:bodyPr/>
          <a:lstStyle>
            <a:lvl1pPr marL="0" indent="0" algn="ctr">
              <a:buNone/>
              <a:defRPr>
                <a:solidFill>
                  <a:schemeClr val="tx1">
                    <a:tint val="75000"/>
                  </a:schemeClr>
                </a:solidFill>
              </a:defRPr>
            </a:lvl1pPr>
            <a:lvl2pPr marL="457192" indent="0" algn="ctr">
              <a:buNone/>
              <a:defRPr>
                <a:solidFill>
                  <a:schemeClr val="tx1">
                    <a:tint val="75000"/>
                  </a:schemeClr>
                </a:solidFill>
              </a:defRPr>
            </a:lvl2pPr>
            <a:lvl3pPr marL="914384" indent="0" algn="ctr">
              <a:buNone/>
              <a:defRPr>
                <a:solidFill>
                  <a:schemeClr val="tx1">
                    <a:tint val="75000"/>
                  </a:schemeClr>
                </a:solidFill>
              </a:defRPr>
            </a:lvl3pPr>
            <a:lvl4pPr marL="1371577" indent="0" algn="ctr">
              <a:buNone/>
              <a:defRPr>
                <a:solidFill>
                  <a:schemeClr val="tx1">
                    <a:tint val="75000"/>
                  </a:schemeClr>
                </a:solidFill>
              </a:defRPr>
            </a:lvl4pPr>
            <a:lvl5pPr marL="1828767" indent="0" algn="ctr">
              <a:buNone/>
              <a:defRPr>
                <a:solidFill>
                  <a:schemeClr val="tx1">
                    <a:tint val="75000"/>
                  </a:schemeClr>
                </a:solidFill>
              </a:defRPr>
            </a:lvl5pPr>
            <a:lvl6pPr marL="2285961" indent="0" algn="ctr">
              <a:buNone/>
              <a:defRPr>
                <a:solidFill>
                  <a:schemeClr val="tx1">
                    <a:tint val="75000"/>
                  </a:schemeClr>
                </a:solidFill>
              </a:defRPr>
            </a:lvl6pPr>
            <a:lvl7pPr marL="2743152" indent="0" algn="ctr">
              <a:buNone/>
              <a:defRPr>
                <a:solidFill>
                  <a:schemeClr val="tx1">
                    <a:tint val="75000"/>
                  </a:schemeClr>
                </a:solidFill>
              </a:defRPr>
            </a:lvl7pPr>
            <a:lvl8pPr marL="3200343" indent="0" algn="ctr">
              <a:buNone/>
              <a:defRPr>
                <a:solidFill>
                  <a:schemeClr val="tx1">
                    <a:tint val="75000"/>
                  </a:schemeClr>
                </a:solidFill>
              </a:defRPr>
            </a:lvl8pPr>
            <a:lvl9pPr marL="3657537" indent="0" algn="ctr">
              <a:buNone/>
              <a:defRPr>
                <a:solidFill>
                  <a:schemeClr val="tx1">
                    <a:tint val="75000"/>
                  </a:schemeClr>
                </a:solidFill>
              </a:defRPr>
            </a:lvl9pPr>
          </a:lstStyle>
          <a:p>
            <a:r>
              <a:rPr lang="en-US" dirty="0" smtClean="0"/>
              <a:t>Click to edit Master subtitle style</a:t>
            </a:r>
            <a:endParaRPr lang="fr-BE" dirty="0"/>
          </a:p>
        </p:txBody>
      </p:sp>
      <p:grpSp>
        <p:nvGrpSpPr>
          <p:cNvPr id="10" name="Group 11"/>
          <p:cNvGrpSpPr>
            <a:grpSpLocks/>
          </p:cNvGrpSpPr>
          <p:nvPr userDrawn="1"/>
        </p:nvGrpSpPr>
        <p:grpSpPr bwMode="auto">
          <a:xfrm>
            <a:off x="5499061" y="3068966"/>
            <a:ext cx="4624520" cy="2800767"/>
            <a:chOff x="4406900" y="2676525"/>
            <a:chExt cx="4268788" cy="2802021"/>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r>
                <a:rPr lang="fr-BE" altLang="en-US" sz="1600" dirty="0" smtClean="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https://www.ehealth.fgov.be</a:t>
              </a:r>
            </a:p>
            <a:p>
              <a:pPr>
                <a:defRPr/>
              </a:pPr>
              <a:r>
                <a:rPr lang="fr-BE" altLang="en-US" sz="1600" dirty="0" smtClean="0">
                  <a:latin typeface="+mn-lt"/>
                  <a:cs typeface="Arial" pitchFamily="34" charset="0"/>
                  <a:sym typeface="Arial" pitchFamily="34" charset="0"/>
                </a:rPr>
                <a:t>https://www.bcss.fgov.be</a:t>
              </a:r>
            </a:p>
            <a:p>
              <a:pPr>
                <a:defRPr/>
              </a:pPr>
              <a:r>
                <a:rPr lang="fr-BE" altLang="en-US" sz="1600" dirty="0" smtClean="0">
                  <a:latin typeface="+mn-lt"/>
                  <a:cs typeface="Arial" pitchFamily="34" charset="0"/>
                  <a:sym typeface="Arial" pitchFamily="34" charset="0"/>
                </a:rPr>
                <a:t>https://www.frankrobben.be</a:t>
              </a:r>
              <a:endParaRPr lang="fr-BE" altLang="en-US" sz="1600" dirty="0" smtClean="0">
                <a:latin typeface="+mn-lt"/>
                <a:cs typeface="Arial" pitchFamily="34" charset="0"/>
              </a:endParaRPr>
            </a:p>
          </p:txBody>
        </p:sp>
      </p:grpSp>
      <p:pic>
        <p:nvPicPr>
          <p:cNvPr id="16" name="Picture 15"/>
          <p:cNvPicPr>
            <a:picLocks noChangeAspect="1"/>
          </p:cNvPicPr>
          <p:nvPr userDrawn="1"/>
        </p:nvPicPr>
        <p:blipFill rotWithShape="1">
          <a:blip r:embed="rId4">
            <a:extLst>
              <a:ext uri="{28A0092B-C50C-407E-A947-70E740481C1C}">
                <a14:useLocalDpi xmlns:a14="http://schemas.microsoft.com/office/drawing/2010/main" val="0"/>
              </a:ext>
            </a:extLst>
          </a:blip>
          <a:srcRect t="-400" r="83862" b="91999"/>
          <a:stretch/>
        </p:blipFill>
        <p:spPr>
          <a:xfrm>
            <a:off x="8151360" y="6281936"/>
            <a:ext cx="1598627" cy="576064"/>
          </a:xfrm>
          <a:prstGeom prst="rect">
            <a:avLst/>
          </a:prstGeom>
        </p:spPr>
      </p:pic>
    </p:spTree>
    <p:extLst>
      <p:ext uri="{BB962C8B-B14F-4D97-AF65-F5344CB8AC3E}">
        <p14:creationId xmlns:p14="http://schemas.microsoft.com/office/powerpoint/2010/main" val="3453385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prstGeom prst="rect">
            <a:avLst/>
          </a:prstGeom>
        </p:spPr>
        <p:txBody>
          <a:bodyPr/>
          <a:lstStyle>
            <a:lvl1pPr>
              <a:defRPr>
                <a:solidFill>
                  <a:srgbClr val="77C9F2"/>
                </a:solidFill>
              </a:defRPr>
            </a:lvl1pPr>
          </a:lstStyle>
          <a:p>
            <a:r>
              <a:rPr lang="en-US" dirty="0" smtClean="0"/>
              <a:t>Click to edit Master title style</a:t>
            </a:r>
            <a:endParaRPr lang="fr-BE" dirty="0"/>
          </a:p>
        </p:txBody>
      </p:sp>
      <p:sp>
        <p:nvSpPr>
          <p:cNvPr id="6" name="Date Placeholder 3"/>
          <p:cNvSpPr>
            <a:spLocks noGrp="1"/>
          </p:cNvSpPr>
          <p:nvPr>
            <p:ph type="dt" sz="half" idx="2"/>
          </p:nvPr>
        </p:nvSpPr>
        <p:spPr>
          <a:xfrm>
            <a:off x="495300" y="644826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7"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011599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0"/>
                    </a14:imgEffect>
                  </a14:imgLayer>
                </a14:imgProps>
              </a:ext>
            </a:extLst>
          </a:blip>
          <a:stretch>
            <a:fillRect/>
          </a:stretch>
        </p:blipFill>
        <p:spPr>
          <a:xfrm>
            <a:off x="443236" y="1387227"/>
            <a:ext cx="4524132" cy="4176122"/>
          </a:xfrm>
          <a:prstGeom prst="rect">
            <a:avLst/>
          </a:prstGeom>
          <a:solidFill>
            <a:srgbClr val="525252"/>
          </a:solidFill>
          <a:ln>
            <a:noFill/>
          </a:ln>
        </p:spPr>
      </p:pic>
      <p:grpSp>
        <p:nvGrpSpPr>
          <p:cNvPr id="6" name="Group 11"/>
          <p:cNvGrpSpPr>
            <a:grpSpLocks/>
          </p:cNvGrpSpPr>
          <p:nvPr userDrawn="1"/>
        </p:nvGrpSpPr>
        <p:grpSpPr bwMode="auto">
          <a:xfrm>
            <a:off x="4967430" y="2132862"/>
            <a:ext cx="4624520" cy="2800767"/>
            <a:chOff x="4406900" y="2676525"/>
            <a:chExt cx="4268788" cy="2802021"/>
          </a:xfrm>
        </p:grpSpPr>
        <p:pic>
          <p:nvPicPr>
            <p:cNvPr id="7"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r>
                <a:rPr lang="fr-BE" altLang="en-US" sz="1600" dirty="0" smtClean="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https://www.ehealth.fgov.be</a:t>
              </a:r>
            </a:p>
            <a:p>
              <a:pPr>
                <a:defRPr/>
              </a:pPr>
              <a:r>
                <a:rPr lang="fr-BE" altLang="en-US" sz="1600" dirty="0" smtClean="0">
                  <a:latin typeface="+mn-lt"/>
                  <a:cs typeface="Arial" pitchFamily="34" charset="0"/>
                  <a:sym typeface="Arial" pitchFamily="34" charset="0"/>
                </a:rPr>
                <a:t>https://www.ksz.fgov.be</a:t>
              </a:r>
            </a:p>
            <a:p>
              <a:pPr>
                <a:defRPr/>
              </a:pPr>
              <a:r>
                <a:rPr lang="fr-BE" altLang="en-US" sz="1600" dirty="0" smtClean="0">
                  <a:latin typeface="+mn-lt"/>
                  <a:cs typeface="Arial" pitchFamily="34" charset="0"/>
                  <a:sym typeface="Arial" pitchFamily="34" charset="0"/>
                </a:rPr>
                <a:t>https://www.frankrobben.be</a:t>
              </a:r>
              <a:endParaRPr lang="fr-BE" altLang="en-US" sz="1600" dirty="0" smtClean="0">
                <a:latin typeface="+mn-lt"/>
                <a:cs typeface="Arial" pitchFamily="34" charset="0"/>
              </a:endParaRPr>
            </a:p>
          </p:txBody>
        </p:sp>
      </p:grpSp>
    </p:spTree>
    <p:extLst>
      <p:ext uri="{BB962C8B-B14F-4D97-AF65-F5344CB8AC3E}">
        <p14:creationId xmlns:p14="http://schemas.microsoft.com/office/powerpoint/2010/main" val="3217516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01601" y="274638"/>
            <a:ext cx="9309099" cy="664058"/>
          </a:xfrm>
        </p:spPr>
        <p:txBody>
          <a:bodyPr/>
          <a:lstStyle>
            <a:lvl1pPr algn="l">
              <a:defRPr b="1">
                <a:solidFill>
                  <a:srgbClr val="0070C0"/>
                </a:solidFill>
              </a:defRPr>
            </a:lvl1pPr>
          </a:lstStyle>
          <a:p>
            <a:r>
              <a:rPr lang="nl-BE" dirty="0" smtClean="0"/>
              <a:t>Titelstijl van model bewerken</a:t>
            </a:r>
            <a:endParaRPr lang="nl-NL" dirty="0"/>
          </a:p>
        </p:txBody>
      </p:sp>
      <p:sp>
        <p:nvSpPr>
          <p:cNvPr id="3" name="Tijdelijke aanduiding voor inhoud 2"/>
          <p:cNvSpPr>
            <a:spLocks noGrp="1"/>
          </p:cNvSpPr>
          <p:nvPr>
            <p:ph idx="1"/>
          </p:nvPr>
        </p:nvSpPr>
        <p:spPr>
          <a:xfrm>
            <a:off x="101605" y="1134059"/>
            <a:ext cx="9309100" cy="5032859"/>
          </a:xfrm>
        </p:spPr>
        <p:txBody>
          <a:bodyPr>
            <a:normAutofit/>
          </a:bodyPr>
          <a:lstStyle>
            <a:lvl1pPr marL="316527" indent="-316527">
              <a:buFont typeface="Wingdings" panose="05000000000000000000" pitchFamily="2" charset="2"/>
              <a:buChar char="Ø"/>
              <a:defRPr sz="1662"/>
            </a:lvl1pPr>
            <a:lvl2pPr marL="685806" indent="-263772">
              <a:buFont typeface="Wingdings" panose="05000000000000000000" pitchFamily="2" charset="2"/>
              <a:buChar char="Ø"/>
              <a:defRPr sz="1477"/>
            </a:lvl2pPr>
            <a:lvl3pPr marL="1055084" indent="-211016">
              <a:buFont typeface="Wingdings" panose="05000000000000000000" pitchFamily="2" charset="2"/>
              <a:buChar char="Ø"/>
              <a:defRPr sz="1292"/>
            </a:lvl3pPr>
            <a:lvl4pPr marL="1477120" indent="-211016">
              <a:buFont typeface="Wingdings" panose="05000000000000000000" pitchFamily="2" charset="2"/>
              <a:buChar char="Ø"/>
              <a:defRPr sz="1108"/>
            </a:lvl4pPr>
            <a:lvl5pPr marL="1899153" indent="-211016">
              <a:buFont typeface="Wingdings" panose="05000000000000000000" pitchFamily="2" charset="2"/>
              <a:buChar char="Ø"/>
              <a:defRPr sz="1015"/>
            </a:lvl5pPr>
          </a:lstStyle>
          <a:p>
            <a:pPr lvl="0"/>
            <a:r>
              <a:rPr lang="nl-BE" dirty="0" smtClean="0"/>
              <a:t>Klik om de tekststijl van het model te bewerken</a:t>
            </a:r>
          </a:p>
          <a:p>
            <a:pPr lvl="1"/>
            <a:r>
              <a:rPr lang="nl-BE" dirty="0" smtClean="0"/>
              <a:t>Tweede niveau</a:t>
            </a:r>
          </a:p>
          <a:p>
            <a:pPr lvl="2"/>
            <a:r>
              <a:rPr lang="nl-BE" dirty="0" smtClean="0"/>
              <a:t>Derde niveau</a:t>
            </a:r>
          </a:p>
          <a:p>
            <a:pPr lvl="3"/>
            <a:r>
              <a:rPr lang="nl-BE" dirty="0" smtClean="0"/>
              <a:t>Vierde niveau</a:t>
            </a:r>
          </a:p>
          <a:p>
            <a:pPr lvl="4"/>
            <a:r>
              <a:rPr lang="nl-BE" dirty="0" smtClean="0"/>
              <a:t>Vijfde niveau</a:t>
            </a:r>
            <a:endParaRPr lang="nl-NL" dirty="0"/>
          </a:p>
        </p:txBody>
      </p:sp>
      <p:sp>
        <p:nvSpPr>
          <p:cNvPr id="8" name="Tijdelijke aanduiding voor dianummer 5"/>
          <p:cNvSpPr>
            <a:spLocks noGrp="1"/>
          </p:cNvSpPr>
          <p:nvPr>
            <p:ph type="sldNum" sz="quarter" idx="14"/>
          </p:nvPr>
        </p:nvSpPr>
        <p:spPr>
          <a:xfrm>
            <a:off x="4438437" y="6604009"/>
            <a:ext cx="512233" cy="236013"/>
          </a:xfrm>
          <a:prstGeom prst="rect">
            <a:avLst/>
          </a:prstGeom>
        </p:spPr>
        <p:txBody>
          <a:bodyPr/>
          <a:lstStyle>
            <a:lvl1pPr>
              <a:defRPr sz="922" b="0" i="0">
                <a:solidFill>
                  <a:srgbClr val="0070C0"/>
                </a:solidFill>
                <a:latin typeface="Gill Sans"/>
                <a:cs typeface="Gill Sans"/>
              </a:defRPr>
            </a:lvl1pPr>
          </a:lstStyle>
          <a:p>
            <a:pPr>
              <a:defRPr/>
            </a:pPr>
            <a:fld id="{5E98C3D2-61B1-456E-BF29-5A9B2360768F}" type="slidenum">
              <a:rPr lang="nl-NL" smtClean="0"/>
              <a:pPr>
                <a:defRPr/>
              </a:pPr>
              <a:t>‹#›</a:t>
            </a:fld>
            <a:endParaRPr lang="nl-NL" dirty="0"/>
          </a:p>
        </p:txBody>
      </p:sp>
      <p:pic>
        <p:nvPicPr>
          <p:cNvPr id="9" name="Picture 2" descr="http://plan-egezondheid.be.178-208-48-194.yoolspreview.be/wp-content/uploads/nl-logo.jpg">
            <a:hlinkClick r:id="rId2"/>
          </p:cNvPr>
          <p:cNvPicPr>
            <a:picLocks noChangeAspect="1" noChangeArrowheads="1"/>
          </p:cNvPicPr>
          <p:nvPr userDrawn="1"/>
        </p:nvPicPr>
        <p:blipFill>
          <a:blip r:embed="rId3"/>
          <a:srcRect/>
          <a:stretch>
            <a:fillRect/>
          </a:stretch>
        </p:blipFill>
        <p:spPr bwMode="auto">
          <a:xfrm>
            <a:off x="13734" y="6432069"/>
            <a:ext cx="1811336" cy="414820"/>
          </a:xfrm>
          <a:prstGeom prst="rect">
            <a:avLst/>
          </a:prstGeom>
          <a:noFill/>
        </p:spPr>
      </p:pic>
      <p:pic>
        <p:nvPicPr>
          <p:cNvPr id="7" name="Picture 4" descr="http://plan-egezondheid.be.178-208-48-194.yoolspreview.be/wp-content/uploads/fr-logo.jpg">
            <a:hlinkClick r:id="rId2"/>
          </p:cNvPr>
          <p:cNvPicPr>
            <a:picLocks noChangeAspect="1" noChangeArrowheads="1"/>
          </p:cNvPicPr>
          <p:nvPr userDrawn="1"/>
        </p:nvPicPr>
        <p:blipFill>
          <a:blip r:embed="rId4"/>
          <a:srcRect/>
          <a:stretch>
            <a:fillRect/>
          </a:stretch>
        </p:blipFill>
        <p:spPr bwMode="auto">
          <a:xfrm>
            <a:off x="8088272" y="6432078"/>
            <a:ext cx="1811336" cy="414821"/>
          </a:xfrm>
          <a:prstGeom prst="rect">
            <a:avLst/>
          </a:prstGeom>
          <a:noFill/>
        </p:spPr>
      </p:pic>
    </p:spTree>
    <p:extLst>
      <p:ext uri="{BB962C8B-B14F-4D97-AF65-F5344CB8AC3E}">
        <p14:creationId xmlns:p14="http://schemas.microsoft.com/office/powerpoint/2010/main" val="45027750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7380" y="1265211"/>
            <a:ext cx="8420100" cy="1470025"/>
          </a:xfrm>
          <a:prstGeom prst="rect">
            <a:avLst/>
          </a:prstGeom>
        </p:spPr>
        <p:txBody>
          <a:bodyPr/>
          <a:lstStyle>
            <a:lvl1pPr algn="ctr">
              <a:defRPr>
                <a:solidFill>
                  <a:srgbClr val="77C9F2"/>
                </a:solidFill>
                <a:latin typeface="+mn-lt"/>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2031961" y="2774425"/>
            <a:ext cx="6934200" cy="895961"/>
          </a:xfrm>
          <a:prstGeom prst="rect">
            <a:avLst/>
          </a:prstGeom>
        </p:spPr>
        <p:txBody>
          <a:bodyPr/>
          <a:lstStyle>
            <a:lvl1pPr marL="0" indent="0" algn="ctr">
              <a:buNone/>
              <a:defRPr>
                <a:solidFill>
                  <a:schemeClr val="tx1">
                    <a:tint val="75000"/>
                  </a:schemeClr>
                </a:solidFill>
              </a:defRPr>
            </a:lvl1pPr>
            <a:lvl2pPr marL="457192" indent="0" algn="ctr">
              <a:buNone/>
              <a:defRPr>
                <a:solidFill>
                  <a:schemeClr val="tx1">
                    <a:tint val="75000"/>
                  </a:schemeClr>
                </a:solidFill>
              </a:defRPr>
            </a:lvl2pPr>
            <a:lvl3pPr marL="914384" indent="0" algn="ctr">
              <a:buNone/>
              <a:defRPr>
                <a:solidFill>
                  <a:schemeClr val="tx1">
                    <a:tint val="75000"/>
                  </a:schemeClr>
                </a:solidFill>
              </a:defRPr>
            </a:lvl3pPr>
            <a:lvl4pPr marL="1371577" indent="0" algn="ctr">
              <a:buNone/>
              <a:defRPr>
                <a:solidFill>
                  <a:schemeClr val="tx1">
                    <a:tint val="75000"/>
                  </a:schemeClr>
                </a:solidFill>
              </a:defRPr>
            </a:lvl4pPr>
            <a:lvl5pPr marL="1828767" indent="0" algn="ctr">
              <a:buNone/>
              <a:defRPr>
                <a:solidFill>
                  <a:schemeClr val="tx1">
                    <a:tint val="75000"/>
                  </a:schemeClr>
                </a:solidFill>
              </a:defRPr>
            </a:lvl5pPr>
            <a:lvl6pPr marL="2285961" indent="0" algn="ctr">
              <a:buNone/>
              <a:defRPr>
                <a:solidFill>
                  <a:schemeClr val="tx1">
                    <a:tint val="75000"/>
                  </a:schemeClr>
                </a:solidFill>
              </a:defRPr>
            </a:lvl6pPr>
            <a:lvl7pPr marL="2743152" indent="0" algn="ctr">
              <a:buNone/>
              <a:defRPr>
                <a:solidFill>
                  <a:schemeClr val="tx1">
                    <a:tint val="75000"/>
                  </a:schemeClr>
                </a:solidFill>
              </a:defRPr>
            </a:lvl7pPr>
            <a:lvl8pPr marL="3200343" indent="0" algn="ctr">
              <a:buNone/>
              <a:defRPr>
                <a:solidFill>
                  <a:schemeClr val="tx1">
                    <a:tint val="75000"/>
                  </a:schemeClr>
                </a:solidFill>
              </a:defRPr>
            </a:lvl8pPr>
            <a:lvl9pPr marL="3657537" indent="0" algn="ctr">
              <a:buNone/>
              <a:defRPr>
                <a:solidFill>
                  <a:schemeClr val="tx1">
                    <a:tint val="75000"/>
                  </a:schemeClr>
                </a:solidFill>
              </a:defRPr>
            </a:lvl9pPr>
          </a:lstStyle>
          <a:p>
            <a:r>
              <a:rPr lang="en-US" dirty="0" smtClean="0"/>
              <a:t>Click to edit Master subtitle style</a:t>
            </a:r>
            <a:endParaRPr lang="fr-BE" dirty="0"/>
          </a:p>
        </p:txBody>
      </p:sp>
      <p:grpSp>
        <p:nvGrpSpPr>
          <p:cNvPr id="6" name="Group 11"/>
          <p:cNvGrpSpPr>
            <a:grpSpLocks/>
          </p:cNvGrpSpPr>
          <p:nvPr userDrawn="1"/>
        </p:nvGrpSpPr>
        <p:grpSpPr bwMode="auto">
          <a:xfrm>
            <a:off x="5499061" y="3068966"/>
            <a:ext cx="4624520" cy="2800767"/>
            <a:chOff x="4406900" y="2676525"/>
            <a:chExt cx="4268788" cy="2802021"/>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r>
                <a:rPr lang="fr-BE" altLang="en-US" sz="1600" dirty="0" smtClean="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https://www.ehealth.fgov.be</a:t>
              </a:r>
            </a:p>
            <a:p>
              <a:pPr>
                <a:defRPr/>
              </a:pPr>
              <a:r>
                <a:rPr lang="fr-BE" altLang="en-US" sz="1600" dirty="0" smtClean="0">
                  <a:latin typeface="+mn-lt"/>
                  <a:cs typeface="Arial" pitchFamily="34" charset="0"/>
                  <a:sym typeface="Arial" pitchFamily="34" charset="0"/>
                </a:rPr>
                <a:t>https://www.ksz.fgov.be</a:t>
              </a:r>
            </a:p>
            <a:p>
              <a:pPr>
                <a:defRPr/>
              </a:pPr>
              <a:r>
                <a:rPr lang="fr-BE" altLang="en-US" sz="1600" dirty="0" smtClean="0">
                  <a:latin typeface="+mn-lt"/>
                  <a:cs typeface="Arial" pitchFamily="34" charset="0"/>
                  <a:sym typeface="Arial" pitchFamily="34" charset="0"/>
                </a:rPr>
                <a:t>https://www.frankrobben.be</a:t>
              </a:r>
              <a:endParaRPr lang="fr-BE" altLang="en-US" sz="1600" dirty="0" smtClean="0">
                <a:latin typeface="+mn-lt"/>
                <a:cs typeface="Arial" pitchFamily="34" charset="0"/>
              </a:endParaRPr>
            </a:p>
          </p:txBody>
        </p:sp>
      </p:grpSp>
      <p:pic>
        <p:nvPicPr>
          <p:cNvPr id="13" name="Picture 12"/>
          <p:cNvPicPr>
            <a:picLocks noChangeAspect="1"/>
          </p:cNvPicPr>
          <p:nvPr userDrawn="1"/>
        </p:nvPicPr>
        <p:blipFill rotWithShape="1">
          <a:blip r:embed="rId4">
            <a:extLst>
              <a:ext uri="{28A0092B-C50C-407E-A947-70E740481C1C}">
                <a14:useLocalDpi xmlns:a14="http://schemas.microsoft.com/office/drawing/2010/main" val="0"/>
              </a:ext>
            </a:extLst>
          </a:blip>
          <a:srcRect r="77950" b="92280"/>
          <a:stretch/>
        </p:blipFill>
        <p:spPr>
          <a:xfrm>
            <a:off x="104461" y="6326668"/>
            <a:ext cx="2184243" cy="531341"/>
          </a:xfrm>
          <a:prstGeom prst="rect">
            <a:avLst/>
          </a:prstGeom>
        </p:spPr>
      </p:pic>
      <p:pic>
        <p:nvPicPr>
          <p:cNvPr id="14" name="Picture 13"/>
          <p:cNvPicPr>
            <a:picLocks noChangeAspect="1"/>
          </p:cNvPicPr>
          <p:nvPr userDrawn="1"/>
        </p:nvPicPr>
        <p:blipFill rotWithShape="1">
          <a:blip r:embed="rId5">
            <a:extLst>
              <a:ext uri="{28A0092B-C50C-407E-A947-70E740481C1C}">
                <a14:useLocalDpi xmlns:a14="http://schemas.microsoft.com/office/drawing/2010/main" val="0"/>
              </a:ext>
            </a:extLst>
          </a:blip>
          <a:srcRect t="-400" r="84333" b="91999"/>
          <a:stretch/>
        </p:blipFill>
        <p:spPr>
          <a:xfrm>
            <a:off x="8265368" y="6274420"/>
            <a:ext cx="1551963" cy="576064"/>
          </a:xfrm>
          <a:prstGeom prst="rect">
            <a:avLst/>
          </a:prstGeom>
        </p:spPr>
      </p:pic>
    </p:spTree>
    <p:extLst>
      <p:ext uri="{BB962C8B-B14F-4D97-AF65-F5344CB8AC3E}">
        <p14:creationId xmlns:p14="http://schemas.microsoft.com/office/powerpoint/2010/main" val="13522277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prstGeom prst="rect">
            <a:avLst/>
          </a:prstGeom>
        </p:spPr>
        <p:txBody>
          <a:bodyPr/>
          <a:lstStyle/>
          <a:p>
            <a:r>
              <a:rPr lang="en-US" dirty="0" smtClean="0"/>
              <a:t>Click to edit Master title style</a:t>
            </a:r>
            <a:endParaRPr lang="fr-BE" dirty="0"/>
          </a:p>
        </p:txBody>
      </p:sp>
      <p:sp>
        <p:nvSpPr>
          <p:cNvPr id="3" name="Content Placeholder 2"/>
          <p:cNvSpPr>
            <a:spLocks noGrp="1"/>
          </p:cNvSpPr>
          <p:nvPr>
            <p:ph idx="1" hasCustomPrompt="1"/>
          </p:nvPr>
        </p:nvSpPr>
        <p:spPr>
          <a:xfrm>
            <a:off x="495300" y="1052736"/>
            <a:ext cx="8915400" cy="5256584"/>
          </a:xfrm>
          <a:prstGeom prst="rect">
            <a:avLst/>
          </a:prstGeom>
        </p:spPr>
        <p:txBody>
          <a:bodyPr/>
          <a:lstStyle>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8"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12611752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prstGeom prst="rect">
            <a:avLst/>
          </a:prstGeom>
        </p:spPr>
        <p:txBody>
          <a:bodyPr/>
          <a:lstStyle>
            <a:lvl1pPr>
              <a:defRPr>
                <a:solidFill>
                  <a:srgbClr val="77C9F2"/>
                </a:solidFill>
              </a:defRPr>
            </a:lvl1pPr>
          </a:lstStyle>
          <a:p>
            <a:r>
              <a:rPr lang="en-US" dirty="0" smtClean="0"/>
              <a:t>Click to edit Master title style</a:t>
            </a:r>
            <a:endParaRPr lang="fr-BE" dirty="0"/>
          </a:p>
        </p:txBody>
      </p:sp>
      <p:sp>
        <p:nvSpPr>
          <p:cNvPr id="3" name="Text Placeholder 2"/>
          <p:cNvSpPr>
            <a:spLocks noGrp="1"/>
          </p:cNvSpPr>
          <p:nvPr>
            <p:ph type="body" idx="1"/>
          </p:nvPr>
        </p:nvSpPr>
        <p:spPr>
          <a:xfrm>
            <a:off x="272480" y="937830"/>
            <a:ext cx="4599690" cy="505146"/>
          </a:xfrm>
          <a:prstGeom prst="rect">
            <a:avLst/>
          </a:prstGeom>
        </p:spPr>
        <p:txBody>
          <a:bodyPr anchor="b"/>
          <a:lstStyle>
            <a:lvl1pPr marL="0" indent="0">
              <a:buNone/>
              <a:defRPr sz="2400" b="1"/>
            </a:lvl1pPr>
            <a:lvl2pPr marL="457192" indent="0">
              <a:buNone/>
              <a:defRPr sz="2000" b="1"/>
            </a:lvl2pPr>
            <a:lvl3pPr marL="914384" indent="0">
              <a:buNone/>
              <a:defRPr sz="1800" b="1"/>
            </a:lvl3pPr>
            <a:lvl4pPr marL="1371577" indent="0">
              <a:buNone/>
              <a:defRPr sz="1600" b="1"/>
            </a:lvl4pPr>
            <a:lvl5pPr marL="1828767" indent="0">
              <a:buNone/>
              <a:defRPr sz="1600" b="1"/>
            </a:lvl5pPr>
            <a:lvl6pPr marL="2285961" indent="0">
              <a:buNone/>
              <a:defRPr sz="1600" b="1"/>
            </a:lvl6pPr>
            <a:lvl7pPr marL="2743152" indent="0">
              <a:buNone/>
              <a:defRPr sz="1600" b="1"/>
            </a:lvl7pPr>
            <a:lvl8pPr marL="3200343" indent="0">
              <a:buNone/>
              <a:defRPr sz="1600" b="1"/>
            </a:lvl8pPr>
            <a:lvl9pPr marL="3657537" indent="0">
              <a:buNone/>
              <a:defRPr sz="1600" b="1"/>
            </a:lvl9pPr>
          </a:lstStyle>
          <a:p>
            <a:pPr lvl="0"/>
            <a:r>
              <a:rPr lang="en-US" smtClean="0"/>
              <a:t>Click to edit Master text styles</a:t>
            </a:r>
          </a:p>
        </p:txBody>
      </p:sp>
      <p:sp>
        <p:nvSpPr>
          <p:cNvPr id="4" name="Content Placeholder 3"/>
          <p:cNvSpPr>
            <a:spLocks noGrp="1"/>
          </p:cNvSpPr>
          <p:nvPr>
            <p:ph sz="half" idx="2" hasCustomPrompt="1"/>
          </p:nvPr>
        </p:nvSpPr>
        <p:spPr>
          <a:xfrm>
            <a:off x="272480" y="1481263"/>
            <a:ext cx="4599690" cy="4828061"/>
          </a:xfrm>
          <a:prstGeom prst="rect">
            <a:avLst/>
          </a:prstGeom>
        </p:spPr>
        <p:txBody>
          <a:bodyPr/>
          <a:lstStyle>
            <a:lvl1pPr>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5032114" y="937830"/>
            <a:ext cx="4601410" cy="505146"/>
          </a:xfrm>
          <a:prstGeom prst="rect">
            <a:avLst/>
          </a:prstGeom>
        </p:spPr>
        <p:txBody>
          <a:bodyPr anchor="b"/>
          <a:lstStyle>
            <a:lvl1pPr marL="0" indent="0">
              <a:buNone/>
              <a:defRPr sz="2400" b="1"/>
            </a:lvl1pPr>
            <a:lvl2pPr marL="457192" indent="0">
              <a:buNone/>
              <a:defRPr sz="2000" b="1"/>
            </a:lvl2pPr>
            <a:lvl3pPr marL="914384" indent="0">
              <a:buNone/>
              <a:defRPr sz="1800" b="1"/>
            </a:lvl3pPr>
            <a:lvl4pPr marL="1371577" indent="0">
              <a:buNone/>
              <a:defRPr sz="1600" b="1"/>
            </a:lvl4pPr>
            <a:lvl5pPr marL="1828767" indent="0">
              <a:buNone/>
              <a:defRPr sz="1600" b="1"/>
            </a:lvl5pPr>
            <a:lvl6pPr marL="2285961" indent="0">
              <a:buNone/>
              <a:defRPr sz="1600" b="1"/>
            </a:lvl6pPr>
            <a:lvl7pPr marL="2743152" indent="0">
              <a:buNone/>
              <a:defRPr sz="1600" b="1"/>
            </a:lvl7pPr>
            <a:lvl8pPr marL="3200343" indent="0">
              <a:buNone/>
              <a:defRPr sz="1600" b="1"/>
            </a:lvl8pPr>
            <a:lvl9pPr marL="3657537" indent="0">
              <a:buNone/>
              <a:defRPr sz="1600" b="1"/>
            </a:lvl9pPr>
          </a:lstStyle>
          <a:p>
            <a:pPr lvl="0"/>
            <a:r>
              <a:rPr lang="en-US" dirty="0" smtClean="0"/>
              <a:t>Click to edit Master text styles</a:t>
            </a:r>
          </a:p>
        </p:txBody>
      </p:sp>
      <p:sp>
        <p:nvSpPr>
          <p:cNvPr id="6" name="Content Placeholder 5"/>
          <p:cNvSpPr>
            <a:spLocks noGrp="1"/>
          </p:cNvSpPr>
          <p:nvPr>
            <p:ph sz="quarter" idx="4" hasCustomPrompt="1"/>
          </p:nvPr>
        </p:nvSpPr>
        <p:spPr>
          <a:xfrm>
            <a:off x="5032114" y="1482606"/>
            <a:ext cx="4601410" cy="4815831"/>
          </a:xfrm>
          <a:prstGeom prst="rect">
            <a:avLst/>
          </a:prstGeom>
        </p:spPr>
        <p:txBody>
          <a:bodyPr/>
          <a:lstStyle>
            <a:lvl1pPr>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1" name="Slide Number Placeholder 5"/>
          <p:cNvSpPr>
            <a:spLocks noGrp="1"/>
          </p:cNvSpPr>
          <p:nvPr>
            <p:ph type="sldNum" sz="quarter" idx="11"/>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686218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prstGeom prst="rect">
            <a:avLst/>
          </a:prstGeom>
        </p:spPr>
        <p:txBody>
          <a:bodyPr/>
          <a:lstStyle>
            <a:lvl1pPr>
              <a:defRPr>
                <a:solidFill>
                  <a:srgbClr val="77C9F2"/>
                </a:solidFill>
              </a:defRPr>
            </a:lvl1pPr>
          </a:lstStyle>
          <a:p>
            <a:r>
              <a:rPr lang="en-US" dirty="0" smtClean="0"/>
              <a:t>Click to edit Master title style</a:t>
            </a:r>
            <a:endParaRPr lang="fr-BE" dirty="0"/>
          </a:p>
        </p:txBody>
      </p:sp>
      <p:sp>
        <p:nvSpPr>
          <p:cNvPr id="7"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838333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0"/>
                    </a14:imgEffect>
                  </a14:imgLayer>
                </a14:imgProps>
              </a:ext>
            </a:extLst>
          </a:blip>
          <a:stretch>
            <a:fillRect/>
          </a:stretch>
        </p:blipFill>
        <p:spPr>
          <a:xfrm>
            <a:off x="443236" y="1387227"/>
            <a:ext cx="4524132" cy="4176122"/>
          </a:xfrm>
          <a:prstGeom prst="rect">
            <a:avLst/>
          </a:prstGeom>
          <a:solidFill>
            <a:srgbClr val="525252"/>
          </a:solidFill>
          <a:ln>
            <a:noFill/>
          </a:ln>
        </p:spPr>
      </p:pic>
      <p:grpSp>
        <p:nvGrpSpPr>
          <p:cNvPr id="6" name="Group 11"/>
          <p:cNvGrpSpPr>
            <a:grpSpLocks/>
          </p:cNvGrpSpPr>
          <p:nvPr userDrawn="1"/>
        </p:nvGrpSpPr>
        <p:grpSpPr bwMode="auto">
          <a:xfrm>
            <a:off x="4967430" y="2132862"/>
            <a:ext cx="4624520" cy="2800767"/>
            <a:chOff x="4406900" y="2676525"/>
            <a:chExt cx="4268788" cy="2802021"/>
          </a:xfrm>
        </p:grpSpPr>
        <p:pic>
          <p:nvPicPr>
            <p:cNvPr id="7"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r>
                <a:rPr lang="fr-BE" altLang="en-US" sz="1600" dirty="0" smtClean="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https://www.ehealth.fgov.be</a:t>
              </a:r>
            </a:p>
            <a:p>
              <a:pPr>
                <a:defRPr/>
              </a:pPr>
              <a:r>
                <a:rPr lang="fr-BE" altLang="en-US" sz="1600" dirty="0" smtClean="0">
                  <a:latin typeface="+mn-lt"/>
                  <a:cs typeface="Arial" pitchFamily="34" charset="0"/>
                  <a:sym typeface="Arial" pitchFamily="34" charset="0"/>
                </a:rPr>
                <a:t>https://www.ksz.fgov.be</a:t>
              </a:r>
            </a:p>
            <a:p>
              <a:pPr>
                <a:defRPr/>
              </a:pPr>
              <a:r>
                <a:rPr lang="fr-BE" altLang="en-US" sz="1600" dirty="0" smtClean="0">
                  <a:latin typeface="+mn-lt"/>
                  <a:cs typeface="Arial" pitchFamily="34" charset="0"/>
                  <a:sym typeface="Arial" pitchFamily="34" charset="0"/>
                </a:rPr>
                <a:t>https://www.frankrobben.be</a:t>
              </a:r>
              <a:endParaRPr lang="fr-BE" altLang="en-US" sz="1600" dirty="0" smtClean="0">
                <a:latin typeface="+mn-lt"/>
                <a:cs typeface="Arial" pitchFamily="34" charset="0"/>
              </a:endParaRPr>
            </a:p>
          </p:txBody>
        </p:sp>
      </p:grpSp>
    </p:spTree>
    <p:extLst>
      <p:ext uri="{BB962C8B-B14F-4D97-AF65-F5344CB8AC3E}">
        <p14:creationId xmlns:p14="http://schemas.microsoft.com/office/powerpoint/2010/main" val="2948375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01601" y="274638"/>
            <a:ext cx="9309099" cy="664058"/>
          </a:xfrm>
        </p:spPr>
        <p:txBody>
          <a:bodyPr/>
          <a:lstStyle>
            <a:lvl1pPr algn="l">
              <a:defRPr b="1">
                <a:solidFill>
                  <a:srgbClr val="0070C0"/>
                </a:solidFill>
              </a:defRPr>
            </a:lvl1pPr>
          </a:lstStyle>
          <a:p>
            <a:r>
              <a:rPr lang="nl-BE" dirty="0"/>
              <a:t>Titelstijl van model bewerken</a:t>
            </a:r>
            <a:endParaRPr lang="nl-NL" dirty="0"/>
          </a:p>
        </p:txBody>
      </p:sp>
      <p:sp>
        <p:nvSpPr>
          <p:cNvPr id="3" name="Tijdelijke aanduiding voor inhoud 2"/>
          <p:cNvSpPr>
            <a:spLocks noGrp="1"/>
          </p:cNvSpPr>
          <p:nvPr>
            <p:ph idx="1"/>
          </p:nvPr>
        </p:nvSpPr>
        <p:spPr>
          <a:xfrm>
            <a:off x="101601" y="1134052"/>
            <a:ext cx="9309100" cy="5032859"/>
          </a:xfrm>
        </p:spPr>
        <p:txBody>
          <a:bodyPr>
            <a:normAutofit/>
          </a:bodyPr>
          <a:lstStyle>
            <a:lvl1pPr marL="342900" indent="-342900">
              <a:buFont typeface="Wingdings" panose="05000000000000000000" pitchFamily="2" charset="2"/>
              <a:buChar char="Ø"/>
              <a:defRPr sz="1800"/>
            </a:lvl1pPr>
            <a:lvl2pPr marL="742950" indent="-285750">
              <a:buFont typeface="Wingdings" panose="05000000000000000000" pitchFamily="2" charset="2"/>
              <a:buChar char="Ø"/>
              <a:defRPr sz="1600"/>
            </a:lvl2pPr>
            <a:lvl3pPr marL="1143000" indent="-228600">
              <a:buFont typeface="Wingdings" panose="05000000000000000000" pitchFamily="2" charset="2"/>
              <a:buChar char="Ø"/>
              <a:defRPr sz="1400"/>
            </a:lvl3pPr>
            <a:lvl4pPr marL="1600200" indent="-228600">
              <a:buFont typeface="Wingdings" panose="05000000000000000000" pitchFamily="2" charset="2"/>
              <a:buChar char="Ø"/>
              <a:defRPr sz="1200"/>
            </a:lvl4pPr>
            <a:lvl5pPr marL="2057400" indent="-228600">
              <a:buFont typeface="Wingdings" panose="05000000000000000000" pitchFamily="2" charset="2"/>
              <a:buChar char="Ø"/>
              <a:defRPr sz="1100"/>
            </a:lvl5pPr>
          </a:lstStyle>
          <a:p>
            <a:pPr lvl="0"/>
            <a:r>
              <a:rPr lang="nl-BE" dirty="0"/>
              <a:t>Klik om de tekststijl van het model te bewerken</a:t>
            </a:r>
          </a:p>
          <a:p>
            <a:pPr lvl="1"/>
            <a:r>
              <a:rPr lang="nl-BE" dirty="0"/>
              <a:t>Tweede niveau</a:t>
            </a:r>
          </a:p>
          <a:p>
            <a:pPr lvl="2"/>
            <a:r>
              <a:rPr lang="nl-BE" dirty="0"/>
              <a:t>Derde niveau</a:t>
            </a:r>
          </a:p>
          <a:p>
            <a:pPr lvl="3"/>
            <a:r>
              <a:rPr lang="nl-BE" dirty="0"/>
              <a:t>Vierde niveau</a:t>
            </a:r>
          </a:p>
          <a:p>
            <a:pPr lvl="4"/>
            <a:r>
              <a:rPr lang="nl-BE" dirty="0"/>
              <a:t>Vijfde niveau</a:t>
            </a:r>
            <a:endParaRPr lang="nl-NL" dirty="0"/>
          </a:p>
        </p:txBody>
      </p:sp>
      <p:sp>
        <p:nvSpPr>
          <p:cNvPr id="8" name="Tijdelijke aanduiding voor dianummer 5"/>
          <p:cNvSpPr>
            <a:spLocks noGrp="1"/>
          </p:cNvSpPr>
          <p:nvPr>
            <p:ph type="sldNum" sz="quarter" idx="14"/>
          </p:nvPr>
        </p:nvSpPr>
        <p:spPr>
          <a:xfrm>
            <a:off x="4438438" y="6603999"/>
            <a:ext cx="512232" cy="236013"/>
          </a:xfrm>
          <a:prstGeom prst="rect">
            <a:avLst/>
          </a:prstGeom>
        </p:spPr>
        <p:txBody>
          <a:bodyPr/>
          <a:lstStyle>
            <a:lvl1pPr>
              <a:defRPr sz="1000" b="0" i="0">
                <a:solidFill>
                  <a:srgbClr val="0070C0"/>
                </a:solidFill>
                <a:latin typeface="Gill Sans"/>
                <a:cs typeface="Gill Sans"/>
              </a:defRPr>
            </a:lvl1pPr>
          </a:lstStyle>
          <a:p>
            <a:pPr>
              <a:defRPr/>
            </a:pPr>
            <a:fld id="{5E98C3D2-61B1-456E-BF29-5A9B2360768F}" type="slidenum">
              <a:rPr lang="nl-NL" smtClean="0"/>
              <a:pPr>
                <a:defRPr/>
              </a:pPr>
              <a:t>‹#›</a:t>
            </a:fld>
            <a:endParaRPr lang="nl-NL" dirty="0"/>
          </a:p>
        </p:txBody>
      </p:sp>
      <p:pic>
        <p:nvPicPr>
          <p:cNvPr id="9" name="Picture 2" descr="http://plan-egezondheid.be.178-208-48-194.yoolspreview.be/wp-content/uploads/nl-logo.jpg">
            <a:hlinkClick r:id="rId2"/>
          </p:cNvPr>
          <p:cNvPicPr>
            <a:picLocks noChangeAspect="1" noChangeArrowheads="1"/>
          </p:cNvPicPr>
          <p:nvPr userDrawn="1"/>
        </p:nvPicPr>
        <p:blipFill>
          <a:blip r:embed="rId3"/>
          <a:srcRect/>
          <a:stretch>
            <a:fillRect/>
          </a:stretch>
        </p:blipFill>
        <p:spPr bwMode="auto">
          <a:xfrm>
            <a:off x="13734" y="6432069"/>
            <a:ext cx="1811336" cy="414820"/>
          </a:xfrm>
          <a:prstGeom prst="rect">
            <a:avLst/>
          </a:prstGeom>
          <a:noFill/>
        </p:spPr>
      </p:pic>
      <p:pic>
        <p:nvPicPr>
          <p:cNvPr id="7" name="Picture 4" descr="http://plan-egezondheid.be.178-208-48-194.yoolspreview.be/wp-content/uploads/fr-logo.jpg">
            <a:hlinkClick r:id="rId2"/>
          </p:cNvPr>
          <p:cNvPicPr>
            <a:picLocks noChangeAspect="1" noChangeArrowheads="1"/>
          </p:cNvPicPr>
          <p:nvPr userDrawn="1"/>
        </p:nvPicPr>
        <p:blipFill>
          <a:blip r:embed="rId4"/>
          <a:srcRect/>
          <a:stretch>
            <a:fillRect/>
          </a:stretch>
        </p:blipFill>
        <p:spPr bwMode="auto">
          <a:xfrm>
            <a:off x="8088272" y="6432068"/>
            <a:ext cx="1811336" cy="414821"/>
          </a:xfrm>
          <a:prstGeom prst="rect">
            <a:avLst/>
          </a:prstGeom>
          <a:noFill/>
        </p:spPr>
      </p:pic>
    </p:spTree>
    <p:extLst>
      <p:ext uri="{BB962C8B-B14F-4D97-AF65-F5344CB8AC3E}">
        <p14:creationId xmlns:p14="http://schemas.microsoft.com/office/powerpoint/2010/main" val="4136066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54C25D2-7D78-4C61-AA5C-4BD13D831AFB}" type="slidenum">
              <a:rPr lang="en-US"/>
              <a:pPr>
                <a:defRPr/>
              </a:pPr>
              <a:t>‹#›</a:t>
            </a:fld>
            <a:endParaRPr lang="en-US" dirty="0"/>
          </a:p>
        </p:txBody>
      </p:sp>
    </p:spTree>
    <p:extLst>
      <p:ext uri="{BB962C8B-B14F-4D97-AF65-F5344CB8AC3E}">
        <p14:creationId xmlns:p14="http://schemas.microsoft.com/office/powerpoint/2010/main" val="2192122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prstGeom prst="rect">
            <a:avLst/>
          </a:prstGeom>
        </p:spPr>
        <p:txBody>
          <a:bodyPr/>
          <a:lstStyle/>
          <a:p>
            <a:r>
              <a:rPr lang="en-US" dirty="0" smtClean="0"/>
              <a:t>Click to edit Master title style</a:t>
            </a:r>
            <a:endParaRPr lang="fr-BE" dirty="0"/>
          </a:p>
        </p:txBody>
      </p:sp>
      <p:sp>
        <p:nvSpPr>
          <p:cNvPr id="3" name="Content Placeholder 2"/>
          <p:cNvSpPr>
            <a:spLocks noGrp="1"/>
          </p:cNvSpPr>
          <p:nvPr>
            <p:ph idx="1" hasCustomPrompt="1"/>
          </p:nvPr>
        </p:nvSpPr>
        <p:spPr>
          <a:xfrm>
            <a:off x="495300" y="1052736"/>
            <a:ext cx="8915400" cy="5256584"/>
          </a:xfrm>
          <a:prstGeom prst="rect">
            <a:avLst/>
          </a:prstGeom>
        </p:spPr>
        <p:txBody>
          <a:bodyPr/>
          <a:lstStyle>
            <a:lvl1pPr>
              <a:defRPr sz="28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3"/>
          <p:cNvSpPr>
            <a:spLocks noGrp="1"/>
          </p:cNvSpPr>
          <p:nvPr>
            <p:ph type="dt" sz="half" idx="2"/>
          </p:nvPr>
        </p:nvSpPr>
        <p:spPr>
          <a:xfrm>
            <a:off x="495300" y="644826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8"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9064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prstGeom prst="rect">
            <a:avLst/>
          </a:prstGeom>
        </p:spPr>
        <p:txBody>
          <a:bodyPr/>
          <a:lstStyle>
            <a:lvl1pPr>
              <a:defRPr/>
            </a:lvl1pPr>
          </a:lstStyle>
          <a:p>
            <a:r>
              <a:rPr lang="en-US" dirty="0" smtClean="0"/>
              <a:t>Click to edit Master title style</a:t>
            </a:r>
            <a:endParaRPr lang="fr-BE" dirty="0"/>
          </a:p>
        </p:txBody>
      </p:sp>
      <p:sp>
        <p:nvSpPr>
          <p:cNvPr id="3" name="Text Placeholder 2"/>
          <p:cNvSpPr>
            <a:spLocks noGrp="1"/>
          </p:cNvSpPr>
          <p:nvPr>
            <p:ph type="body" idx="1"/>
          </p:nvPr>
        </p:nvSpPr>
        <p:spPr>
          <a:xfrm>
            <a:off x="272480" y="957942"/>
            <a:ext cx="4599690" cy="454843"/>
          </a:xfrm>
          <a:prstGeom prst="rect">
            <a:avLst/>
          </a:prstGeom>
        </p:spPr>
        <p:txBody>
          <a:bodyPr anchor="b"/>
          <a:lstStyle>
            <a:lvl1pPr marL="0" indent="0">
              <a:buNone/>
              <a:defRPr sz="2400" b="1"/>
            </a:lvl1pPr>
            <a:lvl2pPr marL="457192" indent="0">
              <a:buNone/>
              <a:defRPr sz="2000" b="1"/>
            </a:lvl2pPr>
            <a:lvl3pPr marL="914384" indent="0">
              <a:buNone/>
              <a:defRPr sz="1800" b="1"/>
            </a:lvl3pPr>
            <a:lvl4pPr marL="1371577" indent="0">
              <a:buNone/>
              <a:defRPr sz="1600" b="1"/>
            </a:lvl4pPr>
            <a:lvl5pPr marL="1828767" indent="0">
              <a:buNone/>
              <a:defRPr sz="1600" b="1"/>
            </a:lvl5pPr>
            <a:lvl6pPr marL="2285961" indent="0">
              <a:buNone/>
              <a:defRPr sz="1600" b="1"/>
            </a:lvl6pPr>
            <a:lvl7pPr marL="2743152" indent="0">
              <a:buNone/>
              <a:defRPr sz="1600" b="1"/>
            </a:lvl7pPr>
            <a:lvl8pPr marL="3200343" indent="0">
              <a:buNone/>
              <a:defRPr sz="1600" b="1"/>
            </a:lvl8pPr>
            <a:lvl9pPr marL="3657537" indent="0">
              <a:buNone/>
              <a:defRPr sz="1600" b="1"/>
            </a:lvl9pPr>
          </a:lstStyle>
          <a:p>
            <a:pPr lvl="0"/>
            <a:r>
              <a:rPr lang="en-US" dirty="0" smtClean="0"/>
              <a:t>Click to edit Master text styles</a:t>
            </a:r>
          </a:p>
        </p:txBody>
      </p:sp>
      <p:sp>
        <p:nvSpPr>
          <p:cNvPr id="4" name="Content Placeholder 3"/>
          <p:cNvSpPr>
            <a:spLocks noGrp="1"/>
          </p:cNvSpPr>
          <p:nvPr>
            <p:ph sz="half" idx="2" hasCustomPrompt="1"/>
          </p:nvPr>
        </p:nvSpPr>
        <p:spPr>
          <a:xfrm>
            <a:off x="272480" y="1461995"/>
            <a:ext cx="4599690" cy="4847331"/>
          </a:xfrm>
          <a:prstGeom prst="rect">
            <a:avLst/>
          </a:prstGeo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5032109" y="957942"/>
            <a:ext cx="4601411" cy="454843"/>
          </a:xfrm>
          <a:prstGeom prst="rect">
            <a:avLst/>
          </a:prstGeom>
        </p:spPr>
        <p:txBody>
          <a:bodyPr anchor="b"/>
          <a:lstStyle>
            <a:lvl1pPr marL="0" indent="0">
              <a:buNone/>
              <a:defRPr sz="2400" b="1"/>
            </a:lvl1pPr>
            <a:lvl2pPr marL="457192" indent="0">
              <a:buNone/>
              <a:defRPr sz="2000" b="1"/>
            </a:lvl2pPr>
            <a:lvl3pPr marL="914384" indent="0">
              <a:buNone/>
              <a:defRPr sz="1800" b="1"/>
            </a:lvl3pPr>
            <a:lvl4pPr marL="1371577" indent="0">
              <a:buNone/>
              <a:defRPr sz="1600" b="1"/>
            </a:lvl4pPr>
            <a:lvl5pPr marL="1828767" indent="0">
              <a:buNone/>
              <a:defRPr sz="1600" b="1"/>
            </a:lvl5pPr>
            <a:lvl6pPr marL="2285961" indent="0">
              <a:buNone/>
              <a:defRPr sz="1600" b="1"/>
            </a:lvl6pPr>
            <a:lvl7pPr marL="2743152" indent="0">
              <a:buNone/>
              <a:defRPr sz="1600" b="1"/>
            </a:lvl7pPr>
            <a:lvl8pPr marL="3200343" indent="0">
              <a:buNone/>
              <a:defRPr sz="1600" b="1"/>
            </a:lvl8pPr>
            <a:lvl9pPr marL="3657537" indent="0">
              <a:buNone/>
              <a:defRPr sz="1600" b="1"/>
            </a:lvl9pPr>
          </a:lstStyle>
          <a:p>
            <a:pPr lvl="0"/>
            <a:r>
              <a:rPr lang="en-US" dirty="0" smtClean="0"/>
              <a:t>Click to edit Master text styles</a:t>
            </a:r>
          </a:p>
        </p:txBody>
      </p:sp>
      <p:sp>
        <p:nvSpPr>
          <p:cNvPr id="6" name="Content Placeholder 5"/>
          <p:cNvSpPr>
            <a:spLocks noGrp="1"/>
          </p:cNvSpPr>
          <p:nvPr>
            <p:ph sz="quarter" idx="4" hasCustomPrompt="1"/>
          </p:nvPr>
        </p:nvSpPr>
        <p:spPr>
          <a:xfrm>
            <a:off x="5032114" y="1461995"/>
            <a:ext cx="4601410" cy="4847331"/>
          </a:xfrm>
          <a:prstGeom prst="rect">
            <a:avLst/>
          </a:prstGeo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10"/>
          </p:nvPr>
        </p:nvSpPr>
        <p:spPr>
          <a:xfrm>
            <a:off x="495300" y="644826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11" name="Slide Number Placeholder 5"/>
          <p:cNvSpPr>
            <a:spLocks noGrp="1"/>
          </p:cNvSpPr>
          <p:nvPr>
            <p:ph type="sldNum" sz="quarter" idx="11"/>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93176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prstGeom prst="rect">
            <a:avLst/>
          </a:prstGeom>
        </p:spPr>
        <p:txBody>
          <a:bodyPr/>
          <a:lstStyle/>
          <a:p>
            <a:r>
              <a:rPr lang="en-US" dirty="0" smtClean="0"/>
              <a:t>Click to edit Master title style</a:t>
            </a:r>
            <a:endParaRPr lang="fr-BE" dirty="0"/>
          </a:p>
        </p:txBody>
      </p:sp>
      <p:sp>
        <p:nvSpPr>
          <p:cNvPr id="6" name="Date Placeholder 3"/>
          <p:cNvSpPr>
            <a:spLocks noGrp="1"/>
          </p:cNvSpPr>
          <p:nvPr>
            <p:ph type="dt" sz="half" idx="2"/>
          </p:nvPr>
        </p:nvSpPr>
        <p:spPr>
          <a:xfrm>
            <a:off x="495300" y="644826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7"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325300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0"/>
                    </a14:imgEffect>
                  </a14:imgLayer>
                </a14:imgProps>
              </a:ext>
            </a:extLst>
          </a:blip>
          <a:stretch>
            <a:fillRect/>
          </a:stretch>
        </p:blipFill>
        <p:spPr>
          <a:xfrm>
            <a:off x="443236" y="1387227"/>
            <a:ext cx="4524132" cy="4176122"/>
          </a:xfrm>
          <a:prstGeom prst="rect">
            <a:avLst/>
          </a:prstGeom>
          <a:solidFill>
            <a:srgbClr val="525252"/>
          </a:solidFill>
          <a:ln>
            <a:noFill/>
          </a:ln>
        </p:spPr>
      </p:pic>
      <p:grpSp>
        <p:nvGrpSpPr>
          <p:cNvPr id="6" name="Group 11"/>
          <p:cNvGrpSpPr>
            <a:grpSpLocks/>
          </p:cNvGrpSpPr>
          <p:nvPr userDrawn="1"/>
        </p:nvGrpSpPr>
        <p:grpSpPr bwMode="auto">
          <a:xfrm>
            <a:off x="4967430" y="2132862"/>
            <a:ext cx="4624520" cy="2800767"/>
            <a:chOff x="4406900" y="2676525"/>
            <a:chExt cx="4268788" cy="2802021"/>
          </a:xfrm>
        </p:grpSpPr>
        <p:pic>
          <p:nvPicPr>
            <p:cNvPr id="7"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r>
                <a:rPr lang="fr-BE" altLang="en-US" sz="1600" dirty="0" smtClean="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https://www.ehealth.fgov.be</a:t>
              </a:r>
            </a:p>
            <a:p>
              <a:pPr>
                <a:defRPr/>
              </a:pPr>
              <a:r>
                <a:rPr lang="fr-BE" altLang="en-US" sz="1600" dirty="0" smtClean="0">
                  <a:latin typeface="+mn-lt"/>
                  <a:cs typeface="Arial" pitchFamily="34" charset="0"/>
                  <a:sym typeface="Arial" pitchFamily="34" charset="0"/>
                </a:rPr>
                <a:t>https://www.bcss.fgov.be</a:t>
              </a:r>
            </a:p>
            <a:p>
              <a:pPr>
                <a:defRPr/>
              </a:pPr>
              <a:r>
                <a:rPr lang="fr-BE" altLang="en-US" sz="1600" dirty="0" smtClean="0">
                  <a:latin typeface="+mn-lt"/>
                  <a:cs typeface="Arial" pitchFamily="34" charset="0"/>
                  <a:sym typeface="Arial" pitchFamily="34" charset="0"/>
                </a:rPr>
                <a:t>https://www.frankrobben.be</a:t>
              </a:r>
              <a:endParaRPr lang="fr-BE" altLang="en-US" sz="1600" dirty="0" smtClean="0">
                <a:latin typeface="+mn-lt"/>
                <a:cs typeface="Arial" pitchFamily="34" charset="0"/>
              </a:endParaRPr>
            </a:p>
          </p:txBody>
        </p:sp>
      </p:grpSp>
    </p:spTree>
    <p:extLst>
      <p:ext uri="{BB962C8B-B14F-4D97-AF65-F5344CB8AC3E}">
        <p14:creationId xmlns:p14="http://schemas.microsoft.com/office/powerpoint/2010/main" val="574532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01601" y="274638"/>
            <a:ext cx="9309099" cy="664058"/>
          </a:xfrm>
        </p:spPr>
        <p:txBody>
          <a:bodyPr/>
          <a:lstStyle>
            <a:lvl1pPr algn="l">
              <a:defRPr b="1">
                <a:solidFill>
                  <a:srgbClr val="0070C0"/>
                </a:solidFill>
              </a:defRPr>
            </a:lvl1pPr>
          </a:lstStyle>
          <a:p>
            <a:r>
              <a:rPr lang="nl-BE" dirty="0"/>
              <a:t>Titelstijl van model bewerken</a:t>
            </a:r>
            <a:endParaRPr lang="nl-NL" dirty="0"/>
          </a:p>
        </p:txBody>
      </p:sp>
      <p:sp>
        <p:nvSpPr>
          <p:cNvPr id="3" name="Tijdelijke aanduiding voor inhoud 2"/>
          <p:cNvSpPr>
            <a:spLocks noGrp="1"/>
          </p:cNvSpPr>
          <p:nvPr>
            <p:ph idx="1"/>
          </p:nvPr>
        </p:nvSpPr>
        <p:spPr>
          <a:xfrm>
            <a:off x="101605" y="1134059"/>
            <a:ext cx="9309100" cy="5032859"/>
          </a:xfrm>
        </p:spPr>
        <p:txBody>
          <a:bodyPr>
            <a:normAutofit/>
          </a:bodyPr>
          <a:lstStyle>
            <a:lvl1pPr marL="316527" indent="-316527">
              <a:buFont typeface="Wingdings" panose="05000000000000000000" pitchFamily="2" charset="2"/>
              <a:buChar char="Ø"/>
              <a:defRPr sz="1662"/>
            </a:lvl1pPr>
            <a:lvl2pPr marL="685806" indent="-263772">
              <a:buFont typeface="Wingdings" panose="05000000000000000000" pitchFamily="2" charset="2"/>
              <a:buChar char="Ø"/>
              <a:defRPr sz="1477"/>
            </a:lvl2pPr>
            <a:lvl3pPr marL="1055084" indent="-211016">
              <a:buFont typeface="Wingdings" panose="05000000000000000000" pitchFamily="2" charset="2"/>
              <a:buChar char="Ø"/>
              <a:defRPr sz="1292"/>
            </a:lvl3pPr>
            <a:lvl4pPr marL="1477120" indent="-211016">
              <a:buFont typeface="Wingdings" panose="05000000000000000000" pitchFamily="2" charset="2"/>
              <a:buChar char="Ø"/>
              <a:defRPr sz="1108"/>
            </a:lvl4pPr>
            <a:lvl5pPr marL="1899153" indent="-211016">
              <a:buFont typeface="Wingdings" panose="05000000000000000000" pitchFamily="2" charset="2"/>
              <a:buChar char="Ø"/>
              <a:defRPr sz="1015"/>
            </a:lvl5pPr>
          </a:lstStyle>
          <a:p>
            <a:pPr lvl="0"/>
            <a:r>
              <a:rPr lang="nl-BE" dirty="0"/>
              <a:t>Klik om de tekststijl van het model te bewerken</a:t>
            </a:r>
          </a:p>
          <a:p>
            <a:pPr lvl="1"/>
            <a:r>
              <a:rPr lang="nl-BE" dirty="0"/>
              <a:t>Tweede niveau</a:t>
            </a:r>
          </a:p>
          <a:p>
            <a:pPr lvl="2"/>
            <a:r>
              <a:rPr lang="nl-BE" dirty="0"/>
              <a:t>Derde niveau</a:t>
            </a:r>
          </a:p>
          <a:p>
            <a:pPr lvl="3"/>
            <a:r>
              <a:rPr lang="nl-BE" dirty="0"/>
              <a:t>Vierde niveau</a:t>
            </a:r>
          </a:p>
          <a:p>
            <a:pPr lvl="4"/>
            <a:r>
              <a:rPr lang="nl-BE" dirty="0"/>
              <a:t>Vijfde niveau</a:t>
            </a:r>
            <a:endParaRPr lang="nl-NL" dirty="0"/>
          </a:p>
        </p:txBody>
      </p:sp>
      <p:sp>
        <p:nvSpPr>
          <p:cNvPr id="8" name="Tijdelijke aanduiding voor dianummer 5"/>
          <p:cNvSpPr>
            <a:spLocks noGrp="1"/>
          </p:cNvSpPr>
          <p:nvPr>
            <p:ph type="sldNum" sz="quarter" idx="14"/>
          </p:nvPr>
        </p:nvSpPr>
        <p:spPr>
          <a:xfrm>
            <a:off x="4438437" y="6604009"/>
            <a:ext cx="512233" cy="236013"/>
          </a:xfrm>
          <a:prstGeom prst="rect">
            <a:avLst/>
          </a:prstGeom>
        </p:spPr>
        <p:txBody>
          <a:bodyPr/>
          <a:lstStyle>
            <a:lvl1pPr>
              <a:defRPr sz="922" b="0" i="0">
                <a:solidFill>
                  <a:srgbClr val="0070C0"/>
                </a:solidFill>
                <a:latin typeface="Gill Sans"/>
                <a:cs typeface="Gill Sans"/>
              </a:defRPr>
            </a:lvl1pPr>
          </a:lstStyle>
          <a:p>
            <a:pPr>
              <a:defRPr/>
            </a:pPr>
            <a:fld id="{5E98C3D2-61B1-456E-BF29-5A9B2360768F}" type="slidenum">
              <a:rPr lang="nl-NL" smtClean="0"/>
              <a:pPr>
                <a:defRPr/>
              </a:pPr>
              <a:t>‹#›</a:t>
            </a:fld>
            <a:endParaRPr lang="nl-NL" dirty="0"/>
          </a:p>
        </p:txBody>
      </p:sp>
      <p:pic>
        <p:nvPicPr>
          <p:cNvPr id="9" name="Picture 2" descr="http://plan-egezondheid.be.178-208-48-194.yoolspreview.be/wp-content/uploads/nl-logo.jpg">
            <a:hlinkClick r:id="rId2"/>
          </p:cNvPr>
          <p:cNvPicPr>
            <a:picLocks noChangeAspect="1" noChangeArrowheads="1"/>
          </p:cNvPicPr>
          <p:nvPr userDrawn="1"/>
        </p:nvPicPr>
        <p:blipFill>
          <a:blip r:embed="rId3"/>
          <a:srcRect/>
          <a:stretch>
            <a:fillRect/>
          </a:stretch>
        </p:blipFill>
        <p:spPr bwMode="auto">
          <a:xfrm>
            <a:off x="13734" y="6432069"/>
            <a:ext cx="1811336" cy="414820"/>
          </a:xfrm>
          <a:prstGeom prst="rect">
            <a:avLst/>
          </a:prstGeom>
          <a:noFill/>
        </p:spPr>
      </p:pic>
      <p:pic>
        <p:nvPicPr>
          <p:cNvPr id="7" name="Picture 4" descr="http://plan-egezondheid.be.178-208-48-194.yoolspreview.be/wp-content/uploads/fr-logo.jpg">
            <a:hlinkClick r:id="rId2"/>
          </p:cNvPr>
          <p:cNvPicPr>
            <a:picLocks noChangeAspect="1" noChangeArrowheads="1"/>
          </p:cNvPicPr>
          <p:nvPr userDrawn="1"/>
        </p:nvPicPr>
        <p:blipFill>
          <a:blip r:embed="rId4"/>
          <a:srcRect/>
          <a:stretch>
            <a:fillRect/>
          </a:stretch>
        </p:blipFill>
        <p:spPr bwMode="auto">
          <a:xfrm>
            <a:off x="8088272" y="6432078"/>
            <a:ext cx="1811336" cy="414821"/>
          </a:xfrm>
          <a:prstGeom prst="rect">
            <a:avLst/>
          </a:prstGeom>
          <a:noFill/>
        </p:spPr>
      </p:pic>
    </p:spTree>
    <p:extLst>
      <p:ext uri="{BB962C8B-B14F-4D97-AF65-F5344CB8AC3E}">
        <p14:creationId xmlns:p14="http://schemas.microsoft.com/office/powerpoint/2010/main" val="1352303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7380" y="1265211"/>
            <a:ext cx="8420100" cy="1470025"/>
          </a:xfrm>
          <a:prstGeom prst="rect">
            <a:avLst/>
          </a:prstGeom>
        </p:spPr>
        <p:txBody>
          <a:bodyPr/>
          <a:lstStyle>
            <a:lvl1pPr algn="ctr">
              <a:defRPr>
                <a:solidFill>
                  <a:srgbClr val="77C9F2"/>
                </a:solidFill>
                <a:latin typeface="+mn-lt"/>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2031961" y="2774425"/>
            <a:ext cx="6934200" cy="895961"/>
          </a:xfrm>
          <a:prstGeom prst="rect">
            <a:avLst/>
          </a:prstGeom>
        </p:spPr>
        <p:txBody>
          <a:bodyPr/>
          <a:lstStyle>
            <a:lvl1pPr marL="0" indent="0" algn="ctr">
              <a:buNone/>
              <a:defRPr>
                <a:solidFill>
                  <a:schemeClr val="tx1">
                    <a:tint val="75000"/>
                  </a:schemeClr>
                </a:solidFill>
              </a:defRPr>
            </a:lvl1pPr>
            <a:lvl2pPr marL="457192" indent="0" algn="ctr">
              <a:buNone/>
              <a:defRPr>
                <a:solidFill>
                  <a:schemeClr val="tx1">
                    <a:tint val="75000"/>
                  </a:schemeClr>
                </a:solidFill>
              </a:defRPr>
            </a:lvl2pPr>
            <a:lvl3pPr marL="914384" indent="0" algn="ctr">
              <a:buNone/>
              <a:defRPr>
                <a:solidFill>
                  <a:schemeClr val="tx1">
                    <a:tint val="75000"/>
                  </a:schemeClr>
                </a:solidFill>
              </a:defRPr>
            </a:lvl3pPr>
            <a:lvl4pPr marL="1371577" indent="0" algn="ctr">
              <a:buNone/>
              <a:defRPr>
                <a:solidFill>
                  <a:schemeClr val="tx1">
                    <a:tint val="75000"/>
                  </a:schemeClr>
                </a:solidFill>
              </a:defRPr>
            </a:lvl4pPr>
            <a:lvl5pPr marL="1828767" indent="0" algn="ctr">
              <a:buNone/>
              <a:defRPr>
                <a:solidFill>
                  <a:schemeClr val="tx1">
                    <a:tint val="75000"/>
                  </a:schemeClr>
                </a:solidFill>
              </a:defRPr>
            </a:lvl5pPr>
            <a:lvl6pPr marL="2285961" indent="0" algn="ctr">
              <a:buNone/>
              <a:defRPr>
                <a:solidFill>
                  <a:schemeClr val="tx1">
                    <a:tint val="75000"/>
                  </a:schemeClr>
                </a:solidFill>
              </a:defRPr>
            </a:lvl6pPr>
            <a:lvl7pPr marL="2743152" indent="0" algn="ctr">
              <a:buNone/>
              <a:defRPr>
                <a:solidFill>
                  <a:schemeClr val="tx1">
                    <a:tint val="75000"/>
                  </a:schemeClr>
                </a:solidFill>
              </a:defRPr>
            </a:lvl7pPr>
            <a:lvl8pPr marL="3200343" indent="0" algn="ctr">
              <a:buNone/>
              <a:defRPr>
                <a:solidFill>
                  <a:schemeClr val="tx1">
                    <a:tint val="75000"/>
                  </a:schemeClr>
                </a:solidFill>
              </a:defRPr>
            </a:lvl8pPr>
            <a:lvl9pPr marL="3657537" indent="0" algn="ctr">
              <a:buNone/>
              <a:defRPr>
                <a:solidFill>
                  <a:schemeClr val="tx1">
                    <a:tint val="75000"/>
                  </a:schemeClr>
                </a:solidFill>
              </a:defRPr>
            </a:lvl9pPr>
          </a:lstStyle>
          <a:p>
            <a:r>
              <a:rPr lang="en-US" dirty="0" smtClean="0"/>
              <a:t>Click to edit Master subtitle style</a:t>
            </a:r>
            <a:endParaRPr lang="fr-BE" dirty="0"/>
          </a:p>
        </p:txBody>
      </p:sp>
      <p:grpSp>
        <p:nvGrpSpPr>
          <p:cNvPr id="6" name="Group 11"/>
          <p:cNvGrpSpPr>
            <a:grpSpLocks/>
          </p:cNvGrpSpPr>
          <p:nvPr userDrawn="1"/>
        </p:nvGrpSpPr>
        <p:grpSpPr bwMode="auto">
          <a:xfrm>
            <a:off x="5499061" y="3068966"/>
            <a:ext cx="4624520" cy="2800767"/>
            <a:chOff x="4406900" y="2676525"/>
            <a:chExt cx="4268788" cy="2802021"/>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r>
                <a:rPr lang="fr-BE" altLang="en-US" sz="1600" dirty="0" smtClean="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https://www.ehealth.fgov.be</a:t>
              </a:r>
            </a:p>
            <a:p>
              <a:pPr>
                <a:defRPr/>
              </a:pPr>
              <a:r>
                <a:rPr lang="fr-BE" altLang="en-US" sz="1600" dirty="0" smtClean="0">
                  <a:latin typeface="+mn-lt"/>
                  <a:cs typeface="Arial" pitchFamily="34" charset="0"/>
                  <a:sym typeface="Arial" pitchFamily="34" charset="0"/>
                </a:rPr>
                <a:t>https://www.ksz.fgov.be</a:t>
              </a:r>
            </a:p>
            <a:p>
              <a:pPr>
                <a:defRPr/>
              </a:pPr>
              <a:r>
                <a:rPr lang="fr-BE" altLang="en-US" sz="1600" dirty="0" smtClean="0">
                  <a:latin typeface="+mn-lt"/>
                  <a:cs typeface="Arial" pitchFamily="34" charset="0"/>
                  <a:sym typeface="Arial" pitchFamily="34" charset="0"/>
                </a:rPr>
                <a:t>https://www.frankrobben.be</a:t>
              </a:r>
              <a:endParaRPr lang="fr-BE" altLang="en-US" sz="1600" dirty="0" smtClean="0">
                <a:latin typeface="+mn-lt"/>
                <a:cs typeface="Arial" pitchFamily="34" charset="0"/>
              </a:endParaRPr>
            </a:p>
          </p:txBody>
        </p:sp>
      </p:grpSp>
      <p:pic>
        <p:nvPicPr>
          <p:cNvPr id="14" name="Picture 13"/>
          <p:cNvPicPr>
            <a:picLocks noChangeAspect="1"/>
          </p:cNvPicPr>
          <p:nvPr userDrawn="1"/>
        </p:nvPicPr>
        <p:blipFill rotWithShape="1">
          <a:blip r:embed="rId4">
            <a:extLst>
              <a:ext uri="{28A0092B-C50C-407E-A947-70E740481C1C}">
                <a14:useLocalDpi xmlns:a14="http://schemas.microsoft.com/office/drawing/2010/main" val="0"/>
              </a:ext>
            </a:extLst>
          </a:blip>
          <a:srcRect r="77950" b="92280"/>
          <a:stretch/>
        </p:blipFill>
        <p:spPr>
          <a:xfrm>
            <a:off x="7371273" y="6326668"/>
            <a:ext cx="2184243" cy="531341"/>
          </a:xfrm>
          <a:prstGeom prst="rect">
            <a:avLst/>
          </a:prstGeom>
        </p:spPr>
      </p:pic>
    </p:spTree>
    <p:extLst>
      <p:ext uri="{BB962C8B-B14F-4D97-AF65-F5344CB8AC3E}">
        <p14:creationId xmlns:p14="http://schemas.microsoft.com/office/powerpoint/2010/main" val="3041654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prstGeom prst="rect">
            <a:avLst/>
          </a:prstGeom>
        </p:spPr>
        <p:txBody>
          <a:bodyPr/>
          <a:lstStyle/>
          <a:p>
            <a:r>
              <a:rPr lang="en-US" dirty="0" smtClean="0"/>
              <a:t>Click to edit Master title style</a:t>
            </a:r>
            <a:endParaRPr lang="fr-BE" dirty="0"/>
          </a:p>
        </p:txBody>
      </p:sp>
      <p:sp>
        <p:nvSpPr>
          <p:cNvPr id="3" name="Content Placeholder 2"/>
          <p:cNvSpPr>
            <a:spLocks noGrp="1"/>
          </p:cNvSpPr>
          <p:nvPr>
            <p:ph idx="1" hasCustomPrompt="1"/>
          </p:nvPr>
        </p:nvSpPr>
        <p:spPr>
          <a:xfrm>
            <a:off x="495300" y="1052736"/>
            <a:ext cx="8915400" cy="5256584"/>
          </a:xfrm>
          <a:prstGeom prst="rect">
            <a:avLst/>
          </a:prstGeom>
        </p:spPr>
        <p:txBody>
          <a:bodyPr/>
          <a:lstStyle>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3"/>
          <p:cNvSpPr>
            <a:spLocks noGrp="1"/>
          </p:cNvSpPr>
          <p:nvPr>
            <p:ph type="dt" sz="half" idx="2"/>
          </p:nvPr>
        </p:nvSpPr>
        <p:spPr>
          <a:xfrm>
            <a:off x="495300" y="644826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8"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4285088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prstGeom prst="rect">
            <a:avLst/>
          </a:prstGeom>
        </p:spPr>
        <p:txBody>
          <a:bodyPr/>
          <a:lstStyle>
            <a:lvl1pPr>
              <a:defRPr>
                <a:solidFill>
                  <a:srgbClr val="77C9F2"/>
                </a:solidFill>
              </a:defRPr>
            </a:lvl1pPr>
          </a:lstStyle>
          <a:p>
            <a:r>
              <a:rPr lang="en-US" dirty="0" smtClean="0"/>
              <a:t>Click to edit Master title style</a:t>
            </a:r>
            <a:endParaRPr lang="fr-BE" dirty="0"/>
          </a:p>
        </p:txBody>
      </p:sp>
      <p:sp>
        <p:nvSpPr>
          <p:cNvPr id="3" name="Text Placeholder 2"/>
          <p:cNvSpPr>
            <a:spLocks noGrp="1"/>
          </p:cNvSpPr>
          <p:nvPr>
            <p:ph type="body" idx="1"/>
          </p:nvPr>
        </p:nvSpPr>
        <p:spPr>
          <a:xfrm>
            <a:off x="272480" y="937830"/>
            <a:ext cx="4599690" cy="505146"/>
          </a:xfrm>
          <a:prstGeom prst="rect">
            <a:avLst/>
          </a:prstGeom>
        </p:spPr>
        <p:txBody>
          <a:bodyPr anchor="b"/>
          <a:lstStyle>
            <a:lvl1pPr marL="0" indent="0">
              <a:buNone/>
              <a:defRPr sz="2400" b="1"/>
            </a:lvl1pPr>
            <a:lvl2pPr marL="457192" indent="0">
              <a:buNone/>
              <a:defRPr sz="2000" b="1"/>
            </a:lvl2pPr>
            <a:lvl3pPr marL="914384" indent="0">
              <a:buNone/>
              <a:defRPr sz="1800" b="1"/>
            </a:lvl3pPr>
            <a:lvl4pPr marL="1371577" indent="0">
              <a:buNone/>
              <a:defRPr sz="1600" b="1"/>
            </a:lvl4pPr>
            <a:lvl5pPr marL="1828767" indent="0">
              <a:buNone/>
              <a:defRPr sz="1600" b="1"/>
            </a:lvl5pPr>
            <a:lvl6pPr marL="2285961" indent="0">
              <a:buNone/>
              <a:defRPr sz="1600" b="1"/>
            </a:lvl6pPr>
            <a:lvl7pPr marL="2743152" indent="0">
              <a:buNone/>
              <a:defRPr sz="1600" b="1"/>
            </a:lvl7pPr>
            <a:lvl8pPr marL="3200343" indent="0">
              <a:buNone/>
              <a:defRPr sz="1600" b="1"/>
            </a:lvl8pPr>
            <a:lvl9pPr marL="3657537" indent="0">
              <a:buNone/>
              <a:defRPr sz="1600" b="1"/>
            </a:lvl9pPr>
          </a:lstStyle>
          <a:p>
            <a:pPr lvl="0"/>
            <a:r>
              <a:rPr lang="en-US" smtClean="0"/>
              <a:t>Click to edit Master text styles</a:t>
            </a:r>
          </a:p>
        </p:txBody>
      </p:sp>
      <p:sp>
        <p:nvSpPr>
          <p:cNvPr id="4" name="Content Placeholder 3"/>
          <p:cNvSpPr>
            <a:spLocks noGrp="1"/>
          </p:cNvSpPr>
          <p:nvPr>
            <p:ph sz="half" idx="2" hasCustomPrompt="1"/>
          </p:nvPr>
        </p:nvSpPr>
        <p:spPr>
          <a:xfrm>
            <a:off x="272480" y="1481263"/>
            <a:ext cx="4599690" cy="4828061"/>
          </a:xfrm>
          <a:prstGeom prst="rect">
            <a:avLst/>
          </a:prstGeom>
        </p:spPr>
        <p:txBody>
          <a:bodyPr/>
          <a:lstStyle>
            <a:lvl1pPr>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5032114" y="937830"/>
            <a:ext cx="4601410" cy="505146"/>
          </a:xfrm>
          <a:prstGeom prst="rect">
            <a:avLst/>
          </a:prstGeom>
        </p:spPr>
        <p:txBody>
          <a:bodyPr anchor="b"/>
          <a:lstStyle>
            <a:lvl1pPr marL="0" indent="0">
              <a:buNone/>
              <a:defRPr sz="2400" b="1"/>
            </a:lvl1pPr>
            <a:lvl2pPr marL="457192" indent="0">
              <a:buNone/>
              <a:defRPr sz="2000" b="1"/>
            </a:lvl2pPr>
            <a:lvl3pPr marL="914384" indent="0">
              <a:buNone/>
              <a:defRPr sz="1800" b="1"/>
            </a:lvl3pPr>
            <a:lvl4pPr marL="1371577" indent="0">
              <a:buNone/>
              <a:defRPr sz="1600" b="1"/>
            </a:lvl4pPr>
            <a:lvl5pPr marL="1828767" indent="0">
              <a:buNone/>
              <a:defRPr sz="1600" b="1"/>
            </a:lvl5pPr>
            <a:lvl6pPr marL="2285961" indent="0">
              <a:buNone/>
              <a:defRPr sz="1600" b="1"/>
            </a:lvl6pPr>
            <a:lvl7pPr marL="2743152" indent="0">
              <a:buNone/>
              <a:defRPr sz="1600" b="1"/>
            </a:lvl7pPr>
            <a:lvl8pPr marL="3200343" indent="0">
              <a:buNone/>
              <a:defRPr sz="1600" b="1"/>
            </a:lvl8pPr>
            <a:lvl9pPr marL="3657537" indent="0">
              <a:buNone/>
              <a:defRPr sz="1600" b="1"/>
            </a:lvl9pPr>
          </a:lstStyle>
          <a:p>
            <a:pPr lvl="0"/>
            <a:r>
              <a:rPr lang="en-US" dirty="0" smtClean="0"/>
              <a:t>Click to edit Master text styles</a:t>
            </a:r>
          </a:p>
        </p:txBody>
      </p:sp>
      <p:sp>
        <p:nvSpPr>
          <p:cNvPr id="6" name="Content Placeholder 5"/>
          <p:cNvSpPr>
            <a:spLocks noGrp="1"/>
          </p:cNvSpPr>
          <p:nvPr>
            <p:ph sz="quarter" idx="4" hasCustomPrompt="1"/>
          </p:nvPr>
        </p:nvSpPr>
        <p:spPr>
          <a:xfrm>
            <a:off x="5032114" y="1482606"/>
            <a:ext cx="4601410" cy="4815831"/>
          </a:xfrm>
          <a:prstGeom prst="rect">
            <a:avLst/>
          </a:prstGeom>
        </p:spPr>
        <p:txBody>
          <a:bodyPr/>
          <a:lstStyle>
            <a:lvl1pPr>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10"/>
          </p:nvPr>
        </p:nvSpPr>
        <p:spPr>
          <a:xfrm>
            <a:off x="495300" y="644826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11" name="Slide Number Placeholder 5"/>
          <p:cNvSpPr>
            <a:spLocks noGrp="1"/>
          </p:cNvSpPr>
          <p:nvPr>
            <p:ph type="sldNum" sz="quarter" idx="11"/>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866617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jpg"/><Relationship Id="rId4" Type="http://schemas.openxmlformats.org/officeDocument/2006/relationships/slideLayout" Target="../slideLayouts/slideLayout16.xml"/><Relationship Id="rId9" Type="http://schemas.openxmlformats.org/officeDocument/2006/relationships/image" Target="../media/image7.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8">
            <a:extLst>
              <a:ext uri="{28A0092B-C50C-407E-A947-70E740481C1C}">
                <a14:useLocalDpi xmlns:a14="http://schemas.microsoft.com/office/drawing/2010/main" val="0"/>
              </a:ext>
            </a:extLst>
          </a:blip>
          <a:srcRect t="-400" r="83862" b="91999"/>
          <a:stretch/>
        </p:blipFill>
        <p:spPr>
          <a:xfrm>
            <a:off x="8151360" y="6281936"/>
            <a:ext cx="1598627" cy="576064"/>
          </a:xfrm>
          <a:prstGeom prst="rect">
            <a:avLst/>
          </a:prstGeom>
        </p:spPr>
      </p:pic>
      <p:sp>
        <p:nvSpPr>
          <p:cNvPr id="8" name="Title Placeholder 1"/>
          <p:cNvSpPr>
            <a:spLocks noGrp="1"/>
          </p:cNvSpPr>
          <p:nvPr>
            <p:ph type="title"/>
          </p:nvPr>
        </p:nvSpPr>
        <p:spPr>
          <a:xfrm>
            <a:off x="0" y="17760"/>
            <a:ext cx="9906000" cy="864096"/>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95300" y="1052736"/>
            <a:ext cx="8915400" cy="525658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2"/>
          </p:nvPr>
        </p:nvSpPr>
        <p:spPr>
          <a:xfrm>
            <a:off x="495300" y="644826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11"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3" name="Straight Connector 2"/>
          <p:cNvCxnSpPr/>
          <p:nvPr userDrawn="1"/>
        </p:nvCxnSpPr>
        <p:spPr>
          <a:xfrm>
            <a:off x="0" y="908720"/>
            <a:ext cx="9906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44934510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3" r:id="rId3"/>
    <p:sldLayoutId id="2147483664" r:id="rId4"/>
    <p:sldLayoutId id="2147483681" r:id="rId5"/>
    <p:sldLayoutId id="2147483691" r:id="rId6"/>
  </p:sldLayoutIdLst>
  <p:hf hdr="0" ftr="0" dt="0"/>
  <p:txStyles>
    <p:titleStyle>
      <a:lvl1pPr algn="ctr" defTabSz="914384" rtl="0" eaLnBrk="1" latinLnBrk="0" hangingPunct="1">
        <a:spcBef>
          <a:spcPct val="0"/>
        </a:spcBef>
        <a:buNone/>
        <a:defRPr sz="3599" kern="1200">
          <a:solidFill>
            <a:srgbClr val="77C9F2"/>
          </a:solidFill>
          <a:latin typeface="+mn-lt"/>
          <a:ea typeface="+mj-ea"/>
          <a:cs typeface="Arial" panose="020B0604020202020204" pitchFamily="34" charset="0"/>
        </a:defRPr>
      </a:lvl1pPr>
    </p:titleStyle>
    <p:bodyStyle>
      <a:lvl1pPr marL="342894" indent="-342894" algn="l" defTabSz="914384" rtl="0" eaLnBrk="1" latinLnBrk="0" hangingPunct="1">
        <a:spcBef>
          <a:spcPts val="6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742937" indent="-285746" algn="l" defTabSz="914384" rtl="0" eaLnBrk="1" latinLnBrk="0" hangingPunct="1">
        <a:spcBef>
          <a:spcPts val="6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2980" indent="-228596" algn="l" defTabSz="914384" rtl="0" eaLnBrk="1" latinLnBrk="0" hangingPunct="1">
        <a:spcBef>
          <a:spcPts val="6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173" indent="-228596" algn="l" defTabSz="914384" rtl="0" eaLnBrk="1" latinLnBrk="0" hangingPunct="1">
        <a:spcBef>
          <a:spcPts val="600"/>
        </a:spcBef>
        <a:buFont typeface="Arial" panose="020B0604020202020204" pitchFamily="34" charset="0"/>
        <a:buChar char="–"/>
        <a:defRPr sz="2400" kern="1200">
          <a:solidFill>
            <a:schemeClr val="tx1">
              <a:lumMod val="65000"/>
              <a:lumOff val="35000"/>
            </a:schemeClr>
          </a:solidFill>
          <a:latin typeface="+mn-lt"/>
          <a:ea typeface="+mn-ea"/>
          <a:cs typeface="+mn-cs"/>
        </a:defRPr>
      </a:lvl4pPr>
      <a:lvl5pPr marL="2057364" indent="-228596" algn="l" defTabSz="914384" rtl="0" eaLnBrk="1" latinLnBrk="0" hangingPunct="1">
        <a:spcBef>
          <a:spcPts val="600"/>
        </a:spcBef>
        <a:buFont typeface="Arial" panose="020B0604020202020204" pitchFamily="34" charset="0"/>
        <a:buChar char="»"/>
        <a:defRPr sz="2400" kern="1200">
          <a:solidFill>
            <a:schemeClr val="tx1">
              <a:lumMod val="65000"/>
              <a:lumOff val="35000"/>
            </a:schemeClr>
          </a:solidFill>
          <a:latin typeface="+mn-lt"/>
          <a:ea typeface="+mn-ea"/>
          <a:cs typeface="+mn-cs"/>
        </a:defRPr>
      </a:lvl5pPr>
      <a:lvl6pPr marL="2514557"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50"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41"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33"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384" rtl="0" eaLnBrk="1" latinLnBrk="0" hangingPunct="1">
        <a:defRPr sz="1800" kern="1200">
          <a:solidFill>
            <a:schemeClr val="tx1"/>
          </a:solidFill>
          <a:latin typeface="+mn-lt"/>
          <a:ea typeface="+mn-ea"/>
          <a:cs typeface="+mn-cs"/>
        </a:defRPr>
      </a:lvl1pPr>
      <a:lvl2pPr marL="457192" algn="l" defTabSz="914384" rtl="0" eaLnBrk="1" latinLnBrk="0" hangingPunct="1">
        <a:defRPr sz="1800" kern="1200">
          <a:solidFill>
            <a:schemeClr val="tx1"/>
          </a:solidFill>
          <a:latin typeface="+mn-lt"/>
          <a:ea typeface="+mn-ea"/>
          <a:cs typeface="+mn-cs"/>
        </a:defRPr>
      </a:lvl2pPr>
      <a:lvl3pPr marL="914384" algn="l" defTabSz="914384" rtl="0" eaLnBrk="1" latinLnBrk="0" hangingPunct="1">
        <a:defRPr sz="1800" kern="1200">
          <a:solidFill>
            <a:schemeClr val="tx1"/>
          </a:solidFill>
          <a:latin typeface="+mn-lt"/>
          <a:ea typeface="+mn-ea"/>
          <a:cs typeface="+mn-cs"/>
        </a:defRPr>
      </a:lvl3pPr>
      <a:lvl4pPr marL="1371577" algn="l" defTabSz="914384" rtl="0" eaLnBrk="1" latinLnBrk="0" hangingPunct="1">
        <a:defRPr sz="1800" kern="1200">
          <a:solidFill>
            <a:schemeClr val="tx1"/>
          </a:solidFill>
          <a:latin typeface="+mn-lt"/>
          <a:ea typeface="+mn-ea"/>
          <a:cs typeface="+mn-cs"/>
        </a:defRPr>
      </a:lvl4pPr>
      <a:lvl5pPr marL="1828767" algn="l" defTabSz="914384" rtl="0" eaLnBrk="1" latinLnBrk="0" hangingPunct="1">
        <a:defRPr sz="1800" kern="1200">
          <a:solidFill>
            <a:schemeClr val="tx1"/>
          </a:solidFill>
          <a:latin typeface="+mn-lt"/>
          <a:ea typeface="+mn-ea"/>
          <a:cs typeface="+mn-cs"/>
        </a:defRPr>
      </a:lvl5pPr>
      <a:lvl6pPr marL="2285961" algn="l" defTabSz="914384" rtl="0" eaLnBrk="1" latinLnBrk="0" hangingPunct="1">
        <a:defRPr sz="1800" kern="1200">
          <a:solidFill>
            <a:schemeClr val="tx1"/>
          </a:solidFill>
          <a:latin typeface="+mn-lt"/>
          <a:ea typeface="+mn-ea"/>
          <a:cs typeface="+mn-cs"/>
        </a:defRPr>
      </a:lvl6pPr>
      <a:lvl7pPr marL="2743152" algn="l" defTabSz="914384" rtl="0" eaLnBrk="1" latinLnBrk="0" hangingPunct="1">
        <a:defRPr sz="1800" kern="1200">
          <a:solidFill>
            <a:schemeClr val="tx1"/>
          </a:solidFill>
          <a:latin typeface="+mn-lt"/>
          <a:ea typeface="+mn-ea"/>
          <a:cs typeface="+mn-cs"/>
        </a:defRPr>
      </a:lvl7pPr>
      <a:lvl8pPr marL="3200343" algn="l" defTabSz="914384" rtl="0" eaLnBrk="1" latinLnBrk="0" hangingPunct="1">
        <a:defRPr sz="1800" kern="1200">
          <a:solidFill>
            <a:schemeClr val="tx1"/>
          </a:solidFill>
          <a:latin typeface="+mn-lt"/>
          <a:ea typeface="+mn-ea"/>
          <a:cs typeface="+mn-cs"/>
        </a:defRPr>
      </a:lvl8pPr>
      <a:lvl9pPr marL="3657537" algn="l" defTabSz="91438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0"/>
            <a:ext cx="9906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95300" y="1052738"/>
            <a:ext cx="8915400" cy="52274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2"/>
          </p:nvPr>
        </p:nvSpPr>
        <p:spPr>
          <a:xfrm>
            <a:off x="495300" y="644826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11"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7" name="Straight Connector 6"/>
          <p:cNvCxnSpPr/>
          <p:nvPr userDrawn="1"/>
        </p:nvCxnSpPr>
        <p:spPr>
          <a:xfrm>
            <a:off x="0" y="908720"/>
            <a:ext cx="9906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pic>
        <p:nvPicPr>
          <p:cNvPr id="12" name="Picture 11"/>
          <p:cNvPicPr>
            <a:picLocks noChangeAspect="1"/>
          </p:cNvPicPr>
          <p:nvPr userDrawn="1"/>
        </p:nvPicPr>
        <p:blipFill rotWithShape="1">
          <a:blip r:embed="rId8">
            <a:extLst>
              <a:ext uri="{28A0092B-C50C-407E-A947-70E740481C1C}">
                <a14:useLocalDpi xmlns:a14="http://schemas.microsoft.com/office/drawing/2010/main" val="0"/>
              </a:ext>
            </a:extLst>
          </a:blip>
          <a:srcRect r="77950" b="92280"/>
          <a:stretch/>
        </p:blipFill>
        <p:spPr>
          <a:xfrm>
            <a:off x="7371273" y="6326668"/>
            <a:ext cx="2184243" cy="531341"/>
          </a:xfrm>
          <a:prstGeom prst="rect">
            <a:avLst/>
          </a:prstGeom>
        </p:spPr>
      </p:pic>
    </p:spTree>
    <p:extLst>
      <p:ext uri="{BB962C8B-B14F-4D97-AF65-F5344CB8AC3E}">
        <p14:creationId xmlns:p14="http://schemas.microsoft.com/office/powerpoint/2010/main" val="420627470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5" r:id="rId3"/>
    <p:sldLayoutId id="2147483676" r:id="rId4"/>
    <p:sldLayoutId id="2147483682" r:id="rId5"/>
    <p:sldLayoutId id="2147483690" r:id="rId6"/>
  </p:sldLayoutIdLst>
  <p:hf hdr="0" ftr="0" dt="0"/>
  <p:txStyles>
    <p:titleStyle>
      <a:lvl1pPr algn="ctr" defTabSz="914384" rtl="0" eaLnBrk="1" latinLnBrk="0" hangingPunct="1">
        <a:spcBef>
          <a:spcPct val="0"/>
        </a:spcBef>
        <a:buNone/>
        <a:defRPr sz="3599" kern="1200">
          <a:solidFill>
            <a:srgbClr val="77C9F2"/>
          </a:solidFill>
          <a:latin typeface="+mn-lt"/>
          <a:ea typeface="+mj-ea"/>
          <a:cs typeface="Arial" panose="020B0604020202020204" pitchFamily="34" charset="0"/>
        </a:defRPr>
      </a:lvl1pPr>
    </p:titleStyle>
    <p:bodyStyle>
      <a:lvl1pPr marL="342894" indent="-342894" algn="l" defTabSz="914384"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742937" indent="-28574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2980"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173"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4pPr>
      <a:lvl5pPr marL="2057364"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5pPr>
      <a:lvl6pPr marL="2514557"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50"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41"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33"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384" rtl="0" eaLnBrk="1" latinLnBrk="0" hangingPunct="1">
        <a:defRPr sz="1800" kern="1200">
          <a:solidFill>
            <a:schemeClr val="tx1"/>
          </a:solidFill>
          <a:latin typeface="+mn-lt"/>
          <a:ea typeface="+mn-ea"/>
          <a:cs typeface="+mn-cs"/>
        </a:defRPr>
      </a:lvl1pPr>
      <a:lvl2pPr marL="457192" algn="l" defTabSz="914384" rtl="0" eaLnBrk="1" latinLnBrk="0" hangingPunct="1">
        <a:defRPr sz="1800" kern="1200">
          <a:solidFill>
            <a:schemeClr val="tx1"/>
          </a:solidFill>
          <a:latin typeface="+mn-lt"/>
          <a:ea typeface="+mn-ea"/>
          <a:cs typeface="+mn-cs"/>
        </a:defRPr>
      </a:lvl2pPr>
      <a:lvl3pPr marL="914384" algn="l" defTabSz="914384" rtl="0" eaLnBrk="1" latinLnBrk="0" hangingPunct="1">
        <a:defRPr sz="1800" kern="1200">
          <a:solidFill>
            <a:schemeClr val="tx1"/>
          </a:solidFill>
          <a:latin typeface="+mn-lt"/>
          <a:ea typeface="+mn-ea"/>
          <a:cs typeface="+mn-cs"/>
        </a:defRPr>
      </a:lvl3pPr>
      <a:lvl4pPr marL="1371577" algn="l" defTabSz="914384" rtl="0" eaLnBrk="1" latinLnBrk="0" hangingPunct="1">
        <a:defRPr sz="1800" kern="1200">
          <a:solidFill>
            <a:schemeClr val="tx1"/>
          </a:solidFill>
          <a:latin typeface="+mn-lt"/>
          <a:ea typeface="+mn-ea"/>
          <a:cs typeface="+mn-cs"/>
        </a:defRPr>
      </a:lvl4pPr>
      <a:lvl5pPr marL="1828767" algn="l" defTabSz="914384" rtl="0" eaLnBrk="1" latinLnBrk="0" hangingPunct="1">
        <a:defRPr sz="1800" kern="1200">
          <a:solidFill>
            <a:schemeClr val="tx1"/>
          </a:solidFill>
          <a:latin typeface="+mn-lt"/>
          <a:ea typeface="+mn-ea"/>
          <a:cs typeface="+mn-cs"/>
        </a:defRPr>
      </a:lvl5pPr>
      <a:lvl6pPr marL="2285961" algn="l" defTabSz="914384" rtl="0" eaLnBrk="1" latinLnBrk="0" hangingPunct="1">
        <a:defRPr sz="1800" kern="1200">
          <a:solidFill>
            <a:schemeClr val="tx1"/>
          </a:solidFill>
          <a:latin typeface="+mn-lt"/>
          <a:ea typeface="+mn-ea"/>
          <a:cs typeface="+mn-cs"/>
        </a:defRPr>
      </a:lvl6pPr>
      <a:lvl7pPr marL="2743152" algn="l" defTabSz="914384" rtl="0" eaLnBrk="1" latinLnBrk="0" hangingPunct="1">
        <a:defRPr sz="1800" kern="1200">
          <a:solidFill>
            <a:schemeClr val="tx1"/>
          </a:solidFill>
          <a:latin typeface="+mn-lt"/>
          <a:ea typeface="+mn-ea"/>
          <a:cs typeface="+mn-cs"/>
        </a:defRPr>
      </a:lvl7pPr>
      <a:lvl8pPr marL="3200343" algn="l" defTabSz="914384" rtl="0" eaLnBrk="1" latinLnBrk="0" hangingPunct="1">
        <a:defRPr sz="1800" kern="1200">
          <a:solidFill>
            <a:schemeClr val="tx1"/>
          </a:solidFill>
          <a:latin typeface="+mn-lt"/>
          <a:ea typeface="+mn-ea"/>
          <a:cs typeface="+mn-cs"/>
        </a:defRPr>
      </a:lvl8pPr>
      <a:lvl9pPr marL="3657537" algn="l" defTabSz="91438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0"/>
            <a:ext cx="9906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95300" y="1052738"/>
            <a:ext cx="8915400" cy="52274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1"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7" name="Straight Connector 6"/>
          <p:cNvCxnSpPr/>
          <p:nvPr userDrawn="1"/>
        </p:nvCxnSpPr>
        <p:spPr>
          <a:xfrm>
            <a:off x="0" y="908720"/>
            <a:ext cx="9906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pic>
        <p:nvPicPr>
          <p:cNvPr id="12" name="Picture 11"/>
          <p:cNvPicPr>
            <a:picLocks noChangeAspect="1"/>
          </p:cNvPicPr>
          <p:nvPr userDrawn="1"/>
        </p:nvPicPr>
        <p:blipFill rotWithShape="1">
          <a:blip r:embed="rId9">
            <a:extLst>
              <a:ext uri="{28A0092B-C50C-407E-A947-70E740481C1C}">
                <a14:useLocalDpi xmlns:a14="http://schemas.microsoft.com/office/drawing/2010/main" val="0"/>
              </a:ext>
            </a:extLst>
          </a:blip>
          <a:srcRect r="77950" b="92280"/>
          <a:stretch/>
        </p:blipFill>
        <p:spPr>
          <a:xfrm>
            <a:off x="104461" y="6326668"/>
            <a:ext cx="2184243" cy="531341"/>
          </a:xfrm>
          <a:prstGeom prst="rect">
            <a:avLst/>
          </a:prstGeom>
        </p:spPr>
      </p:pic>
      <p:pic>
        <p:nvPicPr>
          <p:cNvPr id="10" name="Picture 9"/>
          <p:cNvPicPr>
            <a:picLocks noChangeAspect="1"/>
          </p:cNvPicPr>
          <p:nvPr userDrawn="1"/>
        </p:nvPicPr>
        <p:blipFill rotWithShape="1">
          <a:blip r:embed="rId10">
            <a:extLst>
              <a:ext uri="{28A0092B-C50C-407E-A947-70E740481C1C}">
                <a14:useLocalDpi xmlns:a14="http://schemas.microsoft.com/office/drawing/2010/main" val="0"/>
              </a:ext>
            </a:extLst>
          </a:blip>
          <a:srcRect t="-400" r="84333" b="91999"/>
          <a:stretch/>
        </p:blipFill>
        <p:spPr>
          <a:xfrm>
            <a:off x="8265368" y="6274420"/>
            <a:ext cx="1551963" cy="576064"/>
          </a:xfrm>
          <a:prstGeom prst="rect">
            <a:avLst/>
          </a:prstGeom>
        </p:spPr>
      </p:pic>
    </p:spTree>
    <p:extLst>
      <p:ext uri="{BB962C8B-B14F-4D97-AF65-F5344CB8AC3E}">
        <p14:creationId xmlns:p14="http://schemas.microsoft.com/office/powerpoint/2010/main" val="169377524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92" r:id="rId6"/>
    <p:sldLayoutId id="2147483693" r:id="rId7"/>
  </p:sldLayoutIdLst>
  <p:timing>
    <p:tnLst>
      <p:par>
        <p:cTn id="1" dur="indefinite" restart="never" nodeType="tmRoot"/>
      </p:par>
    </p:tnLst>
  </p:timing>
  <p:hf hdr="0" ftr="0" dt="0"/>
  <p:txStyles>
    <p:titleStyle>
      <a:lvl1pPr algn="ctr" defTabSz="914384" rtl="0" eaLnBrk="1" latinLnBrk="0" hangingPunct="1">
        <a:spcBef>
          <a:spcPct val="0"/>
        </a:spcBef>
        <a:buNone/>
        <a:defRPr sz="3599" kern="1200">
          <a:solidFill>
            <a:srgbClr val="77C9F2"/>
          </a:solidFill>
          <a:latin typeface="+mn-lt"/>
          <a:ea typeface="+mj-ea"/>
          <a:cs typeface="Arial" panose="020B0604020202020204" pitchFamily="34" charset="0"/>
        </a:defRPr>
      </a:lvl1pPr>
    </p:titleStyle>
    <p:bodyStyle>
      <a:lvl1pPr marL="342894" indent="-342894" algn="l" defTabSz="914384"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742937" indent="-28574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2980"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173"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4pPr>
      <a:lvl5pPr marL="2057364"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5pPr>
      <a:lvl6pPr marL="2514557"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50"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41"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33"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384" rtl="0" eaLnBrk="1" latinLnBrk="0" hangingPunct="1">
        <a:defRPr sz="1800" kern="1200">
          <a:solidFill>
            <a:schemeClr val="tx1"/>
          </a:solidFill>
          <a:latin typeface="+mn-lt"/>
          <a:ea typeface="+mn-ea"/>
          <a:cs typeface="+mn-cs"/>
        </a:defRPr>
      </a:lvl1pPr>
      <a:lvl2pPr marL="457192" algn="l" defTabSz="914384" rtl="0" eaLnBrk="1" latinLnBrk="0" hangingPunct="1">
        <a:defRPr sz="1800" kern="1200">
          <a:solidFill>
            <a:schemeClr val="tx1"/>
          </a:solidFill>
          <a:latin typeface="+mn-lt"/>
          <a:ea typeface="+mn-ea"/>
          <a:cs typeface="+mn-cs"/>
        </a:defRPr>
      </a:lvl2pPr>
      <a:lvl3pPr marL="914384" algn="l" defTabSz="914384" rtl="0" eaLnBrk="1" latinLnBrk="0" hangingPunct="1">
        <a:defRPr sz="1800" kern="1200">
          <a:solidFill>
            <a:schemeClr val="tx1"/>
          </a:solidFill>
          <a:latin typeface="+mn-lt"/>
          <a:ea typeface="+mn-ea"/>
          <a:cs typeface="+mn-cs"/>
        </a:defRPr>
      </a:lvl3pPr>
      <a:lvl4pPr marL="1371577" algn="l" defTabSz="914384" rtl="0" eaLnBrk="1" latinLnBrk="0" hangingPunct="1">
        <a:defRPr sz="1800" kern="1200">
          <a:solidFill>
            <a:schemeClr val="tx1"/>
          </a:solidFill>
          <a:latin typeface="+mn-lt"/>
          <a:ea typeface="+mn-ea"/>
          <a:cs typeface="+mn-cs"/>
        </a:defRPr>
      </a:lvl4pPr>
      <a:lvl5pPr marL="1828767" algn="l" defTabSz="914384" rtl="0" eaLnBrk="1" latinLnBrk="0" hangingPunct="1">
        <a:defRPr sz="1800" kern="1200">
          <a:solidFill>
            <a:schemeClr val="tx1"/>
          </a:solidFill>
          <a:latin typeface="+mn-lt"/>
          <a:ea typeface="+mn-ea"/>
          <a:cs typeface="+mn-cs"/>
        </a:defRPr>
      </a:lvl5pPr>
      <a:lvl6pPr marL="2285961" algn="l" defTabSz="914384" rtl="0" eaLnBrk="1" latinLnBrk="0" hangingPunct="1">
        <a:defRPr sz="1800" kern="1200">
          <a:solidFill>
            <a:schemeClr val="tx1"/>
          </a:solidFill>
          <a:latin typeface="+mn-lt"/>
          <a:ea typeface="+mn-ea"/>
          <a:cs typeface="+mn-cs"/>
        </a:defRPr>
      </a:lvl6pPr>
      <a:lvl7pPr marL="2743152" algn="l" defTabSz="914384" rtl="0" eaLnBrk="1" latinLnBrk="0" hangingPunct="1">
        <a:defRPr sz="1800" kern="1200">
          <a:solidFill>
            <a:schemeClr val="tx1"/>
          </a:solidFill>
          <a:latin typeface="+mn-lt"/>
          <a:ea typeface="+mn-ea"/>
          <a:cs typeface="+mn-cs"/>
        </a:defRPr>
      </a:lvl7pPr>
      <a:lvl8pPr marL="3200343" algn="l" defTabSz="914384" rtl="0" eaLnBrk="1" latinLnBrk="0" hangingPunct="1">
        <a:defRPr sz="1800" kern="1200">
          <a:solidFill>
            <a:schemeClr val="tx1"/>
          </a:solidFill>
          <a:latin typeface="+mn-lt"/>
          <a:ea typeface="+mn-ea"/>
          <a:cs typeface="+mn-cs"/>
        </a:defRPr>
      </a:lvl8pPr>
      <a:lvl9pPr marL="3657537" algn="l" defTabSz="91438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jp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image" Target="../media/image12.jpg"/><Relationship Id="rId11" Type="http://schemas.openxmlformats.org/officeDocument/2006/relationships/image" Target="../media/image17.jp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jpeg"/><Relationship Id="rId2" Type="http://schemas.openxmlformats.org/officeDocument/2006/relationships/image" Target="../media/image7.jpg"/><Relationship Id="rId1" Type="http://schemas.openxmlformats.org/officeDocument/2006/relationships/slideLayout" Target="../slideLayouts/slideLayout17.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7380" y="1556792"/>
            <a:ext cx="8420100" cy="1470025"/>
          </a:xfrm>
        </p:spPr>
        <p:txBody>
          <a:bodyPr>
            <a:noAutofit/>
          </a:bodyPr>
          <a:lstStyle/>
          <a:p>
            <a:r>
              <a:rPr lang="fr-BE" sz="4800"/>
              <a:t>Plan d'actions eSanté</a:t>
            </a:r>
            <a:br>
              <a:rPr lang="fr-BE" sz="4800"/>
            </a:br>
            <a:r>
              <a:rPr lang="fr-BE" sz="4800"/>
              <a:t>2019- 2021</a:t>
            </a:r>
          </a:p>
        </p:txBody>
      </p:sp>
    </p:spTree>
    <p:extLst>
      <p:ext uri="{BB962C8B-B14F-4D97-AF65-F5344CB8AC3E}">
        <p14:creationId xmlns:p14="http://schemas.microsoft.com/office/powerpoint/2010/main" val="722710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a:t>Cluster 0 - Fondements (2/2)</a:t>
            </a:r>
          </a:p>
        </p:txBody>
      </p:sp>
      <p:sp>
        <p:nvSpPr>
          <p:cNvPr id="3" name="Tijdelijke aanduiding voor inhoud 2"/>
          <p:cNvSpPr>
            <a:spLocks noGrp="1"/>
          </p:cNvSpPr>
          <p:nvPr>
            <p:ph idx="1"/>
          </p:nvPr>
        </p:nvSpPr>
        <p:spPr>
          <a:xfrm>
            <a:off x="495300" y="980728"/>
            <a:ext cx="8915400" cy="5256584"/>
          </a:xfrm>
        </p:spPr>
        <p:txBody>
          <a:bodyPr>
            <a:noAutofit/>
          </a:bodyPr>
          <a:lstStyle/>
          <a:p>
            <a:pPr>
              <a:spcBef>
                <a:spcPts val="0"/>
              </a:spcBef>
            </a:pPr>
            <a:r>
              <a:rPr lang="fr-BE" sz="2000" b="1" dirty="0"/>
              <a:t>0.5 Normes d’information</a:t>
            </a:r>
            <a:r>
              <a:rPr lang="fr-BE" sz="2000" dirty="0"/>
              <a:t>: le développement futur de l’</a:t>
            </a:r>
            <a:r>
              <a:rPr lang="fr-BE" sz="2000" dirty="0" err="1"/>
              <a:t>eSanté</a:t>
            </a:r>
            <a:r>
              <a:rPr lang="fr-BE" sz="2000" dirty="0"/>
              <a:t> repose, dans la mesure du possible, sur des normes internationales ouvertes et de pointe offrant des garanties raisonnables de rétrocompatibilité</a:t>
            </a:r>
          </a:p>
          <a:p>
            <a:pPr>
              <a:spcBef>
                <a:spcPts val="0"/>
              </a:spcBef>
            </a:pPr>
            <a:endParaRPr lang="nl-NL" sz="2000" dirty="0"/>
          </a:p>
          <a:p>
            <a:pPr>
              <a:spcBef>
                <a:spcPts val="0"/>
              </a:spcBef>
            </a:pPr>
            <a:r>
              <a:rPr lang="fr-BE" sz="2000" b="1" dirty="0"/>
              <a:t>0.6 Terminologie</a:t>
            </a:r>
            <a:r>
              <a:rPr lang="fr-BE" sz="2000" dirty="0"/>
              <a:t>: l’échange de données entre les systèmes d’</a:t>
            </a:r>
            <a:r>
              <a:rPr lang="fr-BE" sz="2000" dirty="0" err="1"/>
              <a:t>eSanté</a:t>
            </a:r>
            <a:r>
              <a:rPr lang="fr-BE" sz="2000" dirty="0"/>
              <a:t> nécessite un codage standardisé des informations</a:t>
            </a:r>
          </a:p>
          <a:p>
            <a:pPr>
              <a:spcBef>
                <a:spcPts val="0"/>
              </a:spcBef>
            </a:pPr>
            <a:endParaRPr lang="nl-NL" sz="2000" dirty="0"/>
          </a:p>
          <a:p>
            <a:pPr>
              <a:spcBef>
                <a:spcPts val="0"/>
              </a:spcBef>
            </a:pPr>
            <a:r>
              <a:rPr lang="fr-BE" sz="2000" b="1" dirty="0"/>
              <a:t>0.7 </a:t>
            </a:r>
            <a:r>
              <a:rPr lang="fr-BE" sz="2000" b="1" dirty="0" err="1"/>
              <a:t>CoBRHA</a:t>
            </a:r>
            <a:r>
              <a:rPr lang="fr-BE" sz="2000" b="1" dirty="0"/>
              <a:t> </a:t>
            </a:r>
            <a:r>
              <a:rPr lang="fr-BE" sz="2000" b="1" dirty="0" err="1"/>
              <a:t>Next</a:t>
            </a:r>
            <a:r>
              <a:rPr lang="fr-BE" sz="2000" b="1" dirty="0"/>
              <a:t> </a:t>
            </a:r>
            <a:r>
              <a:rPr lang="fr-BE" sz="2000" b="1" dirty="0" err="1"/>
              <a:t>Generation</a:t>
            </a:r>
            <a:r>
              <a:rPr lang="fr-BE" sz="2000" b="1" dirty="0"/>
              <a:t> &amp; UPPAD</a:t>
            </a:r>
            <a:r>
              <a:rPr lang="fr-BE" sz="2000" dirty="0"/>
              <a:t>: pour augmenter la valeur ajoutée du système </a:t>
            </a:r>
            <a:r>
              <a:rPr lang="fr-BE" sz="2000" dirty="0" err="1"/>
              <a:t>CobrHa</a:t>
            </a:r>
            <a:r>
              <a:rPr lang="fr-BE" sz="2000" dirty="0"/>
              <a:t> existant en termes de qualité et d’efficacité des processus, des fonctionnalités supplémentaires sont nécessaires telles que l’historique, la publication et la souscription</a:t>
            </a:r>
          </a:p>
          <a:p>
            <a:pPr>
              <a:spcBef>
                <a:spcPts val="0"/>
              </a:spcBef>
            </a:pPr>
            <a:endParaRPr lang="nl-NL" sz="2000" dirty="0"/>
          </a:p>
          <a:p>
            <a:pPr>
              <a:spcBef>
                <a:spcPts val="0"/>
              </a:spcBef>
            </a:pPr>
            <a:r>
              <a:rPr lang="fr-BE" sz="2000" b="1" dirty="0"/>
              <a:t>0.8 Recherche stratégique de modèles de collaboration efficients avec les parties prenantes externes</a:t>
            </a:r>
            <a:r>
              <a:rPr lang="fr-BE" sz="2000" dirty="0"/>
              <a:t>:</a:t>
            </a:r>
            <a:r>
              <a:rPr lang="fr-BE" sz="2000" dirty="0">
                <a:solidFill>
                  <a:srgbClr val="087670"/>
                </a:solidFill>
              </a:rPr>
              <a:t> </a:t>
            </a:r>
            <a:r>
              <a:rPr lang="fr-BE" sz="2000" dirty="0"/>
              <a:t>les prestataire de soins, les organisations actives dans les soins et les administrations publiques doivent améliorer et augmenter leur impact sur le développement de fonctionnalités nouvelles et supplémentaires par les fournisseurs de logiciels des systèmes </a:t>
            </a:r>
            <a:r>
              <a:rPr lang="fr-BE" sz="2000" dirty="0" smtClean="0"/>
              <a:t>d’</a:t>
            </a:r>
            <a:r>
              <a:rPr lang="fr-BE" sz="2000" dirty="0" err="1" smtClean="0"/>
              <a:t>eSanté</a:t>
            </a:r>
            <a:endParaRPr lang="fr-BE" sz="2000" dirty="0"/>
          </a:p>
        </p:txBody>
      </p:sp>
      <p:sp>
        <p:nvSpPr>
          <p:cNvPr id="5" name="Slide Number Placeholder 4"/>
          <p:cNvSpPr>
            <a:spLocks noGrp="1"/>
          </p:cNvSpPr>
          <p:nvPr>
            <p:ph type="sldNum" sz="quarter" idx="4"/>
          </p:nvPr>
        </p:nvSpPr>
        <p:spPr/>
        <p:txBody>
          <a:bodyPr/>
          <a:lstStyle/>
          <a:p>
            <a:r>
              <a:rPr lang="fr-BE"/>
              <a:t>- </a:t>
            </a:r>
            <a:fld id="{30A9230E-FFBB-4CCB-ABD7-198084EDE768}" type="slidenum">
              <a:rPr lang="fr-BE" smtClean="0"/>
              <a:pPr/>
              <a:t>10</a:t>
            </a:fld>
            <a:r>
              <a:rPr lang="fr-BE"/>
              <a:t> -</a:t>
            </a:r>
          </a:p>
        </p:txBody>
      </p:sp>
    </p:spTree>
    <p:extLst>
      <p:ext uri="{BB962C8B-B14F-4D97-AF65-F5344CB8AC3E}">
        <p14:creationId xmlns:p14="http://schemas.microsoft.com/office/powerpoint/2010/main" val="1225884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a:t>Cluster 1 - </a:t>
            </a:r>
            <a:r>
              <a:rPr lang="fr-BE" dirty="0" smtClean="0"/>
              <a:t>Transversalités</a:t>
            </a:r>
            <a:endParaRPr lang="fr-BE" dirty="0"/>
          </a:p>
        </p:txBody>
      </p:sp>
      <p:sp>
        <p:nvSpPr>
          <p:cNvPr id="3" name="Tijdelijke aanduiding voor inhoud 2"/>
          <p:cNvSpPr>
            <a:spLocks noGrp="1"/>
          </p:cNvSpPr>
          <p:nvPr>
            <p:ph idx="1"/>
          </p:nvPr>
        </p:nvSpPr>
        <p:spPr/>
        <p:txBody>
          <a:bodyPr>
            <a:normAutofit/>
          </a:bodyPr>
          <a:lstStyle/>
          <a:p>
            <a:pPr>
              <a:spcBef>
                <a:spcPts val="0"/>
              </a:spcBef>
            </a:pPr>
            <a:r>
              <a:rPr lang="fr-BE" sz="2000" b="1" dirty="0"/>
              <a:t>1.1 Communication</a:t>
            </a:r>
            <a:r>
              <a:rPr lang="fr-BE" sz="2000" dirty="0"/>
              <a:t>: ce projet se concentre sur la communication externe, c.-à-d. à des acteurs des soins, des institutions de soins, des organisations dans le secteur des soins de santé, des développeurs de logiciels et des citoyens</a:t>
            </a:r>
          </a:p>
          <a:p>
            <a:pPr>
              <a:spcBef>
                <a:spcPts val="0"/>
              </a:spcBef>
            </a:pPr>
            <a:endParaRPr lang="nl-BE" sz="2000" b="1" dirty="0" smtClean="0"/>
          </a:p>
          <a:p>
            <a:pPr>
              <a:spcBef>
                <a:spcPts val="0"/>
              </a:spcBef>
            </a:pPr>
            <a:r>
              <a:rPr lang="fr-BE" sz="2000" b="1" dirty="0"/>
              <a:t>1.2 Surveillance du programme</a:t>
            </a:r>
            <a:r>
              <a:rPr lang="fr-BE" sz="2000" dirty="0"/>
              <a:t>: ce projet se concentre sur le suivi de l’utilisation des systèmes réceptionnés par les utilisateurs finaux et des services d’</a:t>
            </a:r>
            <a:r>
              <a:rPr lang="fr-BE" sz="2000" dirty="0" err="1"/>
              <a:t>eSanté</a:t>
            </a:r>
            <a:r>
              <a:rPr lang="fr-BE" sz="2000" dirty="0"/>
              <a:t>. Ce projet vise à développer un ensemble cohérent et univoque de données fonctionnelles</a:t>
            </a:r>
          </a:p>
        </p:txBody>
      </p:sp>
      <p:sp>
        <p:nvSpPr>
          <p:cNvPr id="5" name="Slide Number Placeholder 4"/>
          <p:cNvSpPr>
            <a:spLocks noGrp="1"/>
          </p:cNvSpPr>
          <p:nvPr>
            <p:ph type="sldNum" sz="quarter" idx="4"/>
          </p:nvPr>
        </p:nvSpPr>
        <p:spPr/>
        <p:txBody>
          <a:bodyPr/>
          <a:lstStyle/>
          <a:p>
            <a:r>
              <a:rPr lang="fr-BE"/>
              <a:t>- </a:t>
            </a:r>
            <a:fld id="{30A9230E-FFBB-4CCB-ABD7-198084EDE768}" type="slidenum">
              <a:rPr lang="fr-BE" smtClean="0"/>
              <a:pPr/>
              <a:t>11</a:t>
            </a:fld>
            <a:r>
              <a:rPr lang="fr-BE"/>
              <a:t> -</a:t>
            </a:r>
          </a:p>
        </p:txBody>
      </p:sp>
    </p:spTree>
    <p:extLst>
      <p:ext uri="{BB962C8B-B14F-4D97-AF65-F5344CB8AC3E}">
        <p14:creationId xmlns:p14="http://schemas.microsoft.com/office/powerpoint/2010/main" val="37766214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a:t>Cluster 2 - Support</a:t>
            </a:r>
          </a:p>
        </p:txBody>
      </p:sp>
      <p:sp>
        <p:nvSpPr>
          <p:cNvPr id="3" name="Tijdelijke aanduiding voor inhoud 2"/>
          <p:cNvSpPr>
            <a:spLocks noGrp="1"/>
          </p:cNvSpPr>
          <p:nvPr>
            <p:ph idx="1"/>
          </p:nvPr>
        </p:nvSpPr>
        <p:spPr/>
        <p:txBody>
          <a:bodyPr>
            <a:normAutofit/>
          </a:bodyPr>
          <a:lstStyle/>
          <a:p>
            <a:pPr>
              <a:spcBef>
                <a:spcPts val="0"/>
              </a:spcBef>
            </a:pPr>
            <a:r>
              <a:rPr lang="fr-BE" sz="2000" b="1" dirty="0"/>
              <a:t>2.1 Incitants</a:t>
            </a:r>
            <a:r>
              <a:rPr lang="fr-BE" sz="2000" dirty="0"/>
              <a:t>: depuis le début du plan d’action 2013-2018, certains groupes de prestataires de soins ont bénéficié d’incitants pour les encourager à utiliser les services d’</a:t>
            </a:r>
            <a:r>
              <a:rPr lang="fr-BE" sz="2000" dirty="0" err="1"/>
              <a:t>eSanté</a:t>
            </a:r>
            <a:r>
              <a:rPr lang="fr-BE" sz="2000" dirty="0"/>
              <a:t> à bon escient. Ces incitants sont maintenus dans le plan d’action </a:t>
            </a:r>
            <a:r>
              <a:rPr lang="fr-BE" sz="2000" dirty="0" err="1"/>
              <a:t>eSanté</a:t>
            </a:r>
            <a:r>
              <a:rPr lang="fr-BE" sz="2000" dirty="0"/>
              <a:t> 2019-2021 comme une méthode raisonnable pour atteindre les objectifs, p.ex. stimuler l’utilisation de la terminologie univoque</a:t>
            </a:r>
          </a:p>
          <a:p>
            <a:pPr>
              <a:spcBef>
                <a:spcPts val="0"/>
              </a:spcBef>
            </a:pPr>
            <a:endParaRPr lang="nl-BE" sz="2000" b="1" dirty="0" smtClean="0"/>
          </a:p>
          <a:p>
            <a:pPr>
              <a:spcBef>
                <a:spcPts val="0"/>
              </a:spcBef>
            </a:pPr>
            <a:r>
              <a:rPr lang="fr-BE" sz="2000" b="1" dirty="0"/>
              <a:t>2.2 Code de conduite &amp; lignes directrices </a:t>
            </a:r>
            <a:r>
              <a:rPr lang="fr-BE" sz="2000" b="1" dirty="0" smtClean="0"/>
              <a:t>concernant </a:t>
            </a:r>
            <a:r>
              <a:rPr lang="fr-BE" sz="2000" b="1" dirty="0"/>
              <a:t>le partage des données à caractère personnel </a:t>
            </a:r>
            <a:r>
              <a:rPr lang="fr-BE" sz="2000" b="1" dirty="0" smtClean="0"/>
              <a:t>relatives à </a:t>
            </a:r>
            <a:r>
              <a:rPr lang="fr-BE" sz="2000" b="1" dirty="0"/>
              <a:t>la santé</a:t>
            </a:r>
            <a:r>
              <a:rPr lang="fr-BE" sz="2000" dirty="0"/>
              <a:t>:</a:t>
            </a:r>
            <a:r>
              <a:rPr lang="fr-BE" sz="2000" b="1" dirty="0"/>
              <a:t> </a:t>
            </a:r>
            <a:r>
              <a:rPr lang="fr-BE" sz="2000" dirty="0"/>
              <a:t>il s’avère nécessaire d’élaborer des codes de bonne conduite et lignes directrices de bonnes pratiques </a:t>
            </a:r>
            <a:r>
              <a:rPr lang="fr-BE" sz="2000" dirty="0" smtClean="0"/>
              <a:t>concernant </a:t>
            </a:r>
            <a:r>
              <a:rPr lang="fr-BE" sz="2000" dirty="0"/>
              <a:t>le partage des données de santé personnelles </a:t>
            </a:r>
          </a:p>
          <a:p>
            <a:endParaRPr lang="nl-BE" dirty="0"/>
          </a:p>
        </p:txBody>
      </p:sp>
      <p:sp>
        <p:nvSpPr>
          <p:cNvPr id="5" name="Slide Number Placeholder 4"/>
          <p:cNvSpPr>
            <a:spLocks noGrp="1"/>
          </p:cNvSpPr>
          <p:nvPr>
            <p:ph type="sldNum" sz="quarter" idx="4"/>
          </p:nvPr>
        </p:nvSpPr>
        <p:spPr/>
        <p:txBody>
          <a:bodyPr/>
          <a:lstStyle/>
          <a:p>
            <a:r>
              <a:rPr lang="fr-BE"/>
              <a:t>- </a:t>
            </a:r>
            <a:fld id="{30A9230E-FFBB-4CCB-ABD7-198084EDE768}" type="slidenum">
              <a:rPr lang="fr-BE" smtClean="0"/>
              <a:pPr/>
              <a:t>12</a:t>
            </a:fld>
            <a:r>
              <a:rPr lang="fr-BE"/>
              <a:t> -</a:t>
            </a:r>
          </a:p>
        </p:txBody>
      </p:sp>
    </p:spTree>
    <p:extLst>
      <p:ext uri="{BB962C8B-B14F-4D97-AF65-F5344CB8AC3E}">
        <p14:creationId xmlns:p14="http://schemas.microsoft.com/office/powerpoint/2010/main" val="2336152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a:t>Cluster 3 - Excellence opérationnelle (1/3)</a:t>
            </a:r>
          </a:p>
        </p:txBody>
      </p:sp>
      <p:sp>
        <p:nvSpPr>
          <p:cNvPr id="3" name="Tijdelijke aanduiding voor inhoud 2"/>
          <p:cNvSpPr>
            <a:spLocks noGrp="1"/>
          </p:cNvSpPr>
          <p:nvPr>
            <p:ph idx="1"/>
          </p:nvPr>
        </p:nvSpPr>
        <p:spPr/>
        <p:txBody>
          <a:bodyPr>
            <a:noAutofit/>
          </a:bodyPr>
          <a:lstStyle/>
          <a:p>
            <a:pPr>
              <a:spcBef>
                <a:spcPts val="0"/>
              </a:spcBef>
              <a:spcAft>
                <a:spcPts val="554"/>
              </a:spcAft>
            </a:pPr>
            <a:r>
              <a:rPr lang="fr-BE" sz="2000" b="1" dirty="0"/>
              <a:t>3.1 Architecture de base</a:t>
            </a:r>
            <a:r>
              <a:rPr lang="fr-BE" sz="2000" dirty="0"/>
              <a:t>: l'architecture de base des applications </a:t>
            </a:r>
            <a:r>
              <a:rPr lang="fr-BE" sz="2000" dirty="0" err="1"/>
              <a:t>eSanté</a:t>
            </a:r>
            <a:r>
              <a:rPr lang="fr-BE" sz="2000" dirty="0"/>
              <a:t> a été développée il y a 10 ans; Il est souhaitable d'évaluer et, si nécessaire, d'adapter les choix architecturaux</a:t>
            </a:r>
          </a:p>
          <a:p>
            <a:pPr>
              <a:spcBef>
                <a:spcPts val="0"/>
              </a:spcBef>
              <a:spcAft>
                <a:spcPts val="554"/>
              </a:spcAft>
            </a:pPr>
            <a:endParaRPr lang="nl-NL" sz="2000" dirty="0"/>
          </a:p>
          <a:p>
            <a:pPr>
              <a:spcBef>
                <a:spcPts val="0"/>
              </a:spcBef>
              <a:spcAft>
                <a:spcPts val="554"/>
              </a:spcAft>
            </a:pPr>
            <a:r>
              <a:rPr lang="fr-BE" sz="2000" b="1" dirty="0"/>
              <a:t>3.2 SLA et service management</a:t>
            </a:r>
            <a:r>
              <a:rPr lang="fr-BE" sz="2000" dirty="0"/>
              <a:t>: les services d'</a:t>
            </a:r>
            <a:r>
              <a:rPr lang="fr-BE" sz="2000" dirty="0" err="1"/>
              <a:t>eSanté</a:t>
            </a:r>
            <a:r>
              <a:rPr lang="fr-BE" sz="2000" dirty="0"/>
              <a:t> doivent être disponibles en permanence et être efficaces, tant pour les applications destinées aux utilisateurs finaux que pour les différents sous-systèmes et services; ces SLA font l’objet d’un rapportage libre</a:t>
            </a:r>
          </a:p>
          <a:p>
            <a:pPr>
              <a:spcBef>
                <a:spcPts val="0"/>
              </a:spcBef>
              <a:spcAft>
                <a:spcPts val="554"/>
              </a:spcAft>
            </a:pPr>
            <a:endParaRPr lang="nl-NL" sz="2000" dirty="0"/>
          </a:p>
          <a:p>
            <a:pPr>
              <a:spcBef>
                <a:spcPts val="0"/>
              </a:spcBef>
              <a:spcAft>
                <a:spcPts val="554"/>
              </a:spcAft>
            </a:pPr>
            <a:r>
              <a:rPr lang="fr-BE" sz="2000" b="1" dirty="0"/>
              <a:t>3.3 Business </a:t>
            </a:r>
            <a:r>
              <a:rPr lang="fr-BE" sz="2000" b="1" dirty="0" err="1"/>
              <a:t>continuity</a:t>
            </a:r>
            <a:r>
              <a:rPr lang="fr-BE" sz="2000" dirty="0"/>
              <a:t>: même si des interventions sont effectuées sur des parties du système d'</a:t>
            </a:r>
            <a:r>
              <a:rPr lang="fr-BE" sz="2000" dirty="0" err="1"/>
              <a:t>esanté</a:t>
            </a:r>
            <a:r>
              <a:rPr lang="fr-BE" sz="2000" dirty="0"/>
              <a:t> ou si des incidents se produisent au niveau de ces parties, les prestataires de soins et les établissements de soins doivent pouvoir disposer de fonctionnalités minimales;  la continuité de leur fonctionnement de base doit être garantie par des procédures de continuité des opérations (Business </a:t>
            </a:r>
            <a:r>
              <a:rPr lang="fr-BE" sz="2000" dirty="0" err="1"/>
              <a:t>Continuity</a:t>
            </a:r>
            <a:r>
              <a:rPr lang="fr-BE" sz="2000" dirty="0"/>
              <a:t> Plans, BCP).</a:t>
            </a:r>
          </a:p>
        </p:txBody>
      </p:sp>
      <p:sp>
        <p:nvSpPr>
          <p:cNvPr id="5" name="Slide Number Placeholder 4"/>
          <p:cNvSpPr>
            <a:spLocks noGrp="1"/>
          </p:cNvSpPr>
          <p:nvPr>
            <p:ph type="sldNum" sz="quarter" idx="4"/>
          </p:nvPr>
        </p:nvSpPr>
        <p:spPr/>
        <p:txBody>
          <a:bodyPr/>
          <a:lstStyle/>
          <a:p>
            <a:r>
              <a:rPr lang="fr-BE"/>
              <a:t>- </a:t>
            </a:r>
            <a:fld id="{30A9230E-FFBB-4CCB-ABD7-198084EDE768}" type="slidenum">
              <a:rPr lang="fr-BE" smtClean="0"/>
              <a:pPr/>
              <a:t>13</a:t>
            </a:fld>
            <a:r>
              <a:rPr lang="fr-BE"/>
              <a:t> -</a:t>
            </a:r>
          </a:p>
        </p:txBody>
      </p:sp>
    </p:spTree>
    <p:extLst>
      <p:ext uri="{BB962C8B-B14F-4D97-AF65-F5344CB8AC3E}">
        <p14:creationId xmlns:p14="http://schemas.microsoft.com/office/powerpoint/2010/main" val="3066322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a:t>Cluster 3 - Excellence opérationnelle (2/3)</a:t>
            </a:r>
          </a:p>
        </p:txBody>
      </p:sp>
      <p:sp>
        <p:nvSpPr>
          <p:cNvPr id="3" name="Tijdelijke aanduiding voor inhoud 2"/>
          <p:cNvSpPr>
            <a:spLocks noGrp="1"/>
          </p:cNvSpPr>
          <p:nvPr>
            <p:ph idx="1"/>
          </p:nvPr>
        </p:nvSpPr>
        <p:spPr>
          <a:xfrm>
            <a:off x="495300" y="980728"/>
            <a:ext cx="8915400" cy="5256584"/>
          </a:xfrm>
        </p:spPr>
        <p:txBody>
          <a:bodyPr>
            <a:noAutofit/>
          </a:bodyPr>
          <a:lstStyle/>
          <a:p>
            <a:pPr>
              <a:spcBef>
                <a:spcPts val="0"/>
              </a:spcBef>
            </a:pPr>
            <a:r>
              <a:rPr lang="fr-BE" sz="2000" b="1" dirty="0"/>
              <a:t>3.4 Documentation, helpdesk &amp; support</a:t>
            </a:r>
            <a:r>
              <a:rPr lang="fr-BE" sz="2000" dirty="0"/>
              <a:t>: en cas de problèmes ou de questions concernant l'utilisation des services de santé en ligne intégrés dans les solutions TIC, le soutien des services d’</a:t>
            </a:r>
            <a:r>
              <a:rPr lang="fr-BE" sz="2000" dirty="0" err="1"/>
              <a:t>eSanté</a:t>
            </a:r>
            <a:r>
              <a:rPr lang="fr-BE" sz="2000" dirty="0"/>
              <a:t> s’avère nécessaire pour résoudre les problèmes de manière fluide et adéquate; si plusieurs services ou partenaires </a:t>
            </a:r>
            <a:r>
              <a:rPr lang="fr-BE" sz="2000" dirty="0" err="1"/>
              <a:t>eSanté</a:t>
            </a:r>
            <a:r>
              <a:rPr lang="fr-BE" sz="2000" dirty="0"/>
              <a:t> sont impliqués, le besoin consiste principalement à coordonner la mise au point d'une solution</a:t>
            </a:r>
          </a:p>
          <a:p>
            <a:pPr>
              <a:spcBef>
                <a:spcPts val="0"/>
              </a:spcBef>
            </a:pPr>
            <a:endParaRPr lang="nl-NL" sz="2000" b="1" dirty="0" smtClean="0"/>
          </a:p>
          <a:p>
            <a:pPr>
              <a:spcBef>
                <a:spcPts val="0"/>
              </a:spcBef>
            </a:pPr>
            <a:r>
              <a:rPr lang="fr-BE" sz="2000" b="1" dirty="0"/>
              <a:t>3.5 Environnements de test : flux, processus, données</a:t>
            </a:r>
            <a:r>
              <a:rPr lang="fr-BE" sz="2000" dirty="0"/>
              <a:t>: l’objectif est le développement d’un environnement de test intégré pour les fournisseurs de logiciels, les départements TIC des institutions de soins et les développeurs de services à valeur ajoutée</a:t>
            </a:r>
          </a:p>
          <a:p>
            <a:pPr>
              <a:spcBef>
                <a:spcPts val="0"/>
              </a:spcBef>
            </a:pPr>
            <a:endParaRPr lang="nl-NL" sz="2000" b="1" dirty="0" smtClean="0"/>
          </a:p>
          <a:p>
            <a:pPr>
              <a:spcBef>
                <a:spcPts val="0"/>
              </a:spcBef>
            </a:pPr>
            <a:r>
              <a:rPr lang="fr-BE" sz="2000" b="1" dirty="0"/>
              <a:t>3.6 Qualité des logiciels de santé</a:t>
            </a:r>
            <a:r>
              <a:rPr lang="fr-BE" sz="2000" dirty="0"/>
              <a:t>: pour assurer la qualité des logiciels commerciaux d’</a:t>
            </a:r>
            <a:r>
              <a:rPr lang="fr-BE" sz="2000" dirty="0" err="1"/>
              <a:t>eSanté</a:t>
            </a:r>
            <a:r>
              <a:rPr lang="fr-BE" sz="2000" dirty="0"/>
              <a:t>, il est nécessaire de disposer d'indicateurs de qualité explicites et clairs et de les valider;  le fournisseur doit communiquer au moyen d’instruments adéquats les informations utiles permettant d’évaluer précisément la « qualité » du produit offert</a:t>
            </a:r>
          </a:p>
        </p:txBody>
      </p:sp>
      <p:sp>
        <p:nvSpPr>
          <p:cNvPr id="5" name="Slide Number Placeholder 4"/>
          <p:cNvSpPr>
            <a:spLocks noGrp="1"/>
          </p:cNvSpPr>
          <p:nvPr>
            <p:ph type="sldNum" sz="quarter" idx="4"/>
          </p:nvPr>
        </p:nvSpPr>
        <p:spPr/>
        <p:txBody>
          <a:bodyPr/>
          <a:lstStyle/>
          <a:p>
            <a:r>
              <a:rPr lang="fr-BE"/>
              <a:t>- </a:t>
            </a:r>
            <a:fld id="{30A9230E-FFBB-4CCB-ABD7-198084EDE768}" type="slidenum">
              <a:rPr lang="fr-BE" smtClean="0"/>
              <a:pPr/>
              <a:t>14</a:t>
            </a:fld>
            <a:r>
              <a:rPr lang="fr-BE"/>
              <a:t> -</a:t>
            </a:r>
          </a:p>
        </p:txBody>
      </p:sp>
    </p:spTree>
    <p:extLst>
      <p:ext uri="{BB962C8B-B14F-4D97-AF65-F5344CB8AC3E}">
        <p14:creationId xmlns:p14="http://schemas.microsoft.com/office/powerpoint/2010/main" val="1167199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Cluster 3 - Excellence opérationnelle (3/3)</a:t>
            </a:r>
          </a:p>
        </p:txBody>
      </p:sp>
      <p:sp>
        <p:nvSpPr>
          <p:cNvPr id="3" name="Content Placeholder 2"/>
          <p:cNvSpPr>
            <a:spLocks noGrp="1"/>
          </p:cNvSpPr>
          <p:nvPr>
            <p:ph idx="1"/>
          </p:nvPr>
        </p:nvSpPr>
        <p:spPr/>
        <p:txBody>
          <a:bodyPr>
            <a:normAutofit/>
          </a:bodyPr>
          <a:lstStyle/>
          <a:p>
            <a:pPr>
              <a:spcBef>
                <a:spcPts val="0"/>
              </a:spcBef>
            </a:pPr>
            <a:r>
              <a:rPr lang="fr-BE" sz="2000" b="1" dirty="0"/>
              <a:t>3.7 Formation et éducation</a:t>
            </a:r>
            <a:r>
              <a:rPr lang="fr-BE" sz="2000" dirty="0"/>
              <a:t>: les entités fédérées offrent une formation et un enseignement par l’intermédiaire de partenaires, de sorte que les prestataires de soins et les praticiens de la santé utilisent l’</a:t>
            </a:r>
            <a:r>
              <a:rPr lang="fr-BE" sz="2000" dirty="0" err="1"/>
              <a:t>eSanté</a:t>
            </a:r>
            <a:r>
              <a:rPr lang="fr-BE" sz="2000" dirty="0"/>
              <a:t> au quotidien; ils le font pour des projets spécifiques des entités fédérées, mais également pour des projets du gouvernement fédéral</a:t>
            </a:r>
          </a:p>
          <a:p>
            <a:pPr>
              <a:spcBef>
                <a:spcPts val="0"/>
              </a:spcBef>
            </a:pPr>
            <a:endParaRPr lang="nl-NL" sz="2000" dirty="0"/>
          </a:p>
          <a:p>
            <a:pPr>
              <a:spcBef>
                <a:spcPts val="0"/>
              </a:spcBef>
            </a:pPr>
            <a:r>
              <a:rPr lang="fr-BE" sz="2000" b="1" dirty="0"/>
              <a:t>3.8 Réduction de la charge de travail administrative pour les prestataires de soins</a:t>
            </a:r>
            <a:r>
              <a:rPr lang="fr-BE" sz="2000" dirty="0"/>
              <a:t>: l'acceptation des services d’</a:t>
            </a:r>
            <a:r>
              <a:rPr lang="fr-BE" sz="2000" dirty="0" err="1"/>
              <a:t>eSanté</a:t>
            </a:r>
            <a:r>
              <a:rPr lang="fr-BE" sz="2000" dirty="0"/>
              <a:t> par les prestataires de soins et les établissements de soins est entravée par les exigences de rapportage accrues des administrations publiques; ce projet part du point de vue des utilisateurs, inventorie et optimise la pression de rapportage existante</a:t>
            </a:r>
          </a:p>
          <a:p>
            <a:pPr>
              <a:spcBef>
                <a:spcPts val="0"/>
              </a:spcBef>
              <a:spcAft>
                <a:spcPts val="554"/>
              </a:spcAft>
            </a:pPr>
            <a:endParaRPr lang="nl-NL" sz="1050" dirty="0"/>
          </a:p>
          <a:p>
            <a:endParaRPr lang="nl-BE" dirty="0"/>
          </a:p>
        </p:txBody>
      </p:sp>
      <p:sp>
        <p:nvSpPr>
          <p:cNvPr id="4" name="Slide Number Placeholder 3"/>
          <p:cNvSpPr>
            <a:spLocks noGrp="1"/>
          </p:cNvSpPr>
          <p:nvPr>
            <p:ph type="sldNum" sz="quarter" idx="4"/>
          </p:nvPr>
        </p:nvSpPr>
        <p:spPr/>
        <p:txBody>
          <a:bodyPr/>
          <a:lstStyle/>
          <a:p>
            <a:r>
              <a:rPr lang="fr-BE"/>
              <a:t>- </a:t>
            </a:r>
            <a:fld id="{30A9230E-FFBB-4CCB-ABD7-198084EDE768}" type="slidenum">
              <a:rPr lang="fr-BE" smtClean="0"/>
              <a:pPr/>
              <a:t>15</a:t>
            </a:fld>
            <a:r>
              <a:rPr lang="fr-BE"/>
              <a:t> -</a:t>
            </a:r>
          </a:p>
        </p:txBody>
      </p:sp>
    </p:spTree>
    <p:extLst>
      <p:ext uri="{BB962C8B-B14F-4D97-AF65-F5344CB8AC3E}">
        <p14:creationId xmlns:p14="http://schemas.microsoft.com/office/powerpoint/2010/main" val="3536427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BE"/>
              <a:t>Cluster 4 - Prestataires et institutions de soins (1/5)</a:t>
            </a:r>
          </a:p>
        </p:txBody>
      </p:sp>
      <p:sp>
        <p:nvSpPr>
          <p:cNvPr id="3" name="Tijdelijke aanduiding voor inhoud 2"/>
          <p:cNvSpPr>
            <a:spLocks noGrp="1"/>
          </p:cNvSpPr>
          <p:nvPr>
            <p:ph idx="1"/>
          </p:nvPr>
        </p:nvSpPr>
        <p:spPr/>
        <p:txBody>
          <a:bodyPr>
            <a:normAutofit/>
          </a:bodyPr>
          <a:lstStyle/>
          <a:p>
            <a:pPr>
              <a:spcBef>
                <a:spcPts val="0"/>
              </a:spcBef>
            </a:pPr>
            <a:r>
              <a:rPr lang="fr-BE" sz="2000" b="1" dirty="0"/>
              <a:t>4.1 Échanges d'informations multidisciplinaires</a:t>
            </a:r>
            <a:r>
              <a:rPr lang="fr-BE" sz="2000" dirty="0"/>
              <a:t>:  ce projet doit veiller à ce que les informations sur les patients puissent être échangées par voie numérique entre les prestataires de soins, qu'ils fassent partie des mêmes groupes professionnels ou de groupes professionnels différents</a:t>
            </a:r>
          </a:p>
          <a:p>
            <a:pPr>
              <a:spcBef>
                <a:spcPts val="0"/>
              </a:spcBef>
            </a:pPr>
            <a:endParaRPr lang="nl-BE" sz="2000" b="1" dirty="0" smtClean="0"/>
          </a:p>
          <a:p>
            <a:pPr>
              <a:spcBef>
                <a:spcPts val="0"/>
              </a:spcBef>
            </a:pPr>
            <a:r>
              <a:rPr lang="fr-BE" sz="2000" b="1" dirty="0"/>
              <a:t>4.2 Fonctionnalités pluridisciplinaires</a:t>
            </a:r>
            <a:r>
              <a:rPr lang="fr-BE" sz="2000" dirty="0"/>
              <a:t>: outre l'échange d'informations pluridisciplinaire, il est nécessaire de disposer de fonctionnalités permettant un fonctionnement multidisciplinaire et </a:t>
            </a:r>
            <a:r>
              <a:rPr lang="fr-BE" sz="2000" dirty="0" err="1"/>
              <a:t>transmural</a:t>
            </a:r>
            <a:r>
              <a:rPr lang="fr-BE" sz="2000" dirty="0"/>
              <a:t> efficace de tous les prestataires de soins concernés, y compris le patient et le soignant informel: un journal, un plan de soins multidisciplinaire, ...</a:t>
            </a:r>
          </a:p>
          <a:p>
            <a:pPr>
              <a:spcBef>
                <a:spcPts val="0"/>
              </a:spcBef>
            </a:pPr>
            <a:endParaRPr lang="nl-BE" sz="2000" b="1" dirty="0" smtClean="0"/>
          </a:p>
          <a:p>
            <a:pPr>
              <a:spcBef>
                <a:spcPts val="0"/>
              </a:spcBef>
            </a:pPr>
            <a:r>
              <a:rPr lang="fr-BE" sz="2000" b="1" dirty="0"/>
              <a:t>4.3 Prescription électronique</a:t>
            </a:r>
            <a:r>
              <a:rPr lang="fr-BE" sz="2000" dirty="0"/>
              <a:t>: afin de garantir l'utilisation généralisée de la prescription électronique, des aspects supplémentaires tels que la dématérialisation et l'intégration dans le </a:t>
            </a:r>
            <a:r>
              <a:rPr lang="fr-BE" sz="2000" dirty="0" err="1"/>
              <a:t>Personal</a:t>
            </a:r>
            <a:r>
              <a:rPr lang="fr-BE" sz="2000" dirty="0"/>
              <a:t> </a:t>
            </a:r>
            <a:r>
              <a:rPr lang="fr-BE" sz="2000" dirty="0" err="1"/>
              <a:t>Health</a:t>
            </a:r>
            <a:r>
              <a:rPr lang="fr-BE" sz="2000" dirty="0"/>
              <a:t> Viewer doivent être élaborés</a:t>
            </a:r>
          </a:p>
          <a:p>
            <a:pPr>
              <a:lnSpc>
                <a:spcPct val="120000"/>
              </a:lnSpc>
              <a:spcBef>
                <a:spcPts val="0"/>
              </a:spcBef>
              <a:spcAft>
                <a:spcPts val="554"/>
              </a:spcAft>
            </a:pPr>
            <a:endParaRPr lang="nl-BE" sz="1569" dirty="0">
              <a:solidFill>
                <a:srgbClr val="000000"/>
              </a:solidFill>
            </a:endParaRPr>
          </a:p>
        </p:txBody>
      </p:sp>
      <p:sp>
        <p:nvSpPr>
          <p:cNvPr id="5" name="Slide Number Placeholder 4"/>
          <p:cNvSpPr>
            <a:spLocks noGrp="1"/>
          </p:cNvSpPr>
          <p:nvPr>
            <p:ph type="sldNum" sz="quarter" idx="4"/>
          </p:nvPr>
        </p:nvSpPr>
        <p:spPr/>
        <p:txBody>
          <a:bodyPr/>
          <a:lstStyle/>
          <a:p>
            <a:r>
              <a:rPr lang="fr-BE"/>
              <a:t>- </a:t>
            </a:r>
            <a:fld id="{30A9230E-FFBB-4CCB-ABD7-198084EDE768}" type="slidenum">
              <a:rPr lang="fr-BE" smtClean="0"/>
              <a:pPr/>
              <a:t>16</a:t>
            </a:fld>
            <a:r>
              <a:rPr lang="fr-BE"/>
              <a:t> -</a:t>
            </a:r>
          </a:p>
        </p:txBody>
      </p:sp>
    </p:spTree>
    <p:extLst>
      <p:ext uri="{BB962C8B-B14F-4D97-AF65-F5344CB8AC3E}">
        <p14:creationId xmlns:p14="http://schemas.microsoft.com/office/powerpoint/2010/main" val="4035811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BE"/>
              <a:t>Cluster 4 - Prestataires et institutions de soins (2/5)</a:t>
            </a:r>
          </a:p>
        </p:txBody>
      </p:sp>
      <p:sp>
        <p:nvSpPr>
          <p:cNvPr id="3" name="Tijdelijke aanduiding voor inhoud 2"/>
          <p:cNvSpPr>
            <a:spLocks noGrp="1"/>
          </p:cNvSpPr>
          <p:nvPr>
            <p:ph idx="1"/>
          </p:nvPr>
        </p:nvSpPr>
        <p:spPr>
          <a:xfrm>
            <a:off x="495300" y="980728"/>
            <a:ext cx="8915400" cy="5328592"/>
          </a:xfrm>
        </p:spPr>
        <p:txBody>
          <a:bodyPr>
            <a:normAutofit lnSpcReduction="10000"/>
          </a:bodyPr>
          <a:lstStyle/>
          <a:p>
            <a:pPr>
              <a:lnSpc>
                <a:spcPct val="110000"/>
              </a:lnSpc>
              <a:spcBef>
                <a:spcPts val="0"/>
              </a:spcBef>
            </a:pPr>
            <a:r>
              <a:rPr lang="fr-BE" sz="2000" b="1" dirty="0"/>
              <a:t>4.4 VIDIS - Evolution de la prescription électronique</a:t>
            </a:r>
            <a:r>
              <a:rPr lang="fr-BE" sz="2000" dirty="0"/>
              <a:t>: réaliser un partage de données et d’informations effectif et efficient sur tous les aspects du traitement médicamenteux en intégrant les données disponibles dans les systèmes de partage de données existants et en orchestrant mieux les processus relatifs aux médicaments</a:t>
            </a:r>
          </a:p>
          <a:p>
            <a:pPr>
              <a:lnSpc>
                <a:spcPct val="110000"/>
              </a:lnSpc>
              <a:spcBef>
                <a:spcPts val="0"/>
              </a:spcBef>
            </a:pPr>
            <a:endParaRPr lang="nl-BE" sz="2000" b="1" dirty="0" smtClean="0"/>
          </a:p>
          <a:p>
            <a:pPr>
              <a:lnSpc>
                <a:spcPct val="110000"/>
              </a:lnSpc>
              <a:spcBef>
                <a:spcPts val="0"/>
              </a:spcBef>
            </a:pPr>
            <a:r>
              <a:rPr lang="fr-BE" sz="2000" b="1" dirty="0"/>
              <a:t>4.5 Plate-forme d'aide à la décision</a:t>
            </a:r>
            <a:r>
              <a:rPr lang="fr-BE" sz="2000" dirty="0"/>
              <a:t>: l'amélioration de la qualité par l'utilisation de systèmes d'aide à la décision peut être organisée de manière très efficace par le biais d'une plate-forme centrale</a:t>
            </a:r>
          </a:p>
          <a:p>
            <a:pPr>
              <a:lnSpc>
                <a:spcPct val="110000"/>
              </a:lnSpc>
              <a:spcBef>
                <a:spcPts val="0"/>
              </a:spcBef>
            </a:pPr>
            <a:endParaRPr lang="nl-BE" sz="2000" dirty="0">
              <a:solidFill>
                <a:srgbClr val="000000"/>
              </a:solidFill>
            </a:endParaRPr>
          </a:p>
          <a:p>
            <a:pPr>
              <a:lnSpc>
                <a:spcPct val="110000"/>
              </a:lnSpc>
              <a:spcBef>
                <a:spcPts val="0"/>
              </a:spcBef>
            </a:pPr>
            <a:r>
              <a:rPr lang="fr-BE" sz="2000" b="1" dirty="0"/>
              <a:t>4.6 </a:t>
            </a:r>
            <a:r>
              <a:rPr lang="fr-BE" sz="2000" b="1" dirty="0" err="1"/>
              <a:t>BelRAI</a:t>
            </a:r>
            <a:r>
              <a:rPr lang="fr-BE" sz="2000" dirty="0"/>
              <a:t>: dans le cadre de la mise en œuvre du plan d'action </a:t>
            </a:r>
            <a:r>
              <a:rPr lang="fr-BE" sz="2000" dirty="0" err="1"/>
              <a:t>eSanté</a:t>
            </a:r>
            <a:r>
              <a:rPr lang="fr-BE" sz="2000" dirty="0"/>
              <a:t> 2015-2018, l'application web </a:t>
            </a:r>
            <a:r>
              <a:rPr lang="fr-BE" sz="2000" dirty="0" err="1"/>
              <a:t>BelRAI</a:t>
            </a:r>
            <a:r>
              <a:rPr lang="fr-BE" sz="2000" dirty="0"/>
              <a:t> 2.0 a été développée et mise à la disposition de tous les prestataires d’aide et de soins; des initiatives supplémentaires sont nécessaires en ce qui concerne l’utilisation de l’instrument </a:t>
            </a:r>
            <a:r>
              <a:rPr lang="fr-BE" sz="2000" dirty="0" err="1"/>
              <a:t>BelRAI</a:t>
            </a:r>
            <a:r>
              <a:rPr lang="fr-BE" sz="2000" dirty="0"/>
              <a:t> par les prestataires de soins, l’utilisation des données </a:t>
            </a:r>
            <a:r>
              <a:rPr lang="fr-BE" sz="2000" dirty="0" err="1"/>
              <a:t>BelRAI</a:t>
            </a:r>
            <a:r>
              <a:rPr lang="fr-BE" sz="2000" dirty="0"/>
              <a:t> en dehors d'un contexte d'urgence ou de soins, la formation des utilisateurs, la collaboration avec les fournisseurs de logiciels, ...</a:t>
            </a:r>
          </a:p>
          <a:p>
            <a:pPr>
              <a:lnSpc>
                <a:spcPct val="110000"/>
              </a:lnSpc>
              <a:spcBef>
                <a:spcPts val="0"/>
              </a:spcBef>
            </a:pPr>
            <a:endParaRPr lang="nl-BE" sz="1569" dirty="0">
              <a:solidFill>
                <a:srgbClr val="000000"/>
              </a:solidFill>
            </a:endParaRPr>
          </a:p>
        </p:txBody>
      </p:sp>
      <p:sp>
        <p:nvSpPr>
          <p:cNvPr id="5" name="Slide Number Placeholder 4"/>
          <p:cNvSpPr>
            <a:spLocks noGrp="1"/>
          </p:cNvSpPr>
          <p:nvPr>
            <p:ph type="sldNum" sz="quarter" idx="4"/>
          </p:nvPr>
        </p:nvSpPr>
        <p:spPr/>
        <p:txBody>
          <a:bodyPr/>
          <a:lstStyle/>
          <a:p>
            <a:r>
              <a:rPr lang="fr-BE"/>
              <a:t>- </a:t>
            </a:r>
            <a:fld id="{30A9230E-FFBB-4CCB-ABD7-198084EDE768}" type="slidenum">
              <a:rPr lang="fr-BE" smtClean="0"/>
              <a:pPr/>
              <a:t>17</a:t>
            </a:fld>
            <a:r>
              <a:rPr lang="fr-BE"/>
              <a:t> -</a:t>
            </a:r>
          </a:p>
        </p:txBody>
      </p:sp>
    </p:spTree>
    <p:extLst>
      <p:ext uri="{BB962C8B-B14F-4D97-AF65-F5344CB8AC3E}">
        <p14:creationId xmlns:p14="http://schemas.microsoft.com/office/powerpoint/2010/main" val="7199807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Cluster 4 - Prestataires et institutions de soins (3/5)</a:t>
            </a:r>
          </a:p>
        </p:txBody>
      </p:sp>
      <p:sp>
        <p:nvSpPr>
          <p:cNvPr id="3" name="Content Placeholder 2"/>
          <p:cNvSpPr>
            <a:spLocks noGrp="1"/>
          </p:cNvSpPr>
          <p:nvPr>
            <p:ph idx="1"/>
          </p:nvPr>
        </p:nvSpPr>
        <p:spPr/>
        <p:txBody>
          <a:bodyPr>
            <a:normAutofit/>
          </a:bodyPr>
          <a:lstStyle/>
          <a:p>
            <a:pPr>
              <a:spcBef>
                <a:spcPts val="0"/>
              </a:spcBef>
            </a:pPr>
            <a:r>
              <a:rPr lang="fr-BE" sz="2000" b="1" dirty="0"/>
              <a:t>4.7 Incapacité de travail</a:t>
            </a:r>
            <a:r>
              <a:rPr lang="fr-BE" sz="2000" dirty="0"/>
              <a:t>: à l’heure actuelle, différents types de certificats doivent être envoyés à l’employeur, à une société externe chargée de la gestion des certificats, au service médical de son employeur ou aux mutualités; </a:t>
            </a:r>
            <a:r>
              <a:rPr lang="fr-BE" sz="2000" dirty="0" err="1"/>
              <a:t>Mult-eMediatt</a:t>
            </a:r>
            <a:r>
              <a:rPr lang="fr-BE" sz="2000" dirty="0"/>
              <a:t> permet l’envoi électronique à partir du logiciel du médecin généraliste d’un certificat d’incapacité totale de travail standardisé</a:t>
            </a:r>
          </a:p>
          <a:p>
            <a:pPr>
              <a:spcBef>
                <a:spcPts val="0"/>
              </a:spcBef>
            </a:pPr>
            <a:endParaRPr lang="nl-BE" sz="2000" dirty="0">
              <a:solidFill>
                <a:srgbClr val="000000"/>
              </a:solidFill>
            </a:endParaRPr>
          </a:p>
          <a:p>
            <a:pPr>
              <a:spcBef>
                <a:spcPts val="0"/>
              </a:spcBef>
            </a:pPr>
            <a:r>
              <a:rPr lang="fr-BE" sz="2000" b="1" dirty="0"/>
              <a:t>4.8 MEDEX: </a:t>
            </a:r>
            <a:r>
              <a:rPr lang="fr-BE" sz="2000" dirty="0"/>
              <a:t>MEDEX n'utilise pas les systèmes d'</a:t>
            </a:r>
            <a:r>
              <a:rPr lang="fr-BE" sz="2000" dirty="0" err="1"/>
              <a:t>eSanté</a:t>
            </a:r>
            <a:r>
              <a:rPr lang="fr-BE" sz="2000" dirty="0"/>
              <a:t> disponibles; en ce qui concerne les données et les processus, il y a des chevauchements et des ajouts évidents par rapport au dossier médical électronique de chaque citoyen</a:t>
            </a:r>
          </a:p>
          <a:p>
            <a:pPr>
              <a:spcBef>
                <a:spcPts val="0"/>
              </a:spcBef>
            </a:pPr>
            <a:endParaRPr lang="nl-BE" sz="2000" dirty="0">
              <a:solidFill>
                <a:srgbClr val="000000"/>
              </a:solidFill>
            </a:endParaRPr>
          </a:p>
          <a:p>
            <a:pPr>
              <a:spcBef>
                <a:spcPts val="0"/>
              </a:spcBef>
            </a:pPr>
            <a:r>
              <a:rPr lang="fr-BE" sz="2000" b="1" dirty="0"/>
              <a:t>4.9 DPI dans tous les hôpitaux</a:t>
            </a:r>
            <a:r>
              <a:rPr lang="fr-BE" sz="2000" dirty="0"/>
              <a:t>: en 2016, un programme ‘accélérateur’ a été mis en place qui avait pour objectif que tous les hôpitaux mettent en production un DPI intégré et l’utilisent effectivement; toutefois, le déploiement et l'utilisation d'un DPI dans tous les hôpitaux ne sont pas encore terminés</a:t>
            </a:r>
          </a:p>
          <a:p>
            <a:endParaRPr lang="nl-BE" dirty="0"/>
          </a:p>
        </p:txBody>
      </p:sp>
      <p:sp>
        <p:nvSpPr>
          <p:cNvPr id="4" name="Slide Number Placeholder 3"/>
          <p:cNvSpPr>
            <a:spLocks noGrp="1"/>
          </p:cNvSpPr>
          <p:nvPr>
            <p:ph type="sldNum" sz="quarter" idx="4"/>
          </p:nvPr>
        </p:nvSpPr>
        <p:spPr/>
        <p:txBody>
          <a:bodyPr/>
          <a:lstStyle/>
          <a:p>
            <a:r>
              <a:rPr lang="fr-BE"/>
              <a:t>- </a:t>
            </a:r>
            <a:fld id="{30A9230E-FFBB-4CCB-ABD7-198084EDE768}" type="slidenum">
              <a:rPr lang="fr-BE" smtClean="0"/>
              <a:pPr/>
              <a:t>18</a:t>
            </a:fld>
            <a:r>
              <a:rPr lang="fr-BE"/>
              <a:t> -</a:t>
            </a:r>
          </a:p>
        </p:txBody>
      </p:sp>
    </p:spTree>
    <p:extLst>
      <p:ext uri="{BB962C8B-B14F-4D97-AF65-F5344CB8AC3E}">
        <p14:creationId xmlns:p14="http://schemas.microsoft.com/office/powerpoint/2010/main" val="4080138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BE"/>
              <a:t>Cluster 4 - Prestataires et institutions de soins (4/5)</a:t>
            </a:r>
          </a:p>
        </p:txBody>
      </p:sp>
      <p:sp>
        <p:nvSpPr>
          <p:cNvPr id="3" name="Tijdelijke aanduiding voor inhoud 2"/>
          <p:cNvSpPr>
            <a:spLocks noGrp="1"/>
          </p:cNvSpPr>
          <p:nvPr>
            <p:ph idx="1"/>
          </p:nvPr>
        </p:nvSpPr>
        <p:spPr/>
        <p:txBody>
          <a:bodyPr>
            <a:noAutofit/>
          </a:bodyPr>
          <a:lstStyle/>
          <a:p>
            <a:pPr>
              <a:spcBef>
                <a:spcPts val="0"/>
              </a:spcBef>
            </a:pPr>
            <a:r>
              <a:rPr lang="fr-BE" sz="2000" b="1" dirty="0"/>
              <a:t>4.10 Publication d'informations structurées</a:t>
            </a:r>
            <a:r>
              <a:rPr lang="fr-BE" sz="2000" dirty="0"/>
              <a:t>: le plan d'actions 2013-2018 prévoit le développement d'une infrastructure essentiellement technique (y compris Hub/</a:t>
            </a:r>
            <a:r>
              <a:rPr lang="fr-BE" sz="2000" dirty="0" err="1"/>
              <a:t>Metahub</a:t>
            </a:r>
            <a:r>
              <a:rPr lang="fr-BE" sz="2000" dirty="0"/>
              <a:t>) qui permet aux établissements de soins de publier des informations médicales sur des patients; la publication d'informations relatives aux patients sous une forme structurée n'est pas encore suffisamment élaborée et utilisée</a:t>
            </a:r>
          </a:p>
          <a:p>
            <a:pPr>
              <a:spcBef>
                <a:spcPts val="0"/>
              </a:spcBef>
            </a:pPr>
            <a:endParaRPr lang="nl-BE" sz="2000" dirty="0">
              <a:solidFill>
                <a:srgbClr val="000000"/>
              </a:solidFill>
            </a:endParaRPr>
          </a:p>
          <a:p>
            <a:pPr>
              <a:spcBef>
                <a:spcPts val="0"/>
              </a:spcBef>
            </a:pPr>
            <a:r>
              <a:rPr lang="fr-BE" sz="2000" b="1" dirty="0"/>
              <a:t>4.11 Registres</a:t>
            </a:r>
            <a:r>
              <a:rPr lang="fr-BE" sz="2000" dirty="0"/>
              <a:t>: on ne sait pas suffisamment si les données recueillies dans les divers registres ont un effet d'amélioration de la qualité; les données qui doivent être fournies doivent, en principe, servir un intérêt public</a:t>
            </a:r>
          </a:p>
          <a:p>
            <a:pPr>
              <a:spcBef>
                <a:spcPts val="0"/>
              </a:spcBef>
            </a:pPr>
            <a:endParaRPr lang="nl-BE" sz="2000" dirty="0">
              <a:solidFill>
                <a:srgbClr val="000000"/>
              </a:solidFill>
            </a:endParaRPr>
          </a:p>
          <a:p>
            <a:pPr>
              <a:spcBef>
                <a:spcPts val="0"/>
              </a:spcBef>
            </a:pPr>
            <a:r>
              <a:rPr lang="fr-BE" sz="2000" b="1" dirty="0"/>
              <a:t>4.12 Communication et planification des soins</a:t>
            </a:r>
            <a:r>
              <a:rPr lang="fr-BE" sz="2000" dirty="0"/>
              <a:t>: le gouvernement flamand entend proposer un plan de soins et de soutien numérique partagé pour soutenir la collaboration multidisciplinaire et le partage de données dans le contexte des soins et du bien-être </a:t>
            </a:r>
          </a:p>
        </p:txBody>
      </p:sp>
      <p:sp>
        <p:nvSpPr>
          <p:cNvPr id="5" name="Slide Number Placeholder 4"/>
          <p:cNvSpPr>
            <a:spLocks noGrp="1"/>
          </p:cNvSpPr>
          <p:nvPr>
            <p:ph type="sldNum" sz="quarter" idx="4"/>
          </p:nvPr>
        </p:nvSpPr>
        <p:spPr/>
        <p:txBody>
          <a:bodyPr/>
          <a:lstStyle/>
          <a:p>
            <a:r>
              <a:rPr lang="fr-BE"/>
              <a:t>- </a:t>
            </a:r>
            <a:fld id="{30A9230E-FFBB-4CCB-ABD7-198084EDE768}" type="slidenum">
              <a:rPr lang="fr-BE" smtClean="0"/>
              <a:pPr/>
              <a:t>19</a:t>
            </a:fld>
            <a:r>
              <a:rPr lang="fr-BE"/>
              <a:t> -</a:t>
            </a:r>
          </a:p>
        </p:txBody>
      </p:sp>
    </p:spTree>
    <p:extLst>
      <p:ext uri="{BB962C8B-B14F-4D97-AF65-F5344CB8AC3E}">
        <p14:creationId xmlns:p14="http://schemas.microsoft.com/office/powerpoint/2010/main" val="3070752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BE"/>
              <a:t>Plan d’actions eSanté 2019-2021 est </a:t>
            </a:r>
            <a:r>
              <a:rPr lang="fr-BE" b="1" i="1"/>
              <a:t>interfédéral</a:t>
            </a:r>
          </a:p>
        </p:txBody>
      </p:sp>
      <p:pic>
        <p:nvPicPr>
          <p:cNvPr id="11" name="Afbeelding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8362" y="1447265"/>
            <a:ext cx="1878717" cy="1250123"/>
          </a:xfrm>
          <a:prstGeom prst="rect">
            <a:avLst/>
          </a:prstGeom>
        </p:spPr>
      </p:pic>
      <p:pic>
        <p:nvPicPr>
          <p:cNvPr id="16" name="Afbeelding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248" y="4814703"/>
            <a:ext cx="2209606" cy="897652"/>
          </a:xfrm>
          <a:prstGeom prst="rect">
            <a:avLst/>
          </a:prstGeom>
        </p:spPr>
      </p:pic>
      <p:pic>
        <p:nvPicPr>
          <p:cNvPr id="18" name="Afbeelding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0832" y="4567698"/>
            <a:ext cx="1391661" cy="1391661"/>
          </a:xfrm>
          <a:prstGeom prst="rect">
            <a:avLst/>
          </a:prstGeom>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8854" y="2828126"/>
            <a:ext cx="1695996" cy="1695996"/>
          </a:xfrm>
          <a:prstGeom prst="rect">
            <a:avLst/>
          </a:prstGeom>
        </p:spPr>
      </p:pic>
      <p:pic>
        <p:nvPicPr>
          <p:cNvPr id="20" name="Afbeelding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7401" y="1574225"/>
            <a:ext cx="1183169" cy="1003754"/>
          </a:xfrm>
          <a:prstGeom prst="rect">
            <a:avLst/>
          </a:prstGeom>
        </p:spPr>
      </p:pic>
      <p:pic>
        <p:nvPicPr>
          <p:cNvPr id="21" name="Afbeelding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28720" y="1456977"/>
            <a:ext cx="1248103" cy="1248103"/>
          </a:xfrm>
          <a:prstGeom prst="rect">
            <a:avLst/>
          </a:prstGeom>
        </p:spPr>
      </p:pic>
      <p:pic>
        <p:nvPicPr>
          <p:cNvPr id="22" name="Afbeelding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90692" y="1456977"/>
            <a:ext cx="1138410" cy="1250123"/>
          </a:xfrm>
          <a:prstGeom prst="rect">
            <a:avLst/>
          </a:prstGeom>
        </p:spPr>
      </p:pic>
      <p:pic>
        <p:nvPicPr>
          <p:cNvPr id="23" name="Afbeelding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1629" y="3056999"/>
            <a:ext cx="1800225" cy="1238250"/>
          </a:xfrm>
          <a:prstGeom prst="rect">
            <a:avLst/>
          </a:prstGeom>
        </p:spPr>
      </p:pic>
      <p:pic>
        <p:nvPicPr>
          <p:cNvPr id="25" name="Afbeelding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25460" y="3011947"/>
            <a:ext cx="1484886" cy="1051099"/>
          </a:xfrm>
          <a:prstGeom prst="rect">
            <a:avLst/>
          </a:prstGeom>
        </p:spPr>
      </p:pic>
      <p:pic>
        <p:nvPicPr>
          <p:cNvPr id="26" name="Afbeelding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82075" y="2921521"/>
            <a:ext cx="1745820" cy="1307680"/>
          </a:xfrm>
          <a:prstGeom prst="rect">
            <a:avLst/>
          </a:prstGeom>
        </p:spPr>
      </p:pic>
      <p:pic>
        <p:nvPicPr>
          <p:cNvPr id="27" name="Afbeelding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37068" y="4737370"/>
            <a:ext cx="2245658" cy="1057588"/>
          </a:xfrm>
          <a:prstGeom prst="rect">
            <a:avLst/>
          </a:prstGeom>
        </p:spPr>
      </p:pic>
      <p:pic>
        <p:nvPicPr>
          <p:cNvPr id="28" name="Afbeelding 2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10866" y="4524122"/>
            <a:ext cx="1393707" cy="1393707"/>
          </a:xfrm>
          <a:prstGeom prst="rect">
            <a:avLst/>
          </a:prstGeom>
        </p:spPr>
      </p:pic>
      <p:pic>
        <p:nvPicPr>
          <p:cNvPr id="4" name="Picture 3"/>
          <p:cNvPicPr>
            <a:picLocks noChangeAspect="1"/>
          </p:cNvPicPr>
          <p:nvPr/>
        </p:nvPicPr>
        <p:blipFill rotWithShape="1">
          <a:blip r:embed="rId14" cstate="print">
            <a:extLst>
              <a:ext uri="{28A0092B-C50C-407E-A947-70E740481C1C}">
                <a14:useLocalDpi xmlns:a14="http://schemas.microsoft.com/office/drawing/2010/main" val="0"/>
              </a:ext>
            </a:extLst>
          </a:blip>
          <a:srcRect b="21007"/>
          <a:stretch/>
        </p:blipFill>
        <p:spPr>
          <a:xfrm>
            <a:off x="3892050" y="1456977"/>
            <a:ext cx="1145390" cy="1250123"/>
          </a:xfrm>
          <a:prstGeom prst="rect">
            <a:avLst/>
          </a:prstGeom>
        </p:spPr>
      </p:pic>
      <p:sp>
        <p:nvSpPr>
          <p:cNvPr id="5" name="Slide Number Placeholder 4"/>
          <p:cNvSpPr>
            <a:spLocks noGrp="1"/>
          </p:cNvSpPr>
          <p:nvPr>
            <p:ph type="sldNum" sz="quarter" idx="4"/>
          </p:nvPr>
        </p:nvSpPr>
        <p:spPr/>
        <p:txBody>
          <a:bodyPr/>
          <a:lstStyle/>
          <a:p>
            <a:r>
              <a:rPr lang="fr-BE"/>
              <a:t>- </a:t>
            </a:r>
            <a:fld id="{30A9230E-FFBB-4CCB-ABD7-198084EDE768}" type="slidenum">
              <a:rPr lang="fr-BE" smtClean="0"/>
              <a:pPr/>
              <a:t>2</a:t>
            </a:fld>
            <a:r>
              <a:rPr lang="fr-BE"/>
              <a:t> -</a:t>
            </a:r>
          </a:p>
        </p:txBody>
      </p:sp>
    </p:spTree>
    <p:extLst>
      <p:ext uri="{BB962C8B-B14F-4D97-AF65-F5344CB8AC3E}">
        <p14:creationId xmlns:p14="http://schemas.microsoft.com/office/powerpoint/2010/main" val="42198815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Cluster 4 - Prestataires et institutions de soins (5/5)</a:t>
            </a:r>
          </a:p>
        </p:txBody>
      </p:sp>
      <p:sp>
        <p:nvSpPr>
          <p:cNvPr id="3" name="Content Placeholder 2"/>
          <p:cNvSpPr>
            <a:spLocks noGrp="1"/>
          </p:cNvSpPr>
          <p:nvPr>
            <p:ph idx="1"/>
          </p:nvPr>
        </p:nvSpPr>
        <p:spPr/>
        <p:txBody>
          <a:bodyPr>
            <a:normAutofit/>
          </a:bodyPr>
          <a:lstStyle/>
          <a:p>
            <a:pPr>
              <a:spcBef>
                <a:spcPts val="0"/>
              </a:spcBef>
            </a:pPr>
            <a:r>
              <a:rPr lang="fr-BE" sz="2000" b="1" dirty="0"/>
              <a:t>4.13 Projet Européen </a:t>
            </a:r>
            <a:r>
              <a:rPr lang="fr-BE" sz="2000" b="1" dirty="0" err="1"/>
              <a:t>Connecting</a:t>
            </a:r>
            <a:r>
              <a:rPr lang="fr-BE" sz="2000" b="1" dirty="0"/>
              <a:t> Europe Facility (CEF), partie « Patient </a:t>
            </a:r>
            <a:r>
              <a:rPr lang="fr-BE" sz="2000" b="1" dirty="0" err="1"/>
              <a:t>Summary</a:t>
            </a:r>
            <a:r>
              <a:rPr lang="fr-BE" sz="2000" b="1" dirty="0"/>
              <a:t> »</a:t>
            </a:r>
            <a:r>
              <a:rPr lang="fr-BE" sz="2000" dirty="0"/>
              <a:t>: pour qu'un pays puisse procéder à un échange transfrontalier d'un Patient </a:t>
            </a:r>
            <a:r>
              <a:rPr lang="fr-BE" sz="2000" dirty="0" err="1"/>
              <a:t>Summary</a:t>
            </a:r>
            <a:r>
              <a:rPr lang="fr-BE" sz="2000" dirty="0"/>
              <a:t>, des informations structurées et codées doivent être disponibles; il s’agit d’un projet réalisé par </a:t>
            </a:r>
            <a:r>
              <a:rPr lang="fr-BE" sz="2000" dirty="0" err="1"/>
              <a:t>Abrumet</a:t>
            </a:r>
            <a:r>
              <a:rPr lang="fr-BE" sz="2000" dirty="0"/>
              <a:t> et financé par la Commission européenne en cofinancement avec la Région bruxelloise</a:t>
            </a:r>
          </a:p>
          <a:p>
            <a:pPr>
              <a:spcBef>
                <a:spcPts val="0"/>
              </a:spcBef>
            </a:pPr>
            <a:endParaRPr lang="nl-BE" sz="2000" b="1" dirty="0" smtClean="0"/>
          </a:p>
          <a:p>
            <a:pPr>
              <a:spcBef>
                <a:spcPts val="0"/>
              </a:spcBef>
            </a:pPr>
            <a:r>
              <a:rPr lang="fr-BE" sz="2000" b="1" dirty="0"/>
              <a:t>4.14 Modulation accès patient par les prestataires de soins</a:t>
            </a:r>
            <a:r>
              <a:rPr lang="fr-BE" sz="2000" dirty="0"/>
              <a:t>: les logiciels des prestataires doivent permettre de visualiser le statut d’accessibilité pour le patient d’un document publié dans un hub ou un coffre-fort</a:t>
            </a:r>
          </a:p>
          <a:p>
            <a:endParaRPr lang="nl-BE" dirty="0"/>
          </a:p>
        </p:txBody>
      </p:sp>
      <p:sp>
        <p:nvSpPr>
          <p:cNvPr id="4" name="Slide Number Placeholder 3"/>
          <p:cNvSpPr>
            <a:spLocks noGrp="1"/>
          </p:cNvSpPr>
          <p:nvPr>
            <p:ph type="sldNum" sz="quarter" idx="4"/>
          </p:nvPr>
        </p:nvSpPr>
        <p:spPr/>
        <p:txBody>
          <a:bodyPr/>
          <a:lstStyle/>
          <a:p>
            <a:r>
              <a:rPr lang="fr-BE"/>
              <a:t>- </a:t>
            </a:r>
            <a:fld id="{30A9230E-FFBB-4CCB-ABD7-198084EDE768}" type="slidenum">
              <a:rPr lang="fr-BE" smtClean="0"/>
              <a:pPr/>
              <a:t>20</a:t>
            </a:fld>
            <a:r>
              <a:rPr lang="fr-BE"/>
              <a:t> -</a:t>
            </a:r>
          </a:p>
        </p:txBody>
      </p:sp>
    </p:spTree>
    <p:extLst>
      <p:ext uri="{BB962C8B-B14F-4D97-AF65-F5344CB8AC3E}">
        <p14:creationId xmlns:p14="http://schemas.microsoft.com/office/powerpoint/2010/main" val="2148681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a:t>Cluster 5 - Le patient en qualité de copilote</a:t>
            </a:r>
          </a:p>
        </p:txBody>
      </p:sp>
      <p:sp>
        <p:nvSpPr>
          <p:cNvPr id="3" name="Tijdelijke aanduiding voor inhoud 2"/>
          <p:cNvSpPr>
            <a:spLocks noGrp="1"/>
          </p:cNvSpPr>
          <p:nvPr>
            <p:ph idx="1"/>
          </p:nvPr>
        </p:nvSpPr>
        <p:spPr>
          <a:xfrm>
            <a:off x="495300" y="980728"/>
            <a:ext cx="8915400" cy="5328592"/>
          </a:xfrm>
        </p:spPr>
        <p:txBody>
          <a:bodyPr>
            <a:normAutofit fontScale="40000" lnSpcReduction="20000"/>
          </a:bodyPr>
          <a:lstStyle/>
          <a:p>
            <a:pPr>
              <a:lnSpc>
                <a:spcPct val="120000"/>
              </a:lnSpc>
              <a:spcBef>
                <a:spcPts val="0"/>
              </a:spcBef>
            </a:pPr>
            <a:r>
              <a:rPr lang="fr-BE" sz="5000" b="1" dirty="0"/>
              <a:t>5.1 Portail personnel de santé</a:t>
            </a:r>
            <a:r>
              <a:rPr lang="fr-BE" sz="5000" dirty="0"/>
              <a:t>: ce projet s'inscrit dans le prolongement et constitue une extension du projet PA10 </a:t>
            </a:r>
            <a:r>
              <a:rPr lang="fr-BE" sz="5000" dirty="0" err="1"/>
              <a:t>Personal</a:t>
            </a:r>
            <a:r>
              <a:rPr lang="fr-BE" sz="5000" dirty="0"/>
              <a:t> </a:t>
            </a:r>
            <a:r>
              <a:rPr lang="fr-BE" sz="5000" dirty="0" err="1"/>
              <a:t>Health</a:t>
            </a:r>
            <a:r>
              <a:rPr lang="fr-BE" sz="5000" dirty="0"/>
              <a:t> Viewer du plan d'actions 2013-2018; à travers ce portail de santé, nous souhaitons donner aux citoyens un accès rapide et facile aux données sur leur santé qui sont disponibles sous forme numérique, afin qu'ils puissent faire des choix conscients</a:t>
            </a:r>
          </a:p>
          <a:p>
            <a:pPr>
              <a:lnSpc>
                <a:spcPct val="120000"/>
              </a:lnSpc>
              <a:spcBef>
                <a:spcPts val="0"/>
              </a:spcBef>
            </a:pPr>
            <a:endParaRPr lang="nl-BE" sz="5000" dirty="0">
              <a:solidFill>
                <a:srgbClr val="000000"/>
              </a:solidFill>
            </a:endParaRPr>
          </a:p>
          <a:p>
            <a:pPr>
              <a:lnSpc>
                <a:spcPct val="120000"/>
              </a:lnSpc>
              <a:spcBef>
                <a:spcPts val="0"/>
              </a:spcBef>
            </a:pPr>
            <a:r>
              <a:rPr lang="fr-BE" sz="5000" b="1" dirty="0"/>
              <a:t>5.2 Plate-forme de renvoi numérique</a:t>
            </a:r>
            <a:r>
              <a:rPr lang="fr-BE" sz="5000" dirty="0"/>
              <a:t>: ce projet vise à augmenter la participation du patient lors du renvoi d'un prestataire de soins à un autre; le renvoi électronique doit être consultable dans le </a:t>
            </a:r>
            <a:r>
              <a:rPr lang="fr-BE" sz="5000" dirty="0" err="1"/>
              <a:t>Personal</a:t>
            </a:r>
            <a:r>
              <a:rPr lang="fr-BE" sz="5000" dirty="0"/>
              <a:t> </a:t>
            </a:r>
            <a:r>
              <a:rPr lang="fr-BE" sz="5000" dirty="0" err="1"/>
              <a:t>Health</a:t>
            </a:r>
            <a:r>
              <a:rPr lang="fr-BE" sz="5000" dirty="0"/>
              <a:t> Viewer de sorte que le patient puisse éventuellement modifier la suggestion.</a:t>
            </a:r>
          </a:p>
          <a:p>
            <a:pPr>
              <a:lnSpc>
                <a:spcPct val="120000"/>
              </a:lnSpc>
              <a:spcBef>
                <a:spcPts val="0"/>
              </a:spcBef>
            </a:pPr>
            <a:endParaRPr lang="nl-BE" sz="5000" dirty="0">
              <a:solidFill>
                <a:srgbClr val="000000"/>
              </a:solidFill>
            </a:endParaRPr>
          </a:p>
          <a:p>
            <a:pPr>
              <a:lnSpc>
                <a:spcPct val="120000"/>
              </a:lnSpc>
              <a:spcBef>
                <a:spcPts val="0"/>
              </a:spcBef>
            </a:pPr>
            <a:r>
              <a:rPr lang="fr-BE" sz="5000" b="1" dirty="0"/>
              <a:t>5.3 </a:t>
            </a:r>
            <a:r>
              <a:rPr lang="fr-BE" sz="5000" b="1" dirty="0" err="1"/>
              <a:t>Orgadon</a:t>
            </a:r>
            <a:r>
              <a:rPr lang="fr-BE" sz="5000" dirty="0"/>
              <a:t>: le citoyen pourra gérer et enregistrer les déclarations anticipées de volonté concernant le don d'organes, de tissus et de cellules à travers divers canaux: via le logiciel du médecin généraliste, via la commune, via une application disponible via le </a:t>
            </a:r>
            <a:r>
              <a:rPr lang="fr-BE" sz="5000" dirty="0" err="1"/>
              <a:t>Personal</a:t>
            </a:r>
            <a:r>
              <a:rPr lang="fr-BE" sz="5000" dirty="0"/>
              <a:t> </a:t>
            </a:r>
            <a:r>
              <a:rPr lang="fr-BE" sz="5000" dirty="0" err="1"/>
              <a:t>Health</a:t>
            </a:r>
            <a:r>
              <a:rPr lang="fr-BE" sz="5000" dirty="0"/>
              <a:t> Viewer</a:t>
            </a:r>
          </a:p>
        </p:txBody>
      </p:sp>
      <p:sp>
        <p:nvSpPr>
          <p:cNvPr id="5" name="Slide Number Placeholder 4"/>
          <p:cNvSpPr>
            <a:spLocks noGrp="1"/>
          </p:cNvSpPr>
          <p:nvPr>
            <p:ph type="sldNum" sz="quarter" idx="4"/>
          </p:nvPr>
        </p:nvSpPr>
        <p:spPr/>
        <p:txBody>
          <a:bodyPr/>
          <a:lstStyle/>
          <a:p>
            <a:r>
              <a:rPr lang="fr-BE"/>
              <a:t>- </a:t>
            </a:r>
            <a:fld id="{30A9230E-FFBB-4CCB-ABD7-198084EDE768}" type="slidenum">
              <a:rPr lang="fr-BE" smtClean="0"/>
              <a:pPr/>
              <a:t>21</a:t>
            </a:fld>
            <a:r>
              <a:rPr lang="fr-BE"/>
              <a:t> -</a:t>
            </a:r>
          </a:p>
        </p:txBody>
      </p:sp>
    </p:spTree>
    <p:extLst>
      <p:ext uri="{BB962C8B-B14F-4D97-AF65-F5344CB8AC3E}">
        <p14:creationId xmlns:p14="http://schemas.microsoft.com/office/powerpoint/2010/main" val="3443352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BE"/>
              <a:t>Cluster 6 -  eSanté et mutualités (1/3)</a:t>
            </a:r>
          </a:p>
        </p:txBody>
      </p:sp>
      <p:sp>
        <p:nvSpPr>
          <p:cNvPr id="3" name="Tijdelijke aanduiding voor inhoud 2"/>
          <p:cNvSpPr>
            <a:spLocks noGrp="1"/>
          </p:cNvSpPr>
          <p:nvPr>
            <p:ph idx="1"/>
          </p:nvPr>
        </p:nvSpPr>
        <p:spPr/>
        <p:txBody>
          <a:bodyPr>
            <a:noAutofit/>
          </a:bodyPr>
          <a:lstStyle/>
          <a:p>
            <a:pPr>
              <a:spcBef>
                <a:spcPts val="0"/>
              </a:spcBef>
            </a:pPr>
            <a:r>
              <a:rPr lang="fr-BE" sz="2000" b="1" dirty="0"/>
              <a:t>6.1 </a:t>
            </a:r>
            <a:r>
              <a:rPr lang="fr-BE" sz="2000" b="1" dirty="0" err="1"/>
              <a:t>eAttest</a:t>
            </a:r>
            <a:r>
              <a:rPr lang="fr-BE" sz="2000" b="1" dirty="0"/>
              <a:t> pour les médecins-spécialistes, les dentistes, les spécialistes, les kinés et les logopèdes</a:t>
            </a:r>
            <a:r>
              <a:rPr lang="fr-BE" sz="2000" dirty="0"/>
              <a:t>: le service </a:t>
            </a:r>
            <a:r>
              <a:rPr lang="fr-BE" sz="2000" dirty="0" err="1"/>
              <a:t>eAttest</a:t>
            </a:r>
            <a:r>
              <a:rPr lang="fr-BE" sz="2000" dirty="0"/>
              <a:t> permet de transmettre des attestations de soins électroniques via la plate-forme </a:t>
            </a:r>
            <a:r>
              <a:rPr lang="fr-BE" sz="2000" dirty="0" err="1"/>
              <a:t>MyCareNet</a:t>
            </a:r>
            <a:r>
              <a:rPr lang="fr-BE" sz="2000" dirty="0"/>
              <a:t> à la mutualité du patient</a:t>
            </a:r>
          </a:p>
          <a:p>
            <a:pPr>
              <a:spcBef>
                <a:spcPts val="0"/>
              </a:spcBef>
            </a:pPr>
            <a:endParaRPr lang="fr-FR" sz="2000" dirty="0">
              <a:solidFill>
                <a:srgbClr val="000000"/>
              </a:solidFill>
            </a:endParaRPr>
          </a:p>
          <a:p>
            <a:pPr>
              <a:spcBef>
                <a:spcPts val="0"/>
              </a:spcBef>
            </a:pPr>
            <a:r>
              <a:rPr lang="fr-BE" sz="2000" b="1" dirty="0"/>
              <a:t>6.2 </a:t>
            </a:r>
            <a:r>
              <a:rPr lang="fr-BE" sz="2000" b="1" dirty="0" err="1"/>
              <a:t>eFac</a:t>
            </a:r>
            <a:r>
              <a:rPr lang="fr-BE" sz="2000" b="1" dirty="0"/>
              <a:t> pour les maisons médicales, les kinés et les logopèdes</a:t>
            </a:r>
            <a:r>
              <a:rPr lang="fr-BE" sz="2000" dirty="0"/>
              <a:t>: le service </a:t>
            </a:r>
            <a:r>
              <a:rPr lang="fr-BE" sz="2000" dirty="0" err="1"/>
              <a:t>eFac</a:t>
            </a:r>
            <a:r>
              <a:rPr lang="fr-BE" sz="2000" dirty="0"/>
              <a:t> (facturation électronique) permet à toute institution ou prestataire de soins de transmettre, de manière électronique, via le réseau, le fichier de facturation créé dans le cadre du tiers payant</a:t>
            </a:r>
          </a:p>
          <a:p>
            <a:pPr>
              <a:spcBef>
                <a:spcPts val="0"/>
              </a:spcBef>
            </a:pPr>
            <a:endParaRPr lang="fr-FR" sz="2000" dirty="0">
              <a:solidFill>
                <a:srgbClr val="000000"/>
              </a:solidFill>
            </a:endParaRPr>
          </a:p>
          <a:p>
            <a:pPr>
              <a:spcBef>
                <a:spcPts val="0"/>
              </a:spcBef>
            </a:pPr>
            <a:r>
              <a:rPr lang="fr-BE" sz="2000" b="1" dirty="0"/>
              <a:t>6.3 Consultation des données du membre</a:t>
            </a:r>
            <a:r>
              <a:rPr lang="fr-BE" sz="2000" dirty="0"/>
              <a:t>: le service « Données du membre » permet à toute institution ou prestataire de soins de consulter les informations (assurabilité et droits dérivés) du bénéficiaire de soins pour effectuer une facturation correcte dans le cadre du tiers payant</a:t>
            </a:r>
          </a:p>
        </p:txBody>
      </p:sp>
      <p:sp>
        <p:nvSpPr>
          <p:cNvPr id="5" name="Slide Number Placeholder 4"/>
          <p:cNvSpPr>
            <a:spLocks noGrp="1"/>
          </p:cNvSpPr>
          <p:nvPr>
            <p:ph type="sldNum" sz="quarter" idx="4"/>
          </p:nvPr>
        </p:nvSpPr>
        <p:spPr/>
        <p:txBody>
          <a:bodyPr/>
          <a:lstStyle/>
          <a:p>
            <a:r>
              <a:rPr lang="fr-BE"/>
              <a:t>- </a:t>
            </a:r>
            <a:fld id="{30A9230E-FFBB-4CCB-ABD7-198084EDE768}" type="slidenum">
              <a:rPr lang="fr-BE" smtClean="0"/>
              <a:pPr/>
              <a:t>22</a:t>
            </a:fld>
            <a:r>
              <a:rPr lang="fr-BE"/>
              <a:t> -</a:t>
            </a:r>
          </a:p>
        </p:txBody>
      </p:sp>
    </p:spTree>
    <p:extLst>
      <p:ext uri="{BB962C8B-B14F-4D97-AF65-F5344CB8AC3E}">
        <p14:creationId xmlns:p14="http://schemas.microsoft.com/office/powerpoint/2010/main" val="2372030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BE"/>
              <a:t>Cluster 6 -  eSanté et mutualités (2/3)</a:t>
            </a:r>
          </a:p>
        </p:txBody>
      </p:sp>
      <p:sp>
        <p:nvSpPr>
          <p:cNvPr id="3" name="Tijdelijke aanduiding voor inhoud 2"/>
          <p:cNvSpPr>
            <a:spLocks noGrp="1"/>
          </p:cNvSpPr>
          <p:nvPr>
            <p:ph idx="1"/>
          </p:nvPr>
        </p:nvSpPr>
        <p:spPr/>
        <p:txBody>
          <a:bodyPr>
            <a:normAutofit/>
          </a:bodyPr>
          <a:lstStyle/>
          <a:p>
            <a:pPr>
              <a:spcBef>
                <a:spcPts val="0"/>
              </a:spcBef>
            </a:pPr>
            <a:r>
              <a:rPr lang="fr-BE" sz="2000" b="1" dirty="0"/>
              <a:t>6.4 Digitalisation des conventions de rééducation</a:t>
            </a:r>
            <a:r>
              <a:rPr lang="fr-BE" sz="2000" dirty="0"/>
              <a:t>: en cas de rééducation fonctionnelle d'un patient, l'hôpital compétent doit introduire une demande d'accord auprès du Conseil médical de l'OA. En 2016/2017, les mutualités ont réalisé une étude d'opportunité permettant d'envisager la digitalisation d'une partie de ces demandes</a:t>
            </a:r>
          </a:p>
          <a:p>
            <a:pPr>
              <a:spcBef>
                <a:spcPts val="0"/>
              </a:spcBef>
            </a:pPr>
            <a:endParaRPr lang="fr-FR" sz="2000" dirty="0">
              <a:solidFill>
                <a:srgbClr val="000000"/>
              </a:solidFill>
            </a:endParaRPr>
          </a:p>
          <a:p>
            <a:pPr>
              <a:spcBef>
                <a:spcPts val="0"/>
              </a:spcBef>
            </a:pPr>
            <a:r>
              <a:rPr lang="fr-BE" sz="2000" b="1" dirty="0"/>
              <a:t>6.5 Digitalisation des accords Chapitre IV</a:t>
            </a:r>
            <a:r>
              <a:rPr lang="fr-BE" sz="2000" dirty="0"/>
              <a:t>: le service de demande et de consultation des accords pour les médicaments du chapitre IV est disponible pour les médecins généralistes et spécialistes (demandes et consultation) et pour les pharmaciens et le secteur des hôpitaux (consultation); le service de consultation sera disponible pour les hôpitaux et sera adapté aux caractéristiques spécifiques de la DB SAM V2 (projet INAMI)</a:t>
            </a:r>
          </a:p>
          <a:p>
            <a:pPr>
              <a:lnSpc>
                <a:spcPct val="120000"/>
              </a:lnSpc>
              <a:spcBef>
                <a:spcPts val="0"/>
              </a:spcBef>
              <a:spcAft>
                <a:spcPts val="554"/>
              </a:spcAft>
            </a:pPr>
            <a:endParaRPr lang="nl-BE" dirty="0"/>
          </a:p>
        </p:txBody>
      </p:sp>
      <p:sp>
        <p:nvSpPr>
          <p:cNvPr id="5" name="Slide Number Placeholder 4"/>
          <p:cNvSpPr>
            <a:spLocks noGrp="1"/>
          </p:cNvSpPr>
          <p:nvPr>
            <p:ph type="sldNum" sz="quarter" idx="4"/>
          </p:nvPr>
        </p:nvSpPr>
        <p:spPr/>
        <p:txBody>
          <a:bodyPr/>
          <a:lstStyle/>
          <a:p>
            <a:r>
              <a:rPr lang="fr-BE"/>
              <a:t>- </a:t>
            </a:r>
            <a:fld id="{30A9230E-FFBB-4CCB-ABD7-198084EDE768}" type="slidenum">
              <a:rPr lang="fr-BE" smtClean="0"/>
              <a:pPr/>
              <a:t>23</a:t>
            </a:fld>
            <a:r>
              <a:rPr lang="fr-BE"/>
              <a:t> -</a:t>
            </a:r>
          </a:p>
        </p:txBody>
      </p:sp>
    </p:spTree>
    <p:extLst>
      <p:ext uri="{BB962C8B-B14F-4D97-AF65-F5344CB8AC3E}">
        <p14:creationId xmlns:p14="http://schemas.microsoft.com/office/powerpoint/2010/main" val="9287947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Cluster 6 -  eSanté et mutualités (3/3)</a:t>
            </a:r>
          </a:p>
        </p:txBody>
      </p:sp>
      <p:sp>
        <p:nvSpPr>
          <p:cNvPr id="3" name="Content Placeholder 2"/>
          <p:cNvSpPr>
            <a:spLocks noGrp="1"/>
          </p:cNvSpPr>
          <p:nvPr>
            <p:ph idx="1"/>
          </p:nvPr>
        </p:nvSpPr>
        <p:spPr/>
        <p:txBody>
          <a:bodyPr>
            <a:normAutofit/>
          </a:bodyPr>
          <a:lstStyle/>
          <a:p>
            <a:pPr>
              <a:spcBef>
                <a:spcPts val="0"/>
              </a:spcBef>
            </a:pPr>
            <a:r>
              <a:rPr lang="fr-BE" sz="2000" b="1" dirty="0"/>
              <a:t>6.6 Abonnements dans des maisons médicales</a:t>
            </a:r>
            <a:r>
              <a:rPr lang="fr-BE" sz="2000" dirty="0"/>
              <a:t>: un service électronique permettant d’inscrire ou de désinscrire un patient dans une maison médicale est mis à la disposition des maisons médicales</a:t>
            </a:r>
          </a:p>
          <a:p>
            <a:pPr>
              <a:spcBef>
                <a:spcPts val="0"/>
              </a:spcBef>
            </a:pPr>
            <a:endParaRPr lang="fr-FR" sz="2000" dirty="0">
              <a:solidFill>
                <a:srgbClr val="000000"/>
              </a:solidFill>
            </a:endParaRPr>
          </a:p>
          <a:p>
            <a:pPr>
              <a:spcBef>
                <a:spcPts val="0"/>
              </a:spcBef>
            </a:pPr>
            <a:r>
              <a:rPr lang="fr-BE" sz="2000" b="1" dirty="0"/>
              <a:t>6.7 Digitalisation des accords kinés</a:t>
            </a:r>
            <a:r>
              <a:rPr lang="fr-BE" sz="2000" dirty="0"/>
              <a:t>: le but est de mettre à la disposition du secteur des kinés des services électroniques permettant la communication des notifications et des demandes d’accords</a:t>
            </a:r>
          </a:p>
        </p:txBody>
      </p:sp>
      <p:sp>
        <p:nvSpPr>
          <p:cNvPr id="4" name="Slide Number Placeholder 3"/>
          <p:cNvSpPr>
            <a:spLocks noGrp="1"/>
          </p:cNvSpPr>
          <p:nvPr>
            <p:ph type="sldNum" sz="quarter" idx="4"/>
          </p:nvPr>
        </p:nvSpPr>
        <p:spPr/>
        <p:txBody>
          <a:bodyPr/>
          <a:lstStyle/>
          <a:p>
            <a:r>
              <a:rPr lang="fr-BE"/>
              <a:t>- </a:t>
            </a:r>
            <a:fld id="{30A9230E-FFBB-4CCB-ABD7-198084EDE768}" type="slidenum">
              <a:rPr lang="fr-BE" smtClean="0"/>
              <a:pPr/>
              <a:t>24</a:t>
            </a:fld>
            <a:r>
              <a:rPr lang="fr-BE"/>
              <a:t> -</a:t>
            </a:r>
          </a:p>
        </p:txBody>
      </p:sp>
    </p:spTree>
    <p:extLst>
      <p:ext uri="{BB962C8B-B14F-4D97-AF65-F5344CB8AC3E}">
        <p14:creationId xmlns:p14="http://schemas.microsoft.com/office/powerpoint/2010/main" val="2055554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fr-BE"/>
              <a:t>www.status.ehealth.fgov.be</a:t>
            </a:r>
          </a:p>
        </p:txBody>
      </p:sp>
      <p:pic>
        <p:nvPicPr>
          <p:cNvPr id="7" name="Picture 6"/>
          <p:cNvPicPr>
            <a:picLocks noChangeAspect="1"/>
          </p:cNvPicPr>
          <p:nvPr/>
        </p:nvPicPr>
        <p:blipFill>
          <a:blip r:embed="rId3"/>
          <a:stretch>
            <a:fillRect/>
          </a:stretch>
        </p:blipFill>
        <p:spPr>
          <a:xfrm>
            <a:off x="1488273" y="933061"/>
            <a:ext cx="6958314" cy="5341678"/>
          </a:xfrm>
          <a:prstGeom prst="rect">
            <a:avLst/>
          </a:prstGeom>
        </p:spPr>
      </p:pic>
      <p:sp>
        <p:nvSpPr>
          <p:cNvPr id="2" name="Slide Number Placeholder 1"/>
          <p:cNvSpPr>
            <a:spLocks noGrp="1"/>
          </p:cNvSpPr>
          <p:nvPr>
            <p:ph type="sldNum" sz="quarter" idx="4"/>
          </p:nvPr>
        </p:nvSpPr>
        <p:spPr/>
        <p:txBody>
          <a:bodyPr/>
          <a:lstStyle/>
          <a:p>
            <a:r>
              <a:rPr lang="fr-BE"/>
              <a:t>- </a:t>
            </a:r>
            <a:fld id="{30A9230E-FFBB-4CCB-ABD7-198084EDE768}" type="slidenum">
              <a:rPr lang="fr-BE" smtClean="0"/>
              <a:pPr/>
              <a:t>25</a:t>
            </a:fld>
            <a:r>
              <a:rPr lang="fr-BE"/>
              <a:t> -</a:t>
            </a:r>
          </a:p>
        </p:txBody>
      </p:sp>
    </p:spTree>
    <p:extLst>
      <p:ext uri="{BB962C8B-B14F-4D97-AF65-F5344CB8AC3E}">
        <p14:creationId xmlns:p14="http://schemas.microsoft.com/office/powerpoint/2010/main" val="2722284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376629" y="0"/>
            <a:ext cx="5181601" cy="6380019"/>
          </a:xfrm>
          <a:prstGeom prst="rect">
            <a:avLst/>
          </a:prstGeom>
        </p:spPr>
      </p:pic>
      <p:sp>
        <p:nvSpPr>
          <p:cNvPr id="4" name="Slide Number Placeholder 3"/>
          <p:cNvSpPr>
            <a:spLocks noGrp="1"/>
          </p:cNvSpPr>
          <p:nvPr>
            <p:ph type="sldNum" sz="quarter" idx="4"/>
          </p:nvPr>
        </p:nvSpPr>
        <p:spPr/>
        <p:txBody>
          <a:bodyPr/>
          <a:lstStyle/>
          <a:p>
            <a:r>
              <a:rPr lang="fr-BE"/>
              <a:t>- </a:t>
            </a:r>
            <a:fld id="{30A9230E-FFBB-4CCB-ABD7-198084EDE768}" type="slidenum">
              <a:rPr lang="fr-BE" smtClean="0"/>
              <a:pPr/>
              <a:t>26</a:t>
            </a:fld>
            <a:r>
              <a:rPr lang="fr-BE"/>
              <a:t> -</a:t>
            </a:r>
          </a:p>
        </p:txBody>
      </p:sp>
    </p:spTree>
    <p:extLst>
      <p:ext uri="{BB962C8B-B14F-4D97-AF65-F5344CB8AC3E}">
        <p14:creationId xmlns:p14="http://schemas.microsoft.com/office/powerpoint/2010/main" val="2484931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072680" y="0"/>
            <a:ext cx="5749287" cy="6381328"/>
          </a:xfrm>
          <a:prstGeom prst="rect">
            <a:avLst/>
          </a:prstGeom>
        </p:spPr>
      </p:pic>
      <p:sp>
        <p:nvSpPr>
          <p:cNvPr id="5" name="Slide Number Placeholder 4"/>
          <p:cNvSpPr>
            <a:spLocks noGrp="1"/>
          </p:cNvSpPr>
          <p:nvPr>
            <p:ph type="sldNum" sz="quarter" idx="4"/>
          </p:nvPr>
        </p:nvSpPr>
        <p:spPr/>
        <p:txBody>
          <a:bodyPr/>
          <a:lstStyle/>
          <a:p>
            <a:r>
              <a:rPr lang="fr-BE"/>
              <a:t>- </a:t>
            </a:r>
            <a:fld id="{30A9230E-FFBB-4CCB-ABD7-198084EDE768}" type="slidenum">
              <a:rPr lang="fr-BE" smtClean="0"/>
              <a:pPr/>
              <a:t>27</a:t>
            </a:fld>
            <a:r>
              <a:rPr lang="fr-BE"/>
              <a:t> -</a:t>
            </a:r>
          </a:p>
        </p:txBody>
      </p:sp>
    </p:spTree>
    <p:extLst>
      <p:ext uri="{BB962C8B-B14F-4D97-AF65-F5344CB8AC3E}">
        <p14:creationId xmlns:p14="http://schemas.microsoft.com/office/powerpoint/2010/main" val="3918500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65000" t="10007" r="15001" b="34997"/>
          <a:stretch/>
        </p:blipFill>
        <p:spPr>
          <a:xfrm>
            <a:off x="1064568" y="0"/>
            <a:ext cx="7776864" cy="6147982"/>
          </a:xfrm>
          <a:prstGeom prst="rect">
            <a:avLst/>
          </a:prstGeom>
        </p:spPr>
      </p:pic>
      <p:sp>
        <p:nvSpPr>
          <p:cNvPr id="6" name="Slide Number Placeholder 5"/>
          <p:cNvSpPr>
            <a:spLocks noGrp="1"/>
          </p:cNvSpPr>
          <p:nvPr>
            <p:ph type="sldNum" sz="quarter" idx="4"/>
          </p:nvPr>
        </p:nvSpPr>
        <p:spPr/>
        <p:txBody>
          <a:bodyPr/>
          <a:lstStyle/>
          <a:p>
            <a:r>
              <a:rPr lang="fr-BE"/>
              <a:t>- </a:t>
            </a:r>
            <a:fld id="{30A9230E-FFBB-4CCB-ABD7-198084EDE768}" type="slidenum">
              <a:rPr lang="fr-BE" smtClean="0"/>
              <a:pPr/>
              <a:t>28</a:t>
            </a:fld>
            <a:r>
              <a:rPr lang="fr-BE"/>
              <a:t> -</a:t>
            </a:r>
          </a:p>
        </p:txBody>
      </p:sp>
    </p:spTree>
    <p:extLst>
      <p:ext uri="{BB962C8B-B14F-4D97-AF65-F5344CB8AC3E}">
        <p14:creationId xmlns:p14="http://schemas.microsoft.com/office/powerpoint/2010/main" val="2003575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77950" b="92280"/>
          <a:stretch/>
        </p:blipFill>
        <p:spPr>
          <a:xfrm>
            <a:off x="104461" y="6326668"/>
            <a:ext cx="2184243" cy="531341"/>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400" r="84333" b="91999"/>
          <a:stretch/>
        </p:blipFill>
        <p:spPr>
          <a:xfrm>
            <a:off x="8265368" y="6274420"/>
            <a:ext cx="1551963" cy="576064"/>
          </a:xfrm>
          <a:prstGeom prst="rect">
            <a:avLst/>
          </a:prstGeom>
        </p:spPr>
      </p:pic>
      <p:pic>
        <p:nvPicPr>
          <p:cNvPr id="4" name="Picture 3"/>
          <p:cNvPicPr>
            <a:picLocks noChangeAspect="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colorTemperature colorTemp="5900"/>
                    </a14:imgEffect>
                    <a14:imgEffect>
                      <a14:saturation sat="0"/>
                    </a14:imgEffect>
                  </a14:imgLayer>
                </a14:imgProps>
              </a:ext>
            </a:extLst>
          </a:blip>
          <a:stretch>
            <a:fillRect/>
          </a:stretch>
        </p:blipFill>
        <p:spPr>
          <a:xfrm>
            <a:off x="443236" y="1387227"/>
            <a:ext cx="4524132" cy="4176122"/>
          </a:xfrm>
          <a:prstGeom prst="rect">
            <a:avLst/>
          </a:prstGeom>
          <a:solidFill>
            <a:schemeClr val="accent5">
              <a:lumMod val="75000"/>
            </a:schemeClr>
          </a:solidFill>
          <a:ln>
            <a:noFill/>
          </a:ln>
        </p:spPr>
      </p:pic>
      <p:grpSp>
        <p:nvGrpSpPr>
          <p:cNvPr id="5" name="Group 11"/>
          <p:cNvGrpSpPr>
            <a:grpSpLocks/>
          </p:cNvGrpSpPr>
          <p:nvPr/>
        </p:nvGrpSpPr>
        <p:grpSpPr bwMode="auto">
          <a:xfrm>
            <a:off x="4967430" y="2132862"/>
            <a:ext cx="4624520" cy="2800767"/>
            <a:chOff x="4406900" y="2676525"/>
            <a:chExt cx="4268788" cy="2802021"/>
          </a:xfrm>
        </p:grpSpPr>
        <p:pic>
          <p:nvPicPr>
            <p:cNvPr id="6"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r>
                <a:rPr lang="fr-BE" sz="160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fr-BE" sz="160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sz="1600">
                  <a:latin typeface="+mn-lt"/>
                  <a:cs typeface="Arial" pitchFamily="34" charset="0"/>
                  <a:sym typeface="Arial" pitchFamily="34" charset="0"/>
                </a:rPr>
                <a:t>https://www.ehealth.fgov.be</a:t>
              </a:r>
            </a:p>
            <a:p>
              <a:pPr>
                <a:defRPr/>
              </a:pPr>
              <a:r>
                <a:rPr lang="fr-BE" sz="1600">
                  <a:latin typeface="+mn-lt"/>
                  <a:cs typeface="Arial" pitchFamily="34" charset="0"/>
                  <a:sym typeface="Arial" pitchFamily="34" charset="0"/>
                </a:rPr>
                <a:t>https://www.ksz.fgov.be</a:t>
              </a:r>
            </a:p>
            <a:p>
              <a:pPr>
                <a:defRPr/>
              </a:pPr>
              <a:r>
                <a:rPr lang="fr-BE" sz="1600">
                  <a:latin typeface="+mn-lt"/>
                  <a:cs typeface="Arial" pitchFamily="34" charset="0"/>
                  <a:sym typeface="Arial" pitchFamily="34" charset="0"/>
                </a:rPr>
                <a:t>https://www.frankrobben.be</a:t>
              </a:r>
            </a:p>
          </p:txBody>
        </p:sp>
      </p:grpSp>
    </p:spTree>
    <p:extLst>
      <p:ext uri="{BB962C8B-B14F-4D97-AF65-F5344CB8AC3E}">
        <p14:creationId xmlns:p14="http://schemas.microsoft.com/office/powerpoint/2010/main" val="1270446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a:t>Plan d’actions eSanté 2019-2021 poursuit </a:t>
            </a:r>
            <a:r>
              <a:rPr lang="fr-BE" b="1" i="1"/>
              <a:t>une continuité</a:t>
            </a:r>
          </a:p>
        </p:txBody>
      </p:sp>
      <p:pic>
        <p:nvPicPr>
          <p:cNvPr id="5" name="Afbeelding 4"/>
          <p:cNvPicPr>
            <a:picLocks noChangeAspect="1"/>
          </p:cNvPicPr>
          <p:nvPr/>
        </p:nvPicPr>
        <p:blipFill rotWithShape="1">
          <a:blip r:embed="rId2"/>
          <a:srcRect t="7409"/>
          <a:stretch/>
        </p:blipFill>
        <p:spPr>
          <a:xfrm>
            <a:off x="961365" y="1173289"/>
            <a:ext cx="7880067" cy="5051236"/>
          </a:xfrm>
          <a:prstGeom prst="rect">
            <a:avLst/>
          </a:prstGeom>
        </p:spPr>
      </p:pic>
      <p:sp>
        <p:nvSpPr>
          <p:cNvPr id="4" name="Slide Number Placeholder 3"/>
          <p:cNvSpPr>
            <a:spLocks noGrp="1"/>
          </p:cNvSpPr>
          <p:nvPr>
            <p:ph type="sldNum" sz="quarter" idx="4"/>
          </p:nvPr>
        </p:nvSpPr>
        <p:spPr/>
        <p:txBody>
          <a:bodyPr/>
          <a:lstStyle/>
          <a:p>
            <a:r>
              <a:rPr lang="fr-BE"/>
              <a:t>- </a:t>
            </a:r>
            <a:fld id="{30A9230E-FFBB-4CCB-ABD7-198084EDE768}" type="slidenum">
              <a:rPr lang="fr-BE" smtClean="0"/>
              <a:pPr/>
              <a:t>3</a:t>
            </a:fld>
            <a:r>
              <a:rPr lang="fr-BE"/>
              <a:t> -</a:t>
            </a:r>
          </a:p>
        </p:txBody>
      </p:sp>
    </p:spTree>
    <p:extLst>
      <p:ext uri="{BB962C8B-B14F-4D97-AF65-F5344CB8AC3E}">
        <p14:creationId xmlns:p14="http://schemas.microsoft.com/office/powerpoint/2010/main" val="2876212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a:t>Plan d'actions eSanté 2019-2021 met des </a:t>
            </a:r>
            <a:r>
              <a:rPr lang="fr-BE" b="1" i="1"/>
              <a:t>accents spécifiques</a:t>
            </a:r>
          </a:p>
        </p:txBody>
      </p:sp>
      <p:sp>
        <p:nvSpPr>
          <p:cNvPr id="4" name="Tijdelijke aanduiding voor inhoud 3"/>
          <p:cNvSpPr>
            <a:spLocks noGrp="1"/>
          </p:cNvSpPr>
          <p:nvPr>
            <p:ph idx="1"/>
          </p:nvPr>
        </p:nvSpPr>
        <p:spPr/>
        <p:txBody>
          <a:bodyPr>
            <a:normAutofit fontScale="85000" lnSpcReduction="20000"/>
          </a:bodyPr>
          <a:lstStyle/>
          <a:p>
            <a:r>
              <a:rPr lang="fr-BE"/>
              <a:t>Élargissement des concepts existants à d’autres groupes cibles ou à d’autres domaines d’application </a:t>
            </a:r>
          </a:p>
          <a:p>
            <a:r>
              <a:rPr lang="fr-BE"/>
              <a:t>Élaboration d’un cadre et d’un modèle de gestion pour l’utilisation des systèmes existants construits par le gouvernement et/ou le secteur privé</a:t>
            </a:r>
          </a:p>
          <a:p>
            <a:r>
              <a:rPr lang="fr-BE"/>
              <a:t>Accent sur « l’excellence opérationnelle »: soutien à l’utilisation, rapports sur l’utilisation, disponibilité et performance (KPI), amélioration des installations d’essai, ... </a:t>
            </a:r>
          </a:p>
          <a:p>
            <a:r>
              <a:rPr lang="fr-BE"/>
              <a:t>Meilleure connexion à l’Europe et aux initiatives et programmes internationaux </a:t>
            </a:r>
          </a:p>
          <a:p>
            <a:r>
              <a:rPr lang="fr-BE"/>
              <a:t>Ajustement des projets en cours, avec un accent particulier sur l’utilisation concrète dans la pratique</a:t>
            </a:r>
          </a:p>
          <a:p>
            <a:r>
              <a:rPr lang="fr-BE"/>
              <a:t>Arrêt des projets qui ne sont plus pertinents</a:t>
            </a:r>
          </a:p>
          <a:p>
            <a:r>
              <a:rPr lang="fr-BE"/>
              <a:t>Lancement de nouveaux projets qui peuvent consolider, harmoniser et stabiliser les projets en cours</a:t>
            </a:r>
          </a:p>
          <a:p>
            <a:pPr lvl="1"/>
            <a:endParaRPr lang="nl-BE" dirty="0"/>
          </a:p>
        </p:txBody>
      </p:sp>
      <p:sp>
        <p:nvSpPr>
          <p:cNvPr id="5" name="Slide Number Placeholder 4"/>
          <p:cNvSpPr>
            <a:spLocks noGrp="1"/>
          </p:cNvSpPr>
          <p:nvPr>
            <p:ph type="sldNum" sz="quarter" idx="4"/>
          </p:nvPr>
        </p:nvSpPr>
        <p:spPr/>
        <p:txBody>
          <a:bodyPr/>
          <a:lstStyle/>
          <a:p>
            <a:r>
              <a:rPr lang="fr-BE"/>
              <a:t>- </a:t>
            </a:r>
            <a:fld id="{30A9230E-FFBB-4CCB-ABD7-198084EDE768}" type="slidenum">
              <a:rPr lang="fr-BE" smtClean="0"/>
              <a:pPr/>
              <a:t>4</a:t>
            </a:fld>
            <a:r>
              <a:rPr lang="fr-BE"/>
              <a:t> -</a:t>
            </a:r>
          </a:p>
        </p:txBody>
      </p:sp>
    </p:spTree>
    <p:extLst>
      <p:ext uri="{BB962C8B-B14F-4D97-AF65-F5344CB8AC3E}">
        <p14:creationId xmlns:p14="http://schemas.microsoft.com/office/powerpoint/2010/main" val="3671213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Afbeelding 25"/>
          <p:cNvPicPr>
            <a:picLocks noChangeAspect="1"/>
          </p:cNvPicPr>
          <p:nvPr/>
        </p:nvPicPr>
        <p:blipFill rotWithShape="1">
          <a:blip r:embed="rId2" cstate="print">
            <a:extLst>
              <a:ext uri="{28A0092B-C50C-407E-A947-70E740481C1C}">
                <a14:useLocalDpi xmlns:a14="http://schemas.microsoft.com/office/drawing/2010/main" val="0"/>
              </a:ext>
            </a:extLst>
          </a:blip>
          <a:srcRect l="2402" t="25135" r="-2402" b="25518"/>
          <a:stretch/>
        </p:blipFill>
        <p:spPr>
          <a:xfrm>
            <a:off x="4149140" y="952266"/>
            <a:ext cx="857035" cy="422923"/>
          </a:xfrm>
          <a:prstGeom prst="rect">
            <a:avLst/>
          </a:prstGeom>
        </p:spPr>
      </p:pic>
      <p:sp>
        <p:nvSpPr>
          <p:cNvPr id="29" name="Afgeronde rechthoek 28"/>
          <p:cNvSpPr/>
          <p:nvPr/>
        </p:nvSpPr>
        <p:spPr>
          <a:xfrm>
            <a:off x="4903749" y="911825"/>
            <a:ext cx="4801779" cy="2768574"/>
          </a:xfrm>
          <a:prstGeom prst="roundRect">
            <a:avLst/>
          </a:prstGeom>
          <a:solidFill>
            <a:schemeClr val="bg1">
              <a:alpha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1662"/>
          </a:p>
        </p:txBody>
      </p:sp>
      <p:sp>
        <p:nvSpPr>
          <p:cNvPr id="2" name="Titel 1"/>
          <p:cNvSpPr>
            <a:spLocks noGrp="1"/>
          </p:cNvSpPr>
          <p:nvPr>
            <p:ph type="title"/>
          </p:nvPr>
        </p:nvSpPr>
        <p:spPr/>
        <p:txBody>
          <a:bodyPr>
            <a:normAutofit fontScale="90000"/>
          </a:bodyPr>
          <a:lstStyle/>
          <a:p>
            <a:r>
              <a:rPr lang="fr-BE"/>
              <a:t>Plan d’actions eSanté 2019-2021 concerne des </a:t>
            </a:r>
            <a:r>
              <a:rPr lang="fr-BE" b="1" i="1"/>
              <a:t>projets</a:t>
            </a:r>
          </a:p>
        </p:txBody>
      </p:sp>
      <p:sp>
        <p:nvSpPr>
          <p:cNvPr id="3" name="Tijdelijke aanduiding voor inhoud 2"/>
          <p:cNvSpPr>
            <a:spLocks noGrp="1"/>
          </p:cNvSpPr>
          <p:nvPr>
            <p:ph idx="1"/>
          </p:nvPr>
        </p:nvSpPr>
        <p:spPr>
          <a:xfrm>
            <a:off x="655784" y="1429806"/>
            <a:ext cx="3792917" cy="1600848"/>
          </a:xfrm>
          <a:ln w="12700">
            <a:solidFill>
              <a:schemeClr val="accent1"/>
            </a:solidFill>
          </a:ln>
        </p:spPr>
        <p:txBody>
          <a:bodyPr>
            <a:normAutofit fontScale="92500"/>
          </a:bodyPr>
          <a:lstStyle/>
          <a:p>
            <a:pPr marL="468303" indent="-285746">
              <a:buFont typeface="Wingdings" panose="05000000000000000000" pitchFamily="2" charset="2"/>
              <a:buChar char="Ø"/>
            </a:pPr>
            <a:r>
              <a:rPr lang="fr-BE" sz="1600">
                <a:solidFill>
                  <a:schemeClr val="tx1"/>
                </a:solidFill>
              </a:rPr>
              <a:t>temporaire, avec début et fin</a:t>
            </a:r>
          </a:p>
          <a:p>
            <a:pPr marL="468303" indent="-285746">
              <a:buFont typeface="Wingdings" panose="05000000000000000000" pitchFamily="2" charset="2"/>
              <a:buChar char="Ø"/>
            </a:pPr>
            <a:r>
              <a:rPr lang="fr-BE" sz="1600">
                <a:solidFill>
                  <a:schemeClr val="tx1"/>
                </a:solidFill>
              </a:rPr>
              <a:t>décrit dans fiche de projet, avec champ d’application, jalons, phases du projet, calendrier, budget</a:t>
            </a:r>
          </a:p>
          <a:p>
            <a:pPr marL="468303" indent="-285746">
              <a:buFont typeface="Wingdings" panose="05000000000000000000" pitchFamily="2" charset="2"/>
              <a:buChar char="Ø"/>
            </a:pPr>
            <a:r>
              <a:rPr lang="fr-BE" sz="1600">
                <a:solidFill>
                  <a:schemeClr val="tx1"/>
                </a:solidFill>
              </a:rPr>
              <a:t>chef de projet et équipe de projet</a:t>
            </a:r>
          </a:p>
          <a:p>
            <a:pPr lvl="1">
              <a:buFont typeface="Wingdings" panose="05000000000000000000" pitchFamily="2" charset="2"/>
              <a:buChar char="Ø"/>
            </a:pPr>
            <a:r>
              <a:rPr lang="fr-BE" sz="1400">
                <a:solidFill>
                  <a:schemeClr val="tx1"/>
                </a:solidFill>
              </a:rPr>
              <a:t>y compr. gouvernance propre au mandat</a:t>
            </a:r>
          </a:p>
          <a:p>
            <a:endParaRPr lang="nl-BE" dirty="0"/>
          </a:p>
        </p:txBody>
      </p:sp>
      <p:sp>
        <p:nvSpPr>
          <p:cNvPr id="20" name="Tijdelijke aanduiding voor inhoud 2"/>
          <p:cNvSpPr txBox="1">
            <a:spLocks/>
          </p:cNvSpPr>
          <p:nvPr/>
        </p:nvSpPr>
        <p:spPr bwMode="auto">
          <a:xfrm>
            <a:off x="4785194" y="4276389"/>
            <a:ext cx="4705864" cy="2032931"/>
          </a:xfrm>
          <a:prstGeom prst="rect">
            <a:avLst/>
          </a:prstGeom>
          <a:noFill/>
          <a:ln w="12700">
            <a:solidFill>
              <a:schemeClr val="accent1"/>
            </a:solidFill>
            <a:miter lim="800000"/>
            <a:headEnd/>
            <a:tailEnd/>
          </a:ln>
        </p:spPr>
        <p:txBody>
          <a:bodyPr vert="horz" wrap="square" lIns="84406" tIns="42203" rIns="84406" bIns="42203" numCol="1" anchor="t" anchorCtr="0" compatLnSpc="1">
            <a:prstTxWarp prst="textNoShape">
              <a:avLst/>
            </a:prstTxWarp>
            <a:normAutofit fontScale="92500"/>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68303" indent="-285746" defTabSz="914384" eaLnBrk="1" hangingPunct="1">
              <a:lnSpc>
                <a:spcPts val="1300"/>
              </a:lnSpc>
              <a:spcBef>
                <a:spcPts val="600"/>
              </a:spcBef>
            </a:pPr>
            <a:r>
              <a:rPr lang="fr-BE" sz="1400" dirty="0">
                <a:latin typeface="+mn-lt"/>
                <a:ea typeface="+mn-ea"/>
                <a:cs typeface="+mn-cs"/>
              </a:rPr>
              <a:t>exécution d’un plan de projet concret avec détails concernant la délimitation du champ d’application, le calendrier et le délai de réalisation </a:t>
            </a:r>
          </a:p>
          <a:p>
            <a:pPr marL="468303" indent="-285746" defTabSz="914384" eaLnBrk="1" hangingPunct="1">
              <a:lnSpc>
                <a:spcPts val="1300"/>
              </a:lnSpc>
            </a:pPr>
            <a:r>
              <a:rPr lang="fr-BE" sz="1400" dirty="0">
                <a:latin typeface="+mn-lt"/>
                <a:ea typeface="+mn-ea"/>
                <a:cs typeface="+mn-cs"/>
              </a:rPr>
              <a:t>projet business</a:t>
            </a:r>
          </a:p>
          <a:p>
            <a:pPr lvl="1">
              <a:lnSpc>
                <a:spcPts val="1300"/>
              </a:lnSpc>
            </a:pPr>
            <a:r>
              <a:rPr lang="fr-BE" sz="1400" dirty="0">
                <a:latin typeface="+mj-lt"/>
              </a:rPr>
              <a:t>accent est mis sur activités organisationnelles non liées à l’IT, p.ex. projet « Incitants », projet « Formation », ...</a:t>
            </a:r>
          </a:p>
          <a:p>
            <a:pPr marL="468303" indent="-285746" defTabSz="914384" eaLnBrk="1" hangingPunct="1">
              <a:lnSpc>
                <a:spcPts val="1300"/>
              </a:lnSpc>
            </a:pPr>
            <a:r>
              <a:rPr lang="fr-BE" sz="1400" dirty="0">
                <a:latin typeface="+mn-lt"/>
                <a:ea typeface="+mn-ea"/>
                <a:cs typeface="+mn-cs"/>
              </a:rPr>
              <a:t>projet IT</a:t>
            </a:r>
          </a:p>
          <a:p>
            <a:pPr lvl="1">
              <a:lnSpc>
                <a:spcPts val="1300"/>
              </a:lnSpc>
            </a:pPr>
            <a:r>
              <a:rPr lang="fr-BE" sz="1400" dirty="0">
                <a:latin typeface="+mn-lt"/>
              </a:rPr>
              <a:t>accent est mis sur activités liées à l’IT, p.ex. analyse technique, développement applicatif, tests, ... </a:t>
            </a:r>
          </a:p>
          <a:p>
            <a:pPr marL="52755" indent="0">
              <a:lnSpc>
                <a:spcPts val="1300"/>
              </a:lnSpc>
              <a:buNone/>
            </a:pPr>
            <a:r>
              <a:rPr lang="fr-BE" sz="1400" u="sng" dirty="0" smtClean="0">
                <a:latin typeface="+mn-lt"/>
              </a:rPr>
              <a:t>Résultat </a:t>
            </a:r>
            <a:r>
              <a:rPr lang="fr-BE" sz="1400" u="sng" dirty="0">
                <a:latin typeface="+mn-lt"/>
              </a:rPr>
              <a:t>:</a:t>
            </a:r>
            <a:r>
              <a:rPr lang="fr-BE" sz="1400" dirty="0">
                <a:latin typeface="+mn-lt"/>
              </a:rPr>
              <a:t> Système opérationnel </a:t>
            </a:r>
            <a:r>
              <a:rPr lang="fr-BE" sz="1400" dirty="0" smtClean="0">
                <a:latin typeface="+mn-lt"/>
              </a:rPr>
              <a:t>qui fonctionne</a:t>
            </a:r>
            <a:endParaRPr lang="fr-BE" sz="1400" dirty="0">
              <a:latin typeface="+mn-lt"/>
            </a:endParaRPr>
          </a:p>
          <a:p>
            <a:endParaRPr lang="nl-BE" sz="1662" dirty="0"/>
          </a:p>
          <a:p>
            <a:endParaRPr lang="nl-BE" sz="1662" dirty="0"/>
          </a:p>
          <a:p>
            <a:pPr lvl="1"/>
            <a:endParaRPr lang="nl-BE" sz="1477" dirty="0"/>
          </a:p>
          <a:p>
            <a:pPr marL="389580" lvl="1" indent="0">
              <a:buNone/>
            </a:pPr>
            <a:endParaRPr lang="nl-BE" sz="1477" dirty="0"/>
          </a:p>
          <a:p>
            <a:endParaRPr lang="nl-BE" sz="1662" dirty="0"/>
          </a:p>
        </p:txBody>
      </p:sp>
      <p:sp>
        <p:nvSpPr>
          <p:cNvPr id="21" name="Tijdelijke aanduiding voor inhoud 2"/>
          <p:cNvSpPr txBox="1">
            <a:spLocks/>
          </p:cNvSpPr>
          <p:nvPr/>
        </p:nvSpPr>
        <p:spPr bwMode="auto">
          <a:xfrm>
            <a:off x="5198484" y="1437402"/>
            <a:ext cx="4314697" cy="2063606"/>
          </a:xfrm>
          <a:prstGeom prst="rect">
            <a:avLst/>
          </a:prstGeom>
          <a:noFill/>
          <a:ln w="12700">
            <a:solidFill>
              <a:schemeClr val="accent1">
                <a:shade val="95000"/>
                <a:satMod val="105000"/>
              </a:schemeClr>
            </a:solidFill>
            <a:miter lim="800000"/>
            <a:headEnd/>
            <a:tailEnd/>
          </a:ln>
        </p:spPr>
        <p:txBody>
          <a:bodyPr vert="horz" wrap="square" lIns="84406" tIns="42203" rIns="84406" bIns="42203"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68303" indent="-285746" defTabSz="914384" eaLnBrk="1" hangingPunct="1">
              <a:lnSpc>
                <a:spcPts val="1300"/>
              </a:lnSpc>
            </a:pPr>
            <a:r>
              <a:rPr lang="fr-BE" sz="1600">
                <a:latin typeface="+mn-lt"/>
                <a:ea typeface="+mn-ea"/>
                <a:cs typeface="+mn-cs"/>
              </a:rPr>
              <a:t>permanent</a:t>
            </a:r>
          </a:p>
          <a:p>
            <a:pPr marL="468303" indent="-285746" defTabSz="914384" eaLnBrk="1" hangingPunct="1">
              <a:lnSpc>
                <a:spcPts val="1300"/>
              </a:lnSpc>
            </a:pPr>
            <a:r>
              <a:rPr lang="fr-BE" sz="1600">
                <a:latin typeface="+mn-lt"/>
                <a:ea typeface="+mn-ea"/>
                <a:cs typeface="+mn-cs"/>
              </a:rPr>
              <a:t>décrit dans fiche de service, avec fonctionnalités et SLA</a:t>
            </a:r>
          </a:p>
          <a:p>
            <a:pPr marL="468303" indent="-285746" defTabSz="914384" eaLnBrk="1" hangingPunct="1">
              <a:lnSpc>
                <a:spcPts val="1300"/>
              </a:lnSpc>
            </a:pPr>
            <a:r>
              <a:rPr lang="fr-BE" sz="1600">
                <a:latin typeface="+mn-lt"/>
                <a:ea typeface="+mn-ea"/>
                <a:cs typeface="+mn-cs"/>
              </a:rPr>
              <a:t>offert par le prestataire de service</a:t>
            </a:r>
          </a:p>
          <a:p>
            <a:pPr marL="468303" indent="-285746" defTabSz="914384" eaLnBrk="1" hangingPunct="1">
              <a:lnSpc>
                <a:spcPts val="1300"/>
              </a:lnSpc>
            </a:pPr>
            <a:r>
              <a:rPr lang="fr-BE" sz="1600">
                <a:latin typeface="+mn-lt"/>
                <a:ea typeface="+mn-ea"/>
                <a:cs typeface="+mn-cs"/>
              </a:rPr>
              <a:t>ne fait pas partie du plan d’actions</a:t>
            </a:r>
          </a:p>
          <a:p>
            <a:pPr marL="468303" indent="-285746" defTabSz="914384" eaLnBrk="1" hangingPunct="1">
              <a:lnSpc>
                <a:spcPts val="1300"/>
              </a:lnSpc>
            </a:pPr>
            <a:r>
              <a:rPr lang="fr-BE" sz="1600">
                <a:latin typeface="+mn-lt"/>
                <a:ea typeface="+mn-ea"/>
                <a:cs typeface="+mn-cs"/>
              </a:rPr>
              <a:t>p.ex.</a:t>
            </a:r>
          </a:p>
          <a:p>
            <a:pPr lvl="1">
              <a:lnSpc>
                <a:spcPts val="1300"/>
              </a:lnSpc>
            </a:pPr>
            <a:r>
              <a:rPr lang="fr-BE" sz="1400">
                <a:latin typeface="+mn-lt"/>
              </a:rPr>
              <a:t>services de base Plate-forme eHealth</a:t>
            </a:r>
          </a:p>
          <a:p>
            <a:pPr lvl="1">
              <a:lnSpc>
                <a:spcPts val="1300"/>
              </a:lnSpc>
            </a:pPr>
            <a:r>
              <a:rPr lang="fr-BE" sz="1400">
                <a:latin typeface="+mn-lt"/>
              </a:rPr>
              <a:t>sources authentiques</a:t>
            </a:r>
          </a:p>
          <a:p>
            <a:pPr lvl="1">
              <a:lnSpc>
                <a:spcPts val="1300"/>
              </a:lnSpc>
            </a:pPr>
            <a:r>
              <a:rPr lang="fr-BE" sz="1400">
                <a:latin typeface="+mn-lt"/>
              </a:rPr>
              <a:t>coffres-forts eSanté</a:t>
            </a:r>
          </a:p>
          <a:p>
            <a:pPr lvl="1">
              <a:lnSpc>
                <a:spcPts val="1300"/>
              </a:lnSpc>
            </a:pPr>
            <a:r>
              <a:rPr lang="fr-BE" sz="1400">
                <a:latin typeface="+mn-lt"/>
              </a:rPr>
              <a:t>Hubs/ Metahub</a:t>
            </a:r>
          </a:p>
        </p:txBody>
      </p:sp>
      <p:sp>
        <p:nvSpPr>
          <p:cNvPr id="22" name="Tijdelijke aanduiding voor inhoud 2"/>
          <p:cNvSpPr txBox="1">
            <a:spLocks/>
          </p:cNvSpPr>
          <p:nvPr/>
        </p:nvSpPr>
        <p:spPr bwMode="auto">
          <a:xfrm>
            <a:off x="611892" y="4276389"/>
            <a:ext cx="3836812" cy="2032931"/>
          </a:xfrm>
          <a:prstGeom prst="rect">
            <a:avLst/>
          </a:prstGeom>
          <a:noFill/>
          <a:ln w="12700">
            <a:solidFill>
              <a:schemeClr val="accent1"/>
            </a:solidFill>
            <a:miter lim="800000"/>
            <a:headEnd/>
            <a:tailEnd/>
          </a:ln>
        </p:spPr>
        <p:txBody>
          <a:bodyPr vert="horz" wrap="square" lIns="84406" tIns="42203" rIns="84406" bIns="42203" numCol="1" anchor="t" anchorCtr="0" compatLnSpc="1">
            <a:prstTxWarp prst="textNoShape">
              <a:avLst/>
            </a:prstTxWarp>
            <a:normAutofit fontScale="92500"/>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68303" indent="-285746" defTabSz="914384" eaLnBrk="1" hangingPunct="1"/>
            <a:r>
              <a:rPr lang="fr-BE" sz="1500">
                <a:latin typeface="+mn-lt"/>
                <a:ea typeface="+mn-ea"/>
                <a:cs typeface="+mn-cs"/>
              </a:rPr>
              <a:t>transformation d’une « idée brute » en un plan de projet applicable concret</a:t>
            </a:r>
          </a:p>
          <a:p>
            <a:pPr marL="468303" indent="-285746" defTabSz="914384" eaLnBrk="1" hangingPunct="1"/>
            <a:r>
              <a:rPr lang="fr-BE" sz="1500">
                <a:latin typeface="+mn-lt"/>
                <a:ea typeface="+mn-ea"/>
                <a:cs typeface="+mn-cs"/>
              </a:rPr>
              <a:t>choix définitifs concernant le contenu, validés par les partie prenantes stratégiques</a:t>
            </a:r>
          </a:p>
          <a:p>
            <a:pPr lvl="1"/>
            <a:endParaRPr lang="nl-BE" sz="1700" dirty="0"/>
          </a:p>
          <a:p>
            <a:pPr marL="52755" indent="0">
              <a:buNone/>
            </a:pPr>
            <a:r>
              <a:rPr lang="fr-BE" sz="1500" u="sng">
                <a:latin typeface="+mn-lt"/>
                <a:ea typeface="+mn-ea"/>
                <a:cs typeface="+mn-cs"/>
              </a:rPr>
              <a:t>Résultat</a:t>
            </a:r>
            <a:r>
              <a:rPr lang="fr-BE" sz="1500">
                <a:latin typeface="+mn-lt"/>
                <a:ea typeface="+mn-ea"/>
                <a:cs typeface="+mn-cs"/>
              </a:rPr>
              <a:t>: inventaire détaillé de l’architecture et des processus + proposition concrète de projet pour un projet d’exécution</a:t>
            </a:r>
          </a:p>
          <a:p>
            <a:pPr lvl="1"/>
            <a:endParaRPr lang="nl-BE" sz="1477" dirty="0"/>
          </a:p>
          <a:p>
            <a:pPr marL="389580" lvl="1" indent="0">
              <a:buNone/>
            </a:pPr>
            <a:endParaRPr lang="nl-BE" sz="1477" dirty="0"/>
          </a:p>
          <a:p>
            <a:endParaRPr lang="nl-BE" sz="1662" dirty="0"/>
          </a:p>
        </p:txBody>
      </p:sp>
      <p:sp>
        <p:nvSpPr>
          <p:cNvPr id="23" name="Afgeronde rechthoek 22"/>
          <p:cNvSpPr/>
          <p:nvPr/>
        </p:nvSpPr>
        <p:spPr>
          <a:xfrm>
            <a:off x="1028694" y="966656"/>
            <a:ext cx="2707173" cy="391422"/>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1662"/>
              <a:t>Projet </a:t>
            </a:r>
          </a:p>
        </p:txBody>
      </p:sp>
      <p:sp>
        <p:nvSpPr>
          <p:cNvPr id="25" name="Afgeronde rechthoek 24"/>
          <p:cNvSpPr/>
          <p:nvPr/>
        </p:nvSpPr>
        <p:spPr>
          <a:xfrm>
            <a:off x="5885268" y="959539"/>
            <a:ext cx="2707173" cy="391422"/>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1662"/>
              <a:t>Service d’eSanté</a:t>
            </a:r>
          </a:p>
        </p:txBody>
      </p:sp>
      <p:sp>
        <p:nvSpPr>
          <p:cNvPr id="27" name="Afgeronde rechthoek 26"/>
          <p:cNvSpPr/>
          <p:nvPr/>
        </p:nvSpPr>
        <p:spPr>
          <a:xfrm>
            <a:off x="1028694" y="3821080"/>
            <a:ext cx="2707173" cy="391422"/>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1662"/>
              <a:t>Projet conceptuel</a:t>
            </a:r>
          </a:p>
        </p:txBody>
      </p:sp>
      <p:sp>
        <p:nvSpPr>
          <p:cNvPr id="28" name="Afgeronde rechthoek 27"/>
          <p:cNvSpPr/>
          <p:nvPr/>
        </p:nvSpPr>
        <p:spPr>
          <a:xfrm>
            <a:off x="5840257" y="3824424"/>
            <a:ext cx="2707173" cy="391422"/>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1662"/>
              <a:t>Projet d’exécution</a:t>
            </a:r>
          </a:p>
        </p:txBody>
      </p:sp>
      <p:sp>
        <p:nvSpPr>
          <p:cNvPr id="5" name="Slide Number Placeholder 4"/>
          <p:cNvSpPr>
            <a:spLocks noGrp="1"/>
          </p:cNvSpPr>
          <p:nvPr>
            <p:ph type="sldNum" sz="quarter" idx="4"/>
          </p:nvPr>
        </p:nvSpPr>
        <p:spPr/>
        <p:txBody>
          <a:bodyPr/>
          <a:lstStyle/>
          <a:p>
            <a:r>
              <a:rPr lang="fr-BE"/>
              <a:t>- </a:t>
            </a:r>
            <a:fld id="{30A9230E-FFBB-4CCB-ABD7-198084EDE768}" type="slidenum">
              <a:rPr lang="fr-BE" smtClean="0"/>
              <a:pPr/>
              <a:t>5</a:t>
            </a:fld>
            <a:r>
              <a:rPr lang="fr-BE"/>
              <a:t> -</a:t>
            </a:r>
          </a:p>
        </p:txBody>
      </p:sp>
    </p:spTree>
    <p:extLst>
      <p:ext uri="{BB962C8B-B14F-4D97-AF65-F5344CB8AC3E}">
        <p14:creationId xmlns:p14="http://schemas.microsoft.com/office/powerpoint/2010/main" val="354454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0" grpId="0" animBg="1"/>
      <p:bldP spid="22"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a:t>Plan d'actions eSanté 2019-2021 a une</a:t>
            </a:r>
            <a:br>
              <a:rPr lang="fr-BE"/>
            </a:br>
            <a:r>
              <a:rPr lang="fr-BE" b="1" i="1"/>
              <a:t>structure de programme</a:t>
            </a:r>
          </a:p>
        </p:txBody>
      </p:sp>
      <p:sp>
        <p:nvSpPr>
          <p:cNvPr id="3" name="Tijdelijke aanduiding voor inhoud 2"/>
          <p:cNvSpPr>
            <a:spLocks noGrp="1"/>
          </p:cNvSpPr>
          <p:nvPr>
            <p:ph idx="1"/>
          </p:nvPr>
        </p:nvSpPr>
        <p:spPr>
          <a:xfrm>
            <a:off x="838200" y="1052739"/>
            <a:ext cx="8229600" cy="5400600"/>
          </a:xfrm>
        </p:spPr>
        <p:txBody>
          <a:bodyPr>
            <a:normAutofit fontScale="62500" lnSpcReduction="20000"/>
          </a:bodyPr>
          <a:lstStyle/>
          <a:p>
            <a:r>
              <a:rPr lang="fr-BE" dirty="0" err="1"/>
              <a:t>Governance</a:t>
            </a:r>
            <a:endParaRPr lang="fr-BE" dirty="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a:p>
          <a:p>
            <a:endParaRPr lang="nl-BE" dirty="0" smtClean="0"/>
          </a:p>
          <a:p>
            <a:endParaRPr lang="nl-BE" dirty="0" smtClean="0"/>
          </a:p>
          <a:p>
            <a:endParaRPr lang="nl-BE" sz="1400" dirty="0"/>
          </a:p>
          <a:p>
            <a:r>
              <a:rPr lang="fr-BE" dirty="0"/>
              <a:t>Gestion de programme</a:t>
            </a:r>
          </a:p>
          <a:p>
            <a:pPr lvl="1"/>
            <a:r>
              <a:rPr lang="fr-BE" dirty="0"/>
              <a:t>Program Manager &amp; équipes de projet (avec mandat écrit relatif au champ d’application, au calendrier et au budget)</a:t>
            </a:r>
          </a:p>
          <a:p>
            <a:pPr lvl="1"/>
            <a:r>
              <a:rPr lang="fr-BE" dirty="0"/>
              <a:t>Enterprise Architect (coordination par la </a:t>
            </a:r>
            <a:r>
              <a:rPr lang="fr-BE" dirty="0" err="1"/>
              <a:t>Plate-forme</a:t>
            </a:r>
            <a:r>
              <a:rPr lang="fr-BE" dirty="0"/>
              <a:t> </a:t>
            </a:r>
            <a:r>
              <a:rPr lang="fr-BE" dirty="0" err="1"/>
              <a:t>eHealth</a:t>
            </a:r>
            <a:r>
              <a:rPr lang="fr-BE" dirty="0"/>
              <a:t>)</a:t>
            </a:r>
          </a:p>
        </p:txBody>
      </p:sp>
      <p:pic>
        <p:nvPicPr>
          <p:cNvPr id="39" name="Afbeelding 38"/>
          <p:cNvPicPr>
            <a:picLocks noChangeAspect="1"/>
          </p:cNvPicPr>
          <p:nvPr/>
        </p:nvPicPr>
        <p:blipFill rotWithShape="1">
          <a:blip r:embed="rId2"/>
          <a:srcRect l="-1" r="1123" b="1470"/>
          <a:stretch/>
        </p:blipFill>
        <p:spPr>
          <a:xfrm>
            <a:off x="1382330" y="1343063"/>
            <a:ext cx="5298573" cy="3888432"/>
          </a:xfrm>
          <a:prstGeom prst="rect">
            <a:avLst/>
          </a:prstGeom>
        </p:spPr>
      </p:pic>
      <p:cxnSp>
        <p:nvCxnSpPr>
          <p:cNvPr id="41" name="Rechte verbindingslijn met pijl 40"/>
          <p:cNvCxnSpPr/>
          <p:nvPr/>
        </p:nvCxnSpPr>
        <p:spPr>
          <a:xfrm flipV="1">
            <a:off x="5041457" y="2539753"/>
            <a:ext cx="1556943" cy="641624"/>
          </a:xfrm>
          <a:prstGeom prst="straightConnector1">
            <a:avLst/>
          </a:prstGeom>
          <a:ln w="31750">
            <a:solidFill>
              <a:schemeClr val="accent3">
                <a:lumMod val="95000"/>
              </a:schemeClr>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42" name="Rechte verbindingslijn met pijl 41"/>
          <p:cNvCxnSpPr/>
          <p:nvPr/>
        </p:nvCxnSpPr>
        <p:spPr>
          <a:xfrm>
            <a:off x="5041457" y="3426188"/>
            <a:ext cx="1570433" cy="98302"/>
          </a:xfrm>
          <a:prstGeom prst="straightConnector1">
            <a:avLst/>
          </a:prstGeom>
          <a:ln w="31750">
            <a:solidFill>
              <a:schemeClr val="accent3">
                <a:lumMod val="95000"/>
              </a:schemeClr>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46" name="Afgeronde rechthoek 45"/>
          <p:cNvSpPr/>
          <p:nvPr/>
        </p:nvSpPr>
        <p:spPr>
          <a:xfrm>
            <a:off x="6682356" y="2749365"/>
            <a:ext cx="2747089" cy="84880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263772" indent="-263772">
              <a:buFont typeface="Wingdings" panose="05000000000000000000" pitchFamily="2" charset="2"/>
              <a:buChar char="Ø"/>
            </a:pPr>
            <a:r>
              <a:rPr lang="fr-BE" sz="1292">
                <a:solidFill>
                  <a:srgbClr val="000000"/>
                </a:solidFill>
                <a:latin typeface="Gill Sans MT" panose="020B0502020104020203" pitchFamily="34" charset="0"/>
              </a:rPr>
              <a:t>Projets strictement fédéraux </a:t>
            </a:r>
          </a:p>
          <a:p>
            <a:pPr marL="263772" indent="-263772">
              <a:buFont typeface="Wingdings" panose="05000000000000000000" pitchFamily="2" charset="2"/>
              <a:buChar char="Ø"/>
            </a:pPr>
            <a:r>
              <a:rPr lang="fr-BE" sz="1292">
                <a:solidFill>
                  <a:srgbClr val="000000"/>
                </a:solidFill>
                <a:latin typeface="Gill Sans MT" panose="020B0502020104020203" pitchFamily="34" charset="0"/>
              </a:rPr>
              <a:t>Projets strictement (inter) entités fédérées</a:t>
            </a:r>
          </a:p>
          <a:p>
            <a:pPr marL="263772" indent="-263772">
              <a:buFont typeface="Wingdings" panose="05000000000000000000" pitchFamily="2" charset="2"/>
              <a:buChar char="Ø"/>
            </a:pPr>
            <a:r>
              <a:rPr lang="fr-BE" sz="1292">
                <a:solidFill>
                  <a:srgbClr val="000000"/>
                </a:solidFill>
                <a:latin typeface="Gill Sans MT" panose="020B0502020104020203" pitchFamily="34" charset="0"/>
              </a:rPr>
              <a:t>Projets interfédéraux</a:t>
            </a:r>
          </a:p>
        </p:txBody>
      </p:sp>
      <p:sp>
        <p:nvSpPr>
          <p:cNvPr id="9" name="Afgeronde rechthoek 8"/>
          <p:cNvSpPr/>
          <p:nvPr/>
        </p:nvSpPr>
        <p:spPr>
          <a:xfrm>
            <a:off x="6695846" y="2420889"/>
            <a:ext cx="2733599" cy="32847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fr-BE" sz="1292">
                <a:solidFill>
                  <a:srgbClr val="000000"/>
                </a:solidFill>
                <a:latin typeface="Gill Sans MT" panose="020B0502020104020203" pitchFamily="34" charset="0"/>
              </a:rPr>
              <a:t>3 Program Boards :</a:t>
            </a:r>
          </a:p>
        </p:txBody>
      </p:sp>
      <p:sp>
        <p:nvSpPr>
          <p:cNvPr id="5" name="Slide Number Placeholder 4"/>
          <p:cNvSpPr>
            <a:spLocks noGrp="1"/>
          </p:cNvSpPr>
          <p:nvPr>
            <p:ph type="sldNum" sz="quarter" idx="4"/>
          </p:nvPr>
        </p:nvSpPr>
        <p:spPr/>
        <p:txBody>
          <a:bodyPr/>
          <a:lstStyle/>
          <a:p>
            <a:r>
              <a:rPr lang="fr-BE"/>
              <a:t>- </a:t>
            </a:r>
            <a:fld id="{30A9230E-FFBB-4CCB-ABD7-198084EDE768}" type="slidenum">
              <a:rPr lang="fr-BE" smtClean="0"/>
              <a:pPr/>
              <a:t>6</a:t>
            </a:fld>
            <a:r>
              <a:rPr lang="fr-BE"/>
              <a:t> -</a:t>
            </a:r>
          </a:p>
        </p:txBody>
      </p:sp>
    </p:spTree>
    <p:extLst>
      <p:ext uri="{BB962C8B-B14F-4D97-AF65-F5344CB8AC3E}">
        <p14:creationId xmlns:p14="http://schemas.microsoft.com/office/powerpoint/2010/main" val="29479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6" end="1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7" end="1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a:t>Plan d'action eSanté 2019-2021 comprend </a:t>
            </a:r>
            <a:r>
              <a:rPr lang="fr-BE" b="1" i="1"/>
              <a:t>7 clusters</a:t>
            </a:r>
          </a:p>
        </p:txBody>
      </p:sp>
      <p:sp>
        <p:nvSpPr>
          <p:cNvPr id="4" name="Tijdelijke aanduiding voor inhoud 3"/>
          <p:cNvSpPr>
            <a:spLocks noGrp="1"/>
          </p:cNvSpPr>
          <p:nvPr>
            <p:ph idx="1"/>
          </p:nvPr>
        </p:nvSpPr>
        <p:spPr/>
        <p:txBody>
          <a:bodyPr/>
          <a:lstStyle/>
          <a:p>
            <a:r>
              <a:rPr lang="fr-BE"/>
              <a:t>Regroupement de projets étroitement liés</a:t>
            </a:r>
          </a:p>
        </p:txBody>
      </p:sp>
      <p:graphicFrame>
        <p:nvGraphicFramePr>
          <p:cNvPr id="6" name="Diagram 5"/>
          <p:cNvGraphicFramePr/>
          <p:nvPr>
            <p:extLst>
              <p:ext uri="{D42A27DB-BD31-4B8C-83A1-F6EECF244321}">
                <p14:modId xmlns:p14="http://schemas.microsoft.com/office/powerpoint/2010/main" val="3389132545"/>
              </p:ext>
            </p:extLst>
          </p:nvPr>
        </p:nvGraphicFramePr>
        <p:xfrm>
          <a:off x="804738" y="1700808"/>
          <a:ext cx="7975301"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
          </p:nvPr>
        </p:nvSpPr>
        <p:spPr/>
        <p:txBody>
          <a:bodyPr/>
          <a:lstStyle/>
          <a:p>
            <a:r>
              <a:rPr lang="fr-BE"/>
              <a:t>- </a:t>
            </a:r>
            <a:fld id="{30A9230E-FFBB-4CCB-ABD7-198084EDE768}" type="slidenum">
              <a:rPr lang="fr-BE" smtClean="0"/>
              <a:pPr/>
              <a:t>7</a:t>
            </a:fld>
            <a:r>
              <a:rPr lang="fr-BE"/>
              <a:t> -</a:t>
            </a:r>
          </a:p>
        </p:txBody>
      </p:sp>
    </p:spTree>
    <p:extLst>
      <p:ext uri="{BB962C8B-B14F-4D97-AF65-F5344CB8AC3E}">
        <p14:creationId xmlns:p14="http://schemas.microsoft.com/office/powerpoint/2010/main" val="1063204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txBox="1">
            <a:spLocks/>
          </p:cNvSpPr>
          <p:nvPr/>
        </p:nvSpPr>
        <p:spPr bwMode="auto">
          <a:xfrm>
            <a:off x="567774" y="1167715"/>
            <a:ext cx="3370995" cy="2168303"/>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BE" sz="1000">
                <a:solidFill>
                  <a:srgbClr val="000000"/>
                </a:solidFill>
                <a:latin typeface="+mn-lt"/>
              </a:rPr>
              <a:t>0.1 Consentement éclairé</a:t>
            </a:r>
          </a:p>
          <a:p>
            <a:pPr marL="0" indent="0">
              <a:buNone/>
            </a:pPr>
            <a:r>
              <a:rPr lang="fr-BE" sz="1000">
                <a:solidFill>
                  <a:srgbClr val="000000"/>
                </a:solidFill>
                <a:latin typeface="+mn-lt"/>
              </a:rPr>
              <a:t>0.2 Matrice d’accès, relations thérapeutiques, de soins et autres</a:t>
            </a:r>
          </a:p>
          <a:p>
            <a:pPr marL="0" indent="0">
              <a:buNone/>
            </a:pPr>
            <a:r>
              <a:rPr lang="fr-BE" sz="1000">
                <a:solidFill>
                  <a:srgbClr val="000000"/>
                </a:solidFill>
                <a:latin typeface="+mn-lt"/>
              </a:rPr>
              <a:t>0.3 Service de base de gestion des utilisateurs et des accès</a:t>
            </a:r>
          </a:p>
          <a:p>
            <a:pPr marL="0" indent="0">
              <a:buNone/>
            </a:pPr>
            <a:r>
              <a:rPr lang="fr-BE" sz="1000">
                <a:latin typeface="+mn-lt"/>
              </a:rPr>
              <a:t>0.4 Règles d’application au « coffre-fort de l’eSanté » </a:t>
            </a:r>
          </a:p>
          <a:p>
            <a:pPr marL="0" indent="0">
              <a:buNone/>
            </a:pPr>
            <a:r>
              <a:rPr lang="fr-BE" sz="1000">
                <a:solidFill>
                  <a:srgbClr val="000000"/>
                </a:solidFill>
                <a:latin typeface="+mn-lt"/>
              </a:rPr>
              <a:t>0.5 Normes d’information</a:t>
            </a:r>
          </a:p>
          <a:p>
            <a:pPr marL="0" indent="0">
              <a:buNone/>
            </a:pPr>
            <a:r>
              <a:rPr lang="fr-BE" sz="1000">
                <a:solidFill>
                  <a:srgbClr val="000000"/>
                </a:solidFill>
                <a:latin typeface="+mn-lt"/>
              </a:rPr>
              <a:t>0.6 Terminologie</a:t>
            </a:r>
          </a:p>
          <a:p>
            <a:pPr marL="0" indent="0">
              <a:buNone/>
            </a:pPr>
            <a:r>
              <a:rPr lang="fr-BE" sz="1000">
                <a:solidFill>
                  <a:srgbClr val="000000"/>
                </a:solidFill>
                <a:latin typeface="+mn-lt"/>
              </a:rPr>
              <a:t>0.7 Cobrha Next Generation&amp;UPPAD</a:t>
            </a:r>
          </a:p>
          <a:p>
            <a:pPr marL="0" indent="0">
              <a:buNone/>
            </a:pPr>
            <a:r>
              <a:rPr lang="fr-BE" sz="1000">
                <a:solidFill>
                  <a:srgbClr val="000000"/>
                </a:solidFill>
                <a:latin typeface="+mn-lt"/>
              </a:rPr>
              <a:t>0.8 Recherche stratégique de modèles de collaboration avec fournisseurs de logiciels</a:t>
            </a:r>
          </a:p>
        </p:txBody>
      </p:sp>
      <p:sp>
        <p:nvSpPr>
          <p:cNvPr id="14" name="Title 13"/>
          <p:cNvSpPr>
            <a:spLocks noGrp="1"/>
          </p:cNvSpPr>
          <p:nvPr>
            <p:ph type="title"/>
          </p:nvPr>
        </p:nvSpPr>
        <p:spPr/>
        <p:txBody>
          <a:bodyPr>
            <a:normAutofit fontScale="90000"/>
          </a:bodyPr>
          <a:lstStyle/>
          <a:p>
            <a:r>
              <a:rPr lang="fr-BE"/>
              <a:t>Plan d'action eSanté 2019-2021 comprend </a:t>
            </a:r>
            <a:r>
              <a:rPr lang="fr-BE" i="1" u="sng"/>
              <a:t>44 projets</a:t>
            </a:r>
          </a:p>
        </p:txBody>
      </p:sp>
      <p:sp>
        <p:nvSpPr>
          <p:cNvPr id="3" name="Tijdelijke aanduiding voor inhoud 2"/>
          <p:cNvSpPr>
            <a:spLocks noGrp="1"/>
          </p:cNvSpPr>
          <p:nvPr>
            <p:ph idx="1"/>
          </p:nvPr>
        </p:nvSpPr>
        <p:spPr>
          <a:xfrm>
            <a:off x="547816" y="942604"/>
            <a:ext cx="1379080" cy="272227"/>
          </a:xfrm>
        </p:spPr>
        <p:txBody>
          <a:bodyPr>
            <a:noAutofit/>
          </a:bodyPr>
          <a:lstStyle/>
          <a:p>
            <a:pPr marL="0" indent="0">
              <a:buNone/>
            </a:pPr>
            <a:r>
              <a:rPr lang="fr-BE" sz="1400" i="1">
                <a:solidFill>
                  <a:srgbClr val="0070C0"/>
                </a:solidFill>
              </a:rPr>
              <a:t>0 Fondements</a:t>
            </a:r>
          </a:p>
        </p:txBody>
      </p:sp>
      <p:sp>
        <p:nvSpPr>
          <p:cNvPr id="7" name="Tijdelijke aanduiding voor inhoud 2"/>
          <p:cNvSpPr txBox="1">
            <a:spLocks/>
          </p:cNvSpPr>
          <p:nvPr/>
        </p:nvSpPr>
        <p:spPr bwMode="auto">
          <a:xfrm>
            <a:off x="547816" y="2901989"/>
            <a:ext cx="2379534" cy="226719"/>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BE" sz="1400" i="1">
                <a:solidFill>
                  <a:srgbClr val="0070C0"/>
                </a:solidFill>
                <a:latin typeface="+mn-lt"/>
              </a:rPr>
              <a:t>3 Excellence opérationnelle	</a:t>
            </a:r>
          </a:p>
        </p:txBody>
      </p:sp>
      <p:sp>
        <p:nvSpPr>
          <p:cNvPr id="8" name="Tijdelijke aanduiding voor inhoud 2"/>
          <p:cNvSpPr txBox="1">
            <a:spLocks/>
          </p:cNvSpPr>
          <p:nvPr/>
        </p:nvSpPr>
        <p:spPr bwMode="auto">
          <a:xfrm>
            <a:off x="7113033" y="2927866"/>
            <a:ext cx="2164029" cy="258364"/>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BE" sz="1400" i="1">
                <a:solidFill>
                  <a:srgbClr val="0070C0"/>
                </a:solidFill>
                <a:latin typeface="+mn-lt"/>
              </a:rPr>
              <a:t>5 Patient comme copilote</a:t>
            </a:r>
          </a:p>
        </p:txBody>
      </p:sp>
      <p:sp>
        <p:nvSpPr>
          <p:cNvPr id="10" name="Tijdelijke aanduiding voor inhoud 2"/>
          <p:cNvSpPr txBox="1">
            <a:spLocks/>
          </p:cNvSpPr>
          <p:nvPr/>
        </p:nvSpPr>
        <p:spPr bwMode="auto">
          <a:xfrm>
            <a:off x="3984308" y="1157433"/>
            <a:ext cx="2233686" cy="797821"/>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BE" sz="1049">
                <a:solidFill>
                  <a:srgbClr val="000000"/>
                </a:solidFill>
                <a:latin typeface="+mn-lt"/>
              </a:rPr>
              <a:t>1.1 Communication</a:t>
            </a:r>
          </a:p>
          <a:p>
            <a:pPr marL="0" indent="0">
              <a:buNone/>
            </a:pPr>
            <a:r>
              <a:rPr lang="fr-BE" sz="1049">
                <a:solidFill>
                  <a:srgbClr val="000000"/>
                </a:solidFill>
                <a:latin typeface="+mn-lt"/>
              </a:rPr>
              <a:t>1.2 Surveillance du programme</a:t>
            </a:r>
          </a:p>
        </p:txBody>
      </p:sp>
      <p:sp>
        <p:nvSpPr>
          <p:cNvPr id="11" name="Tijdelijke aanduiding voor inhoud 2"/>
          <p:cNvSpPr txBox="1">
            <a:spLocks/>
          </p:cNvSpPr>
          <p:nvPr/>
        </p:nvSpPr>
        <p:spPr bwMode="auto">
          <a:xfrm>
            <a:off x="7113026" y="1157431"/>
            <a:ext cx="2483934" cy="896320"/>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BE" sz="1000">
                <a:solidFill>
                  <a:srgbClr val="000000"/>
                </a:solidFill>
                <a:latin typeface="+mn-lt"/>
              </a:rPr>
              <a:t>2.1 Incitants</a:t>
            </a:r>
          </a:p>
          <a:p>
            <a:pPr marL="0" indent="0">
              <a:buNone/>
            </a:pPr>
            <a:r>
              <a:rPr lang="fr-BE" sz="1000">
                <a:solidFill>
                  <a:srgbClr val="000000"/>
                </a:solidFill>
                <a:latin typeface="+mn-lt"/>
              </a:rPr>
              <a:t>2.2 Code de conduite &amp; lignes directrices sur le partage des données à caractère personnel sur la santé</a:t>
            </a:r>
          </a:p>
          <a:p>
            <a:pPr marL="0" indent="0">
              <a:buNone/>
            </a:pPr>
            <a:endParaRPr lang="nl-BE" sz="968" dirty="0">
              <a:solidFill>
                <a:srgbClr val="000000"/>
              </a:solidFill>
              <a:latin typeface="+mn-lt"/>
            </a:endParaRPr>
          </a:p>
        </p:txBody>
      </p:sp>
      <p:sp>
        <p:nvSpPr>
          <p:cNvPr id="12" name="Tijdelijke aanduiding voor inhoud 2"/>
          <p:cNvSpPr txBox="1">
            <a:spLocks/>
          </p:cNvSpPr>
          <p:nvPr/>
        </p:nvSpPr>
        <p:spPr bwMode="auto">
          <a:xfrm>
            <a:off x="547816" y="3184738"/>
            <a:ext cx="3342483" cy="1302056"/>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fontScale="85000" lnSpcReduction="10000"/>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BE" sz="1100">
                <a:solidFill>
                  <a:srgbClr val="000000"/>
                </a:solidFill>
                <a:latin typeface="+mn-lt"/>
              </a:rPr>
              <a:t>3.1. Architecture de base</a:t>
            </a:r>
          </a:p>
          <a:p>
            <a:pPr marL="0" indent="0">
              <a:buNone/>
            </a:pPr>
            <a:r>
              <a:rPr lang="fr-BE" sz="1100">
                <a:solidFill>
                  <a:srgbClr val="000000"/>
                </a:solidFill>
                <a:latin typeface="+mn-lt"/>
              </a:rPr>
              <a:t>3.2 SLA et service management</a:t>
            </a:r>
          </a:p>
          <a:p>
            <a:pPr marL="0" indent="0">
              <a:buNone/>
            </a:pPr>
            <a:r>
              <a:rPr lang="fr-BE" sz="1100">
                <a:solidFill>
                  <a:srgbClr val="000000"/>
                </a:solidFill>
                <a:latin typeface="+mn-lt"/>
              </a:rPr>
              <a:t>3.3 Business continuity</a:t>
            </a:r>
          </a:p>
          <a:p>
            <a:pPr marL="0" indent="0">
              <a:buNone/>
            </a:pPr>
            <a:r>
              <a:rPr lang="fr-BE" sz="1100">
                <a:solidFill>
                  <a:srgbClr val="000000"/>
                </a:solidFill>
                <a:latin typeface="+mn-lt"/>
              </a:rPr>
              <a:t>3.4 Documentation, helpdesk &amp; support</a:t>
            </a:r>
          </a:p>
          <a:p>
            <a:pPr marL="0" indent="0">
              <a:buNone/>
            </a:pPr>
            <a:r>
              <a:rPr lang="fr-BE" sz="1100">
                <a:solidFill>
                  <a:srgbClr val="000000"/>
                </a:solidFill>
                <a:latin typeface="+mn-lt"/>
              </a:rPr>
              <a:t>3.5 Environnements de test, flux, processus, données</a:t>
            </a:r>
          </a:p>
          <a:p>
            <a:pPr marL="0" indent="0">
              <a:buNone/>
            </a:pPr>
            <a:r>
              <a:rPr lang="fr-BE" sz="1100">
                <a:solidFill>
                  <a:srgbClr val="000000"/>
                </a:solidFill>
                <a:latin typeface="+mn-lt"/>
              </a:rPr>
              <a:t>3.6 Qualité des logiciels de santé</a:t>
            </a:r>
          </a:p>
          <a:p>
            <a:pPr marL="0" indent="0">
              <a:buNone/>
            </a:pPr>
            <a:r>
              <a:rPr lang="fr-BE" sz="1100">
                <a:solidFill>
                  <a:srgbClr val="000000"/>
                </a:solidFill>
                <a:latin typeface="+mn-lt"/>
              </a:rPr>
              <a:t>3.7 Formation et éducation</a:t>
            </a:r>
          </a:p>
          <a:p>
            <a:pPr marL="0" indent="0">
              <a:buNone/>
            </a:pPr>
            <a:r>
              <a:rPr lang="fr-BE" sz="1100">
                <a:solidFill>
                  <a:srgbClr val="000000"/>
                </a:solidFill>
                <a:latin typeface="+mn-lt"/>
              </a:rPr>
              <a:t>3.8 Réduction charge travail administrative pour prestataires soins</a:t>
            </a:r>
          </a:p>
          <a:p>
            <a:pPr marL="0" indent="0">
              <a:buNone/>
            </a:pPr>
            <a:endParaRPr lang="nl-BE" sz="1100" dirty="0">
              <a:solidFill>
                <a:srgbClr val="000000"/>
              </a:solidFill>
              <a:latin typeface="+mn-lt"/>
            </a:endParaRPr>
          </a:p>
        </p:txBody>
      </p:sp>
      <p:sp>
        <p:nvSpPr>
          <p:cNvPr id="15" name="Tijdelijke aanduiding voor inhoud 2"/>
          <p:cNvSpPr txBox="1">
            <a:spLocks/>
          </p:cNvSpPr>
          <p:nvPr/>
        </p:nvSpPr>
        <p:spPr bwMode="auto">
          <a:xfrm>
            <a:off x="3948752" y="3135883"/>
            <a:ext cx="3285976" cy="3059992"/>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BE" sz="1000">
                <a:solidFill>
                  <a:srgbClr val="000000"/>
                </a:solidFill>
                <a:latin typeface="+mn-lt"/>
              </a:rPr>
              <a:t>4.1 Echange d’informations multidisciplinaires</a:t>
            </a:r>
          </a:p>
          <a:p>
            <a:pPr marL="0" indent="0">
              <a:buNone/>
            </a:pPr>
            <a:r>
              <a:rPr lang="fr-BE" sz="1000">
                <a:latin typeface="+mn-lt"/>
              </a:rPr>
              <a:t>4.2 Fonctionnalités pluridisciplinaires</a:t>
            </a:r>
          </a:p>
          <a:p>
            <a:pPr marL="0" indent="0">
              <a:buNone/>
            </a:pPr>
            <a:r>
              <a:rPr lang="fr-BE" sz="1000">
                <a:solidFill>
                  <a:srgbClr val="000000"/>
                </a:solidFill>
                <a:latin typeface="+mn-lt"/>
              </a:rPr>
              <a:t>4.3. Prescription électronique </a:t>
            </a:r>
          </a:p>
          <a:p>
            <a:pPr marL="0" indent="0">
              <a:buNone/>
            </a:pPr>
            <a:r>
              <a:rPr lang="fr-BE" sz="1000">
                <a:solidFill>
                  <a:srgbClr val="000000"/>
                </a:solidFill>
                <a:latin typeface="+mn-lt"/>
              </a:rPr>
              <a:t>4.4 VIDIS – évolution de la prescription électronique</a:t>
            </a:r>
          </a:p>
          <a:p>
            <a:pPr marL="0" indent="0">
              <a:buNone/>
            </a:pPr>
            <a:r>
              <a:rPr lang="fr-BE" sz="1000">
                <a:solidFill>
                  <a:srgbClr val="000000"/>
                </a:solidFill>
                <a:latin typeface="+mn-lt"/>
              </a:rPr>
              <a:t>4.5 Plate-forme d’aide à la décision</a:t>
            </a:r>
          </a:p>
          <a:p>
            <a:pPr marL="0" indent="0">
              <a:buNone/>
            </a:pPr>
            <a:r>
              <a:rPr lang="fr-BE" sz="1000">
                <a:solidFill>
                  <a:srgbClr val="000000"/>
                </a:solidFill>
                <a:latin typeface="+mn-lt"/>
              </a:rPr>
              <a:t>4.6 BelRAI</a:t>
            </a:r>
          </a:p>
          <a:p>
            <a:pPr marL="0" indent="0">
              <a:buNone/>
            </a:pPr>
            <a:r>
              <a:rPr lang="fr-BE" sz="1000">
                <a:solidFill>
                  <a:srgbClr val="000000"/>
                </a:solidFill>
                <a:latin typeface="+mn-lt"/>
              </a:rPr>
              <a:t>4.7 Incapacité de travail</a:t>
            </a:r>
          </a:p>
          <a:p>
            <a:pPr marL="0" indent="0">
              <a:buNone/>
            </a:pPr>
            <a:r>
              <a:rPr lang="fr-BE" sz="1000">
                <a:solidFill>
                  <a:srgbClr val="000000"/>
                </a:solidFill>
                <a:latin typeface="+mn-lt"/>
              </a:rPr>
              <a:t>4.8 MEDEX</a:t>
            </a:r>
          </a:p>
          <a:p>
            <a:pPr marL="0" indent="0">
              <a:buNone/>
            </a:pPr>
            <a:r>
              <a:rPr lang="fr-BE" sz="1000">
                <a:solidFill>
                  <a:srgbClr val="000000"/>
                </a:solidFill>
                <a:latin typeface="+mn-lt"/>
              </a:rPr>
              <a:t>4.9 DPI dans toutes les institutions</a:t>
            </a:r>
          </a:p>
          <a:p>
            <a:pPr marL="0" indent="0">
              <a:buNone/>
            </a:pPr>
            <a:r>
              <a:rPr lang="fr-BE" sz="1000">
                <a:solidFill>
                  <a:srgbClr val="000000"/>
                </a:solidFill>
                <a:latin typeface="+mn-lt"/>
              </a:rPr>
              <a:t>4.10 Publication d’informations structurées</a:t>
            </a:r>
          </a:p>
          <a:p>
            <a:pPr marL="0" indent="0">
              <a:buNone/>
            </a:pPr>
            <a:r>
              <a:rPr lang="fr-BE" sz="1000">
                <a:solidFill>
                  <a:srgbClr val="000000"/>
                </a:solidFill>
                <a:latin typeface="+mn-lt"/>
              </a:rPr>
              <a:t>4.11 Registres</a:t>
            </a:r>
          </a:p>
          <a:p>
            <a:pPr marL="0" indent="0">
              <a:buNone/>
            </a:pPr>
            <a:r>
              <a:rPr lang="fr-BE" sz="1000">
                <a:solidFill>
                  <a:srgbClr val="000000"/>
                </a:solidFill>
                <a:latin typeface="+mn-lt"/>
              </a:rPr>
              <a:t>4.12 Communication et planification des soins</a:t>
            </a:r>
          </a:p>
          <a:p>
            <a:pPr marL="0" indent="0">
              <a:buNone/>
            </a:pPr>
            <a:r>
              <a:rPr lang="fr-BE" sz="1000">
                <a:solidFill>
                  <a:srgbClr val="000000"/>
                </a:solidFill>
                <a:latin typeface="+mn-lt"/>
              </a:rPr>
              <a:t>4.13 Projet « Connecting Europe Facility », partie « Patient Summary »</a:t>
            </a:r>
          </a:p>
          <a:p>
            <a:pPr marL="0" indent="0">
              <a:buNone/>
            </a:pPr>
            <a:r>
              <a:rPr lang="fr-BE" sz="1000">
                <a:solidFill>
                  <a:srgbClr val="000000"/>
                </a:solidFill>
                <a:latin typeface="+mn-lt"/>
              </a:rPr>
              <a:t>4.14 Modulation accès patient par les prestataires de soins</a:t>
            </a:r>
          </a:p>
        </p:txBody>
      </p:sp>
      <p:sp>
        <p:nvSpPr>
          <p:cNvPr id="18" name="Tijdelijke aanduiding voor inhoud 2"/>
          <p:cNvSpPr txBox="1">
            <a:spLocks/>
          </p:cNvSpPr>
          <p:nvPr/>
        </p:nvSpPr>
        <p:spPr bwMode="auto">
          <a:xfrm>
            <a:off x="7113028" y="3192978"/>
            <a:ext cx="3044009" cy="661490"/>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BE" sz="1000">
                <a:solidFill>
                  <a:srgbClr val="000000"/>
                </a:solidFill>
                <a:latin typeface="+mn-lt"/>
              </a:rPr>
              <a:t>5.1 Portail personnel de santé</a:t>
            </a:r>
          </a:p>
          <a:p>
            <a:pPr marL="0" indent="0">
              <a:buNone/>
            </a:pPr>
            <a:r>
              <a:rPr lang="fr-BE" sz="1000">
                <a:solidFill>
                  <a:srgbClr val="000000"/>
                </a:solidFill>
                <a:latin typeface="+mn-lt"/>
              </a:rPr>
              <a:t>5.2 Plate-forme de renvoi numérique</a:t>
            </a:r>
          </a:p>
          <a:p>
            <a:pPr marL="0" indent="0">
              <a:buNone/>
            </a:pPr>
            <a:r>
              <a:rPr lang="fr-BE" sz="1000">
                <a:solidFill>
                  <a:srgbClr val="000000"/>
                </a:solidFill>
                <a:latin typeface="+mn-lt"/>
              </a:rPr>
              <a:t>5.3 Orgadon</a:t>
            </a:r>
          </a:p>
        </p:txBody>
      </p:sp>
      <p:sp>
        <p:nvSpPr>
          <p:cNvPr id="20" name="Tijdelijke aanduiding voor inhoud 2"/>
          <p:cNvSpPr txBox="1">
            <a:spLocks/>
          </p:cNvSpPr>
          <p:nvPr/>
        </p:nvSpPr>
        <p:spPr bwMode="auto">
          <a:xfrm>
            <a:off x="561544" y="4760847"/>
            <a:ext cx="3668202" cy="1352906"/>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fontScale="92500"/>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BE" sz="1000">
                <a:solidFill>
                  <a:srgbClr val="000000"/>
                </a:solidFill>
                <a:latin typeface="+mn-lt"/>
              </a:rPr>
              <a:t>6.1 eAttest pour les médecins-spécialistes, les dentistes, les kinés et les logopèdes</a:t>
            </a:r>
          </a:p>
          <a:p>
            <a:pPr marL="0" indent="0">
              <a:buNone/>
            </a:pPr>
            <a:r>
              <a:rPr lang="fr-BE" sz="1000">
                <a:solidFill>
                  <a:srgbClr val="000000"/>
                </a:solidFill>
                <a:latin typeface="+mn-lt"/>
              </a:rPr>
              <a:t>6.2 eFac pour les maisons médicales, les kinés et les logopèdes</a:t>
            </a:r>
          </a:p>
          <a:p>
            <a:pPr marL="0" indent="0">
              <a:buNone/>
            </a:pPr>
            <a:r>
              <a:rPr lang="fr-BE" sz="1000">
                <a:solidFill>
                  <a:srgbClr val="000000"/>
                </a:solidFill>
                <a:latin typeface="+mn-lt"/>
              </a:rPr>
              <a:t>6.3 Consultation des données du membre</a:t>
            </a:r>
          </a:p>
          <a:p>
            <a:pPr marL="0" indent="0">
              <a:buNone/>
            </a:pPr>
            <a:r>
              <a:rPr lang="fr-BE" sz="1000">
                <a:solidFill>
                  <a:srgbClr val="000000"/>
                </a:solidFill>
                <a:latin typeface="+mn-lt"/>
              </a:rPr>
              <a:t>6.4 Digitalisation des conventions de rééducation</a:t>
            </a:r>
          </a:p>
          <a:p>
            <a:pPr marL="0" indent="0">
              <a:buNone/>
            </a:pPr>
            <a:r>
              <a:rPr lang="fr-BE" sz="1000">
                <a:solidFill>
                  <a:srgbClr val="000000"/>
                </a:solidFill>
                <a:latin typeface="+mn-lt"/>
              </a:rPr>
              <a:t>6.5 Digitalisation des accords Chapitre IV</a:t>
            </a:r>
          </a:p>
          <a:p>
            <a:pPr marL="0" indent="0">
              <a:buNone/>
            </a:pPr>
            <a:r>
              <a:rPr lang="fr-BE" sz="1000">
                <a:solidFill>
                  <a:srgbClr val="000000"/>
                </a:solidFill>
                <a:latin typeface="+mn-lt"/>
              </a:rPr>
              <a:t>6.6 Abonnements en maisons médicales</a:t>
            </a:r>
          </a:p>
          <a:p>
            <a:pPr marL="0" indent="0">
              <a:buNone/>
            </a:pPr>
            <a:r>
              <a:rPr lang="fr-BE" sz="1000">
                <a:solidFill>
                  <a:srgbClr val="000000"/>
                </a:solidFill>
                <a:latin typeface="+mn-lt"/>
              </a:rPr>
              <a:t>6.7 Digitalisation des accords kinés</a:t>
            </a:r>
          </a:p>
        </p:txBody>
      </p:sp>
      <p:sp>
        <p:nvSpPr>
          <p:cNvPr id="22" name="Tijdelijke aanduiding voor inhoud 2"/>
          <p:cNvSpPr txBox="1">
            <a:spLocks/>
          </p:cNvSpPr>
          <p:nvPr/>
        </p:nvSpPr>
        <p:spPr bwMode="auto">
          <a:xfrm>
            <a:off x="3997536" y="945164"/>
            <a:ext cx="1768674" cy="309063"/>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384" eaLnBrk="1" hangingPunct="1">
              <a:buNone/>
            </a:pPr>
            <a:r>
              <a:rPr lang="fr-BE" sz="1400" i="1">
                <a:solidFill>
                  <a:srgbClr val="0070C0"/>
                </a:solidFill>
                <a:latin typeface="+mn-lt"/>
                <a:ea typeface="+mn-ea"/>
                <a:cs typeface="+mn-cs"/>
              </a:rPr>
              <a:t>1 Transversalités	</a:t>
            </a:r>
          </a:p>
        </p:txBody>
      </p:sp>
      <p:sp>
        <p:nvSpPr>
          <p:cNvPr id="24" name="Tijdelijke aanduiding voor inhoud 2"/>
          <p:cNvSpPr txBox="1">
            <a:spLocks/>
          </p:cNvSpPr>
          <p:nvPr/>
        </p:nvSpPr>
        <p:spPr bwMode="auto">
          <a:xfrm>
            <a:off x="7113026" y="953906"/>
            <a:ext cx="1565404" cy="309063"/>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BE" sz="1400" i="1">
                <a:solidFill>
                  <a:srgbClr val="0070C0"/>
                </a:solidFill>
                <a:latin typeface="+mn-lt"/>
              </a:rPr>
              <a:t>2 Support</a:t>
            </a:r>
          </a:p>
          <a:p>
            <a:endParaRPr lang="nl-BE" sz="1400" dirty="0">
              <a:solidFill>
                <a:srgbClr val="000000"/>
              </a:solidFill>
              <a:latin typeface="+mn-lt"/>
            </a:endParaRPr>
          </a:p>
        </p:txBody>
      </p:sp>
      <p:sp>
        <p:nvSpPr>
          <p:cNvPr id="25" name="Tijdelijke aanduiding voor inhoud 2"/>
          <p:cNvSpPr txBox="1">
            <a:spLocks/>
          </p:cNvSpPr>
          <p:nvPr/>
        </p:nvSpPr>
        <p:spPr bwMode="auto">
          <a:xfrm>
            <a:off x="3942945" y="2908659"/>
            <a:ext cx="3218788" cy="309063"/>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BE" sz="1400" i="1">
                <a:solidFill>
                  <a:srgbClr val="0070C0"/>
                </a:solidFill>
                <a:latin typeface="+mn-lt"/>
              </a:rPr>
              <a:t>4 Prestataires et institutions de soins</a:t>
            </a:r>
          </a:p>
        </p:txBody>
      </p:sp>
      <p:sp>
        <p:nvSpPr>
          <p:cNvPr id="27" name="Tijdelijke aanduiding voor inhoud 2"/>
          <p:cNvSpPr txBox="1">
            <a:spLocks/>
          </p:cNvSpPr>
          <p:nvPr/>
        </p:nvSpPr>
        <p:spPr bwMode="auto">
          <a:xfrm>
            <a:off x="547811" y="4507713"/>
            <a:ext cx="2749006" cy="298735"/>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BE" sz="1400" i="1">
                <a:solidFill>
                  <a:srgbClr val="0070C0"/>
                </a:solidFill>
                <a:latin typeface="+mn-lt"/>
              </a:rPr>
              <a:t>6 eSanté et mutualités</a:t>
            </a:r>
          </a:p>
        </p:txBody>
      </p:sp>
      <p:sp>
        <p:nvSpPr>
          <p:cNvPr id="4" name="Slide Number Placeholder 3"/>
          <p:cNvSpPr>
            <a:spLocks noGrp="1"/>
          </p:cNvSpPr>
          <p:nvPr>
            <p:ph type="sldNum" sz="quarter" idx="4"/>
          </p:nvPr>
        </p:nvSpPr>
        <p:spPr/>
        <p:txBody>
          <a:bodyPr/>
          <a:lstStyle/>
          <a:p>
            <a:r>
              <a:rPr lang="fr-BE"/>
              <a:t>- </a:t>
            </a:r>
            <a:fld id="{30A9230E-FFBB-4CCB-ABD7-198084EDE768}" type="slidenum">
              <a:rPr lang="fr-BE" smtClean="0"/>
              <a:pPr/>
              <a:t>8</a:t>
            </a:fld>
            <a:r>
              <a:rPr lang="fr-BE"/>
              <a:t> -</a:t>
            </a:r>
          </a:p>
        </p:txBody>
      </p:sp>
    </p:spTree>
    <p:extLst>
      <p:ext uri="{BB962C8B-B14F-4D97-AF65-F5344CB8AC3E}">
        <p14:creationId xmlns:p14="http://schemas.microsoft.com/office/powerpoint/2010/main" val="3099536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a:t>Cluster 0 - Fondements (1/2)</a:t>
            </a:r>
          </a:p>
        </p:txBody>
      </p:sp>
      <p:sp>
        <p:nvSpPr>
          <p:cNvPr id="3" name="Tijdelijke aanduiding voor inhoud 2"/>
          <p:cNvSpPr>
            <a:spLocks noGrp="1"/>
          </p:cNvSpPr>
          <p:nvPr>
            <p:ph idx="1"/>
          </p:nvPr>
        </p:nvSpPr>
        <p:spPr>
          <a:xfrm>
            <a:off x="495300" y="1052736"/>
            <a:ext cx="8915400" cy="5256584"/>
          </a:xfrm>
        </p:spPr>
        <p:txBody>
          <a:bodyPr>
            <a:noAutofit/>
          </a:bodyPr>
          <a:lstStyle/>
          <a:p>
            <a:pPr>
              <a:spcBef>
                <a:spcPts val="0"/>
              </a:spcBef>
            </a:pPr>
            <a:r>
              <a:rPr lang="fr-BE" sz="2000" b="1" dirty="0"/>
              <a:t>0.1 Consentement éclairé</a:t>
            </a:r>
            <a:r>
              <a:rPr lang="fr-BE" sz="2000" dirty="0"/>
              <a:t>: le consentement éclairé existant doit-il évoluer? Quel est l’impact pour les services de base et le cadre organisationnel?</a:t>
            </a:r>
          </a:p>
          <a:p>
            <a:pPr>
              <a:spcBef>
                <a:spcPts val="0"/>
              </a:spcBef>
            </a:pPr>
            <a:endParaRPr lang="nl-NL" sz="2000" dirty="0"/>
          </a:p>
          <a:p>
            <a:pPr>
              <a:spcBef>
                <a:spcPts val="0"/>
              </a:spcBef>
            </a:pPr>
            <a:r>
              <a:rPr lang="fr-BE" sz="2000" b="1" dirty="0"/>
              <a:t>0.2 Matrice d’accès, relations thérapeutiques, de soins et autres</a:t>
            </a:r>
            <a:r>
              <a:rPr lang="fr-BE" sz="2000" dirty="0"/>
              <a:t>: la matrice d’accès existante et les moyens de preuve électroniques des relations thérapeutiques et de soins et autres relations doivent-ils évoluer? Quel est l’impact pour les services de base et le cadre organisationnel?</a:t>
            </a:r>
          </a:p>
          <a:p>
            <a:pPr>
              <a:spcBef>
                <a:spcPts val="0"/>
              </a:spcBef>
            </a:pPr>
            <a:endParaRPr lang="nl-NL" sz="2000" dirty="0"/>
          </a:p>
          <a:p>
            <a:pPr>
              <a:spcBef>
                <a:spcPts val="0"/>
              </a:spcBef>
            </a:pPr>
            <a:r>
              <a:rPr lang="fr-BE" sz="2000" b="1" dirty="0"/>
              <a:t>0.3 Service de base de gestion des utilisateurs et des accès</a:t>
            </a:r>
            <a:r>
              <a:rPr lang="fr-BE" sz="2000" dirty="0"/>
              <a:t>: le service de base de gestion des utilisateurs et des accès existant doit-il évoluer? Quel est l’impact pour les services de base et le cadre organisationnel?</a:t>
            </a:r>
          </a:p>
          <a:p>
            <a:pPr>
              <a:spcBef>
                <a:spcPts val="0"/>
              </a:spcBef>
            </a:pPr>
            <a:endParaRPr lang="nl-NL" sz="2000" dirty="0"/>
          </a:p>
          <a:p>
            <a:pPr>
              <a:spcBef>
                <a:spcPts val="0"/>
              </a:spcBef>
            </a:pPr>
            <a:r>
              <a:rPr lang="fr-BE" sz="2000" b="1" dirty="0"/>
              <a:t>0.4 Règles d’application au « coffre-fort de l’</a:t>
            </a:r>
            <a:r>
              <a:rPr lang="fr-BE" sz="2000" b="1" dirty="0" err="1"/>
              <a:t>eSanté</a:t>
            </a:r>
            <a:r>
              <a:rPr lang="fr-BE" sz="2000" b="1" dirty="0"/>
              <a:t> » et répartition des tâches entre les sources authentiques</a:t>
            </a:r>
            <a:r>
              <a:rPr lang="fr-BE" sz="2000" dirty="0"/>
              <a:t>: la </a:t>
            </a:r>
            <a:r>
              <a:rPr lang="fr-BE" sz="2000" dirty="0" err="1"/>
              <a:t>réparatition</a:t>
            </a:r>
            <a:r>
              <a:rPr lang="fr-BE" sz="2000" dirty="0"/>
              <a:t> des tâches existante entre les sources authentiques et les règles d’application aux « </a:t>
            </a:r>
            <a:r>
              <a:rPr lang="fr-BE" sz="2000" dirty="0" err="1"/>
              <a:t>coffres-forts</a:t>
            </a:r>
            <a:r>
              <a:rPr lang="fr-BE" sz="2000" dirty="0"/>
              <a:t> de l’</a:t>
            </a:r>
            <a:r>
              <a:rPr lang="fr-BE" sz="2000" dirty="0" err="1"/>
              <a:t>eSanté</a:t>
            </a:r>
            <a:r>
              <a:rPr lang="fr-BE" sz="2000" dirty="0"/>
              <a:t> » existantes doivent-elles évoluer? Quel est l’impact pour les services de base et le cadre organisationnel?</a:t>
            </a:r>
          </a:p>
        </p:txBody>
      </p:sp>
      <p:sp>
        <p:nvSpPr>
          <p:cNvPr id="5" name="Slide Number Placeholder 4"/>
          <p:cNvSpPr>
            <a:spLocks noGrp="1"/>
          </p:cNvSpPr>
          <p:nvPr>
            <p:ph type="sldNum" sz="quarter" idx="4"/>
          </p:nvPr>
        </p:nvSpPr>
        <p:spPr/>
        <p:txBody>
          <a:bodyPr/>
          <a:lstStyle/>
          <a:p>
            <a:r>
              <a:rPr lang="fr-BE"/>
              <a:t>- </a:t>
            </a:r>
            <a:fld id="{30A9230E-FFBB-4CCB-ABD7-198084EDE768}" type="slidenum">
              <a:rPr lang="fr-BE" smtClean="0"/>
              <a:pPr/>
              <a:t>9</a:t>
            </a:fld>
            <a:r>
              <a:rPr lang="fr-BE"/>
              <a:t> -</a:t>
            </a:r>
          </a:p>
        </p:txBody>
      </p:sp>
    </p:spTree>
    <p:extLst>
      <p:ext uri="{BB962C8B-B14F-4D97-AF65-F5344CB8AC3E}">
        <p14:creationId xmlns:p14="http://schemas.microsoft.com/office/powerpoint/2010/main" val="1194594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686</TotalTime>
  <Words>2795</Words>
  <Application>Microsoft Office PowerPoint</Application>
  <PresentationFormat>A4 Paper (210x297 mm)</PresentationFormat>
  <Paragraphs>258</Paragraphs>
  <Slides>29</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29</vt:i4>
      </vt:variant>
    </vt:vector>
  </HeadingPairs>
  <TitlesOfParts>
    <vt:vector size="39" baseType="lpstr">
      <vt:lpstr>Arial</vt:lpstr>
      <vt:lpstr>Calibri</vt:lpstr>
      <vt:lpstr>Gill Sans</vt:lpstr>
      <vt:lpstr>Gill Sans Light</vt:lpstr>
      <vt:lpstr>Gill Sans MT</vt:lpstr>
      <vt:lpstr>Times New Roman</vt:lpstr>
      <vt:lpstr>Wingdings</vt:lpstr>
      <vt:lpstr>Custom Design</vt:lpstr>
      <vt:lpstr>1_Custom Design</vt:lpstr>
      <vt:lpstr>2_Custom Design</vt:lpstr>
      <vt:lpstr>Plan d'actions eSanté 2019- 2021</vt:lpstr>
      <vt:lpstr>Plan d’actions eSanté 2019-2021 est interfédéral</vt:lpstr>
      <vt:lpstr>Plan d’actions eSanté 2019-2021 poursuit une continuité</vt:lpstr>
      <vt:lpstr>Plan d'actions eSanté 2019-2021 met des accents spécifiques</vt:lpstr>
      <vt:lpstr>Plan d’actions eSanté 2019-2021 concerne des projets</vt:lpstr>
      <vt:lpstr>Plan d'actions eSanté 2019-2021 a une structure de programme</vt:lpstr>
      <vt:lpstr>Plan d'action eSanté 2019-2021 comprend 7 clusters</vt:lpstr>
      <vt:lpstr>Plan d'action eSanté 2019-2021 comprend 44 projets</vt:lpstr>
      <vt:lpstr>Cluster 0 - Fondements (1/2)</vt:lpstr>
      <vt:lpstr>Cluster 0 - Fondements (2/2)</vt:lpstr>
      <vt:lpstr>Cluster 1 - Transversalités</vt:lpstr>
      <vt:lpstr>Cluster 2 - Support</vt:lpstr>
      <vt:lpstr>Cluster 3 - Excellence opérationnelle (1/3)</vt:lpstr>
      <vt:lpstr>Cluster 3 - Excellence opérationnelle (2/3)</vt:lpstr>
      <vt:lpstr>Cluster 3 - Excellence opérationnelle (3/3)</vt:lpstr>
      <vt:lpstr>Cluster 4 - Prestataires et institutions de soins (1/5)</vt:lpstr>
      <vt:lpstr>Cluster 4 - Prestataires et institutions de soins (2/5)</vt:lpstr>
      <vt:lpstr>Cluster 4 - Prestataires et institutions de soins (3/5)</vt:lpstr>
      <vt:lpstr>Cluster 4 - Prestataires et institutions de soins (4/5)</vt:lpstr>
      <vt:lpstr>Cluster 4 - Prestataires et institutions de soins (5/5)</vt:lpstr>
      <vt:lpstr>Cluster 5 - Le patient en qualité de copilote</vt:lpstr>
      <vt:lpstr>Cluster 6 -  eSanté et mutualités (1/3)</vt:lpstr>
      <vt:lpstr>Cluster 6 -  eSanté et mutualités (2/3)</vt:lpstr>
      <vt:lpstr>Cluster 6 -  eSanté et mutualités (3/3)</vt:lpstr>
      <vt:lpstr>www.status.ehealth.fgov.be</vt:lpstr>
      <vt:lpstr>PowerPoint Presentation</vt:lpstr>
      <vt:lpstr>PowerPoint Presentation</vt:lpstr>
      <vt:lpstr>PowerPoint Presentation</vt:lpstr>
      <vt:lpstr>PowerPoint Presentation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Frank Robben (KSZ-BCSS)</cp:lastModifiedBy>
  <cp:revision>81</cp:revision>
  <dcterms:created xsi:type="dcterms:W3CDTF">2017-09-11T11:22:14Z</dcterms:created>
  <dcterms:modified xsi:type="dcterms:W3CDTF">2019-02-26T14:46:21Z</dcterms:modified>
</cp:coreProperties>
</file>