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4" r:id="rId5"/>
  </p:sldMasterIdLst>
  <p:notesMasterIdLst>
    <p:notesMasterId r:id="rId124"/>
  </p:notesMasterIdLst>
  <p:handoutMasterIdLst>
    <p:handoutMasterId r:id="rId125"/>
  </p:handoutMasterIdLst>
  <p:sldIdLst>
    <p:sldId id="531" r:id="rId6"/>
    <p:sldId id="727" r:id="rId7"/>
    <p:sldId id="534" r:id="rId8"/>
    <p:sldId id="535" r:id="rId9"/>
    <p:sldId id="536" r:id="rId10"/>
    <p:sldId id="537" r:id="rId11"/>
    <p:sldId id="738" r:id="rId12"/>
    <p:sldId id="741" r:id="rId13"/>
    <p:sldId id="739" r:id="rId14"/>
    <p:sldId id="740" r:id="rId15"/>
    <p:sldId id="742" r:id="rId16"/>
    <p:sldId id="477" r:id="rId17"/>
    <p:sldId id="515" r:id="rId18"/>
    <p:sldId id="538" r:id="rId19"/>
    <p:sldId id="522" r:id="rId20"/>
    <p:sldId id="436" r:id="rId21"/>
    <p:sldId id="440" r:id="rId22"/>
    <p:sldId id="478" r:id="rId23"/>
    <p:sldId id="503" r:id="rId24"/>
    <p:sldId id="487" r:id="rId25"/>
    <p:sldId id="539" r:id="rId26"/>
    <p:sldId id="540" r:id="rId27"/>
    <p:sldId id="541" r:id="rId28"/>
    <p:sldId id="441" r:id="rId29"/>
    <p:sldId id="516" r:id="rId30"/>
    <p:sldId id="663" r:id="rId31"/>
    <p:sldId id="455" r:id="rId32"/>
    <p:sldId id="546" r:id="rId33"/>
    <p:sldId id="547" r:id="rId34"/>
    <p:sldId id="665" r:id="rId35"/>
    <p:sldId id="542" r:id="rId36"/>
    <p:sldId id="543" r:id="rId37"/>
    <p:sldId id="544" r:id="rId38"/>
    <p:sldId id="530" r:id="rId39"/>
    <p:sldId id="558" r:id="rId40"/>
    <p:sldId id="743" r:id="rId41"/>
    <p:sldId id="744" r:id="rId42"/>
    <p:sldId id="745" r:id="rId43"/>
    <p:sldId id="746" r:id="rId44"/>
    <p:sldId id="747" r:id="rId45"/>
    <p:sldId id="702" r:id="rId46"/>
    <p:sldId id="576" r:id="rId47"/>
    <p:sldId id="577" r:id="rId48"/>
    <p:sldId id="578" r:id="rId49"/>
    <p:sldId id="533" r:id="rId50"/>
    <p:sldId id="561" r:id="rId51"/>
    <p:sldId id="666" r:id="rId52"/>
    <p:sldId id="677" r:id="rId53"/>
    <p:sldId id="705" r:id="rId54"/>
    <p:sldId id="559" r:id="rId55"/>
    <p:sldId id="668" r:id="rId56"/>
    <p:sldId id="669" r:id="rId57"/>
    <p:sldId id="667" r:id="rId58"/>
    <p:sldId id="671" r:id="rId59"/>
    <p:sldId id="674" r:id="rId60"/>
    <p:sldId id="675" r:id="rId61"/>
    <p:sldId id="676" r:id="rId62"/>
    <p:sldId id="580" r:id="rId63"/>
    <p:sldId id="581" r:id="rId64"/>
    <p:sldId id="582" r:id="rId65"/>
    <p:sldId id="583" r:id="rId66"/>
    <p:sldId id="717" r:id="rId67"/>
    <p:sldId id="709" r:id="rId68"/>
    <p:sldId id="711" r:id="rId69"/>
    <p:sldId id="710" r:id="rId70"/>
    <p:sldId id="734" r:id="rId71"/>
    <p:sldId id="748" r:id="rId72"/>
    <p:sldId id="706" r:id="rId73"/>
    <p:sldId id="703" r:id="rId74"/>
    <p:sldId id="704" r:id="rId75"/>
    <p:sldId id="728" r:id="rId76"/>
    <p:sldId id="707" r:id="rId77"/>
    <p:sldId id="605" r:id="rId78"/>
    <p:sldId id="606" r:id="rId79"/>
    <p:sldId id="607" r:id="rId80"/>
    <p:sldId id="608" r:id="rId81"/>
    <p:sldId id="614" r:id="rId82"/>
    <p:sldId id="610" r:id="rId83"/>
    <p:sldId id="611" r:id="rId84"/>
    <p:sldId id="612" r:id="rId85"/>
    <p:sldId id="615" r:id="rId86"/>
    <p:sldId id="708" r:id="rId87"/>
    <p:sldId id="729" r:id="rId88"/>
    <p:sldId id="730" r:id="rId89"/>
    <p:sldId id="731" r:id="rId90"/>
    <p:sldId id="732" r:id="rId91"/>
    <p:sldId id="685" r:id="rId92"/>
    <p:sldId id="686" r:id="rId93"/>
    <p:sldId id="687" r:id="rId94"/>
    <p:sldId id="688" r:id="rId95"/>
    <p:sldId id="689" r:id="rId96"/>
    <p:sldId id="690" r:id="rId97"/>
    <p:sldId id="691" r:id="rId98"/>
    <p:sldId id="692" r:id="rId99"/>
    <p:sldId id="693" r:id="rId100"/>
    <p:sldId id="694" r:id="rId101"/>
    <p:sldId id="695" r:id="rId102"/>
    <p:sldId id="697" r:id="rId103"/>
    <p:sldId id="698" r:id="rId104"/>
    <p:sldId id="699" r:id="rId105"/>
    <p:sldId id="700" r:id="rId106"/>
    <p:sldId id="716" r:id="rId107"/>
    <p:sldId id="712" r:id="rId108"/>
    <p:sldId id="616" r:id="rId109"/>
    <p:sldId id="619" r:id="rId110"/>
    <p:sldId id="713" r:id="rId111"/>
    <p:sldId id="678" r:id="rId112"/>
    <p:sldId id="679" r:id="rId113"/>
    <p:sldId id="680" r:id="rId114"/>
    <p:sldId id="681" r:id="rId115"/>
    <p:sldId id="682" r:id="rId116"/>
    <p:sldId id="683" r:id="rId117"/>
    <p:sldId id="684" r:id="rId118"/>
    <p:sldId id="718" r:id="rId119"/>
    <p:sldId id="735" r:id="rId120"/>
    <p:sldId id="736" r:id="rId121"/>
    <p:sldId id="737" r:id="rId122"/>
    <p:sldId id="733" r:id="rId123"/>
  </p:sldIdLst>
  <p:sldSz cx="9144000" cy="6858000" type="screen4x3"/>
  <p:notesSz cx="9931400" cy="67945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521415D9-36F7-43E2-AB2F-B90AF26B5E84}">
      <p14:sectionLst xmlns:p14="http://schemas.microsoft.com/office/powerpoint/2010/main">
        <p14:section name="Default Section" id="{19F6E101-3458-48EA-A117-2B4AE32F2D7D}">
          <p14:sldIdLst>
            <p14:sldId id="531"/>
            <p14:sldId id="727"/>
            <p14:sldId id="534"/>
            <p14:sldId id="535"/>
            <p14:sldId id="536"/>
            <p14:sldId id="537"/>
            <p14:sldId id="738"/>
            <p14:sldId id="741"/>
            <p14:sldId id="739"/>
            <p14:sldId id="740"/>
            <p14:sldId id="742"/>
            <p14:sldId id="477"/>
            <p14:sldId id="515"/>
            <p14:sldId id="538"/>
            <p14:sldId id="522"/>
            <p14:sldId id="436"/>
            <p14:sldId id="440"/>
            <p14:sldId id="478"/>
            <p14:sldId id="503"/>
            <p14:sldId id="487"/>
            <p14:sldId id="539"/>
            <p14:sldId id="540"/>
            <p14:sldId id="541"/>
            <p14:sldId id="441"/>
            <p14:sldId id="516"/>
            <p14:sldId id="663"/>
            <p14:sldId id="455"/>
            <p14:sldId id="546"/>
            <p14:sldId id="547"/>
            <p14:sldId id="665"/>
            <p14:sldId id="542"/>
            <p14:sldId id="543"/>
            <p14:sldId id="544"/>
            <p14:sldId id="530"/>
            <p14:sldId id="558"/>
            <p14:sldId id="743"/>
            <p14:sldId id="744"/>
            <p14:sldId id="745"/>
            <p14:sldId id="746"/>
            <p14:sldId id="747"/>
            <p14:sldId id="702"/>
            <p14:sldId id="576"/>
            <p14:sldId id="577"/>
            <p14:sldId id="578"/>
            <p14:sldId id="533"/>
            <p14:sldId id="561"/>
            <p14:sldId id="666"/>
            <p14:sldId id="677"/>
            <p14:sldId id="705"/>
            <p14:sldId id="559"/>
            <p14:sldId id="668"/>
            <p14:sldId id="669"/>
            <p14:sldId id="667"/>
            <p14:sldId id="671"/>
            <p14:sldId id="674"/>
            <p14:sldId id="675"/>
            <p14:sldId id="676"/>
            <p14:sldId id="580"/>
            <p14:sldId id="581"/>
            <p14:sldId id="582"/>
            <p14:sldId id="583"/>
            <p14:sldId id="717"/>
            <p14:sldId id="709"/>
            <p14:sldId id="711"/>
            <p14:sldId id="710"/>
            <p14:sldId id="734"/>
            <p14:sldId id="748"/>
            <p14:sldId id="706"/>
            <p14:sldId id="703"/>
            <p14:sldId id="704"/>
            <p14:sldId id="728"/>
            <p14:sldId id="707"/>
            <p14:sldId id="605"/>
            <p14:sldId id="606"/>
            <p14:sldId id="607"/>
            <p14:sldId id="608"/>
            <p14:sldId id="614"/>
            <p14:sldId id="610"/>
            <p14:sldId id="611"/>
            <p14:sldId id="612"/>
            <p14:sldId id="615"/>
            <p14:sldId id="708"/>
            <p14:sldId id="729"/>
            <p14:sldId id="730"/>
            <p14:sldId id="731"/>
            <p14:sldId id="732"/>
            <p14:sldId id="685"/>
            <p14:sldId id="686"/>
            <p14:sldId id="687"/>
            <p14:sldId id="688"/>
            <p14:sldId id="689"/>
            <p14:sldId id="690"/>
            <p14:sldId id="691"/>
            <p14:sldId id="692"/>
            <p14:sldId id="693"/>
            <p14:sldId id="694"/>
            <p14:sldId id="695"/>
            <p14:sldId id="697"/>
            <p14:sldId id="698"/>
            <p14:sldId id="699"/>
            <p14:sldId id="700"/>
            <p14:sldId id="716"/>
            <p14:sldId id="712"/>
            <p14:sldId id="616"/>
            <p14:sldId id="619"/>
            <p14:sldId id="713"/>
            <p14:sldId id="678"/>
            <p14:sldId id="679"/>
            <p14:sldId id="680"/>
            <p14:sldId id="681"/>
            <p14:sldId id="682"/>
            <p14:sldId id="683"/>
            <p14:sldId id="684"/>
            <p14:sldId id="718"/>
            <p14:sldId id="735"/>
            <p14:sldId id="736"/>
            <p14:sldId id="737"/>
            <p14:sldId id="733"/>
          </p14:sldIdLst>
        </p14:section>
        <p14:section name="Additional material" id="{9D0A0643-DBDC-4D13-B77B-5C20204004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0">
          <p15:clr>
            <a:srgbClr val="A4A3A4"/>
          </p15:clr>
        </p15:guide>
        <p15:guide id="2" pos="31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B2"/>
    <a:srgbClr val="BBC4E7"/>
    <a:srgbClr val="435DBD"/>
    <a:srgbClr val="000000"/>
    <a:srgbClr val="4F81BD"/>
    <a:srgbClr val="C84457"/>
    <a:srgbClr val="C00000"/>
    <a:srgbClr val="5DAF5D"/>
    <a:srgbClr val="E83E00"/>
    <a:srgbClr val="00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2068" autoAdjust="0"/>
  </p:normalViewPr>
  <p:slideViewPr>
    <p:cSldViewPr>
      <p:cViewPr varScale="1">
        <p:scale>
          <a:sx n="95" d="100"/>
          <a:sy n="95" d="100"/>
        </p:scale>
        <p:origin x="960" y="84"/>
      </p:cViewPr>
      <p:guideLst>
        <p:guide orient="horz" pos="2160"/>
        <p:guide pos="2880"/>
      </p:guideLst>
    </p:cSldViewPr>
  </p:slideViewPr>
  <p:outlineViewPr>
    <p:cViewPr>
      <p:scale>
        <a:sx n="33" d="100"/>
        <a:sy n="33" d="100"/>
      </p:scale>
      <p:origin x="0" y="-54564"/>
    </p:cViewPr>
  </p:outlineViewPr>
  <p:notesTextViewPr>
    <p:cViewPr>
      <p:scale>
        <a:sx n="1" d="1"/>
        <a:sy n="1" d="1"/>
      </p:scale>
      <p:origin x="0" y="0"/>
    </p:cViewPr>
  </p:notesTextViewPr>
  <p:sorterViewPr>
    <p:cViewPr>
      <p:scale>
        <a:sx n="75" d="100"/>
        <a:sy n="75" d="100"/>
      </p:scale>
      <p:origin x="0" y="-9474"/>
    </p:cViewPr>
  </p:sorterViewPr>
  <p:notesViewPr>
    <p:cSldViewPr showGuides="1">
      <p:cViewPr>
        <p:scale>
          <a:sx n="80" d="100"/>
          <a:sy n="80" d="100"/>
        </p:scale>
        <p:origin x="-2400" y="-780"/>
      </p:cViewPr>
      <p:guideLst>
        <p:guide orient="horz" pos="2140"/>
        <p:guide pos="312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heme" Target="theme/theme1.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diagrams/_rels/data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image" Target="../media/image80.jpeg"/><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image" Target="../media/image80.jpeg"/><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CC3B0-B04A-41EF-8877-9F609A6066A8}"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fr-BE"/>
        </a:p>
      </dgm:t>
    </dgm:pt>
    <dgm:pt modelId="{5C20809B-94C1-47AE-9B17-6E73D39DFCDD}" type="pres">
      <dgm:prSet presAssocID="{348CC3B0-B04A-41EF-8877-9F609A6066A8}" presName="cycle" presStyleCnt="0">
        <dgm:presLayoutVars>
          <dgm:dir/>
          <dgm:resizeHandles val="exact"/>
        </dgm:presLayoutVars>
      </dgm:prSet>
      <dgm:spPr/>
      <dgm:t>
        <a:bodyPr/>
        <a:lstStyle/>
        <a:p>
          <a:endParaRPr lang="nl-BE"/>
        </a:p>
      </dgm:t>
    </dgm:pt>
  </dgm:ptLst>
  <dgm:cxnLst>
    <dgm:cxn modelId="{D6512CD4-7EC8-445F-85C0-D17249CAC727}" type="presOf" srcId="{348CC3B0-B04A-41EF-8877-9F609A6066A8}" destId="{5C20809B-94C1-47AE-9B17-6E73D39DFCD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fr-BE"/>
        </a:p>
      </dgm:t>
    </dgm:pt>
    <dgm:pt modelId="{6DE9FBBC-173E-4AE4-922A-0ED4089ACA7D}">
      <dgm:prSet phldrT="[Text]"/>
      <dgm:spPr/>
      <dgm:t>
        <a:bodyPr/>
        <a:lstStyle/>
        <a:p>
          <a:r>
            <a:rPr lang="fr-BE" b="1" dirty="0" err="1" smtClean="0"/>
            <a:t>Supervised</a:t>
          </a:r>
          <a:r>
            <a:rPr lang="fr-BE" b="1" dirty="0" smtClean="0"/>
            <a:t> </a:t>
          </a:r>
          <a:r>
            <a:rPr lang="fr-BE" b="1" dirty="0" err="1" smtClean="0"/>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smtClean="0"/>
            <a:t>learns</a:t>
          </a:r>
          <a:r>
            <a:rPr lang="fr-BE" dirty="0" smtClean="0"/>
            <a:t> </a:t>
          </a:r>
          <a:r>
            <a:rPr lang="fr-BE" dirty="0" err="1" smtClean="0"/>
            <a:t>from</a:t>
          </a:r>
          <a:r>
            <a:rPr lang="fr-BE" dirty="0" smtClean="0"/>
            <a:t> </a:t>
          </a:r>
          <a:r>
            <a:rPr lang="fr-BE" dirty="0" err="1" smtClean="0"/>
            <a:t>examples</a:t>
          </a:r>
          <a:r>
            <a:rPr lang="fr-BE" dirty="0" smtClean="0"/>
            <a:t> of pairs of input-output</a:t>
          </a:r>
          <a:endParaRPr lang="fr-BE" dirty="0"/>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smtClean="0"/>
            <a:t>feedback </a:t>
          </a:r>
          <a:r>
            <a:rPr lang="fr-BE" dirty="0" err="1" smtClean="0"/>
            <a:t>from</a:t>
          </a:r>
          <a:r>
            <a:rPr lang="fr-BE" dirty="0" smtClean="0"/>
            <a:t> a ‘</a:t>
          </a:r>
          <a:r>
            <a:rPr lang="fr-BE" dirty="0" err="1" smtClean="0"/>
            <a:t>teacher</a:t>
          </a:r>
          <a:r>
            <a:rPr lang="fr-BE" dirty="0" smtClean="0"/>
            <a:t>’ </a:t>
          </a:r>
          <a:r>
            <a:rPr lang="fr-BE" dirty="0" err="1" smtClean="0"/>
            <a:t>which</a:t>
          </a:r>
          <a:r>
            <a:rPr lang="fr-BE" dirty="0" smtClean="0"/>
            <a:t> </a:t>
          </a:r>
          <a:r>
            <a:rPr lang="fr-BE" dirty="0" err="1" smtClean="0"/>
            <a:t>provides</a:t>
          </a:r>
          <a:r>
            <a:rPr lang="fr-BE" dirty="0" smtClean="0"/>
            <a:t> the correct </a:t>
          </a:r>
          <a:r>
            <a:rPr lang="fr-BE" dirty="0" err="1" smtClean="0"/>
            <a:t>answer</a:t>
          </a:r>
          <a:r>
            <a:rPr lang="fr-BE" dirty="0" smtClean="0"/>
            <a:t> for </a:t>
          </a:r>
          <a:r>
            <a:rPr lang="fr-BE" dirty="0" err="1" smtClean="0"/>
            <a:t>example</a:t>
          </a:r>
          <a:r>
            <a:rPr lang="fr-BE" dirty="0" smtClean="0"/>
            <a:t> inputs</a:t>
          </a:r>
          <a:endParaRPr lang="fr-BE" dirty="0"/>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smtClean="0"/>
            <a:t>Unsupervised</a:t>
          </a:r>
          <a:r>
            <a:rPr lang="fr-BE" b="1" dirty="0" smtClean="0"/>
            <a:t> </a:t>
          </a:r>
          <a:r>
            <a:rPr lang="fr-BE" b="1" dirty="0" err="1" smtClean="0"/>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smtClean="0"/>
            <a:t>learns</a:t>
          </a:r>
          <a:r>
            <a:rPr lang="fr-BE" dirty="0" smtClean="0"/>
            <a:t> patterns in the input</a:t>
          </a:r>
          <a:endParaRPr lang="fr-BE" dirty="0"/>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smtClean="0"/>
            <a:t>Reinforcement</a:t>
          </a:r>
          <a:r>
            <a:rPr lang="fr-BE" b="1" dirty="0" smtClean="0"/>
            <a:t> </a:t>
          </a:r>
          <a:r>
            <a:rPr lang="fr-BE" b="1" dirty="0" err="1" smtClean="0"/>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very</a:t>
          </a:r>
          <a:r>
            <a:rPr lang="fr-BE" dirty="0" smtClean="0"/>
            <a:t> efficient for </a:t>
          </a:r>
          <a:r>
            <a:rPr lang="fr-BE" dirty="0" err="1" smtClean="0"/>
            <a:t>complex</a:t>
          </a:r>
          <a:r>
            <a:rPr lang="fr-BE" dirty="0" smtClean="0"/>
            <a:t> </a:t>
          </a:r>
          <a:r>
            <a:rPr lang="fr-BE" dirty="0" err="1" smtClean="0"/>
            <a:t>problems</a:t>
          </a:r>
          <a:r>
            <a:rPr lang="fr-BE" dirty="0" smtClean="0"/>
            <a:t> in </a:t>
          </a:r>
          <a:r>
            <a:rPr lang="fr-BE" dirty="0" err="1" smtClean="0"/>
            <a:t>unknown</a:t>
          </a:r>
          <a:r>
            <a:rPr lang="fr-BE" dirty="0" smtClean="0"/>
            <a:t> </a:t>
          </a:r>
          <a:r>
            <a:rPr lang="fr-BE" dirty="0" err="1" smtClean="0"/>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smtClean="0"/>
            <a:t>particularly</a:t>
          </a:r>
          <a:r>
            <a:rPr lang="fr-BE" dirty="0" smtClean="0"/>
            <a:t> </a:t>
          </a:r>
          <a:r>
            <a:rPr lang="fr-BE" dirty="0" err="1" smtClean="0"/>
            <a:t>used</a:t>
          </a:r>
          <a:r>
            <a:rPr lang="fr-BE" dirty="0" smtClean="0"/>
            <a:t> in </a:t>
          </a:r>
          <a:r>
            <a:rPr lang="fr-BE" dirty="0" err="1" smtClean="0"/>
            <a:t>Robotics</a:t>
          </a:r>
          <a:r>
            <a:rPr lang="fr-BE" dirty="0" smtClean="0"/>
            <a:t> (film robot)</a:t>
          </a:r>
          <a:endParaRPr lang="fr-BE" dirty="0"/>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smtClean="0"/>
            <a:t>receives</a:t>
          </a:r>
          <a:r>
            <a:rPr lang="fr-BE" dirty="0" smtClean="0"/>
            <a:t> a </a:t>
          </a:r>
          <a:r>
            <a:rPr lang="fr-BE" dirty="0" err="1" smtClean="0"/>
            <a:t>reward</a:t>
          </a:r>
          <a:r>
            <a:rPr lang="fr-BE" dirty="0" smtClean="0"/>
            <a:t> if </a:t>
          </a:r>
          <a:r>
            <a:rPr lang="fr-BE" dirty="0" err="1" smtClean="0"/>
            <a:t>successful</a:t>
          </a:r>
          <a:r>
            <a:rPr lang="fr-BE" dirty="0" smtClean="0"/>
            <a:t> at </a:t>
          </a:r>
          <a:r>
            <a:rPr lang="fr-BE" dirty="0" err="1" smtClean="0"/>
            <a:t>executing</a:t>
          </a:r>
          <a:r>
            <a:rPr lang="fr-BE" dirty="0" smtClean="0"/>
            <a:t> a </a:t>
          </a:r>
          <a:r>
            <a:rPr lang="fr-BE" dirty="0" err="1" smtClean="0"/>
            <a:t>task</a:t>
          </a:r>
          <a:r>
            <a:rPr lang="fr-BE" dirty="0" smtClean="0"/>
            <a:t> or </a:t>
          </a:r>
          <a:r>
            <a:rPr lang="fr-BE" dirty="0" err="1" smtClean="0"/>
            <a:t>punishment</a:t>
          </a:r>
          <a:r>
            <a:rPr lang="fr-BE" dirty="0" smtClean="0"/>
            <a:t> </a:t>
          </a:r>
          <a:r>
            <a:rPr lang="fr-BE" dirty="0" err="1" smtClean="0"/>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smtClean="0"/>
            <a:t>most</a:t>
          </a:r>
          <a:r>
            <a:rPr lang="fr-BE" dirty="0" smtClean="0"/>
            <a:t> </a:t>
          </a:r>
          <a:r>
            <a:rPr lang="fr-BE" dirty="0" err="1" smtClean="0"/>
            <a:t>common</a:t>
          </a:r>
          <a:r>
            <a:rPr lang="fr-BE" dirty="0" smtClean="0"/>
            <a:t> </a:t>
          </a:r>
          <a:r>
            <a:rPr lang="fr-BE" dirty="0" err="1" smtClean="0"/>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smtClean="0"/>
            <a:t>used</a:t>
          </a:r>
          <a:r>
            <a:rPr lang="fr-BE" dirty="0" smtClean="0"/>
            <a:t> </a:t>
          </a:r>
          <a:r>
            <a:rPr lang="fr-BE" dirty="0" err="1" smtClean="0"/>
            <a:t>mainly</a:t>
          </a:r>
          <a:r>
            <a:rPr lang="fr-BE" dirty="0" smtClean="0"/>
            <a:t> for </a:t>
          </a:r>
          <a:r>
            <a:rPr lang="fr-BE" dirty="0" err="1" smtClean="0"/>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smtClean="0"/>
            <a:t>eg</a:t>
          </a:r>
          <a:r>
            <a:rPr lang="fr-BE" dirty="0" smtClean="0"/>
            <a:t> </a:t>
          </a:r>
          <a:r>
            <a:rPr lang="fr-BE" dirty="0" err="1" smtClean="0"/>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fr-BE"/>
        </a:p>
      </dgm:t>
    </dgm:pt>
    <dgm:pt modelId="{BC2CF648-F66A-4A37-8CC4-879CD56AE684}" type="pres">
      <dgm:prSet presAssocID="{6DE9FBBC-173E-4AE4-922A-0ED4089ACA7D}" presName="composite" presStyleCnt="0"/>
      <dgm:spPr/>
      <dgm:t>
        <a:bodyPr/>
        <a:lstStyle/>
        <a:p>
          <a:endParaRPr lang="fr-BE"/>
        </a:p>
      </dgm:t>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fr-BE"/>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fr-BE"/>
        </a:p>
      </dgm:t>
    </dgm:pt>
    <dgm:pt modelId="{FC9D3810-8A9B-4EB2-B5B1-317ACFB5BA60}" type="pres">
      <dgm:prSet presAssocID="{81F11CFE-2F44-4AC4-BB70-B658B4A9B7BE}" presName="space" presStyleCnt="0"/>
      <dgm:spPr/>
      <dgm:t>
        <a:bodyPr/>
        <a:lstStyle/>
        <a:p>
          <a:endParaRPr lang="fr-BE"/>
        </a:p>
      </dgm:t>
    </dgm:pt>
    <dgm:pt modelId="{8D4FDFF9-D76D-4FE6-BF87-C78D43D8DDBB}" type="pres">
      <dgm:prSet presAssocID="{3FA9B19D-E270-41EE-B4AD-F697AB6B318F}" presName="composite" presStyleCnt="0"/>
      <dgm:spPr/>
      <dgm:t>
        <a:bodyPr/>
        <a:lstStyle/>
        <a:p>
          <a:endParaRPr lang="fr-BE"/>
        </a:p>
      </dgm:t>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fr-BE"/>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fr-BE"/>
        </a:p>
      </dgm:t>
    </dgm:pt>
    <dgm:pt modelId="{2641CDE6-3B39-4675-AE0B-A4E7F485CF0B}" type="pres">
      <dgm:prSet presAssocID="{56CC58A9-1E98-4660-9486-AA940EFB4102}" presName="space" presStyleCnt="0"/>
      <dgm:spPr/>
      <dgm:t>
        <a:bodyPr/>
        <a:lstStyle/>
        <a:p>
          <a:endParaRPr lang="fr-BE"/>
        </a:p>
      </dgm:t>
    </dgm:pt>
    <dgm:pt modelId="{8CCFECF5-BAB6-49DB-BBA5-EFDF60B1275F}" type="pres">
      <dgm:prSet presAssocID="{8E96135C-6BEB-43A3-BDCD-3B27AF8531E0}" presName="composite" presStyleCnt="0"/>
      <dgm:spPr/>
      <dgm:t>
        <a:bodyPr/>
        <a:lstStyle/>
        <a:p>
          <a:endParaRPr lang="fr-BE"/>
        </a:p>
      </dgm:t>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fr-BE"/>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fr-BE"/>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D3B8E5BD-EE5E-4350-BD95-95FB4493A9DD}" type="presOf" srcId="{5863230C-7549-43CD-8A15-37CD435FE4D8}" destId="{63AEA9B5-CCB5-4A08-9C82-6914858755BF}"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057AB39E-F6AC-415B-B0D2-F5FC6289597A}" type="presOf" srcId="{8845F426-6338-4287-A775-62A28FD4B0B5}" destId="{7C270DA6-18AC-4A25-BC9A-F25D9F15C8FF}" srcOrd="0" destOrd="3" presId="urn:microsoft.com/office/officeart/2005/8/layout/hList1"/>
    <dgm:cxn modelId="{7A0406BD-6532-4665-AF54-2C11DE634361}" srcId="{3FA9B19D-E270-41EE-B4AD-F697AB6B318F}" destId="{2F00E2E5-A12C-441A-AC01-AF58EC729445}" srcOrd="1" destOrd="0" parTransId="{4F875482-9BDE-4618-BF8A-77B6D54C62A0}" sibTransId="{56C015FC-92A2-4C53-A97F-5EB498AE0063}"/>
    <dgm:cxn modelId="{16D3420E-D435-401B-8B54-1F9BDAD872AD}" srcId="{8E96135C-6BEB-43A3-BDCD-3B27AF8531E0}" destId="{8845F426-6338-4287-A775-62A28FD4B0B5}" srcOrd="3" destOrd="0" parTransId="{362C7113-347D-4BDB-B086-292E02E79880}" sibTransId="{9A01BAED-D23E-4B16-BEC7-9B63DA24D3CD}"/>
    <dgm:cxn modelId="{5E7AE7A0-5ECB-4FA4-87E1-0444B1A4A072}" srcId="{8E96135C-6BEB-43A3-BDCD-3B27AF8531E0}" destId="{7EF26247-894B-4B01-822B-B2F1C8A89FB6}" srcOrd="2" destOrd="0" parTransId="{E226D233-75BB-4F95-A762-418AF7AB96F4}" sibTransId="{87D7395E-19F0-4873-976A-74485C72E380}"/>
    <dgm:cxn modelId="{BB710C48-3668-4039-AAF5-BEFB9475D325}" srcId="{6DE9FBBC-173E-4AE4-922A-0ED4089ACA7D}" destId="{18F8C79D-8880-41AF-ABFA-BD90240EC1BB}" srcOrd="0" destOrd="0" parTransId="{5C70A860-7A38-410F-8198-08F3E548A2E8}" sibTransId="{86DF6D9A-A543-4DB0-B8DB-A9FD6292C633}"/>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47E42F-2F25-45AF-80F0-FDB6939E0BD6}" type="doc">
      <dgm:prSet loTypeId="urn:microsoft.com/office/officeart/2005/8/layout/radial6" loCatId="relationship" qsTypeId="urn:microsoft.com/office/officeart/2005/8/quickstyle/simple5" qsCatId="simple" csTypeId="urn:microsoft.com/office/officeart/2005/8/colors/accent1_4" csCatId="accent1" phldr="1"/>
      <dgm:spPr/>
      <dgm:t>
        <a:bodyPr/>
        <a:lstStyle/>
        <a:p>
          <a:endParaRPr lang="en-US"/>
        </a:p>
      </dgm:t>
    </dgm:pt>
    <dgm:pt modelId="{8B240B30-F8FC-4863-9336-98AFBE1562B2}">
      <dgm:prSet phldrT="[Text]" custT="1"/>
      <dgm:spPr/>
      <dgm:t>
        <a:bodyPr lIns="0" rIns="0"/>
        <a:lstStyle/>
        <a:p>
          <a:r>
            <a:rPr lang="en-US" sz="2200" dirty="0" smtClean="0"/>
            <a:t>Moral machines</a:t>
          </a:r>
          <a:endParaRPr lang="en-US" sz="2200" dirty="0"/>
        </a:p>
      </dgm:t>
    </dgm:pt>
    <dgm:pt modelId="{1E239803-D4AD-4453-B27F-ACFA093315D9}" type="parTrans" cxnId="{D1A573F1-F7CF-48EB-A439-772C441A8CAE}">
      <dgm:prSet/>
      <dgm:spPr/>
      <dgm:t>
        <a:bodyPr/>
        <a:lstStyle/>
        <a:p>
          <a:endParaRPr lang="en-US" sz="4000"/>
        </a:p>
      </dgm:t>
    </dgm:pt>
    <dgm:pt modelId="{F8DC0811-2859-4414-A3FE-C2ACE8D3FED5}" type="sibTrans" cxnId="{D1A573F1-F7CF-48EB-A439-772C441A8CAE}">
      <dgm:prSet/>
      <dgm:spPr/>
      <dgm:t>
        <a:bodyPr/>
        <a:lstStyle/>
        <a:p>
          <a:endParaRPr lang="en-US"/>
        </a:p>
      </dgm:t>
    </dgm:pt>
    <dgm:pt modelId="{345AB4B1-8FF8-4299-AF7F-6F3E1930E155}">
      <dgm:prSet phldrT="[Text]" custT="1"/>
      <dgm:spPr/>
      <dgm:t>
        <a:bodyPr lIns="0" rIns="0"/>
        <a:lstStyle/>
        <a:p>
          <a:r>
            <a:rPr lang="fr-BE" sz="1200" b="1" dirty="0" err="1" smtClean="0"/>
            <a:t>Well-being</a:t>
          </a:r>
          <a:endParaRPr lang="en-US" sz="1200" dirty="0"/>
        </a:p>
      </dgm:t>
    </dgm:pt>
    <dgm:pt modelId="{993F21C3-EA84-47DD-9F38-E874CE4E5FFB}" type="parTrans" cxnId="{287C1134-9073-45EC-B1AE-0DE33308797F}">
      <dgm:prSet/>
      <dgm:spPr/>
      <dgm:t>
        <a:bodyPr/>
        <a:lstStyle/>
        <a:p>
          <a:endParaRPr lang="en-US" sz="4000"/>
        </a:p>
      </dgm:t>
    </dgm:pt>
    <dgm:pt modelId="{BA14AB77-670C-4983-9A22-67DF02FA00E7}" type="sibTrans" cxnId="{287C1134-9073-45EC-B1AE-0DE33308797F}">
      <dgm:prSet/>
      <dgm:spPr/>
      <dgm:t>
        <a:bodyPr lIns="0" rIns="0"/>
        <a:lstStyle/>
        <a:p>
          <a:endParaRPr lang="en-US" sz="4000"/>
        </a:p>
      </dgm:t>
    </dgm:pt>
    <dgm:pt modelId="{DCAA7DEC-E625-4CDE-A4E3-F4CF72479AB4}">
      <dgm:prSet phldrT="[Text]" custT="1"/>
      <dgm:spPr/>
      <dgm:t>
        <a:bodyPr lIns="0" rIns="0"/>
        <a:lstStyle/>
        <a:p>
          <a:r>
            <a:rPr lang="fr-BE" sz="1200" b="1" dirty="0" err="1" smtClean="0"/>
            <a:t>Autonomy</a:t>
          </a:r>
          <a:endParaRPr lang="en-US" sz="1200" dirty="0"/>
        </a:p>
      </dgm:t>
    </dgm:pt>
    <dgm:pt modelId="{07C8D508-2F8C-4362-99EA-C42CDE63687F}" type="parTrans" cxnId="{5AF30D7F-7B60-4EE0-9B52-D4AC751F5248}">
      <dgm:prSet/>
      <dgm:spPr/>
      <dgm:t>
        <a:bodyPr/>
        <a:lstStyle/>
        <a:p>
          <a:endParaRPr lang="en-US" sz="4000"/>
        </a:p>
      </dgm:t>
    </dgm:pt>
    <dgm:pt modelId="{81ED34F7-A228-4682-8EFE-6BF0FF26D769}" type="sibTrans" cxnId="{5AF30D7F-7B60-4EE0-9B52-D4AC751F5248}">
      <dgm:prSet/>
      <dgm:spPr/>
      <dgm:t>
        <a:bodyPr lIns="0" rIns="0"/>
        <a:lstStyle/>
        <a:p>
          <a:endParaRPr lang="en-US" sz="4000"/>
        </a:p>
      </dgm:t>
    </dgm:pt>
    <dgm:pt modelId="{2F21FC87-C1EE-4083-A50F-6596A78C9B08}">
      <dgm:prSet phldrT="[Text]" custT="1"/>
      <dgm:spPr/>
      <dgm:t>
        <a:bodyPr lIns="0" rIns="0"/>
        <a:lstStyle/>
        <a:p>
          <a:r>
            <a:rPr lang="en-US" sz="1200" dirty="0" smtClean="0"/>
            <a:t>Privacy</a:t>
          </a:r>
          <a:endParaRPr lang="en-US" sz="1200" dirty="0"/>
        </a:p>
      </dgm:t>
    </dgm:pt>
    <dgm:pt modelId="{588727BD-367C-4901-BF14-A96E33313F54}" type="parTrans" cxnId="{FDD33181-0D54-4B51-90AA-C409C1D81E4B}">
      <dgm:prSet/>
      <dgm:spPr/>
      <dgm:t>
        <a:bodyPr/>
        <a:lstStyle/>
        <a:p>
          <a:endParaRPr lang="en-US" sz="4000"/>
        </a:p>
      </dgm:t>
    </dgm:pt>
    <dgm:pt modelId="{06197DAF-EC40-4629-A558-DAFA404AE410}" type="sibTrans" cxnId="{FDD33181-0D54-4B51-90AA-C409C1D81E4B}">
      <dgm:prSet/>
      <dgm:spPr/>
      <dgm:t>
        <a:bodyPr lIns="0" rIns="0"/>
        <a:lstStyle/>
        <a:p>
          <a:endParaRPr lang="en-US" sz="4000"/>
        </a:p>
      </dgm:t>
    </dgm:pt>
    <dgm:pt modelId="{7E41CEE4-7C53-40CA-9D30-364C16F79FD5}">
      <dgm:prSet phldrT="[Text]" custT="1"/>
      <dgm:spPr/>
      <dgm:t>
        <a:bodyPr/>
        <a:lstStyle/>
        <a:p>
          <a:r>
            <a:rPr lang="fr-BE" sz="1200" b="1" dirty="0" err="1" smtClean="0"/>
            <a:t>Knowledge</a:t>
          </a:r>
          <a:endParaRPr lang="en-US" sz="1200" dirty="0"/>
        </a:p>
      </dgm:t>
    </dgm:pt>
    <dgm:pt modelId="{1F565E74-5C5D-4E56-9652-32EFFF6962DB}" type="parTrans" cxnId="{3F2330D4-E4F9-48D7-8297-51ECB7877011}">
      <dgm:prSet/>
      <dgm:spPr/>
      <dgm:t>
        <a:bodyPr/>
        <a:lstStyle/>
        <a:p>
          <a:endParaRPr lang="en-US" sz="4000"/>
        </a:p>
      </dgm:t>
    </dgm:pt>
    <dgm:pt modelId="{1A2C6066-5799-4121-8C98-4FE32D501ADE}" type="sibTrans" cxnId="{3F2330D4-E4F9-48D7-8297-51ECB7877011}">
      <dgm:prSet/>
      <dgm:spPr/>
      <dgm:t>
        <a:bodyPr lIns="0" rIns="0"/>
        <a:lstStyle/>
        <a:p>
          <a:endParaRPr lang="en-US" sz="4000"/>
        </a:p>
      </dgm:t>
    </dgm:pt>
    <dgm:pt modelId="{4BB38407-B787-4C82-AEF9-AF69CEED3CE9}">
      <dgm:prSet phldrT="[Text]" custT="1"/>
      <dgm:spPr/>
      <dgm:t>
        <a:bodyPr lIns="0" rIns="0"/>
        <a:lstStyle/>
        <a:p>
          <a:r>
            <a:rPr lang="en-US" sz="1200" dirty="0" smtClean="0"/>
            <a:t>Democracy</a:t>
          </a:r>
          <a:endParaRPr lang="en-US" sz="1200" dirty="0"/>
        </a:p>
      </dgm:t>
    </dgm:pt>
    <dgm:pt modelId="{441104E1-F936-4453-8B47-53E972F5119F}" type="parTrans" cxnId="{D94E0ADA-B1DF-4141-8A3D-A1C648A4175B}">
      <dgm:prSet/>
      <dgm:spPr/>
      <dgm:t>
        <a:bodyPr/>
        <a:lstStyle/>
        <a:p>
          <a:endParaRPr lang="en-US" sz="4000"/>
        </a:p>
      </dgm:t>
    </dgm:pt>
    <dgm:pt modelId="{3EE74634-BA9B-4073-8167-73DA83E4971B}" type="sibTrans" cxnId="{D94E0ADA-B1DF-4141-8A3D-A1C648A4175B}">
      <dgm:prSet/>
      <dgm:spPr/>
      <dgm:t>
        <a:bodyPr lIns="0" rIns="0"/>
        <a:lstStyle/>
        <a:p>
          <a:endParaRPr lang="en-US" sz="4000"/>
        </a:p>
      </dgm:t>
    </dgm:pt>
    <dgm:pt modelId="{B33BD22F-13A7-4E0C-8543-8152BDE1DC4F}">
      <dgm:prSet phldrT="[Text]" custT="1"/>
      <dgm:spPr/>
      <dgm:t>
        <a:bodyPr lIns="0" rIns="0"/>
        <a:lstStyle/>
        <a:p>
          <a:r>
            <a:rPr lang="fr-BE" sz="1200" b="1" dirty="0" err="1" smtClean="0"/>
            <a:t>Responsi-bility</a:t>
          </a:r>
          <a:endParaRPr lang="en-US" sz="1200" dirty="0"/>
        </a:p>
      </dgm:t>
    </dgm:pt>
    <dgm:pt modelId="{E2C235C6-D47E-4829-ADA3-D1414262E6FA}" type="parTrans" cxnId="{30A36227-DB53-485F-ACDF-6B0CD9D3A509}">
      <dgm:prSet/>
      <dgm:spPr/>
      <dgm:t>
        <a:bodyPr/>
        <a:lstStyle/>
        <a:p>
          <a:endParaRPr lang="en-US" sz="4000"/>
        </a:p>
      </dgm:t>
    </dgm:pt>
    <dgm:pt modelId="{4AF7E289-1B88-4A5D-835D-023240155983}" type="sibTrans" cxnId="{30A36227-DB53-485F-ACDF-6B0CD9D3A509}">
      <dgm:prSet/>
      <dgm:spPr/>
      <dgm:t>
        <a:bodyPr lIns="0" rIns="0"/>
        <a:lstStyle/>
        <a:p>
          <a:endParaRPr lang="en-US" sz="4000"/>
        </a:p>
      </dgm:t>
    </dgm:pt>
    <dgm:pt modelId="{C3FA6081-DEFA-4A87-B89C-83AAF4F66F42}">
      <dgm:prSet phldrT="[Text]" custT="1"/>
      <dgm:spPr/>
      <dgm:t>
        <a:bodyPr lIns="0" rIns="0"/>
        <a:lstStyle/>
        <a:p>
          <a:r>
            <a:rPr lang="fr-BE" sz="1200" b="1" dirty="0" smtClean="0"/>
            <a:t>Justice</a:t>
          </a:r>
          <a:endParaRPr lang="en-US" sz="1200" dirty="0"/>
        </a:p>
      </dgm:t>
    </dgm:pt>
    <dgm:pt modelId="{C0C533D3-0AF3-4C17-A060-6ADF4BE1BC57}" type="sibTrans" cxnId="{0EB3AF56-6372-4BEF-AFF0-E3F7A700324C}">
      <dgm:prSet/>
      <dgm:spPr/>
      <dgm:t>
        <a:bodyPr lIns="0" rIns="0"/>
        <a:lstStyle/>
        <a:p>
          <a:endParaRPr lang="en-US" sz="4000"/>
        </a:p>
      </dgm:t>
    </dgm:pt>
    <dgm:pt modelId="{F3B27ECD-1225-4199-ACFB-5ACF74D25D05}" type="parTrans" cxnId="{0EB3AF56-6372-4BEF-AFF0-E3F7A700324C}">
      <dgm:prSet/>
      <dgm:spPr/>
      <dgm:t>
        <a:bodyPr/>
        <a:lstStyle/>
        <a:p>
          <a:endParaRPr lang="en-US" sz="4000"/>
        </a:p>
      </dgm:t>
    </dgm:pt>
    <dgm:pt modelId="{71EBB8AE-92AE-4B53-A90F-FB5792F43984}" type="pres">
      <dgm:prSet presAssocID="{6747E42F-2F25-45AF-80F0-FDB6939E0BD6}" presName="Name0" presStyleCnt="0">
        <dgm:presLayoutVars>
          <dgm:chMax val="1"/>
          <dgm:dir/>
          <dgm:animLvl val="ctr"/>
          <dgm:resizeHandles val="exact"/>
        </dgm:presLayoutVars>
      </dgm:prSet>
      <dgm:spPr/>
      <dgm:t>
        <a:bodyPr/>
        <a:lstStyle/>
        <a:p>
          <a:endParaRPr lang="en-US"/>
        </a:p>
      </dgm:t>
    </dgm:pt>
    <dgm:pt modelId="{649CF062-4357-4161-B79B-E8F1150FA354}" type="pres">
      <dgm:prSet presAssocID="{8B240B30-F8FC-4863-9336-98AFBE1562B2}" presName="centerShape" presStyleLbl="node0" presStyleIdx="0" presStyleCnt="1" custLinFactNeighborX="-224" custLinFactNeighborY="278"/>
      <dgm:spPr/>
      <dgm:t>
        <a:bodyPr/>
        <a:lstStyle/>
        <a:p>
          <a:endParaRPr lang="en-US"/>
        </a:p>
      </dgm:t>
    </dgm:pt>
    <dgm:pt modelId="{3F2B0AA7-4F8B-4DD1-928A-8423999E5739}" type="pres">
      <dgm:prSet presAssocID="{345AB4B1-8FF8-4299-AF7F-6F3E1930E155}" presName="node" presStyleLbl="node1" presStyleIdx="0" presStyleCnt="7">
        <dgm:presLayoutVars>
          <dgm:bulletEnabled val="1"/>
        </dgm:presLayoutVars>
      </dgm:prSet>
      <dgm:spPr/>
      <dgm:t>
        <a:bodyPr/>
        <a:lstStyle/>
        <a:p>
          <a:endParaRPr lang="en-US"/>
        </a:p>
      </dgm:t>
    </dgm:pt>
    <dgm:pt modelId="{58C495AE-9E6A-4E79-853C-EBAB354289EF}" type="pres">
      <dgm:prSet presAssocID="{345AB4B1-8FF8-4299-AF7F-6F3E1930E155}" presName="dummy" presStyleCnt="0"/>
      <dgm:spPr/>
      <dgm:t>
        <a:bodyPr/>
        <a:lstStyle/>
        <a:p>
          <a:endParaRPr lang="en-US"/>
        </a:p>
      </dgm:t>
    </dgm:pt>
    <dgm:pt modelId="{2443E114-6654-4C70-862F-D87812784A4E}" type="pres">
      <dgm:prSet presAssocID="{BA14AB77-670C-4983-9A22-67DF02FA00E7}" presName="sibTrans" presStyleLbl="sibTrans2D1" presStyleIdx="0" presStyleCnt="7"/>
      <dgm:spPr/>
      <dgm:t>
        <a:bodyPr/>
        <a:lstStyle/>
        <a:p>
          <a:endParaRPr lang="en-US"/>
        </a:p>
      </dgm:t>
    </dgm:pt>
    <dgm:pt modelId="{146448ED-C950-4032-812D-F5C09F452BB8}" type="pres">
      <dgm:prSet presAssocID="{DCAA7DEC-E625-4CDE-A4E3-F4CF72479AB4}" presName="node" presStyleLbl="node1" presStyleIdx="1" presStyleCnt="7">
        <dgm:presLayoutVars>
          <dgm:bulletEnabled val="1"/>
        </dgm:presLayoutVars>
      </dgm:prSet>
      <dgm:spPr/>
      <dgm:t>
        <a:bodyPr/>
        <a:lstStyle/>
        <a:p>
          <a:endParaRPr lang="en-US"/>
        </a:p>
      </dgm:t>
    </dgm:pt>
    <dgm:pt modelId="{A1886850-066D-4133-BD0A-612D82147C42}" type="pres">
      <dgm:prSet presAssocID="{DCAA7DEC-E625-4CDE-A4E3-F4CF72479AB4}" presName="dummy" presStyleCnt="0"/>
      <dgm:spPr/>
      <dgm:t>
        <a:bodyPr/>
        <a:lstStyle/>
        <a:p>
          <a:endParaRPr lang="en-US"/>
        </a:p>
      </dgm:t>
    </dgm:pt>
    <dgm:pt modelId="{26D44C6C-3159-4037-A815-62B25D1F326F}" type="pres">
      <dgm:prSet presAssocID="{81ED34F7-A228-4682-8EFE-6BF0FF26D769}" presName="sibTrans" presStyleLbl="sibTrans2D1" presStyleIdx="1" presStyleCnt="7"/>
      <dgm:spPr/>
      <dgm:t>
        <a:bodyPr/>
        <a:lstStyle/>
        <a:p>
          <a:endParaRPr lang="en-US"/>
        </a:p>
      </dgm:t>
    </dgm:pt>
    <dgm:pt modelId="{5E900351-3FAE-4E4C-AF6D-0F7BEFB2712A}" type="pres">
      <dgm:prSet presAssocID="{C3FA6081-DEFA-4A87-B89C-83AAF4F66F42}" presName="node" presStyleLbl="node1" presStyleIdx="2" presStyleCnt="7" custRadScaleRad="100070" custRadScaleInc="1021">
        <dgm:presLayoutVars>
          <dgm:bulletEnabled val="1"/>
        </dgm:presLayoutVars>
      </dgm:prSet>
      <dgm:spPr/>
      <dgm:t>
        <a:bodyPr/>
        <a:lstStyle/>
        <a:p>
          <a:endParaRPr lang="en-US"/>
        </a:p>
      </dgm:t>
    </dgm:pt>
    <dgm:pt modelId="{0E5F8619-EF2A-437F-B526-1F6A16389595}" type="pres">
      <dgm:prSet presAssocID="{C3FA6081-DEFA-4A87-B89C-83AAF4F66F42}" presName="dummy" presStyleCnt="0"/>
      <dgm:spPr/>
      <dgm:t>
        <a:bodyPr/>
        <a:lstStyle/>
        <a:p>
          <a:endParaRPr lang="en-US"/>
        </a:p>
      </dgm:t>
    </dgm:pt>
    <dgm:pt modelId="{3DA9B9AE-0406-4653-8BA0-A05324A3D155}" type="pres">
      <dgm:prSet presAssocID="{C0C533D3-0AF3-4C17-A060-6ADF4BE1BC57}" presName="sibTrans" presStyleLbl="sibTrans2D1" presStyleIdx="2" presStyleCnt="7"/>
      <dgm:spPr/>
      <dgm:t>
        <a:bodyPr/>
        <a:lstStyle/>
        <a:p>
          <a:endParaRPr lang="en-US"/>
        </a:p>
      </dgm:t>
    </dgm:pt>
    <dgm:pt modelId="{4D52244A-D6F6-4079-90E8-7B383B3DBEA2}" type="pres">
      <dgm:prSet presAssocID="{2F21FC87-C1EE-4083-A50F-6596A78C9B08}" presName="node" presStyleLbl="node1" presStyleIdx="3" presStyleCnt="7">
        <dgm:presLayoutVars>
          <dgm:bulletEnabled val="1"/>
        </dgm:presLayoutVars>
      </dgm:prSet>
      <dgm:spPr/>
      <dgm:t>
        <a:bodyPr/>
        <a:lstStyle/>
        <a:p>
          <a:endParaRPr lang="en-US"/>
        </a:p>
      </dgm:t>
    </dgm:pt>
    <dgm:pt modelId="{C52AD5F5-E0BF-4369-9917-FDD278FAE8AB}" type="pres">
      <dgm:prSet presAssocID="{2F21FC87-C1EE-4083-A50F-6596A78C9B08}" presName="dummy" presStyleCnt="0"/>
      <dgm:spPr/>
      <dgm:t>
        <a:bodyPr/>
        <a:lstStyle/>
        <a:p>
          <a:endParaRPr lang="en-US"/>
        </a:p>
      </dgm:t>
    </dgm:pt>
    <dgm:pt modelId="{597C9E16-EB96-4327-AC4B-40C3B5EFFCEA}" type="pres">
      <dgm:prSet presAssocID="{06197DAF-EC40-4629-A558-DAFA404AE410}" presName="sibTrans" presStyleLbl="sibTrans2D1" presStyleIdx="3" presStyleCnt="7"/>
      <dgm:spPr/>
      <dgm:t>
        <a:bodyPr/>
        <a:lstStyle/>
        <a:p>
          <a:endParaRPr lang="en-US"/>
        </a:p>
      </dgm:t>
    </dgm:pt>
    <dgm:pt modelId="{E24ED823-3A28-45EC-82FD-0DA422DC73D5}" type="pres">
      <dgm:prSet presAssocID="{7E41CEE4-7C53-40CA-9D30-364C16F79FD5}" presName="node" presStyleLbl="node1" presStyleIdx="4" presStyleCnt="7">
        <dgm:presLayoutVars>
          <dgm:bulletEnabled val="1"/>
        </dgm:presLayoutVars>
      </dgm:prSet>
      <dgm:spPr/>
      <dgm:t>
        <a:bodyPr/>
        <a:lstStyle/>
        <a:p>
          <a:endParaRPr lang="en-US"/>
        </a:p>
      </dgm:t>
    </dgm:pt>
    <dgm:pt modelId="{977358D5-727C-4EB4-AF55-EED0DEC31349}" type="pres">
      <dgm:prSet presAssocID="{7E41CEE4-7C53-40CA-9D30-364C16F79FD5}" presName="dummy" presStyleCnt="0"/>
      <dgm:spPr/>
      <dgm:t>
        <a:bodyPr/>
        <a:lstStyle/>
        <a:p>
          <a:endParaRPr lang="en-US"/>
        </a:p>
      </dgm:t>
    </dgm:pt>
    <dgm:pt modelId="{BB4C53E6-B3A0-4F3D-838F-8C48E2A11006}" type="pres">
      <dgm:prSet presAssocID="{1A2C6066-5799-4121-8C98-4FE32D501ADE}" presName="sibTrans" presStyleLbl="sibTrans2D1" presStyleIdx="4" presStyleCnt="7"/>
      <dgm:spPr/>
      <dgm:t>
        <a:bodyPr/>
        <a:lstStyle/>
        <a:p>
          <a:endParaRPr lang="en-US"/>
        </a:p>
      </dgm:t>
    </dgm:pt>
    <dgm:pt modelId="{A2807E4A-DE30-4E1A-AB10-D128695E0F07}" type="pres">
      <dgm:prSet presAssocID="{4BB38407-B787-4C82-AEF9-AF69CEED3CE9}" presName="node" presStyleLbl="node1" presStyleIdx="5" presStyleCnt="7">
        <dgm:presLayoutVars>
          <dgm:bulletEnabled val="1"/>
        </dgm:presLayoutVars>
      </dgm:prSet>
      <dgm:spPr/>
      <dgm:t>
        <a:bodyPr/>
        <a:lstStyle/>
        <a:p>
          <a:endParaRPr lang="en-US"/>
        </a:p>
      </dgm:t>
    </dgm:pt>
    <dgm:pt modelId="{207C5715-1C40-4513-AAFE-5D725DC839AE}" type="pres">
      <dgm:prSet presAssocID="{4BB38407-B787-4C82-AEF9-AF69CEED3CE9}" presName="dummy" presStyleCnt="0"/>
      <dgm:spPr/>
      <dgm:t>
        <a:bodyPr/>
        <a:lstStyle/>
        <a:p>
          <a:endParaRPr lang="en-US"/>
        </a:p>
      </dgm:t>
    </dgm:pt>
    <dgm:pt modelId="{8FE75E43-F8F3-4721-8E9C-1A3C158C1C9A}" type="pres">
      <dgm:prSet presAssocID="{3EE74634-BA9B-4073-8167-73DA83E4971B}" presName="sibTrans" presStyleLbl="sibTrans2D1" presStyleIdx="5" presStyleCnt="7"/>
      <dgm:spPr/>
      <dgm:t>
        <a:bodyPr/>
        <a:lstStyle/>
        <a:p>
          <a:endParaRPr lang="en-US"/>
        </a:p>
      </dgm:t>
    </dgm:pt>
    <dgm:pt modelId="{8BAFF631-BD4B-4A5B-9FD9-18B0E358A3AE}" type="pres">
      <dgm:prSet presAssocID="{B33BD22F-13A7-4E0C-8543-8152BDE1DC4F}" presName="node" presStyleLbl="node1" presStyleIdx="6" presStyleCnt="7">
        <dgm:presLayoutVars>
          <dgm:bulletEnabled val="1"/>
        </dgm:presLayoutVars>
      </dgm:prSet>
      <dgm:spPr/>
      <dgm:t>
        <a:bodyPr/>
        <a:lstStyle/>
        <a:p>
          <a:endParaRPr lang="en-US"/>
        </a:p>
      </dgm:t>
    </dgm:pt>
    <dgm:pt modelId="{ED5DE4D2-8863-4A71-95DF-B6BD9533AC9E}" type="pres">
      <dgm:prSet presAssocID="{B33BD22F-13A7-4E0C-8543-8152BDE1DC4F}" presName="dummy" presStyleCnt="0"/>
      <dgm:spPr/>
      <dgm:t>
        <a:bodyPr/>
        <a:lstStyle/>
        <a:p>
          <a:endParaRPr lang="en-US"/>
        </a:p>
      </dgm:t>
    </dgm:pt>
    <dgm:pt modelId="{A8689219-EC10-482F-98F8-9C7C83399FB5}" type="pres">
      <dgm:prSet presAssocID="{4AF7E289-1B88-4A5D-835D-023240155983}" presName="sibTrans" presStyleLbl="sibTrans2D1" presStyleIdx="6" presStyleCnt="7"/>
      <dgm:spPr/>
      <dgm:t>
        <a:bodyPr/>
        <a:lstStyle/>
        <a:p>
          <a:endParaRPr lang="en-US"/>
        </a:p>
      </dgm:t>
    </dgm:pt>
  </dgm:ptLst>
  <dgm:cxnLst>
    <dgm:cxn modelId="{3F2330D4-E4F9-48D7-8297-51ECB7877011}" srcId="{8B240B30-F8FC-4863-9336-98AFBE1562B2}" destId="{7E41CEE4-7C53-40CA-9D30-364C16F79FD5}" srcOrd="4" destOrd="0" parTransId="{1F565E74-5C5D-4E56-9652-32EFFF6962DB}" sibTransId="{1A2C6066-5799-4121-8C98-4FE32D501ADE}"/>
    <dgm:cxn modelId="{30A36227-DB53-485F-ACDF-6B0CD9D3A509}" srcId="{8B240B30-F8FC-4863-9336-98AFBE1562B2}" destId="{B33BD22F-13A7-4E0C-8543-8152BDE1DC4F}" srcOrd="6" destOrd="0" parTransId="{E2C235C6-D47E-4829-ADA3-D1414262E6FA}" sibTransId="{4AF7E289-1B88-4A5D-835D-023240155983}"/>
    <dgm:cxn modelId="{3C210E55-FF1F-498D-B635-9F2BB3B5DCD3}" type="presOf" srcId="{DCAA7DEC-E625-4CDE-A4E3-F4CF72479AB4}" destId="{146448ED-C950-4032-812D-F5C09F452BB8}" srcOrd="0" destOrd="0" presId="urn:microsoft.com/office/officeart/2005/8/layout/radial6"/>
    <dgm:cxn modelId="{FDD33181-0D54-4B51-90AA-C409C1D81E4B}" srcId="{8B240B30-F8FC-4863-9336-98AFBE1562B2}" destId="{2F21FC87-C1EE-4083-A50F-6596A78C9B08}" srcOrd="3" destOrd="0" parTransId="{588727BD-367C-4901-BF14-A96E33313F54}" sibTransId="{06197DAF-EC40-4629-A558-DAFA404AE410}"/>
    <dgm:cxn modelId="{FC48FB0F-5A85-43BB-AD6E-7A29D34094CD}" type="presOf" srcId="{C3FA6081-DEFA-4A87-B89C-83AAF4F66F42}" destId="{5E900351-3FAE-4E4C-AF6D-0F7BEFB2712A}" srcOrd="0" destOrd="0" presId="urn:microsoft.com/office/officeart/2005/8/layout/radial6"/>
    <dgm:cxn modelId="{0EB3AF56-6372-4BEF-AFF0-E3F7A700324C}" srcId="{8B240B30-F8FC-4863-9336-98AFBE1562B2}" destId="{C3FA6081-DEFA-4A87-B89C-83AAF4F66F42}" srcOrd="2" destOrd="0" parTransId="{F3B27ECD-1225-4199-ACFB-5ACF74D25D05}" sibTransId="{C0C533D3-0AF3-4C17-A060-6ADF4BE1BC57}"/>
    <dgm:cxn modelId="{A78F6075-55E2-4EB5-8D3F-1B3BC220F79F}" type="presOf" srcId="{2F21FC87-C1EE-4083-A50F-6596A78C9B08}" destId="{4D52244A-D6F6-4079-90E8-7B383B3DBEA2}" srcOrd="0" destOrd="0" presId="urn:microsoft.com/office/officeart/2005/8/layout/radial6"/>
    <dgm:cxn modelId="{0BC452F1-EA77-4C1C-BEF8-DC38F6EEB0A7}" type="presOf" srcId="{6747E42F-2F25-45AF-80F0-FDB6939E0BD6}" destId="{71EBB8AE-92AE-4B53-A90F-FB5792F43984}" srcOrd="0" destOrd="0" presId="urn:microsoft.com/office/officeart/2005/8/layout/radial6"/>
    <dgm:cxn modelId="{430F9E61-18C4-45EE-8C03-566E1E1900C5}" type="presOf" srcId="{1A2C6066-5799-4121-8C98-4FE32D501ADE}" destId="{BB4C53E6-B3A0-4F3D-838F-8C48E2A11006}" srcOrd="0" destOrd="0" presId="urn:microsoft.com/office/officeart/2005/8/layout/radial6"/>
    <dgm:cxn modelId="{697F3A0B-28F1-4405-BA94-CAF857474EFF}" type="presOf" srcId="{B33BD22F-13A7-4E0C-8543-8152BDE1DC4F}" destId="{8BAFF631-BD4B-4A5B-9FD9-18B0E358A3AE}" srcOrd="0" destOrd="0" presId="urn:microsoft.com/office/officeart/2005/8/layout/radial6"/>
    <dgm:cxn modelId="{AC80426E-F6B7-49B3-B870-B43B8CEBFE63}" type="presOf" srcId="{C0C533D3-0AF3-4C17-A060-6ADF4BE1BC57}" destId="{3DA9B9AE-0406-4653-8BA0-A05324A3D155}" srcOrd="0" destOrd="0" presId="urn:microsoft.com/office/officeart/2005/8/layout/radial6"/>
    <dgm:cxn modelId="{5AF30D7F-7B60-4EE0-9B52-D4AC751F5248}" srcId="{8B240B30-F8FC-4863-9336-98AFBE1562B2}" destId="{DCAA7DEC-E625-4CDE-A4E3-F4CF72479AB4}" srcOrd="1" destOrd="0" parTransId="{07C8D508-2F8C-4362-99EA-C42CDE63687F}" sibTransId="{81ED34F7-A228-4682-8EFE-6BF0FF26D769}"/>
    <dgm:cxn modelId="{E9A70783-8D12-4321-B54C-26E3FE43150D}" type="presOf" srcId="{81ED34F7-A228-4682-8EFE-6BF0FF26D769}" destId="{26D44C6C-3159-4037-A815-62B25D1F326F}" srcOrd="0" destOrd="0" presId="urn:microsoft.com/office/officeart/2005/8/layout/radial6"/>
    <dgm:cxn modelId="{6A72BED9-BB28-4629-B3A0-966C05347D61}" type="presOf" srcId="{4AF7E289-1B88-4A5D-835D-023240155983}" destId="{A8689219-EC10-482F-98F8-9C7C83399FB5}" srcOrd="0" destOrd="0" presId="urn:microsoft.com/office/officeart/2005/8/layout/radial6"/>
    <dgm:cxn modelId="{A093FB2C-0BE3-45F5-BC35-B47F2C188497}" type="presOf" srcId="{345AB4B1-8FF8-4299-AF7F-6F3E1930E155}" destId="{3F2B0AA7-4F8B-4DD1-928A-8423999E5739}" srcOrd="0" destOrd="0" presId="urn:microsoft.com/office/officeart/2005/8/layout/radial6"/>
    <dgm:cxn modelId="{555D3B67-77C1-4B05-BBE5-B4CDA77770DC}" type="presOf" srcId="{4BB38407-B787-4C82-AEF9-AF69CEED3CE9}" destId="{A2807E4A-DE30-4E1A-AB10-D128695E0F07}" srcOrd="0" destOrd="0" presId="urn:microsoft.com/office/officeart/2005/8/layout/radial6"/>
    <dgm:cxn modelId="{59761D5F-0787-48CE-B5DE-B8330EBA9612}" type="presOf" srcId="{8B240B30-F8FC-4863-9336-98AFBE1562B2}" destId="{649CF062-4357-4161-B79B-E8F1150FA354}" srcOrd="0" destOrd="0" presId="urn:microsoft.com/office/officeart/2005/8/layout/radial6"/>
    <dgm:cxn modelId="{AD1F35CC-D7EA-4E74-B61E-9171B7A84E74}" type="presOf" srcId="{3EE74634-BA9B-4073-8167-73DA83E4971B}" destId="{8FE75E43-F8F3-4721-8E9C-1A3C158C1C9A}" srcOrd="0" destOrd="0" presId="urn:microsoft.com/office/officeart/2005/8/layout/radial6"/>
    <dgm:cxn modelId="{EAF26595-3B47-443C-BEEC-9575099AAD10}" type="presOf" srcId="{BA14AB77-670C-4983-9A22-67DF02FA00E7}" destId="{2443E114-6654-4C70-862F-D87812784A4E}" srcOrd="0" destOrd="0" presId="urn:microsoft.com/office/officeart/2005/8/layout/radial6"/>
    <dgm:cxn modelId="{D94E0ADA-B1DF-4141-8A3D-A1C648A4175B}" srcId="{8B240B30-F8FC-4863-9336-98AFBE1562B2}" destId="{4BB38407-B787-4C82-AEF9-AF69CEED3CE9}" srcOrd="5" destOrd="0" parTransId="{441104E1-F936-4453-8B47-53E972F5119F}" sibTransId="{3EE74634-BA9B-4073-8167-73DA83E4971B}"/>
    <dgm:cxn modelId="{54AA112C-59D9-4940-A319-AC37583290AF}" type="presOf" srcId="{7E41CEE4-7C53-40CA-9D30-364C16F79FD5}" destId="{E24ED823-3A28-45EC-82FD-0DA422DC73D5}" srcOrd="0" destOrd="0" presId="urn:microsoft.com/office/officeart/2005/8/layout/radial6"/>
    <dgm:cxn modelId="{D1A573F1-F7CF-48EB-A439-772C441A8CAE}" srcId="{6747E42F-2F25-45AF-80F0-FDB6939E0BD6}" destId="{8B240B30-F8FC-4863-9336-98AFBE1562B2}" srcOrd="0" destOrd="0" parTransId="{1E239803-D4AD-4453-B27F-ACFA093315D9}" sibTransId="{F8DC0811-2859-4414-A3FE-C2ACE8D3FED5}"/>
    <dgm:cxn modelId="{287C1134-9073-45EC-B1AE-0DE33308797F}" srcId="{8B240B30-F8FC-4863-9336-98AFBE1562B2}" destId="{345AB4B1-8FF8-4299-AF7F-6F3E1930E155}" srcOrd="0" destOrd="0" parTransId="{993F21C3-EA84-47DD-9F38-E874CE4E5FFB}" sibTransId="{BA14AB77-670C-4983-9A22-67DF02FA00E7}"/>
    <dgm:cxn modelId="{A3632A0E-169E-4751-9472-AF7C6F663AEB}" type="presOf" srcId="{06197DAF-EC40-4629-A558-DAFA404AE410}" destId="{597C9E16-EB96-4327-AC4B-40C3B5EFFCEA}" srcOrd="0" destOrd="0" presId="urn:microsoft.com/office/officeart/2005/8/layout/radial6"/>
    <dgm:cxn modelId="{C5F117DE-1584-4375-956F-DD7B348DD2DD}" type="presParOf" srcId="{71EBB8AE-92AE-4B53-A90F-FB5792F43984}" destId="{649CF062-4357-4161-B79B-E8F1150FA354}" srcOrd="0" destOrd="0" presId="urn:microsoft.com/office/officeart/2005/8/layout/radial6"/>
    <dgm:cxn modelId="{CE9AEFE5-31D0-429E-BD9E-9AED54FF1C11}" type="presParOf" srcId="{71EBB8AE-92AE-4B53-A90F-FB5792F43984}" destId="{3F2B0AA7-4F8B-4DD1-928A-8423999E5739}" srcOrd="1" destOrd="0" presId="urn:microsoft.com/office/officeart/2005/8/layout/radial6"/>
    <dgm:cxn modelId="{048FB909-DFBF-40E3-956F-7BFF825D7A5F}" type="presParOf" srcId="{71EBB8AE-92AE-4B53-A90F-FB5792F43984}" destId="{58C495AE-9E6A-4E79-853C-EBAB354289EF}" srcOrd="2" destOrd="0" presId="urn:microsoft.com/office/officeart/2005/8/layout/radial6"/>
    <dgm:cxn modelId="{70234262-5EFF-471B-813E-455D41CF07CF}" type="presParOf" srcId="{71EBB8AE-92AE-4B53-A90F-FB5792F43984}" destId="{2443E114-6654-4C70-862F-D87812784A4E}" srcOrd="3" destOrd="0" presId="urn:microsoft.com/office/officeart/2005/8/layout/radial6"/>
    <dgm:cxn modelId="{C3FDB011-1138-41EB-829A-2CB9F75F2B34}" type="presParOf" srcId="{71EBB8AE-92AE-4B53-A90F-FB5792F43984}" destId="{146448ED-C950-4032-812D-F5C09F452BB8}" srcOrd="4" destOrd="0" presId="urn:microsoft.com/office/officeart/2005/8/layout/radial6"/>
    <dgm:cxn modelId="{9614996E-BF07-46F1-8800-585A412A65C3}" type="presParOf" srcId="{71EBB8AE-92AE-4B53-A90F-FB5792F43984}" destId="{A1886850-066D-4133-BD0A-612D82147C42}" srcOrd="5" destOrd="0" presId="urn:microsoft.com/office/officeart/2005/8/layout/radial6"/>
    <dgm:cxn modelId="{BD2EB429-207B-4FC8-BB9E-4A906FE71368}" type="presParOf" srcId="{71EBB8AE-92AE-4B53-A90F-FB5792F43984}" destId="{26D44C6C-3159-4037-A815-62B25D1F326F}" srcOrd="6" destOrd="0" presId="urn:microsoft.com/office/officeart/2005/8/layout/radial6"/>
    <dgm:cxn modelId="{580D011C-A4FD-4D4C-93A0-AEDACC096725}" type="presParOf" srcId="{71EBB8AE-92AE-4B53-A90F-FB5792F43984}" destId="{5E900351-3FAE-4E4C-AF6D-0F7BEFB2712A}" srcOrd="7" destOrd="0" presId="urn:microsoft.com/office/officeart/2005/8/layout/radial6"/>
    <dgm:cxn modelId="{7075704F-ABDD-409C-89FB-DAFA4F307C29}" type="presParOf" srcId="{71EBB8AE-92AE-4B53-A90F-FB5792F43984}" destId="{0E5F8619-EF2A-437F-B526-1F6A16389595}" srcOrd="8" destOrd="0" presId="urn:microsoft.com/office/officeart/2005/8/layout/radial6"/>
    <dgm:cxn modelId="{86B11197-1C8C-417C-A157-46FFE5F870C1}" type="presParOf" srcId="{71EBB8AE-92AE-4B53-A90F-FB5792F43984}" destId="{3DA9B9AE-0406-4653-8BA0-A05324A3D155}" srcOrd="9" destOrd="0" presId="urn:microsoft.com/office/officeart/2005/8/layout/radial6"/>
    <dgm:cxn modelId="{D1B0EEEB-4924-4970-A00A-BDDDDB598DD8}" type="presParOf" srcId="{71EBB8AE-92AE-4B53-A90F-FB5792F43984}" destId="{4D52244A-D6F6-4079-90E8-7B383B3DBEA2}" srcOrd="10" destOrd="0" presId="urn:microsoft.com/office/officeart/2005/8/layout/radial6"/>
    <dgm:cxn modelId="{22AA05C0-F671-455D-BA71-F3E977804033}" type="presParOf" srcId="{71EBB8AE-92AE-4B53-A90F-FB5792F43984}" destId="{C52AD5F5-E0BF-4369-9917-FDD278FAE8AB}" srcOrd="11" destOrd="0" presId="urn:microsoft.com/office/officeart/2005/8/layout/radial6"/>
    <dgm:cxn modelId="{12087FDD-400E-438B-BF39-E13681C9D3C6}" type="presParOf" srcId="{71EBB8AE-92AE-4B53-A90F-FB5792F43984}" destId="{597C9E16-EB96-4327-AC4B-40C3B5EFFCEA}" srcOrd="12" destOrd="0" presId="urn:microsoft.com/office/officeart/2005/8/layout/radial6"/>
    <dgm:cxn modelId="{A37F8414-03D7-48DB-8A92-6E2FEB6C75D0}" type="presParOf" srcId="{71EBB8AE-92AE-4B53-A90F-FB5792F43984}" destId="{E24ED823-3A28-45EC-82FD-0DA422DC73D5}" srcOrd="13" destOrd="0" presId="urn:microsoft.com/office/officeart/2005/8/layout/radial6"/>
    <dgm:cxn modelId="{527EAF78-6BC2-473A-94FA-518175BA88C6}" type="presParOf" srcId="{71EBB8AE-92AE-4B53-A90F-FB5792F43984}" destId="{977358D5-727C-4EB4-AF55-EED0DEC31349}" srcOrd="14" destOrd="0" presId="urn:microsoft.com/office/officeart/2005/8/layout/radial6"/>
    <dgm:cxn modelId="{357F10B3-758C-4C5C-B6AF-9FB08C82B91F}" type="presParOf" srcId="{71EBB8AE-92AE-4B53-A90F-FB5792F43984}" destId="{BB4C53E6-B3A0-4F3D-838F-8C48E2A11006}" srcOrd="15" destOrd="0" presId="urn:microsoft.com/office/officeart/2005/8/layout/radial6"/>
    <dgm:cxn modelId="{169AA8D7-1168-4687-AC24-95A157C77CFF}" type="presParOf" srcId="{71EBB8AE-92AE-4B53-A90F-FB5792F43984}" destId="{A2807E4A-DE30-4E1A-AB10-D128695E0F07}" srcOrd="16" destOrd="0" presId="urn:microsoft.com/office/officeart/2005/8/layout/radial6"/>
    <dgm:cxn modelId="{4EB76AE1-5C6A-4B8E-A815-E07A167A8AF0}" type="presParOf" srcId="{71EBB8AE-92AE-4B53-A90F-FB5792F43984}" destId="{207C5715-1C40-4513-AAFE-5D725DC839AE}" srcOrd="17" destOrd="0" presId="urn:microsoft.com/office/officeart/2005/8/layout/radial6"/>
    <dgm:cxn modelId="{EB150A26-5A5D-44FB-B8E7-C5036C1FA99A}" type="presParOf" srcId="{71EBB8AE-92AE-4B53-A90F-FB5792F43984}" destId="{8FE75E43-F8F3-4721-8E9C-1A3C158C1C9A}" srcOrd="18" destOrd="0" presId="urn:microsoft.com/office/officeart/2005/8/layout/radial6"/>
    <dgm:cxn modelId="{EAA3DA08-3B94-4002-AAE9-D3501E473BC8}" type="presParOf" srcId="{71EBB8AE-92AE-4B53-A90F-FB5792F43984}" destId="{8BAFF631-BD4B-4A5B-9FD9-18B0E358A3AE}" srcOrd="19" destOrd="0" presId="urn:microsoft.com/office/officeart/2005/8/layout/radial6"/>
    <dgm:cxn modelId="{300A2123-28A6-4E8D-A625-D478F91D33F6}" type="presParOf" srcId="{71EBB8AE-92AE-4B53-A90F-FB5792F43984}" destId="{ED5DE4D2-8863-4A71-95DF-B6BD9533AC9E}" srcOrd="20" destOrd="0" presId="urn:microsoft.com/office/officeart/2005/8/layout/radial6"/>
    <dgm:cxn modelId="{D26DC4BC-B80A-45E3-A574-8B1A62DE2A9D}" type="presParOf" srcId="{71EBB8AE-92AE-4B53-A90F-FB5792F43984}" destId="{A8689219-EC10-482F-98F8-9C7C83399FB5}"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54B41-884F-4B21-8EC7-BF72611255A5}"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l-BE"/>
        </a:p>
      </dgm:t>
    </dgm:pt>
    <dgm:pt modelId="{03F348AF-8B98-43A7-B3AA-63298F02A2B6}">
      <dgm:prSet phldrT="[Tekst]"/>
      <dgm:spPr>
        <a:solidFill>
          <a:schemeClr val="tx1"/>
        </a:solidFill>
      </dgm:spPr>
      <dgm:t>
        <a:bodyPr/>
        <a:lstStyle/>
        <a:p>
          <a:r>
            <a:rPr lang="nl-BE" dirty="0" smtClean="0"/>
            <a:t>On </a:t>
          </a:r>
          <a:r>
            <a:rPr lang="nl-BE" dirty="0" err="1" smtClean="0"/>
            <a:t>Demand</a:t>
          </a:r>
          <a:endParaRPr lang="fr-BE" dirty="0" smtClean="0"/>
        </a:p>
      </dgm:t>
    </dgm:pt>
    <dgm:pt modelId="{E3E94D52-923E-4A00-AA18-22EDFFEFA488}" type="parTrans" cxnId="{C3787B0F-B199-4F0E-A587-6465694C04A8}">
      <dgm:prSet/>
      <dgm:spPr/>
      <dgm:t>
        <a:bodyPr/>
        <a:lstStyle/>
        <a:p>
          <a:endParaRPr lang="nl-BE"/>
        </a:p>
      </dgm:t>
    </dgm:pt>
    <dgm:pt modelId="{841096FE-F883-445E-8503-9E78A8084003}" type="sibTrans" cxnId="{C3787B0F-B199-4F0E-A587-6465694C04A8}">
      <dgm:prSet/>
      <dgm:spPr/>
      <dgm:t>
        <a:bodyPr/>
        <a:lstStyle/>
        <a:p>
          <a:endParaRPr lang="nl-BE"/>
        </a:p>
      </dgm:t>
    </dgm:pt>
    <dgm:pt modelId="{3845D050-AD97-44D2-B633-89917E5DB747}">
      <dgm:prSet phldrT="[Tekst]"/>
      <dgm:spPr>
        <a:solidFill>
          <a:schemeClr val="tx1"/>
        </a:solidFill>
      </dgm:spPr>
      <dgm:t>
        <a:bodyPr/>
        <a:lstStyle/>
        <a:p>
          <a:r>
            <a:rPr lang="nl-BE" dirty="0" err="1" smtClean="0"/>
            <a:t>Broad</a:t>
          </a:r>
          <a:r>
            <a:rPr lang="nl-BE" dirty="0" smtClean="0"/>
            <a:t> </a:t>
          </a:r>
          <a:r>
            <a:rPr lang="nl-BE" dirty="0" err="1" smtClean="0"/>
            <a:t>network</a:t>
          </a:r>
          <a:r>
            <a:rPr lang="nl-BE" dirty="0" smtClean="0"/>
            <a:t> access</a:t>
          </a:r>
          <a:endParaRPr lang="fr-BE" dirty="0" smtClean="0"/>
        </a:p>
      </dgm:t>
    </dgm:pt>
    <dgm:pt modelId="{F2592685-C8E4-499E-ACF2-A6D71F087E2B}" type="parTrans" cxnId="{5401F110-A47F-46AC-8B60-7374BD00800B}">
      <dgm:prSet/>
      <dgm:spPr/>
      <dgm:t>
        <a:bodyPr/>
        <a:lstStyle/>
        <a:p>
          <a:endParaRPr lang="nl-BE"/>
        </a:p>
      </dgm:t>
    </dgm:pt>
    <dgm:pt modelId="{07400B65-691A-431D-8806-C9FAC27902C8}" type="sibTrans" cxnId="{5401F110-A47F-46AC-8B60-7374BD00800B}">
      <dgm:prSet/>
      <dgm:spPr/>
      <dgm:t>
        <a:bodyPr/>
        <a:lstStyle/>
        <a:p>
          <a:endParaRPr lang="nl-BE"/>
        </a:p>
      </dgm:t>
    </dgm:pt>
    <dgm:pt modelId="{02A6FC1E-6043-401A-B737-FA35515DB084}">
      <dgm:prSet phldrT="[Tekst]"/>
      <dgm:spPr>
        <a:solidFill>
          <a:schemeClr val="tx1"/>
        </a:solidFill>
      </dgm:spPr>
      <dgm:t>
        <a:bodyPr/>
        <a:lstStyle/>
        <a:p>
          <a:r>
            <a:rPr lang="nl-BE" dirty="0" smtClean="0"/>
            <a:t>Resource pooling</a:t>
          </a:r>
          <a:endParaRPr lang="fr-BE" dirty="0" smtClean="0"/>
        </a:p>
      </dgm:t>
    </dgm:pt>
    <dgm:pt modelId="{334320AE-010A-4542-8853-476D65586A6C}" type="parTrans" cxnId="{502B0190-35B7-46F5-802A-E56FC08DCE32}">
      <dgm:prSet/>
      <dgm:spPr/>
      <dgm:t>
        <a:bodyPr/>
        <a:lstStyle/>
        <a:p>
          <a:endParaRPr lang="nl-BE"/>
        </a:p>
      </dgm:t>
    </dgm:pt>
    <dgm:pt modelId="{0B13ECA7-9738-404F-BDE7-A24910EC9918}" type="sibTrans" cxnId="{502B0190-35B7-46F5-802A-E56FC08DCE32}">
      <dgm:prSet/>
      <dgm:spPr/>
      <dgm:t>
        <a:bodyPr/>
        <a:lstStyle/>
        <a:p>
          <a:endParaRPr lang="nl-BE"/>
        </a:p>
      </dgm:t>
    </dgm:pt>
    <dgm:pt modelId="{BE136B35-4050-48B9-B3F4-8A1F5D3A5FB7}">
      <dgm:prSet phldrT="[Tekst]"/>
      <dgm:spPr>
        <a:solidFill>
          <a:schemeClr val="tx1"/>
        </a:solidFill>
      </dgm:spPr>
      <dgm:t>
        <a:bodyPr/>
        <a:lstStyle/>
        <a:p>
          <a:r>
            <a:rPr lang="nl-BE" dirty="0" err="1" smtClean="0"/>
            <a:t>Measured</a:t>
          </a:r>
          <a:r>
            <a:rPr lang="nl-BE" dirty="0" smtClean="0"/>
            <a:t> service</a:t>
          </a:r>
          <a:endParaRPr lang="nl-BE" dirty="0"/>
        </a:p>
      </dgm:t>
    </dgm:pt>
    <dgm:pt modelId="{2B48B5B1-951B-4956-A80E-8A239E7AB37C}" type="parTrans" cxnId="{85F98513-2B55-4452-8DBD-0E238DFC179D}">
      <dgm:prSet/>
      <dgm:spPr/>
      <dgm:t>
        <a:bodyPr/>
        <a:lstStyle/>
        <a:p>
          <a:endParaRPr lang="nl-BE"/>
        </a:p>
      </dgm:t>
    </dgm:pt>
    <dgm:pt modelId="{073E1A4C-86FB-44A4-B487-224F6FE897D4}" type="sibTrans" cxnId="{85F98513-2B55-4452-8DBD-0E238DFC179D}">
      <dgm:prSet/>
      <dgm:spPr/>
      <dgm:t>
        <a:bodyPr/>
        <a:lstStyle/>
        <a:p>
          <a:endParaRPr lang="nl-BE"/>
        </a:p>
      </dgm:t>
    </dgm:pt>
    <dgm:pt modelId="{49A52144-4E44-448E-9501-0826C6CFCA87}">
      <dgm:prSet phldrT="[Tekst]"/>
      <dgm:spPr>
        <a:solidFill>
          <a:schemeClr val="tx1"/>
        </a:solidFill>
      </dgm:spPr>
      <dgm:t>
        <a:bodyPr/>
        <a:lstStyle/>
        <a:p>
          <a:r>
            <a:rPr lang="nl-BE" dirty="0" smtClean="0"/>
            <a:t>Rapid </a:t>
          </a:r>
          <a:r>
            <a:rPr lang="nl-BE" dirty="0" err="1" smtClean="0"/>
            <a:t>elasiticity</a:t>
          </a:r>
          <a:endParaRPr lang="fr-BE" dirty="0" smtClean="0"/>
        </a:p>
      </dgm:t>
    </dgm:pt>
    <dgm:pt modelId="{F7CE22B6-A20C-4BA8-B43B-1B85B6BEBB13}" type="parTrans" cxnId="{31294EA0-C7CD-4B0B-B12D-24DA4637DAD7}">
      <dgm:prSet/>
      <dgm:spPr/>
      <dgm:t>
        <a:bodyPr/>
        <a:lstStyle/>
        <a:p>
          <a:endParaRPr lang="nl-BE"/>
        </a:p>
      </dgm:t>
    </dgm:pt>
    <dgm:pt modelId="{71474B30-25E1-430C-9191-4CE1E93D5530}" type="sibTrans" cxnId="{31294EA0-C7CD-4B0B-B12D-24DA4637DAD7}">
      <dgm:prSet/>
      <dgm:spPr>
        <a:solidFill>
          <a:srgbClr val="3E6E5A"/>
        </a:solidFill>
      </dgm:spPr>
      <dgm:t>
        <a:bodyPr/>
        <a:lstStyle/>
        <a:p>
          <a:endParaRPr lang="nl-BE"/>
        </a:p>
      </dgm:t>
    </dgm:pt>
    <dgm:pt modelId="{BD791BAF-9C9D-4AC4-8A2D-8F64BAF49404}" type="pres">
      <dgm:prSet presAssocID="{84754B41-884F-4B21-8EC7-BF72611255A5}" presName="cycle" presStyleCnt="0">
        <dgm:presLayoutVars>
          <dgm:dir/>
          <dgm:resizeHandles val="exact"/>
        </dgm:presLayoutVars>
      </dgm:prSet>
      <dgm:spPr/>
      <dgm:t>
        <a:bodyPr/>
        <a:lstStyle/>
        <a:p>
          <a:endParaRPr lang="fr-BE"/>
        </a:p>
      </dgm:t>
    </dgm:pt>
    <dgm:pt modelId="{8B853378-2FA7-4F1F-A247-1D67F858DEC5}" type="pres">
      <dgm:prSet presAssocID="{03F348AF-8B98-43A7-B3AA-63298F02A2B6}" presName="node" presStyleLbl="node1" presStyleIdx="0" presStyleCnt="5">
        <dgm:presLayoutVars>
          <dgm:bulletEnabled val="1"/>
        </dgm:presLayoutVars>
      </dgm:prSet>
      <dgm:spPr/>
      <dgm:t>
        <a:bodyPr/>
        <a:lstStyle/>
        <a:p>
          <a:endParaRPr lang="nl-BE"/>
        </a:p>
      </dgm:t>
    </dgm:pt>
    <dgm:pt modelId="{80F9E6AF-7A36-4FE1-9B3A-824C9A4D697B}" type="pres">
      <dgm:prSet presAssocID="{03F348AF-8B98-43A7-B3AA-63298F02A2B6}" presName="spNode" presStyleCnt="0"/>
      <dgm:spPr/>
      <dgm:t>
        <a:bodyPr/>
        <a:lstStyle/>
        <a:p>
          <a:endParaRPr lang="en-US"/>
        </a:p>
      </dgm:t>
    </dgm:pt>
    <dgm:pt modelId="{E0EA8C61-97D1-4992-9F07-AA6EAE05D2CC}" type="pres">
      <dgm:prSet presAssocID="{841096FE-F883-445E-8503-9E78A8084003}" presName="sibTrans" presStyleLbl="sibTrans1D1" presStyleIdx="0" presStyleCnt="5"/>
      <dgm:spPr/>
      <dgm:t>
        <a:bodyPr/>
        <a:lstStyle/>
        <a:p>
          <a:endParaRPr lang="fr-BE"/>
        </a:p>
      </dgm:t>
    </dgm:pt>
    <dgm:pt modelId="{446B5FEE-A1C2-4256-B57E-FEF3020F2C0B}" type="pres">
      <dgm:prSet presAssocID="{3845D050-AD97-44D2-B633-89917E5DB747}" presName="node" presStyleLbl="node1" presStyleIdx="1" presStyleCnt="5">
        <dgm:presLayoutVars>
          <dgm:bulletEnabled val="1"/>
        </dgm:presLayoutVars>
      </dgm:prSet>
      <dgm:spPr/>
      <dgm:t>
        <a:bodyPr/>
        <a:lstStyle/>
        <a:p>
          <a:endParaRPr lang="nl-BE"/>
        </a:p>
      </dgm:t>
    </dgm:pt>
    <dgm:pt modelId="{EDE47432-9955-4A3E-8FD0-4BC0EBD83ADD}" type="pres">
      <dgm:prSet presAssocID="{3845D050-AD97-44D2-B633-89917E5DB747}" presName="spNode" presStyleCnt="0"/>
      <dgm:spPr/>
      <dgm:t>
        <a:bodyPr/>
        <a:lstStyle/>
        <a:p>
          <a:endParaRPr lang="en-US"/>
        </a:p>
      </dgm:t>
    </dgm:pt>
    <dgm:pt modelId="{E7C53F34-3C33-4D93-AB68-7C16E0A75B11}" type="pres">
      <dgm:prSet presAssocID="{07400B65-691A-431D-8806-C9FAC27902C8}" presName="sibTrans" presStyleLbl="sibTrans1D1" presStyleIdx="1" presStyleCnt="5"/>
      <dgm:spPr/>
      <dgm:t>
        <a:bodyPr/>
        <a:lstStyle/>
        <a:p>
          <a:endParaRPr lang="fr-BE"/>
        </a:p>
      </dgm:t>
    </dgm:pt>
    <dgm:pt modelId="{0C9D5275-87D1-4C6B-B05C-AD1B6ECDA94A}" type="pres">
      <dgm:prSet presAssocID="{02A6FC1E-6043-401A-B737-FA35515DB084}" presName="node" presStyleLbl="node1" presStyleIdx="2" presStyleCnt="5">
        <dgm:presLayoutVars>
          <dgm:bulletEnabled val="1"/>
        </dgm:presLayoutVars>
      </dgm:prSet>
      <dgm:spPr/>
      <dgm:t>
        <a:bodyPr/>
        <a:lstStyle/>
        <a:p>
          <a:endParaRPr lang="nl-BE"/>
        </a:p>
      </dgm:t>
    </dgm:pt>
    <dgm:pt modelId="{1033BBC7-6F84-40E8-B793-41BD3E4CF3B2}" type="pres">
      <dgm:prSet presAssocID="{02A6FC1E-6043-401A-B737-FA35515DB084}" presName="spNode" presStyleCnt="0"/>
      <dgm:spPr/>
      <dgm:t>
        <a:bodyPr/>
        <a:lstStyle/>
        <a:p>
          <a:endParaRPr lang="en-US"/>
        </a:p>
      </dgm:t>
    </dgm:pt>
    <dgm:pt modelId="{3AE14693-F1C7-402A-B722-9554EE076C2D}" type="pres">
      <dgm:prSet presAssocID="{0B13ECA7-9738-404F-BDE7-A24910EC9918}" presName="sibTrans" presStyleLbl="sibTrans1D1" presStyleIdx="2" presStyleCnt="5"/>
      <dgm:spPr/>
      <dgm:t>
        <a:bodyPr/>
        <a:lstStyle/>
        <a:p>
          <a:endParaRPr lang="fr-BE"/>
        </a:p>
      </dgm:t>
    </dgm:pt>
    <dgm:pt modelId="{E3FB6E28-BF87-43CA-BFE1-7702D5123D14}" type="pres">
      <dgm:prSet presAssocID="{BE136B35-4050-48B9-B3F4-8A1F5D3A5FB7}" presName="node" presStyleLbl="node1" presStyleIdx="3" presStyleCnt="5">
        <dgm:presLayoutVars>
          <dgm:bulletEnabled val="1"/>
        </dgm:presLayoutVars>
      </dgm:prSet>
      <dgm:spPr/>
      <dgm:t>
        <a:bodyPr/>
        <a:lstStyle/>
        <a:p>
          <a:endParaRPr lang="nl-BE"/>
        </a:p>
      </dgm:t>
    </dgm:pt>
    <dgm:pt modelId="{8C2B9825-DA8D-42F7-A196-B2296895C0D4}" type="pres">
      <dgm:prSet presAssocID="{BE136B35-4050-48B9-B3F4-8A1F5D3A5FB7}" presName="spNode" presStyleCnt="0"/>
      <dgm:spPr/>
      <dgm:t>
        <a:bodyPr/>
        <a:lstStyle/>
        <a:p>
          <a:endParaRPr lang="en-US"/>
        </a:p>
      </dgm:t>
    </dgm:pt>
    <dgm:pt modelId="{35EE7F6B-F498-4C3B-9A5D-DB55B8A35C1B}" type="pres">
      <dgm:prSet presAssocID="{073E1A4C-86FB-44A4-B487-224F6FE897D4}" presName="sibTrans" presStyleLbl="sibTrans1D1" presStyleIdx="3" presStyleCnt="5"/>
      <dgm:spPr/>
      <dgm:t>
        <a:bodyPr/>
        <a:lstStyle/>
        <a:p>
          <a:endParaRPr lang="fr-BE"/>
        </a:p>
      </dgm:t>
    </dgm:pt>
    <dgm:pt modelId="{4767074D-2A38-4E75-A603-BBB71E53D39D}" type="pres">
      <dgm:prSet presAssocID="{49A52144-4E44-448E-9501-0826C6CFCA87}" presName="node" presStyleLbl="node1" presStyleIdx="4" presStyleCnt="5">
        <dgm:presLayoutVars>
          <dgm:bulletEnabled val="1"/>
        </dgm:presLayoutVars>
      </dgm:prSet>
      <dgm:spPr/>
      <dgm:t>
        <a:bodyPr/>
        <a:lstStyle/>
        <a:p>
          <a:endParaRPr lang="nl-BE"/>
        </a:p>
      </dgm:t>
    </dgm:pt>
    <dgm:pt modelId="{63DBF405-259B-47B4-8A11-122A7925F108}" type="pres">
      <dgm:prSet presAssocID="{49A52144-4E44-448E-9501-0826C6CFCA87}" presName="spNode" presStyleCnt="0"/>
      <dgm:spPr/>
      <dgm:t>
        <a:bodyPr/>
        <a:lstStyle/>
        <a:p>
          <a:endParaRPr lang="en-US"/>
        </a:p>
      </dgm:t>
    </dgm:pt>
    <dgm:pt modelId="{B2E27E85-C30E-4874-A475-EFC807A2BC78}" type="pres">
      <dgm:prSet presAssocID="{71474B30-25E1-430C-9191-4CE1E93D5530}" presName="sibTrans" presStyleLbl="sibTrans1D1" presStyleIdx="4" presStyleCnt="5"/>
      <dgm:spPr/>
      <dgm:t>
        <a:bodyPr/>
        <a:lstStyle/>
        <a:p>
          <a:endParaRPr lang="fr-BE"/>
        </a:p>
      </dgm:t>
    </dgm:pt>
  </dgm:ptLst>
  <dgm:cxnLst>
    <dgm:cxn modelId="{50639D30-B504-454E-A3C8-45DE086A4D30}" type="presOf" srcId="{49A52144-4E44-448E-9501-0826C6CFCA87}" destId="{4767074D-2A38-4E75-A603-BBB71E53D39D}" srcOrd="0" destOrd="0" presId="urn:microsoft.com/office/officeart/2005/8/layout/cycle6"/>
    <dgm:cxn modelId="{E46A075E-27F6-4EB2-97DC-09FDDBB1AFA6}" type="presOf" srcId="{0B13ECA7-9738-404F-BDE7-A24910EC9918}" destId="{3AE14693-F1C7-402A-B722-9554EE076C2D}" srcOrd="0" destOrd="0" presId="urn:microsoft.com/office/officeart/2005/8/layout/cycle6"/>
    <dgm:cxn modelId="{FD4CC3EA-DA56-4B79-A9AC-98BE6C74CD00}" type="presOf" srcId="{07400B65-691A-431D-8806-C9FAC27902C8}" destId="{E7C53F34-3C33-4D93-AB68-7C16E0A75B11}" srcOrd="0" destOrd="0" presId="urn:microsoft.com/office/officeart/2005/8/layout/cycle6"/>
    <dgm:cxn modelId="{502B0190-35B7-46F5-802A-E56FC08DCE32}" srcId="{84754B41-884F-4B21-8EC7-BF72611255A5}" destId="{02A6FC1E-6043-401A-B737-FA35515DB084}" srcOrd="2" destOrd="0" parTransId="{334320AE-010A-4542-8853-476D65586A6C}" sibTransId="{0B13ECA7-9738-404F-BDE7-A24910EC9918}"/>
    <dgm:cxn modelId="{621A17BB-E197-4AF7-9233-43A07192EF3D}" type="presOf" srcId="{02A6FC1E-6043-401A-B737-FA35515DB084}" destId="{0C9D5275-87D1-4C6B-B05C-AD1B6ECDA94A}" srcOrd="0" destOrd="0" presId="urn:microsoft.com/office/officeart/2005/8/layout/cycle6"/>
    <dgm:cxn modelId="{C3787B0F-B199-4F0E-A587-6465694C04A8}" srcId="{84754B41-884F-4B21-8EC7-BF72611255A5}" destId="{03F348AF-8B98-43A7-B3AA-63298F02A2B6}" srcOrd="0" destOrd="0" parTransId="{E3E94D52-923E-4A00-AA18-22EDFFEFA488}" sibTransId="{841096FE-F883-445E-8503-9E78A8084003}"/>
    <dgm:cxn modelId="{416C7C39-8F3F-4C7B-B7B5-D37ABEFC2F16}" type="presOf" srcId="{71474B30-25E1-430C-9191-4CE1E93D5530}" destId="{B2E27E85-C30E-4874-A475-EFC807A2BC78}" srcOrd="0" destOrd="0" presId="urn:microsoft.com/office/officeart/2005/8/layout/cycle6"/>
    <dgm:cxn modelId="{5401F110-A47F-46AC-8B60-7374BD00800B}" srcId="{84754B41-884F-4B21-8EC7-BF72611255A5}" destId="{3845D050-AD97-44D2-B633-89917E5DB747}" srcOrd="1" destOrd="0" parTransId="{F2592685-C8E4-499E-ACF2-A6D71F087E2B}" sibTransId="{07400B65-691A-431D-8806-C9FAC27902C8}"/>
    <dgm:cxn modelId="{85F98513-2B55-4452-8DBD-0E238DFC179D}" srcId="{84754B41-884F-4B21-8EC7-BF72611255A5}" destId="{BE136B35-4050-48B9-B3F4-8A1F5D3A5FB7}" srcOrd="3" destOrd="0" parTransId="{2B48B5B1-951B-4956-A80E-8A239E7AB37C}" sibTransId="{073E1A4C-86FB-44A4-B487-224F6FE897D4}"/>
    <dgm:cxn modelId="{868BC5FB-AA13-4B6B-BF11-B6016154594C}" type="presOf" srcId="{3845D050-AD97-44D2-B633-89917E5DB747}" destId="{446B5FEE-A1C2-4256-B57E-FEF3020F2C0B}" srcOrd="0" destOrd="0" presId="urn:microsoft.com/office/officeart/2005/8/layout/cycle6"/>
    <dgm:cxn modelId="{0BB5649C-8C93-45EC-8F64-46F176F96A8D}" type="presOf" srcId="{073E1A4C-86FB-44A4-B487-224F6FE897D4}" destId="{35EE7F6B-F498-4C3B-9A5D-DB55B8A35C1B}" srcOrd="0" destOrd="0" presId="urn:microsoft.com/office/officeart/2005/8/layout/cycle6"/>
    <dgm:cxn modelId="{31294EA0-C7CD-4B0B-B12D-24DA4637DAD7}" srcId="{84754B41-884F-4B21-8EC7-BF72611255A5}" destId="{49A52144-4E44-448E-9501-0826C6CFCA87}" srcOrd="4" destOrd="0" parTransId="{F7CE22B6-A20C-4BA8-B43B-1B85B6BEBB13}" sibTransId="{71474B30-25E1-430C-9191-4CE1E93D5530}"/>
    <dgm:cxn modelId="{345B2520-3558-45BA-A071-4ABA8B048C29}" type="presOf" srcId="{BE136B35-4050-48B9-B3F4-8A1F5D3A5FB7}" destId="{E3FB6E28-BF87-43CA-BFE1-7702D5123D14}" srcOrd="0" destOrd="0" presId="urn:microsoft.com/office/officeart/2005/8/layout/cycle6"/>
    <dgm:cxn modelId="{B4038D6F-DF9E-43FB-BD07-24D5388B1E8A}" type="presOf" srcId="{841096FE-F883-445E-8503-9E78A8084003}" destId="{E0EA8C61-97D1-4992-9F07-AA6EAE05D2CC}" srcOrd="0" destOrd="0" presId="urn:microsoft.com/office/officeart/2005/8/layout/cycle6"/>
    <dgm:cxn modelId="{34128FEE-6401-4F21-9527-6914BED3F9C5}" type="presOf" srcId="{03F348AF-8B98-43A7-B3AA-63298F02A2B6}" destId="{8B853378-2FA7-4F1F-A247-1D67F858DEC5}" srcOrd="0" destOrd="0" presId="urn:microsoft.com/office/officeart/2005/8/layout/cycle6"/>
    <dgm:cxn modelId="{FB62D5BE-A041-46F4-8D9E-88A23C0AD7E7}" type="presOf" srcId="{84754B41-884F-4B21-8EC7-BF72611255A5}" destId="{BD791BAF-9C9D-4AC4-8A2D-8F64BAF49404}" srcOrd="0" destOrd="0" presId="urn:microsoft.com/office/officeart/2005/8/layout/cycle6"/>
    <dgm:cxn modelId="{06E6CB2F-3DAD-423C-AB3B-2D22E2361F25}" type="presParOf" srcId="{BD791BAF-9C9D-4AC4-8A2D-8F64BAF49404}" destId="{8B853378-2FA7-4F1F-A247-1D67F858DEC5}" srcOrd="0" destOrd="0" presId="urn:microsoft.com/office/officeart/2005/8/layout/cycle6"/>
    <dgm:cxn modelId="{02F653CE-32BF-4619-BD95-F4B09BF4E769}" type="presParOf" srcId="{BD791BAF-9C9D-4AC4-8A2D-8F64BAF49404}" destId="{80F9E6AF-7A36-4FE1-9B3A-824C9A4D697B}" srcOrd="1" destOrd="0" presId="urn:microsoft.com/office/officeart/2005/8/layout/cycle6"/>
    <dgm:cxn modelId="{FDA485C2-BB09-48D3-98C4-2E1C7CA8D953}" type="presParOf" srcId="{BD791BAF-9C9D-4AC4-8A2D-8F64BAF49404}" destId="{E0EA8C61-97D1-4992-9F07-AA6EAE05D2CC}" srcOrd="2" destOrd="0" presId="urn:microsoft.com/office/officeart/2005/8/layout/cycle6"/>
    <dgm:cxn modelId="{1E002DE3-61FC-4C05-9AC2-574E91A63290}" type="presParOf" srcId="{BD791BAF-9C9D-4AC4-8A2D-8F64BAF49404}" destId="{446B5FEE-A1C2-4256-B57E-FEF3020F2C0B}" srcOrd="3" destOrd="0" presId="urn:microsoft.com/office/officeart/2005/8/layout/cycle6"/>
    <dgm:cxn modelId="{76660AC4-FE75-4DA3-B29F-69866DE30010}" type="presParOf" srcId="{BD791BAF-9C9D-4AC4-8A2D-8F64BAF49404}" destId="{EDE47432-9955-4A3E-8FD0-4BC0EBD83ADD}" srcOrd="4" destOrd="0" presId="urn:microsoft.com/office/officeart/2005/8/layout/cycle6"/>
    <dgm:cxn modelId="{F0085060-1A60-4BD3-9AF7-1DA17FAC4E3E}" type="presParOf" srcId="{BD791BAF-9C9D-4AC4-8A2D-8F64BAF49404}" destId="{E7C53F34-3C33-4D93-AB68-7C16E0A75B11}" srcOrd="5" destOrd="0" presId="urn:microsoft.com/office/officeart/2005/8/layout/cycle6"/>
    <dgm:cxn modelId="{04BAA45C-DAC6-4570-A3D8-E3C3D613A63B}" type="presParOf" srcId="{BD791BAF-9C9D-4AC4-8A2D-8F64BAF49404}" destId="{0C9D5275-87D1-4C6B-B05C-AD1B6ECDA94A}" srcOrd="6" destOrd="0" presId="urn:microsoft.com/office/officeart/2005/8/layout/cycle6"/>
    <dgm:cxn modelId="{4540DF48-A95E-4F25-9A67-E987171DB18E}" type="presParOf" srcId="{BD791BAF-9C9D-4AC4-8A2D-8F64BAF49404}" destId="{1033BBC7-6F84-40E8-B793-41BD3E4CF3B2}" srcOrd="7" destOrd="0" presId="urn:microsoft.com/office/officeart/2005/8/layout/cycle6"/>
    <dgm:cxn modelId="{C9B598CF-6FE2-4D06-864D-ABE64F331370}" type="presParOf" srcId="{BD791BAF-9C9D-4AC4-8A2D-8F64BAF49404}" destId="{3AE14693-F1C7-402A-B722-9554EE076C2D}" srcOrd="8" destOrd="0" presId="urn:microsoft.com/office/officeart/2005/8/layout/cycle6"/>
    <dgm:cxn modelId="{95EE1876-1BAE-4E67-B4EB-846766A419DB}" type="presParOf" srcId="{BD791BAF-9C9D-4AC4-8A2D-8F64BAF49404}" destId="{E3FB6E28-BF87-43CA-BFE1-7702D5123D14}" srcOrd="9" destOrd="0" presId="urn:microsoft.com/office/officeart/2005/8/layout/cycle6"/>
    <dgm:cxn modelId="{7CE1B049-4C48-4319-BE4C-D24B5CE3CA67}" type="presParOf" srcId="{BD791BAF-9C9D-4AC4-8A2D-8F64BAF49404}" destId="{8C2B9825-DA8D-42F7-A196-B2296895C0D4}" srcOrd="10" destOrd="0" presId="urn:microsoft.com/office/officeart/2005/8/layout/cycle6"/>
    <dgm:cxn modelId="{DC80390F-ED19-4ADD-9BCF-145F4668DC74}" type="presParOf" srcId="{BD791BAF-9C9D-4AC4-8A2D-8F64BAF49404}" destId="{35EE7F6B-F498-4C3B-9A5D-DB55B8A35C1B}" srcOrd="11" destOrd="0" presId="urn:microsoft.com/office/officeart/2005/8/layout/cycle6"/>
    <dgm:cxn modelId="{D7A3186E-986C-4F38-BFBF-A858B7B6FF72}" type="presParOf" srcId="{BD791BAF-9C9D-4AC4-8A2D-8F64BAF49404}" destId="{4767074D-2A38-4E75-A603-BBB71E53D39D}" srcOrd="12" destOrd="0" presId="urn:microsoft.com/office/officeart/2005/8/layout/cycle6"/>
    <dgm:cxn modelId="{754D7C2D-F37B-4650-913D-86FF505C1EA2}" type="presParOf" srcId="{BD791BAF-9C9D-4AC4-8A2D-8F64BAF49404}" destId="{63DBF405-259B-47B4-8A11-122A7925F108}" srcOrd="13" destOrd="0" presId="urn:microsoft.com/office/officeart/2005/8/layout/cycle6"/>
    <dgm:cxn modelId="{CF439F7F-8240-408D-ABEF-53BD72584AF6}" type="presParOf" srcId="{BD791BAF-9C9D-4AC4-8A2D-8F64BAF49404}" destId="{B2E27E85-C30E-4874-A475-EFC807A2BC78}"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8FB2692-CE14-464C-BEAD-3C03962013F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fr-BE"/>
        </a:p>
      </dgm:t>
    </dgm:pt>
    <dgm:pt modelId="{A265FA9C-3F31-4381-A9E8-178032E1F381}">
      <dgm:prSet phldrT="[Text]" custT="1"/>
      <dgm:spPr>
        <a:solidFill>
          <a:schemeClr val="tx1"/>
        </a:solidFill>
      </dgm:spPr>
      <dgm:t>
        <a:bodyPr/>
        <a:lstStyle/>
        <a:p>
          <a:r>
            <a:rPr lang="nl-BE" sz="6000" dirty="0" smtClean="0"/>
            <a:t>IaaS</a:t>
          </a:r>
          <a:endParaRPr lang="fr-BE" sz="6500" dirty="0"/>
        </a:p>
      </dgm:t>
    </dgm:pt>
    <dgm:pt modelId="{EAAEF92B-A06F-45F4-A60C-DF7444B47BEA}" type="parTrans" cxnId="{5A96326E-47EE-46AD-9D8D-6D703E775FF5}">
      <dgm:prSet/>
      <dgm:spPr/>
      <dgm:t>
        <a:bodyPr/>
        <a:lstStyle/>
        <a:p>
          <a:endParaRPr lang="fr-BE"/>
        </a:p>
      </dgm:t>
    </dgm:pt>
    <dgm:pt modelId="{C793B272-B701-4C53-B68E-C2ADB8971C25}" type="sibTrans" cxnId="{5A96326E-47EE-46AD-9D8D-6D703E775FF5}">
      <dgm:prSet/>
      <dgm:spPr/>
      <dgm:t>
        <a:bodyPr/>
        <a:lstStyle/>
        <a:p>
          <a:endParaRPr lang="fr-BE"/>
        </a:p>
      </dgm:t>
    </dgm:pt>
    <dgm:pt modelId="{92D711B8-F8F4-401E-91A9-1BF552D67143}">
      <dgm:prSet phldrT="[Text]"/>
      <dgm:spPr>
        <a:solidFill>
          <a:srgbClr val="FFC1C1"/>
        </a:solidFill>
      </dgm:spPr>
      <dgm:t>
        <a:bodyPr/>
        <a:lstStyle/>
        <a:p>
          <a:r>
            <a:rPr lang="nl-BE" dirty="0" smtClean="0"/>
            <a:t>Infrastructure as a Service</a:t>
          </a:r>
          <a:endParaRPr lang="fr-BE" dirty="0"/>
        </a:p>
      </dgm:t>
    </dgm:pt>
    <dgm:pt modelId="{F854B2CD-6FAD-4B3D-8709-7244C6E5F40F}" type="parTrans" cxnId="{85AC755C-9B40-4036-9153-3829913A0926}">
      <dgm:prSet/>
      <dgm:spPr/>
      <dgm:t>
        <a:bodyPr/>
        <a:lstStyle/>
        <a:p>
          <a:endParaRPr lang="fr-BE"/>
        </a:p>
      </dgm:t>
    </dgm:pt>
    <dgm:pt modelId="{EF9A6B77-31E5-452C-83EE-409C2DA14A58}" type="sibTrans" cxnId="{85AC755C-9B40-4036-9153-3829913A0926}">
      <dgm:prSet/>
      <dgm:spPr/>
      <dgm:t>
        <a:bodyPr/>
        <a:lstStyle/>
        <a:p>
          <a:endParaRPr lang="fr-BE"/>
        </a:p>
      </dgm:t>
    </dgm:pt>
    <dgm:pt modelId="{5E929EB6-721B-4CF5-90BA-D418E3BC17BC}">
      <dgm:prSet custT="1"/>
      <dgm:spPr>
        <a:solidFill>
          <a:schemeClr val="tx1"/>
        </a:solidFill>
      </dgm:spPr>
      <dgm:t>
        <a:bodyPr/>
        <a:lstStyle/>
        <a:p>
          <a:r>
            <a:rPr lang="nl-BE" sz="6000" dirty="0" err="1" smtClean="0"/>
            <a:t>PaaS</a:t>
          </a:r>
          <a:endParaRPr lang="nl-BE" sz="6000" dirty="0" smtClean="0"/>
        </a:p>
      </dgm:t>
    </dgm:pt>
    <dgm:pt modelId="{3B33A1A6-23B1-4895-A06A-D2BC211BD024}" type="parTrans" cxnId="{5C85A3A2-9532-43B6-AE8E-03DC89AA4458}">
      <dgm:prSet/>
      <dgm:spPr/>
      <dgm:t>
        <a:bodyPr/>
        <a:lstStyle/>
        <a:p>
          <a:endParaRPr lang="fr-BE"/>
        </a:p>
      </dgm:t>
    </dgm:pt>
    <dgm:pt modelId="{A84A0456-F2F6-4B68-A7CE-863D92655E61}" type="sibTrans" cxnId="{5C85A3A2-9532-43B6-AE8E-03DC89AA4458}">
      <dgm:prSet/>
      <dgm:spPr/>
      <dgm:t>
        <a:bodyPr/>
        <a:lstStyle/>
        <a:p>
          <a:endParaRPr lang="fr-BE"/>
        </a:p>
      </dgm:t>
    </dgm:pt>
    <dgm:pt modelId="{8C2DB87D-5549-46D3-AD1C-532DE7C92D5F}">
      <dgm:prSet custT="1"/>
      <dgm:spPr>
        <a:solidFill>
          <a:schemeClr val="tx1"/>
        </a:solidFill>
      </dgm:spPr>
      <dgm:t>
        <a:bodyPr/>
        <a:lstStyle/>
        <a:p>
          <a:r>
            <a:rPr lang="nl-BE" sz="6000" dirty="0" err="1" smtClean="0"/>
            <a:t>SaaS</a:t>
          </a:r>
          <a:endParaRPr lang="fr-BE" sz="6000" dirty="0"/>
        </a:p>
      </dgm:t>
    </dgm:pt>
    <dgm:pt modelId="{D64DF8D6-79C9-46F1-90A7-2520D6EFB75A}" type="parTrans" cxnId="{2094194C-A08C-405C-A22D-98327054E78B}">
      <dgm:prSet/>
      <dgm:spPr/>
      <dgm:t>
        <a:bodyPr/>
        <a:lstStyle/>
        <a:p>
          <a:endParaRPr lang="fr-BE"/>
        </a:p>
      </dgm:t>
    </dgm:pt>
    <dgm:pt modelId="{A976D611-A298-4198-9AB7-8CF9AEC2EB04}" type="sibTrans" cxnId="{2094194C-A08C-405C-A22D-98327054E78B}">
      <dgm:prSet/>
      <dgm:spPr/>
      <dgm:t>
        <a:bodyPr/>
        <a:lstStyle/>
        <a:p>
          <a:endParaRPr lang="fr-BE"/>
        </a:p>
      </dgm:t>
    </dgm:pt>
    <dgm:pt modelId="{4C1B52BD-2A56-467E-AEC4-AB24961BEEAA}">
      <dgm:prSet phldrT="[Text]"/>
      <dgm:spPr>
        <a:solidFill>
          <a:srgbClr val="FFC1C1"/>
        </a:solidFill>
      </dgm:spPr>
      <dgm:t>
        <a:bodyPr/>
        <a:lstStyle/>
        <a:p>
          <a:r>
            <a:rPr lang="nl-BE" dirty="0" smtClean="0"/>
            <a:t>Basic IT </a:t>
          </a:r>
          <a:r>
            <a:rPr lang="nl-BE" dirty="0" err="1" smtClean="0"/>
            <a:t>infrastructure</a:t>
          </a:r>
          <a:r>
            <a:rPr lang="nl-BE" dirty="0" smtClean="0"/>
            <a:t> components (e.g. </a:t>
          </a:r>
          <a:r>
            <a:rPr lang="nl-BE" dirty="0" err="1" smtClean="0"/>
            <a:t>Amazon</a:t>
          </a:r>
          <a:r>
            <a:rPr lang="nl-BE" dirty="0" smtClean="0"/>
            <a:t> virtual machines)</a:t>
          </a:r>
          <a:endParaRPr lang="fr-BE" dirty="0"/>
        </a:p>
      </dgm:t>
    </dgm:pt>
    <dgm:pt modelId="{A9663214-A082-46D6-9E32-CFC2BD8F8DF7}" type="parTrans" cxnId="{A85FF3DF-856C-4C59-8E19-0887FA0DA308}">
      <dgm:prSet/>
      <dgm:spPr/>
      <dgm:t>
        <a:bodyPr/>
        <a:lstStyle/>
        <a:p>
          <a:endParaRPr lang="fr-BE"/>
        </a:p>
      </dgm:t>
    </dgm:pt>
    <dgm:pt modelId="{C7F36515-8C43-493D-8407-CE569A2B5702}" type="sibTrans" cxnId="{A85FF3DF-856C-4C59-8E19-0887FA0DA308}">
      <dgm:prSet/>
      <dgm:spPr/>
      <dgm:t>
        <a:bodyPr/>
        <a:lstStyle/>
        <a:p>
          <a:endParaRPr lang="fr-BE"/>
        </a:p>
      </dgm:t>
    </dgm:pt>
    <dgm:pt modelId="{1CC1EA5E-E790-456C-A85B-66DD6B144F97}">
      <dgm:prSet/>
      <dgm:spPr>
        <a:solidFill>
          <a:srgbClr val="FFC1C1"/>
        </a:solidFill>
      </dgm:spPr>
      <dgm:t>
        <a:bodyPr/>
        <a:lstStyle/>
        <a:p>
          <a:r>
            <a:rPr lang="nl-BE" dirty="0" smtClean="0"/>
            <a:t>Platform as a Service</a:t>
          </a:r>
        </a:p>
      </dgm:t>
    </dgm:pt>
    <dgm:pt modelId="{B47EE2DF-3090-4C0D-A098-93691566ECAC}" type="parTrans" cxnId="{32C6BD04-0A19-4DC1-B83D-46F2D851231E}">
      <dgm:prSet/>
      <dgm:spPr/>
      <dgm:t>
        <a:bodyPr/>
        <a:lstStyle/>
        <a:p>
          <a:endParaRPr lang="fr-BE"/>
        </a:p>
      </dgm:t>
    </dgm:pt>
    <dgm:pt modelId="{53B05AF4-3095-4275-BDAC-60ED6F0D87CB}" type="sibTrans" cxnId="{32C6BD04-0A19-4DC1-B83D-46F2D851231E}">
      <dgm:prSet/>
      <dgm:spPr/>
      <dgm:t>
        <a:bodyPr/>
        <a:lstStyle/>
        <a:p>
          <a:endParaRPr lang="fr-BE"/>
        </a:p>
      </dgm:t>
    </dgm:pt>
    <dgm:pt modelId="{8FC100FD-3DE7-47F4-AE19-12D6EE75A11D}">
      <dgm:prSet/>
      <dgm:spPr>
        <a:solidFill>
          <a:srgbClr val="FFC1C1"/>
        </a:solidFill>
      </dgm:spPr>
      <dgm:t>
        <a:bodyPr/>
        <a:lstStyle/>
        <a:p>
          <a:r>
            <a:rPr lang="nl-BE" dirty="0" smtClean="0"/>
            <a:t>Platforms </a:t>
          </a:r>
          <a:r>
            <a:rPr lang="nl-BE" dirty="0" err="1" smtClean="0"/>
            <a:t>to</a:t>
          </a:r>
          <a:r>
            <a:rPr lang="nl-BE" dirty="0" smtClean="0"/>
            <a:t> </a:t>
          </a:r>
          <a:r>
            <a:rPr lang="nl-BE" dirty="0" err="1" smtClean="0"/>
            <a:t>build</a:t>
          </a:r>
          <a:r>
            <a:rPr lang="nl-BE" dirty="0" smtClean="0"/>
            <a:t> </a:t>
          </a:r>
          <a:r>
            <a:rPr lang="nl-BE" dirty="0" err="1" smtClean="0"/>
            <a:t>applications</a:t>
          </a:r>
          <a:r>
            <a:rPr lang="nl-BE" dirty="0" smtClean="0"/>
            <a:t> </a:t>
          </a:r>
        </a:p>
      </dgm:t>
    </dgm:pt>
    <dgm:pt modelId="{CEECDF7C-8B7C-4AF3-9666-6D3F6C60E7AF}" type="parTrans" cxnId="{B1294694-5C34-464E-B984-7E131A949382}">
      <dgm:prSet/>
      <dgm:spPr/>
      <dgm:t>
        <a:bodyPr/>
        <a:lstStyle/>
        <a:p>
          <a:endParaRPr lang="fr-BE"/>
        </a:p>
      </dgm:t>
    </dgm:pt>
    <dgm:pt modelId="{5061AAEE-BE3D-4890-A310-DE719CABAE93}" type="sibTrans" cxnId="{B1294694-5C34-464E-B984-7E131A949382}">
      <dgm:prSet/>
      <dgm:spPr/>
      <dgm:t>
        <a:bodyPr/>
        <a:lstStyle/>
        <a:p>
          <a:endParaRPr lang="fr-BE"/>
        </a:p>
      </dgm:t>
    </dgm:pt>
    <dgm:pt modelId="{3810CF3F-87F2-445A-AB83-4862A93879A0}">
      <dgm:prSet/>
      <dgm:spPr>
        <a:solidFill>
          <a:srgbClr val="FFC1C1"/>
        </a:solidFill>
      </dgm:spPr>
      <dgm:t>
        <a:bodyPr/>
        <a:lstStyle/>
        <a:p>
          <a:r>
            <a:rPr lang="nl-BE" dirty="0" smtClean="0"/>
            <a:t>Software as a Service</a:t>
          </a:r>
          <a:endParaRPr lang="fr-BE" dirty="0"/>
        </a:p>
      </dgm:t>
    </dgm:pt>
    <dgm:pt modelId="{4CA9ADD2-30A4-417F-A618-7FAA7A4F0522}" type="parTrans" cxnId="{7F21A9E6-9D89-4CF8-BF80-6AF40001117E}">
      <dgm:prSet/>
      <dgm:spPr/>
      <dgm:t>
        <a:bodyPr/>
        <a:lstStyle/>
        <a:p>
          <a:endParaRPr lang="fr-BE"/>
        </a:p>
      </dgm:t>
    </dgm:pt>
    <dgm:pt modelId="{2C838E8A-8729-4F36-BE7B-9194A45F878F}" type="sibTrans" cxnId="{7F21A9E6-9D89-4CF8-BF80-6AF40001117E}">
      <dgm:prSet/>
      <dgm:spPr/>
      <dgm:t>
        <a:bodyPr/>
        <a:lstStyle/>
        <a:p>
          <a:endParaRPr lang="fr-BE"/>
        </a:p>
      </dgm:t>
    </dgm:pt>
    <dgm:pt modelId="{29EE4CAA-E2DE-4AFF-829B-99D30FF33B4D}">
      <dgm:prSet/>
      <dgm:spPr>
        <a:solidFill>
          <a:srgbClr val="FFC1C1"/>
        </a:solidFill>
      </dgm:spPr>
      <dgm:t>
        <a:bodyPr/>
        <a:lstStyle/>
        <a:p>
          <a:r>
            <a:rPr lang="nl-BE" dirty="0" smtClean="0"/>
            <a:t>Full </a:t>
          </a:r>
          <a:r>
            <a:rPr lang="nl-BE" dirty="0" err="1" smtClean="0"/>
            <a:t>applications</a:t>
          </a:r>
          <a:r>
            <a:rPr lang="nl-BE" dirty="0" smtClean="0"/>
            <a:t> (e.g. O365, Google </a:t>
          </a:r>
          <a:r>
            <a:rPr lang="nl-BE" dirty="0" err="1" smtClean="0"/>
            <a:t>Apps</a:t>
          </a:r>
          <a:r>
            <a:rPr lang="nl-BE" dirty="0" smtClean="0"/>
            <a:t>, ...)</a:t>
          </a:r>
          <a:endParaRPr lang="fr-BE" dirty="0"/>
        </a:p>
      </dgm:t>
    </dgm:pt>
    <dgm:pt modelId="{791114ED-2803-450D-94EE-14AE61E20D83}" type="parTrans" cxnId="{EDAE3EA1-431C-4DB3-8B45-25D386B2AEA0}">
      <dgm:prSet/>
      <dgm:spPr/>
      <dgm:t>
        <a:bodyPr/>
        <a:lstStyle/>
        <a:p>
          <a:endParaRPr lang="fr-BE"/>
        </a:p>
      </dgm:t>
    </dgm:pt>
    <dgm:pt modelId="{76CA85AA-F70C-420A-9BEF-311C6CF3DF8F}" type="sibTrans" cxnId="{EDAE3EA1-431C-4DB3-8B45-25D386B2AEA0}">
      <dgm:prSet/>
      <dgm:spPr/>
      <dgm:t>
        <a:bodyPr/>
        <a:lstStyle/>
        <a:p>
          <a:endParaRPr lang="fr-BE"/>
        </a:p>
      </dgm:t>
    </dgm:pt>
    <dgm:pt modelId="{0532F533-2485-479E-9B4B-CB53B270990F}" type="pres">
      <dgm:prSet presAssocID="{98FB2692-CE14-464C-BEAD-3C03962013FB}" presName="Name0" presStyleCnt="0">
        <dgm:presLayoutVars>
          <dgm:dir/>
          <dgm:animLvl val="lvl"/>
          <dgm:resizeHandles val="exact"/>
        </dgm:presLayoutVars>
      </dgm:prSet>
      <dgm:spPr/>
      <dgm:t>
        <a:bodyPr/>
        <a:lstStyle/>
        <a:p>
          <a:endParaRPr lang="fr-BE"/>
        </a:p>
      </dgm:t>
    </dgm:pt>
    <dgm:pt modelId="{F6283822-BF7E-415C-8ACF-97DF646BBA37}" type="pres">
      <dgm:prSet presAssocID="{A265FA9C-3F31-4381-A9E8-178032E1F381}" presName="linNode" presStyleCnt="0"/>
      <dgm:spPr/>
    </dgm:pt>
    <dgm:pt modelId="{84E4C291-5AB0-4F56-8630-1030BCB09903}" type="pres">
      <dgm:prSet presAssocID="{A265FA9C-3F31-4381-A9E8-178032E1F381}" presName="parentText" presStyleLbl="node1" presStyleIdx="0" presStyleCnt="3">
        <dgm:presLayoutVars>
          <dgm:chMax val="1"/>
          <dgm:bulletEnabled val="1"/>
        </dgm:presLayoutVars>
      </dgm:prSet>
      <dgm:spPr/>
      <dgm:t>
        <a:bodyPr/>
        <a:lstStyle/>
        <a:p>
          <a:endParaRPr lang="fr-BE"/>
        </a:p>
      </dgm:t>
    </dgm:pt>
    <dgm:pt modelId="{2A4E49D0-8891-45F7-A0FC-A9209D503CFF}" type="pres">
      <dgm:prSet presAssocID="{A265FA9C-3F31-4381-A9E8-178032E1F381}" presName="descendantText" presStyleLbl="alignAccFollowNode1" presStyleIdx="0" presStyleCnt="3">
        <dgm:presLayoutVars>
          <dgm:bulletEnabled val="1"/>
        </dgm:presLayoutVars>
      </dgm:prSet>
      <dgm:spPr/>
      <dgm:t>
        <a:bodyPr/>
        <a:lstStyle/>
        <a:p>
          <a:endParaRPr lang="fr-BE"/>
        </a:p>
      </dgm:t>
    </dgm:pt>
    <dgm:pt modelId="{C53FF2E6-A4CC-442E-BE74-81992F1B9380}" type="pres">
      <dgm:prSet presAssocID="{C793B272-B701-4C53-B68E-C2ADB8971C25}" presName="sp" presStyleCnt="0"/>
      <dgm:spPr/>
    </dgm:pt>
    <dgm:pt modelId="{3EB80350-3C54-483E-88C0-18809A98160C}" type="pres">
      <dgm:prSet presAssocID="{5E929EB6-721B-4CF5-90BA-D418E3BC17BC}" presName="linNode" presStyleCnt="0"/>
      <dgm:spPr/>
    </dgm:pt>
    <dgm:pt modelId="{799D1E49-1004-47D5-96DC-D5E2542D595E}" type="pres">
      <dgm:prSet presAssocID="{5E929EB6-721B-4CF5-90BA-D418E3BC17BC}" presName="parentText" presStyleLbl="node1" presStyleIdx="1" presStyleCnt="3">
        <dgm:presLayoutVars>
          <dgm:chMax val="1"/>
          <dgm:bulletEnabled val="1"/>
        </dgm:presLayoutVars>
      </dgm:prSet>
      <dgm:spPr/>
      <dgm:t>
        <a:bodyPr/>
        <a:lstStyle/>
        <a:p>
          <a:endParaRPr lang="fr-BE"/>
        </a:p>
      </dgm:t>
    </dgm:pt>
    <dgm:pt modelId="{E20D8490-15CF-4399-BB38-29D8A2E441A0}" type="pres">
      <dgm:prSet presAssocID="{5E929EB6-721B-4CF5-90BA-D418E3BC17BC}" presName="descendantText" presStyleLbl="alignAccFollowNode1" presStyleIdx="1" presStyleCnt="3">
        <dgm:presLayoutVars>
          <dgm:bulletEnabled val="1"/>
        </dgm:presLayoutVars>
      </dgm:prSet>
      <dgm:spPr/>
      <dgm:t>
        <a:bodyPr/>
        <a:lstStyle/>
        <a:p>
          <a:endParaRPr lang="fr-BE"/>
        </a:p>
      </dgm:t>
    </dgm:pt>
    <dgm:pt modelId="{005DF886-4596-471B-9E0F-B3B9F1930603}" type="pres">
      <dgm:prSet presAssocID="{A84A0456-F2F6-4B68-A7CE-863D92655E61}" presName="sp" presStyleCnt="0"/>
      <dgm:spPr/>
    </dgm:pt>
    <dgm:pt modelId="{1BAE2B03-3865-4162-89C3-43A111188A38}" type="pres">
      <dgm:prSet presAssocID="{8C2DB87D-5549-46D3-AD1C-532DE7C92D5F}" presName="linNode" presStyleCnt="0"/>
      <dgm:spPr/>
    </dgm:pt>
    <dgm:pt modelId="{D5D00B30-C626-4D1B-8CAA-1AEC5BE456F8}" type="pres">
      <dgm:prSet presAssocID="{8C2DB87D-5549-46D3-AD1C-532DE7C92D5F}" presName="parentText" presStyleLbl="node1" presStyleIdx="2" presStyleCnt="3">
        <dgm:presLayoutVars>
          <dgm:chMax val="1"/>
          <dgm:bulletEnabled val="1"/>
        </dgm:presLayoutVars>
      </dgm:prSet>
      <dgm:spPr/>
      <dgm:t>
        <a:bodyPr/>
        <a:lstStyle/>
        <a:p>
          <a:endParaRPr lang="fr-BE"/>
        </a:p>
      </dgm:t>
    </dgm:pt>
    <dgm:pt modelId="{F0011451-1331-4DD7-8D4C-DA8D40BCEDAF}" type="pres">
      <dgm:prSet presAssocID="{8C2DB87D-5549-46D3-AD1C-532DE7C92D5F}" presName="descendantText" presStyleLbl="alignAccFollowNode1" presStyleIdx="2" presStyleCnt="3">
        <dgm:presLayoutVars>
          <dgm:bulletEnabled val="1"/>
        </dgm:presLayoutVars>
      </dgm:prSet>
      <dgm:spPr/>
      <dgm:t>
        <a:bodyPr/>
        <a:lstStyle/>
        <a:p>
          <a:endParaRPr lang="fr-BE"/>
        </a:p>
      </dgm:t>
    </dgm:pt>
  </dgm:ptLst>
  <dgm:cxnLst>
    <dgm:cxn modelId="{0EE5EF13-4C6C-494F-8834-71625EE491E8}" type="presOf" srcId="{8C2DB87D-5549-46D3-AD1C-532DE7C92D5F}" destId="{D5D00B30-C626-4D1B-8CAA-1AEC5BE456F8}" srcOrd="0" destOrd="0" presId="urn:microsoft.com/office/officeart/2005/8/layout/vList5"/>
    <dgm:cxn modelId="{B1294694-5C34-464E-B984-7E131A949382}" srcId="{5E929EB6-721B-4CF5-90BA-D418E3BC17BC}" destId="{8FC100FD-3DE7-47F4-AE19-12D6EE75A11D}" srcOrd="1" destOrd="0" parTransId="{CEECDF7C-8B7C-4AF3-9666-6D3F6C60E7AF}" sibTransId="{5061AAEE-BE3D-4890-A310-DE719CABAE93}"/>
    <dgm:cxn modelId="{159E3119-288B-4CD9-8EED-DEECBC8BB09E}" type="presOf" srcId="{92D711B8-F8F4-401E-91A9-1BF552D67143}" destId="{2A4E49D0-8891-45F7-A0FC-A9209D503CFF}" srcOrd="0" destOrd="0" presId="urn:microsoft.com/office/officeart/2005/8/layout/vList5"/>
    <dgm:cxn modelId="{B9C6B66E-ED34-46FD-A51B-83E1D9D023C8}" type="presOf" srcId="{98FB2692-CE14-464C-BEAD-3C03962013FB}" destId="{0532F533-2485-479E-9B4B-CB53B270990F}" srcOrd="0" destOrd="0" presId="urn:microsoft.com/office/officeart/2005/8/layout/vList5"/>
    <dgm:cxn modelId="{FA7D4ABF-8C0D-420F-BFE3-D006DAFA026B}" type="presOf" srcId="{3810CF3F-87F2-445A-AB83-4862A93879A0}" destId="{F0011451-1331-4DD7-8D4C-DA8D40BCEDAF}" srcOrd="0" destOrd="0" presId="urn:microsoft.com/office/officeart/2005/8/layout/vList5"/>
    <dgm:cxn modelId="{2E8069C8-C8AF-43EE-BEB4-E4C05456CDFA}" type="presOf" srcId="{8FC100FD-3DE7-47F4-AE19-12D6EE75A11D}" destId="{E20D8490-15CF-4399-BB38-29D8A2E441A0}" srcOrd="0" destOrd="1" presId="urn:microsoft.com/office/officeart/2005/8/layout/vList5"/>
    <dgm:cxn modelId="{32C6BD04-0A19-4DC1-B83D-46F2D851231E}" srcId="{5E929EB6-721B-4CF5-90BA-D418E3BC17BC}" destId="{1CC1EA5E-E790-456C-A85B-66DD6B144F97}" srcOrd="0" destOrd="0" parTransId="{B47EE2DF-3090-4C0D-A098-93691566ECAC}" sibTransId="{53B05AF4-3095-4275-BDAC-60ED6F0D87CB}"/>
    <dgm:cxn modelId="{2094194C-A08C-405C-A22D-98327054E78B}" srcId="{98FB2692-CE14-464C-BEAD-3C03962013FB}" destId="{8C2DB87D-5549-46D3-AD1C-532DE7C92D5F}" srcOrd="2" destOrd="0" parTransId="{D64DF8D6-79C9-46F1-90A7-2520D6EFB75A}" sibTransId="{A976D611-A298-4198-9AB7-8CF9AEC2EB04}"/>
    <dgm:cxn modelId="{5A96326E-47EE-46AD-9D8D-6D703E775FF5}" srcId="{98FB2692-CE14-464C-BEAD-3C03962013FB}" destId="{A265FA9C-3F31-4381-A9E8-178032E1F381}" srcOrd="0" destOrd="0" parTransId="{EAAEF92B-A06F-45F4-A60C-DF7444B47BEA}" sibTransId="{C793B272-B701-4C53-B68E-C2ADB8971C25}"/>
    <dgm:cxn modelId="{5C85A3A2-9532-43B6-AE8E-03DC89AA4458}" srcId="{98FB2692-CE14-464C-BEAD-3C03962013FB}" destId="{5E929EB6-721B-4CF5-90BA-D418E3BC17BC}" srcOrd="1" destOrd="0" parTransId="{3B33A1A6-23B1-4895-A06A-D2BC211BD024}" sibTransId="{A84A0456-F2F6-4B68-A7CE-863D92655E61}"/>
    <dgm:cxn modelId="{A85FF3DF-856C-4C59-8E19-0887FA0DA308}" srcId="{A265FA9C-3F31-4381-A9E8-178032E1F381}" destId="{4C1B52BD-2A56-467E-AEC4-AB24961BEEAA}" srcOrd="1" destOrd="0" parTransId="{A9663214-A082-46D6-9E32-CFC2BD8F8DF7}" sibTransId="{C7F36515-8C43-493D-8407-CE569A2B5702}"/>
    <dgm:cxn modelId="{02E65CA1-9DF4-4336-B944-BD211D4BE499}" type="presOf" srcId="{5E929EB6-721B-4CF5-90BA-D418E3BC17BC}" destId="{799D1E49-1004-47D5-96DC-D5E2542D595E}" srcOrd="0" destOrd="0" presId="urn:microsoft.com/office/officeart/2005/8/layout/vList5"/>
    <dgm:cxn modelId="{5684443D-DF7B-44C2-9D06-2D00E62785A7}" type="presOf" srcId="{4C1B52BD-2A56-467E-AEC4-AB24961BEEAA}" destId="{2A4E49D0-8891-45F7-A0FC-A9209D503CFF}" srcOrd="0" destOrd="1" presId="urn:microsoft.com/office/officeart/2005/8/layout/vList5"/>
    <dgm:cxn modelId="{6C0419EB-9846-4CBD-AE0B-CF0711260422}" type="presOf" srcId="{A265FA9C-3F31-4381-A9E8-178032E1F381}" destId="{84E4C291-5AB0-4F56-8630-1030BCB09903}" srcOrd="0" destOrd="0" presId="urn:microsoft.com/office/officeart/2005/8/layout/vList5"/>
    <dgm:cxn modelId="{E57EDF59-CB2C-48FB-A5B4-265EBAD82133}" type="presOf" srcId="{29EE4CAA-E2DE-4AFF-829B-99D30FF33B4D}" destId="{F0011451-1331-4DD7-8D4C-DA8D40BCEDAF}" srcOrd="0" destOrd="1" presId="urn:microsoft.com/office/officeart/2005/8/layout/vList5"/>
    <dgm:cxn modelId="{7F21A9E6-9D89-4CF8-BF80-6AF40001117E}" srcId="{8C2DB87D-5549-46D3-AD1C-532DE7C92D5F}" destId="{3810CF3F-87F2-445A-AB83-4862A93879A0}" srcOrd="0" destOrd="0" parTransId="{4CA9ADD2-30A4-417F-A618-7FAA7A4F0522}" sibTransId="{2C838E8A-8729-4F36-BE7B-9194A45F878F}"/>
    <dgm:cxn modelId="{85AC755C-9B40-4036-9153-3829913A0926}" srcId="{A265FA9C-3F31-4381-A9E8-178032E1F381}" destId="{92D711B8-F8F4-401E-91A9-1BF552D67143}" srcOrd="0" destOrd="0" parTransId="{F854B2CD-6FAD-4B3D-8709-7244C6E5F40F}" sibTransId="{EF9A6B77-31E5-452C-83EE-409C2DA14A58}"/>
    <dgm:cxn modelId="{EDAE3EA1-431C-4DB3-8B45-25D386B2AEA0}" srcId="{8C2DB87D-5549-46D3-AD1C-532DE7C92D5F}" destId="{29EE4CAA-E2DE-4AFF-829B-99D30FF33B4D}" srcOrd="1" destOrd="0" parTransId="{791114ED-2803-450D-94EE-14AE61E20D83}" sibTransId="{76CA85AA-F70C-420A-9BEF-311C6CF3DF8F}"/>
    <dgm:cxn modelId="{5E72B93F-29E4-4501-A78A-48EF2C74CC9A}" type="presOf" srcId="{1CC1EA5E-E790-456C-A85B-66DD6B144F97}" destId="{E20D8490-15CF-4399-BB38-29D8A2E441A0}" srcOrd="0" destOrd="0" presId="urn:microsoft.com/office/officeart/2005/8/layout/vList5"/>
    <dgm:cxn modelId="{76F46C3D-EDEB-4718-AED3-73ADE5305045}" type="presParOf" srcId="{0532F533-2485-479E-9B4B-CB53B270990F}" destId="{F6283822-BF7E-415C-8ACF-97DF646BBA37}" srcOrd="0" destOrd="0" presId="urn:microsoft.com/office/officeart/2005/8/layout/vList5"/>
    <dgm:cxn modelId="{2631C6EA-2B8D-469E-8AD0-939541DDFEFB}" type="presParOf" srcId="{F6283822-BF7E-415C-8ACF-97DF646BBA37}" destId="{84E4C291-5AB0-4F56-8630-1030BCB09903}" srcOrd="0" destOrd="0" presId="urn:microsoft.com/office/officeart/2005/8/layout/vList5"/>
    <dgm:cxn modelId="{0CDEAC8A-A11A-4FB3-83FE-9074E463ECD1}" type="presParOf" srcId="{F6283822-BF7E-415C-8ACF-97DF646BBA37}" destId="{2A4E49D0-8891-45F7-A0FC-A9209D503CFF}" srcOrd="1" destOrd="0" presId="urn:microsoft.com/office/officeart/2005/8/layout/vList5"/>
    <dgm:cxn modelId="{77555CF9-F9DA-4BBB-83B3-5F3C1C611504}" type="presParOf" srcId="{0532F533-2485-479E-9B4B-CB53B270990F}" destId="{C53FF2E6-A4CC-442E-BE74-81992F1B9380}" srcOrd="1" destOrd="0" presId="urn:microsoft.com/office/officeart/2005/8/layout/vList5"/>
    <dgm:cxn modelId="{2F79CA5B-5566-4BAF-9453-C7B34BBCAF98}" type="presParOf" srcId="{0532F533-2485-479E-9B4B-CB53B270990F}" destId="{3EB80350-3C54-483E-88C0-18809A98160C}" srcOrd="2" destOrd="0" presId="urn:microsoft.com/office/officeart/2005/8/layout/vList5"/>
    <dgm:cxn modelId="{D947CC45-23FE-4EB7-89CE-04C290876809}" type="presParOf" srcId="{3EB80350-3C54-483E-88C0-18809A98160C}" destId="{799D1E49-1004-47D5-96DC-D5E2542D595E}" srcOrd="0" destOrd="0" presId="urn:microsoft.com/office/officeart/2005/8/layout/vList5"/>
    <dgm:cxn modelId="{B391AB17-78F2-4A6D-8AFD-06D1507B8F9C}" type="presParOf" srcId="{3EB80350-3C54-483E-88C0-18809A98160C}" destId="{E20D8490-15CF-4399-BB38-29D8A2E441A0}" srcOrd="1" destOrd="0" presId="urn:microsoft.com/office/officeart/2005/8/layout/vList5"/>
    <dgm:cxn modelId="{13CBE84C-DF5E-459F-B1BB-0F985EBFC138}" type="presParOf" srcId="{0532F533-2485-479E-9B4B-CB53B270990F}" destId="{005DF886-4596-471B-9E0F-B3B9F1930603}" srcOrd="3" destOrd="0" presId="urn:microsoft.com/office/officeart/2005/8/layout/vList5"/>
    <dgm:cxn modelId="{E9D579D3-7A8E-49E1-A54C-9F104E2568EB}" type="presParOf" srcId="{0532F533-2485-479E-9B4B-CB53B270990F}" destId="{1BAE2B03-3865-4162-89C3-43A111188A38}" srcOrd="4" destOrd="0" presId="urn:microsoft.com/office/officeart/2005/8/layout/vList5"/>
    <dgm:cxn modelId="{A887E8C3-31EB-4EA3-A555-4D7BBE8D7EF7}" type="presParOf" srcId="{1BAE2B03-3865-4162-89C3-43A111188A38}" destId="{D5D00B30-C626-4D1B-8CAA-1AEC5BE456F8}" srcOrd="0" destOrd="0" presId="urn:microsoft.com/office/officeart/2005/8/layout/vList5"/>
    <dgm:cxn modelId="{F82F5079-854D-4D42-8B40-01528BA0E152}" type="presParOf" srcId="{1BAE2B03-3865-4162-89C3-43A111188A38}" destId="{F0011451-1331-4DD7-8D4C-DA8D40BCEDA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err="1" smtClean="0"/>
            <a:t>Government</a:t>
          </a:r>
          <a:endParaRPr lang="nl-BE" sz="1600"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G-Cloud Operations &amp; </a:t>
          </a:r>
          <a:r>
            <a:rPr lang="nl-BE" sz="1600" dirty="0" err="1" smtClean="0"/>
            <a:t>Programme</a:t>
          </a:r>
          <a:r>
            <a:rPr lang="nl-BE" sz="1600" dirty="0" smtClean="0"/>
            <a:t> Board</a:t>
          </a:r>
          <a:endParaRPr lang="nl-BE" sz="1600"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FPS/PPS</a:t>
          </a:r>
          <a:r>
            <a:rPr dirty="0"/>
            <a:t/>
          </a:r>
          <a:br>
            <a:rPr dirty="0"/>
          </a:br>
          <a:r>
            <a:rPr lang="nl-BE" sz="1600" dirty="0" smtClean="0"/>
            <a:t>(</a:t>
          </a:r>
          <a:r>
            <a:rPr lang="nl-BE" sz="1600" dirty="0" err="1" smtClean="0"/>
            <a:t>Horizontal</a:t>
          </a:r>
          <a:r>
            <a:rPr lang="nl-BE" sz="1600" dirty="0" smtClean="0"/>
            <a:t> FPS, SPF FIN, Belnet, …)</a:t>
          </a:r>
          <a:endParaRPr lang="nl-BE" sz="16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PIOSS/IPB </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dirty="0" smtClean="0"/>
            <a:t>Association of  FPS/PPS/IPB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Private ICT companies </a:t>
          </a:r>
          <a:r>
            <a:rPr lang="nl-BE" sz="1600" dirty="0" err="1" smtClean="0"/>
            <a:t>directed</a:t>
          </a:r>
          <a:r>
            <a:rPr lang="nl-BE" sz="1600" dirty="0" smtClean="0"/>
            <a:t> </a:t>
          </a:r>
          <a:r>
            <a:rPr lang="nl-BE" sz="1600" dirty="0" err="1" smtClean="0"/>
            <a:t>by</a:t>
          </a:r>
          <a:r>
            <a:rPr lang="nl-BE" sz="1600" dirty="0" smtClean="0"/>
            <a:t> FPS/PIOSS/... </a:t>
          </a:r>
          <a:endParaRPr lang="nl-BE" sz="16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dgm:spPr/>
      <dgm:t>
        <a:bodyPr/>
        <a:lstStyle/>
        <a:p>
          <a:r>
            <a:rPr lang="en-GB">
              <a:solidFill>
                <a:schemeClr val="tx1"/>
              </a:solidFill>
            </a:rPr>
            <a:t>Offered by</a:t>
          </a:r>
        </a:p>
      </dgm:t>
    </dgm:pt>
    <dgm:pt modelId="{F7C2E3DB-0C1C-4043-AADC-4AA879B0C8E8}">
      <dgm:prSet phldrT="[Text]"/>
      <dgm:spPr/>
      <dgm:t>
        <a:bodyPr/>
        <a:lstStyle/>
        <a:p>
          <a:r>
            <a:rPr lang="en-GB"/>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dgm:spPr/>
      <dgm:t>
        <a:bodyPr/>
        <a:lstStyle/>
        <a:p>
          <a:r>
            <a:rPr lang="en-GB">
              <a:solidFill>
                <a:schemeClr val="tx1"/>
              </a:solidFill>
            </a:rPr>
            <a:t>Delivered by</a:t>
          </a:r>
        </a:p>
      </dgm:t>
    </dgm:pt>
    <dgm:pt modelId="{EBD4829B-DED3-486E-BCD6-3FBF6989D5E7}">
      <dgm:prSet phldrT="[Text]"/>
      <dgm:spPr/>
      <dgm:t>
        <a:bodyPr/>
        <a:lstStyle/>
        <a:p>
          <a:r>
            <a:rPr lang="en-GB"/>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111241"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8BE51D05-2E96-4CC7-A1A4-FA9117B09FE3}" type="presOf" srcId="{EBD4829B-DED3-486E-BCD6-3FBF6989D5E7}" destId="{B198218E-A8DA-4ADB-8F41-DBFFF85C472A}"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2609174B-8A51-42ED-AB3D-80801EFF26FC}" type="presOf" srcId="{91F1D4E4-9475-46BC-A25C-1AAEA0621669}" destId="{33A95964-6AB6-439F-B007-AB8C1CC559FB}" srcOrd="0"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F8155E57-2A9B-4EE7-B0C0-66A339429C18}" srcId="{421AC32E-B130-42BA-81F9-AE9E075E1DBC}" destId="{EBD4829B-DED3-486E-BCD6-3FBF6989D5E7}" srcOrd="2" destOrd="0" parTransId="{64DCE39A-464B-49B9-B005-0514C289E856}" sibTransId="{163D2708-F06E-4B49-9EF7-ECD4E69940A2}"/>
    <dgm:cxn modelId="{B85B9815-2EF7-43DC-B2EC-9A7F94A84FD0}" type="presOf" srcId="{421AC32E-B130-42BA-81F9-AE9E075E1DBC}" destId="{208DE240-0909-4276-A059-372B7438DED9}"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8A3637-3684-44E5-9A10-5F4B5C36144B}"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n-US"/>
        </a:p>
      </dgm:t>
    </dgm:pt>
    <dgm:pt modelId="{E0675BF5-6A30-463F-BCCC-7325BA213CB0}">
      <dgm:prSet custT="1"/>
      <dgm:spPr/>
      <dgm:t>
        <a:bodyPr/>
        <a:lstStyle/>
        <a:p>
          <a:pPr rtl="0"/>
          <a:r>
            <a:rPr lang="nl-BE" sz="3600" dirty="0" err="1" smtClean="0"/>
            <a:t>Challenges</a:t>
          </a:r>
          <a:endParaRPr lang="nl-BE" sz="3600" dirty="0"/>
        </a:p>
      </dgm:t>
    </dgm:pt>
    <dgm:pt modelId="{9F98DFF4-3924-4895-A6DB-5392D59636BC}" type="parTrans" cxnId="{5F36DACB-CDB9-4664-880E-ED806FA3C25A}">
      <dgm:prSet/>
      <dgm:spPr/>
      <dgm:t>
        <a:bodyPr/>
        <a:lstStyle/>
        <a:p>
          <a:endParaRPr lang="en-US"/>
        </a:p>
      </dgm:t>
    </dgm:pt>
    <dgm:pt modelId="{C196FDB1-7434-4BC8-8564-16B2F402BF78}" type="sibTrans" cxnId="{5F36DACB-CDB9-4664-880E-ED806FA3C25A}">
      <dgm:prSet/>
      <dgm:spPr/>
      <dgm:t>
        <a:bodyPr/>
        <a:lstStyle/>
        <a:p>
          <a:endParaRPr lang="en-US"/>
        </a:p>
      </dgm:t>
    </dgm:pt>
    <dgm:pt modelId="{9EC295CC-6447-4F8A-ACF1-9777618B0F2D}">
      <dgm:prSet/>
      <dgm:spPr/>
      <dgm:t>
        <a:bodyPr/>
        <a:lstStyle/>
        <a:p>
          <a:pPr rtl="0"/>
          <a:r>
            <a:rPr lang="nl-BE" dirty="0" smtClean="0"/>
            <a:t>Security</a:t>
          </a:r>
          <a:endParaRPr lang="nl-BE" dirty="0"/>
        </a:p>
      </dgm:t>
    </dgm:pt>
    <dgm:pt modelId="{2E7026BF-E4D5-4D6A-B02F-E98BA808BDF2}" type="parTrans" cxnId="{5EE030F7-6B42-4A7E-B784-0A4E3B893ACF}">
      <dgm:prSet/>
      <dgm:spPr/>
      <dgm:t>
        <a:bodyPr/>
        <a:lstStyle/>
        <a:p>
          <a:endParaRPr lang="en-US"/>
        </a:p>
      </dgm:t>
    </dgm:pt>
    <dgm:pt modelId="{E6E7EC79-AA2E-4735-B24A-F7F6ADD9746F}" type="sibTrans" cxnId="{5EE030F7-6B42-4A7E-B784-0A4E3B893ACF}">
      <dgm:prSet/>
      <dgm:spPr/>
      <dgm:t>
        <a:bodyPr/>
        <a:lstStyle/>
        <a:p>
          <a:endParaRPr lang="en-US"/>
        </a:p>
      </dgm:t>
    </dgm:pt>
    <dgm:pt modelId="{CC7299B2-00E7-43E0-A481-9C3CFBA49986}">
      <dgm:prSet/>
      <dgm:spPr/>
      <dgm:t>
        <a:bodyPr/>
        <a:lstStyle/>
        <a:p>
          <a:r>
            <a:rPr lang="nl-BE" dirty="0" err="1" smtClean="0"/>
            <a:t>Confidentiality</a:t>
          </a:r>
          <a:endParaRPr dirty="0"/>
        </a:p>
      </dgm:t>
    </dgm:pt>
    <dgm:pt modelId="{ED4F5C25-A6D2-440D-AC1C-436338EAA9F4}" type="parTrans" cxnId="{243C162F-3ADA-4716-95BE-52DA4D24B72F}">
      <dgm:prSet/>
      <dgm:spPr/>
      <dgm:t>
        <a:bodyPr/>
        <a:lstStyle/>
        <a:p>
          <a:endParaRPr lang="en-GB"/>
        </a:p>
      </dgm:t>
    </dgm:pt>
    <dgm:pt modelId="{BA7077CF-0888-4328-B33C-231D2F8FEFC0}" type="sibTrans" cxnId="{243C162F-3ADA-4716-95BE-52DA4D24B72F}">
      <dgm:prSet/>
      <dgm:spPr/>
      <dgm:t>
        <a:bodyPr/>
        <a:lstStyle/>
        <a:p>
          <a:endParaRPr lang="en-GB"/>
        </a:p>
      </dgm:t>
    </dgm:pt>
    <dgm:pt modelId="{4BE8089C-AC18-465F-84F3-8EC2E87E75EE}">
      <dgm:prSet/>
      <dgm:spPr/>
      <dgm:t>
        <a:bodyPr/>
        <a:lstStyle/>
        <a:p>
          <a:r>
            <a:rPr lang="fr-BE" dirty="0" err="1" smtClean="0"/>
            <a:t>Continuity</a:t>
          </a:r>
          <a:endParaRPr lang="nl-BE" dirty="0"/>
        </a:p>
      </dgm:t>
    </dgm:pt>
    <dgm:pt modelId="{DD3A12E5-EC70-4D68-8BEF-E0A835A07028}" type="parTrans" cxnId="{EC914EAA-75F9-4C97-B4EA-0D312B7ED137}">
      <dgm:prSet/>
      <dgm:spPr/>
      <dgm:t>
        <a:bodyPr/>
        <a:lstStyle/>
        <a:p>
          <a:endParaRPr lang="en-GB"/>
        </a:p>
      </dgm:t>
    </dgm:pt>
    <dgm:pt modelId="{3177DAC6-4532-4A36-87D3-E263ECE016BF}" type="sibTrans" cxnId="{EC914EAA-75F9-4C97-B4EA-0D312B7ED137}">
      <dgm:prSet/>
      <dgm:spPr/>
      <dgm:t>
        <a:bodyPr/>
        <a:lstStyle/>
        <a:p>
          <a:endParaRPr lang="en-GB"/>
        </a:p>
      </dgm:t>
    </dgm:pt>
    <dgm:pt modelId="{7F94B6EE-E940-4BF8-9FCD-86835691750D}">
      <dgm:prSet/>
      <dgm:spPr/>
      <dgm:t>
        <a:bodyPr/>
        <a:lstStyle/>
        <a:p>
          <a:r>
            <a:rPr lang="fr-BE" dirty="0" smtClean="0"/>
            <a:t>Strategic management</a:t>
          </a:r>
          <a:endParaRPr lang="nl-BE" dirty="0"/>
        </a:p>
      </dgm:t>
    </dgm:pt>
    <dgm:pt modelId="{BC7966F2-AA5D-43F4-9127-040396FE6BA4}" type="parTrans" cxnId="{5A763549-9B30-4BCF-B93B-00D91A8603B8}">
      <dgm:prSet/>
      <dgm:spPr/>
      <dgm:t>
        <a:bodyPr/>
        <a:lstStyle/>
        <a:p>
          <a:endParaRPr lang="en-GB"/>
        </a:p>
      </dgm:t>
    </dgm:pt>
    <dgm:pt modelId="{2E176003-D09F-4246-8197-28944C872C5B}" type="sibTrans" cxnId="{5A763549-9B30-4BCF-B93B-00D91A8603B8}">
      <dgm:prSet/>
      <dgm:spPr/>
      <dgm:t>
        <a:bodyPr/>
        <a:lstStyle/>
        <a:p>
          <a:endParaRPr lang="en-GB"/>
        </a:p>
      </dgm:t>
    </dgm:pt>
    <dgm:pt modelId="{9634512C-E61C-47E9-8316-17039CBEE0C6}">
      <dgm:prSet custT="1"/>
      <dgm:spPr/>
      <dgm:t>
        <a:bodyPr/>
        <a:lstStyle/>
        <a:p>
          <a:pPr rtl="0"/>
          <a:r>
            <a:rPr lang="nl-BE" sz="3600" dirty="0" err="1" smtClean="0"/>
            <a:t>Opportunities</a:t>
          </a:r>
          <a:endParaRPr lang="nl-BE" sz="3600" dirty="0"/>
        </a:p>
      </dgm:t>
    </dgm:pt>
    <dgm:pt modelId="{2112AD8B-D139-4C08-B0B5-A9CFA5A9EC2B}" type="sibTrans" cxnId="{05D0C5BD-7CFC-4CC6-81C4-76ADEDA1112F}">
      <dgm:prSet/>
      <dgm:spPr/>
      <dgm:t>
        <a:bodyPr/>
        <a:lstStyle/>
        <a:p>
          <a:endParaRPr lang="en-US"/>
        </a:p>
      </dgm:t>
    </dgm:pt>
    <dgm:pt modelId="{DAAC38F8-0281-4002-937D-324721893B14}" type="parTrans" cxnId="{05D0C5BD-7CFC-4CC6-81C4-76ADEDA1112F}">
      <dgm:prSet/>
      <dgm:spPr/>
      <dgm:t>
        <a:bodyPr/>
        <a:lstStyle/>
        <a:p>
          <a:endParaRPr lang="en-US"/>
        </a:p>
      </dgm:t>
    </dgm:pt>
    <dgm:pt modelId="{292F29B3-4064-4D5E-9237-16A687B3BCCC}">
      <dgm:prSet/>
      <dgm:spPr/>
      <dgm:t>
        <a:bodyPr/>
        <a:lstStyle/>
        <a:p>
          <a:r>
            <a:rPr lang="nl-BE" dirty="0" err="1" smtClean="0"/>
            <a:t>Cost</a:t>
          </a:r>
          <a:r>
            <a:rPr lang="nl-BE" dirty="0" smtClean="0"/>
            <a:t> management</a:t>
          </a:r>
          <a:endParaRPr dirty="0"/>
        </a:p>
      </dgm:t>
    </dgm:pt>
    <dgm:pt modelId="{EA1AA80D-D284-44FB-847E-084FDD17FD8B}" type="sibTrans" cxnId="{C0442B50-C078-4E08-9806-C7A2AB1F3A54}">
      <dgm:prSet/>
      <dgm:spPr/>
      <dgm:t>
        <a:bodyPr/>
        <a:lstStyle/>
        <a:p>
          <a:endParaRPr lang="en-GB"/>
        </a:p>
      </dgm:t>
    </dgm:pt>
    <dgm:pt modelId="{01599353-3359-469C-B97D-03521C61CF4B}" type="parTrans" cxnId="{C0442B50-C078-4E08-9806-C7A2AB1F3A54}">
      <dgm:prSet/>
      <dgm:spPr/>
      <dgm:t>
        <a:bodyPr/>
        <a:lstStyle/>
        <a:p>
          <a:endParaRPr lang="en-GB"/>
        </a:p>
      </dgm:t>
    </dgm:pt>
    <dgm:pt modelId="{8D5D99A5-F19B-49D4-8590-91CE5ECFFFC2}">
      <dgm:prSet/>
      <dgm:spPr/>
      <dgm:t>
        <a:bodyPr/>
        <a:lstStyle/>
        <a:p>
          <a:r>
            <a:rPr lang="nl-BE" dirty="0" smtClean="0"/>
            <a:t>Cooperation</a:t>
          </a:r>
          <a:endParaRPr lang="nl-BE" dirty="0"/>
        </a:p>
      </dgm:t>
    </dgm:pt>
    <dgm:pt modelId="{6B932A0E-9D74-441D-A19C-D973B185DF85}" type="sibTrans" cxnId="{A2CA01D8-D87F-472C-9586-0C00454CF4E1}">
      <dgm:prSet/>
      <dgm:spPr/>
      <dgm:t>
        <a:bodyPr/>
        <a:lstStyle/>
        <a:p>
          <a:endParaRPr lang="en-GB"/>
        </a:p>
      </dgm:t>
    </dgm:pt>
    <dgm:pt modelId="{1B456A15-A31F-44F0-A81B-3DEC063B81D4}" type="parTrans" cxnId="{A2CA01D8-D87F-472C-9586-0C00454CF4E1}">
      <dgm:prSet/>
      <dgm:spPr/>
      <dgm:t>
        <a:bodyPr/>
        <a:lstStyle/>
        <a:p>
          <a:endParaRPr lang="en-GB"/>
        </a:p>
      </dgm:t>
    </dgm:pt>
    <dgm:pt modelId="{EB25E094-9C4C-4BCC-9A30-5E398003B320}">
      <dgm:prSet/>
      <dgm:spPr/>
      <dgm:t>
        <a:bodyPr/>
        <a:lstStyle/>
        <a:p>
          <a:r>
            <a:rPr dirty="0"/>
            <a:t>Self-service</a:t>
          </a:r>
          <a:endParaRPr lang="nl-BE" dirty="0" smtClean="0"/>
        </a:p>
      </dgm:t>
    </dgm:pt>
    <dgm:pt modelId="{DBDF2901-2517-46FA-8717-0652BAE770EF}" type="sibTrans" cxnId="{4E9E4C42-A850-48F4-8DCC-55EBAF0BEE8C}">
      <dgm:prSet/>
      <dgm:spPr/>
      <dgm:t>
        <a:bodyPr/>
        <a:lstStyle/>
        <a:p>
          <a:endParaRPr lang="en-GB"/>
        </a:p>
      </dgm:t>
    </dgm:pt>
    <dgm:pt modelId="{0A09CA47-7793-4201-A41A-929E9FB5A0DB}" type="parTrans" cxnId="{4E9E4C42-A850-48F4-8DCC-55EBAF0BEE8C}">
      <dgm:prSet/>
      <dgm:spPr/>
      <dgm:t>
        <a:bodyPr/>
        <a:lstStyle/>
        <a:p>
          <a:endParaRPr lang="en-GB"/>
        </a:p>
      </dgm:t>
    </dgm:pt>
    <dgm:pt modelId="{F7B8BE3E-EC52-433F-8932-8278C3E01037}">
      <dgm:prSet/>
      <dgm:spPr/>
      <dgm:t>
        <a:bodyPr/>
        <a:lstStyle/>
        <a:p>
          <a:r>
            <a:rPr lang="nl-BE" dirty="0" err="1" smtClean="0"/>
            <a:t>Economies</a:t>
          </a:r>
          <a:r>
            <a:rPr lang="nl-BE" dirty="0" smtClean="0"/>
            <a:t> of </a:t>
          </a:r>
          <a:r>
            <a:rPr lang="nl-BE" dirty="0" err="1" smtClean="0"/>
            <a:t>scale</a:t>
          </a:r>
          <a:endParaRPr dirty="0"/>
        </a:p>
      </dgm:t>
    </dgm:pt>
    <dgm:pt modelId="{EA58653D-F053-44CC-99E9-ABA6AC9D69A3}" type="sibTrans" cxnId="{BB8E1F94-F206-47F1-9E99-23BAA41F8509}">
      <dgm:prSet/>
      <dgm:spPr/>
      <dgm:t>
        <a:bodyPr/>
        <a:lstStyle/>
        <a:p>
          <a:endParaRPr lang="en-GB"/>
        </a:p>
      </dgm:t>
    </dgm:pt>
    <dgm:pt modelId="{4A04AD3D-6025-4001-835D-75272DF9BC01}" type="parTrans" cxnId="{BB8E1F94-F206-47F1-9E99-23BAA41F8509}">
      <dgm:prSet/>
      <dgm:spPr/>
      <dgm:t>
        <a:bodyPr/>
        <a:lstStyle/>
        <a:p>
          <a:endParaRPr lang="en-GB"/>
        </a:p>
      </dgm:t>
    </dgm:pt>
    <dgm:pt modelId="{ADEC2C73-3E26-4EE0-ABF8-609EE10494D8}">
      <dgm:prSet/>
      <dgm:spPr/>
      <dgm:t>
        <a:bodyPr/>
        <a:lstStyle/>
        <a:p>
          <a:pPr rtl="0"/>
          <a:r>
            <a:rPr lang="fr-BE" dirty="0" err="1" smtClean="0"/>
            <a:t>Flexibility</a:t>
          </a:r>
          <a:endParaRPr lang="nl-BE" b="1" dirty="0"/>
        </a:p>
      </dgm:t>
    </dgm:pt>
    <dgm:pt modelId="{81AFA94A-D6B5-4773-9356-912C1EE5DAFF}" type="sibTrans" cxnId="{3C749E42-8BC2-4450-A07A-BF570F9C81CE}">
      <dgm:prSet/>
      <dgm:spPr/>
      <dgm:t>
        <a:bodyPr/>
        <a:lstStyle/>
        <a:p>
          <a:endParaRPr lang="en-US"/>
        </a:p>
      </dgm:t>
    </dgm:pt>
    <dgm:pt modelId="{2063D6DF-92FB-4336-A118-519FE498DEE9}" type="parTrans" cxnId="{3C749E42-8BC2-4450-A07A-BF570F9C81CE}">
      <dgm:prSet/>
      <dgm:spPr/>
      <dgm:t>
        <a:bodyPr/>
        <a:lstStyle/>
        <a:p>
          <a:endParaRPr lang="en-US"/>
        </a:p>
      </dgm:t>
    </dgm:pt>
    <dgm:pt modelId="{1985EAF8-2432-491B-80C4-B1B4328E2462}">
      <dgm:prSet/>
      <dgm:spPr/>
      <dgm:t>
        <a:bodyPr/>
        <a:lstStyle/>
        <a:p>
          <a:pPr rtl="0"/>
          <a:r>
            <a:rPr lang="nl-BE" dirty="0" err="1" smtClean="0"/>
            <a:t>Quality</a:t>
          </a:r>
          <a:endParaRPr lang="nl-BE" b="1" dirty="0"/>
        </a:p>
      </dgm:t>
    </dgm:pt>
    <dgm:pt modelId="{EC5E67B4-FF36-4BD3-9F30-5EE6377A7247}" type="parTrans" cxnId="{CA33D5B6-F30C-49A7-943E-5A861EC4226B}">
      <dgm:prSet/>
      <dgm:spPr/>
      <dgm:t>
        <a:bodyPr/>
        <a:lstStyle/>
        <a:p>
          <a:endParaRPr lang="fr-BE"/>
        </a:p>
      </dgm:t>
    </dgm:pt>
    <dgm:pt modelId="{546DDD4A-CED2-4EEC-B6D1-686E813E5864}" type="sibTrans" cxnId="{CA33D5B6-F30C-49A7-943E-5A861EC4226B}">
      <dgm:prSet/>
      <dgm:spPr/>
      <dgm:t>
        <a:bodyPr/>
        <a:lstStyle/>
        <a:p>
          <a:endParaRPr lang="fr-BE"/>
        </a:p>
      </dgm:t>
    </dgm:pt>
    <dgm:pt modelId="{FA67E17E-607D-4882-A487-86409CDB21D9}">
      <dgm:prSet/>
      <dgm:spPr/>
      <dgm:t>
        <a:bodyPr/>
        <a:lstStyle/>
        <a:p>
          <a:r>
            <a:rPr lang="nl-BE" dirty="0" err="1" smtClean="0"/>
            <a:t>Know-how</a:t>
          </a:r>
          <a:endParaRPr lang="nl-BE" dirty="0"/>
        </a:p>
      </dgm:t>
    </dgm:pt>
    <dgm:pt modelId="{9A7B8233-9737-46AD-A58F-D11CDFE32016}" type="parTrans" cxnId="{52701C77-C4C8-4F80-8C35-BD7E906EEA18}">
      <dgm:prSet/>
      <dgm:spPr/>
      <dgm:t>
        <a:bodyPr/>
        <a:lstStyle/>
        <a:p>
          <a:endParaRPr lang="fr-BE"/>
        </a:p>
      </dgm:t>
    </dgm:pt>
    <dgm:pt modelId="{16557844-A735-45B2-8562-995B4A9F68F8}" type="sibTrans" cxnId="{52701C77-C4C8-4F80-8C35-BD7E906EEA18}">
      <dgm:prSet/>
      <dgm:spPr/>
      <dgm:t>
        <a:bodyPr/>
        <a:lstStyle/>
        <a:p>
          <a:endParaRPr lang="fr-BE"/>
        </a:p>
      </dgm:t>
    </dgm:pt>
    <dgm:pt modelId="{2B73E981-B842-4BEA-A2C0-509F6D978567}" type="pres">
      <dgm:prSet presAssocID="{AB8A3637-3684-44E5-9A10-5F4B5C36144B}" presName="Name0" presStyleCnt="0">
        <dgm:presLayoutVars>
          <dgm:dir/>
          <dgm:animLvl val="lvl"/>
          <dgm:resizeHandles val="exact"/>
        </dgm:presLayoutVars>
      </dgm:prSet>
      <dgm:spPr/>
      <dgm:t>
        <a:bodyPr/>
        <a:lstStyle/>
        <a:p>
          <a:endParaRPr lang="fr-BE"/>
        </a:p>
      </dgm:t>
    </dgm:pt>
    <dgm:pt modelId="{13D971C7-C27A-48B1-8591-FF8061B8D539}" type="pres">
      <dgm:prSet presAssocID="{E0675BF5-6A30-463F-BCCC-7325BA213CB0}" presName="composite" presStyleCnt="0"/>
      <dgm:spPr/>
      <dgm:t>
        <a:bodyPr/>
        <a:lstStyle/>
        <a:p>
          <a:endParaRPr lang="en-US"/>
        </a:p>
      </dgm:t>
    </dgm:pt>
    <dgm:pt modelId="{C17315EE-2492-4F67-BC27-8FA2B2624ACB}" type="pres">
      <dgm:prSet presAssocID="{E0675BF5-6A30-463F-BCCC-7325BA213CB0}" presName="parTx" presStyleLbl="alignNode1" presStyleIdx="0" presStyleCnt="2" custLinFactX="14531" custLinFactNeighborX="100000" custLinFactNeighborY="-414">
        <dgm:presLayoutVars>
          <dgm:chMax val="0"/>
          <dgm:chPref val="0"/>
          <dgm:bulletEnabled val="1"/>
        </dgm:presLayoutVars>
      </dgm:prSet>
      <dgm:spPr/>
      <dgm:t>
        <a:bodyPr/>
        <a:lstStyle/>
        <a:p>
          <a:endParaRPr lang="fr-BE"/>
        </a:p>
      </dgm:t>
    </dgm:pt>
    <dgm:pt modelId="{C07D37A6-CB37-4202-957D-F7DC1E6B4179}" type="pres">
      <dgm:prSet presAssocID="{E0675BF5-6A30-463F-BCCC-7325BA213CB0}" presName="desTx" presStyleLbl="alignAccFollowNode1" presStyleIdx="0" presStyleCnt="2" custLinFactX="14531" custLinFactNeighborX="100000" custLinFactNeighborY="441">
        <dgm:presLayoutVars>
          <dgm:bulletEnabled val="1"/>
        </dgm:presLayoutVars>
      </dgm:prSet>
      <dgm:spPr/>
      <dgm:t>
        <a:bodyPr/>
        <a:lstStyle/>
        <a:p>
          <a:endParaRPr lang="fr-BE"/>
        </a:p>
      </dgm:t>
    </dgm:pt>
    <dgm:pt modelId="{272249B5-E59A-4069-8772-CDD68FDB595C}" type="pres">
      <dgm:prSet presAssocID="{C196FDB1-7434-4BC8-8564-16B2F402BF78}" presName="space" presStyleCnt="0"/>
      <dgm:spPr/>
      <dgm:t>
        <a:bodyPr/>
        <a:lstStyle/>
        <a:p>
          <a:endParaRPr lang="en-US"/>
        </a:p>
      </dgm:t>
    </dgm:pt>
    <dgm:pt modelId="{5F3F2DBF-108F-4FB2-91BE-020C6509EE90}" type="pres">
      <dgm:prSet presAssocID="{9634512C-E61C-47E9-8316-17039CBEE0C6}" presName="composite" presStyleCnt="0"/>
      <dgm:spPr/>
      <dgm:t>
        <a:bodyPr/>
        <a:lstStyle/>
        <a:p>
          <a:endParaRPr lang="en-US"/>
        </a:p>
      </dgm:t>
    </dgm:pt>
    <dgm:pt modelId="{41006EA0-1C35-4ADD-BA65-5F5F80C2EF6E}" type="pres">
      <dgm:prSet presAssocID="{9634512C-E61C-47E9-8316-17039CBEE0C6}" presName="parTx" presStyleLbl="alignNode1" presStyleIdx="1" presStyleCnt="2" custScaleX="107699" custLinFactX="-14806" custLinFactNeighborX="-100000" custLinFactNeighborY="-414">
        <dgm:presLayoutVars>
          <dgm:chMax val="0"/>
          <dgm:chPref val="0"/>
          <dgm:bulletEnabled val="1"/>
        </dgm:presLayoutVars>
      </dgm:prSet>
      <dgm:spPr/>
      <dgm:t>
        <a:bodyPr/>
        <a:lstStyle/>
        <a:p>
          <a:endParaRPr lang="fr-BE"/>
        </a:p>
      </dgm:t>
    </dgm:pt>
    <dgm:pt modelId="{E9700F79-E3C7-4DDC-921A-EAB47CBD965F}" type="pres">
      <dgm:prSet presAssocID="{9634512C-E61C-47E9-8316-17039CBEE0C6}" presName="desTx" presStyleLbl="alignAccFollowNode1" presStyleIdx="1" presStyleCnt="2" custScaleX="107411" custLinFactX="-14806" custLinFactNeighborX="-100000" custLinFactNeighborY="-315">
        <dgm:presLayoutVars>
          <dgm:bulletEnabled val="1"/>
        </dgm:presLayoutVars>
      </dgm:prSet>
      <dgm:spPr/>
      <dgm:t>
        <a:bodyPr/>
        <a:lstStyle/>
        <a:p>
          <a:endParaRPr lang="fr-BE"/>
        </a:p>
      </dgm:t>
    </dgm:pt>
  </dgm:ptLst>
  <dgm:cxnLst>
    <dgm:cxn modelId="{7C1A610A-33C6-4866-8834-33CADA4FB740}" type="presOf" srcId="{ADEC2C73-3E26-4EE0-ABF8-609EE10494D8}" destId="{E9700F79-E3C7-4DDC-921A-EAB47CBD965F}" srcOrd="0" destOrd="0" presId="urn:microsoft.com/office/officeart/2005/8/layout/hList1"/>
    <dgm:cxn modelId="{4E9E4C42-A850-48F4-8DCC-55EBAF0BEE8C}" srcId="{9634512C-E61C-47E9-8316-17039CBEE0C6}" destId="{EB25E094-9C4C-4BCC-9A30-5E398003B320}" srcOrd="3" destOrd="0" parTransId="{0A09CA47-7793-4201-A41A-929E9FB5A0DB}" sibTransId="{DBDF2901-2517-46FA-8717-0652BAE770EF}"/>
    <dgm:cxn modelId="{77CA3A0B-4532-4439-A61E-4EA3577A4499}" type="presOf" srcId="{292F29B3-4064-4D5E-9237-16A687B3BCCC}" destId="{E9700F79-E3C7-4DDC-921A-EAB47CBD965F}" srcOrd="0" destOrd="5" presId="urn:microsoft.com/office/officeart/2005/8/layout/hList1"/>
    <dgm:cxn modelId="{545B7C5E-6855-4946-A496-C0B9CE13C3E7}" type="presOf" srcId="{4BE8089C-AC18-465F-84F3-8EC2E87E75EE}" destId="{C07D37A6-CB37-4202-957D-F7DC1E6B4179}" srcOrd="0" destOrd="2" presId="urn:microsoft.com/office/officeart/2005/8/layout/hList1"/>
    <dgm:cxn modelId="{84EF5A78-0969-47EA-A5D3-C434CB06458D}" type="presOf" srcId="{EB25E094-9C4C-4BCC-9A30-5E398003B320}" destId="{E9700F79-E3C7-4DDC-921A-EAB47CBD965F}" srcOrd="0" destOrd="3" presId="urn:microsoft.com/office/officeart/2005/8/layout/hList1"/>
    <dgm:cxn modelId="{87262193-D18E-4ACF-AD69-DCCFDB95BAEB}" type="presOf" srcId="{9EC295CC-6447-4F8A-ACF1-9777618B0F2D}" destId="{C07D37A6-CB37-4202-957D-F7DC1E6B4179}" srcOrd="0" destOrd="0" presId="urn:microsoft.com/office/officeart/2005/8/layout/hList1"/>
    <dgm:cxn modelId="{8EE05801-AC5B-4734-BCBF-D5A7F4FECEC6}" type="presOf" srcId="{1985EAF8-2432-491B-80C4-B1B4328E2462}" destId="{E9700F79-E3C7-4DDC-921A-EAB47CBD965F}" srcOrd="0" destOrd="1" presId="urn:microsoft.com/office/officeart/2005/8/layout/hList1"/>
    <dgm:cxn modelId="{0C70C610-6966-4016-B31B-E9CAFB562C9E}" type="presOf" srcId="{FA67E17E-607D-4882-A487-86409CDB21D9}" destId="{C07D37A6-CB37-4202-957D-F7DC1E6B4179}" srcOrd="0" destOrd="3" presId="urn:microsoft.com/office/officeart/2005/8/layout/hList1"/>
    <dgm:cxn modelId="{A10468F9-C481-42EC-BEC5-0185BEA0EE03}" type="presOf" srcId="{8D5D99A5-F19B-49D4-8590-91CE5ECFFFC2}" destId="{E9700F79-E3C7-4DDC-921A-EAB47CBD965F}" srcOrd="0" destOrd="4" presId="urn:microsoft.com/office/officeart/2005/8/layout/hList1"/>
    <dgm:cxn modelId="{BB8E1F94-F206-47F1-9E99-23BAA41F8509}" srcId="{9634512C-E61C-47E9-8316-17039CBEE0C6}" destId="{F7B8BE3E-EC52-433F-8932-8278C3E01037}" srcOrd="2" destOrd="0" parTransId="{4A04AD3D-6025-4001-835D-75272DF9BC01}" sibTransId="{EA58653D-F053-44CC-99E9-ABA6AC9D69A3}"/>
    <dgm:cxn modelId="{4607AF53-8D5D-4F3D-A922-69C94E55A230}" type="presOf" srcId="{AB8A3637-3684-44E5-9A10-5F4B5C36144B}" destId="{2B73E981-B842-4BEA-A2C0-509F6D978567}" srcOrd="0" destOrd="0" presId="urn:microsoft.com/office/officeart/2005/8/layout/hList1"/>
    <dgm:cxn modelId="{FC6D47C1-8C46-4AA6-9BCC-304D6072B2BE}" type="presOf" srcId="{E0675BF5-6A30-463F-BCCC-7325BA213CB0}" destId="{C17315EE-2492-4F67-BC27-8FA2B2624ACB}" srcOrd="0" destOrd="0" presId="urn:microsoft.com/office/officeart/2005/8/layout/hList1"/>
    <dgm:cxn modelId="{05F67E10-8E01-4305-9A9C-E7B4BBDF3F1E}" type="presOf" srcId="{F7B8BE3E-EC52-433F-8932-8278C3E01037}" destId="{E9700F79-E3C7-4DDC-921A-EAB47CBD965F}" srcOrd="0" destOrd="2" presId="urn:microsoft.com/office/officeart/2005/8/layout/hList1"/>
    <dgm:cxn modelId="{5A763549-9B30-4BCF-B93B-00D91A8603B8}" srcId="{E0675BF5-6A30-463F-BCCC-7325BA213CB0}" destId="{7F94B6EE-E940-4BF8-9FCD-86835691750D}" srcOrd="4" destOrd="0" parTransId="{BC7966F2-AA5D-43F4-9127-040396FE6BA4}" sibTransId="{2E176003-D09F-4246-8197-28944C872C5B}"/>
    <dgm:cxn modelId="{C0442B50-C078-4E08-9806-C7A2AB1F3A54}" srcId="{9634512C-E61C-47E9-8316-17039CBEE0C6}" destId="{292F29B3-4064-4D5E-9237-16A687B3BCCC}" srcOrd="5" destOrd="0" parTransId="{01599353-3359-469C-B97D-03521C61CF4B}" sibTransId="{EA1AA80D-D284-44FB-847E-084FDD17FD8B}"/>
    <dgm:cxn modelId="{CA33D5B6-F30C-49A7-943E-5A861EC4226B}" srcId="{9634512C-E61C-47E9-8316-17039CBEE0C6}" destId="{1985EAF8-2432-491B-80C4-B1B4328E2462}" srcOrd="1" destOrd="0" parTransId="{EC5E67B4-FF36-4BD3-9F30-5EE6377A7247}" sibTransId="{546DDD4A-CED2-4EEC-B6D1-686E813E5864}"/>
    <dgm:cxn modelId="{A2CA01D8-D87F-472C-9586-0C00454CF4E1}" srcId="{9634512C-E61C-47E9-8316-17039CBEE0C6}" destId="{8D5D99A5-F19B-49D4-8590-91CE5ECFFFC2}" srcOrd="4" destOrd="0" parTransId="{1B456A15-A31F-44F0-A81B-3DEC063B81D4}" sibTransId="{6B932A0E-9D74-441D-A19C-D973B185DF85}"/>
    <dgm:cxn modelId="{52701C77-C4C8-4F80-8C35-BD7E906EEA18}" srcId="{E0675BF5-6A30-463F-BCCC-7325BA213CB0}" destId="{FA67E17E-607D-4882-A487-86409CDB21D9}" srcOrd="3" destOrd="0" parTransId="{9A7B8233-9737-46AD-A58F-D11CDFE32016}" sibTransId="{16557844-A735-45B2-8562-995B4A9F68F8}"/>
    <dgm:cxn modelId="{05D0C5BD-7CFC-4CC6-81C4-76ADEDA1112F}" srcId="{AB8A3637-3684-44E5-9A10-5F4B5C36144B}" destId="{9634512C-E61C-47E9-8316-17039CBEE0C6}" srcOrd="1" destOrd="0" parTransId="{DAAC38F8-0281-4002-937D-324721893B14}" sibTransId="{2112AD8B-D139-4C08-B0B5-A9CFA5A9EC2B}"/>
    <dgm:cxn modelId="{3C749E42-8BC2-4450-A07A-BF570F9C81CE}" srcId="{9634512C-E61C-47E9-8316-17039CBEE0C6}" destId="{ADEC2C73-3E26-4EE0-ABF8-609EE10494D8}" srcOrd="0" destOrd="0" parTransId="{2063D6DF-92FB-4336-A118-519FE498DEE9}" sibTransId="{81AFA94A-D6B5-4773-9356-912C1EE5DAFF}"/>
    <dgm:cxn modelId="{E49E9ACA-E674-4232-B950-691C844A854F}" type="presOf" srcId="{7F94B6EE-E940-4BF8-9FCD-86835691750D}" destId="{C07D37A6-CB37-4202-957D-F7DC1E6B4179}" srcOrd="0" destOrd="4" presId="urn:microsoft.com/office/officeart/2005/8/layout/hList1"/>
    <dgm:cxn modelId="{5EE030F7-6B42-4A7E-B784-0A4E3B893ACF}" srcId="{E0675BF5-6A30-463F-BCCC-7325BA213CB0}" destId="{9EC295CC-6447-4F8A-ACF1-9777618B0F2D}" srcOrd="0" destOrd="0" parTransId="{2E7026BF-E4D5-4D6A-B02F-E98BA808BDF2}" sibTransId="{E6E7EC79-AA2E-4735-B24A-F7F6ADD9746F}"/>
    <dgm:cxn modelId="{EC914EAA-75F9-4C97-B4EA-0D312B7ED137}" srcId="{E0675BF5-6A30-463F-BCCC-7325BA213CB0}" destId="{4BE8089C-AC18-465F-84F3-8EC2E87E75EE}" srcOrd="2" destOrd="0" parTransId="{DD3A12E5-EC70-4D68-8BEF-E0A835A07028}" sibTransId="{3177DAC6-4532-4A36-87D3-E263ECE016BF}"/>
    <dgm:cxn modelId="{5F36DACB-CDB9-4664-880E-ED806FA3C25A}" srcId="{AB8A3637-3684-44E5-9A10-5F4B5C36144B}" destId="{E0675BF5-6A30-463F-BCCC-7325BA213CB0}" srcOrd="0" destOrd="0" parTransId="{9F98DFF4-3924-4895-A6DB-5392D59636BC}" sibTransId="{C196FDB1-7434-4BC8-8564-16B2F402BF78}"/>
    <dgm:cxn modelId="{5032AEB7-2437-43C4-8218-F0FF0719D96E}" type="presOf" srcId="{9634512C-E61C-47E9-8316-17039CBEE0C6}" destId="{41006EA0-1C35-4ADD-BA65-5F5F80C2EF6E}" srcOrd="0" destOrd="0" presId="urn:microsoft.com/office/officeart/2005/8/layout/hList1"/>
    <dgm:cxn modelId="{243C162F-3ADA-4716-95BE-52DA4D24B72F}" srcId="{E0675BF5-6A30-463F-BCCC-7325BA213CB0}" destId="{CC7299B2-00E7-43E0-A481-9C3CFBA49986}" srcOrd="1" destOrd="0" parTransId="{ED4F5C25-A6D2-440D-AC1C-436338EAA9F4}" sibTransId="{BA7077CF-0888-4328-B33C-231D2F8FEFC0}"/>
    <dgm:cxn modelId="{A1C58DB2-1A3E-4326-8899-805B0759B94D}" type="presOf" srcId="{CC7299B2-00E7-43E0-A481-9C3CFBA49986}" destId="{C07D37A6-CB37-4202-957D-F7DC1E6B4179}" srcOrd="0" destOrd="1" presId="urn:microsoft.com/office/officeart/2005/8/layout/hList1"/>
    <dgm:cxn modelId="{8E399EA5-5B54-4F35-8F52-1DE6EA0412C5}" type="presParOf" srcId="{2B73E981-B842-4BEA-A2C0-509F6D978567}" destId="{13D971C7-C27A-48B1-8591-FF8061B8D539}" srcOrd="0" destOrd="0" presId="urn:microsoft.com/office/officeart/2005/8/layout/hList1"/>
    <dgm:cxn modelId="{EC965126-7C97-4831-A515-A07FDA26F306}" type="presParOf" srcId="{13D971C7-C27A-48B1-8591-FF8061B8D539}" destId="{C17315EE-2492-4F67-BC27-8FA2B2624ACB}" srcOrd="0" destOrd="0" presId="urn:microsoft.com/office/officeart/2005/8/layout/hList1"/>
    <dgm:cxn modelId="{468640AE-47B2-4DA3-8BC0-6435107469A0}" type="presParOf" srcId="{13D971C7-C27A-48B1-8591-FF8061B8D539}" destId="{C07D37A6-CB37-4202-957D-F7DC1E6B4179}" srcOrd="1" destOrd="0" presId="urn:microsoft.com/office/officeart/2005/8/layout/hList1"/>
    <dgm:cxn modelId="{AAB6A2F5-125B-40AF-8ADC-FD5172D09F60}" type="presParOf" srcId="{2B73E981-B842-4BEA-A2C0-509F6D978567}" destId="{272249B5-E59A-4069-8772-CDD68FDB595C}" srcOrd="1" destOrd="0" presId="urn:microsoft.com/office/officeart/2005/8/layout/hList1"/>
    <dgm:cxn modelId="{47262DE5-EE98-4324-B141-232E15E2EC2A}" type="presParOf" srcId="{2B73E981-B842-4BEA-A2C0-509F6D978567}" destId="{5F3F2DBF-108F-4FB2-91BE-020C6509EE90}" srcOrd="2" destOrd="0" presId="urn:microsoft.com/office/officeart/2005/8/layout/hList1"/>
    <dgm:cxn modelId="{DB675376-B4B9-4A0E-9070-783716BB7E62}" type="presParOf" srcId="{5F3F2DBF-108F-4FB2-91BE-020C6509EE90}" destId="{41006EA0-1C35-4ADD-BA65-5F5F80C2EF6E}" srcOrd="0" destOrd="0" presId="urn:microsoft.com/office/officeart/2005/8/layout/hList1"/>
    <dgm:cxn modelId="{646CB7F3-B5A7-4B3B-928B-2AB05C06F97A}" type="presParOf" srcId="{5F3F2DBF-108F-4FB2-91BE-020C6509EE90}" destId="{E9700F79-E3C7-4DDC-921A-EAB47CBD965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9BBE7D-2072-499A-B448-DABA670FAAD8}"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fr-BE"/>
        </a:p>
      </dgm:t>
    </dgm:pt>
    <dgm:pt modelId="{7FB69E04-19FC-415C-A826-275A8550A362}">
      <dgm:prSet phldrT="[Text]"/>
      <dgm:spPr/>
      <dgm:t>
        <a:bodyPr/>
        <a:lstStyle/>
        <a:p>
          <a:r>
            <a:rPr lang="en-US" noProof="0" dirty="0" smtClean="0"/>
            <a:t>Service Synergy</a:t>
          </a:r>
          <a:endParaRPr lang="en-US" noProof="0" dirty="0"/>
        </a:p>
      </dgm:t>
    </dgm:pt>
    <dgm:pt modelId="{BF34BDAF-76EA-4939-9FE0-E4632A16C308}" type="parTrans" cxnId="{1734B690-8D8B-49F2-A21D-EB6059CC159F}">
      <dgm:prSet/>
      <dgm:spPr/>
      <dgm:t>
        <a:bodyPr/>
        <a:lstStyle/>
        <a:p>
          <a:endParaRPr lang="fr-BE"/>
        </a:p>
      </dgm:t>
    </dgm:pt>
    <dgm:pt modelId="{A3DE1A5D-77EA-48CB-8B94-BBA7072A0068}" type="sibTrans" cxnId="{1734B690-8D8B-49F2-A21D-EB6059CC159F}">
      <dgm:prSet/>
      <dgm:spPr/>
      <dgm:t>
        <a:bodyPr/>
        <a:lstStyle/>
        <a:p>
          <a:endParaRPr lang="fr-BE"/>
        </a:p>
      </dgm:t>
    </dgm:pt>
    <dgm:pt modelId="{AB87612D-0F1E-4477-8CF8-9526136A1B0E}">
      <dgm:prSet phldrT="[Text]"/>
      <dgm:spPr>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nl-BE" dirty="0" smtClean="0"/>
            <a:t>Product</a:t>
          </a:r>
          <a:endParaRPr lang="fr-BE" dirty="0"/>
        </a:p>
      </dgm:t>
    </dgm:pt>
    <dgm:pt modelId="{5EF29336-F4DE-4E60-8648-4FFD27967EEB}" type="parTrans" cxnId="{91FF09BA-1B1E-4F1C-B444-D259EDAFA640}">
      <dgm:prSet/>
      <dgm:spPr/>
      <dgm:t>
        <a:bodyPr/>
        <a:lstStyle/>
        <a:p>
          <a:endParaRPr lang="fr-BE"/>
        </a:p>
      </dgm:t>
    </dgm:pt>
    <dgm:pt modelId="{7710AEF0-54FD-4563-946D-9956D33F6C4A}" type="sibTrans" cxnId="{91FF09BA-1B1E-4F1C-B444-D259EDAFA640}">
      <dgm:prSet/>
      <dgm:spPr/>
      <dgm:t>
        <a:bodyPr/>
        <a:lstStyle/>
        <a:p>
          <a:endParaRPr lang="fr-BE"/>
        </a:p>
      </dgm:t>
    </dgm:pt>
    <dgm:pt modelId="{8A7550B8-7796-45D3-8BBE-FBDE755D3E2F}">
      <dgm:prSet phldrT="[Text]"/>
      <dgm:spPr/>
      <dgm:t>
        <a:bodyPr/>
        <a:lstStyle/>
        <a:p>
          <a:r>
            <a:rPr lang="nl-BE" dirty="0" smtClean="0"/>
            <a:t>Financial</a:t>
          </a:r>
          <a:endParaRPr lang="fr-BE" dirty="0"/>
        </a:p>
      </dgm:t>
    </dgm:pt>
    <dgm:pt modelId="{66673F88-C76F-402D-A463-79D80F3065ED}" type="parTrans" cxnId="{0D71E69C-7A31-4DC4-BBBA-DFA5A572D892}">
      <dgm:prSet/>
      <dgm:spPr/>
      <dgm:t>
        <a:bodyPr/>
        <a:lstStyle/>
        <a:p>
          <a:endParaRPr lang="fr-BE"/>
        </a:p>
      </dgm:t>
    </dgm:pt>
    <dgm:pt modelId="{823152D6-C3FD-4394-AC32-F08AC624AE52}" type="sibTrans" cxnId="{0D71E69C-7A31-4DC4-BBBA-DFA5A572D892}">
      <dgm:prSet/>
      <dgm:spPr/>
      <dgm:t>
        <a:bodyPr/>
        <a:lstStyle/>
        <a:p>
          <a:endParaRPr lang="fr-BE"/>
        </a:p>
      </dgm:t>
    </dgm:pt>
    <dgm:pt modelId="{2565D930-D55A-4B13-A804-321C388E8987}">
      <dgm:prSet phldrT="[Text]"/>
      <dgm:spPr/>
      <dgm:t>
        <a:bodyPr/>
        <a:lstStyle/>
        <a:p>
          <a:r>
            <a:rPr lang="nl-BE" dirty="0" smtClean="0"/>
            <a:t>Standards</a:t>
          </a:r>
          <a:endParaRPr lang="fr-BE" dirty="0"/>
        </a:p>
      </dgm:t>
    </dgm:pt>
    <dgm:pt modelId="{F5BBE434-EDAA-459A-B45E-DB0C0511576E}" type="parTrans" cxnId="{341CA837-FE85-4FF7-8812-101AB1193950}">
      <dgm:prSet/>
      <dgm:spPr/>
      <dgm:t>
        <a:bodyPr/>
        <a:lstStyle/>
        <a:p>
          <a:endParaRPr lang="fr-BE"/>
        </a:p>
      </dgm:t>
    </dgm:pt>
    <dgm:pt modelId="{6EAC7D11-CB3C-4CC0-87CF-2942436F0F26}" type="sibTrans" cxnId="{341CA837-FE85-4FF7-8812-101AB1193950}">
      <dgm:prSet/>
      <dgm:spPr/>
      <dgm:t>
        <a:bodyPr/>
        <a:lstStyle/>
        <a:p>
          <a:endParaRPr lang="fr-BE"/>
        </a:p>
      </dgm:t>
    </dgm:pt>
    <dgm:pt modelId="{F9545B62-D41C-4AD1-AE15-6F7F12ABE45C}">
      <dgm:prSet phldrT="[Text]"/>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nl-BE" dirty="0" smtClean="0"/>
            <a:t>Governance</a:t>
          </a:r>
          <a:endParaRPr lang="fr-BE" dirty="0"/>
        </a:p>
      </dgm:t>
    </dgm:pt>
    <dgm:pt modelId="{58AC079D-3611-4BD7-BCFD-FB0200944E22}" type="parTrans" cxnId="{61E6BDDE-A806-4C39-B937-79A601BE1811}">
      <dgm:prSet/>
      <dgm:spPr/>
      <dgm:t>
        <a:bodyPr/>
        <a:lstStyle/>
        <a:p>
          <a:endParaRPr lang="fr-BE"/>
        </a:p>
      </dgm:t>
    </dgm:pt>
    <dgm:pt modelId="{19BB6DAE-EC98-4666-A40F-D854AD494F6C}" type="sibTrans" cxnId="{61E6BDDE-A806-4C39-B937-79A601BE1811}">
      <dgm:prSet/>
      <dgm:spPr/>
      <dgm:t>
        <a:bodyPr/>
        <a:lstStyle/>
        <a:p>
          <a:endParaRPr lang="fr-BE"/>
        </a:p>
      </dgm:t>
    </dgm:pt>
    <dgm:pt modelId="{2DD2D762-02BA-4C87-B242-F61D285E9EE8}">
      <dgm:prSet phldrT="[Text]">
        <dgm:style>
          <a:lnRef idx="3">
            <a:schemeClr val="lt1"/>
          </a:lnRef>
          <a:fillRef idx="1">
            <a:schemeClr val="dk1"/>
          </a:fillRef>
          <a:effectRef idx="1">
            <a:schemeClr val="dk1"/>
          </a:effectRef>
          <a:fontRef idx="minor">
            <a:schemeClr val="lt1"/>
          </a:fontRef>
        </dgm:style>
      </dgm:prSet>
      <dgm:spPr/>
      <dgm:t>
        <a:bodyPr/>
        <a:lstStyle/>
        <a:p>
          <a:r>
            <a:rPr lang="nl-BE" dirty="0" smtClean="0"/>
            <a:t>Business</a:t>
          </a:r>
          <a:endParaRPr lang="fr-BE" dirty="0"/>
        </a:p>
      </dgm:t>
    </dgm:pt>
    <dgm:pt modelId="{F88FDA5A-0E35-44D7-BCF5-9D5239F50DDC}" type="parTrans" cxnId="{AB486765-E3FE-44F6-AE91-584B6C5496F1}">
      <dgm:prSet/>
      <dgm:spPr/>
      <dgm:t>
        <a:bodyPr/>
        <a:lstStyle/>
        <a:p>
          <a:endParaRPr lang="fr-BE"/>
        </a:p>
      </dgm:t>
    </dgm:pt>
    <dgm:pt modelId="{1A5B85B4-C643-40C0-9FDA-43DBAA5F35DC}" type="sibTrans" cxnId="{AB486765-E3FE-44F6-AE91-584B6C5496F1}">
      <dgm:prSet/>
      <dgm:spPr/>
      <dgm:t>
        <a:bodyPr/>
        <a:lstStyle/>
        <a:p>
          <a:endParaRPr lang="fr-BE"/>
        </a:p>
      </dgm:t>
    </dgm:pt>
    <dgm:pt modelId="{B2D1E0BF-91B4-479F-8359-42578F22A6C6}" type="pres">
      <dgm:prSet presAssocID="{2A9BBE7D-2072-499A-B448-DABA670FAAD8}" presName="cycle" presStyleCnt="0">
        <dgm:presLayoutVars>
          <dgm:chMax val="1"/>
          <dgm:dir/>
          <dgm:animLvl val="ctr"/>
          <dgm:resizeHandles val="exact"/>
        </dgm:presLayoutVars>
      </dgm:prSet>
      <dgm:spPr/>
      <dgm:t>
        <a:bodyPr/>
        <a:lstStyle/>
        <a:p>
          <a:endParaRPr lang="fr-BE"/>
        </a:p>
      </dgm:t>
    </dgm:pt>
    <dgm:pt modelId="{1D490C24-4FA9-4565-9B71-A02AE90B82B6}" type="pres">
      <dgm:prSet presAssocID="{7FB69E04-19FC-415C-A826-275A8550A362}" presName="centerShape" presStyleLbl="node0" presStyleIdx="0" presStyleCnt="1"/>
      <dgm:spPr/>
      <dgm:t>
        <a:bodyPr/>
        <a:lstStyle/>
        <a:p>
          <a:endParaRPr lang="fr-BE"/>
        </a:p>
      </dgm:t>
    </dgm:pt>
    <dgm:pt modelId="{7B6A8F18-CEA8-459A-9D83-E8C8B3C035CC}" type="pres">
      <dgm:prSet presAssocID="{58AC079D-3611-4BD7-BCFD-FB0200944E22}" presName="Name9" presStyleLbl="parChTrans1D2" presStyleIdx="0" presStyleCnt="5"/>
      <dgm:spPr/>
      <dgm:t>
        <a:bodyPr/>
        <a:lstStyle/>
        <a:p>
          <a:endParaRPr lang="fr-BE"/>
        </a:p>
      </dgm:t>
    </dgm:pt>
    <dgm:pt modelId="{E1331EBA-A5E0-4414-A230-18F305FB2621}" type="pres">
      <dgm:prSet presAssocID="{58AC079D-3611-4BD7-BCFD-FB0200944E22}" presName="connTx" presStyleLbl="parChTrans1D2" presStyleIdx="0" presStyleCnt="5"/>
      <dgm:spPr/>
      <dgm:t>
        <a:bodyPr/>
        <a:lstStyle/>
        <a:p>
          <a:endParaRPr lang="fr-BE"/>
        </a:p>
      </dgm:t>
    </dgm:pt>
    <dgm:pt modelId="{8BB40862-E516-4566-894F-1B5D1E85ED28}" type="pres">
      <dgm:prSet presAssocID="{F9545B62-D41C-4AD1-AE15-6F7F12ABE45C}" presName="node" presStyleLbl="node1" presStyleIdx="0" presStyleCnt="5">
        <dgm:presLayoutVars>
          <dgm:bulletEnabled val="1"/>
        </dgm:presLayoutVars>
      </dgm:prSet>
      <dgm:spPr/>
      <dgm:t>
        <a:bodyPr/>
        <a:lstStyle/>
        <a:p>
          <a:endParaRPr lang="fr-BE"/>
        </a:p>
      </dgm:t>
    </dgm:pt>
    <dgm:pt modelId="{8F1EDA64-0D70-45F3-A70E-8043C17970CC}" type="pres">
      <dgm:prSet presAssocID="{5EF29336-F4DE-4E60-8648-4FFD27967EEB}" presName="Name9" presStyleLbl="parChTrans1D2" presStyleIdx="1" presStyleCnt="5"/>
      <dgm:spPr/>
      <dgm:t>
        <a:bodyPr/>
        <a:lstStyle/>
        <a:p>
          <a:endParaRPr lang="fr-BE"/>
        </a:p>
      </dgm:t>
    </dgm:pt>
    <dgm:pt modelId="{E8A903C4-6CED-4EE6-9168-7C8FB2108E95}" type="pres">
      <dgm:prSet presAssocID="{5EF29336-F4DE-4E60-8648-4FFD27967EEB}" presName="connTx" presStyleLbl="parChTrans1D2" presStyleIdx="1" presStyleCnt="5"/>
      <dgm:spPr/>
      <dgm:t>
        <a:bodyPr/>
        <a:lstStyle/>
        <a:p>
          <a:endParaRPr lang="fr-BE"/>
        </a:p>
      </dgm:t>
    </dgm:pt>
    <dgm:pt modelId="{2577D959-FF71-4B96-934B-13A638AA7077}" type="pres">
      <dgm:prSet presAssocID="{AB87612D-0F1E-4477-8CF8-9526136A1B0E}" presName="node" presStyleLbl="node1" presStyleIdx="1" presStyleCnt="5">
        <dgm:presLayoutVars>
          <dgm:bulletEnabled val="1"/>
        </dgm:presLayoutVars>
      </dgm:prSet>
      <dgm:spPr/>
      <dgm:t>
        <a:bodyPr/>
        <a:lstStyle/>
        <a:p>
          <a:endParaRPr lang="fr-BE"/>
        </a:p>
      </dgm:t>
    </dgm:pt>
    <dgm:pt modelId="{1EE061CD-D72B-4F07-BFED-2153D0FDEB15}" type="pres">
      <dgm:prSet presAssocID="{66673F88-C76F-402D-A463-79D80F3065ED}" presName="Name9" presStyleLbl="parChTrans1D2" presStyleIdx="2" presStyleCnt="5"/>
      <dgm:spPr/>
      <dgm:t>
        <a:bodyPr/>
        <a:lstStyle/>
        <a:p>
          <a:endParaRPr lang="fr-BE"/>
        </a:p>
      </dgm:t>
    </dgm:pt>
    <dgm:pt modelId="{507BCCDA-CAFE-46F3-8B4F-4CAC3BDD1184}" type="pres">
      <dgm:prSet presAssocID="{66673F88-C76F-402D-A463-79D80F3065ED}" presName="connTx" presStyleLbl="parChTrans1D2" presStyleIdx="2" presStyleCnt="5"/>
      <dgm:spPr/>
      <dgm:t>
        <a:bodyPr/>
        <a:lstStyle/>
        <a:p>
          <a:endParaRPr lang="fr-BE"/>
        </a:p>
      </dgm:t>
    </dgm:pt>
    <dgm:pt modelId="{6709E082-FF52-4DCC-B337-DC5050758962}" type="pres">
      <dgm:prSet presAssocID="{8A7550B8-7796-45D3-8BBE-FBDE755D3E2F}" presName="node" presStyleLbl="node1" presStyleIdx="2" presStyleCnt="5">
        <dgm:presLayoutVars>
          <dgm:bulletEnabled val="1"/>
        </dgm:presLayoutVars>
      </dgm:prSet>
      <dgm:spPr/>
      <dgm:t>
        <a:bodyPr/>
        <a:lstStyle/>
        <a:p>
          <a:endParaRPr lang="fr-BE"/>
        </a:p>
      </dgm:t>
    </dgm:pt>
    <dgm:pt modelId="{397ED4E7-B984-49E2-A7F6-0DA351A26863}" type="pres">
      <dgm:prSet presAssocID="{F5BBE434-EDAA-459A-B45E-DB0C0511576E}" presName="Name9" presStyleLbl="parChTrans1D2" presStyleIdx="3" presStyleCnt="5"/>
      <dgm:spPr/>
      <dgm:t>
        <a:bodyPr/>
        <a:lstStyle/>
        <a:p>
          <a:endParaRPr lang="fr-BE"/>
        </a:p>
      </dgm:t>
    </dgm:pt>
    <dgm:pt modelId="{38DDA830-BD67-4ED2-B151-93F28FA5D6D9}" type="pres">
      <dgm:prSet presAssocID="{F5BBE434-EDAA-459A-B45E-DB0C0511576E}" presName="connTx" presStyleLbl="parChTrans1D2" presStyleIdx="3" presStyleCnt="5"/>
      <dgm:spPr/>
      <dgm:t>
        <a:bodyPr/>
        <a:lstStyle/>
        <a:p>
          <a:endParaRPr lang="fr-BE"/>
        </a:p>
      </dgm:t>
    </dgm:pt>
    <dgm:pt modelId="{4C0555AF-8216-4FA1-89CD-237222FF394D}" type="pres">
      <dgm:prSet presAssocID="{2565D930-D55A-4B13-A804-321C388E8987}" presName="node" presStyleLbl="node1" presStyleIdx="3" presStyleCnt="5">
        <dgm:presLayoutVars>
          <dgm:bulletEnabled val="1"/>
        </dgm:presLayoutVars>
      </dgm:prSet>
      <dgm:spPr/>
      <dgm:t>
        <a:bodyPr/>
        <a:lstStyle/>
        <a:p>
          <a:endParaRPr lang="fr-BE"/>
        </a:p>
      </dgm:t>
    </dgm:pt>
    <dgm:pt modelId="{4930D6FE-2E26-4403-99D0-2C96CB4CA839}" type="pres">
      <dgm:prSet presAssocID="{F88FDA5A-0E35-44D7-BCF5-9D5239F50DDC}" presName="Name9" presStyleLbl="parChTrans1D2" presStyleIdx="4" presStyleCnt="5"/>
      <dgm:spPr/>
      <dgm:t>
        <a:bodyPr/>
        <a:lstStyle/>
        <a:p>
          <a:endParaRPr lang="fr-BE"/>
        </a:p>
      </dgm:t>
    </dgm:pt>
    <dgm:pt modelId="{3232314F-CEB7-4928-B78E-F34601350486}" type="pres">
      <dgm:prSet presAssocID="{F88FDA5A-0E35-44D7-BCF5-9D5239F50DDC}" presName="connTx" presStyleLbl="parChTrans1D2" presStyleIdx="4" presStyleCnt="5"/>
      <dgm:spPr/>
      <dgm:t>
        <a:bodyPr/>
        <a:lstStyle/>
        <a:p>
          <a:endParaRPr lang="fr-BE"/>
        </a:p>
      </dgm:t>
    </dgm:pt>
    <dgm:pt modelId="{A88B9A8D-A3F4-41CD-8F0B-32D4EC55C40D}" type="pres">
      <dgm:prSet presAssocID="{2DD2D762-02BA-4C87-B242-F61D285E9EE8}" presName="node" presStyleLbl="node1" presStyleIdx="4" presStyleCnt="5">
        <dgm:presLayoutVars>
          <dgm:bulletEnabled val="1"/>
        </dgm:presLayoutVars>
      </dgm:prSet>
      <dgm:spPr/>
      <dgm:t>
        <a:bodyPr/>
        <a:lstStyle/>
        <a:p>
          <a:endParaRPr lang="fr-BE"/>
        </a:p>
      </dgm:t>
    </dgm:pt>
  </dgm:ptLst>
  <dgm:cxnLst>
    <dgm:cxn modelId="{0D71E69C-7A31-4DC4-BBBA-DFA5A572D892}" srcId="{7FB69E04-19FC-415C-A826-275A8550A362}" destId="{8A7550B8-7796-45D3-8BBE-FBDE755D3E2F}" srcOrd="2" destOrd="0" parTransId="{66673F88-C76F-402D-A463-79D80F3065ED}" sibTransId="{823152D6-C3FD-4394-AC32-F08AC624AE52}"/>
    <dgm:cxn modelId="{3BFBC147-24E1-4A83-9024-A66C82D31CAF}" type="presOf" srcId="{F5BBE434-EDAA-459A-B45E-DB0C0511576E}" destId="{397ED4E7-B984-49E2-A7F6-0DA351A26863}" srcOrd="0" destOrd="0" presId="urn:microsoft.com/office/officeart/2005/8/layout/radial1"/>
    <dgm:cxn modelId="{55EAA172-FFCE-4157-B600-2956115ADA7B}" type="presOf" srcId="{58AC079D-3611-4BD7-BCFD-FB0200944E22}" destId="{E1331EBA-A5E0-4414-A230-18F305FB2621}" srcOrd="1" destOrd="0" presId="urn:microsoft.com/office/officeart/2005/8/layout/radial1"/>
    <dgm:cxn modelId="{D4533188-6DC7-4E24-9BF7-33C22D5D2E3E}" type="presOf" srcId="{2565D930-D55A-4B13-A804-321C388E8987}" destId="{4C0555AF-8216-4FA1-89CD-237222FF394D}" srcOrd="0" destOrd="0" presId="urn:microsoft.com/office/officeart/2005/8/layout/radial1"/>
    <dgm:cxn modelId="{A19AB76C-E96A-4B50-8376-D2D22AA4E8DB}" type="presOf" srcId="{F88FDA5A-0E35-44D7-BCF5-9D5239F50DDC}" destId="{4930D6FE-2E26-4403-99D0-2C96CB4CA839}" srcOrd="0" destOrd="0" presId="urn:microsoft.com/office/officeart/2005/8/layout/radial1"/>
    <dgm:cxn modelId="{EE894E18-284B-4F54-BB27-84E166F3C3E0}" type="presOf" srcId="{5EF29336-F4DE-4E60-8648-4FFD27967EEB}" destId="{E8A903C4-6CED-4EE6-9168-7C8FB2108E95}" srcOrd="1" destOrd="0" presId="urn:microsoft.com/office/officeart/2005/8/layout/radial1"/>
    <dgm:cxn modelId="{341CA837-FE85-4FF7-8812-101AB1193950}" srcId="{7FB69E04-19FC-415C-A826-275A8550A362}" destId="{2565D930-D55A-4B13-A804-321C388E8987}" srcOrd="3" destOrd="0" parTransId="{F5BBE434-EDAA-459A-B45E-DB0C0511576E}" sibTransId="{6EAC7D11-CB3C-4CC0-87CF-2942436F0F26}"/>
    <dgm:cxn modelId="{1734B690-8D8B-49F2-A21D-EB6059CC159F}" srcId="{2A9BBE7D-2072-499A-B448-DABA670FAAD8}" destId="{7FB69E04-19FC-415C-A826-275A8550A362}" srcOrd="0" destOrd="0" parTransId="{BF34BDAF-76EA-4939-9FE0-E4632A16C308}" sibTransId="{A3DE1A5D-77EA-48CB-8B94-BBA7072A0068}"/>
    <dgm:cxn modelId="{AB486765-E3FE-44F6-AE91-584B6C5496F1}" srcId="{7FB69E04-19FC-415C-A826-275A8550A362}" destId="{2DD2D762-02BA-4C87-B242-F61D285E9EE8}" srcOrd="4" destOrd="0" parTransId="{F88FDA5A-0E35-44D7-BCF5-9D5239F50DDC}" sibTransId="{1A5B85B4-C643-40C0-9FDA-43DBAA5F35DC}"/>
    <dgm:cxn modelId="{74910320-E817-4A09-942B-E7FC86CAA30F}" type="presOf" srcId="{F9545B62-D41C-4AD1-AE15-6F7F12ABE45C}" destId="{8BB40862-E516-4566-894F-1B5D1E85ED28}" srcOrd="0" destOrd="0" presId="urn:microsoft.com/office/officeart/2005/8/layout/radial1"/>
    <dgm:cxn modelId="{3FF7E34F-7E06-459D-A368-63F3FBA996D6}" type="presOf" srcId="{5EF29336-F4DE-4E60-8648-4FFD27967EEB}" destId="{8F1EDA64-0D70-45F3-A70E-8043C17970CC}" srcOrd="0" destOrd="0" presId="urn:microsoft.com/office/officeart/2005/8/layout/radial1"/>
    <dgm:cxn modelId="{90451EBD-2BC7-4862-8C45-6F13F326FBE2}" type="presOf" srcId="{58AC079D-3611-4BD7-BCFD-FB0200944E22}" destId="{7B6A8F18-CEA8-459A-9D83-E8C8B3C035CC}" srcOrd="0" destOrd="0" presId="urn:microsoft.com/office/officeart/2005/8/layout/radial1"/>
    <dgm:cxn modelId="{91FF09BA-1B1E-4F1C-B444-D259EDAFA640}" srcId="{7FB69E04-19FC-415C-A826-275A8550A362}" destId="{AB87612D-0F1E-4477-8CF8-9526136A1B0E}" srcOrd="1" destOrd="0" parTransId="{5EF29336-F4DE-4E60-8648-4FFD27967EEB}" sibTransId="{7710AEF0-54FD-4563-946D-9956D33F6C4A}"/>
    <dgm:cxn modelId="{0ED9C159-991D-48EF-BD39-8948EF39E33A}" type="presOf" srcId="{7FB69E04-19FC-415C-A826-275A8550A362}" destId="{1D490C24-4FA9-4565-9B71-A02AE90B82B6}" srcOrd="0" destOrd="0" presId="urn:microsoft.com/office/officeart/2005/8/layout/radial1"/>
    <dgm:cxn modelId="{48FA8E93-2DE7-4141-81B7-6584A6F06BF8}" type="presOf" srcId="{F88FDA5A-0E35-44D7-BCF5-9D5239F50DDC}" destId="{3232314F-CEB7-4928-B78E-F34601350486}" srcOrd="1" destOrd="0" presId="urn:microsoft.com/office/officeart/2005/8/layout/radial1"/>
    <dgm:cxn modelId="{1C8E64E6-0CA4-481E-960E-613E0F6B9DE1}" type="presOf" srcId="{8A7550B8-7796-45D3-8BBE-FBDE755D3E2F}" destId="{6709E082-FF52-4DCC-B337-DC5050758962}" srcOrd="0" destOrd="0" presId="urn:microsoft.com/office/officeart/2005/8/layout/radial1"/>
    <dgm:cxn modelId="{61E6BDDE-A806-4C39-B937-79A601BE1811}" srcId="{7FB69E04-19FC-415C-A826-275A8550A362}" destId="{F9545B62-D41C-4AD1-AE15-6F7F12ABE45C}" srcOrd="0" destOrd="0" parTransId="{58AC079D-3611-4BD7-BCFD-FB0200944E22}" sibTransId="{19BB6DAE-EC98-4666-A40F-D854AD494F6C}"/>
    <dgm:cxn modelId="{BB423FBD-3849-4B60-AF97-852F495343A7}" type="presOf" srcId="{66673F88-C76F-402D-A463-79D80F3065ED}" destId="{507BCCDA-CAFE-46F3-8B4F-4CAC3BDD1184}" srcOrd="1" destOrd="0" presId="urn:microsoft.com/office/officeart/2005/8/layout/radial1"/>
    <dgm:cxn modelId="{04A21310-6912-4BBD-A119-B2BD5EC1645D}" type="presOf" srcId="{66673F88-C76F-402D-A463-79D80F3065ED}" destId="{1EE061CD-D72B-4F07-BFED-2153D0FDEB15}" srcOrd="0" destOrd="0" presId="urn:microsoft.com/office/officeart/2005/8/layout/radial1"/>
    <dgm:cxn modelId="{6C1896C9-E6F0-4857-A066-CC388FFB2433}" type="presOf" srcId="{F5BBE434-EDAA-459A-B45E-DB0C0511576E}" destId="{38DDA830-BD67-4ED2-B151-93F28FA5D6D9}" srcOrd="1" destOrd="0" presId="urn:microsoft.com/office/officeart/2005/8/layout/radial1"/>
    <dgm:cxn modelId="{E7D189A2-9216-4507-B384-6A48740026E7}" type="presOf" srcId="{AB87612D-0F1E-4477-8CF8-9526136A1B0E}" destId="{2577D959-FF71-4B96-934B-13A638AA7077}" srcOrd="0" destOrd="0" presId="urn:microsoft.com/office/officeart/2005/8/layout/radial1"/>
    <dgm:cxn modelId="{7914E83A-1ABB-40D3-AF79-03068D377AA5}" type="presOf" srcId="{2DD2D762-02BA-4C87-B242-F61D285E9EE8}" destId="{A88B9A8D-A3F4-41CD-8F0B-32D4EC55C40D}" srcOrd="0" destOrd="0" presId="urn:microsoft.com/office/officeart/2005/8/layout/radial1"/>
    <dgm:cxn modelId="{F4CD47EE-4390-4A06-8043-7D41E0D783D9}" type="presOf" srcId="{2A9BBE7D-2072-499A-B448-DABA670FAAD8}" destId="{B2D1E0BF-91B4-479F-8359-42578F22A6C6}" srcOrd="0" destOrd="0" presId="urn:microsoft.com/office/officeart/2005/8/layout/radial1"/>
    <dgm:cxn modelId="{0DC3C716-585E-4F46-8D38-E1E7EBFCB323}" type="presParOf" srcId="{B2D1E0BF-91B4-479F-8359-42578F22A6C6}" destId="{1D490C24-4FA9-4565-9B71-A02AE90B82B6}" srcOrd="0" destOrd="0" presId="urn:microsoft.com/office/officeart/2005/8/layout/radial1"/>
    <dgm:cxn modelId="{DF59B6E2-584A-428F-BA11-77F5451E3626}" type="presParOf" srcId="{B2D1E0BF-91B4-479F-8359-42578F22A6C6}" destId="{7B6A8F18-CEA8-459A-9D83-E8C8B3C035CC}" srcOrd="1" destOrd="0" presId="urn:microsoft.com/office/officeart/2005/8/layout/radial1"/>
    <dgm:cxn modelId="{030FF96A-B6EB-4E4B-833D-B1C0938D9A31}" type="presParOf" srcId="{7B6A8F18-CEA8-459A-9D83-E8C8B3C035CC}" destId="{E1331EBA-A5E0-4414-A230-18F305FB2621}" srcOrd="0" destOrd="0" presId="urn:microsoft.com/office/officeart/2005/8/layout/radial1"/>
    <dgm:cxn modelId="{952B9F18-F0CC-4EE2-85E9-97D78C2504BB}" type="presParOf" srcId="{B2D1E0BF-91B4-479F-8359-42578F22A6C6}" destId="{8BB40862-E516-4566-894F-1B5D1E85ED28}" srcOrd="2" destOrd="0" presId="urn:microsoft.com/office/officeart/2005/8/layout/radial1"/>
    <dgm:cxn modelId="{6B33DFFE-DB5F-4C67-A1B5-C5CCDB5E3FE3}" type="presParOf" srcId="{B2D1E0BF-91B4-479F-8359-42578F22A6C6}" destId="{8F1EDA64-0D70-45F3-A70E-8043C17970CC}" srcOrd="3" destOrd="0" presId="urn:microsoft.com/office/officeart/2005/8/layout/radial1"/>
    <dgm:cxn modelId="{1CE3C135-27F0-46B6-B22E-B7F268ED24A4}" type="presParOf" srcId="{8F1EDA64-0D70-45F3-A70E-8043C17970CC}" destId="{E8A903C4-6CED-4EE6-9168-7C8FB2108E95}" srcOrd="0" destOrd="0" presId="urn:microsoft.com/office/officeart/2005/8/layout/radial1"/>
    <dgm:cxn modelId="{E099A121-FA54-4BB4-A0FD-FB5419D6D330}" type="presParOf" srcId="{B2D1E0BF-91B4-479F-8359-42578F22A6C6}" destId="{2577D959-FF71-4B96-934B-13A638AA7077}" srcOrd="4" destOrd="0" presId="urn:microsoft.com/office/officeart/2005/8/layout/radial1"/>
    <dgm:cxn modelId="{5E4D4D12-CC7D-4E96-A240-0C02BA27BAC5}" type="presParOf" srcId="{B2D1E0BF-91B4-479F-8359-42578F22A6C6}" destId="{1EE061CD-D72B-4F07-BFED-2153D0FDEB15}" srcOrd="5" destOrd="0" presId="urn:microsoft.com/office/officeart/2005/8/layout/radial1"/>
    <dgm:cxn modelId="{22536771-7685-449F-BE01-3B5BBD37B496}" type="presParOf" srcId="{1EE061CD-D72B-4F07-BFED-2153D0FDEB15}" destId="{507BCCDA-CAFE-46F3-8B4F-4CAC3BDD1184}" srcOrd="0" destOrd="0" presId="urn:microsoft.com/office/officeart/2005/8/layout/radial1"/>
    <dgm:cxn modelId="{94EFA2AD-5BD7-439F-8297-7152E72B6129}" type="presParOf" srcId="{B2D1E0BF-91B4-479F-8359-42578F22A6C6}" destId="{6709E082-FF52-4DCC-B337-DC5050758962}" srcOrd="6" destOrd="0" presId="urn:microsoft.com/office/officeart/2005/8/layout/radial1"/>
    <dgm:cxn modelId="{8E8A0AFB-B6DA-4444-9D2E-C0AE6E92DED1}" type="presParOf" srcId="{B2D1E0BF-91B4-479F-8359-42578F22A6C6}" destId="{397ED4E7-B984-49E2-A7F6-0DA351A26863}" srcOrd="7" destOrd="0" presId="urn:microsoft.com/office/officeart/2005/8/layout/radial1"/>
    <dgm:cxn modelId="{70D3D591-CB2A-4F77-B3F6-DCE7D51DC1DB}" type="presParOf" srcId="{397ED4E7-B984-49E2-A7F6-0DA351A26863}" destId="{38DDA830-BD67-4ED2-B151-93F28FA5D6D9}" srcOrd="0" destOrd="0" presId="urn:microsoft.com/office/officeart/2005/8/layout/radial1"/>
    <dgm:cxn modelId="{F83DBC19-D2D1-415C-A3BB-0BD74C37001A}" type="presParOf" srcId="{B2D1E0BF-91B4-479F-8359-42578F22A6C6}" destId="{4C0555AF-8216-4FA1-89CD-237222FF394D}" srcOrd="8" destOrd="0" presId="urn:microsoft.com/office/officeart/2005/8/layout/radial1"/>
    <dgm:cxn modelId="{048D1753-B437-4D34-88E5-E51A7D73844B}" type="presParOf" srcId="{B2D1E0BF-91B4-479F-8359-42578F22A6C6}" destId="{4930D6FE-2E26-4403-99D0-2C96CB4CA839}" srcOrd="9" destOrd="0" presId="urn:microsoft.com/office/officeart/2005/8/layout/radial1"/>
    <dgm:cxn modelId="{F216F410-68CD-4A5E-AEEA-C48F2ED070B4}" type="presParOf" srcId="{4930D6FE-2E26-4403-99D0-2C96CB4CA839}" destId="{3232314F-CEB7-4928-B78E-F34601350486}" srcOrd="0" destOrd="0" presId="urn:microsoft.com/office/officeart/2005/8/layout/radial1"/>
    <dgm:cxn modelId="{582B0768-BC70-40A3-AFD0-55D29A3DCF97}" type="presParOf" srcId="{B2D1E0BF-91B4-479F-8359-42578F22A6C6}" destId="{A88B9A8D-A3F4-41CD-8F0B-32D4EC55C40D}"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lang="nl-BE" dirty="0" err="1" smtClean="0"/>
            <a:t>Coordination</a:t>
          </a:r>
          <a:r>
            <a:rPr lang="nl-BE" dirty="0" smtClean="0"/>
            <a:t> of digital </a:t>
          </a:r>
          <a:r>
            <a:rPr lang="nl-BE" dirty="0" err="1" smtClean="0"/>
            <a:t>subprocesses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lang="nl-BE" dirty="0" smtClean="0"/>
            <a:t>Portal</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nl-BE" dirty="0" err="1" smtClean="0"/>
            <a:t>Integrated</a:t>
          </a:r>
          <a:r>
            <a:rPr lang="nl-BE" dirty="0" smtClean="0"/>
            <a:t> user and </a:t>
          </a:r>
          <a:r>
            <a:rPr lang="nl-BE" dirty="0" err="1" smtClean="0"/>
            <a:t>access</a:t>
          </a:r>
          <a:r>
            <a:rPr lang="nl-BE" dirty="0" smtClean="0"/>
            <a:t> management</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nl-BE" dirty="0" smtClean="0"/>
            <a:t>Management of </a:t>
          </a:r>
          <a:r>
            <a:rPr dirty="0" smtClean="0"/>
            <a:t>logs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lang="nl-BE" dirty="0" smtClean="0"/>
            <a:t>System </a:t>
          </a:r>
          <a:r>
            <a:rPr lang="nl-BE" dirty="0" err="1" smtClean="0"/>
            <a:t>for</a:t>
          </a:r>
          <a:r>
            <a:rPr lang="nl-BE" dirty="0" smtClean="0"/>
            <a:t> </a:t>
          </a:r>
          <a:r>
            <a:rPr smtClean="0"/>
            <a:t>end-to-end </a:t>
          </a:r>
          <a:r>
            <a:rPr lang="nl-BE" dirty="0" err="1"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dirty="0"/>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lang="nl-BE" dirty="0" err="1" smtClean="0"/>
            <a:t>Encryption</a:t>
          </a:r>
          <a:r>
            <a:rPr lang="nl-BE" dirty="0" smtClean="0"/>
            <a:t> </a:t>
          </a:r>
          <a:r>
            <a:rPr lang="nl-BE" dirty="0" err="1" smtClean="0"/>
            <a:t>and</a:t>
          </a:r>
          <a:r>
            <a:rPr lang="nl-BE" dirty="0" smtClean="0"/>
            <a:t> </a:t>
          </a:r>
          <a:r>
            <a:rPr lang="nl-BE" dirty="0" err="1" smtClean="0"/>
            <a:t>anonymization</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nl-BE" dirty="0" err="1" smtClean="0"/>
            <a:t>Consultation</a:t>
          </a:r>
          <a:r>
            <a:rPr lang="nl-BE" dirty="0" smtClean="0"/>
            <a:t> of the National Register and the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nl-BE" dirty="0" err="1" smtClean="0"/>
            <a:t>Reference</a:t>
          </a:r>
          <a:r>
            <a:rPr lang="nl-BE" dirty="0" smtClean="0"/>
            <a:t> directory </a:t>
          </a:r>
          <a:r>
            <a:rPr smtClean="0"/>
            <a:t>(metahub</a:t>
          </a:r>
          <a:r>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9E7AC688-5862-4ECA-BB84-2BCF9CF81B0B}" type="presOf" srcId="{426C232F-332D-4FF2-A820-7A068898BF0D}" destId="{A9AE0183-4578-4303-9373-BBB0DAF179FE}"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8C7E7725-A497-4037-A139-AF15D951AFA1}" type="presOf" srcId="{E7919EDD-7680-4985-B198-1CBB0F9E96AC}" destId="{7A8D609C-F894-4686-8594-F633FD78C201}" srcOrd="0" destOrd="0" presId="urn:microsoft.com/office/officeart/2008/layout/PictureStrips"/>
    <dgm:cxn modelId="{3AA5B55E-BAFF-4E59-844F-0B3A890F9AB2}" srcId="{D1B0C0D0-7AB7-487B-ADF8-3BB3DD4E9EE7}" destId="{53250AAA-89D6-4377-B3C0-0E5BF972A3C0}" srcOrd="7" destOrd="0" parTransId="{470AA8AF-6A66-4DE7-8F3A-D2B315A90BE8}" sibTransId="{4828047A-C139-4049-9231-4057A0E3B9D2}"/>
    <dgm:cxn modelId="{A444DDB9-D35C-46F8-8488-C1F7197F9182}" type="presOf" srcId="{ADE4E262-EB9E-448C-8B46-6B6521E6B92F}" destId="{E0757731-3698-433B-8E7C-2EB749869931}" srcOrd="0" destOrd="0" presId="urn:microsoft.com/office/officeart/2008/layout/PictureStrips"/>
    <dgm:cxn modelId="{DB050EC4-F2AC-4ACB-BEFA-69C14AE7D74E}" srcId="{D1B0C0D0-7AB7-487B-ADF8-3BB3DD4E9EE7}" destId="{ADE4E262-EB9E-448C-8B46-6B6521E6B92F}" srcOrd="8" destOrd="0" parTransId="{28664F9A-4277-4158-A312-1D48A34DD546}" sibTransId="{DC8C0C9F-FA74-4A97-BA58-15F42B37D9FB}"/>
    <dgm:cxn modelId="{F600289E-0336-42BD-B171-AB15BE7224AB}" type="presOf" srcId="{AE2357B3-F8D1-4E13-B807-E393E9FC5539}" destId="{DC5DD086-89E5-4CD9-B1D2-0E7FF2C522A2}" srcOrd="0" destOrd="0" presId="urn:microsoft.com/office/officeart/2008/layout/PictureStrips"/>
    <dgm:cxn modelId="{21C25C71-AB8B-4C20-85B5-C17B9B1E4033}" type="presOf" srcId="{3069D4A7-A9EB-432B-8415-5BE83922B144}" destId="{9C5C0C8B-F255-4694-B3C6-8BE7DBC5F7E5}"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CE02E497-0328-4585-B28E-BAC8C261DBD8}" type="presOf" srcId="{53250AAA-89D6-4377-B3C0-0E5BF972A3C0}" destId="{411BB13E-A3FD-42F9-8D3A-DD2DDC4A3516}" srcOrd="0" destOrd="0" presId="urn:microsoft.com/office/officeart/2008/layout/PictureStrips"/>
    <dgm:cxn modelId="{EB766CE6-1BA2-4197-BFB2-3221657CD480}" type="presOf" srcId="{F9B22A10-E2AD-420E-86FD-C6A619FB34C3}" destId="{610D24CD-EC64-4585-8806-7B24163BBCA5}" srcOrd="0" destOrd="0" presId="urn:microsoft.com/office/officeart/2008/layout/PictureStrips"/>
    <dgm:cxn modelId="{63B883BD-3681-41BA-A4CF-E7CC5E96466A}" type="presOf" srcId="{D1B0C0D0-7AB7-487B-ADF8-3BB3DD4E9EE7}" destId="{9E029134-162C-442E-A062-F55ADB999C33}" srcOrd="0" destOrd="0" presId="urn:microsoft.com/office/officeart/2008/layout/PictureStrips"/>
    <dgm:cxn modelId="{B6995FD8-4539-4D31-9886-4FB252ED244E}" type="presOf" srcId="{DE482DF0-5C86-4767-9CE5-54725DF28573}" destId="{4F50CB91-2850-4662-936D-F5CF85EB32D2}" srcOrd="0" destOrd="0" presId="urn:microsoft.com/office/officeart/2008/layout/PictureStrips"/>
    <dgm:cxn modelId="{83A33728-9C8E-4841-9FA1-BA3C22C7A230}" type="presOf" srcId="{66800CA2-1263-488B-9901-BF5AA9A26379}" destId="{22C56DC3-2158-416C-A2CA-0A41276F6E72}"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48331867-FF99-498B-92E1-5B05B35773A9}" srcId="{D1B0C0D0-7AB7-487B-ADF8-3BB3DD4E9EE7}" destId="{426C232F-332D-4FF2-A820-7A068898BF0D}" srcOrd="1" destOrd="0" parTransId="{76543072-ED0A-4EFB-9174-9DC2D0CB754B}" sibTransId="{0FF22A80-B924-4C97-9785-6DB4BF018886}"/>
    <dgm:cxn modelId="{95489B5E-632E-4231-A454-043A68161B51}" type="presOf" srcId="{81FDCA61-7A32-4339-89E8-DD3704FB86F4}" destId="{6F6ACCCA-7573-4F27-BB76-D1BFA52EAEE3}" srcOrd="0" destOrd="0" presId="urn:microsoft.com/office/officeart/2008/layout/PictureStrips"/>
    <dgm:cxn modelId="{9B59BD40-921B-45FA-99B0-4E319A06AAAC}" type="presParOf" srcId="{9E029134-162C-442E-A062-F55ADB999C33}" destId="{60E777AF-AE30-4678-946F-1FF94928EBDC}" srcOrd="0" destOrd="0" presId="urn:microsoft.com/office/officeart/2008/layout/PictureStrips"/>
    <dgm:cxn modelId="{B2693FE7-CCA6-4862-AC1A-974FAE750891}" type="presParOf" srcId="{60E777AF-AE30-4678-946F-1FF94928EBDC}" destId="{7A8D609C-F894-4686-8594-F633FD78C201}" srcOrd="0" destOrd="0" presId="urn:microsoft.com/office/officeart/2008/layout/PictureStrips"/>
    <dgm:cxn modelId="{FFBC529A-73A9-48C0-A021-6D74D8CFD13B}" type="presParOf" srcId="{60E777AF-AE30-4678-946F-1FF94928EBDC}" destId="{8B00EC11-24E0-4E0C-8101-DB576F31F9D2}" srcOrd="1" destOrd="0" presId="urn:microsoft.com/office/officeart/2008/layout/PictureStrips"/>
    <dgm:cxn modelId="{387BE437-DC65-423E-9718-77DA9D04C815}" type="presParOf" srcId="{9E029134-162C-442E-A062-F55ADB999C33}" destId="{7105A6FE-D318-4A98-A922-671C581530DC}" srcOrd="1" destOrd="0" presId="urn:microsoft.com/office/officeart/2008/layout/PictureStrips"/>
    <dgm:cxn modelId="{D2778432-14B6-497E-A8D5-1D31DE0362E9}" type="presParOf" srcId="{9E029134-162C-442E-A062-F55ADB999C33}" destId="{85CFEB57-FC52-4321-A97D-3211B5D63D4D}" srcOrd="2" destOrd="0" presId="urn:microsoft.com/office/officeart/2008/layout/PictureStrips"/>
    <dgm:cxn modelId="{F96C4503-9F02-4812-893D-CB99C693E6F0}" type="presParOf" srcId="{85CFEB57-FC52-4321-A97D-3211B5D63D4D}" destId="{A9AE0183-4578-4303-9373-BBB0DAF179FE}" srcOrd="0" destOrd="0" presId="urn:microsoft.com/office/officeart/2008/layout/PictureStrips"/>
    <dgm:cxn modelId="{1EB91EDF-713D-4426-BD06-B957154CAAEA}" type="presParOf" srcId="{85CFEB57-FC52-4321-A97D-3211B5D63D4D}" destId="{17BB8C5E-ACC5-4AEA-AC3B-15C53CC548C0}" srcOrd="1" destOrd="0" presId="urn:microsoft.com/office/officeart/2008/layout/PictureStrips"/>
    <dgm:cxn modelId="{65884122-57E8-4159-8741-8493F871E2C6}" type="presParOf" srcId="{9E029134-162C-442E-A062-F55ADB999C33}" destId="{3DF2FDF0-8F29-4351-969E-A1025413C53F}" srcOrd="3" destOrd="0" presId="urn:microsoft.com/office/officeart/2008/layout/PictureStrips"/>
    <dgm:cxn modelId="{C7754672-305C-4F97-86BE-21157EE36389}" type="presParOf" srcId="{9E029134-162C-442E-A062-F55ADB999C33}" destId="{51949F69-36F9-42ED-A197-4A357D3FCC84}" srcOrd="4" destOrd="0" presId="urn:microsoft.com/office/officeart/2008/layout/PictureStrips"/>
    <dgm:cxn modelId="{0576192F-B1EF-4E02-AF10-7E7C8A576D16}" type="presParOf" srcId="{51949F69-36F9-42ED-A197-4A357D3FCC84}" destId="{DC5DD086-89E5-4CD9-B1D2-0E7FF2C522A2}" srcOrd="0" destOrd="0" presId="urn:microsoft.com/office/officeart/2008/layout/PictureStrips"/>
    <dgm:cxn modelId="{7F75928B-CD6C-44A5-A270-9480E7F53D05}" type="presParOf" srcId="{51949F69-36F9-42ED-A197-4A357D3FCC84}" destId="{DEDE190B-7605-44A7-B19B-482157C4ED09}" srcOrd="1" destOrd="0" presId="urn:microsoft.com/office/officeart/2008/layout/PictureStrips"/>
    <dgm:cxn modelId="{40720B88-3F1A-4EEE-B1D9-99B22DF11B59}" type="presParOf" srcId="{9E029134-162C-442E-A062-F55ADB999C33}" destId="{800A896D-7DD0-4D28-BE08-D3B8F3F2A8C6}" srcOrd="5" destOrd="0" presId="urn:microsoft.com/office/officeart/2008/layout/PictureStrips"/>
    <dgm:cxn modelId="{B9D412E6-A296-45CE-84F3-D19B07DF4B83}" type="presParOf" srcId="{9E029134-162C-442E-A062-F55ADB999C33}" destId="{09DCF082-D387-4036-A517-A57508B9F296}" srcOrd="6" destOrd="0" presId="urn:microsoft.com/office/officeart/2008/layout/PictureStrips"/>
    <dgm:cxn modelId="{7DBFB250-4B0B-4E50-A197-5B9BB5345142}" type="presParOf" srcId="{09DCF082-D387-4036-A517-A57508B9F296}" destId="{6F6ACCCA-7573-4F27-BB76-D1BFA52EAEE3}" srcOrd="0" destOrd="0" presId="urn:microsoft.com/office/officeart/2008/layout/PictureStrips"/>
    <dgm:cxn modelId="{672E00A3-C2C6-495E-8369-880A98CAFD9D}" type="presParOf" srcId="{09DCF082-D387-4036-A517-A57508B9F296}" destId="{F94043AE-FBAE-4418-8D10-10B1481C95AF}" srcOrd="1" destOrd="0" presId="urn:microsoft.com/office/officeart/2008/layout/PictureStrips"/>
    <dgm:cxn modelId="{D1D77498-1019-4856-A6DB-A96195DDFCC3}" type="presParOf" srcId="{9E029134-162C-442E-A062-F55ADB999C33}" destId="{2F838AD4-66C5-4737-8D8D-66F3281C6FE1}" srcOrd="7" destOrd="0" presId="urn:microsoft.com/office/officeart/2008/layout/PictureStrips"/>
    <dgm:cxn modelId="{10910D30-3522-45C6-91E4-A02AA954EC99}" type="presParOf" srcId="{9E029134-162C-442E-A062-F55ADB999C33}" destId="{0F749A16-F5F6-45E8-9E08-2382EA901724}" srcOrd="8" destOrd="0" presId="urn:microsoft.com/office/officeart/2008/layout/PictureStrips"/>
    <dgm:cxn modelId="{FEF26C54-8E02-4399-AB4F-F789559D1F64}" type="presParOf" srcId="{0F749A16-F5F6-45E8-9E08-2382EA901724}" destId="{610D24CD-EC64-4585-8806-7B24163BBCA5}" srcOrd="0" destOrd="0" presId="urn:microsoft.com/office/officeart/2008/layout/PictureStrips"/>
    <dgm:cxn modelId="{4AE9EF68-2526-4F4D-BA5B-4613D552521D}" type="presParOf" srcId="{0F749A16-F5F6-45E8-9E08-2382EA901724}" destId="{1D377189-38FA-44FB-9886-A25D865375A4}" srcOrd="1" destOrd="0" presId="urn:microsoft.com/office/officeart/2008/layout/PictureStrips"/>
    <dgm:cxn modelId="{AFC58649-DB89-47CF-9702-8B1C53B2ED80}" type="presParOf" srcId="{9E029134-162C-442E-A062-F55ADB999C33}" destId="{D0690CA7-5AC0-41CF-B946-24781BCFD1A5}" srcOrd="9" destOrd="0" presId="urn:microsoft.com/office/officeart/2008/layout/PictureStrips"/>
    <dgm:cxn modelId="{F7C9CD2F-5093-4DFB-A047-FF51E0A33628}" type="presParOf" srcId="{9E029134-162C-442E-A062-F55ADB999C33}" destId="{B7B3EDE5-7630-4030-822E-F5E4C9706E85}" srcOrd="10" destOrd="0" presId="urn:microsoft.com/office/officeart/2008/layout/PictureStrips"/>
    <dgm:cxn modelId="{E96E05F6-3CA1-4133-AF1D-9DFCEC665726}" type="presParOf" srcId="{B7B3EDE5-7630-4030-822E-F5E4C9706E85}" destId="{4F50CB91-2850-4662-936D-F5CF85EB32D2}" srcOrd="0" destOrd="0" presId="urn:microsoft.com/office/officeart/2008/layout/PictureStrips"/>
    <dgm:cxn modelId="{8DF2C355-664F-4BFC-BD61-D5120588F866}" type="presParOf" srcId="{B7B3EDE5-7630-4030-822E-F5E4C9706E85}" destId="{82E38FB2-A96C-4D7A-A866-6D7BE57189A0}" srcOrd="1" destOrd="0" presId="urn:microsoft.com/office/officeart/2008/layout/PictureStrips"/>
    <dgm:cxn modelId="{53AB03C0-7C9A-43F5-9A57-3BCA16D37C37}" type="presParOf" srcId="{9E029134-162C-442E-A062-F55ADB999C33}" destId="{FFADA039-4E63-4656-B69A-9CDE6DF7D22E}" srcOrd="11" destOrd="0" presId="urn:microsoft.com/office/officeart/2008/layout/PictureStrips"/>
    <dgm:cxn modelId="{2EC10179-E867-4D93-87B4-15ED06DD6322}" type="presParOf" srcId="{9E029134-162C-442E-A062-F55ADB999C33}" destId="{617E62FE-8B7F-4345-A007-B8285279A613}" srcOrd="12" destOrd="0" presId="urn:microsoft.com/office/officeart/2008/layout/PictureStrips"/>
    <dgm:cxn modelId="{FD0CCC3D-BFAD-4F2B-A945-EB7F3EBDCB59}" type="presParOf" srcId="{617E62FE-8B7F-4345-A007-B8285279A613}" destId="{9C5C0C8B-F255-4694-B3C6-8BE7DBC5F7E5}" srcOrd="0" destOrd="0" presId="urn:microsoft.com/office/officeart/2008/layout/PictureStrips"/>
    <dgm:cxn modelId="{3A9AEC66-7AF7-4D2D-AAE8-C25797F7276D}" type="presParOf" srcId="{617E62FE-8B7F-4345-A007-B8285279A613}" destId="{A9E14B50-194E-4A93-B9D9-20BB56D81973}" srcOrd="1" destOrd="0" presId="urn:microsoft.com/office/officeart/2008/layout/PictureStrips"/>
    <dgm:cxn modelId="{20D9DD8E-B7CE-4E05-B6C6-01D4989F07D5}" type="presParOf" srcId="{9E029134-162C-442E-A062-F55ADB999C33}" destId="{CC5C64CB-AB52-41A1-B231-D8699C0C625F}" srcOrd="13" destOrd="0" presId="urn:microsoft.com/office/officeart/2008/layout/PictureStrips"/>
    <dgm:cxn modelId="{35039043-A533-4720-BB7F-C460DCA7D657}" type="presParOf" srcId="{9E029134-162C-442E-A062-F55ADB999C33}" destId="{F8E94CFA-B945-48E5-BE10-370DD69F16A4}" srcOrd="14" destOrd="0" presId="urn:microsoft.com/office/officeart/2008/layout/PictureStrips"/>
    <dgm:cxn modelId="{106D63AB-6554-4EE5-B20B-F882C2638CB4}" type="presParOf" srcId="{F8E94CFA-B945-48E5-BE10-370DD69F16A4}" destId="{411BB13E-A3FD-42F9-8D3A-DD2DDC4A3516}" srcOrd="0" destOrd="0" presId="urn:microsoft.com/office/officeart/2008/layout/PictureStrips"/>
    <dgm:cxn modelId="{3E25FD46-473F-4FB6-AB2E-3B7A7346BC45}" type="presParOf" srcId="{F8E94CFA-B945-48E5-BE10-370DD69F16A4}" destId="{70C2EA1E-D7DB-4E74-806D-4590DBE781A3}" srcOrd="1" destOrd="0" presId="urn:microsoft.com/office/officeart/2008/layout/PictureStrips"/>
    <dgm:cxn modelId="{C944E185-E7DF-4138-B2BF-33A7B333BE04}" type="presParOf" srcId="{9E029134-162C-442E-A062-F55ADB999C33}" destId="{B6819F3B-727A-4EDF-BC16-FDFFBB563868}" srcOrd="15" destOrd="0" presId="urn:microsoft.com/office/officeart/2008/layout/PictureStrips"/>
    <dgm:cxn modelId="{5CCD3FBD-314C-465D-8B61-A00030FAE477}" type="presParOf" srcId="{9E029134-162C-442E-A062-F55ADB999C33}" destId="{BB272E9F-26C5-4655-93E5-F3616BF119CC}" srcOrd="16" destOrd="0" presId="urn:microsoft.com/office/officeart/2008/layout/PictureStrips"/>
    <dgm:cxn modelId="{ADB73611-D87D-4961-AF0B-84FCBFD2E159}" type="presParOf" srcId="{BB272E9F-26C5-4655-93E5-F3616BF119CC}" destId="{E0757731-3698-433B-8E7C-2EB749869931}" srcOrd="0" destOrd="0" presId="urn:microsoft.com/office/officeart/2008/layout/PictureStrips"/>
    <dgm:cxn modelId="{CCEA2AF0-B9E9-427C-A68C-53DC136B0E78}" type="presParOf" srcId="{BB272E9F-26C5-4655-93E5-F3616BF119CC}" destId="{139FD9EA-3509-4D4C-98D4-BC741BA871D8}" srcOrd="1" destOrd="0" presId="urn:microsoft.com/office/officeart/2008/layout/PictureStrips"/>
    <dgm:cxn modelId="{7731469D-1211-4AD1-889F-52AE81154645}" type="presParOf" srcId="{9E029134-162C-442E-A062-F55ADB999C33}" destId="{979B97D2-0F97-437F-8686-ABD1B910F38F}" srcOrd="17" destOrd="0" presId="urn:microsoft.com/office/officeart/2008/layout/PictureStrips"/>
    <dgm:cxn modelId="{98D68C5D-2074-4340-AD07-2E8B5038A5D7}" type="presParOf" srcId="{9E029134-162C-442E-A062-F55ADB999C33}" destId="{0216C3D0-FCC6-4B0C-AA10-7E78E85A1DE2}" srcOrd="18" destOrd="0" presId="urn:microsoft.com/office/officeart/2008/layout/PictureStrips"/>
    <dgm:cxn modelId="{C1F7E602-9A9D-4C97-A316-CA3008DBFD77}" type="presParOf" srcId="{0216C3D0-FCC6-4B0C-AA10-7E78E85A1DE2}" destId="{22C56DC3-2158-416C-A2CA-0A41276F6E72}" srcOrd="0" destOrd="0" presId="urn:microsoft.com/office/officeart/2008/layout/PictureStrips"/>
    <dgm:cxn modelId="{2C851341-6F00-423D-B2E9-FE6EB56C5F36}"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72A1ED-8225-4C83-9E67-37B7A87BD2A6}"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nl-BE"/>
        </a:p>
      </dgm:t>
    </dgm:pt>
    <dgm:pt modelId="{2D6FFE42-27E0-4CF5-A676-081F52C4604C}">
      <dgm:prSet phldrT="[Text]" custT="1"/>
      <dgm:spPr/>
      <dgm:t>
        <a:bodyPr/>
        <a:lstStyle/>
        <a:p>
          <a:r>
            <a:rPr lang="fr-BE" sz="2000" dirty="0" err="1" smtClean="0"/>
            <a:t>Artificial</a:t>
          </a:r>
          <a:r>
            <a:rPr lang="fr-BE" sz="2000" dirty="0" smtClean="0"/>
            <a:t> Intelligence</a:t>
          </a:r>
          <a:endParaRPr lang="nl-BE" sz="2000" dirty="0"/>
        </a:p>
      </dgm:t>
    </dgm:pt>
    <dgm:pt modelId="{E5B5321A-486F-4B3C-ABFC-4FBD732D0FD0}" type="parTrans" cxnId="{E1C45F39-BAFE-471A-B8EB-4A1AEB4BFB4C}">
      <dgm:prSet/>
      <dgm:spPr/>
      <dgm:t>
        <a:bodyPr/>
        <a:lstStyle/>
        <a:p>
          <a:endParaRPr lang="nl-BE" sz="2400"/>
        </a:p>
      </dgm:t>
    </dgm:pt>
    <dgm:pt modelId="{D5649964-DF29-409E-B102-86643BDC861E}" type="sibTrans" cxnId="{E1C45F39-BAFE-471A-B8EB-4A1AEB4BFB4C}">
      <dgm:prSet/>
      <dgm:spPr/>
      <dgm:t>
        <a:bodyPr/>
        <a:lstStyle/>
        <a:p>
          <a:endParaRPr lang="nl-BE" sz="2400"/>
        </a:p>
      </dgm:t>
    </dgm:pt>
    <dgm:pt modelId="{23FB328E-99CD-4861-9A71-E95942165F0E}">
      <dgm:prSet phldrT="[Text]" custT="1"/>
      <dgm:spPr/>
      <dgm:t>
        <a:bodyPr/>
        <a:lstStyle/>
        <a:p>
          <a:r>
            <a:rPr lang="fr-BE" sz="2000" dirty="0" smtClean="0"/>
            <a:t>Machine </a:t>
          </a:r>
          <a:r>
            <a:rPr lang="fr-BE" sz="2000" dirty="0" err="1" smtClean="0"/>
            <a:t>learning</a:t>
          </a:r>
          <a:endParaRPr lang="nl-BE" sz="2000" dirty="0"/>
        </a:p>
      </dgm:t>
    </dgm:pt>
    <dgm:pt modelId="{0C70DC60-2EB7-487C-8C9F-C0C7D76BD0A0}" type="parTrans" cxnId="{4CC9862B-D757-47F7-825D-C4E702583FDE}">
      <dgm:prSet/>
      <dgm:spPr/>
      <dgm:t>
        <a:bodyPr/>
        <a:lstStyle/>
        <a:p>
          <a:endParaRPr lang="nl-BE" sz="2400"/>
        </a:p>
      </dgm:t>
    </dgm:pt>
    <dgm:pt modelId="{EE859338-508B-4248-B449-A6FE971EBE31}" type="sibTrans" cxnId="{4CC9862B-D757-47F7-825D-C4E702583FDE}">
      <dgm:prSet/>
      <dgm:spPr/>
      <dgm:t>
        <a:bodyPr/>
        <a:lstStyle/>
        <a:p>
          <a:endParaRPr lang="nl-BE" sz="2400"/>
        </a:p>
      </dgm:t>
    </dgm:pt>
    <dgm:pt modelId="{65F70868-B8AF-4B80-96D1-92442D6D69AB}">
      <dgm:prSet phldrT="[Text]" custT="1"/>
      <dgm:spPr/>
      <dgm:t>
        <a:bodyPr/>
        <a:lstStyle/>
        <a:p>
          <a:r>
            <a:rPr lang="fr-BE" sz="2000" dirty="0" err="1" smtClean="0"/>
            <a:t>Neuron</a:t>
          </a:r>
          <a:r>
            <a:rPr lang="fr-BE" sz="2000" dirty="0" smtClean="0"/>
            <a:t> </a:t>
          </a:r>
          <a:r>
            <a:rPr lang="fr-BE" sz="2000" dirty="0" err="1" smtClean="0"/>
            <a:t>based</a:t>
          </a:r>
          <a:endParaRPr lang="nl-BE" sz="2000" dirty="0"/>
        </a:p>
      </dgm:t>
    </dgm:pt>
    <dgm:pt modelId="{E923AE99-18C0-422E-928A-B92700A27709}" type="parTrans" cxnId="{2394A635-D41E-4FB7-AE09-A56F80C5010B}">
      <dgm:prSet/>
      <dgm:spPr/>
      <dgm:t>
        <a:bodyPr/>
        <a:lstStyle/>
        <a:p>
          <a:endParaRPr lang="nl-BE" sz="2400"/>
        </a:p>
      </dgm:t>
    </dgm:pt>
    <dgm:pt modelId="{E22D3C14-EB08-46CD-8E5D-7D2C4BE0CFB2}" type="sibTrans" cxnId="{2394A635-D41E-4FB7-AE09-A56F80C5010B}">
      <dgm:prSet/>
      <dgm:spPr/>
      <dgm:t>
        <a:bodyPr/>
        <a:lstStyle/>
        <a:p>
          <a:endParaRPr lang="nl-BE" sz="2400"/>
        </a:p>
      </dgm:t>
    </dgm:pt>
    <dgm:pt modelId="{F8594474-9DA6-468D-BCE3-2A9D16253ADE}" type="pres">
      <dgm:prSet presAssocID="{CE72A1ED-8225-4C83-9E67-37B7A87BD2A6}" presName="Name0" presStyleCnt="0">
        <dgm:presLayoutVars>
          <dgm:chMax val="7"/>
          <dgm:resizeHandles val="exact"/>
        </dgm:presLayoutVars>
      </dgm:prSet>
      <dgm:spPr/>
      <dgm:t>
        <a:bodyPr/>
        <a:lstStyle/>
        <a:p>
          <a:endParaRPr lang="nl-BE"/>
        </a:p>
      </dgm:t>
    </dgm:pt>
    <dgm:pt modelId="{DA9A111C-9157-461F-9572-60E32F648555}" type="pres">
      <dgm:prSet presAssocID="{CE72A1ED-8225-4C83-9E67-37B7A87BD2A6}" presName="comp1" presStyleCnt="0"/>
      <dgm:spPr/>
    </dgm:pt>
    <dgm:pt modelId="{93B40E5C-9A33-4B38-BAC3-20C32A855121}" type="pres">
      <dgm:prSet presAssocID="{CE72A1ED-8225-4C83-9E67-37B7A87BD2A6}" presName="circle1" presStyleLbl="node1" presStyleIdx="0" presStyleCnt="3" custLinFactNeighborX="-4612"/>
      <dgm:spPr/>
      <dgm:t>
        <a:bodyPr/>
        <a:lstStyle/>
        <a:p>
          <a:endParaRPr lang="nl-BE"/>
        </a:p>
      </dgm:t>
    </dgm:pt>
    <dgm:pt modelId="{640EB0FB-2003-4C1A-886E-90E7B959DC9C}" type="pres">
      <dgm:prSet presAssocID="{CE72A1ED-8225-4C83-9E67-37B7A87BD2A6}" presName="c1text" presStyleLbl="node1" presStyleIdx="0" presStyleCnt="3">
        <dgm:presLayoutVars>
          <dgm:bulletEnabled val="1"/>
        </dgm:presLayoutVars>
      </dgm:prSet>
      <dgm:spPr/>
      <dgm:t>
        <a:bodyPr/>
        <a:lstStyle/>
        <a:p>
          <a:endParaRPr lang="nl-BE"/>
        </a:p>
      </dgm:t>
    </dgm:pt>
    <dgm:pt modelId="{4F4BF4E0-3E5A-461F-A02C-24FE6BB2C42F}" type="pres">
      <dgm:prSet presAssocID="{CE72A1ED-8225-4C83-9E67-37B7A87BD2A6}" presName="comp2" presStyleCnt="0"/>
      <dgm:spPr/>
    </dgm:pt>
    <dgm:pt modelId="{B37800D9-AEF5-48BD-9EB3-6EB36F9B4018}" type="pres">
      <dgm:prSet presAssocID="{CE72A1ED-8225-4C83-9E67-37B7A87BD2A6}" presName="circle2" presStyleLbl="node1" presStyleIdx="1" presStyleCnt="3" custLinFactNeighborX="-6149"/>
      <dgm:spPr/>
      <dgm:t>
        <a:bodyPr/>
        <a:lstStyle/>
        <a:p>
          <a:endParaRPr lang="nl-BE"/>
        </a:p>
      </dgm:t>
    </dgm:pt>
    <dgm:pt modelId="{BC52ACBE-4C7E-4A53-BDE4-2783A46F590C}" type="pres">
      <dgm:prSet presAssocID="{CE72A1ED-8225-4C83-9E67-37B7A87BD2A6}" presName="c2text" presStyleLbl="node1" presStyleIdx="1" presStyleCnt="3">
        <dgm:presLayoutVars>
          <dgm:bulletEnabled val="1"/>
        </dgm:presLayoutVars>
      </dgm:prSet>
      <dgm:spPr/>
      <dgm:t>
        <a:bodyPr/>
        <a:lstStyle/>
        <a:p>
          <a:endParaRPr lang="nl-BE"/>
        </a:p>
      </dgm:t>
    </dgm:pt>
    <dgm:pt modelId="{3A70A09F-76F2-4322-BE05-4E2462C34D4A}" type="pres">
      <dgm:prSet presAssocID="{CE72A1ED-8225-4C83-9E67-37B7A87BD2A6}" presName="comp3" presStyleCnt="0"/>
      <dgm:spPr/>
    </dgm:pt>
    <dgm:pt modelId="{DE49CD2D-E863-419B-A65B-AF26607F1C13}" type="pres">
      <dgm:prSet presAssocID="{CE72A1ED-8225-4C83-9E67-37B7A87BD2A6}" presName="circle3" presStyleLbl="node1" presStyleIdx="2" presStyleCnt="3" custLinFactNeighborX="-9223"/>
      <dgm:spPr/>
      <dgm:t>
        <a:bodyPr/>
        <a:lstStyle/>
        <a:p>
          <a:endParaRPr lang="nl-BE"/>
        </a:p>
      </dgm:t>
    </dgm:pt>
    <dgm:pt modelId="{ED77F6F2-E55B-40D0-9C9C-4CC15A84527B}" type="pres">
      <dgm:prSet presAssocID="{CE72A1ED-8225-4C83-9E67-37B7A87BD2A6}" presName="c3text" presStyleLbl="node1" presStyleIdx="2" presStyleCnt="3">
        <dgm:presLayoutVars>
          <dgm:bulletEnabled val="1"/>
        </dgm:presLayoutVars>
      </dgm:prSet>
      <dgm:spPr/>
      <dgm:t>
        <a:bodyPr/>
        <a:lstStyle/>
        <a:p>
          <a:endParaRPr lang="nl-BE"/>
        </a:p>
      </dgm:t>
    </dgm:pt>
  </dgm:ptLst>
  <dgm:cxnLst>
    <dgm:cxn modelId="{60B7DEB3-C7B5-4E20-B3B8-57746CB248D3}" type="presOf" srcId="{2D6FFE42-27E0-4CF5-A676-081F52C4604C}" destId="{93B40E5C-9A33-4B38-BAC3-20C32A855121}" srcOrd="0" destOrd="0" presId="urn:microsoft.com/office/officeart/2005/8/layout/venn2"/>
    <dgm:cxn modelId="{E1C45F39-BAFE-471A-B8EB-4A1AEB4BFB4C}" srcId="{CE72A1ED-8225-4C83-9E67-37B7A87BD2A6}" destId="{2D6FFE42-27E0-4CF5-A676-081F52C4604C}" srcOrd="0" destOrd="0" parTransId="{E5B5321A-486F-4B3C-ABFC-4FBD732D0FD0}" sibTransId="{D5649964-DF29-409E-B102-86643BDC861E}"/>
    <dgm:cxn modelId="{4CC9862B-D757-47F7-825D-C4E702583FDE}" srcId="{CE72A1ED-8225-4C83-9E67-37B7A87BD2A6}" destId="{23FB328E-99CD-4861-9A71-E95942165F0E}" srcOrd="1" destOrd="0" parTransId="{0C70DC60-2EB7-487C-8C9F-C0C7D76BD0A0}" sibTransId="{EE859338-508B-4248-B449-A6FE971EBE31}"/>
    <dgm:cxn modelId="{14B55A9C-142A-4889-B9D3-DE2BB57DD6C7}" type="presOf" srcId="{CE72A1ED-8225-4C83-9E67-37B7A87BD2A6}" destId="{F8594474-9DA6-468D-BCE3-2A9D16253ADE}" srcOrd="0" destOrd="0" presId="urn:microsoft.com/office/officeart/2005/8/layout/venn2"/>
    <dgm:cxn modelId="{2394A635-D41E-4FB7-AE09-A56F80C5010B}" srcId="{CE72A1ED-8225-4C83-9E67-37B7A87BD2A6}" destId="{65F70868-B8AF-4B80-96D1-92442D6D69AB}" srcOrd="2" destOrd="0" parTransId="{E923AE99-18C0-422E-928A-B92700A27709}" sibTransId="{E22D3C14-EB08-46CD-8E5D-7D2C4BE0CFB2}"/>
    <dgm:cxn modelId="{4246A993-508E-4BA3-AC4C-689E8F0F5A5B}" type="presOf" srcId="{65F70868-B8AF-4B80-96D1-92442D6D69AB}" destId="{DE49CD2D-E863-419B-A65B-AF26607F1C13}" srcOrd="0" destOrd="0" presId="urn:microsoft.com/office/officeart/2005/8/layout/venn2"/>
    <dgm:cxn modelId="{05B96080-1281-4E1E-AD3C-755C1C469D7E}" type="presOf" srcId="{23FB328E-99CD-4861-9A71-E95942165F0E}" destId="{BC52ACBE-4C7E-4A53-BDE4-2783A46F590C}" srcOrd="1" destOrd="0" presId="urn:microsoft.com/office/officeart/2005/8/layout/venn2"/>
    <dgm:cxn modelId="{FD2A9CBA-4256-41D4-AA3B-332FD7156057}" type="presOf" srcId="{65F70868-B8AF-4B80-96D1-92442D6D69AB}" destId="{ED77F6F2-E55B-40D0-9C9C-4CC15A84527B}" srcOrd="1" destOrd="0" presId="urn:microsoft.com/office/officeart/2005/8/layout/venn2"/>
    <dgm:cxn modelId="{34738A64-FB27-4D31-9628-7C26930CADB1}" type="presOf" srcId="{23FB328E-99CD-4861-9A71-E95942165F0E}" destId="{B37800D9-AEF5-48BD-9EB3-6EB36F9B4018}" srcOrd="0" destOrd="0" presId="urn:microsoft.com/office/officeart/2005/8/layout/venn2"/>
    <dgm:cxn modelId="{2610956B-1087-4465-A95B-AC8758F2C2CB}" type="presOf" srcId="{2D6FFE42-27E0-4CF5-A676-081F52C4604C}" destId="{640EB0FB-2003-4C1A-886E-90E7B959DC9C}" srcOrd="1" destOrd="0" presId="urn:microsoft.com/office/officeart/2005/8/layout/venn2"/>
    <dgm:cxn modelId="{A5D2AED5-D3BF-414E-B3FA-3D951451F76C}" type="presParOf" srcId="{F8594474-9DA6-468D-BCE3-2A9D16253ADE}" destId="{DA9A111C-9157-461F-9572-60E32F648555}" srcOrd="0" destOrd="0" presId="urn:microsoft.com/office/officeart/2005/8/layout/venn2"/>
    <dgm:cxn modelId="{C3E51461-0E02-48F6-95D8-A5DF02E5F01C}" type="presParOf" srcId="{DA9A111C-9157-461F-9572-60E32F648555}" destId="{93B40E5C-9A33-4B38-BAC3-20C32A855121}" srcOrd="0" destOrd="0" presId="urn:microsoft.com/office/officeart/2005/8/layout/venn2"/>
    <dgm:cxn modelId="{ECBF8980-56E4-471E-A5B3-C1D04275DA5F}" type="presParOf" srcId="{DA9A111C-9157-461F-9572-60E32F648555}" destId="{640EB0FB-2003-4C1A-886E-90E7B959DC9C}" srcOrd="1" destOrd="0" presId="urn:microsoft.com/office/officeart/2005/8/layout/venn2"/>
    <dgm:cxn modelId="{81EFB82F-A2A8-4A52-861B-2076F8C0EAB5}" type="presParOf" srcId="{F8594474-9DA6-468D-BCE3-2A9D16253ADE}" destId="{4F4BF4E0-3E5A-461F-A02C-24FE6BB2C42F}" srcOrd="1" destOrd="0" presId="urn:microsoft.com/office/officeart/2005/8/layout/venn2"/>
    <dgm:cxn modelId="{09FDD78F-3E92-4C4A-9685-2BE6101937D2}" type="presParOf" srcId="{4F4BF4E0-3E5A-461F-A02C-24FE6BB2C42F}" destId="{B37800D9-AEF5-48BD-9EB3-6EB36F9B4018}" srcOrd="0" destOrd="0" presId="urn:microsoft.com/office/officeart/2005/8/layout/venn2"/>
    <dgm:cxn modelId="{E9D78CDE-0B09-4EB1-9811-32C53564CAE2}" type="presParOf" srcId="{4F4BF4E0-3E5A-461F-A02C-24FE6BB2C42F}" destId="{BC52ACBE-4C7E-4A53-BDE4-2783A46F590C}" srcOrd="1" destOrd="0" presId="urn:microsoft.com/office/officeart/2005/8/layout/venn2"/>
    <dgm:cxn modelId="{AF0AFAF2-847B-4236-B080-7C2A79F09FBC}" type="presParOf" srcId="{F8594474-9DA6-468D-BCE3-2A9D16253ADE}" destId="{3A70A09F-76F2-4322-BE05-4E2462C34D4A}" srcOrd="2" destOrd="0" presId="urn:microsoft.com/office/officeart/2005/8/layout/venn2"/>
    <dgm:cxn modelId="{634BCBBB-E7E5-40DD-B5C7-87638373018E}" type="presParOf" srcId="{3A70A09F-76F2-4322-BE05-4E2462C34D4A}" destId="{DE49CD2D-E863-419B-A65B-AF26607F1C13}" srcOrd="0" destOrd="0" presId="urn:microsoft.com/office/officeart/2005/8/layout/venn2"/>
    <dgm:cxn modelId="{9C367CE8-EA2B-4AC6-9792-7445357EDCDA}" type="presParOf" srcId="{3A70A09F-76F2-4322-BE05-4E2462C34D4A}" destId="{ED77F6F2-E55B-40D0-9C9C-4CC15A84527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378803"/>
          <a:ext cx="2588912" cy="518400"/>
        </a:xfrm>
        <a:prstGeom prst="rect">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Supervised</a:t>
          </a:r>
          <a:r>
            <a:rPr lang="fr-BE" sz="1800" b="1" kern="1200" dirty="0" smtClean="0"/>
            <a:t> </a:t>
          </a:r>
          <a:r>
            <a:rPr lang="fr-BE" sz="1800" b="1" kern="1200" dirty="0" err="1" smtClean="0"/>
            <a:t>learning</a:t>
          </a:r>
          <a:endParaRPr lang="fr-BE" sz="1800" b="1" kern="1200" dirty="0"/>
        </a:p>
      </dsp:txBody>
      <dsp:txXfrm>
        <a:off x="2655" y="378803"/>
        <a:ext cx="2588912" cy="518400"/>
      </dsp:txXfrm>
    </dsp:sp>
    <dsp:sp modelId="{92D12CF7-0231-4278-9821-2890F766CC8C}">
      <dsp:nvSpPr>
        <dsp:cNvPr id="0" name=""/>
        <dsp:cNvSpPr/>
      </dsp:nvSpPr>
      <dsp:spPr>
        <a:xfrm>
          <a:off x="265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a:t>
          </a:r>
          <a:r>
            <a:rPr lang="fr-BE" sz="1800" kern="1200" dirty="0" err="1" smtClean="0"/>
            <a:t>from</a:t>
          </a:r>
          <a:r>
            <a:rPr lang="fr-BE" sz="1800" kern="1200" dirty="0" smtClean="0"/>
            <a:t> </a:t>
          </a:r>
          <a:r>
            <a:rPr lang="fr-BE" sz="1800" kern="1200" dirty="0" err="1" smtClean="0"/>
            <a:t>examples</a:t>
          </a:r>
          <a:r>
            <a:rPr lang="fr-BE" sz="1800" kern="1200" dirty="0" smtClean="0"/>
            <a:t> of pairs of input-output</a:t>
          </a:r>
          <a:endParaRPr lang="fr-BE" sz="1800" kern="1200" dirty="0"/>
        </a:p>
        <a:p>
          <a:pPr marL="171450" lvl="1" indent="-171450" algn="l" defTabSz="800100">
            <a:lnSpc>
              <a:spcPct val="90000"/>
            </a:lnSpc>
            <a:spcBef>
              <a:spcPct val="0"/>
            </a:spcBef>
            <a:spcAft>
              <a:spcPct val="15000"/>
            </a:spcAft>
            <a:buChar char="••"/>
          </a:pPr>
          <a:r>
            <a:rPr lang="fr-BE" sz="1800" kern="1200" dirty="0" smtClean="0"/>
            <a:t>feedback </a:t>
          </a:r>
          <a:r>
            <a:rPr lang="fr-BE" sz="1800" kern="1200" dirty="0" err="1" smtClean="0"/>
            <a:t>from</a:t>
          </a:r>
          <a:r>
            <a:rPr lang="fr-BE" sz="1800" kern="1200" dirty="0" smtClean="0"/>
            <a:t> a ‘</a:t>
          </a:r>
          <a:r>
            <a:rPr lang="fr-BE" sz="1800" kern="1200" dirty="0" err="1" smtClean="0"/>
            <a:t>teacher</a:t>
          </a:r>
          <a:r>
            <a:rPr lang="fr-BE" sz="1800" kern="1200" dirty="0" smtClean="0"/>
            <a:t>’ </a:t>
          </a:r>
          <a:r>
            <a:rPr lang="fr-BE" sz="1800" kern="1200" dirty="0" err="1" smtClean="0"/>
            <a:t>which</a:t>
          </a:r>
          <a:r>
            <a:rPr lang="fr-BE" sz="1800" kern="1200" dirty="0" smtClean="0"/>
            <a:t> </a:t>
          </a:r>
          <a:r>
            <a:rPr lang="fr-BE" sz="1800" kern="1200" dirty="0" err="1" smtClean="0"/>
            <a:t>provides</a:t>
          </a:r>
          <a:r>
            <a:rPr lang="fr-BE" sz="1800" kern="1200" dirty="0" smtClean="0"/>
            <a:t> the correct </a:t>
          </a:r>
          <a:r>
            <a:rPr lang="fr-BE" sz="1800" kern="1200" dirty="0" err="1" smtClean="0"/>
            <a:t>answer</a:t>
          </a:r>
          <a:r>
            <a:rPr lang="fr-BE" sz="1800" kern="1200" dirty="0" smtClean="0"/>
            <a:t> for </a:t>
          </a:r>
          <a:r>
            <a:rPr lang="fr-BE" sz="1800" kern="1200" dirty="0" err="1" smtClean="0"/>
            <a:t>example</a:t>
          </a:r>
          <a:r>
            <a:rPr lang="fr-BE" sz="1800" kern="1200" dirty="0" smtClean="0"/>
            <a:t> inputs</a:t>
          </a:r>
          <a:endParaRPr lang="fr-BE" sz="1800" kern="1200" dirty="0"/>
        </a:p>
        <a:p>
          <a:pPr marL="171450" lvl="1" indent="-171450" algn="l" defTabSz="800100">
            <a:lnSpc>
              <a:spcPct val="90000"/>
            </a:lnSpc>
            <a:spcBef>
              <a:spcPct val="0"/>
            </a:spcBef>
            <a:spcAft>
              <a:spcPct val="15000"/>
            </a:spcAft>
            <a:buChar char="••"/>
          </a:pPr>
          <a:r>
            <a:rPr lang="fr-BE" sz="1800" kern="1200" dirty="0" err="1" smtClean="0"/>
            <a:t>most</a:t>
          </a:r>
          <a:r>
            <a:rPr lang="fr-BE" sz="1800" kern="1200" dirty="0" smtClean="0"/>
            <a:t> </a:t>
          </a:r>
          <a:r>
            <a:rPr lang="fr-BE" sz="1800" kern="1200" dirty="0" err="1" smtClean="0"/>
            <a:t>common</a:t>
          </a:r>
          <a:r>
            <a:rPr lang="fr-BE" sz="1800" kern="1200" dirty="0" smtClean="0"/>
            <a:t> </a:t>
          </a:r>
          <a:r>
            <a:rPr lang="fr-BE" sz="1800" kern="1200" dirty="0" err="1" smtClean="0"/>
            <a:t>approach</a:t>
          </a:r>
          <a:endParaRPr lang="fr-BE" sz="1800" kern="1200" dirty="0"/>
        </a:p>
        <a:p>
          <a:pPr marL="171450" lvl="1" indent="-171450" algn="l" defTabSz="800100">
            <a:lnSpc>
              <a:spcPct val="90000"/>
            </a:lnSpc>
            <a:spcBef>
              <a:spcPct val="0"/>
            </a:spcBef>
            <a:spcAft>
              <a:spcPct val="15000"/>
            </a:spcAft>
            <a:buChar char="••"/>
          </a:pPr>
          <a:r>
            <a:rPr lang="fr-BE" sz="1800" kern="1200" dirty="0" err="1" smtClean="0"/>
            <a:t>eg</a:t>
          </a:r>
          <a:r>
            <a:rPr lang="fr-BE" sz="1800" kern="1200" dirty="0" smtClean="0"/>
            <a:t> </a:t>
          </a:r>
          <a:r>
            <a:rPr lang="fr-BE" sz="1800" kern="1200" dirty="0" err="1" smtClean="0"/>
            <a:t>chatbot</a:t>
          </a:r>
          <a:endParaRPr lang="fr-BE" sz="1800" kern="1200" dirty="0"/>
        </a:p>
      </dsp:txBody>
      <dsp:txXfrm>
        <a:off x="2655" y="897203"/>
        <a:ext cx="2588912" cy="3188489"/>
      </dsp:txXfrm>
    </dsp:sp>
    <dsp:sp modelId="{E71B7F2B-3990-4416-AAB8-94F2A414FFD8}">
      <dsp:nvSpPr>
        <dsp:cNvPr id="0" name=""/>
        <dsp:cNvSpPr/>
      </dsp:nvSpPr>
      <dsp:spPr>
        <a:xfrm>
          <a:off x="2954015"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Unsupervised</a:t>
          </a:r>
          <a:r>
            <a:rPr lang="fr-BE" sz="1800" b="1" kern="1200" dirty="0" smtClean="0"/>
            <a:t> </a:t>
          </a:r>
          <a:r>
            <a:rPr lang="fr-BE" sz="1800" b="1" kern="1200" dirty="0" err="1" smtClean="0"/>
            <a:t>learning</a:t>
          </a:r>
          <a:endParaRPr lang="fr-BE" sz="1800" b="1" kern="1200" dirty="0"/>
        </a:p>
      </dsp:txBody>
      <dsp:txXfrm>
        <a:off x="2954015" y="378803"/>
        <a:ext cx="2588912" cy="518400"/>
      </dsp:txXfrm>
    </dsp:sp>
    <dsp:sp modelId="{63AEA9B5-CCB5-4A08-9C82-6914858755BF}">
      <dsp:nvSpPr>
        <dsp:cNvPr id="0" name=""/>
        <dsp:cNvSpPr/>
      </dsp:nvSpPr>
      <dsp:spPr>
        <a:xfrm>
          <a:off x="295401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patterns in the input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used</a:t>
          </a:r>
          <a:r>
            <a:rPr lang="fr-BE" sz="1800" kern="1200" dirty="0" smtClean="0"/>
            <a:t> </a:t>
          </a:r>
          <a:r>
            <a:rPr lang="fr-BE" sz="1800" kern="1200" dirty="0" err="1" smtClean="0"/>
            <a:t>mainly</a:t>
          </a:r>
          <a:r>
            <a:rPr lang="fr-BE" sz="1800" kern="1200" dirty="0" smtClean="0"/>
            <a:t> for </a:t>
          </a:r>
          <a:r>
            <a:rPr lang="fr-BE" sz="1800" kern="1200" dirty="0" err="1" smtClean="0"/>
            <a:t>clustering</a:t>
          </a:r>
          <a:endParaRPr lang="fr-BE" sz="1800" kern="1200" dirty="0"/>
        </a:p>
      </dsp:txBody>
      <dsp:txXfrm>
        <a:off x="2954015" y="897203"/>
        <a:ext cx="2588912" cy="3188489"/>
      </dsp:txXfrm>
    </dsp:sp>
    <dsp:sp modelId="{BAB4DD27-3F1A-4BED-ACF4-71538174A367}">
      <dsp:nvSpPr>
        <dsp:cNvPr id="0" name=""/>
        <dsp:cNvSpPr/>
      </dsp:nvSpPr>
      <dsp:spPr>
        <a:xfrm>
          <a:off x="5905376"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Reinforcement</a:t>
          </a:r>
          <a:r>
            <a:rPr lang="fr-BE" sz="1800" b="1" kern="1200" dirty="0" smtClean="0"/>
            <a:t> </a:t>
          </a:r>
          <a:r>
            <a:rPr lang="fr-BE" sz="1800" b="1" kern="1200" dirty="0" err="1" smtClean="0"/>
            <a:t>learning</a:t>
          </a:r>
          <a:endParaRPr lang="fr-BE" sz="1800" b="1" kern="1200" dirty="0"/>
        </a:p>
      </dsp:txBody>
      <dsp:txXfrm>
        <a:off x="5905376" y="378803"/>
        <a:ext cx="2588912" cy="518400"/>
      </dsp:txXfrm>
    </dsp:sp>
    <dsp:sp modelId="{7C270DA6-18AC-4A25-BC9A-F25D9F15C8FF}">
      <dsp:nvSpPr>
        <dsp:cNvPr id="0" name=""/>
        <dsp:cNvSpPr/>
      </dsp:nvSpPr>
      <dsp:spPr>
        <a:xfrm>
          <a:off x="5905376"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receives</a:t>
          </a:r>
          <a:r>
            <a:rPr lang="fr-BE" sz="1800" kern="1200" dirty="0" smtClean="0"/>
            <a:t> a </a:t>
          </a:r>
          <a:r>
            <a:rPr lang="fr-BE" sz="1800" kern="1200" dirty="0" err="1" smtClean="0"/>
            <a:t>reward</a:t>
          </a:r>
          <a:r>
            <a:rPr lang="fr-BE" sz="1800" kern="1200" dirty="0" smtClean="0"/>
            <a:t> if </a:t>
          </a:r>
          <a:r>
            <a:rPr lang="fr-BE" sz="1800" kern="1200" dirty="0" err="1" smtClean="0"/>
            <a:t>successful</a:t>
          </a:r>
          <a:r>
            <a:rPr lang="fr-BE" sz="1800" kern="1200" dirty="0" smtClean="0"/>
            <a:t> at </a:t>
          </a:r>
          <a:r>
            <a:rPr lang="fr-BE" sz="1800" kern="1200" dirty="0" err="1" smtClean="0"/>
            <a:t>executing</a:t>
          </a:r>
          <a:r>
            <a:rPr lang="fr-BE" sz="1800" kern="1200" dirty="0" smtClean="0"/>
            <a:t> a </a:t>
          </a:r>
          <a:r>
            <a:rPr lang="fr-BE" sz="1800" kern="1200" dirty="0" err="1" smtClean="0"/>
            <a:t>task</a:t>
          </a:r>
          <a:r>
            <a:rPr lang="fr-BE" sz="1800" kern="1200" dirty="0" smtClean="0"/>
            <a:t> or </a:t>
          </a:r>
          <a:r>
            <a:rPr lang="fr-BE" sz="1800" kern="1200" dirty="0" err="1" smtClean="0"/>
            <a:t>punishment</a:t>
          </a:r>
          <a:r>
            <a:rPr lang="fr-BE" sz="1800" kern="1200" dirty="0" smtClean="0"/>
            <a:t> </a:t>
          </a:r>
          <a:r>
            <a:rPr lang="fr-BE" sz="1800" kern="1200" dirty="0" err="1" smtClean="0"/>
            <a:t>otherwise</a:t>
          </a:r>
          <a:endParaRPr lang="fr-BE" sz="1800" kern="1200" dirty="0"/>
        </a:p>
        <a:p>
          <a:pPr marL="171450" lvl="1" indent="-171450" algn="l" defTabSz="800100">
            <a:lnSpc>
              <a:spcPct val="90000"/>
            </a:lnSpc>
            <a:spcBef>
              <a:spcPct val="0"/>
            </a:spcBef>
            <a:spcAft>
              <a:spcPct val="15000"/>
            </a:spcAft>
            <a:buChar char="••"/>
          </a:pPr>
          <a:r>
            <a:rPr lang="fr-BE" sz="1800" kern="1200" dirty="0" err="1" smtClean="0"/>
            <a:t>very</a:t>
          </a:r>
          <a:r>
            <a:rPr lang="fr-BE" sz="1800" kern="1200" dirty="0" smtClean="0"/>
            <a:t> efficient for </a:t>
          </a:r>
          <a:r>
            <a:rPr lang="fr-BE" sz="1800" kern="1200" dirty="0" err="1" smtClean="0"/>
            <a:t>complex</a:t>
          </a:r>
          <a:r>
            <a:rPr lang="fr-BE" sz="1800" kern="1200" dirty="0" smtClean="0"/>
            <a:t> </a:t>
          </a:r>
          <a:r>
            <a:rPr lang="fr-BE" sz="1800" kern="1200" dirty="0" err="1" smtClean="0"/>
            <a:t>problems</a:t>
          </a:r>
          <a:r>
            <a:rPr lang="fr-BE" sz="1800" kern="1200" dirty="0" smtClean="0"/>
            <a:t> in </a:t>
          </a:r>
          <a:r>
            <a:rPr lang="fr-BE" sz="1800" kern="1200" dirty="0" err="1" smtClean="0"/>
            <a:t>unknown</a:t>
          </a:r>
          <a:r>
            <a:rPr lang="fr-BE" sz="1800" kern="1200" dirty="0" smtClean="0"/>
            <a:t> </a:t>
          </a:r>
          <a:r>
            <a:rPr lang="fr-BE" sz="1800" kern="1200" dirty="0" err="1" smtClean="0"/>
            <a:t>environment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particularly</a:t>
          </a:r>
          <a:r>
            <a:rPr lang="fr-BE" sz="1800" kern="1200" dirty="0" smtClean="0"/>
            <a:t> </a:t>
          </a:r>
          <a:r>
            <a:rPr lang="fr-BE" sz="1800" kern="1200" dirty="0" err="1" smtClean="0"/>
            <a:t>used</a:t>
          </a:r>
          <a:r>
            <a:rPr lang="fr-BE" sz="1800" kern="1200" dirty="0" smtClean="0"/>
            <a:t> in </a:t>
          </a:r>
          <a:r>
            <a:rPr lang="fr-BE" sz="1800" kern="1200" dirty="0" err="1" smtClean="0"/>
            <a:t>Robotics</a:t>
          </a:r>
          <a:r>
            <a:rPr lang="fr-BE" sz="1800" kern="1200" dirty="0" smtClean="0"/>
            <a:t> (film robot)</a:t>
          </a:r>
          <a:endParaRPr lang="fr-BE" sz="1800" kern="1200" dirty="0"/>
        </a:p>
      </dsp:txBody>
      <dsp:txXfrm>
        <a:off x="5905376" y="897203"/>
        <a:ext cx="2588912" cy="31884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89219-EC10-482F-98F8-9C7C83399FB5}">
      <dsp:nvSpPr>
        <dsp:cNvPr id="0" name=""/>
        <dsp:cNvSpPr/>
      </dsp:nvSpPr>
      <dsp:spPr>
        <a:xfrm>
          <a:off x="1938291" y="510605"/>
          <a:ext cx="4044296" cy="4044296"/>
        </a:xfrm>
        <a:prstGeom prst="blockArc">
          <a:avLst>
            <a:gd name="adj1" fmla="val 13114286"/>
            <a:gd name="adj2" fmla="val 16200000"/>
            <a:gd name="adj3" fmla="val 3904"/>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FE75E43-F8F3-4721-8E9C-1A3C158C1C9A}">
      <dsp:nvSpPr>
        <dsp:cNvPr id="0" name=""/>
        <dsp:cNvSpPr/>
      </dsp:nvSpPr>
      <dsp:spPr>
        <a:xfrm>
          <a:off x="1938291" y="510605"/>
          <a:ext cx="4044296" cy="4044296"/>
        </a:xfrm>
        <a:prstGeom prst="blockArc">
          <a:avLst>
            <a:gd name="adj1" fmla="val 10028571"/>
            <a:gd name="adj2" fmla="val 13114286"/>
            <a:gd name="adj3" fmla="val 3904"/>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B4C53E6-B3A0-4F3D-838F-8C48E2A11006}">
      <dsp:nvSpPr>
        <dsp:cNvPr id="0" name=""/>
        <dsp:cNvSpPr/>
      </dsp:nvSpPr>
      <dsp:spPr>
        <a:xfrm>
          <a:off x="1938291" y="510605"/>
          <a:ext cx="4044296" cy="4044296"/>
        </a:xfrm>
        <a:prstGeom prst="blockArc">
          <a:avLst>
            <a:gd name="adj1" fmla="val 6942857"/>
            <a:gd name="adj2" fmla="val 10028571"/>
            <a:gd name="adj3" fmla="val 3904"/>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97C9E16-EB96-4327-AC4B-40C3B5EFFCEA}">
      <dsp:nvSpPr>
        <dsp:cNvPr id="0" name=""/>
        <dsp:cNvSpPr/>
      </dsp:nvSpPr>
      <dsp:spPr>
        <a:xfrm>
          <a:off x="1938291" y="510605"/>
          <a:ext cx="4044296" cy="4044296"/>
        </a:xfrm>
        <a:prstGeom prst="blockArc">
          <a:avLst>
            <a:gd name="adj1" fmla="val 3857143"/>
            <a:gd name="adj2" fmla="val 6942857"/>
            <a:gd name="adj3" fmla="val 3904"/>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DA9B9AE-0406-4653-8BA0-A05324A3D155}">
      <dsp:nvSpPr>
        <dsp:cNvPr id="0" name=""/>
        <dsp:cNvSpPr/>
      </dsp:nvSpPr>
      <dsp:spPr>
        <a:xfrm>
          <a:off x="1939895" y="509833"/>
          <a:ext cx="4044296" cy="4044296"/>
        </a:xfrm>
        <a:prstGeom prst="blockArc">
          <a:avLst>
            <a:gd name="adj1" fmla="val 783860"/>
            <a:gd name="adj2" fmla="val 3860228"/>
            <a:gd name="adj3" fmla="val 3904"/>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6D44C6C-3159-4037-A815-62B25D1F326F}">
      <dsp:nvSpPr>
        <dsp:cNvPr id="0" name=""/>
        <dsp:cNvSpPr/>
      </dsp:nvSpPr>
      <dsp:spPr>
        <a:xfrm>
          <a:off x="1939396" y="511988"/>
          <a:ext cx="4044296" cy="4044296"/>
        </a:xfrm>
        <a:prstGeom prst="blockArc">
          <a:avLst>
            <a:gd name="adj1" fmla="val 19282644"/>
            <a:gd name="adj2" fmla="val 780025"/>
            <a:gd name="adj3" fmla="val 3904"/>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443E114-6654-4C70-862F-D87812784A4E}">
      <dsp:nvSpPr>
        <dsp:cNvPr id="0" name=""/>
        <dsp:cNvSpPr/>
      </dsp:nvSpPr>
      <dsp:spPr>
        <a:xfrm>
          <a:off x="1938291" y="510605"/>
          <a:ext cx="4044296" cy="4044296"/>
        </a:xfrm>
        <a:prstGeom prst="blockArc">
          <a:avLst>
            <a:gd name="adj1" fmla="val 16200000"/>
            <a:gd name="adj2" fmla="val 19285714"/>
            <a:gd name="adj3" fmla="val 3904"/>
          </a:avLst>
        </a:prstGeom>
        <a:gradFill rotWithShape="0">
          <a:gsLst>
            <a:gs pos="0">
              <a:schemeClr val="accent1">
                <a:shade val="90000"/>
                <a:hueOff val="0"/>
                <a:satOff val="0"/>
                <a:lumOff val="0"/>
                <a:alphaOff val="0"/>
                <a:shade val="51000"/>
                <a:satMod val="130000"/>
              </a:schemeClr>
            </a:gs>
            <a:gs pos="80000">
              <a:schemeClr val="accent1">
                <a:shade val="90000"/>
                <a:hueOff val="0"/>
                <a:satOff val="0"/>
                <a:lumOff val="0"/>
                <a:alphaOff val="0"/>
                <a:shade val="93000"/>
                <a:satMod val="130000"/>
              </a:schemeClr>
            </a:gs>
            <a:gs pos="100000">
              <a:schemeClr val="accent1">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9CF062-4357-4161-B79B-E8F1150FA354}">
      <dsp:nvSpPr>
        <dsp:cNvPr id="0" name=""/>
        <dsp:cNvSpPr/>
      </dsp:nvSpPr>
      <dsp:spPr>
        <a:xfrm>
          <a:off x="3168365" y="1760584"/>
          <a:ext cx="1566384" cy="1566384"/>
        </a:xfrm>
        <a:prstGeom prst="ellipse">
          <a:avLst/>
        </a:prstGeom>
        <a:gradFill rotWithShape="0">
          <a:gsLst>
            <a:gs pos="0">
              <a:schemeClr val="accent1">
                <a:shade val="60000"/>
                <a:hueOff val="0"/>
                <a:satOff val="0"/>
                <a:lumOff val="0"/>
                <a:alphaOff val="0"/>
                <a:shade val="51000"/>
                <a:satMod val="130000"/>
              </a:schemeClr>
            </a:gs>
            <a:gs pos="80000">
              <a:schemeClr val="accent1">
                <a:shade val="60000"/>
                <a:hueOff val="0"/>
                <a:satOff val="0"/>
                <a:lumOff val="0"/>
                <a:alphaOff val="0"/>
                <a:shade val="93000"/>
                <a:satMod val="130000"/>
              </a:schemeClr>
            </a:gs>
            <a:gs pos="100000">
              <a:schemeClr val="accent1">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lvl="0" algn="ctr" defTabSz="977900">
            <a:lnSpc>
              <a:spcPct val="90000"/>
            </a:lnSpc>
            <a:spcBef>
              <a:spcPct val="0"/>
            </a:spcBef>
            <a:spcAft>
              <a:spcPct val="35000"/>
            </a:spcAft>
          </a:pPr>
          <a:r>
            <a:rPr lang="en-US" sz="2200" kern="1200" dirty="0" smtClean="0"/>
            <a:t>Moral machines</a:t>
          </a:r>
          <a:endParaRPr lang="en-US" sz="2200" kern="1200" dirty="0"/>
        </a:p>
      </dsp:txBody>
      <dsp:txXfrm>
        <a:off x="3397757" y="1989976"/>
        <a:ext cx="1107600" cy="1107600"/>
      </dsp:txXfrm>
    </dsp:sp>
    <dsp:sp modelId="{3F2B0AA7-4F8B-4DD1-928A-8423999E5739}">
      <dsp:nvSpPr>
        <dsp:cNvPr id="0" name=""/>
        <dsp:cNvSpPr/>
      </dsp:nvSpPr>
      <dsp:spPr>
        <a:xfrm>
          <a:off x="3412205" y="1843"/>
          <a:ext cx="1096469" cy="1096469"/>
        </a:xfrm>
        <a:prstGeom prst="ellipse">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Well-being</a:t>
          </a:r>
          <a:endParaRPr lang="en-US" sz="1200" kern="1200" dirty="0"/>
        </a:p>
      </dsp:txBody>
      <dsp:txXfrm>
        <a:off x="3572779" y="162417"/>
        <a:ext cx="775321" cy="775321"/>
      </dsp:txXfrm>
    </dsp:sp>
    <dsp:sp modelId="{146448ED-C950-4032-812D-F5C09F452BB8}">
      <dsp:nvSpPr>
        <dsp:cNvPr id="0" name=""/>
        <dsp:cNvSpPr/>
      </dsp:nvSpPr>
      <dsp:spPr>
        <a:xfrm>
          <a:off x="4962323" y="748340"/>
          <a:ext cx="1096469" cy="1096469"/>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Autonomy</a:t>
          </a:r>
          <a:endParaRPr lang="en-US" sz="1200" kern="1200" dirty="0"/>
        </a:p>
      </dsp:txBody>
      <dsp:txXfrm>
        <a:off x="5122897" y="908914"/>
        <a:ext cx="775321" cy="775321"/>
      </dsp:txXfrm>
    </dsp:sp>
    <dsp:sp modelId="{5E900351-3FAE-4E4C-AF6D-0F7BEFB2712A}">
      <dsp:nvSpPr>
        <dsp:cNvPr id="0" name=""/>
        <dsp:cNvSpPr/>
      </dsp:nvSpPr>
      <dsp:spPr>
        <a:xfrm>
          <a:off x="5345166" y="2431921"/>
          <a:ext cx="1096469" cy="1096469"/>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smtClean="0"/>
            <a:t>Justice</a:t>
          </a:r>
          <a:endParaRPr lang="en-US" sz="1200" kern="1200" dirty="0"/>
        </a:p>
      </dsp:txBody>
      <dsp:txXfrm>
        <a:off x="5505740" y="2592495"/>
        <a:ext cx="775321" cy="775321"/>
      </dsp:txXfrm>
    </dsp:sp>
    <dsp:sp modelId="{4D52244A-D6F6-4079-90E8-7B383B3DBEA2}">
      <dsp:nvSpPr>
        <dsp:cNvPr id="0" name=""/>
        <dsp:cNvSpPr/>
      </dsp:nvSpPr>
      <dsp:spPr>
        <a:xfrm>
          <a:off x="4272455" y="3770847"/>
          <a:ext cx="1096469" cy="1096469"/>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kern="1200" dirty="0" smtClean="0"/>
            <a:t>Privacy</a:t>
          </a:r>
          <a:endParaRPr lang="en-US" sz="1200" kern="1200" dirty="0"/>
        </a:p>
      </dsp:txBody>
      <dsp:txXfrm>
        <a:off x="4433029" y="3931421"/>
        <a:ext cx="775321" cy="775321"/>
      </dsp:txXfrm>
    </dsp:sp>
    <dsp:sp modelId="{E24ED823-3A28-45EC-82FD-0DA422DC73D5}">
      <dsp:nvSpPr>
        <dsp:cNvPr id="0" name=""/>
        <dsp:cNvSpPr/>
      </dsp:nvSpPr>
      <dsp:spPr>
        <a:xfrm>
          <a:off x="2551954" y="3770847"/>
          <a:ext cx="1096469" cy="1096469"/>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BE" sz="1200" b="1" kern="1200" dirty="0" err="1" smtClean="0"/>
            <a:t>Knowledge</a:t>
          </a:r>
          <a:endParaRPr lang="en-US" sz="1200" kern="1200" dirty="0"/>
        </a:p>
      </dsp:txBody>
      <dsp:txXfrm>
        <a:off x="2712528" y="3931421"/>
        <a:ext cx="775321" cy="775321"/>
      </dsp:txXfrm>
    </dsp:sp>
    <dsp:sp modelId="{A2807E4A-DE30-4E1A-AB10-D128695E0F07}">
      <dsp:nvSpPr>
        <dsp:cNvPr id="0" name=""/>
        <dsp:cNvSpPr/>
      </dsp:nvSpPr>
      <dsp:spPr>
        <a:xfrm>
          <a:off x="1479239" y="2425705"/>
          <a:ext cx="1096469" cy="1096469"/>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kern="1200" dirty="0" smtClean="0"/>
            <a:t>Democracy</a:t>
          </a:r>
          <a:endParaRPr lang="en-US" sz="1200" kern="1200" dirty="0"/>
        </a:p>
      </dsp:txBody>
      <dsp:txXfrm>
        <a:off x="1639813" y="2586279"/>
        <a:ext cx="775321" cy="775321"/>
      </dsp:txXfrm>
    </dsp:sp>
    <dsp:sp modelId="{8BAFF631-BD4B-4A5B-9FD9-18B0E358A3AE}">
      <dsp:nvSpPr>
        <dsp:cNvPr id="0" name=""/>
        <dsp:cNvSpPr/>
      </dsp:nvSpPr>
      <dsp:spPr>
        <a:xfrm>
          <a:off x="1862087" y="748340"/>
          <a:ext cx="1096469" cy="1096469"/>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Responsi-bility</a:t>
          </a:r>
          <a:endParaRPr lang="en-US" sz="1200" kern="1200" dirty="0"/>
        </a:p>
      </dsp:txBody>
      <dsp:txXfrm>
        <a:off x="2022661" y="908914"/>
        <a:ext cx="775321" cy="775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53378-2FA7-4F1F-A247-1D67F858DEC5}">
      <dsp:nvSpPr>
        <dsp:cNvPr id="0" name=""/>
        <dsp:cNvSpPr/>
      </dsp:nvSpPr>
      <dsp:spPr>
        <a:xfrm>
          <a:off x="2870232" y="2360"/>
          <a:ext cx="1695634" cy="110216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On </a:t>
          </a:r>
          <a:r>
            <a:rPr lang="nl-BE" sz="2000" kern="1200" dirty="0" err="1" smtClean="0"/>
            <a:t>Demand</a:t>
          </a:r>
          <a:endParaRPr lang="fr-BE" sz="2000" kern="1200" dirty="0" smtClean="0"/>
        </a:p>
      </dsp:txBody>
      <dsp:txXfrm>
        <a:off x="2924035" y="56163"/>
        <a:ext cx="1588028" cy="994556"/>
      </dsp:txXfrm>
    </dsp:sp>
    <dsp:sp modelId="{E0EA8C61-97D1-4992-9F07-AA6EAE05D2CC}">
      <dsp:nvSpPr>
        <dsp:cNvPr id="0" name=""/>
        <dsp:cNvSpPr/>
      </dsp:nvSpPr>
      <dsp:spPr>
        <a:xfrm>
          <a:off x="1515106" y="553441"/>
          <a:ext cx="4405886" cy="4405886"/>
        </a:xfrm>
        <a:custGeom>
          <a:avLst/>
          <a:gdLst/>
          <a:ahLst/>
          <a:cxnLst/>
          <a:rect l="0" t="0" r="0" b="0"/>
          <a:pathLst>
            <a:path>
              <a:moveTo>
                <a:pt x="3062420" y="174579"/>
              </a:moveTo>
              <a:arcTo wR="2202943" hR="2202943" stAng="17577828"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6B5FEE-A1C2-4256-B57E-FEF3020F2C0B}">
      <dsp:nvSpPr>
        <dsp:cNvPr id="0" name=""/>
        <dsp:cNvSpPr/>
      </dsp:nvSpPr>
      <dsp:spPr>
        <a:xfrm>
          <a:off x="4965356" y="1524557"/>
          <a:ext cx="1695634" cy="110216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err="1" smtClean="0"/>
            <a:t>Broad</a:t>
          </a:r>
          <a:r>
            <a:rPr lang="nl-BE" sz="2000" kern="1200" dirty="0" smtClean="0"/>
            <a:t> </a:t>
          </a:r>
          <a:r>
            <a:rPr lang="nl-BE" sz="2000" kern="1200" dirty="0" err="1" smtClean="0"/>
            <a:t>network</a:t>
          </a:r>
          <a:r>
            <a:rPr lang="nl-BE" sz="2000" kern="1200" dirty="0" smtClean="0"/>
            <a:t> access</a:t>
          </a:r>
          <a:endParaRPr lang="fr-BE" sz="2000" kern="1200" dirty="0" smtClean="0"/>
        </a:p>
      </dsp:txBody>
      <dsp:txXfrm>
        <a:off x="5019159" y="1578360"/>
        <a:ext cx="1588028" cy="994556"/>
      </dsp:txXfrm>
    </dsp:sp>
    <dsp:sp modelId="{E7C53F34-3C33-4D93-AB68-7C16E0A75B11}">
      <dsp:nvSpPr>
        <dsp:cNvPr id="0" name=""/>
        <dsp:cNvSpPr/>
      </dsp:nvSpPr>
      <dsp:spPr>
        <a:xfrm>
          <a:off x="1515106" y="553441"/>
          <a:ext cx="4405886" cy="4405886"/>
        </a:xfrm>
        <a:custGeom>
          <a:avLst/>
          <a:gdLst/>
          <a:ahLst/>
          <a:cxnLst/>
          <a:rect l="0" t="0" r="0" b="0"/>
          <a:pathLst>
            <a:path>
              <a:moveTo>
                <a:pt x="4402852" y="2087363"/>
              </a:moveTo>
              <a:arcTo wR="2202943" hR="2202943" stAng="21419552"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9D5275-87D1-4C6B-B05C-AD1B6ECDA94A}">
      <dsp:nvSpPr>
        <dsp:cNvPr id="0" name=""/>
        <dsp:cNvSpPr/>
      </dsp:nvSpPr>
      <dsp:spPr>
        <a:xfrm>
          <a:off x="4165090" y="3987522"/>
          <a:ext cx="1695634" cy="110216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Resource pooling</a:t>
          </a:r>
          <a:endParaRPr lang="fr-BE" sz="2000" kern="1200" dirty="0" smtClean="0"/>
        </a:p>
      </dsp:txBody>
      <dsp:txXfrm>
        <a:off x="4218893" y="4041325"/>
        <a:ext cx="1588028" cy="994556"/>
      </dsp:txXfrm>
    </dsp:sp>
    <dsp:sp modelId="{3AE14693-F1C7-402A-B722-9554EE076C2D}">
      <dsp:nvSpPr>
        <dsp:cNvPr id="0" name=""/>
        <dsp:cNvSpPr/>
      </dsp:nvSpPr>
      <dsp:spPr>
        <a:xfrm>
          <a:off x="1515106" y="553441"/>
          <a:ext cx="4405886" cy="4405886"/>
        </a:xfrm>
        <a:custGeom>
          <a:avLst/>
          <a:gdLst/>
          <a:ahLst/>
          <a:cxnLst/>
          <a:rect l="0" t="0" r="0" b="0"/>
          <a:pathLst>
            <a:path>
              <a:moveTo>
                <a:pt x="2641225" y="4361847"/>
              </a:moveTo>
              <a:arcTo wR="2202943" hR="2202943" stAng="4711456" swAng="137708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FB6E28-BF87-43CA-BFE1-7702D5123D14}">
      <dsp:nvSpPr>
        <dsp:cNvPr id="0" name=""/>
        <dsp:cNvSpPr/>
      </dsp:nvSpPr>
      <dsp:spPr>
        <a:xfrm>
          <a:off x="1575375" y="3987522"/>
          <a:ext cx="1695634" cy="110216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err="1" smtClean="0"/>
            <a:t>Measured</a:t>
          </a:r>
          <a:r>
            <a:rPr lang="nl-BE" sz="2000" kern="1200" dirty="0" smtClean="0"/>
            <a:t> service</a:t>
          </a:r>
          <a:endParaRPr lang="nl-BE" sz="2000" kern="1200" dirty="0"/>
        </a:p>
      </dsp:txBody>
      <dsp:txXfrm>
        <a:off x="1629178" y="4041325"/>
        <a:ext cx="1588028" cy="994556"/>
      </dsp:txXfrm>
    </dsp:sp>
    <dsp:sp modelId="{35EE7F6B-F498-4C3B-9A5D-DB55B8A35C1B}">
      <dsp:nvSpPr>
        <dsp:cNvPr id="0" name=""/>
        <dsp:cNvSpPr/>
      </dsp:nvSpPr>
      <dsp:spPr>
        <a:xfrm>
          <a:off x="1515106" y="553441"/>
          <a:ext cx="4405886" cy="4405886"/>
        </a:xfrm>
        <a:custGeom>
          <a:avLst/>
          <a:gdLst/>
          <a:ahLst/>
          <a:cxnLst/>
          <a:rect l="0" t="0" r="0" b="0"/>
          <a:pathLst>
            <a:path>
              <a:moveTo>
                <a:pt x="368279" y="3422355"/>
              </a:moveTo>
              <a:arcTo wR="2202943" hR="2202943" stAng="8783395"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67074D-2A38-4E75-A603-BBB71E53D39D}">
      <dsp:nvSpPr>
        <dsp:cNvPr id="0" name=""/>
        <dsp:cNvSpPr/>
      </dsp:nvSpPr>
      <dsp:spPr>
        <a:xfrm>
          <a:off x="775109" y="1524557"/>
          <a:ext cx="1695634" cy="1102162"/>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nl-BE" sz="2000" kern="1200" dirty="0" smtClean="0"/>
            <a:t>Rapid </a:t>
          </a:r>
          <a:r>
            <a:rPr lang="nl-BE" sz="2000" kern="1200" dirty="0" err="1" smtClean="0"/>
            <a:t>elasiticity</a:t>
          </a:r>
          <a:endParaRPr lang="fr-BE" sz="2000" kern="1200" dirty="0" smtClean="0"/>
        </a:p>
      </dsp:txBody>
      <dsp:txXfrm>
        <a:off x="828912" y="1578360"/>
        <a:ext cx="1588028" cy="994556"/>
      </dsp:txXfrm>
    </dsp:sp>
    <dsp:sp modelId="{B2E27E85-C30E-4874-A475-EFC807A2BC78}">
      <dsp:nvSpPr>
        <dsp:cNvPr id="0" name=""/>
        <dsp:cNvSpPr/>
      </dsp:nvSpPr>
      <dsp:spPr>
        <a:xfrm>
          <a:off x="1515106" y="553441"/>
          <a:ext cx="4405886" cy="4405886"/>
        </a:xfrm>
        <a:custGeom>
          <a:avLst/>
          <a:gdLst/>
          <a:ahLst/>
          <a:cxnLst/>
          <a:rect l="0" t="0" r="0" b="0"/>
          <a:pathLst>
            <a:path>
              <a:moveTo>
                <a:pt x="383694" y="960649"/>
              </a:moveTo>
              <a:arcTo wR="2202943" hR="2202943" stAng="12859659"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E49D0-8891-45F7-A0FC-A9209D503CFF}">
      <dsp:nvSpPr>
        <dsp:cNvPr id="0" name=""/>
        <dsp:cNvSpPr/>
      </dsp:nvSpPr>
      <dsp:spPr>
        <a:xfrm rot="5400000">
          <a:off x="5085676" y="-1926362"/>
          <a:ext cx="1192281" cy="5347592"/>
        </a:xfrm>
        <a:prstGeom prst="round2SameRect">
          <a:avLst/>
        </a:prstGeom>
        <a:solidFill>
          <a:srgbClr val="FFC1C1"/>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smtClean="0"/>
            <a:t>Infrastructure as a Service</a:t>
          </a:r>
          <a:endParaRPr lang="fr-BE" sz="2200" kern="1200" dirty="0"/>
        </a:p>
        <a:p>
          <a:pPr marL="228600" lvl="1" indent="-228600" algn="l" defTabSz="977900">
            <a:lnSpc>
              <a:spcPct val="90000"/>
            </a:lnSpc>
            <a:spcBef>
              <a:spcPct val="0"/>
            </a:spcBef>
            <a:spcAft>
              <a:spcPct val="15000"/>
            </a:spcAft>
            <a:buChar char="••"/>
          </a:pPr>
          <a:r>
            <a:rPr lang="nl-BE" sz="2200" kern="1200" dirty="0" smtClean="0"/>
            <a:t>Basic IT </a:t>
          </a:r>
          <a:r>
            <a:rPr lang="nl-BE" sz="2200" kern="1200" dirty="0" err="1" smtClean="0"/>
            <a:t>infrastructure</a:t>
          </a:r>
          <a:r>
            <a:rPr lang="nl-BE" sz="2200" kern="1200" dirty="0" smtClean="0"/>
            <a:t> components (e.g. </a:t>
          </a:r>
          <a:r>
            <a:rPr lang="nl-BE" sz="2200" kern="1200" dirty="0" err="1" smtClean="0"/>
            <a:t>Amazon</a:t>
          </a:r>
          <a:r>
            <a:rPr lang="nl-BE" sz="2200" kern="1200" dirty="0" smtClean="0"/>
            <a:t> virtual machines)</a:t>
          </a:r>
          <a:endParaRPr lang="fr-BE" sz="2200" kern="1200" dirty="0"/>
        </a:p>
      </dsp:txBody>
      <dsp:txXfrm rot="-5400000">
        <a:off x="3008021" y="209495"/>
        <a:ext cx="5289390" cy="1075877"/>
      </dsp:txXfrm>
    </dsp:sp>
    <dsp:sp modelId="{84E4C291-5AB0-4F56-8630-1030BCB09903}">
      <dsp:nvSpPr>
        <dsp:cNvPr id="0" name=""/>
        <dsp:cNvSpPr/>
      </dsp:nvSpPr>
      <dsp:spPr>
        <a:xfrm>
          <a:off x="0" y="2258"/>
          <a:ext cx="3008021" cy="1490352"/>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smtClean="0"/>
            <a:t>IaaS</a:t>
          </a:r>
          <a:endParaRPr lang="fr-BE" sz="6500" kern="1200" dirty="0"/>
        </a:p>
      </dsp:txBody>
      <dsp:txXfrm>
        <a:off x="72753" y="75011"/>
        <a:ext cx="2862515" cy="1344846"/>
      </dsp:txXfrm>
    </dsp:sp>
    <dsp:sp modelId="{E20D8490-15CF-4399-BB38-29D8A2E441A0}">
      <dsp:nvSpPr>
        <dsp:cNvPr id="0" name=""/>
        <dsp:cNvSpPr/>
      </dsp:nvSpPr>
      <dsp:spPr>
        <a:xfrm rot="5400000">
          <a:off x="5085676" y="-361492"/>
          <a:ext cx="1192281" cy="5347592"/>
        </a:xfrm>
        <a:prstGeom prst="round2SameRect">
          <a:avLst/>
        </a:prstGeom>
        <a:solidFill>
          <a:srgbClr val="FFC1C1"/>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smtClean="0"/>
            <a:t>Platform as a Service</a:t>
          </a:r>
        </a:p>
        <a:p>
          <a:pPr marL="228600" lvl="1" indent="-228600" algn="l" defTabSz="977900">
            <a:lnSpc>
              <a:spcPct val="90000"/>
            </a:lnSpc>
            <a:spcBef>
              <a:spcPct val="0"/>
            </a:spcBef>
            <a:spcAft>
              <a:spcPct val="15000"/>
            </a:spcAft>
            <a:buChar char="••"/>
          </a:pPr>
          <a:r>
            <a:rPr lang="nl-BE" sz="2200" kern="1200" dirty="0" smtClean="0"/>
            <a:t>Platforms </a:t>
          </a:r>
          <a:r>
            <a:rPr lang="nl-BE" sz="2200" kern="1200" dirty="0" err="1" smtClean="0"/>
            <a:t>to</a:t>
          </a:r>
          <a:r>
            <a:rPr lang="nl-BE" sz="2200" kern="1200" dirty="0" smtClean="0"/>
            <a:t> </a:t>
          </a:r>
          <a:r>
            <a:rPr lang="nl-BE" sz="2200" kern="1200" dirty="0" err="1" smtClean="0"/>
            <a:t>build</a:t>
          </a:r>
          <a:r>
            <a:rPr lang="nl-BE" sz="2200" kern="1200" dirty="0" smtClean="0"/>
            <a:t> </a:t>
          </a:r>
          <a:r>
            <a:rPr lang="nl-BE" sz="2200" kern="1200" dirty="0" err="1" smtClean="0"/>
            <a:t>applications</a:t>
          </a:r>
          <a:r>
            <a:rPr lang="nl-BE" sz="2200" kern="1200" dirty="0" smtClean="0"/>
            <a:t> </a:t>
          </a:r>
        </a:p>
      </dsp:txBody>
      <dsp:txXfrm rot="-5400000">
        <a:off x="3008021" y="1774365"/>
        <a:ext cx="5289390" cy="1075877"/>
      </dsp:txXfrm>
    </dsp:sp>
    <dsp:sp modelId="{799D1E49-1004-47D5-96DC-D5E2542D595E}">
      <dsp:nvSpPr>
        <dsp:cNvPr id="0" name=""/>
        <dsp:cNvSpPr/>
      </dsp:nvSpPr>
      <dsp:spPr>
        <a:xfrm>
          <a:off x="0" y="1567127"/>
          <a:ext cx="3008021" cy="1490352"/>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err="1" smtClean="0"/>
            <a:t>PaaS</a:t>
          </a:r>
          <a:endParaRPr lang="nl-BE" sz="6000" kern="1200" dirty="0" smtClean="0"/>
        </a:p>
      </dsp:txBody>
      <dsp:txXfrm>
        <a:off x="72753" y="1639880"/>
        <a:ext cx="2862515" cy="1344846"/>
      </dsp:txXfrm>
    </dsp:sp>
    <dsp:sp modelId="{F0011451-1331-4DD7-8D4C-DA8D40BCEDAF}">
      <dsp:nvSpPr>
        <dsp:cNvPr id="0" name=""/>
        <dsp:cNvSpPr/>
      </dsp:nvSpPr>
      <dsp:spPr>
        <a:xfrm rot="5400000">
          <a:off x="5085676" y="1203377"/>
          <a:ext cx="1192281" cy="5347592"/>
        </a:xfrm>
        <a:prstGeom prst="round2SameRect">
          <a:avLst/>
        </a:prstGeom>
        <a:solidFill>
          <a:srgbClr val="FFC1C1"/>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nl-BE" sz="2200" kern="1200" dirty="0" smtClean="0"/>
            <a:t>Software as a Service</a:t>
          </a:r>
          <a:endParaRPr lang="fr-BE" sz="2200" kern="1200" dirty="0"/>
        </a:p>
        <a:p>
          <a:pPr marL="228600" lvl="1" indent="-228600" algn="l" defTabSz="977900">
            <a:lnSpc>
              <a:spcPct val="90000"/>
            </a:lnSpc>
            <a:spcBef>
              <a:spcPct val="0"/>
            </a:spcBef>
            <a:spcAft>
              <a:spcPct val="15000"/>
            </a:spcAft>
            <a:buChar char="••"/>
          </a:pPr>
          <a:r>
            <a:rPr lang="nl-BE" sz="2200" kern="1200" dirty="0" smtClean="0"/>
            <a:t>Full </a:t>
          </a:r>
          <a:r>
            <a:rPr lang="nl-BE" sz="2200" kern="1200" dirty="0" err="1" smtClean="0"/>
            <a:t>applications</a:t>
          </a:r>
          <a:r>
            <a:rPr lang="nl-BE" sz="2200" kern="1200" dirty="0" smtClean="0"/>
            <a:t> (e.g. O365, Google </a:t>
          </a:r>
          <a:r>
            <a:rPr lang="nl-BE" sz="2200" kern="1200" dirty="0" err="1" smtClean="0"/>
            <a:t>Apps</a:t>
          </a:r>
          <a:r>
            <a:rPr lang="nl-BE" sz="2200" kern="1200" dirty="0" smtClean="0"/>
            <a:t>, ...)</a:t>
          </a:r>
          <a:endParaRPr lang="fr-BE" sz="2200" kern="1200" dirty="0"/>
        </a:p>
      </dsp:txBody>
      <dsp:txXfrm rot="-5400000">
        <a:off x="3008021" y="3339234"/>
        <a:ext cx="5289390" cy="1075877"/>
      </dsp:txXfrm>
    </dsp:sp>
    <dsp:sp modelId="{D5D00B30-C626-4D1B-8CAA-1AEC5BE456F8}">
      <dsp:nvSpPr>
        <dsp:cNvPr id="0" name=""/>
        <dsp:cNvSpPr/>
      </dsp:nvSpPr>
      <dsp:spPr>
        <a:xfrm>
          <a:off x="0" y="3131997"/>
          <a:ext cx="3008021" cy="1490352"/>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err="1" smtClean="0"/>
            <a:t>SaaS</a:t>
          </a:r>
          <a:endParaRPr lang="fr-BE" sz="6000" kern="1200" dirty="0"/>
        </a:p>
      </dsp:txBody>
      <dsp:txXfrm>
        <a:off x="72753" y="3204750"/>
        <a:ext cx="2862515" cy="1344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155690"/>
          <a:ext cx="1536851"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err="1" smtClean="0"/>
            <a:t>Government</a:t>
          </a:r>
          <a:endParaRPr lang="nl-BE" sz="1600" kern="1200" dirty="0"/>
        </a:p>
      </dsp:txBody>
      <dsp:txXfrm>
        <a:off x="2666746" y="182822"/>
        <a:ext cx="1482587" cy="872074"/>
      </dsp:txXfrm>
    </dsp:sp>
    <dsp:sp modelId="{E753885E-5E29-4AA1-97C6-E523B79A20E0}">
      <dsp:nvSpPr>
        <dsp:cNvPr id="0" name=""/>
        <dsp:cNvSpPr/>
      </dsp:nvSpPr>
      <dsp:spPr>
        <a:xfrm>
          <a:off x="3362320" y="1082029"/>
          <a:ext cx="91440" cy="370535"/>
        </a:xfrm>
        <a:custGeom>
          <a:avLst/>
          <a:gdLst/>
          <a:ahLst/>
          <a:cxnLst/>
          <a:rect l="0" t="0" r="0" b="0"/>
          <a:pathLst>
            <a:path>
              <a:moveTo>
                <a:pt x="45720" y="0"/>
              </a:moveTo>
              <a:lnTo>
                <a:pt x="45720" y="3705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452565"/>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kern="1200" dirty="0" smtClean="0"/>
            <a:t>G-Cloud Strategic Board</a:t>
          </a:r>
        </a:p>
      </dsp:txBody>
      <dsp:txXfrm>
        <a:off x="2740417" y="1479697"/>
        <a:ext cx="1335244" cy="872074"/>
      </dsp:txXfrm>
    </dsp:sp>
    <dsp:sp modelId="{2ABDDC3B-0E3F-4094-B2A0-81DDA2235859}">
      <dsp:nvSpPr>
        <dsp:cNvPr id="0" name=""/>
        <dsp:cNvSpPr/>
      </dsp:nvSpPr>
      <dsp:spPr>
        <a:xfrm>
          <a:off x="3362320" y="2378904"/>
          <a:ext cx="91440" cy="304793"/>
        </a:xfrm>
        <a:custGeom>
          <a:avLst/>
          <a:gdLst/>
          <a:ahLst/>
          <a:cxnLst/>
          <a:rect l="0" t="0" r="0" b="0"/>
          <a:pathLst>
            <a:path>
              <a:moveTo>
                <a:pt x="45720" y="0"/>
              </a:moveTo>
              <a:lnTo>
                <a:pt x="45720" y="304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683697"/>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G-Cloud Operations &amp; </a:t>
          </a:r>
          <a:r>
            <a:rPr lang="nl-BE" sz="1600" kern="1200" dirty="0" err="1" smtClean="0"/>
            <a:t>Programme</a:t>
          </a:r>
          <a:r>
            <a:rPr lang="nl-BE" sz="1600" kern="1200" dirty="0" smtClean="0"/>
            <a:t> Board</a:t>
          </a:r>
          <a:endParaRPr lang="nl-BE" sz="1600" kern="1200" dirty="0"/>
        </a:p>
      </dsp:txBody>
      <dsp:txXfrm>
        <a:off x="2740417" y="2710829"/>
        <a:ext cx="1335244" cy="872074"/>
      </dsp:txXfrm>
    </dsp:sp>
    <dsp:sp modelId="{10FA042D-5615-4BF9-958C-81FFB5A6DD35}">
      <dsp:nvSpPr>
        <dsp:cNvPr id="0" name=""/>
        <dsp:cNvSpPr/>
      </dsp:nvSpPr>
      <dsp:spPr>
        <a:xfrm>
          <a:off x="694754" y="3610036"/>
          <a:ext cx="2713285" cy="369803"/>
        </a:xfrm>
        <a:custGeom>
          <a:avLst/>
          <a:gdLst/>
          <a:ahLst/>
          <a:cxnLst/>
          <a:rect l="0" t="0" r="0" b="0"/>
          <a:pathLst>
            <a:path>
              <a:moveTo>
                <a:pt x="2713285" y="0"/>
              </a:moveTo>
              <a:lnTo>
                <a:pt x="2713285"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FPS/PPS</a:t>
          </a:r>
          <a:r>
            <a:rPr kern="1200" dirty="0"/>
            <a:t/>
          </a:r>
          <a:br>
            <a:rPr kern="1200" dirty="0"/>
          </a:br>
          <a:r>
            <a:rPr lang="nl-BE" sz="1600" kern="1200" dirty="0" smtClean="0"/>
            <a:t>(</a:t>
          </a:r>
          <a:r>
            <a:rPr lang="nl-BE" sz="1600" kern="1200" dirty="0" err="1" smtClean="0"/>
            <a:t>Horizontal</a:t>
          </a:r>
          <a:r>
            <a:rPr lang="nl-BE" sz="1600" kern="1200" dirty="0" smtClean="0"/>
            <a:t> FPS, SPF FIN, Belnet, …)</a:t>
          </a:r>
          <a:endParaRPr lang="nl-BE" sz="1600" kern="1200" dirty="0"/>
        </a:p>
      </dsp:txBody>
      <dsp:txXfrm>
        <a:off x="27132" y="4006972"/>
        <a:ext cx="1335244" cy="872074"/>
      </dsp:txXfrm>
    </dsp:sp>
    <dsp:sp modelId="{16DB20CB-D959-404A-86D4-DBD9F03D41C8}">
      <dsp:nvSpPr>
        <dsp:cNvPr id="0" name=""/>
        <dsp:cNvSpPr/>
      </dsp:nvSpPr>
      <dsp:spPr>
        <a:xfrm>
          <a:off x="2456059" y="3610036"/>
          <a:ext cx="951980" cy="369803"/>
        </a:xfrm>
        <a:custGeom>
          <a:avLst/>
          <a:gdLst/>
          <a:ahLst/>
          <a:cxnLst/>
          <a:rect l="0" t="0" r="0" b="0"/>
          <a:pathLst>
            <a:path>
              <a:moveTo>
                <a:pt x="951980" y="0"/>
              </a:moveTo>
              <a:lnTo>
                <a:pt x="951980"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PIOSS/IPB </a:t>
          </a:r>
        </a:p>
        <a:p>
          <a:pPr lvl="0" algn="ctr" defTabSz="711200">
            <a:lnSpc>
              <a:spcPct val="90000"/>
            </a:lnSpc>
            <a:spcBef>
              <a:spcPct val="0"/>
            </a:spcBef>
            <a:spcAft>
              <a:spcPct val="35000"/>
            </a:spcAft>
          </a:pPr>
          <a:r>
            <a:rPr lang="nl-BE" sz="1600" kern="1200" dirty="0" smtClean="0"/>
            <a:t>(CBSS, ...)</a:t>
          </a:r>
          <a:endParaRPr lang="nl-BE" sz="1600" kern="1200" dirty="0"/>
        </a:p>
      </dsp:txBody>
      <dsp:txXfrm>
        <a:off x="1788437" y="4006972"/>
        <a:ext cx="1335244" cy="872074"/>
      </dsp:txXfrm>
    </dsp:sp>
    <dsp:sp modelId="{040AE0B6-74FA-4EA9-BB98-39A17B3C414B}">
      <dsp:nvSpPr>
        <dsp:cNvPr id="0" name=""/>
        <dsp:cNvSpPr/>
      </dsp:nvSpPr>
      <dsp:spPr>
        <a:xfrm>
          <a:off x="3408040" y="3610036"/>
          <a:ext cx="854380" cy="369803"/>
        </a:xfrm>
        <a:custGeom>
          <a:avLst/>
          <a:gdLst/>
          <a:ahLst/>
          <a:cxnLst/>
          <a:rect l="0" t="0" r="0" b="0"/>
          <a:pathLst>
            <a:path>
              <a:moveTo>
                <a:pt x="0" y="0"/>
              </a:moveTo>
              <a:lnTo>
                <a:pt x="0" y="184901"/>
              </a:lnTo>
              <a:lnTo>
                <a:pt x="854380" y="184901"/>
              </a:lnTo>
              <a:lnTo>
                <a:pt x="85438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Association of  FPS/PPS/IPB</a:t>
          </a:r>
          <a:endParaRPr lang="nl-BE" sz="1600" kern="1200" dirty="0"/>
        </a:p>
      </dsp:txBody>
      <dsp:txXfrm>
        <a:off x="3594798" y="4006972"/>
        <a:ext cx="1335244" cy="872074"/>
      </dsp:txXfrm>
    </dsp:sp>
    <dsp:sp modelId="{CB131D3F-5060-48D1-BCD5-E503DCC482AE}">
      <dsp:nvSpPr>
        <dsp:cNvPr id="0" name=""/>
        <dsp:cNvSpPr/>
      </dsp:nvSpPr>
      <dsp:spPr>
        <a:xfrm>
          <a:off x="3408040" y="3610036"/>
          <a:ext cx="2660742" cy="369803"/>
        </a:xfrm>
        <a:custGeom>
          <a:avLst/>
          <a:gdLst/>
          <a:ahLst/>
          <a:cxnLst/>
          <a:rect l="0" t="0" r="0" b="0"/>
          <a:pathLst>
            <a:path>
              <a:moveTo>
                <a:pt x="0" y="0"/>
              </a:moveTo>
              <a:lnTo>
                <a:pt x="0" y="184901"/>
              </a:lnTo>
              <a:lnTo>
                <a:pt x="2660742" y="184901"/>
              </a:lnTo>
              <a:lnTo>
                <a:pt x="2660742"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Private ICT companies </a:t>
          </a:r>
          <a:r>
            <a:rPr lang="nl-BE" sz="1600" kern="1200" dirty="0" err="1" smtClean="0"/>
            <a:t>directed</a:t>
          </a:r>
          <a:r>
            <a:rPr lang="nl-BE" sz="1600" kern="1200" dirty="0" smtClean="0"/>
            <a:t> </a:t>
          </a:r>
          <a:r>
            <a:rPr lang="nl-BE" sz="1600" kern="1200" dirty="0" err="1" smtClean="0"/>
            <a:t>by</a:t>
          </a:r>
          <a:r>
            <a:rPr lang="nl-BE" sz="1600" kern="1200" dirty="0" smtClean="0"/>
            <a:t> FPS/PIOSS/... </a:t>
          </a:r>
          <a:endParaRPr lang="nl-BE" sz="1600" kern="1200" dirty="0"/>
        </a:p>
      </dsp:txBody>
      <dsp:txXfrm>
        <a:off x="5401159" y="4006972"/>
        <a:ext cx="1335244" cy="8720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547657" y="0"/>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G-Cloud service</a:t>
          </a:r>
        </a:p>
      </dsp:txBody>
      <dsp:txXfrm>
        <a:off x="1577299" y="29642"/>
        <a:ext cx="5989400" cy="952771"/>
      </dsp:txXfrm>
    </dsp:sp>
    <dsp:sp modelId="{0C7CC63B-3455-4C45-9DA6-782CF23DA0D2}">
      <dsp:nvSpPr>
        <dsp:cNvPr id="0" name=""/>
        <dsp:cNvSpPr/>
      </dsp:nvSpPr>
      <dsp:spPr>
        <a:xfrm rot="5400000">
          <a:off x="4360908" y="4928"/>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Offered by</a:t>
          </a:r>
        </a:p>
      </dsp:txBody>
      <dsp:txXfrm rot="-5400000">
        <a:off x="3815915" y="1053978"/>
        <a:ext cx="1512170" cy="295527"/>
      </dsp:txXfrm>
    </dsp:sp>
    <dsp:sp modelId="{B8224C86-8BDC-451D-8292-48080CD925A0}">
      <dsp:nvSpPr>
        <dsp:cNvPr id="0" name=""/>
        <dsp:cNvSpPr/>
      </dsp:nvSpPr>
      <dsp:spPr>
        <a:xfrm>
          <a:off x="1547657" y="1518084"/>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Service owner</a:t>
          </a:r>
        </a:p>
      </dsp:txBody>
      <dsp:txXfrm>
        <a:off x="1577299" y="1547726"/>
        <a:ext cx="5989400" cy="952771"/>
      </dsp:txXfrm>
    </dsp:sp>
    <dsp:sp modelId="{AC9D2797-5CBA-4A8C-BED3-A0EE5E799809}">
      <dsp:nvSpPr>
        <dsp:cNvPr id="0" name=""/>
        <dsp:cNvSpPr/>
      </dsp:nvSpPr>
      <dsp:spPr>
        <a:xfrm rot="5400000">
          <a:off x="4360908" y="1523012"/>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Delivered by</a:t>
          </a:r>
        </a:p>
      </dsp:txBody>
      <dsp:txXfrm rot="-5400000">
        <a:off x="3815915" y="2572062"/>
        <a:ext cx="1512170" cy="295527"/>
      </dsp:txXfrm>
    </dsp:sp>
    <dsp:sp modelId="{B198218E-A8DA-4ADB-8F41-DBFFF85C472A}">
      <dsp:nvSpPr>
        <dsp:cNvPr id="0" name=""/>
        <dsp:cNvSpPr/>
      </dsp:nvSpPr>
      <dsp:spPr>
        <a:xfrm>
          <a:off x="1547657" y="3036167"/>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a:t>Service provider</a:t>
          </a:r>
        </a:p>
      </dsp:txBody>
      <dsp:txXfrm>
        <a:off x="1577299" y="3065809"/>
        <a:ext cx="5989400" cy="9527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5EE-2492-4F67-BC27-8FA2B2624ACB}">
      <dsp:nvSpPr>
        <dsp:cNvPr id="0" name=""/>
        <dsp:cNvSpPr/>
      </dsp:nvSpPr>
      <dsp:spPr>
        <a:xfrm>
          <a:off x="4251344" y="110742"/>
          <a:ext cx="3708945"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Challenges</a:t>
          </a:r>
          <a:endParaRPr lang="nl-BE" sz="3600" kern="1200" dirty="0"/>
        </a:p>
      </dsp:txBody>
      <dsp:txXfrm>
        <a:off x="4251344" y="110742"/>
        <a:ext cx="3708945" cy="921600"/>
      </dsp:txXfrm>
    </dsp:sp>
    <dsp:sp modelId="{C07D37A6-CB37-4202-957D-F7DC1E6B4179}">
      <dsp:nvSpPr>
        <dsp:cNvPr id="0" name=""/>
        <dsp:cNvSpPr/>
      </dsp:nvSpPr>
      <dsp:spPr>
        <a:xfrm>
          <a:off x="4251344" y="1053625"/>
          <a:ext cx="370894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nl-BE" sz="3200" kern="1200" dirty="0" smtClean="0"/>
            <a:t>Security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Confidentiality</a:t>
          </a:r>
          <a:endParaRPr sz="3200" kern="1200" dirty="0"/>
        </a:p>
        <a:p>
          <a:pPr marL="285750" lvl="1" indent="-285750" algn="l" defTabSz="1422400">
            <a:lnSpc>
              <a:spcPct val="90000"/>
            </a:lnSpc>
            <a:spcBef>
              <a:spcPct val="0"/>
            </a:spcBef>
            <a:spcAft>
              <a:spcPct val="15000"/>
            </a:spcAft>
            <a:buChar char="••"/>
          </a:pPr>
          <a:r>
            <a:rPr lang="fr-BE" sz="3200" kern="1200" dirty="0" err="1" smtClean="0"/>
            <a:t>Continuity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Know-how</a:t>
          </a:r>
          <a:endParaRPr lang="nl-BE" sz="3200" kern="1200" dirty="0"/>
        </a:p>
        <a:p>
          <a:pPr marL="285750" lvl="1" indent="-285750" algn="l" defTabSz="1422400">
            <a:lnSpc>
              <a:spcPct val="90000"/>
            </a:lnSpc>
            <a:spcBef>
              <a:spcPct val="0"/>
            </a:spcBef>
            <a:spcAft>
              <a:spcPct val="15000"/>
            </a:spcAft>
            <a:buChar char="••"/>
          </a:pPr>
          <a:r>
            <a:rPr lang="fr-BE" sz="3200" kern="1200" dirty="0" smtClean="0"/>
            <a:t>Strategic management</a:t>
          </a:r>
          <a:endParaRPr lang="nl-BE" sz="3200" kern="1200" dirty="0"/>
        </a:p>
      </dsp:txBody>
      <dsp:txXfrm>
        <a:off x="4251344" y="1053625"/>
        <a:ext cx="3708945" cy="3961035"/>
      </dsp:txXfrm>
    </dsp:sp>
    <dsp:sp modelId="{41006EA0-1C35-4ADD-BA65-5F5F80C2EF6E}">
      <dsp:nvSpPr>
        <dsp:cNvPr id="0" name=""/>
        <dsp:cNvSpPr/>
      </dsp:nvSpPr>
      <dsp:spPr>
        <a:xfrm>
          <a:off x="0" y="110742"/>
          <a:ext cx="3994497"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Opportunities</a:t>
          </a:r>
          <a:endParaRPr lang="nl-BE" sz="3600" kern="1200" dirty="0"/>
        </a:p>
      </dsp:txBody>
      <dsp:txXfrm>
        <a:off x="0" y="110742"/>
        <a:ext cx="3994497" cy="921600"/>
      </dsp:txXfrm>
    </dsp:sp>
    <dsp:sp modelId="{E9700F79-E3C7-4DDC-921A-EAB47CBD965F}">
      <dsp:nvSpPr>
        <dsp:cNvPr id="0" name=""/>
        <dsp:cNvSpPr/>
      </dsp:nvSpPr>
      <dsp:spPr>
        <a:xfrm>
          <a:off x="0" y="1023680"/>
          <a:ext cx="398381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fr-BE" sz="3200" kern="1200" dirty="0" err="1" smtClean="0"/>
            <a:t>Flexibility</a:t>
          </a:r>
          <a:endParaRPr lang="nl-BE" sz="3200" b="1" kern="1200" dirty="0"/>
        </a:p>
        <a:p>
          <a:pPr marL="285750" lvl="1" indent="-285750" algn="l" defTabSz="1422400" rtl="0">
            <a:lnSpc>
              <a:spcPct val="90000"/>
            </a:lnSpc>
            <a:spcBef>
              <a:spcPct val="0"/>
            </a:spcBef>
            <a:spcAft>
              <a:spcPct val="15000"/>
            </a:spcAft>
            <a:buChar char="••"/>
          </a:pPr>
          <a:r>
            <a:rPr lang="nl-BE" sz="3200" kern="1200" dirty="0" err="1" smtClean="0"/>
            <a:t>Quality</a:t>
          </a:r>
          <a:endParaRPr lang="nl-BE" sz="3200" b="1" kern="1200" dirty="0"/>
        </a:p>
        <a:p>
          <a:pPr marL="285750" lvl="1" indent="-285750" algn="l" defTabSz="1422400">
            <a:lnSpc>
              <a:spcPct val="90000"/>
            </a:lnSpc>
            <a:spcBef>
              <a:spcPct val="0"/>
            </a:spcBef>
            <a:spcAft>
              <a:spcPct val="15000"/>
            </a:spcAft>
            <a:buChar char="••"/>
          </a:pPr>
          <a:r>
            <a:rPr lang="nl-BE" sz="3200" kern="1200" dirty="0" err="1" smtClean="0"/>
            <a:t>Economies</a:t>
          </a:r>
          <a:r>
            <a:rPr lang="nl-BE" sz="3200" kern="1200" dirty="0" smtClean="0"/>
            <a:t> of </a:t>
          </a:r>
          <a:r>
            <a:rPr lang="nl-BE" sz="3200" kern="1200" dirty="0" err="1" smtClean="0"/>
            <a:t>scale</a:t>
          </a:r>
          <a:endParaRPr sz="3200" kern="1200" dirty="0"/>
        </a:p>
        <a:p>
          <a:pPr marL="285750" lvl="1" indent="-285750" algn="l" defTabSz="1422400">
            <a:lnSpc>
              <a:spcPct val="90000"/>
            </a:lnSpc>
            <a:spcBef>
              <a:spcPct val="0"/>
            </a:spcBef>
            <a:spcAft>
              <a:spcPct val="15000"/>
            </a:spcAft>
            <a:buChar char="••"/>
          </a:pPr>
          <a:r>
            <a:rPr sz="3200" kern="1200" dirty="0"/>
            <a:t>Self-service</a:t>
          </a:r>
          <a:endParaRPr lang="nl-BE" sz="3200" kern="1200" dirty="0" smtClean="0"/>
        </a:p>
        <a:p>
          <a:pPr marL="285750" lvl="1" indent="-285750" algn="l" defTabSz="1422400">
            <a:lnSpc>
              <a:spcPct val="90000"/>
            </a:lnSpc>
            <a:spcBef>
              <a:spcPct val="0"/>
            </a:spcBef>
            <a:spcAft>
              <a:spcPct val="15000"/>
            </a:spcAft>
            <a:buChar char="••"/>
          </a:pPr>
          <a:r>
            <a:rPr lang="nl-BE" sz="3200" kern="1200" dirty="0" smtClean="0"/>
            <a:t>Cooperation</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Cost</a:t>
          </a:r>
          <a:r>
            <a:rPr lang="nl-BE" sz="3200" kern="1200" dirty="0" smtClean="0"/>
            <a:t> management</a:t>
          </a:r>
          <a:endParaRPr sz="3200" kern="1200" dirty="0"/>
        </a:p>
      </dsp:txBody>
      <dsp:txXfrm>
        <a:off x="0" y="1023680"/>
        <a:ext cx="3983815" cy="39610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90C24-4FA9-4565-9B71-A02AE90B82B6}">
      <dsp:nvSpPr>
        <dsp:cNvPr id="0" name=""/>
        <dsp:cNvSpPr/>
      </dsp:nvSpPr>
      <dsp:spPr>
        <a:xfrm>
          <a:off x="2826399" y="2022407"/>
          <a:ext cx="1538068" cy="1538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noProof="0" dirty="0" smtClean="0"/>
            <a:t>Service Synergy</a:t>
          </a:r>
          <a:endParaRPr lang="en-US" sz="2600" kern="1200" noProof="0" dirty="0"/>
        </a:p>
      </dsp:txBody>
      <dsp:txXfrm>
        <a:off x="3051644" y="2247652"/>
        <a:ext cx="1087578" cy="1087578"/>
      </dsp:txXfrm>
    </dsp:sp>
    <dsp:sp modelId="{7B6A8F18-CEA8-459A-9D83-E8C8B3C035CC}">
      <dsp:nvSpPr>
        <dsp:cNvPr id="0" name=""/>
        <dsp:cNvSpPr/>
      </dsp:nvSpPr>
      <dsp:spPr>
        <a:xfrm rot="16200000">
          <a:off x="3363356" y="1771080"/>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3583829" y="1778727"/>
        <a:ext cx="23207" cy="23207"/>
      </dsp:txXfrm>
    </dsp:sp>
    <dsp:sp modelId="{8BB40862-E516-4566-894F-1B5D1E85ED28}">
      <dsp:nvSpPr>
        <dsp:cNvPr id="0" name=""/>
        <dsp:cNvSpPr/>
      </dsp:nvSpPr>
      <dsp:spPr>
        <a:xfrm>
          <a:off x="2826399" y="20185"/>
          <a:ext cx="1538068" cy="1538068"/>
        </a:xfrm>
        <a:prstGeom prst="ellipse">
          <a:avLst/>
        </a:prstGeom>
        <a:solidFill>
          <a:schemeClr val="accent5">
            <a:lumMod val="7500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Governance</a:t>
          </a:r>
          <a:endParaRPr lang="fr-BE" sz="1700" kern="1200" dirty="0"/>
        </a:p>
      </dsp:txBody>
      <dsp:txXfrm>
        <a:off x="3051644" y="245430"/>
        <a:ext cx="1087578" cy="1087578"/>
      </dsp:txXfrm>
    </dsp:sp>
    <dsp:sp modelId="{8F1EDA64-0D70-45F3-A70E-8043C17970CC}">
      <dsp:nvSpPr>
        <dsp:cNvPr id="0" name=""/>
        <dsp:cNvSpPr/>
      </dsp:nvSpPr>
      <dsp:spPr>
        <a:xfrm rot="20520000">
          <a:off x="4315470" y="2462831"/>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4535943" y="2470477"/>
        <a:ext cx="23207" cy="23207"/>
      </dsp:txXfrm>
    </dsp:sp>
    <dsp:sp modelId="{2577D959-FF71-4B96-934B-13A638AA7077}">
      <dsp:nvSpPr>
        <dsp:cNvPr id="0" name=""/>
        <dsp:cNvSpPr/>
      </dsp:nvSpPr>
      <dsp:spPr>
        <a:xfrm>
          <a:off x="4730625" y="1403687"/>
          <a:ext cx="1538068" cy="1538068"/>
        </a:xfrm>
        <a:prstGeom prst="ellipse">
          <a:avLst/>
        </a:prstGeom>
        <a:solidFill>
          <a:schemeClr val="accent1">
            <a:lumMod val="5000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Product</a:t>
          </a:r>
          <a:endParaRPr lang="fr-BE" sz="1700" kern="1200" dirty="0"/>
        </a:p>
      </dsp:txBody>
      <dsp:txXfrm>
        <a:off x="4955870" y="1628932"/>
        <a:ext cx="1087578" cy="1087578"/>
      </dsp:txXfrm>
    </dsp:sp>
    <dsp:sp modelId="{1EE061CD-D72B-4F07-BFED-2153D0FDEB15}">
      <dsp:nvSpPr>
        <dsp:cNvPr id="0" name=""/>
        <dsp:cNvSpPr/>
      </dsp:nvSpPr>
      <dsp:spPr>
        <a:xfrm rot="3240000">
          <a:off x="3951795" y="3582108"/>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4172268" y="3589754"/>
        <a:ext cx="23207" cy="23207"/>
      </dsp:txXfrm>
    </dsp:sp>
    <dsp:sp modelId="{6709E082-FF52-4DCC-B337-DC5050758962}">
      <dsp:nvSpPr>
        <dsp:cNvPr id="0" name=""/>
        <dsp:cNvSpPr/>
      </dsp:nvSpPr>
      <dsp:spPr>
        <a:xfrm>
          <a:off x="4003276" y="3642239"/>
          <a:ext cx="1538068" cy="153806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Financial</a:t>
          </a:r>
          <a:endParaRPr lang="fr-BE" sz="1700" kern="1200" dirty="0"/>
        </a:p>
      </dsp:txBody>
      <dsp:txXfrm>
        <a:off x="4228521" y="3867484"/>
        <a:ext cx="1087578" cy="1087578"/>
      </dsp:txXfrm>
    </dsp:sp>
    <dsp:sp modelId="{397ED4E7-B984-49E2-A7F6-0DA351A26863}">
      <dsp:nvSpPr>
        <dsp:cNvPr id="0" name=""/>
        <dsp:cNvSpPr/>
      </dsp:nvSpPr>
      <dsp:spPr>
        <a:xfrm rot="7560000">
          <a:off x="2774918" y="3582108"/>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rot="10800000">
        <a:off x="2995391" y="3589754"/>
        <a:ext cx="23207" cy="23207"/>
      </dsp:txXfrm>
    </dsp:sp>
    <dsp:sp modelId="{4C0555AF-8216-4FA1-89CD-237222FF394D}">
      <dsp:nvSpPr>
        <dsp:cNvPr id="0" name=""/>
        <dsp:cNvSpPr/>
      </dsp:nvSpPr>
      <dsp:spPr>
        <a:xfrm>
          <a:off x="1649522" y="3642239"/>
          <a:ext cx="1538068" cy="153806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Standards</a:t>
          </a:r>
          <a:endParaRPr lang="fr-BE" sz="1700" kern="1200" dirty="0"/>
        </a:p>
      </dsp:txBody>
      <dsp:txXfrm>
        <a:off x="1874767" y="3867484"/>
        <a:ext cx="1087578" cy="1087578"/>
      </dsp:txXfrm>
    </dsp:sp>
    <dsp:sp modelId="{4930D6FE-2E26-4403-99D0-2C96CB4CA839}">
      <dsp:nvSpPr>
        <dsp:cNvPr id="0" name=""/>
        <dsp:cNvSpPr/>
      </dsp:nvSpPr>
      <dsp:spPr>
        <a:xfrm rot="11880000">
          <a:off x="2411243" y="2462831"/>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rot="10800000">
        <a:off x="2631716" y="2470477"/>
        <a:ext cx="23207" cy="23207"/>
      </dsp:txXfrm>
    </dsp:sp>
    <dsp:sp modelId="{A88B9A8D-A3F4-41CD-8F0B-32D4EC55C40D}">
      <dsp:nvSpPr>
        <dsp:cNvPr id="0" name=""/>
        <dsp:cNvSpPr/>
      </dsp:nvSpPr>
      <dsp:spPr>
        <a:xfrm>
          <a:off x="922172" y="1403687"/>
          <a:ext cx="1538068" cy="1538068"/>
        </a:xfrm>
        <a:prstGeom prst="ellipse">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Business</a:t>
          </a:r>
          <a:endParaRPr lang="fr-BE" sz="1700" kern="1200" dirty="0"/>
        </a:p>
      </dsp:txBody>
      <dsp:txXfrm>
        <a:off x="1147417" y="1628932"/>
        <a:ext cx="1087578" cy="10875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966"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Coordination</a:t>
          </a:r>
          <a:r>
            <a:rPr lang="nl-BE" sz="1500" kern="1200" dirty="0" smtClean="0"/>
            <a:t> of digital </a:t>
          </a:r>
          <a:r>
            <a:rPr lang="nl-BE" sz="1500" kern="1200" dirty="0" err="1" smtClean="0"/>
            <a:t>subprocesses</a:t>
          </a:r>
          <a:endParaRPr lang="nl-BE" sz="1500" kern="1200" dirty="0"/>
        </a:p>
      </dsp:txBody>
      <dsp:txXfrm>
        <a:off x="109966" y="606788"/>
        <a:ext cx="2530602" cy="790813"/>
      </dsp:txXfrm>
    </dsp:sp>
    <dsp:sp modelId="{8B00EC11-24E0-4E0C-8101-DB576F31F9D2}">
      <dsp:nvSpPr>
        <dsp:cNvPr id="0" name=""/>
        <dsp:cNvSpPr/>
      </dsp:nvSpPr>
      <dsp:spPr>
        <a:xfrm>
          <a:off x="4524" y="492560"/>
          <a:ext cx="553569" cy="8303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902219"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smtClean="0"/>
            <a:t>Portal</a:t>
          </a:r>
          <a:endParaRPr lang="nl-BE" sz="1500" kern="1200" dirty="0"/>
        </a:p>
      </dsp:txBody>
      <dsp:txXfrm>
        <a:off x="2902219" y="606788"/>
        <a:ext cx="2530602" cy="790813"/>
      </dsp:txXfrm>
    </dsp:sp>
    <dsp:sp modelId="{17BB8C5E-ACC5-4AEA-AC3B-15C53CC548C0}">
      <dsp:nvSpPr>
        <dsp:cNvPr id="0" name=""/>
        <dsp:cNvSpPr/>
      </dsp:nvSpPr>
      <dsp:spPr>
        <a:xfrm>
          <a:off x="2796778" y="492560"/>
          <a:ext cx="553569" cy="8303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94473"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Integrated</a:t>
          </a:r>
          <a:r>
            <a:rPr lang="nl-BE" sz="1500" kern="1200" dirty="0" smtClean="0"/>
            <a:t> user and </a:t>
          </a:r>
          <a:r>
            <a:rPr lang="nl-BE" sz="1500" kern="1200" dirty="0" err="1" smtClean="0"/>
            <a:t>access</a:t>
          </a:r>
          <a:r>
            <a:rPr lang="nl-BE" sz="1500" kern="1200" dirty="0" smtClean="0"/>
            <a:t> management</a:t>
          </a:r>
          <a:endParaRPr lang="nl-BE" sz="1500" kern="1200" dirty="0"/>
        </a:p>
      </dsp:txBody>
      <dsp:txXfrm>
        <a:off x="5694473" y="606788"/>
        <a:ext cx="2530602" cy="790813"/>
      </dsp:txXfrm>
    </dsp:sp>
    <dsp:sp modelId="{DEDE190B-7605-44A7-B19B-482157C4ED09}">
      <dsp:nvSpPr>
        <dsp:cNvPr id="0" name=""/>
        <dsp:cNvSpPr/>
      </dsp:nvSpPr>
      <dsp:spPr>
        <a:xfrm>
          <a:off x="5589031" y="492560"/>
          <a:ext cx="553569" cy="8303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966"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smtClean="0"/>
            <a:t>Management of </a:t>
          </a:r>
          <a:r>
            <a:rPr sz="1500" kern="1200" dirty="0" smtClean="0"/>
            <a:t>logs</a:t>
          </a:r>
          <a:endParaRPr lang="nl-BE" sz="1500" kern="1200" dirty="0"/>
        </a:p>
      </dsp:txBody>
      <dsp:txXfrm>
        <a:off x="109966" y="1602334"/>
        <a:ext cx="2530602" cy="790813"/>
      </dsp:txXfrm>
    </dsp:sp>
    <dsp:sp modelId="{F94043AE-FBAE-4418-8D10-10B1481C95AF}">
      <dsp:nvSpPr>
        <dsp:cNvPr id="0" name=""/>
        <dsp:cNvSpPr/>
      </dsp:nvSpPr>
      <dsp:spPr>
        <a:xfrm>
          <a:off x="4524" y="1488106"/>
          <a:ext cx="553569" cy="83035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902219"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smtClean="0"/>
            <a:t>System </a:t>
          </a:r>
          <a:r>
            <a:rPr lang="nl-BE" sz="1500" kern="1200" dirty="0" err="1" smtClean="0"/>
            <a:t>for</a:t>
          </a:r>
          <a:r>
            <a:rPr lang="nl-BE" sz="1500" kern="1200" dirty="0" smtClean="0"/>
            <a:t> </a:t>
          </a:r>
          <a:r>
            <a:rPr sz="1500" kern="1200" smtClean="0"/>
            <a:t>end-to-end </a:t>
          </a:r>
          <a:r>
            <a:rPr lang="nl-BE" sz="1500" kern="1200" dirty="0" err="1" smtClean="0"/>
            <a:t>encryption</a:t>
          </a:r>
          <a:endParaRPr lang="nl-BE" sz="1500" kern="1200" dirty="0"/>
        </a:p>
      </dsp:txBody>
      <dsp:txXfrm>
        <a:off x="2902219" y="1602334"/>
        <a:ext cx="2530602" cy="790813"/>
      </dsp:txXfrm>
    </dsp:sp>
    <dsp:sp modelId="{1D377189-38FA-44FB-9886-A25D865375A4}">
      <dsp:nvSpPr>
        <dsp:cNvPr id="0" name=""/>
        <dsp:cNvSpPr/>
      </dsp:nvSpPr>
      <dsp:spPr>
        <a:xfrm>
          <a:off x="2796778" y="1488106"/>
          <a:ext cx="553569" cy="83035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94473"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fr-BE" sz="1500" kern="1200" dirty="0" smtClean="0">
              <a:solidFill>
                <a:srgbClr val="3E6E5A"/>
              </a:solidFill>
            </a:rPr>
            <a:t>eHealth</a:t>
          </a:r>
          <a:r>
            <a:rPr sz="1500" kern="1200" dirty="0"/>
            <a:t>Box</a:t>
          </a:r>
          <a:endParaRPr lang="nl-BE" sz="1500" kern="1200" dirty="0"/>
        </a:p>
      </dsp:txBody>
      <dsp:txXfrm>
        <a:off x="5694473" y="1602334"/>
        <a:ext cx="2530602" cy="790813"/>
      </dsp:txXfrm>
    </dsp:sp>
    <dsp:sp modelId="{82E38FB2-A96C-4D7A-A866-6D7BE57189A0}">
      <dsp:nvSpPr>
        <dsp:cNvPr id="0" name=""/>
        <dsp:cNvSpPr/>
      </dsp:nvSpPr>
      <dsp:spPr>
        <a:xfrm>
          <a:off x="5589031" y="1488106"/>
          <a:ext cx="553569" cy="83035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966"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sz="1500" kern="1200"/>
            <a:t>Timestamping</a:t>
          </a:r>
          <a:endParaRPr lang="nl-BE" sz="1500" kern="1200" dirty="0"/>
        </a:p>
      </dsp:txBody>
      <dsp:txXfrm>
        <a:off x="109966" y="2597880"/>
        <a:ext cx="2530602" cy="790813"/>
      </dsp:txXfrm>
    </dsp:sp>
    <dsp:sp modelId="{A9E14B50-194E-4A93-B9D9-20BB56D81973}">
      <dsp:nvSpPr>
        <dsp:cNvPr id="0" name=""/>
        <dsp:cNvSpPr/>
      </dsp:nvSpPr>
      <dsp:spPr>
        <a:xfrm>
          <a:off x="4524" y="2483652"/>
          <a:ext cx="553569" cy="83035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902219"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Encryption</a:t>
          </a:r>
          <a:r>
            <a:rPr lang="nl-BE" sz="1500" kern="1200" dirty="0" smtClean="0"/>
            <a:t> </a:t>
          </a:r>
          <a:r>
            <a:rPr lang="nl-BE" sz="1500" kern="1200" dirty="0" err="1" smtClean="0"/>
            <a:t>and</a:t>
          </a:r>
          <a:r>
            <a:rPr lang="nl-BE" sz="1500" kern="1200" dirty="0" smtClean="0"/>
            <a:t> </a:t>
          </a:r>
          <a:r>
            <a:rPr lang="nl-BE" sz="1500" kern="1200" dirty="0" err="1" smtClean="0"/>
            <a:t>anonymization</a:t>
          </a:r>
          <a:endParaRPr lang="nl-BE" sz="1500" kern="1200" dirty="0"/>
        </a:p>
      </dsp:txBody>
      <dsp:txXfrm>
        <a:off x="2902219" y="2597880"/>
        <a:ext cx="2530602" cy="790813"/>
      </dsp:txXfrm>
    </dsp:sp>
    <dsp:sp modelId="{70C2EA1E-D7DB-4E74-806D-4590DBE781A3}">
      <dsp:nvSpPr>
        <dsp:cNvPr id="0" name=""/>
        <dsp:cNvSpPr/>
      </dsp:nvSpPr>
      <dsp:spPr>
        <a:xfrm>
          <a:off x="2796778" y="2483652"/>
          <a:ext cx="553569" cy="830353"/>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94473"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Consultation</a:t>
          </a:r>
          <a:r>
            <a:rPr lang="nl-BE" sz="1500" kern="1200" dirty="0" smtClean="0"/>
            <a:t> of the National Register and the CBSS Registers</a:t>
          </a:r>
          <a:endParaRPr lang="nl-BE" sz="1500" kern="1200" dirty="0"/>
        </a:p>
      </dsp:txBody>
      <dsp:txXfrm>
        <a:off x="5694473" y="2597880"/>
        <a:ext cx="2530602" cy="790813"/>
      </dsp:txXfrm>
    </dsp:sp>
    <dsp:sp modelId="{139FD9EA-3509-4D4C-98D4-BC741BA871D8}">
      <dsp:nvSpPr>
        <dsp:cNvPr id="0" name=""/>
        <dsp:cNvSpPr/>
      </dsp:nvSpPr>
      <dsp:spPr>
        <a:xfrm>
          <a:off x="5589031" y="2483652"/>
          <a:ext cx="553569" cy="830353"/>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902219" y="3593426"/>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57150" rIns="57150" bIns="57150" numCol="1" spcCol="1270" anchor="ctr" anchorCtr="0">
          <a:noAutofit/>
        </a:bodyPr>
        <a:lstStyle/>
        <a:p>
          <a:pPr lvl="0" algn="l" defTabSz="666750" rtl="0">
            <a:lnSpc>
              <a:spcPct val="90000"/>
            </a:lnSpc>
            <a:spcBef>
              <a:spcPct val="0"/>
            </a:spcBef>
            <a:spcAft>
              <a:spcPct val="35000"/>
            </a:spcAft>
          </a:pPr>
          <a:r>
            <a:rPr lang="nl-BE" sz="1500" kern="1200" dirty="0" err="1" smtClean="0"/>
            <a:t>Reference</a:t>
          </a:r>
          <a:r>
            <a:rPr lang="nl-BE" sz="1500" kern="1200" dirty="0" smtClean="0"/>
            <a:t> directory </a:t>
          </a:r>
          <a:r>
            <a:rPr sz="1500" kern="1200" smtClean="0"/>
            <a:t>(metahub</a:t>
          </a:r>
          <a:r>
            <a:rPr sz="1500" kern="1200"/>
            <a:t>)</a:t>
          </a:r>
          <a:endParaRPr lang="nl-BE" sz="1500" kern="1200" dirty="0"/>
        </a:p>
      </dsp:txBody>
      <dsp:txXfrm>
        <a:off x="2902219" y="3593426"/>
        <a:ext cx="2530602" cy="790813"/>
      </dsp:txXfrm>
    </dsp:sp>
    <dsp:sp modelId="{763F0339-AF8A-4C55-81EF-EEBFD25A8379}">
      <dsp:nvSpPr>
        <dsp:cNvPr id="0" name=""/>
        <dsp:cNvSpPr/>
      </dsp:nvSpPr>
      <dsp:spPr>
        <a:xfrm>
          <a:off x="2796778" y="3479197"/>
          <a:ext cx="553569" cy="830353"/>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40E5C-9A33-4B38-BAC3-20C32A855121}">
      <dsp:nvSpPr>
        <dsp:cNvPr id="0" name=""/>
        <dsp:cNvSpPr/>
      </dsp:nvSpPr>
      <dsp:spPr>
        <a:xfrm>
          <a:off x="764942" y="0"/>
          <a:ext cx="4775200" cy="47752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Artificial</a:t>
          </a:r>
          <a:r>
            <a:rPr lang="fr-BE" sz="2000" kern="1200" dirty="0" smtClean="0"/>
            <a:t> Intelligence</a:t>
          </a:r>
          <a:endParaRPr lang="nl-BE" sz="2000" kern="1200" dirty="0"/>
        </a:p>
      </dsp:txBody>
      <dsp:txXfrm>
        <a:off x="2318076" y="238759"/>
        <a:ext cx="1668932" cy="716280"/>
      </dsp:txXfrm>
    </dsp:sp>
    <dsp:sp modelId="{B37800D9-AEF5-48BD-9EB3-6EB36F9B4018}">
      <dsp:nvSpPr>
        <dsp:cNvPr id="0" name=""/>
        <dsp:cNvSpPr/>
      </dsp:nvSpPr>
      <dsp:spPr>
        <a:xfrm>
          <a:off x="1361854" y="1193799"/>
          <a:ext cx="3581400" cy="35814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smtClean="0"/>
            <a:t>Machine </a:t>
          </a:r>
          <a:r>
            <a:rPr lang="fr-BE" sz="2000" kern="1200" dirty="0" err="1" smtClean="0"/>
            <a:t>learning</a:t>
          </a:r>
          <a:endParaRPr lang="nl-BE" sz="2000" kern="1200" dirty="0"/>
        </a:p>
      </dsp:txBody>
      <dsp:txXfrm>
        <a:off x="2318088" y="1417637"/>
        <a:ext cx="1668932" cy="671512"/>
      </dsp:txXfrm>
    </dsp:sp>
    <dsp:sp modelId="{DE49CD2D-E863-419B-A65B-AF26607F1C13}">
      <dsp:nvSpPr>
        <dsp:cNvPr id="0" name=""/>
        <dsp:cNvSpPr/>
      </dsp:nvSpPr>
      <dsp:spPr>
        <a:xfrm>
          <a:off x="1958766" y="2387600"/>
          <a:ext cx="2387600" cy="23876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Neuron</a:t>
          </a:r>
          <a:r>
            <a:rPr lang="fr-BE" sz="2000" kern="1200" dirty="0" smtClean="0"/>
            <a:t> </a:t>
          </a:r>
          <a:r>
            <a:rPr lang="fr-BE" sz="2000" kern="1200" dirty="0" err="1" smtClean="0"/>
            <a:t>based</a:t>
          </a:r>
          <a:endParaRPr lang="nl-BE" sz="2000" kern="1200" dirty="0"/>
        </a:p>
      </dsp:txBody>
      <dsp:txXfrm>
        <a:off x="2308422" y="2984499"/>
        <a:ext cx="1688288" cy="119380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3607" cy="339724"/>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625497" y="3"/>
            <a:ext cx="4303607" cy="339724"/>
          </a:xfrm>
          <a:prstGeom prst="rect">
            <a:avLst/>
          </a:prstGeom>
        </p:spPr>
        <p:txBody>
          <a:bodyPr vert="horz" lIns="91440" tIns="45720" rIns="91440" bIns="45720" rtlCol="0"/>
          <a:lstStyle>
            <a:lvl1pPr algn="r">
              <a:defRPr sz="1200"/>
            </a:lvl1pPr>
          </a:lstStyle>
          <a:p>
            <a:pPr>
              <a:defRPr/>
            </a:pPr>
            <a:fld id="{CAAA5060-6F43-4C3C-BDF0-AD16A6EFFA6F}" type="datetimeFigureOut">
              <a:rPr lang="en-US"/>
              <a:pPr>
                <a:defRPr/>
              </a:pPr>
              <a:t>2/19/2019</a:t>
            </a:fld>
            <a:endParaRPr lang="en-US"/>
          </a:p>
        </p:txBody>
      </p:sp>
      <p:sp>
        <p:nvSpPr>
          <p:cNvPr id="4" name="Footer Placeholder 3"/>
          <p:cNvSpPr>
            <a:spLocks noGrp="1"/>
          </p:cNvSpPr>
          <p:nvPr>
            <p:ph type="ftr" sz="quarter" idx="2"/>
          </p:nvPr>
        </p:nvSpPr>
        <p:spPr>
          <a:xfrm>
            <a:off x="2" y="6453598"/>
            <a:ext cx="4303607" cy="339724"/>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625497" y="6453598"/>
            <a:ext cx="4303607" cy="339724"/>
          </a:xfrm>
          <a:prstGeom prst="rect">
            <a:avLst/>
          </a:prstGeom>
        </p:spPr>
        <p:txBody>
          <a:bodyPr vert="horz" lIns="91440" tIns="45720" rIns="91440" bIns="45720" rtlCol="0" anchor="b"/>
          <a:lstStyle>
            <a:lvl1pPr algn="r">
              <a:defRPr sz="1200"/>
            </a:lvl1pPr>
          </a:lstStyle>
          <a:p>
            <a:pPr>
              <a:defRPr/>
            </a:pPr>
            <a:fld id="{FB9272BC-2700-4D01-A008-324882ED3501}" type="slidenum">
              <a:rPr lang="en-US"/>
              <a:pPr>
                <a:defRPr/>
              </a:pPr>
              <a:t>‹#›</a:t>
            </a:fld>
            <a:endParaRPr lang="en-US"/>
          </a:p>
        </p:txBody>
      </p:sp>
    </p:spTree>
    <p:extLst>
      <p:ext uri="{BB962C8B-B14F-4D97-AF65-F5344CB8AC3E}">
        <p14:creationId xmlns:p14="http://schemas.microsoft.com/office/powerpoint/2010/main" val="2803008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3607" cy="339724"/>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5625497" y="3"/>
            <a:ext cx="4303607" cy="339724"/>
          </a:xfrm>
          <a:prstGeom prst="rect">
            <a:avLst/>
          </a:prstGeom>
        </p:spPr>
        <p:txBody>
          <a:bodyPr vert="horz" lIns="91440" tIns="45720" rIns="91440" bIns="45720" rtlCol="0"/>
          <a:lstStyle>
            <a:lvl1pPr algn="r">
              <a:defRPr sz="1200"/>
            </a:lvl1pPr>
          </a:lstStyle>
          <a:p>
            <a:pPr>
              <a:defRPr/>
            </a:pPr>
            <a:fld id="{75BF793E-1753-4E18-9226-A1F1EF1E8A75}" type="datetimeFigureOut">
              <a:rPr lang="en-US"/>
              <a:pPr>
                <a:defRPr/>
              </a:pPr>
              <a:t>2/19/2019</a:t>
            </a:fld>
            <a:endParaRPr lang="en-US"/>
          </a:p>
        </p:txBody>
      </p:sp>
      <p:sp>
        <p:nvSpPr>
          <p:cNvPr id="4" name="Slide Image Placeholder 3"/>
          <p:cNvSpPr>
            <a:spLocks noGrp="1" noRot="1" noChangeAspect="1"/>
          </p:cNvSpPr>
          <p:nvPr>
            <p:ph type="sldImg" idx="2"/>
          </p:nvPr>
        </p:nvSpPr>
        <p:spPr>
          <a:xfrm>
            <a:off x="3268663" y="509588"/>
            <a:ext cx="3397250" cy="254793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93141" y="3227388"/>
            <a:ext cx="7945120" cy="30575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2" y="6453598"/>
            <a:ext cx="4303607" cy="339724"/>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5625497" y="6453598"/>
            <a:ext cx="4303607" cy="339724"/>
          </a:xfrm>
          <a:prstGeom prst="rect">
            <a:avLst/>
          </a:prstGeom>
        </p:spPr>
        <p:txBody>
          <a:bodyPr vert="horz" lIns="91440" tIns="45720" rIns="91440" bIns="45720" rtlCol="0" anchor="b"/>
          <a:lstStyle>
            <a:lvl1pPr algn="r">
              <a:defRPr sz="1200"/>
            </a:lvl1pPr>
          </a:lstStyle>
          <a:p>
            <a:pPr>
              <a:defRPr/>
            </a:pPr>
            <a:fld id="{1D164FA4-D929-4BC1-AA33-1704434187A6}" type="slidenum">
              <a:rPr lang="en-US"/>
              <a:pPr>
                <a:defRPr/>
              </a:pPr>
              <a:t>‹#›</a:t>
            </a:fld>
            <a:endParaRPr lang="en-US"/>
          </a:p>
        </p:txBody>
      </p:sp>
    </p:spTree>
    <p:extLst>
      <p:ext uri="{BB962C8B-B14F-4D97-AF65-F5344CB8AC3E}">
        <p14:creationId xmlns:p14="http://schemas.microsoft.com/office/powerpoint/2010/main" val="1272685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Help:IPA_for_English" TargetMode="External"/><Relationship Id="rId13" Type="http://schemas.openxmlformats.org/officeDocument/2006/relationships/hyperlink" Target="https://en.wikipedia.org/wiki/Baidu" TargetMode="External"/><Relationship Id="rId18" Type="http://schemas.openxmlformats.org/officeDocument/2006/relationships/hyperlink" Target="https://en.wikipedia.org/wiki/Eric_Xu" TargetMode="External"/><Relationship Id="rId3" Type="http://schemas.openxmlformats.org/officeDocument/2006/relationships/hyperlink" Target="https://en.wikipedia.org/wiki/Glassdoor" TargetMode="External"/><Relationship Id="rId7" Type="http://schemas.openxmlformats.org/officeDocument/2006/relationships/hyperlink" Target="https://en.wikipedia.org/wiki/Pinyin" TargetMode="External"/><Relationship Id="rId12" Type="http://schemas.openxmlformats.org/officeDocument/2006/relationships/hyperlink" Target="https://en.wikipedia.org/wiki/Haidian_District" TargetMode="External"/><Relationship Id="rId17" Type="http://schemas.openxmlformats.org/officeDocument/2006/relationships/hyperlink" Target="https://en.wikipedia.org/wiki/Robin_Li" TargetMode="External"/><Relationship Id="rId2" Type="http://schemas.openxmlformats.org/officeDocument/2006/relationships/slide" Target="../slides/slide111.xml"/><Relationship Id="rId16" Type="http://schemas.openxmlformats.org/officeDocument/2006/relationships/hyperlink" Target="https://en.wikipedia.org/wiki/Encyclopedia" TargetMode="External"/><Relationship Id="rId20" Type="http://schemas.openxmlformats.org/officeDocument/2006/relationships/hyperlink" Target="https://en.wikipedia.org/wiki/Jack_Ma" TargetMode="External"/><Relationship Id="rId1" Type="http://schemas.openxmlformats.org/officeDocument/2006/relationships/notesMaster" Target="../notesMasters/notesMaster1.xml"/><Relationship Id="rId6" Type="http://schemas.openxmlformats.org/officeDocument/2006/relationships/hyperlink" Target="https://en.wiktionary.org/wiki/%E5%BA%A6" TargetMode="External"/><Relationship Id="rId11" Type="http://schemas.openxmlformats.org/officeDocument/2006/relationships/hyperlink" Target="https://en.wikipedia.org/wiki/Beijing" TargetMode="External"/><Relationship Id="rId5" Type="http://schemas.openxmlformats.org/officeDocument/2006/relationships/hyperlink" Target="https://en.wiktionary.org/wiki/%E7%99%BE" TargetMode="External"/><Relationship Id="rId15" Type="http://schemas.openxmlformats.org/officeDocument/2006/relationships/hyperlink" Target="https://en.wikipedia.org/wiki/Baidu_Baike" TargetMode="External"/><Relationship Id="rId10" Type="http://schemas.openxmlformats.org/officeDocument/2006/relationships/hyperlink" Target="https://en.wikipedia.org/wiki/China" TargetMode="External"/><Relationship Id="rId19" Type="http://schemas.openxmlformats.org/officeDocument/2006/relationships/hyperlink" Target="https://en.wikipedia.org/wiki/Alibaba_Group" TargetMode="External"/><Relationship Id="rId4" Type="http://schemas.openxmlformats.org/officeDocument/2006/relationships/hyperlink" Target="https://en.wikipedia.org/wiki/Chinese_language" TargetMode="External"/><Relationship Id="rId9" Type="http://schemas.openxmlformats.org/officeDocument/2006/relationships/hyperlink" Target="https://en.wikipedia.org/wiki/Help:Pronunciation_respelling_key" TargetMode="External"/><Relationship Id="rId14" Type="http://schemas.openxmlformats.org/officeDocument/2006/relationships/hyperlink" Target="https://en.wikipedia.org/wiki/List_of_largest_Internet_companie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a:t>
            </a:fld>
            <a:endParaRPr lang="en-US"/>
          </a:p>
        </p:txBody>
      </p:sp>
    </p:spTree>
    <p:extLst>
      <p:ext uri="{BB962C8B-B14F-4D97-AF65-F5344CB8AC3E}">
        <p14:creationId xmlns:p14="http://schemas.microsoft.com/office/powerpoint/2010/main" val="221683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18</a:t>
            </a:fld>
            <a:endParaRPr lang="en-US"/>
          </a:p>
        </p:txBody>
      </p:sp>
    </p:spTree>
    <p:extLst>
      <p:ext uri="{BB962C8B-B14F-4D97-AF65-F5344CB8AC3E}">
        <p14:creationId xmlns:p14="http://schemas.microsoft.com/office/powerpoint/2010/main" val="245666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20</a:t>
            </a:fld>
            <a:endParaRPr lang="en-US"/>
          </a:p>
        </p:txBody>
      </p:sp>
    </p:spTree>
    <p:extLst>
      <p:ext uri="{BB962C8B-B14F-4D97-AF65-F5344CB8AC3E}">
        <p14:creationId xmlns:p14="http://schemas.microsoft.com/office/powerpoint/2010/main" val="2870241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24</a:t>
            </a:fld>
            <a:endParaRPr lang="en-US"/>
          </a:p>
        </p:txBody>
      </p:sp>
    </p:spTree>
    <p:extLst>
      <p:ext uri="{BB962C8B-B14F-4D97-AF65-F5344CB8AC3E}">
        <p14:creationId xmlns:p14="http://schemas.microsoft.com/office/powerpoint/2010/main" val="4106547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25</a:t>
            </a:fld>
            <a:endParaRPr lang="en-US"/>
          </a:p>
        </p:txBody>
      </p:sp>
    </p:spTree>
    <p:extLst>
      <p:ext uri="{BB962C8B-B14F-4D97-AF65-F5344CB8AC3E}">
        <p14:creationId xmlns:p14="http://schemas.microsoft.com/office/powerpoint/2010/main" val="48933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27</a:t>
            </a:fld>
            <a:endParaRPr lang="en-US"/>
          </a:p>
        </p:txBody>
      </p:sp>
    </p:spTree>
    <p:extLst>
      <p:ext uri="{BB962C8B-B14F-4D97-AF65-F5344CB8AC3E}">
        <p14:creationId xmlns:p14="http://schemas.microsoft.com/office/powerpoint/2010/main" val="1047325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30</a:t>
            </a:fld>
            <a:endParaRPr lang="nl-BE"/>
          </a:p>
        </p:txBody>
      </p:sp>
    </p:spTree>
    <p:extLst>
      <p:ext uri="{BB962C8B-B14F-4D97-AF65-F5344CB8AC3E}">
        <p14:creationId xmlns:p14="http://schemas.microsoft.com/office/powerpoint/2010/main" val="88834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34</a:t>
            </a:fld>
            <a:endParaRPr lang="en-US"/>
          </a:p>
        </p:txBody>
      </p:sp>
    </p:spTree>
    <p:extLst>
      <p:ext uri="{BB962C8B-B14F-4D97-AF65-F5344CB8AC3E}">
        <p14:creationId xmlns:p14="http://schemas.microsoft.com/office/powerpoint/2010/main" val="3147981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38</a:t>
            </a:fld>
            <a:endParaRPr lang="en-US"/>
          </a:p>
        </p:txBody>
      </p:sp>
    </p:spTree>
    <p:extLst>
      <p:ext uri="{BB962C8B-B14F-4D97-AF65-F5344CB8AC3E}">
        <p14:creationId xmlns:p14="http://schemas.microsoft.com/office/powerpoint/2010/main" val="361817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Shifting to cloud native features will demand reengineering/</a:t>
            </a:r>
            <a:r>
              <a:rPr lang="en-US" dirty="0" err="1" smtClean="0"/>
              <a:t>modernisation</a:t>
            </a:r>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45</a:t>
            </a:fld>
            <a:endParaRPr lang="en-US"/>
          </a:p>
        </p:txBody>
      </p:sp>
    </p:spTree>
    <p:extLst>
      <p:ext uri="{BB962C8B-B14F-4D97-AF65-F5344CB8AC3E}">
        <p14:creationId xmlns:p14="http://schemas.microsoft.com/office/powerpoint/2010/main" val="135951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53</a:t>
            </a:fld>
            <a:endParaRPr lang="en-US"/>
          </a:p>
        </p:txBody>
      </p:sp>
    </p:spTree>
    <p:extLst>
      <p:ext uri="{BB962C8B-B14F-4D97-AF65-F5344CB8AC3E}">
        <p14:creationId xmlns:p14="http://schemas.microsoft.com/office/powerpoint/2010/main" val="235109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a:t>
            </a:fld>
            <a:endParaRPr lang="en-US"/>
          </a:p>
        </p:txBody>
      </p:sp>
    </p:spTree>
    <p:extLst>
      <p:ext uri="{BB962C8B-B14F-4D97-AF65-F5344CB8AC3E}">
        <p14:creationId xmlns:p14="http://schemas.microsoft.com/office/powerpoint/2010/main" val="1361407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54</a:t>
            </a:fld>
            <a:endParaRPr lang="en-US"/>
          </a:p>
        </p:txBody>
      </p:sp>
    </p:spTree>
    <p:extLst>
      <p:ext uri="{BB962C8B-B14F-4D97-AF65-F5344CB8AC3E}">
        <p14:creationId xmlns:p14="http://schemas.microsoft.com/office/powerpoint/2010/main" val="1660751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smtClean="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56</a:t>
            </a:fld>
            <a:endParaRPr lang="fr-BE"/>
          </a:p>
        </p:txBody>
      </p:sp>
    </p:spTree>
    <p:extLst>
      <p:ext uri="{BB962C8B-B14F-4D97-AF65-F5344CB8AC3E}">
        <p14:creationId xmlns:p14="http://schemas.microsoft.com/office/powerpoint/2010/main" val="1457353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64</a:t>
            </a:fld>
            <a:endParaRPr lang="en-US"/>
          </a:p>
        </p:txBody>
      </p:sp>
    </p:spTree>
    <p:extLst>
      <p:ext uri="{BB962C8B-B14F-4D97-AF65-F5344CB8AC3E}">
        <p14:creationId xmlns:p14="http://schemas.microsoft.com/office/powerpoint/2010/main" val="459846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66</a:t>
            </a:fld>
            <a:endParaRPr lang="en-US"/>
          </a:p>
        </p:txBody>
      </p:sp>
    </p:spTree>
    <p:extLst>
      <p:ext uri="{BB962C8B-B14F-4D97-AF65-F5344CB8AC3E}">
        <p14:creationId xmlns:p14="http://schemas.microsoft.com/office/powerpoint/2010/main" val="2674881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NICOLAS</a:t>
            </a:r>
          </a:p>
          <a:p>
            <a:endParaRPr lang="fr-BE" dirty="0"/>
          </a:p>
        </p:txBody>
      </p:sp>
      <p:sp>
        <p:nvSpPr>
          <p:cNvPr id="4" name="Slide Number Placeholder 3"/>
          <p:cNvSpPr>
            <a:spLocks noGrp="1"/>
          </p:cNvSpPr>
          <p:nvPr>
            <p:ph type="sldNum" sz="quarter" idx="10"/>
          </p:nvPr>
        </p:nvSpPr>
        <p:spPr/>
        <p:txBody>
          <a:bodyPr/>
          <a:lstStyle/>
          <a:p>
            <a:fld id="{23D7CA87-9CA3-4B2A-BAC5-0DF4AAECE09F}" type="slidenum">
              <a:rPr lang="fr-BE" smtClean="0"/>
              <a:t>67</a:t>
            </a:fld>
            <a:endParaRPr lang="fr-BE"/>
          </a:p>
        </p:txBody>
      </p:sp>
    </p:spTree>
    <p:extLst>
      <p:ext uri="{BB962C8B-B14F-4D97-AF65-F5344CB8AC3E}">
        <p14:creationId xmlns:p14="http://schemas.microsoft.com/office/powerpoint/2010/main" val="625072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73</a:t>
            </a:fld>
            <a:endParaRPr lang="nl-BE"/>
          </a:p>
        </p:txBody>
      </p:sp>
    </p:spTree>
    <p:extLst>
      <p:ext uri="{BB962C8B-B14F-4D97-AF65-F5344CB8AC3E}">
        <p14:creationId xmlns:p14="http://schemas.microsoft.com/office/powerpoint/2010/main" val="3769098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74</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706326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75</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3560770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76</a:t>
            </a:fld>
            <a:endParaRPr lang="nl-BE"/>
          </a:p>
        </p:txBody>
      </p:sp>
    </p:spTree>
    <p:extLst>
      <p:ext uri="{BB962C8B-B14F-4D97-AF65-F5344CB8AC3E}">
        <p14:creationId xmlns:p14="http://schemas.microsoft.com/office/powerpoint/2010/main" val="4282823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78</a:t>
            </a:fld>
            <a:endParaRPr lang="nl-BE"/>
          </a:p>
        </p:txBody>
      </p:sp>
    </p:spTree>
    <p:extLst>
      <p:ext uri="{BB962C8B-B14F-4D97-AF65-F5344CB8AC3E}">
        <p14:creationId xmlns:p14="http://schemas.microsoft.com/office/powerpoint/2010/main" val="41893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4</a:t>
            </a:fld>
            <a:endParaRPr lang="en-US"/>
          </a:p>
        </p:txBody>
      </p:sp>
    </p:spTree>
    <p:extLst>
      <p:ext uri="{BB962C8B-B14F-4D97-AF65-F5344CB8AC3E}">
        <p14:creationId xmlns:p14="http://schemas.microsoft.com/office/powerpoint/2010/main" val="2539756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79</a:t>
            </a:fld>
            <a:endParaRPr lang="nl-BE"/>
          </a:p>
        </p:txBody>
      </p:sp>
    </p:spTree>
    <p:extLst>
      <p:ext uri="{BB962C8B-B14F-4D97-AF65-F5344CB8AC3E}">
        <p14:creationId xmlns:p14="http://schemas.microsoft.com/office/powerpoint/2010/main" val="145751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171450" indent="-171450">
              <a:buFontTx/>
              <a:buChar char="-"/>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80</a:t>
            </a:fld>
            <a:endParaRPr lang="nl-BE"/>
          </a:p>
        </p:txBody>
      </p:sp>
    </p:spTree>
    <p:extLst>
      <p:ext uri="{BB962C8B-B14F-4D97-AF65-F5344CB8AC3E}">
        <p14:creationId xmlns:p14="http://schemas.microsoft.com/office/powerpoint/2010/main" val="4191538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81</a:t>
            </a:fld>
            <a:endParaRPr lang="nl-BE"/>
          </a:p>
        </p:txBody>
      </p:sp>
    </p:spTree>
    <p:extLst>
      <p:ext uri="{BB962C8B-B14F-4D97-AF65-F5344CB8AC3E}">
        <p14:creationId xmlns:p14="http://schemas.microsoft.com/office/powerpoint/2010/main" val="387507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BDAP Foundation: </a:t>
            </a:r>
            <a:r>
              <a:rPr lang="nl-BE" dirty="0" err="1" smtClean="0"/>
              <a:t>sometimes</a:t>
            </a:r>
            <a:r>
              <a:rPr lang="nl-BE" baseline="0" dirty="0" smtClean="0"/>
              <a:t> </a:t>
            </a:r>
            <a:r>
              <a:rPr lang="nl-BE" baseline="0" dirty="0" err="1" smtClean="0"/>
              <a:t>called</a:t>
            </a:r>
            <a:r>
              <a:rPr lang="nl-BE" baseline="0" dirty="0" smtClean="0"/>
              <a:t> “Data Lake”, but in </a:t>
            </a:r>
            <a:r>
              <a:rPr lang="nl-BE" baseline="0" dirty="0" err="1" smtClean="0"/>
              <a:t>this</a:t>
            </a:r>
            <a:r>
              <a:rPr lang="nl-BE" baseline="0" dirty="0" smtClean="0"/>
              <a:t> context </a:t>
            </a:r>
            <a:r>
              <a:rPr lang="nl-BE" baseline="0" dirty="0" err="1" smtClean="0"/>
              <a:t>it’s</a:t>
            </a:r>
            <a:r>
              <a:rPr lang="nl-BE" baseline="0" dirty="0" smtClean="0"/>
              <a:t> a Data Lake++ </a:t>
            </a:r>
            <a:r>
              <a:rPr lang="nl-BE" baseline="0" dirty="0" err="1" smtClean="0"/>
              <a:t>with</a:t>
            </a:r>
            <a:r>
              <a:rPr lang="nl-BE" baseline="0" dirty="0" smtClean="0"/>
              <a:t> </a:t>
            </a:r>
            <a:r>
              <a:rPr lang="nl-BE" baseline="0" dirty="0" err="1" smtClean="0"/>
              <a:t>governance</a:t>
            </a:r>
            <a:endParaRPr lang="nl-BE" baseline="0" dirty="0" smtClean="0"/>
          </a:p>
        </p:txBody>
      </p:sp>
      <p:sp>
        <p:nvSpPr>
          <p:cNvPr id="4" name="Slide Number Placeholder 3"/>
          <p:cNvSpPr>
            <a:spLocks noGrp="1"/>
          </p:cNvSpPr>
          <p:nvPr>
            <p:ph type="sldNum" sz="quarter" idx="10"/>
          </p:nvPr>
        </p:nvSpPr>
        <p:spPr/>
        <p:txBody>
          <a:bodyPr/>
          <a:lstStyle/>
          <a:p>
            <a:fld id="{CB2FC4B6-404A-4009-B52D-B06A8DC8E231}" type="slidenum">
              <a:rPr lang="nl-BE" smtClean="0"/>
              <a:t>85</a:t>
            </a:fld>
            <a:endParaRPr lang="nl-BE"/>
          </a:p>
        </p:txBody>
      </p:sp>
    </p:spTree>
    <p:extLst>
      <p:ext uri="{BB962C8B-B14F-4D97-AF65-F5344CB8AC3E}">
        <p14:creationId xmlns:p14="http://schemas.microsoft.com/office/powerpoint/2010/main" val="824469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87</a:t>
            </a:fld>
            <a:endParaRPr lang="fr-BE"/>
          </a:p>
        </p:txBody>
      </p:sp>
    </p:spTree>
    <p:extLst>
      <p:ext uri="{BB962C8B-B14F-4D97-AF65-F5344CB8AC3E}">
        <p14:creationId xmlns:p14="http://schemas.microsoft.com/office/powerpoint/2010/main" val="2799413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1950</a:t>
            </a:r>
            <a:r>
              <a:rPr lang="fr-BE" baseline="0" dirty="0" smtClean="0"/>
              <a:t> - </a:t>
            </a:r>
            <a:r>
              <a:rPr lang="fr-BE" dirty="0" smtClean="0"/>
              <a:t>The Turing</a:t>
            </a:r>
            <a:r>
              <a:rPr lang="fr-BE" baseline="0" dirty="0" smtClean="0"/>
              <a:t> test: Alan Turing </a:t>
            </a:r>
            <a:r>
              <a:rPr lang="fr-BE" baseline="0" dirty="0" err="1" smtClean="0"/>
              <a:t>introduces</a:t>
            </a:r>
            <a:r>
              <a:rPr lang="fr-BE" baseline="0" dirty="0" smtClean="0"/>
              <a:t> in </a:t>
            </a:r>
            <a:r>
              <a:rPr lang="fr-BE" baseline="0" dirty="0" err="1" smtClean="0"/>
              <a:t>his</a:t>
            </a:r>
            <a:r>
              <a:rPr lang="fr-BE" baseline="0" dirty="0" smtClean="0"/>
              <a:t> article « </a:t>
            </a:r>
            <a:r>
              <a:rPr lang="fr-BE" baseline="0" dirty="0" err="1" smtClean="0"/>
              <a:t>Computing</a:t>
            </a:r>
            <a:r>
              <a:rPr lang="fr-BE" baseline="0" dirty="0" smtClean="0"/>
              <a:t> </a:t>
            </a:r>
            <a:r>
              <a:rPr lang="fr-BE" baseline="0" dirty="0" err="1" smtClean="0"/>
              <a:t>Machinery</a:t>
            </a:r>
            <a:r>
              <a:rPr lang="fr-BE" baseline="0" dirty="0" smtClean="0"/>
              <a:t> ad Intelligence » concepts as machine </a:t>
            </a:r>
            <a:r>
              <a:rPr lang="fr-BE" baseline="0" dirty="0" err="1" smtClean="0"/>
              <a:t>learning</a:t>
            </a:r>
            <a:r>
              <a:rPr lang="fr-BE" baseline="0" dirty="0" smtClean="0"/>
              <a:t>, </a:t>
            </a:r>
            <a:r>
              <a:rPr lang="fr-BE" baseline="0" dirty="0" err="1" smtClean="0"/>
              <a:t>genetic</a:t>
            </a:r>
            <a:r>
              <a:rPr lang="fr-BE" baseline="0" dirty="0" smtClean="0"/>
              <a:t> </a:t>
            </a:r>
            <a:r>
              <a:rPr lang="fr-BE" baseline="0" dirty="0" err="1" smtClean="0"/>
              <a:t>algorithms</a:t>
            </a:r>
            <a:r>
              <a:rPr lang="fr-BE" baseline="0" dirty="0" smtClean="0"/>
              <a:t> and </a:t>
            </a:r>
            <a:r>
              <a:rPr lang="fr-BE" baseline="0" dirty="0" err="1" smtClean="0"/>
              <a:t>reinforcement</a:t>
            </a:r>
            <a:r>
              <a:rPr lang="fr-BE" baseline="0" dirty="0" smtClean="0"/>
              <a:t> </a:t>
            </a:r>
            <a:r>
              <a:rPr lang="fr-BE" baseline="0" dirty="0" err="1" smtClean="0"/>
              <a:t>learning</a:t>
            </a:r>
            <a:endParaRPr lang="fr-BE" baseline="0" dirty="0" smtClean="0"/>
          </a:p>
          <a:p>
            <a:r>
              <a:rPr lang="fr-BE" baseline="0" dirty="0" smtClean="0"/>
              <a:t>1956 – </a:t>
            </a:r>
            <a:r>
              <a:rPr lang="fr-BE" baseline="0" dirty="0" err="1" smtClean="0"/>
              <a:t>Birth</a:t>
            </a:r>
            <a:r>
              <a:rPr lang="fr-BE" baseline="0" dirty="0" smtClean="0"/>
              <a:t> of AI: workshop </a:t>
            </a:r>
            <a:r>
              <a:rPr lang="fr-BE" baseline="0" dirty="0" err="1" smtClean="0"/>
              <a:t>organised</a:t>
            </a:r>
            <a:r>
              <a:rPr lang="fr-BE" baseline="0" dirty="0" smtClean="0"/>
              <a:t> by John McCarthy at </a:t>
            </a:r>
            <a:r>
              <a:rPr lang="fr-BE" baseline="0" dirty="0" err="1" smtClean="0"/>
              <a:t>Darmouth</a:t>
            </a:r>
            <a:r>
              <a:rPr lang="fr-BE" baseline="0" dirty="0" smtClean="0"/>
              <a:t> </a:t>
            </a:r>
            <a:r>
              <a:rPr lang="fr-BE" baseline="0" dirty="0" err="1" smtClean="0"/>
              <a:t>College</a:t>
            </a:r>
            <a:r>
              <a:rPr lang="fr-BE" baseline="0" dirty="0" smtClean="0"/>
              <a:t> </a:t>
            </a:r>
            <a:r>
              <a:rPr lang="fr-BE" baseline="0" dirty="0" err="1" smtClean="0"/>
              <a:t>around</a:t>
            </a:r>
            <a:r>
              <a:rPr lang="fr-BE" baseline="0" dirty="0" smtClean="0"/>
              <a:t> the question how to </a:t>
            </a:r>
            <a:r>
              <a:rPr lang="fr-BE" baseline="0" dirty="0" err="1" smtClean="0"/>
              <a:t>make</a:t>
            </a:r>
            <a:r>
              <a:rPr lang="fr-BE" baseline="0" dirty="0" smtClean="0"/>
              <a:t> machine use </a:t>
            </a:r>
            <a:r>
              <a:rPr lang="fr-BE" baseline="0" dirty="0" err="1" smtClean="0"/>
              <a:t>language</a:t>
            </a:r>
            <a:r>
              <a:rPr lang="fr-BE" baseline="0" dirty="0" smtClean="0"/>
              <a:t>, </a:t>
            </a:r>
            <a:r>
              <a:rPr lang="fr-BE" baseline="0" dirty="0" err="1" smtClean="0"/>
              <a:t>forms</a:t>
            </a:r>
            <a:r>
              <a:rPr lang="fr-BE" baseline="0" dirty="0" smtClean="0"/>
              <a:t> abstraction and concepts to </a:t>
            </a:r>
            <a:r>
              <a:rPr lang="fr-BE" baseline="0" dirty="0" err="1" smtClean="0"/>
              <a:t>solve</a:t>
            </a:r>
            <a:r>
              <a:rPr lang="fr-BE" baseline="0" dirty="0" smtClean="0"/>
              <a:t> </a:t>
            </a:r>
            <a:r>
              <a:rPr lang="fr-BE" baseline="0" dirty="0" err="1" smtClean="0"/>
              <a:t>problems</a:t>
            </a:r>
            <a:r>
              <a:rPr lang="fr-BE" baseline="0" dirty="0" smtClean="0"/>
              <a:t> </a:t>
            </a:r>
            <a:r>
              <a:rPr lang="fr-BE" baseline="0" dirty="0" err="1" smtClean="0"/>
              <a:t>reserved</a:t>
            </a:r>
            <a:r>
              <a:rPr lang="fr-BE" baseline="0" dirty="0" smtClean="0"/>
              <a:t> to </a:t>
            </a:r>
            <a:r>
              <a:rPr lang="fr-BE" baseline="0" dirty="0" err="1" smtClean="0"/>
              <a:t>humans</a:t>
            </a:r>
            <a:endParaRPr lang="fr-BE" baseline="0" dirty="0" smtClean="0"/>
          </a:p>
          <a:p>
            <a:r>
              <a:rPr lang="fr-BE" baseline="0" dirty="0" err="1" smtClean="0"/>
              <a:t>Dendral</a:t>
            </a:r>
            <a:r>
              <a:rPr lang="fr-BE" baseline="0" dirty="0" smtClean="0"/>
              <a:t> Program: </a:t>
            </a:r>
            <a:r>
              <a:rPr lang="fr-BE" baseline="0" dirty="0" err="1" smtClean="0"/>
              <a:t>knowledge-based</a:t>
            </a:r>
            <a:r>
              <a:rPr lang="fr-BE" baseline="0" dirty="0" smtClean="0"/>
              <a:t> </a:t>
            </a:r>
            <a:r>
              <a:rPr lang="fr-BE" baseline="0" dirty="0" err="1" smtClean="0"/>
              <a:t>systems</a:t>
            </a:r>
            <a:r>
              <a:rPr lang="fr-BE" baseline="0" dirty="0" smtClean="0"/>
              <a:t> use </a:t>
            </a:r>
            <a:r>
              <a:rPr lang="fr-BE" baseline="0" dirty="0" err="1" smtClean="0"/>
              <a:t>build</a:t>
            </a:r>
            <a:r>
              <a:rPr lang="fr-BE" baseline="0" dirty="0" smtClean="0"/>
              <a:t> in </a:t>
            </a:r>
            <a:r>
              <a:rPr lang="fr-BE" baseline="0" dirty="0" err="1" smtClean="0"/>
              <a:t>domain-specific</a:t>
            </a:r>
            <a:r>
              <a:rPr lang="fr-BE" baseline="0" dirty="0" smtClean="0"/>
              <a:t> </a:t>
            </a:r>
            <a:r>
              <a:rPr lang="fr-BE" baseline="0" dirty="0" err="1" smtClean="0"/>
              <a:t>knowledge</a:t>
            </a:r>
            <a:r>
              <a:rPr lang="fr-BE" baseline="0" dirty="0" smtClean="0"/>
              <a:t> to </a:t>
            </a:r>
            <a:r>
              <a:rPr lang="fr-BE" baseline="0" dirty="0" err="1" smtClean="0"/>
              <a:t>reason</a:t>
            </a:r>
            <a:r>
              <a:rPr lang="fr-BE" baseline="0" dirty="0" smtClean="0"/>
              <a:t> and </a:t>
            </a:r>
            <a:r>
              <a:rPr lang="fr-BE" baseline="0" dirty="0" err="1" smtClean="0"/>
              <a:t>solve</a:t>
            </a:r>
            <a:r>
              <a:rPr lang="fr-BE" baseline="0" dirty="0" smtClean="0"/>
              <a:t> </a:t>
            </a:r>
            <a:r>
              <a:rPr lang="fr-BE" baseline="0" dirty="0" err="1" smtClean="0"/>
              <a:t>problems</a:t>
            </a:r>
            <a:r>
              <a:rPr lang="fr-BE" baseline="0" dirty="0" smtClean="0"/>
              <a:t> in </a:t>
            </a:r>
            <a:r>
              <a:rPr lang="fr-BE" baseline="0" dirty="0" err="1" smtClean="0"/>
              <a:t>narrow</a:t>
            </a:r>
            <a:r>
              <a:rPr lang="fr-BE" baseline="0" dirty="0" smtClean="0"/>
              <a:t> areas of expertise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88</a:t>
            </a:fld>
            <a:endParaRPr lang="nl-BE"/>
          </a:p>
        </p:txBody>
      </p:sp>
    </p:spTree>
    <p:extLst>
      <p:ext uri="{BB962C8B-B14F-4D97-AF65-F5344CB8AC3E}">
        <p14:creationId xmlns:p14="http://schemas.microsoft.com/office/powerpoint/2010/main" val="790503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CNN: Convolution</a:t>
            </a:r>
            <a:r>
              <a:rPr lang="fr-BE" baseline="0" dirty="0" smtClean="0"/>
              <a:t> Neural Network (image, </a:t>
            </a:r>
            <a:r>
              <a:rPr lang="fr-BE" baseline="0" dirty="0" err="1" smtClean="0"/>
              <a:t>text</a:t>
            </a:r>
            <a:r>
              <a:rPr lang="fr-BE" baseline="0" dirty="0" smtClean="0"/>
              <a:t>)</a:t>
            </a:r>
          </a:p>
          <a:p>
            <a:r>
              <a:rPr lang="fr-BE" baseline="0" dirty="0" smtClean="0"/>
              <a:t>RNN: </a:t>
            </a:r>
            <a:r>
              <a:rPr lang="fr-BE" baseline="0" dirty="0" err="1" smtClean="0"/>
              <a:t>Recurrent</a:t>
            </a:r>
            <a:r>
              <a:rPr lang="fr-BE" baseline="0" dirty="0" smtClean="0"/>
              <a:t> Neural Network (</a:t>
            </a:r>
            <a:r>
              <a:rPr lang="fr-BE" baseline="0" dirty="0" err="1" smtClean="0"/>
              <a:t>sequences</a:t>
            </a:r>
            <a:r>
              <a:rPr lang="fr-BE" baseline="0" dirty="0" smtClean="0"/>
              <a:t>, </a:t>
            </a:r>
            <a:r>
              <a:rPr lang="fr-BE" baseline="0" dirty="0" err="1" smtClean="0"/>
              <a:t>text</a:t>
            </a:r>
            <a:r>
              <a:rPr lang="fr-BE" baseline="0" dirty="0" smtClean="0"/>
              <a:t>, </a:t>
            </a:r>
            <a:r>
              <a:rPr lang="fr-BE" baseline="0" dirty="0" err="1" smtClean="0"/>
              <a:t>language</a:t>
            </a:r>
            <a:r>
              <a:rPr lang="fr-BE" baseline="0" dirty="0" smtClean="0"/>
              <a:t>)</a:t>
            </a:r>
          </a:p>
          <a:p>
            <a:r>
              <a:rPr lang="fr-BE" baseline="0" dirty="0" smtClean="0"/>
              <a:t>GAN: </a:t>
            </a:r>
            <a:r>
              <a:rPr lang="fr-BE" baseline="0" dirty="0" err="1" smtClean="0"/>
              <a:t>Generative</a:t>
            </a:r>
            <a:r>
              <a:rPr lang="fr-BE" baseline="0" dirty="0" smtClean="0"/>
              <a:t> </a:t>
            </a:r>
            <a:r>
              <a:rPr lang="fr-BE" baseline="0" dirty="0" err="1" smtClean="0"/>
              <a:t>Adversarial</a:t>
            </a:r>
            <a:r>
              <a:rPr lang="fr-BE" baseline="0" dirty="0" smtClean="0"/>
              <a:t> Networks (https://deeplearning4j.org/generative-adversarial-network)</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89</a:t>
            </a:fld>
            <a:endParaRPr lang="nl-BE"/>
          </a:p>
        </p:txBody>
      </p:sp>
    </p:spTree>
    <p:extLst>
      <p:ext uri="{BB962C8B-B14F-4D97-AF65-F5344CB8AC3E}">
        <p14:creationId xmlns:p14="http://schemas.microsoft.com/office/powerpoint/2010/main" val="297627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91</a:t>
            </a:fld>
            <a:endParaRPr lang="nl-BE"/>
          </a:p>
        </p:txBody>
      </p:sp>
    </p:spTree>
    <p:extLst>
      <p:ext uri="{BB962C8B-B14F-4D97-AF65-F5344CB8AC3E}">
        <p14:creationId xmlns:p14="http://schemas.microsoft.com/office/powerpoint/2010/main" val="37425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Machine Learning</a:t>
            </a:r>
            <a:r>
              <a:rPr lang="en-US" sz="1200" b="0" i="0" kern="1200" dirty="0" smtClean="0">
                <a:solidFill>
                  <a:schemeClr val="tx1"/>
                </a:solidFill>
                <a:effectLst/>
                <a:latin typeface="+mn-lt"/>
                <a:ea typeface="+mn-ea"/>
                <a:cs typeface="+mn-cs"/>
              </a:rPr>
              <a:t> uses </a:t>
            </a:r>
            <a:r>
              <a:rPr lang="en-US" sz="1200" b="1" i="0" kern="1200" dirty="0" smtClean="0">
                <a:solidFill>
                  <a:schemeClr val="tx1"/>
                </a:solidFill>
                <a:effectLst/>
                <a:latin typeface="+mn-lt"/>
                <a:ea typeface="+mn-ea"/>
                <a:cs typeface="+mn-cs"/>
              </a:rPr>
              <a:t>Data Mining</a:t>
            </a:r>
            <a:r>
              <a:rPr lang="en-US" sz="1200" b="0" i="0" kern="1200" dirty="0" smtClean="0">
                <a:solidFill>
                  <a:schemeClr val="tx1"/>
                </a:solidFill>
                <a:effectLst/>
                <a:latin typeface="+mn-lt"/>
                <a:ea typeface="+mn-ea"/>
                <a:cs typeface="+mn-cs"/>
              </a:rPr>
              <a:t> techniques and other learning algorithms to build models of what is happening behind some data so that it can </a:t>
            </a:r>
            <a:r>
              <a:rPr lang="en-US" sz="1200" b="0" i="1" kern="1200" dirty="0" smtClean="0">
                <a:solidFill>
                  <a:schemeClr val="tx1"/>
                </a:solidFill>
                <a:effectLst/>
                <a:latin typeface="+mn-lt"/>
                <a:ea typeface="+mn-ea"/>
                <a:cs typeface="+mn-cs"/>
              </a:rPr>
              <a:t>predict</a:t>
            </a:r>
            <a:r>
              <a:rPr lang="en-US" sz="1200" b="0" i="0" kern="1200" dirty="0" smtClean="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smtClean="0">
                <a:solidFill>
                  <a:schemeClr val="tx1"/>
                </a:solidFill>
                <a:effectLst/>
                <a:latin typeface="+mn-lt"/>
                <a:ea typeface="+mn-ea"/>
                <a:cs typeface="+mn-cs"/>
              </a:rPr>
              <a:t>machine learning</a:t>
            </a:r>
            <a:r>
              <a:rPr lang="en-US" sz="1200" b="0" i="0" kern="1200" baseline="0" dirty="0" smtClean="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92</a:t>
            </a:fld>
            <a:endParaRPr lang="nl-BE"/>
          </a:p>
        </p:txBody>
      </p:sp>
    </p:spTree>
    <p:extLst>
      <p:ext uri="{BB962C8B-B14F-4D97-AF65-F5344CB8AC3E}">
        <p14:creationId xmlns:p14="http://schemas.microsoft.com/office/powerpoint/2010/main" val="2033618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Source: « </a:t>
            </a:r>
            <a:r>
              <a:rPr lang="fr-BE" dirty="0" err="1" smtClean="0"/>
              <a:t>Artificial</a:t>
            </a:r>
            <a:r>
              <a:rPr lang="fr-BE" baseline="0" dirty="0" smtClean="0"/>
              <a:t> Intelligence: A </a:t>
            </a:r>
            <a:r>
              <a:rPr lang="fr-BE" baseline="0" dirty="0" err="1" smtClean="0"/>
              <a:t>moder</a:t>
            </a:r>
            <a:r>
              <a:rPr lang="fr-BE" baseline="0" dirty="0" smtClean="0"/>
              <a:t> </a:t>
            </a:r>
            <a:r>
              <a:rPr lang="fr-BE" baseline="0" dirty="0" err="1" smtClean="0"/>
              <a:t>approach</a:t>
            </a:r>
            <a:r>
              <a:rPr lang="fr-BE" baseline="0" dirty="0" smtClean="0"/>
              <a:t> » Russel, </a:t>
            </a:r>
            <a:r>
              <a:rPr lang="fr-BE" baseline="0" dirty="0" err="1" smtClean="0"/>
              <a:t>Norvig</a:t>
            </a:r>
            <a:endParaRPr lang="fr-BE" baseline="0"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93</a:t>
            </a:fld>
            <a:endParaRPr lang="fr-BE"/>
          </a:p>
        </p:txBody>
      </p:sp>
    </p:spTree>
    <p:extLst>
      <p:ext uri="{BB962C8B-B14F-4D97-AF65-F5344CB8AC3E}">
        <p14:creationId xmlns:p14="http://schemas.microsoft.com/office/powerpoint/2010/main" val="67631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9</a:t>
            </a:fld>
            <a:endParaRPr lang="en-US"/>
          </a:p>
        </p:txBody>
      </p:sp>
    </p:spTree>
    <p:extLst>
      <p:ext uri="{BB962C8B-B14F-4D97-AF65-F5344CB8AC3E}">
        <p14:creationId xmlns:p14="http://schemas.microsoft.com/office/powerpoint/2010/main" val="835508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95</a:t>
            </a:fld>
            <a:endParaRPr lang="nl-BE"/>
          </a:p>
        </p:txBody>
      </p:sp>
    </p:spTree>
    <p:extLst>
      <p:ext uri="{BB962C8B-B14F-4D97-AF65-F5344CB8AC3E}">
        <p14:creationId xmlns:p14="http://schemas.microsoft.com/office/powerpoint/2010/main" val="1489261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Detection</a:t>
            </a:r>
            <a:r>
              <a:rPr lang="fr-BE" dirty="0" smtClean="0"/>
              <a:t> cancer de la peau: Utilisation des</a:t>
            </a:r>
            <a:r>
              <a:rPr lang="fr-BE" baseline="0" dirty="0" smtClean="0"/>
              <a:t> réseaux neuronaux </a:t>
            </a:r>
            <a:r>
              <a:rPr lang="fr-BE" baseline="0" dirty="0" err="1" smtClean="0"/>
              <a:t>convolutifs</a:t>
            </a:r>
            <a:r>
              <a:rPr lang="fr-BE" baseline="0" dirty="0" smtClean="0"/>
              <a:t>; </a:t>
            </a:r>
            <a:r>
              <a:rPr lang="fr-BE" dirty="0" smtClean="0"/>
              <a:t>95%</a:t>
            </a:r>
            <a:r>
              <a:rPr lang="fr-BE" baseline="0" dirty="0" smtClean="0"/>
              <a:t> d’efficacité pour l’ AI contre 89% pour les dermatologues</a:t>
            </a:r>
            <a:endParaRPr lang="fr-BE" dirty="0" smtClean="0"/>
          </a:p>
          <a:p>
            <a:r>
              <a:rPr lang="fr-BE" dirty="0" smtClean="0"/>
              <a:t>Source </a:t>
            </a:r>
            <a:r>
              <a:rPr lang="fr-BE" dirty="0" err="1" smtClean="0"/>
              <a:t>chatbots</a:t>
            </a:r>
            <a:r>
              <a:rPr lang="fr-BE" dirty="0" smtClean="0"/>
              <a:t> and </a:t>
            </a:r>
            <a:r>
              <a:rPr lang="fr-BE" dirty="0" err="1" smtClean="0"/>
              <a:t>their</a:t>
            </a:r>
            <a:r>
              <a:rPr lang="fr-BE" baseline="0" dirty="0" smtClean="0"/>
              <a:t> place in </a:t>
            </a:r>
            <a:r>
              <a:rPr lang="fr-BE" baseline="0" dirty="0" err="1" smtClean="0"/>
              <a:t>healthcare</a:t>
            </a:r>
            <a:r>
              <a:rPr lang="fr-BE" baseline="0" dirty="0" smtClean="0"/>
              <a:t>: </a:t>
            </a:r>
            <a:r>
              <a:rPr lang="fr-BE" dirty="0" smtClean="0"/>
              <a:t>http://medicalfuturist.com/top-12-health-chatbots/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97</a:t>
            </a:fld>
            <a:endParaRPr lang="fr-BE"/>
          </a:p>
        </p:txBody>
      </p:sp>
    </p:spTree>
    <p:extLst>
      <p:ext uri="{BB962C8B-B14F-4D97-AF65-F5344CB8AC3E}">
        <p14:creationId xmlns:p14="http://schemas.microsoft.com/office/powerpoint/2010/main" val="3662009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Chatbot</a:t>
            </a:r>
            <a:r>
              <a:rPr lang="en-US" sz="1200" b="0" i="0" u="none" strike="noStrike" kern="1200" baseline="0" dirty="0" smtClean="0">
                <a:solidFill>
                  <a:schemeClr val="tx1"/>
                </a:solidFill>
                <a:latin typeface="+mn-lt"/>
                <a:ea typeface="+mn-ea"/>
                <a:cs typeface="+mn-cs"/>
              </a:rPr>
              <a:t>: The next wave of AI in citizen services will be more predictive. AI platform will understand what the citizen is doing</a:t>
            </a:r>
          </a:p>
          <a:p>
            <a:r>
              <a:rPr lang="en-US" sz="1200" b="0" i="0" u="none" strike="noStrike" kern="1200" baseline="0" dirty="0" smtClean="0">
                <a:solidFill>
                  <a:schemeClr val="tx1"/>
                </a:solidFill>
                <a:latin typeface="+mn-lt"/>
                <a:ea typeface="+mn-ea"/>
                <a:cs typeface="+mn-cs"/>
              </a:rPr>
              <a:t>or asking, and will prompt to take action on specific issues, asking whether a new driver’s license should be ordered. </a:t>
            </a:r>
            <a:r>
              <a:rPr lang="en-US" sz="1200" b="1" i="0" u="none" strike="noStrike" kern="1200" baseline="0" dirty="0" smtClean="0">
                <a:solidFill>
                  <a:schemeClr val="tx1"/>
                </a:solidFill>
                <a:latin typeface="+mn-lt"/>
                <a:ea typeface="+mn-ea"/>
                <a:cs typeface="+mn-cs"/>
              </a:rPr>
              <a:t>Artificial Intelligence for Citizen Services </a:t>
            </a:r>
            <a:r>
              <a:rPr lang="fr-BE" sz="1200" b="1" i="0" u="none" strike="noStrike" kern="1200" baseline="0" dirty="0" smtClean="0">
                <a:solidFill>
                  <a:schemeClr val="tx1"/>
                </a:solidFill>
                <a:latin typeface="+mn-lt"/>
                <a:ea typeface="+mn-ea"/>
                <a:cs typeface="+mn-cs"/>
              </a:rPr>
              <a:t>and </a:t>
            </a:r>
            <a:r>
              <a:rPr lang="fr-BE" sz="1200" b="1" i="0" u="none" strike="noStrike" kern="1200" baseline="0" dirty="0" err="1" smtClean="0">
                <a:solidFill>
                  <a:schemeClr val="tx1"/>
                </a:solidFill>
                <a:latin typeface="+mn-lt"/>
                <a:ea typeface="+mn-ea"/>
                <a:cs typeface="+mn-cs"/>
              </a:rPr>
              <a:t>Government</a:t>
            </a:r>
            <a:r>
              <a:rPr lang="fr-BE" sz="1200" b="1" i="0" u="none" strike="noStrike" kern="1200" baseline="0" dirty="0" smtClean="0">
                <a:solidFill>
                  <a:schemeClr val="tx1"/>
                </a:solidFill>
                <a:latin typeface="+mn-lt"/>
                <a:ea typeface="+mn-ea"/>
                <a:cs typeface="+mn-cs"/>
              </a:rPr>
              <a:t>, </a:t>
            </a:r>
            <a:r>
              <a:rPr lang="fr-BE" sz="1200" b="1" i="0" u="none" strike="noStrike" kern="1200" baseline="0" dirty="0" err="1" smtClean="0">
                <a:solidFill>
                  <a:schemeClr val="tx1"/>
                </a:solidFill>
                <a:latin typeface="+mn-lt"/>
                <a:ea typeface="+mn-ea"/>
                <a:cs typeface="+mn-cs"/>
              </a:rPr>
              <a:t>Mehr</a:t>
            </a:r>
            <a:r>
              <a:rPr lang="fr-BE" sz="1200" b="1" i="0" u="none" strike="noStrike" kern="1200" baseline="0" dirty="0" smtClean="0">
                <a:solidFill>
                  <a:schemeClr val="tx1"/>
                </a:solidFill>
                <a:latin typeface="+mn-lt"/>
                <a:ea typeface="+mn-ea"/>
                <a:cs typeface="+mn-cs"/>
              </a:rPr>
              <a:t>, </a:t>
            </a:r>
            <a:r>
              <a:rPr lang="fr-BE" sz="1200" b="0" i="1" u="none" strike="noStrike" kern="1200" baseline="0" dirty="0" smtClean="0">
                <a:solidFill>
                  <a:schemeClr val="tx1"/>
                </a:solidFill>
                <a:latin typeface="+mn-lt"/>
                <a:ea typeface="+mn-ea"/>
                <a:cs typeface="+mn-cs"/>
              </a:rPr>
              <a:t>Harvard </a:t>
            </a:r>
            <a:r>
              <a:rPr lang="fr-BE" sz="1200" b="0" i="1" u="none" strike="noStrike" kern="1200" baseline="0" dirty="0" err="1" smtClean="0">
                <a:solidFill>
                  <a:schemeClr val="tx1"/>
                </a:solidFill>
                <a:latin typeface="+mn-lt"/>
                <a:ea typeface="+mn-ea"/>
                <a:cs typeface="+mn-cs"/>
              </a:rPr>
              <a:t>Ash</a:t>
            </a:r>
            <a:r>
              <a:rPr lang="fr-BE" sz="1200" b="0" i="1" u="none" strike="noStrike" kern="1200" baseline="0" dirty="0" smtClean="0">
                <a:solidFill>
                  <a:schemeClr val="tx1"/>
                </a:solidFill>
                <a:latin typeface="+mn-lt"/>
                <a:ea typeface="+mn-ea"/>
                <a:cs typeface="+mn-cs"/>
              </a:rPr>
              <a:t> Center</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98</a:t>
            </a:fld>
            <a:endParaRPr lang="fr-BE"/>
          </a:p>
        </p:txBody>
      </p:sp>
    </p:spTree>
    <p:extLst>
      <p:ext uri="{BB962C8B-B14F-4D97-AF65-F5344CB8AC3E}">
        <p14:creationId xmlns:p14="http://schemas.microsoft.com/office/powerpoint/2010/main" val="2396074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Black box versus white box: </a:t>
            </a:r>
            <a:r>
              <a:rPr lang="fr-BE" dirty="0" err="1" smtClean="0"/>
              <a:t>humans</a:t>
            </a:r>
            <a:r>
              <a:rPr lang="fr-BE" baseline="0" dirty="0" smtClean="0"/>
              <a:t> have no insight in the </a:t>
            </a:r>
            <a:r>
              <a:rPr lang="fr-BE" baseline="0" dirty="0" err="1" smtClean="0"/>
              <a:t>reasoning</a:t>
            </a:r>
            <a:r>
              <a:rPr lang="fr-BE" baseline="0" dirty="0" smtClean="0"/>
              <a:t> and the </a:t>
            </a:r>
            <a:r>
              <a:rPr lang="fr-BE" baseline="0" dirty="0" err="1" smtClean="0"/>
              <a:t>steps</a:t>
            </a:r>
            <a:r>
              <a:rPr lang="fr-BE" baseline="0" dirty="0" smtClean="0"/>
              <a:t> the machine has </a:t>
            </a:r>
            <a:r>
              <a:rPr lang="fr-BE" baseline="0" dirty="0" err="1" smtClean="0"/>
              <a:t>taken</a:t>
            </a:r>
            <a:r>
              <a:rPr lang="fr-BE" baseline="0" dirty="0" smtClean="0"/>
              <a:t> to </a:t>
            </a:r>
            <a:r>
              <a:rPr lang="fr-BE" baseline="0" dirty="0" err="1" smtClean="0"/>
              <a:t>give</a:t>
            </a:r>
            <a:r>
              <a:rPr lang="fr-BE" baseline="0" dirty="0" smtClean="0"/>
              <a:t> a </a:t>
            </a:r>
            <a:r>
              <a:rPr lang="fr-BE" baseline="0" dirty="0" err="1" smtClean="0"/>
              <a:t>particular</a:t>
            </a:r>
            <a:r>
              <a:rPr lang="fr-BE" baseline="0" dirty="0" smtClean="0"/>
              <a:t> output</a:t>
            </a:r>
            <a:endParaRPr lang="fr-BE" dirty="0" smtClean="0"/>
          </a:p>
          <a:p>
            <a:r>
              <a:rPr lang="fr-BE" dirty="0" err="1" smtClean="0"/>
              <a:t>Bias</a:t>
            </a:r>
            <a:r>
              <a:rPr lang="fr-BE" dirty="0" smtClean="0"/>
              <a:t> in AI: </a:t>
            </a:r>
            <a:r>
              <a:rPr lang="fr-BE" dirty="0" err="1" smtClean="0"/>
              <a:t>Bias</a:t>
            </a:r>
            <a:r>
              <a:rPr lang="fr-BE" baseline="0" dirty="0" smtClean="0"/>
              <a:t> </a:t>
            </a:r>
            <a:r>
              <a:rPr lang="fr-BE" baseline="0" dirty="0" err="1" smtClean="0"/>
              <a:t>is</a:t>
            </a:r>
            <a:r>
              <a:rPr lang="fr-BE" baseline="0" dirty="0" smtClean="0"/>
              <a:t> </a:t>
            </a:r>
            <a:r>
              <a:rPr lang="fr-BE" baseline="0" dirty="0" err="1" smtClean="0"/>
              <a:t>introduced</a:t>
            </a:r>
            <a:r>
              <a:rPr lang="fr-BE" baseline="0" dirty="0" smtClean="0"/>
              <a:t> </a:t>
            </a:r>
            <a:r>
              <a:rPr lang="fr-BE" baseline="0" dirty="0" err="1" smtClean="0"/>
              <a:t>when</a:t>
            </a:r>
            <a:r>
              <a:rPr lang="fr-BE" baseline="0" dirty="0" smtClean="0"/>
              <a:t> the data are not </a:t>
            </a:r>
            <a:r>
              <a:rPr lang="fr-BE" baseline="0" dirty="0" err="1" smtClean="0"/>
              <a:t>enough</a:t>
            </a:r>
            <a:r>
              <a:rPr lang="fr-BE" baseline="0" dirty="0" smtClean="0"/>
              <a:t> </a:t>
            </a:r>
            <a:r>
              <a:rPr lang="fr-BE" baseline="0" dirty="0" err="1" smtClean="0"/>
              <a:t>representative</a:t>
            </a:r>
            <a:r>
              <a:rPr lang="fr-BE" baseline="0" dirty="0" smtClean="0"/>
              <a:t>. Ex: In 2015, a</a:t>
            </a:r>
            <a:r>
              <a:rPr lang="en-US" sz="1200" b="0" i="0" kern="1200" dirty="0" smtClean="0">
                <a:solidFill>
                  <a:schemeClr val="tx1"/>
                </a:solidFill>
                <a:effectLst/>
                <a:latin typeface="+mn-lt"/>
                <a:ea typeface="+mn-ea"/>
                <a:cs typeface="+mn-cs"/>
              </a:rPr>
              <a:t> google app tagged two black people as gorillas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because it wasn’t trained with enough dark skinned</a:t>
            </a:r>
            <a:r>
              <a:rPr lang="en-US" sz="1200" b="0" i="0" kern="1200" baseline="0" dirty="0" smtClean="0">
                <a:solidFill>
                  <a:schemeClr val="tx1"/>
                </a:solidFill>
                <a:effectLst/>
                <a:latin typeface="+mn-lt"/>
                <a:ea typeface="+mn-ea"/>
                <a:cs typeface="+mn-cs"/>
              </a:rPr>
              <a:t> people.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99</a:t>
            </a:fld>
            <a:endParaRPr lang="nl-BE"/>
          </a:p>
        </p:txBody>
      </p:sp>
    </p:spTree>
    <p:extLst>
      <p:ext uri="{BB962C8B-B14F-4D97-AF65-F5344CB8AC3E}">
        <p14:creationId xmlns:p14="http://schemas.microsoft.com/office/powerpoint/2010/main" val="2874522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Make</a:t>
            </a:r>
            <a:r>
              <a:rPr lang="fr-BE" baseline="0" dirty="0" smtClean="0"/>
              <a:t> AI a part of goals-</a:t>
            </a:r>
            <a:r>
              <a:rPr lang="fr-BE" baseline="0" dirty="0" err="1" smtClean="0"/>
              <a:t>based</a:t>
            </a:r>
            <a:r>
              <a:rPr lang="fr-BE" baseline="0" dirty="0" smtClean="0"/>
              <a:t> program: AI </a:t>
            </a:r>
            <a:r>
              <a:rPr lang="fr-BE" baseline="0" dirty="0" err="1" smtClean="0"/>
              <a:t>should</a:t>
            </a:r>
            <a:r>
              <a:rPr lang="fr-BE" baseline="0" dirty="0" smtClean="0"/>
              <a:t> not </a:t>
            </a:r>
            <a:r>
              <a:rPr lang="fr-BE" baseline="0" dirty="0" err="1" smtClean="0"/>
              <a:t>be</a:t>
            </a:r>
            <a:r>
              <a:rPr lang="fr-BE" baseline="0" dirty="0" smtClean="0"/>
              <a:t> </a:t>
            </a:r>
            <a:r>
              <a:rPr lang="fr-BE" baseline="0" dirty="0" err="1" smtClean="0"/>
              <a:t>implemented</a:t>
            </a:r>
            <a:r>
              <a:rPr lang="fr-BE" baseline="0" dirty="0" smtClean="0"/>
              <a:t> </a:t>
            </a:r>
            <a:r>
              <a:rPr lang="fr-BE" baseline="0" dirty="0" err="1" smtClean="0"/>
              <a:t>just</a:t>
            </a:r>
            <a:r>
              <a:rPr lang="fr-BE" baseline="0" dirty="0" smtClean="0"/>
              <a:t> </a:t>
            </a:r>
            <a:r>
              <a:rPr lang="fr-BE" baseline="0" dirty="0" err="1" smtClean="0"/>
              <a:t>because</a:t>
            </a:r>
            <a:r>
              <a:rPr lang="fr-BE" baseline="0" dirty="0" smtClean="0"/>
              <a:t> </a:t>
            </a:r>
            <a:r>
              <a:rPr lang="fr-BE" baseline="0" dirty="0" err="1" smtClean="0"/>
              <a:t>it</a:t>
            </a:r>
            <a:r>
              <a:rPr lang="fr-BE" baseline="0" dirty="0" smtClean="0"/>
              <a:t> </a:t>
            </a:r>
            <a:r>
              <a:rPr lang="fr-BE" baseline="0" dirty="0" err="1" smtClean="0"/>
              <a:t>is</a:t>
            </a:r>
            <a:r>
              <a:rPr lang="fr-BE" baseline="0" dirty="0" smtClean="0"/>
              <a:t> new, </a:t>
            </a:r>
            <a:r>
              <a:rPr lang="fr-BE" baseline="0" dirty="0" err="1" smtClean="0"/>
              <a:t>it</a:t>
            </a:r>
            <a:r>
              <a:rPr lang="fr-BE" baseline="0" dirty="0" smtClean="0"/>
              <a:t> </a:t>
            </a:r>
            <a:r>
              <a:rPr lang="fr-BE" baseline="0" dirty="0" err="1" smtClean="0"/>
              <a:t>should</a:t>
            </a:r>
            <a:r>
              <a:rPr lang="fr-BE" baseline="0" dirty="0" smtClean="0"/>
              <a:t> </a:t>
            </a:r>
            <a:r>
              <a:rPr lang="fr-BE" baseline="0" dirty="0" err="1" smtClean="0"/>
              <a:t>be</a:t>
            </a:r>
            <a:r>
              <a:rPr lang="fr-BE" baseline="0" dirty="0" smtClean="0"/>
              <a:t> the right </a:t>
            </a:r>
            <a:r>
              <a:rPr lang="fr-BE" baseline="0" dirty="0" err="1" smtClean="0"/>
              <a:t>tool</a:t>
            </a:r>
            <a:r>
              <a:rPr lang="fr-BE" baseline="0" dirty="0" smtClean="0"/>
              <a:t> for the </a:t>
            </a:r>
            <a:r>
              <a:rPr lang="fr-BE" baseline="0" dirty="0" err="1" smtClean="0"/>
              <a:t>problem</a:t>
            </a:r>
            <a:r>
              <a:rPr lang="fr-BE" baseline="0" dirty="0" smtClean="0"/>
              <a:t> </a:t>
            </a:r>
            <a:r>
              <a:rPr lang="fr-BE" baseline="0" dirty="0" err="1" smtClean="0"/>
              <a:t>it</a:t>
            </a:r>
            <a:r>
              <a:rPr lang="fr-BE" baseline="0" dirty="0" smtClean="0"/>
              <a:t> </a:t>
            </a:r>
            <a:r>
              <a:rPr lang="fr-BE" baseline="0" dirty="0" err="1" smtClean="0"/>
              <a:t>solves</a:t>
            </a:r>
            <a:r>
              <a:rPr lang="fr-BE" baseline="0" dirty="0" smtClean="0"/>
              <a:t>. </a:t>
            </a:r>
            <a:r>
              <a:rPr lang="fr-BE" sz="1200" b="0" i="0" u="none" strike="noStrike" kern="1200" baseline="0" dirty="0" err="1" smtClean="0">
                <a:solidFill>
                  <a:schemeClr val="tx1"/>
                </a:solidFill>
                <a:latin typeface="+mn-lt"/>
                <a:ea typeface="+mn-ea"/>
                <a:cs typeface="+mn-cs"/>
              </a:rPr>
              <a:t>citizen’s</a:t>
            </a:r>
            <a:r>
              <a:rPr lang="fr-BE" sz="1200" b="0" i="0" u="none" strike="noStrike" kern="1200" baseline="0" dirty="0" smtClean="0">
                <a:solidFill>
                  <a:schemeClr val="tx1"/>
                </a:solidFill>
                <a:latin typeface="+mn-lt"/>
                <a:ea typeface="+mn-ea"/>
                <a:cs typeface="+mn-cs"/>
              </a:rPr>
              <a:t> end-to-end</a:t>
            </a:r>
          </a:p>
          <a:p>
            <a:r>
              <a:rPr lang="fr-BE" sz="1200" b="0" i="0" u="none" strike="noStrike" kern="1200" baseline="0" dirty="0" smtClean="0">
                <a:solidFill>
                  <a:schemeClr val="tx1"/>
                </a:solidFill>
                <a:latin typeface="+mn-lt"/>
                <a:ea typeface="+mn-ea"/>
                <a:cs typeface="+mn-cs"/>
              </a:rPr>
              <a:t>Journey.</a:t>
            </a:r>
          </a:p>
          <a:p>
            <a:r>
              <a:rPr lang="fr-BE" sz="1200" b="0" i="0" u="none" strike="noStrike" kern="1200" baseline="0" dirty="0" err="1" smtClean="0">
                <a:solidFill>
                  <a:schemeClr val="tx1"/>
                </a:solidFill>
                <a:latin typeface="+mn-lt"/>
                <a:ea typeface="+mn-ea"/>
                <a:cs typeface="+mn-cs"/>
              </a:rPr>
              <a:t>Get</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citizen</a:t>
            </a:r>
            <a:r>
              <a:rPr lang="fr-BE" sz="1200" b="0" i="0" u="none" strike="noStrike" kern="1200" baseline="0" dirty="0" smtClean="0">
                <a:solidFill>
                  <a:schemeClr val="tx1"/>
                </a:solidFill>
                <a:latin typeface="+mn-lt"/>
                <a:ea typeface="+mn-ea"/>
                <a:cs typeface="+mn-cs"/>
              </a:rPr>
              <a:t> input: </a:t>
            </a:r>
            <a:r>
              <a:rPr lang="en-US" sz="1200" b="0" i="0" u="none" strike="noStrike" kern="1200" baseline="0" dirty="0" smtClean="0">
                <a:solidFill>
                  <a:schemeClr val="tx1"/>
                </a:solidFill>
                <a:latin typeface="+mn-lt"/>
                <a:ea typeface="+mn-ea"/>
                <a:cs typeface="+mn-cs"/>
              </a:rPr>
              <a:t>offer sessions for citizens to create an agenda for AI while </a:t>
            </a:r>
            <a:r>
              <a:rPr lang="fr-BE" sz="1200" b="0" i="0" u="none" strike="noStrike" kern="1200" baseline="0" dirty="0" err="1" smtClean="0">
                <a:solidFill>
                  <a:schemeClr val="tx1"/>
                </a:solidFill>
                <a:latin typeface="+mn-lt"/>
                <a:ea typeface="+mn-ea"/>
                <a:cs typeface="+mn-cs"/>
              </a:rPr>
              <a:t>addressing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any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potential</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concerns</a:t>
            </a:r>
            <a:r>
              <a:rPr lang="fr-B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educate everyone from citizens to policymakers so that they truly understand how it works and its tradeoffs.”</a:t>
            </a:r>
          </a:p>
          <a:p>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upon</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existing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resources</a:t>
            </a:r>
            <a:r>
              <a:rPr lang="fr-BE" sz="1200" b="0" i="0" u="none" strike="noStrike" kern="1200" baseline="0" dirty="0" smtClean="0">
                <a:solidFill>
                  <a:schemeClr val="tx1"/>
                </a:solidFill>
                <a:latin typeface="+mn-lt"/>
                <a:ea typeface="+mn-ea"/>
                <a:cs typeface="+mn-cs"/>
              </a:rPr>
              <a:t>: do not </a:t>
            </a:r>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the </a:t>
            </a:r>
            <a:r>
              <a:rPr lang="fr-BE" sz="1200" b="0" i="0" u="none" strike="noStrike" kern="1200" baseline="0" dirty="0" err="1" smtClean="0">
                <a:solidFill>
                  <a:schemeClr val="tx1"/>
                </a:solidFill>
                <a:latin typeface="+mn-lt"/>
                <a:ea typeface="+mn-ea"/>
                <a:cs typeface="+mn-cs"/>
              </a:rPr>
              <a:t>systems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scratch, </a:t>
            </a:r>
            <a:r>
              <a:rPr lang="fr-BE" sz="1200" b="0" i="0" u="none" strike="noStrike" kern="1200" baseline="0" dirty="0" err="1" smtClean="0">
                <a:solidFill>
                  <a:schemeClr val="tx1"/>
                </a:solidFill>
                <a:latin typeface="+mn-lt"/>
                <a:ea typeface="+mn-ea"/>
                <a:cs typeface="+mn-cs"/>
              </a:rPr>
              <a:t>make</a:t>
            </a:r>
            <a:r>
              <a:rPr lang="fr-BE" sz="1200" b="0" i="0" u="none" strike="noStrike" kern="1200" baseline="0" dirty="0" smtClean="0">
                <a:solidFill>
                  <a:schemeClr val="tx1"/>
                </a:solidFill>
                <a:latin typeface="+mn-lt"/>
                <a:ea typeface="+mn-ea"/>
                <a:cs typeface="+mn-cs"/>
              </a:rPr>
              <a:t> use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open-source machine intelligence programs, </a:t>
            </a:r>
            <a:r>
              <a:rPr lang="en-US" sz="1200" b="0" i="0" u="none" strike="noStrike" kern="1200" baseline="0" dirty="0" smtClean="0">
                <a:solidFill>
                  <a:schemeClr val="tx1"/>
                </a:solidFill>
                <a:latin typeface="+mn-lt"/>
                <a:ea typeface="+mn-ea"/>
                <a:cs typeface="+mn-cs"/>
              </a:rPr>
              <a:t>integrating AI into existing platforms where there is existing data</a:t>
            </a:r>
          </a:p>
          <a:p>
            <a:r>
              <a:rPr lang="en-US" sz="1200" b="0" i="0" u="none" strike="noStrike" kern="1200" baseline="0" dirty="0" smtClean="0">
                <a:solidFill>
                  <a:schemeClr val="tx1"/>
                </a:solidFill>
                <a:latin typeface="+mn-lt"/>
                <a:ea typeface="+mn-ea"/>
                <a:cs typeface="+mn-cs"/>
              </a:rPr>
              <a:t>Be data-prepared, and tread carefully with privacy: significant amount of data </a:t>
            </a:r>
            <a:r>
              <a:rPr lang="en-US" sz="1200" b="0" i="0" u="none" strike="noStrike" kern="1200" baseline="0" dirty="0" err="1" smtClean="0">
                <a:solidFill>
                  <a:schemeClr val="tx1"/>
                </a:solidFill>
                <a:latin typeface="+mn-lt"/>
                <a:ea typeface="+mn-ea"/>
                <a:cs typeface="+mn-cs"/>
              </a:rPr>
              <a:t>avalaible</a:t>
            </a:r>
            <a:r>
              <a:rPr lang="en-US" sz="1200" b="0" i="0" u="none" strike="noStrike" kern="1200" baseline="0" dirty="0" smtClean="0">
                <a:solidFill>
                  <a:schemeClr val="tx1"/>
                </a:solidFill>
                <a:latin typeface="+mn-lt"/>
                <a:ea typeface="+mn-ea"/>
                <a:cs typeface="+mn-cs"/>
              </a:rPr>
              <a:t> for training,  good </a:t>
            </a:r>
            <a:r>
              <a:rPr lang="fr-BE" sz="1200" b="0" i="0" u="none" strike="noStrike" kern="1200" baseline="0" dirty="0" smtClean="0">
                <a:solidFill>
                  <a:schemeClr val="tx1"/>
                </a:solidFill>
                <a:latin typeface="+mn-lt"/>
                <a:ea typeface="+mn-ea"/>
                <a:cs typeface="+mn-cs"/>
              </a:rPr>
              <a:t>data management</a:t>
            </a:r>
          </a:p>
          <a:p>
            <a:r>
              <a:rPr lang="en-US" sz="1200" b="0" i="0" u="none" strike="noStrike" kern="1200" baseline="0" dirty="0" smtClean="0">
                <a:solidFill>
                  <a:schemeClr val="tx1"/>
                </a:solidFill>
                <a:latin typeface="+mn-lt"/>
                <a:ea typeface="+mn-ea"/>
                <a:cs typeface="+mn-cs"/>
              </a:rPr>
              <a:t>Mitigate ethical risks and avoid AI decision making: AI is susceptible to bias, AI should only be used for analysis and process improvement</a:t>
            </a:r>
          </a:p>
          <a:p>
            <a:r>
              <a:rPr lang="en-US" sz="1200" b="0" i="0" u="none" strike="noStrike" kern="1200" baseline="0" dirty="0" smtClean="0">
                <a:solidFill>
                  <a:schemeClr val="tx1"/>
                </a:solidFill>
                <a:latin typeface="+mn-lt"/>
                <a:ea typeface="+mn-ea"/>
                <a:cs typeface="+mn-cs"/>
              </a:rPr>
              <a:t>Augment employees, do not replace them: </a:t>
            </a:r>
            <a:r>
              <a:rPr lang="fr-BE" sz="1200" b="0" i="0" u="none" strike="noStrike" kern="1200" baseline="0" dirty="0" err="1" smtClean="0">
                <a:solidFill>
                  <a:schemeClr val="tx1"/>
                </a:solidFill>
                <a:latin typeface="+mn-lt"/>
                <a:ea typeface="+mn-ea"/>
                <a:cs typeface="+mn-cs"/>
              </a:rPr>
              <a:t>early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research</a:t>
            </a:r>
            <a:r>
              <a:rPr lang="fr-BE" sz="1200" b="0" i="0" u="none" strike="noStrike" kern="1200" baseline="0" dirty="0" smtClean="0">
                <a:solidFill>
                  <a:schemeClr val="tx1"/>
                </a:solidFill>
                <a:latin typeface="+mn-lt"/>
                <a:ea typeface="+mn-ea"/>
                <a:cs typeface="+mn-cs"/>
              </a:rPr>
              <a:t> has </a:t>
            </a:r>
            <a:r>
              <a:rPr lang="en-US" sz="1200" b="0" i="0" u="none" strike="noStrike" kern="1200" baseline="0" dirty="0" smtClean="0">
                <a:solidFill>
                  <a:schemeClr val="tx1"/>
                </a:solidFill>
                <a:latin typeface="+mn-lt"/>
                <a:ea typeface="+mn-ea"/>
                <a:cs typeface="+mn-cs"/>
              </a:rPr>
              <a:t>found that AI works best in collaboration with humans</a:t>
            </a:r>
            <a:endParaRPr lang="fr-BE" b="0" dirty="0"/>
          </a:p>
        </p:txBody>
      </p:sp>
      <p:sp>
        <p:nvSpPr>
          <p:cNvPr id="4" name="Slide Number Placeholder 3"/>
          <p:cNvSpPr>
            <a:spLocks noGrp="1"/>
          </p:cNvSpPr>
          <p:nvPr>
            <p:ph type="sldNum" sz="quarter" idx="10"/>
          </p:nvPr>
        </p:nvSpPr>
        <p:spPr/>
        <p:txBody>
          <a:bodyPr/>
          <a:lstStyle/>
          <a:p>
            <a:fld id="{20834B33-5D75-4DFF-BC21-253572FA67EB}" type="slidenum">
              <a:rPr lang="fr-BE" smtClean="0"/>
              <a:t>101</a:t>
            </a:fld>
            <a:endParaRPr lang="fr-BE"/>
          </a:p>
        </p:txBody>
      </p:sp>
    </p:spTree>
    <p:extLst>
      <p:ext uri="{BB962C8B-B14F-4D97-AF65-F5344CB8AC3E}">
        <p14:creationId xmlns:p14="http://schemas.microsoft.com/office/powerpoint/2010/main" val="1771988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C4380-9E7B-491A-8B9E-2B485F80DAE5}" type="slidenum">
              <a:rPr lang="nl-BE" smtClean="0"/>
              <a:t>102</a:t>
            </a:fld>
            <a:endParaRPr lang="nl-BE"/>
          </a:p>
        </p:txBody>
      </p:sp>
    </p:spTree>
    <p:extLst>
      <p:ext uri="{BB962C8B-B14F-4D97-AF65-F5344CB8AC3E}">
        <p14:creationId xmlns:p14="http://schemas.microsoft.com/office/powerpoint/2010/main" val="774885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A2EDF498-6B22-4C23-B9DE-FBD91F7FCCAE}" type="slidenum">
              <a:rPr lang="fr-BE" smtClean="0"/>
              <a:t>104</a:t>
            </a:fld>
            <a:endParaRPr lang="fr-BE"/>
          </a:p>
        </p:txBody>
      </p:sp>
    </p:spTree>
    <p:extLst>
      <p:ext uri="{BB962C8B-B14F-4D97-AF65-F5344CB8AC3E}">
        <p14:creationId xmlns:p14="http://schemas.microsoft.com/office/powerpoint/2010/main" val="1208047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Glassdoor</a:t>
            </a:r>
            <a:r>
              <a:rPr lang="en-US" dirty="0"/>
              <a:t> is a website where employees and former employees anonymously review companies and their management.</a:t>
            </a:r>
            <a:r>
              <a:rPr lang="en-US" baseline="30000" dirty="0">
                <a:hlinkClick r:id="rId3"/>
              </a:rPr>
              <a:t>[2</a:t>
            </a:r>
            <a:r>
              <a:rPr lang="en-US" baseline="30000" dirty="0" smtClean="0">
                <a:hlinkClick r:id="rId3"/>
              </a:rPr>
              <a:t>]</a:t>
            </a:r>
            <a:endParaRPr lang="en-US" baseline="30000" dirty="0" smtClean="0"/>
          </a:p>
          <a:p>
            <a:r>
              <a:rPr lang="en-US" dirty="0"/>
              <a:t>The site later also began focusing on CEOs and workplaces, as well as what it is like to work at jobs in general.</a:t>
            </a:r>
            <a:r>
              <a:rPr lang="en-US" baseline="30000" dirty="0">
                <a:hlinkClick r:id="rId3"/>
              </a:rPr>
              <a:t>[9]</a:t>
            </a:r>
            <a:r>
              <a:rPr lang="en-US" dirty="0"/>
              <a:t> Employee reviews are averaged for each company.</a:t>
            </a:r>
            <a:r>
              <a:rPr lang="en-US" baseline="30000" dirty="0">
                <a:hlinkClick r:id="rId3"/>
              </a:rPr>
              <a:t>[10]</a:t>
            </a:r>
            <a:r>
              <a:rPr lang="en-US" dirty="0"/>
              <a:t> </a:t>
            </a:r>
            <a:r>
              <a:rPr lang="en-US" dirty="0" err="1"/>
              <a:t>Glassdoor</a:t>
            </a:r>
            <a:r>
              <a:rPr lang="en-US" dirty="0"/>
              <a:t> ratings are based on user-generated reviews. Each year </a:t>
            </a:r>
            <a:r>
              <a:rPr lang="en-US" dirty="0" err="1"/>
              <a:t>Glassdoor</a:t>
            </a:r>
            <a:r>
              <a:rPr lang="en-US" dirty="0"/>
              <a:t> ranks overall company ratings to determine its annual Employees’ Choice Awards, also known as the Best Places to Work Awards.</a:t>
            </a:r>
            <a:r>
              <a:rPr lang="en-US" u="sng" baseline="30000" dirty="0">
                <a:hlinkClick r:id="rId3"/>
              </a:rPr>
              <a:t>[11</a:t>
            </a:r>
            <a:r>
              <a:rPr lang="en-US" u="sng" baseline="30000" dirty="0" smtClean="0">
                <a:hlinkClick r:id="rId3"/>
              </a:rPr>
              <a:t>]</a:t>
            </a:r>
            <a:endParaRPr lang="en-US" u="sng" baseline="30000" dirty="0" smtClean="0"/>
          </a:p>
          <a:p>
            <a:pPr marL="171450" indent="-171450">
              <a:buFont typeface="Symbol"/>
              <a:buChar char="Þ"/>
            </a:pPr>
            <a:r>
              <a:rPr lang="en-US" dirty="0" err="1" smtClean="0"/>
              <a:t>Glassdoor</a:t>
            </a:r>
            <a:r>
              <a:rPr lang="en-US" dirty="0" smtClean="0"/>
              <a:t> </a:t>
            </a:r>
            <a:r>
              <a:rPr lang="en-US" dirty="0" err="1"/>
              <a:t>heeft</a:t>
            </a:r>
            <a:r>
              <a:rPr lang="en-US" dirty="0"/>
              <a:t> </a:t>
            </a:r>
            <a:r>
              <a:rPr lang="en-US" dirty="0" err="1"/>
              <a:t>zich</a:t>
            </a:r>
            <a:r>
              <a:rPr lang="en-US" dirty="0"/>
              <a:t> </a:t>
            </a:r>
            <a:r>
              <a:rPr lang="en-US" dirty="0" err="1"/>
              <a:t>hierdoor</a:t>
            </a:r>
            <a:r>
              <a:rPr lang="en-US" dirty="0"/>
              <a:t> </a:t>
            </a:r>
            <a:r>
              <a:rPr lang="en-US" dirty="0" err="1"/>
              <a:t>ontwikkeld</a:t>
            </a:r>
            <a:r>
              <a:rPr lang="en-US" dirty="0"/>
              <a:t> </a:t>
            </a:r>
            <a:r>
              <a:rPr lang="en-US" dirty="0" err="1"/>
              <a:t>als</a:t>
            </a:r>
            <a:r>
              <a:rPr lang="en-US" dirty="0"/>
              <a:t> </a:t>
            </a:r>
            <a:r>
              <a:rPr lang="en-US" dirty="0" err="1"/>
              <a:t>een</a:t>
            </a:r>
            <a:r>
              <a:rPr lang="en-US" dirty="0"/>
              <a:t> </a:t>
            </a:r>
            <a:r>
              <a:rPr lang="en-US" dirty="0" err="1"/>
              <a:t>belangrijke</a:t>
            </a:r>
            <a:r>
              <a:rPr lang="en-US" dirty="0"/>
              <a:t> website </a:t>
            </a:r>
            <a:r>
              <a:rPr lang="en-US" dirty="0" err="1"/>
              <a:t>voor</a:t>
            </a:r>
            <a:r>
              <a:rPr lang="en-US" dirty="0"/>
              <a:t> </a:t>
            </a:r>
            <a:r>
              <a:rPr lang="en-US" dirty="0" err="1"/>
              <a:t>rekruteringen</a:t>
            </a:r>
            <a:r>
              <a:rPr lang="en-US" dirty="0" smtClean="0"/>
              <a:t>.</a:t>
            </a:r>
          </a:p>
          <a:p>
            <a:r>
              <a:rPr lang="en-US" sz="1200" b="1" i="0" kern="1200" dirty="0" smtClean="0">
                <a:solidFill>
                  <a:schemeClr val="tx1"/>
                </a:solidFill>
                <a:effectLst/>
                <a:latin typeface="+mn-lt"/>
                <a:ea typeface="+mn-ea"/>
                <a:cs typeface="+mn-cs"/>
              </a:rPr>
              <a:t>=&gt;</a:t>
            </a:r>
            <a:r>
              <a:rPr lang="en-US" sz="1200" b="1" i="0" kern="1200" dirty="0" err="1" smtClean="0">
                <a:solidFill>
                  <a:schemeClr val="tx1"/>
                </a:solidFill>
                <a:effectLst/>
                <a:latin typeface="+mn-lt"/>
                <a:ea typeface="+mn-ea"/>
                <a:cs typeface="+mn-cs"/>
              </a:rPr>
              <a:t>Baidu</a:t>
            </a:r>
            <a:r>
              <a:rPr lang="en-US" sz="1200" b="1" i="0" kern="1200" dirty="0" smtClean="0">
                <a:solidFill>
                  <a:schemeClr val="tx1"/>
                </a:solidFill>
                <a:effectLst/>
                <a:latin typeface="+mn-lt"/>
                <a:ea typeface="+mn-ea"/>
                <a:cs typeface="+mn-cs"/>
              </a:rPr>
              <a:t>, Inc.</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Chinese language"/>
              </a:rPr>
              <a:t>Chinese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 tooltip="wikt:百"/>
              </a:rPr>
              <a:t>百</a:t>
            </a:r>
            <a:r>
              <a:rPr lang="en-US" sz="1200" b="0" i="0" u="none" strike="noStrike" kern="1200" dirty="0" err="1" smtClean="0">
                <a:solidFill>
                  <a:schemeClr val="tx1"/>
                </a:solidFill>
                <a:effectLst/>
                <a:latin typeface="+mn-lt"/>
                <a:ea typeface="+mn-ea"/>
                <a:cs typeface="+mn-cs"/>
                <a:hlinkClick r:id="rId6" tooltip="wikt:度"/>
              </a:rPr>
              <a:t>度</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tooltip="Pinyin"/>
              </a:rPr>
              <a:t>pinyin</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Bǎidù</a:t>
            </a:r>
            <a:r>
              <a:rPr lang="en-US" sz="1200" b="0" i="0" kern="1200" dirty="0" smtClean="0">
                <a:solidFill>
                  <a:schemeClr val="tx1"/>
                </a:solidFill>
                <a:effectLst/>
                <a:latin typeface="+mn-lt"/>
                <a:ea typeface="+mn-ea"/>
                <a:cs typeface="+mn-cs"/>
              </a:rPr>
              <a:t>, anglicized </a:t>
            </a:r>
            <a:r>
              <a:rPr lang="en-US" sz="1200" b="0" i="0" u="none" strike="noStrike" kern="1200" dirty="0" smtClean="0">
                <a:solidFill>
                  <a:schemeClr val="tx1"/>
                </a:solidFill>
                <a:effectLst/>
                <a:latin typeface="+mn-lt"/>
                <a:ea typeface="+mn-ea"/>
                <a:cs typeface="+mn-cs"/>
                <a:hlinkClick r:id="rId8" tooltip="Help:IPA for English"/>
              </a:rPr>
              <a:t>/ˈ</a:t>
            </a:r>
            <a:r>
              <a:rPr lang="en-US" sz="1200" b="0" i="0" u="none" strike="noStrike" kern="1200" dirty="0" err="1" smtClean="0">
                <a:solidFill>
                  <a:schemeClr val="tx1"/>
                </a:solidFill>
                <a:effectLst/>
                <a:latin typeface="+mn-lt"/>
                <a:ea typeface="+mn-ea"/>
                <a:cs typeface="+mn-cs"/>
                <a:hlinkClick r:id="rId8" tooltip="Help:IPA for English"/>
              </a:rPr>
              <a:t>baɪdu</a:t>
            </a:r>
            <a:r>
              <a:rPr lang="en-US" sz="1200" b="0" i="0" u="none" strike="noStrike" kern="1200" dirty="0" smtClean="0">
                <a:solidFill>
                  <a:schemeClr val="tx1"/>
                </a:solidFill>
                <a:effectLst/>
                <a:latin typeface="+mn-lt"/>
                <a:ea typeface="+mn-ea"/>
                <a:cs typeface="+mn-cs"/>
                <a:hlinkClick r:id="rId8" tooltip="Help:IPA for English"/>
              </a:rPr>
              <a:t>ː/</a:t>
            </a:r>
            <a:r>
              <a:rPr lang="en-US" sz="1200" b="0" i="0" kern="1200" dirty="0" smtClean="0">
                <a:solidFill>
                  <a:schemeClr val="tx1"/>
                </a:solidFill>
                <a:effectLst/>
                <a:latin typeface="+mn-lt"/>
                <a:ea typeface="+mn-ea"/>
                <a:cs typeface="+mn-cs"/>
              </a:rPr>
              <a:t> "</a:t>
            </a:r>
            <a:r>
              <a:rPr lang="en-US" sz="1200" b="1" i="1" u="none" strike="noStrike" kern="1200" cap="small" dirty="0" smtClean="0">
                <a:solidFill>
                  <a:schemeClr val="tx1"/>
                </a:solidFill>
                <a:effectLst/>
                <a:latin typeface="+mn-lt"/>
                <a:ea typeface="+mn-ea"/>
                <a:cs typeface="+mn-cs"/>
                <a:hlinkClick r:id="rId9" tooltip="Help:Pronunciation respelling key"/>
              </a:rPr>
              <a:t>by</a:t>
            </a:r>
            <a:r>
              <a:rPr lang="en-US" sz="1200" b="0" i="1" u="none" strike="noStrike" kern="1200" dirty="0" smtClean="0">
                <a:solidFill>
                  <a:schemeClr val="tx1"/>
                </a:solidFill>
                <a:effectLst/>
                <a:latin typeface="+mn-lt"/>
                <a:ea typeface="+mn-ea"/>
                <a:cs typeface="+mn-cs"/>
                <a:hlinkClick r:id="rId9" tooltip="Help:Pronunciation respelling key"/>
              </a:rPr>
              <a:t>-doo</a:t>
            </a:r>
            <a:r>
              <a:rPr lang="en-US" sz="1200" b="0" i="0" kern="1200" dirty="0" smtClean="0">
                <a:solidFill>
                  <a:schemeClr val="tx1"/>
                </a:solidFill>
                <a:effectLst/>
                <a:latin typeface="+mn-lt"/>
                <a:ea typeface="+mn-ea"/>
                <a:cs typeface="+mn-cs"/>
              </a:rPr>
              <a:t>"), incorporated on January 18, 2000, is a </a:t>
            </a:r>
            <a:r>
              <a:rPr lang="en-US" sz="1200" b="0" i="0" u="none" strike="noStrike" kern="1200" dirty="0" smtClean="0">
                <a:solidFill>
                  <a:schemeClr val="tx1"/>
                </a:solidFill>
                <a:effectLst/>
                <a:latin typeface="+mn-lt"/>
                <a:ea typeface="+mn-ea"/>
                <a:cs typeface="+mn-cs"/>
                <a:hlinkClick r:id="rId10" tooltip="China"/>
              </a:rPr>
              <a:t>Chinese</a:t>
            </a:r>
            <a:r>
              <a:rPr lang="en-US" sz="1200" b="0" i="0" kern="1200" dirty="0" smtClean="0">
                <a:solidFill>
                  <a:schemeClr val="tx1"/>
                </a:solidFill>
                <a:effectLst/>
                <a:latin typeface="+mn-lt"/>
                <a:ea typeface="+mn-ea"/>
                <a:cs typeface="+mn-cs"/>
              </a:rPr>
              <a:t> web services company headquartered at the </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Campus in </a:t>
            </a:r>
            <a:r>
              <a:rPr lang="en-US" sz="1200" b="0" i="0" u="none" strike="noStrike" kern="1200" dirty="0" smtClean="0">
                <a:solidFill>
                  <a:schemeClr val="tx1"/>
                </a:solidFill>
                <a:effectLst/>
                <a:latin typeface="+mn-lt"/>
                <a:ea typeface="+mn-ea"/>
                <a:cs typeface="+mn-cs"/>
                <a:hlinkClick r:id="rId11" tooltip="Beijing"/>
              </a:rPr>
              <a:t>Beijing</a:t>
            </a:r>
            <a:r>
              <a:rPr lang="en-US" sz="1200" b="0" i="0" kern="1200" dirty="0" smtClean="0">
                <a:solidFill>
                  <a:schemeClr val="tx1"/>
                </a:solidFill>
                <a:effectLst/>
                <a:latin typeface="+mn-lt"/>
                <a:ea typeface="+mn-ea"/>
                <a:cs typeface="+mn-cs"/>
              </a:rPr>
              <a:t>'s </a:t>
            </a:r>
            <a:r>
              <a:rPr lang="en-US" sz="1200" b="0" i="0" u="none" strike="noStrike" kern="1200" dirty="0" err="1" smtClean="0">
                <a:solidFill>
                  <a:schemeClr val="tx1"/>
                </a:solidFill>
                <a:effectLst/>
                <a:latin typeface="+mn-lt"/>
                <a:ea typeface="+mn-ea"/>
                <a:cs typeface="+mn-cs"/>
                <a:hlinkClick r:id="rId12" tooltip="Haidian District"/>
              </a:rPr>
              <a:t>Haidian</a:t>
            </a:r>
            <a:r>
              <a:rPr lang="en-US" sz="1200" b="0" i="0" u="none" strike="noStrike" kern="1200" dirty="0" smtClean="0">
                <a:solidFill>
                  <a:schemeClr val="tx1"/>
                </a:solidFill>
                <a:effectLst/>
                <a:latin typeface="+mn-lt"/>
                <a:ea typeface="+mn-ea"/>
                <a:cs typeface="+mn-cs"/>
                <a:hlinkClick r:id="rId12" tooltip="Haidian District"/>
              </a:rPr>
              <a:t> District</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3"/>
              </a:rPr>
              <a:t>[6]</a:t>
            </a:r>
            <a:r>
              <a:rPr lang="en-US" sz="1200" b="0" i="0" kern="1200" dirty="0" smtClean="0">
                <a:solidFill>
                  <a:schemeClr val="tx1"/>
                </a:solidFill>
                <a:effectLst/>
                <a:latin typeface="+mn-lt"/>
                <a:ea typeface="+mn-ea"/>
                <a:cs typeface="+mn-cs"/>
              </a:rPr>
              <a:t> It is </a:t>
            </a:r>
            <a:r>
              <a:rPr lang="en-US" sz="1200" b="0" i="0" u="none" strike="noStrike" kern="1200" dirty="0" smtClean="0">
                <a:solidFill>
                  <a:schemeClr val="tx1"/>
                </a:solidFill>
                <a:effectLst/>
                <a:latin typeface="+mn-lt"/>
                <a:ea typeface="+mn-ea"/>
                <a:cs typeface="+mn-cs"/>
                <a:hlinkClick r:id="rId14" tooltip="List of largest Internet companies"/>
              </a:rPr>
              <a:t>one of the largest Internet companies</a:t>
            </a:r>
            <a:r>
              <a:rPr lang="en-US" sz="1200" b="0" i="0" kern="1200" dirty="0" smtClean="0">
                <a:solidFill>
                  <a:schemeClr val="tx1"/>
                </a:solidFill>
                <a:effectLst/>
                <a:latin typeface="+mn-lt"/>
                <a:ea typeface="+mn-ea"/>
                <a:cs typeface="+mn-cs"/>
              </a:rPr>
              <a:t> in the world.</a:t>
            </a:r>
          </a:p>
          <a:p>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offers many services, including a </a:t>
            </a:r>
            <a:r>
              <a:rPr lang="en-US" sz="1200" b="0" i="0" u="none" strike="noStrike" kern="1200" dirty="0" smtClean="0">
                <a:solidFill>
                  <a:schemeClr val="tx1"/>
                </a:solidFill>
                <a:effectLst/>
                <a:latin typeface="+mn-lt"/>
                <a:ea typeface="+mn-ea"/>
                <a:cs typeface="+mn-cs"/>
                <a:hlinkClick r:id="rId4" tooltip="Chinese language"/>
              </a:rPr>
              <a:t>Chinese</a:t>
            </a:r>
            <a:r>
              <a:rPr lang="en-US" sz="1200" b="0" i="0" kern="1200" dirty="0" smtClean="0">
                <a:solidFill>
                  <a:schemeClr val="tx1"/>
                </a:solidFill>
                <a:effectLst/>
                <a:latin typeface="+mn-lt"/>
                <a:ea typeface="+mn-ea"/>
                <a:cs typeface="+mn-cs"/>
              </a:rPr>
              <a:t> search engine for websites, audio files and images. </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offers 57 search and community services including </a:t>
            </a:r>
            <a:r>
              <a:rPr lang="en-US" sz="1200" b="0" i="0" u="none" strike="noStrike" kern="1200" dirty="0" err="1" smtClean="0">
                <a:solidFill>
                  <a:schemeClr val="tx1"/>
                </a:solidFill>
                <a:effectLst/>
                <a:latin typeface="+mn-lt"/>
                <a:ea typeface="+mn-ea"/>
                <a:cs typeface="+mn-cs"/>
                <a:hlinkClick r:id="rId15" tooltip="Baidu Baike"/>
              </a:rPr>
              <a:t>Baidu</a:t>
            </a:r>
            <a:r>
              <a:rPr lang="en-US" sz="1200" b="0" i="0" u="none" strike="noStrike" kern="1200" dirty="0" smtClean="0">
                <a:solidFill>
                  <a:schemeClr val="tx1"/>
                </a:solidFill>
                <a:effectLst/>
                <a:latin typeface="+mn-lt"/>
                <a:ea typeface="+mn-ea"/>
                <a:cs typeface="+mn-cs"/>
                <a:hlinkClick r:id="rId15" tooltip="Baidu Baike"/>
              </a:rPr>
              <a:t> </a:t>
            </a:r>
            <a:r>
              <a:rPr lang="en-US" sz="1200" b="0" i="0" u="none" strike="noStrike" kern="1200" dirty="0" err="1" smtClean="0">
                <a:solidFill>
                  <a:schemeClr val="tx1"/>
                </a:solidFill>
                <a:effectLst/>
                <a:latin typeface="+mn-lt"/>
                <a:ea typeface="+mn-ea"/>
                <a:cs typeface="+mn-cs"/>
                <a:hlinkClick r:id="rId15" tooltip="Baidu Baike"/>
              </a:rPr>
              <a:t>Baike</a:t>
            </a:r>
            <a:r>
              <a:rPr lang="en-US" sz="1200" b="0" i="0" kern="1200" dirty="0" smtClean="0">
                <a:solidFill>
                  <a:schemeClr val="tx1"/>
                </a:solidFill>
                <a:effectLst/>
                <a:latin typeface="+mn-lt"/>
                <a:ea typeface="+mn-ea"/>
                <a:cs typeface="+mn-cs"/>
              </a:rPr>
              <a:t> (an online, collaboratively built </a:t>
            </a:r>
            <a:r>
              <a:rPr lang="en-US" sz="1200" b="0" i="0" u="none" strike="noStrike" kern="1200" dirty="0" smtClean="0">
                <a:solidFill>
                  <a:schemeClr val="tx1"/>
                </a:solidFill>
                <a:effectLst/>
                <a:latin typeface="+mn-lt"/>
                <a:ea typeface="+mn-ea"/>
                <a:cs typeface="+mn-cs"/>
                <a:hlinkClick r:id="rId16" tooltip="Encyclopedia"/>
              </a:rPr>
              <a:t>encyclopedia</a:t>
            </a:r>
            <a:r>
              <a:rPr lang="en-US" sz="1200" b="0" i="0" kern="1200" dirty="0" smtClean="0">
                <a:solidFill>
                  <a:schemeClr val="tx1"/>
                </a:solidFill>
                <a:effectLst/>
                <a:latin typeface="+mn-lt"/>
                <a:ea typeface="+mn-ea"/>
                <a:cs typeface="+mn-cs"/>
              </a:rPr>
              <a:t>) and a searchable, keyword-based discussion forum.</a:t>
            </a:r>
            <a:r>
              <a:rPr lang="en-US" sz="1200" b="0" i="0" u="none" strike="noStrike" kern="1200" baseline="30000" dirty="0" smtClean="0">
                <a:solidFill>
                  <a:schemeClr val="tx1"/>
                </a:solidFill>
                <a:effectLst/>
                <a:latin typeface="+mn-lt"/>
                <a:ea typeface="+mn-ea"/>
                <a:cs typeface="+mn-cs"/>
                <a:hlinkClick r:id="rId13"/>
              </a:rPr>
              <a:t>[7]</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was established in 2000 by </a:t>
            </a:r>
            <a:r>
              <a:rPr lang="en-US" sz="1200" b="0" i="0" u="none" strike="noStrike" kern="1200" dirty="0" smtClean="0">
                <a:solidFill>
                  <a:schemeClr val="tx1"/>
                </a:solidFill>
                <a:effectLst/>
                <a:latin typeface="+mn-lt"/>
                <a:ea typeface="+mn-ea"/>
                <a:cs typeface="+mn-cs"/>
                <a:hlinkClick r:id="rId17" tooltip="Robin Li"/>
              </a:rPr>
              <a:t>Robin Li</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8" tooltip="Eric Xu"/>
              </a:rPr>
              <a:t>Eric Xu</a:t>
            </a:r>
            <a:r>
              <a:rPr lang="en-US" sz="1200" b="0" i="0" kern="1200" dirty="0" smtClean="0">
                <a:solidFill>
                  <a:schemeClr val="tx1"/>
                </a:solidFill>
                <a:effectLst/>
                <a:latin typeface="+mn-lt"/>
                <a:ea typeface="+mn-ea"/>
                <a:cs typeface="+mn-cs"/>
              </a:rPr>
              <a:t>.</a:t>
            </a:r>
          </a:p>
          <a:p>
            <a:pPr marL="171450" indent="-171450">
              <a:buFont typeface="Symbol"/>
              <a:buChar char="Þ"/>
            </a:pPr>
            <a:r>
              <a:rPr lang="en-US" sz="1200" b="1" i="0" kern="1200" dirty="0" smtClean="0">
                <a:solidFill>
                  <a:schemeClr val="tx1"/>
                </a:solidFill>
                <a:effectLst/>
                <a:latin typeface="+mn-lt"/>
                <a:ea typeface="+mn-ea"/>
                <a:cs typeface="+mn-cs"/>
              </a:rPr>
              <a:t>Alipay.com</a:t>
            </a:r>
            <a:r>
              <a:rPr lang="en-US" sz="1200" b="0" i="0" kern="1200" dirty="0" smtClean="0">
                <a:solidFill>
                  <a:schemeClr val="tx1"/>
                </a:solidFill>
                <a:effectLst/>
                <a:latin typeface="+mn-lt"/>
                <a:ea typeface="+mn-ea"/>
                <a:cs typeface="+mn-cs"/>
              </a:rPr>
              <a:t> is a third-party online payment platform. It was launched in China in 2004 </a:t>
            </a:r>
            <a:r>
              <a:rPr lang="en-US" sz="1200" b="0" i="0" kern="1200" dirty="0" err="1" smtClean="0">
                <a:solidFill>
                  <a:schemeClr val="tx1"/>
                </a:solidFill>
                <a:effectLst/>
                <a:latin typeface="+mn-lt"/>
                <a:ea typeface="+mn-ea"/>
                <a:cs typeface="+mn-cs"/>
              </a:rPr>
              <a:t>by</a:t>
            </a:r>
            <a:r>
              <a:rPr lang="en-US" sz="1200" b="0" i="0" u="none" strike="noStrike" kern="1200" dirty="0" err="1" smtClean="0">
                <a:solidFill>
                  <a:schemeClr val="tx1"/>
                </a:solidFill>
                <a:effectLst/>
                <a:latin typeface="+mn-lt"/>
                <a:ea typeface="+mn-ea"/>
                <a:cs typeface="+mn-cs"/>
                <a:hlinkClick r:id="rId19" tooltip="Alibaba Group"/>
              </a:rPr>
              <a:t>Alibaba</a:t>
            </a:r>
            <a:r>
              <a:rPr lang="en-US" sz="1200" b="0" i="0" u="none" strike="noStrike" kern="1200" dirty="0" smtClean="0">
                <a:solidFill>
                  <a:schemeClr val="tx1"/>
                </a:solidFill>
                <a:effectLst/>
                <a:latin typeface="+mn-lt"/>
                <a:ea typeface="+mn-ea"/>
                <a:cs typeface="+mn-cs"/>
                <a:hlinkClick r:id="rId19" tooltip="Alibaba Group"/>
              </a:rPr>
              <a:t> Group</a:t>
            </a:r>
            <a:r>
              <a:rPr lang="en-US" sz="1200" b="0" i="0" kern="1200" dirty="0" smtClean="0">
                <a:solidFill>
                  <a:schemeClr val="tx1"/>
                </a:solidFill>
                <a:effectLst/>
                <a:latin typeface="+mn-lt"/>
                <a:ea typeface="+mn-ea"/>
                <a:cs typeface="+mn-cs"/>
              </a:rPr>
              <a:t> and its founder </a:t>
            </a:r>
            <a:r>
              <a:rPr lang="en-US" sz="1200" b="0" i="0" u="none" strike="noStrike" kern="1200" dirty="0" smtClean="0">
                <a:solidFill>
                  <a:schemeClr val="tx1"/>
                </a:solidFill>
                <a:effectLst/>
                <a:latin typeface="+mn-lt"/>
                <a:ea typeface="+mn-ea"/>
                <a:cs typeface="+mn-cs"/>
                <a:hlinkClick r:id="rId20" tooltip="Jack Ma"/>
              </a:rPr>
              <a:t>Jack Ma</a:t>
            </a:r>
            <a:r>
              <a:rPr lang="en-US" sz="1200" b="0" i="0" kern="1200" dirty="0" smtClean="0">
                <a:solidFill>
                  <a:schemeClr val="tx1"/>
                </a:solidFill>
                <a:effectLst/>
                <a:latin typeface="+mn-lt"/>
                <a:ea typeface="+mn-ea"/>
                <a:cs typeface="+mn-cs"/>
              </a:rPr>
              <a:t>. According to an analyst research report, </a:t>
            </a:r>
            <a:r>
              <a:rPr lang="en-US" sz="1200" b="0" i="0" kern="1200" dirty="0" err="1" smtClean="0">
                <a:solidFill>
                  <a:schemeClr val="tx1"/>
                </a:solidFill>
                <a:effectLst/>
                <a:latin typeface="+mn-lt"/>
                <a:ea typeface="+mn-ea"/>
                <a:cs typeface="+mn-cs"/>
              </a:rPr>
              <a:t>Alipay</a:t>
            </a:r>
            <a:r>
              <a:rPr lang="en-US" sz="1200" b="0" i="0" kern="1200" dirty="0" smtClean="0">
                <a:solidFill>
                  <a:schemeClr val="tx1"/>
                </a:solidFill>
                <a:effectLst/>
                <a:latin typeface="+mn-lt"/>
                <a:ea typeface="+mn-ea"/>
                <a:cs typeface="+mn-cs"/>
              </a:rPr>
              <a:t> had the biggest market share in China with 400 million users and control of just under half of China's online payment market in October 2016.</a:t>
            </a:r>
            <a:endParaRPr lang="nl-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111</a:t>
            </a:fld>
            <a:endParaRPr lang="en-US"/>
          </a:p>
        </p:txBody>
      </p:sp>
    </p:spTree>
    <p:extLst>
      <p:ext uri="{BB962C8B-B14F-4D97-AF65-F5344CB8AC3E}">
        <p14:creationId xmlns:p14="http://schemas.microsoft.com/office/powerpoint/2010/main" val="2704050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112</a:t>
            </a:fld>
            <a:endParaRPr lang="en-US"/>
          </a:p>
        </p:txBody>
      </p:sp>
    </p:spTree>
    <p:extLst>
      <p:ext uri="{BB962C8B-B14F-4D97-AF65-F5344CB8AC3E}">
        <p14:creationId xmlns:p14="http://schemas.microsoft.com/office/powerpoint/2010/main" val="277850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12</a:t>
            </a:fld>
            <a:endParaRPr lang="nl-BE"/>
          </a:p>
        </p:txBody>
      </p:sp>
    </p:spTree>
    <p:extLst>
      <p:ext uri="{BB962C8B-B14F-4D97-AF65-F5344CB8AC3E}">
        <p14:creationId xmlns:p14="http://schemas.microsoft.com/office/powerpoint/2010/main" val="231648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13</a:t>
            </a:fld>
            <a:endParaRPr lang="en-US"/>
          </a:p>
        </p:txBody>
      </p:sp>
    </p:spTree>
    <p:extLst>
      <p:ext uri="{BB962C8B-B14F-4D97-AF65-F5344CB8AC3E}">
        <p14:creationId xmlns:p14="http://schemas.microsoft.com/office/powerpoint/2010/main" val="292000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14</a:t>
            </a:fld>
            <a:endParaRPr lang="en-US"/>
          </a:p>
        </p:txBody>
      </p:sp>
    </p:spTree>
    <p:extLst>
      <p:ext uri="{BB962C8B-B14F-4D97-AF65-F5344CB8AC3E}">
        <p14:creationId xmlns:p14="http://schemas.microsoft.com/office/powerpoint/2010/main" val="236070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15</a:t>
            </a:fld>
            <a:endParaRPr lang="en-US"/>
          </a:p>
        </p:txBody>
      </p:sp>
    </p:spTree>
    <p:extLst>
      <p:ext uri="{BB962C8B-B14F-4D97-AF65-F5344CB8AC3E}">
        <p14:creationId xmlns:p14="http://schemas.microsoft.com/office/powerpoint/2010/main" val="318887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17</a:t>
            </a:fld>
            <a:endParaRPr lang="en-US"/>
          </a:p>
        </p:txBody>
      </p:sp>
    </p:spTree>
    <p:extLst>
      <p:ext uri="{BB962C8B-B14F-4D97-AF65-F5344CB8AC3E}">
        <p14:creationId xmlns:p14="http://schemas.microsoft.com/office/powerpoint/2010/main" val="912254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810" y="882491"/>
            <a:ext cx="8998360" cy="506971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224950" y="4252808"/>
            <a:ext cx="6771737" cy="560716"/>
          </a:xfrm>
        </p:spPr>
        <p:txBody>
          <a:bodyPr/>
          <a:lstStyle>
            <a:lvl1pPr algn="r">
              <a:defRPr sz="2800" b="1"/>
            </a:lvl1pPr>
          </a:lstStyle>
          <a:p>
            <a:r>
              <a:rPr lang="en-US" smtClean="0"/>
              <a:t>Click to edit Master title style</a:t>
            </a:r>
            <a:endParaRPr lang="fr-BE"/>
          </a:p>
        </p:txBody>
      </p:sp>
      <p:sp>
        <p:nvSpPr>
          <p:cNvPr id="3" name="Subtitle 2"/>
          <p:cNvSpPr>
            <a:spLocks noGrp="1"/>
          </p:cNvSpPr>
          <p:nvPr>
            <p:ph type="subTitle" idx="1"/>
          </p:nvPr>
        </p:nvSpPr>
        <p:spPr>
          <a:xfrm>
            <a:off x="2436709" y="4835509"/>
            <a:ext cx="5576724" cy="426593"/>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Tree>
    <p:extLst>
      <p:ext uri="{BB962C8B-B14F-4D97-AF65-F5344CB8AC3E}">
        <p14:creationId xmlns:p14="http://schemas.microsoft.com/office/powerpoint/2010/main" val="4293309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a:xfrm>
            <a:off x="8364569" y="6536343"/>
            <a:ext cx="481642" cy="216000"/>
          </a:xfrm>
          <a:prstGeom prst="rect">
            <a:avLst/>
          </a:prstGeom>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r>
              <a:rPr lang="nl-BE" smtClean="0"/>
              <a:t>14/01/2017</a:t>
            </a:r>
            <a:endParaRPr lang="en-GB"/>
          </a:p>
        </p:txBody>
      </p:sp>
    </p:spTree>
    <p:extLst>
      <p:ext uri="{BB962C8B-B14F-4D97-AF65-F5344CB8AC3E}">
        <p14:creationId xmlns:p14="http://schemas.microsoft.com/office/powerpoint/2010/main" val="47406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7" name="Date Placeholder 6"/>
          <p:cNvSpPr>
            <a:spLocks noGrp="1"/>
          </p:cNvSpPr>
          <p:nvPr>
            <p:ph type="dt" sz="half" idx="10"/>
          </p:nvPr>
        </p:nvSpPr>
        <p:spPr/>
        <p:txBody>
          <a:bodyPr/>
          <a:lstStyle/>
          <a:p>
            <a:r>
              <a:rPr lang="nl-BE" smtClean="0">
                <a:solidFill>
                  <a:prstClr val="black">
                    <a:tint val="75000"/>
                  </a:prstClr>
                </a:solidFill>
              </a:rPr>
              <a:t>14/01/2017</a:t>
            </a:r>
            <a:endParaRPr lang="nl-BE" dirty="0">
              <a:solidFill>
                <a:prstClr val="black">
                  <a:tint val="75000"/>
                </a:prstClr>
              </a:solidFill>
            </a:endParaRPr>
          </a:p>
        </p:txBody>
      </p:sp>
      <p:sp>
        <p:nvSpPr>
          <p:cNvPr id="9" name="Slide Number Placeholder 8"/>
          <p:cNvSpPr>
            <a:spLocks noGrp="1"/>
          </p:cNvSpPr>
          <p:nvPr>
            <p:ph type="sldNum" sz="quarter" idx="12"/>
          </p:nvPr>
        </p:nvSpPr>
        <p:spPr>
          <a:xfrm>
            <a:off x="8364569" y="6536343"/>
            <a:ext cx="481642" cy="216000"/>
          </a:xfrm>
          <a:prstGeom prst="rect">
            <a:avLst/>
          </a:prstGeom>
        </p:spPr>
        <p:txBody>
          <a:bodyPr/>
          <a:lstStyle>
            <a:lvl1pPr>
              <a:defRPr b="1">
                <a:solidFill>
                  <a:schemeClr val="tx1">
                    <a:lumMod val="65000"/>
                    <a:lumOff val="35000"/>
                  </a:schemeClr>
                </a:solidFill>
              </a:defRPr>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3917118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452421"/>
            <a:ext cx="7772400" cy="4627563"/>
          </a:xfrm>
        </p:spPr>
        <p:txBody>
          <a:bodyPr>
            <a:normAutofit/>
          </a:bodyPr>
          <a:lstStyle>
            <a:lvl1pPr>
              <a:spcBef>
                <a:spcPts val="900"/>
              </a:spcBef>
              <a:defRPr sz="1800"/>
            </a:lvl1pPr>
            <a:lvl2pPr>
              <a:spcBef>
                <a:spcPts val="900"/>
              </a:spcBef>
              <a:defRPr sz="1600"/>
            </a:lvl2pPr>
            <a:lvl3pPr>
              <a:spcBef>
                <a:spcPts val="900"/>
              </a:spcBef>
              <a:defRPr sz="1600"/>
            </a:lvl3pPr>
            <a:lvl4pPr>
              <a:spcBef>
                <a:spcPts val="900"/>
              </a:spcBef>
              <a:defRPr sz="1600"/>
            </a:lvl4pPr>
            <a:lvl5pPr>
              <a:spcBef>
                <a:spcPts val="90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0" y="933450"/>
            <a:ext cx="7772400" cy="406400"/>
          </a:xfrm>
        </p:spPr>
        <p:txBody>
          <a:bodyPr>
            <a:noAutofit/>
          </a:bodyPr>
          <a:lstStyle>
            <a:lvl1pPr marL="0" indent="0" algn="ctr">
              <a:lnSpc>
                <a:spcPct val="86000"/>
              </a:lnSpc>
              <a:spcBef>
                <a:spcPts val="0"/>
              </a:spcBef>
              <a:buNone/>
              <a:defRPr sz="1600" baseline="0"/>
            </a:lvl1pPr>
          </a:lstStyle>
          <a:p>
            <a:pPr lvl="0"/>
            <a:r>
              <a:rPr lang="en-US" dirty="0" smtClean="0"/>
              <a:t>Click here to edit subtitle</a:t>
            </a:r>
            <a:endParaRPr lang="en-US" dirty="0"/>
          </a:p>
        </p:txBody>
      </p:sp>
      <p:sp>
        <p:nvSpPr>
          <p:cNvPr id="6"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7872077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smtClean="0"/>
              <a:t>Click here to edit subtitle</a:t>
            </a:r>
            <a:endParaRPr lang="en-US" dirty="0"/>
          </a:p>
        </p:txBody>
      </p:sp>
      <p:sp>
        <p:nvSpPr>
          <p:cNvPr id="4"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1632115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dia+tekst">
    <p:spTree>
      <p:nvGrpSpPr>
        <p:cNvPr id="1" name=""/>
        <p:cNvGrpSpPr/>
        <p:nvPr/>
      </p:nvGrpSpPr>
      <p:grpSpPr>
        <a:xfrm>
          <a:off x="0" y="0"/>
          <a:ext cx="0" cy="0"/>
          <a:chOff x="0" y="0"/>
          <a:chExt cx="0" cy="0"/>
        </a:xfrm>
      </p:grpSpPr>
      <p:sp>
        <p:nvSpPr>
          <p:cNvPr id="9" name="Tijdelijke aanduiding voor tekst 4"/>
          <p:cNvSpPr>
            <a:spLocks noGrp="1"/>
          </p:cNvSpPr>
          <p:nvPr>
            <p:ph type="body" sz="quarter" idx="11"/>
          </p:nvPr>
        </p:nvSpPr>
        <p:spPr>
          <a:xfrm>
            <a:off x="457200" y="1124744"/>
            <a:ext cx="8096250" cy="5256584"/>
          </a:xfrm>
          <a:prstGeom prst="rect">
            <a:avLst/>
          </a:prstGeom>
        </p:spPr>
        <p:txBody>
          <a:bodyPr vert="horz"/>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
        <p:nvSpPr>
          <p:cNvPr id="6" name="Title 1"/>
          <p:cNvSpPr>
            <a:spLocks noGrp="1"/>
          </p:cNvSpPr>
          <p:nvPr>
            <p:ph type="title"/>
          </p:nvPr>
        </p:nvSpPr>
        <p:spPr>
          <a:xfrm>
            <a:off x="1403648" y="140470"/>
            <a:ext cx="6048672" cy="696242"/>
          </a:xfrm>
        </p:spPr>
        <p:txBody>
          <a:bodyPr>
            <a:noAutofit/>
          </a:bodyPr>
          <a:lstStyle>
            <a:lvl1pPr>
              <a:defRPr sz="2800"/>
            </a:lvl1pPr>
          </a:lstStyle>
          <a:p>
            <a:r>
              <a:rPr lang="en-US" dirty="0" smtClean="0"/>
              <a:t>Click to edit Master title style</a:t>
            </a:r>
            <a:endParaRPr lang="fr-BE" dirty="0"/>
          </a:p>
        </p:txBody>
      </p:sp>
      <p:sp>
        <p:nvSpPr>
          <p:cNvPr id="7" name="Date Placeholder 4"/>
          <p:cNvSpPr>
            <a:spLocks noGrp="1"/>
          </p:cNvSpPr>
          <p:nvPr>
            <p:ph type="dt" sz="half" idx="10"/>
          </p:nvPr>
        </p:nvSpPr>
        <p:spPr>
          <a:xfrm>
            <a:off x="457200" y="6448251"/>
            <a:ext cx="2133600" cy="365125"/>
          </a:xfrm>
        </p:spPr>
        <p:txBody>
          <a:bodyPr/>
          <a:lstStyle/>
          <a:p>
            <a:r>
              <a:rPr lang="nl-BE" smtClean="0">
                <a:solidFill>
                  <a:prstClr val="black">
                    <a:tint val="75000"/>
                  </a:prstClr>
                </a:solidFill>
              </a:rPr>
              <a:t>14/01/2017</a:t>
            </a:r>
            <a:endParaRPr lang="fr-BE" dirty="0">
              <a:solidFill>
                <a:prstClr val="black">
                  <a:tint val="75000"/>
                </a:prstClr>
              </a:solidFill>
            </a:endParaRPr>
          </a:p>
        </p:txBody>
      </p:sp>
      <p:sp>
        <p:nvSpPr>
          <p:cNvPr id="8" name="Slide Number Placeholder 6"/>
          <p:cNvSpPr>
            <a:spLocks noGrp="1"/>
          </p:cNvSpPr>
          <p:nvPr>
            <p:ph type="sldNum" sz="quarter" idx="12"/>
          </p:nvPr>
        </p:nvSpPr>
        <p:spPr>
          <a:xfrm>
            <a:off x="3518520" y="6453336"/>
            <a:ext cx="2133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Slide Number Placeholder 4"/>
          <p:cNvSpPr txBox="1">
            <a:spLocks/>
          </p:cNvSpPr>
          <p:nvPr userDrawn="1"/>
        </p:nvSpPr>
        <p:spPr>
          <a:xfrm>
            <a:off x="8364569" y="6536343"/>
            <a:ext cx="481642" cy="216000"/>
          </a:xfrm>
          <a:prstGeom prst="rect">
            <a:avLst/>
          </a:prstGeom>
        </p:spPr>
        <p:txBody>
          <a:bodyPr/>
          <a:lstStyle>
            <a:defPPr>
              <a:defRPr lang="en-US"/>
            </a:defPPr>
            <a:lvl1pPr algn="ctr" rtl="0" fontAlgn="base">
              <a:spcBef>
                <a:spcPct val="0"/>
              </a:spcBef>
              <a:spcAft>
                <a:spcPct val="0"/>
              </a:spcAft>
              <a:defRPr sz="1000"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9033671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r>
              <a:rPr lang="nl-BE" smtClean="0"/>
              <a:t>14/01/2017</a:t>
            </a:r>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8465BF76-040A-4C7A-A6F0-BE44C74E5BBE}" type="slidenum">
              <a:rPr lang="nl-BE" smtClean="0"/>
              <a:t>‹#›</a:t>
            </a:fld>
            <a:endParaRPr lang="nl-BE"/>
          </a:p>
        </p:txBody>
      </p:sp>
    </p:spTree>
    <p:extLst>
      <p:ext uri="{BB962C8B-B14F-4D97-AF65-F5344CB8AC3E}">
        <p14:creationId xmlns:p14="http://schemas.microsoft.com/office/powerpoint/2010/main" val="1732289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_">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2729" y="528825"/>
            <a:ext cx="3700422" cy="2084835"/>
          </a:xfrm>
          <a:prstGeom prst="rect">
            <a:avLst/>
          </a:prstGeom>
        </p:spPr>
      </p:pic>
      <p:sp>
        <p:nvSpPr>
          <p:cNvPr id="2" name="Title 1"/>
          <p:cNvSpPr>
            <a:spLocks noGrp="1"/>
          </p:cNvSpPr>
          <p:nvPr>
            <p:ph type="ctrTitle"/>
          </p:nvPr>
        </p:nvSpPr>
        <p:spPr>
          <a:xfrm>
            <a:off x="685800" y="2613660"/>
            <a:ext cx="7772400" cy="1470025"/>
          </a:xfrm>
        </p:spPr>
        <p:txBody>
          <a:bodyPr/>
          <a:lstStyle>
            <a:lvl1pPr algn="ctr">
              <a:defRPr/>
            </a:lvl1pPr>
          </a:lstStyle>
          <a:p>
            <a:r>
              <a:rPr lang="en-US" smtClean="0"/>
              <a:t>Click to edit Master title style</a:t>
            </a:r>
            <a:endParaRPr lang="fr-BE"/>
          </a:p>
        </p:txBody>
      </p:sp>
      <p:sp>
        <p:nvSpPr>
          <p:cNvPr id="3" name="Subtitle 2"/>
          <p:cNvSpPr>
            <a:spLocks noGrp="1"/>
          </p:cNvSpPr>
          <p:nvPr>
            <p:ph type="subTitle" idx="1"/>
          </p:nvPr>
        </p:nvSpPr>
        <p:spPr>
          <a:xfrm>
            <a:off x="1371600" y="425713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10" name="Freeform 13"/>
          <p:cNvSpPr>
            <a:spLocks/>
          </p:cNvSpPr>
          <p:nvPr/>
        </p:nvSpPr>
        <p:spPr bwMode="auto">
          <a:xfrm>
            <a:off x="5420316" y="6247389"/>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1" name="Freeform 15"/>
          <p:cNvSpPr>
            <a:spLocks/>
          </p:cNvSpPr>
          <p:nvPr/>
        </p:nvSpPr>
        <p:spPr bwMode="auto">
          <a:xfrm>
            <a:off x="630821" y="6237312"/>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2" name="Freeform 16"/>
          <p:cNvSpPr>
            <a:spLocks/>
          </p:cNvSpPr>
          <p:nvPr/>
        </p:nvSpPr>
        <p:spPr bwMode="auto">
          <a:xfrm>
            <a:off x="8434133" y="6247389"/>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41082606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74124" y="916996"/>
            <a:ext cx="9011675" cy="5020991"/>
            <a:chOff x="688828" y="1380227"/>
            <a:chExt cx="7648452" cy="4261451"/>
          </a:xfrm>
          <a:solidFill>
            <a:schemeClr val="accent1">
              <a:lumMod val="40000"/>
              <a:lumOff val="60000"/>
            </a:schemeClr>
          </a:solidFill>
          <a:effectLst>
            <a:outerShdw blurRad="50800" dist="38100" dir="2700000" algn="tl" rotWithShape="0">
              <a:prstClr val="black">
                <a:alpha val="40000"/>
              </a:prstClr>
            </a:outerShdw>
          </a:effectLst>
        </p:grpSpPr>
        <p:sp>
          <p:nvSpPr>
            <p:cNvPr id="27" name="Oval 26"/>
            <p:cNvSpPr/>
            <p:nvPr userDrawn="1"/>
          </p:nvSpPr>
          <p:spPr>
            <a:xfrm>
              <a:off x="3045125" y="1380227"/>
              <a:ext cx="4261451" cy="4261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5131127"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2055139"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688828" y="2181842"/>
              <a:ext cx="2709980" cy="27099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p:nvPr>
        </p:nvSpPr>
        <p:spPr>
          <a:xfrm>
            <a:off x="74123" y="2389223"/>
            <a:ext cx="9011675" cy="1470025"/>
          </a:xfrm>
        </p:spPr>
        <p:txBody>
          <a:bodyPr/>
          <a:lstStyle>
            <a:lvl1pPr algn="ctr">
              <a:defRPr sz="5400" b="1" cap="none" spc="0">
                <a:ln>
                  <a:noFill/>
                </a:ln>
                <a:solidFill>
                  <a:schemeClr val="tx1"/>
                </a:solidFill>
                <a:effectLst/>
              </a:defRPr>
            </a:lvl1pPr>
          </a:lstStyle>
          <a:p>
            <a:r>
              <a:rPr lang="en-US" smtClean="0"/>
              <a:t>Click to edit Master title style</a:t>
            </a:r>
            <a:endParaRPr lang="fr-BE"/>
          </a:p>
        </p:txBody>
      </p:sp>
      <p:sp>
        <p:nvSpPr>
          <p:cNvPr id="3" name="Subtitle 2"/>
          <p:cNvSpPr>
            <a:spLocks noGrp="1"/>
          </p:cNvSpPr>
          <p:nvPr>
            <p:ph type="subTitle" idx="1"/>
          </p:nvPr>
        </p:nvSpPr>
        <p:spPr>
          <a:xfrm>
            <a:off x="690113" y="3968156"/>
            <a:ext cx="7746521" cy="707367"/>
          </a:xfrm>
        </p:spPr>
        <p:txBody>
          <a:bodyPr>
            <a:normAutofit/>
          </a:bodyPr>
          <a:lstStyle>
            <a:lvl1pPr marL="0" indent="0" algn="ctr">
              <a:buNone/>
              <a:defRPr sz="2400" b="0" i="1"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12" name="Freeform 16"/>
          <p:cNvSpPr>
            <a:spLocks/>
          </p:cNvSpPr>
          <p:nvPr/>
        </p:nvSpPr>
        <p:spPr bwMode="auto">
          <a:xfrm>
            <a:off x="8434132" y="6372214"/>
            <a:ext cx="137739" cy="142573"/>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3" name="Freeform 13"/>
          <p:cNvSpPr>
            <a:spLocks/>
          </p:cNvSpPr>
          <p:nvPr/>
        </p:nvSpPr>
        <p:spPr bwMode="auto">
          <a:xfrm>
            <a:off x="5420316" y="6372214"/>
            <a:ext cx="140156" cy="142573"/>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4" name="Freeform 15"/>
          <p:cNvSpPr>
            <a:spLocks/>
          </p:cNvSpPr>
          <p:nvPr/>
        </p:nvSpPr>
        <p:spPr bwMode="auto">
          <a:xfrm>
            <a:off x="630821" y="6350466"/>
            <a:ext cx="157072" cy="164321"/>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25733641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nl-BE" smtClean="0"/>
              <a:t>14/01/2017</a:t>
            </a:r>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21030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BE" smtClean="0"/>
              <a:t>14/01/2017</a:t>
            </a:r>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a:xfrm>
            <a:off x="8364569" y="6536343"/>
            <a:ext cx="481642" cy="216000"/>
          </a:xfrm>
          <a:prstGeom prst="rect">
            <a:avLst/>
          </a:prstGeom>
        </p:spPr>
        <p:txBody>
          <a:bodyPr/>
          <a:lstStyle/>
          <a:p>
            <a:pPr>
              <a:defRPr/>
            </a:pPr>
            <a:endParaRPr lang="en-GB" dirty="0"/>
          </a:p>
        </p:txBody>
      </p:sp>
      <p:sp>
        <p:nvSpPr>
          <p:cNvPr id="5" name="Rectangle 4"/>
          <p:cNvSpPr/>
          <p:nvPr/>
        </p:nvSpPr>
        <p:spPr>
          <a:xfrm>
            <a:off x="0" y="5085184"/>
            <a:ext cx="9144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55404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0" y="6536343"/>
            <a:ext cx="836561" cy="216000"/>
          </a:xfrm>
          <a:prstGeom prst="rect">
            <a:avLst/>
          </a:prstGeom>
        </p:spPr>
        <p:txBody>
          <a:bodyPr/>
          <a:lstStyle/>
          <a:p>
            <a:r>
              <a:rPr lang="nl-BE" smtClean="0"/>
              <a:t>14/01/2017</a:t>
            </a:r>
            <a:endParaRPr lang="nl-BE" dirty="0"/>
          </a:p>
        </p:txBody>
      </p:sp>
      <p:sp>
        <p:nvSpPr>
          <p:cNvPr id="4" name="Footer Placeholder 3"/>
          <p:cNvSpPr>
            <a:spLocks noGrp="1"/>
          </p:cNvSpPr>
          <p:nvPr>
            <p:ph type="ftr" sz="quarter" idx="11"/>
          </p:nvPr>
        </p:nvSpPr>
        <p:spPr>
          <a:xfrm>
            <a:off x="909340" y="6536343"/>
            <a:ext cx="7407075"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395536" y="1052736"/>
            <a:ext cx="8748464"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1686141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nl-BE" smtClean="0"/>
              <a:t>14/01/2017</a:t>
            </a:r>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5"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1970490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 name="Group 9"/>
          <p:cNvGrpSpPr>
            <a:grpSpLocks/>
          </p:cNvGrpSpPr>
          <p:nvPr userDrawn="1"/>
        </p:nvGrpSpPr>
        <p:grpSpPr bwMode="auto">
          <a:xfrm>
            <a:off x="4406900" y="2676525"/>
            <a:ext cx="4268788" cy="2800350"/>
            <a:chOff x="4407024" y="1916832"/>
            <a:chExt cx="4269432" cy="2800767"/>
          </a:xfrm>
        </p:grpSpPr>
        <p:pic>
          <p:nvPicPr>
            <p:cNvPr id="4" name="Picture 10"/>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423817" y="33924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userDrawn="1"/>
          </p:nvSpPr>
          <p:spPr bwMode="auto">
            <a:xfrm>
              <a:off x="4788081" y="1916832"/>
              <a:ext cx="388837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fr-BE" sz="1600" dirty="0" smtClean="0">
                  <a:solidFill>
                    <a:srgbClr val="0D0D0D"/>
                  </a:solidFill>
                  <a:sym typeface="Arial" charset="0"/>
                </a:rPr>
                <a:t>Frank </a:t>
              </a:r>
              <a:r>
                <a:rPr lang="fr-BE" sz="1600" dirty="0" err="1" smtClean="0">
                  <a:solidFill>
                    <a:srgbClr val="0D0D0D"/>
                  </a:solidFill>
                  <a:sym typeface="Arial" charset="0"/>
                </a:rPr>
                <a:t>Robben</a:t>
              </a:r>
              <a:endParaRPr lang="fr-BE" sz="1600" dirty="0" smtClean="0">
                <a:solidFill>
                  <a:srgbClr val="0D0D0D"/>
                </a:solidFill>
                <a:sym typeface="Arial" charset="0"/>
              </a:endParaRPr>
            </a:p>
            <a:p>
              <a:pPr>
                <a:defRPr/>
              </a:pPr>
              <a:r>
                <a:rPr lang="fr-BE" sz="1600" dirty="0" smtClean="0">
                  <a:solidFill>
                    <a:srgbClr val="7F7F7F"/>
                  </a:solidFill>
                  <a:sym typeface="Arial" charset="0"/>
                </a:rPr>
                <a:t>Administrateur Général  </a:t>
              </a:r>
            </a:p>
            <a:p>
              <a:pPr>
                <a:defRPr/>
              </a:pPr>
              <a:r>
                <a:rPr lang="fr-BE" sz="1600" dirty="0" smtClean="0">
                  <a:solidFill>
                    <a:srgbClr val="7F7F7F"/>
                  </a:solidFill>
                  <a:sym typeface="Arial" charset="0"/>
                </a:rPr>
                <a:t>Banque Carrefour de la Sécurité Sociale</a:t>
              </a:r>
            </a:p>
            <a:p>
              <a:pPr>
                <a:defRPr/>
              </a:pPr>
              <a:endParaRPr lang="fr-BE" sz="1600" dirty="0" smtClean="0">
                <a:solidFill>
                  <a:srgbClr val="7F7F7F"/>
                </a:solidFill>
                <a:sym typeface="Arial" charset="0"/>
              </a:endParaRPr>
            </a:p>
            <a:p>
              <a:pPr>
                <a:defRPr/>
              </a:pPr>
              <a:r>
                <a:rPr lang="en-US" sz="1600" dirty="0" smtClean="0">
                  <a:solidFill>
                    <a:srgbClr val="0D0D0D"/>
                  </a:solidFill>
                </a:rPr>
                <a:t>frank.robben@ksz-bcss.fgov.be </a:t>
              </a:r>
            </a:p>
            <a:p>
              <a:pPr>
                <a:defRPr/>
              </a:pPr>
              <a:endParaRPr lang="en-US" sz="1600" dirty="0" smtClean="0">
                <a:solidFill>
                  <a:srgbClr val="0D0D0D"/>
                </a:solidFill>
                <a:sym typeface="Arial" charset="0"/>
              </a:endParaRPr>
            </a:p>
            <a:p>
              <a:pPr>
                <a:defRPr/>
              </a:pPr>
              <a:r>
                <a:rPr lang="fr-BE" sz="1600" dirty="0" smtClean="0">
                  <a:solidFill>
                    <a:srgbClr val="0D0D0D"/>
                  </a:solidFill>
                  <a:sym typeface="Arial" charset="0"/>
                </a:rPr>
                <a:t>@</a:t>
              </a:r>
              <a:r>
                <a:rPr lang="fr-BE" sz="1600" dirty="0" err="1" smtClean="0">
                  <a:solidFill>
                    <a:srgbClr val="0D0D0D"/>
                  </a:solidFill>
                  <a:sym typeface="Arial" charset="0"/>
                </a:rPr>
                <a:t>FrRobben</a:t>
              </a:r>
              <a:endParaRPr lang="fr-BE" sz="1600" dirty="0" smtClean="0">
                <a:solidFill>
                  <a:srgbClr val="0D0D0D"/>
                </a:solidFill>
                <a:sym typeface="Arial" charset="0"/>
              </a:endParaRPr>
            </a:p>
            <a:p>
              <a:pPr>
                <a:defRPr/>
              </a:pPr>
              <a:endParaRPr lang="en-US" sz="1600" dirty="0" smtClean="0">
                <a:solidFill>
                  <a:srgbClr val="0D0D0D"/>
                </a:solidFill>
                <a:sym typeface="Arial" charset="0"/>
              </a:endParaRPr>
            </a:p>
            <a:p>
              <a:pPr>
                <a:defRPr/>
              </a:pPr>
              <a:r>
                <a:rPr lang="en-US" sz="1600" dirty="0" smtClean="0">
                  <a:solidFill>
                    <a:srgbClr val="7F7F7F"/>
                  </a:solidFill>
                  <a:sym typeface="Arial" charset="0"/>
                </a:rPr>
                <a:t>http://www.bcss.fgov.be</a:t>
              </a:r>
              <a:endParaRPr lang="fr-BE" sz="1600" dirty="0" smtClean="0">
                <a:solidFill>
                  <a:srgbClr val="7F7F7F"/>
                </a:solidFill>
                <a:sym typeface="Arial" charset="0"/>
              </a:endParaRPr>
            </a:p>
            <a:p>
              <a:pPr>
                <a:defRPr/>
              </a:pPr>
              <a:r>
                <a:rPr lang="en-US" sz="1600" dirty="0" smtClean="0">
                  <a:solidFill>
                    <a:srgbClr val="7F7F7F"/>
                  </a:solidFill>
                  <a:sym typeface="Arial" charset="0"/>
                </a:rPr>
                <a:t>https://www.socialsecurity.be</a:t>
              </a:r>
            </a:p>
            <a:p>
              <a:pPr>
                <a:defRPr/>
              </a:pPr>
              <a:r>
                <a:rPr lang="en-US" sz="1600" dirty="0" smtClean="0">
                  <a:solidFill>
                    <a:srgbClr val="7F7F7F"/>
                  </a:solidFill>
                  <a:sym typeface="Arial" charset="0"/>
                </a:rPr>
                <a:t>http://www.law.kuleuven.ac.be/icri/frobben</a:t>
              </a:r>
              <a:endParaRPr lang="en-GB" sz="1600" dirty="0" smtClean="0">
                <a:solidFill>
                  <a:srgbClr val="7F7F7F"/>
                </a:solidFill>
              </a:endParaRPr>
            </a:p>
          </p:txBody>
        </p:sp>
      </p:grpSp>
      <p:sp>
        <p:nvSpPr>
          <p:cNvPr id="7" name="Title 1"/>
          <p:cNvSpPr txBox="1">
            <a:spLocks/>
          </p:cNvSpPr>
          <p:nvPr userDrawn="1"/>
        </p:nvSpPr>
        <p:spPr>
          <a:xfrm>
            <a:off x="468313" y="1412875"/>
            <a:ext cx="3598862" cy="5329238"/>
          </a:xfrm>
          <a:prstGeom prst="rect">
            <a:avLst/>
          </a:prstGeom>
          <a:solidFill>
            <a:srgbClr val="0080BB"/>
          </a:solidFill>
        </p:spPr>
        <p:txBody>
          <a:bodyPr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fontAlgn="auto">
              <a:spcAft>
                <a:spcPts val="0"/>
              </a:spcAft>
              <a:defRPr/>
            </a:pPr>
            <a:r>
              <a:rPr lang="fr-BE" sz="3600" b="0" dirty="0" smtClean="0">
                <a:solidFill>
                  <a:schemeClr val="bg1"/>
                </a:solidFill>
              </a:rPr>
              <a:t>MERCI !</a:t>
            </a:r>
            <a:br>
              <a:rPr lang="fr-BE" sz="3600" b="0" dirty="0" smtClean="0">
                <a:solidFill>
                  <a:schemeClr val="bg1"/>
                </a:solidFill>
              </a:rPr>
            </a:br>
            <a:r>
              <a:rPr lang="fr-BE" sz="3600" b="0" dirty="0" smtClean="0">
                <a:solidFill>
                  <a:schemeClr val="bg1"/>
                </a:solidFill>
              </a:rPr>
              <a:t>QUESTIONS ?</a:t>
            </a:r>
            <a:endParaRPr lang="en-US" sz="3600" b="0" dirty="0">
              <a:solidFill>
                <a:schemeClr val="bg1"/>
              </a:solidFil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
        <p:nvSpPr>
          <p:cNvPr id="8" name="Slide Number Placeholder 4"/>
          <p:cNvSpPr>
            <a:spLocks noGrp="1"/>
          </p:cNvSpPr>
          <p:nvPr>
            <p:ph type="sldNum" sz="quarter" idx="12"/>
          </p:nvPr>
        </p:nvSpPr>
        <p:spPr>
          <a:xfrm>
            <a:off x="8364569" y="6536343"/>
            <a:ext cx="481642"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87714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a:xfrm>
            <a:off x="8364569" y="6536343"/>
            <a:ext cx="481642" cy="216000"/>
          </a:xfrm>
          <a:prstGeom prst="rect">
            <a:avLst/>
          </a:prstGeom>
        </p:spPr>
        <p:txBody>
          <a:bodyPr/>
          <a:lstStyle>
            <a:lvl1pPr>
              <a:defRPr/>
            </a:lvl1pPr>
          </a:lstStyle>
          <a:p>
            <a:pPr>
              <a:defRPr/>
            </a:pPr>
            <a:fld id="{D353B685-A2AB-4518-B31A-1C8B277EB988}" type="slidenum">
              <a:rPr lang="en-GB"/>
              <a:pPr>
                <a:defRPr/>
              </a:pPr>
              <a:t>‹#›</a:t>
            </a:fld>
            <a:endParaRPr lang="en-GB"/>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r>
              <a:rPr lang="nl-BE" smtClean="0"/>
              <a:t>14/01/2017</a:t>
            </a:r>
            <a:endParaRPr lang="en-GB"/>
          </a:p>
        </p:txBody>
      </p:sp>
    </p:spTree>
    <p:extLst>
      <p:ext uri="{BB962C8B-B14F-4D97-AF65-F5344CB8AC3E}">
        <p14:creationId xmlns:p14="http://schemas.microsoft.com/office/powerpoint/2010/main" val="159344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p:nvSpPr>
        <p:spPr>
          <a:xfrm>
            <a:off x="0" y="5085184"/>
            <a:ext cx="9144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Placeholder 1"/>
          <p:cNvSpPr>
            <a:spLocks noGrp="1"/>
          </p:cNvSpPr>
          <p:nvPr>
            <p:ph type="title"/>
          </p:nvPr>
        </p:nvSpPr>
        <p:spPr>
          <a:xfrm>
            <a:off x="1485899" y="137200"/>
            <a:ext cx="7531743" cy="656430"/>
          </a:xfrm>
          <a:prstGeom prst="rect">
            <a:avLst/>
          </a:prstGeom>
        </p:spPr>
        <p:txBody>
          <a:bodyPr vert="horz" lIns="0" tIns="45720" rIns="91440" bIns="45720" rtlCol="0" anchor="ctr">
            <a:noAutofit/>
          </a:bodyPr>
          <a:lstStyle/>
          <a:p>
            <a:r>
              <a:rPr lang="en-US" smtClean="0"/>
              <a:t>Click to edit Master title style</a:t>
            </a:r>
            <a:endParaRPr lang="fr-BE" dirty="0"/>
          </a:p>
        </p:txBody>
      </p:sp>
      <p:sp>
        <p:nvSpPr>
          <p:cNvPr id="3" name="Text Placeholder 2"/>
          <p:cNvSpPr>
            <a:spLocks noGrp="1"/>
          </p:cNvSpPr>
          <p:nvPr>
            <p:ph type="body" idx="1"/>
          </p:nvPr>
        </p:nvSpPr>
        <p:spPr>
          <a:xfrm>
            <a:off x="457200" y="1089660"/>
            <a:ext cx="8229600" cy="52654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0" y="6536343"/>
            <a:ext cx="836561" cy="216000"/>
          </a:xfrm>
          <a:prstGeom prst="rect">
            <a:avLst/>
          </a:prstGeom>
        </p:spPr>
        <p:txBody>
          <a:bodyPr vert="horz" lIns="91440" tIns="45720" rIns="91440" bIns="45720" rtlCol="0" anchor="ctr"/>
          <a:lstStyle>
            <a:lvl1pPr algn="r">
              <a:defRPr sz="1000">
                <a:solidFill>
                  <a:schemeClr val="tx1"/>
                </a:solidFill>
              </a:defRPr>
            </a:lvl1pPr>
          </a:lstStyle>
          <a:p>
            <a:r>
              <a:rPr lang="nl-BE" smtClean="0"/>
              <a:t>14/01/2017</a:t>
            </a:r>
            <a:endParaRPr lang="nl-BE" dirty="0"/>
          </a:p>
        </p:txBody>
      </p:sp>
      <p:sp>
        <p:nvSpPr>
          <p:cNvPr id="5" name="Footer Placeholder 4"/>
          <p:cNvSpPr>
            <a:spLocks noGrp="1"/>
          </p:cNvSpPr>
          <p:nvPr>
            <p:ph type="ftr" sz="quarter" idx="3"/>
          </p:nvPr>
        </p:nvSpPr>
        <p:spPr>
          <a:xfrm>
            <a:off x="909340" y="6536343"/>
            <a:ext cx="7407075" cy="216000"/>
          </a:xfrm>
          <a:prstGeom prst="rect">
            <a:avLst/>
          </a:prstGeom>
        </p:spPr>
        <p:txBody>
          <a:bodyPr vert="horz" lIns="91440" tIns="45720" rIns="91440" bIns="45720" rtlCol="0" anchor="ctr"/>
          <a:lstStyle>
            <a:lvl1pPr algn="ctr">
              <a:defRPr sz="1000">
                <a:solidFill>
                  <a:schemeClr val="tx1"/>
                </a:solidFill>
              </a:defRPr>
            </a:lvl1pPr>
          </a:lstStyle>
          <a:p>
            <a:endParaRPr lang="nl-BE" dirty="0"/>
          </a:p>
        </p:txBody>
      </p:sp>
      <p:cxnSp>
        <p:nvCxnSpPr>
          <p:cNvPr id="10" name="Straight Connector 9"/>
          <p:cNvCxnSpPr/>
          <p:nvPr/>
        </p:nvCxnSpPr>
        <p:spPr>
          <a:xfrm>
            <a:off x="1475656" y="876300"/>
            <a:ext cx="7538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8197" y="145151"/>
            <a:ext cx="1141263" cy="642993"/>
          </a:xfrm>
          <a:prstGeom prst="rect">
            <a:avLst/>
          </a:prstGeom>
        </p:spPr>
      </p:pic>
      <p:sp>
        <p:nvSpPr>
          <p:cNvPr id="65" name="Freeform 16"/>
          <p:cNvSpPr>
            <a:spLocks/>
          </p:cNvSpPr>
          <p:nvPr/>
        </p:nvSpPr>
        <p:spPr bwMode="auto">
          <a:xfrm>
            <a:off x="8434133" y="6747314"/>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66" name="Group 65"/>
          <p:cNvGrpSpPr/>
          <p:nvPr userDrawn="1"/>
        </p:nvGrpSpPr>
        <p:grpSpPr>
          <a:xfrm>
            <a:off x="8491930" y="6525344"/>
            <a:ext cx="652068" cy="246477"/>
            <a:chOff x="3879850" y="3306763"/>
            <a:chExt cx="625773" cy="236538"/>
          </a:xfrm>
        </p:grpSpPr>
        <p:sp>
          <p:nvSpPr>
            <p:cNvPr id="67" name="Line 6"/>
            <p:cNvSpPr>
              <a:spLocks noChangeShapeType="1"/>
            </p:cNvSpPr>
            <p:nvPr userDrawn="1"/>
          </p:nvSpPr>
          <p:spPr bwMode="auto">
            <a:xfrm flipH="1" flipV="1">
              <a:off x="4106863" y="3357563"/>
              <a:ext cx="15875"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9" name="Line 7"/>
            <p:cNvSpPr>
              <a:spLocks noChangeShapeType="1"/>
            </p:cNvSpPr>
            <p:nvPr userDrawn="1"/>
          </p:nvSpPr>
          <p:spPr bwMode="auto">
            <a:xfrm flipH="1" flipV="1">
              <a:off x="4092575" y="3341688"/>
              <a:ext cx="142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0" name="Line 8"/>
            <p:cNvSpPr>
              <a:spLocks noChangeShapeType="1"/>
            </p:cNvSpPr>
            <p:nvPr userDrawn="1"/>
          </p:nvSpPr>
          <p:spPr bwMode="auto">
            <a:xfrm flipH="1" flipV="1">
              <a:off x="4075113" y="3330576"/>
              <a:ext cx="174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1" name="Line 9"/>
            <p:cNvSpPr>
              <a:spLocks noChangeShapeType="1"/>
            </p:cNvSpPr>
            <p:nvPr userDrawn="1"/>
          </p:nvSpPr>
          <p:spPr bwMode="auto">
            <a:xfrm flipH="1" flipV="1">
              <a:off x="4059238" y="3321051"/>
              <a:ext cx="1587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2" name="Line 10"/>
            <p:cNvSpPr>
              <a:spLocks noChangeShapeType="1"/>
            </p:cNvSpPr>
            <p:nvPr userDrawn="1"/>
          </p:nvSpPr>
          <p:spPr bwMode="auto">
            <a:xfrm flipH="1" flipV="1">
              <a:off x="4043363" y="3314701"/>
              <a:ext cx="1587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3" name="Line 11"/>
            <p:cNvSpPr>
              <a:spLocks noChangeShapeType="1"/>
            </p:cNvSpPr>
            <p:nvPr userDrawn="1"/>
          </p:nvSpPr>
          <p:spPr bwMode="auto">
            <a:xfrm flipH="1" flipV="1">
              <a:off x="4025900" y="3309938"/>
              <a:ext cx="17463"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4" name="Line 12"/>
            <p:cNvSpPr>
              <a:spLocks noChangeShapeType="1"/>
            </p:cNvSpPr>
            <p:nvPr userDrawn="1"/>
          </p:nvSpPr>
          <p:spPr bwMode="auto">
            <a:xfrm flipH="1" flipV="1">
              <a:off x="4010025" y="3306763"/>
              <a:ext cx="1587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5" name="Line 13"/>
            <p:cNvSpPr>
              <a:spLocks noChangeShapeType="1"/>
            </p:cNvSpPr>
            <p:nvPr userDrawn="1"/>
          </p:nvSpPr>
          <p:spPr bwMode="auto">
            <a:xfrm flipH="1" flipV="1">
              <a:off x="3994150" y="3306763"/>
              <a:ext cx="15875"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6" name="Line 14"/>
            <p:cNvSpPr>
              <a:spLocks noChangeShapeType="1"/>
            </p:cNvSpPr>
            <p:nvPr userDrawn="1"/>
          </p:nvSpPr>
          <p:spPr bwMode="auto">
            <a:xfrm flipH="1">
              <a:off x="3979863" y="3306763"/>
              <a:ext cx="1428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7" name="Line 15"/>
            <p:cNvSpPr>
              <a:spLocks noChangeShapeType="1"/>
            </p:cNvSpPr>
            <p:nvPr userDrawn="1"/>
          </p:nvSpPr>
          <p:spPr bwMode="auto">
            <a:xfrm flipH="1">
              <a:off x="3965575" y="3308351"/>
              <a:ext cx="14288"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8" name="Line 16"/>
            <p:cNvSpPr>
              <a:spLocks noChangeShapeType="1"/>
            </p:cNvSpPr>
            <p:nvPr userDrawn="1"/>
          </p:nvSpPr>
          <p:spPr bwMode="auto">
            <a:xfrm flipH="1">
              <a:off x="3951288" y="3311526"/>
              <a:ext cx="14288"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79" name="Line 17"/>
            <p:cNvSpPr>
              <a:spLocks noChangeShapeType="1"/>
            </p:cNvSpPr>
            <p:nvPr userDrawn="1"/>
          </p:nvSpPr>
          <p:spPr bwMode="auto">
            <a:xfrm flipH="1">
              <a:off x="3938588" y="331628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0" name="Line 18"/>
            <p:cNvSpPr>
              <a:spLocks noChangeShapeType="1"/>
            </p:cNvSpPr>
            <p:nvPr userDrawn="1"/>
          </p:nvSpPr>
          <p:spPr bwMode="auto">
            <a:xfrm flipH="1">
              <a:off x="3925888" y="332263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1" name="Line 19"/>
            <p:cNvSpPr>
              <a:spLocks noChangeShapeType="1"/>
            </p:cNvSpPr>
            <p:nvPr userDrawn="1"/>
          </p:nvSpPr>
          <p:spPr bwMode="auto">
            <a:xfrm flipH="1">
              <a:off x="3916363" y="3328988"/>
              <a:ext cx="952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2" name="Line 20"/>
            <p:cNvSpPr>
              <a:spLocks noChangeShapeType="1"/>
            </p:cNvSpPr>
            <p:nvPr userDrawn="1"/>
          </p:nvSpPr>
          <p:spPr bwMode="auto">
            <a:xfrm flipH="1">
              <a:off x="3905250" y="3338513"/>
              <a:ext cx="1111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3" name="Line 21"/>
            <p:cNvSpPr>
              <a:spLocks noChangeShapeType="1"/>
            </p:cNvSpPr>
            <p:nvPr userDrawn="1"/>
          </p:nvSpPr>
          <p:spPr bwMode="auto">
            <a:xfrm flipH="1">
              <a:off x="3897313" y="3349626"/>
              <a:ext cx="7938"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4" name="Line 22"/>
            <p:cNvSpPr>
              <a:spLocks noChangeShapeType="1"/>
            </p:cNvSpPr>
            <p:nvPr userDrawn="1"/>
          </p:nvSpPr>
          <p:spPr bwMode="auto">
            <a:xfrm flipH="1">
              <a:off x="3890963" y="3360738"/>
              <a:ext cx="6350"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5" name="Line 23"/>
            <p:cNvSpPr>
              <a:spLocks noChangeShapeType="1"/>
            </p:cNvSpPr>
            <p:nvPr userDrawn="1"/>
          </p:nvSpPr>
          <p:spPr bwMode="auto">
            <a:xfrm flipH="1">
              <a:off x="3886200" y="3373438"/>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6" name="Line 24"/>
            <p:cNvSpPr>
              <a:spLocks noChangeShapeType="1"/>
            </p:cNvSpPr>
            <p:nvPr userDrawn="1"/>
          </p:nvSpPr>
          <p:spPr bwMode="auto">
            <a:xfrm flipH="1">
              <a:off x="3881438" y="3387726"/>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7" name="Line 25"/>
            <p:cNvSpPr>
              <a:spLocks noChangeShapeType="1"/>
            </p:cNvSpPr>
            <p:nvPr userDrawn="1"/>
          </p:nvSpPr>
          <p:spPr bwMode="auto">
            <a:xfrm flipH="1">
              <a:off x="3879850" y="340201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8" name="Line 26"/>
            <p:cNvSpPr>
              <a:spLocks noChangeShapeType="1"/>
            </p:cNvSpPr>
            <p:nvPr userDrawn="1"/>
          </p:nvSpPr>
          <p:spPr bwMode="auto">
            <a:xfrm flipH="1">
              <a:off x="3879850" y="3417888"/>
              <a:ext cx="0"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89" name="Line 27"/>
            <p:cNvSpPr>
              <a:spLocks noChangeShapeType="1"/>
            </p:cNvSpPr>
            <p:nvPr userDrawn="1"/>
          </p:nvSpPr>
          <p:spPr bwMode="auto">
            <a:xfrm>
              <a:off x="3879850" y="343376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0" name="Line 28"/>
            <p:cNvSpPr>
              <a:spLocks noChangeShapeType="1"/>
            </p:cNvSpPr>
            <p:nvPr userDrawn="1"/>
          </p:nvSpPr>
          <p:spPr bwMode="auto">
            <a:xfrm>
              <a:off x="3881438" y="3449638"/>
              <a:ext cx="1588"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1" name="Line 29"/>
            <p:cNvSpPr>
              <a:spLocks noChangeShapeType="1"/>
            </p:cNvSpPr>
            <p:nvPr userDrawn="1"/>
          </p:nvSpPr>
          <p:spPr bwMode="auto">
            <a:xfrm>
              <a:off x="3883025" y="3462338"/>
              <a:ext cx="4763"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2" name="Line 30"/>
            <p:cNvSpPr>
              <a:spLocks noChangeShapeType="1"/>
            </p:cNvSpPr>
            <p:nvPr userDrawn="1"/>
          </p:nvSpPr>
          <p:spPr bwMode="auto">
            <a:xfrm>
              <a:off x="3887788" y="3475038"/>
              <a:ext cx="47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3" name="Line 31"/>
            <p:cNvSpPr>
              <a:spLocks noChangeShapeType="1"/>
            </p:cNvSpPr>
            <p:nvPr userDrawn="1"/>
          </p:nvSpPr>
          <p:spPr bwMode="auto">
            <a:xfrm>
              <a:off x="3892550" y="3486151"/>
              <a:ext cx="6350"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4" name="Line 32"/>
            <p:cNvSpPr>
              <a:spLocks noChangeShapeType="1"/>
            </p:cNvSpPr>
            <p:nvPr userDrawn="1"/>
          </p:nvSpPr>
          <p:spPr bwMode="auto">
            <a:xfrm>
              <a:off x="3898900" y="3497263"/>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5" name="Line 33"/>
            <p:cNvSpPr>
              <a:spLocks noChangeShapeType="1"/>
            </p:cNvSpPr>
            <p:nvPr userDrawn="1"/>
          </p:nvSpPr>
          <p:spPr bwMode="auto">
            <a:xfrm>
              <a:off x="3906838" y="3505201"/>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6" name="Line 34"/>
            <p:cNvSpPr>
              <a:spLocks noChangeShapeType="1"/>
            </p:cNvSpPr>
            <p:nvPr userDrawn="1"/>
          </p:nvSpPr>
          <p:spPr bwMode="auto">
            <a:xfrm>
              <a:off x="3914775" y="3513138"/>
              <a:ext cx="7938"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7" name="Line 35"/>
            <p:cNvSpPr>
              <a:spLocks noChangeShapeType="1"/>
            </p:cNvSpPr>
            <p:nvPr userDrawn="1"/>
          </p:nvSpPr>
          <p:spPr bwMode="auto">
            <a:xfrm>
              <a:off x="3922713" y="3519488"/>
              <a:ext cx="952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8" name="Line 36"/>
            <p:cNvSpPr>
              <a:spLocks noChangeShapeType="1"/>
            </p:cNvSpPr>
            <p:nvPr userDrawn="1"/>
          </p:nvSpPr>
          <p:spPr bwMode="auto">
            <a:xfrm>
              <a:off x="3932238" y="3525838"/>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99" name="Line 37"/>
            <p:cNvSpPr>
              <a:spLocks noChangeShapeType="1"/>
            </p:cNvSpPr>
            <p:nvPr userDrawn="1"/>
          </p:nvSpPr>
          <p:spPr bwMode="auto">
            <a:xfrm>
              <a:off x="3941763" y="3530601"/>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0" name="Line 38"/>
            <p:cNvSpPr>
              <a:spLocks noChangeShapeType="1"/>
            </p:cNvSpPr>
            <p:nvPr userDrawn="1"/>
          </p:nvSpPr>
          <p:spPr bwMode="auto">
            <a:xfrm>
              <a:off x="3951288" y="3535363"/>
              <a:ext cx="952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1" name="Line 39"/>
            <p:cNvSpPr>
              <a:spLocks noChangeShapeType="1"/>
            </p:cNvSpPr>
            <p:nvPr userDrawn="1"/>
          </p:nvSpPr>
          <p:spPr bwMode="auto">
            <a:xfrm>
              <a:off x="3960813" y="3538538"/>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2" name="Line 40"/>
            <p:cNvSpPr>
              <a:spLocks noChangeShapeType="1"/>
            </p:cNvSpPr>
            <p:nvPr userDrawn="1"/>
          </p:nvSpPr>
          <p:spPr bwMode="auto">
            <a:xfrm>
              <a:off x="3970338" y="3540126"/>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3" name="Line 41"/>
            <p:cNvSpPr>
              <a:spLocks noChangeShapeType="1"/>
            </p:cNvSpPr>
            <p:nvPr userDrawn="1"/>
          </p:nvSpPr>
          <p:spPr bwMode="auto">
            <a:xfrm>
              <a:off x="3979863" y="3541713"/>
              <a:ext cx="793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4" name="Line 42"/>
            <p:cNvSpPr>
              <a:spLocks noChangeShapeType="1"/>
            </p:cNvSpPr>
            <p:nvPr userDrawn="1"/>
          </p:nvSpPr>
          <p:spPr bwMode="auto">
            <a:xfrm>
              <a:off x="3987800"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5" name="Line 43"/>
            <p:cNvSpPr>
              <a:spLocks noChangeShapeType="1"/>
            </p:cNvSpPr>
            <p:nvPr userDrawn="1"/>
          </p:nvSpPr>
          <p:spPr bwMode="auto">
            <a:xfrm>
              <a:off x="3995738"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06" name="Line 44"/>
            <p:cNvSpPr>
              <a:spLocks noChangeShapeType="1"/>
            </p:cNvSpPr>
            <p:nvPr userDrawn="1"/>
          </p:nvSpPr>
          <p:spPr bwMode="auto">
            <a:xfrm>
              <a:off x="4003672" y="3543301"/>
              <a:ext cx="501951"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grpSp>
      <p:sp>
        <p:nvSpPr>
          <p:cNvPr id="108" name="Freeform 13"/>
          <p:cNvSpPr>
            <a:spLocks/>
          </p:cNvSpPr>
          <p:nvPr/>
        </p:nvSpPr>
        <p:spPr bwMode="auto">
          <a:xfrm>
            <a:off x="5420316" y="6747314"/>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09" name="Freeform 15"/>
          <p:cNvSpPr>
            <a:spLocks/>
          </p:cNvSpPr>
          <p:nvPr/>
        </p:nvSpPr>
        <p:spPr bwMode="auto">
          <a:xfrm>
            <a:off x="630821" y="6737237"/>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53" name="Slide Number Placeholder 4"/>
          <p:cNvSpPr>
            <a:spLocks noGrp="1"/>
          </p:cNvSpPr>
          <p:nvPr>
            <p:ph type="sldNum" sz="quarter" idx="4"/>
          </p:nvPr>
        </p:nvSpPr>
        <p:spPr>
          <a:xfrm>
            <a:off x="8364569" y="6536343"/>
            <a:ext cx="481642" cy="216000"/>
          </a:xfrm>
          <a:prstGeom prst="rect">
            <a:avLst/>
          </a:prstGeom>
        </p:spPr>
        <p:txBody>
          <a:bodyPr/>
          <a:lstStyle>
            <a:lvl1pPr algn="ctr">
              <a:defRPr sz="1000"/>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96736088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90" r:id="rId5"/>
    <p:sldLayoutId id="2147483892" r:id="rId6"/>
    <p:sldLayoutId id="2147483894" r:id="rId7"/>
    <p:sldLayoutId id="2147483825" r:id="rId8"/>
    <p:sldLayoutId id="2147483895" r:id="rId9"/>
    <p:sldLayoutId id="2147483896" r:id="rId10"/>
    <p:sldLayoutId id="2147483898" r:id="rId11"/>
    <p:sldLayoutId id="2147483899" r:id="rId12"/>
    <p:sldLayoutId id="2147483900" r:id="rId13"/>
    <p:sldLayoutId id="2147483901" r:id="rId14"/>
    <p:sldLayoutId id="2147483902" r:id="rId15"/>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8" Type="http://schemas.openxmlformats.org/officeDocument/2006/relationships/hyperlink" Target="https://www.montrealdeclaration-responsibleai.com/the-declaration"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7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0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mailto:info@gcloud.belgium.be" TargetMode="External"/><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hyperlink" Target="https://www.gcloud.belgium.be/nl/services.html" TargetMode="External"/><Relationship Id="rId2" Type="http://schemas.openxmlformats.org/officeDocument/2006/relationships/image" Target="../media/image181.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hyperlink" Target="https://www.gcloud.belgium.be/" TargetMode="External"/><Relationship Id="rId2" Type="http://schemas.openxmlformats.org/officeDocument/2006/relationships/hyperlink" Target="https://www.frankrobben.be/" TargetMode="Externa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84.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image" Target="../media/image56.gif"/><Relationship Id="rId5" Type="http://schemas.openxmlformats.org/officeDocument/2006/relationships/diagramQuickStyle" Target="../diagrams/quickStyle7.xml"/><Relationship Id="rId10" Type="http://schemas.openxmlformats.org/officeDocument/2006/relationships/image" Target="../media/image55.png"/><Relationship Id="rId4" Type="http://schemas.openxmlformats.org/officeDocument/2006/relationships/diagramLayout" Target="../diagrams/layout7.xml"/><Relationship Id="rId9"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gi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90.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hyperlink" Target="https://reuse.smals.be/"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7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microsoft.com/office/2007/relationships/hdphoto" Target="../media/hdphoto4.wdp"/><Relationship Id="rId9" Type="http://schemas.openxmlformats.org/officeDocument/2006/relationships/image" Target="../media/image117.png"/></Relationships>
</file>

<file path=ppt/slides/_rels/slide7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8.png"/><Relationship Id="rId7"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png"/></Relationships>
</file>

<file path=ppt/slides/_rels/slide81.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7.png"/><Relationship Id="rId3" Type="http://schemas.openxmlformats.org/officeDocument/2006/relationships/image" Target="../media/image150.png"/><Relationship Id="rId7" Type="http://schemas.openxmlformats.org/officeDocument/2006/relationships/image" Target="../media/image105.png"/><Relationship Id="rId1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53.png"/><Relationship Id="rId11" Type="http://schemas.openxmlformats.org/officeDocument/2006/relationships/image" Target="../media/image156.png"/><Relationship Id="rId5" Type="http://schemas.openxmlformats.org/officeDocument/2006/relationships/image" Target="../media/image152.png"/><Relationship Id="rId10" Type="http://schemas.openxmlformats.org/officeDocument/2006/relationships/image" Target="../media/image155.png"/><Relationship Id="rId4" Type="http://schemas.openxmlformats.org/officeDocument/2006/relationships/image" Target="../media/image151.png"/><Relationship Id="rId9" Type="http://schemas.openxmlformats.org/officeDocument/2006/relationships/image" Target="../media/image10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63.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687" y="4452460"/>
            <a:ext cx="6771737" cy="560716"/>
          </a:xfrm>
        </p:spPr>
        <p:txBody>
          <a:bodyPr/>
          <a:lstStyle/>
          <a:p>
            <a:pPr algn="ctr"/>
            <a:r>
              <a:rPr lang="en-GB" sz="6600" noProof="0" dirty="0" smtClean="0"/>
              <a:t>and beyond</a:t>
            </a:r>
            <a:endParaRPr lang="en-GB" sz="6600" noProof="0" dirty="0"/>
          </a:p>
        </p:txBody>
      </p:sp>
    </p:spTree>
    <p:extLst>
      <p:ext uri="{BB962C8B-B14F-4D97-AF65-F5344CB8AC3E}">
        <p14:creationId xmlns:p14="http://schemas.microsoft.com/office/powerpoint/2010/main" val="14270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Cloud Service Models</a:t>
            </a:r>
            <a:endParaRPr lang="fr-BE" dirty="0"/>
          </a:p>
        </p:txBody>
      </p:sp>
      <p:sp>
        <p:nvSpPr>
          <p:cNvPr id="5" name="Slide Number Placeholder 4"/>
          <p:cNvSpPr>
            <a:spLocks noGrp="1"/>
          </p:cNvSpPr>
          <p:nvPr>
            <p:ph type="sldNum" sz="quarter" idx="12"/>
          </p:nvPr>
        </p:nvSpPr>
        <p:spPr/>
        <p:txBody>
          <a:bodyPr/>
          <a:lstStyle/>
          <a:p>
            <a:fld id="{47356A36-FB20-481F-ADDA-2C00D2E0A77A}" type="slidenum">
              <a:rPr lang="en-US" smtClean="0"/>
              <a:pPr/>
              <a:t>10</a:t>
            </a:fld>
            <a:endParaRPr lang="en-US" dirty="0"/>
          </a:p>
        </p:txBody>
      </p:sp>
      <p:graphicFrame>
        <p:nvGraphicFramePr>
          <p:cNvPr id="6" name="Diagram 5"/>
          <p:cNvGraphicFramePr/>
          <p:nvPr>
            <p:extLst>
              <p:ext uri="{D42A27DB-BD31-4B8C-83A1-F6EECF244321}">
                <p14:modId xmlns:p14="http://schemas.microsoft.com/office/powerpoint/2010/main" val="2254784527"/>
              </p:ext>
            </p:extLst>
          </p:nvPr>
        </p:nvGraphicFramePr>
        <p:xfrm>
          <a:off x="457200" y="1340768"/>
          <a:ext cx="8355614" cy="462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94514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Cloud &amp; data confidentiality</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100</a:t>
            </a:fld>
            <a:endParaRPr lang="nl-BE" dirty="0"/>
          </a:p>
        </p:txBody>
      </p:sp>
      <p:sp>
        <p:nvSpPr>
          <p:cNvPr id="8" name="Text Placeholder 7"/>
          <p:cNvSpPr>
            <a:spLocks noGrp="1"/>
          </p:cNvSpPr>
          <p:nvPr>
            <p:ph type="body" sz="quarter" idx="13"/>
          </p:nvPr>
        </p:nvSpPr>
        <p:spPr/>
        <p:txBody>
          <a:bodyPr/>
          <a:lstStyle/>
          <a:p>
            <a:r>
              <a:rPr lang="en-GB" noProof="0" dirty="0" smtClean="0"/>
              <a:t>Big cloud vendors</a:t>
            </a:r>
          </a:p>
          <a:p>
            <a:pPr lvl="1"/>
            <a:r>
              <a:rPr lang="en-GB" noProof="0" dirty="0" smtClean="0"/>
              <a:t>lots of support for AI</a:t>
            </a:r>
          </a:p>
          <a:p>
            <a:pPr lvl="1"/>
            <a:r>
              <a:rPr lang="en-GB" noProof="0" dirty="0" smtClean="0"/>
              <a:t>innovative solutions</a:t>
            </a:r>
          </a:p>
          <a:p>
            <a:pPr lvl="1"/>
            <a:r>
              <a:rPr lang="en-GB" noProof="0" dirty="0" smtClean="0"/>
              <a:t>easy to get started very quickly</a:t>
            </a:r>
          </a:p>
          <a:p>
            <a:pPr lvl="1"/>
            <a:r>
              <a:rPr lang="en-GB" noProof="0" dirty="0" smtClean="0"/>
              <a:t>web based tools</a:t>
            </a:r>
          </a:p>
          <a:p>
            <a:pPr lvl="1"/>
            <a:r>
              <a:rPr lang="en-GB" noProof="0" dirty="0" smtClean="0"/>
              <a:t>pre-trained AI models</a:t>
            </a:r>
          </a:p>
          <a:p>
            <a:pPr lvl="1"/>
            <a:r>
              <a:rPr lang="en-GB" noProof="0" dirty="0" smtClean="0"/>
              <a:t>even specialized hardware (GPU)</a:t>
            </a:r>
          </a:p>
          <a:p>
            <a:endParaRPr lang="en-GB" noProof="0" dirty="0"/>
          </a:p>
        </p:txBody>
      </p:sp>
      <p:sp>
        <p:nvSpPr>
          <p:cNvPr id="5" name="Content Placeholder 2"/>
          <p:cNvSpPr txBox="1">
            <a:spLocks/>
          </p:cNvSpPr>
          <p:nvPr/>
        </p:nvSpPr>
        <p:spPr>
          <a:xfrm>
            <a:off x="656252" y="5013176"/>
            <a:ext cx="7850833" cy="1008112"/>
          </a:xfrm>
          <a:prstGeom prst="rect">
            <a:avLst/>
          </a:prstGeom>
          <a:ln>
            <a:solidFill>
              <a:srgbClr val="B1027C"/>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rgbClr val="00236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23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23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mtClean="0"/>
              <a:t>But... in a government context, we must pay attention to</a:t>
            </a:r>
            <a:br>
              <a:rPr lang="fr-BE" smtClean="0"/>
            </a:br>
            <a:r>
              <a:rPr lang="fr-BE" b="1" u="sng" smtClean="0">
                <a:solidFill>
                  <a:srgbClr val="B1027C"/>
                </a:solidFill>
              </a:rPr>
              <a:t>data confidentiality</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1920" y="5517232"/>
            <a:ext cx="2088232" cy="1176519"/>
          </a:xfrm>
          <a:prstGeom prst="rect">
            <a:avLst/>
          </a:prstGeom>
        </p:spPr>
      </p:pic>
      <p:sp>
        <p:nvSpPr>
          <p:cNvPr id="11" name="TextBox 10"/>
          <p:cNvSpPr txBox="1"/>
          <p:nvPr/>
        </p:nvSpPr>
        <p:spPr>
          <a:xfrm>
            <a:off x="4441574" y="6246058"/>
            <a:ext cx="1258101" cy="369332"/>
          </a:xfrm>
          <a:prstGeom prst="rect">
            <a:avLst/>
          </a:prstGeom>
          <a:noFill/>
        </p:spPr>
        <p:txBody>
          <a:bodyPr wrap="none" rtlCol="0">
            <a:spAutoFit/>
          </a:bodyPr>
          <a:lstStyle/>
          <a:p>
            <a:r>
              <a:rPr lang="en-US" dirty="0" smtClean="0"/>
              <a:t>AI-platform</a:t>
            </a:r>
            <a:endParaRPr lang="en-US" dirty="0"/>
          </a:p>
        </p:txBody>
      </p:sp>
      <p:sp>
        <p:nvSpPr>
          <p:cNvPr id="12" name="Rectangle 11"/>
          <p:cNvSpPr/>
          <p:nvPr/>
        </p:nvSpPr>
        <p:spPr>
          <a:xfrm>
            <a:off x="5834532" y="5507394"/>
            <a:ext cx="695274" cy="1107996"/>
          </a:xfrm>
          <a:prstGeom prst="rect">
            <a:avLst/>
          </a:prstGeom>
          <a:noFill/>
        </p:spPr>
        <p:txBody>
          <a:bodyPr wrap="square" lIns="91440" tIns="45720" rIns="91440" bIns="45720">
            <a:spAutoFit/>
          </a:bodyPr>
          <a:lstStyle/>
          <a:p>
            <a:pPr algn="ctr"/>
            <a:r>
              <a:rPr lang="en-U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U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27264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Guidelines for AI in the public sector</a:t>
            </a:r>
            <a:endParaRPr lang="en-GB" noProof="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69" y="1700808"/>
            <a:ext cx="7680951" cy="382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5528692"/>
            <a:ext cx="7848872" cy="646331"/>
          </a:xfrm>
          <a:prstGeom prst="rect">
            <a:avLst/>
          </a:prstGeom>
          <a:noFill/>
        </p:spPr>
        <p:txBody>
          <a:bodyPr wrap="square" rtlCol="0">
            <a:spAutoFit/>
          </a:bodyPr>
          <a:lstStyle/>
          <a:p>
            <a:r>
              <a:rPr lang="en-US" b="1" dirty="0"/>
              <a:t>Artificial Intelligence for Citizen </a:t>
            </a:r>
            <a:r>
              <a:rPr lang="en-US" b="1" dirty="0" smtClean="0"/>
              <a:t>Services </a:t>
            </a:r>
            <a:r>
              <a:rPr lang="fr-BE" b="1" dirty="0" smtClean="0"/>
              <a:t>and </a:t>
            </a:r>
            <a:r>
              <a:rPr lang="fr-BE" b="1" dirty="0" err="1" smtClean="0"/>
              <a:t>Government</a:t>
            </a:r>
            <a:r>
              <a:rPr lang="fr-BE" b="1" dirty="0" smtClean="0"/>
              <a:t>, </a:t>
            </a:r>
            <a:r>
              <a:rPr lang="fr-BE" b="1" dirty="0" err="1" smtClean="0"/>
              <a:t>Ash</a:t>
            </a:r>
            <a:r>
              <a:rPr lang="fr-BE" b="1" dirty="0" smtClean="0"/>
              <a:t> Center for Democratic </a:t>
            </a:r>
            <a:r>
              <a:rPr lang="fr-BE" b="1" dirty="0" err="1" smtClean="0"/>
              <a:t>Governance</a:t>
            </a:r>
            <a:r>
              <a:rPr lang="fr-BE" b="1" dirty="0" smtClean="0"/>
              <a:t> and Innovation, Hila </a:t>
            </a:r>
            <a:r>
              <a:rPr lang="fr-BE" b="1" dirty="0" err="1" smtClean="0"/>
              <a:t>Mehr</a:t>
            </a:r>
            <a:r>
              <a:rPr lang="fr-BE" b="1" dirty="0" smtClean="0"/>
              <a:t>, August 2017</a:t>
            </a:r>
            <a:endParaRPr lang="fr-BE"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101</a:t>
            </a:fld>
            <a:endParaRPr lang="nl-BE" dirty="0"/>
          </a:p>
        </p:txBody>
      </p:sp>
    </p:spTree>
    <p:extLst>
      <p:ext uri="{BB962C8B-B14F-4D97-AF65-F5344CB8AC3E}">
        <p14:creationId xmlns:p14="http://schemas.microsoft.com/office/powerpoint/2010/main" val="289292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noProof="0" dirty="0" smtClean="0"/>
              <a:t>Ethical AI principles</a:t>
            </a:r>
            <a:endParaRPr lang="en-GB" noProof="0" dirty="0"/>
          </a:p>
        </p:txBody>
      </p:sp>
      <p:graphicFrame>
        <p:nvGraphicFramePr>
          <p:cNvPr id="6" name="Diagram 5"/>
          <p:cNvGraphicFramePr/>
          <p:nvPr>
            <p:extLst>
              <p:ext uri="{D42A27DB-BD31-4B8C-83A1-F6EECF244321}">
                <p14:modId xmlns:p14="http://schemas.microsoft.com/office/powerpoint/2010/main" val="1072309151"/>
              </p:ext>
            </p:extLst>
          </p:nvPr>
        </p:nvGraphicFramePr>
        <p:xfrm>
          <a:off x="539552" y="1196752"/>
          <a:ext cx="7920880"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utoShape 2" descr="https://static.wixstatic.com/media/ebc3a3_7ea85ac20c28456ab431c0f67b3094cf~mv2.png/v1/fill/w_259,h_76,al_c,q_80,usm_0.66_1.00_0.01/ebc3a3_7ea85ac20c28456ab431c0f67b3094cf~mv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0" name="Rechthoek 9"/>
          <p:cNvSpPr/>
          <p:nvPr/>
        </p:nvSpPr>
        <p:spPr>
          <a:xfrm>
            <a:off x="971600" y="6356350"/>
            <a:ext cx="7966248" cy="369332"/>
          </a:xfrm>
          <a:prstGeom prst="rect">
            <a:avLst/>
          </a:prstGeom>
        </p:spPr>
        <p:txBody>
          <a:bodyPr wrap="square">
            <a:spAutoFit/>
          </a:bodyPr>
          <a:lstStyle/>
          <a:p>
            <a:pPr lvl="1"/>
            <a:r>
              <a:rPr lang="nl-BE" dirty="0">
                <a:hlinkClick r:id="rId8"/>
              </a:rPr>
              <a:t>https://www.montrealdeclaration-responsibleai.com/the-declaration</a:t>
            </a:r>
            <a:endParaRPr lang="nl-BE" dirty="0"/>
          </a:p>
        </p:txBody>
      </p:sp>
      <p:pic>
        <p:nvPicPr>
          <p:cNvPr id="13" name="Afbeelding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6389" y="254787"/>
            <a:ext cx="876951" cy="876951"/>
          </a:xfrm>
          <a:prstGeom prst="rect">
            <a:avLst/>
          </a:prstGeom>
        </p:spPr>
      </p:pic>
      <p:sp>
        <p:nvSpPr>
          <p:cNvPr id="5" name="Slide Number Placeholder 4"/>
          <p:cNvSpPr>
            <a:spLocks noGrp="1"/>
          </p:cNvSpPr>
          <p:nvPr>
            <p:ph type="sldNum" sz="quarter" idx="12"/>
          </p:nvPr>
        </p:nvSpPr>
        <p:spPr/>
        <p:txBody>
          <a:bodyPr/>
          <a:lstStyle/>
          <a:p>
            <a:fld id="{13B540AB-6939-4937-A918-1D15FF1C7CE3}" type="slidenum">
              <a:rPr lang="nl-BE" smtClean="0"/>
              <a:pPr/>
              <a:t>102</a:t>
            </a:fld>
            <a:endParaRPr lang="nl-BE" dirty="0"/>
          </a:p>
        </p:txBody>
      </p:sp>
    </p:spTree>
    <p:extLst>
      <p:ext uri="{BB962C8B-B14F-4D97-AF65-F5344CB8AC3E}">
        <p14:creationId xmlns:p14="http://schemas.microsoft.com/office/powerpoint/2010/main" val="37737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0" name="Hexagon 9"/>
          <p:cNvSpPr/>
          <p:nvPr/>
        </p:nvSpPr>
        <p:spPr>
          <a:xfrm>
            <a:off x="4582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err="1">
                <a:solidFill>
                  <a:schemeClr val="bg1"/>
                </a:solidFill>
              </a:rPr>
              <a:t>Conver-sational</a:t>
            </a:r>
            <a:r>
              <a:rPr lang="nl-BE" dirty="0">
                <a:solidFill>
                  <a:schemeClr val="bg1"/>
                </a:solidFill>
              </a:rPr>
              <a:t> Interfaces</a:t>
            </a:r>
            <a:endParaRPr lang="fr-BE" dirty="0">
              <a:solidFill>
                <a:schemeClr val="bg1"/>
              </a:solidFill>
            </a:endParaRPr>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a:solidFill>
                  <a:schemeClr val="bg1"/>
                </a:solidFill>
              </a:rPr>
              <a:t>Artificial</a:t>
            </a:r>
            <a:r>
              <a:rPr lang="nl-BE" dirty="0">
                <a:solidFill>
                  <a:schemeClr val="bg1"/>
                </a:solidFill>
              </a:rPr>
              <a:t> Intelligence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103</a:t>
            </a:fld>
            <a:endParaRPr lang="nl-BE" dirty="0"/>
          </a:p>
        </p:txBody>
      </p:sp>
    </p:spTree>
    <p:extLst>
      <p:ext uri="{BB962C8B-B14F-4D97-AF65-F5344CB8AC3E}">
        <p14:creationId xmlns:p14="http://schemas.microsoft.com/office/powerpoint/2010/main" val="180243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Conversational interfaces</a:t>
            </a:r>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56992"/>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779912"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a:t>versus</a:t>
            </a:r>
          </a:p>
        </p:txBody>
      </p:sp>
      <p:sp>
        <p:nvSpPr>
          <p:cNvPr id="9" name="Rounded Rectangle 8"/>
          <p:cNvSpPr/>
          <p:nvPr/>
        </p:nvSpPr>
        <p:spPr>
          <a:xfrm>
            <a:off x="683568" y="2492896"/>
            <a:ext cx="7776864" cy="6480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Lowers the threshold: users do not have to learn how to work with the (graphical) interface</a:t>
            </a:r>
          </a:p>
        </p:txBody>
      </p:sp>
      <p:sp>
        <p:nvSpPr>
          <p:cNvPr id="11" name="Rounded Rectangle 10"/>
          <p:cNvSpPr/>
          <p:nvPr/>
        </p:nvSpPr>
        <p:spPr>
          <a:xfrm>
            <a:off x="683568" y="1268760"/>
            <a:ext cx="7776864" cy="100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A conversational interface is a user interface which allows  interacting with the computer based on conversations in natural language (text or speech)</a:t>
            </a:r>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4926877"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104</a:t>
            </a:fld>
            <a:endParaRPr lang="nl-BE" dirty="0"/>
          </a:p>
        </p:txBody>
      </p:sp>
    </p:spTree>
    <p:extLst>
      <p:ext uri="{BB962C8B-B14F-4D97-AF65-F5344CB8AC3E}">
        <p14:creationId xmlns:p14="http://schemas.microsoft.com/office/powerpoint/2010/main" val="26539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Conversational interfaces</a:t>
            </a:r>
          </a:p>
        </p:txBody>
      </p:sp>
      <p:sp>
        <p:nvSpPr>
          <p:cNvPr id="7" name="Text Placeholder 6"/>
          <p:cNvSpPr>
            <a:spLocks noGrp="1"/>
          </p:cNvSpPr>
          <p:nvPr>
            <p:ph type="body" sz="quarter" idx="13"/>
          </p:nvPr>
        </p:nvSpPr>
        <p:spPr/>
        <p:txBody>
          <a:bodyPr/>
          <a:lstStyle/>
          <a:p>
            <a:r>
              <a:rPr lang="en-GB" noProof="0" dirty="0" smtClean="0"/>
              <a:t>Use of AI – technologies</a:t>
            </a:r>
          </a:p>
          <a:p>
            <a:r>
              <a:rPr lang="en-GB" noProof="0" dirty="0" smtClean="0"/>
              <a:t>On-premise &lt;-&gt; cloud</a:t>
            </a:r>
          </a:p>
          <a:p>
            <a:r>
              <a:rPr lang="en-GB" noProof="0" dirty="0" smtClean="0"/>
              <a:t>Rapid pace of innovation / improvements</a:t>
            </a:r>
          </a:p>
          <a:p>
            <a:endParaRPr lang="en-GB" noProof="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356992"/>
            <a:ext cx="2643320" cy="187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105</a:t>
            </a:fld>
            <a:endParaRPr lang="nl-BE" dirty="0"/>
          </a:p>
        </p:txBody>
      </p:sp>
    </p:spTree>
    <p:extLst>
      <p:ext uri="{BB962C8B-B14F-4D97-AF65-F5344CB8AC3E}">
        <p14:creationId xmlns:p14="http://schemas.microsoft.com/office/powerpoint/2010/main" val="251972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a:t>ICT trends</a:t>
            </a:r>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solidFill>
                  <a:schemeClr val="bg1"/>
                </a:solidFill>
              </a:rPr>
              <a:t>API economy</a:t>
            </a: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Blockchain</a:t>
            </a: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rPr>
              <a:t>Reuse</a:t>
            </a: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solidFill>
                  <a:schemeClr val="bg1"/>
                </a:solidFill>
              </a:rPr>
              <a:t>Big data analytics</a:t>
            </a:r>
          </a:p>
        </p:txBody>
      </p:sp>
      <p:sp>
        <p:nvSpPr>
          <p:cNvPr id="10" name="Hexagon 9"/>
          <p:cNvSpPr/>
          <p:nvPr/>
        </p:nvSpPr>
        <p:spPr>
          <a:xfrm>
            <a:off x="4582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Conversational interfaces</a:t>
            </a:r>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chemeClr val="bg1"/>
                </a:solidFill>
              </a:rPr>
              <a:t>Artificial Intelligence</a:t>
            </a: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Public Cloud</a:t>
            </a:r>
          </a:p>
        </p:txBody>
      </p:sp>
      <p:sp>
        <p:nvSpPr>
          <p:cNvPr id="18" name="Hexagon 17"/>
          <p:cNvSpPr/>
          <p:nvPr/>
        </p:nvSpPr>
        <p:spPr>
          <a:xfrm>
            <a:off x="6070447" y="290527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a:t>
            </a:r>
          </a:p>
        </p:txBody>
      </p:sp>
      <p:sp>
        <p:nvSpPr>
          <p:cNvPr id="5" name="Slide Number Placeholder 4"/>
          <p:cNvSpPr>
            <a:spLocks noGrp="1"/>
          </p:cNvSpPr>
          <p:nvPr>
            <p:ph type="sldNum" sz="quarter" idx="12"/>
          </p:nvPr>
        </p:nvSpPr>
        <p:spPr/>
        <p:txBody>
          <a:bodyPr/>
          <a:lstStyle/>
          <a:p>
            <a:fld id="{13B540AB-6939-4937-A918-1D15FF1C7CE3}" type="slidenum">
              <a:rPr lang="nl-BE" smtClean="0"/>
              <a:pPr/>
              <a:t>106</a:t>
            </a:fld>
            <a:endParaRPr lang="nl-BE" dirty="0"/>
          </a:p>
        </p:txBody>
      </p:sp>
    </p:spTree>
    <p:extLst>
      <p:ext uri="{BB962C8B-B14F-4D97-AF65-F5344CB8AC3E}">
        <p14:creationId xmlns:p14="http://schemas.microsoft.com/office/powerpoint/2010/main" val="53361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 opportunities</a:t>
            </a:r>
            <a:endParaRPr lang="en-GB" noProof="0" dirty="0"/>
          </a:p>
        </p:txBody>
      </p:sp>
      <p:sp>
        <p:nvSpPr>
          <p:cNvPr id="5" name="Content Placeholder 4"/>
          <p:cNvSpPr>
            <a:spLocks noGrp="1"/>
          </p:cNvSpPr>
          <p:nvPr>
            <p:ph type="body" sz="quarter" idx="13"/>
          </p:nvPr>
        </p:nvSpPr>
        <p:spPr>
          <a:xfrm>
            <a:off x="4716016" y="1052736"/>
            <a:ext cx="4427984" cy="5472608"/>
          </a:xfrm>
        </p:spPr>
        <p:txBody>
          <a:bodyPr>
            <a:normAutofit fontScale="85000" lnSpcReduction="20000"/>
          </a:bodyPr>
          <a:lstStyle/>
          <a:p>
            <a:r>
              <a:rPr lang="en-GB" noProof="0" dirty="0" smtClean="0"/>
              <a:t>Design by public sector with help from private sector</a:t>
            </a:r>
          </a:p>
          <a:p>
            <a:r>
              <a:rPr lang="en-GB" noProof="0" dirty="0" smtClean="0"/>
              <a:t>Built in cooperation with private sector</a:t>
            </a:r>
          </a:p>
          <a:p>
            <a:r>
              <a:rPr lang="en-GB" noProof="0" dirty="0" smtClean="0"/>
              <a:t>Run</a:t>
            </a:r>
          </a:p>
          <a:p>
            <a:pPr lvl="1"/>
            <a:r>
              <a:rPr lang="en-GB" noProof="0" dirty="0" smtClean="0"/>
              <a:t>without heavy investment</a:t>
            </a:r>
          </a:p>
          <a:p>
            <a:pPr lvl="1"/>
            <a:r>
              <a:rPr lang="en-GB" noProof="0" dirty="0" smtClean="0"/>
              <a:t>in a safe and familiar environment</a:t>
            </a:r>
          </a:p>
          <a:p>
            <a:pPr lvl="1"/>
            <a:r>
              <a:rPr lang="en-GB" noProof="0" dirty="0" smtClean="0"/>
              <a:t>scalable</a:t>
            </a:r>
          </a:p>
          <a:p>
            <a:pPr lvl="1"/>
            <a:r>
              <a:rPr lang="en-GB" noProof="0" dirty="0" smtClean="0"/>
              <a:t>easy to adjust</a:t>
            </a:r>
          </a:p>
          <a:p>
            <a:r>
              <a:rPr lang="en-GB" noProof="0" dirty="0" smtClean="0"/>
              <a:t>Concepts and components reusable outside the public sector</a:t>
            </a:r>
          </a:p>
          <a:p>
            <a:r>
              <a:rPr lang="en-GB" b="1" noProof="0" dirty="0" smtClean="0"/>
              <a:t>Drive/support innovation</a:t>
            </a:r>
          </a:p>
          <a:p>
            <a:pPr lvl="1"/>
            <a:endParaRPr lang="en-GB" noProof="0" dirty="0"/>
          </a:p>
        </p:txBody>
      </p:sp>
      <p:sp>
        <p:nvSpPr>
          <p:cNvPr id="6" name="Title 1"/>
          <p:cNvSpPr>
            <a:spLocks noGrp="1"/>
          </p:cNvSpPr>
          <p:nvPr/>
        </p:nvSpPr>
        <p:spPr>
          <a:xfrm>
            <a:off x="1320478" y="121429"/>
            <a:ext cx="7531743" cy="656430"/>
          </a:xfrm>
          <a:prstGeom prst="rect">
            <a:avLst/>
          </a:prstGeom>
        </p:spPr>
        <p:txBody>
          <a:bodyPr vert="horz" lIns="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gn="ctr"/>
            <a:r>
              <a:rPr lang="nl-BE" dirty="0" smtClean="0"/>
              <a:t> </a:t>
            </a:r>
            <a:endParaRPr lang="fr-BE" dirty="0"/>
          </a:p>
        </p:txBody>
      </p:sp>
      <p:sp>
        <p:nvSpPr>
          <p:cNvPr id="7" name="Content Placeholder 2"/>
          <p:cNvSpPr>
            <a:spLocks noGrp="1"/>
          </p:cNvSpPr>
          <p:nvPr/>
        </p:nvSpPr>
        <p:spPr>
          <a:xfrm>
            <a:off x="291779" y="1700807"/>
            <a:ext cx="8229600" cy="4638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smtClean="0"/>
          </a:p>
        </p:txBody>
      </p:sp>
      <p:pic>
        <p:nvPicPr>
          <p:cNvPr id="12" name="Picture 2" descr="C:\JV\RootJV\4 1  aantemaken presentaties\IT CENTRAAL GENT 29_11_2016\business-woman-opening-door-19972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433" t="3836" r="8123" b="9052"/>
          <a:stretch/>
        </p:blipFill>
        <p:spPr bwMode="auto">
          <a:xfrm>
            <a:off x="508000" y="1227049"/>
            <a:ext cx="4064000" cy="531035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13B540AB-6939-4937-A918-1D15FF1C7CE3}" type="slidenum">
              <a:rPr lang="nl-BE" smtClean="0"/>
              <a:pPr/>
              <a:t>107</a:t>
            </a:fld>
            <a:endParaRPr lang="nl-BE" dirty="0"/>
          </a:p>
        </p:txBody>
      </p:sp>
    </p:spTree>
    <p:extLst>
      <p:ext uri="{BB962C8B-B14F-4D97-AF65-F5344CB8AC3E}">
        <p14:creationId xmlns:p14="http://schemas.microsoft.com/office/powerpoint/2010/main" val="3636245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noProof="0" dirty="0" smtClean="0"/>
              <a:t>PPP and concession as intended in ESA</a:t>
            </a:r>
            <a:endParaRPr lang="en-GB" sz="3600"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108</a:t>
            </a:fld>
            <a:endParaRPr lang="nl-BE" dirty="0"/>
          </a:p>
        </p:txBody>
      </p:sp>
      <p:sp>
        <p:nvSpPr>
          <p:cNvPr id="2" name="Content Placeholder 1"/>
          <p:cNvSpPr>
            <a:spLocks noGrp="1"/>
          </p:cNvSpPr>
          <p:nvPr>
            <p:ph type="body" sz="quarter" idx="13"/>
          </p:nvPr>
        </p:nvSpPr>
        <p:spPr/>
        <p:txBody>
          <a:bodyPr>
            <a:normAutofit fontScale="92500"/>
          </a:bodyPr>
          <a:lstStyle/>
          <a:p>
            <a:r>
              <a:rPr lang="en-GB" noProof="0" dirty="0" smtClean="0"/>
              <a:t>Should the </a:t>
            </a:r>
            <a:r>
              <a:rPr lang="en-GB" noProof="0" dirty="0" err="1" smtClean="0"/>
              <a:t>Oosterweel</a:t>
            </a:r>
            <a:r>
              <a:rPr lang="en-GB" noProof="0" dirty="0" smtClean="0"/>
              <a:t> project be included in the national budget or not ? ESA (European System of Accounts) rules apply</a:t>
            </a:r>
          </a:p>
          <a:p>
            <a:r>
              <a:rPr lang="en-GB" noProof="0" dirty="0" smtClean="0"/>
              <a:t>Both PPP (government bearing the largest part of the costs through compensations) or concessions (government pays no or only limited compensations) can be used for ICT related project funding</a:t>
            </a:r>
          </a:p>
          <a:p>
            <a:r>
              <a:rPr lang="en-GB" noProof="0" dirty="0" smtClean="0"/>
              <a:t>Under correct (utterly strict) conditions, no impact or spread impact on the public budget</a:t>
            </a:r>
          </a:p>
          <a:p>
            <a:r>
              <a:rPr lang="en-GB" noProof="0" dirty="0" smtClean="0"/>
              <a:t>Traditionally used for buildings or large infrastructure works, but can also be used for projects using ICT</a:t>
            </a:r>
            <a:endParaRPr lang="en-GB" noProof="0" dirty="0"/>
          </a:p>
        </p:txBody>
      </p:sp>
    </p:spTree>
    <p:extLst>
      <p:ext uri="{BB962C8B-B14F-4D97-AF65-F5344CB8AC3E}">
        <p14:creationId xmlns:p14="http://schemas.microsoft.com/office/powerpoint/2010/main" val="1937892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noProof="0" dirty="0" smtClean="0"/>
              <a:t>PPP and concession as intended in ESA</a:t>
            </a:r>
            <a:endParaRPr lang="en-GB" sz="3600" noProof="0" dirty="0"/>
          </a:p>
        </p:txBody>
      </p:sp>
      <p:sp>
        <p:nvSpPr>
          <p:cNvPr id="6" name="Content Placeholder 5"/>
          <p:cNvSpPr>
            <a:spLocks noGrp="1"/>
          </p:cNvSpPr>
          <p:nvPr>
            <p:ph type="body" sz="quarter" idx="13"/>
          </p:nvPr>
        </p:nvSpPr>
        <p:spPr>
          <a:xfrm>
            <a:off x="4572000" y="1052736"/>
            <a:ext cx="4572000" cy="5472608"/>
          </a:xfrm>
        </p:spPr>
        <p:txBody>
          <a:bodyPr>
            <a:normAutofit/>
          </a:bodyPr>
          <a:lstStyle/>
          <a:p>
            <a:r>
              <a:rPr lang="en-GB" noProof="0" dirty="0" smtClean="0"/>
              <a:t>Mileage-based charges for lorries is a PPP project</a:t>
            </a:r>
          </a:p>
          <a:p>
            <a:endParaRPr lang="en-GB" noProof="0" dirty="0" smtClean="0"/>
          </a:p>
          <a:p>
            <a:r>
              <a:rPr lang="en-GB" noProof="0" dirty="0" smtClean="0"/>
              <a:t>DBFMO (Design, Build, Finance, Maintain and Operate) contract awarded to NV </a:t>
            </a:r>
            <a:r>
              <a:rPr lang="en-GB" noProof="0" dirty="0" err="1" smtClean="0"/>
              <a:t>Satellic</a:t>
            </a:r>
            <a:endParaRPr lang="en-GB" noProof="0" dirty="0" smtClean="0"/>
          </a:p>
          <a:p>
            <a:endParaRPr lang="en-GB" noProof="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68328"/>
            <a:ext cx="4172964" cy="299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109</a:t>
            </a:fld>
            <a:endParaRPr lang="nl-BE" dirty="0"/>
          </a:p>
        </p:txBody>
      </p:sp>
    </p:spTree>
    <p:extLst>
      <p:ext uri="{BB962C8B-B14F-4D97-AF65-F5344CB8AC3E}">
        <p14:creationId xmlns:p14="http://schemas.microsoft.com/office/powerpoint/2010/main" val="159148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3061538"/>
            <a:ext cx="809625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BE" smtClean="0"/>
              <a:t>Virtualisation</a:t>
            </a:r>
            <a:endParaRPr lang="fr-BE" dirty="0"/>
          </a:p>
        </p:txBody>
      </p:sp>
      <p:sp>
        <p:nvSpPr>
          <p:cNvPr id="134" name="Content Placeholder 133"/>
          <p:cNvSpPr>
            <a:spLocks noGrp="1"/>
          </p:cNvSpPr>
          <p:nvPr>
            <p:ph idx="1"/>
          </p:nvPr>
        </p:nvSpPr>
        <p:spPr/>
        <p:txBody>
          <a:bodyPr/>
          <a:lstStyle/>
          <a:p>
            <a:r>
              <a:rPr lang="fr-BE" altLang="en-US" dirty="0" smtClean="0"/>
              <a:t>Consolidation of </a:t>
            </a:r>
            <a:r>
              <a:rPr lang="fr-BE" altLang="en-US" dirty="0" err="1" smtClean="0"/>
              <a:t>physical</a:t>
            </a:r>
            <a:r>
              <a:rPr lang="fr-BE" altLang="en-US" dirty="0" smtClean="0"/>
              <a:t> </a:t>
            </a:r>
            <a:r>
              <a:rPr lang="fr-BE" altLang="en-US" dirty="0" err="1" smtClean="0"/>
              <a:t>resources</a:t>
            </a:r>
            <a:endParaRPr lang="fr-BE" altLang="en-US" dirty="0" smtClean="0"/>
          </a:p>
          <a:p>
            <a:r>
              <a:rPr lang="fr-BE" altLang="en-US" dirty="0" smtClean="0"/>
              <a:t>&gt; 70% </a:t>
            </a:r>
            <a:r>
              <a:rPr lang="nl-BE" altLang="en-US" dirty="0" smtClean="0"/>
              <a:t>“</a:t>
            </a:r>
            <a:r>
              <a:rPr lang="fr-BE" altLang="en-US" dirty="0" err="1" smtClean="0"/>
              <a:t>easy</a:t>
            </a:r>
            <a:r>
              <a:rPr lang="fr-BE" altLang="en-US" dirty="0" smtClean="0"/>
              <a:t> consolidation</a:t>
            </a:r>
            <a:r>
              <a:rPr lang="nl-BE" altLang="en-US" dirty="0"/>
              <a:t>”</a:t>
            </a:r>
            <a:endParaRPr lang="fr-BE" altLang="en-US" dirty="0" smtClean="0"/>
          </a:p>
          <a:p>
            <a:r>
              <a:rPr lang="nl-BE" altLang="en-US" dirty="0" smtClean="0"/>
              <a:t>First step </a:t>
            </a:r>
            <a:r>
              <a:rPr lang="nl-BE" altLang="en-US" dirty="0" err="1" smtClean="0"/>
              <a:t>to</a:t>
            </a:r>
            <a:r>
              <a:rPr lang="nl-BE" altLang="en-US" dirty="0" smtClean="0"/>
              <a:t> Cloud (“</a:t>
            </a:r>
            <a:r>
              <a:rPr lang="nl-BE" altLang="en-US" dirty="0" err="1" smtClean="0"/>
              <a:t>dematerialisation</a:t>
            </a:r>
            <a:r>
              <a:rPr lang="nl-BE" altLang="en-US" dirty="0" smtClean="0"/>
              <a:t>”)</a:t>
            </a:r>
            <a:endParaRPr lang="fr-BE" altLang="en-US" dirty="0" smtClean="0"/>
          </a:p>
          <a:p>
            <a:endParaRPr lang="fr-BE" dirty="0"/>
          </a:p>
        </p:txBody>
      </p:sp>
      <p:sp>
        <p:nvSpPr>
          <p:cNvPr id="132" name="Slide Number Placeholder 3"/>
          <p:cNvSpPr>
            <a:spLocks noGrp="1"/>
          </p:cNvSpPr>
          <p:nvPr>
            <p:ph type="sldNum" sz="quarter" idx="12"/>
          </p:nvPr>
        </p:nvSpPr>
        <p:spPr/>
        <p:txBody>
          <a:bodyPr/>
          <a:lstStyle/>
          <a:p>
            <a:fld id="{5471B662-E07F-4B45-AF7C-5436FF003ECE}" type="slidenum">
              <a:rPr lang="en-GB" smtClean="0"/>
              <a:pPr/>
              <a:t>11</a:t>
            </a:fld>
            <a:endParaRPr lang="en-GB" dirty="0"/>
          </a:p>
        </p:txBody>
      </p:sp>
      <p:sp>
        <p:nvSpPr>
          <p:cNvPr id="8" name="Right Arrow 7"/>
          <p:cNvSpPr/>
          <p:nvPr/>
        </p:nvSpPr>
        <p:spPr>
          <a:xfrm>
            <a:off x="4067937" y="4326919"/>
            <a:ext cx="1080120" cy="47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BE"/>
          </a:p>
        </p:txBody>
      </p:sp>
    </p:spTree>
    <p:extLst>
      <p:ext uri="{BB962C8B-B14F-4D97-AF65-F5344CB8AC3E}">
        <p14:creationId xmlns:p14="http://schemas.microsoft.com/office/powerpoint/2010/main" val="7204360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noProof="0" dirty="0" smtClean="0"/>
              <a:t>PPP and concession as intended in ESA</a:t>
            </a:r>
            <a:endParaRPr lang="en-GB" sz="3600" noProof="0" dirty="0"/>
          </a:p>
        </p:txBody>
      </p:sp>
      <p:sp>
        <p:nvSpPr>
          <p:cNvPr id="6" name="Content Placeholder 5"/>
          <p:cNvSpPr>
            <a:spLocks noGrp="1"/>
          </p:cNvSpPr>
          <p:nvPr>
            <p:ph type="body" sz="quarter" idx="13"/>
          </p:nvPr>
        </p:nvSpPr>
        <p:spPr>
          <a:xfrm>
            <a:off x="4572000" y="1052736"/>
            <a:ext cx="4572000" cy="5472608"/>
          </a:xfrm>
          <a:prstGeom prst="rect">
            <a:avLst/>
          </a:prstGeom>
        </p:spPr>
        <p:txBody>
          <a:bodyPr>
            <a:normAutofit fontScale="92500" lnSpcReduction="20000"/>
          </a:bodyPr>
          <a:lstStyle/>
          <a:p>
            <a:r>
              <a:rPr lang="en-GB" noProof="0" dirty="0" smtClean="0"/>
              <a:t>Concession: distribution of debt collection missions to bailiffs</a:t>
            </a:r>
          </a:p>
          <a:p>
            <a:r>
              <a:rPr lang="en-GB" noProof="0" dirty="0" smtClean="0"/>
              <a:t>Government only creates XML messages</a:t>
            </a:r>
          </a:p>
          <a:p>
            <a:r>
              <a:rPr lang="en-GB" noProof="0" dirty="0" smtClean="0"/>
              <a:t>Concessionaire  </a:t>
            </a:r>
            <a:r>
              <a:rPr lang="en-GB" noProof="0" dirty="0" err="1" smtClean="0"/>
              <a:t>distri-butes</a:t>
            </a:r>
            <a:r>
              <a:rPr lang="en-GB" noProof="0" dirty="0" smtClean="0"/>
              <a:t> to bailiffs and handles feedback about the evolution of the cases</a:t>
            </a:r>
          </a:p>
          <a:p>
            <a:r>
              <a:rPr lang="en-GB" noProof="0" dirty="0" smtClean="0"/>
              <a:t>Works for multiple governments</a:t>
            </a:r>
          </a:p>
          <a:p>
            <a:r>
              <a:rPr lang="en-GB" noProof="0" dirty="0" smtClean="0"/>
              <a:t>Each bailiff can participate</a:t>
            </a:r>
          </a:p>
          <a:p>
            <a:endParaRPr lang="en-GB" noProof="0" dirty="0"/>
          </a:p>
        </p:txBody>
      </p:sp>
      <p:pic>
        <p:nvPicPr>
          <p:cNvPr id="2050" name="Picture 2" descr="C:\JV\RootJV\4 1  aantemaken presentaties\IT CENTRAAL GENT 29_11_2016\justice-9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76"/>
            <a:ext cx="4187957" cy="314096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110</a:t>
            </a:fld>
            <a:endParaRPr lang="nl-BE" dirty="0"/>
          </a:p>
        </p:txBody>
      </p:sp>
    </p:spTree>
    <p:extLst>
      <p:ext uri="{BB962C8B-B14F-4D97-AF65-F5344CB8AC3E}">
        <p14:creationId xmlns:p14="http://schemas.microsoft.com/office/powerpoint/2010/main" val="286637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What about a platform economy ?</a:t>
            </a:r>
            <a:endParaRPr lang="en-GB" noProof="0" dirty="0"/>
          </a:p>
        </p:txBody>
      </p:sp>
      <p:sp>
        <p:nvSpPr>
          <p:cNvPr id="6" name="Content Placeholder 5"/>
          <p:cNvSpPr>
            <a:spLocks noGrp="1"/>
          </p:cNvSpPr>
          <p:nvPr>
            <p:ph type="body" sz="quarter" idx="13"/>
          </p:nvPr>
        </p:nvSpPr>
        <p:spPr>
          <a:xfrm>
            <a:off x="4788024" y="1052736"/>
            <a:ext cx="4355976" cy="5472608"/>
          </a:xfrm>
        </p:spPr>
        <p:txBody>
          <a:bodyPr>
            <a:normAutofit lnSpcReduction="10000"/>
          </a:bodyPr>
          <a:lstStyle/>
          <a:p>
            <a:pPr marL="0" indent="0">
              <a:buNone/>
            </a:pPr>
            <a:r>
              <a:rPr lang="en-GB" noProof="0" dirty="0" smtClean="0"/>
              <a:t>We are living in a platform economy:</a:t>
            </a:r>
          </a:p>
          <a:p>
            <a:r>
              <a:rPr lang="en-GB" noProof="0" dirty="0" smtClean="0"/>
              <a:t>eBay, Amazon</a:t>
            </a:r>
          </a:p>
          <a:p>
            <a:r>
              <a:rPr lang="en-GB" noProof="0" dirty="0" smtClean="0"/>
              <a:t>YouTube</a:t>
            </a:r>
          </a:p>
          <a:p>
            <a:r>
              <a:rPr lang="en-GB" noProof="0" dirty="0" smtClean="0"/>
              <a:t>Google, Baidu</a:t>
            </a:r>
          </a:p>
          <a:p>
            <a:r>
              <a:rPr lang="en-GB" noProof="0" dirty="0" err="1" smtClean="0"/>
              <a:t>Paypal</a:t>
            </a:r>
            <a:r>
              <a:rPr lang="en-GB" noProof="0" dirty="0" smtClean="0"/>
              <a:t>, </a:t>
            </a:r>
            <a:r>
              <a:rPr lang="en-GB" noProof="0" dirty="0" err="1" smtClean="0"/>
              <a:t>Alipay</a:t>
            </a:r>
            <a:endParaRPr lang="en-GB" noProof="0" dirty="0" smtClean="0"/>
          </a:p>
          <a:p>
            <a:r>
              <a:rPr lang="en-GB" noProof="0" dirty="0" smtClean="0"/>
              <a:t>iOS, Android</a:t>
            </a:r>
          </a:p>
          <a:p>
            <a:r>
              <a:rPr lang="en-GB" noProof="0" dirty="0" smtClean="0"/>
              <a:t>Airbnb, TripAdvisor</a:t>
            </a:r>
          </a:p>
          <a:p>
            <a:r>
              <a:rPr lang="en-GB" noProof="0" dirty="0" smtClean="0"/>
              <a:t>Uber</a:t>
            </a:r>
          </a:p>
          <a:p>
            <a:r>
              <a:rPr lang="en-GB" noProof="0" dirty="0" err="1" smtClean="0"/>
              <a:t>Linkedin</a:t>
            </a:r>
            <a:r>
              <a:rPr lang="en-GB" noProof="0" dirty="0" smtClean="0"/>
              <a:t>, Glassdoor</a:t>
            </a:r>
          </a:p>
          <a:p>
            <a:endParaRPr lang="en-GB" noProof="0" dirty="0"/>
          </a:p>
        </p:txBody>
      </p:sp>
      <p:pic>
        <p:nvPicPr>
          <p:cNvPr id="3074" name="Picture 2" descr="C:\JV\RootJV\4 1  aantemaken presentaties\IT CENTRAAL GENT 29_11_2016\ebay-881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30374"/>
            <a:ext cx="4248472"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111</a:t>
            </a:fld>
            <a:endParaRPr lang="nl-BE" dirty="0"/>
          </a:p>
        </p:txBody>
      </p:sp>
    </p:spTree>
    <p:extLst>
      <p:ext uri="{BB962C8B-B14F-4D97-AF65-F5344CB8AC3E}">
        <p14:creationId xmlns:p14="http://schemas.microsoft.com/office/powerpoint/2010/main" val="225380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What about a platform economy ?</a:t>
            </a:r>
            <a:endParaRPr lang="en-GB" noProof="0" dirty="0"/>
          </a:p>
        </p:txBody>
      </p:sp>
      <p:sp>
        <p:nvSpPr>
          <p:cNvPr id="6" name="Content Placeholder 5"/>
          <p:cNvSpPr>
            <a:spLocks noGrp="1"/>
          </p:cNvSpPr>
          <p:nvPr>
            <p:ph type="body" sz="quarter" idx="13"/>
          </p:nvPr>
        </p:nvSpPr>
        <p:spPr>
          <a:xfrm>
            <a:off x="4499992" y="1052736"/>
            <a:ext cx="4644008" cy="5472608"/>
          </a:xfrm>
        </p:spPr>
        <p:txBody>
          <a:bodyPr>
            <a:normAutofit/>
          </a:bodyPr>
          <a:lstStyle/>
          <a:p>
            <a:r>
              <a:rPr lang="en-GB" noProof="0" dirty="0" smtClean="0"/>
              <a:t>"A platform is a business that creates value by facilitating direct interactions between two or more distinct types of customers"*</a:t>
            </a:r>
          </a:p>
          <a:p>
            <a:r>
              <a:rPr lang="en-GB" noProof="0" dirty="0" smtClean="0"/>
              <a:t>Total value of platform companies &gt;4,000 billion €</a:t>
            </a:r>
          </a:p>
          <a:p>
            <a:r>
              <a:rPr lang="en-GB" noProof="0" dirty="0" smtClean="0"/>
              <a:t>Europe &lt; 5%</a:t>
            </a:r>
          </a:p>
          <a:p>
            <a:endParaRPr lang="en-GB" noProof="0" dirty="0"/>
          </a:p>
        </p:txBody>
      </p:sp>
      <p:sp>
        <p:nvSpPr>
          <p:cNvPr id="2" name="Rectangle 1"/>
          <p:cNvSpPr/>
          <p:nvPr/>
        </p:nvSpPr>
        <p:spPr>
          <a:xfrm>
            <a:off x="611560" y="6237312"/>
            <a:ext cx="583264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t>
            </a:r>
            <a:endParaRPr lang="nl-BE" dirty="0"/>
          </a:p>
        </p:txBody>
      </p:sp>
      <p:sp>
        <p:nvSpPr>
          <p:cNvPr id="8" name="TextBox 7"/>
          <p:cNvSpPr txBox="1"/>
          <p:nvPr/>
        </p:nvSpPr>
        <p:spPr>
          <a:xfrm>
            <a:off x="611560" y="6237312"/>
            <a:ext cx="7895728" cy="369332"/>
          </a:xfrm>
          <a:prstGeom prst="rect">
            <a:avLst/>
          </a:prstGeom>
          <a:noFill/>
        </p:spPr>
        <p:txBody>
          <a:bodyPr wrap="square" rtlCol="0">
            <a:spAutoFit/>
          </a:bodyPr>
          <a:lstStyle/>
          <a:p>
            <a:r>
              <a:rPr lang="fr-BE" dirty="0" smtClean="0"/>
              <a:t>* Andrei </a:t>
            </a:r>
            <a:r>
              <a:rPr lang="fr-BE" dirty="0" err="1" smtClean="0"/>
              <a:t>Hagiu</a:t>
            </a:r>
            <a:r>
              <a:rPr lang="fr-BE" dirty="0" smtClean="0"/>
              <a:t> &amp; Julian Wright – Multi-</a:t>
            </a:r>
            <a:r>
              <a:rPr lang="fr-BE" dirty="0" err="1" smtClean="0"/>
              <a:t>sided</a:t>
            </a:r>
            <a:r>
              <a:rPr lang="fr-BE" dirty="0" smtClean="0"/>
              <a:t> </a:t>
            </a:r>
            <a:r>
              <a:rPr lang="fr-BE" dirty="0" err="1" smtClean="0"/>
              <a:t>platforms</a:t>
            </a:r>
            <a:endParaRPr lang="nl-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4320480" cy="286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13B540AB-6939-4937-A918-1D15FF1C7CE3}" type="slidenum">
              <a:rPr lang="nl-BE" smtClean="0"/>
              <a:pPr/>
              <a:t>112</a:t>
            </a:fld>
            <a:endParaRPr lang="nl-BE" dirty="0"/>
          </a:p>
        </p:txBody>
      </p:sp>
    </p:spTree>
    <p:extLst>
      <p:ext uri="{BB962C8B-B14F-4D97-AF65-F5344CB8AC3E}">
        <p14:creationId xmlns:p14="http://schemas.microsoft.com/office/powerpoint/2010/main" val="424584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Creation of a geographic niche ?</a:t>
            </a:r>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113</a:t>
            </a:fld>
            <a:endParaRPr lang="nl-BE" dirty="0"/>
          </a:p>
        </p:txBody>
      </p:sp>
      <p:sp>
        <p:nvSpPr>
          <p:cNvPr id="7" name="Content Placeholder 6"/>
          <p:cNvSpPr>
            <a:spLocks noGrp="1"/>
          </p:cNvSpPr>
          <p:nvPr>
            <p:ph type="body" sz="quarter" idx="13"/>
          </p:nvPr>
        </p:nvSpPr>
        <p:spPr/>
        <p:txBody>
          <a:bodyPr>
            <a:normAutofit fontScale="85000" lnSpcReduction="20000"/>
          </a:bodyPr>
          <a:lstStyle/>
          <a:p>
            <a:r>
              <a:rPr lang="en-GB" noProof="0" dirty="0" smtClean="0"/>
              <a:t>Can we set up a platform based on the creation of a geographic niche ?</a:t>
            </a:r>
          </a:p>
          <a:p>
            <a:r>
              <a:rPr lang="en-GB" noProof="0" dirty="0" smtClean="0"/>
              <a:t>Combine &amp; integrate elements already present or in preparation:</a:t>
            </a:r>
          </a:p>
          <a:p>
            <a:pPr lvl="1"/>
            <a:r>
              <a:rPr lang="en-GB" noProof="0" dirty="0" err="1" smtClean="0"/>
              <a:t>eID</a:t>
            </a:r>
            <a:r>
              <a:rPr lang="en-GB" noProof="0" dirty="0" smtClean="0"/>
              <a:t> and strong mobile authentication </a:t>
            </a:r>
          </a:p>
          <a:p>
            <a:pPr lvl="1"/>
            <a:r>
              <a:rPr lang="en-GB" noProof="0" dirty="0" smtClean="0"/>
              <a:t>well integrated and innovative digital payments </a:t>
            </a:r>
          </a:p>
          <a:p>
            <a:pPr lvl="1"/>
            <a:r>
              <a:rPr lang="en-GB" noProof="0" dirty="0" err="1" smtClean="0"/>
              <a:t>eBox</a:t>
            </a:r>
            <a:r>
              <a:rPr lang="en-GB" noProof="0" dirty="0" smtClean="0"/>
              <a:t> citizens and enterprises</a:t>
            </a:r>
          </a:p>
          <a:p>
            <a:pPr lvl="1"/>
            <a:r>
              <a:rPr lang="en-GB" noProof="0" dirty="0" smtClean="0"/>
              <a:t>strong authentic sources</a:t>
            </a:r>
          </a:p>
          <a:p>
            <a:pPr lvl="1"/>
            <a:r>
              <a:rPr lang="en-GB" noProof="0" dirty="0" smtClean="0"/>
              <a:t>one single gateway to private interactions, purchases and transactions with the government</a:t>
            </a:r>
          </a:p>
          <a:p>
            <a:r>
              <a:rPr lang="en-GB" noProof="0" dirty="0" smtClean="0"/>
              <a:t>Trust in local actors &amp; local enforcement</a:t>
            </a:r>
          </a:p>
          <a:p>
            <a:r>
              <a:rPr lang="en-GB" noProof="0" dirty="0" smtClean="0"/>
              <a:t>User centricity: focus on what local users prefer</a:t>
            </a:r>
          </a:p>
          <a:p>
            <a:r>
              <a:rPr lang="en-GB" noProof="0" dirty="0" smtClean="0"/>
              <a:t>Advantages for citizens, enterprises and authorities </a:t>
            </a:r>
          </a:p>
          <a:p>
            <a:r>
              <a:rPr lang="en-GB" noProof="0" dirty="0" smtClean="0"/>
              <a:t>Time for a systematic cooperation or PPP culture ?</a:t>
            </a:r>
            <a:endParaRPr lang="en-GB" noProof="0" dirty="0"/>
          </a:p>
        </p:txBody>
      </p:sp>
    </p:spTree>
    <p:extLst>
      <p:ext uri="{BB962C8B-B14F-4D97-AF65-F5344CB8AC3E}">
        <p14:creationId xmlns:p14="http://schemas.microsoft.com/office/powerpoint/2010/main" val="426790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Wrap up</a:t>
            </a:r>
            <a:endParaRPr lang="en-GB" noProof="0" dirty="0"/>
          </a:p>
        </p:txBody>
      </p:sp>
      <p:sp>
        <p:nvSpPr>
          <p:cNvPr id="4" name="Text Placeholder 3"/>
          <p:cNvSpPr>
            <a:spLocks noGrp="1"/>
          </p:cNvSpPr>
          <p:nvPr>
            <p:ph type="body" sz="quarter" idx="13"/>
          </p:nvPr>
        </p:nvSpPr>
        <p:spPr/>
        <p:txBody>
          <a:bodyPr/>
          <a:lstStyle/>
          <a:p>
            <a:r>
              <a:rPr lang="en-GB" noProof="0" dirty="0" smtClean="0"/>
              <a:t>Shift from basic ICT services -&gt; value added (business) services</a:t>
            </a:r>
          </a:p>
          <a:p>
            <a:r>
              <a:rPr lang="en-GB" noProof="0" dirty="0" smtClean="0"/>
              <a:t>Focus on re-use</a:t>
            </a:r>
          </a:p>
          <a:p>
            <a:r>
              <a:rPr lang="en-GB" noProof="0" dirty="0" smtClean="0"/>
              <a:t>Rise of new technologies</a:t>
            </a:r>
          </a:p>
          <a:p>
            <a:pPr lvl="1"/>
            <a:r>
              <a:rPr lang="en-GB" noProof="0" dirty="0" smtClean="0"/>
              <a:t>need for common solutions</a:t>
            </a:r>
          </a:p>
          <a:p>
            <a:pPr lvl="1"/>
            <a:r>
              <a:rPr lang="en-GB" noProof="0" dirty="0" smtClean="0"/>
              <a:t>platform-approach</a:t>
            </a:r>
          </a:p>
          <a:p>
            <a:r>
              <a:rPr lang="en-GB" noProof="0" dirty="0" smtClean="0"/>
              <a:t>Innovative means of collaboration with private sector needed</a:t>
            </a:r>
          </a:p>
          <a:p>
            <a:pPr lvl="1"/>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114</a:t>
            </a:fld>
            <a:endParaRPr lang="nl-BE" dirty="0"/>
          </a:p>
        </p:txBody>
      </p:sp>
    </p:spTree>
    <p:extLst>
      <p:ext uri="{BB962C8B-B14F-4D97-AF65-F5344CB8AC3E}">
        <p14:creationId xmlns:p14="http://schemas.microsoft.com/office/powerpoint/2010/main" val="399516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36" y="0"/>
            <a:ext cx="6506935"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4301FB5-EDC5-4DB2-BB43-4E246C7F07C8}" type="slidenum">
              <a:rPr lang="en-US" smtClean="0"/>
              <a:pPr/>
              <a:t>115</a:t>
            </a:fld>
            <a:endParaRPr lang="en-US" dirty="0"/>
          </a:p>
        </p:txBody>
      </p:sp>
      <p:sp>
        <p:nvSpPr>
          <p:cNvPr id="5" name="TextBox 4"/>
          <p:cNvSpPr txBox="1"/>
          <p:nvPr/>
        </p:nvSpPr>
        <p:spPr>
          <a:xfrm>
            <a:off x="2627784" y="6453336"/>
            <a:ext cx="3730958" cy="369332"/>
          </a:xfrm>
          <a:prstGeom prst="rect">
            <a:avLst/>
          </a:prstGeom>
          <a:noFill/>
        </p:spPr>
        <p:txBody>
          <a:bodyPr wrap="none" rtlCol="0">
            <a:spAutoFit/>
          </a:bodyPr>
          <a:lstStyle/>
          <a:p>
            <a:r>
              <a:rPr lang="nl-BE" dirty="0" err="1" smtClean="0"/>
              <a:t>Subcribe</a:t>
            </a:r>
            <a:r>
              <a:rPr lang="nl-BE" dirty="0" smtClean="0"/>
              <a:t> via </a:t>
            </a:r>
            <a:r>
              <a:rPr lang="nl-BE" dirty="0" smtClean="0">
                <a:hlinkClick r:id="rId3"/>
              </a:rPr>
              <a:t>info@gcloud.belgium.be</a:t>
            </a:r>
            <a:r>
              <a:rPr lang="nl-BE" dirty="0" smtClean="0"/>
              <a:t> </a:t>
            </a:r>
            <a:endParaRPr lang="fr-BE" dirty="0"/>
          </a:p>
        </p:txBody>
      </p:sp>
      <p:sp>
        <p:nvSpPr>
          <p:cNvPr id="2" name="Rectangle 1"/>
          <p:cNvSpPr/>
          <p:nvPr/>
        </p:nvSpPr>
        <p:spPr>
          <a:xfrm rot="20437859">
            <a:off x="-68198" y="2335600"/>
            <a:ext cx="398564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Newsletter</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99961637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98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3B540AB-6939-4937-A918-1D15FF1C7CE3}" type="slidenum">
              <a:rPr lang="nl-BE" smtClean="0"/>
              <a:pPr/>
              <a:t>116</a:t>
            </a:fld>
            <a:endParaRPr lang="nl-BE" dirty="0"/>
          </a:p>
        </p:txBody>
      </p:sp>
      <p:sp>
        <p:nvSpPr>
          <p:cNvPr id="3" name="TextBox 2"/>
          <p:cNvSpPr txBox="1"/>
          <p:nvPr/>
        </p:nvSpPr>
        <p:spPr>
          <a:xfrm>
            <a:off x="2703067" y="5989874"/>
            <a:ext cx="3721724" cy="523220"/>
          </a:xfrm>
          <a:prstGeom prst="rect">
            <a:avLst/>
          </a:prstGeom>
          <a:noFill/>
        </p:spPr>
        <p:txBody>
          <a:bodyPr wrap="none" rtlCol="0">
            <a:spAutoFit/>
          </a:bodyPr>
          <a:lstStyle/>
          <a:p>
            <a:pPr algn="ctr"/>
            <a:r>
              <a:rPr lang="nl-BE" sz="2800" dirty="0" smtClean="0"/>
              <a:t>www.gcloud.belgium.be</a:t>
            </a:r>
            <a:endParaRPr lang="fr-BE" sz="2800" dirty="0"/>
          </a:p>
        </p:txBody>
      </p:sp>
      <p:sp>
        <p:nvSpPr>
          <p:cNvPr id="5" name="Rectangle 4"/>
          <p:cNvSpPr/>
          <p:nvPr/>
        </p:nvSpPr>
        <p:spPr>
          <a:xfrm>
            <a:off x="5652120" y="-230634"/>
            <a:ext cx="279362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website</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3316624" y="6334780"/>
            <a:ext cx="2510752" cy="523220"/>
          </a:xfrm>
          <a:prstGeom prst="rect">
            <a:avLst/>
          </a:prstGeom>
          <a:noFill/>
        </p:spPr>
        <p:txBody>
          <a:bodyPr wrap="none" rtlCol="0">
            <a:spAutoFit/>
          </a:bodyPr>
          <a:lstStyle/>
          <a:p>
            <a:pPr algn="ctr"/>
            <a:r>
              <a:rPr lang="nl-BE" sz="2800" dirty="0" smtClean="0"/>
              <a:t>-&gt; </a:t>
            </a:r>
            <a:r>
              <a:rPr lang="nl-BE" sz="2800" dirty="0" smtClean="0">
                <a:hlinkClick r:id="rId3"/>
              </a:rPr>
              <a:t>service fiches</a:t>
            </a:r>
            <a:endParaRPr lang="fr-BE" sz="2800" dirty="0"/>
          </a:p>
        </p:txBody>
      </p:sp>
    </p:spTree>
    <p:extLst>
      <p:ext uri="{BB962C8B-B14F-4D97-AF65-F5344CB8AC3E}">
        <p14:creationId xmlns:p14="http://schemas.microsoft.com/office/powerpoint/2010/main" val="26700774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Want</a:t>
            </a:r>
            <a:r>
              <a:rPr lang="fr-BE" dirty="0" smtClean="0"/>
              <a:t> to know more?</a:t>
            </a:r>
            <a:endParaRPr lang="en-GB" dirty="0"/>
          </a:p>
        </p:txBody>
      </p:sp>
      <p:sp>
        <p:nvSpPr>
          <p:cNvPr id="3" name="Slide Number Placeholder 2"/>
          <p:cNvSpPr>
            <a:spLocks noGrp="1"/>
          </p:cNvSpPr>
          <p:nvPr>
            <p:ph type="sldNum" sz="quarter" idx="12"/>
          </p:nvPr>
        </p:nvSpPr>
        <p:spPr/>
        <p:txBody>
          <a:bodyPr/>
          <a:lstStyle/>
          <a:p>
            <a:fld id="{13B540AB-6939-4937-A918-1D15FF1C7CE3}" type="slidenum">
              <a:rPr lang="nl-BE" smtClean="0"/>
              <a:pPr/>
              <a:t>117</a:t>
            </a:fld>
            <a:endParaRPr lang="nl-BE" dirty="0"/>
          </a:p>
        </p:txBody>
      </p:sp>
      <p:sp>
        <p:nvSpPr>
          <p:cNvPr id="4" name="Text Placeholder 3"/>
          <p:cNvSpPr>
            <a:spLocks noGrp="1"/>
          </p:cNvSpPr>
          <p:nvPr>
            <p:ph type="body" sz="quarter" idx="13"/>
          </p:nvPr>
        </p:nvSpPr>
        <p:spPr>
          <a:xfrm>
            <a:off x="827585" y="1052736"/>
            <a:ext cx="6696744" cy="5329237"/>
          </a:xfrm>
        </p:spPr>
        <p:txBody>
          <a:bodyPr/>
          <a:lstStyle/>
          <a:p>
            <a:pPr marL="0" indent="0">
              <a:buNone/>
            </a:pPr>
            <a:r>
              <a:rPr lang="fr-BE" dirty="0" smtClean="0"/>
              <a:t>	</a:t>
            </a:r>
          </a:p>
          <a:p>
            <a:pPr marL="0" indent="0">
              <a:buNone/>
            </a:pPr>
            <a:endParaRPr lang="fr-BE" dirty="0"/>
          </a:p>
          <a:p>
            <a:pPr marL="0" indent="0">
              <a:buNone/>
            </a:pPr>
            <a:r>
              <a:rPr lang="fr-BE" dirty="0" smtClean="0"/>
              <a:t>	http://www.gcloud.belgium.be</a:t>
            </a:r>
          </a:p>
          <a:p>
            <a:pPr marL="0" indent="0">
              <a:buNone/>
            </a:pPr>
            <a:endParaRPr lang="fr-BE" dirty="0" smtClean="0"/>
          </a:p>
          <a:p>
            <a:pPr marL="0" indent="0">
              <a:buNone/>
            </a:pPr>
            <a:r>
              <a:rPr lang="fr-BE" dirty="0"/>
              <a:t>	</a:t>
            </a:r>
            <a:r>
              <a:rPr lang="fr-BE" dirty="0" smtClean="0"/>
              <a:t>info@gcloud.belgium.be</a:t>
            </a:r>
          </a:p>
          <a:p>
            <a:pPr marL="0" indent="0">
              <a:buNone/>
            </a:pPr>
            <a:endParaRPr lang="fr-BE" dirty="0"/>
          </a:p>
          <a:p>
            <a:pPr marL="0" indent="0">
              <a:buNone/>
            </a:pPr>
            <a:r>
              <a:rPr lang="fr-BE" dirty="0" smtClean="0"/>
              <a:t>	</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132856"/>
            <a:ext cx="1144160" cy="75800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160" y="3212976"/>
            <a:ext cx="1000975" cy="936526"/>
          </a:xfrm>
          <a:prstGeom prst="rect">
            <a:avLst/>
          </a:prstGeom>
        </p:spPr>
      </p:pic>
    </p:spTree>
    <p:extLst>
      <p:ext uri="{BB962C8B-B14F-4D97-AF65-F5344CB8AC3E}">
        <p14:creationId xmlns:p14="http://schemas.microsoft.com/office/powerpoint/2010/main" val="10066185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5436740" y="3645024"/>
            <a:ext cx="38877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r>
              <a:rPr lang="nl-BE" sz="1600" dirty="0" smtClean="0"/>
              <a:t>frank.robben@mail.fgov.be </a:t>
            </a:r>
            <a:endParaRPr lang="nl-BE" sz="1600" dirty="0"/>
          </a:p>
          <a:p>
            <a:endParaRPr lang="nl-BE" sz="1600" dirty="0" smtClean="0">
              <a:sym typeface="Arial" pitchFamily="34" charset="0"/>
            </a:endParaRPr>
          </a:p>
          <a:p>
            <a:r>
              <a:rPr lang="nl-BE" sz="1600" dirty="0" smtClean="0">
                <a:sym typeface="Arial" pitchFamily="34" charset="0"/>
              </a:rPr>
              <a:t>@FrRobben</a:t>
            </a:r>
            <a:endParaRPr lang="nl-BE" sz="1600" dirty="0">
              <a:sym typeface="Arial" pitchFamily="34" charset="0"/>
            </a:endParaRPr>
          </a:p>
          <a:p>
            <a:endParaRPr lang="nl-BE" sz="1600" dirty="0" smtClean="0">
              <a:sym typeface="Arial" pitchFamily="34" charset="0"/>
            </a:endParaRPr>
          </a:p>
          <a:p>
            <a:r>
              <a:rPr lang="nl-BE" sz="1600" dirty="0" smtClean="0">
                <a:sym typeface="Arial" pitchFamily="34" charset="0"/>
                <a:hlinkClick r:id="rId2"/>
              </a:rPr>
              <a:t>https://www.frankrobben.be</a:t>
            </a:r>
            <a:endParaRPr lang="nl-BE" sz="1600" dirty="0" smtClean="0">
              <a:sym typeface="Arial" pitchFamily="34" charset="0"/>
            </a:endParaRPr>
          </a:p>
          <a:p>
            <a:r>
              <a:rPr lang="nl-BE" sz="1600" dirty="0" smtClean="0">
                <a:sym typeface="Arial" pitchFamily="34" charset="0"/>
                <a:hlinkClick r:id="rId3"/>
              </a:rPr>
              <a:t>https://www.gcloud.belgium.be</a:t>
            </a:r>
            <a:endParaRPr lang="nl-BE" sz="1600" dirty="0"/>
          </a:p>
        </p:txBody>
      </p:sp>
      <p:pic>
        <p:nvPicPr>
          <p:cNvPr id="5" name="Picture 2" descr="http://fr.hdyo.org/assets/ask-question-2-ce96e3e01c85a38a0d39c61cfae6d42c.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53624" y="332656"/>
            <a:ext cx="4176464" cy="41764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1"/>
          <p:cNvGrpSpPr>
            <a:grpSpLocks/>
          </p:cNvGrpSpPr>
          <p:nvPr/>
        </p:nvGrpSpPr>
        <p:grpSpPr bwMode="auto">
          <a:xfrm>
            <a:off x="5055740" y="4597162"/>
            <a:ext cx="397733" cy="892782"/>
            <a:chOff x="4406900" y="3629091"/>
            <a:chExt cx="397733" cy="893182"/>
          </a:xfrm>
        </p:grpSpPr>
        <p:pic>
          <p:nvPicPr>
            <p:cNvPr id="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3690" y="4131806"/>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4500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pic>
        <p:nvPicPr>
          <p:cNvPr id="1026" name="Picture 2" descr="C:\Users\JV\Downloads\drink-205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185" y="2252529"/>
            <a:ext cx="2010011" cy="1506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757" y="1089029"/>
            <a:ext cx="2442059" cy="1107996"/>
          </a:xfrm>
          <a:prstGeom prst="rect">
            <a:avLst/>
          </a:prstGeom>
          <a:noFill/>
        </p:spPr>
        <p:txBody>
          <a:bodyPr wrap="square" rtlCol="0">
            <a:spAutoFit/>
          </a:bodyPr>
          <a:lstStyle/>
          <a:p>
            <a:pPr algn="ctr"/>
            <a:r>
              <a:rPr lang="fr-BE" sz="2200" dirty="0" smtClean="0"/>
              <a:t>A program </a:t>
            </a:r>
            <a:r>
              <a:rPr lang="fr-BE" sz="2200" dirty="0" err="1" smtClean="0"/>
              <a:t>including</a:t>
            </a:r>
            <a:r>
              <a:rPr lang="fr-BE" sz="2200" dirty="0" smtClean="0"/>
              <a:t> </a:t>
            </a:r>
            <a:r>
              <a:rPr lang="fr-BE" sz="2200" dirty="0" err="1" smtClean="0"/>
              <a:t>synergy</a:t>
            </a:r>
            <a:r>
              <a:rPr lang="fr-BE" sz="2200" dirty="0" smtClean="0"/>
              <a:t> </a:t>
            </a:r>
            <a:r>
              <a:rPr lang="fr-BE" sz="2200" dirty="0" err="1" smtClean="0"/>
              <a:t>projects</a:t>
            </a:r>
            <a:endParaRPr lang="fr-BE" sz="2200" b="1" dirty="0"/>
          </a:p>
        </p:txBody>
      </p:sp>
      <p:pic>
        <p:nvPicPr>
          <p:cNvPr id="1027" name="Picture 3" descr="C:\Users\JV\Downloads\monitor-8621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2126" y="2252530"/>
            <a:ext cx="2253687" cy="1490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42126" y="1089029"/>
            <a:ext cx="2457098" cy="1107996"/>
          </a:xfrm>
          <a:prstGeom prst="rect">
            <a:avLst/>
          </a:prstGeom>
        </p:spPr>
        <p:txBody>
          <a:bodyPr wrap="square">
            <a:spAutoFit/>
          </a:bodyPr>
          <a:lstStyle/>
          <a:p>
            <a:pPr algn="ctr"/>
            <a:r>
              <a:rPr lang="fr-BE" sz="2200" dirty="0" err="1" smtClean="0"/>
              <a:t>Synergy</a:t>
            </a:r>
            <a:r>
              <a:rPr lang="fr-BE" sz="2200" dirty="0" smtClean="0"/>
              <a:t> for </a:t>
            </a:r>
            <a:r>
              <a:rPr lang="fr-BE" sz="2200" dirty="0" err="1" smtClean="0"/>
              <a:t>existing</a:t>
            </a:r>
            <a:r>
              <a:rPr lang="fr-BE" sz="2200" dirty="0" smtClean="0"/>
              <a:t> as </a:t>
            </a:r>
            <a:r>
              <a:rPr lang="fr-BE" sz="2200" dirty="0" err="1" smtClean="0"/>
              <a:t>well</a:t>
            </a:r>
            <a:r>
              <a:rPr lang="fr-BE" sz="2200" dirty="0" smtClean="0"/>
              <a:t> as new services</a:t>
            </a:r>
            <a:endParaRPr lang="fr-BE" sz="2200" dirty="0"/>
          </a:p>
        </p:txBody>
      </p:sp>
      <p:sp>
        <p:nvSpPr>
          <p:cNvPr id="8" name="Rectangle 7"/>
          <p:cNvSpPr/>
          <p:nvPr/>
        </p:nvSpPr>
        <p:spPr>
          <a:xfrm>
            <a:off x="6340767" y="1406378"/>
            <a:ext cx="2294987" cy="430887"/>
          </a:xfrm>
          <a:prstGeom prst="rect">
            <a:avLst/>
          </a:prstGeom>
        </p:spPr>
        <p:txBody>
          <a:bodyPr wrap="none">
            <a:spAutoFit/>
          </a:bodyPr>
          <a:lstStyle/>
          <a:p>
            <a:r>
              <a:rPr lang="fr-BE" sz="2200" b="1" dirty="0" smtClean="0"/>
              <a:t>For </a:t>
            </a:r>
            <a:r>
              <a:rPr lang="fr-BE" sz="2200" dirty="0" smtClean="0"/>
              <a:t>public services</a:t>
            </a:r>
            <a:endParaRPr lang="fr-BE" sz="2200" dirty="0"/>
          </a:p>
        </p:txBody>
      </p:sp>
      <p:sp>
        <p:nvSpPr>
          <p:cNvPr id="9" name="Rectangle 8"/>
          <p:cNvSpPr/>
          <p:nvPr/>
        </p:nvSpPr>
        <p:spPr>
          <a:xfrm>
            <a:off x="584370" y="4274562"/>
            <a:ext cx="3361498" cy="430887"/>
          </a:xfrm>
          <a:prstGeom prst="rect">
            <a:avLst/>
          </a:prstGeom>
        </p:spPr>
        <p:txBody>
          <a:bodyPr wrap="none">
            <a:spAutoFit/>
          </a:bodyPr>
          <a:lstStyle/>
          <a:p>
            <a:r>
              <a:rPr lang="fr-BE" sz="2200" b="1" dirty="0" err="1" smtClean="0"/>
              <a:t>Managed</a:t>
            </a:r>
            <a:r>
              <a:rPr lang="fr-BE" sz="2200" b="1" dirty="0" smtClean="0"/>
              <a:t> by </a:t>
            </a:r>
            <a:r>
              <a:rPr lang="fr-BE" sz="2200" dirty="0" smtClean="0"/>
              <a:t>public services</a:t>
            </a:r>
            <a:endParaRPr lang="fr-BE" sz="2200" dirty="0"/>
          </a:p>
        </p:txBody>
      </p:sp>
      <p:sp>
        <p:nvSpPr>
          <p:cNvPr id="10" name="Rectangle 9"/>
          <p:cNvSpPr/>
          <p:nvPr/>
        </p:nvSpPr>
        <p:spPr>
          <a:xfrm>
            <a:off x="4415636" y="4274562"/>
            <a:ext cx="4541949" cy="430887"/>
          </a:xfrm>
          <a:prstGeom prst="rect">
            <a:avLst/>
          </a:prstGeom>
        </p:spPr>
        <p:txBody>
          <a:bodyPr wrap="none">
            <a:spAutoFit/>
          </a:bodyPr>
          <a:lstStyle/>
          <a:p>
            <a:r>
              <a:rPr lang="fr-BE" sz="2200" dirty="0" smtClean="0"/>
              <a:t>In </a:t>
            </a:r>
            <a:r>
              <a:rPr lang="fr-BE" sz="2200" dirty="0" err="1" smtClean="0"/>
              <a:t>cooperation</a:t>
            </a:r>
            <a:r>
              <a:rPr lang="fr-BE" sz="2200" dirty="0" smtClean="0"/>
              <a:t> </a:t>
            </a:r>
            <a:r>
              <a:rPr lang="fr-BE" sz="2200" dirty="0" err="1" smtClean="0"/>
              <a:t>with</a:t>
            </a:r>
            <a:r>
              <a:rPr lang="fr-BE" sz="2200" dirty="0" smtClean="0"/>
              <a:t> the </a:t>
            </a:r>
            <a:r>
              <a:rPr lang="fr-BE" sz="2200" b="1" dirty="0" err="1" smtClean="0"/>
              <a:t>private</a:t>
            </a:r>
            <a:r>
              <a:rPr lang="fr-BE" sz="2200" b="1" dirty="0" smtClean="0"/>
              <a:t> </a:t>
            </a:r>
            <a:r>
              <a:rPr lang="fr-BE" sz="2200" b="1" dirty="0" err="1" smtClean="0"/>
              <a:t>sector</a:t>
            </a:r>
            <a:endParaRPr lang="fr-BE" sz="2200" dirty="0"/>
          </a:p>
        </p:txBody>
      </p:sp>
      <p:pic>
        <p:nvPicPr>
          <p:cNvPr id="1028" name="Picture 4" descr="C:\Users\JV\Downloads\belgium-4369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2263883"/>
            <a:ext cx="2237191" cy="14955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V\Downloads\belgium-99042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190" y="4932056"/>
            <a:ext cx="1098054"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V\Downloads\globalisation-10145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6504" y="5013176"/>
            <a:ext cx="4211960" cy="132254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p:txBody>
          <a:bodyPr/>
          <a:lstStyle/>
          <a:p>
            <a:fld id="{13B540AB-6939-4937-A918-1D15FF1C7CE3}" type="slidenum">
              <a:rPr lang="nl-BE" smtClean="0"/>
              <a:pPr/>
              <a:t>12</a:t>
            </a:fld>
            <a:endParaRPr lang="nl-BE" dirty="0"/>
          </a:p>
        </p:txBody>
      </p:sp>
    </p:spTree>
    <p:extLst>
      <p:ext uri="{BB962C8B-B14F-4D97-AF65-F5344CB8AC3E}">
        <p14:creationId xmlns:p14="http://schemas.microsoft.com/office/powerpoint/2010/main" val="362403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13</a:t>
            </a:fld>
            <a:endParaRPr lang="nl-BE" dirty="0"/>
          </a:p>
        </p:txBody>
      </p:sp>
      <p:sp>
        <p:nvSpPr>
          <p:cNvPr id="3" name="Content Placeholder 2"/>
          <p:cNvSpPr>
            <a:spLocks noGrp="1"/>
          </p:cNvSpPr>
          <p:nvPr>
            <p:ph idx="13"/>
          </p:nvPr>
        </p:nvSpPr>
        <p:spPr/>
        <p:txBody>
          <a:bodyPr/>
          <a:lstStyle/>
          <a:p>
            <a:r>
              <a:rPr lang="en-GB" noProof="0" dirty="0" smtClean="0"/>
              <a:t>Shared public ICT platform </a:t>
            </a:r>
          </a:p>
          <a:p>
            <a:pPr lvl="1"/>
            <a:r>
              <a:rPr lang="en-GB" noProof="0" dirty="0" smtClean="0"/>
              <a:t>current target: federal state (FPS, PPS, public institutions of social security, institutions of public benefit)</a:t>
            </a:r>
          </a:p>
          <a:p>
            <a:pPr lvl="1"/>
            <a:r>
              <a:rPr lang="en-GB" noProof="0" dirty="0" smtClean="0"/>
              <a:t>can be extended to other interested authorities </a:t>
            </a:r>
          </a:p>
          <a:p>
            <a:r>
              <a:rPr lang="en-GB" noProof="0" dirty="0" smtClean="0"/>
              <a:t>Hybrid community cloud model </a:t>
            </a:r>
          </a:p>
          <a:p>
            <a:pPr lvl="1"/>
            <a:r>
              <a:rPr lang="en-GB" noProof="0" dirty="0" smtClean="0"/>
              <a:t>use of public cloud if possible </a:t>
            </a:r>
          </a:p>
          <a:p>
            <a:pPr lvl="1"/>
            <a:r>
              <a:rPr lang="en-GB" noProof="0" dirty="0" smtClean="0"/>
              <a:t>private community cloud hosted in data </a:t>
            </a:r>
            <a:r>
              <a:rPr lang="en-GB" noProof="0" dirty="0" err="1" smtClean="0"/>
              <a:t>centers</a:t>
            </a:r>
            <a:r>
              <a:rPr lang="en-GB" noProof="0" dirty="0" smtClean="0"/>
              <a:t>, managed by the government</a:t>
            </a:r>
          </a:p>
          <a:p>
            <a:pPr lvl="1"/>
            <a:r>
              <a:rPr lang="en-GB" noProof="0" dirty="0" smtClean="0"/>
              <a:t>operational implementation with strong involvement of the private sector </a:t>
            </a:r>
          </a:p>
        </p:txBody>
      </p:sp>
    </p:spTree>
    <p:extLst>
      <p:ext uri="{BB962C8B-B14F-4D97-AF65-F5344CB8AC3E}">
        <p14:creationId xmlns:p14="http://schemas.microsoft.com/office/powerpoint/2010/main" val="92815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 Cloud deployment types</a:t>
            </a:r>
            <a:endParaRPr lang="en-GB" noProof="0" dirty="0"/>
          </a:p>
        </p:txBody>
      </p:sp>
      <p:grpSp>
        <p:nvGrpSpPr>
          <p:cNvPr id="18" name="Group 17"/>
          <p:cNvGrpSpPr/>
          <p:nvPr/>
        </p:nvGrpSpPr>
        <p:grpSpPr>
          <a:xfrm>
            <a:off x="946200" y="1268760"/>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251519" y="1412776"/>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smtClean="0"/>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smtClean="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a:t>
              </a:r>
              <a:r>
                <a:rPr lang="nl-BE" dirty="0" smtClean="0"/>
                <a:t>hared</a:t>
              </a:r>
              <a:endParaRPr lang="en-US" dirty="0"/>
            </a:p>
          </p:txBody>
        </p:sp>
      </p:grpSp>
      <p:grpSp>
        <p:nvGrpSpPr>
          <p:cNvPr id="5" name="Group 4"/>
          <p:cNvGrpSpPr/>
          <p:nvPr/>
        </p:nvGrpSpPr>
        <p:grpSpPr>
          <a:xfrm>
            <a:off x="906990" y="5990283"/>
            <a:ext cx="7452344" cy="584189"/>
            <a:chOff x="906990" y="5990283"/>
            <a:chExt cx="7452344" cy="584189"/>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205140"/>
              <a:ext cx="1296144" cy="369332"/>
            </a:xfrm>
            <a:prstGeom prst="rect">
              <a:avLst/>
            </a:prstGeom>
            <a:noFill/>
          </p:spPr>
          <p:txBody>
            <a:bodyPr wrap="square" rtlCol="0">
              <a:spAutoFit/>
            </a:bodyPr>
            <a:lstStyle/>
            <a:p>
              <a:pPr algn="ctr"/>
              <a:r>
                <a:rPr lang="nl-BE" dirty="0" smtClean="0"/>
                <a:t>Customer</a:t>
              </a:r>
              <a:endParaRPr lang="en-US" dirty="0"/>
            </a:p>
          </p:txBody>
        </p:sp>
        <p:sp>
          <p:nvSpPr>
            <p:cNvPr id="23" name="TextBox 22"/>
            <p:cNvSpPr txBox="1"/>
            <p:nvPr/>
          </p:nvSpPr>
          <p:spPr>
            <a:xfrm>
              <a:off x="3574492" y="6061484"/>
              <a:ext cx="1944216" cy="369332"/>
            </a:xfrm>
            <a:prstGeom prst="rect">
              <a:avLst/>
            </a:prstGeom>
            <a:noFill/>
          </p:spPr>
          <p:txBody>
            <a:bodyPr wrap="square" rtlCol="0">
              <a:spAutoFit/>
            </a:bodyPr>
            <a:lstStyle/>
            <a:p>
              <a:pPr algn="ctr"/>
              <a:r>
                <a:rPr lang="nl-BE" dirty="0" err="1"/>
                <a:t>L</a:t>
              </a:r>
              <a:r>
                <a:rPr lang="nl-BE" dirty="0" err="1" smtClean="0"/>
                <a:t>ocation</a:t>
              </a:r>
              <a:endParaRPr lang="en-US" dirty="0"/>
            </a:p>
          </p:txBody>
        </p:sp>
        <p:sp>
          <p:nvSpPr>
            <p:cNvPr id="24" name="TextBox 23"/>
            <p:cNvSpPr txBox="1"/>
            <p:nvPr/>
          </p:nvSpPr>
          <p:spPr>
            <a:xfrm>
              <a:off x="6272088" y="6205140"/>
              <a:ext cx="2087246" cy="369332"/>
            </a:xfrm>
            <a:prstGeom prst="rect">
              <a:avLst/>
            </a:prstGeom>
            <a:noFill/>
          </p:spPr>
          <p:txBody>
            <a:bodyPr wrap="square" rtlCol="0">
              <a:spAutoFit/>
            </a:bodyPr>
            <a:lstStyle/>
            <a:p>
              <a:r>
                <a:rPr lang="nl-BE" dirty="0" smtClean="0"/>
                <a:t>Service Provider</a:t>
              </a:r>
              <a:endParaRPr lang="en-US" dirty="0"/>
            </a:p>
          </p:txBody>
        </p:sp>
      </p:grpSp>
      <p:grpSp>
        <p:nvGrpSpPr>
          <p:cNvPr id="12" name="Group 11"/>
          <p:cNvGrpSpPr/>
          <p:nvPr/>
        </p:nvGrpSpPr>
        <p:grpSpPr>
          <a:xfrm>
            <a:off x="975283" y="2668270"/>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smtClean="0"/>
                <a:t>Community Cloud on-</a:t>
              </a:r>
              <a:r>
                <a:rPr lang="nl-BE" dirty="0" err="1" smtClean="0"/>
                <a:t>premise</a:t>
              </a:r>
              <a:endParaRPr lang="en-US" dirty="0"/>
            </a:p>
          </p:txBody>
        </p:sp>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4636610" y="2636912"/>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smtClean="0"/>
                <a:t>Outsourced</a:t>
              </a:r>
              <a:r>
                <a:rPr lang="nl-BE" dirty="0" smtClean="0"/>
                <a:t> Community Cloud (= off-</a:t>
              </a:r>
              <a:r>
                <a:rPr lang="nl-BE" dirty="0" err="1" smtClean="0"/>
                <a:t>premise</a:t>
              </a:r>
              <a:r>
                <a:rPr lang="nl-BE" dirty="0" smtClean="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4451902" y="4328289"/>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smtClean="0"/>
                <a:t>Outsourced</a:t>
              </a:r>
              <a:r>
                <a:rPr lang="nl-BE" dirty="0" smtClean="0"/>
                <a:t> Private Cloud (= off-</a:t>
              </a:r>
              <a:r>
                <a:rPr lang="nl-BE" dirty="0" err="1" smtClean="0"/>
                <a:t>premise</a:t>
              </a:r>
              <a:r>
                <a:rPr lang="nl-BE" dirty="0" smtClean="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975048" y="4365104"/>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smtClean="0"/>
                <a:t>Private Cloud on-</a:t>
              </a:r>
              <a:r>
                <a:rPr lang="nl-BE" dirty="0" err="1" smtClean="0"/>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5111805" y="1104513"/>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smtClean="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grpSp>
        <p:nvGrpSpPr>
          <p:cNvPr id="4" name="Group 3"/>
          <p:cNvGrpSpPr/>
          <p:nvPr/>
        </p:nvGrpSpPr>
        <p:grpSpPr>
          <a:xfrm>
            <a:off x="459812" y="944724"/>
            <a:ext cx="8666167" cy="3456595"/>
            <a:chOff x="459812" y="944724"/>
            <a:chExt cx="8666167"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smtClean="0">
                  <a:solidFill>
                    <a:schemeClr val="tx1"/>
                  </a:solidFill>
                </a:rPr>
                <a:t>			 </a:t>
              </a:r>
              <a:r>
                <a:rPr lang="nl-BE" sz="2800" dirty="0" err="1" smtClean="0">
                  <a:solidFill>
                    <a:schemeClr val="accent6">
                      <a:lumMod val="50000"/>
                    </a:schemeClr>
                  </a:solidFill>
                </a:rPr>
                <a:t>Hybrid</a:t>
              </a:r>
              <a:r>
                <a:rPr lang="nl-BE" sz="2400" dirty="0" smtClean="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2120">
              <a:off x="459812" y="1002214"/>
              <a:ext cx="1784640" cy="1008322"/>
            </a:xfrm>
            <a:prstGeom prst="rect">
              <a:avLst/>
            </a:prstGeom>
          </p:spPr>
        </p:pic>
      </p:grpSp>
      <p:sp>
        <p:nvSpPr>
          <p:cNvPr id="29" name="Slide Number Placeholder 28"/>
          <p:cNvSpPr>
            <a:spLocks noGrp="1"/>
          </p:cNvSpPr>
          <p:nvPr>
            <p:ph type="sldNum" sz="quarter" idx="12"/>
          </p:nvPr>
        </p:nvSpPr>
        <p:spPr/>
        <p:txBody>
          <a:bodyPr/>
          <a:lstStyle/>
          <a:p>
            <a:fld id="{13B540AB-6939-4937-A918-1D15FF1C7CE3}" type="slidenum">
              <a:rPr lang="nl-BE" smtClean="0"/>
              <a:pPr/>
              <a:t>14</a:t>
            </a:fld>
            <a:endParaRPr lang="nl-BE" dirty="0"/>
          </a:p>
        </p:txBody>
      </p:sp>
    </p:spTree>
    <p:extLst>
      <p:ext uri="{BB962C8B-B14F-4D97-AF65-F5344CB8AC3E}">
        <p14:creationId xmlns:p14="http://schemas.microsoft.com/office/powerpoint/2010/main" val="1753561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Basic principles</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15</a:t>
            </a:fld>
            <a:endParaRPr lang="nl-BE" dirty="0"/>
          </a:p>
        </p:txBody>
      </p:sp>
      <p:sp>
        <p:nvSpPr>
          <p:cNvPr id="4" name="Text Placeholder 3"/>
          <p:cNvSpPr>
            <a:spLocks noGrp="1"/>
          </p:cNvSpPr>
          <p:nvPr>
            <p:ph type="body" sz="quarter" idx="13"/>
          </p:nvPr>
        </p:nvSpPr>
        <p:spPr/>
        <p:txBody>
          <a:bodyPr/>
          <a:lstStyle/>
          <a:p>
            <a:r>
              <a:rPr lang="en-GB" noProof="0" dirty="0" smtClean="0"/>
              <a:t>Maximum synergy when possible and when generating efficiency gains and/or savings while maintaining or improving the quality of the services provided to the customer</a:t>
            </a:r>
          </a:p>
          <a:p>
            <a:r>
              <a:rPr lang="en-GB" noProof="0" dirty="0" smtClean="0"/>
              <a:t>In line with the synergy program: assignment to the one who is the most capable of proposing a form of shared services </a:t>
            </a:r>
          </a:p>
          <a:p>
            <a:r>
              <a:rPr lang="en-GB" noProof="0" dirty="0" smtClean="0"/>
              <a:t>Synergy based on result orientation, sense of responsibility and trust</a:t>
            </a:r>
            <a:endParaRPr lang="en-GB" noProof="0" dirty="0"/>
          </a:p>
        </p:txBody>
      </p:sp>
    </p:spTree>
    <p:extLst>
      <p:ext uri="{BB962C8B-B14F-4D97-AF65-F5344CB8AC3E}">
        <p14:creationId xmlns:p14="http://schemas.microsoft.com/office/powerpoint/2010/main" val="265104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475656" y="1484313"/>
            <a:ext cx="6192688" cy="4897015"/>
            <a:chOff x="1475656" y="1484313"/>
            <a:chExt cx="6192688" cy="4897015"/>
          </a:xfrm>
        </p:grpSpPr>
        <p:sp>
          <p:nvSpPr>
            <p:cNvPr id="36" name="Oval 35"/>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smtClean="0">
                  <a:solidFill>
                    <a:schemeClr val="tx2"/>
                  </a:solidFill>
                </a:rPr>
                <a:t>Synergy</a:t>
              </a:r>
              <a:endParaRPr lang="nl-BE" sz="4800" dirty="0"/>
            </a:p>
          </p:txBody>
        </p:sp>
      </p:grpSp>
      <p:sp>
        <p:nvSpPr>
          <p:cNvPr id="37" name="Title 36"/>
          <p:cNvSpPr>
            <a:spLocks noGrp="1"/>
          </p:cNvSpPr>
          <p:nvPr>
            <p:ph type="title"/>
          </p:nvPr>
        </p:nvSpPr>
        <p:spPr/>
        <p:txBody>
          <a:bodyPr/>
          <a:lstStyle/>
          <a:p>
            <a:r>
              <a:rPr lang="en-GB" noProof="0" dirty="0" smtClean="0"/>
              <a:t>G-Cloud ‘products’ </a:t>
            </a:r>
            <a:endParaRPr lang="en-GB" noProof="0" dirty="0"/>
          </a:p>
        </p:txBody>
      </p:sp>
      <p:grpSp>
        <p:nvGrpSpPr>
          <p:cNvPr id="55" name="Group 54"/>
          <p:cNvGrpSpPr/>
          <p:nvPr/>
        </p:nvGrpSpPr>
        <p:grpSpPr>
          <a:xfrm>
            <a:off x="3055440" y="1009861"/>
            <a:ext cx="3033120" cy="1267011"/>
            <a:chOff x="3055440" y="1009861"/>
            <a:chExt cx="3033120" cy="1267011"/>
          </a:xfrm>
        </p:grpSpPr>
        <p:sp>
          <p:nvSpPr>
            <p:cNvPr id="24" name="Oval 23"/>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Procurement</a:t>
              </a:r>
              <a:endParaRPr lang="nl-BE" sz="2800" b="1" kern="1200" dirty="0">
                <a:solidFill>
                  <a:schemeClr val="bg1"/>
                </a:solidFill>
              </a:endParaRPr>
            </a:p>
          </p:txBody>
        </p:sp>
      </p:grpSp>
      <p:grpSp>
        <p:nvGrpSpPr>
          <p:cNvPr id="52" name="Group 51"/>
          <p:cNvGrpSpPr/>
          <p:nvPr/>
        </p:nvGrpSpPr>
        <p:grpSpPr>
          <a:xfrm>
            <a:off x="5788144" y="2993762"/>
            <a:ext cx="3248352" cy="1356919"/>
            <a:chOff x="5788144" y="2993762"/>
            <a:chExt cx="3248352" cy="1356919"/>
          </a:xfrm>
        </p:grpSpPr>
        <p:sp>
          <p:nvSpPr>
            <p:cNvPr id="27" name="Oval 26"/>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8"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smtClean="0">
                  <a:solidFill>
                    <a:schemeClr val="bg1"/>
                  </a:solidFill>
                </a:rPr>
                <a:t>Services</a:t>
              </a:r>
              <a:endParaRPr lang="nl-BE" sz="2800" b="1" kern="1200">
                <a:solidFill>
                  <a:schemeClr val="bg1"/>
                </a:solidFill>
              </a:endParaRPr>
            </a:p>
          </p:txBody>
        </p:sp>
      </p:grpSp>
      <p:grpSp>
        <p:nvGrpSpPr>
          <p:cNvPr id="54" name="Group 53"/>
          <p:cNvGrpSpPr/>
          <p:nvPr/>
        </p:nvGrpSpPr>
        <p:grpSpPr>
          <a:xfrm>
            <a:off x="107504" y="2993762"/>
            <a:ext cx="3033120" cy="1267011"/>
            <a:chOff x="107504" y="2993762"/>
            <a:chExt cx="3033120" cy="1267011"/>
          </a:xfrm>
        </p:grpSpPr>
        <p:sp>
          <p:nvSpPr>
            <p:cNvPr id="30" name="Oval 29"/>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Projects</a:t>
              </a:r>
              <a:endParaRPr lang="nl-BE" sz="2800" b="1" kern="1200" dirty="0">
                <a:solidFill>
                  <a:schemeClr val="bg1"/>
                </a:solidFill>
              </a:endParaRPr>
            </a:p>
          </p:txBody>
        </p:sp>
      </p:grpSp>
      <p:grpSp>
        <p:nvGrpSpPr>
          <p:cNvPr id="53" name="Group 52"/>
          <p:cNvGrpSpPr/>
          <p:nvPr/>
        </p:nvGrpSpPr>
        <p:grpSpPr>
          <a:xfrm>
            <a:off x="2947824" y="5373216"/>
            <a:ext cx="3248352" cy="1356919"/>
            <a:chOff x="2947824" y="5373216"/>
            <a:chExt cx="3248352" cy="1356919"/>
          </a:xfrm>
        </p:grpSpPr>
        <p:sp>
          <p:nvSpPr>
            <p:cNvPr id="33" name="Oval 32"/>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4"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smtClean="0">
                  <a:solidFill>
                    <a:schemeClr val="bg1"/>
                  </a:solidFill>
                </a:rPr>
                <a:t>Know-how</a:t>
              </a:r>
              <a:r>
                <a:rPr lang="nl-BE" sz="2800" b="1" kern="1200" dirty="0" smtClean="0">
                  <a:solidFill>
                    <a:schemeClr val="bg1"/>
                  </a:solidFill>
                </a:rPr>
                <a:t> &amp; Expertise</a:t>
              </a:r>
              <a:endParaRPr lang="nl-BE" sz="2800" b="1" kern="1200" dirty="0">
                <a:solidFill>
                  <a:schemeClr val="bg1"/>
                </a:solidFill>
              </a:endParaRPr>
            </a:p>
          </p:txBody>
        </p:sp>
      </p:grpSp>
      <p:grpSp>
        <p:nvGrpSpPr>
          <p:cNvPr id="39" name="Group 38"/>
          <p:cNvGrpSpPr/>
          <p:nvPr/>
        </p:nvGrpSpPr>
        <p:grpSpPr>
          <a:xfrm>
            <a:off x="759450" y="1268760"/>
            <a:ext cx="2081423" cy="1379302"/>
            <a:chOff x="621511" y="2708919"/>
            <a:chExt cx="2081423" cy="1379302"/>
          </a:xfrm>
        </p:grpSpPr>
        <p:sp>
          <p:nvSpPr>
            <p:cNvPr id="40" name="Oval 3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Cooperation</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1" name="Picture 4" descr="https://livebinders.files.wordpress.com/2010/10/collaboration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149929" y="1394508"/>
            <a:ext cx="2081423" cy="1240754"/>
            <a:chOff x="4120938" y="2856064"/>
            <a:chExt cx="2081423" cy="1240754"/>
          </a:xfrm>
        </p:grpSpPr>
        <p:sp>
          <p:nvSpPr>
            <p:cNvPr id="43" name="Oval 4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Efficiency</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4" name="Picture 8" descr="http://www.thinkautomation.com/Sitefinity/WebsiteTemplates/Think/App_Themes/images/auto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6149929" y="4440097"/>
            <a:ext cx="2081423" cy="1193972"/>
            <a:chOff x="621511" y="5421585"/>
            <a:chExt cx="2081423" cy="1193972"/>
          </a:xfrm>
        </p:grpSpPr>
        <p:sp>
          <p:nvSpPr>
            <p:cNvPr id="46" name="Oval 4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Quality</a:t>
              </a:r>
              <a:r>
                <a:rPr lang="nl-BE" sz="2000" b="1" dirty="0" err="1" smtClean="0">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7" name="Picture 10" descr="http://www.dcregionrealestate.com/wp-content/uploads/2014/03/top_quality.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759450" y="4440097"/>
            <a:ext cx="2081423" cy="1293159"/>
            <a:chOff x="4466625" y="5334255"/>
            <a:chExt cx="2081423" cy="1293159"/>
          </a:xfrm>
        </p:grpSpPr>
        <p:sp>
          <p:nvSpPr>
            <p:cNvPr id="49" name="Oval 4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chemeClr val="tx2"/>
                  </a:solidFill>
                  <a:latin typeface="Calibri" panose="020F0502020204030204" pitchFamily="34" charset="0"/>
                </a:rPr>
                <a:t>Costs</a:t>
              </a:r>
              <a:r>
                <a:rPr lang="nl-BE" sz="2000" b="1" dirty="0" err="1" smtClean="0">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50" name="Picture 6" descr="http://www.addit.pl/new/images/stories/cost%20reduction%20projects.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fld id="{13B540AB-6939-4937-A918-1D15FF1C7CE3}" type="slidenum">
              <a:rPr lang="nl-BE" smtClean="0"/>
              <a:pPr/>
              <a:t>16</a:t>
            </a:fld>
            <a:endParaRPr lang="nl-BE" dirty="0"/>
          </a:p>
        </p:txBody>
      </p:sp>
    </p:spTree>
    <p:extLst>
      <p:ext uri="{BB962C8B-B14F-4D97-AF65-F5344CB8AC3E}">
        <p14:creationId xmlns:p14="http://schemas.microsoft.com/office/powerpoint/2010/main" val="215465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sp>
        <p:nvSpPr>
          <p:cNvPr id="3" name="Content Placeholder 2"/>
          <p:cNvSpPr>
            <a:spLocks noGrp="1"/>
          </p:cNvSpPr>
          <p:nvPr>
            <p:ph idx="1"/>
          </p:nvPr>
        </p:nvSpPr>
        <p:spPr>
          <a:xfrm>
            <a:off x="3563888" y="1089660"/>
            <a:ext cx="5122912" cy="5265420"/>
          </a:xfrm>
        </p:spPr>
        <p:txBody>
          <a:bodyPr>
            <a:normAutofit lnSpcReduction="10000"/>
          </a:bodyPr>
          <a:lstStyle/>
          <a:p>
            <a:pPr marL="0" indent="0">
              <a:buNone/>
            </a:pPr>
            <a:r>
              <a:rPr lang="en-GB" noProof="0" dirty="0" smtClean="0"/>
              <a:t>Creation of </a:t>
            </a:r>
            <a:r>
              <a:rPr lang="en-GB" b="1" noProof="0" dirty="0" smtClean="0"/>
              <a:t>economies of scale</a:t>
            </a:r>
            <a:r>
              <a:rPr lang="en-GB" noProof="0" dirty="0" smtClean="0"/>
              <a:t>: efficiency and high quality/availability</a:t>
            </a:r>
          </a:p>
          <a:p>
            <a:pPr marL="0" indent="0">
              <a:buNone/>
            </a:pPr>
            <a:endParaRPr lang="en-GB" noProof="0" dirty="0" smtClean="0"/>
          </a:p>
          <a:p>
            <a:pPr marL="0" indent="0">
              <a:buNone/>
            </a:pPr>
            <a:r>
              <a:rPr lang="en-GB" noProof="0" dirty="0" smtClean="0"/>
              <a:t>Respect of </a:t>
            </a:r>
            <a:r>
              <a:rPr lang="en-GB" b="1" noProof="0" dirty="0" smtClean="0"/>
              <a:t>confidentiality </a:t>
            </a:r>
            <a:r>
              <a:rPr lang="en-GB" noProof="0" dirty="0" smtClean="0"/>
              <a:t>and </a:t>
            </a:r>
            <a:r>
              <a:rPr lang="en-GB" b="1" noProof="0" dirty="0" smtClean="0"/>
              <a:t>data protection</a:t>
            </a:r>
          </a:p>
          <a:p>
            <a:pPr marL="0" indent="0">
              <a:buNone/>
            </a:pPr>
            <a:endParaRPr lang="en-GB" b="1" noProof="0" dirty="0" smtClean="0"/>
          </a:p>
          <a:p>
            <a:pPr marL="0" indent="0">
              <a:buNone/>
            </a:pPr>
            <a:r>
              <a:rPr lang="en-GB" noProof="0" dirty="0" smtClean="0"/>
              <a:t>Bigger </a:t>
            </a:r>
            <a:r>
              <a:rPr lang="en-GB" b="1" noProof="0" dirty="0" smtClean="0"/>
              <a:t>focus</a:t>
            </a:r>
            <a:r>
              <a:rPr lang="en-GB" noProof="0" dirty="0" smtClean="0"/>
              <a:t> </a:t>
            </a:r>
            <a:r>
              <a:rPr lang="en-GB" b="1" noProof="0" dirty="0" smtClean="0"/>
              <a:t>on business applications and flexibility </a:t>
            </a:r>
            <a:r>
              <a:rPr lang="en-GB" noProof="0" dirty="0" smtClean="0"/>
              <a:t>in order to realize them</a:t>
            </a:r>
          </a:p>
          <a:p>
            <a:pPr marL="0" indent="0">
              <a:buNone/>
            </a:pPr>
            <a:endParaRPr lang="en-GB" noProof="0" dirty="0" smtClean="0"/>
          </a:p>
          <a:p>
            <a:pPr marL="0" indent="0">
              <a:buNone/>
            </a:pPr>
            <a:endParaRPr lang="en-GB" noProof="0" dirty="0"/>
          </a:p>
        </p:txBody>
      </p:sp>
      <p:pic>
        <p:nvPicPr>
          <p:cNvPr id="8194" name="Picture 2" descr="C:\Users\JV\Downloads\tipper-417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011674"/>
            <a:ext cx="1560460" cy="208061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V\Downloads\castle-9795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838" y="3068961"/>
            <a:ext cx="2325214" cy="16433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V\Downloads\ball-5639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042" y="4712355"/>
            <a:ext cx="2271010" cy="181564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13B540AB-6939-4937-A918-1D15FF1C7CE3}" type="slidenum">
              <a:rPr lang="nl-BE" smtClean="0"/>
              <a:pPr/>
              <a:t>17</a:t>
            </a:fld>
            <a:endParaRPr lang="nl-BE" dirty="0"/>
          </a:p>
        </p:txBody>
      </p:sp>
    </p:spTree>
    <p:extLst>
      <p:ext uri="{BB962C8B-B14F-4D97-AF65-F5344CB8AC3E}">
        <p14:creationId xmlns:p14="http://schemas.microsoft.com/office/powerpoint/2010/main" val="306435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7032"/>
            <a:ext cx="290512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479501"/>
            <a:ext cx="2905125" cy="1477328"/>
          </a:xfrm>
          <a:prstGeom prst="rect">
            <a:avLst/>
          </a:prstGeom>
          <a:noFill/>
        </p:spPr>
        <p:txBody>
          <a:bodyPr wrap="square" rtlCol="0">
            <a:spAutoFit/>
          </a:bodyPr>
          <a:lstStyle/>
          <a:p>
            <a:pPr algn="ctr"/>
            <a:r>
              <a:rPr lang="fr-BE" sz="2400" b="1" dirty="0" err="1" smtClean="0"/>
              <a:t>Greater</a:t>
            </a:r>
            <a:r>
              <a:rPr lang="fr-BE" sz="2400" b="1" dirty="0" smtClean="0"/>
              <a:t> </a:t>
            </a:r>
            <a:r>
              <a:rPr lang="fr-BE" sz="2400" b="1" dirty="0" err="1" smtClean="0"/>
              <a:t>weight</a:t>
            </a:r>
            <a:endParaRPr lang="fr-BE" sz="2400" b="1" dirty="0" smtClean="0"/>
          </a:p>
          <a:p>
            <a:pPr algn="ctr"/>
            <a:r>
              <a:rPr lang="fr-BE" sz="2400" dirty="0" err="1"/>
              <a:t>d</a:t>
            </a:r>
            <a:r>
              <a:rPr lang="fr-BE" sz="2400" dirty="0" err="1" smtClean="0"/>
              <a:t>uring</a:t>
            </a:r>
            <a:r>
              <a:rPr lang="fr-BE" sz="2400" dirty="0" smtClean="0"/>
              <a:t> </a:t>
            </a:r>
            <a:r>
              <a:rPr lang="fr-BE" sz="2400" dirty="0" err="1" smtClean="0"/>
              <a:t>negotiations</a:t>
            </a:r>
            <a:r>
              <a:rPr lang="fr-BE" sz="2400" dirty="0" smtClean="0"/>
              <a:t> </a:t>
            </a:r>
            <a:r>
              <a:rPr lang="fr-BE" sz="2400" dirty="0" err="1" smtClean="0"/>
              <a:t>with</a:t>
            </a:r>
            <a:r>
              <a:rPr lang="fr-BE" sz="2400" dirty="0" smtClean="0"/>
              <a:t> </a:t>
            </a:r>
            <a:r>
              <a:rPr lang="fr-BE" sz="2400" dirty="0" err="1" smtClean="0"/>
              <a:t>suppliers</a:t>
            </a:r>
            <a:endParaRPr lang="fr-BE" sz="2400" dirty="0"/>
          </a:p>
          <a:p>
            <a:pPr algn="ctr"/>
            <a:endParaRPr lang="en-GB" dirty="0"/>
          </a:p>
        </p:txBody>
      </p:sp>
      <p:pic>
        <p:nvPicPr>
          <p:cNvPr id="9221" name="Picture 5" descr="https://upload.wikimedia.org/wikipedia/commons/1/16/VilloStationAlmost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5307" y="3717033"/>
            <a:ext cx="2258821" cy="1814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5897" y="1479501"/>
            <a:ext cx="2088232" cy="1200329"/>
          </a:xfrm>
          <a:prstGeom prst="rect">
            <a:avLst/>
          </a:prstGeom>
          <a:noFill/>
        </p:spPr>
        <p:txBody>
          <a:bodyPr wrap="square" rtlCol="0">
            <a:spAutoFit/>
          </a:bodyPr>
          <a:lstStyle/>
          <a:p>
            <a:pPr algn="ctr"/>
            <a:r>
              <a:rPr lang="fr-BE" sz="2400" b="1" dirty="0" err="1" smtClean="0"/>
              <a:t>Pooling</a:t>
            </a:r>
            <a:r>
              <a:rPr lang="fr-BE" sz="2400" dirty="0"/>
              <a:t> </a:t>
            </a:r>
            <a:r>
              <a:rPr lang="fr-BE" sz="2400" dirty="0" smtClean="0"/>
              <a:t>of </a:t>
            </a:r>
            <a:r>
              <a:rPr lang="fr-BE" sz="2400" dirty="0" err="1" smtClean="0"/>
              <a:t>knowledge</a:t>
            </a:r>
            <a:r>
              <a:rPr lang="fr-BE" sz="2400" dirty="0" smtClean="0"/>
              <a:t> and </a:t>
            </a:r>
            <a:r>
              <a:rPr lang="fr-BE" sz="2400" dirty="0" err="1" smtClean="0"/>
              <a:t>resources</a:t>
            </a:r>
            <a:endParaRPr lang="en-GB" dirty="0"/>
          </a:p>
        </p:txBody>
      </p:sp>
      <p:pic>
        <p:nvPicPr>
          <p:cNvPr id="9222" name="Picture 6" descr="C:\Users\JV\Downloads\light-bulb-9788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4196" y="3717032"/>
            <a:ext cx="2566226" cy="18146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409414" y="1495014"/>
            <a:ext cx="2551008" cy="1569660"/>
          </a:xfrm>
          <a:prstGeom prst="rect">
            <a:avLst/>
          </a:prstGeom>
        </p:spPr>
        <p:txBody>
          <a:bodyPr wrap="square">
            <a:spAutoFit/>
          </a:bodyPr>
          <a:lstStyle/>
          <a:p>
            <a:pPr algn="ctr"/>
            <a:r>
              <a:rPr lang="fr-BE" sz="2400" b="1" dirty="0" err="1" smtClean="0"/>
              <a:t>Technological</a:t>
            </a:r>
            <a:r>
              <a:rPr lang="fr-BE" sz="2400" b="1" dirty="0" smtClean="0"/>
              <a:t> </a:t>
            </a:r>
            <a:r>
              <a:rPr lang="fr-BE" sz="2400" b="1" dirty="0" err="1" smtClean="0"/>
              <a:t>evolution</a:t>
            </a:r>
            <a:r>
              <a:rPr lang="fr-BE" sz="2400" b="1" dirty="0" smtClean="0"/>
              <a:t> </a:t>
            </a:r>
            <a:r>
              <a:rPr lang="fr-BE" sz="2400" dirty="0" err="1" smtClean="0"/>
              <a:t>faster</a:t>
            </a:r>
            <a:r>
              <a:rPr lang="fr-BE" sz="2400" dirty="0" smtClean="0"/>
              <a:t> </a:t>
            </a:r>
            <a:r>
              <a:rPr lang="fr-BE" sz="2400" dirty="0" err="1" smtClean="0"/>
              <a:t>available</a:t>
            </a:r>
            <a:r>
              <a:rPr lang="fr-BE" sz="2400" dirty="0" smtClean="0"/>
              <a:t> for </a:t>
            </a:r>
            <a:r>
              <a:rPr lang="fr-BE" sz="2400" dirty="0" err="1" smtClean="0"/>
              <a:t>everyone</a:t>
            </a:r>
            <a:endParaRPr lang="fr-BE" sz="240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18</a:t>
            </a:fld>
            <a:endParaRPr lang="nl-BE" dirty="0"/>
          </a:p>
        </p:txBody>
      </p:sp>
    </p:spTree>
    <p:extLst>
      <p:ext uri="{BB962C8B-B14F-4D97-AF65-F5344CB8AC3E}">
        <p14:creationId xmlns:p14="http://schemas.microsoft.com/office/powerpoint/2010/main" val="114739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7544" y="227687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3 </a:t>
            </a:r>
            <a:r>
              <a:rPr lang="nl-BE" sz="1600" dirty="0" smtClean="0">
                <a:solidFill>
                  <a:schemeClr val="tx1">
                    <a:lumMod val="75000"/>
                  </a:schemeClr>
                </a:solidFill>
              </a:rPr>
              <a:t>Colleges</a:t>
            </a:r>
          </a:p>
          <a:p>
            <a:pPr marL="285750" lvl="0" indent="-285750">
              <a:buFont typeface="Arial" panose="020B0604020202020204" pitchFamily="34" charset="0"/>
              <a:buChar char="•"/>
            </a:pPr>
            <a:r>
              <a:rPr lang="nl-BE" sz="1400" dirty="0" smtClean="0">
                <a:solidFill>
                  <a:schemeClr val="tx1">
                    <a:lumMod val="75000"/>
                  </a:schemeClr>
                </a:solidFill>
              </a:rPr>
              <a:t>FPS</a:t>
            </a:r>
          </a:p>
          <a:p>
            <a:pPr marL="285750" lvl="0" indent="-285750">
              <a:buFont typeface="Arial" panose="020B0604020202020204" pitchFamily="34" charset="0"/>
              <a:buChar char="•"/>
            </a:pPr>
            <a:r>
              <a:rPr lang="en-BZ" sz="1400" dirty="0" smtClean="0">
                <a:solidFill>
                  <a:schemeClr val="tx1">
                    <a:lumMod val="75000"/>
                  </a:schemeClr>
                </a:solidFill>
              </a:rPr>
              <a:t>Public </a:t>
            </a:r>
            <a:r>
              <a:rPr lang="en-BZ" sz="1400" dirty="0">
                <a:solidFill>
                  <a:schemeClr val="tx1">
                    <a:lumMod val="75000"/>
                  </a:schemeClr>
                </a:solidFill>
              </a:rPr>
              <a:t>Institutions o</a:t>
            </a:r>
            <a:r>
              <a:rPr lang="en-BZ" sz="1400" dirty="0" smtClean="0">
                <a:solidFill>
                  <a:schemeClr val="tx1">
                    <a:lumMod val="75000"/>
                  </a:schemeClr>
                </a:solidFill>
              </a:rPr>
              <a:t>f </a:t>
            </a:r>
            <a:r>
              <a:rPr lang="en-BZ" sz="1400" dirty="0">
                <a:solidFill>
                  <a:schemeClr val="tx1">
                    <a:lumMod val="75000"/>
                  </a:schemeClr>
                </a:solidFill>
              </a:rPr>
              <a:t>Social </a:t>
            </a:r>
            <a:r>
              <a:rPr lang="en-BZ" sz="1400" dirty="0" smtClean="0">
                <a:solidFill>
                  <a:schemeClr val="tx1">
                    <a:lumMod val="75000"/>
                  </a:schemeClr>
                </a:solidFill>
              </a:rPr>
              <a:t>Security (PIOSS)</a:t>
            </a:r>
            <a:endParaRPr lang="nl-BE" sz="1400" dirty="0">
              <a:solidFill>
                <a:schemeClr val="tx1">
                  <a:lumMod val="75000"/>
                </a:schemeClr>
              </a:solidFill>
            </a:endParaRPr>
          </a:p>
          <a:p>
            <a:pPr marL="285750" lvl="0" indent="-285750">
              <a:buFont typeface="Arial" panose="020B0604020202020204" pitchFamily="34" charset="0"/>
              <a:buChar char="•"/>
            </a:pPr>
            <a:r>
              <a:rPr lang="fr-BE" sz="1400" dirty="0" smtClean="0">
                <a:solidFill>
                  <a:schemeClr val="tx1">
                    <a:lumMod val="75000"/>
                  </a:schemeClr>
                </a:solidFill>
              </a:rPr>
              <a:t>Institutions </a:t>
            </a:r>
            <a:r>
              <a:rPr lang="fr-BE" sz="1400" dirty="0">
                <a:solidFill>
                  <a:schemeClr val="tx1">
                    <a:lumMod val="75000"/>
                  </a:schemeClr>
                </a:solidFill>
              </a:rPr>
              <a:t>of Public </a:t>
            </a:r>
            <a:r>
              <a:rPr lang="fr-BE" sz="1400" dirty="0" err="1" smtClean="0">
                <a:solidFill>
                  <a:schemeClr val="tx1">
                    <a:lumMod val="75000"/>
                  </a:schemeClr>
                </a:solidFill>
              </a:rPr>
              <a:t>Benefit</a:t>
            </a:r>
            <a:r>
              <a:rPr lang="fr-BE" sz="1400" dirty="0" smtClean="0">
                <a:solidFill>
                  <a:schemeClr val="tx1">
                    <a:lumMod val="75000"/>
                  </a:schemeClr>
                </a:solidFill>
              </a:rPr>
              <a:t> (IPB)</a:t>
            </a:r>
            <a:endParaRPr lang="nl-BE" sz="1400" dirty="0">
              <a:solidFill>
                <a:schemeClr val="tx1">
                  <a:lumMod val="75000"/>
                </a:schemeClr>
              </a:solidFill>
            </a:endParaRPr>
          </a:p>
        </p:txBody>
      </p:sp>
      <p:sp>
        <p:nvSpPr>
          <p:cNvPr id="29" name="Rounded Rectangle 28"/>
          <p:cNvSpPr/>
          <p:nvPr/>
        </p:nvSpPr>
        <p:spPr>
          <a:xfrm>
            <a:off x="497606" y="352550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smtClean="0">
                <a:solidFill>
                  <a:schemeClr val="tx1">
                    <a:lumMod val="75000"/>
                  </a:schemeClr>
                </a:solidFill>
              </a:rPr>
              <a:t>SIT: ICT managers </a:t>
            </a:r>
            <a:r>
              <a:rPr lang="nl-BE" sz="1600" dirty="0" err="1" smtClean="0">
                <a:solidFill>
                  <a:schemeClr val="tx1">
                    <a:lumMod val="75000"/>
                  </a:schemeClr>
                </a:solidFill>
              </a:rPr>
              <a:t>from</a:t>
            </a:r>
            <a:endParaRPr lang="nl-BE" sz="1600" dirty="0">
              <a:solidFill>
                <a:schemeClr val="tx1">
                  <a:lumMod val="75000"/>
                </a:schemeClr>
              </a:solidFill>
            </a:endParaRPr>
          </a:p>
          <a:p>
            <a:pPr marL="285750" lvl="0" indent="-285750">
              <a:buFont typeface="Arial" panose="020B0604020202020204" pitchFamily="34" charset="0"/>
              <a:buChar char="•"/>
            </a:pPr>
            <a:r>
              <a:rPr lang="nl-BE" sz="1400" dirty="0" smtClean="0">
                <a:solidFill>
                  <a:schemeClr val="tx1">
                    <a:lumMod val="75000"/>
                  </a:schemeClr>
                </a:solidFill>
              </a:rPr>
              <a:t>FPS</a:t>
            </a:r>
            <a:endParaRPr lang="nl-BE" sz="1400" dirty="0">
              <a:solidFill>
                <a:schemeClr val="tx1">
                  <a:lumMod val="75000"/>
                </a:schemeClr>
              </a:solidFill>
            </a:endParaRPr>
          </a:p>
          <a:p>
            <a:pPr marL="285750" lvl="0" indent="-285750">
              <a:buFont typeface="Arial" panose="020B0604020202020204" pitchFamily="34" charset="0"/>
              <a:buChar char="•"/>
            </a:pPr>
            <a:r>
              <a:rPr lang="en-BZ" sz="1400" dirty="0">
                <a:solidFill>
                  <a:schemeClr val="tx1">
                    <a:lumMod val="75000"/>
                  </a:schemeClr>
                </a:solidFill>
              </a:rPr>
              <a:t>Public Institutions of Social Security</a:t>
            </a:r>
            <a:endParaRPr lang="nl-BE" sz="1400" dirty="0">
              <a:solidFill>
                <a:schemeClr val="tx1">
                  <a:lumMod val="75000"/>
                </a:schemeClr>
              </a:solidFill>
            </a:endParaRPr>
          </a:p>
          <a:p>
            <a:pPr marL="285750" lvl="0" indent="-285750">
              <a:buFont typeface="Arial" panose="020B0604020202020204" pitchFamily="34" charset="0"/>
              <a:buChar char="•"/>
            </a:pPr>
            <a:r>
              <a:rPr lang="fr-BE" sz="1400" dirty="0">
                <a:solidFill>
                  <a:schemeClr val="tx1">
                    <a:lumMod val="75000"/>
                  </a:schemeClr>
                </a:solidFill>
              </a:rPr>
              <a:t>Institutions of Public </a:t>
            </a:r>
            <a:r>
              <a:rPr lang="fr-BE" sz="1400" dirty="0" err="1" smtClean="0">
                <a:solidFill>
                  <a:schemeClr val="tx1">
                    <a:lumMod val="75000"/>
                  </a:schemeClr>
                </a:solidFill>
              </a:rPr>
              <a:t>Benefit</a:t>
            </a:r>
            <a:endParaRPr lang="nl-BE" sz="1400" dirty="0">
              <a:solidFill>
                <a:schemeClr val="tx1">
                  <a:lumMod val="75000"/>
                </a:schemeClr>
              </a:solidFill>
            </a:endParaRPr>
          </a:p>
        </p:txBody>
      </p:sp>
      <p:sp>
        <p:nvSpPr>
          <p:cNvPr id="30" name="Rounded Rectangle 29"/>
          <p:cNvSpPr/>
          <p:nvPr/>
        </p:nvSpPr>
        <p:spPr>
          <a:xfrm>
            <a:off x="497606" y="4821646"/>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Service </a:t>
            </a:r>
            <a:endParaRPr lang="nl-BE" sz="1600" dirty="0" smtClean="0">
              <a:solidFill>
                <a:schemeClr val="tx1">
                  <a:lumMod val="75000"/>
                </a:schemeClr>
              </a:solidFill>
            </a:endParaRPr>
          </a:p>
          <a:p>
            <a:pPr lvl="0"/>
            <a:r>
              <a:rPr lang="nl-BE" sz="1600" dirty="0" smtClean="0">
                <a:solidFill>
                  <a:schemeClr val="tx1">
                    <a:lumMod val="75000"/>
                  </a:schemeClr>
                </a:solidFill>
              </a:rPr>
              <a:t>owners</a:t>
            </a:r>
            <a:r>
              <a:rPr lang="nl-BE" dirty="0" smtClean="0"/>
              <a:t> </a:t>
            </a:r>
            <a:endParaRPr lang="nl-BE" sz="1600" dirty="0">
              <a:solidFill>
                <a:schemeClr val="tx1">
                  <a:lumMod val="75000"/>
                </a:schemeClr>
              </a:solidFill>
            </a:endParaRPr>
          </a:p>
        </p:txBody>
      </p:sp>
      <p:sp>
        <p:nvSpPr>
          <p:cNvPr id="2" name="Title 1"/>
          <p:cNvSpPr>
            <a:spLocks noGrp="1"/>
          </p:cNvSpPr>
          <p:nvPr>
            <p:ph type="title"/>
          </p:nvPr>
        </p:nvSpPr>
        <p:spPr/>
        <p:txBody>
          <a:bodyPr/>
          <a:lstStyle/>
          <a:p>
            <a:r>
              <a:rPr lang="en-GB" noProof="0" dirty="0" smtClean="0"/>
              <a:t>G-Cloud organization</a:t>
            </a:r>
            <a:endParaRPr lang="en-GB" noProof="0" dirty="0"/>
          </a:p>
        </p:txBody>
      </p:sp>
      <p:graphicFrame>
        <p:nvGraphicFramePr>
          <p:cNvPr id="23" name="Diagram 22"/>
          <p:cNvGraphicFramePr/>
          <p:nvPr>
            <p:extLst>
              <p:ext uri="{D42A27DB-BD31-4B8C-83A1-F6EECF244321}">
                <p14:modId xmlns:p14="http://schemas.microsoft.com/office/powerpoint/2010/main" val="1392862959"/>
              </p:ext>
            </p:extLst>
          </p:nvPr>
        </p:nvGraphicFramePr>
        <p:xfrm>
          <a:off x="1880753" y="961330"/>
          <a:ext cx="681608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jdelijke aanduiding voor dianummer 2"/>
          <p:cNvSpPr>
            <a:spLocks noGrp="1"/>
          </p:cNvSpPr>
          <p:nvPr>
            <p:ph type="sldNum" sz="quarter" idx="12"/>
          </p:nvPr>
        </p:nvSpPr>
        <p:spPr/>
        <p:txBody>
          <a:bodyPr/>
          <a:lstStyle/>
          <a:p>
            <a:fld id="{13B540AB-6939-4937-A918-1D15FF1C7CE3}" type="slidenum">
              <a:rPr lang="nl-BE" smtClean="0"/>
              <a:pPr/>
              <a:t>19</a:t>
            </a:fld>
            <a:endParaRPr lang="nl-BE" dirty="0"/>
          </a:p>
        </p:txBody>
      </p:sp>
    </p:spTree>
    <p:extLst>
      <p:ext uri="{BB962C8B-B14F-4D97-AF65-F5344CB8AC3E}">
        <p14:creationId xmlns:p14="http://schemas.microsoft.com/office/powerpoint/2010/main" val="159629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r>
              <a:rPr lang="en-GB" altLang="fr-FR" noProof="0" dirty="0" smtClean="0"/>
              <a:t>Agenda</a:t>
            </a:r>
          </a:p>
        </p:txBody>
      </p:sp>
      <p:sp>
        <p:nvSpPr>
          <p:cNvPr id="2" name="Tijdelijke aanduiding voor tekst 1"/>
          <p:cNvSpPr>
            <a:spLocks noGrp="1"/>
          </p:cNvSpPr>
          <p:nvPr>
            <p:ph type="body" sz="quarter" idx="13"/>
          </p:nvPr>
        </p:nvSpPr>
        <p:spPr/>
        <p:txBody>
          <a:bodyPr>
            <a:normAutofit lnSpcReduction="10000"/>
          </a:bodyPr>
          <a:lstStyle/>
          <a:p>
            <a:r>
              <a:rPr lang="en-GB" noProof="0" dirty="0" smtClean="0"/>
              <a:t>Context</a:t>
            </a:r>
          </a:p>
          <a:p>
            <a:r>
              <a:rPr lang="en-GB" noProof="0" dirty="0" smtClean="0"/>
              <a:t>G-Cloud …</a:t>
            </a:r>
          </a:p>
          <a:p>
            <a:pPr lvl="1"/>
            <a:r>
              <a:rPr lang="en-GB" noProof="0" dirty="0" smtClean="0"/>
              <a:t>what &amp; why</a:t>
            </a:r>
          </a:p>
          <a:p>
            <a:pPr lvl="1"/>
            <a:r>
              <a:rPr lang="en-GB" noProof="0" dirty="0" smtClean="0"/>
              <a:t>organization and service model</a:t>
            </a:r>
          </a:p>
          <a:p>
            <a:pPr lvl="1"/>
            <a:r>
              <a:rPr lang="en-GB" noProof="0" dirty="0" smtClean="0"/>
              <a:t>portfolio</a:t>
            </a:r>
          </a:p>
          <a:p>
            <a:pPr lvl="1"/>
            <a:r>
              <a:rPr lang="en-GB" noProof="0" dirty="0" smtClean="0"/>
              <a:t>impact</a:t>
            </a:r>
          </a:p>
          <a:p>
            <a:r>
              <a:rPr lang="en-GB" noProof="0" dirty="0" smtClean="0"/>
              <a:t>… and beyond</a:t>
            </a:r>
          </a:p>
          <a:p>
            <a:pPr lvl="1"/>
            <a:r>
              <a:rPr lang="en-GB" noProof="0" dirty="0" smtClean="0"/>
              <a:t>expectations of citizens and enterprises</a:t>
            </a:r>
          </a:p>
          <a:p>
            <a:pPr lvl="1"/>
            <a:r>
              <a:rPr lang="en-GB" dirty="0" smtClean="0"/>
              <a:t>some ICT-trends rising and their impact on G-Cloud</a:t>
            </a:r>
            <a:endParaRPr lang="en-GB" noProof="0" dirty="0" smtClean="0"/>
          </a:p>
          <a:p>
            <a:pPr lvl="1"/>
            <a:r>
              <a:rPr lang="en-GB" dirty="0" smtClean="0"/>
              <a:t>innovative </a:t>
            </a:r>
            <a:r>
              <a:rPr lang="en-GB" dirty="0"/>
              <a:t>means of collaboration with private </a:t>
            </a:r>
            <a:r>
              <a:rPr lang="en-GB" dirty="0" smtClean="0"/>
              <a:t>sector</a:t>
            </a:r>
          </a:p>
          <a:p>
            <a:r>
              <a:rPr lang="en-GB" dirty="0"/>
              <a:t>W</a:t>
            </a:r>
            <a:r>
              <a:rPr lang="en-GB" dirty="0" smtClean="0"/>
              <a:t>rap up</a:t>
            </a:r>
            <a:endParaRPr lang="en-GB" dirty="0"/>
          </a:p>
          <a:p>
            <a:pPr lvl="1"/>
            <a:endParaRPr lang="en-GB" noProof="0" dirty="0" smtClean="0"/>
          </a:p>
        </p:txBody>
      </p:sp>
      <p:sp>
        <p:nvSpPr>
          <p:cNvPr id="5" name="Slide Number Placeholder 4"/>
          <p:cNvSpPr>
            <a:spLocks noGrp="1"/>
          </p:cNvSpPr>
          <p:nvPr>
            <p:ph type="sldNum" sz="quarter" idx="12"/>
          </p:nvPr>
        </p:nvSpPr>
        <p:spPr/>
        <p:txBody>
          <a:bodyPr/>
          <a:lstStyle/>
          <a:p>
            <a:fld id="{13B540AB-6939-4937-A918-1D15FF1C7CE3}" type="slidenum">
              <a:rPr lang="nl-BE" smtClean="0"/>
              <a:pPr/>
              <a:t>2</a:t>
            </a:fld>
            <a:endParaRPr lang="nl-BE" dirty="0"/>
          </a:p>
        </p:txBody>
      </p:sp>
    </p:spTree>
    <p:extLst>
      <p:ext uri="{BB962C8B-B14F-4D97-AF65-F5344CB8AC3E}">
        <p14:creationId xmlns:p14="http://schemas.microsoft.com/office/powerpoint/2010/main" val="312788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organization</a:t>
            </a:r>
            <a:endParaRPr lang="en-GB" noProof="0" dirty="0"/>
          </a:p>
        </p:txBody>
      </p:sp>
      <p:sp>
        <p:nvSpPr>
          <p:cNvPr id="3" name="Content Placeholder 2"/>
          <p:cNvSpPr>
            <a:spLocks noGrp="1"/>
          </p:cNvSpPr>
          <p:nvPr>
            <p:ph idx="1"/>
          </p:nvPr>
        </p:nvSpPr>
        <p:spPr>
          <a:xfrm>
            <a:off x="3851920" y="1089660"/>
            <a:ext cx="4834880" cy="5265420"/>
          </a:xfrm>
        </p:spPr>
        <p:txBody>
          <a:bodyPr>
            <a:normAutofit/>
          </a:bodyPr>
          <a:lstStyle/>
          <a:p>
            <a:pPr marL="0" indent="0">
              <a:buNone/>
            </a:pPr>
            <a:r>
              <a:rPr lang="en-GB" noProof="0" dirty="0" smtClean="0"/>
              <a:t>G-Cloud Strategic Board: strategic direction by senior officials</a:t>
            </a:r>
          </a:p>
          <a:p>
            <a:pPr marL="0" indent="0">
              <a:buNone/>
            </a:pPr>
            <a:endParaRPr lang="en-GB" noProof="0" dirty="0" smtClean="0"/>
          </a:p>
          <a:p>
            <a:pPr marL="0" indent="0">
              <a:buNone/>
            </a:pPr>
            <a:endParaRPr lang="en-GB" noProof="0" dirty="0" smtClean="0"/>
          </a:p>
          <a:p>
            <a:pPr marL="0" indent="0">
              <a:buNone/>
            </a:pPr>
            <a:r>
              <a:rPr lang="en-GB" noProof="0" dirty="0" smtClean="0"/>
              <a:t>G-Cloud Operations &amp; Program Board:</a:t>
            </a:r>
          </a:p>
          <a:p>
            <a:pPr marL="0" indent="0">
              <a:buNone/>
            </a:pPr>
            <a:r>
              <a:rPr lang="en-GB" noProof="0" dirty="0" smtClean="0"/>
              <a:t>CIOs for operational direction</a:t>
            </a:r>
          </a:p>
          <a:p>
            <a:endParaRPr lang="en-GB" noProof="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196752"/>
            <a:ext cx="288711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hasseurs ardenna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825" y="3917515"/>
            <a:ext cx="2880829" cy="19205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20</a:t>
            </a:fld>
            <a:endParaRPr lang="nl-BE" dirty="0"/>
          </a:p>
        </p:txBody>
      </p:sp>
    </p:spTree>
    <p:extLst>
      <p:ext uri="{BB962C8B-B14F-4D97-AF65-F5344CB8AC3E}">
        <p14:creationId xmlns:p14="http://schemas.microsoft.com/office/powerpoint/2010/main" val="144520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a:t>
            </a:r>
            <a:r>
              <a:rPr lang="en-GB" noProof="0" dirty="0" smtClean="0"/>
              <a:t>service </a:t>
            </a:r>
            <a:r>
              <a:rPr lang="en-GB" noProof="0" dirty="0"/>
              <a:t>model</a:t>
            </a:r>
          </a:p>
        </p:txBody>
      </p:sp>
      <p:sp>
        <p:nvSpPr>
          <p:cNvPr id="4" name="Text Placeholder 3"/>
          <p:cNvSpPr>
            <a:spLocks noGrp="1"/>
          </p:cNvSpPr>
          <p:nvPr>
            <p:ph type="body" sz="quarter" idx="13"/>
          </p:nvPr>
        </p:nvSpPr>
        <p:spPr/>
        <p:txBody>
          <a:bodyPr/>
          <a:lstStyle/>
          <a:p>
            <a:r>
              <a:rPr lang="en-GB" noProof="0" dirty="0"/>
              <a:t>G-Cloud = coalition</a:t>
            </a:r>
          </a:p>
          <a:p>
            <a:r>
              <a:rPr lang="en-GB" noProof="0" dirty="0"/>
              <a:t>G-Cloud ≠ central </a:t>
            </a:r>
            <a:r>
              <a:rPr lang="en-GB" noProof="0" dirty="0" smtClean="0"/>
              <a:t>organization</a:t>
            </a:r>
            <a:endParaRPr lang="en-GB" noProof="0" dirty="0"/>
          </a:p>
        </p:txBody>
      </p:sp>
      <p:graphicFrame>
        <p:nvGraphicFramePr>
          <p:cNvPr id="5" name="Diagram 4"/>
          <p:cNvGraphicFramePr/>
          <p:nvPr>
            <p:extLst>
              <p:ext uri="{D42A27DB-BD31-4B8C-83A1-F6EECF244321}">
                <p14:modId xmlns:p14="http://schemas.microsoft.com/office/powerpoint/2010/main" val="3510705619"/>
              </p:ext>
            </p:extLst>
          </p:nvPr>
        </p:nvGraphicFramePr>
        <p:xfrm>
          <a:off x="-3160" y="2384884"/>
          <a:ext cx="9144000" cy="404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7704348" y="2420888"/>
            <a:ext cx="1116124" cy="399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GB" sz="3200"/>
              <a:t>Governance</a:t>
            </a:r>
          </a:p>
        </p:txBody>
      </p:sp>
      <p:sp>
        <p:nvSpPr>
          <p:cNvPr id="8" name="Slide Number Placeholder 7"/>
          <p:cNvSpPr>
            <a:spLocks noGrp="1"/>
          </p:cNvSpPr>
          <p:nvPr>
            <p:ph type="sldNum" sz="quarter" idx="12"/>
          </p:nvPr>
        </p:nvSpPr>
        <p:spPr/>
        <p:txBody>
          <a:bodyPr/>
          <a:lstStyle/>
          <a:p>
            <a:fld id="{13B540AB-6939-4937-A918-1D15FF1C7CE3}" type="slidenum">
              <a:rPr lang="nl-BE" smtClean="0"/>
              <a:pPr/>
              <a:t>21</a:t>
            </a:fld>
            <a:endParaRPr lang="nl-BE" dirty="0"/>
          </a:p>
        </p:txBody>
      </p:sp>
    </p:spTree>
    <p:extLst>
      <p:ext uri="{BB962C8B-B14F-4D97-AF65-F5344CB8AC3E}">
        <p14:creationId xmlns:p14="http://schemas.microsoft.com/office/powerpoint/2010/main" val="401975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service model</a:t>
            </a:r>
            <a:endParaRPr lang="en-GB" noProof="0" dirty="0"/>
          </a:p>
        </p:txBody>
      </p:sp>
      <p:sp>
        <p:nvSpPr>
          <p:cNvPr id="4" name="Text Placeholder 3"/>
          <p:cNvSpPr>
            <a:spLocks noGrp="1"/>
          </p:cNvSpPr>
          <p:nvPr>
            <p:ph type="body" sz="quarter" idx="13"/>
          </p:nvPr>
        </p:nvSpPr>
        <p:spPr/>
        <p:txBody>
          <a:bodyPr/>
          <a:lstStyle/>
          <a:p>
            <a:r>
              <a:rPr lang="en-GB" noProof="0" dirty="0" smtClean="0"/>
              <a:t>Service Owner</a:t>
            </a:r>
          </a:p>
          <a:p>
            <a:pPr lvl="1"/>
            <a:r>
              <a:rPr lang="en-GB" noProof="0" dirty="0" smtClean="0"/>
              <a:t>organization responsible for the service</a:t>
            </a:r>
          </a:p>
          <a:p>
            <a:pPr lvl="1"/>
            <a:r>
              <a:rPr lang="en-GB" noProof="0" dirty="0" smtClean="0"/>
              <a:t>develops the service and its further evolution</a:t>
            </a:r>
          </a:p>
          <a:p>
            <a:pPr lvl="1"/>
            <a:r>
              <a:rPr lang="en-GB" noProof="0" dirty="0" smtClean="0"/>
              <a:t>provides SLA, financial model, support model...</a:t>
            </a:r>
          </a:p>
          <a:p>
            <a:pPr lvl="1"/>
            <a:r>
              <a:rPr lang="en-GB" noProof="0" dirty="0" smtClean="0"/>
              <a:t>“contract” with clients</a:t>
            </a:r>
          </a:p>
          <a:p>
            <a:r>
              <a:rPr lang="en-GB" noProof="0" dirty="0" smtClean="0"/>
              <a:t>Service Provider</a:t>
            </a:r>
          </a:p>
          <a:p>
            <a:pPr lvl="1"/>
            <a:r>
              <a:rPr lang="en-GB" noProof="0" dirty="0" smtClean="0"/>
              <a:t>“contract” with Service Owner</a:t>
            </a:r>
          </a:p>
          <a:p>
            <a:pPr lvl="1"/>
            <a:r>
              <a:rPr lang="en-GB" noProof="0" dirty="0" smtClean="0"/>
              <a:t>provides the service as agreed upon in the specifications/SLA</a:t>
            </a:r>
          </a:p>
          <a:p>
            <a:r>
              <a:rPr lang="en-GB" noProof="0" dirty="0" smtClean="0"/>
              <a:t>Sometimes: </a:t>
            </a:r>
            <a:r>
              <a:rPr lang="en-GB" i="1" noProof="0" dirty="0" smtClean="0"/>
              <a:t>Service Owner = Service Provider</a:t>
            </a:r>
            <a:endParaRPr lang="en-GB" i="1"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22</a:t>
            </a:fld>
            <a:endParaRPr lang="nl-BE" dirty="0"/>
          </a:p>
        </p:txBody>
      </p:sp>
    </p:spTree>
    <p:extLst>
      <p:ext uri="{BB962C8B-B14F-4D97-AF65-F5344CB8AC3E}">
        <p14:creationId xmlns:p14="http://schemas.microsoft.com/office/powerpoint/2010/main" val="216012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P&amp;O</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23</a:t>
            </a:fld>
            <a:endParaRPr lang="nl-BE" dirty="0"/>
          </a:p>
        </p:txBody>
      </p:sp>
      <p:sp>
        <p:nvSpPr>
          <p:cNvPr id="4" name="Text Placeholder 3"/>
          <p:cNvSpPr>
            <a:spLocks noGrp="1"/>
          </p:cNvSpPr>
          <p:nvPr>
            <p:ph type="body" sz="quarter" idx="13"/>
          </p:nvPr>
        </p:nvSpPr>
        <p:spPr/>
        <p:txBody>
          <a:bodyPr/>
          <a:lstStyle/>
          <a:p>
            <a:endParaRPr lang="en-GB" noProof="0" dirty="0" smtClean="0"/>
          </a:p>
          <a:p>
            <a:r>
              <a:rPr lang="en-GB" noProof="0" dirty="0" smtClean="0"/>
              <a:t>3500 IT professionals in the federal government</a:t>
            </a:r>
          </a:p>
          <a:p>
            <a:endParaRPr lang="en-GB" noProof="0" dirty="0" smtClean="0"/>
          </a:p>
          <a:p>
            <a:r>
              <a:rPr lang="en-GB" noProof="0" dirty="0" smtClean="0"/>
              <a:t>War for talent &amp; reversed age pyramid</a:t>
            </a:r>
          </a:p>
          <a:p>
            <a:endParaRPr lang="en-GB" noProof="0" dirty="0" smtClean="0"/>
          </a:p>
          <a:p>
            <a:r>
              <a:rPr lang="en-GB" noProof="0" dirty="0" smtClean="0"/>
              <a:t>Cooperation model across institutional boundaries</a:t>
            </a:r>
          </a:p>
          <a:p>
            <a:endParaRPr lang="en-GB" noProof="0" dirty="0" smtClean="0"/>
          </a:p>
        </p:txBody>
      </p:sp>
    </p:spTree>
    <p:extLst>
      <p:ext uri="{BB962C8B-B14F-4D97-AF65-F5344CB8AC3E}">
        <p14:creationId xmlns:p14="http://schemas.microsoft.com/office/powerpoint/2010/main" val="277834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Opportunities and challenges</a:t>
            </a:r>
            <a:endParaRPr lang="en-GB" noProof="0" dirty="0"/>
          </a:p>
        </p:txBody>
      </p:sp>
      <p:graphicFrame>
        <p:nvGraphicFramePr>
          <p:cNvPr id="6" name="Content Placeholder 7"/>
          <p:cNvGraphicFramePr>
            <a:graphicFrameLocks/>
          </p:cNvGraphicFramePr>
          <p:nvPr>
            <p:extLst>
              <p:ext uri="{D42A27DB-BD31-4B8C-83A1-F6EECF244321}">
                <p14:modId xmlns:p14="http://schemas.microsoft.com/office/powerpoint/2010/main" val="2174648762"/>
              </p:ext>
            </p:extLst>
          </p:nvPr>
        </p:nvGraphicFramePr>
        <p:xfrm>
          <a:off x="570489" y="1190003"/>
          <a:ext cx="82296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13B540AB-6939-4937-A918-1D15FF1C7CE3}" type="slidenum">
              <a:rPr lang="nl-BE" smtClean="0"/>
              <a:pPr/>
              <a:t>24</a:t>
            </a:fld>
            <a:endParaRPr lang="nl-BE" dirty="0"/>
          </a:p>
        </p:txBody>
      </p:sp>
    </p:spTree>
    <p:extLst>
      <p:ext uri="{BB962C8B-B14F-4D97-AF65-F5344CB8AC3E}">
        <p14:creationId xmlns:p14="http://schemas.microsoft.com/office/powerpoint/2010/main" val="387452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980728"/>
            <a:ext cx="1080120" cy="257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noProof="0" dirty="0" smtClean="0"/>
              <a:t>G-Cloud success factors</a:t>
            </a:r>
            <a:endParaRPr lang="en-GB" noProof="0" dirty="0"/>
          </a:p>
        </p:txBody>
      </p:sp>
      <p:sp>
        <p:nvSpPr>
          <p:cNvPr id="3" name="Content Placeholder 2"/>
          <p:cNvSpPr>
            <a:spLocks noGrp="1"/>
          </p:cNvSpPr>
          <p:nvPr>
            <p:ph idx="1"/>
          </p:nvPr>
        </p:nvSpPr>
        <p:spPr/>
        <p:txBody>
          <a:bodyPr/>
          <a:lstStyle/>
          <a:p>
            <a:r>
              <a:rPr lang="en-GB" noProof="0" dirty="0" smtClean="0"/>
              <a:t>Efficiency</a:t>
            </a:r>
          </a:p>
          <a:p>
            <a:r>
              <a:rPr lang="en-GB" noProof="0" dirty="0" smtClean="0"/>
              <a:t>Adequate security measures (risk↘) </a:t>
            </a:r>
          </a:p>
          <a:p>
            <a:r>
              <a:rPr lang="en-GB" noProof="0" dirty="0" smtClean="0"/>
              <a:t>Optimal cooperation and trust between the institutions </a:t>
            </a:r>
          </a:p>
          <a:p>
            <a:r>
              <a:rPr lang="en-GB" noProof="0" dirty="0" smtClean="0"/>
              <a:t>Differentiation of the offer: neither ‘one size fits all’ nor tailor-made work</a:t>
            </a:r>
          </a:p>
          <a:p>
            <a:r>
              <a:rPr lang="en-GB" noProof="0" dirty="0" smtClean="0"/>
              <a:t>Capacity management</a:t>
            </a:r>
          </a:p>
          <a:p>
            <a:r>
              <a:rPr lang="en-GB" noProof="0" dirty="0" smtClean="0"/>
              <a:t>A phased approach, no ‘big bang’</a:t>
            </a:r>
          </a:p>
          <a:p>
            <a:r>
              <a:rPr lang="en-GB" noProof="0" dirty="0" smtClean="0"/>
              <a:t>Quality of service: respect of SLAs</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25</a:t>
            </a:fld>
            <a:endParaRPr lang="nl-BE" dirty="0"/>
          </a:p>
        </p:txBody>
      </p:sp>
    </p:spTree>
    <p:extLst>
      <p:ext uri="{BB962C8B-B14F-4D97-AF65-F5344CB8AC3E}">
        <p14:creationId xmlns:p14="http://schemas.microsoft.com/office/powerpoint/2010/main" val="156425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portfolio</a:t>
            </a:r>
            <a:endParaRPr lang="en-GB" noProof="0" dirty="0"/>
          </a:p>
        </p:txBody>
      </p:sp>
      <p:pic>
        <p:nvPicPr>
          <p:cNvPr id="8" name="Picture 7"/>
          <p:cNvPicPr>
            <a:picLocks noChangeAspect="1"/>
          </p:cNvPicPr>
          <p:nvPr/>
        </p:nvPicPr>
        <p:blipFill>
          <a:blip r:embed="rId2"/>
          <a:stretch>
            <a:fillRect/>
          </a:stretch>
        </p:blipFill>
        <p:spPr>
          <a:xfrm>
            <a:off x="275507" y="929520"/>
            <a:ext cx="8604448" cy="5928480"/>
          </a:xfrm>
          <a:prstGeom prst="rect">
            <a:avLst/>
          </a:prstGeom>
        </p:spPr>
      </p:pic>
      <p:sp>
        <p:nvSpPr>
          <p:cNvPr id="5" name="Slide Number Placeholder 4"/>
          <p:cNvSpPr>
            <a:spLocks noGrp="1"/>
          </p:cNvSpPr>
          <p:nvPr>
            <p:ph type="sldNum" sz="quarter" idx="12"/>
          </p:nvPr>
        </p:nvSpPr>
        <p:spPr/>
        <p:txBody>
          <a:bodyPr/>
          <a:lstStyle/>
          <a:p>
            <a:fld id="{13B540AB-6939-4937-A918-1D15FF1C7CE3}" type="slidenum">
              <a:rPr lang="nl-BE" smtClean="0"/>
              <a:pPr/>
              <a:t>26</a:t>
            </a:fld>
            <a:endParaRPr lang="nl-BE" dirty="0"/>
          </a:p>
        </p:txBody>
      </p:sp>
    </p:spTree>
    <p:extLst>
      <p:ext uri="{BB962C8B-B14F-4D97-AF65-F5344CB8AC3E}">
        <p14:creationId xmlns:p14="http://schemas.microsoft.com/office/powerpoint/2010/main" val="228036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Possible </a:t>
            </a:r>
            <a:r>
              <a:rPr lang="en-GB" noProof="0" dirty="0" err="1" smtClean="0"/>
              <a:t>entrypoints</a:t>
            </a:r>
            <a:endParaRPr lang="en-GB" noProof="0" dirty="0"/>
          </a:p>
        </p:txBody>
      </p:sp>
      <p:pic>
        <p:nvPicPr>
          <p:cNvPr id="1536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2673" y="980728"/>
            <a:ext cx="7685751" cy="587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88424" y="764704"/>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Slide Number Placeholder 5"/>
          <p:cNvSpPr>
            <a:spLocks noGrp="1"/>
          </p:cNvSpPr>
          <p:nvPr>
            <p:ph type="sldNum" sz="quarter" idx="12"/>
          </p:nvPr>
        </p:nvSpPr>
        <p:spPr/>
        <p:txBody>
          <a:bodyPr/>
          <a:lstStyle/>
          <a:p>
            <a:fld id="{13B540AB-6939-4937-A918-1D15FF1C7CE3}" type="slidenum">
              <a:rPr lang="nl-BE" smtClean="0"/>
              <a:pPr/>
              <a:t>27</a:t>
            </a:fld>
            <a:endParaRPr lang="nl-BE" dirty="0"/>
          </a:p>
        </p:txBody>
      </p:sp>
    </p:spTree>
    <p:extLst>
      <p:ext uri="{BB962C8B-B14F-4D97-AF65-F5344CB8AC3E}">
        <p14:creationId xmlns:p14="http://schemas.microsoft.com/office/powerpoint/2010/main" val="2320554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Compute Types versus Workloads</a:t>
            </a:r>
            <a:endParaRPr lang="en-GB" noProof="0" dirty="0"/>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68" y="1088740"/>
            <a:ext cx="8420100"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543830" y="5222590"/>
            <a:ext cx="7988610" cy="864096"/>
            <a:chOff x="541412" y="5877272"/>
            <a:chExt cx="7988610" cy="864096"/>
          </a:xfrm>
          <a:solidFill>
            <a:schemeClr val="accent1">
              <a:lumMod val="20000"/>
              <a:lumOff val="80000"/>
            </a:schemeClr>
          </a:solidFill>
        </p:grpSpPr>
        <p:sp>
          <p:nvSpPr>
            <p:cNvPr id="5" name="Down Arrow 4"/>
            <p:cNvSpPr/>
            <p:nvPr/>
          </p:nvSpPr>
          <p:spPr>
            <a:xfrm rot="10800000">
              <a:off x="2915816" y="5877272"/>
              <a:ext cx="288032" cy="288032"/>
            </a:xfrm>
            <a:prstGeom prst="downArrow">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6" name="TextBox 5"/>
            <p:cNvSpPr txBox="1"/>
            <p:nvPr/>
          </p:nvSpPr>
          <p:spPr>
            <a:xfrm>
              <a:off x="541412" y="6218148"/>
              <a:ext cx="7988610" cy="523220"/>
            </a:xfrm>
            <a:prstGeom prst="rect">
              <a:avLst/>
            </a:prstGeom>
            <a:grpFill/>
            <a:ln>
              <a:solidFill>
                <a:schemeClr val="tx2"/>
              </a:solidFill>
            </a:ln>
          </p:spPr>
          <p:txBody>
            <a:bodyPr wrap="square" rtlCol="0">
              <a:spAutoFit/>
            </a:bodyPr>
            <a:lstStyle/>
            <a:p>
              <a:r>
                <a:rPr lang="nl-BE" sz="1400" b="1" dirty="0" smtClean="0">
                  <a:solidFill>
                    <a:schemeClr val="tx2"/>
                  </a:solidFill>
                </a:rPr>
                <a:t>Gebruikers hier willen typisch meer controle over de onderste lagen van de technologiestack (servers, netwerkapparatuur, hypervisor, OS, ...)</a:t>
              </a:r>
              <a:endParaRPr lang="en-GB" sz="1400" b="1" dirty="0">
                <a:solidFill>
                  <a:schemeClr val="tx2"/>
                </a:solidFill>
              </a:endParaRPr>
            </a:p>
          </p:txBody>
        </p:sp>
      </p:grpSp>
      <p:sp>
        <p:nvSpPr>
          <p:cNvPr id="9" name="Slide Number Placeholder 8"/>
          <p:cNvSpPr>
            <a:spLocks noGrp="1"/>
          </p:cNvSpPr>
          <p:nvPr>
            <p:ph type="sldNum" sz="quarter" idx="12"/>
          </p:nvPr>
        </p:nvSpPr>
        <p:spPr/>
        <p:txBody>
          <a:bodyPr/>
          <a:lstStyle/>
          <a:p>
            <a:fld id="{13B540AB-6939-4937-A918-1D15FF1C7CE3}" type="slidenum">
              <a:rPr lang="nl-BE" smtClean="0"/>
              <a:pPr/>
              <a:t>28</a:t>
            </a:fld>
            <a:endParaRPr lang="nl-BE" dirty="0"/>
          </a:p>
        </p:txBody>
      </p:sp>
    </p:spTree>
    <p:extLst>
      <p:ext uri="{BB962C8B-B14F-4D97-AF65-F5344CB8AC3E}">
        <p14:creationId xmlns:p14="http://schemas.microsoft.com/office/powerpoint/2010/main" val="361516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Compute Types versus Workloads</a:t>
            </a:r>
            <a:endParaRPr lang="en-GB" noProof="0" dirty="0"/>
          </a:p>
        </p:txBody>
      </p:sp>
      <p:sp>
        <p:nvSpPr>
          <p:cNvPr id="3" name="Content Placeholder 2"/>
          <p:cNvSpPr>
            <a:spLocks noGrp="1"/>
          </p:cNvSpPr>
          <p:nvPr>
            <p:ph idx="1"/>
          </p:nvPr>
        </p:nvSpPr>
        <p:spPr/>
        <p:txBody>
          <a:bodyPr/>
          <a:lstStyle/>
          <a:p>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b="18503"/>
          <a:stretch/>
        </p:blipFill>
        <p:spPr bwMode="auto">
          <a:xfrm>
            <a:off x="364368" y="1088740"/>
            <a:ext cx="8420100" cy="33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517293"/>
            <a:ext cx="151216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517293"/>
            <a:ext cx="1509870" cy="200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29</a:t>
            </a:fld>
            <a:endParaRPr lang="nl-BE" dirty="0"/>
          </a:p>
        </p:txBody>
      </p:sp>
    </p:spTree>
    <p:extLst>
      <p:ext uri="{BB962C8B-B14F-4D97-AF65-F5344CB8AC3E}">
        <p14:creationId xmlns:p14="http://schemas.microsoft.com/office/powerpoint/2010/main" val="193438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V\RootJV\4 1 presentatie defensie gcloud\credit-squeeze-522549 walle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50" y="8698"/>
            <a:ext cx="9149314" cy="68493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B0F801BA-42D8-47A8-9426-1273C50495AA}" type="slidenum">
              <a:rPr lang="en-GB" smtClean="0"/>
              <a:t>3</a:t>
            </a:fld>
            <a:endParaRPr lang="en-GB" dirty="0"/>
          </a:p>
        </p:txBody>
      </p:sp>
    </p:spTree>
    <p:extLst>
      <p:ext uri="{BB962C8B-B14F-4D97-AF65-F5344CB8AC3E}">
        <p14:creationId xmlns:p14="http://schemas.microsoft.com/office/powerpoint/2010/main" val="401714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and the private sector</a:t>
            </a:r>
            <a:endParaRPr lang="en-GB" noProof="0" dirty="0"/>
          </a:p>
        </p:txBody>
      </p:sp>
      <p:sp>
        <p:nvSpPr>
          <p:cNvPr id="7" name="Content Placeholder 6"/>
          <p:cNvSpPr>
            <a:spLocks noGrp="1"/>
          </p:cNvSpPr>
          <p:nvPr>
            <p:ph idx="1"/>
          </p:nvPr>
        </p:nvSpPr>
        <p:spPr/>
        <p:txBody>
          <a:bodyPr>
            <a:normAutofit lnSpcReduction="10000"/>
          </a:bodyPr>
          <a:lstStyle/>
          <a:p>
            <a:r>
              <a:rPr lang="en-GB" noProof="0" dirty="0" smtClean="0"/>
              <a:t>G-Cloud ≠ ICT insourcing</a:t>
            </a:r>
          </a:p>
          <a:p>
            <a:endParaRPr lang="en-GB" noProof="0" dirty="0" smtClean="0"/>
          </a:p>
          <a:p>
            <a:r>
              <a:rPr lang="en-GB" noProof="0" dirty="0" smtClean="0"/>
              <a:t>Public procurement</a:t>
            </a:r>
            <a:br>
              <a:rPr lang="en-GB" noProof="0" dirty="0" smtClean="0"/>
            </a:br>
            <a:r>
              <a:rPr lang="en-GB" noProof="0" dirty="0" smtClean="0"/>
              <a:t>translation tool, converged infrastructure, unified communications, network security, storage, back-up, ...</a:t>
            </a:r>
          </a:p>
          <a:p>
            <a:endParaRPr lang="en-GB" noProof="0" dirty="0" smtClean="0"/>
          </a:p>
          <a:p>
            <a:r>
              <a:rPr lang="en-GB" noProof="0" dirty="0" smtClean="0"/>
              <a:t>In consultation with the sector for several specific platforms</a:t>
            </a:r>
            <a:br>
              <a:rPr lang="en-GB" noProof="0" dirty="0" smtClean="0"/>
            </a:br>
            <a:r>
              <a:rPr lang="en-GB" noProof="0" dirty="0" smtClean="0"/>
              <a:t>IBM, Microsoft, Oracle, </a:t>
            </a:r>
            <a:r>
              <a:rPr lang="en-GB" noProof="0" dirty="0" err="1" smtClean="0"/>
              <a:t>RedHat</a:t>
            </a:r>
            <a:r>
              <a:rPr lang="en-GB" noProof="0" dirty="0" smtClean="0"/>
              <a:t>, SAS, ...</a:t>
            </a:r>
          </a:p>
          <a:p>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30</a:t>
            </a:fld>
            <a:endParaRPr lang="nl-BE" dirty="0"/>
          </a:p>
        </p:txBody>
      </p:sp>
    </p:spTree>
    <p:extLst>
      <p:ext uri="{BB962C8B-B14F-4D97-AF65-F5344CB8AC3E}">
        <p14:creationId xmlns:p14="http://schemas.microsoft.com/office/powerpoint/2010/main" val="130924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impact - examples</a:t>
            </a:r>
            <a:endParaRPr lang="en-GB" noProof="0" dirty="0"/>
          </a:p>
        </p:txBody>
      </p:sp>
      <p:sp>
        <p:nvSpPr>
          <p:cNvPr id="3" name="Content Placeholder 2"/>
          <p:cNvSpPr>
            <a:spLocks noGrp="1"/>
          </p:cNvSpPr>
          <p:nvPr>
            <p:ph idx="1"/>
          </p:nvPr>
        </p:nvSpPr>
        <p:spPr/>
        <p:txBody>
          <a:bodyPr/>
          <a:lstStyle/>
          <a:p>
            <a:r>
              <a:rPr lang="en-GB" noProof="0" dirty="0" smtClean="0"/>
              <a:t>Centralized license negotiations with Microsoft &amp; standardization initiative : obtain additional discounts on O365 licenses (~ annual benefit of 3 M€ )</a:t>
            </a:r>
          </a:p>
          <a:p>
            <a:r>
              <a:rPr lang="en-GB" noProof="0" dirty="0" smtClean="0"/>
              <a:t>Economies of scale =&gt; decreasing cost price G-Cloud services: compute -12%, storage -40% in 9 months’ time</a:t>
            </a:r>
          </a:p>
          <a:p>
            <a:r>
              <a:rPr lang="en-GB" noProof="0" dirty="0" smtClean="0"/>
              <a:t>Inventory of “procurement centres” (Dutch: </a:t>
            </a:r>
            <a:r>
              <a:rPr lang="en-GB" noProof="0" dirty="0" err="1" smtClean="0"/>
              <a:t>opdrachtencentrales</a:t>
            </a:r>
            <a:r>
              <a:rPr lang="en-GB" noProof="0" dirty="0" smtClean="0"/>
              <a:t>) </a:t>
            </a:r>
            <a:r>
              <a:rPr lang="en-GB" noProof="0" dirty="0" smtClean="0">
                <a:sym typeface="Wingdings" panose="05000000000000000000" pitchFamily="2" charset="2"/>
              </a:rPr>
              <a:t></a:t>
            </a:r>
            <a:r>
              <a:rPr lang="en-GB" noProof="0" dirty="0" smtClean="0"/>
              <a:t> large-scale reuse of “procurement centres”</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31</a:t>
            </a:fld>
            <a:endParaRPr lang="nl-BE" dirty="0"/>
          </a:p>
        </p:txBody>
      </p:sp>
    </p:spTree>
    <p:extLst>
      <p:ext uri="{BB962C8B-B14F-4D97-AF65-F5344CB8AC3E}">
        <p14:creationId xmlns:p14="http://schemas.microsoft.com/office/powerpoint/2010/main" val="379451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a:t>
            </a:r>
            <a:r>
              <a:rPr lang="en-GB" noProof="0" dirty="0" smtClean="0"/>
              <a:t>impact - examples</a:t>
            </a:r>
            <a:endParaRPr lang="en-GB" noProof="0" dirty="0"/>
          </a:p>
        </p:txBody>
      </p:sp>
      <p:sp>
        <p:nvSpPr>
          <p:cNvPr id="4" name="Text Placeholder 3"/>
          <p:cNvSpPr>
            <a:spLocks noGrp="1"/>
          </p:cNvSpPr>
          <p:nvPr>
            <p:ph type="body" sz="quarter" idx="13"/>
          </p:nvPr>
        </p:nvSpPr>
        <p:spPr/>
        <p:txBody>
          <a:bodyPr>
            <a:normAutofit/>
          </a:bodyPr>
          <a:lstStyle/>
          <a:p>
            <a:r>
              <a:rPr lang="en-GB" noProof="0" dirty="0" smtClean="0"/>
              <a:t>Unified Communications as a Service (</a:t>
            </a:r>
            <a:r>
              <a:rPr lang="en-GB" noProof="0" dirty="0" err="1" smtClean="0"/>
              <a:t>UCaaS</a:t>
            </a:r>
            <a:r>
              <a:rPr lang="en-GB" noProof="0" dirty="0" smtClean="0"/>
              <a:t>)</a:t>
            </a:r>
          </a:p>
          <a:p>
            <a:pPr lvl="1"/>
            <a:r>
              <a:rPr lang="en-GB" noProof="0" dirty="0" smtClean="0"/>
              <a:t>local examples: NWOW, better/faster communication between employees</a:t>
            </a:r>
          </a:p>
          <a:p>
            <a:pPr lvl="1"/>
            <a:r>
              <a:rPr lang="en-GB" noProof="0" dirty="0" smtClean="0"/>
              <a:t>global advantages: standardization, better communication </a:t>
            </a:r>
            <a:r>
              <a:rPr lang="en-GB" u="sng" noProof="0" dirty="0" smtClean="0"/>
              <a:t>between</a:t>
            </a:r>
            <a:r>
              <a:rPr lang="en-GB" noProof="0" dirty="0" smtClean="0"/>
              <a:t> public services</a:t>
            </a:r>
          </a:p>
          <a:p>
            <a:pPr lvl="1"/>
            <a:r>
              <a:rPr lang="en-GB" noProof="0" dirty="0" smtClean="0"/>
              <a:t>much interest: 15+ public services took the step</a:t>
            </a:r>
          </a:p>
          <a:p>
            <a:endParaRPr lang="en-GB" noProof="0" dirty="0" smtClean="0"/>
          </a:p>
          <a:p>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32</a:t>
            </a:fld>
            <a:endParaRPr lang="nl-BE" dirty="0"/>
          </a:p>
        </p:txBody>
      </p:sp>
    </p:spTree>
    <p:extLst>
      <p:ext uri="{BB962C8B-B14F-4D97-AF65-F5344CB8AC3E}">
        <p14:creationId xmlns:p14="http://schemas.microsoft.com/office/powerpoint/2010/main" val="204724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impact - examples</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33</a:t>
            </a:fld>
            <a:endParaRPr lang="nl-BE" dirty="0"/>
          </a:p>
        </p:txBody>
      </p:sp>
      <p:sp>
        <p:nvSpPr>
          <p:cNvPr id="4" name="Text Placeholder 3"/>
          <p:cNvSpPr>
            <a:spLocks noGrp="1"/>
          </p:cNvSpPr>
          <p:nvPr>
            <p:ph type="body" sz="quarter" idx="13"/>
          </p:nvPr>
        </p:nvSpPr>
        <p:spPr/>
        <p:txBody>
          <a:bodyPr/>
          <a:lstStyle/>
          <a:p>
            <a:r>
              <a:rPr lang="en-GB" noProof="0" dirty="0" smtClean="0"/>
              <a:t>Communities / knowledge sharing</a:t>
            </a:r>
          </a:p>
          <a:p>
            <a:pPr lvl="1"/>
            <a:r>
              <a:rPr lang="en-GB" noProof="0" dirty="0" smtClean="0"/>
              <a:t>knowledge exchange through SIT</a:t>
            </a:r>
          </a:p>
          <a:p>
            <a:pPr lvl="1"/>
            <a:r>
              <a:rPr lang="en-GB" noProof="0" dirty="0" smtClean="0"/>
              <a:t>mixed O365 team</a:t>
            </a:r>
          </a:p>
          <a:p>
            <a:pPr lvl="1"/>
            <a:r>
              <a:rPr lang="en-GB" noProof="0" dirty="0" err="1" smtClean="0"/>
              <a:t>Sharepoint</a:t>
            </a:r>
            <a:r>
              <a:rPr lang="en-GB" noProof="0" dirty="0" smtClean="0"/>
              <a:t> online / </a:t>
            </a:r>
            <a:r>
              <a:rPr lang="en-GB" noProof="0" dirty="0" err="1" smtClean="0"/>
              <a:t>BeConnected</a:t>
            </a:r>
            <a:r>
              <a:rPr lang="en-GB" noProof="0" dirty="0" smtClean="0"/>
              <a:t> as supporting platform</a:t>
            </a:r>
          </a:p>
          <a:p>
            <a:pPr lvl="1"/>
            <a:r>
              <a:rPr lang="en-GB" noProof="0" dirty="0" smtClean="0"/>
              <a:t>group for the management of work stations / Windows 10 migration</a:t>
            </a:r>
          </a:p>
          <a:p>
            <a:pPr lvl="1"/>
            <a:r>
              <a:rPr lang="en-GB" noProof="0" dirty="0" smtClean="0"/>
              <a:t>“user groups” for G-Cloud services</a:t>
            </a:r>
          </a:p>
          <a:p>
            <a:pPr lvl="2"/>
            <a:r>
              <a:rPr lang="en-GB" noProof="0" dirty="0" err="1" smtClean="0"/>
              <a:t>Sharepoint</a:t>
            </a:r>
            <a:r>
              <a:rPr lang="en-GB" noProof="0" dirty="0" smtClean="0"/>
              <a:t>, </a:t>
            </a:r>
            <a:r>
              <a:rPr lang="en-GB" noProof="0" dirty="0" err="1" smtClean="0"/>
              <a:t>Greenshift</a:t>
            </a:r>
            <a:r>
              <a:rPr lang="en-GB" noProof="0" dirty="0" smtClean="0"/>
              <a:t>, </a:t>
            </a:r>
            <a:r>
              <a:rPr lang="en-GB" noProof="0" dirty="0" err="1" smtClean="0"/>
              <a:t>VMaaS</a:t>
            </a:r>
            <a:endParaRPr lang="en-GB" noProof="0" dirty="0" smtClean="0"/>
          </a:p>
          <a:p>
            <a:pPr lvl="1"/>
            <a:r>
              <a:rPr lang="en-GB" noProof="0" dirty="0" smtClean="0"/>
              <a:t>translators community (</a:t>
            </a:r>
            <a:r>
              <a:rPr lang="en-GB" noProof="0" dirty="0" err="1" smtClean="0"/>
              <a:t>Babelfed</a:t>
            </a:r>
            <a:r>
              <a:rPr lang="en-GB" noProof="0" dirty="0" smtClean="0"/>
              <a:t>)</a:t>
            </a:r>
          </a:p>
          <a:p>
            <a:endParaRPr lang="en-GB" noProof="0" dirty="0" smtClean="0"/>
          </a:p>
          <a:p>
            <a:endParaRPr lang="en-GB" noProof="0" dirty="0"/>
          </a:p>
        </p:txBody>
      </p:sp>
    </p:spTree>
    <p:extLst>
      <p:ext uri="{BB962C8B-B14F-4D97-AF65-F5344CB8AC3E}">
        <p14:creationId xmlns:p14="http://schemas.microsoft.com/office/powerpoint/2010/main" val="240059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G-Cloud impact - shared procurement</a:t>
            </a:r>
            <a:endParaRPr lang="en-GB" sz="3600" noProof="0" dirty="0"/>
          </a:p>
        </p:txBody>
      </p:sp>
      <p:sp>
        <p:nvSpPr>
          <p:cNvPr id="3" name="Content Placeholder 2"/>
          <p:cNvSpPr>
            <a:spLocks noGrp="1"/>
          </p:cNvSpPr>
          <p:nvPr>
            <p:ph idx="1"/>
          </p:nvPr>
        </p:nvSpPr>
        <p:spPr/>
        <p:txBody>
          <a:bodyPr>
            <a:normAutofit fontScale="92500"/>
          </a:bodyPr>
          <a:lstStyle/>
          <a:p>
            <a:r>
              <a:rPr lang="en-GB" noProof="0" dirty="0" smtClean="0"/>
              <a:t>Cooperation regarding the public procurements</a:t>
            </a:r>
          </a:p>
          <a:p>
            <a:pPr lvl="1"/>
            <a:r>
              <a:rPr lang="en-GB" noProof="0" dirty="0" smtClean="0"/>
              <a:t>juridical: central procurement agency clause</a:t>
            </a:r>
          </a:p>
          <a:p>
            <a:pPr lvl="1"/>
            <a:r>
              <a:rPr lang="en-GB" noProof="0" dirty="0" smtClean="0"/>
              <a:t>know-how: specialized in ICT purchases</a:t>
            </a:r>
          </a:p>
          <a:p>
            <a:pPr lvl="1"/>
            <a:r>
              <a:rPr lang="en-GB" noProof="0" dirty="0" smtClean="0"/>
              <a:t>simplicity: less administrative work for the private sector and the state</a:t>
            </a:r>
          </a:p>
          <a:p>
            <a:pPr lvl="1"/>
            <a:r>
              <a:rPr lang="en-GB" noProof="0" dirty="0" smtClean="0"/>
              <a:t>possibility to accelerate the purchases and to avoid double specifications procedures</a:t>
            </a:r>
          </a:p>
          <a:p>
            <a:pPr lvl="1"/>
            <a:r>
              <a:rPr lang="en-GB" noProof="0" dirty="0" smtClean="0"/>
              <a:t>price reductions thanks to the volume</a:t>
            </a:r>
          </a:p>
          <a:p>
            <a:r>
              <a:rPr lang="en-GB" noProof="0" dirty="0" smtClean="0"/>
              <a:t>Software licences</a:t>
            </a:r>
          </a:p>
          <a:p>
            <a:pPr lvl="1"/>
            <a:r>
              <a:rPr lang="en-GB" noProof="0" dirty="0" smtClean="0"/>
              <a:t>negotiations with the providers</a:t>
            </a:r>
          </a:p>
          <a:p>
            <a:pPr lvl="1"/>
            <a:r>
              <a:rPr lang="en-GB" noProof="0" dirty="0" smtClean="0"/>
              <a:t>mutual exchange of unused licences</a:t>
            </a:r>
          </a:p>
          <a:p>
            <a:pPr lvl="1"/>
            <a:endParaRPr lang="en-GB" noProof="0" dirty="0" smtClean="0"/>
          </a:p>
          <a:p>
            <a:pPr lvl="1"/>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34</a:t>
            </a:fld>
            <a:endParaRPr lang="nl-BE" dirty="0"/>
          </a:p>
        </p:txBody>
      </p:sp>
    </p:spTree>
    <p:extLst>
      <p:ext uri="{BB962C8B-B14F-4D97-AF65-F5344CB8AC3E}">
        <p14:creationId xmlns:p14="http://schemas.microsoft.com/office/powerpoint/2010/main" val="72941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impact - reuse of contracts</a:t>
            </a:r>
          </a:p>
        </p:txBody>
      </p:sp>
      <p:sp>
        <p:nvSpPr>
          <p:cNvPr id="7" name="TextBox 6"/>
          <p:cNvSpPr txBox="1"/>
          <p:nvPr/>
        </p:nvSpPr>
        <p:spPr>
          <a:xfrm>
            <a:off x="4125127" y="6383011"/>
            <a:ext cx="1535805" cy="369332"/>
          </a:xfrm>
          <a:prstGeom prst="rect">
            <a:avLst/>
          </a:prstGeom>
          <a:noFill/>
        </p:spPr>
        <p:txBody>
          <a:bodyPr wrap="none" rtlCol="0">
            <a:spAutoFit/>
          </a:bodyPr>
          <a:lstStyle/>
          <a:p>
            <a:r>
              <a:rPr lang="en-GB"/>
              <a:t>Source: Smals </a:t>
            </a:r>
          </a:p>
        </p:txBody>
      </p:sp>
      <p:sp>
        <p:nvSpPr>
          <p:cNvPr id="5" name="Slide Number Placeholder 4"/>
          <p:cNvSpPr>
            <a:spLocks noGrp="1"/>
          </p:cNvSpPr>
          <p:nvPr>
            <p:ph type="sldNum" sz="quarter" idx="12"/>
          </p:nvPr>
        </p:nvSpPr>
        <p:spPr/>
        <p:txBody>
          <a:bodyPr/>
          <a:lstStyle/>
          <a:p>
            <a:fld id="{13B540AB-6939-4937-A918-1D15FF1C7CE3}" type="slidenum">
              <a:rPr lang="nl-BE" smtClean="0"/>
              <a:pPr/>
              <a:t>35</a:t>
            </a:fld>
            <a:endParaRPr lang="nl-BE" dirty="0"/>
          </a:p>
        </p:txBody>
      </p:sp>
      <p:pic>
        <p:nvPicPr>
          <p:cNvPr id="3" name="Picture 2"/>
          <p:cNvPicPr>
            <a:picLocks noChangeAspect="1"/>
          </p:cNvPicPr>
          <p:nvPr/>
        </p:nvPicPr>
        <p:blipFill>
          <a:blip r:embed="rId2"/>
          <a:stretch>
            <a:fillRect/>
          </a:stretch>
        </p:blipFill>
        <p:spPr>
          <a:xfrm>
            <a:off x="657337" y="1124744"/>
            <a:ext cx="8266262" cy="4968552"/>
          </a:xfrm>
          <a:prstGeom prst="rect">
            <a:avLst/>
          </a:prstGeom>
        </p:spPr>
      </p:pic>
    </p:spTree>
    <p:extLst>
      <p:ext uri="{BB962C8B-B14F-4D97-AF65-F5344CB8AC3E}">
        <p14:creationId xmlns:p14="http://schemas.microsoft.com/office/powerpoint/2010/main" val="365359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G-Cloud ROI</a:t>
            </a:r>
            <a:endParaRPr lang="en-US" dirty="0"/>
          </a:p>
        </p:txBody>
      </p:sp>
      <p:sp>
        <p:nvSpPr>
          <p:cNvPr id="3" name="Slide Number Placeholder 2"/>
          <p:cNvSpPr>
            <a:spLocks noGrp="1"/>
          </p:cNvSpPr>
          <p:nvPr>
            <p:ph type="sldNum" sz="quarter" idx="12"/>
          </p:nvPr>
        </p:nvSpPr>
        <p:spPr/>
        <p:txBody>
          <a:bodyPr/>
          <a:lstStyle/>
          <a:p>
            <a:fld id="{13B540AB-6939-4937-A918-1D15FF1C7CE3}" type="slidenum">
              <a:rPr lang="nl-BE" smtClean="0"/>
              <a:pPr/>
              <a:t>36</a:t>
            </a:fld>
            <a:endParaRPr lang="nl-BE" dirty="0"/>
          </a:p>
        </p:txBody>
      </p:sp>
      <p:pic>
        <p:nvPicPr>
          <p:cNvPr id="5" name="Picture 4"/>
          <p:cNvPicPr>
            <a:picLocks noChangeAspect="1"/>
          </p:cNvPicPr>
          <p:nvPr/>
        </p:nvPicPr>
        <p:blipFill>
          <a:blip r:embed="rId2"/>
          <a:stretch>
            <a:fillRect/>
          </a:stretch>
        </p:blipFill>
        <p:spPr>
          <a:xfrm>
            <a:off x="90854" y="1340768"/>
            <a:ext cx="9020515" cy="4320480"/>
          </a:xfrm>
          <a:prstGeom prst="rect">
            <a:avLst/>
          </a:prstGeom>
        </p:spPr>
      </p:pic>
    </p:spTree>
    <p:extLst>
      <p:ext uri="{BB962C8B-B14F-4D97-AF65-F5344CB8AC3E}">
        <p14:creationId xmlns:p14="http://schemas.microsoft.com/office/powerpoint/2010/main" val="381937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G-Cloud </a:t>
            </a:r>
            <a:r>
              <a:rPr lang="fr-BE" dirty="0" err="1" smtClean="0"/>
              <a:t>klanten</a:t>
            </a:r>
            <a:endParaRPr lang="nl-BE"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37</a:t>
            </a:fld>
            <a:endParaRPr lang="nl-BE" dirty="0"/>
          </a:p>
        </p:txBody>
      </p:sp>
      <p:pic>
        <p:nvPicPr>
          <p:cNvPr id="3" name="Picture 2"/>
          <p:cNvPicPr>
            <a:picLocks noChangeAspect="1"/>
          </p:cNvPicPr>
          <p:nvPr/>
        </p:nvPicPr>
        <p:blipFill>
          <a:blip r:embed="rId2"/>
          <a:stretch>
            <a:fillRect/>
          </a:stretch>
        </p:blipFill>
        <p:spPr>
          <a:xfrm>
            <a:off x="59459" y="1016732"/>
            <a:ext cx="9087629" cy="5355445"/>
          </a:xfrm>
          <a:prstGeom prst="rect">
            <a:avLst/>
          </a:prstGeom>
        </p:spPr>
      </p:pic>
    </p:spTree>
    <p:extLst>
      <p:ext uri="{BB962C8B-B14F-4D97-AF65-F5344CB8AC3E}">
        <p14:creationId xmlns:p14="http://schemas.microsoft.com/office/powerpoint/2010/main" val="1227522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G-Cloud </a:t>
            </a:r>
            <a:r>
              <a:rPr lang="fr-BE" dirty="0" err="1" smtClean="0"/>
              <a:t>klanten</a:t>
            </a:r>
            <a:endParaRPr lang="nl-BE" dirty="0"/>
          </a:p>
        </p:txBody>
      </p:sp>
      <p:sp>
        <p:nvSpPr>
          <p:cNvPr id="2" name="Slide Number Placeholder 1"/>
          <p:cNvSpPr>
            <a:spLocks noGrp="1"/>
          </p:cNvSpPr>
          <p:nvPr>
            <p:ph type="sldNum" sz="quarter" idx="12"/>
          </p:nvPr>
        </p:nvSpPr>
        <p:spPr/>
        <p:txBody>
          <a:bodyPr/>
          <a:lstStyle/>
          <a:p>
            <a:fld id="{13B540AB-6939-4937-A918-1D15FF1C7CE3}" type="slidenum">
              <a:rPr lang="nl-BE" smtClean="0"/>
              <a:pPr/>
              <a:t>38</a:t>
            </a:fld>
            <a:endParaRPr lang="nl-BE" dirty="0"/>
          </a:p>
        </p:txBody>
      </p:sp>
      <p:pic>
        <p:nvPicPr>
          <p:cNvPr id="3" name="Picture 2"/>
          <p:cNvPicPr>
            <a:picLocks noChangeAspect="1"/>
          </p:cNvPicPr>
          <p:nvPr/>
        </p:nvPicPr>
        <p:blipFill>
          <a:blip r:embed="rId3"/>
          <a:stretch>
            <a:fillRect/>
          </a:stretch>
        </p:blipFill>
        <p:spPr>
          <a:xfrm>
            <a:off x="154299" y="908720"/>
            <a:ext cx="8863343" cy="5699607"/>
          </a:xfrm>
          <a:prstGeom prst="rect">
            <a:avLst/>
          </a:prstGeom>
        </p:spPr>
      </p:pic>
    </p:spTree>
    <p:extLst>
      <p:ext uri="{BB962C8B-B14F-4D97-AF65-F5344CB8AC3E}">
        <p14:creationId xmlns:p14="http://schemas.microsoft.com/office/powerpoint/2010/main" val="24078267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G-Cloud </a:t>
            </a:r>
            <a:r>
              <a:rPr lang="fr-BE" dirty="0" err="1" smtClean="0"/>
              <a:t>klanten</a:t>
            </a:r>
            <a:endParaRPr lang="nl-BE" dirty="0"/>
          </a:p>
        </p:txBody>
      </p:sp>
      <p:sp>
        <p:nvSpPr>
          <p:cNvPr id="2" name="Slide Number Placeholder 1"/>
          <p:cNvSpPr>
            <a:spLocks noGrp="1"/>
          </p:cNvSpPr>
          <p:nvPr>
            <p:ph type="sldNum" sz="quarter" idx="12"/>
          </p:nvPr>
        </p:nvSpPr>
        <p:spPr/>
        <p:txBody>
          <a:bodyPr/>
          <a:lstStyle/>
          <a:p>
            <a:fld id="{13B540AB-6939-4937-A918-1D15FF1C7CE3}" type="slidenum">
              <a:rPr lang="nl-BE" smtClean="0"/>
              <a:pPr/>
              <a:t>39</a:t>
            </a:fld>
            <a:endParaRPr lang="nl-BE" dirty="0"/>
          </a:p>
        </p:txBody>
      </p:sp>
      <p:pic>
        <p:nvPicPr>
          <p:cNvPr id="5" name="Picture 4"/>
          <p:cNvPicPr>
            <a:picLocks noChangeAspect="1"/>
          </p:cNvPicPr>
          <p:nvPr/>
        </p:nvPicPr>
        <p:blipFill>
          <a:blip r:embed="rId2"/>
          <a:stretch>
            <a:fillRect/>
          </a:stretch>
        </p:blipFill>
        <p:spPr>
          <a:xfrm>
            <a:off x="180228" y="1736812"/>
            <a:ext cx="8840424" cy="3960440"/>
          </a:xfrm>
          <a:prstGeom prst="rect">
            <a:avLst/>
          </a:prstGeom>
        </p:spPr>
      </p:pic>
    </p:spTree>
    <p:extLst>
      <p:ext uri="{BB962C8B-B14F-4D97-AF65-F5344CB8AC3E}">
        <p14:creationId xmlns:p14="http://schemas.microsoft.com/office/powerpoint/2010/main" val="4232892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261937" y="1124744"/>
            <a:ext cx="8543925" cy="5375275"/>
          </a:xfrm>
          <a:prstGeom prst="rect">
            <a:avLst/>
          </a:prstGeom>
          <a:solidFill>
            <a:srgbClr val="0070C0"/>
          </a:solidFill>
          <a:ln w="9525">
            <a:solidFill>
              <a:schemeClr val="tx1"/>
            </a:solidFill>
            <a:miter lim="800000"/>
            <a:headEnd/>
            <a:tailEnd/>
          </a:ln>
          <a:effectLst/>
          <a:extLst/>
        </p:spPr>
      </p:pic>
      <p:sp>
        <p:nvSpPr>
          <p:cNvPr id="29699" name="Title 1"/>
          <p:cNvSpPr>
            <a:spLocks noGrp="1"/>
          </p:cNvSpPr>
          <p:nvPr>
            <p:ph type="title"/>
          </p:nvPr>
        </p:nvSpPr>
        <p:spPr/>
        <p:txBody>
          <a:bodyPr/>
          <a:lstStyle/>
          <a:p>
            <a:r>
              <a:rPr lang="en-GB" altLang="fr-FR" noProof="0" dirty="0" smtClean="0"/>
              <a:t>Synergies - transformations</a:t>
            </a:r>
          </a:p>
        </p:txBody>
      </p:sp>
      <p:sp>
        <p:nvSpPr>
          <p:cNvPr id="29701" name="TextBox 6"/>
          <p:cNvSpPr txBox="1">
            <a:spLocks noChangeArrowheads="1"/>
          </p:cNvSpPr>
          <p:nvPr/>
        </p:nvSpPr>
        <p:spPr bwMode="auto">
          <a:xfrm>
            <a:off x="6607175" y="5997575"/>
            <a:ext cx="2090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400"/>
              <a:t>Bron: Booz Allen Hamilton</a:t>
            </a:r>
            <a:endParaRPr lang="en-US" altLang="fr-FR" sz="1400"/>
          </a:p>
        </p:txBody>
      </p:sp>
      <p:sp>
        <p:nvSpPr>
          <p:cNvPr id="4" name="Slide Number Placeholder 3"/>
          <p:cNvSpPr>
            <a:spLocks noGrp="1"/>
          </p:cNvSpPr>
          <p:nvPr>
            <p:ph type="sldNum" sz="quarter" idx="12"/>
          </p:nvPr>
        </p:nvSpPr>
        <p:spPr/>
        <p:txBody>
          <a:bodyPr/>
          <a:lstStyle/>
          <a:p>
            <a:fld id="{13B540AB-6939-4937-A918-1D15FF1C7CE3}" type="slidenum">
              <a:rPr lang="nl-BE" smtClean="0"/>
              <a:pPr/>
              <a:t>4</a:t>
            </a:fld>
            <a:endParaRPr lang="nl-BE" dirty="0"/>
          </a:p>
        </p:txBody>
      </p:sp>
    </p:spTree>
    <p:extLst>
      <p:ext uri="{BB962C8B-B14F-4D97-AF65-F5344CB8AC3E}">
        <p14:creationId xmlns:p14="http://schemas.microsoft.com/office/powerpoint/2010/main" val="95971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G-Cloud </a:t>
            </a:r>
            <a:r>
              <a:rPr lang="fr-BE" dirty="0" err="1" smtClean="0"/>
              <a:t>klanten</a:t>
            </a:r>
            <a:endParaRPr lang="nl-BE" dirty="0"/>
          </a:p>
        </p:txBody>
      </p:sp>
      <p:sp>
        <p:nvSpPr>
          <p:cNvPr id="2" name="Slide Number Placeholder 1"/>
          <p:cNvSpPr>
            <a:spLocks noGrp="1"/>
          </p:cNvSpPr>
          <p:nvPr>
            <p:ph type="sldNum" sz="quarter" idx="12"/>
          </p:nvPr>
        </p:nvSpPr>
        <p:spPr/>
        <p:txBody>
          <a:bodyPr/>
          <a:lstStyle/>
          <a:p>
            <a:fld id="{13B540AB-6939-4937-A918-1D15FF1C7CE3}" type="slidenum">
              <a:rPr lang="nl-BE" smtClean="0"/>
              <a:pPr/>
              <a:t>40</a:t>
            </a:fld>
            <a:endParaRPr lang="nl-BE" dirty="0"/>
          </a:p>
        </p:txBody>
      </p:sp>
      <p:pic>
        <p:nvPicPr>
          <p:cNvPr id="3" name="Picture 2"/>
          <p:cNvPicPr>
            <a:picLocks noChangeAspect="1"/>
          </p:cNvPicPr>
          <p:nvPr/>
        </p:nvPicPr>
        <p:blipFill>
          <a:blip r:embed="rId2"/>
          <a:stretch>
            <a:fillRect/>
          </a:stretch>
        </p:blipFill>
        <p:spPr>
          <a:xfrm>
            <a:off x="65495" y="756328"/>
            <a:ext cx="9078505" cy="5837968"/>
          </a:xfrm>
          <a:prstGeom prst="rect">
            <a:avLst/>
          </a:prstGeom>
        </p:spPr>
      </p:pic>
    </p:spTree>
    <p:extLst>
      <p:ext uri="{BB962C8B-B14F-4D97-AF65-F5344CB8AC3E}">
        <p14:creationId xmlns:p14="http://schemas.microsoft.com/office/powerpoint/2010/main" val="15347405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noProof="0" smtClean="0"/>
              <a:t>and beyond</a:t>
            </a:r>
            <a:endParaRPr lang="en-GB" noProof="0" dirty="0"/>
          </a:p>
        </p:txBody>
      </p:sp>
    </p:spTree>
    <p:extLst>
      <p:ext uri="{BB962C8B-B14F-4D97-AF65-F5344CB8AC3E}">
        <p14:creationId xmlns:p14="http://schemas.microsoft.com/office/powerpoint/2010/main" val="38084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37200"/>
            <a:ext cx="7668344" cy="656430"/>
          </a:xfrm>
        </p:spPr>
        <p:txBody>
          <a:bodyPr>
            <a:noAutofit/>
          </a:bodyPr>
          <a:lstStyle/>
          <a:p>
            <a:r>
              <a:rPr lang="en-GB" sz="2800" noProof="0" dirty="0" smtClean="0"/>
              <a:t>Digital is the new normal: society needs to evolve</a:t>
            </a:r>
            <a:endParaRPr lang="en-GB" sz="2800" noProof="0" dirty="0"/>
          </a:p>
        </p:txBody>
      </p:sp>
      <p:pic>
        <p:nvPicPr>
          <p:cNvPr id="6" name="Picture 2"/>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l="18260" r="24130"/>
          <a:stretch/>
        </p:blipFill>
        <p:spPr>
          <a:xfrm>
            <a:off x="539552" y="1666453"/>
            <a:ext cx="4038600" cy="4714875"/>
          </a:xfrm>
        </p:spPr>
      </p:pic>
      <p:sp>
        <p:nvSpPr>
          <p:cNvPr id="3" name="Content Placeholder 2"/>
          <p:cNvSpPr>
            <a:spLocks noGrp="1"/>
          </p:cNvSpPr>
          <p:nvPr>
            <p:ph sz="half" idx="4294967295"/>
          </p:nvPr>
        </p:nvSpPr>
        <p:spPr>
          <a:xfrm>
            <a:off x="4899025" y="1739900"/>
            <a:ext cx="4244975" cy="4857750"/>
          </a:xfrm>
        </p:spPr>
        <p:txBody>
          <a:bodyPr>
            <a:normAutofit fontScale="85000" lnSpcReduction="20000"/>
          </a:bodyPr>
          <a:lstStyle/>
          <a:p>
            <a:r>
              <a:rPr lang="en-GB" noProof="0" dirty="0" smtClean="0"/>
              <a:t>Public &amp; private sector cooperation regarding</a:t>
            </a:r>
          </a:p>
          <a:p>
            <a:pPr lvl="1"/>
            <a:r>
              <a:rPr lang="en-GB" noProof="0" dirty="0" smtClean="0"/>
              <a:t>vision</a:t>
            </a:r>
          </a:p>
          <a:p>
            <a:pPr lvl="1"/>
            <a:r>
              <a:rPr lang="en-GB" noProof="0" dirty="0" smtClean="0"/>
              <a:t>common components &amp; services </a:t>
            </a:r>
          </a:p>
          <a:p>
            <a:pPr lvl="1"/>
            <a:r>
              <a:rPr lang="en-GB" noProof="0" dirty="0" smtClean="0"/>
              <a:t>synergies in order to meet user expectations </a:t>
            </a:r>
          </a:p>
          <a:p>
            <a:pPr lvl="1"/>
            <a:r>
              <a:rPr lang="en-GB" noProof="0" dirty="0" smtClean="0"/>
              <a:t>offering according to strengths</a:t>
            </a:r>
          </a:p>
          <a:p>
            <a:r>
              <a:rPr lang="en-GB" noProof="0" dirty="0" smtClean="0"/>
              <a:t>Not only about competitive, yet also cooperative strategic advantages</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42</a:t>
            </a:fld>
            <a:endParaRPr lang="nl-BE" dirty="0"/>
          </a:p>
        </p:txBody>
      </p:sp>
    </p:spTree>
    <p:extLst>
      <p:ext uri="{BB962C8B-B14F-4D97-AF65-F5344CB8AC3E}">
        <p14:creationId xmlns:p14="http://schemas.microsoft.com/office/powerpoint/2010/main" val="20799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Expectations of citizens &amp; enterprises</a:t>
            </a:r>
            <a:endParaRPr lang="en-GB" sz="3600" noProof="0" dirty="0"/>
          </a:p>
        </p:txBody>
      </p:sp>
      <p:sp>
        <p:nvSpPr>
          <p:cNvPr id="3" name="Content Placeholder 2"/>
          <p:cNvSpPr>
            <a:spLocks noGrp="1"/>
          </p:cNvSpPr>
          <p:nvPr>
            <p:ph idx="13"/>
          </p:nvPr>
        </p:nvSpPr>
        <p:spPr/>
        <p:txBody>
          <a:bodyPr>
            <a:normAutofit lnSpcReduction="10000"/>
          </a:bodyPr>
          <a:lstStyle/>
          <a:p>
            <a:r>
              <a:rPr lang="en-GB" altLang="fr-FR" noProof="0" dirty="0" smtClean="0"/>
              <a:t>Effective services</a:t>
            </a:r>
          </a:p>
          <a:p>
            <a:r>
              <a:rPr lang="en-GB" altLang="fr-FR" noProof="0" dirty="0" smtClean="0"/>
              <a:t>Integrated services</a:t>
            </a:r>
          </a:p>
          <a:p>
            <a:pPr lvl="1"/>
            <a:r>
              <a:rPr lang="en-GB" altLang="fr-FR" noProof="0" dirty="0" smtClean="0"/>
              <a:t>adjusted to their specific situation, customized if possible</a:t>
            </a:r>
          </a:p>
          <a:p>
            <a:pPr lvl="1"/>
            <a:r>
              <a:rPr lang="en-GB" altLang="fr-FR" noProof="0" dirty="0" smtClean="0"/>
              <a:t>life events (birth, school, work, moving, illness, retirement, decease, setting up an enterprise…)</a:t>
            </a:r>
          </a:p>
          <a:p>
            <a:pPr lvl="1"/>
            <a:r>
              <a:rPr lang="en-GB" altLang="fr-FR" noProof="0" dirty="0" smtClean="0"/>
              <a:t>across government levels, public services and private bodies</a:t>
            </a:r>
          </a:p>
          <a:p>
            <a:r>
              <a:rPr lang="en-GB" altLang="fr-FR" noProof="0" dirty="0" smtClean="0"/>
              <a:t>Adjusted to their own processes </a:t>
            </a:r>
          </a:p>
          <a:p>
            <a:r>
              <a:rPr lang="en-GB" altLang="fr-FR" noProof="0" dirty="0" smtClean="0"/>
              <a:t>With a minimum of costs and administrative formalities </a:t>
            </a:r>
          </a:p>
        </p:txBody>
      </p:sp>
      <p:sp>
        <p:nvSpPr>
          <p:cNvPr id="6" name="Slide Number Placeholder 5"/>
          <p:cNvSpPr>
            <a:spLocks noGrp="1"/>
          </p:cNvSpPr>
          <p:nvPr>
            <p:ph type="sldNum" sz="quarter" idx="12"/>
          </p:nvPr>
        </p:nvSpPr>
        <p:spPr/>
        <p:txBody>
          <a:bodyPr/>
          <a:lstStyle/>
          <a:p>
            <a:fld id="{13B540AB-6939-4937-A918-1D15FF1C7CE3}" type="slidenum">
              <a:rPr lang="nl-BE" smtClean="0"/>
              <a:pPr/>
              <a:t>43</a:t>
            </a:fld>
            <a:endParaRPr lang="nl-BE" dirty="0"/>
          </a:p>
        </p:txBody>
      </p:sp>
    </p:spTree>
    <p:extLst>
      <p:ext uri="{BB962C8B-B14F-4D97-AF65-F5344CB8AC3E}">
        <p14:creationId xmlns:p14="http://schemas.microsoft.com/office/powerpoint/2010/main" val="286588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Expectations of citizens &amp; enterprises</a:t>
            </a:r>
            <a:endParaRPr lang="en-GB" sz="3600" noProof="0" dirty="0"/>
          </a:p>
        </p:txBody>
      </p:sp>
      <p:sp>
        <p:nvSpPr>
          <p:cNvPr id="3" name="Content Placeholder 2"/>
          <p:cNvSpPr>
            <a:spLocks noGrp="1"/>
          </p:cNvSpPr>
          <p:nvPr>
            <p:ph idx="4294967295"/>
          </p:nvPr>
        </p:nvSpPr>
        <p:spPr>
          <a:xfrm>
            <a:off x="395536" y="1124744"/>
            <a:ext cx="8229600" cy="5111750"/>
          </a:xfrm>
        </p:spPr>
        <p:txBody>
          <a:bodyPr>
            <a:normAutofit/>
          </a:bodyPr>
          <a:lstStyle/>
          <a:p>
            <a:r>
              <a:rPr lang="en-GB" altLang="fr-FR" noProof="0" dirty="0" smtClean="0"/>
              <a:t>Provided automatically, if possible</a:t>
            </a:r>
          </a:p>
          <a:p>
            <a:r>
              <a:rPr lang="en-GB" altLang="fr-FR" noProof="0" dirty="0" smtClean="0"/>
              <a:t>With active user participation ( self-service – self-empowerment – follow-up)</a:t>
            </a:r>
          </a:p>
          <a:p>
            <a:r>
              <a:rPr lang="en-GB" altLang="fr-FR" noProof="0" dirty="0" smtClean="0"/>
              <a:t>Always up to date</a:t>
            </a:r>
          </a:p>
          <a:p>
            <a:r>
              <a:rPr lang="en-GB" altLang="fr-FR" noProof="0" dirty="0" smtClean="0"/>
              <a:t>Offered in a performant and user friendly way</a:t>
            </a:r>
          </a:p>
          <a:p>
            <a:r>
              <a:rPr lang="en-GB" altLang="fr-FR" noProof="0" dirty="0" smtClean="0"/>
              <a:t>Reliable, safe and permanently available </a:t>
            </a:r>
          </a:p>
          <a:p>
            <a:r>
              <a:rPr lang="en-GB" altLang="fr-FR" noProof="0" dirty="0" smtClean="0"/>
              <a:t>Using the media of their choice (internet, mobile data, telephone, direct contact…) </a:t>
            </a:r>
          </a:p>
          <a:p>
            <a:r>
              <a:rPr lang="en-GB" altLang="fr-FR" noProof="0" dirty="0" smtClean="0"/>
              <a:t>Respecting their privacy</a:t>
            </a:r>
            <a:endParaRPr lang="en-GB" altLang="fr-FR"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44</a:t>
            </a:fld>
            <a:endParaRPr lang="nl-BE" dirty="0"/>
          </a:p>
        </p:txBody>
      </p:sp>
    </p:spTree>
    <p:extLst>
      <p:ext uri="{BB962C8B-B14F-4D97-AF65-F5344CB8AC3E}">
        <p14:creationId xmlns:p14="http://schemas.microsoft.com/office/powerpoint/2010/main" val="352974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noProof="0" dirty="0" smtClean="0"/>
              <a:t>Cloud-native vs Cloud-enabled ?</a:t>
            </a:r>
            <a:endParaRPr lang="en-GB" noProof="0" dirty="0"/>
          </a:p>
        </p:txBody>
      </p:sp>
      <p:sp>
        <p:nvSpPr>
          <p:cNvPr id="3" name="Tijdelijke aanduiding voor inhoud 2"/>
          <p:cNvSpPr>
            <a:spLocks noGrp="1"/>
          </p:cNvSpPr>
          <p:nvPr>
            <p:ph idx="4294967295"/>
          </p:nvPr>
        </p:nvSpPr>
        <p:spPr>
          <a:xfrm>
            <a:off x="0" y="1052513"/>
            <a:ext cx="6516216" cy="5689600"/>
          </a:xfrm>
        </p:spPr>
        <p:txBody>
          <a:bodyPr>
            <a:normAutofit fontScale="62500" lnSpcReduction="20000"/>
          </a:bodyPr>
          <a:lstStyle/>
          <a:p>
            <a:r>
              <a:rPr lang="en-GB" b="1" noProof="0" dirty="0"/>
              <a:t>Cloud-enabled</a:t>
            </a:r>
            <a:r>
              <a:rPr lang="en-GB" noProof="0" dirty="0"/>
              <a:t> applications</a:t>
            </a:r>
          </a:p>
          <a:p>
            <a:pPr lvl="1"/>
            <a:r>
              <a:rPr lang="en-GB" b="1" noProof="0" dirty="0"/>
              <a:t>traditional applications </a:t>
            </a:r>
            <a:r>
              <a:rPr lang="en-GB" noProof="0" dirty="0"/>
              <a:t>can benefit of </a:t>
            </a:r>
            <a:r>
              <a:rPr lang="en-GB" b="1" noProof="0" dirty="0" smtClean="0"/>
              <a:t>some</a:t>
            </a:r>
            <a:r>
              <a:rPr lang="en-GB" noProof="0" dirty="0" smtClean="0"/>
              <a:t> </a:t>
            </a:r>
            <a:r>
              <a:rPr lang="en-GB" noProof="0" dirty="0"/>
              <a:t>cloud capabilities</a:t>
            </a:r>
          </a:p>
          <a:p>
            <a:pPr lvl="2"/>
            <a:r>
              <a:rPr lang="en-GB" noProof="0" dirty="0" err="1"/>
              <a:t>iso</a:t>
            </a:r>
            <a:r>
              <a:rPr lang="en-GB" noProof="0" dirty="0"/>
              <a:t>-functional and </a:t>
            </a:r>
            <a:r>
              <a:rPr lang="en-GB" noProof="0" dirty="0" err="1"/>
              <a:t>iso</a:t>
            </a:r>
            <a:r>
              <a:rPr lang="en-GB" noProof="0" dirty="0"/>
              <a:t>-architectural migrations </a:t>
            </a:r>
            <a:r>
              <a:rPr lang="en-GB" noProof="0" dirty="0" smtClean="0"/>
              <a:t>(</a:t>
            </a:r>
            <a:r>
              <a:rPr lang="en-GB" noProof="0" dirty="0"/>
              <a:t>cloud-wrapping)</a:t>
            </a:r>
          </a:p>
          <a:p>
            <a:pPr lvl="1"/>
            <a:r>
              <a:rPr lang="en-GB" noProof="0" dirty="0"/>
              <a:t>more </a:t>
            </a:r>
            <a:r>
              <a:rPr lang="en-GB" b="1" noProof="0" dirty="0"/>
              <a:t>modest </a:t>
            </a:r>
            <a:r>
              <a:rPr lang="en-GB" b="1" noProof="0" dirty="0" smtClean="0"/>
              <a:t>‘cloud’ </a:t>
            </a:r>
            <a:r>
              <a:rPr lang="en-GB" b="1" noProof="0" dirty="0"/>
              <a:t>architectures</a:t>
            </a:r>
          </a:p>
          <a:p>
            <a:pPr lvl="2"/>
            <a:r>
              <a:rPr lang="en-GB" noProof="0" dirty="0"/>
              <a:t>use features needed by internet-scale applications </a:t>
            </a:r>
            <a:br>
              <a:rPr lang="en-GB" noProof="0" dirty="0"/>
            </a:br>
            <a:r>
              <a:rPr lang="en-GB" noProof="0" dirty="0"/>
              <a:t>for augmenting your quality of service</a:t>
            </a:r>
          </a:p>
          <a:p>
            <a:pPr lvl="2"/>
            <a:r>
              <a:rPr lang="en-GB" noProof="0" dirty="0"/>
              <a:t>our workloads are not at the extreme end of the cloud spectrum</a:t>
            </a:r>
          </a:p>
          <a:p>
            <a:pPr lvl="1"/>
            <a:r>
              <a:rPr lang="en-GB" noProof="0" dirty="0"/>
              <a:t>to realize full cloud potential: </a:t>
            </a:r>
            <a:r>
              <a:rPr lang="en-GB" b="1" noProof="0" dirty="0"/>
              <a:t>cloud software architecture needed</a:t>
            </a:r>
            <a:r>
              <a:rPr lang="en-GB" b="1" noProof="0" dirty="0" smtClean="0"/>
              <a:t>!</a:t>
            </a:r>
          </a:p>
          <a:p>
            <a:r>
              <a:rPr lang="en-GB" b="1" noProof="0" dirty="0" smtClean="0"/>
              <a:t>Cloud-native</a:t>
            </a:r>
            <a:r>
              <a:rPr lang="en-GB" noProof="0" dirty="0" smtClean="0"/>
              <a:t> applications</a:t>
            </a:r>
          </a:p>
          <a:p>
            <a:pPr lvl="1"/>
            <a:r>
              <a:rPr lang="en-GB" b="1" noProof="0" dirty="0"/>
              <a:t>h</a:t>
            </a:r>
            <a:r>
              <a:rPr lang="en-GB" b="1" noProof="0" dirty="0" smtClean="0"/>
              <a:t>orizontal scaling </a:t>
            </a:r>
            <a:r>
              <a:rPr lang="en-GB" noProof="0" dirty="0" smtClean="0"/>
              <a:t>for </a:t>
            </a:r>
            <a:r>
              <a:rPr lang="en-GB" b="1" noProof="0" dirty="0" smtClean="0"/>
              <a:t>internet-scale</a:t>
            </a:r>
            <a:r>
              <a:rPr lang="en-GB" noProof="0" dirty="0" smtClean="0"/>
              <a:t> applications</a:t>
            </a:r>
          </a:p>
          <a:p>
            <a:pPr lvl="1"/>
            <a:r>
              <a:rPr lang="en-GB" b="1" noProof="0" dirty="0"/>
              <a:t>h</a:t>
            </a:r>
            <a:r>
              <a:rPr lang="en-GB" b="1" noProof="0" dirty="0" smtClean="0"/>
              <a:t>igh availability </a:t>
            </a:r>
            <a:r>
              <a:rPr lang="en-GB" noProof="0" dirty="0" smtClean="0"/>
              <a:t>from an </a:t>
            </a:r>
            <a:r>
              <a:rPr lang="en-GB" b="1" noProof="0" dirty="0" smtClean="0"/>
              <a:t>application perspective</a:t>
            </a:r>
          </a:p>
          <a:p>
            <a:pPr lvl="1"/>
            <a:r>
              <a:rPr lang="en-GB" b="1" noProof="0" dirty="0"/>
              <a:t>s</a:t>
            </a:r>
            <a:r>
              <a:rPr lang="en-GB" b="1" noProof="0" dirty="0" smtClean="0"/>
              <a:t>ingle container availability option (restart downtime)</a:t>
            </a:r>
          </a:p>
          <a:p>
            <a:pPr lvl="1"/>
            <a:r>
              <a:rPr lang="en-GB" b="1" noProof="0" dirty="0"/>
              <a:t>t</a:t>
            </a:r>
            <a:r>
              <a:rPr lang="en-GB" b="1" noProof="0" dirty="0" smtClean="0"/>
              <a:t>ransportability</a:t>
            </a:r>
            <a:r>
              <a:rPr lang="en-GB" noProof="0" dirty="0" smtClean="0"/>
              <a:t> (move to different clouds)</a:t>
            </a:r>
          </a:p>
          <a:p>
            <a:pPr lvl="2"/>
            <a:r>
              <a:rPr lang="en-GB" noProof="0" dirty="0"/>
              <a:t>w</a:t>
            </a:r>
            <a:r>
              <a:rPr lang="en-GB" noProof="0" dirty="0" smtClean="0"/>
              <a:t>orldwide availability zones, multi-cloud strategy, …</a:t>
            </a:r>
          </a:p>
          <a:p>
            <a:pPr lvl="1"/>
            <a:r>
              <a:rPr lang="en-GB" b="1" noProof="0" dirty="0"/>
              <a:t>c</a:t>
            </a:r>
            <a:r>
              <a:rPr lang="en-GB" b="1" noProof="0" dirty="0" smtClean="0"/>
              <a:t>ontinuous delivery </a:t>
            </a:r>
            <a:r>
              <a:rPr lang="en-GB" noProof="0" dirty="0" smtClean="0"/>
              <a:t>and </a:t>
            </a:r>
            <a:r>
              <a:rPr lang="en-GB" b="1" noProof="0" dirty="0" smtClean="0"/>
              <a:t>automated staging</a:t>
            </a:r>
          </a:p>
          <a:p>
            <a:pPr lvl="1"/>
            <a:r>
              <a:rPr lang="en-GB" b="1" noProof="0" dirty="0"/>
              <a:t>f</a:t>
            </a:r>
            <a:r>
              <a:rPr lang="en-GB" b="1" noProof="0" dirty="0" smtClean="0"/>
              <a:t>requent deployments </a:t>
            </a:r>
            <a:r>
              <a:rPr lang="en-GB" noProof="0" dirty="0" smtClean="0"/>
              <a:t>(e.g. very 5 minutes)</a:t>
            </a:r>
          </a:p>
          <a:p>
            <a:pPr lvl="1"/>
            <a:r>
              <a:rPr lang="en-GB" b="1" noProof="0" dirty="0"/>
              <a:t>m</a:t>
            </a:r>
            <a:r>
              <a:rPr lang="en-GB" b="1" noProof="0" dirty="0" smtClean="0"/>
              <a:t>icro services architectures</a:t>
            </a:r>
          </a:p>
          <a:p>
            <a:pPr lvl="1"/>
            <a:r>
              <a:rPr lang="en-GB" b="1" noProof="0" dirty="0" smtClean="0"/>
              <a:t>A/B testing and feature </a:t>
            </a:r>
            <a:r>
              <a:rPr lang="en-GB" b="1" noProof="0" dirty="0"/>
              <a:t>t</a:t>
            </a:r>
            <a:r>
              <a:rPr lang="en-GB" b="1" noProof="0" dirty="0" smtClean="0"/>
              <a:t>oggles</a:t>
            </a:r>
          </a:p>
          <a:p>
            <a:pPr lvl="1"/>
            <a:r>
              <a:rPr lang="en-GB" b="1" noProof="0" dirty="0"/>
              <a:t>u</a:t>
            </a:r>
            <a:r>
              <a:rPr lang="en-GB" b="1" noProof="0" dirty="0" smtClean="0"/>
              <a:t>npredictable loads, </a:t>
            </a:r>
            <a:r>
              <a:rPr lang="en-GB" noProof="0" dirty="0" smtClean="0"/>
              <a:t>…</a:t>
            </a:r>
          </a:p>
        </p:txBody>
      </p:sp>
      <p:grpSp>
        <p:nvGrpSpPr>
          <p:cNvPr id="17" name="Group 16"/>
          <p:cNvGrpSpPr/>
          <p:nvPr/>
        </p:nvGrpSpPr>
        <p:grpSpPr>
          <a:xfrm>
            <a:off x="6537004" y="1052736"/>
            <a:ext cx="2375937" cy="4752528"/>
            <a:chOff x="6537004" y="1052736"/>
            <a:chExt cx="2375937" cy="4752528"/>
          </a:xfrm>
        </p:grpSpPr>
        <p:sp>
          <p:nvSpPr>
            <p:cNvPr id="14" name="Rectangle 13"/>
            <p:cNvSpPr/>
            <p:nvPr/>
          </p:nvSpPr>
          <p:spPr>
            <a:xfrm>
              <a:off x="6537004" y="5153850"/>
              <a:ext cx="2375937" cy="651414"/>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smtClean="0">
                  <a:solidFill>
                    <a:schemeClr val="accent2"/>
                  </a:solidFill>
                </a:rPr>
                <a:t>Why Cloud?</a:t>
              </a:r>
              <a:endParaRPr lang="en-GB" sz="1600" b="1" u="sng">
                <a:solidFill>
                  <a:schemeClr val="accent2"/>
                </a:solidFill>
              </a:endParaRPr>
            </a:p>
          </p:txBody>
        </p:sp>
        <p:sp>
          <p:nvSpPr>
            <p:cNvPr id="5" name="Down Arrow 4"/>
            <p:cNvSpPr/>
            <p:nvPr/>
          </p:nvSpPr>
          <p:spPr>
            <a:xfrm>
              <a:off x="7308304" y="1052736"/>
              <a:ext cx="864096" cy="3960440"/>
            </a:xfrm>
            <a:prstGeom prst="downArrow">
              <a:avLst>
                <a:gd name="adj1" fmla="val 50000"/>
                <a:gd name="adj2" fmla="val 22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6588551" y="1196752"/>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solidFill>
                  <a:schemeClr val="tx2"/>
                </a:solidFill>
              </a:rPr>
              <a:t>What</a:t>
            </a:r>
            <a:r>
              <a:rPr lang="nl-BE" sz="1600" dirty="0" smtClean="0">
                <a:solidFill>
                  <a:schemeClr val="tx2"/>
                </a:solidFill>
              </a:rPr>
              <a:t> is </a:t>
            </a:r>
            <a:r>
              <a:rPr lang="nl-BE" sz="1600" dirty="0" err="1" smtClean="0">
                <a:solidFill>
                  <a:schemeClr val="tx2"/>
                </a:solidFill>
              </a:rPr>
              <a:t>the</a:t>
            </a:r>
            <a:r>
              <a:rPr lang="nl-BE" sz="1600" dirty="0" smtClean="0">
                <a:solidFill>
                  <a:schemeClr val="tx2"/>
                </a:solidFill>
              </a:rPr>
              <a:t> </a:t>
            </a:r>
            <a:r>
              <a:rPr lang="nl-BE" sz="1600" b="1" dirty="0" err="1">
                <a:solidFill>
                  <a:schemeClr val="tx2"/>
                </a:solidFill>
              </a:rPr>
              <a:t>m</a:t>
            </a:r>
            <a:r>
              <a:rPr lang="nl-BE" sz="1600" b="1" dirty="0" err="1" smtClean="0">
                <a:solidFill>
                  <a:schemeClr val="tx2"/>
                </a:solidFill>
              </a:rPr>
              <a:t>aturity</a:t>
            </a:r>
            <a:r>
              <a:rPr lang="nl-BE" sz="1600" b="1" dirty="0" smtClean="0">
                <a:solidFill>
                  <a:schemeClr val="tx2"/>
                </a:solidFill>
              </a:rPr>
              <a:t> level</a:t>
            </a:r>
            <a:r>
              <a:rPr lang="nl-BE" sz="1600" dirty="0" smtClean="0">
                <a:solidFill>
                  <a:schemeClr val="tx2"/>
                </a:solidFill>
              </a:rPr>
              <a:t> of </a:t>
            </a:r>
            <a:r>
              <a:rPr lang="nl-BE" sz="1600" dirty="0" err="1" smtClean="0">
                <a:solidFill>
                  <a:schemeClr val="tx2"/>
                </a:solidFill>
              </a:rPr>
              <a:t>your</a:t>
            </a:r>
            <a:r>
              <a:rPr lang="nl-BE" sz="1600" dirty="0" smtClean="0">
                <a:solidFill>
                  <a:schemeClr val="tx2"/>
                </a:solidFill>
              </a:rPr>
              <a:t> </a:t>
            </a:r>
            <a:r>
              <a:rPr lang="nl-BE" sz="1600" dirty="0" err="1" smtClean="0">
                <a:solidFill>
                  <a:schemeClr val="tx2"/>
                </a:solidFill>
              </a:rPr>
              <a:t>organization</a:t>
            </a:r>
            <a:r>
              <a:rPr lang="nl-BE" sz="1600" dirty="0" smtClean="0">
                <a:solidFill>
                  <a:schemeClr val="tx2"/>
                </a:solidFill>
              </a:rPr>
              <a:t>?</a:t>
            </a:r>
            <a:endParaRPr lang="en-GB" sz="1600" b="1" u="sng" dirty="0">
              <a:solidFill>
                <a:schemeClr val="tx2"/>
              </a:solidFill>
            </a:endParaRPr>
          </a:p>
        </p:txBody>
      </p:sp>
      <p:sp>
        <p:nvSpPr>
          <p:cNvPr id="7" name="Rectangle 6"/>
          <p:cNvSpPr/>
          <p:nvPr/>
        </p:nvSpPr>
        <p:spPr>
          <a:xfrm>
            <a:off x="6588550" y="2060848"/>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solidFill>
                  <a:schemeClr val="tx2"/>
                </a:solidFill>
              </a:rPr>
              <a:t>What</a:t>
            </a:r>
            <a:r>
              <a:rPr lang="nl-BE" sz="1600" dirty="0" smtClean="0">
                <a:solidFill>
                  <a:schemeClr val="tx2"/>
                </a:solidFill>
              </a:rPr>
              <a:t> are </a:t>
            </a:r>
            <a:r>
              <a:rPr lang="nl-BE" sz="1600" dirty="0" err="1" smtClean="0">
                <a:solidFill>
                  <a:schemeClr val="tx2"/>
                </a:solidFill>
              </a:rPr>
              <a:t>the</a:t>
            </a:r>
            <a:r>
              <a:rPr lang="nl-BE" sz="1600" dirty="0" smtClean="0">
                <a:solidFill>
                  <a:schemeClr val="tx2"/>
                </a:solidFill>
              </a:rPr>
              <a:t> </a:t>
            </a:r>
            <a:r>
              <a:rPr lang="nl-BE" sz="1600" b="1" dirty="0" smtClean="0">
                <a:solidFill>
                  <a:schemeClr val="tx2"/>
                </a:solidFill>
              </a:rPr>
              <a:t>benefits</a:t>
            </a:r>
            <a:r>
              <a:rPr lang="nl-BE" sz="1600" dirty="0" smtClean="0">
                <a:solidFill>
                  <a:schemeClr val="tx2"/>
                </a:solidFill>
              </a:rPr>
              <a:t> of </a:t>
            </a:r>
            <a:r>
              <a:rPr lang="nl-BE" sz="1600" dirty="0" err="1" smtClean="0">
                <a:solidFill>
                  <a:schemeClr val="tx2"/>
                </a:solidFill>
              </a:rPr>
              <a:t>cloud</a:t>
            </a:r>
            <a:r>
              <a:rPr lang="nl-BE" sz="1600" dirty="0" smtClean="0">
                <a:solidFill>
                  <a:schemeClr val="tx2"/>
                </a:solidFill>
              </a:rPr>
              <a:t> </a:t>
            </a:r>
            <a:r>
              <a:rPr lang="nl-BE" sz="1600" dirty="0" err="1" smtClean="0">
                <a:solidFill>
                  <a:schemeClr val="tx2"/>
                </a:solidFill>
              </a:rPr>
              <a:t>technology</a:t>
            </a:r>
            <a:r>
              <a:rPr lang="nl-BE" sz="1600" dirty="0" smtClean="0">
                <a:solidFill>
                  <a:schemeClr val="tx2"/>
                </a:solidFill>
              </a:rPr>
              <a:t> </a:t>
            </a:r>
            <a:r>
              <a:rPr lang="nl-BE" sz="1600" dirty="0" err="1" smtClean="0">
                <a:solidFill>
                  <a:schemeClr val="tx2"/>
                </a:solidFill>
              </a:rPr>
              <a:t>you</a:t>
            </a:r>
            <a:r>
              <a:rPr lang="nl-BE" sz="1600" dirty="0" smtClean="0">
                <a:solidFill>
                  <a:schemeClr val="tx2"/>
                </a:solidFill>
              </a:rPr>
              <a:t> want </a:t>
            </a:r>
            <a:r>
              <a:rPr lang="nl-BE" sz="1600" dirty="0" err="1" smtClean="0">
                <a:solidFill>
                  <a:schemeClr val="tx2"/>
                </a:solidFill>
              </a:rPr>
              <a:t>to</a:t>
            </a:r>
            <a:r>
              <a:rPr lang="nl-BE" sz="1600" dirty="0" smtClean="0">
                <a:solidFill>
                  <a:schemeClr val="tx2"/>
                </a:solidFill>
              </a:rPr>
              <a:t> </a:t>
            </a:r>
            <a:r>
              <a:rPr lang="nl-BE" sz="1600" dirty="0" err="1" smtClean="0">
                <a:solidFill>
                  <a:schemeClr val="tx2"/>
                </a:solidFill>
              </a:rPr>
              <a:t>maximize</a:t>
            </a:r>
            <a:r>
              <a:rPr lang="nl-BE" sz="1600" dirty="0" smtClean="0">
                <a:solidFill>
                  <a:schemeClr val="tx2"/>
                </a:solidFill>
              </a:rPr>
              <a:t>?</a:t>
            </a:r>
            <a:endParaRPr lang="en-GB" sz="1600" b="1" u="sng" dirty="0">
              <a:solidFill>
                <a:schemeClr val="tx2"/>
              </a:solidFill>
            </a:endParaRPr>
          </a:p>
        </p:txBody>
      </p:sp>
      <p:sp>
        <p:nvSpPr>
          <p:cNvPr id="8" name="Rectangle 7"/>
          <p:cNvSpPr/>
          <p:nvPr/>
        </p:nvSpPr>
        <p:spPr>
          <a:xfrm>
            <a:off x="6571732" y="2924944"/>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smtClean="0">
                <a:solidFill>
                  <a:schemeClr val="tx2"/>
                </a:solidFill>
              </a:rPr>
              <a:t>What are the </a:t>
            </a:r>
            <a:r>
              <a:rPr lang="nl-BE" sz="1600" b="1" smtClean="0">
                <a:solidFill>
                  <a:schemeClr val="tx2"/>
                </a:solidFill>
              </a:rPr>
              <a:t>characteristics</a:t>
            </a:r>
            <a:r>
              <a:rPr lang="nl-BE" sz="1600" smtClean="0">
                <a:solidFill>
                  <a:schemeClr val="tx2"/>
                </a:solidFill>
              </a:rPr>
              <a:t> of your (traditional) workloads?</a:t>
            </a:r>
            <a:endParaRPr lang="en-GB" sz="1600" b="1" u="sng">
              <a:solidFill>
                <a:schemeClr val="tx2"/>
              </a:solidFill>
            </a:endParaRPr>
          </a:p>
        </p:txBody>
      </p:sp>
      <p:sp>
        <p:nvSpPr>
          <p:cNvPr id="10" name="Rectangle 9"/>
          <p:cNvSpPr/>
          <p:nvPr/>
        </p:nvSpPr>
        <p:spPr>
          <a:xfrm>
            <a:off x="6571731" y="3789040"/>
            <a:ext cx="2375937" cy="651414"/>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smtClean="0">
                <a:solidFill>
                  <a:schemeClr val="tx2"/>
                </a:solidFill>
              </a:rPr>
              <a:t>What is your </a:t>
            </a:r>
            <a:r>
              <a:rPr lang="nl-BE" sz="1600" b="1" smtClean="0">
                <a:solidFill>
                  <a:schemeClr val="tx2"/>
                </a:solidFill>
              </a:rPr>
              <a:t>current IT landscape</a:t>
            </a:r>
            <a:r>
              <a:rPr lang="nl-BE" sz="1600" smtClean="0">
                <a:solidFill>
                  <a:schemeClr val="tx2"/>
                </a:solidFill>
              </a:rPr>
              <a:t>?</a:t>
            </a:r>
            <a:endParaRPr lang="en-GB" sz="1600" b="1" u="sng">
              <a:solidFill>
                <a:schemeClr val="tx2"/>
              </a:solidFill>
            </a:endParaRPr>
          </a:p>
        </p:txBody>
      </p:sp>
      <p:sp>
        <p:nvSpPr>
          <p:cNvPr id="15" name="Rectangle 14"/>
          <p:cNvSpPr/>
          <p:nvPr/>
        </p:nvSpPr>
        <p:spPr>
          <a:xfrm>
            <a:off x="6569501" y="4509120"/>
            <a:ext cx="2375937" cy="226479"/>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smtClean="0">
                <a:solidFill>
                  <a:schemeClr val="tx2"/>
                </a:solidFill>
              </a:rPr>
              <a:t>...</a:t>
            </a:r>
            <a:endParaRPr lang="en-GB" sz="1600" b="1" u="sng">
              <a:solidFill>
                <a:schemeClr val="tx2"/>
              </a:solidFill>
            </a:endParaRPr>
          </a:p>
        </p:txBody>
      </p:sp>
      <p:sp>
        <p:nvSpPr>
          <p:cNvPr id="11" name="Slide Number Placeholder 10"/>
          <p:cNvSpPr>
            <a:spLocks noGrp="1"/>
          </p:cNvSpPr>
          <p:nvPr>
            <p:ph type="sldNum" sz="quarter" idx="12"/>
          </p:nvPr>
        </p:nvSpPr>
        <p:spPr/>
        <p:txBody>
          <a:bodyPr/>
          <a:lstStyle/>
          <a:p>
            <a:fld id="{13B540AB-6939-4937-A918-1D15FF1C7CE3}" type="slidenum">
              <a:rPr lang="nl-BE" smtClean="0"/>
              <a:pPr/>
              <a:t>45</a:t>
            </a:fld>
            <a:endParaRPr lang="nl-BE" dirty="0"/>
          </a:p>
        </p:txBody>
      </p:sp>
    </p:spTree>
    <p:extLst>
      <p:ext uri="{BB962C8B-B14F-4D97-AF65-F5344CB8AC3E}">
        <p14:creationId xmlns:p14="http://schemas.microsoft.com/office/powerpoint/2010/main" val="56077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fade">
                                      <p:cBhvr>
                                        <p:cTn id="55" dur="500"/>
                                        <p:tgtEl>
                                          <p:spTgt spid="3">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animEffect transition="in" filter="fade">
                                      <p:cBhvr>
                                        <p:cTn id="58" dur="500"/>
                                        <p:tgtEl>
                                          <p:spTgt spid="3">
                                            <p:txEl>
                                              <p:pRg st="17" end="1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10"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https://pixabay.com/static/uploads/photo/2012/04/23/15/50/yin-yang-38646_640.png"/>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047875" y="1014088"/>
            <a:ext cx="51117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4787900" y="1732463"/>
            <a:ext cx="19129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nl-BE" altLang="fr-FR" sz="2400" dirty="0" smtClean="0">
                <a:solidFill>
                  <a:schemeClr val="tx2">
                    <a:lumMod val="20000"/>
                    <a:lumOff val="80000"/>
                  </a:schemeClr>
                </a:solidFill>
              </a:rPr>
              <a:t>ICT </a:t>
            </a:r>
            <a:r>
              <a:rPr lang="nl-BE" altLang="fr-FR" sz="2400" dirty="0" err="1" smtClean="0">
                <a:solidFill>
                  <a:schemeClr val="tx2">
                    <a:lumMod val="20000"/>
                    <a:lumOff val="80000"/>
                  </a:schemeClr>
                </a:solidFill>
              </a:rPr>
              <a:t>enables</a:t>
            </a:r>
            <a:r>
              <a:rPr lang="nl-BE" altLang="fr-FR" sz="2400" dirty="0" smtClean="0">
                <a:solidFill>
                  <a:schemeClr val="tx2">
                    <a:lumMod val="20000"/>
                    <a:lumOff val="80000"/>
                  </a:schemeClr>
                </a:solidFill>
              </a:rPr>
              <a:t> business, </a:t>
            </a:r>
            <a:r>
              <a:rPr lang="nl-BE" altLang="fr-FR" sz="2400" dirty="0" err="1" smtClean="0">
                <a:solidFill>
                  <a:schemeClr val="tx2">
                    <a:lumMod val="20000"/>
                    <a:lumOff val="80000"/>
                  </a:schemeClr>
                </a:solidFill>
              </a:rPr>
              <a:t>effectiveness</a:t>
            </a:r>
            <a:r>
              <a:rPr lang="nl-BE" altLang="fr-FR" sz="2400" dirty="0" smtClean="0">
                <a:solidFill>
                  <a:schemeClr val="tx2">
                    <a:lumMod val="20000"/>
                    <a:lumOff val="80000"/>
                  </a:schemeClr>
                </a:solidFill>
              </a:rPr>
              <a:t>, efficiency, </a:t>
            </a:r>
            <a:r>
              <a:rPr lang="nl-BE" altLang="fr-FR" sz="2400" dirty="0" err="1" smtClean="0">
                <a:solidFill>
                  <a:schemeClr val="tx2">
                    <a:lumMod val="20000"/>
                    <a:lumOff val="80000"/>
                  </a:schemeClr>
                </a:solidFill>
              </a:rPr>
              <a:t>innovation</a:t>
            </a:r>
            <a:endParaRPr lang="fr-BE" altLang="fr-FR" sz="2400" dirty="0" smtClean="0">
              <a:solidFill>
                <a:schemeClr val="tx2">
                  <a:lumMod val="20000"/>
                  <a:lumOff val="80000"/>
                </a:schemeClr>
              </a:solidFill>
            </a:endParaRPr>
          </a:p>
        </p:txBody>
      </p:sp>
      <p:sp>
        <p:nvSpPr>
          <p:cNvPr id="14342" name="TextBox 6"/>
          <p:cNvSpPr txBox="1">
            <a:spLocks noChangeArrowheads="1"/>
          </p:cNvSpPr>
          <p:nvPr/>
        </p:nvSpPr>
        <p:spPr bwMode="auto">
          <a:xfrm>
            <a:off x="2496313" y="3274625"/>
            <a:ext cx="1911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nl-BE" altLang="fr-FR" sz="2400" dirty="0">
                <a:solidFill>
                  <a:srgbClr val="0F879D"/>
                </a:solidFill>
              </a:rPr>
              <a:t>Business drives, </a:t>
            </a:r>
            <a:r>
              <a:rPr lang="nl-BE" altLang="fr-FR" sz="2400" dirty="0" err="1">
                <a:solidFill>
                  <a:srgbClr val="0F879D"/>
                </a:solidFill>
              </a:rPr>
              <a:t>empowers</a:t>
            </a:r>
            <a:r>
              <a:rPr lang="nl-BE" altLang="fr-FR" sz="2400" dirty="0">
                <a:solidFill>
                  <a:srgbClr val="0F879D"/>
                </a:solidFill>
              </a:rPr>
              <a:t> </a:t>
            </a:r>
            <a:r>
              <a:rPr lang="nl-BE" altLang="fr-FR" sz="2400" dirty="0" err="1">
                <a:solidFill>
                  <a:srgbClr val="0F879D"/>
                </a:solidFill>
              </a:rPr>
              <a:t>and</a:t>
            </a:r>
            <a:endParaRPr lang="nl-BE" altLang="fr-FR" sz="2400" dirty="0">
              <a:solidFill>
                <a:srgbClr val="0F879D"/>
              </a:solidFill>
            </a:endParaRPr>
          </a:p>
          <a:p>
            <a:pPr algn="ctr" eaLnBrk="1" hangingPunct="1">
              <a:spcBef>
                <a:spcPct val="0"/>
              </a:spcBef>
              <a:buFontTx/>
              <a:buNone/>
            </a:pPr>
            <a:r>
              <a:rPr lang="nl-BE" altLang="fr-FR" sz="2400" dirty="0" err="1">
                <a:solidFill>
                  <a:srgbClr val="0F879D"/>
                </a:solidFill>
              </a:rPr>
              <a:t>invests</a:t>
            </a:r>
            <a:r>
              <a:rPr lang="nl-BE" altLang="fr-FR" sz="2400" dirty="0">
                <a:solidFill>
                  <a:srgbClr val="0F879D"/>
                </a:solidFill>
              </a:rPr>
              <a:t> in ICT</a:t>
            </a:r>
            <a:endParaRPr lang="fr-BE" altLang="fr-FR" sz="2400" dirty="0">
              <a:solidFill>
                <a:srgbClr val="0F879D"/>
              </a:solidFill>
            </a:endParaRPr>
          </a:p>
        </p:txBody>
      </p:sp>
      <p:sp>
        <p:nvSpPr>
          <p:cNvPr id="8" name="Title 7"/>
          <p:cNvSpPr>
            <a:spLocks noGrp="1"/>
          </p:cNvSpPr>
          <p:nvPr>
            <p:ph type="title"/>
          </p:nvPr>
        </p:nvSpPr>
        <p:spPr/>
        <p:txBody>
          <a:bodyPr/>
          <a:lstStyle/>
          <a:p>
            <a:r>
              <a:rPr lang="en-GB" noProof="0" dirty="0" smtClean="0"/>
              <a:t>Focus on business</a:t>
            </a:r>
            <a:endParaRPr lang="en-GB" noProof="0"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46</a:t>
            </a:fld>
            <a:endParaRPr lang="nl-BE" dirty="0"/>
          </a:p>
        </p:txBody>
      </p:sp>
    </p:spTree>
    <p:extLst>
      <p:ext uri="{BB962C8B-B14F-4D97-AF65-F5344CB8AC3E}">
        <p14:creationId xmlns:p14="http://schemas.microsoft.com/office/powerpoint/2010/main" val="361279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75507" y="929520"/>
            <a:ext cx="8604448" cy="5928480"/>
          </a:xfrm>
          <a:prstGeom prst="rect">
            <a:avLst/>
          </a:prstGeom>
        </p:spPr>
      </p:pic>
      <p:sp>
        <p:nvSpPr>
          <p:cNvPr id="9" name="Rectangle 8"/>
          <p:cNvSpPr/>
          <p:nvPr/>
        </p:nvSpPr>
        <p:spPr>
          <a:xfrm>
            <a:off x="467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47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27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07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88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8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948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28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3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Business components</a:t>
            </a:r>
            <a:endParaRPr lang="en-US" sz="3200" dirty="0">
              <a:solidFill>
                <a:schemeClr val="tx1"/>
              </a:solidFill>
            </a:endParaRPr>
          </a:p>
        </p:txBody>
      </p:sp>
      <p:sp>
        <p:nvSpPr>
          <p:cNvPr id="3" name="Rectangle 2"/>
          <p:cNvSpPr/>
          <p:nvPr/>
        </p:nvSpPr>
        <p:spPr>
          <a:xfrm>
            <a:off x="179512" y="44624"/>
            <a:ext cx="8856984" cy="3888432"/>
          </a:xfrm>
          <a:prstGeom prst="rect">
            <a:avLst/>
          </a:prstGeom>
          <a:solidFill>
            <a:srgbClr val="C84457">
              <a:alpha val="10588"/>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smtClean="0">
                <a:solidFill>
                  <a:srgbClr val="C00000"/>
                </a:solidFill>
              </a:rPr>
              <a:t>Shift of focus / Added value</a:t>
            </a:r>
            <a:endParaRPr lang="en-US" dirty="0">
              <a:solidFill>
                <a:srgbClr val="C00000"/>
              </a:solidFill>
            </a:endParaRPr>
          </a:p>
        </p:txBody>
      </p:sp>
      <p:sp>
        <p:nvSpPr>
          <p:cNvPr id="7" name="Slide Number Placeholder 6"/>
          <p:cNvSpPr>
            <a:spLocks noGrp="1"/>
          </p:cNvSpPr>
          <p:nvPr>
            <p:ph type="sldNum" sz="quarter" idx="12"/>
          </p:nvPr>
        </p:nvSpPr>
        <p:spPr/>
        <p:txBody>
          <a:bodyPr/>
          <a:lstStyle/>
          <a:p>
            <a:pPr>
              <a:defRPr/>
            </a:pPr>
            <a:fld id="{EB59A06F-AA2E-4B91-9DB0-E94654EDC444}" type="slidenum">
              <a:rPr lang="en-GB" smtClean="0"/>
              <a:t>47</a:t>
            </a:fld>
            <a:endParaRPr lang="en-GB" dirty="0"/>
          </a:p>
        </p:txBody>
      </p:sp>
    </p:spTree>
    <p:extLst>
      <p:ext uri="{BB962C8B-B14F-4D97-AF65-F5344CB8AC3E}">
        <p14:creationId xmlns:p14="http://schemas.microsoft.com/office/powerpoint/2010/main" val="262922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t>API </a:t>
            </a:r>
            <a:r>
              <a:rPr lang="nl-BE" dirty="0" err="1" smtClean="0"/>
              <a:t>Economy</a:t>
            </a:r>
            <a:endParaRPr lang="fr-BE" dirty="0"/>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t>Big data </a:t>
            </a:r>
            <a:r>
              <a:rPr lang="nl-BE" dirty="0" err="1" smtClean="0"/>
              <a:t>analytics</a:t>
            </a:r>
            <a:endParaRPr lang="fr-BE" dirty="0"/>
          </a:p>
        </p:txBody>
      </p:sp>
      <p:sp>
        <p:nvSpPr>
          <p:cNvPr id="10" name="Hexagon 9"/>
          <p:cNvSpPr/>
          <p:nvPr/>
        </p:nvSpPr>
        <p:spPr>
          <a:xfrm>
            <a:off x="4582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smtClean="0"/>
              <a:t>Artificial</a:t>
            </a:r>
            <a:r>
              <a:rPr lang="nl-BE" dirty="0" smtClean="0"/>
              <a:t> Intelligence</a:t>
            </a:r>
            <a:endParaRPr lang="fr-BE" dirty="0"/>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smtClean="0"/>
              <a:t>Public Cloud</a:t>
            </a:r>
            <a:endParaRPr lang="fr-BE" dirty="0"/>
          </a:p>
        </p:txBody>
      </p:sp>
      <p:sp>
        <p:nvSpPr>
          <p:cNvPr id="18" name="Hexagon 17"/>
          <p:cNvSpPr/>
          <p:nvPr/>
        </p:nvSpPr>
        <p:spPr>
          <a:xfrm>
            <a:off x="6070447" y="290527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48</a:t>
            </a:fld>
            <a:endParaRPr lang="nl-BE" dirty="0"/>
          </a:p>
        </p:txBody>
      </p:sp>
    </p:spTree>
    <p:extLst>
      <p:ext uri="{BB962C8B-B14F-4D97-AF65-F5344CB8AC3E}">
        <p14:creationId xmlns:p14="http://schemas.microsoft.com/office/powerpoint/2010/main" val="3036916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solidFill>
                  <a:schemeClr val="bg1"/>
                </a:solidFill>
              </a:rPr>
              <a:t>API </a:t>
            </a:r>
            <a:r>
              <a:rPr lang="nl-BE" dirty="0" err="1" smtClean="0">
                <a:solidFill>
                  <a:schemeClr val="bg1"/>
                </a:solidFill>
              </a:rPr>
              <a:t>Economy</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49</a:t>
            </a:fld>
            <a:endParaRPr lang="nl-BE" dirty="0"/>
          </a:p>
        </p:txBody>
      </p:sp>
    </p:spTree>
    <p:extLst>
      <p:ext uri="{BB962C8B-B14F-4D97-AF65-F5344CB8AC3E}">
        <p14:creationId xmlns:p14="http://schemas.microsoft.com/office/powerpoint/2010/main" val="175019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72816"/>
            <a:ext cx="381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noProof="0" dirty="0" smtClean="0"/>
              <a:t>Trends</a:t>
            </a:r>
            <a:endParaRPr lang="en-GB" noProof="0" dirty="0"/>
          </a:p>
        </p:txBody>
      </p:sp>
      <p:sp>
        <p:nvSpPr>
          <p:cNvPr id="7" name="Rectangle 6"/>
          <p:cNvSpPr/>
          <p:nvPr/>
        </p:nvSpPr>
        <p:spPr>
          <a:xfrm>
            <a:off x="143347" y="4293096"/>
            <a:ext cx="3312368"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nl-BE" sz="2400" dirty="0" err="1" smtClean="0"/>
              <a:t>Reliability</a:t>
            </a:r>
            <a:endParaRPr lang="nl-BE" sz="2400" dirty="0" smtClean="0"/>
          </a:p>
          <a:p>
            <a:r>
              <a:rPr lang="nl-BE" sz="2400" dirty="0" smtClean="0"/>
              <a:t>Price / performance</a:t>
            </a:r>
          </a:p>
          <a:p>
            <a:r>
              <a:rPr lang="nl-BE" sz="2400" dirty="0" smtClean="0"/>
              <a:t>Planning</a:t>
            </a:r>
          </a:p>
          <a:p>
            <a:r>
              <a:rPr lang="nl-BE" sz="2400" dirty="0" smtClean="0"/>
              <a:t>Standard </a:t>
            </a:r>
            <a:r>
              <a:rPr lang="nl-BE" sz="2400" dirty="0" err="1" smtClean="0"/>
              <a:t>processes</a:t>
            </a:r>
            <a:endParaRPr lang="nl-BE" sz="2400" dirty="0"/>
          </a:p>
          <a:p>
            <a:r>
              <a:rPr lang="nl-BE" sz="2400" dirty="0" smtClean="0"/>
              <a:t>Long </a:t>
            </a:r>
            <a:r>
              <a:rPr lang="nl-BE" sz="2400" dirty="0" err="1" smtClean="0"/>
              <a:t>cycles</a:t>
            </a:r>
            <a:endParaRPr lang="nl-BE" sz="2400" dirty="0"/>
          </a:p>
        </p:txBody>
      </p:sp>
      <p:sp>
        <p:nvSpPr>
          <p:cNvPr id="9" name="Rectangle 8"/>
          <p:cNvSpPr/>
          <p:nvPr/>
        </p:nvSpPr>
        <p:spPr>
          <a:xfrm>
            <a:off x="962603" y="3709243"/>
            <a:ext cx="1673856" cy="523220"/>
          </a:xfrm>
          <a:prstGeom prst="rect">
            <a:avLst/>
          </a:prstGeom>
        </p:spPr>
        <p:txBody>
          <a:bodyPr wrap="none">
            <a:spAutoFit/>
          </a:bodyPr>
          <a:lstStyle/>
          <a:p>
            <a:r>
              <a:rPr lang="nl-BE" sz="2800" b="1" dirty="0"/>
              <a:t>Marathon</a:t>
            </a:r>
            <a:endParaRPr lang="nl-BE" sz="2800" dirty="0"/>
          </a:p>
        </p:txBody>
      </p:sp>
      <p:sp>
        <p:nvSpPr>
          <p:cNvPr id="11" name="Rectangle 10"/>
          <p:cNvSpPr/>
          <p:nvPr/>
        </p:nvSpPr>
        <p:spPr>
          <a:xfrm>
            <a:off x="6047656" y="1556792"/>
            <a:ext cx="3060848"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nl-BE" sz="2400" dirty="0" err="1" smtClean="0"/>
              <a:t>Agility</a:t>
            </a:r>
            <a:endParaRPr lang="nl-BE" sz="2400" dirty="0" smtClean="0"/>
          </a:p>
          <a:p>
            <a:r>
              <a:rPr lang="nl-BE" sz="2400" dirty="0" smtClean="0"/>
              <a:t>User </a:t>
            </a:r>
            <a:r>
              <a:rPr lang="nl-BE" sz="2400" dirty="0" err="1" smtClean="0"/>
              <a:t>centricity</a:t>
            </a:r>
            <a:endParaRPr lang="nl-BE" sz="2400" dirty="0" smtClean="0"/>
          </a:p>
          <a:p>
            <a:r>
              <a:rPr lang="nl-BE" sz="2400" dirty="0" err="1" smtClean="0"/>
              <a:t>Continuous</a:t>
            </a:r>
            <a:r>
              <a:rPr lang="nl-BE" sz="2400" dirty="0" smtClean="0"/>
              <a:t> changes</a:t>
            </a:r>
          </a:p>
          <a:p>
            <a:r>
              <a:rPr lang="nl-BE" sz="2400" dirty="0" smtClean="0"/>
              <a:t>New / </a:t>
            </a:r>
            <a:r>
              <a:rPr lang="nl-BE" sz="2400" dirty="0" err="1" smtClean="0"/>
              <a:t>uncertainties</a:t>
            </a:r>
            <a:endParaRPr lang="nl-BE" sz="2400" dirty="0" smtClean="0"/>
          </a:p>
          <a:p>
            <a:r>
              <a:rPr lang="nl-BE" sz="2400" dirty="0" smtClean="0"/>
              <a:t>Short </a:t>
            </a:r>
            <a:r>
              <a:rPr lang="nl-BE" sz="2400" dirty="0" err="1" smtClean="0"/>
              <a:t>cycles</a:t>
            </a:r>
            <a:endParaRPr lang="nl-BE" sz="2400" dirty="0" smtClean="0"/>
          </a:p>
        </p:txBody>
      </p:sp>
      <p:sp>
        <p:nvSpPr>
          <p:cNvPr id="12" name="Rectangle 11"/>
          <p:cNvSpPr/>
          <p:nvPr/>
        </p:nvSpPr>
        <p:spPr>
          <a:xfrm>
            <a:off x="7039374" y="1021244"/>
            <a:ext cx="1077411" cy="523220"/>
          </a:xfrm>
          <a:prstGeom prst="rect">
            <a:avLst/>
          </a:prstGeom>
        </p:spPr>
        <p:txBody>
          <a:bodyPr wrap="none">
            <a:spAutoFit/>
          </a:bodyPr>
          <a:lstStyle/>
          <a:p>
            <a:r>
              <a:rPr lang="nl-BE" sz="2800" b="1" dirty="0" smtClean="0">
                <a:solidFill>
                  <a:srgbClr val="92D050"/>
                </a:solidFill>
              </a:rPr>
              <a:t>Sprint</a:t>
            </a:r>
            <a:endParaRPr lang="nl-BE" sz="2800" dirty="0">
              <a:solidFill>
                <a:srgbClr val="92D050"/>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5</a:t>
            </a:fld>
            <a:endParaRPr lang="nl-BE" dirty="0"/>
          </a:p>
        </p:txBody>
      </p:sp>
    </p:spTree>
    <p:extLst>
      <p:ext uri="{BB962C8B-B14F-4D97-AF65-F5344CB8AC3E}">
        <p14:creationId xmlns:p14="http://schemas.microsoft.com/office/powerpoint/2010/main" val="181015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API Economy</a:t>
            </a:r>
            <a:endParaRPr lang="en-GB" noProof="0" dirty="0"/>
          </a:p>
        </p:txBody>
      </p:sp>
      <p:pic>
        <p:nvPicPr>
          <p:cNvPr id="7" name="Picture 6"/>
          <p:cNvPicPr>
            <a:picLocks noChangeAspect="1"/>
          </p:cNvPicPr>
          <p:nvPr/>
        </p:nvPicPr>
        <p:blipFill>
          <a:blip r:embed="rId2"/>
          <a:stretch>
            <a:fillRect/>
          </a:stretch>
        </p:blipFill>
        <p:spPr>
          <a:xfrm>
            <a:off x="269178" y="1196752"/>
            <a:ext cx="8748464" cy="4724867"/>
          </a:xfrm>
          <a:prstGeom prst="rect">
            <a:avLst/>
          </a:prstGeom>
        </p:spPr>
      </p:pic>
      <p:sp>
        <p:nvSpPr>
          <p:cNvPr id="8" name="TextBox 7"/>
          <p:cNvSpPr txBox="1"/>
          <p:nvPr/>
        </p:nvSpPr>
        <p:spPr>
          <a:xfrm>
            <a:off x="1259632" y="6535411"/>
            <a:ext cx="1319400" cy="369332"/>
          </a:xfrm>
          <a:prstGeom prst="rect">
            <a:avLst/>
          </a:prstGeom>
          <a:noFill/>
        </p:spPr>
        <p:txBody>
          <a:bodyPr wrap="none" rtlCol="0">
            <a:spAutoFit/>
          </a:bodyPr>
          <a:lstStyle/>
          <a:p>
            <a:r>
              <a:rPr lang="en-US" dirty="0" smtClean="0"/>
              <a:t>Source: IBM</a:t>
            </a:r>
            <a:endParaRPr lang="en-US"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50</a:t>
            </a:fld>
            <a:endParaRPr lang="nl-BE" dirty="0"/>
          </a:p>
        </p:txBody>
      </p:sp>
    </p:spTree>
    <p:extLst>
      <p:ext uri="{BB962C8B-B14F-4D97-AF65-F5344CB8AC3E}">
        <p14:creationId xmlns:p14="http://schemas.microsoft.com/office/powerpoint/2010/main" val="40101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Service architecture (before)</a:t>
            </a:r>
            <a:endParaRPr lang="en-GB" noProof="0" dirty="0"/>
          </a:p>
        </p:txBody>
      </p:sp>
      <p:pic>
        <p:nvPicPr>
          <p:cNvPr id="5" name="Picture 4"/>
          <p:cNvPicPr>
            <a:picLocks noChangeAspect="1"/>
          </p:cNvPicPr>
          <p:nvPr/>
        </p:nvPicPr>
        <p:blipFill>
          <a:blip r:embed="rId2"/>
          <a:stretch>
            <a:fillRect/>
          </a:stretch>
        </p:blipFill>
        <p:spPr>
          <a:xfrm>
            <a:off x="416131" y="1050654"/>
            <a:ext cx="8620365" cy="5618706"/>
          </a:xfrm>
          <a:prstGeom prst="rect">
            <a:avLst/>
          </a:prstGeom>
        </p:spPr>
      </p:pic>
      <p:sp>
        <p:nvSpPr>
          <p:cNvPr id="6" name="Slide Number Placeholder 5"/>
          <p:cNvSpPr>
            <a:spLocks noGrp="1"/>
          </p:cNvSpPr>
          <p:nvPr>
            <p:ph type="sldNum" sz="quarter" idx="12"/>
          </p:nvPr>
        </p:nvSpPr>
        <p:spPr/>
        <p:txBody>
          <a:bodyPr/>
          <a:lstStyle/>
          <a:p>
            <a:fld id="{13B540AB-6939-4937-A918-1D15FF1C7CE3}" type="slidenum">
              <a:rPr lang="nl-BE" smtClean="0"/>
              <a:pPr/>
              <a:t>51</a:t>
            </a:fld>
            <a:endParaRPr lang="nl-BE" dirty="0"/>
          </a:p>
        </p:txBody>
      </p:sp>
    </p:spTree>
    <p:extLst>
      <p:ext uri="{BB962C8B-B14F-4D97-AF65-F5344CB8AC3E}">
        <p14:creationId xmlns:p14="http://schemas.microsoft.com/office/powerpoint/2010/main" val="87688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Service architecture (after)</a:t>
            </a:r>
            <a:endParaRPr lang="en-GB" noProof="0" dirty="0"/>
          </a:p>
        </p:txBody>
      </p:sp>
      <p:grpSp>
        <p:nvGrpSpPr>
          <p:cNvPr id="8" name="Group 7"/>
          <p:cNvGrpSpPr/>
          <p:nvPr/>
        </p:nvGrpSpPr>
        <p:grpSpPr>
          <a:xfrm>
            <a:off x="95250" y="2524126"/>
            <a:ext cx="8960284" cy="1400175"/>
            <a:chOff x="95250" y="2257425"/>
            <a:chExt cx="8960284" cy="1651488"/>
          </a:xfrm>
        </p:grpSpPr>
        <p:sp>
          <p:nvSpPr>
            <p:cNvPr id="6" name="Rectangle 5"/>
            <p:cNvSpPr/>
            <p:nvPr/>
          </p:nvSpPr>
          <p:spPr>
            <a:xfrm>
              <a:off x="95250" y="2257425"/>
              <a:ext cx="8953500" cy="1651488"/>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Open Sans Light"/>
                <a:ea typeface="+mn-ea"/>
                <a:cs typeface="+mn-cs"/>
              </a:endParaRPr>
            </a:p>
          </p:txBody>
        </p:sp>
        <p:sp>
          <p:nvSpPr>
            <p:cNvPr id="7" name="TextBox 6"/>
            <p:cNvSpPr txBox="1"/>
            <p:nvPr/>
          </p:nvSpPr>
          <p:spPr>
            <a:xfrm>
              <a:off x="7442592" y="2295524"/>
              <a:ext cx="1612942"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BE" sz="1400" b="1" i="0" u="none" strike="noStrike" kern="1200" cap="small" spc="0" normalizeH="0" baseline="0" noProof="0" dirty="0" smtClean="0">
                  <a:ln>
                    <a:noFill/>
                  </a:ln>
                  <a:solidFill>
                    <a:srgbClr val="C0504D"/>
                  </a:solidFill>
                  <a:effectLst/>
                  <a:uLnTx/>
                  <a:uFillTx/>
                  <a:latin typeface="Open Sans Light"/>
                  <a:ea typeface="+mn-ea"/>
                  <a:cs typeface="+mn-cs"/>
                </a:rPr>
                <a:t>API Management</a:t>
              </a:r>
              <a:endParaRPr kumimoji="0" lang="en-GB" sz="1400" b="1" i="0" u="none" strike="noStrike" kern="1200" cap="small" spc="0" normalizeH="0" baseline="0" noProof="0" dirty="0">
                <a:ln>
                  <a:noFill/>
                </a:ln>
                <a:solidFill>
                  <a:srgbClr val="C0504D"/>
                </a:solidFill>
                <a:effectLst/>
                <a:uLnTx/>
                <a:uFillTx/>
                <a:latin typeface="Open Sans Light"/>
                <a:ea typeface="+mn-ea"/>
                <a:cs typeface="+mn-cs"/>
              </a:endParaRPr>
            </a:p>
          </p:txBody>
        </p:sp>
      </p:grpSp>
      <p:pic>
        <p:nvPicPr>
          <p:cNvPr id="5" name="Picture 4"/>
          <p:cNvPicPr>
            <a:picLocks noChangeAspect="1"/>
          </p:cNvPicPr>
          <p:nvPr/>
        </p:nvPicPr>
        <p:blipFill>
          <a:blip r:embed="rId2"/>
          <a:stretch>
            <a:fillRect/>
          </a:stretch>
        </p:blipFill>
        <p:spPr>
          <a:xfrm>
            <a:off x="88466" y="1128130"/>
            <a:ext cx="9177008" cy="5901270"/>
          </a:xfrm>
          <a:prstGeom prst="rect">
            <a:avLst/>
          </a:prstGeom>
        </p:spPr>
      </p:pic>
      <p:sp>
        <p:nvSpPr>
          <p:cNvPr id="9" name="Slide Number Placeholder 8"/>
          <p:cNvSpPr>
            <a:spLocks noGrp="1"/>
          </p:cNvSpPr>
          <p:nvPr>
            <p:ph type="sldNum" sz="quarter" idx="12"/>
          </p:nvPr>
        </p:nvSpPr>
        <p:spPr/>
        <p:txBody>
          <a:bodyPr/>
          <a:lstStyle/>
          <a:p>
            <a:fld id="{13B540AB-6939-4937-A918-1D15FF1C7CE3}" type="slidenum">
              <a:rPr lang="nl-BE" smtClean="0"/>
              <a:pPr/>
              <a:t>52</a:t>
            </a:fld>
            <a:endParaRPr lang="nl-BE" dirty="0"/>
          </a:p>
        </p:txBody>
      </p:sp>
    </p:spTree>
    <p:extLst>
      <p:ext uri="{BB962C8B-B14F-4D97-AF65-F5344CB8AC3E}">
        <p14:creationId xmlns:p14="http://schemas.microsoft.com/office/powerpoint/2010/main" val="207455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G-Cloud service platform project</a:t>
            </a:r>
            <a:endParaRPr lang="en-GB" noProof="0" dirty="0"/>
          </a:p>
        </p:txBody>
      </p:sp>
      <p:graphicFrame>
        <p:nvGraphicFramePr>
          <p:cNvPr id="5" name="Diagram 4"/>
          <p:cNvGraphicFramePr/>
          <p:nvPr>
            <p:extLst>
              <p:ext uri="{D42A27DB-BD31-4B8C-83A1-F6EECF244321}">
                <p14:modId xmlns:p14="http://schemas.microsoft.com/office/powerpoint/2010/main" val="1902782767"/>
              </p:ext>
            </p:extLst>
          </p:nvPr>
        </p:nvGraphicFramePr>
        <p:xfrm>
          <a:off x="873521" y="1165955"/>
          <a:ext cx="7190867" cy="520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7236296" y="2959078"/>
            <a:ext cx="1800200" cy="792088"/>
          </a:xfrm>
          <a:prstGeom prst="rect">
            <a:avLst/>
          </a:prstGeom>
          <a:solidFill>
            <a:srgbClr val="00206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400" dirty="0" smtClean="0">
                <a:solidFill>
                  <a:schemeClr val="bg1"/>
                </a:solidFill>
              </a:rPr>
              <a:t>Technical approach</a:t>
            </a:r>
          </a:p>
          <a:p>
            <a:pPr algn="ctr"/>
            <a:r>
              <a:rPr lang="nl-BE" sz="1400" dirty="0" smtClean="0">
                <a:solidFill>
                  <a:schemeClr val="bg1"/>
                </a:solidFill>
              </a:rPr>
              <a:t>Multi tenant</a:t>
            </a:r>
          </a:p>
          <a:p>
            <a:pPr algn="ctr"/>
            <a:r>
              <a:rPr lang="nl-BE" sz="1400" dirty="0" smtClean="0">
                <a:solidFill>
                  <a:schemeClr val="bg1"/>
                </a:solidFill>
              </a:rPr>
              <a:t>Self service</a:t>
            </a:r>
            <a:endParaRPr lang="fr-BE" sz="1400" dirty="0">
              <a:solidFill>
                <a:schemeClr val="bg1"/>
              </a:solidFill>
            </a:endParaRPr>
          </a:p>
        </p:txBody>
      </p:sp>
      <p:sp>
        <p:nvSpPr>
          <p:cNvPr id="6" name="Rectangle 5"/>
          <p:cNvSpPr/>
          <p:nvPr/>
        </p:nvSpPr>
        <p:spPr>
          <a:xfrm>
            <a:off x="6610089" y="5404528"/>
            <a:ext cx="1800200" cy="67545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Enterprise license G-Cloud</a:t>
            </a:r>
          </a:p>
        </p:txBody>
      </p:sp>
      <p:sp>
        <p:nvSpPr>
          <p:cNvPr id="7" name="Rectangle 6"/>
          <p:cNvSpPr/>
          <p:nvPr/>
        </p:nvSpPr>
        <p:spPr>
          <a:xfrm>
            <a:off x="611560" y="5229200"/>
            <a:ext cx="1800200" cy="6434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Concept, testing, definition</a:t>
            </a:r>
          </a:p>
        </p:txBody>
      </p:sp>
      <p:sp>
        <p:nvSpPr>
          <p:cNvPr id="8" name="Rectangle 7"/>
          <p:cNvSpPr/>
          <p:nvPr/>
        </p:nvSpPr>
        <p:spPr>
          <a:xfrm>
            <a:off x="107504" y="1716026"/>
            <a:ext cx="2160240" cy="810741"/>
          </a:xfrm>
          <a:prstGeom prst="rect">
            <a:avLst/>
          </a:prstGeom>
          <a:solidFill>
            <a:schemeClr val="tx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solidFill>
                  <a:schemeClr val="bg1"/>
                </a:solidFill>
              </a:rPr>
              <a:t>Vocabularies, procedures/processes, common services</a:t>
            </a:r>
          </a:p>
        </p:txBody>
      </p:sp>
      <p:sp>
        <p:nvSpPr>
          <p:cNvPr id="9" name="Rectangle 8"/>
          <p:cNvSpPr/>
          <p:nvPr/>
        </p:nvSpPr>
        <p:spPr>
          <a:xfrm>
            <a:off x="5484282" y="1185020"/>
            <a:ext cx="2580106" cy="765327"/>
          </a:xfrm>
          <a:prstGeom prst="rect">
            <a:avLst/>
          </a:prstGeom>
          <a:solidFill>
            <a:schemeClr val="accent5">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bg1"/>
                </a:solidFill>
              </a:rPr>
              <a:t>Service owner, community, supplier contact, financial, organization</a:t>
            </a:r>
          </a:p>
        </p:txBody>
      </p:sp>
      <p:pic>
        <p:nvPicPr>
          <p:cNvPr id="10" name="Picture 3" descr="C:\Users\wisa\Downloads\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69960"/>
          <a:stretch/>
        </p:blipFill>
        <p:spPr bwMode="auto">
          <a:xfrm>
            <a:off x="2064382" y="6368662"/>
            <a:ext cx="503436" cy="502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wisa\Downloads\ehealth-algemee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315" b="19933"/>
          <a:stretch/>
        </p:blipFill>
        <p:spPr bwMode="auto">
          <a:xfrm>
            <a:off x="2675829" y="6437230"/>
            <a:ext cx="1114772" cy="4410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wisa\Downloads\language-e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6196" y="6500125"/>
            <a:ext cx="991565" cy="238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wisa\Downloads\logo_finance-en.gif"/>
          <p:cNvPicPr>
            <a:picLocks noChangeAspect="1" noChangeArrowheads="1"/>
          </p:cNvPicPr>
          <p:nvPr/>
        </p:nvPicPr>
        <p:blipFill rotWithShape="1">
          <a:blip r:embed="rId11">
            <a:extLst>
              <a:ext uri="{28A0092B-C50C-407E-A947-70E740481C1C}">
                <a14:useLocalDpi xmlns:a14="http://schemas.microsoft.com/office/drawing/2010/main" val="0"/>
              </a:ext>
            </a:extLst>
          </a:blip>
          <a:srcRect r="23118"/>
          <a:stretch/>
        </p:blipFill>
        <p:spPr bwMode="auto">
          <a:xfrm>
            <a:off x="4985693" y="6435494"/>
            <a:ext cx="1188132" cy="379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wisa\Downloads\smals_logo_baselineict_q795738036016742077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0226" y="6419101"/>
            <a:ext cx="1094242" cy="40066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5"/>
          <p:cNvSpPr>
            <a:spLocks noGrp="1"/>
          </p:cNvSpPr>
          <p:nvPr>
            <p:ph type="sldNum" sz="quarter" idx="12"/>
          </p:nvPr>
        </p:nvSpPr>
        <p:spPr/>
        <p:txBody>
          <a:bodyPr/>
          <a:lstStyle/>
          <a:p>
            <a:fld id="{13B540AB-6939-4937-A918-1D15FF1C7CE3}" type="slidenum">
              <a:rPr lang="nl-BE" smtClean="0"/>
              <a:pPr/>
              <a:t>53</a:t>
            </a:fld>
            <a:endParaRPr lang="nl-BE" dirty="0"/>
          </a:p>
        </p:txBody>
      </p:sp>
    </p:spTree>
    <p:extLst>
      <p:ext uri="{BB962C8B-B14F-4D97-AF65-F5344CB8AC3E}">
        <p14:creationId xmlns:p14="http://schemas.microsoft.com/office/powerpoint/2010/main" val="3384190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REST style guide</a:t>
            </a:r>
            <a:endParaRPr lang="en-GB" noProof="0" dirty="0"/>
          </a:p>
        </p:txBody>
      </p:sp>
      <p:sp>
        <p:nvSpPr>
          <p:cNvPr id="7" name="Text Placeholder 6"/>
          <p:cNvSpPr>
            <a:spLocks noGrp="1"/>
          </p:cNvSpPr>
          <p:nvPr>
            <p:ph type="body" sz="quarter" idx="13"/>
          </p:nvPr>
        </p:nvSpPr>
        <p:spPr/>
        <p:txBody>
          <a:bodyPr>
            <a:normAutofit/>
          </a:bodyPr>
          <a:lstStyle/>
          <a:p>
            <a:r>
              <a:rPr lang="en-GB" noProof="0" dirty="0" smtClean="0"/>
              <a:t>Based on industry standards and best practices</a:t>
            </a:r>
          </a:p>
          <a:p>
            <a:r>
              <a:rPr lang="en-GB" noProof="0" dirty="0" smtClean="0"/>
              <a:t>A pragmatic approach to designing RESTful APIs</a:t>
            </a:r>
          </a:p>
          <a:p>
            <a:r>
              <a:rPr lang="en-GB" noProof="0" dirty="0" smtClean="0"/>
              <a:t>Collaborative effort organized in several workgroups:</a:t>
            </a:r>
          </a:p>
          <a:p>
            <a:pPr lvl="1"/>
            <a:r>
              <a:rPr lang="en-GB" noProof="0" dirty="0" smtClean="0"/>
              <a:t>REST API modelling</a:t>
            </a:r>
          </a:p>
          <a:p>
            <a:pPr lvl="1"/>
            <a:r>
              <a:rPr lang="en-GB" noProof="0" dirty="0" smtClean="0"/>
              <a:t>security (OAuth)</a:t>
            </a:r>
          </a:p>
          <a:p>
            <a:pPr lvl="1"/>
            <a:r>
              <a:rPr lang="en-GB" noProof="0" dirty="0" smtClean="0"/>
              <a:t>functional/business vocabularies (temporal, location, person, enterprises)</a:t>
            </a:r>
          </a:p>
          <a:p>
            <a:r>
              <a:rPr lang="en-GB" noProof="0" dirty="0" smtClean="0"/>
              <a:t>Work in progress</a:t>
            </a:r>
          </a:p>
          <a:p>
            <a:r>
              <a:rPr lang="en-GB" noProof="0" dirty="0" smtClean="0">
                <a:hlinkClick r:id="rId3"/>
              </a:rPr>
              <a:t>https://www.gcloud.belgium.be/rest/</a:t>
            </a:r>
            <a:endParaRPr lang="en-GB" noProof="0" dirty="0" smtClean="0"/>
          </a:p>
          <a:p>
            <a:endParaRPr lang="en-GB" noProof="0" dirty="0"/>
          </a:p>
        </p:txBody>
      </p:sp>
      <p:pic>
        <p:nvPicPr>
          <p:cNvPr id="5" name="Picture 4" descr="Image result for restafari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2824522"/>
            <a:ext cx="1481780" cy="143362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54</a:t>
            </a:fld>
            <a:endParaRPr lang="nl-BE" dirty="0"/>
          </a:p>
        </p:txBody>
      </p:sp>
    </p:spTree>
    <p:extLst>
      <p:ext uri="{BB962C8B-B14F-4D97-AF65-F5344CB8AC3E}">
        <p14:creationId xmlns:p14="http://schemas.microsoft.com/office/powerpoint/2010/main" val="255662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smtClean="0"/>
              <a:t>Platform as a Service (PaaS)</a:t>
            </a:r>
            <a:endParaRPr lang="en-GB" noProof="0" dirty="0"/>
          </a:p>
        </p:txBody>
      </p:sp>
      <p:sp>
        <p:nvSpPr>
          <p:cNvPr id="5" name="Content Placeholder 4"/>
          <p:cNvSpPr>
            <a:spLocks noGrp="1"/>
          </p:cNvSpPr>
          <p:nvPr>
            <p:ph type="body" sz="quarter" idx="13"/>
          </p:nvPr>
        </p:nvSpPr>
        <p:spPr>
          <a:xfrm>
            <a:off x="4283968" y="1052736"/>
            <a:ext cx="4860032" cy="5472608"/>
          </a:xfrm>
        </p:spPr>
        <p:txBody>
          <a:bodyPr>
            <a:normAutofit/>
          </a:bodyPr>
          <a:lstStyle/>
          <a:p>
            <a:r>
              <a:rPr lang="en-GB" noProof="0" dirty="0" smtClean="0"/>
              <a:t>Abstraction of the underlying platform for developers</a:t>
            </a:r>
          </a:p>
          <a:p>
            <a:r>
              <a:rPr lang="en-GB" noProof="0" dirty="0" smtClean="0"/>
              <a:t>High automation degree  (‘zero touch deployment’)</a:t>
            </a:r>
          </a:p>
          <a:p>
            <a:r>
              <a:rPr lang="en-GB" noProof="0" dirty="0" smtClean="0"/>
              <a:t>Higher productivity</a:t>
            </a:r>
          </a:p>
          <a:p>
            <a:r>
              <a:rPr lang="en-GB" noProof="0" dirty="0" smtClean="0"/>
              <a:t>DevOps way of working</a:t>
            </a:r>
          </a:p>
          <a:p>
            <a:r>
              <a:rPr lang="en-GB" noProof="0" dirty="0" smtClean="0"/>
              <a:t>Micro services</a:t>
            </a:r>
            <a:endParaRPr lang="en-GB" noProof="0" dirty="0"/>
          </a:p>
        </p:txBody>
      </p:sp>
      <p:pic>
        <p:nvPicPr>
          <p:cNvPr id="10" name="Content Placeholder 9"/>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l="21226" t="8689" r="31386" b="8689"/>
          <a:stretch/>
        </p:blipFill>
        <p:spPr>
          <a:xfrm>
            <a:off x="0" y="1268413"/>
            <a:ext cx="3914775" cy="4857750"/>
          </a:xfrm>
        </p:spPr>
      </p:pic>
      <p:sp>
        <p:nvSpPr>
          <p:cNvPr id="6" name="Title 1"/>
          <p:cNvSpPr>
            <a:spLocks noGrp="1"/>
          </p:cNvSpPr>
          <p:nvPr/>
        </p:nvSpPr>
        <p:spPr>
          <a:xfrm>
            <a:off x="1320478" y="121429"/>
            <a:ext cx="7531743" cy="656430"/>
          </a:xfrm>
          <a:prstGeom prst="rect">
            <a:avLst/>
          </a:prstGeom>
        </p:spPr>
        <p:txBody>
          <a:bodyPr vert="horz" lIns="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gn="ctr"/>
            <a:r>
              <a:rPr lang="nl-BE" dirty="0" smtClean="0"/>
              <a:t> </a:t>
            </a:r>
            <a:endParaRPr lang="fr-BE" dirty="0"/>
          </a:p>
        </p:txBody>
      </p:sp>
      <p:sp>
        <p:nvSpPr>
          <p:cNvPr id="7" name="Content Placeholder 2"/>
          <p:cNvSpPr>
            <a:spLocks noGrp="1"/>
          </p:cNvSpPr>
          <p:nvPr/>
        </p:nvSpPr>
        <p:spPr>
          <a:xfrm>
            <a:off x="291779" y="1700807"/>
            <a:ext cx="8229600" cy="4638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smtClean="0"/>
          </a:p>
        </p:txBody>
      </p:sp>
      <p:sp>
        <p:nvSpPr>
          <p:cNvPr id="8" name="Slide Number Placeholder 7"/>
          <p:cNvSpPr>
            <a:spLocks noGrp="1"/>
          </p:cNvSpPr>
          <p:nvPr>
            <p:ph type="sldNum" sz="quarter" idx="12"/>
          </p:nvPr>
        </p:nvSpPr>
        <p:spPr/>
        <p:txBody>
          <a:bodyPr/>
          <a:lstStyle/>
          <a:p>
            <a:fld id="{13B540AB-6939-4937-A918-1D15FF1C7CE3}" type="slidenum">
              <a:rPr lang="nl-BE" smtClean="0"/>
              <a:pPr/>
              <a:t>55</a:t>
            </a:fld>
            <a:endParaRPr lang="nl-BE" dirty="0"/>
          </a:p>
        </p:txBody>
      </p:sp>
    </p:spTree>
    <p:extLst>
      <p:ext uri="{BB962C8B-B14F-4D97-AF65-F5344CB8AC3E}">
        <p14:creationId xmlns:p14="http://schemas.microsoft.com/office/powerpoint/2010/main" val="412128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en-GB" noProof="0" dirty="0" smtClean="0"/>
              <a:t>PaaS in G-Cloud - Containers</a:t>
            </a:r>
            <a:endParaRPr lang="en-GB" noProof="0" dirty="0"/>
          </a:p>
        </p:txBody>
      </p:sp>
      <p:sp>
        <p:nvSpPr>
          <p:cNvPr id="12291" name="Content Placeholder 2"/>
          <p:cNvSpPr>
            <a:spLocks noGrp="1"/>
          </p:cNvSpPr>
          <p:nvPr>
            <p:ph type="body" sz="quarter" idx="13"/>
          </p:nvPr>
        </p:nvSpPr>
        <p:spPr/>
        <p:txBody>
          <a:bodyPr>
            <a:normAutofit/>
          </a:bodyPr>
          <a:lstStyle/>
          <a:p>
            <a:r>
              <a:rPr lang="en-GB" altLang="fr-FR" sz="2400" noProof="0" dirty="0" smtClean="0"/>
              <a:t>Introducing container technology</a:t>
            </a:r>
          </a:p>
          <a:p>
            <a:endParaRPr lang="en-GB" altLang="fr-FR" sz="2400" noProof="0" dirty="0" smtClean="0"/>
          </a:p>
          <a:p>
            <a:endParaRPr lang="en-GB" altLang="fr-FR" sz="2400" noProof="0" dirty="0" smtClean="0"/>
          </a:p>
          <a:p>
            <a:endParaRPr lang="en-GB" altLang="fr-FR" sz="2400" noProof="0" dirty="0" smtClean="0"/>
          </a:p>
          <a:p>
            <a:endParaRPr lang="en-GB" altLang="fr-FR" sz="2400" noProof="0" dirty="0" smtClean="0"/>
          </a:p>
          <a:p>
            <a:r>
              <a:rPr lang="en-GB" altLang="fr-FR" sz="2400" noProof="0" dirty="0" smtClean="0"/>
              <a:t>Translated into modern technology such as Platform-as-a-Service  </a:t>
            </a:r>
          </a:p>
        </p:txBody>
      </p:sp>
      <p:sp>
        <p:nvSpPr>
          <p:cNvPr id="12294" name="AutoShape 14" descr="Image result for containe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685800" y="1851050"/>
            <a:ext cx="1077913" cy="1258888"/>
            <a:chOff x="685800" y="2425700"/>
            <a:chExt cx="1077913" cy="1258888"/>
          </a:xfrm>
        </p:grpSpPr>
        <p:pic>
          <p:nvPicPr>
            <p:cNvPr id="123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Individuele</a:t>
              </a:r>
            </a:p>
            <a:p>
              <a:pPr algn="ctr" eaLnBrk="1" hangingPunct="1">
                <a:spcBef>
                  <a:spcPct val="0"/>
                </a:spcBef>
                <a:buClrTx/>
                <a:buSzTx/>
                <a:buFontTx/>
                <a:buNone/>
              </a:pPr>
              <a:r>
                <a:rPr lang="fr-BE" altLang="fr-FR" sz="1100">
                  <a:latin typeface="Arial Black" pitchFamily="34" charset="0"/>
                </a:rPr>
                <a:t>inhoud</a:t>
              </a:r>
            </a:p>
          </p:txBody>
        </p:sp>
      </p:grpSp>
      <p:grpSp>
        <p:nvGrpSpPr>
          <p:cNvPr id="11" name="Group 10"/>
          <p:cNvGrpSpPr>
            <a:grpSpLocks/>
          </p:cNvGrpSpPr>
          <p:nvPr/>
        </p:nvGrpSpPr>
        <p:grpSpPr bwMode="auto">
          <a:xfrm>
            <a:off x="1885950" y="1628800"/>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5124450" y="1766913"/>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5700"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1895475" y="3981128"/>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6643702" y="4214818"/>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p>
          <a:p>
            <a:pPr algn="ctr">
              <a:defRPr/>
            </a:pPr>
            <a:r>
              <a:rPr lang="fr-BE" sz="1600" dirty="0" smtClean="0"/>
              <a:t>Security</a:t>
            </a:r>
            <a:endParaRPr lang="fr-BE" sz="1600" b="1" dirty="0"/>
          </a:p>
          <a:p>
            <a:pPr algn="ctr">
              <a:defRPr/>
            </a:pPr>
            <a:r>
              <a:rPr lang="fr-BE" sz="1600" dirty="0" err="1"/>
              <a:t>Logging</a:t>
            </a:r>
            <a:endParaRPr lang="fr-BE" sz="1600" dirty="0"/>
          </a:p>
        </p:txBody>
      </p:sp>
      <p:grpSp>
        <p:nvGrpSpPr>
          <p:cNvPr id="14" name="Group 13"/>
          <p:cNvGrpSpPr>
            <a:grpSpLocks/>
          </p:cNvGrpSpPr>
          <p:nvPr/>
        </p:nvGrpSpPr>
        <p:grpSpPr bwMode="auto">
          <a:xfrm>
            <a:off x="4251325" y="3981128"/>
            <a:ext cx="1916113" cy="2625725"/>
            <a:chOff x="4251325" y="4205288"/>
            <a:chExt cx="1916113" cy="2625725"/>
          </a:xfrm>
        </p:grpSpPr>
        <p:pic>
          <p:nvPicPr>
            <p:cNvPr id="12307"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411163" y="3789040"/>
            <a:ext cx="1524745" cy="2679699"/>
            <a:chOff x="411163" y="4012748"/>
            <a:chExt cx="1524208" cy="2679694"/>
          </a:xfrm>
        </p:grpSpPr>
        <p:pic>
          <p:nvPicPr>
            <p:cNvPr id="1230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extBox 1"/>
          <p:cNvSpPr txBox="1"/>
          <p:nvPr/>
        </p:nvSpPr>
        <p:spPr>
          <a:xfrm>
            <a:off x="595589" y="2710081"/>
            <a:ext cx="1312115" cy="430887"/>
          </a:xfrm>
          <a:prstGeom prst="rect">
            <a:avLst/>
          </a:prstGeom>
          <a:solidFill>
            <a:schemeClr val="bg1"/>
          </a:solidFill>
        </p:spPr>
        <p:txBody>
          <a:bodyPr wrap="square" rtlCol="0">
            <a:spAutoFit/>
          </a:bodyPr>
          <a:lstStyle/>
          <a:p>
            <a:pPr algn="ctr"/>
            <a:r>
              <a:rPr lang="fr-BE" sz="1100" b="1" dirty="0" err="1" smtClean="0">
                <a:latin typeface="Arial Black" panose="020B0A04020102020204" pitchFamily="34" charset="0"/>
              </a:rPr>
              <a:t>Individual</a:t>
            </a:r>
            <a:r>
              <a:rPr lang="fr-BE" sz="1100" b="1" dirty="0" smtClean="0">
                <a:latin typeface="Arial Black" panose="020B0A04020102020204" pitchFamily="34" charset="0"/>
              </a:rPr>
              <a:t> content</a:t>
            </a:r>
            <a:endParaRPr lang="en-GB" sz="1200" b="1" dirty="0">
              <a:latin typeface="Arial Black" panose="020B0A04020102020204" pitchFamily="34" charset="0"/>
            </a:endParaRPr>
          </a:p>
        </p:txBody>
      </p:sp>
      <p:sp>
        <p:nvSpPr>
          <p:cNvPr id="39" name="TextBox 38"/>
          <p:cNvSpPr txBox="1"/>
          <p:nvPr/>
        </p:nvSpPr>
        <p:spPr>
          <a:xfrm>
            <a:off x="2849315" y="2735342"/>
            <a:ext cx="2154733" cy="261610"/>
          </a:xfrm>
          <a:prstGeom prst="rect">
            <a:avLst/>
          </a:prstGeom>
          <a:solidFill>
            <a:schemeClr val="bg1"/>
          </a:solidFill>
        </p:spPr>
        <p:txBody>
          <a:bodyPr wrap="square" rtlCol="0">
            <a:spAutoFit/>
          </a:bodyPr>
          <a:lstStyle/>
          <a:p>
            <a:pPr algn="ctr"/>
            <a:r>
              <a:rPr lang="fr-BE" sz="1100" b="1" dirty="0" err="1" smtClean="0">
                <a:latin typeface="Arial Black" panose="020B0A04020102020204" pitchFamily="34" charset="0"/>
              </a:rPr>
              <a:t>Isolated</a:t>
            </a:r>
            <a:r>
              <a:rPr lang="fr-BE" sz="1100" b="1" dirty="0" smtClean="0">
                <a:latin typeface="Arial Black" panose="020B0A04020102020204" pitchFamily="34" charset="0"/>
              </a:rPr>
              <a:t> </a:t>
            </a:r>
            <a:r>
              <a:rPr lang="fr-BE" sz="1100" b="1" dirty="0" err="1" smtClean="0">
                <a:latin typeface="Arial Black" panose="020B0A04020102020204" pitchFamily="34" charset="0"/>
              </a:rPr>
              <a:t>storage</a:t>
            </a:r>
            <a:endParaRPr lang="en-GB" sz="1200" b="1" dirty="0">
              <a:latin typeface="Arial Black" panose="020B0A04020102020204" pitchFamily="34" charset="0"/>
            </a:endParaRPr>
          </a:p>
        </p:txBody>
      </p:sp>
      <p:sp>
        <p:nvSpPr>
          <p:cNvPr id="41" name="TextBox 40"/>
          <p:cNvSpPr txBox="1"/>
          <p:nvPr/>
        </p:nvSpPr>
        <p:spPr>
          <a:xfrm>
            <a:off x="5842101" y="2708920"/>
            <a:ext cx="3031923" cy="261610"/>
          </a:xfrm>
          <a:prstGeom prst="rect">
            <a:avLst/>
          </a:prstGeom>
          <a:solidFill>
            <a:schemeClr val="bg1"/>
          </a:solidFill>
        </p:spPr>
        <p:txBody>
          <a:bodyPr wrap="square" rtlCol="0">
            <a:spAutoFit/>
          </a:bodyPr>
          <a:lstStyle/>
          <a:p>
            <a:pPr algn="ctr"/>
            <a:r>
              <a:rPr lang="fr-BE" sz="1100" b="1" dirty="0" err="1" smtClean="0">
                <a:latin typeface="Arial Black" panose="020B0A04020102020204" pitchFamily="34" charset="0"/>
              </a:rPr>
              <a:t>Easy</a:t>
            </a:r>
            <a:r>
              <a:rPr lang="fr-BE" sz="1100" b="1" dirty="0" smtClean="0">
                <a:latin typeface="Arial Black" panose="020B0A04020102020204" pitchFamily="34" charset="0"/>
              </a:rPr>
              <a:t> to move </a:t>
            </a:r>
            <a:r>
              <a:rPr lang="fr-BE" sz="1100" b="1" dirty="0" err="1" smtClean="0">
                <a:latin typeface="Arial Black" panose="020B0A04020102020204" pitchFamily="34" charset="0"/>
              </a:rPr>
              <a:t>around</a:t>
            </a:r>
            <a:endParaRPr lang="en-GB" sz="1200" b="1" dirty="0">
              <a:latin typeface="Arial Black" panose="020B0A04020102020204" pitchFamily="34" charset="0"/>
            </a:endParaRPr>
          </a:p>
        </p:txBody>
      </p:sp>
      <p:sp>
        <p:nvSpPr>
          <p:cNvPr id="6" name="Slide Number Placeholder 5"/>
          <p:cNvSpPr>
            <a:spLocks noGrp="1"/>
          </p:cNvSpPr>
          <p:nvPr>
            <p:ph type="sldNum" sz="quarter" idx="12"/>
          </p:nvPr>
        </p:nvSpPr>
        <p:spPr/>
        <p:txBody>
          <a:bodyPr/>
          <a:lstStyle/>
          <a:p>
            <a:fld id="{13B540AB-6939-4937-A918-1D15FF1C7CE3}" type="slidenum">
              <a:rPr lang="nl-BE" smtClean="0"/>
              <a:pPr/>
              <a:t>56</a:t>
            </a:fld>
            <a:endParaRPr lang="nl-BE" dirty="0"/>
          </a:p>
        </p:txBody>
      </p:sp>
    </p:spTree>
    <p:extLst>
      <p:ext uri="{BB962C8B-B14F-4D97-AF65-F5344CB8AC3E}">
        <p14:creationId xmlns:p14="http://schemas.microsoft.com/office/powerpoint/2010/main" val="271495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4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Autofit/>
          </a:bodyPr>
          <a:lstStyle/>
          <a:p>
            <a:r>
              <a:rPr lang="en-GB" noProof="0" dirty="0" smtClean="0"/>
              <a:t>New ways of cooperation</a:t>
            </a:r>
            <a:endParaRPr lang="en-GB" noProof="0" dirty="0"/>
          </a:p>
        </p:txBody>
      </p:sp>
      <p:sp>
        <p:nvSpPr>
          <p:cNvPr id="5" name="Rectangle 4"/>
          <p:cNvSpPr/>
          <p:nvPr/>
        </p:nvSpPr>
        <p:spPr>
          <a:xfrm>
            <a:off x="5778748"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6220073"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err="1" smtClean="0"/>
              <a:t>Other</a:t>
            </a:r>
            <a:r>
              <a:rPr lang="fr-BE" altLang="fr-FR" dirty="0" smtClean="0"/>
              <a:t> </a:t>
            </a:r>
            <a:r>
              <a:rPr lang="fr-BE" altLang="fr-FR" dirty="0" err="1" smtClean="0"/>
              <a:t>sectors</a:t>
            </a:r>
            <a:endParaRPr lang="fr-BE" altLang="fr-FR" dirty="0"/>
          </a:p>
        </p:txBody>
      </p:sp>
      <p:grpSp>
        <p:nvGrpSpPr>
          <p:cNvPr id="44" name="Group 43"/>
          <p:cNvGrpSpPr/>
          <p:nvPr/>
        </p:nvGrpSpPr>
        <p:grpSpPr>
          <a:xfrm>
            <a:off x="395536" y="3668291"/>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8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5884608" y="2481634"/>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1</a:t>
            </a:r>
          </a:p>
        </p:txBody>
      </p:sp>
      <p:grpSp>
        <p:nvGrpSpPr>
          <p:cNvPr id="43" name="Group 42"/>
          <p:cNvGrpSpPr/>
          <p:nvPr/>
        </p:nvGrpSpPr>
        <p:grpSpPr>
          <a:xfrm>
            <a:off x="395536" y="4704928"/>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6812502" y="2481634"/>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3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7804588" y="2481634"/>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N</a:t>
            </a:r>
          </a:p>
        </p:txBody>
      </p:sp>
      <p:sp>
        <p:nvSpPr>
          <p:cNvPr id="24" name="Flowchart: Magnetic Disk 23"/>
          <p:cNvSpPr/>
          <p:nvPr/>
        </p:nvSpPr>
        <p:spPr>
          <a:xfrm>
            <a:off x="670886" y="436202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1694823" y="436202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5920036" y="556217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6867773" y="556217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7866311" y="5562178"/>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1977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1055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600" b="0" dirty="0" err="1" smtClean="0"/>
              <a:t>Government</a:t>
            </a:r>
            <a:r>
              <a:rPr lang="fr-BE" altLang="fr-FR" sz="1600" b="0" dirty="0" smtClean="0"/>
              <a:t> </a:t>
            </a:r>
            <a:r>
              <a:rPr lang="fr-BE" altLang="fr-FR" sz="1600" b="0" dirty="0" err="1" smtClean="0"/>
              <a:t>ecosystem</a:t>
            </a:r>
            <a:endParaRPr lang="fr-BE" altLang="fr-FR" sz="1600" b="0" dirty="0"/>
          </a:p>
        </p:txBody>
      </p:sp>
      <p:cxnSp>
        <p:nvCxnSpPr>
          <p:cNvPr id="31" name="Straight Connector 30"/>
          <p:cNvCxnSpPr/>
          <p:nvPr/>
        </p:nvCxnSpPr>
        <p:spPr>
          <a:xfrm>
            <a:off x="2439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6648702" y="4573393"/>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2579061" y="2546872"/>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smtClean="0"/>
              <a:t>Application</a:t>
            </a:r>
            <a:endParaRPr lang="fr-BE" altLang="fr-FR" dirty="0"/>
          </a:p>
          <a:p>
            <a:r>
              <a:rPr lang="nl-BE" altLang="fr-FR" dirty="0"/>
              <a:t>N</a:t>
            </a:r>
            <a:endParaRPr lang="fr-BE" altLang="fr-FR" dirty="0"/>
          </a:p>
        </p:txBody>
      </p:sp>
      <p:sp>
        <p:nvSpPr>
          <p:cNvPr id="36" name="TextBox 14"/>
          <p:cNvSpPr txBox="1">
            <a:spLocks noChangeArrowheads="1"/>
          </p:cNvSpPr>
          <p:nvPr/>
        </p:nvSpPr>
        <p:spPr bwMode="auto">
          <a:xfrm>
            <a:off x="595797" y="2546872"/>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300" b="0" dirty="0" smtClean="0"/>
              <a:t>Application</a:t>
            </a:r>
          </a:p>
          <a:p>
            <a:r>
              <a:rPr lang="fr-BE" altLang="fr-FR" sz="1300" b="0" dirty="0" smtClean="0"/>
              <a:t>1</a:t>
            </a:r>
            <a:endParaRPr lang="fr-BE" altLang="fr-FR" sz="1300" b="0" dirty="0"/>
          </a:p>
        </p:txBody>
      </p:sp>
      <p:sp>
        <p:nvSpPr>
          <p:cNvPr id="37" name="TextBox 14"/>
          <p:cNvSpPr txBox="1">
            <a:spLocks noChangeArrowheads="1"/>
          </p:cNvSpPr>
          <p:nvPr/>
        </p:nvSpPr>
        <p:spPr bwMode="auto">
          <a:xfrm>
            <a:off x="1559450" y="2546872"/>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smtClean="0"/>
              <a:t>Application</a:t>
            </a:r>
            <a:endParaRPr lang="fr-BE" altLang="fr-FR" dirty="0"/>
          </a:p>
          <a:p>
            <a:r>
              <a:rPr lang="nl-BE" altLang="fr-FR" dirty="0"/>
              <a:t>2</a:t>
            </a:r>
            <a:endParaRPr lang="fr-BE" altLang="fr-FR" dirty="0"/>
          </a:p>
        </p:txBody>
      </p:sp>
      <p:sp>
        <p:nvSpPr>
          <p:cNvPr id="39" name="Left-Right Arrow 38"/>
          <p:cNvSpPr/>
          <p:nvPr/>
        </p:nvSpPr>
        <p:spPr>
          <a:xfrm>
            <a:off x="3712193" y="4605928"/>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t>Technological</a:t>
            </a:r>
            <a:r>
              <a:rPr lang="nl-BE" sz="1600" dirty="0" smtClean="0"/>
              <a:t> </a:t>
            </a:r>
            <a:r>
              <a:rPr lang="nl-BE" sz="1600" dirty="0" err="1" smtClean="0"/>
              <a:t>cooperation</a:t>
            </a:r>
            <a:endParaRPr lang="fr-BE" sz="1600" dirty="0"/>
          </a:p>
        </p:txBody>
      </p:sp>
      <p:sp>
        <p:nvSpPr>
          <p:cNvPr id="40" name="Left-Right Arrow 39"/>
          <p:cNvSpPr/>
          <p:nvPr/>
        </p:nvSpPr>
        <p:spPr>
          <a:xfrm>
            <a:off x="3712193" y="3361903"/>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smtClean="0"/>
              <a:t>Platform</a:t>
            </a:r>
            <a:br>
              <a:rPr lang="nl-BE" sz="1600" dirty="0" smtClean="0"/>
            </a:br>
            <a:r>
              <a:rPr lang="nl-BE" sz="1600" dirty="0" smtClean="0"/>
              <a:t>cooperation</a:t>
            </a:r>
            <a:endParaRPr lang="fr-BE" sz="1600" dirty="0"/>
          </a:p>
        </p:txBody>
      </p:sp>
      <p:sp>
        <p:nvSpPr>
          <p:cNvPr id="41" name="Left-Right Arrow 40"/>
          <p:cNvSpPr/>
          <p:nvPr/>
        </p:nvSpPr>
        <p:spPr>
          <a:xfrm>
            <a:off x="3708492" y="2115792"/>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smtClean="0"/>
              <a:t>Components</a:t>
            </a:r>
            <a:r>
              <a:rPr lang="nl-BE" sz="1600" dirty="0" smtClean="0"/>
              <a:t> </a:t>
            </a:r>
            <a:br>
              <a:rPr lang="nl-BE" sz="1600" dirty="0" smtClean="0"/>
            </a:br>
            <a:r>
              <a:rPr lang="nl-BE" sz="1600" dirty="0" err="1" smtClean="0"/>
              <a:t>parts</a:t>
            </a:r>
            <a:endParaRPr lang="fr-BE" sz="160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57</a:t>
            </a:fld>
            <a:endParaRPr lang="nl-BE" dirty="0"/>
          </a:p>
        </p:txBody>
      </p:sp>
    </p:spTree>
    <p:extLst>
      <p:ext uri="{BB962C8B-B14F-4D97-AF65-F5344CB8AC3E}">
        <p14:creationId xmlns:p14="http://schemas.microsoft.com/office/powerpoint/2010/main" val="66185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Open government services</a:t>
            </a:r>
            <a:endParaRPr lang="en-GB" noProof="0" dirty="0"/>
          </a:p>
        </p:txBody>
      </p:sp>
      <p:sp>
        <p:nvSpPr>
          <p:cNvPr id="3" name="Content Placeholder 2"/>
          <p:cNvSpPr>
            <a:spLocks noGrp="1"/>
          </p:cNvSpPr>
          <p:nvPr>
            <p:ph type="body" sz="quarter" idx="13"/>
          </p:nvPr>
        </p:nvSpPr>
        <p:spPr>
          <a:xfrm>
            <a:off x="4716016" y="1052736"/>
            <a:ext cx="4427984" cy="5472608"/>
          </a:xfrm>
        </p:spPr>
        <p:txBody>
          <a:bodyPr>
            <a:normAutofit fontScale="92500" lnSpcReduction="10000"/>
          </a:bodyPr>
          <a:lstStyle/>
          <a:p>
            <a:r>
              <a:rPr lang="en-GB" noProof="0" dirty="0" smtClean="0"/>
              <a:t>Building mutual trust</a:t>
            </a:r>
          </a:p>
          <a:p>
            <a:r>
              <a:rPr lang="en-GB" noProof="0" dirty="0" smtClean="0"/>
              <a:t>Through specific cooperation</a:t>
            </a:r>
          </a:p>
          <a:p>
            <a:r>
              <a:rPr lang="en-GB" noProof="0" dirty="0" smtClean="0"/>
              <a:t>With consistent delivery, results and ROI</a:t>
            </a:r>
          </a:p>
          <a:p>
            <a:endParaRPr lang="en-GB" noProof="0" dirty="0" smtClean="0"/>
          </a:p>
          <a:p>
            <a:r>
              <a:rPr lang="en-GB" noProof="0" dirty="0" smtClean="0"/>
              <a:t>Examples</a:t>
            </a:r>
          </a:p>
          <a:p>
            <a:pPr lvl="1"/>
            <a:r>
              <a:rPr lang="en-GB" noProof="0" dirty="0" smtClean="0"/>
              <a:t>digital user management</a:t>
            </a:r>
          </a:p>
          <a:p>
            <a:pPr lvl="1"/>
            <a:r>
              <a:rPr lang="en-GB" noProof="0" dirty="0" err="1" smtClean="0"/>
              <a:t>eBox</a:t>
            </a:r>
            <a:r>
              <a:rPr lang="en-GB" noProof="0" dirty="0" smtClean="0"/>
              <a:t> citizen &amp; </a:t>
            </a:r>
            <a:r>
              <a:rPr lang="en-GB" noProof="0" dirty="0" err="1" smtClean="0"/>
              <a:t>eBox</a:t>
            </a:r>
            <a:r>
              <a:rPr lang="en-GB" noProof="0" dirty="0" smtClean="0"/>
              <a:t> enterprise</a:t>
            </a:r>
          </a:p>
          <a:p>
            <a:pPr lvl="1"/>
            <a:r>
              <a:rPr lang="en-GB" noProof="0" dirty="0" smtClean="0"/>
              <a:t>eHealth platform</a:t>
            </a:r>
          </a:p>
          <a:p>
            <a:pPr lvl="1"/>
            <a:endParaRPr lang="en-GB" noProof="0" dirty="0" smtClean="0"/>
          </a:p>
          <a:p>
            <a:pPr lvl="1"/>
            <a:endParaRPr lang="en-GB" noProof="0" dirty="0" smtClean="0"/>
          </a:p>
          <a:p>
            <a:endParaRPr lang="en-GB" noProof="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052736"/>
            <a:ext cx="3978599" cy="2592288"/>
          </a:xfrm>
          <a:prstGeom prst="rect">
            <a:avLst/>
          </a:prstGeom>
        </p:spPr>
      </p:pic>
      <p:sp>
        <p:nvSpPr>
          <p:cNvPr id="7" name="Slide Number Placeholder 6"/>
          <p:cNvSpPr>
            <a:spLocks noGrp="1"/>
          </p:cNvSpPr>
          <p:nvPr>
            <p:ph type="sldNum" sz="quarter" idx="12"/>
          </p:nvPr>
        </p:nvSpPr>
        <p:spPr/>
        <p:txBody>
          <a:bodyPr/>
          <a:lstStyle/>
          <a:p>
            <a:fld id="{13B540AB-6939-4937-A918-1D15FF1C7CE3}" type="slidenum">
              <a:rPr lang="nl-BE" smtClean="0"/>
              <a:pPr/>
              <a:t>58</a:t>
            </a:fld>
            <a:endParaRPr lang="nl-BE" dirty="0"/>
          </a:p>
        </p:txBody>
      </p:sp>
    </p:spTree>
    <p:extLst>
      <p:ext uri="{BB962C8B-B14F-4D97-AF65-F5344CB8AC3E}">
        <p14:creationId xmlns:p14="http://schemas.microsoft.com/office/powerpoint/2010/main" val="382974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noProof="0" dirty="0" smtClean="0"/>
              <a:t>Example: eHealth platform</a:t>
            </a:r>
            <a:endParaRPr lang="en-GB" noProof="0" dirty="0"/>
          </a:p>
        </p:txBody>
      </p:sp>
      <p:pic>
        <p:nvPicPr>
          <p:cNvPr id="8" name="Picture 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10"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11"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12" name="Oval 86"/>
          <p:cNvSpPr>
            <a:spLocks noChangeArrowheads="1"/>
          </p:cNvSpPr>
          <p:nvPr/>
        </p:nvSpPr>
        <p:spPr bwMode="auto">
          <a:xfrm>
            <a:off x="1754188" y="4114800"/>
            <a:ext cx="735012" cy="90805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13" name="Oval 87"/>
          <p:cNvSpPr>
            <a:spLocks noChangeArrowheads="1"/>
          </p:cNvSpPr>
          <p:nvPr/>
        </p:nvSpPr>
        <p:spPr bwMode="auto">
          <a:xfrm>
            <a:off x="7659688" y="4117974"/>
            <a:ext cx="735012" cy="904875"/>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14"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fontAlgn="auto">
              <a:spcBef>
                <a:spcPts val="0"/>
              </a:spcBef>
              <a:spcAft>
                <a:spcPts val="0"/>
              </a:spcAft>
              <a:defRPr/>
            </a:pPr>
            <a:r>
              <a:rPr lang="nl-BE" sz="2400" b="1" i="1" dirty="0" smtClean="0">
                <a:solidFill>
                  <a:srgbClr val="FFFFFF"/>
                </a:solidFill>
                <a:effectLst>
                  <a:outerShdw blurRad="38100" dist="38100" dir="2700000" algn="tl">
                    <a:srgbClr val="000000"/>
                  </a:outerShdw>
                </a:effectLst>
                <a:latin typeface="+mn-lt"/>
                <a:cs typeface="+mn-cs"/>
              </a:rPr>
              <a:t>Basic services </a:t>
            </a:r>
            <a:r>
              <a:rPr lang="nl-BE" sz="2400" b="1" i="1" dirty="0" err="1" smtClean="0">
                <a:solidFill>
                  <a:srgbClr val="3E6E5A"/>
                </a:solidFill>
                <a:effectLst>
                  <a:outerShdw blurRad="38100" dist="38100" dir="2700000" algn="tl">
                    <a:srgbClr val="000000"/>
                  </a:outerShdw>
                </a:effectLst>
                <a:latin typeface="+mn-lt"/>
                <a:cs typeface="+mn-cs"/>
              </a:rPr>
              <a:t>eHealth</a:t>
            </a:r>
            <a:r>
              <a:rPr lang="nl-BE" sz="2400" b="1" i="1" dirty="0" smtClean="0">
                <a:solidFill>
                  <a:srgbClr val="FFFFFF"/>
                </a:solidFill>
                <a:effectLst>
                  <a:outerShdw blurRad="38100" dist="38100" dir="2700000" algn="tl">
                    <a:srgbClr val="000000"/>
                  </a:outerShdw>
                </a:effectLst>
                <a:latin typeface="+mn-lt"/>
                <a:cs typeface="+mn-cs"/>
              </a:rPr>
              <a:t> platform</a:t>
            </a:r>
            <a:endParaRPr lang="nl-BE" sz="2400" b="1" i="1" dirty="0">
              <a:solidFill>
                <a:srgbClr val="FFFFFF"/>
              </a:solidFill>
              <a:effectLst>
                <a:outerShdw blurRad="38100" dist="38100" dir="2700000" algn="tl">
                  <a:srgbClr val="000000"/>
                </a:outerShdw>
              </a:effectLst>
              <a:latin typeface="+mn-lt"/>
              <a:cs typeface="+mn-cs"/>
            </a:endParaRPr>
          </a:p>
        </p:txBody>
      </p:sp>
      <p:sp>
        <p:nvSpPr>
          <p:cNvPr id="15" name="Text Box 89"/>
          <p:cNvSpPr txBox="1">
            <a:spLocks noChangeArrowheads="1"/>
          </p:cNvSpPr>
          <p:nvPr/>
        </p:nvSpPr>
        <p:spPr bwMode="auto">
          <a:xfrm>
            <a:off x="423863" y="4332288"/>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en-US" b="1" i="1" dirty="0" err="1" smtClean="0">
                <a:solidFill>
                  <a:srgbClr val="000000"/>
                </a:solidFill>
              </a:rPr>
              <a:t>Network</a:t>
            </a:r>
            <a:endParaRPr lang="nl-BE" altLang="en-US" b="1" i="1" dirty="0">
              <a:solidFill>
                <a:srgbClr val="000000"/>
              </a:solidFill>
            </a:endParaRPr>
          </a:p>
        </p:txBody>
      </p:sp>
      <p:pic>
        <p:nvPicPr>
          <p:cNvPr id="16" name="Picture 3"/>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275138"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5"/>
          <p:cNvSpPr>
            <a:spLocks noChangeArrowheads="1"/>
          </p:cNvSpPr>
          <p:nvPr/>
        </p:nvSpPr>
        <p:spPr bwMode="auto">
          <a:xfrm>
            <a:off x="3476625" y="1289050"/>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nl-BE" sz="2000" b="1" i="1" dirty="0" err="1" smtClean="0">
                <a:solidFill>
                  <a:srgbClr val="000000"/>
                </a:solidFill>
                <a:effectLst>
                  <a:outerShdw blurRad="38100" dist="38100" dir="2700000" algn="tl">
                    <a:srgbClr val="C0C0C0"/>
                  </a:outerShdw>
                </a:effectLst>
                <a:latin typeface="+mn-lt"/>
                <a:cs typeface="+mn-cs"/>
              </a:rPr>
              <a:t>Patients</a:t>
            </a:r>
            <a:r>
              <a:rPr lang="nl-BE" sz="2000" b="1" i="1" dirty="0" smtClean="0">
                <a:solidFill>
                  <a:srgbClr val="000000"/>
                </a:solidFill>
                <a:effectLst>
                  <a:outerShdw blurRad="38100" dist="38100" dir="2700000" algn="tl">
                    <a:srgbClr val="C0C0C0"/>
                  </a:outerShdw>
                </a:effectLst>
                <a:latin typeface="+mn-lt"/>
                <a:cs typeface="+mn-cs"/>
              </a:rPr>
              <a:t>, </a:t>
            </a:r>
            <a:r>
              <a:rPr lang="nl-BE" sz="2000" b="1" i="1" dirty="0" err="1" smtClean="0">
                <a:solidFill>
                  <a:srgbClr val="000000"/>
                </a:solidFill>
                <a:effectLst>
                  <a:outerShdw blurRad="38100" dist="38100" dir="2700000" algn="tl">
                    <a:srgbClr val="C0C0C0"/>
                  </a:outerShdw>
                </a:effectLst>
                <a:latin typeface="+mn-lt"/>
                <a:cs typeface="+mn-cs"/>
              </a:rPr>
              <a:t>health</a:t>
            </a:r>
            <a:r>
              <a:rPr lang="nl-BE" sz="2000" b="1" i="1" dirty="0" smtClean="0">
                <a:solidFill>
                  <a:srgbClr val="000000"/>
                </a:solidFill>
                <a:effectLst>
                  <a:outerShdw blurRad="38100" dist="38100" dir="2700000" algn="tl">
                    <a:srgbClr val="C0C0C0"/>
                  </a:outerShdw>
                </a:effectLst>
                <a:latin typeface="+mn-lt"/>
                <a:cs typeface="+mn-cs"/>
              </a:rPr>
              <a:t> care providers, </a:t>
            </a:r>
            <a:br>
              <a:rPr lang="nl-BE" sz="2000" b="1" i="1" dirty="0" smtClean="0">
                <a:solidFill>
                  <a:srgbClr val="000000"/>
                </a:solidFill>
                <a:effectLst>
                  <a:outerShdw blurRad="38100" dist="38100" dir="2700000" algn="tl">
                    <a:srgbClr val="C0C0C0"/>
                  </a:outerShdw>
                </a:effectLst>
                <a:latin typeface="+mn-lt"/>
                <a:cs typeface="+mn-cs"/>
              </a:rPr>
            </a:br>
            <a:r>
              <a:rPr lang="nl-BE" sz="2000" b="1" i="1" dirty="0" err="1" smtClean="0">
                <a:solidFill>
                  <a:srgbClr val="000000"/>
                </a:solidFill>
                <a:effectLst>
                  <a:outerShdw blurRad="38100" dist="38100" dir="2700000" algn="tl">
                    <a:srgbClr val="C0C0C0"/>
                  </a:outerShdw>
                </a:effectLst>
                <a:latin typeface="+mn-lt"/>
                <a:cs typeface="+mn-cs"/>
              </a:rPr>
              <a:t>health</a:t>
            </a:r>
            <a:r>
              <a:rPr lang="nl-BE" sz="2000" b="1" i="1" dirty="0" smtClean="0">
                <a:solidFill>
                  <a:srgbClr val="000000"/>
                </a:solidFill>
                <a:effectLst>
                  <a:outerShdw blurRad="38100" dist="38100" dir="2700000" algn="tl">
                    <a:srgbClr val="C0C0C0"/>
                  </a:outerShdw>
                </a:effectLst>
                <a:latin typeface="+mn-lt"/>
                <a:cs typeface="+mn-cs"/>
              </a:rPr>
              <a:t> </a:t>
            </a:r>
            <a:r>
              <a:rPr lang="nl-BE" sz="2000" b="1" i="1" dirty="0" err="1" smtClean="0">
                <a:solidFill>
                  <a:srgbClr val="000000"/>
                </a:solidFill>
                <a:effectLst>
                  <a:outerShdw blurRad="38100" dist="38100" dir="2700000" algn="tl">
                    <a:srgbClr val="C0C0C0"/>
                  </a:outerShdw>
                </a:effectLst>
                <a:latin typeface="+mn-lt"/>
                <a:cs typeface="+mn-cs"/>
              </a:rPr>
              <a:t>facilities</a:t>
            </a:r>
            <a:endParaRPr lang="nl-BE" sz="2000" b="1" i="1" dirty="0">
              <a:solidFill>
                <a:srgbClr val="FFFFFF"/>
              </a:solidFill>
              <a:effectLst>
                <a:outerShdw blurRad="38100" dist="38100" dir="2700000" algn="tl">
                  <a:srgbClr val="C0C0C0"/>
                </a:outerShdw>
              </a:effectLst>
              <a:latin typeface="+mn-lt"/>
              <a:cs typeface="+mn-cs"/>
            </a:endParaRPr>
          </a:p>
        </p:txBody>
      </p:sp>
      <p:sp>
        <p:nvSpPr>
          <p:cNvPr id="18"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19"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20"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pic>
        <p:nvPicPr>
          <p:cNvPr id="21" name="Picture 20" descr="FOD_tekeni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a:spLocks noChangeArrowheads="1"/>
          </p:cNvSpPr>
          <p:nvPr/>
        </p:nvSpPr>
        <p:spPr bwMode="auto">
          <a:xfrm>
            <a:off x="611560" y="6091238"/>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dirty="0" err="1" smtClean="0">
                <a:solidFill>
                  <a:srgbClr val="CC9900"/>
                </a:solidFill>
                <a:latin typeface="Calibri" pitchFamily="34" charset="0"/>
              </a:rPr>
              <a:t>Suppliers</a:t>
            </a:r>
            <a:endParaRPr lang="nl-BE" altLang="en-US" sz="2000" b="1" i="1" dirty="0">
              <a:solidFill>
                <a:srgbClr val="CC9900"/>
              </a:solidFill>
              <a:latin typeface="Calibri" pitchFamily="34" charset="0"/>
            </a:endParaRPr>
          </a:p>
        </p:txBody>
      </p:sp>
      <p:sp>
        <p:nvSpPr>
          <p:cNvPr id="23" name="Rectangle 22"/>
          <p:cNvSpPr>
            <a:spLocks noChangeArrowheads="1"/>
          </p:cNvSpPr>
          <p:nvPr/>
        </p:nvSpPr>
        <p:spPr bwMode="auto">
          <a:xfrm>
            <a:off x="611560" y="3357562"/>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dirty="0" err="1" smtClean="0">
                <a:solidFill>
                  <a:srgbClr val="CC9900"/>
                </a:solidFill>
              </a:rPr>
              <a:t>Users</a:t>
            </a:r>
            <a:endParaRPr lang="nl-BE" altLang="en-US" sz="2000" b="1" i="1" dirty="0">
              <a:solidFill>
                <a:srgbClr val="CC9900"/>
              </a:solidFill>
              <a:latin typeface="Calibri" pitchFamily="34" charset="0"/>
            </a:endParaRPr>
          </a:p>
        </p:txBody>
      </p:sp>
      <p:sp>
        <p:nvSpPr>
          <p:cNvPr id="24"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smtClean="0">
                <a:solidFill>
                  <a:srgbClr val="3E6E5A"/>
                </a:solidFill>
                <a:effectLst>
                  <a:outerShdw blurRad="38100" dist="38100" dir="2700000" algn="tl">
                    <a:srgbClr val="000000"/>
                  </a:outerShdw>
                </a:effectLst>
                <a:latin typeface="+mn-lt"/>
                <a:cs typeface="+mn-cs"/>
              </a:rPr>
              <a:t>eHealth</a:t>
            </a:r>
            <a:r>
              <a:rPr lang="nl-BE" sz="1400" i="1" dirty="0">
                <a:solidFill>
                  <a:srgbClr val="FFFFFF"/>
                </a:solidFill>
                <a:effectLst>
                  <a:outerShdw blurRad="38100" dist="38100" dir="2700000" algn="tl">
                    <a:srgbClr val="000000"/>
                  </a:outerShdw>
                </a:effectLst>
                <a:latin typeface="+mn-lt"/>
                <a:cs typeface="+mn-cs"/>
              </a:rPr>
              <a:t/>
            </a:r>
            <a:br>
              <a:rPr lang="nl-BE" sz="1400" i="1" dirty="0">
                <a:solidFill>
                  <a:srgbClr val="FFFFFF"/>
                </a:solidFill>
                <a:effectLst>
                  <a:outerShdw blurRad="38100" dist="38100" dir="2700000" algn="tl">
                    <a:srgbClr val="000000"/>
                  </a:outerShdw>
                </a:effectLst>
                <a:latin typeface="+mn-lt"/>
                <a:cs typeface="+mn-cs"/>
              </a:rPr>
            </a:br>
            <a:r>
              <a:rPr lang="nl-BE" sz="1400" i="1" dirty="0" smtClean="0">
                <a:solidFill>
                  <a:srgbClr val="FFFFFF"/>
                </a:solidFill>
                <a:effectLst>
                  <a:outerShdw blurRad="38100" dist="38100" dir="2700000" algn="tl">
                    <a:srgbClr val="000000"/>
                  </a:outerShdw>
                </a:effectLst>
                <a:latin typeface="+mn-lt"/>
                <a:cs typeface="+mn-cs"/>
              </a:rPr>
              <a:t>portal</a:t>
            </a:r>
          </a:p>
        </p:txBody>
      </p:sp>
      <p:grpSp>
        <p:nvGrpSpPr>
          <p:cNvPr id="25" name="Group 24"/>
          <p:cNvGrpSpPr>
            <a:grpSpLocks/>
          </p:cNvGrpSpPr>
          <p:nvPr/>
        </p:nvGrpSpPr>
        <p:grpSpPr bwMode="auto">
          <a:xfrm>
            <a:off x="760413" y="1689100"/>
            <a:ext cx="1219200" cy="914400"/>
            <a:chOff x="432" y="1200"/>
            <a:chExt cx="912" cy="672"/>
          </a:xfrm>
        </p:grpSpPr>
        <p:sp>
          <p:nvSpPr>
            <p:cNvPr id="26"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Health portal</a:t>
              </a:r>
              <a:endParaRPr lang="nl-BE" sz="1000" i="1">
                <a:solidFill>
                  <a:srgbClr val="FFFFFF"/>
                </a:solidFill>
                <a:latin typeface="+mn-lt"/>
                <a:cs typeface="+mn-cs"/>
              </a:endParaRPr>
            </a:p>
          </p:txBody>
        </p:sp>
        <p:sp>
          <p:nvSpPr>
            <p:cNvPr id="27"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28"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29"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0"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pic>
          <p:nvPicPr>
            <p:cNvPr id="31" name="Picture 30" descr="FOD_tekening"/>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Software </a:t>
            </a:r>
            <a:r>
              <a:rPr lang="nl-BE" sz="1400" i="1" dirty="0" err="1" smtClean="0">
                <a:solidFill>
                  <a:srgbClr val="FFFFFF"/>
                </a:solidFill>
                <a:effectLst>
                  <a:outerShdw blurRad="38100" dist="38100" dir="2700000" algn="tl">
                    <a:srgbClr val="000000"/>
                  </a:outerShdw>
                </a:effectLst>
                <a:latin typeface="+mn-lt"/>
                <a:cs typeface="+mn-cs"/>
              </a:rPr>
              <a:t>health</a:t>
            </a:r>
            <a:r>
              <a:rPr lang="nl-BE" sz="1400" i="1" dirty="0" smtClean="0">
                <a:solidFill>
                  <a:srgbClr val="FFFFFF"/>
                </a:solidFill>
                <a:effectLst>
                  <a:outerShdw blurRad="38100" dist="38100" dir="2700000" algn="tl">
                    <a:srgbClr val="000000"/>
                  </a:outerShdw>
                </a:effectLst>
                <a:latin typeface="+mn-lt"/>
                <a:cs typeface="+mn-cs"/>
              </a:rPr>
              <a:t> </a:t>
            </a:r>
            <a:r>
              <a:rPr lang="nl-BE" sz="1400" i="1" dirty="0" err="1" smtClean="0">
                <a:solidFill>
                  <a:srgbClr val="FFFFFF"/>
                </a:solidFill>
                <a:effectLst>
                  <a:outerShdw blurRad="38100" dist="38100" dir="2700000" algn="tl">
                    <a:srgbClr val="000000"/>
                  </a:outerShdw>
                </a:effectLst>
                <a:latin typeface="+mn-lt"/>
                <a:cs typeface="+mn-cs"/>
              </a:rPr>
              <a:t>facility</a:t>
            </a:r>
            <a:endParaRPr lang="nl-BE" sz="1000" i="1" dirty="0">
              <a:solidFill>
                <a:srgbClr val="FFFFFF"/>
              </a:solidFill>
              <a:latin typeface="+mn-lt"/>
              <a:cs typeface="+mn-cs"/>
            </a:endParaRPr>
          </a:p>
        </p:txBody>
      </p:sp>
      <p:sp>
        <p:nvSpPr>
          <p:cNvPr id="33" name="AutoShape 32">
            <a:hlinkClick r:id="" action="ppaction://noaction" highlightClick="1"/>
          </p:cNvPr>
          <p:cNvSpPr>
            <a:spLocks noChangeArrowheads="1"/>
          </p:cNvSpPr>
          <p:nvPr/>
        </p:nvSpPr>
        <p:spPr bwMode="blackWhite">
          <a:xfrm>
            <a:off x="6580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4" name="AutoShape 33">
            <a:hlinkClick r:id="" action="ppaction://noaction" highlightClick="1"/>
          </p:cNvPr>
          <p:cNvSpPr>
            <a:spLocks noChangeArrowheads="1"/>
          </p:cNvSpPr>
          <p:nvPr/>
        </p:nvSpPr>
        <p:spPr bwMode="blackWhite">
          <a:xfrm>
            <a:off x="6643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5"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6"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sp>
        <p:nvSpPr>
          <p:cNvPr id="37"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MyCareNet</a:t>
            </a:r>
            <a:endParaRPr lang="nl-BE" sz="1000" i="1">
              <a:solidFill>
                <a:srgbClr val="FFFFFF"/>
              </a:solidFill>
              <a:latin typeface="+mn-lt"/>
              <a:cs typeface="+mn-cs"/>
            </a:endParaRPr>
          </a:p>
        </p:txBody>
      </p:sp>
      <p:sp>
        <p:nvSpPr>
          <p:cNvPr id="38"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39"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40"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41"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sp>
        <p:nvSpPr>
          <p:cNvPr id="42"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smtClean="0">
                <a:solidFill>
                  <a:srgbClr val="FFFFFF"/>
                </a:solidFill>
                <a:effectLst>
                  <a:outerShdw blurRad="38100" dist="38100" dir="2700000" algn="tl">
                    <a:srgbClr val="000000"/>
                  </a:outerShdw>
                </a:effectLst>
                <a:latin typeface="+mn-lt"/>
                <a:cs typeface="+mn-cs"/>
              </a:rPr>
              <a:t>Software </a:t>
            </a:r>
            <a:br>
              <a:rPr lang="nl-BE" sz="1400" i="1" dirty="0" smtClean="0">
                <a:solidFill>
                  <a:srgbClr val="FFFFFF"/>
                </a:solidFill>
                <a:effectLst>
                  <a:outerShdw blurRad="38100" dist="38100" dir="2700000" algn="tl">
                    <a:srgbClr val="000000"/>
                  </a:outerShdw>
                </a:effectLst>
                <a:latin typeface="+mn-lt"/>
                <a:cs typeface="+mn-cs"/>
              </a:rPr>
            </a:br>
            <a:r>
              <a:rPr lang="nl-BE" sz="1400" i="1" dirty="0" smtClean="0">
                <a:solidFill>
                  <a:srgbClr val="FFFFFF"/>
                </a:solidFill>
                <a:effectLst>
                  <a:outerShdw blurRad="38100" dist="38100" dir="2700000" algn="tl">
                    <a:srgbClr val="000000"/>
                  </a:outerShdw>
                </a:effectLst>
                <a:latin typeface="+mn-lt"/>
                <a:cs typeface="+mn-cs"/>
              </a:rPr>
              <a:t>HC provider</a:t>
            </a:r>
            <a:endParaRPr lang="nl-BE" sz="1000" i="1" dirty="0">
              <a:solidFill>
                <a:srgbClr val="FFFFFF"/>
              </a:solidFill>
              <a:latin typeface="+mn-lt"/>
              <a:cs typeface="+mn-cs"/>
            </a:endParaRPr>
          </a:p>
        </p:txBody>
      </p:sp>
      <p:sp>
        <p:nvSpPr>
          <p:cNvPr id="43"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4"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5"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6"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7"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48" name="AutoShape 52"/>
          <p:cNvSpPr>
            <a:spLocks noChangeArrowheads="1"/>
          </p:cNvSpPr>
          <p:nvPr/>
        </p:nvSpPr>
        <p:spPr bwMode="auto">
          <a:xfrm rot="5400000">
            <a:off x="2617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49" name="AutoShape 53"/>
          <p:cNvSpPr>
            <a:spLocks noChangeArrowheads="1"/>
          </p:cNvSpPr>
          <p:nvPr/>
        </p:nvSpPr>
        <p:spPr bwMode="auto">
          <a:xfrm rot="5400000">
            <a:off x="1239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0" name="AutoShape 54"/>
          <p:cNvSpPr>
            <a:spLocks noChangeArrowheads="1"/>
          </p:cNvSpPr>
          <p:nvPr/>
        </p:nvSpPr>
        <p:spPr bwMode="auto">
          <a:xfrm rot="5400000">
            <a:off x="5346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1" name="AutoShape 55"/>
          <p:cNvSpPr>
            <a:spLocks noChangeArrowheads="1"/>
          </p:cNvSpPr>
          <p:nvPr/>
        </p:nvSpPr>
        <p:spPr bwMode="auto">
          <a:xfrm rot="5400000">
            <a:off x="7808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2" name="AutoShape 56"/>
          <p:cNvSpPr>
            <a:spLocks noChangeArrowheads="1"/>
          </p:cNvSpPr>
          <p:nvPr/>
        </p:nvSpPr>
        <p:spPr bwMode="auto">
          <a:xfrm rot="5400000">
            <a:off x="6622257" y="1221581"/>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53"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Site </a:t>
            </a:r>
            <a:r>
              <a:rPr lang="nl-BE" sz="1400" i="1" dirty="0" smtClean="0">
                <a:solidFill>
                  <a:srgbClr val="FFFFFF"/>
                </a:solidFill>
                <a:effectLst>
                  <a:outerShdw blurRad="38100" dist="38100" dir="2700000" algn="tl">
                    <a:srgbClr val="000000"/>
                  </a:outerShdw>
                </a:effectLst>
                <a:latin typeface="+mn-lt"/>
                <a:cs typeface="+mn-cs"/>
              </a:rPr>
              <a:t>NIHDI</a:t>
            </a:r>
            <a:endParaRPr lang="nl-BE" sz="1000" i="1" dirty="0">
              <a:solidFill>
                <a:srgbClr val="FFFFFF"/>
              </a:solidFill>
              <a:latin typeface="+mn-lt"/>
              <a:cs typeface="+mn-cs"/>
            </a:endParaRPr>
          </a:p>
        </p:txBody>
      </p:sp>
      <p:sp>
        <p:nvSpPr>
          <p:cNvPr id="54"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55"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56"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57"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pic>
        <p:nvPicPr>
          <p:cNvPr id="58" name="Picture 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60"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61"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smtClean="0">
                <a:solidFill>
                  <a:srgbClr val="FFCC99"/>
                </a:solidFill>
                <a:effectLst>
                  <a:outerShdw blurRad="38100" dist="38100" dir="2700000" algn="tl">
                    <a:srgbClr val="000000"/>
                  </a:outerShdw>
                </a:effectLst>
                <a:latin typeface="+mn-lt"/>
                <a:cs typeface="+mn-cs"/>
              </a:rPr>
              <a:t>VAD</a:t>
            </a:r>
            <a:endParaRPr lang="nl-BE" sz="2000" b="1" i="1" dirty="0">
              <a:solidFill>
                <a:srgbClr val="FFCC99"/>
              </a:solidFill>
              <a:effectLst>
                <a:outerShdw blurRad="38100" dist="38100" dir="2700000" algn="tl">
                  <a:srgbClr val="000000"/>
                </a:outerShdw>
              </a:effectLst>
              <a:latin typeface="+mn-lt"/>
              <a:cs typeface="+mn-cs"/>
            </a:endParaRPr>
          </a:p>
        </p:txBody>
      </p:sp>
      <p:sp>
        <p:nvSpPr>
          <p:cNvPr id="62"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63"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4"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5"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6"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7"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68"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69" name="Picture 57"/>
          <p:cNvPicPr>
            <a:picLocks noChangeAspect="1" noChangeArrowheads="1"/>
          </p:cNvPicPr>
          <p:nvPr/>
        </p:nvPicPr>
        <p:blipFill>
          <a:blip r:embed="rId3"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 name="Picture 69" descr="logo_ziekenhuis_108399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descr="Logo huisar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1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AutoShape 32">
            <a:hlinkClick r:id="" action="ppaction://noaction" highlightClick="1"/>
          </p:cNvPr>
          <p:cNvSpPr>
            <a:spLocks noChangeArrowheads="1"/>
          </p:cNvSpPr>
          <p:nvPr/>
        </p:nvSpPr>
        <p:spPr bwMode="blackWhite">
          <a:xfrm>
            <a:off x="7835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75" name="AutoShape 33">
            <a:hlinkClick r:id="" action="ppaction://noaction" highlightClick="1"/>
          </p:cNvPr>
          <p:cNvSpPr>
            <a:spLocks noChangeArrowheads="1"/>
          </p:cNvSpPr>
          <p:nvPr/>
        </p:nvSpPr>
        <p:spPr bwMode="blackWhite">
          <a:xfrm>
            <a:off x="7899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76" name="AutoShape 34">
            <a:hlinkClick r:id="" action="ppaction://noaction" highlightClick="1"/>
          </p:cNvPr>
          <p:cNvSpPr>
            <a:spLocks noChangeArrowheads="1"/>
          </p:cNvSpPr>
          <p:nvPr/>
        </p:nvSpPr>
        <p:spPr bwMode="blackWhite">
          <a:xfrm>
            <a:off x="7962900" y="22050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77" name="AutoShape 35">
            <a:hlinkClick r:id="" action="ppaction://noaction" highlightClick="1"/>
          </p:cNvPr>
          <p:cNvSpPr>
            <a:spLocks noChangeArrowheads="1"/>
          </p:cNvSpPr>
          <p:nvPr/>
        </p:nvSpPr>
        <p:spPr bwMode="blackWhite">
          <a:xfrm>
            <a:off x="8026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dirty="0" smtClean="0">
                <a:solidFill>
                  <a:srgbClr val="FFFFFF"/>
                </a:solidFill>
                <a:effectLst>
                  <a:outerShdw blurRad="38100" dist="38100" dir="2700000" algn="tl">
                    <a:srgbClr val="000000"/>
                  </a:outerShdw>
                </a:effectLst>
                <a:latin typeface="+mn-lt"/>
                <a:cs typeface="+mn-cs"/>
              </a:rPr>
              <a:t>VAS</a:t>
            </a:r>
            <a:endParaRPr lang="nl-BE" sz="1600" b="1" i="1" dirty="0">
              <a:solidFill>
                <a:srgbClr val="FFFFFF"/>
              </a:solidFill>
              <a:effectLst>
                <a:outerShdw blurRad="38100" dist="38100" dir="2700000" algn="tl">
                  <a:srgbClr val="000000"/>
                </a:outerShdw>
              </a:effectLst>
              <a:latin typeface="+mn-lt"/>
              <a:cs typeface="+mn-cs"/>
            </a:endParaRPr>
          </a:p>
        </p:txBody>
      </p:sp>
      <p:pic>
        <p:nvPicPr>
          <p:cNvPr id="78" name="Picture 2" descr="http://vlaamspatientenplatform.be/_plugin/ckfinder/userfiles/images/logo_ehealth_home.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7188" y="4205834"/>
            <a:ext cx="1408113" cy="6633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13B540AB-6939-4937-A918-1D15FF1C7CE3}" type="slidenum">
              <a:rPr lang="nl-BE" smtClean="0"/>
              <a:pPr/>
              <a:t>59</a:t>
            </a:fld>
            <a:endParaRPr lang="nl-BE" dirty="0"/>
          </a:p>
        </p:txBody>
      </p:sp>
    </p:spTree>
    <p:extLst>
      <p:ext uri="{BB962C8B-B14F-4D97-AF65-F5344CB8AC3E}">
        <p14:creationId xmlns:p14="http://schemas.microsoft.com/office/powerpoint/2010/main" val="2723880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72816"/>
            <a:ext cx="381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noProof="0" dirty="0" smtClean="0"/>
              <a:t>Trends</a:t>
            </a:r>
            <a:endParaRPr lang="en-GB" noProof="0" dirty="0"/>
          </a:p>
        </p:txBody>
      </p:sp>
      <p:sp>
        <p:nvSpPr>
          <p:cNvPr id="9" name="Rectangle 8"/>
          <p:cNvSpPr/>
          <p:nvPr/>
        </p:nvSpPr>
        <p:spPr>
          <a:xfrm>
            <a:off x="1113571" y="4509120"/>
            <a:ext cx="1673856" cy="523220"/>
          </a:xfrm>
          <a:prstGeom prst="rect">
            <a:avLst/>
          </a:prstGeom>
        </p:spPr>
        <p:txBody>
          <a:bodyPr wrap="none">
            <a:spAutoFit/>
          </a:bodyPr>
          <a:lstStyle/>
          <a:p>
            <a:r>
              <a:rPr lang="nl-BE" sz="2800" b="1" dirty="0"/>
              <a:t>Marathon</a:t>
            </a:r>
            <a:endParaRPr lang="nl-BE" sz="2800" dirty="0"/>
          </a:p>
        </p:txBody>
      </p:sp>
      <p:sp>
        <p:nvSpPr>
          <p:cNvPr id="12" name="Rectangle 11"/>
          <p:cNvSpPr/>
          <p:nvPr/>
        </p:nvSpPr>
        <p:spPr>
          <a:xfrm>
            <a:off x="6213180" y="1916832"/>
            <a:ext cx="1077411" cy="523220"/>
          </a:xfrm>
          <a:prstGeom prst="rect">
            <a:avLst/>
          </a:prstGeom>
        </p:spPr>
        <p:txBody>
          <a:bodyPr wrap="none">
            <a:spAutoFit/>
          </a:bodyPr>
          <a:lstStyle/>
          <a:p>
            <a:r>
              <a:rPr lang="nl-BE" sz="2800" b="1" dirty="0" smtClean="0">
                <a:solidFill>
                  <a:srgbClr val="92D050"/>
                </a:solidFill>
              </a:rPr>
              <a:t>Sprint</a:t>
            </a:r>
            <a:endParaRPr lang="nl-BE" sz="2800" dirty="0">
              <a:solidFill>
                <a:srgbClr val="92D050"/>
              </a:solidFill>
            </a:endParaRPr>
          </a:p>
        </p:txBody>
      </p:sp>
      <p:sp>
        <p:nvSpPr>
          <p:cNvPr id="4" name="Oval 3"/>
          <p:cNvSpPr/>
          <p:nvPr/>
        </p:nvSpPr>
        <p:spPr>
          <a:xfrm>
            <a:off x="2779390" y="1772816"/>
            <a:ext cx="3736826" cy="3781425"/>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BE"/>
          </a:p>
        </p:txBody>
      </p:sp>
      <p:cxnSp>
        <p:nvCxnSpPr>
          <p:cNvPr id="6" name="Straight Arrow Connector 5"/>
          <p:cNvCxnSpPr/>
          <p:nvPr/>
        </p:nvCxnSpPr>
        <p:spPr>
          <a:xfrm flipH="1" flipV="1">
            <a:off x="5868144" y="5157192"/>
            <a:ext cx="792088" cy="5760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5364088" y="5792688"/>
            <a:ext cx="172771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nl-BE" dirty="0" err="1" smtClean="0"/>
              <a:t>Need</a:t>
            </a:r>
            <a:r>
              <a:rPr lang="nl-BE" dirty="0" smtClean="0"/>
              <a:t> </a:t>
            </a:r>
            <a:r>
              <a:rPr lang="nl-BE" dirty="0" err="1" smtClean="0"/>
              <a:t>to</a:t>
            </a:r>
            <a:r>
              <a:rPr lang="nl-BE" dirty="0" smtClean="0"/>
              <a:t> do </a:t>
            </a:r>
            <a:r>
              <a:rPr lang="nl-BE" dirty="0" err="1" smtClean="0"/>
              <a:t>both</a:t>
            </a:r>
            <a:endParaRPr lang="fr-BE"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6</a:t>
            </a:fld>
            <a:endParaRPr lang="nl-BE" dirty="0"/>
          </a:p>
        </p:txBody>
      </p:sp>
    </p:spTree>
    <p:extLst>
      <p:ext uri="{BB962C8B-B14F-4D97-AF65-F5344CB8AC3E}">
        <p14:creationId xmlns:p14="http://schemas.microsoft.com/office/powerpoint/2010/main" val="221236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Example: eHealth platform</a:t>
            </a:r>
            <a:endParaRPr lang="en-GB" noProof="0" dirty="0"/>
          </a:p>
        </p:txBody>
      </p:sp>
      <p:graphicFrame>
        <p:nvGraphicFramePr>
          <p:cNvPr id="5" name="Content Placeholder 5"/>
          <p:cNvGraphicFramePr>
            <a:graphicFrameLocks/>
          </p:cNvGraphicFramePr>
          <p:nvPr>
            <p:extLst/>
          </p:nvPr>
        </p:nvGraphicFramePr>
        <p:xfrm>
          <a:off x="457200" y="1360512"/>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8717" y="938452"/>
            <a:ext cx="2088083" cy="84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60</a:t>
            </a:fld>
            <a:endParaRPr lang="nl-BE" dirty="0"/>
          </a:p>
        </p:txBody>
      </p:sp>
    </p:spTree>
    <p:extLst>
      <p:ext uri="{BB962C8B-B14F-4D97-AF65-F5344CB8AC3E}">
        <p14:creationId xmlns:p14="http://schemas.microsoft.com/office/powerpoint/2010/main" val="1287167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Example: eHealth platform</a:t>
            </a:r>
            <a:endParaRPr lang="en-GB" noProof="0" dirty="0"/>
          </a:p>
        </p:txBody>
      </p:sp>
      <p:sp>
        <p:nvSpPr>
          <p:cNvPr id="3" name="Content Placeholder 2"/>
          <p:cNvSpPr>
            <a:spLocks noGrp="1"/>
          </p:cNvSpPr>
          <p:nvPr>
            <p:ph type="body" sz="quarter" idx="13"/>
          </p:nvPr>
        </p:nvSpPr>
        <p:spPr/>
        <p:txBody>
          <a:bodyPr>
            <a:normAutofit fontScale="85000" lnSpcReduction="20000"/>
          </a:bodyPr>
          <a:lstStyle/>
          <a:p>
            <a:r>
              <a:rPr lang="en-GB" noProof="0" dirty="0" smtClean="0"/>
              <a:t>Government (eHealth platform) </a:t>
            </a:r>
          </a:p>
          <a:p>
            <a:pPr lvl="1"/>
            <a:r>
              <a:rPr lang="en-GB" altLang="en-US" noProof="0" dirty="0" smtClean="0">
                <a:sym typeface="Arial" charset="0"/>
              </a:rPr>
              <a:t>develop vision &amp; strategy regarding eHealth </a:t>
            </a:r>
          </a:p>
          <a:p>
            <a:pPr lvl="1"/>
            <a:r>
              <a:rPr lang="en-GB" altLang="en-US" noProof="0" dirty="0" smtClean="0">
                <a:sym typeface="Arial" charset="0"/>
              </a:rPr>
              <a:t>organize cooperation &amp; drive change</a:t>
            </a:r>
          </a:p>
          <a:p>
            <a:pPr lvl="1"/>
            <a:r>
              <a:rPr lang="en-GB" altLang="en-US" noProof="0" dirty="0" smtClean="0">
                <a:sym typeface="Arial" charset="0"/>
              </a:rPr>
              <a:t>establish functional &amp; technical norms, standards, specifications, IT reference architecture</a:t>
            </a:r>
          </a:p>
          <a:p>
            <a:pPr lvl="1"/>
            <a:r>
              <a:rPr lang="en-GB" altLang="en-US" noProof="0" dirty="0" smtClean="0">
                <a:sym typeface="Arial" charset="0"/>
              </a:rPr>
              <a:t>certify software for electronic health records management to several health care actors </a:t>
            </a:r>
          </a:p>
          <a:p>
            <a:pPr lvl="1"/>
            <a:r>
              <a:rPr lang="en-GB" altLang="en-US" noProof="0" dirty="0" smtClean="0">
                <a:sym typeface="Arial" charset="0"/>
              </a:rPr>
              <a:t>design, elaborate and manage a common platform for secure digital data exchange &amp; related basic services </a:t>
            </a:r>
          </a:p>
          <a:p>
            <a:pPr lvl="1"/>
            <a:r>
              <a:rPr lang="en-GB" altLang="en-US" noProof="0" dirty="0" smtClean="0">
                <a:sym typeface="Arial" charset="0"/>
              </a:rPr>
              <a:t>agree upon governance, quality standards and compliance</a:t>
            </a:r>
          </a:p>
          <a:p>
            <a:pPr lvl="1"/>
            <a:r>
              <a:rPr lang="en-GB" altLang="en-US" noProof="0" dirty="0" smtClean="0">
                <a:sym typeface="Arial" charset="0"/>
              </a:rPr>
              <a:t>promote and coordinate the creation of programmes &amp; projects</a:t>
            </a:r>
            <a:endParaRPr lang="en-GB" noProof="0" dirty="0" smtClean="0"/>
          </a:p>
          <a:p>
            <a:r>
              <a:rPr lang="en-GB" noProof="0" dirty="0" smtClean="0"/>
              <a:t>Private sector</a:t>
            </a:r>
          </a:p>
          <a:p>
            <a:pPr lvl="1"/>
            <a:r>
              <a:rPr lang="en-GB" noProof="0" dirty="0" smtClean="0"/>
              <a:t>develop &amp; offer </a:t>
            </a:r>
            <a:r>
              <a:rPr lang="en-GB" altLang="en-US" noProof="0" dirty="0" smtClean="0">
                <a:sym typeface="Arial" charset="0"/>
              </a:rPr>
              <a:t>electronic health records management </a:t>
            </a:r>
            <a:r>
              <a:rPr lang="en-GB" noProof="0" dirty="0" smtClean="0"/>
              <a:t>software in the health care sector</a:t>
            </a:r>
            <a:endParaRPr lang="en-GB" noProof="0"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413" y="938452"/>
            <a:ext cx="2088083" cy="84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13B540AB-6939-4937-A918-1D15FF1C7CE3}" type="slidenum">
              <a:rPr lang="nl-BE" smtClean="0"/>
              <a:pPr/>
              <a:t>61</a:t>
            </a:fld>
            <a:endParaRPr lang="nl-BE" dirty="0"/>
          </a:p>
        </p:txBody>
      </p:sp>
    </p:spTree>
    <p:extLst>
      <p:ext uri="{BB962C8B-B14F-4D97-AF65-F5344CB8AC3E}">
        <p14:creationId xmlns:p14="http://schemas.microsoft.com/office/powerpoint/2010/main" val="33569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itsme.be/assets/img/itsme-app-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21721">
            <a:off x="7966614" y="619669"/>
            <a:ext cx="1152128" cy="11521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4A84D7-6062-474D-9DC5-86E31D97B011}"/>
              </a:ext>
            </a:extLst>
          </p:cNvPr>
          <p:cNvSpPr>
            <a:spLocks noGrp="1"/>
          </p:cNvSpPr>
          <p:nvPr>
            <p:ph type="title"/>
          </p:nvPr>
        </p:nvSpPr>
        <p:spPr/>
        <p:txBody>
          <a:bodyPr/>
          <a:lstStyle/>
          <a:p>
            <a:r>
              <a:rPr lang="en-GB" sz="2500" noProof="0" dirty="0" smtClean="0"/>
              <a:t>Example: recognition of electronic identification services</a:t>
            </a:r>
            <a:endParaRPr lang="en-GB" sz="2500" noProof="0" dirty="0"/>
          </a:p>
        </p:txBody>
      </p:sp>
      <p:sp>
        <p:nvSpPr>
          <p:cNvPr id="7" name="Text Placeholder 6"/>
          <p:cNvSpPr>
            <a:spLocks noGrp="1"/>
          </p:cNvSpPr>
          <p:nvPr>
            <p:ph type="body" sz="quarter" idx="13"/>
          </p:nvPr>
        </p:nvSpPr>
        <p:spPr/>
        <p:txBody>
          <a:bodyPr>
            <a:normAutofit fontScale="77500" lnSpcReduction="20000"/>
          </a:bodyPr>
          <a:lstStyle/>
          <a:p>
            <a:r>
              <a:rPr lang="en-GB" noProof="0" dirty="0" smtClean="0"/>
              <a:t>Royal Decree establishing the conditions, procedures and consequences of the recognition of electronic identification services for government applications was signed October 22th, 2017 </a:t>
            </a:r>
          </a:p>
          <a:p>
            <a:r>
              <a:rPr lang="en-GB" noProof="0" dirty="0" smtClean="0"/>
              <a:t>Some provisions</a:t>
            </a:r>
          </a:p>
          <a:p>
            <a:pPr lvl="1"/>
            <a:r>
              <a:rPr lang="en-GB" noProof="0" dirty="0" smtClean="0"/>
              <a:t>conditions and procedures for recognition of private providers of electronic identification services for inclusion in the FAS for access to government applications</a:t>
            </a:r>
          </a:p>
          <a:p>
            <a:pPr lvl="1"/>
            <a:r>
              <a:rPr lang="en-GB" noProof="0" dirty="0" smtClean="0"/>
              <a:t>severe criteria: liability of the service provider, security, privacy protection </a:t>
            </a:r>
          </a:p>
          <a:p>
            <a:pPr lvl="1"/>
            <a:r>
              <a:rPr lang="en-GB" noProof="0" dirty="0" smtClean="0"/>
              <a:t>recognition for anyone who meets the conditions </a:t>
            </a:r>
          </a:p>
          <a:p>
            <a:pPr lvl="1"/>
            <a:r>
              <a:rPr lang="en-GB" noProof="0" dirty="0" smtClean="0"/>
              <a:t>technical integration with FAS standard protocols and European standards</a:t>
            </a:r>
          </a:p>
          <a:p>
            <a:pPr lvl="1"/>
            <a:r>
              <a:rPr lang="en-GB" noProof="0" dirty="0" smtClean="0"/>
              <a:t>innovation support and cost control</a:t>
            </a:r>
          </a:p>
          <a:p>
            <a:pPr lvl="1"/>
            <a:r>
              <a:rPr lang="en-GB" noProof="0" dirty="0" smtClean="0"/>
              <a:t>identifications means are not determined </a:t>
            </a:r>
            <a:br>
              <a:rPr lang="en-GB" noProof="0" dirty="0" smtClean="0"/>
            </a:br>
            <a:r>
              <a:rPr lang="en-GB" noProof="0" dirty="0" smtClean="0"/>
              <a:t>(mobile, biometrics, …)</a:t>
            </a:r>
          </a:p>
          <a:p>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62</a:t>
            </a:fld>
            <a:endParaRPr lang="nl-BE" dirty="0"/>
          </a:p>
        </p:txBody>
      </p:sp>
    </p:spTree>
    <p:extLst>
      <p:ext uri="{BB962C8B-B14F-4D97-AF65-F5344CB8AC3E}">
        <p14:creationId xmlns:p14="http://schemas.microsoft.com/office/powerpoint/2010/main" val="56568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8" name="Hexagon 7"/>
          <p:cNvSpPr/>
          <p:nvPr/>
        </p:nvSpPr>
        <p:spPr>
          <a:xfrm>
            <a:off x="1537380" y="3645024"/>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63</a:t>
            </a:fld>
            <a:endParaRPr lang="nl-BE" dirty="0"/>
          </a:p>
        </p:txBody>
      </p:sp>
    </p:spTree>
    <p:extLst>
      <p:ext uri="{BB962C8B-B14F-4D97-AF65-F5344CB8AC3E}">
        <p14:creationId xmlns:p14="http://schemas.microsoft.com/office/powerpoint/2010/main" val="2264952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Re-use</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64</a:t>
            </a:fld>
            <a:endParaRPr lang="nl-BE" dirty="0"/>
          </a:p>
        </p:txBody>
      </p:sp>
      <p:sp>
        <p:nvSpPr>
          <p:cNvPr id="3" name="Text Placeholder 2"/>
          <p:cNvSpPr>
            <a:spLocks noGrp="1"/>
          </p:cNvSpPr>
          <p:nvPr>
            <p:ph type="body" sz="quarter" idx="13"/>
          </p:nvPr>
        </p:nvSpPr>
        <p:spPr/>
        <p:txBody>
          <a:bodyPr>
            <a:normAutofit fontScale="92500" lnSpcReduction="20000"/>
          </a:bodyPr>
          <a:lstStyle/>
          <a:p>
            <a:r>
              <a:rPr lang="en-GB" noProof="0" dirty="0" smtClean="0"/>
              <a:t>Knowledge transfer &amp; communities</a:t>
            </a:r>
          </a:p>
          <a:p>
            <a:pPr lvl="1"/>
            <a:r>
              <a:rPr lang="en-GB" noProof="0" dirty="0" smtClean="0"/>
              <a:t>share competences, best practices, collaborate on implementations</a:t>
            </a:r>
          </a:p>
          <a:p>
            <a:pPr lvl="1"/>
            <a:r>
              <a:rPr lang="en-GB" noProof="0" dirty="0" smtClean="0"/>
              <a:t>user groups and different fora within federal government</a:t>
            </a:r>
          </a:p>
          <a:p>
            <a:r>
              <a:rPr lang="en-GB" noProof="0" dirty="0" smtClean="0"/>
              <a:t>Software-components</a:t>
            </a:r>
          </a:p>
          <a:p>
            <a:pPr lvl="1"/>
            <a:r>
              <a:rPr lang="en-GB" noProof="0" dirty="0" smtClean="0"/>
              <a:t>don’t re-invent the wheel</a:t>
            </a:r>
          </a:p>
          <a:p>
            <a:pPr lvl="1"/>
            <a:r>
              <a:rPr lang="en-GB" noProof="0" dirty="0" smtClean="0"/>
              <a:t>design &amp; adapt for re-use</a:t>
            </a:r>
          </a:p>
          <a:p>
            <a:r>
              <a:rPr lang="en-GB" noProof="0" dirty="0" smtClean="0"/>
              <a:t>(Micro)services</a:t>
            </a:r>
          </a:p>
          <a:p>
            <a:pPr lvl="1"/>
            <a:r>
              <a:rPr lang="en-GB" noProof="0" dirty="0" smtClean="0"/>
              <a:t>autonomous micro-services</a:t>
            </a:r>
          </a:p>
          <a:p>
            <a:pPr lvl="1"/>
            <a:r>
              <a:rPr lang="en-GB" noProof="0" dirty="0" smtClean="0"/>
              <a:t>service assembly</a:t>
            </a:r>
          </a:p>
          <a:p>
            <a:pPr lvl="1"/>
            <a:r>
              <a:rPr lang="en-GB" noProof="0" dirty="0" smtClean="0"/>
              <a:t>API economy</a:t>
            </a:r>
          </a:p>
          <a:p>
            <a:r>
              <a:rPr lang="en-GB" noProof="0" dirty="0" smtClean="0"/>
              <a:t>Products &amp; Services</a:t>
            </a:r>
          </a:p>
          <a:p>
            <a:pPr lvl="1"/>
            <a:r>
              <a:rPr lang="en-GB" noProof="0" dirty="0" smtClean="0"/>
              <a:t>standardized common solutions</a:t>
            </a:r>
          </a:p>
        </p:txBody>
      </p:sp>
    </p:spTree>
    <p:extLst>
      <p:ext uri="{BB962C8B-B14F-4D97-AF65-F5344CB8AC3E}">
        <p14:creationId xmlns:p14="http://schemas.microsoft.com/office/powerpoint/2010/main" val="3132899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Re-use</a:t>
            </a:r>
            <a:endParaRPr lang="en-GB" noProof="0" dirty="0"/>
          </a:p>
        </p:txBody>
      </p:sp>
      <p:cxnSp>
        <p:nvCxnSpPr>
          <p:cNvPr id="5" name="Straight Arrow Connector 4"/>
          <p:cNvCxnSpPr/>
          <p:nvPr/>
        </p:nvCxnSpPr>
        <p:spPr>
          <a:xfrm>
            <a:off x="971600" y="4517504"/>
            <a:ext cx="734481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flipV="1">
            <a:off x="983567" y="1844824"/>
            <a:ext cx="8384" cy="33927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179512" y="2839261"/>
            <a:ext cx="704039" cy="369332"/>
          </a:xfrm>
          <a:prstGeom prst="rect">
            <a:avLst/>
          </a:prstGeom>
          <a:noFill/>
        </p:spPr>
        <p:txBody>
          <a:bodyPr wrap="none" rtlCol="0">
            <a:spAutoFit/>
          </a:bodyPr>
          <a:lstStyle/>
          <a:p>
            <a:r>
              <a:rPr lang="en-US" dirty="0" smtClean="0"/>
              <a:t>Value</a:t>
            </a:r>
            <a:endParaRPr lang="en-US" dirty="0"/>
          </a:p>
        </p:txBody>
      </p:sp>
      <p:sp>
        <p:nvSpPr>
          <p:cNvPr id="9" name="TextBox 8"/>
          <p:cNvSpPr txBox="1"/>
          <p:nvPr/>
        </p:nvSpPr>
        <p:spPr>
          <a:xfrm>
            <a:off x="3123568" y="5229200"/>
            <a:ext cx="3184077" cy="369332"/>
          </a:xfrm>
          <a:prstGeom prst="rect">
            <a:avLst/>
          </a:prstGeom>
          <a:noFill/>
        </p:spPr>
        <p:txBody>
          <a:bodyPr wrap="none" rtlCol="0">
            <a:spAutoFit/>
          </a:bodyPr>
          <a:lstStyle/>
          <a:p>
            <a:r>
              <a:rPr lang="en-US" dirty="0" smtClean="0"/>
              <a:t>Offered “business” functionality</a:t>
            </a:r>
            <a:endParaRPr lang="en-US" dirty="0"/>
          </a:p>
        </p:txBody>
      </p:sp>
      <p:sp>
        <p:nvSpPr>
          <p:cNvPr id="10" name="TextBox 9"/>
          <p:cNvSpPr txBox="1"/>
          <p:nvPr/>
        </p:nvSpPr>
        <p:spPr>
          <a:xfrm>
            <a:off x="1014619" y="4688295"/>
            <a:ext cx="783804" cy="369332"/>
          </a:xfrm>
          <a:prstGeom prst="rect">
            <a:avLst/>
          </a:prstGeom>
          <a:noFill/>
        </p:spPr>
        <p:txBody>
          <a:bodyPr wrap="none" rtlCol="0">
            <a:spAutoFit/>
          </a:bodyPr>
          <a:lstStyle/>
          <a:p>
            <a:r>
              <a:rPr lang="en-US" i="1" dirty="0" smtClean="0">
                <a:solidFill>
                  <a:schemeClr val="accent5"/>
                </a:solidFill>
              </a:rPr>
              <a:t>library</a:t>
            </a:r>
            <a:endParaRPr lang="en-US" i="1" dirty="0">
              <a:solidFill>
                <a:schemeClr val="accent5"/>
              </a:solidFill>
            </a:endParaRPr>
          </a:p>
        </p:txBody>
      </p:sp>
      <p:sp>
        <p:nvSpPr>
          <p:cNvPr id="11" name="TextBox 10"/>
          <p:cNvSpPr txBox="1"/>
          <p:nvPr/>
        </p:nvSpPr>
        <p:spPr>
          <a:xfrm>
            <a:off x="2421738" y="4688295"/>
            <a:ext cx="1208985" cy="369332"/>
          </a:xfrm>
          <a:prstGeom prst="rect">
            <a:avLst/>
          </a:prstGeom>
          <a:noFill/>
        </p:spPr>
        <p:txBody>
          <a:bodyPr wrap="none" rtlCol="0">
            <a:spAutoFit/>
          </a:bodyPr>
          <a:lstStyle/>
          <a:p>
            <a:r>
              <a:rPr lang="en-US" i="1" dirty="0" smtClean="0">
                <a:solidFill>
                  <a:schemeClr val="accent5"/>
                </a:solidFill>
              </a:rPr>
              <a:t>framework</a:t>
            </a:r>
            <a:endParaRPr lang="en-US" i="1" dirty="0">
              <a:solidFill>
                <a:schemeClr val="accent5"/>
              </a:solidFill>
            </a:endParaRPr>
          </a:p>
        </p:txBody>
      </p:sp>
      <p:sp>
        <p:nvSpPr>
          <p:cNvPr id="12" name="TextBox 11"/>
          <p:cNvSpPr txBox="1"/>
          <p:nvPr/>
        </p:nvSpPr>
        <p:spPr>
          <a:xfrm>
            <a:off x="4254038" y="4688295"/>
            <a:ext cx="923138" cy="369332"/>
          </a:xfrm>
          <a:prstGeom prst="rect">
            <a:avLst/>
          </a:prstGeom>
          <a:noFill/>
        </p:spPr>
        <p:txBody>
          <a:bodyPr wrap="none" rtlCol="0">
            <a:spAutoFit/>
          </a:bodyPr>
          <a:lstStyle/>
          <a:p>
            <a:r>
              <a:rPr lang="en-US" i="1" dirty="0" smtClean="0">
                <a:solidFill>
                  <a:schemeClr val="accent5"/>
                </a:solidFill>
              </a:rPr>
              <a:t>product</a:t>
            </a:r>
            <a:endParaRPr lang="en-US" i="1" dirty="0">
              <a:solidFill>
                <a:schemeClr val="accent5"/>
              </a:solidFill>
            </a:endParaRPr>
          </a:p>
        </p:txBody>
      </p:sp>
      <p:sp>
        <p:nvSpPr>
          <p:cNvPr id="13" name="TextBox 12"/>
          <p:cNvSpPr txBox="1"/>
          <p:nvPr/>
        </p:nvSpPr>
        <p:spPr>
          <a:xfrm>
            <a:off x="5800491" y="4688295"/>
            <a:ext cx="842410" cy="369332"/>
          </a:xfrm>
          <a:prstGeom prst="rect">
            <a:avLst/>
          </a:prstGeom>
          <a:noFill/>
        </p:spPr>
        <p:txBody>
          <a:bodyPr wrap="none" rtlCol="0">
            <a:spAutoFit/>
          </a:bodyPr>
          <a:lstStyle/>
          <a:p>
            <a:r>
              <a:rPr lang="en-US" i="1" dirty="0" smtClean="0">
                <a:solidFill>
                  <a:schemeClr val="accent5"/>
                </a:solidFill>
              </a:rPr>
              <a:t>service</a:t>
            </a:r>
            <a:endParaRPr lang="en-US" i="1" dirty="0">
              <a:solidFill>
                <a:schemeClr val="accent5"/>
              </a:solidFill>
            </a:endParaRPr>
          </a:p>
        </p:txBody>
      </p:sp>
      <p:sp>
        <p:nvSpPr>
          <p:cNvPr id="14" name="TextBox 13"/>
          <p:cNvSpPr txBox="1"/>
          <p:nvPr/>
        </p:nvSpPr>
        <p:spPr>
          <a:xfrm>
            <a:off x="7266217" y="4688295"/>
            <a:ext cx="833754" cy="369332"/>
          </a:xfrm>
          <a:prstGeom prst="rect">
            <a:avLst/>
          </a:prstGeom>
          <a:noFill/>
        </p:spPr>
        <p:txBody>
          <a:bodyPr wrap="none" rtlCol="0">
            <a:spAutoFit/>
          </a:bodyPr>
          <a:lstStyle/>
          <a:p>
            <a:r>
              <a:rPr lang="en-US" i="1" dirty="0" smtClean="0">
                <a:solidFill>
                  <a:schemeClr val="accent5"/>
                </a:solidFill>
              </a:rPr>
              <a:t>system</a:t>
            </a:r>
            <a:endParaRPr lang="en-US" i="1" dirty="0">
              <a:solidFill>
                <a:schemeClr val="accent5"/>
              </a:solidFill>
            </a:endParaRPr>
          </a:p>
        </p:txBody>
      </p:sp>
      <p:sp>
        <p:nvSpPr>
          <p:cNvPr id="16" name="Freeform 15"/>
          <p:cNvSpPr/>
          <p:nvPr/>
        </p:nvSpPr>
        <p:spPr>
          <a:xfrm>
            <a:off x="1151164" y="2011423"/>
            <a:ext cx="6751865" cy="2343150"/>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13B540AB-6939-4937-A918-1D15FF1C7CE3}" type="slidenum">
              <a:rPr lang="nl-BE" smtClean="0"/>
              <a:pPr/>
              <a:t>65</a:t>
            </a:fld>
            <a:endParaRPr lang="nl-BE" dirty="0"/>
          </a:p>
        </p:txBody>
      </p:sp>
    </p:spTree>
    <p:extLst>
      <p:ext uri="{BB962C8B-B14F-4D97-AF65-F5344CB8AC3E}">
        <p14:creationId xmlns:p14="http://schemas.microsoft.com/office/powerpoint/2010/main" val="2139846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ReUse</a:t>
            </a:r>
            <a:r>
              <a:rPr lang="en-GB" dirty="0" smtClean="0"/>
              <a:t> – </a:t>
            </a:r>
            <a:r>
              <a:rPr lang="en-GB" dirty="0"/>
              <a:t>Vision</a:t>
            </a:r>
            <a:endParaRPr lang="fr-BE"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8087" y="1700213"/>
            <a:ext cx="4425950" cy="4425950"/>
          </a:xfrm>
        </p:spPr>
      </p:pic>
      <p:sp>
        <p:nvSpPr>
          <p:cNvPr id="4" name="Slide Number Placeholder 3"/>
          <p:cNvSpPr>
            <a:spLocks noGrp="1"/>
          </p:cNvSpPr>
          <p:nvPr>
            <p:ph type="sldNum" sz="quarter" idx="12"/>
          </p:nvPr>
        </p:nvSpPr>
        <p:spPr/>
        <p:txBody>
          <a:bodyPr/>
          <a:lstStyle/>
          <a:p>
            <a:fld id="{13B540AB-6939-4937-A918-1D15FF1C7CE3}" type="slidenum">
              <a:rPr lang="nl-BE" smtClean="0">
                <a:solidFill>
                  <a:prstClr val="white"/>
                </a:solidFill>
              </a:rPr>
              <a:pPr/>
              <a:t>66</a:t>
            </a:fld>
            <a:endParaRPr lang="nl-BE" dirty="0">
              <a:solidFill>
                <a:prstClr val="white"/>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3402" y="2193978"/>
            <a:ext cx="3471465" cy="3471465"/>
          </a:xfrm>
          <a:prstGeom prst="rect">
            <a:avLst/>
          </a:prstGeom>
        </p:spPr>
      </p:pic>
      <p:sp>
        <p:nvSpPr>
          <p:cNvPr id="18" name="TextBox 17"/>
          <p:cNvSpPr txBox="1"/>
          <p:nvPr/>
        </p:nvSpPr>
        <p:spPr>
          <a:xfrm>
            <a:off x="4311161" y="5349408"/>
            <a:ext cx="728084" cy="246221"/>
          </a:xfrm>
          <a:prstGeom prst="rect">
            <a:avLst/>
          </a:prstGeom>
          <a:noFill/>
        </p:spPr>
        <p:txBody>
          <a:bodyPr wrap="none" rtlCol="0">
            <a:spAutoFit/>
          </a:bodyPr>
          <a:lstStyle/>
          <a:p>
            <a:r>
              <a:rPr lang="fr-BE" sz="1000" dirty="0" smtClean="0">
                <a:solidFill>
                  <a:prstClr val="white"/>
                </a:solidFill>
              </a:rPr>
              <a:t>NETWORK</a:t>
            </a:r>
            <a:endParaRPr lang="fr-BE" sz="1000" dirty="0">
              <a:solidFill>
                <a:prstClr val="white"/>
              </a:solidFill>
            </a:endParaRPr>
          </a:p>
        </p:txBody>
      </p:sp>
      <p:sp>
        <p:nvSpPr>
          <p:cNvPr id="19" name="TextBox 18"/>
          <p:cNvSpPr txBox="1"/>
          <p:nvPr/>
        </p:nvSpPr>
        <p:spPr>
          <a:xfrm>
            <a:off x="4339214" y="5805264"/>
            <a:ext cx="671979" cy="246221"/>
          </a:xfrm>
          <a:prstGeom prst="rect">
            <a:avLst/>
          </a:prstGeom>
          <a:noFill/>
        </p:spPr>
        <p:txBody>
          <a:bodyPr wrap="none" rtlCol="0">
            <a:spAutoFit/>
          </a:bodyPr>
          <a:lstStyle/>
          <a:p>
            <a:r>
              <a:rPr lang="fr-BE" sz="1000" dirty="0" smtClean="0">
                <a:solidFill>
                  <a:prstClr val="white"/>
                </a:solidFill>
              </a:rPr>
              <a:t>MINDSET</a:t>
            </a:r>
            <a:endParaRPr lang="fr-BE" sz="1000" dirty="0">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839" y="2678415"/>
            <a:ext cx="2502590" cy="2502590"/>
          </a:xfrm>
          <a:prstGeom prst="rect">
            <a:avLst/>
          </a:prstGeom>
        </p:spPr>
      </p:pic>
      <p:sp>
        <p:nvSpPr>
          <p:cNvPr id="17" name="TextBox 16"/>
          <p:cNvSpPr txBox="1"/>
          <p:nvPr/>
        </p:nvSpPr>
        <p:spPr>
          <a:xfrm>
            <a:off x="4287116" y="4838963"/>
            <a:ext cx="776175" cy="246221"/>
          </a:xfrm>
          <a:prstGeom prst="rect">
            <a:avLst/>
          </a:prstGeom>
          <a:noFill/>
        </p:spPr>
        <p:txBody>
          <a:bodyPr wrap="none" rtlCol="0">
            <a:spAutoFit/>
          </a:bodyPr>
          <a:lstStyle/>
          <a:p>
            <a:pPr algn="ctr"/>
            <a:r>
              <a:rPr lang="fr-BE" sz="1000" dirty="0" smtClean="0">
                <a:solidFill>
                  <a:prstClr val="white"/>
                </a:solidFill>
              </a:rPr>
              <a:t>PROCESSES</a:t>
            </a:r>
            <a:endParaRPr lang="fr-BE" sz="1000" dirty="0">
              <a:solidFill>
                <a:prstClr val="white"/>
              </a:solidFill>
            </a:endParaRPr>
          </a:p>
        </p:txBody>
      </p:sp>
      <p:grpSp>
        <p:nvGrpSpPr>
          <p:cNvPr id="20" name="Group 19"/>
          <p:cNvGrpSpPr/>
          <p:nvPr/>
        </p:nvGrpSpPr>
        <p:grpSpPr>
          <a:xfrm>
            <a:off x="3959277" y="3209853"/>
            <a:ext cx="1439714" cy="1439714"/>
            <a:chOff x="3959277" y="3209853"/>
            <a:chExt cx="1439714" cy="1439714"/>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9277" y="3209853"/>
              <a:ext cx="1439714" cy="1439714"/>
            </a:xfrm>
            <a:prstGeom prst="rect">
              <a:avLst/>
            </a:prstGeom>
          </p:spPr>
        </p:pic>
        <p:sp>
          <p:nvSpPr>
            <p:cNvPr id="16" name="TextBox 15"/>
            <p:cNvSpPr txBox="1"/>
            <p:nvPr/>
          </p:nvSpPr>
          <p:spPr>
            <a:xfrm>
              <a:off x="4341560" y="4103494"/>
              <a:ext cx="734496" cy="261610"/>
            </a:xfrm>
            <a:prstGeom prst="rect">
              <a:avLst/>
            </a:prstGeom>
            <a:noFill/>
          </p:spPr>
          <p:txBody>
            <a:bodyPr wrap="none" rtlCol="0">
              <a:spAutoFit/>
            </a:bodyPr>
            <a:lstStyle/>
            <a:p>
              <a:r>
                <a:rPr lang="fr-BE" sz="1100" dirty="0">
                  <a:solidFill>
                    <a:prstClr val="white"/>
                  </a:solidFill>
                </a:rPr>
                <a:t>CATALOG</a:t>
              </a:r>
            </a:p>
          </p:txBody>
        </p:sp>
      </p:grpSp>
      <p:grpSp>
        <p:nvGrpSpPr>
          <p:cNvPr id="27" name="Group 26"/>
          <p:cNvGrpSpPr/>
          <p:nvPr/>
        </p:nvGrpSpPr>
        <p:grpSpPr>
          <a:xfrm>
            <a:off x="179512" y="1412776"/>
            <a:ext cx="3983528" cy="2232248"/>
            <a:chOff x="179512" y="1772816"/>
            <a:chExt cx="3983528" cy="2232248"/>
          </a:xfrm>
        </p:grpSpPr>
        <p:cxnSp>
          <p:nvCxnSpPr>
            <p:cNvPr id="24" name="Straight Connector 23"/>
            <p:cNvCxnSpPr/>
            <p:nvPr/>
          </p:nvCxnSpPr>
          <p:spPr>
            <a:xfrm flipV="1">
              <a:off x="4163040" y="2420888"/>
              <a:ext cx="0" cy="15841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483768" y="2420888"/>
              <a:ext cx="1679272" cy="0"/>
            </a:xfrm>
            <a:prstGeom prst="straightConnector1">
              <a:avLst/>
            </a:prstGeom>
            <a:ln w="158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79512" y="1772816"/>
              <a:ext cx="2300056" cy="1246495"/>
            </a:xfrm>
            <a:prstGeom prst="rect">
              <a:avLst/>
            </a:prstGeom>
            <a:noFill/>
            <a:ln w="15875">
              <a:solidFill>
                <a:schemeClr val="accent6"/>
              </a:solidFill>
            </a:ln>
          </p:spPr>
          <p:txBody>
            <a:bodyPr wrap="square" rtlCol="0">
              <a:spAutoFit/>
            </a:bodyPr>
            <a:lstStyle/>
            <a:p>
              <a:r>
                <a:rPr lang="en-US" sz="1500" dirty="0" smtClean="0">
                  <a:solidFill>
                    <a:srgbClr val="1F497D">
                      <a:lumMod val="75000"/>
                    </a:srgbClr>
                  </a:solidFill>
                </a:rPr>
                <a:t>Every </a:t>
              </a:r>
              <a:r>
                <a:rPr lang="en-US" sz="1500" b="1" dirty="0" smtClean="0">
                  <a:solidFill>
                    <a:srgbClr val="1F497D">
                      <a:lumMod val="75000"/>
                    </a:srgbClr>
                  </a:solidFill>
                </a:rPr>
                <a:t>stakeholder</a:t>
              </a:r>
              <a:r>
                <a:rPr lang="en-US" sz="1500" dirty="0" smtClean="0">
                  <a:solidFill>
                    <a:srgbClr val="1F497D">
                      <a:lumMod val="75000"/>
                    </a:srgbClr>
                  </a:solidFill>
                </a:rPr>
                <a:t> can easily find the most common </a:t>
              </a:r>
              <a:r>
                <a:rPr lang="en-US" sz="1500" b="1" dirty="0" smtClean="0">
                  <a:solidFill>
                    <a:srgbClr val="1F497D">
                      <a:lumMod val="75000"/>
                    </a:srgbClr>
                  </a:solidFill>
                </a:rPr>
                <a:t>reusable elements </a:t>
              </a:r>
              <a:r>
                <a:rPr lang="en-US" sz="1500" dirty="0" smtClean="0">
                  <a:solidFill>
                    <a:srgbClr val="1F497D">
                      <a:lumMod val="75000"/>
                    </a:srgbClr>
                  </a:solidFill>
                </a:rPr>
                <a:t>in a </a:t>
              </a:r>
              <a:r>
                <a:rPr lang="en-US" sz="1500" b="1" dirty="0" smtClean="0">
                  <a:solidFill>
                    <a:srgbClr val="1F497D">
                      <a:lumMod val="75000"/>
                    </a:srgbClr>
                  </a:solidFill>
                </a:rPr>
                <a:t>centralized catalogue</a:t>
              </a:r>
            </a:p>
          </p:txBody>
        </p:sp>
      </p:grpSp>
      <p:grpSp>
        <p:nvGrpSpPr>
          <p:cNvPr id="31" name="Group 30"/>
          <p:cNvGrpSpPr/>
          <p:nvPr/>
        </p:nvGrpSpPr>
        <p:grpSpPr>
          <a:xfrm>
            <a:off x="5364088" y="1124744"/>
            <a:ext cx="3744416" cy="2232248"/>
            <a:chOff x="5220072" y="908720"/>
            <a:chExt cx="3744416" cy="2232248"/>
          </a:xfrm>
        </p:grpSpPr>
        <p:sp>
          <p:nvSpPr>
            <p:cNvPr id="28" name="TextBox 27"/>
            <p:cNvSpPr txBox="1"/>
            <p:nvPr/>
          </p:nvSpPr>
          <p:spPr>
            <a:xfrm>
              <a:off x="6821945" y="908720"/>
              <a:ext cx="2142543" cy="1477328"/>
            </a:xfrm>
            <a:prstGeom prst="rect">
              <a:avLst/>
            </a:prstGeom>
            <a:noFill/>
            <a:ln w="15875">
              <a:solidFill>
                <a:srgbClr val="0070C0"/>
              </a:solidFill>
            </a:ln>
          </p:spPr>
          <p:txBody>
            <a:bodyPr wrap="square" rtlCol="0">
              <a:spAutoFit/>
            </a:bodyPr>
            <a:lstStyle/>
            <a:p>
              <a:r>
                <a:rPr lang="en-US" sz="1500" b="1" dirty="0" smtClean="0">
                  <a:solidFill>
                    <a:srgbClr val="1F497D">
                      <a:lumMod val="75000"/>
                    </a:srgbClr>
                  </a:solidFill>
                </a:rPr>
                <a:t>Processes and tools </a:t>
              </a:r>
              <a:r>
                <a:rPr lang="en-US" sz="1500" dirty="0" smtClean="0">
                  <a:solidFill>
                    <a:srgbClr val="1F497D">
                      <a:lumMod val="75000"/>
                    </a:srgbClr>
                  </a:solidFill>
                </a:rPr>
                <a:t>are put in place to identify, register, implement, monitor and measure reuse throughout the </a:t>
              </a:r>
              <a:r>
                <a:rPr lang="en-US" sz="1500" b="1" dirty="0" smtClean="0">
                  <a:solidFill>
                    <a:srgbClr val="1F497D">
                      <a:lumMod val="75000"/>
                    </a:srgbClr>
                  </a:solidFill>
                </a:rPr>
                <a:t>project lifecycle</a:t>
              </a:r>
              <a:endParaRPr lang="en-US" sz="1500" b="1" dirty="0">
                <a:solidFill>
                  <a:srgbClr val="1F497D">
                    <a:lumMod val="75000"/>
                  </a:srgbClr>
                </a:solidFill>
              </a:endParaRPr>
            </a:p>
          </p:txBody>
        </p:sp>
        <p:cxnSp>
          <p:nvCxnSpPr>
            <p:cNvPr id="29" name="Straight Connector 28"/>
            <p:cNvCxnSpPr/>
            <p:nvPr/>
          </p:nvCxnSpPr>
          <p:spPr>
            <a:xfrm flipV="1">
              <a:off x="5220072" y="2492896"/>
              <a:ext cx="0" cy="648072"/>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220072" y="2492896"/>
              <a:ext cx="1601873"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6985596" y="4293096"/>
            <a:ext cx="2017284" cy="2169825"/>
          </a:xfrm>
          <a:prstGeom prst="rect">
            <a:avLst/>
          </a:prstGeom>
          <a:noFill/>
          <a:ln w="15875">
            <a:solidFill>
              <a:srgbClr val="009999"/>
            </a:solidFill>
          </a:ln>
        </p:spPr>
        <p:txBody>
          <a:bodyPr wrap="square" rtlCol="0">
            <a:spAutoFit/>
          </a:bodyPr>
          <a:lstStyle/>
          <a:p>
            <a:r>
              <a:rPr lang="en-US" sz="1500" dirty="0" smtClean="0">
                <a:solidFill>
                  <a:srgbClr val="1F497D">
                    <a:lumMod val="75000"/>
                  </a:srgbClr>
                </a:solidFill>
              </a:rPr>
              <a:t>Human </a:t>
            </a:r>
            <a:r>
              <a:rPr lang="en-US" sz="1500" b="1" dirty="0">
                <a:solidFill>
                  <a:srgbClr val="1F497D">
                    <a:lumMod val="75000"/>
                  </a:srgbClr>
                </a:solidFill>
              </a:rPr>
              <a:t>n</a:t>
            </a:r>
            <a:r>
              <a:rPr lang="en-US" sz="1500" b="1" dirty="0" smtClean="0">
                <a:solidFill>
                  <a:srgbClr val="1F497D">
                    <a:lumMod val="75000"/>
                  </a:srgbClr>
                </a:solidFill>
              </a:rPr>
              <a:t>etworks</a:t>
            </a:r>
            <a:r>
              <a:rPr lang="en-US" sz="1500" dirty="0" smtClean="0">
                <a:solidFill>
                  <a:srgbClr val="1F497D">
                    <a:lumMod val="75000"/>
                  </a:srgbClr>
                </a:solidFill>
              </a:rPr>
              <a:t> are maintained and developed on all levels (CEO’s, CIO’s, business owners, business analysts, architects) in order to keep maximum </a:t>
            </a:r>
            <a:r>
              <a:rPr lang="en-US" sz="1500" b="1" dirty="0" smtClean="0">
                <a:solidFill>
                  <a:srgbClr val="1F497D">
                    <a:lumMod val="75000"/>
                  </a:srgbClr>
                </a:solidFill>
              </a:rPr>
              <a:t>visibility </a:t>
            </a:r>
            <a:r>
              <a:rPr lang="en-US" sz="1500" dirty="0" smtClean="0">
                <a:solidFill>
                  <a:srgbClr val="1F497D">
                    <a:lumMod val="75000"/>
                  </a:srgbClr>
                </a:solidFill>
              </a:rPr>
              <a:t>on reuse potential</a:t>
            </a:r>
            <a:endParaRPr lang="en-US" sz="1500" b="1" dirty="0">
              <a:solidFill>
                <a:srgbClr val="1F497D">
                  <a:lumMod val="75000"/>
                </a:srgbClr>
              </a:solidFill>
            </a:endParaRPr>
          </a:p>
        </p:txBody>
      </p:sp>
      <p:cxnSp>
        <p:nvCxnSpPr>
          <p:cNvPr id="37" name="Straight Arrow Connector 36"/>
          <p:cNvCxnSpPr/>
          <p:nvPr/>
        </p:nvCxnSpPr>
        <p:spPr>
          <a:xfrm>
            <a:off x="6083108" y="5661248"/>
            <a:ext cx="864096" cy="0"/>
          </a:xfrm>
          <a:prstGeom prst="straightConnector1">
            <a:avLst/>
          </a:prstGeom>
          <a:ln w="15875">
            <a:solidFill>
              <a:srgbClr val="009999"/>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083108" y="4649567"/>
            <a:ext cx="0" cy="1011683"/>
          </a:xfrm>
          <a:prstGeom prst="line">
            <a:avLst/>
          </a:prstGeom>
          <a:ln w="15875">
            <a:solidFill>
              <a:srgbClr val="009999"/>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9261" y="5149641"/>
            <a:ext cx="2358567" cy="1015663"/>
          </a:xfrm>
          <a:prstGeom prst="rect">
            <a:avLst/>
          </a:prstGeom>
          <a:noFill/>
          <a:ln w="15875">
            <a:solidFill>
              <a:srgbClr val="FF0000"/>
            </a:solidFill>
          </a:ln>
        </p:spPr>
        <p:txBody>
          <a:bodyPr wrap="square" rtlCol="0">
            <a:spAutoFit/>
          </a:bodyPr>
          <a:lstStyle/>
          <a:p>
            <a:r>
              <a:rPr lang="en-US" sz="1500" dirty="0" smtClean="0">
                <a:solidFill>
                  <a:srgbClr val="1F497D">
                    <a:lumMod val="75000"/>
                  </a:srgbClr>
                </a:solidFill>
              </a:rPr>
              <a:t>A </a:t>
            </a:r>
            <a:r>
              <a:rPr lang="en-US" sz="1500" b="1" dirty="0" smtClean="0">
                <a:solidFill>
                  <a:srgbClr val="1F497D">
                    <a:lumMod val="75000"/>
                  </a:srgbClr>
                </a:solidFill>
              </a:rPr>
              <a:t>culture</a:t>
            </a:r>
            <a:r>
              <a:rPr lang="en-US" sz="1500" dirty="0" smtClean="0">
                <a:solidFill>
                  <a:srgbClr val="1F497D">
                    <a:lumMod val="75000"/>
                  </a:srgbClr>
                </a:solidFill>
              </a:rPr>
              <a:t> develops where </a:t>
            </a:r>
            <a:r>
              <a:rPr lang="en-US" sz="1500" b="1" dirty="0" smtClean="0">
                <a:solidFill>
                  <a:srgbClr val="1F497D">
                    <a:lumMod val="75000"/>
                  </a:srgbClr>
                </a:solidFill>
              </a:rPr>
              <a:t>reuse is adopted </a:t>
            </a:r>
            <a:r>
              <a:rPr lang="en-US" sz="1500" dirty="0" smtClean="0">
                <a:solidFill>
                  <a:srgbClr val="1F497D">
                    <a:lumMod val="75000"/>
                  </a:srgbClr>
                </a:solidFill>
              </a:rPr>
              <a:t>and the creation of </a:t>
            </a:r>
            <a:r>
              <a:rPr lang="en-US" sz="1500" b="1" dirty="0" smtClean="0">
                <a:solidFill>
                  <a:srgbClr val="1F497D">
                    <a:lumMod val="75000"/>
                  </a:srgbClr>
                </a:solidFill>
              </a:rPr>
              <a:t>reusable products</a:t>
            </a:r>
            <a:r>
              <a:rPr lang="en-US" sz="1500" dirty="0" smtClean="0">
                <a:solidFill>
                  <a:srgbClr val="1F497D">
                    <a:lumMod val="75000"/>
                  </a:srgbClr>
                </a:solidFill>
              </a:rPr>
              <a:t> is promoted,</a:t>
            </a:r>
          </a:p>
        </p:txBody>
      </p:sp>
      <p:cxnSp>
        <p:nvCxnSpPr>
          <p:cNvPr id="40" name="Straight Connector 39"/>
          <p:cNvCxnSpPr/>
          <p:nvPr/>
        </p:nvCxnSpPr>
        <p:spPr>
          <a:xfrm flipV="1">
            <a:off x="3059832" y="5301208"/>
            <a:ext cx="0" cy="33231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427828" y="5633519"/>
            <a:ext cx="632004" cy="77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48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99792" y="5798145"/>
            <a:ext cx="4385047" cy="923330"/>
          </a:xfrm>
          <a:prstGeom prst="rect">
            <a:avLst/>
          </a:prstGeom>
          <a:noFill/>
        </p:spPr>
        <p:txBody>
          <a:bodyPr wrap="none" rtlCol="0">
            <a:spAutoFit/>
          </a:bodyPr>
          <a:lstStyle/>
          <a:p>
            <a:r>
              <a:rPr lang="fr-BE" sz="5400" u="sng" dirty="0">
                <a:solidFill>
                  <a:schemeClr val="tx2"/>
                </a:solidFill>
                <a:hlinkClick r:id="rId3"/>
              </a:rPr>
              <a:t>reuse.smals.be</a:t>
            </a:r>
            <a:endParaRPr lang="fr-BE" sz="5400" u="sng" dirty="0">
              <a:solidFill>
                <a:schemeClr val="tx2"/>
              </a:solidFill>
            </a:endParaRPr>
          </a:p>
        </p:txBody>
      </p:sp>
      <p:sp>
        <p:nvSpPr>
          <p:cNvPr id="2" name="Slide Number Placeholder 1"/>
          <p:cNvSpPr>
            <a:spLocks noGrp="1"/>
          </p:cNvSpPr>
          <p:nvPr>
            <p:ph type="sldNum" sz="quarter" idx="12"/>
          </p:nvPr>
        </p:nvSpPr>
        <p:spPr/>
        <p:txBody>
          <a:bodyPr/>
          <a:lstStyle/>
          <a:p>
            <a:fld id="{71509E29-EB08-41CF-8A63-5F0085EEBB4A}" type="slidenum">
              <a:rPr lang="fr-BE" smtClean="0"/>
              <a:t>67</a:t>
            </a:fld>
            <a:endParaRPr lang="fr-BE" dirty="0"/>
          </a:p>
        </p:txBody>
      </p:sp>
      <p:pic>
        <p:nvPicPr>
          <p:cNvPr id="4" name="Picture 3"/>
          <p:cNvPicPr>
            <a:picLocks noChangeAspect="1"/>
          </p:cNvPicPr>
          <p:nvPr/>
        </p:nvPicPr>
        <p:blipFill>
          <a:blip r:embed="rId4"/>
          <a:stretch>
            <a:fillRect/>
          </a:stretch>
        </p:blipFill>
        <p:spPr>
          <a:xfrm>
            <a:off x="0" y="1"/>
            <a:ext cx="9144000" cy="5696132"/>
          </a:xfrm>
          <a:prstGeom prst="rect">
            <a:avLst/>
          </a:prstGeom>
        </p:spPr>
      </p:pic>
    </p:spTree>
    <p:extLst>
      <p:ext uri="{BB962C8B-B14F-4D97-AF65-F5344CB8AC3E}">
        <p14:creationId xmlns:p14="http://schemas.microsoft.com/office/powerpoint/2010/main" val="3088748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68</a:t>
            </a:fld>
            <a:endParaRPr lang="nl-BE" dirty="0"/>
          </a:p>
        </p:txBody>
      </p:sp>
    </p:spTree>
    <p:extLst>
      <p:ext uri="{BB962C8B-B14F-4D97-AF65-F5344CB8AC3E}">
        <p14:creationId xmlns:p14="http://schemas.microsoft.com/office/powerpoint/2010/main" val="102429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Rise of (public) cloud</a:t>
            </a:r>
            <a:endParaRPr lang="en-GB" noProof="0" dirty="0"/>
          </a:p>
        </p:txBody>
      </p:sp>
      <p:pic>
        <p:nvPicPr>
          <p:cNvPr id="3074" name="Picture 2" descr="AWS vs Azure vs Google"/>
          <p:cNvPicPr>
            <a:picLocks noChangeAspect="1" noChangeArrowheads="1"/>
          </p:cNvPicPr>
          <p:nvPr/>
        </p:nvPicPr>
        <p:blipFill rotWithShape="1">
          <a:blip r:embed="rId2">
            <a:extLst>
              <a:ext uri="{28A0092B-C50C-407E-A947-70E740481C1C}">
                <a14:useLocalDpi xmlns:a14="http://schemas.microsoft.com/office/drawing/2010/main" val="0"/>
              </a:ext>
            </a:extLst>
          </a:blip>
          <a:srcRect b="19672"/>
          <a:stretch/>
        </p:blipFill>
        <p:spPr bwMode="auto">
          <a:xfrm>
            <a:off x="107504" y="980728"/>
            <a:ext cx="8924417"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7744" y="4581128"/>
            <a:ext cx="4734758" cy="523220"/>
          </a:xfrm>
          <a:prstGeom prst="rect">
            <a:avLst/>
          </a:prstGeom>
          <a:noFill/>
        </p:spPr>
        <p:txBody>
          <a:bodyPr wrap="none" rtlCol="0">
            <a:spAutoFit/>
          </a:bodyPr>
          <a:lstStyle/>
          <a:p>
            <a:r>
              <a:rPr lang="en-US" sz="2800" dirty="0" smtClean="0"/>
              <a:t>Amazon vs Microsoft vs Google</a:t>
            </a:r>
            <a:endParaRPr lang="en-US" sz="2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979" y="5103993"/>
            <a:ext cx="2592288" cy="1460507"/>
          </a:xfrm>
          <a:prstGeom prst="rect">
            <a:avLst/>
          </a:prstGeom>
        </p:spPr>
      </p:pic>
      <p:sp>
        <p:nvSpPr>
          <p:cNvPr id="7" name="TextBox 6"/>
          <p:cNvSpPr txBox="1"/>
          <p:nvPr/>
        </p:nvSpPr>
        <p:spPr>
          <a:xfrm>
            <a:off x="2771800" y="5577023"/>
            <a:ext cx="429926" cy="523220"/>
          </a:xfrm>
          <a:prstGeom prst="rect">
            <a:avLst/>
          </a:prstGeom>
          <a:noFill/>
        </p:spPr>
        <p:txBody>
          <a:bodyPr wrap="none" rtlCol="0">
            <a:spAutoFit/>
          </a:bodyPr>
          <a:lstStyle/>
          <a:p>
            <a:r>
              <a:rPr lang="en-US" sz="2800" dirty="0" smtClean="0"/>
              <a:t>&amp;</a:t>
            </a:r>
            <a:endParaRPr lang="en-US" sz="2800" dirty="0"/>
          </a:p>
        </p:txBody>
      </p:sp>
      <p:sp>
        <p:nvSpPr>
          <p:cNvPr id="8" name="Slide Number Placeholder 7"/>
          <p:cNvSpPr>
            <a:spLocks noGrp="1"/>
          </p:cNvSpPr>
          <p:nvPr>
            <p:ph type="sldNum" sz="quarter" idx="12"/>
          </p:nvPr>
        </p:nvSpPr>
        <p:spPr/>
        <p:txBody>
          <a:bodyPr/>
          <a:lstStyle/>
          <a:p>
            <a:fld id="{13B540AB-6939-4937-A918-1D15FF1C7CE3}" type="slidenum">
              <a:rPr lang="nl-BE" smtClean="0"/>
              <a:pPr/>
              <a:t>69</a:t>
            </a:fld>
            <a:endParaRPr lang="nl-BE" dirty="0"/>
          </a:p>
        </p:txBody>
      </p:sp>
    </p:spTree>
    <p:extLst>
      <p:ext uri="{BB962C8B-B14F-4D97-AF65-F5344CB8AC3E}">
        <p14:creationId xmlns:p14="http://schemas.microsoft.com/office/powerpoint/2010/main" val="258785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What</a:t>
            </a:r>
            <a:r>
              <a:rPr lang="nl-BE" dirty="0" smtClean="0"/>
              <a:t> is “Cloud” ?</a:t>
            </a:r>
            <a:endParaRPr lang="fr-BE" dirty="0"/>
          </a:p>
        </p:txBody>
      </p:sp>
      <p:sp>
        <p:nvSpPr>
          <p:cNvPr id="5" name="Slide Number Placeholder 4"/>
          <p:cNvSpPr>
            <a:spLocks noGrp="1"/>
          </p:cNvSpPr>
          <p:nvPr>
            <p:ph type="sldNum" sz="quarter" idx="12"/>
          </p:nvPr>
        </p:nvSpPr>
        <p:spPr/>
        <p:txBody>
          <a:bodyPr/>
          <a:lstStyle/>
          <a:p>
            <a:fld id="{47356A36-FB20-481F-ADDA-2C00D2E0A77A}" type="slidenum">
              <a:rPr lang="en-US" smtClean="0"/>
              <a:pPr/>
              <a:t>7</a:t>
            </a:fld>
            <a:endParaRPr lang="en-US" dirty="0"/>
          </a:p>
        </p:txBody>
      </p:sp>
      <p:graphicFrame>
        <p:nvGraphicFramePr>
          <p:cNvPr id="11" name="Diagram 10"/>
          <p:cNvGraphicFramePr/>
          <p:nvPr>
            <p:extLst>
              <p:ext uri="{D42A27DB-BD31-4B8C-83A1-F6EECF244321}">
                <p14:modId xmlns:p14="http://schemas.microsoft.com/office/powerpoint/2010/main" val="3195396162"/>
              </p:ext>
            </p:extLst>
          </p:nvPr>
        </p:nvGraphicFramePr>
        <p:xfrm>
          <a:off x="1205219" y="1068656"/>
          <a:ext cx="7091494" cy="5087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2822797568"/>
              </p:ext>
            </p:extLst>
          </p:nvPr>
        </p:nvGraphicFramePr>
        <p:xfrm>
          <a:off x="806825" y="1144155"/>
          <a:ext cx="7436100" cy="51651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6756409" y="5991671"/>
            <a:ext cx="2387596" cy="461665"/>
          </a:xfrm>
          <a:prstGeom prst="rect">
            <a:avLst/>
          </a:prstGeom>
          <a:noFill/>
        </p:spPr>
        <p:txBody>
          <a:bodyPr wrap="square" rtlCol="0">
            <a:spAutoFit/>
          </a:bodyPr>
          <a:lstStyle/>
          <a:p>
            <a:r>
              <a:rPr lang="nl-BE" sz="1200" dirty="0" smtClean="0"/>
              <a:t>Source: National </a:t>
            </a:r>
            <a:r>
              <a:rPr lang="nl-BE" sz="1200" dirty="0" err="1" smtClean="0"/>
              <a:t>Institute</a:t>
            </a:r>
            <a:r>
              <a:rPr lang="nl-BE" sz="1200" dirty="0" smtClean="0"/>
              <a:t> </a:t>
            </a:r>
            <a:r>
              <a:rPr lang="nl-BE" sz="1200" dirty="0" err="1" smtClean="0"/>
              <a:t>for</a:t>
            </a:r>
            <a:r>
              <a:rPr lang="nl-BE" sz="1200" dirty="0" smtClean="0"/>
              <a:t> Standards </a:t>
            </a:r>
            <a:r>
              <a:rPr lang="nl-BE" sz="1200" dirty="0" err="1" smtClean="0"/>
              <a:t>and</a:t>
            </a:r>
            <a:r>
              <a:rPr lang="nl-BE" sz="1200" dirty="0" smtClean="0"/>
              <a:t> Technology, USA</a:t>
            </a:r>
            <a:endParaRPr lang="fr-BE" sz="1200" dirty="0"/>
          </a:p>
        </p:txBody>
      </p:sp>
    </p:spTree>
    <p:extLst>
      <p:ext uri="{BB962C8B-B14F-4D97-AF65-F5344CB8AC3E}">
        <p14:creationId xmlns:p14="http://schemas.microsoft.com/office/powerpoint/2010/main" val="27549667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Rise of (public) </a:t>
            </a:r>
            <a:r>
              <a:rPr lang="en-GB" noProof="0" dirty="0" smtClean="0"/>
              <a:t>cloud</a:t>
            </a:r>
            <a:endParaRPr lang="en-GB" noProof="0" dirty="0"/>
          </a:p>
        </p:txBody>
      </p:sp>
      <p:sp>
        <p:nvSpPr>
          <p:cNvPr id="3" name="Text Placeholder 2"/>
          <p:cNvSpPr>
            <a:spLocks noGrp="1"/>
          </p:cNvSpPr>
          <p:nvPr>
            <p:ph type="body" sz="quarter" idx="13"/>
          </p:nvPr>
        </p:nvSpPr>
        <p:spPr/>
        <p:txBody>
          <a:bodyPr/>
          <a:lstStyle/>
          <a:p>
            <a:r>
              <a:rPr lang="en-GB" noProof="0" dirty="0"/>
              <a:t>Need for overall government positioning</a:t>
            </a:r>
          </a:p>
          <a:p>
            <a:pPr lvl="1"/>
            <a:r>
              <a:rPr lang="en-GB" noProof="0" dirty="0" err="1"/>
              <a:t>eGov</a:t>
            </a:r>
            <a:r>
              <a:rPr lang="en-GB" noProof="0" dirty="0"/>
              <a:t> </a:t>
            </a:r>
            <a:r>
              <a:rPr lang="en-GB" noProof="0" dirty="0" smtClean="0"/>
              <a:t>public </a:t>
            </a:r>
            <a:r>
              <a:rPr lang="en-GB" noProof="0" dirty="0"/>
              <a:t>c</a:t>
            </a:r>
            <a:r>
              <a:rPr lang="en-GB" noProof="0" dirty="0" smtClean="0"/>
              <a:t>loud </a:t>
            </a:r>
            <a:r>
              <a:rPr lang="en-GB" noProof="0" dirty="0"/>
              <a:t>p</a:t>
            </a:r>
            <a:r>
              <a:rPr lang="en-GB" noProof="0" dirty="0" smtClean="0"/>
              <a:t>olicy</a:t>
            </a:r>
            <a:endParaRPr lang="en-GB" noProof="0" dirty="0"/>
          </a:p>
          <a:p>
            <a:pPr lvl="1"/>
            <a:r>
              <a:rPr lang="en-GB" noProof="0" dirty="0"/>
              <a:t>b</a:t>
            </a:r>
            <a:r>
              <a:rPr lang="en-GB" noProof="0" dirty="0" smtClean="0"/>
              <a:t>ased </a:t>
            </a:r>
            <a:r>
              <a:rPr lang="en-GB" noProof="0" dirty="0"/>
              <a:t>on information classification</a:t>
            </a:r>
          </a:p>
          <a:p>
            <a:pPr lvl="1"/>
            <a:r>
              <a:rPr lang="en-GB" noProof="0" dirty="0"/>
              <a:t>a</a:t>
            </a:r>
            <a:r>
              <a:rPr lang="en-GB" noProof="0" dirty="0" smtClean="0"/>
              <a:t>ppropriate organizational, technical </a:t>
            </a:r>
            <a:r>
              <a:rPr lang="en-GB" noProof="0" dirty="0"/>
              <a:t>&amp; contractual measures</a:t>
            </a:r>
          </a:p>
          <a:p>
            <a:pPr lvl="1"/>
            <a:r>
              <a:rPr lang="en-GB" noProof="0" dirty="0"/>
              <a:t>h</a:t>
            </a:r>
            <a:r>
              <a:rPr lang="en-GB" noProof="0" dirty="0" smtClean="0"/>
              <a:t>ybrid </a:t>
            </a:r>
            <a:r>
              <a:rPr lang="en-GB" noProof="0" dirty="0"/>
              <a:t>approach</a:t>
            </a:r>
          </a:p>
          <a:p>
            <a:r>
              <a:rPr lang="en-GB" noProof="0" dirty="0"/>
              <a:t>G-Cloud as broker</a:t>
            </a:r>
          </a:p>
          <a:p>
            <a:pPr lvl="1"/>
            <a:r>
              <a:rPr lang="en-GB" noProof="0" dirty="0"/>
              <a:t>k</a:t>
            </a:r>
            <a:r>
              <a:rPr lang="en-GB" noProof="0" dirty="0" smtClean="0"/>
              <a:t>nowledge </a:t>
            </a:r>
            <a:r>
              <a:rPr lang="en-GB" noProof="0" dirty="0"/>
              <a:t>&amp; expertise on cloud offerings</a:t>
            </a:r>
          </a:p>
          <a:p>
            <a:pPr lvl="1"/>
            <a:r>
              <a:rPr lang="en-GB" noProof="0" dirty="0"/>
              <a:t>c</a:t>
            </a:r>
            <a:r>
              <a:rPr lang="en-GB" noProof="0" dirty="0" smtClean="0"/>
              <a:t>ontracts </a:t>
            </a:r>
            <a:r>
              <a:rPr lang="en-GB" noProof="0" dirty="0"/>
              <a:t>&amp; implementation partners</a:t>
            </a:r>
          </a:p>
          <a:p>
            <a:pPr lvl="1"/>
            <a:r>
              <a:rPr lang="en-GB" noProof="0" dirty="0"/>
              <a:t>t</a:t>
            </a:r>
            <a:r>
              <a:rPr lang="en-GB" noProof="0" dirty="0" smtClean="0"/>
              <a:t>ools </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70</a:t>
            </a:fld>
            <a:endParaRPr lang="nl-BE" dirty="0"/>
          </a:p>
        </p:txBody>
      </p:sp>
    </p:spTree>
    <p:extLst>
      <p:ext uri="{BB962C8B-B14F-4D97-AF65-F5344CB8AC3E}">
        <p14:creationId xmlns:p14="http://schemas.microsoft.com/office/powerpoint/2010/main" val="1252914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Public cloud - main issues</a:t>
            </a:r>
            <a:endParaRPr lang="en-GB" noProof="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71</a:t>
            </a:fld>
            <a:endParaRPr lang="nl-BE" dirty="0"/>
          </a:p>
        </p:txBody>
      </p:sp>
      <p:sp>
        <p:nvSpPr>
          <p:cNvPr id="4" name="Tijdelijke aanduiding voor tekst 3"/>
          <p:cNvSpPr>
            <a:spLocks noGrp="1"/>
          </p:cNvSpPr>
          <p:nvPr>
            <p:ph type="body" sz="quarter" idx="13"/>
          </p:nvPr>
        </p:nvSpPr>
        <p:spPr/>
        <p:txBody>
          <a:bodyPr>
            <a:normAutofit/>
          </a:bodyPr>
          <a:lstStyle/>
          <a:p>
            <a:r>
              <a:rPr lang="en-GB" dirty="0"/>
              <a:t>L</a:t>
            </a:r>
            <a:r>
              <a:rPr lang="en-GB" noProof="0" dirty="0" err="1" smtClean="0"/>
              <a:t>ongitudinal</a:t>
            </a:r>
            <a:r>
              <a:rPr lang="en-GB" noProof="0" dirty="0" smtClean="0"/>
              <a:t> confidentiality of personal data</a:t>
            </a:r>
          </a:p>
          <a:p>
            <a:pPr lvl="1"/>
            <a:r>
              <a:rPr lang="en-GB" noProof="0" dirty="0" smtClean="0"/>
              <a:t>need for comprehensive longitudinal encryption of personal data</a:t>
            </a:r>
          </a:p>
          <a:p>
            <a:pPr lvl="1"/>
            <a:r>
              <a:rPr lang="en-GB" noProof="0" dirty="0" smtClean="0"/>
              <a:t>in motion, at rest and in use</a:t>
            </a:r>
          </a:p>
          <a:p>
            <a:r>
              <a:rPr lang="en-GB" dirty="0"/>
              <a:t>P</a:t>
            </a:r>
            <a:r>
              <a:rPr lang="en-GB" noProof="0" dirty="0" err="1" smtClean="0"/>
              <a:t>erformant</a:t>
            </a:r>
            <a:r>
              <a:rPr lang="en-GB" noProof="0" dirty="0" smtClean="0"/>
              <a:t> continuous availability of application and data</a:t>
            </a:r>
          </a:p>
          <a:p>
            <a:r>
              <a:rPr lang="en-GB" dirty="0"/>
              <a:t>E</a:t>
            </a:r>
            <a:r>
              <a:rPr lang="en-GB" noProof="0" dirty="0" err="1" smtClean="0"/>
              <a:t>asy</a:t>
            </a:r>
            <a:r>
              <a:rPr lang="en-GB" noProof="0" dirty="0" smtClean="0"/>
              <a:t> migration of applications and data</a:t>
            </a:r>
          </a:p>
          <a:p>
            <a:r>
              <a:rPr lang="en-GB" noProof="0" dirty="0" smtClean="0"/>
              <a:t>Compliance with GDPR</a:t>
            </a:r>
          </a:p>
        </p:txBody>
      </p:sp>
    </p:spTree>
    <p:extLst>
      <p:ext uri="{BB962C8B-B14F-4D97-AF65-F5344CB8AC3E}">
        <p14:creationId xmlns:p14="http://schemas.microsoft.com/office/powerpoint/2010/main" val="9336873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72</a:t>
            </a:fld>
            <a:endParaRPr lang="nl-BE" dirty="0"/>
          </a:p>
        </p:txBody>
      </p:sp>
    </p:spTree>
    <p:extLst>
      <p:ext uri="{BB962C8B-B14F-4D97-AF65-F5344CB8AC3E}">
        <p14:creationId xmlns:p14="http://schemas.microsoft.com/office/powerpoint/2010/main" val="354983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smtClean="0"/>
              <a:t>Blockchain</a:t>
            </a:r>
            <a:r>
              <a:rPr lang="en-GB" noProof="0" dirty="0" smtClean="0"/>
              <a:t> is about organizing trust </a:t>
            </a:r>
            <a:endParaRPr lang="en-GB" noProof="0" dirty="0"/>
          </a:p>
        </p:txBody>
      </p:sp>
      <p:pic>
        <p:nvPicPr>
          <p:cNvPr id="13"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348454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348454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133253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4273631"/>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536420" y="2608742"/>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2" name="Rectangle 141"/>
          <p:cNvSpPr/>
          <p:nvPr/>
        </p:nvSpPr>
        <p:spPr>
          <a:xfrm>
            <a:off x="49545" y="5302510"/>
            <a:ext cx="8971280" cy="11596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smtClean="0">
                <a:solidFill>
                  <a:schemeClr val="tx1"/>
                </a:solidFill>
              </a:rPr>
              <a:t>Blockchain Network</a:t>
            </a:r>
            <a:endParaRPr lang="nl-BE" sz="2400" b="1" dirty="0">
              <a:solidFill>
                <a:schemeClr val="tx1"/>
              </a:solidFill>
            </a:endParaRPr>
          </a:p>
        </p:txBody>
      </p:sp>
      <p:cxnSp>
        <p:nvCxnSpPr>
          <p:cNvPr id="36" name="Straight Connector 35"/>
          <p:cNvCxnSpPr/>
          <p:nvPr/>
        </p:nvCxnSpPr>
        <p:spPr>
          <a:xfrm>
            <a:off x="1123094" y="2588744"/>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34014" y="3551768"/>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123094" y="3498730"/>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662263" y="2569949"/>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12420" y="2026222"/>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12420" y="381540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4793177" y="1166499"/>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2280"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6497" y="351946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6497"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2463" y="1367455"/>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flipH="1">
            <a:off x="7726497" y="2462515"/>
            <a:ext cx="17133" cy="138776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54208" y="2058847"/>
            <a:ext cx="989422" cy="40366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777792" y="2058847"/>
            <a:ext cx="977454" cy="372295"/>
          </a:xfrm>
          <a:prstGeom prst="line">
            <a:avLst/>
          </a:prstGeom>
          <a:ln w="508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773322" y="3827828"/>
            <a:ext cx="970308" cy="48072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5122280" y="2058847"/>
            <a:ext cx="2604217" cy="2249701"/>
            <a:chOff x="5122280" y="2058847"/>
            <a:chExt cx="2604217" cy="2249701"/>
          </a:xfrm>
        </p:grpSpPr>
        <p:pic>
          <p:nvPicPr>
            <p:cNvPr id="7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2280" y="351946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Connector 90"/>
            <p:cNvCxnSpPr>
              <a:endCxn id="81" idx="0"/>
            </p:cNvCxnSpPr>
            <p:nvPr/>
          </p:nvCxnSpPr>
          <p:spPr>
            <a:xfrm>
              <a:off x="5789604" y="3760742"/>
              <a:ext cx="983716" cy="5478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77792" y="2431142"/>
              <a:ext cx="11812"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81041" y="2058847"/>
              <a:ext cx="992279" cy="16907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83994" y="2431142"/>
              <a:ext cx="1942503"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83994" y="3749561"/>
              <a:ext cx="1942503" cy="10075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a:endCxn id="81" idx="0"/>
          </p:cNvCxnSpPr>
          <p:nvPr/>
        </p:nvCxnSpPr>
        <p:spPr>
          <a:xfrm flipH="1">
            <a:off x="6773320" y="2058847"/>
            <a:ext cx="1" cy="224970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6773320" y="2058847"/>
            <a:ext cx="953177" cy="17914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6773320" y="2431142"/>
            <a:ext cx="970309"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5783994" y="2431142"/>
            <a:ext cx="989326"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83994" y="2431142"/>
            <a:ext cx="1959636" cy="313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783994" y="2431142"/>
            <a:ext cx="1942503" cy="141917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1" name="Right Arrow 130"/>
          <p:cNvSpPr/>
          <p:nvPr/>
        </p:nvSpPr>
        <p:spPr>
          <a:xfrm>
            <a:off x="4116984" y="2891416"/>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2463" y="430854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unixstickers.com/image/cache/data/stickers/guyfawkes/guyfawkes.sh-600x600.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84770" y="3464535"/>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206984" y="5807789"/>
            <a:ext cx="2941361"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smtClean="0"/>
              <a:t>Registration</a:t>
            </a:r>
            <a:r>
              <a:rPr lang="nl-BE" sz="2400" b="1" dirty="0" smtClean="0"/>
              <a:t> of </a:t>
            </a:r>
            <a:r>
              <a:rPr lang="nl-BE" sz="2400" b="1" dirty="0" err="1" smtClean="0"/>
              <a:t>facts</a:t>
            </a:r>
            <a:endParaRPr lang="nl-BE" sz="2400" b="1" dirty="0" smtClean="0"/>
          </a:p>
        </p:txBody>
      </p:sp>
      <p:sp>
        <p:nvSpPr>
          <p:cNvPr id="53" name="Rounded Rectangle 52"/>
          <p:cNvSpPr/>
          <p:nvPr/>
        </p:nvSpPr>
        <p:spPr>
          <a:xfrm>
            <a:off x="6003305" y="5807789"/>
            <a:ext cx="290241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smtClean="0"/>
              <a:t>Enforcement</a:t>
            </a:r>
            <a:r>
              <a:rPr lang="nl-BE" sz="2400" b="1" dirty="0" smtClean="0"/>
              <a:t> of </a:t>
            </a:r>
            <a:r>
              <a:rPr lang="nl-BE" sz="2400" b="1" dirty="0" err="1" smtClean="0"/>
              <a:t>rules</a:t>
            </a:r>
            <a:endParaRPr lang="nl-BE" sz="2400" b="1" dirty="0"/>
          </a:p>
        </p:txBody>
      </p:sp>
      <p:sp>
        <p:nvSpPr>
          <p:cNvPr id="54" name="Rounded Rectangle 53"/>
          <p:cNvSpPr/>
          <p:nvPr/>
        </p:nvSpPr>
        <p:spPr>
          <a:xfrm>
            <a:off x="3313919" y="5807789"/>
            <a:ext cx="252667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Transfer of assets</a:t>
            </a:r>
          </a:p>
        </p:txBody>
      </p:sp>
      <p:sp>
        <p:nvSpPr>
          <p:cNvPr id="6" name="Slide Number Placeholder 5"/>
          <p:cNvSpPr>
            <a:spLocks noGrp="1"/>
          </p:cNvSpPr>
          <p:nvPr>
            <p:ph type="sldNum" sz="quarter" idx="12"/>
          </p:nvPr>
        </p:nvSpPr>
        <p:spPr/>
        <p:txBody>
          <a:bodyPr/>
          <a:lstStyle/>
          <a:p>
            <a:fld id="{13B540AB-6939-4937-A918-1D15FF1C7CE3}" type="slidenum">
              <a:rPr lang="nl-BE" smtClean="0"/>
              <a:pPr/>
              <a:t>73</a:t>
            </a:fld>
            <a:endParaRPr lang="nl-BE" dirty="0"/>
          </a:p>
        </p:txBody>
      </p:sp>
    </p:spTree>
    <p:extLst>
      <p:ext uri="{BB962C8B-B14F-4D97-AF65-F5344CB8AC3E}">
        <p14:creationId xmlns:p14="http://schemas.microsoft.com/office/powerpoint/2010/main" val="323333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Registration of facts</a:t>
            </a:r>
            <a:endParaRPr lang="en-GB" noProof="0" dirty="0"/>
          </a:p>
        </p:txBody>
      </p:sp>
      <p:grpSp>
        <p:nvGrpSpPr>
          <p:cNvPr id="6" name="Group 5"/>
          <p:cNvGrpSpPr/>
          <p:nvPr/>
        </p:nvGrpSpPr>
        <p:grpSpPr>
          <a:xfrm>
            <a:off x="3079510" y="3026575"/>
            <a:ext cx="1288686" cy="1459274"/>
            <a:chOff x="487707" y="2765109"/>
            <a:chExt cx="1288686" cy="1459274"/>
          </a:xfrm>
        </p:grpSpPr>
        <p:pic>
          <p:nvPicPr>
            <p:cNvPr id="14338"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5852" y="2765109"/>
              <a:ext cx="1120950" cy="11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707" y="3855051"/>
              <a:ext cx="1288686" cy="369332"/>
            </a:xfrm>
            <a:prstGeom prst="rect">
              <a:avLst/>
            </a:prstGeom>
            <a:noFill/>
          </p:spPr>
          <p:txBody>
            <a:bodyPr wrap="none" rtlCol="0">
              <a:spAutoFit/>
            </a:bodyPr>
            <a:lstStyle/>
            <a:p>
              <a:r>
                <a:rPr lang="nl-BE" b="1" dirty="0" err="1" smtClean="0">
                  <a:solidFill>
                    <a:schemeClr val="tx1">
                      <a:lumMod val="50000"/>
                      <a:lumOff val="50000"/>
                    </a:schemeClr>
                  </a:solidFill>
                </a:rPr>
                <a:t>Vaccination</a:t>
              </a:r>
              <a:endParaRPr lang="nl-BE" b="1" dirty="0">
                <a:solidFill>
                  <a:schemeClr val="tx1">
                    <a:lumMod val="50000"/>
                    <a:lumOff val="50000"/>
                  </a:schemeClr>
                </a:solidFill>
              </a:endParaRPr>
            </a:p>
          </p:txBody>
        </p:sp>
      </p:grpSp>
      <p:grpSp>
        <p:nvGrpSpPr>
          <p:cNvPr id="14341" name="Group 14340"/>
          <p:cNvGrpSpPr/>
          <p:nvPr/>
        </p:nvGrpSpPr>
        <p:grpSpPr>
          <a:xfrm>
            <a:off x="6082398" y="1406925"/>
            <a:ext cx="1155263" cy="1259366"/>
            <a:chOff x="3034475" y="4294350"/>
            <a:chExt cx="1155263" cy="1259366"/>
          </a:xfrm>
        </p:grpSpPr>
        <p:pic>
          <p:nvPicPr>
            <p:cNvPr id="22" name="Picture 42" descr="Image result for personal information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4475" y="4294350"/>
              <a:ext cx="1155263" cy="8672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146535" y="5184384"/>
              <a:ext cx="931152" cy="369332"/>
            </a:xfrm>
            <a:prstGeom prst="rect">
              <a:avLst/>
            </a:prstGeom>
            <a:noFill/>
          </p:spPr>
          <p:txBody>
            <a:bodyPr wrap="none" rtlCol="0">
              <a:spAutoFit/>
            </a:bodyPr>
            <a:lstStyle/>
            <a:p>
              <a:pPr algn="ctr"/>
              <a:r>
                <a:rPr lang="nl-BE" b="1" dirty="0" smtClean="0">
                  <a:solidFill>
                    <a:schemeClr val="tx1">
                      <a:lumMod val="50000"/>
                      <a:lumOff val="50000"/>
                    </a:schemeClr>
                  </a:solidFill>
                </a:rPr>
                <a:t>Identity</a:t>
              </a:r>
              <a:endParaRPr lang="nl-BE" b="1" dirty="0">
                <a:solidFill>
                  <a:schemeClr val="tx1">
                    <a:lumMod val="50000"/>
                    <a:lumOff val="50000"/>
                  </a:schemeClr>
                </a:solidFill>
              </a:endParaRPr>
            </a:p>
          </p:txBody>
        </p:sp>
      </p:grpSp>
      <p:grpSp>
        <p:nvGrpSpPr>
          <p:cNvPr id="14" name="Group 13"/>
          <p:cNvGrpSpPr/>
          <p:nvPr/>
        </p:nvGrpSpPr>
        <p:grpSpPr>
          <a:xfrm>
            <a:off x="4781808" y="1407042"/>
            <a:ext cx="1018386" cy="1300636"/>
            <a:chOff x="6575378" y="1121119"/>
            <a:chExt cx="1018386" cy="1300636"/>
          </a:xfrm>
        </p:grpSpPr>
        <p:pic>
          <p:nvPicPr>
            <p:cNvPr id="19" name="Picture 36" descr="Diploma Icon Conclusion, diploma ico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5378" y="1121119"/>
              <a:ext cx="1018386" cy="10183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589083" y="2052423"/>
              <a:ext cx="990977" cy="369332"/>
            </a:xfrm>
            <a:prstGeom prst="rect">
              <a:avLst/>
            </a:prstGeom>
            <a:noFill/>
          </p:spPr>
          <p:txBody>
            <a:bodyPr wrap="none" rtlCol="0">
              <a:spAutoFit/>
            </a:bodyPr>
            <a:lstStyle/>
            <a:p>
              <a:r>
                <a:rPr lang="nl-BE" b="1" dirty="0" smtClean="0">
                  <a:solidFill>
                    <a:schemeClr val="tx1">
                      <a:lumMod val="50000"/>
                      <a:lumOff val="50000"/>
                    </a:schemeClr>
                  </a:solidFill>
                </a:rPr>
                <a:t>Diploma</a:t>
              </a:r>
              <a:endParaRPr lang="nl-BE" b="1" dirty="0">
                <a:solidFill>
                  <a:schemeClr val="tx1">
                    <a:lumMod val="50000"/>
                    <a:lumOff val="50000"/>
                  </a:schemeClr>
                </a:solidFill>
              </a:endParaRPr>
            </a:p>
          </p:txBody>
        </p:sp>
      </p:grpSp>
      <p:grpSp>
        <p:nvGrpSpPr>
          <p:cNvPr id="12" name="Group 11"/>
          <p:cNvGrpSpPr/>
          <p:nvPr/>
        </p:nvGrpSpPr>
        <p:grpSpPr>
          <a:xfrm>
            <a:off x="3367390" y="1270564"/>
            <a:ext cx="1132214" cy="1449342"/>
            <a:chOff x="3597305" y="1360580"/>
            <a:chExt cx="1132214" cy="1449342"/>
          </a:xfrm>
        </p:grpSpPr>
        <p:pic>
          <p:nvPicPr>
            <p:cNvPr id="20" name="Picture 38" descr="Image result for marriage icon"/>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7305" y="1360580"/>
              <a:ext cx="1132214" cy="113221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635517" y="2440590"/>
              <a:ext cx="1055802" cy="369332"/>
            </a:xfrm>
            <a:prstGeom prst="rect">
              <a:avLst/>
            </a:prstGeom>
            <a:noFill/>
          </p:spPr>
          <p:txBody>
            <a:bodyPr wrap="none" rtlCol="0">
              <a:spAutoFit/>
            </a:bodyPr>
            <a:lstStyle/>
            <a:p>
              <a:pPr algn="ctr"/>
              <a:r>
                <a:rPr lang="nl-BE" b="1" dirty="0" smtClean="0">
                  <a:solidFill>
                    <a:schemeClr val="tx1">
                      <a:lumMod val="50000"/>
                      <a:lumOff val="50000"/>
                    </a:schemeClr>
                  </a:solidFill>
                </a:rPr>
                <a:t>Marriage</a:t>
              </a:r>
              <a:endParaRPr lang="nl-BE" b="1" dirty="0">
                <a:solidFill>
                  <a:schemeClr val="tx1">
                    <a:lumMod val="50000"/>
                    <a:lumOff val="50000"/>
                  </a:schemeClr>
                </a:solidFill>
              </a:endParaRPr>
            </a:p>
          </p:txBody>
        </p:sp>
      </p:grpSp>
      <p:grpSp>
        <p:nvGrpSpPr>
          <p:cNvPr id="7" name="Group 6"/>
          <p:cNvGrpSpPr/>
          <p:nvPr/>
        </p:nvGrpSpPr>
        <p:grpSpPr>
          <a:xfrm>
            <a:off x="1834652" y="3314135"/>
            <a:ext cx="946349" cy="1428719"/>
            <a:chOff x="921815" y="1175769"/>
            <a:chExt cx="946349" cy="1428719"/>
          </a:xfrm>
        </p:grpSpPr>
        <p:pic>
          <p:nvPicPr>
            <p:cNvPr id="48" name="Picture 4"/>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515" y="1175769"/>
              <a:ext cx="928952" cy="92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921815" y="1958157"/>
              <a:ext cx="946349" cy="646331"/>
            </a:xfrm>
            <a:prstGeom prst="rect">
              <a:avLst/>
            </a:prstGeom>
            <a:noFill/>
          </p:spPr>
          <p:txBody>
            <a:bodyPr wrap="none" rtlCol="0">
              <a:spAutoFit/>
            </a:bodyPr>
            <a:lstStyle/>
            <a:p>
              <a:pPr algn="ctr"/>
              <a:r>
                <a:rPr lang="nl-BE" b="1" dirty="0" err="1" smtClean="0">
                  <a:solidFill>
                    <a:schemeClr val="tx1">
                      <a:lumMod val="50000"/>
                      <a:lumOff val="50000"/>
                    </a:schemeClr>
                  </a:solidFill>
                </a:rPr>
                <a:t>Medical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records</a:t>
              </a:r>
              <a:endParaRPr lang="nl-BE" b="1" dirty="0">
                <a:solidFill>
                  <a:schemeClr val="tx1">
                    <a:lumMod val="50000"/>
                    <a:lumOff val="50000"/>
                  </a:schemeClr>
                </a:solidFill>
              </a:endParaRPr>
            </a:p>
          </p:txBody>
        </p:sp>
      </p:grpSp>
      <p:grpSp>
        <p:nvGrpSpPr>
          <p:cNvPr id="14340" name="Group 14339"/>
          <p:cNvGrpSpPr/>
          <p:nvPr/>
        </p:nvGrpSpPr>
        <p:grpSpPr>
          <a:xfrm>
            <a:off x="6360143" y="3322540"/>
            <a:ext cx="1098658" cy="1141234"/>
            <a:chOff x="2395221" y="3068768"/>
            <a:chExt cx="1098658" cy="1141234"/>
          </a:xfrm>
        </p:grpSpPr>
        <p:pic>
          <p:nvPicPr>
            <p:cNvPr id="3" name="Picture 2"/>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95221" y="3068768"/>
              <a:ext cx="1098658" cy="8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555464" y="3840670"/>
              <a:ext cx="699807" cy="369332"/>
            </a:xfrm>
            <a:prstGeom prst="rect">
              <a:avLst/>
            </a:prstGeom>
            <a:noFill/>
          </p:spPr>
          <p:txBody>
            <a:bodyPr wrap="none" rtlCol="0">
              <a:spAutoFit/>
            </a:bodyPr>
            <a:lstStyle/>
            <a:p>
              <a:r>
                <a:rPr lang="nl-BE" b="1" dirty="0" err="1" smtClean="0">
                  <a:solidFill>
                    <a:schemeClr val="tx1">
                      <a:lumMod val="50000"/>
                      <a:lumOff val="50000"/>
                    </a:schemeClr>
                  </a:solidFill>
                </a:rPr>
                <a:t>Taxes</a:t>
              </a:r>
              <a:endParaRPr lang="nl-BE" b="1" dirty="0">
                <a:solidFill>
                  <a:schemeClr val="tx1">
                    <a:lumMod val="50000"/>
                    <a:lumOff val="50000"/>
                  </a:schemeClr>
                </a:solidFill>
              </a:endParaRPr>
            </a:p>
          </p:txBody>
        </p:sp>
      </p:grpSp>
      <p:grpSp>
        <p:nvGrpSpPr>
          <p:cNvPr id="14342" name="Group 14341"/>
          <p:cNvGrpSpPr/>
          <p:nvPr/>
        </p:nvGrpSpPr>
        <p:grpSpPr>
          <a:xfrm>
            <a:off x="4640257" y="3682093"/>
            <a:ext cx="1447832" cy="1052713"/>
            <a:chOff x="5436394" y="4602669"/>
            <a:chExt cx="1447832" cy="1052713"/>
          </a:xfrm>
        </p:grpSpPr>
        <p:sp>
          <p:nvSpPr>
            <p:cNvPr id="41" name="TextBox 40"/>
            <p:cNvSpPr txBox="1"/>
            <p:nvPr/>
          </p:nvSpPr>
          <p:spPr>
            <a:xfrm>
              <a:off x="5436394" y="5009051"/>
              <a:ext cx="1447832" cy="646331"/>
            </a:xfrm>
            <a:prstGeom prst="rect">
              <a:avLst/>
            </a:prstGeom>
            <a:noFill/>
          </p:spPr>
          <p:txBody>
            <a:bodyPr wrap="none" rtlCol="0">
              <a:spAutoFit/>
            </a:bodyPr>
            <a:lstStyle/>
            <a:p>
              <a:pPr algn="ctr"/>
              <a:r>
                <a:rPr lang="nl-BE" b="1" dirty="0">
                  <a:solidFill>
                    <a:schemeClr val="tx1">
                      <a:lumMod val="50000"/>
                      <a:lumOff val="50000"/>
                    </a:schemeClr>
                  </a:solidFill>
                </a:rPr>
                <a:t>Supply chain </a:t>
              </a:r>
              <a:br>
                <a:rPr lang="nl-BE" b="1" dirty="0">
                  <a:solidFill>
                    <a:schemeClr val="tx1">
                      <a:lumMod val="50000"/>
                      <a:lumOff val="50000"/>
                    </a:schemeClr>
                  </a:solidFill>
                </a:rPr>
              </a:br>
              <a:r>
                <a:rPr lang="nl-BE" b="1" dirty="0">
                  <a:solidFill>
                    <a:schemeClr val="tx1">
                      <a:lumMod val="50000"/>
                      <a:lumOff val="50000"/>
                    </a:schemeClr>
                  </a:solidFill>
                </a:rPr>
                <a:t>Tracking</a:t>
              </a:r>
            </a:p>
          </p:txBody>
        </p:sp>
        <p:grpSp>
          <p:nvGrpSpPr>
            <p:cNvPr id="10" name="Group 9"/>
            <p:cNvGrpSpPr/>
            <p:nvPr/>
          </p:nvGrpSpPr>
          <p:grpSpPr>
            <a:xfrm>
              <a:off x="5675293" y="4602669"/>
              <a:ext cx="970026" cy="422128"/>
              <a:chOff x="2911658" y="5270661"/>
              <a:chExt cx="1077019" cy="438619"/>
            </a:xfrm>
          </p:grpSpPr>
          <p:sp>
            <p:nvSpPr>
              <p:cNvPr id="8" name="Chevron 7"/>
              <p:cNvSpPr/>
              <p:nvPr/>
            </p:nvSpPr>
            <p:spPr>
              <a:xfrm>
                <a:off x="3287135"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53" name="Chevron 52"/>
              <p:cNvSpPr/>
              <p:nvPr/>
            </p:nvSpPr>
            <p:spPr>
              <a:xfrm>
                <a:off x="3569167"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Pentagon 8"/>
              <p:cNvSpPr/>
              <p:nvPr/>
            </p:nvSpPr>
            <p:spPr>
              <a:xfrm>
                <a:off x="2911658" y="5284391"/>
                <a:ext cx="524337" cy="42488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15" name="Group 14"/>
          <p:cNvGrpSpPr/>
          <p:nvPr/>
        </p:nvGrpSpPr>
        <p:grpSpPr>
          <a:xfrm>
            <a:off x="1512325" y="1541712"/>
            <a:ext cx="1572866" cy="1165966"/>
            <a:chOff x="2454016" y="1386305"/>
            <a:chExt cx="1572866" cy="1165966"/>
          </a:xfrm>
        </p:grpSpPr>
        <p:pic>
          <p:nvPicPr>
            <p:cNvPr id="5" name="Picture 2"/>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59305" y="1386305"/>
              <a:ext cx="1126961" cy="82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454016" y="2182939"/>
              <a:ext cx="1572866" cy="369332"/>
            </a:xfrm>
            <a:prstGeom prst="rect">
              <a:avLst/>
            </a:prstGeom>
            <a:noFill/>
          </p:spPr>
          <p:txBody>
            <a:bodyPr wrap="none" rtlCol="0">
              <a:spAutoFit/>
            </a:bodyPr>
            <a:lstStyle/>
            <a:p>
              <a:pPr algn="ctr"/>
              <a:r>
                <a:rPr lang="nl-BE" b="1" dirty="0" err="1" smtClean="0">
                  <a:solidFill>
                    <a:schemeClr val="tx1">
                      <a:lumMod val="50000"/>
                      <a:lumOff val="50000"/>
                    </a:schemeClr>
                  </a:solidFill>
                </a:rPr>
                <a:t>Driving</a:t>
              </a:r>
              <a:r>
                <a:rPr lang="nl-BE" b="1" dirty="0" smtClean="0">
                  <a:solidFill>
                    <a:schemeClr val="tx1">
                      <a:lumMod val="50000"/>
                      <a:lumOff val="50000"/>
                    </a:schemeClr>
                  </a:solidFill>
                </a:rPr>
                <a:t> </a:t>
              </a:r>
              <a:r>
                <a:rPr lang="nl-BE" b="1" dirty="0" err="1" smtClean="0">
                  <a:solidFill>
                    <a:schemeClr val="tx1">
                      <a:lumMod val="50000"/>
                      <a:lumOff val="50000"/>
                    </a:schemeClr>
                  </a:solidFill>
                </a:rPr>
                <a:t>license</a:t>
              </a:r>
              <a:endParaRPr lang="nl-BE" b="1" dirty="0">
                <a:solidFill>
                  <a:schemeClr val="tx1">
                    <a:lumMod val="50000"/>
                    <a:lumOff val="50000"/>
                  </a:schemeClr>
                </a:solidFill>
              </a:endParaRPr>
            </a:p>
          </p:txBody>
        </p:sp>
      </p:grpSp>
      <p:grpSp>
        <p:nvGrpSpPr>
          <p:cNvPr id="17" name="Group 16"/>
          <p:cNvGrpSpPr/>
          <p:nvPr/>
        </p:nvGrpSpPr>
        <p:grpSpPr>
          <a:xfrm>
            <a:off x="7730862" y="3039380"/>
            <a:ext cx="1128707" cy="1700962"/>
            <a:chOff x="3836270" y="5434037"/>
            <a:chExt cx="1128707" cy="1700962"/>
          </a:xfrm>
        </p:grpSpPr>
        <p:pic>
          <p:nvPicPr>
            <p:cNvPr id="16" name="Picture 2" descr="https://image.flaticon.com/icons/png/128/115/115902.png"/>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60993" y="5434037"/>
              <a:ext cx="1036854" cy="10368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6270" y="6488668"/>
              <a:ext cx="1128707" cy="646331"/>
            </a:xfrm>
            <a:prstGeom prst="rect">
              <a:avLst/>
            </a:prstGeom>
            <a:noFill/>
          </p:spPr>
          <p:txBody>
            <a:bodyPr wrap="none" rtlCol="0">
              <a:spAutoFit/>
            </a:bodyPr>
            <a:lstStyle/>
            <a:p>
              <a:pPr algn="ctr"/>
              <a:r>
                <a:rPr lang="nl-BE" b="1" dirty="0" err="1" smtClean="0">
                  <a:solidFill>
                    <a:schemeClr val="tx1">
                      <a:lumMod val="50000"/>
                      <a:lumOff val="50000"/>
                    </a:schemeClr>
                  </a:solidFill>
                </a:rPr>
                <a:t>Political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mandates</a:t>
              </a:r>
              <a:endParaRPr lang="nl-BE" b="1" dirty="0">
                <a:solidFill>
                  <a:schemeClr val="tx1">
                    <a:lumMod val="50000"/>
                    <a:lumOff val="50000"/>
                  </a:schemeClr>
                </a:solidFill>
              </a:endParaRPr>
            </a:p>
          </p:txBody>
        </p:sp>
      </p:grpSp>
      <p:sp>
        <p:nvSpPr>
          <p:cNvPr id="35" name="Rectangle 34"/>
          <p:cNvSpPr/>
          <p:nvPr/>
        </p:nvSpPr>
        <p:spPr>
          <a:xfrm>
            <a:off x="59977" y="1682665"/>
            <a:ext cx="1370119" cy="707886"/>
          </a:xfrm>
          <a:prstGeom prst="rect">
            <a:avLst/>
          </a:prstGeom>
        </p:spPr>
        <p:txBody>
          <a:bodyPr wrap="none">
            <a:spAutoFit/>
          </a:bodyPr>
          <a:lstStyle/>
          <a:p>
            <a:r>
              <a:rPr lang="nl-BE" sz="2000" b="1" dirty="0" smtClean="0"/>
              <a:t>(Official)</a:t>
            </a:r>
            <a:br>
              <a:rPr lang="nl-BE" sz="2000" b="1" dirty="0" smtClean="0"/>
            </a:br>
            <a:r>
              <a:rPr lang="nl-BE" sz="2000" b="1" dirty="0" err="1" smtClean="0"/>
              <a:t>documents</a:t>
            </a:r>
            <a:endParaRPr lang="nl-BE" sz="2000" b="1" dirty="0" smtClean="0"/>
          </a:p>
        </p:txBody>
      </p:sp>
      <p:sp>
        <p:nvSpPr>
          <p:cNvPr id="36" name="Rectangle 35"/>
          <p:cNvSpPr/>
          <p:nvPr/>
        </p:nvSpPr>
        <p:spPr>
          <a:xfrm>
            <a:off x="74491" y="3694895"/>
            <a:ext cx="1262077" cy="707886"/>
          </a:xfrm>
          <a:prstGeom prst="rect">
            <a:avLst/>
          </a:prstGeom>
        </p:spPr>
        <p:txBody>
          <a:bodyPr wrap="none">
            <a:spAutoFit/>
          </a:bodyPr>
          <a:lstStyle/>
          <a:p>
            <a:r>
              <a:rPr lang="nl-BE" sz="2000" b="1" dirty="0" err="1" smtClean="0"/>
              <a:t>History</a:t>
            </a:r>
            <a:r>
              <a:rPr lang="nl-BE" sz="2000" b="1" dirty="0" smtClean="0"/>
              <a:t>/</a:t>
            </a:r>
          </a:p>
          <a:p>
            <a:r>
              <a:rPr lang="nl-BE" sz="2000" b="1" dirty="0" err="1" smtClean="0"/>
              <a:t>Overview</a:t>
            </a:r>
            <a:r>
              <a:rPr lang="nl-BE" sz="2000" b="1" dirty="0" smtClean="0"/>
              <a:t> </a:t>
            </a:r>
          </a:p>
        </p:txBody>
      </p:sp>
      <p:grpSp>
        <p:nvGrpSpPr>
          <p:cNvPr id="21" name="Group 20"/>
          <p:cNvGrpSpPr/>
          <p:nvPr/>
        </p:nvGrpSpPr>
        <p:grpSpPr>
          <a:xfrm>
            <a:off x="7519866" y="1564472"/>
            <a:ext cx="1499889" cy="1126966"/>
            <a:chOff x="4763132" y="2968380"/>
            <a:chExt cx="1499889" cy="1126966"/>
          </a:xfrm>
        </p:grpSpPr>
        <p:pic>
          <p:nvPicPr>
            <p:cNvPr id="18" name="Picture 17"/>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63132" y="2968380"/>
              <a:ext cx="1499889" cy="756000"/>
            </a:xfrm>
            <a:prstGeom prst="rect">
              <a:avLst/>
            </a:prstGeom>
          </p:spPr>
        </p:pic>
        <p:sp>
          <p:nvSpPr>
            <p:cNvPr id="39" name="TextBox 38"/>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
        <p:nvSpPr>
          <p:cNvPr id="40" name="Rectangle 39"/>
          <p:cNvSpPr/>
          <p:nvPr/>
        </p:nvSpPr>
        <p:spPr>
          <a:xfrm>
            <a:off x="96408" y="4766446"/>
            <a:ext cx="8940800" cy="1697742"/>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3"/>
          <p:cNvSpPr>
            <a:spLocks noChangeArrowheads="1"/>
          </p:cNvSpPr>
          <p:nvPr/>
        </p:nvSpPr>
        <p:spPr bwMode="auto">
          <a:xfrm>
            <a:off x="3210259" y="5285393"/>
            <a:ext cx="595547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it-IT" sz="1700" dirty="0">
                <a:latin typeface="Consolas" panose="020B0609020204030204" pitchFamily="49" charset="0"/>
                <a:cs typeface="Consolas" panose="020B0609020204030204" pitchFamily="49" charset="0"/>
              </a:rPr>
              <a:t>5f 3b fa 41 9c 63 be 2a 3a 09 ad bd 06 30 c5 </a:t>
            </a:r>
            <a:r>
              <a:rPr lang="it-IT" sz="1700" dirty="0" smtClean="0">
                <a:latin typeface="Consolas" panose="020B0609020204030204" pitchFamily="49" charset="0"/>
                <a:cs typeface="Consolas" panose="020B0609020204030204" pitchFamily="49" charset="0"/>
              </a:rPr>
              <a:t>1f</a:t>
            </a:r>
          </a:p>
          <a:p>
            <a:pPr lvl="0" fontAlgn="base">
              <a:spcBef>
                <a:spcPct val="0"/>
              </a:spcBef>
              <a:spcAft>
                <a:spcPct val="0"/>
              </a:spcAft>
            </a:pPr>
            <a:r>
              <a:rPr lang="it-IT" sz="1700" dirty="0" smtClean="0">
                <a:latin typeface="Consolas" panose="020B0609020204030204" pitchFamily="49" charset="0"/>
                <a:cs typeface="Consolas" panose="020B0609020204030204" pitchFamily="49" charset="0"/>
              </a:rPr>
              <a:t>64 </a:t>
            </a:r>
            <a:r>
              <a:rPr lang="it-IT" sz="1700" dirty="0">
                <a:latin typeface="Consolas" panose="020B0609020204030204" pitchFamily="49" charset="0"/>
                <a:cs typeface="Consolas" panose="020B0609020204030204" pitchFamily="49" charset="0"/>
              </a:rPr>
              <a:t>5e b0 3a ba fc d5 f2 ad 39 63 7a 30 6b 41 77 </a:t>
            </a:r>
            <a:endParaRPr kumimoji="0" lang="nl-BE" altLang="nl-BE" sz="17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endParaRPr>
          </a:p>
        </p:txBody>
      </p:sp>
      <p:pic>
        <p:nvPicPr>
          <p:cNvPr id="43" name="Picture 2" descr="http://www.clipartkid.com/images/212/simple-funnel-clip-art-at-clker-com-vector-clip-art-online-royalty-3MVbXB-clipar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863944" y="5062132"/>
            <a:ext cx="1347860" cy="11034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freepngimg.com/download/fingerprint/1-2-fingerprint-free-download-png.png"/>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94235" y="5162141"/>
            <a:ext cx="1149406" cy="86205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189315" y="5266102"/>
            <a:ext cx="1499889" cy="1126966"/>
            <a:chOff x="4763132" y="2968380"/>
            <a:chExt cx="1499889" cy="1126966"/>
          </a:xfrm>
        </p:grpSpPr>
        <p:pic>
          <p:nvPicPr>
            <p:cNvPr id="46" name="Picture 45"/>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63132" y="2968380"/>
              <a:ext cx="1499889" cy="756000"/>
            </a:xfrm>
            <a:prstGeom prst="rect">
              <a:avLst/>
            </a:prstGeom>
          </p:spPr>
        </p:pic>
        <p:sp>
          <p:nvSpPr>
            <p:cNvPr id="47" name="TextBox 46"/>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
        <p:nvSpPr>
          <p:cNvPr id="23" name="Slide Number Placeholder 22"/>
          <p:cNvSpPr>
            <a:spLocks noGrp="1"/>
          </p:cNvSpPr>
          <p:nvPr>
            <p:ph type="sldNum" sz="quarter" idx="12"/>
          </p:nvPr>
        </p:nvSpPr>
        <p:spPr/>
        <p:txBody>
          <a:bodyPr/>
          <a:lstStyle/>
          <a:p>
            <a:fld id="{13B540AB-6939-4937-A918-1D15FF1C7CE3}" type="slidenum">
              <a:rPr lang="nl-BE" smtClean="0"/>
              <a:pPr/>
              <a:t>74</a:t>
            </a:fld>
            <a:endParaRPr lang="nl-BE" dirty="0"/>
          </a:p>
        </p:txBody>
      </p:sp>
    </p:spTree>
    <p:extLst>
      <p:ext uri="{BB962C8B-B14F-4D97-AF65-F5344CB8AC3E}">
        <p14:creationId xmlns:p14="http://schemas.microsoft.com/office/powerpoint/2010/main" val="122590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2"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Transfer of assets</a:t>
            </a:r>
            <a:endParaRPr lang="en-GB" noProof="0" dirty="0"/>
          </a:p>
        </p:txBody>
      </p:sp>
      <p:grpSp>
        <p:nvGrpSpPr>
          <p:cNvPr id="12" name="Group 11"/>
          <p:cNvGrpSpPr/>
          <p:nvPr/>
        </p:nvGrpSpPr>
        <p:grpSpPr>
          <a:xfrm>
            <a:off x="3921951" y="3445410"/>
            <a:ext cx="1661701" cy="1196929"/>
            <a:chOff x="4883372" y="3779353"/>
            <a:chExt cx="1661701" cy="1196929"/>
          </a:xfrm>
        </p:grpSpPr>
        <p:pic>
          <p:nvPicPr>
            <p:cNvPr id="3075" name="Picture 3"/>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883372" y="3779353"/>
              <a:ext cx="1661701" cy="91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16476" y="4606950"/>
              <a:ext cx="840423" cy="369332"/>
            </a:xfrm>
            <a:prstGeom prst="rect">
              <a:avLst/>
            </a:prstGeom>
            <a:noFill/>
          </p:spPr>
          <p:txBody>
            <a:bodyPr wrap="none" rtlCol="0">
              <a:spAutoFit/>
            </a:bodyPr>
            <a:lstStyle/>
            <a:p>
              <a:r>
                <a:rPr lang="nl-BE" b="1" dirty="0" smtClean="0">
                  <a:solidFill>
                    <a:schemeClr val="tx1">
                      <a:lumMod val="50000"/>
                      <a:lumOff val="50000"/>
                    </a:schemeClr>
                  </a:solidFill>
                </a:rPr>
                <a:t>Tickets</a:t>
              </a:r>
              <a:endParaRPr lang="nl-BE" b="1" dirty="0">
                <a:solidFill>
                  <a:schemeClr val="tx1">
                    <a:lumMod val="50000"/>
                    <a:lumOff val="50000"/>
                  </a:schemeClr>
                </a:solidFill>
              </a:endParaRPr>
            </a:p>
          </p:txBody>
        </p:sp>
      </p:grpSp>
      <p:grpSp>
        <p:nvGrpSpPr>
          <p:cNvPr id="14" name="Group 13"/>
          <p:cNvGrpSpPr/>
          <p:nvPr/>
        </p:nvGrpSpPr>
        <p:grpSpPr>
          <a:xfrm>
            <a:off x="5847114" y="3359866"/>
            <a:ext cx="1629514" cy="1243870"/>
            <a:chOff x="5417477" y="3644771"/>
            <a:chExt cx="1629514" cy="1243870"/>
          </a:xfrm>
        </p:grpSpPr>
        <p:sp>
          <p:nvSpPr>
            <p:cNvPr id="24" name="TextBox 23"/>
            <p:cNvSpPr txBox="1"/>
            <p:nvPr/>
          </p:nvSpPr>
          <p:spPr>
            <a:xfrm>
              <a:off x="5417477" y="3644771"/>
              <a:ext cx="1473480" cy="1200329"/>
            </a:xfrm>
            <a:prstGeom prst="rect">
              <a:avLst/>
            </a:prstGeom>
            <a:noFill/>
          </p:spPr>
          <p:txBody>
            <a:bodyPr wrap="none" rtlCol="0">
              <a:spAutoFit/>
            </a:bodyPr>
            <a:lstStyle/>
            <a:p>
              <a:r>
                <a:rPr lang="nl-BE" sz="7200" b="1" dirty="0" smtClean="0">
                  <a:solidFill>
                    <a:schemeClr val="accent1"/>
                  </a:solidFill>
                </a:rPr>
                <a:t>.bit</a:t>
              </a:r>
              <a:endParaRPr lang="nl-BE" sz="7200" b="1" dirty="0">
                <a:solidFill>
                  <a:schemeClr val="accent1"/>
                </a:solidFill>
              </a:endParaRPr>
            </a:p>
          </p:txBody>
        </p:sp>
        <p:sp>
          <p:nvSpPr>
            <p:cNvPr id="34" name="TextBox 33"/>
            <p:cNvSpPr txBox="1"/>
            <p:nvPr/>
          </p:nvSpPr>
          <p:spPr>
            <a:xfrm>
              <a:off x="5427637" y="4519309"/>
              <a:ext cx="1619354" cy="369332"/>
            </a:xfrm>
            <a:prstGeom prst="rect">
              <a:avLst/>
            </a:prstGeom>
            <a:noFill/>
          </p:spPr>
          <p:txBody>
            <a:bodyPr wrap="none" rtlCol="0">
              <a:spAutoFit/>
            </a:bodyPr>
            <a:lstStyle/>
            <a:p>
              <a:r>
                <a:rPr lang="nl-BE" b="1" dirty="0" smtClean="0">
                  <a:solidFill>
                    <a:schemeClr val="tx1">
                      <a:lumMod val="50000"/>
                      <a:lumOff val="50000"/>
                    </a:schemeClr>
                  </a:solidFill>
                </a:rPr>
                <a:t>Domain </a:t>
              </a:r>
              <a:r>
                <a:rPr lang="nl-BE" b="1" dirty="0" err="1" smtClean="0">
                  <a:solidFill>
                    <a:schemeClr val="tx1">
                      <a:lumMod val="50000"/>
                      <a:lumOff val="50000"/>
                    </a:schemeClr>
                  </a:solidFill>
                </a:rPr>
                <a:t>names</a:t>
              </a:r>
              <a:endParaRPr lang="nl-BE" b="1" dirty="0">
                <a:solidFill>
                  <a:schemeClr val="tx1">
                    <a:lumMod val="50000"/>
                    <a:lumOff val="50000"/>
                  </a:schemeClr>
                </a:solidFill>
              </a:endParaRPr>
            </a:p>
          </p:txBody>
        </p:sp>
      </p:grpSp>
      <p:grpSp>
        <p:nvGrpSpPr>
          <p:cNvPr id="10" name="Group 9"/>
          <p:cNvGrpSpPr/>
          <p:nvPr/>
        </p:nvGrpSpPr>
        <p:grpSpPr>
          <a:xfrm>
            <a:off x="2297973" y="3309395"/>
            <a:ext cx="1115656" cy="1442373"/>
            <a:chOff x="6001423" y="2126225"/>
            <a:chExt cx="1115656" cy="1442373"/>
          </a:xfrm>
        </p:grpSpPr>
        <p:pic>
          <p:nvPicPr>
            <p:cNvPr id="15" name="Picture 28" descr="https://upload.wikimedia.org/wikipedia/commons/thumb/b/b0/Copyright.svg/500px-Copyright.svg.pn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01423" y="2126225"/>
              <a:ext cx="1106875" cy="11068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007608" y="3199266"/>
              <a:ext cx="1109471" cy="369332"/>
            </a:xfrm>
            <a:prstGeom prst="rect">
              <a:avLst/>
            </a:prstGeom>
            <a:noFill/>
          </p:spPr>
          <p:txBody>
            <a:bodyPr wrap="none" rtlCol="0">
              <a:spAutoFit/>
            </a:bodyPr>
            <a:lstStyle/>
            <a:p>
              <a:r>
                <a:rPr lang="nl-BE" b="1" dirty="0" smtClean="0">
                  <a:solidFill>
                    <a:schemeClr val="tx1">
                      <a:lumMod val="50000"/>
                      <a:lumOff val="50000"/>
                    </a:schemeClr>
                  </a:solidFill>
                </a:rPr>
                <a:t>Copyright</a:t>
              </a:r>
              <a:endParaRPr lang="nl-BE" b="1" dirty="0">
                <a:solidFill>
                  <a:schemeClr val="tx1">
                    <a:lumMod val="50000"/>
                    <a:lumOff val="50000"/>
                  </a:schemeClr>
                </a:solidFill>
              </a:endParaRPr>
            </a:p>
          </p:txBody>
        </p:sp>
      </p:grpSp>
      <p:grpSp>
        <p:nvGrpSpPr>
          <p:cNvPr id="2" name="Group 1"/>
          <p:cNvGrpSpPr/>
          <p:nvPr/>
        </p:nvGrpSpPr>
        <p:grpSpPr>
          <a:xfrm>
            <a:off x="2377055" y="1225532"/>
            <a:ext cx="1291613" cy="1641529"/>
            <a:chOff x="1696226" y="1222510"/>
            <a:chExt cx="1291613" cy="1641529"/>
          </a:xfrm>
        </p:grpSpPr>
        <p:pic>
          <p:nvPicPr>
            <p:cNvPr id="25"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6226" y="1222510"/>
              <a:ext cx="1291613" cy="129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919163" y="2494707"/>
              <a:ext cx="845745" cy="369332"/>
            </a:xfrm>
            <a:prstGeom prst="rect">
              <a:avLst/>
            </a:prstGeom>
            <a:noFill/>
          </p:spPr>
          <p:txBody>
            <a:bodyPr wrap="none" rtlCol="0">
              <a:spAutoFit/>
            </a:bodyPr>
            <a:lstStyle/>
            <a:p>
              <a:pPr algn="ctr"/>
              <a:r>
                <a:rPr lang="nl-BE" b="1" dirty="0" smtClean="0">
                  <a:solidFill>
                    <a:schemeClr val="tx1">
                      <a:lumMod val="50000"/>
                      <a:lumOff val="50000"/>
                    </a:schemeClr>
                  </a:solidFill>
                </a:rPr>
                <a:t>Bitcoin</a:t>
              </a:r>
              <a:endParaRPr lang="nl-BE" b="1" dirty="0">
                <a:solidFill>
                  <a:schemeClr val="tx1">
                    <a:lumMod val="50000"/>
                    <a:lumOff val="50000"/>
                  </a:schemeClr>
                </a:solidFill>
              </a:endParaRPr>
            </a:p>
          </p:txBody>
        </p:sp>
      </p:grpSp>
      <p:grpSp>
        <p:nvGrpSpPr>
          <p:cNvPr id="3" name="Group 2"/>
          <p:cNvGrpSpPr/>
          <p:nvPr/>
        </p:nvGrpSpPr>
        <p:grpSpPr>
          <a:xfrm>
            <a:off x="4867102" y="1250400"/>
            <a:ext cx="1264295" cy="1616661"/>
            <a:chOff x="4186273" y="1247378"/>
            <a:chExt cx="1264295" cy="1616661"/>
          </a:xfrm>
        </p:grpSpPr>
        <p:pic>
          <p:nvPicPr>
            <p:cNvPr id="23" name="Picture 14" descr="https://pbs.twimg.com/profile_images/473825289630257152/PzHu2yl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273" y="1247378"/>
              <a:ext cx="1264295" cy="12642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61030" y="2494707"/>
              <a:ext cx="951286" cy="369332"/>
            </a:xfrm>
            <a:prstGeom prst="rect">
              <a:avLst/>
            </a:prstGeom>
            <a:noFill/>
          </p:spPr>
          <p:txBody>
            <a:bodyPr wrap="none" rtlCol="0">
              <a:spAutoFit/>
            </a:bodyPr>
            <a:lstStyle/>
            <a:p>
              <a:pPr algn="ctr"/>
              <a:r>
                <a:rPr lang="nl-BE" b="1" dirty="0" err="1" smtClean="0">
                  <a:solidFill>
                    <a:schemeClr val="tx1">
                      <a:lumMod val="50000"/>
                      <a:lumOff val="50000"/>
                    </a:schemeClr>
                  </a:solidFill>
                </a:rPr>
                <a:t>Monero</a:t>
              </a:r>
              <a:endParaRPr lang="nl-BE" b="1" dirty="0">
                <a:solidFill>
                  <a:schemeClr val="tx1">
                    <a:lumMod val="50000"/>
                    <a:lumOff val="50000"/>
                  </a:schemeClr>
                </a:solidFill>
              </a:endParaRPr>
            </a:p>
          </p:txBody>
        </p:sp>
      </p:grpSp>
      <p:grpSp>
        <p:nvGrpSpPr>
          <p:cNvPr id="5" name="Group 4"/>
          <p:cNvGrpSpPr/>
          <p:nvPr/>
        </p:nvGrpSpPr>
        <p:grpSpPr>
          <a:xfrm>
            <a:off x="7169667" y="1309106"/>
            <a:ext cx="1118063" cy="1557955"/>
            <a:chOff x="6488838" y="1306084"/>
            <a:chExt cx="1118063" cy="1557955"/>
          </a:xfrm>
        </p:grpSpPr>
        <p:pic>
          <p:nvPicPr>
            <p:cNvPr id="22" name="Picture 30" descr="http://www.helenabitcoinmining.com/wp-content/uploads/2015/10/www.cryptocoinsnews.comwp-contentuploads20150411-ethereum-da39a3ee5e6b4b0d3255bfef95601890afd8070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3698" y="1306084"/>
              <a:ext cx="817617" cy="13439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488838" y="2494707"/>
              <a:ext cx="1118063" cy="369332"/>
            </a:xfrm>
            <a:prstGeom prst="rect">
              <a:avLst/>
            </a:prstGeom>
            <a:noFill/>
          </p:spPr>
          <p:txBody>
            <a:bodyPr wrap="none" rtlCol="0">
              <a:spAutoFit/>
            </a:bodyPr>
            <a:lstStyle/>
            <a:p>
              <a:pPr algn="ctr"/>
              <a:r>
                <a:rPr lang="nl-BE" b="1" dirty="0" err="1" smtClean="0">
                  <a:solidFill>
                    <a:schemeClr val="tx1">
                      <a:lumMod val="50000"/>
                      <a:lumOff val="50000"/>
                    </a:schemeClr>
                  </a:solidFill>
                </a:rPr>
                <a:t>Ethereum</a:t>
              </a:r>
              <a:endParaRPr lang="nl-BE" b="1" dirty="0">
                <a:solidFill>
                  <a:schemeClr val="tx1">
                    <a:lumMod val="50000"/>
                    <a:lumOff val="50000"/>
                  </a:schemeClr>
                </a:solidFill>
              </a:endParaRPr>
            </a:p>
          </p:txBody>
        </p:sp>
      </p:grpSp>
      <p:sp>
        <p:nvSpPr>
          <p:cNvPr id="6" name="TextBox 5"/>
          <p:cNvSpPr txBox="1"/>
          <p:nvPr/>
        </p:nvSpPr>
        <p:spPr>
          <a:xfrm>
            <a:off x="313870" y="1624120"/>
            <a:ext cx="2048510" cy="707886"/>
          </a:xfrm>
          <a:prstGeom prst="rect">
            <a:avLst/>
          </a:prstGeom>
          <a:noFill/>
        </p:spPr>
        <p:txBody>
          <a:bodyPr wrap="none" rtlCol="0">
            <a:spAutoFit/>
          </a:bodyPr>
          <a:lstStyle/>
          <a:p>
            <a:r>
              <a:rPr lang="nl-BE" sz="2000" b="1" dirty="0" smtClean="0"/>
              <a:t>Crypto </a:t>
            </a:r>
            <a:r>
              <a:rPr lang="nl-BE" sz="2000" b="1" dirty="0" err="1" smtClean="0"/>
              <a:t>currencies</a:t>
            </a:r>
            <a:endParaRPr lang="nl-BE" sz="2000" b="1" dirty="0" smtClean="0"/>
          </a:p>
          <a:p>
            <a:r>
              <a:rPr lang="nl-BE" sz="2000" b="1" dirty="0" smtClean="0"/>
              <a:t>(Virtuele assets)</a:t>
            </a:r>
            <a:endParaRPr lang="nl-BE" sz="2000" b="1" dirty="0"/>
          </a:p>
        </p:txBody>
      </p:sp>
      <p:sp>
        <p:nvSpPr>
          <p:cNvPr id="39" name="Rectangle 38"/>
          <p:cNvSpPr/>
          <p:nvPr/>
        </p:nvSpPr>
        <p:spPr>
          <a:xfrm>
            <a:off x="313870" y="3505867"/>
            <a:ext cx="1351588" cy="707886"/>
          </a:xfrm>
          <a:prstGeom prst="rect">
            <a:avLst/>
          </a:prstGeom>
        </p:spPr>
        <p:txBody>
          <a:bodyPr wrap="none">
            <a:spAutoFit/>
          </a:bodyPr>
          <a:lstStyle/>
          <a:p>
            <a:r>
              <a:rPr lang="nl-BE" sz="2000" b="1" dirty="0" err="1"/>
              <a:t>Untangible</a:t>
            </a:r>
            <a:r>
              <a:rPr lang="nl-BE" sz="2000" b="1" dirty="0"/>
              <a:t/>
            </a:r>
            <a:br>
              <a:rPr lang="nl-BE" sz="2000" b="1" dirty="0"/>
            </a:br>
            <a:r>
              <a:rPr lang="nl-BE" sz="2000" b="1" dirty="0"/>
              <a:t>assets</a:t>
            </a:r>
          </a:p>
        </p:txBody>
      </p:sp>
      <p:grpSp>
        <p:nvGrpSpPr>
          <p:cNvPr id="40" name="Group 39"/>
          <p:cNvGrpSpPr/>
          <p:nvPr/>
        </p:nvGrpSpPr>
        <p:grpSpPr>
          <a:xfrm>
            <a:off x="7162218" y="5155710"/>
            <a:ext cx="1190109" cy="1405552"/>
            <a:chOff x="6637928" y="4218086"/>
            <a:chExt cx="1190109" cy="1405552"/>
          </a:xfrm>
        </p:grpSpPr>
        <p:pic>
          <p:nvPicPr>
            <p:cNvPr id="41" name="Picture 34" descr="https://d30y9cdsu7xlg0.cloudfront.net/png/315-200.png"/>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7928" y="4218086"/>
              <a:ext cx="1190109" cy="119010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664576" y="5254306"/>
              <a:ext cx="1149674" cy="369332"/>
            </a:xfrm>
            <a:prstGeom prst="rect">
              <a:avLst/>
            </a:prstGeom>
            <a:noFill/>
          </p:spPr>
          <p:txBody>
            <a:bodyPr wrap="none" rtlCol="0">
              <a:spAutoFit/>
            </a:bodyPr>
            <a:lstStyle/>
            <a:p>
              <a:r>
                <a:rPr lang="nl-BE" b="1" dirty="0" err="1" smtClean="0">
                  <a:solidFill>
                    <a:schemeClr val="tx1">
                      <a:lumMod val="50000"/>
                      <a:lumOff val="50000"/>
                    </a:schemeClr>
                  </a:solidFill>
                </a:rPr>
                <a:t>Diamonds</a:t>
              </a:r>
              <a:endParaRPr lang="nl-BE" b="1" dirty="0">
                <a:solidFill>
                  <a:schemeClr val="tx1">
                    <a:lumMod val="50000"/>
                    <a:lumOff val="50000"/>
                  </a:schemeClr>
                </a:solidFill>
              </a:endParaRPr>
            </a:p>
          </p:txBody>
        </p:sp>
      </p:grpSp>
      <p:grpSp>
        <p:nvGrpSpPr>
          <p:cNvPr id="43" name="Group 42"/>
          <p:cNvGrpSpPr/>
          <p:nvPr/>
        </p:nvGrpSpPr>
        <p:grpSpPr>
          <a:xfrm>
            <a:off x="4524390" y="4720544"/>
            <a:ext cx="2059772" cy="2059772"/>
            <a:chOff x="6402098" y="912198"/>
            <a:chExt cx="2059772" cy="2059772"/>
          </a:xfrm>
        </p:grpSpPr>
        <p:pic>
          <p:nvPicPr>
            <p:cNvPr id="44" name="Picture 32" descr="http://image.flaticon.com/icons/png/512/66/66906.png"/>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2098" y="912198"/>
              <a:ext cx="2059772" cy="205977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106154" y="2352807"/>
              <a:ext cx="590611" cy="369332"/>
            </a:xfrm>
            <a:prstGeom prst="rect">
              <a:avLst/>
            </a:prstGeom>
            <a:noFill/>
          </p:spPr>
          <p:txBody>
            <a:bodyPr wrap="none" rtlCol="0">
              <a:spAutoFit/>
            </a:bodyPr>
            <a:lstStyle/>
            <a:p>
              <a:r>
                <a:rPr lang="nl-BE" b="1" dirty="0" err="1" smtClean="0">
                  <a:solidFill>
                    <a:schemeClr val="tx1">
                      <a:lumMod val="50000"/>
                      <a:lumOff val="50000"/>
                    </a:schemeClr>
                  </a:solidFill>
                </a:rPr>
                <a:t>Cars</a:t>
              </a:r>
              <a:endParaRPr lang="nl-BE" b="1" dirty="0">
                <a:solidFill>
                  <a:schemeClr val="tx1">
                    <a:lumMod val="50000"/>
                    <a:lumOff val="50000"/>
                  </a:schemeClr>
                </a:solidFill>
              </a:endParaRPr>
            </a:p>
          </p:txBody>
        </p:sp>
      </p:grpSp>
      <p:grpSp>
        <p:nvGrpSpPr>
          <p:cNvPr id="46" name="Group 45"/>
          <p:cNvGrpSpPr/>
          <p:nvPr/>
        </p:nvGrpSpPr>
        <p:grpSpPr>
          <a:xfrm>
            <a:off x="2369653" y="5218035"/>
            <a:ext cx="1416478" cy="1285282"/>
            <a:chOff x="4822548" y="1638597"/>
            <a:chExt cx="1416478" cy="1285282"/>
          </a:xfrm>
        </p:grpSpPr>
        <p:pic>
          <p:nvPicPr>
            <p:cNvPr id="47" name="Picture 30" descr="https://openclipart.org/image/2400px/svg_to_png/217511/1429747035.png"/>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3677" y="1638597"/>
              <a:ext cx="994206" cy="99420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822548" y="2554547"/>
              <a:ext cx="1416478" cy="369332"/>
            </a:xfrm>
            <a:prstGeom prst="rect">
              <a:avLst/>
            </a:prstGeom>
            <a:noFill/>
          </p:spPr>
          <p:txBody>
            <a:bodyPr wrap="none" rtlCol="0">
              <a:spAutoFit/>
            </a:bodyPr>
            <a:lstStyle/>
            <a:p>
              <a:pPr algn="ctr"/>
              <a:r>
                <a:rPr lang="nl-BE" b="1" dirty="0" smtClean="0">
                  <a:solidFill>
                    <a:schemeClr val="tx1">
                      <a:lumMod val="50000"/>
                      <a:lumOff val="50000"/>
                    </a:schemeClr>
                  </a:solidFill>
                </a:rPr>
                <a:t>Land </a:t>
              </a:r>
              <a:r>
                <a:rPr lang="nl-BE" b="1" dirty="0" err="1" smtClean="0">
                  <a:solidFill>
                    <a:schemeClr val="tx1">
                      <a:lumMod val="50000"/>
                      <a:lumOff val="50000"/>
                    </a:schemeClr>
                  </a:solidFill>
                </a:rPr>
                <a:t>registry</a:t>
              </a:r>
              <a:endParaRPr lang="nl-BE" b="1" dirty="0">
                <a:solidFill>
                  <a:schemeClr val="tx1">
                    <a:lumMod val="50000"/>
                    <a:lumOff val="50000"/>
                  </a:schemeClr>
                </a:solidFill>
              </a:endParaRPr>
            </a:p>
          </p:txBody>
        </p:sp>
      </p:grpSp>
      <p:sp>
        <p:nvSpPr>
          <p:cNvPr id="49" name="Rectangle 48"/>
          <p:cNvSpPr/>
          <p:nvPr/>
        </p:nvSpPr>
        <p:spPr>
          <a:xfrm>
            <a:off x="322069" y="5532799"/>
            <a:ext cx="1070934" cy="707886"/>
          </a:xfrm>
          <a:prstGeom prst="rect">
            <a:avLst/>
          </a:prstGeom>
        </p:spPr>
        <p:txBody>
          <a:bodyPr wrap="none">
            <a:spAutoFit/>
          </a:bodyPr>
          <a:lstStyle/>
          <a:p>
            <a:r>
              <a:rPr lang="nl-BE" sz="2000" b="1" dirty="0" err="1"/>
              <a:t>T</a:t>
            </a:r>
            <a:r>
              <a:rPr lang="nl-BE" sz="2000" b="1" dirty="0" err="1" smtClean="0"/>
              <a:t>angible</a:t>
            </a:r>
            <a:r>
              <a:rPr lang="nl-BE" sz="2000" b="1" dirty="0"/>
              <a:t/>
            </a:r>
            <a:br>
              <a:rPr lang="nl-BE" sz="2000" b="1" dirty="0"/>
            </a:br>
            <a:r>
              <a:rPr lang="nl-BE" sz="2000" b="1" dirty="0"/>
              <a:t>assets</a:t>
            </a:r>
          </a:p>
        </p:txBody>
      </p:sp>
      <p:grpSp>
        <p:nvGrpSpPr>
          <p:cNvPr id="7" name="Group 6"/>
          <p:cNvGrpSpPr/>
          <p:nvPr/>
        </p:nvGrpSpPr>
        <p:grpSpPr>
          <a:xfrm>
            <a:off x="7739063" y="3187667"/>
            <a:ext cx="1139389" cy="1454307"/>
            <a:chOff x="8643938" y="3324570"/>
            <a:chExt cx="1139389" cy="1454307"/>
          </a:xfrm>
        </p:grpSpPr>
        <p:pic>
          <p:nvPicPr>
            <p:cNvPr id="26626" name="Picture 2"/>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3938" y="3324570"/>
              <a:ext cx="1139389"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8656340" y="4409545"/>
              <a:ext cx="1124026" cy="369332"/>
            </a:xfrm>
            <a:prstGeom prst="rect">
              <a:avLst/>
            </a:prstGeom>
            <a:noFill/>
          </p:spPr>
          <p:txBody>
            <a:bodyPr wrap="none" rtlCol="0">
              <a:spAutoFit/>
            </a:bodyPr>
            <a:lstStyle/>
            <a:p>
              <a:r>
                <a:rPr lang="nl-BE" b="1" dirty="0" smtClean="0">
                  <a:solidFill>
                    <a:schemeClr val="tx1">
                      <a:lumMod val="50000"/>
                      <a:lumOff val="50000"/>
                    </a:schemeClr>
                  </a:solidFill>
                </a:rPr>
                <a:t>Electricity</a:t>
              </a:r>
              <a:endParaRPr lang="nl-BE" b="1" dirty="0">
                <a:solidFill>
                  <a:schemeClr val="tx1">
                    <a:lumMod val="50000"/>
                    <a:lumOff val="50000"/>
                  </a:schemeClr>
                </a:solidFill>
              </a:endParaRPr>
            </a:p>
          </p:txBody>
        </p:sp>
      </p:grpSp>
      <p:sp>
        <p:nvSpPr>
          <p:cNvPr id="9" name="Slide Number Placeholder 8"/>
          <p:cNvSpPr>
            <a:spLocks noGrp="1"/>
          </p:cNvSpPr>
          <p:nvPr>
            <p:ph type="sldNum" sz="quarter" idx="12"/>
          </p:nvPr>
        </p:nvSpPr>
        <p:spPr/>
        <p:txBody>
          <a:bodyPr/>
          <a:lstStyle/>
          <a:p>
            <a:fld id="{13B540AB-6939-4937-A918-1D15FF1C7CE3}" type="slidenum">
              <a:rPr lang="nl-BE" smtClean="0"/>
              <a:pPr/>
              <a:t>75</a:t>
            </a:fld>
            <a:endParaRPr lang="nl-BE" dirty="0"/>
          </a:p>
        </p:txBody>
      </p:sp>
    </p:spTree>
    <p:extLst>
      <p:ext uri="{BB962C8B-B14F-4D97-AF65-F5344CB8AC3E}">
        <p14:creationId xmlns:p14="http://schemas.microsoft.com/office/powerpoint/2010/main" val="358605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Enforcements of agreements</a:t>
            </a:r>
            <a:endParaRPr lang="en-GB" noProof="0" dirty="0"/>
          </a:p>
        </p:txBody>
      </p:sp>
      <p:grpSp>
        <p:nvGrpSpPr>
          <p:cNvPr id="22" name="Group 21"/>
          <p:cNvGrpSpPr/>
          <p:nvPr/>
        </p:nvGrpSpPr>
        <p:grpSpPr>
          <a:xfrm>
            <a:off x="4902524" y="2380373"/>
            <a:ext cx="2225289" cy="1514417"/>
            <a:chOff x="5782329" y="1808133"/>
            <a:chExt cx="2225289" cy="1514417"/>
          </a:xfrm>
        </p:grpSpPr>
        <p:sp>
          <p:nvSpPr>
            <p:cNvPr id="6" name="TextBox 5"/>
            <p:cNvSpPr txBox="1"/>
            <p:nvPr/>
          </p:nvSpPr>
          <p:spPr>
            <a:xfrm>
              <a:off x="5782329" y="2676219"/>
              <a:ext cx="2225289" cy="646331"/>
            </a:xfrm>
            <a:prstGeom prst="rect">
              <a:avLst/>
            </a:prstGeom>
            <a:noFill/>
          </p:spPr>
          <p:txBody>
            <a:bodyPr wrap="none" rtlCol="0">
              <a:spAutoFit/>
            </a:bodyPr>
            <a:lstStyle/>
            <a:p>
              <a:pPr algn="ctr"/>
              <a:r>
                <a:rPr lang="nl-BE" b="1" dirty="0" smtClean="0"/>
                <a:t>Processing</a:t>
              </a:r>
              <a:br>
                <a:rPr lang="nl-BE" b="1" dirty="0" smtClean="0"/>
              </a:br>
              <a:r>
                <a:rPr lang="nl-BE" b="1" dirty="0" smtClean="0"/>
                <a:t>medical prescriptions</a:t>
              </a:r>
              <a:endParaRPr lang="nl-BE" b="1" dirty="0"/>
            </a:p>
          </p:txBody>
        </p:sp>
        <p:grpSp>
          <p:nvGrpSpPr>
            <p:cNvPr id="7" name="Group 6"/>
            <p:cNvGrpSpPr>
              <a:grpSpLocks noChangeAspect="1"/>
            </p:cNvGrpSpPr>
            <p:nvPr/>
          </p:nvGrpSpPr>
          <p:grpSpPr>
            <a:xfrm>
              <a:off x="6434092" y="1808133"/>
              <a:ext cx="911159" cy="972000"/>
              <a:chOff x="2339751" y="3212976"/>
              <a:chExt cx="500269" cy="533673"/>
            </a:xfrm>
          </p:grpSpPr>
          <p:pic>
            <p:nvPicPr>
              <p:cNvPr id="8" name="Picture 7"/>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39751" y="3212976"/>
                <a:ext cx="432049" cy="45101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097" y="3433726"/>
                <a:ext cx="312923" cy="312923"/>
              </a:xfrm>
              <a:prstGeom prst="rect">
                <a:avLst/>
              </a:prstGeom>
            </p:spPr>
          </p:pic>
        </p:grpSp>
      </p:grpSp>
      <p:grpSp>
        <p:nvGrpSpPr>
          <p:cNvPr id="10" name="Group 9"/>
          <p:cNvGrpSpPr>
            <a:grpSpLocks noChangeAspect="1"/>
          </p:cNvGrpSpPr>
          <p:nvPr/>
        </p:nvGrpSpPr>
        <p:grpSpPr>
          <a:xfrm>
            <a:off x="7291618" y="2231547"/>
            <a:ext cx="1147886" cy="1509526"/>
            <a:chOff x="6017263" y="2071405"/>
            <a:chExt cx="1116000" cy="1395735"/>
          </a:xfrm>
        </p:grpSpPr>
        <p:sp>
          <p:nvSpPr>
            <p:cNvPr id="11" name="TextBox 10"/>
            <p:cNvSpPr txBox="1"/>
            <p:nvPr/>
          </p:nvSpPr>
          <p:spPr>
            <a:xfrm>
              <a:off x="6079253" y="3097808"/>
              <a:ext cx="1039067" cy="369332"/>
            </a:xfrm>
            <a:prstGeom prst="rect">
              <a:avLst/>
            </a:prstGeom>
            <a:noFill/>
          </p:spPr>
          <p:txBody>
            <a:bodyPr wrap="none" rtlCol="0">
              <a:spAutoFit/>
            </a:bodyPr>
            <a:lstStyle/>
            <a:p>
              <a:pPr algn="ctr"/>
              <a:r>
                <a:rPr lang="nl-BE" b="1" dirty="0" smtClean="0"/>
                <a:t>Elections</a:t>
              </a:r>
              <a:endParaRPr lang="nl-BE" b="1" dirty="0"/>
            </a:p>
          </p:txBody>
        </p:sp>
        <p:pic>
          <p:nvPicPr>
            <p:cNvPr id="12" name="Picture 11" descr="https://d30y9cdsu7xlg0.cloudfront.net/png/84860-200.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7263" y="2071405"/>
              <a:ext cx="1116000" cy="111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6158793" y="4098069"/>
            <a:ext cx="1599861" cy="1599352"/>
            <a:chOff x="3397066" y="5179597"/>
            <a:chExt cx="1599861" cy="1599352"/>
          </a:xfrm>
        </p:grpSpPr>
        <p:pic>
          <p:nvPicPr>
            <p:cNvPr id="27650" name="Picture 2" descr="Afbeeldingsresultaat voor rent icon"/>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2364" y="5179597"/>
              <a:ext cx="1149263" cy="100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97066" y="6132618"/>
              <a:ext cx="1599861" cy="646331"/>
            </a:xfrm>
            <a:prstGeom prst="rect">
              <a:avLst/>
            </a:prstGeom>
            <a:noFill/>
          </p:spPr>
          <p:txBody>
            <a:bodyPr wrap="none" rtlCol="0">
              <a:spAutoFit/>
            </a:bodyPr>
            <a:lstStyle/>
            <a:p>
              <a:pPr algn="ctr"/>
              <a:r>
                <a:rPr lang="nl-BE" b="1" dirty="0" smtClean="0"/>
                <a:t>Blocking</a:t>
              </a:r>
              <a:br>
                <a:rPr lang="nl-BE" b="1" dirty="0" smtClean="0"/>
              </a:br>
              <a:r>
                <a:rPr lang="nl-BE" b="1" dirty="0" smtClean="0"/>
                <a:t>rent guarantee</a:t>
              </a:r>
              <a:endParaRPr lang="nl-BE" b="1" dirty="0"/>
            </a:p>
          </p:txBody>
        </p:sp>
      </p:grpSp>
      <p:grpSp>
        <p:nvGrpSpPr>
          <p:cNvPr id="29" name="Group 28"/>
          <p:cNvGrpSpPr/>
          <p:nvPr/>
        </p:nvGrpSpPr>
        <p:grpSpPr>
          <a:xfrm>
            <a:off x="4230584" y="4169113"/>
            <a:ext cx="1534266" cy="1457265"/>
            <a:chOff x="1815380" y="4969490"/>
            <a:chExt cx="1534266" cy="1457265"/>
          </a:xfrm>
        </p:grpSpPr>
        <p:pic>
          <p:nvPicPr>
            <p:cNvPr id="27652" name="Picture 4" descr="Afbeeldingsresultaat voor crowdfunding icon"/>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6398" y="4969490"/>
              <a:ext cx="1192230" cy="11922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15380" y="6057423"/>
              <a:ext cx="1534266" cy="369332"/>
            </a:xfrm>
            <a:prstGeom prst="rect">
              <a:avLst/>
            </a:prstGeom>
          </p:spPr>
          <p:txBody>
            <a:bodyPr wrap="none">
              <a:spAutoFit/>
            </a:bodyPr>
            <a:lstStyle/>
            <a:p>
              <a:r>
                <a:rPr lang="nl-BE" b="1" dirty="0"/>
                <a:t>Crowdfunding</a:t>
              </a:r>
            </a:p>
          </p:txBody>
        </p:sp>
      </p:grpSp>
      <p:grpSp>
        <p:nvGrpSpPr>
          <p:cNvPr id="19" name="Group 18"/>
          <p:cNvGrpSpPr/>
          <p:nvPr/>
        </p:nvGrpSpPr>
        <p:grpSpPr>
          <a:xfrm>
            <a:off x="1401165" y="3968004"/>
            <a:ext cx="2435475" cy="1859482"/>
            <a:chOff x="-328429" y="5141816"/>
            <a:chExt cx="2435475" cy="1859482"/>
          </a:xfrm>
        </p:grpSpPr>
        <p:pic>
          <p:nvPicPr>
            <p:cNvPr id="27654" name="Picture 6" descr="Gerelateerde afbeelding"/>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793" y="5141816"/>
              <a:ext cx="1002218" cy="11687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28429" y="6354967"/>
              <a:ext cx="2435475" cy="646331"/>
            </a:xfrm>
            <a:prstGeom prst="rect">
              <a:avLst/>
            </a:prstGeom>
          </p:spPr>
          <p:txBody>
            <a:bodyPr wrap="none">
              <a:spAutoFit/>
            </a:bodyPr>
            <a:lstStyle/>
            <a:p>
              <a:pPr algn="ctr"/>
              <a:r>
                <a:rPr lang="nl-BE" b="1" dirty="0"/>
                <a:t>Application &amp; Payment </a:t>
              </a:r>
              <a:r>
                <a:rPr lang="nl-BE" b="1" dirty="0" smtClean="0"/>
                <a:t/>
              </a:r>
              <a:br>
                <a:rPr lang="nl-BE" b="1" dirty="0" smtClean="0"/>
              </a:br>
              <a:r>
                <a:rPr lang="nl-BE" b="1" dirty="0" smtClean="0"/>
                <a:t>of </a:t>
              </a:r>
              <a:r>
                <a:rPr lang="nl-BE" b="1" dirty="0"/>
                <a:t>subsidies / benefits</a:t>
              </a:r>
            </a:p>
          </p:txBody>
        </p:sp>
      </p:grpSp>
      <p:grpSp>
        <p:nvGrpSpPr>
          <p:cNvPr id="21" name="Group 20"/>
          <p:cNvGrpSpPr/>
          <p:nvPr/>
        </p:nvGrpSpPr>
        <p:grpSpPr>
          <a:xfrm>
            <a:off x="1108021" y="2512006"/>
            <a:ext cx="1285608" cy="1379643"/>
            <a:chOff x="4634174" y="2721931"/>
            <a:chExt cx="1285608" cy="1379643"/>
          </a:xfrm>
        </p:grpSpPr>
        <p:pic>
          <p:nvPicPr>
            <p:cNvPr id="27656" name="Picture 8" descr="Afbeeldingsresultaat voor lock icon"/>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71627" y="2721931"/>
              <a:ext cx="1010702" cy="10107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34174" y="3732242"/>
              <a:ext cx="1285608" cy="369332"/>
            </a:xfrm>
            <a:prstGeom prst="rect">
              <a:avLst/>
            </a:prstGeom>
          </p:spPr>
          <p:txBody>
            <a:bodyPr wrap="none">
              <a:spAutoFit/>
            </a:bodyPr>
            <a:lstStyle/>
            <a:p>
              <a:r>
                <a:rPr lang="nl-BE" b="1" dirty="0"/>
                <a:t>Smart locks</a:t>
              </a:r>
            </a:p>
          </p:txBody>
        </p:sp>
      </p:grpSp>
      <p:grpSp>
        <p:nvGrpSpPr>
          <p:cNvPr id="25" name="Group 24"/>
          <p:cNvGrpSpPr/>
          <p:nvPr/>
        </p:nvGrpSpPr>
        <p:grpSpPr>
          <a:xfrm>
            <a:off x="3208998" y="2327367"/>
            <a:ext cx="1255283" cy="1620429"/>
            <a:chOff x="3114613" y="1655954"/>
            <a:chExt cx="1255283" cy="1620429"/>
          </a:xfrm>
        </p:grpSpPr>
        <p:pic>
          <p:nvPicPr>
            <p:cNvPr id="27661" name="Picture 13"/>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4613" y="1655954"/>
              <a:ext cx="1255283" cy="125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3114613" y="2630052"/>
              <a:ext cx="1180580" cy="646331"/>
            </a:xfrm>
            <a:prstGeom prst="rect">
              <a:avLst/>
            </a:prstGeom>
          </p:spPr>
          <p:txBody>
            <a:bodyPr wrap="none">
              <a:spAutoFit/>
            </a:bodyPr>
            <a:lstStyle/>
            <a:p>
              <a:pPr algn="ctr"/>
              <a:r>
                <a:rPr lang="nl-BE" b="1" dirty="0" smtClean="0"/>
                <a:t>Transport</a:t>
              </a:r>
              <a:br>
                <a:rPr lang="nl-BE" b="1" dirty="0" smtClean="0"/>
              </a:br>
              <a:r>
                <a:rPr lang="nl-BE" b="1" dirty="0" smtClean="0"/>
                <a:t>conditions</a:t>
              </a:r>
              <a:endParaRPr lang="nl-BE" b="1" dirty="0"/>
            </a:p>
          </p:txBody>
        </p:sp>
      </p:grpSp>
      <p:grpSp>
        <p:nvGrpSpPr>
          <p:cNvPr id="38" name="Group 37"/>
          <p:cNvGrpSpPr/>
          <p:nvPr/>
        </p:nvGrpSpPr>
        <p:grpSpPr>
          <a:xfrm>
            <a:off x="6143518" y="888494"/>
            <a:ext cx="1354986" cy="1623512"/>
            <a:chOff x="6844114" y="2094476"/>
            <a:chExt cx="1354986" cy="1623512"/>
          </a:xfrm>
        </p:grpSpPr>
        <p:sp>
          <p:nvSpPr>
            <p:cNvPr id="39" name="TextBox 38"/>
            <p:cNvSpPr txBox="1"/>
            <p:nvPr/>
          </p:nvSpPr>
          <p:spPr>
            <a:xfrm>
              <a:off x="6844114" y="3071657"/>
              <a:ext cx="1354986" cy="646331"/>
            </a:xfrm>
            <a:prstGeom prst="rect">
              <a:avLst/>
            </a:prstGeom>
            <a:noFill/>
          </p:spPr>
          <p:txBody>
            <a:bodyPr wrap="none" rtlCol="0">
              <a:spAutoFit/>
            </a:bodyPr>
            <a:lstStyle/>
            <a:p>
              <a:pPr algn="ctr"/>
              <a:r>
                <a:rPr lang="nl-BE" b="1" dirty="0" smtClean="0"/>
                <a:t>Flight Delay </a:t>
              </a:r>
            </a:p>
            <a:p>
              <a:pPr algn="ctr"/>
              <a:r>
                <a:rPr lang="nl-BE" b="1" dirty="0"/>
                <a:t>I</a:t>
              </a:r>
              <a:r>
                <a:rPr lang="nl-BE" b="1" dirty="0" smtClean="0"/>
                <a:t>nsurance</a:t>
              </a:r>
              <a:endParaRPr lang="nl-BE" b="1" dirty="0"/>
            </a:p>
          </p:txBody>
        </p:sp>
        <p:pic>
          <p:nvPicPr>
            <p:cNvPr id="40" name="Picture 2" descr="http://simpleicon.com/wp-content/uploads/umbrella.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10630" y="2094476"/>
              <a:ext cx="1080000" cy="10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4114687" y="936243"/>
            <a:ext cx="1375185" cy="1553482"/>
            <a:chOff x="2459227" y="3413314"/>
            <a:chExt cx="1375185" cy="1553482"/>
          </a:xfrm>
        </p:grpSpPr>
        <p:pic>
          <p:nvPicPr>
            <p:cNvPr id="42" name="Picture 12" descr="Permissions"/>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1276" y="3413314"/>
              <a:ext cx="951088" cy="95302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459227" y="4320465"/>
              <a:ext cx="1375185" cy="646331"/>
            </a:xfrm>
            <a:prstGeom prst="rect">
              <a:avLst/>
            </a:prstGeom>
          </p:spPr>
          <p:txBody>
            <a:bodyPr wrap="none">
              <a:spAutoFit/>
            </a:bodyPr>
            <a:lstStyle/>
            <a:p>
              <a:pPr algn="ctr"/>
              <a:r>
                <a:rPr lang="nl-BE" b="1" dirty="0"/>
                <a:t>Permissions </a:t>
              </a:r>
              <a:r>
                <a:rPr lang="nl-BE" b="1" dirty="0" smtClean="0"/>
                <a:t/>
              </a:r>
              <a:br>
                <a:rPr lang="nl-BE" b="1" dirty="0" smtClean="0"/>
              </a:br>
              <a:r>
                <a:rPr lang="nl-BE" b="1" dirty="0" smtClean="0"/>
                <a:t>access </a:t>
              </a:r>
              <a:r>
                <a:rPr lang="nl-BE" b="1" dirty="0"/>
                <a:t>PII</a:t>
              </a:r>
            </a:p>
          </p:txBody>
        </p:sp>
      </p:grpSp>
      <p:grpSp>
        <p:nvGrpSpPr>
          <p:cNvPr id="44" name="Group 43"/>
          <p:cNvGrpSpPr/>
          <p:nvPr/>
        </p:nvGrpSpPr>
        <p:grpSpPr>
          <a:xfrm>
            <a:off x="2148844" y="990508"/>
            <a:ext cx="1240722" cy="1444952"/>
            <a:chOff x="425880" y="3106057"/>
            <a:chExt cx="1240722" cy="1444952"/>
          </a:xfrm>
        </p:grpSpPr>
        <p:pic>
          <p:nvPicPr>
            <p:cNvPr id="45" name="Picture 15" descr="Auction"/>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800" y="3106057"/>
              <a:ext cx="1157802" cy="1037296"/>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425880" y="4181677"/>
              <a:ext cx="926856" cy="369332"/>
            </a:xfrm>
            <a:prstGeom prst="rect">
              <a:avLst/>
            </a:prstGeom>
          </p:spPr>
          <p:txBody>
            <a:bodyPr wrap="none">
              <a:spAutoFit/>
            </a:bodyPr>
            <a:lstStyle/>
            <a:p>
              <a:pPr algn="ctr"/>
              <a:r>
                <a:rPr lang="nl-BE" b="1" dirty="0" smtClean="0"/>
                <a:t>Auction</a:t>
              </a:r>
              <a:endParaRPr lang="nl-BE" b="1" dirty="0"/>
            </a:p>
          </p:txBody>
        </p:sp>
      </p:grpSp>
      <p:sp>
        <p:nvSpPr>
          <p:cNvPr id="36" name="TextBox 35"/>
          <p:cNvSpPr txBox="1"/>
          <p:nvPr/>
        </p:nvSpPr>
        <p:spPr>
          <a:xfrm>
            <a:off x="592782" y="5763400"/>
            <a:ext cx="8418994" cy="769441"/>
          </a:xfrm>
          <a:prstGeom prst="rect">
            <a:avLst/>
          </a:prstGeom>
          <a:solidFill>
            <a:schemeClr val="bg2">
              <a:lumMod val="50000"/>
            </a:schemeClr>
          </a:solidFill>
          <a:ln>
            <a:solidFill>
              <a:schemeClr val="bg2">
                <a:lumMod val="50000"/>
              </a:schemeClr>
            </a:solidFill>
          </a:ln>
        </p:spPr>
        <p:txBody>
          <a:bodyPr wrap="square" rtlCol="0">
            <a:spAutoFit/>
          </a:bodyPr>
          <a:lstStyle/>
          <a:p>
            <a:pPr algn="ctr"/>
            <a:r>
              <a:rPr lang="nl-BE" sz="2200" spc="200" dirty="0" smtClean="0">
                <a:solidFill>
                  <a:schemeClr val="bg2"/>
                </a:solidFill>
              </a:rPr>
              <a:t>Agreements between parties that do not trust </a:t>
            </a:r>
            <a:r>
              <a:rPr lang="nl-BE" sz="2200" spc="200" dirty="0" err="1" smtClean="0">
                <a:solidFill>
                  <a:schemeClr val="bg2"/>
                </a:solidFill>
              </a:rPr>
              <a:t>each</a:t>
            </a:r>
            <a:r>
              <a:rPr lang="nl-BE" sz="2200" spc="200" dirty="0" smtClean="0">
                <a:solidFill>
                  <a:schemeClr val="bg2"/>
                </a:solidFill>
              </a:rPr>
              <a:t> </a:t>
            </a:r>
            <a:r>
              <a:rPr lang="nl-BE" sz="2200" spc="200" dirty="0" err="1" smtClean="0">
                <a:solidFill>
                  <a:schemeClr val="bg2"/>
                </a:solidFill>
              </a:rPr>
              <a:t>other</a:t>
            </a:r>
            <a:r>
              <a:rPr lang="nl-BE" sz="2200" spc="200" dirty="0" smtClean="0">
                <a:solidFill>
                  <a:schemeClr val="bg2"/>
                </a:solidFill>
              </a:rPr>
              <a:t>,</a:t>
            </a:r>
          </a:p>
          <a:p>
            <a:pPr algn="ctr"/>
            <a:r>
              <a:rPr lang="nl-BE" sz="2200" spc="200" dirty="0" smtClean="0">
                <a:solidFill>
                  <a:schemeClr val="bg2"/>
                </a:solidFill>
              </a:rPr>
              <a:t>without trusted intermediary</a:t>
            </a:r>
            <a:endParaRPr lang="nl-BE" sz="2200" spc="200" dirty="0">
              <a:solidFill>
                <a:schemeClr val="bg2"/>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76</a:t>
            </a:fld>
            <a:endParaRPr lang="nl-BE" dirty="0"/>
          </a:p>
        </p:txBody>
      </p:sp>
    </p:spTree>
    <p:extLst>
      <p:ext uri="{BB962C8B-B14F-4D97-AF65-F5344CB8AC3E}">
        <p14:creationId xmlns:p14="http://schemas.microsoft.com/office/powerpoint/2010/main" val="29941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Integration</a:t>
            </a:r>
          </a:p>
        </p:txBody>
      </p:sp>
      <p:sp>
        <p:nvSpPr>
          <p:cNvPr id="5" name="Rounded Rectangle 4"/>
          <p:cNvSpPr/>
          <p:nvPr/>
        </p:nvSpPr>
        <p:spPr>
          <a:xfrm>
            <a:off x="973770" y="2265508"/>
            <a:ext cx="7255840" cy="1108051"/>
          </a:xfrm>
          <a:prstGeom prst="roundRect">
            <a:avLst>
              <a:gd name="adj" fmla="val 657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6" name="Content Placeholder 2"/>
          <p:cNvSpPr txBox="1">
            <a:spLocks/>
          </p:cNvSpPr>
          <p:nvPr/>
        </p:nvSpPr>
        <p:spPr>
          <a:xfrm>
            <a:off x="457200" y="1164775"/>
            <a:ext cx="85534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Blockchain ≠ a complete business solution, but a component of a larger system</a:t>
            </a:r>
          </a:p>
          <a:p>
            <a:endParaRPr lang="nl-BE" dirty="0" smtClean="0"/>
          </a:p>
          <a:p>
            <a:pPr marL="0" indent="0">
              <a:buFont typeface="Arial" panose="020B0604020202020204" pitchFamily="34" charset="0"/>
              <a:buNone/>
            </a:pPr>
            <a:endParaRPr lang="nl-BE" dirty="0" smtClean="0"/>
          </a:p>
          <a:p>
            <a:pPr marL="0" indent="0">
              <a:buFont typeface="Arial" panose="020B0604020202020204" pitchFamily="34" charset="0"/>
              <a:buNone/>
            </a:pPr>
            <a:endParaRPr lang="nl-BE" dirty="0" smtClean="0"/>
          </a:p>
          <a:p>
            <a:r>
              <a:rPr lang="en-GB"/>
              <a:t>Blockchain ≠ start from scratch (fortunately) =&gt; reuse of existing components </a:t>
            </a:r>
          </a:p>
          <a:p>
            <a:endParaRPr lang="nl-BE" dirty="0"/>
          </a:p>
        </p:txBody>
      </p:sp>
      <p:pic>
        <p:nvPicPr>
          <p:cNvPr id="7" name="Picture 2" descr="CS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564" y="4844890"/>
            <a:ext cx="2241097" cy="706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477" y="4813795"/>
            <a:ext cx="49244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358027" y="2256298"/>
            <a:ext cx="4871583" cy="1107996"/>
          </a:xfrm>
          <a:prstGeom prst="rect">
            <a:avLst/>
          </a:prstGeom>
        </p:spPr>
        <p:txBody>
          <a:bodyPr wrap="square">
            <a:spAutoFit/>
          </a:bodyPr>
          <a:lstStyle/>
          <a:p>
            <a:r>
              <a:rPr lang="en-GB" sz="2200"/>
              <a:t>“</a:t>
            </a:r>
            <a:r>
              <a:rPr lang="en-GB" sz="2200" i="1"/>
              <a:t>CIOs should view the blockchain portion to be less than 5% of the total project development effort.</a:t>
            </a:r>
            <a:r>
              <a:rPr lang="en-GB" sz="2200"/>
              <a:t>”</a:t>
            </a:r>
          </a:p>
        </p:txBody>
      </p:sp>
      <p:pic>
        <p:nvPicPr>
          <p:cNvPr id="10" name="Picture 5" descr="https://upload.wikimedia.org/wikipedia/commons/thumb/9/98/Gartner_logo.svg/2000px-Gartner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875" y="2363361"/>
            <a:ext cx="1944234" cy="449764"/>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13B540AB-6939-4937-A918-1D15FF1C7CE3}" type="slidenum">
              <a:rPr lang="nl-BE" smtClean="0"/>
              <a:pPr/>
              <a:t>77</a:t>
            </a:fld>
            <a:endParaRPr lang="nl-BE" dirty="0"/>
          </a:p>
        </p:txBody>
      </p:sp>
    </p:spTree>
    <p:extLst>
      <p:ext uri="{BB962C8B-B14F-4D97-AF65-F5344CB8AC3E}">
        <p14:creationId xmlns:p14="http://schemas.microsoft.com/office/powerpoint/2010/main" val="3742392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a:t>Technological trends</a:t>
            </a:r>
          </a:p>
        </p:txBody>
      </p:sp>
      <p:sp>
        <p:nvSpPr>
          <p:cNvPr id="23" name="Rectangle 22"/>
          <p:cNvSpPr/>
          <p:nvPr/>
        </p:nvSpPr>
        <p:spPr>
          <a:xfrm>
            <a:off x="624115" y="955721"/>
            <a:ext cx="7721600" cy="1015663"/>
          </a:xfrm>
          <a:prstGeom prst="rect">
            <a:avLst/>
          </a:prstGeom>
        </p:spPr>
        <p:txBody>
          <a:bodyPr wrap="square">
            <a:spAutoFit/>
          </a:bodyPr>
          <a:lstStyle/>
          <a:p>
            <a:pPr algn="ctr"/>
            <a:r>
              <a:rPr lang="en-GB" sz="2000" dirty="0" err="1"/>
              <a:t>Blockchain</a:t>
            </a:r>
            <a:r>
              <a:rPr lang="en-GB" sz="2000" dirty="0"/>
              <a:t> isn't the only trend</a:t>
            </a:r>
          </a:p>
          <a:p>
            <a:pPr algn="ctr"/>
            <a:r>
              <a:rPr lang="en-GB" sz="2000" dirty="0"/>
              <a:t>Multiple technologies combined offer new perspectives and are able to transform the business</a:t>
            </a:r>
          </a:p>
        </p:txBody>
      </p:sp>
      <p:grpSp>
        <p:nvGrpSpPr>
          <p:cNvPr id="24" name="Group 23"/>
          <p:cNvGrpSpPr/>
          <p:nvPr/>
        </p:nvGrpSpPr>
        <p:grpSpPr>
          <a:xfrm>
            <a:off x="840290" y="2214945"/>
            <a:ext cx="1717368" cy="1825231"/>
            <a:chOff x="288747" y="2454921"/>
            <a:chExt cx="1717368" cy="1825231"/>
          </a:xfrm>
        </p:grpSpPr>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7" y="2454921"/>
              <a:ext cx="1717368" cy="149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84093" y="3910820"/>
              <a:ext cx="1499962" cy="369332"/>
            </a:xfrm>
            <a:prstGeom prst="rect">
              <a:avLst/>
            </a:prstGeom>
            <a:noFill/>
          </p:spPr>
          <p:txBody>
            <a:bodyPr wrap="none" rtlCol="0">
              <a:spAutoFit/>
            </a:bodyPr>
            <a:lstStyle/>
            <a:p>
              <a:r>
                <a:rPr lang="en-GB" b="1"/>
                <a:t>Microservices</a:t>
              </a:r>
            </a:p>
          </p:txBody>
        </p:sp>
      </p:grpSp>
      <p:grpSp>
        <p:nvGrpSpPr>
          <p:cNvPr id="30" name="Group 29"/>
          <p:cNvGrpSpPr/>
          <p:nvPr/>
        </p:nvGrpSpPr>
        <p:grpSpPr>
          <a:xfrm>
            <a:off x="5585574" y="3970951"/>
            <a:ext cx="1976369" cy="1663236"/>
            <a:chOff x="5768359" y="2394853"/>
            <a:chExt cx="1976369" cy="1663236"/>
          </a:xfrm>
        </p:grpSpPr>
        <p:pic>
          <p:nvPicPr>
            <p:cNvPr id="34" name="Picture 4" descr="https://www.smalsresearch.be/wp-content/uploads/2017/01/moby-300x19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359" y="2394853"/>
              <a:ext cx="1976369" cy="12648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006562" y="3688757"/>
              <a:ext cx="1208216" cy="369332"/>
            </a:xfrm>
            <a:prstGeom prst="rect">
              <a:avLst/>
            </a:prstGeom>
            <a:noFill/>
          </p:spPr>
          <p:txBody>
            <a:bodyPr wrap="none" rtlCol="0">
              <a:spAutoFit/>
            </a:bodyPr>
            <a:lstStyle/>
            <a:p>
              <a:r>
                <a:rPr lang="en-GB" b="1"/>
                <a:t>Containers</a:t>
              </a:r>
            </a:p>
          </p:txBody>
        </p:sp>
      </p:grpSp>
      <p:grpSp>
        <p:nvGrpSpPr>
          <p:cNvPr id="36" name="Group 35"/>
          <p:cNvGrpSpPr/>
          <p:nvPr/>
        </p:nvGrpSpPr>
        <p:grpSpPr>
          <a:xfrm>
            <a:off x="3509449" y="2092086"/>
            <a:ext cx="2600264" cy="1847003"/>
            <a:chOff x="3271923" y="2433149"/>
            <a:chExt cx="2600264" cy="1847003"/>
          </a:xfrm>
        </p:grpSpPr>
        <p:grpSp>
          <p:nvGrpSpPr>
            <p:cNvPr id="37" name="Group 36"/>
            <p:cNvGrpSpPr/>
            <p:nvPr/>
          </p:nvGrpSpPr>
          <p:grpSpPr>
            <a:xfrm>
              <a:off x="3670419" y="2433149"/>
              <a:ext cx="1582057" cy="1248230"/>
              <a:chOff x="719577" y="4550597"/>
              <a:chExt cx="2473566" cy="1806662"/>
            </a:xfrm>
          </p:grpSpPr>
          <p:pic>
            <p:nvPicPr>
              <p:cNvPr id="39" name="Picture 7" descr="https://upload.wikimedia.org/wikipedia/commons/thumb/3/37/Speech_balloon.svg/2000px-Speech_balloon.svg.png"/>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9577" y="4833257"/>
                <a:ext cx="1352125" cy="1095829"/>
              </a:xfrm>
              <a:prstGeom prst="rect">
                <a:avLst/>
              </a:prstGeom>
              <a:noFill/>
            </p:spPr>
          </p:pic>
          <p:pic>
            <p:nvPicPr>
              <p:cNvPr id="40" name="Picture 7" descr="https://upload.wikimedia.org/wikipedia/commons/thumb/3/37/Speech_balloon.svg/2000px-Speech_balloon.svg.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68312" y="4550597"/>
                <a:ext cx="1024831" cy="8305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https://upload.wikimedia.org/wikipedia/commons/thumb/3/37/Speech_balloon.svg/2000px-Speech_balloon.svg.png"/>
              <p:cNvPicPr>
                <a:picLocks noChangeAspect="1" noChangeArrowheads="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854680" y="5402944"/>
                <a:ext cx="1177513" cy="95431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3271923" y="3910820"/>
              <a:ext cx="2600264" cy="369332"/>
            </a:xfrm>
            <a:prstGeom prst="rect">
              <a:avLst/>
            </a:prstGeom>
            <a:noFill/>
          </p:spPr>
          <p:txBody>
            <a:bodyPr wrap="none" rtlCol="0">
              <a:spAutoFit/>
            </a:bodyPr>
            <a:lstStyle/>
            <a:p>
              <a:r>
                <a:rPr lang="en-GB" b="1"/>
                <a:t>Event-driven architecture</a:t>
              </a:r>
            </a:p>
          </p:txBody>
        </p:sp>
      </p:grpSp>
      <p:grpSp>
        <p:nvGrpSpPr>
          <p:cNvPr id="42" name="Group 41"/>
          <p:cNvGrpSpPr/>
          <p:nvPr/>
        </p:nvGrpSpPr>
        <p:grpSpPr>
          <a:xfrm>
            <a:off x="7352842" y="2298381"/>
            <a:ext cx="1434495" cy="1600833"/>
            <a:chOff x="7744728" y="2701091"/>
            <a:chExt cx="1434495" cy="1600833"/>
          </a:xfrm>
        </p:grpSpPr>
        <p:pic>
          <p:nvPicPr>
            <p:cNvPr id="43" name="Picture 9" descr="http://www.indianmagentoexperts.com/wp-content/uploads/2013/02/api-icon.png"/>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66743" y="2701091"/>
              <a:ext cx="1209729" cy="12097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744728" y="3932592"/>
              <a:ext cx="1434495" cy="369332"/>
            </a:xfrm>
            <a:prstGeom prst="rect">
              <a:avLst/>
            </a:prstGeom>
            <a:noFill/>
          </p:spPr>
          <p:txBody>
            <a:bodyPr wrap="none" rtlCol="0">
              <a:spAutoFit/>
            </a:bodyPr>
            <a:lstStyle/>
            <a:p>
              <a:r>
                <a:rPr lang="en-GB" b="1"/>
                <a:t>API economy</a:t>
              </a:r>
            </a:p>
          </p:txBody>
        </p:sp>
      </p:grpSp>
      <p:grpSp>
        <p:nvGrpSpPr>
          <p:cNvPr id="45" name="Group 44"/>
          <p:cNvGrpSpPr/>
          <p:nvPr/>
        </p:nvGrpSpPr>
        <p:grpSpPr>
          <a:xfrm>
            <a:off x="2181546" y="4070730"/>
            <a:ext cx="1819619" cy="1563457"/>
            <a:chOff x="2724910" y="4079412"/>
            <a:chExt cx="1819619" cy="1563457"/>
          </a:xfrm>
        </p:grpSpPr>
        <p:pic>
          <p:nvPicPr>
            <p:cNvPr id="4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4910" y="4079412"/>
              <a:ext cx="1819619" cy="11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268272" y="5273537"/>
              <a:ext cx="732893" cy="369332"/>
            </a:xfrm>
            <a:prstGeom prst="rect">
              <a:avLst/>
            </a:prstGeom>
            <a:noFill/>
          </p:spPr>
          <p:txBody>
            <a:bodyPr wrap="none" rtlCol="0">
              <a:spAutoFit/>
            </a:bodyPr>
            <a:lstStyle/>
            <a:p>
              <a:r>
                <a:rPr lang="en-GB" b="1"/>
                <a:t>Cloud</a:t>
              </a:r>
            </a:p>
          </p:txBody>
        </p:sp>
      </p:grpSp>
      <p:sp>
        <p:nvSpPr>
          <p:cNvPr id="48" name="Rounded Rectangle 47"/>
          <p:cNvSpPr/>
          <p:nvPr/>
        </p:nvSpPr>
        <p:spPr>
          <a:xfrm>
            <a:off x="840290" y="5911891"/>
            <a:ext cx="7723139" cy="39742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(Re)use can lead to fast(er) results</a:t>
            </a:r>
          </a:p>
        </p:txBody>
      </p:sp>
      <p:sp>
        <p:nvSpPr>
          <p:cNvPr id="5" name="Slide Number Placeholder 4"/>
          <p:cNvSpPr>
            <a:spLocks noGrp="1"/>
          </p:cNvSpPr>
          <p:nvPr>
            <p:ph type="sldNum" sz="quarter" idx="12"/>
          </p:nvPr>
        </p:nvSpPr>
        <p:spPr/>
        <p:txBody>
          <a:bodyPr/>
          <a:lstStyle/>
          <a:p>
            <a:fld id="{13B540AB-6939-4937-A918-1D15FF1C7CE3}" type="slidenum">
              <a:rPr lang="nl-BE" smtClean="0"/>
              <a:pPr/>
              <a:t>78</a:t>
            </a:fld>
            <a:endParaRPr lang="nl-BE" dirty="0"/>
          </a:p>
        </p:txBody>
      </p:sp>
    </p:spTree>
    <p:extLst>
      <p:ext uri="{BB962C8B-B14F-4D97-AF65-F5344CB8AC3E}">
        <p14:creationId xmlns:p14="http://schemas.microsoft.com/office/powerpoint/2010/main" val="161516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a:t>Blockchain</a:t>
            </a:r>
            <a:r>
              <a:rPr lang="en-GB" noProof="0" dirty="0"/>
              <a:t> as a Service (</a:t>
            </a:r>
            <a:r>
              <a:rPr lang="en-GB" noProof="0" dirty="0" err="1"/>
              <a:t>BaaS</a:t>
            </a:r>
            <a:r>
              <a:rPr lang="en-GB" noProof="0" dirty="0"/>
              <a:t>)</a:t>
            </a:r>
          </a:p>
        </p:txBody>
      </p:sp>
      <p:sp>
        <p:nvSpPr>
          <p:cNvPr id="6" name="TextBox 5"/>
          <p:cNvSpPr txBox="1"/>
          <p:nvPr/>
        </p:nvSpPr>
        <p:spPr>
          <a:xfrm>
            <a:off x="1106577" y="1932120"/>
            <a:ext cx="6949440" cy="707886"/>
          </a:xfrm>
          <a:prstGeom prst="rect">
            <a:avLst/>
          </a:prstGeom>
          <a:noFill/>
        </p:spPr>
        <p:txBody>
          <a:bodyPr wrap="square" rtlCol="0">
            <a:spAutoFit/>
          </a:bodyPr>
          <a:lstStyle/>
          <a:p>
            <a:pPr algn="ctr"/>
            <a:r>
              <a:rPr lang="en-GB" sz="2000"/>
              <a:t>Several cloud providers offer the possibility to set up a blockchain network in their cloud environment</a:t>
            </a:r>
          </a:p>
        </p:txBody>
      </p:sp>
      <p:sp>
        <p:nvSpPr>
          <p:cNvPr id="9" name="AutoShape 2" descr="Image result for micro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0" name="AutoShape 4"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AutoShape 6"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4" name="Picture 8" descr="Image result for ora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888" y="2788571"/>
            <a:ext cx="2084206" cy="29595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0" descr="Image result for ib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8" name="Picture 12" descr="Image result for ib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295" y="2630543"/>
            <a:ext cx="1044021" cy="612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0517" y="2744448"/>
            <a:ext cx="1589219" cy="340080"/>
          </a:xfrm>
          <a:prstGeom prst="rect">
            <a:avLst/>
          </a:prstGeom>
        </p:spPr>
      </p:pic>
      <p:sp>
        <p:nvSpPr>
          <p:cNvPr id="21" name="Rectangle 20"/>
          <p:cNvSpPr/>
          <p:nvPr/>
        </p:nvSpPr>
        <p:spPr>
          <a:xfrm>
            <a:off x="499428" y="5344391"/>
            <a:ext cx="8226425" cy="846000"/>
          </a:xfrm>
          <a:prstGeom prst="rect">
            <a:avLst/>
          </a:prstGeom>
          <a:solidFill>
            <a:schemeClr val="accent1">
              <a:lumMod val="20000"/>
              <a:lumOff val="80000"/>
              <a:alpha val="7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sz="2400" dirty="0">
                <a:solidFill>
                  <a:schemeClr val="tx1"/>
                </a:solidFill>
              </a:rPr>
              <a:t>In the long run government </a:t>
            </a:r>
            <a:r>
              <a:rPr lang="en-GB" sz="2400" dirty="0" err="1">
                <a:solidFill>
                  <a:schemeClr val="tx1"/>
                </a:solidFill>
              </a:rPr>
              <a:t>BaaS</a:t>
            </a:r>
            <a:r>
              <a:rPr lang="en-GB" sz="2400" dirty="0">
                <a:solidFill>
                  <a:schemeClr val="tx1"/>
                </a:solidFill>
              </a:rPr>
              <a:t> might be the best option</a:t>
            </a:r>
          </a:p>
        </p:txBody>
      </p:sp>
      <p:pic>
        <p:nvPicPr>
          <p:cNvPr id="14352" name="Picture 16" descr="Image result for hp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7937" y="2590676"/>
            <a:ext cx="647624" cy="647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2775" y="1007673"/>
            <a:ext cx="7817340" cy="830997"/>
          </a:xfrm>
          <a:prstGeom prst="rect">
            <a:avLst/>
          </a:prstGeom>
          <a:noFill/>
        </p:spPr>
        <p:txBody>
          <a:bodyPr wrap="square" rtlCol="0">
            <a:spAutoFit/>
          </a:bodyPr>
          <a:lstStyle/>
          <a:p>
            <a:pPr algn="ctr"/>
            <a:r>
              <a:rPr lang="en-GB" sz="2400" b="1" dirty="0">
                <a:solidFill>
                  <a:schemeClr val="accent1"/>
                </a:solidFill>
              </a:rPr>
              <a:t>S</a:t>
            </a:r>
            <a:r>
              <a:rPr lang="en-GB" sz="2400" b="1" dirty="0" smtClean="0">
                <a:solidFill>
                  <a:schemeClr val="accent1"/>
                </a:solidFill>
              </a:rPr>
              <a:t>etting </a:t>
            </a:r>
            <a:r>
              <a:rPr lang="en-GB" sz="2400" b="1" dirty="0">
                <a:solidFill>
                  <a:schemeClr val="accent1"/>
                </a:solidFill>
              </a:rPr>
              <a:t>up a simple </a:t>
            </a:r>
            <a:r>
              <a:rPr lang="en-GB" sz="2400" b="1" dirty="0" err="1">
                <a:solidFill>
                  <a:schemeClr val="accent1"/>
                </a:solidFill>
              </a:rPr>
              <a:t>blockchain</a:t>
            </a:r>
            <a:r>
              <a:rPr lang="en-GB" sz="2400" b="1" dirty="0">
                <a:solidFill>
                  <a:schemeClr val="accent1"/>
                </a:solidFill>
              </a:rPr>
              <a:t> infrastructure can be very </a:t>
            </a:r>
            <a:r>
              <a:rPr lang="en-GB" sz="2400" b="1" dirty="0" smtClean="0">
                <a:solidFill>
                  <a:schemeClr val="accent1"/>
                </a:solidFill>
              </a:rPr>
              <a:t>complicated</a:t>
            </a:r>
            <a:endParaRPr lang="en-GB" sz="2400" b="1" dirty="0">
              <a:solidFill>
                <a:schemeClr val="accent1"/>
              </a:solidFill>
            </a:endParaRPr>
          </a:p>
        </p:txBody>
      </p:sp>
      <p:sp>
        <p:nvSpPr>
          <p:cNvPr id="18" name="Rectangle 17"/>
          <p:cNvSpPr/>
          <p:nvPr/>
        </p:nvSpPr>
        <p:spPr>
          <a:xfrm>
            <a:off x="379721" y="3465036"/>
            <a:ext cx="4232920" cy="1477328"/>
          </a:xfrm>
          <a:prstGeom prst="rect">
            <a:avLst/>
          </a:prstGeom>
        </p:spPr>
        <p:txBody>
          <a:bodyPr wrap="square">
            <a:spAutoFit/>
          </a:bodyPr>
          <a:lstStyle/>
          <a:p>
            <a:r>
              <a:rPr lang="en-GB" b="1" dirty="0"/>
              <a:t>Advantages</a:t>
            </a:r>
          </a:p>
          <a:p>
            <a:pPr marL="285750" indent="-285750">
              <a:buFontTx/>
              <a:buChar char="-"/>
            </a:pPr>
            <a:r>
              <a:rPr lang="en-GB" dirty="0"/>
              <a:t>The infrastructure’s complexity is hidden </a:t>
            </a:r>
          </a:p>
          <a:p>
            <a:pPr marL="285750" indent="-285750">
              <a:buFontTx/>
              <a:buChar char="-"/>
            </a:pPr>
            <a:r>
              <a:rPr lang="en-GB" dirty="0"/>
              <a:t>Focus on the applicative part</a:t>
            </a:r>
          </a:p>
          <a:p>
            <a:pPr marL="285750" indent="-285750">
              <a:buFontTx/>
              <a:buChar char="-"/>
            </a:pPr>
            <a:r>
              <a:rPr lang="en-GB" dirty="0"/>
              <a:t>Faster and cheaper </a:t>
            </a:r>
          </a:p>
          <a:p>
            <a:pPr marL="285750" indent="-285750">
              <a:buFontTx/>
              <a:buChar char="-"/>
            </a:pPr>
            <a:r>
              <a:rPr lang="en-GB" dirty="0"/>
              <a:t>More security</a:t>
            </a:r>
          </a:p>
        </p:txBody>
      </p:sp>
      <p:sp>
        <p:nvSpPr>
          <p:cNvPr id="24" name="Rectangle 23"/>
          <p:cNvSpPr/>
          <p:nvPr/>
        </p:nvSpPr>
        <p:spPr>
          <a:xfrm>
            <a:off x="4752982" y="3465036"/>
            <a:ext cx="4232920" cy="1754326"/>
          </a:xfrm>
          <a:prstGeom prst="rect">
            <a:avLst/>
          </a:prstGeom>
        </p:spPr>
        <p:txBody>
          <a:bodyPr wrap="square">
            <a:spAutoFit/>
          </a:bodyPr>
          <a:lstStyle/>
          <a:p>
            <a:r>
              <a:rPr lang="en-GB" b="1"/>
              <a:t>Disadvantages</a:t>
            </a:r>
          </a:p>
          <a:p>
            <a:pPr marL="285750" indent="-285750">
              <a:buFontTx/>
              <a:buChar char="-"/>
            </a:pPr>
            <a:r>
              <a:rPr lang="en-GB"/>
              <a:t>Dependence BaaS provider</a:t>
            </a:r>
            <a:br>
              <a:rPr lang="en-GB"/>
            </a:br>
            <a:r>
              <a:rPr lang="en-GB" i="1"/>
              <a:t>“We do not trust each other, but we do trust the BaaS provider”</a:t>
            </a:r>
          </a:p>
          <a:p>
            <a:pPr marL="285750" indent="-285750">
              <a:buFontTx/>
              <a:buChar char="-"/>
            </a:pPr>
            <a:r>
              <a:rPr lang="en-GB"/>
              <a:t>Blockchain technology-specific </a:t>
            </a:r>
          </a:p>
          <a:p>
            <a:pPr marL="285750" indent="-285750">
              <a:buFontTx/>
              <a:buChar char="-"/>
            </a:pPr>
            <a:r>
              <a:rPr lang="en-GB"/>
              <a:t>Recent development</a:t>
            </a:r>
          </a:p>
        </p:txBody>
      </p:sp>
      <p:cxnSp>
        <p:nvCxnSpPr>
          <p:cNvPr id="25" name="Straight Connector 24"/>
          <p:cNvCxnSpPr/>
          <p:nvPr/>
        </p:nvCxnSpPr>
        <p:spPr>
          <a:xfrm flipH="1">
            <a:off x="4560510" y="3485355"/>
            <a:ext cx="1070" cy="1734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921911">
            <a:off x="8136500" y="5841816"/>
            <a:ext cx="956137" cy="538692"/>
          </a:xfrm>
          <a:prstGeom prst="rect">
            <a:avLst/>
          </a:prstGeom>
        </p:spPr>
      </p:pic>
      <p:sp>
        <p:nvSpPr>
          <p:cNvPr id="5" name="Slide Number Placeholder 4"/>
          <p:cNvSpPr>
            <a:spLocks noGrp="1"/>
          </p:cNvSpPr>
          <p:nvPr>
            <p:ph type="sldNum" sz="quarter" idx="12"/>
          </p:nvPr>
        </p:nvSpPr>
        <p:spPr/>
        <p:txBody>
          <a:bodyPr/>
          <a:lstStyle/>
          <a:p>
            <a:fld id="{13B540AB-6939-4937-A918-1D15FF1C7CE3}" type="slidenum">
              <a:rPr lang="nl-BE" smtClean="0"/>
              <a:pPr/>
              <a:t>79</a:t>
            </a:fld>
            <a:endParaRPr lang="nl-BE" dirty="0"/>
          </a:p>
        </p:txBody>
      </p:sp>
    </p:spTree>
    <p:extLst>
      <p:ext uri="{BB962C8B-B14F-4D97-AF65-F5344CB8AC3E}">
        <p14:creationId xmlns:p14="http://schemas.microsoft.com/office/powerpoint/2010/main" val="1412229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fr-BE"/>
          </a:p>
        </p:txBody>
      </p:sp>
      <p:sp>
        <p:nvSpPr>
          <p:cNvPr id="8" name="Content Placeholder 7"/>
          <p:cNvSpPr>
            <a:spLocks noGrp="1"/>
          </p:cNvSpPr>
          <p:nvPr>
            <p:ph idx="1"/>
          </p:nvPr>
        </p:nvSpPr>
        <p:spPr/>
        <p:txBody>
          <a:bodyPr/>
          <a:lstStyle/>
          <a:p>
            <a:endParaRPr lang="fr-BE"/>
          </a:p>
        </p:txBody>
      </p:sp>
      <p:sp>
        <p:nvSpPr>
          <p:cNvPr id="5" name="Slide Number Placeholder 4"/>
          <p:cNvSpPr>
            <a:spLocks noGrp="1"/>
          </p:cNvSpPr>
          <p:nvPr>
            <p:ph type="sldNum" sz="quarter" idx="12"/>
          </p:nvPr>
        </p:nvSpPr>
        <p:spPr/>
        <p:txBody>
          <a:bodyPr/>
          <a:lstStyle/>
          <a:p>
            <a:fld id="{47356A36-FB20-481F-ADDA-2C00D2E0A77A}" type="slidenum">
              <a:rPr lang="en-US" smtClean="0"/>
              <a:pPr/>
              <a:t>8</a:t>
            </a:fld>
            <a:endParaRPr lang="en-US" dirty="0"/>
          </a:p>
        </p:txBody>
      </p:sp>
      <p:pic>
        <p:nvPicPr>
          <p:cNvPr id="65538" name="Picture 2" descr="car as a service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4782"/>
            <a:ext cx="9180512" cy="688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2414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859892" y="3837099"/>
            <a:ext cx="3937064" cy="2061157"/>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ounded Rectangle 26"/>
          <p:cNvSpPr/>
          <p:nvPr/>
        </p:nvSpPr>
        <p:spPr>
          <a:xfrm>
            <a:off x="5090160" y="1337716"/>
            <a:ext cx="3312159" cy="1794273"/>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ounded Rectangle 21"/>
          <p:cNvSpPr/>
          <p:nvPr/>
        </p:nvSpPr>
        <p:spPr>
          <a:xfrm>
            <a:off x="348260" y="1546335"/>
            <a:ext cx="4145280" cy="3400555"/>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en-GB" noProof="0" dirty="0"/>
              <a:t>Future </a:t>
            </a:r>
            <a:r>
              <a:rPr lang="en-GB" noProof="0" dirty="0" err="1"/>
              <a:t>blockchain</a:t>
            </a:r>
            <a:r>
              <a:rPr lang="en-GB" noProof="0" dirty="0"/>
              <a:t> landscape</a:t>
            </a:r>
          </a:p>
        </p:txBody>
      </p:sp>
      <p:pic>
        <p:nvPicPr>
          <p:cNvPr id="5"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1653" y="486367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5"/>
          <p:cNvSpPr/>
          <p:nvPr/>
        </p:nvSpPr>
        <p:spPr>
          <a:xfrm>
            <a:off x="800954" y="3599273"/>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C</a:t>
            </a:r>
          </a:p>
        </p:txBody>
      </p:sp>
      <p:pic>
        <p:nvPicPr>
          <p:cNvPr id="14"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7858" y="448722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425219" y="1546334"/>
            <a:ext cx="1896673" cy="523220"/>
          </a:xfrm>
          <a:prstGeom prst="rect">
            <a:avLst/>
          </a:prstGeom>
          <a:noFill/>
        </p:spPr>
        <p:txBody>
          <a:bodyPr wrap="none" rtlCol="0">
            <a:spAutoFit/>
          </a:bodyPr>
          <a:lstStyle/>
          <a:p>
            <a:r>
              <a:rPr lang="en-GB" sz="2800" b="1"/>
              <a:t>Public BaaS</a:t>
            </a:r>
          </a:p>
        </p:txBody>
      </p:sp>
      <p:sp>
        <p:nvSpPr>
          <p:cNvPr id="16" name="TextBox 15"/>
          <p:cNvSpPr txBox="1"/>
          <p:nvPr/>
        </p:nvSpPr>
        <p:spPr>
          <a:xfrm>
            <a:off x="5381923" y="1373615"/>
            <a:ext cx="2728632" cy="523220"/>
          </a:xfrm>
          <a:prstGeom prst="rect">
            <a:avLst/>
          </a:prstGeom>
          <a:noFill/>
        </p:spPr>
        <p:txBody>
          <a:bodyPr wrap="none" rtlCol="0">
            <a:spAutoFit/>
          </a:bodyPr>
          <a:lstStyle/>
          <a:p>
            <a:r>
              <a:rPr lang="en-GB" sz="2800" b="1"/>
              <a:t>Community BaaS</a:t>
            </a:r>
          </a:p>
        </p:txBody>
      </p:sp>
      <p:sp>
        <p:nvSpPr>
          <p:cNvPr id="18" name="TextBox 17"/>
          <p:cNvSpPr txBox="1"/>
          <p:nvPr/>
        </p:nvSpPr>
        <p:spPr>
          <a:xfrm>
            <a:off x="5269795" y="3855601"/>
            <a:ext cx="3132524" cy="523220"/>
          </a:xfrm>
          <a:prstGeom prst="rect">
            <a:avLst/>
          </a:prstGeom>
          <a:noFill/>
        </p:spPr>
        <p:txBody>
          <a:bodyPr wrap="none" rtlCol="0">
            <a:spAutoFit/>
          </a:bodyPr>
          <a:lstStyle/>
          <a:p>
            <a:r>
              <a:rPr lang="en-GB" sz="2800" b="1"/>
              <a:t>Own infrastructure</a:t>
            </a:r>
          </a:p>
        </p:txBody>
      </p:sp>
      <p:sp>
        <p:nvSpPr>
          <p:cNvPr id="19" name="Cloud 18"/>
          <p:cNvSpPr/>
          <p:nvPr/>
        </p:nvSpPr>
        <p:spPr>
          <a:xfrm>
            <a:off x="488534" y="2343595"/>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A</a:t>
            </a:r>
          </a:p>
        </p:txBody>
      </p:sp>
      <p:sp>
        <p:nvSpPr>
          <p:cNvPr id="20" name="Cloud 19"/>
          <p:cNvSpPr/>
          <p:nvPr/>
        </p:nvSpPr>
        <p:spPr>
          <a:xfrm>
            <a:off x="2651049" y="2842859"/>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B</a:t>
            </a:r>
          </a:p>
        </p:txBody>
      </p:sp>
      <p:sp>
        <p:nvSpPr>
          <p:cNvPr id="21" name="Cloud 20"/>
          <p:cNvSpPr/>
          <p:nvPr/>
        </p:nvSpPr>
        <p:spPr>
          <a:xfrm>
            <a:off x="5931225" y="1947355"/>
            <a:ext cx="1660866" cy="998528"/>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p>
        </p:txBody>
      </p:sp>
      <p:pic>
        <p:nvPicPr>
          <p:cNvPr id="15362"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673" y="5203308"/>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513" y="4837236"/>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357" y="338367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1695" y="4209103"/>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descr="Image result for belgium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265" y="2879989"/>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d30y9cdsu7xlg0.cloudfront.net/png/225592-200.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38157" y="4706207"/>
            <a:ext cx="661714" cy="661714"/>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31"/>
          <p:cNvSpPr/>
          <p:nvPr/>
        </p:nvSpPr>
        <p:spPr>
          <a:xfrm>
            <a:off x="7295246" y="5074208"/>
            <a:ext cx="1337178" cy="728166"/>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Private</a:t>
            </a:r>
            <a:br>
              <a:rPr lang="en-GB">
                <a:solidFill>
                  <a:schemeClr val="tx1"/>
                </a:solidFill>
              </a:rPr>
            </a:br>
            <a:r>
              <a:rPr lang="en-GB">
                <a:solidFill>
                  <a:schemeClr val="tx1"/>
                </a:solidFill>
              </a:rPr>
              <a:t>BaaS</a:t>
            </a:r>
          </a:p>
        </p:txBody>
      </p:sp>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21911">
            <a:off x="4675866" y="1390701"/>
            <a:ext cx="956137" cy="538692"/>
          </a:xfrm>
          <a:prstGeom prst="rect">
            <a:avLst/>
          </a:prstGeom>
        </p:spPr>
      </p:pic>
      <p:sp>
        <p:nvSpPr>
          <p:cNvPr id="7" name="Slide Number Placeholder 6"/>
          <p:cNvSpPr>
            <a:spLocks noGrp="1"/>
          </p:cNvSpPr>
          <p:nvPr>
            <p:ph type="sldNum" sz="quarter" idx="12"/>
          </p:nvPr>
        </p:nvSpPr>
        <p:spPr/>
        <p:txBody>
          <a:bodyPr/>
          <a:lstStyle/>
          <a:p>
            <a:fld id="{13B540AB-6939-4937-A918-1D15FF1C7CE3}" type="slidenum">
              <a:rPr lang="nl-BE" smtClean="0"/>
              <a:pPr/>
              <a:t>80</a:t>
            </a:fld>
            <a:endParaRPr lang="nl-BE" dirty="0"/>
          </a:p>
        </p:txBody>
      </p:sp>
    </p:spTree>
    <p:extLst>
      <p:ext uri="{BB962C8B-B14F-4D97-AF65-F5344CB8AC3E}">
        <p14:creationId xmlns:p14="http://schemas.microsoft.com/office/powerpoint/2010/main" val="60620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137200"/>
            <a:ext cx="7766621" cy="656430"/>
          </a:xfrm>
        </p:spPr>
        <p:txBody>
          <a:bodyPr/>
          <a:lstStyle/>
          <a:p>
            <a:r>
              <a:rPr lang="en-GB" noProof="0" dirty="0"/>
              <a:t>Concrete - ideas federal government</a:t>
            </a:r>
          </a:p>
        </p:txBody>
      </p:sp>
      <p:grpSp>
        <p:nvGrpSpPr>
          <p:cNvPr id="19" name="Group 18"/>
          <p:cNvGrpSpPr/>
          <p:nvPr/>
        </p:nvGrpSpPr>
        <p:grpSpPr>
          <a:xfrm>
            <a:off x="554544" y="1222980"/>
            <a:ext cx="1894596" cy="1303920"/>
            <a:chOff x="328829" y="1483202"/>
            <a:chExt cx="1894596" cy="1303920"/>
          </a:xfrm>
        </p:grpSpPr>
        <p:pic>
          <p:nvPicPr>
            <p:cNvPr id="14346" name="Picture 10"/>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4239" y="1483202"/>
              <a:ext cx="581114" cy="61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8829" y="2079236"/>
              <a:ext cx="1894596" cy="707886"/>
            </a:xfrm>
            <a:prstGeom prst="rect">
              <a:avLst/>
            </a:prstGeom>
          </p:spPr>
          <p:txBody>
            <a:bodyPr wrap="square">
              <a:spAutoFit/>
            </a:bodyPr>
            <a:lstStyle/>
            <a:p>
              <a:pPr algn="ctr"/>
              <a:r>
                <a:rPr lang="en-GB" sz="2000" b="1">
                  <a:solidFill>
                    <a:schemeClr val="tx1">
                      <a:lumMod val="50000"/>
                      <a:lumOff val="50000"/>
                    </a:schemeClr>
                  </a:solidFill>
                </a:rPr>
                <a:t>Therapeutic relations</a:t>
              </a:r>
            </a:p>
          </p:txBody>
        </p:sp>
      </p:grpSp>
      <p:grpSp>
        <p:nvGrpSpPr>
          <p:cNvPr id="28" name="Group 27"/>
          <p:cNvGrpSpPr/>
          <p:nvPr/>
        </p:nvGrpSpPr>
        <p:grpSpPr>
          <a:xfrm>
            <a:off x="2332990" y="1222980"/>
            <a:ext cx="2256913" cy="1595589"/>
            <a:chOff x="2057655" y="1572464"/>
            <a:chExt cx="2256913" cy="1595589"/>
          </a:xfrm>
        </p:grpSpPr>
        <p:pic>
          <p:nvPicPr>
            <p:cNvPr id="14339" name="Picture 3"/>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1730" y="1572464"/>
              <a:ext cx="71715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057655" y="2152390"/>
              <a:ext cx="2256913" cy="1015663"/>
            </a:xfrm>
            <a:prstGeom prst="rect">
              <a:avLst/>
            </a:prstGeom>
          </p:spPr>
          <p:txBody>
            <a:bodyPr wrap="square">
              <a:spAutoFit/>
            </a:bodyPr>
            <a:lstStyle/>
            <a:p>
              <a:pPr algn="ctr"/>
              <a:r>
                <a:rPr lang="en-GB" sz="2000" b="1">
                  <a:solidFill>
                    <a:schemeClr val="tx1">
                      <a:lumMod val="50000"/>
                      <a:lumOff val="50000"/>
                    </a:schemeClr>
                  </a:solidFill>
                </a:rPr>
                <a:t>Generic traceability service</a:t>
              </a:r>
            </a:p>
          </p:txBody>
        </p:sp>
      </p:grpSp>
      <p:grpSp>
        <p:nvGrpSpPr>
          <p:cNvPr id="17" name="Group 16"/>
          <p:cNvGrpSpPr/>
          <p:nvPr/>
        </p:nvGrpSpPr>
        <p:grpSpPr>
          <a:xfrm>
            <a:off x="4589903" y="1222980"/>
            <a:ext cx="2006608" cy="1592741"/>
            <a:chOff x="4314568" y="1586952"/>
            <a:chExt cx="2006608" cy="1592741"/>
          </a:xfrm>
        </p:grpSpPr>
        <p:pic>
          <p:nvPicPr>
            <p:cNvPr id="14338" name="Picture 2"/>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0623" y="1586952"/>
              <a:ext cx="714498" cy="62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314568" y="2164030"/>
              <a:ext cx="2006608" cy="1015663"/>
            </a:xfrm>
            <a:prstGeom prst="rect">
              <a:avLst/>
            </a:prstGeom>
          </p:spPr>
          <p:txBody>
            <a:bodyPr wrap="square">
              <a:spAutoFit/>
            </a:bodyPr>
            <a:lstStyle/>
            <a:p>
              <a:pPr algn="ctr"/>
              <a:r>
                <a:rPr lang="en-GB" sz="2000" b="1">
                  <a:solidFill>
                    <a:schemeClr val="tx1">
                      <a:lumMod val="50000"/>
                      <a:lumOff val="50000"/>
                    </a:schemeClr>
                  </a:solidFill>
                </a:rPr>
                <a:t>History cadastre &amp; major works to the home</a:t>
              </a:r>
            </a:p>
          </p:txBody>
        </p:sp>
      </p:grpSp>
      <p:grpSp>
        <p:nvGrpSpPr>
          <p:cNvPr id="16" name="Group 15"/>
          <p:cNvGrpSpPr/>
          <p:nvPr/>
        </p:nvGrpSpPr>
        <p:grpSpPr>
          <a:xfrm>
            <a:off x="6865428" y="1269870"/>
            <a:ext cx="1619103" cy="1205106"/>
            <a:chOff x="6590093" y="1666810"/>
            <a:chExt cx="1619103" cy="1205106"/>
          </a:xfrm>
        </p:grpSpPr>
        <p:pic>
          <p:nvPicPr>
            <p:cNvPr id="14340" name="Picture 4"/>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1613" y="1666810"/>
              <a:ext cx="636061" cy="50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590093" y="2164030"/>
              <a:ext cx="1619103" cy="707886"/>
            </a:xfrm>
            <a:prstGeom prst="rect">
              <a:avLst/>
            </a:prstGeom>
          </p:spPr>
          <p:txBody>
            <a:bodyPr wrap="square">
              <a:spAutoFit/>
            </a:bodyPr>
            <a:lstStyle/>
            <a:p>
              <a:pPr algn="ctr"/>
              <a:r>
                <a:rPr lang="en-GB" sz="2000" b="1">
                  <a:solidFill>
                    <a:schemeClr val="tx1">
                      <a:lumMod val="50000"/>
                      <a:lumOff val="50000"/>
                    </a:schemeClr>
                  </a:solidFill>
                </a:rPr>
                <a:t>Identity management</a:t>
              </a:r>
            </a:p>
          </p:txBody>
        </p:sp>
      </p:grpSp>
      <p:grpSp>
        <p:nvGrpSpPr>
          <p:cNvPr id="15" name="Group 14"/>
          <p:cNvGrpSpPr/>
          <p:nvPr/>
        </p:nvGrpSpPr>
        <p:grpSpPr>
          <a:xfrm>
            <a:off x="673049" y="3055828"/>
            <a:ext cx="2348853" cy="1558411"/>
            <a:chOff x="365221" y="3254690"/>
            <a:chExt cx="2348853" cy="1558411"/>
          </a:xfrm>
        </p:grpSpPr>
        <p:pic>
          <p:nvPicPr>
            <p:cNvPr id="11" name="Picture 4"/>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9294" y="3254690"/>
              <a:ext cx="600706" cy="60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65221" y="3797438"/>
              <a:ext cx="2348853" cy="1015663"/>
            </a:xfrm>
            <a:prstGeom prst="rect">
              <a:avLst/>
            </a:prstGeom>
          </p:spPr>
          <p:txBody>
            <a:bodyPr wrap="square">
              <a:spAutoFit/>
            </a:bodyPr>
            <a:lstStyle/>
            <a:p>
              <a:pPr algn="ctr"/>
              <a:r>
                <a:rPr lang="en-GB" sz="2000" b="1">
                  <a:solidFill>
                    <a:schemeClr val="tx1">
                      <a:lumMod val="50000"/>
                      <a:lumOff val="50000"/>
                    </a:schemeClr>
                  </a:solidFill>
                </a:rPr>
                <a:t>Registration &amp; access management medical data</a:t>
              </a:r>
            </a:p>
          </p:txBody>
        </p:sp>
      </p:grpSp>
      <p:grpSp>
        <p:nvGrpSpPr>
          <p:cNvPr id="13" name="Group 12"/>
          <p:cNvGrpSpPr/>
          <p:nvPr/>
        </p:nvGrpSpPr>
        <p:grpSpPr>
          <a:xfrm>
            <a:off x="3271255" y="3055828"/>
            <a:ext cx="2725743" cy="1558411"/>
            <a:chOff x="2951697" y="3254690"/>
            <a:chExt cx="2725743" cy="1558411"/>
          </a:xfrm>
        </p:grpSpPr>
        <p:pic>
          <p:nvPicPr>
            <p:cNvPr id="14343" name="Picture 7"/>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31065" y="3254690"/>
              <a:ext cx="475602"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951697" y="3797438"/>
              <a:ext cx="2725743" cy="1015663"/>
            </a:xfrm>
            <a:prstGeom prst="rect">
              <a:avLst/>
            </a:prstGeom>
          </p:spPr>
          <p:txBody>
            <a:bodyPr wrap="square">
              <a:spAutoFit/>
            </a:bodyPr>
            <a:lstStyle/>
            <a:p>
              <a:pPr algn="ctr"/>
              <a:r>
                <a:rPr lang="en-GB" sz="2000" b="1">
                  <a:solidFill>
                    <a:schemeClr val="tx1">
                      <a:lumMod val="50000"/>
                      <a:lumOff val="50000"/>
                    </a:schemeClr>
                  </a:solidFill>
                </a:rPr>
                <a:t>Tracing food for food safety &amp; sustainability</a:t>
              </a:r>
            </a:p>
          </p:txBody>
        </p:sp>
      </p:grpSp>
      <p:grpSp>
        <p:nvGrpSpPr>
          <p:cNvPr id="14" name="Group 13"/>
          <p:cNvGrpSpPr/>
          <p:nvPr/>
        </p:nvGrpSpPr>
        <p:grpSpPr>
          <a:xfrm>
            <a:off x="6266429" y="3096063"/>
            <a:ext cx="1805355" cy="1223072"/>
            <a:chOff x="6510214" y="3348475"/>
            <a:chExt cx="1805355" cy="1223072"/>
          </a:xfrm>
        </p:grpSpPr>
        <p:pic>
          <p:nvPicPr>
            <p:cNvPr id="12" name="Picture 2" descr="https://image.flaticon.com/icons/png/128/115/115902.png"/>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6891" y="3348475"/>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510214" y="3863661"/>
              <a:ext cx="1805355" cy="707886"/>
            </a:xfrm>
            <a:prstGeom prst="rect">
              <a:avLst/>
            </a:prstGeom>
          </p:spPr>
          <p:txBody>
            <a:bodyPr wrap="square">
              <a:spAutoFit/>
            </a:bodyPr>
            <a:lstStyle/>
            <a:p>
              <a:pPr algn="ctr"/>
              <a:r>
                <a:rPr lang="en-GB" sz="2000" b="1">
                  <a:solidFill>
                    <a:schemeClr val="tx1">
                      <a:lumMod val="50000"/>
                      <a:lumOff val="50000"/>
                    </a:schemeClr>
                  </a:solidFill>
                </a:rPr>
                <a:t>Government transparency</a:t>
              </a:r>
            </a:p>
          </p:txBody>
        </p:sp>
      </p:grpSp>
      <p:grpSp>
        <p:nvGrpSpPr>
          <p:cNvPr id="9" name="Group 8"/>
          <p:cNvGrpSpPr/>
          <p:nvPr/>
        </p:nvGrpSpPr>
        <p:grpSpPr>
          <a:xfrm>
            <a:off x="39075" y="4798979"/>
            <a:ext cx="4118630" cy="1586575"/>
            <a:chOff x="362925" y="5059201"/>
            <a:chExt cx="4118630" cy="1586575"/>
          </a:xfrm>
        </p:grpSpPr>
        <p:pic>
          <p:nvPicPr>
            <p:cNvPr id="14344" name="Picture 8"/>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0996" y="5059201"/>
              <a:ext cx="60193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62925" y="5630113"/>
              <a:ext cx="4118630" cy="1015663"/>
            </a:xfrm>
            <a:prstGeom prst="rect">
              <a:avLst/>
            </a:prstGeom>
          </p:spPr>
          <p:txBody>
            <a:bodyPr wrap="square">
              <a:spAutoFit/>
            </a:bodyPr>
            <a:lstStyle/>
            <a:p>
              <a:pPr algn="ctr"/>
              <a:r>
                <a:rPr lang="en-GB" sz="2000" b="1">
                  <a:solidFill>
                    <a:schemeClr val="tx1">
                      <a:lumMod val="50000"/>
                      <a:lumOff val="50000"/>
                    </a:schemeClr>
                  </a:solidFill>
                </a:rPr>
                <a:t>Cross-border data exchange: who pays social security contributions where?</a:t>
              </a:r>
            </a:p>
          </p:txBody>
        </p:sp>
      </p:grpSp>
      <p:grpSp>
        <p:nvGrpSpPr>
          <p:cNvPr id="10" name="Group 9"/>
          <p:cNvGrpSpPr/>
          <p:nvPr/>
        </p:nvGrpSpPr>
        <p:grpSpPr>
          <a:xfrm>
            <a:off x="3837156" y="4910099"/>
            <a:ext cx="3400490" cy="1482978"/>
            <a:chOff x="4915079" y="4712500"/>
            <a:chExt cx="3400490" cy="1482978"/>
          </a:xfrm>
        </p:grpSpPr>
        <p:pic>
          <p:nvPicPr>
            <p:cNvPr id="14345" name="Picture 9"/>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5803" y="4712500"/>
              <a:ext cx="699041" cy="46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915079" y="5179815"/>
              <a:ext cx="3400490" cy="1015663"/>
            </a:xfrm>
            <a:prstGeom prst="rect">
              <a:avLst/>
            </a:prstGeom>
          </p:spPr>
          <p:txBody>
            <a:bodyPr wrap="square">
              <a:spAutoFit/>
            </a:bodyPr>
            <a:lstStyle/>
            <a:p>
              <a:pPr algn="ctr"/>
              <a:r>
                <a:rPr lang="en-GB" sz="2000" b="1">
                  <a:solidFill>
                    <a:schemeClr val="tx1">
                      <a:lumMod val="50000"/>
                      <a:lumOff val="50000"/>
                    </a:schemeClr>
                  </a:solidFill>
                </a:rPr>
                <a:t>Prevention/Detection of double or unjustified payments</a:t>
              </a:r>
            </a:p>
          </p:txBody>
        </p:sp>
      </p:grpSp>
      <p:grpSp>
        <p:nvGrpSpPr>
          <p:cNvPr id="30" name="Group 29"/>
          <p:cNvGrpSpPr/>
          <p:nvPr/>
        </p:nvGrpSpPr>
        <p:grpSpPr>
          <a:xfrm>
            <a:off x="6958617" y="4857479"/>
            <a:ext cx="2188181" cy="1233268"/>
            <a:chOff x="6987192" y="5025631"/>
            <a:chExt cx="2188181" cy="1233268"/>
          </a:xfrm>
        </p:grpSpPr>
        <p:sp>
          <p:nvSpPr>
            <p:cNvPr id="40" name="Rectangle 39"/>
            <p:cNvSpPr/>
            <p:nvPr/>
          </p:nvSpPr>
          <p:spPr>
            <a:xfrm>
              <a:off x="6987192" y="5551013"/>
              <a:ext cx="2188181" cy="707886"/>
            </a:xfrm>
            <a:prstGeom prst="rect">
              <a:avLst/>
            </a:prstGeom>
          </p:spPr>
          <p:txBody>
            <a:bodyPr wrap="square">
              <a:spAutoFit/>
            </a:bodyPr>
            <a:lstStyle/>
            <a:p>
              <a:pPr algn="ctr"/>
              <a:r>
                <a:rPr lang="en-GB" sz="2000" b="1">
                  <a:solidFill>
                    <a:schemeClr val="tx1">
                      <a:lumMod val="50000"/>
                      <a:lumOff val="50000"/>
                    </a:schemeClr>
                  </a:solidFill>
                </a:rPr>
                <a:t>Tender-calling procedure</a:t>
              </a:r>
            </a:p>
          </p:txBody>
        </p:sp>
        <p:pic>
          <p:nvPicPr>
            <p:cNvPr id="14349" name="Picture 13" descr="Related image">
              <a:hlinkClick r:id="rId12"/>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5282" y="5025631"/>
              <a:ext cx="612000" cy="612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4"/>
          <p:cNvSpPr>
            <a:spLocks noGrp="1"/>
          </p:cNvSpPr>
          <p:nvPr>
            <p:ph type="sldNum" sz="quarter" idx="12"/>
          </p:nvPr>
        </p:nvSpPr>
        <p:spPr/>
        <p:txBody>
          <a:bodyPr/>
          <a:lstStyle/>
          <a:p>
            <a:fld id="{13B540AB-6939-4937-A918-1D15FF1C7CE3}" type="slidenum">
              <a:rPr lang="nl-BE" smtClean="0"/>
              <a:pPr/>
              <a:t>81</a:t>
            </a:fld>
            <a:endParaRPr lang="nl-BE" dirty="0"/>
          </a:p>
        </p:txBody>
      </p:sp>
    </p:spTree>
    <p:extLst>
      <p:ext uri="{BB962C8B-B14F-4D97-AF65-F5344CB8AC3E}">
        <p14:creationId xmlns:p14="http://schemas.microsoft.com/office/powerpoint/2010/main" val="68821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82</a:t>
            </a:fld>
            <a:endParaRPr lang="nl-BE" dirty="0"/>
          </a:p>
        </p:txBody>
      </p:sp>
    </p:spTree>
    <p:extLst>
      <p:ext uri="{BB962C8B-B14F-4D97-AF65-F5344CB8AC3E}">
        <p14:creationId xmlns:p14="http://schemas.microsoft.com/office/powerpoint/2010/main" val="135751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Big data analytics</a:t>
            </a:r>
          </a:p>
        </p:txBody>
      </p:sp>
      <p:sp>
        <p:nvSpPr>
          <p:cNvPr id="3" name="Rechthoek 2"/>
          <p:cNvSpPr/>
          <p:nvPr/>
        </p:nvSpPr>
        <p:spPr>
          <a:xfrm>
            <a:off x="899592" y="6143054"/>
            <a:ext cx="7488832" cy="382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Variety, velocity, volume, veracity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390" y="1496093"/>
            <a:ext cx="6633235" cy="433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13B540AB-6939-4937-A918-1D15FF1C7CE3}" type="slidenum">
              <a:rPr lang="nl-BE" smtClean="0"/>
              <a:pPr/>
              <a:t>83</a:t>
            </a:fld>
            <a:endParaRPr lang="nl-BE" dirty="0"/>
          </a:p>
        </p:txBody>
      </p:sp>
    </p:spTree>
    <p:extLst>
      <p:ext uri="{BB962C8B-B14F-4D97-AF65-F5344CB8AC3E}">
        <p14:creationId xmlns:p14="http://schemas.microsoft.com/office/powerpoint/2010/main" val="1335469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Big data analytics</a:t>
            </a:r>
          </a:p>
        </p:txBody>
      </p:sp>
      <p:graphicFrame>
        <p:nvGraphicFramePr>
          <p:cNvPr id="4" name="Table 3"/>
          <p:cNvGraphicFramePr>
            <a:graphicFrameLocks noGrp="1"/>
          </p:cNvGraphicFramePr>
          <p:nvPr>
            <p:extLst>
              <p:ext uri="{D42A27DB-BD31-4B8C-83A1-F6EECF244321}">
                <p14:modId xmlns:p14="http://schemas.microsoft.com/office/powerpoint/2010/main" val="2143022567"/>
              </p:ext>
            </p:extLst>
          </p:nvPr>
        </p:nvGraphicFramePr>
        <p:xfrm>
          <a:off x="467544" y="1196748"/>
          <a:ext cx="8136904" cy="5184579"/>
        </p:xfrm>
        <a:graphic>
          <a:graphicData uri="http://schemas.openxmlformats.org/drawingml/2006/table">
            <a:tbl>
              <a:tblPr firstRow="1" bandRow="1">
                <a:tableStyleId>{5C22544A-7EE6-4342-B048-85BDC9FD1C3A}</a:tableStyleId>
              </a:tblPr>
              <a:tblGrid>
                <a:gridCol w="2212667">
                  <a:extLst>
                    <a:ext uri="{9D8B030D-6E8A-4147-A177-3AD203B41FA5}">
                      <a16:colId xmlns:a16="http://schemas.microsoft.com/office/drawing/2014/main" val="20000"/>
                    </a:ext>
                  </a:extLst>
                </a:gridCol>
                <a:gridCol w="5924237">
                  <a:extLst>
                    <a:ext uri="{9D8B030D-6E8A-4147-A177-3AD203B41FA5}">
                      <a16:colId xmlns:a16="http://schemas.microsoft.com/office/drawing/2014/main" val="20001"/>
                    </a:ext>
                  </a:extLst>
                </a:gridCol>
              </a:tblGrid>
              <a:tr h="415745">
                <a:tc>
                  <a:txBody>
                    <a:bodyPr/>
                    <a:lstStyle/>
                    <a:p>
                      <a:pPr algn="ctr" fontAlgn="b"/>
                      <a:r>
                        <a:rPr lang="en-GB" sz="1400" u="none" strike="noStrike"/>
                        <a:t>Domain</a:t>
                      </a:r>
                    </a:p>
                  </a:txBody>
                  <a:tcPr marL="7620" marR="7620" marT="36000" marB="36000" anchor="ctr"/>
                </a:tc>
                <a:tc>
                  <a:txBody>
                    <a:bodyPr/>
                    <a:lstStyle/>
                    <a:p>
                      <a:pPr algn="ctr" fontAlgn="b"/>
                      <a:r>
                        <a:rPr lang="en-GB" sz="1400" u="none" strike="noStrike"/>
                        <a:t>Description</a:t>
                      </a:r>
                    </a:p>
                  </a:txBody>
                  <a:tcPr marL="7620" marR="7620" marT="36000" marB="36000" anchor="ctr"/>
                </a:tc>
                <a:extLst>
                  <a:ext uri="{0D108BD9-81ED-4DB2-BD59-A6C34878D82A}">
                    <a16:rowId xmlns:a16="http://schemas.microsoft.com/office/drawing/2014/main" val="10000"/>
                  </a:ext>
                </a:extLst>
              </a:tr>
              <a:tr h="864041">
                <a:tc>
                  <a:txBody>
                    <a:bodyPr/>
                    <a:lstStyle/>
                    <a:p>
                      <a:pPr algn="ctr" fontAlgn="b"/>
                      <a:r>
                        <a:rPr lang="en-GB" sz="1400" u="none" strike="noStrike"/>
                        <a:t>Research</a:t>
                      </a:r>
                    </a:p>
                  </a:txBody>
                  <a:tcPr marL="7620" marR="7620" marT="36000" marB="36000" anchor="ctr"/>
                </a:tc>
                <a:tc>
                  <a:txBody>
                    <a:bodyPr/>
                    <a:lstStyle/>
                    <a:p>
                      <a:pPr algn="l" fontAlgn="b"/>
                      <a:r>
                        <a:rPr lang="en-GB" sz="1400" u="none" strike="noStrike" dirty="0"/>
                        <a:t>- Phenomenon analysis
</a:t>
                      </a:r>
                      <a:r>
                        <a:rPr lang="en-GB" sz="1400" u="none" strike="noStrike" dirty="0" smtClean="0"/>
                        <a:t>- </a:t>
                      </a:r>
                      <a:r>
                        <a:rPr lang="en-GB" sz="1400" u="none" strike="noStrike" dirty="0"/>
                        <a:t>(Big) data exploration
</a:t>
                      </a:r>
                      <a:r>
                        <a:rPr lang="en-GB" sz="1400" u="none" strike="noStrike" dirty="0" smtClean="0"/>
                        <a:t>- </a:t>
                      </a:r>
                      <a:r>
                        <a:rPr lang="en-GB" sz="1400" u="none" strike="noStrike" dirty="0"/>
                        <a:t>Trend analysis</a:t>
                      </a:r>
                    </a:p>
                  </a:txBody>
                  <a:tcPr marL="7620" marR="7620" marT="36000" marB="36000" anchor="ctr"/>
                </a:tc>
                <a:extLst>
                  <a:ext uri="{0D108BD9-81ED-4DB2-BD59-A6C34878D82A}">
                    <a16:rowId xmlns:a16="http://schemas.microsoft.com/office/drawing/2014/main" val="10001"/>
                  </a:ext>
                </a:extLst>
              </a:tr>
              <a:tr h="822251">
                <a:tc>
                  <a:txBody>
                    <a:bodyPr/>
                    <a:lstStyle/>
                    <a:p>
                      <a:pPr algn="ctr" fontAlgn="b"/>
                      <a:r>
                        <a:rPr lang="en-GB" sz="1400" u="none" strike="noStrike"/>
                        <a:t>Fraud detection</a:t>
                      </a:r>
                    </a:p>
                  </a:txBody>
                  <a:tcPr marL="7620" marR="7620" marT="36000" marB="36000" anchor="ctr"/>
                </a:tc>
                <a:tc>
                  <a:txBody>
                    <a:bodyPr/>
                    <a:lstStyle/>
                    <a:p>
                      <a:pPr algn="l" fontAlgn="b"/>
                      <a:r>
                        <a:rPr lang="en-GB" sz="1400" u="none" strike="noStrike"/>
                        <a:t>- Data mining, machine learning, AI</a:t>
                      </a:r>
                      <a:br>
                        <a:rPr lang="en-GB" sz="1400" u="none" strike="noStrike"/>
                      </a:br>
                      <a:r>
                        <a:rPr lang="en-GB" sz="1400" u="none" strike="noStrike"/>
                        <a:t>- Predictive analytics, predictive modelling</a:t>
                      </a:r>
                    </a:p>
                  </a:txBody>
                  <a:tcPr marL="7620" marR="7620" marT="36000" marB="36000" anchor="ctr"/>
                </a:tc>
                <a:extLst>
                  <a:ext uri="{0D108BD9-81ED-4DB2-BD59-A6C34878D82A}">
                    <a16:rowId xmlns:a16="http://schemas.microsoft.com/office/drawing/2014/main" val="10002"/>
                  </a:ext>
                </a:extLst>
              </a:tr>
              <a:tr h="1025389">
                <a:tc>
                  <a:txBody>
                    <a:bodyPr/>
                    <a:lstStyle/>
                    <a:p>
                      <a:pPr algn="ctr" fontAlgn="b"/>
                      <a:r>
                        <a:rPr lang="en-GB" sz="1400" u="none" strike="noStrike"/>
                        <a:t>Process support</a:t>
                      </a:r>
                    </a:p>
                  </a:txBody>
                  <a:tcPr marL="7620" marR="7620" marT="36000" marB="36000" anchor="ctr"/>
                </a:tc>
                <a:tc>
                  <a:txBody>
                    <a:bodyPr/>
                    <a:lstStyle/>
                    <a:p>
                      <a:pPr algn="l" fontAlgn="b"/>
                      <a:r>
                        <a:rPr lang="en-GB" sz="1400" u="none" strike="noStrike"/>
                        <a:t>- Data visualization</a:t>
                      </a:r>
                      <a:br>
                        <a:rPr lang="en-GB" sz="1400" u="none" strike="noStrike"/>
                      </a:br>
                      <a:r>
                        <a:rPr lang="en-GB" sz="1400" u="none" strike="noStrike"/>
                        <a:t>- Network visualization</a:t>
                      </a:r>
                      <a:br>
                        <a:rPr lang="en-GB" sz="1400" u="none" strike="noStrike"/>
                      </a:br>
                      <a:r>
                        <a:rPr lang="en-GB" sz="1400" u="none" strike="noStrike"/>
                        <a:t>- Automated searches, calculations, real-time applications of predictive analytics</a:t>
                      </a:r>
                    </a:p>
                  </a:txBody>
                  <a:tcPr marL="7620" marR="7620" marT="36000" marB="36000" anchor="ctr"/>
                </a:tc>
                <a:extLst>
                  <a:ext uri="{0D108BD9-81ED-4DB2-BD59-A6C34878D82A}">
                    <a16:rowId xmlns:a16="http://schemas.microsoft.com/office/drawing/2014/main" val="10003"/>
                  </a:ext>
                </a:extLst>
              </a:tr>
              <a:tr h="822251">
                <a:tc>
                  <a:txBody>
                    <a:bodyPr/>
                    <a:lstStyle/>
                    <a:p>
                      <a:pPr algn="ctr" fontAlgn="b"/>
                      <a:r>
                        <a:rPr lang="en-GB" sz="1400" u="none" strike="noStrike"/>
                        <a:t>Policy support</a:t>
                      </a:r>
                    </a:p>
                  </a:txBody>
                  <a:tcPr marL="7620" marR="7620" marT="36000" marB="36000" anchor="ctr"/>
                </a:tc>
                <a:tc>
                  <a:txBody>
                    <a:bodyPr/>
                    <a:lstStyle/>
                    <a:p>
                      <a:pPr algn="l" fontAlgn="b"/>
                      <a:r>
                        <a:rPr lang="en-GB" sz="1400" u="none" strike="noStrike"/>
                        <a:t>- Reporting, KPI, balanced scorecard</a:t>
                      </a:r>
                      <a:br>
                        <a:rPr lang="en-GB" sz="1400" u="none" strike="noStrike"/>
                      </a:br>
                      <a:r>
                        <a:rPr lang="en-GB" sz="1400" u="none" strike="noStrike"/>
                        <a:t>- Evaluation of the success measures have</a:t>
                      </a:r>
                      <a:br>
                        <a:rPr lang="en-GB" sz="1400" u="none" strike="noStrike"/>
                      </a:br>
                      <a:r>
                        <a:rPr lang="en-GB" sz="1400" u="none" strike="noStrike"/>
                        <a:t>- Simulations</a:t>
                      </a:r>
                    </a:p>
                  </a:txBody>
                  <a:tcPr marL="7620" marR="7620" marT="36000" marB="36000" anchor="ctr"/>
                </a:tc>
                <a:extLst>
                  <a:ext uri="{0D108BD9-81ED-4DB2-BD59-A6C34878D82A}">
                    <a16:rowId xmlns:a16="http://schemas.microsoft.com/office/drawing/2014/main" val="10004"/>
                  </a:ext>
                </a:extLst>
              </a:tr>
              <a:tr h="575880">
                <a:tc>
                  <a:txBody>
                    <a:bodyPr/>
                    <a:lstStyle/>
                    <a:p>
                      <a:pPr algn="ctr" fontAlgn="b"/>
                      <a:r>
                        <a:rPr lang="en-GB" sz="1400" u="none" strike="noStrike"/>
                        <a:t>Infrastructure management</a:t>
                      </a:r>
                    </a:p>
                  </a:txBody>
                  <a:tcPr marL="7620" marR="7620" marT="36000" marB="36000" anchor="ctr"/>
                </a:tc>
                <a:tc>
                  <a:txBody>
                    <a:bodyPr/>
                    <a:lstStyle/>
                    <a:p>
                      <a:pPr algn="l" fontAlgn="b"/>
                      <a:r>
                        <a:rPr lang="en-GB" sz="1400" u="none" strike="noStrike"/>
                        <a:t>- Capacity planning</a:t>
                      </a:r>
                      <a:br>
                        <a:rPr lang="en-GB" sz="1400" u="none" strike="noStrike"/>
                      </a:br>
                      <a:r>
                        <a:rPr lang="en-GB" sz="1400" u="none" strike="noStrike"/>
                        <a:t>- Predictive maintenance</a:t>
                      </a:r>
                    </a:p>
                  </a:txBody>
                  <a:tcPr marL="7620" marR="7620" marT="36000" marB="36000" anchor="ctr"/>
                </a:tc>
                <a:extLst>
                  <a:ext uri="{0D108BD9-81ED-4DB2-BD59-A6C34878D82A}">
                    <a16:rowId xmlns:a16="http://schemas.microsoft.com/office/drawing/2014/main" val="10005"/>
                  </a:ext>
                </a:extLst>
              </a:tr>
              <a:tr h="329511">
                <a:tc>
                  <a:txBody>
                    <a:bodyPr/>
                    <a:lstStyle/>
                    <a:p>
                      <a:pPr algn="ctr" fontAlgn="b"/>
                      <a:r>
                        <a:rPr lang="en-GB" sz="1400" u="none" strike="noStrike"/>
                        <a:t>Data protection</a:t>
                      </a:r>
                    </a:p>
                  </a:txBody>
                  <a:tcPr marL="7620" marR="7620" marT="36000" marB="36000" anchor="ctr"/>
                </a:tc>
                <a:tc>
                  <a:txBody>
                    <a:bodyPr/>
                    <a:lstStyle/>
                    <a:p>
                      <a:pPr algn="l" fontAlgn="b"/>
                      <a:r>
                        <a:rPr lang="en-GB" sz="1400" u="none" strike="noStrike"/>
                        <a:t>- Security Information &amp; Event Management (SIEM)</a:t>
                      </a:r>
                    </a:p>
                  </a:txBody>
                  <a:tcPr marL="7620" marR="7620" marT="36000" marB="36000" anchor="ctr"/>
                </a:tc>
                <a:extLst>
                  <a:ext uri="{0D108BD9-81ED-4DB2-BD59-A6C34878D82A}">
                    <a16:rowId xmlns:a16="http://schemas.microsoft.com/office/drawing/2014/main" val="10006"/>
                  </a:ext>
                </a:extLst>
              </a:tr>
              <a:tr h="329511">
                <a:tc>
                  <a:txBody>
                    <a:bodyPr/>
                    <a:lstStyle/>
                    <a:p>
                      <a:pPr algn="ctr" fontAlgn="b"/>
                      <a:r>
                        <a:rPr lang="en-GB" sz="1400" u="none" strike="noStrike"/>
                        <a:t>…</a:t>
                      </a:r>
                    </a:p>
                  </a:txBody>
                  <a:tcPr marL="7620" marR="7620" marT="36000" marB="36000" anchor="ctr"/>
                </a:tc>
                <a:tc>
                  <a:txBody>
                    <a:bodyPr/>
                    <a:lstStyle/>
                    <a:p>
                      <a:pPr algn="l" fontAlgn="b"/>
                      <a:endParaRPr lang="nl-BE" sz="1400" b="0" i="0" u="none" strike="noStrike" dirty="0">
                        <a:solidFill>
                          <a:srgbClr val="000000"/>
                        </a:solidFill>
                        <a:effectLst/>
                        <a:latin typeface="Calibri"/>
                      </a:endParaRPr>
                    </a:p>
                  </a:txBody>
                  <a:tcPr marL="7620" marR="7620" marT="36000" marB="36000" anchor="b"/>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p:txBody>
          <a:bodyPr/>
          <a:lstStyle/>
          <a:p>
            <a:fld id="{13B540AB-6939-4937-A918-1D15FF1C7CE3}" type="slidenum">
              <a:rPr lang="nl-BE" smtClean="0"/>
              <a:pPr/>
              <a:t>84</a:t>
            </a:fld>
            <a:endParaRPr lang="nl-BE" dirty="0"/>
          </a:p>
        </p:txBody>
      </p:sp>
    </p:spTree>
    <p:extLst>
      <p:ext uri="{BB962C8B-B14F-4D97-AF65-F5344CB8AC3E}">
        <p14:creationId xmlns:p14="http://schemas.microsoft.com/office/powerpoint/2010/main" val="125619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noProof="0" dirty="0" smtClean="0"/>
              <a:t>Big data analytics - architecture</a:t>
            </a:r>
            <a:endParaRPr lang="en-GB" sz="3800" noProof="0" dirty="0">
              <a:solidFill>
                <a:srgbClr val="0087BE"/>
              </a:solidFill>
            </a:endParaRPr>
          </a:p>
        </p:txBody>
      </p:sp>
      <p:pic>
        <p:nvPicPr>
          <p:cNvPr id="4"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86830" y="1412875"/>
            <a:ext cx="6913562" cy="5070475"/>
          </a:xfrm>
        </p:spPr>
      </p:pic>
      <p:sp>
        <p:nvSpPr>
          <p:cNvPr id="5" name="TextBox 4"/>
          <p:cNvSpPr txBox="1"/>
          <p:nvPr/>
        </p:nvSpPr>
        <p:spPr>
          <a:xfrm>
            <a:off x="2987824" y="6381328"/>
            <a:ext cx="2088232" cy="276999"/>
          </a:xfrm>
          <a:prstGeom prst="rect">
            <a:avLst/>
          </a:prstGeom>
          <a:solidFill>
            <a:schemeClr val="bg1"/>
          </a:solidFill>
        </p:spPr>
        <p:txBody>
          <a:bodyPr wrap="square" rtlCol="0">
            <a:spAutoFit/>
          </a:bodyPr>
          <a:lstStyle/>
          <a:p>
            <a:pPr algn="ctr"/>
            <a:r>
              <a:rPr lang="nl-BE" sz="1200" b="1" smtClean="0"/>
              <a:t>Structured Sources</a:t>
            </a:r>
            <a:endParaRPr lang="nl-BE" sz="1200" b="1"/>
          </a:p>
        </p:txBody>
      </p:sp>
      <p:sp>
        <p:nvSpPr>
          <p:cNvPr id="6" name="TextBox 5"/>
          <p:cNvSpPr txBox="1"/>
          <p:nvPr/>
        </p:nvSpPr>
        <p:spPr>
          <a:xfrm>
            <a:off x="5796136" y="6381328"/>
            <a:ext cx="2520280" cy="276999"/>
          </a:xfrm>
          <a:prstGeom prst="rect">
            <a:avLst/>
          </a:prstGeom>
          <a:solidFill>
            <a:schemeClr val="bg1"/>
          </a:solidFill>
        </p:spPr>
        <p:txBody>
          <a:bodyPr wrap="square" rtlCol="0">
            <a:spAutoFit/>
          </a:bodyPr>
          <a:lstStyle/>
          <a:p>
            <a:pPr algn="ctr"/>
            <a:r>
              <a:rPr lang="nl-BE" sz="1200" b="1" smtClean="0"/>
              <a:t>Unstructured Sources &amp; Streaming</a:t>
            </a:r>
            <a:endParaRPr lang="nl-BE" sz="1200" b="1"/>
          </a:p>
        </p:txBody>
      </p:sp>
      <p:sp>
        <p:nvSpPr>
          <p:cNvPr id="7" name="TextBox 6"/>
          <p:cNvSpPr txBox="1"/>
          <p:nvPr/>
        </p:nvSpPr>
        <p:spPr>
          <a:xfrm>
            <a:off x="1763688" y="1249015"/>
            <a:ext cx="5400600" cy="307777"/>
          </a:xfrm>
          <a:prstGeom prst="rect">
            <a:avLst/>
          </a:prstGeom>
          <a:solidFill>
            <a:schemeClr val="bg1"/>
          </a:solidFill>
        </p:spPr>
        <p:txBody>
          <a:bodyPr wrap="square" rtlCol="0">
            <a:spAutoFit/>
          </a:bodyPr>
          <a:lstStyle/>
          <a:p>
            <a:pPr algn="ctr"/>
            <a:r>
              <a:rPr lang="nl-BE" sz="1400" b="1" smtClean="0"/>
              <a:t>All forms of analytical and business value generating re-use of data</a:t>
            </a:r>
            <a:endParaRPr lang="nl-BE" sz="1400" b="1"/>
          </a:p>
        </p:txBody>
      </p:sp>
      <p:sp>
        <p:nvSpPr>
          <p:cNvPr id="8" name="Rectangle 7"/>
          <p:cNvSpPr/>
          <p:nvPr/>
        </p:nvSpPr>
        <p:spPr>
          <a:xfrm>
            <a:off x="1187624" y="2466000"/>
            <a:ext cx="676875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2483768" y="2466000"/>
            <a:ext cx="4077463" cy="369332"/>
          </a:xfrm>
          <a:prstGeom prst="rect">
            <a:avLst/>
          </a:prstGeom>
          <a:noFill/>
        </p:spPr>
        <p:txBody>
          <a:bodyPr wrap="none" rtlCol="0">
            <a:spAutoFit/>
          </a:bodyPr>
          <a:lstStyle/>
          <a:p>
            <a:r>
              <a:rPr lang="nl-BE" b="1" smtClean="0">
                <a:solidFill>
                  <a:schemeClr val="bg1"/>
                </a:solidFill>
              </a:rPr>
              <a:t>Big Data Analytics Platform (Foundation)</a:t>
            </a:r>
            <a:endParaRPr lang="nl-BE" b="1">
              <a:solidFill>
                <a:schemeClr val="bg1"/>
              </a:solidFill>
            </a:endParaRPr>
          </a:p>
        </p:txBody>
      </p:sp>
      <p:sp>
        <p:nvSpPr>
          <p:cNvPr id="11" name="Rectangle 10"/>
          <p:cNvSpPr/>
          <p:nvPr/>
        </p:nvSpPr>
        <p:spPr>
          <a:xfrm>
            <a:off x="1403648" y="4437112"/>
            <a:ext cx="1408421"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Enterprise-ready</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Big Data Management solution</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(Hadoop, NoSQL)</a:t>
            </a:r>
            <a:endParaRPr kumimoji="0" lang="en-GB" sz="1200" i="0" u="none" strike="noStrike" kern="0" cap="none" spc="0" normalizeH="0" baseline="0" noProof="0" dirty="0">
              <a:ln>
                <a:noFill/>
              </a:ln>
              <a:effectLst/>
              <a:uLnTx/>
              <a:uFillTx/>
              <a:latin typeface="Calibri"/>
            </a:endParaRPr>
          </a:p>
        </p:txBody>
      </p:sp>
      <p:sp>
        <p:nvSpPr>
          <p:cNvPr id="12" name="Rectangle 11"/>
          <p:cNvSpPr/>
          <p:nvPr/>
        </p:nvSpPr>
        <p:spPr>
          <a:xfrm>
            <a:off x="2483767" y="2852936"/>
            <a:ext cx="4104457" cy="41854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Delivers “Bring compute to the data” paradigm:</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calculations from front-end tools are pushed to the foundation</a:t>
            </a:r>
            <a:endParaRPr kumimoji="0" lang="en-GB" sz="1200" b="0" i="0" u="none" strike="noStrike" kern="0" cap="none" spc="0" normalizeH="0" baseline="0" noProof="0" dirty="0">
              <a:ln>
                <a:noFill/>
              </a:ln>
              <a:effectLst/>
              <a:uLnTx/>
              <a:uFillTx/>
              <a:latin typeface="Calibri"/>
            </a:endParaRPr>
          </a:p>
        </p:txBody>
      </p:sp>
      <p:sp>
        <p:nvSpPr>
          <p:cNvPr id="13" name="Rectangle 12"/>
          <p:cNvSpPr/>
          <p:nvPr/>
        </p:nvSpPr>
        <p:spPr>
          <a:xfrm>
            <a:off x="6228184" y="4437112"/>
            <a:ext cx="1480429"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Relational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Analytical</a:t>
            </a:r>
            <a:r>
              <a:rPr lang="en-GB" sz="1200" kern="0" dirty="0">
                <a:solidFill>
                  <a:prstClr val="white"/>
                </a:solidFill>
                <a:latin typeface="Calibri"/>
              </a:rPr>
              <a:t> </a:t>
            </a:r>
            <a:r>
              <a:rPr lang="en-GB" sz="1200" kern="0" dirty="0" smtClean="0">
                <a:solidFill>
                  <a:prstClr val="white"/>
                </a:solidFill>
                <a:latin typeface="Calibri"/>
              </a:rPr>
              <a:t>Database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Management</a:t>
            </a:r>
            <a:r>
              <a:rPr kumimoji="0" lang="en-GB" sz="1200" i="0" u="none" strike="noStrike" kern="0" cap="none" spc="0" normalizeH="0" noProof="0" dirty="0" smtClean="0">
                <a:ln>
                  <a:noFill/>
                </a:ln>
                <a:solidFill>
                  <a:prstClr val="white"/>
                </a:solidFill>
                <a:effectLst/>
                <a:uLnTx/>
                <a:uFillTx/>
                <a:latin typeface="Calibri"/>
              </a:rPr>
              <a:t> System (accelerator</a:t>
            </a:r>
            <a:r>
              <a:rPr kumimoji="0" lang="en-GB" sz="1200" b="0" i="0" u="none" strike="noStrike" kern="0" cap="none" spc="0" normalizeH="0" noProof="0" dirty="0" smtClean="0">
                <a:ln>
                  <a:noFill/>
                </a:ln>
                <a:solidFill>
                  <a:prstClr val="white"/>
                </a:solidFill>
                <a:effectLst/>
                <a:uLnTx/>
                <a:uFillTx/>
                <a:latin typeface="Calibri"/>
              </a:rPr>
              <a:t>)</a:t>
            </a:r>
            <a:endParaRPr kumimoji="0" lang="en-GB" sz="1200" b="0" i="0" u="none" strike="noStrike" kern="0" cap="none" spc="0" normalizeH="0" baseline="0" noProof="0" dirty="0">
              <a:ln>
                <a:noFill/>
              </a:ln>
              <a:effectLst/>
              <a:uLnTx/>
              <a:uFillTx/>
              <a:latin typeface="Calibri"/>
            </a:endParaRPr>
          </a:p>
        </p:txBody>
      </p:sp>
      <p:sp>
        <p:nvSpPr>
          <p:cNvPr id="14" name="Rectangle 13"/>
          <p:cNvSpPr/>
          <p:nvPr/>
        </p:nvSpPr>
        <p:spPr>
          <a:xfrm>
            <a:off x="2074119" y="3573016"/>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Data Integration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Data</a:t>
            </a:r>
            <a:r>
              <a:rPr kumimoji="0" lang="en-GB" sz="1200" i="0" u="none" strike="noStrike" kern="0" cap="none" spc="0" normalizeH="0" noProof="0" dirty="0" smtClean="0">
                <a:ln>
                  <a:noFill/>
                </a:ln>
                <a:solidFill>
                  <a:prstClr val="white"/>
                </a:solidFill>
                <a:effectLst/>
                <a:uLnTx/>
                <a:uFillTx/>
                <a:latin typeface="Calibri"/>
              </a:rPr>
              <a:t> Warehousing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baseline="0" dirty="0" smtClean="0">
                <a:solidFill>
                  <a:prstClr val="white"/>
                </a:solidFill>
                <a:latin typeface="Calibri"/>
              </a:rPr>
              <a:t>(ETL</a:t>
            </a:r>
            <a:r>
              <a:rPr lang="en-GB" sz="1200" kern="0" dirty="0" smtClean="0">
                <a:solidFill>
                  <a:prstClr val="white"/>
                </a:solidFill>
                <a:latin typeface="Calibri"/>
              </a:rPr>
              <a:t>—ELT—TEL) </a:t>
            </a:r>
            <a:endParaRPr kumimoji="0" lang="en-GB" sz="1200" b="0" i="0" u="none" strike="noStrike" kern="0" cap="none" spc="0" normalizeH="0" baseline="0" noProof="0" dirty="0">
              <a:ln>
                <a:noFill/>
              </a:ln>
              <a:effectLst/>
              <a:uLnTx/>
              <a:uFillTx/>
              <a:latin typeface="Calibri"/>
            </a:endParaRPr>
          </a:p>
        </p:txBody>
      </p:sp>
      <p:sp>
        <p:nvSpPr>
          <p:cNvPr id="15" name="Rectangle 14"/>
          <p:cNvSpPr/>
          <p:nvPr/>
        </p:nvSpPr>
        <p:spPr>
          <a:xfrm>
            <a:off x="3635896" y="3573016"/>
            <a:ext cx="1872207" cy="86409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Information Management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smtClean="0">
                <a:ln>
                  <a:noFill/>
                </a:ln>
                <a:solidFill>
                  <a:prstClr val="white"/>
                </a:solidFill>
                <a:effectLst/>
                <a:uLnTx/>
                <a:uFillTx/>
                <a:latin typeface="Calibri"/>
              </a:rPr>
              <a:t>Business Glossary</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Data Management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u="none" strike="noStrike" kern="0" cap="none" spc="0" normalizeH="0" baseline="0" noProof="0" dirty="0" smtClean="0">
                <a:ln>
                  <a:noFill/>
                </a:ln>
                <a:solidFill>
                  <a:prstClr val="white"/>
                </a:solidFill>
                <a:effectLst/>
                <a:uLnTx/>
                <a:uFillTx/>
                <a:latin typeface="Calibri"/>
              </a:rPr>
              <a:t>Data Quality</a:t>
            </a:r>
            <a:endParaRPr kumimoji="0" lang="en-GB" sz="1200" u="none" strike="noStrike" kern="0" cap="none" spc="0" normalizeH="0" baseline="0" noProof="0" dirty="0">
              <a:ln>
                <a:noFill/>
              </a:ln>
              <a:effectLst/>
              <a:uLnTx/>
              <a:uFillTx/>
              <a:latin typeface="Calibri"/>
            </a:endParaRPr>
          </a:p>
        </p:txBody>
      </p:sp>
      <p:sp>
        <p:nvSpPr>
          <p:cNvPr id="16" name="Rectangle 15"/>
          <p:cNvSpPr/>
          <p:nvPr/>
        </p:nvSpPr>
        <p:spPr>
          <a:xfrm>
            <a:off x="5671824" y="3573016"/>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prstClr val="white"/>
                </a:solidFill>
                <a:latin typeface="Calibri"/>
              </a:rPr>
              <a:t>Data Governance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u="none" strike="noStrike" kern="0" cap="none" spc="0" normalizeH="0" baseline="0" noProof="0" dirty="0" smtClean="0">
                <a:ln>
                  <a:noFill/>
                </a:ln>
                <a:solidFill>
                  <a:prstClr val="white"/>
                </a:solidFill>
                <a:effectLst/>
                <a:uLnTx/>
                <a:uFillTx/>
                <a:latin typeface="Calibri"/>
              </a:rPr>
              <a:t>Data Protection</a:t>
            </a:r>
            <a:endParaRPr kumimoji="0" lang="en-GB" sz="1200" u="none" strike="noStrike" kern="0" cap="none" spc="0" normalizeH="0" baseline="0" noProof="0" dirty="0">
              <a:ln>
                <a:noFill/>
              </a:ln>
              <a:effectLst/>
              <a:uLnTx/>
              <a:uFillTx/>
              <a:latin typeface="Calibri"/>
            </a:endParaRPr>
          </a:p>
        </p:txBody>
      </p:sp>
      <p:sp>
        <p:nvSpPr>
          <p:cNvPr id="18" name="Rectangle 17"/>
          <p:cNvSpPr/>
          <p:nvPr/>
        </p:nvSpPr>
        <p:spPr>
          <a:xfrm>
            <a:off x="2987824" y="5157192"/>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prstClr val="white"/>
                </a:solidFill>
              </a:rPr>
              <a:t>Connectors</a:t>
            </a:r>
            <a:endParaRPr lang="en-GB" sz="1200" dirty="0">
              <a:solidFill>
                <a:prstClr val="white"/>
              </a:solidFill>
            </a:endParaRPr>
          </a:p>
        </p:txBody>
      </p:sp>
      <p:sp>
        <p:nvSpPr>
          <p:cNvPr id="20" name="Rectangle 19"/>
          <p:cNvSpPr/>
          <p:nvPr/>
        </p:nvSpPr>
        <p:spPr>
          <a:xfrm>
            <a:off x="2987824" y="4797152"/>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prstClr val="white"/>
                </a:solidFill>
              </a:rPr>
              <a:t>Computing Power</a:t>
            </a:r>
            <a:endParaRPr lang="en-GB" sz="1200" dirty="0">
              <a:solidFill>
                <a:prstClr val="white"/>
              </a:solidFill>
            </a:endParaRPr>
          </a:p>
        </p:txBody>
      </p:sp>
      <p:sp>
        <p:nvSpPr>
          <p:cNvPr id="23" name="TextBox 22"/>
          <p:cNvSpPr txBox="1"/>
          <p:nvPr/>
        </p:nvSpPr>
        <p:spPr>
          <a:xfrm>
            <a:off x="4522765" y="2016000"/>
            <a:ext cx="697307" cy="169277"/>
          </a:xfrm>
          <a:prstGeom prst="rect">
            <a:avLst/>
          </a:prstGeom>
          <a:solidFill>
            <a:schemeClr val="bg1"/>
          </a:solidFill>
        </p:spPr>
        <p:txBody>
          <a:bodyPr wrap="none" lIns="0" tIns="0" rIns="0" bIns="0" rtlCol="0">
            <a:spAutoFit/>
          </a:bodyPr>
          <a:lstStyle/>
          <a:p>
            <a:r>
              <a:rPr lang="nl-BE" sz="1100" dirty="0" smtClean="0"/>
              <a:t>Data </a:t>
            </a:r>
            <a:r>
              <a:rPr lang="nl-BE" sz="1100" dirty="0" err="1" smtClean="0"/>
              <a:t>Mining</a:t>
            </a:r>
            <a:endParaRPr lang="nl-BE" sz="1100" dirty="0"/>
          </a:p>
        </p:txBody>
      </p:sp>
      <p:sp>
        <p:nvSpPr>
          <p:cNvPr id="24" name="TextBox 23"/>
          <p:cNvSpPr txBox="1"/>
          <p:nvPr/>
        </p:nvSpPr>
        <p:spPr>
          <a:xfrm>
            <a:off x="6588224" y="2015999"/>
            <a:ext cx="117020" cy="169277"/>
          </a:xfrm>
          <a:prstGeom prst="rect">
            <a:avLst/>
          </a:prstGeom>
          <a:solidFill>
            <a:schemeClr val="bg1"/>
          </a:solidFill>
        </p:spPr>
        <p:txBody>
          <a:bodyPr wrap="none" lIns="0" tIns="0" rIns="0" bIns="0" rtlCol="0">
            <a:spAutoFit/>
          </a:bodyPr>
          <a:lstStyle/>
          <a:p>
            <a:r>
              <a:rPr lang="nl-BE" sz="1100" smtClean="0"/>
              <a:t>AI</a:t>
            </a:r>
            <a:endParaRPr lang="nl-BE" sz="110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036" y="1602000"/>
            <a:ext cx="522275" cy="403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205809" y="1326241"/>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
        <p:nvSpPr>
          <p:cNvPr id="27" name="Rectangle 26"/>
          <p:cNvSpPr/>
          <p:nvPr/>
        </p:nvSpPr>
        <p:spPr>
          <a:xfrm>
            <a:off x="7910665" y="1326241"/>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
        <p:nvSpPr>
          <p:cNvPr id="19" name="Slide Number Placeholder 18"/>
          <p:cNvSpPr>
            <a:spLocks noGrp="1"/>
          </p:cNvSpPr>
          <p:nvPr>
            <p:ph type="sldNum" sz="quarter" idx="12"/>
          </p:nvPr>
        </p:nvSpPr>
        <p:spPr/>
        <p:txBody>
          <a:bodyPr/>
          <a:lstStyle/>
          <a:p>
            <a:fld id="{13B540AB-6939-4937-A918-1D15FF1C7CE3}" type="slidenum">
              <a:rPr lang="nl-BE" smtClean="0"/>
              <a:pPr/>
              <a:t>85</a:t>
            </a:fld>
            <a:endParaRPr lang="nl-BE" dirty="0"/>
          </a:p>
        </p:txBody>
      </p:sp>
    </p:spTree>
    <p:extLst>
      <p:ext uri="{BB962C8B-B14F-4D97-AF65-F5344CB8AC3E}">
        <p14:creationId xmlns:p14="http://schemas.microsoft.com/office/powerpoint/2010/main" val="378629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1" grpId="0" animBg="1"/>
      <p:bldP spid="12" grpId="0" animBg="1"/>
      <p:bldP spid="13" grpId="0" animBg="1"/>
      <p:bldP spid="14" grpId="0" animBg="1"/>
      <p:bldP spid="15" grpId="0" animBg="1"/>
      <p:bldP spid="16" grpId="0" animBg="1"/>
      <p:bldP spid="18" grpId="0" animBg="1"/>
      <p:bldP spid="20" grpId="0" animBg="1"/>
      <p:bldP spid="23" grpId="0" animBg="1"/>
      <p:bldP spid="24" grpId="0" animBg="1"/>
      <p:bldP spid="26" grpId="0" animBg="1"/>
      <p:bldP spid="2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ICT trends</a:t>
            </a:r>
            <a:endParaRPr lang="en-GB" noProof="0" dirty="0"/>
          </a:p>
        </p:txBody>
      </p:sp>
      <p:sp>
        <p:nvSpPr>
          <p:cNvPr id="6" name="Hexagon 5"/>
          <p:cNvSpPr/>
          <p:nvPr/>
        </p:nvSpPr>
        <p:spPr>
          <a:xfrm>
            <a:off x="1548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3059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1537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3059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1" name="Hexagon 10"/>
          <p:cNvSpPr/>
          <p:nvPr/>
        </p:nvSpPr>
        <p:spPr>
          <a:xfrm>
            <a:off x="4559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a:solidFill>
                  <a:schemeClr val="bg1"/>
                </a:solidFill>
              </a:rPr>
              <a:t>Artificial</a:t>
            </a:r>
            <a:r>
              <a:rPr lang="nl-BE" dirty="0">
                <a:solidFill>
                  <a:schemeClr val="bg1"/>
                </a:solidFill>
              </a:rPr>
              <a:t> Intelligence</a:t>
            </a:r>
            <a:endParaRPr lang="fr-BE" dirty="0">
              <a:solidFill>
                <a:schemeClr val="bg1"/>
              </a:solidFill>
            </a:endParaRPr>
          </a:p>
        </p:txBody>
      </p:sp>
      <p:sp>
        <p:nvSpPr>
          <p:cNvPr id="14" name="Hexagon 13"/>
          <p:cNvSpPr/>
          <p:nvPr/>
        </p:nvSpPr>
        <p:spPr>
          <a:xfrm>
            <a:off x="3051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pPr/>
              <a:t>86</a:t>
            </a:fld>
            <a:endParaRPr lang="nl-BE" dirty="0"/>
          </a:p>
        </p:txBody>
      </p:sp>
    </p:spTree>
    <p:extLst>
      <p:ext uri="{BB962C8B-B14F-4D97-AF65-F5344CB8AC3E}">
        <p14:creationId xmlns:p14="http://schemas.microsoft.com/office/powerpoint/2010/main" val="274397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Artificial Intelligence (AI) ?</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87</a:t>
            </a:fld>
            <a:endParaRPr lang="nl-BE" dirty="0"/>
          </a:p>
        </p:txBody>
      </p:sp>
      <p:sp>
        <p:nvSpPr>
          <p:cNvPr id="3" name="Content Placeholder 2"/>
          <p:cNvSpPr>
            <a:spLocks noGrp="1"/>
          </p:cNvSpPr>
          <p:nvPr>
            <p:ph type="body" sz="quarter" idx="13"/>
          </p:nvPr>
        </p:nvSpPr>
        <p:spPr/>
        <p:txBody>
          <a:bodyPr>
            <a:normAutofit fontScale="85000" lnSpcReduction="20000"/>
          </a:bodyPr>
          <a:lstStyle/>
          <a:p>
            <a:r>
              <a:rPr lang="en-GB" noProof="0" dirty="0" smtClean="0"/>
              <a:t>An area of computer science concerned with the creation of machines that can reproduce human cognitive functions such as reasoning, planning, learning, language understanding, vision,…</a:t>
            </a:r>
          </a:p>
          <a:p>
            <a:r>
              <a:rPr lang="en-GB" noProof="0" dirty="0" smtClean="0"/>
              <a:t>Weak or narrow AI </a:t>
            </a:r>
          </a:p>
          <a:p>
            <a:pPr lvl="1"/>
            <a:r>
              <a:rPr lang="en-GB" noProof="0" dirty="0" smtClean="0"/>
              <a:t>simulates intelligence</a:t>
            </a:r>
          </a:p>
          <a:p>
            <a:pPr lvl="1"/>
            <a:r>
              <a:rPr lang="en-GB" noProof="0" dirty="0" smtClean="0"/>
              <a:t>is limited to specific areas </a:t>
            </a:r>
          </a:p>
          <a:p>
            <a:pPr lvl="1"/>
            <a:r>
              <a:rPr lang="en-GB" noProof="0" dirty="0" smtClean="0"/>
              <a:t>all current implementations of AI are narrow AI</a:t>
            </a:r>
          </a:p>
          <a:p>
            <a:r>
              <a:rPr lang="en-GB" noProof="0" dirty="0" smtClean="0"/>
              <a:t>Strong or general AI</a:t>
            </a:r>
          </a:p>
          <a:p>
            <a:pPr lvl="1"/>
            <a:r>
              <a:rPr lang="en-GB" noProof="0" dirty="0" smtClean="0"/>
              <a:t>still debated, includes philosophical considerations such as consciousness, intentionality, …</a:t>
            </a:r>
          </a:p>
          <a:p>
            <a:pPr lvl="1"/>
            <a:r>
              <a:rPr lang="en-GB" noProof="0" dirty="0" smtClean="0"/>
              <a:t>has real intelligence</a:t>
            </a:r>
          </a:p>
          <a:p>
            <a:pPr lvl="1"/>
            <a:r>
              <a:rPr lang="en-GB" noProof="0" dirty="0" smtClean="0"/>
              <a:t>has mental states and beliefs like humans</a:t>
            </a:r>
          </a:p>
          <a:p>
            <a:pPr lvl="1"/>
            <a:r>
              <a:rPr lang="en-GB" noProof="0" dirty="0" smtClean="0"/>
              <a:t>holy grail !</a:t>
            </a:r>
          </a:p>
          <a:p>
            <a:endParaRPr lang="en-GB" noProof="0" dirty="0" smtClean="0"/>
          </a:p>
          <a:p>
            <a:endParaRPr lang="en-GB" noProof="0" dirty="0"/>
          </a:p>
        </p:txBody>
      </p:sp>
    </p:spTree>
    <p:extLst>
      <p:ext uri="{BB962C8B-B14F-4D97-AF65-F5344CB8AC3E}">
        <p14:creationId xmlns:p14="http://schemas.microsoft.com/office/powerpoint/2010/main" val="20105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Short history</a:t>
            </a:r>
            <a:endParaRPr lang="en-GB" noProof="0" dirty="0"/>
          </a:p>
        </p:txBody>
      </p:sp>
      <p:cxnSp>
        <p:nvCxnSpPr>
          <p:cNvPr id="8" name="Straight Connector 7"/>
          <p:cNvCxnSpPr/>
          <p:nvPr/>
        </p:nvCxnSpPr>
        <p:spPr>
          <a:xfrm>
            <a:off x="186705" y="3429000"/>
            <a:ext cx="57606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6276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Donut 11"/>
          <p:cNvSpPr/>
          <p:nvPr/>
        </p:nvSpPr>
        <p:spPr>
          <a:xfrm>
            <a:off x="71237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Donut 12"/>
          <p:cNvSpPr/>
          <p:nvPr/>
        </p:nvSpPr>
        <p:spPr>
          <a:xfrm>
            <a:off x="64425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5" name="Straight Connector 14"/>
          <p:cNvCxnSpPr>
            <a:stCxn id="13" idx="4"/>
          </p:cNvCxnSpPr>
          <p:nvPr/>
        </p:nvCxnSpPr>
        <p:spPr>
          <a:xfrm>
            <a:off x="834777"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0170" y="2935977"/>
            <a:ext cx="622570" cy="276999"/>
          </a:xfrm>
          <a:prstGeom prst="rect">
            <a:avLst/>
          </a:prstGeom>
          <a:noFill/>
        </p:spPr>
        <p:txBody>
          <a:bodyPr wrap="square" rtlCol="0">
            <a:spAutoFit/>
          </a:bodyPr>
          <a:lstStyle/>
          <a:p>
            <a:pPr algn="ctr"/>
            <a:r>
              <a:rPr lang="fr-BE" sz="1200" b="1" dirty="0" smtClean="0">
                <a:solidFill>
                  <a:srgbClr val="002360"/>
                </a:solidFill>
              </a:rPr>
              <a:t>1950</a:t>
            </a:r>
            <a:endParaRPr lang="fr-BE" sz="1200" b="1" dirty="0">
              <a:solidFill>
                <a:srgbClr val="002360"/>
              </a:solidFill>
            </a:endParaRPr>
          </a:p>
        </p:txBody>
      </p:sp>
      <p:cxnSp>
        <p:nvCxnSpPr>
          <p:cNvPr id="17" name="Straight Connector 16"/>
          <p:cNvCxnSpPr/>
          <p:nvPr/>
        </p:nvCxnSpPr>
        <p:spPr>
          <a:xfrm>
            <a:off x="906785" y="3429000"/>
            <a:ext cx="4065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496" y="4073252"/>
            <a:ext cx="1663377" cy="815608"/>
          </a:xfrm>
          <a:prstGeom prst="rect">
            <a:avLst/>
          </a:prstGeom>
          <a:noFill/>
        </p:spPr>
        <p:txBody>
          <a:bodyPr wrap="square" rtlCol="0">
            <a:spAutoFit/>
          </a:bodyPr>
          <a:lstStyle/>
          <a:p>
            <a:pPr algn="ctr"/>
            <a:r>
              <a:rPr lang="fr-BE" sz="1400" b="1" dirty="0" smtClean="0">
                <a:solidFill>
                  <a:schemeClr val="bg1">
                    <a:lumMod val="50000"/>
                  </a:schemeClr>
                </a:solidFill>
              </a:rPr>
              <a:t>The Turing Test</a:t>
            </a:r>
          </a:p>
          <a:p>
            <a:pPr algn="ctr"/>
            <a:r>
              <a:rPr lang="fr-BE" sz="1100" dirty="0" smtClean="0">
                <a:solidFill>
                  <a:schemeClr val="bg1">
                    <a:lumMod val="50000"/>
                  </a:schemeClr>
                </a:solidFill>
              </a:rPr>
              <a:t>Can </a:t>
            </a:r>
            <a:r>
              <a:rPr lang="fr-BE" sz="1100" dirty="0" err="1" smtClean="0">
                <a:solidFill>
                  <a:schemeClr val="bg1">
                    <a:lumMod val="50000"/>
                  </a:schemeClr>
                </a:solidFill>
              </a:rPr>
              <a:t>we</a:t>
            </a:r>
            <a:r>
              <a:rPr lang="fr-BE" sz="1100" dirty="0" smtClean="0">
                <a:solidFill>
                  <a:schemeClr val="bg1">
                    <a:lumMod val="50000"/>
                  </a:schemeClr>
                </a:solidFill>
              </a:rPr>
              <a:t> </a:t>
            </a:r>
            <a:r>
              <a:rPr lang="fr-BE" sz="1100" dirty="0" err="1" smtClean="0">
                <a:solidFill>
                  <a:schemeClr val="bg1">
                    <a:lumMod val="50000"/>
                  </a:schemeClr>
                </a:solidFill>
              </a:rPr>
              <a:t>distinguish</a:t>
            </a:r>
            <a:r>
              <a:rPr lang="fr-BE" sz="1100" dirty="0" smtClean="0">
                <a:solidFill>
                  <a:schemeClr val="bg1">
                    <a:lumMod val="50000"/>
                  </a:schemeClr>
                </a:solidFill>
              </a:rPr>
              <a:t> intelligent </a:t>
            </a:r>
            <a:r>
              <a:rPr lang="fr-BE" sz="1100" dirty="0" err="1" smtClean="0">
                <a:solidFill>
                  <a:schemeClr val="bg1">
                    <a:lumMod val="50000"/>
                  </a:schemeClr>
                </a:solidFill>
              </a:rPr>
              <a:t>behaviour</a:t>
            </a:r>
            <a:r>
              <a:rPr lang="fr-BE" sz="1100" dirty="0" smtClean="0">
                <a:solidFill>
                  <a:schemeClr val="bg1">
                    <a:lumMod val="50000"/>
                  </a:schemeClr>
                </a:solidFill>
              </a:rPr>
              <a:t> </a:t>
            </a:r>
            <a:r>
              <a:rPr lang="fr-BE" sz="1100" dirty="0" err="1" smtClean="0">
                <a:solidFill>
                  <a:schemeClr val="bg1">
                    <a:lumMod val="50000"/>
                  </a:schemeClr>
                </a:solidFill>
              </a:rPr>
              <a:t>from</a:t>
            </a:r>
            <a:r>
              <a:rPr lang="fr-BE" sz="1100" dirty="0" smtClean="0">
                <a:solidFill>
                  <a:schemeClr val="bg1">
                    <a:lumMod val="50000"/>
                  </a:schemeClr>
                </a:solidFill>
              </a:rPr>
              <a:t> </a:t>
            </a:r>
            <a:r>
              <a:rPr lang="fr-BE" sz="1100" dirty="0" err="1" smtClean="0">
                <a:solidFill>
                  <a:schemeClr val="bg1">
                    <a:lumMod val="50000"/>
                  </a:schemeClr>
                </a:solidFill>
              </a:rPr>
              <a:t>human</a:t>
            </a:r>
            <a:r>
              <a:rPr lang="fr-BE" sz="1100" dirty="0" smtClean="0">
                <a:solidFill>
                  <a:schemeClr val="bg1">
                    <a:lumMod val="50000"/>
                  </a:schemeClr>
                </a:solidFill>
              </a:rPr>
              <a:t> </a:t>
            </a:r>
            <a:r>
              <a:rPr lang="fr-BE" sz="1100" dirty="0" err="1" smtClean="0">
                <a:solidFill>
                  <a:schemeClr val="bg1">
                    <a:lumMod val="50000"/>
                  </a:schemeClr>
                </a:solidFill>
              </a:rPr>
              <a:t>behaviour</a:t>
            </a:r>
            <a:r>
              <a:rPr lang="fr-BE" sz="1100" dirty="0" smtClean="0">
                <a:solidFill>
                  <a:schemeClr val="bg1">
                    <a:lumMod val="50000"/>
                  </a:schemeClr>
                </a:solidFill>
              </a:rPr>
              <a:t>?</a:t>
            </a:r>
            <a:endParaRPr lang="fr-BE" sz="1400" dirty="0">
              <a:solidFill>
                <a:schemeClr val="bg1">
                  <a:lumMod val="50000"/>
                </a:schemeClr>
              </a:solidFill>
            </a:endParaRPr>
          </a:p>
        </p:txBody>
      </p:sp>
      <p:cxnSp>
        <p:nvCxnSpPr>
          <p:cNvPr id="20" name="Straight Connector 19"/>
          <p:cNvCxnSpPr/>
          <p:nvPr/>
        </p:nvCxnSpPr>
        <p:spPr>
          <a:xfrm>
            <a:off x="186705" y="5014704"/>
            <a:ext cx="132103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3133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Donut 35"/>
          <p:cNvSpPr/>
          <p:nvPr/>
        </p:nvSpPr>
        <p:spPr>
          <a:xfrm>
            <a:off x="12629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7" name="Donut 36"/>
          <p:cNvSpPr/>
          <p:nvPr/>
        </p:nvSpPr>
        <p:spPr>
          <a:xfrm>
            <a:off x="11948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8" name="Straight Connector 37"/>
          <p:cNvCxnSpPr/>
          <p:nvPr/>
        </p:nvCxnSpPr>
        <p:spPr>
          <a:xfrm flipH="1" flipV="1">
            <a:off x="1385338" y="2780928"/>
            <a:ext cx="2"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76303" y="3645024"/>
            <a:ext cx="622570" cy="276999"/>
          </a:xfrm>
          <a:prstGeom prst="rect">
            <a:avLst/>
          </a:prstGeom>
          <a:noFill/>
        </p:spPr>
        <p:txBody>
          <a:bodyPr wrap="square" rtlCol="0">
            <a:spAutoFit/>
          </a:bodyPr>
          <a:lstStyle/>
          <a:p>
            <a:pPr algn="ctr"/>
            <a:r>
              <a:rPr lang="fr-BE" sz="1200" b="1" dirty="0" smtClean="0">
                <a:solidFill>
                  <a:srgbClr val="002360"/>
                </a:solidFill>
              </a:rPr>
              <a:t>1956</a:t>
            </a:r>
            <a:endParaRPr lang="fr-BE" sz="1200" b="1" dirty="0">
              <a:solidFill>
                <a:srgbClr val="002360"/>
              </a:solidFill>
            </a:endParaRPr>
          </a:p>
        </p:txBody>
      </p:sp>
      <p:sp>
        <p:nvSpPr>
          <p:cNvPr id="41" name="TextBox 40"/>
          <p:cNvSpPr txBox="1"/>
          <p:nvPr/>
        </p:nvSpPr>
        <p:spPr>
          <a:xfrm>
            <a:off x="683568" y="1893312"/>
            <a:ext cx="1440160" cy="815608"/>
          </a:xfrm>
          <a:prstGeom prst="rect">
            <a:avLst/>
          </a:prstGeom>
          <a:noFill/>
        </p:spPr>
        <p:txBody>
          <a:bodyPr wrap="square" rtlCol="0">
            <a:spAutoFit/>
          </a:bodyPr>
          <a:lstStyle/>
          <a:p>
            <a:pPr algn="ctr"/>
            <a:r>
              <a:rPr lang="fr-BE" sz="1400" b="1" dirty="0" err="1">
                <a:solidFill>
                  <a:schemeClr val="bg1">
                    <a:lumMod val="50000"/>
                  </a:schemeClr>
                </a:solidFill>
              </a:rPr>
              <a:t>Birth</a:t>
            </a:r>
            <a:r>
              <a:rPr lang="fr-BE" sz="1400" b="1" dirty="0">
                <a:solidFill>
                  <a:schemeClr val="bg1">
                    <a:lumMod val="50000"/>
                  </a:schemeClr>
                </a:solidFill>
              </a:rPr>
              <a:t> of </a:t>
            </a:r>
            <a:r>
              <a:rPr lang="fr-BE" sz="1400" b="1" dirty="0" smtClean="0">
                <a:solidFill>
                  <a:schemeClr val="bg1">
                    <a:lumMod val="50000"/>
                  </a:schemeClr>
                </a:solidFill>
              </a:rPr>
              <a:t>AI</a:t>
            </a:r>
          </a:p>
          <a:p>
            <a:pPr algn="ctr"/>
            <a:r>
              <a:rPr lang="fr-BE" sz="1100" dirty="0" smtClean="0">
                <a:solidFill>
                  <a:schemeClr val="bg1">
                    <a:lumMod val="50000"/>
                  </a:schemeClr>
                </a:solidFill>
              </a:rPr>
              <a:t>John McCarthy </a:t>
            </a:r>
            <a:r>
              <a:rPr lang="fr-BE" sz="1100" dirty="0" err="1" smtClean="0">
                <a:solidFill>
                  <a:schemeClr val="bg1">
                    <a:lumMod val="50000"/>
                  </a:schemeClr>
                </a:solidFill>
              </a:rPr>
              <a:t>coined</a:t>
            </a:r>
            <a:r>
              <a:rPr lang="fr-BE" sz="1100" dirty="0" smtClean="0">
                <a:solidFill>
                  <a:schemeClr val="bg1">
                    <a:lumMod val="50000"/>
                  </a:schemeClr>
                </a:solidFill>
              </a:rPr>
              <a:t> the </a:t>
            </a:r>
            <a:r>
              <a:rPr lang="fr-BE" sz="1100" dirty="0" err="1" smtClean="0">
                <a:solidFill>
                  <a:schemeClr val="bg1">
                    <a:lumMod val="50000"/>
                  </a:schemeClr>
                </a:solidFill>
              </a:rPr>
              <a:t>term</a:t>
            </a:r>
            <a:r>
              <a:rPr lang="fr-BE" sz="1100" dirty="0" smtClean="0">
                <a:solidFill>
                  <a:schemeClr val="bg1">
                    <a:lumMod val="50000"/>
                  </a:schemeClr>
                </a:solidFill>
              </a:rPr>
              <a:t> </a:t>
            </a:r>
            <a:r>
              <a:rPr lang="fr-BE" sz="1100" dirty="0" err="1" smtClean="0">
                <a:solidFill>
                  <a:schemeClr val="bg1">
                    <a:lumMod val="50000"/>
                  </a:schemeClr>
                </a:solidFill>
              </a:rPr>
              <a:t>Artificial</a:t>
            </a:r>
            <a:r>
              <a:rPr lang="fr-BE" sz="1100" dirty="0" smtClean="0">
                <a:solidFill>
                  <a:schemeClr val="bg1">
                    <a:lumMod val="50000"/>
                  </a:schemeClr>
                </a:solidFill>
              </a:rPr>
              <a:t> Intelligence</a:t>
            </a:r>
            <a:endParaRPr lang="fr-BE" sz="1100" dirty="0">
              <a:solidFill>
                <a:schemeClr val="bg1">
                  <a:lumMod val="50000"/>
                </a:schemeClr>
              </a:solidFill>
            </a:endParaRPr>
          </a:p>
        </p:txBody>
      </p:sp>
      <p:cxnSp>
        <p:nvCxnSpPr>
          <p:cNvPr id="47" name="Straight Connector 46"/>
          <p:cNvCxnSpPr>
            <a:stCxn id="35" idx="6"/>
          </p:cNvCxnSpPr>
          <p:nvPr/>
        </p:nvCxnSpPr>
        <p:spPr>
          <a:xfrm>
            <a:off x="1457347" y="3429000"/>
            <a:ext cx="76358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2209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Donut 48"/>
          <p:cNvSpPr/>
          <p:nvPr/>
        </p:nvSpPr>
        <p:spPr>
          <a:xfrm>
            <a:off x="21705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0" name="Donut 49"/>
          <p:cNvSpPr/>
          <p:nvPr/>
        </p:nvSpPr>
        <p:spPr>
          <a:xfrm>
            <a:off x="21024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1" name="Straight Connector 50"/>
          <p:cNvCxnSpPr>
            <a:stCxn id="50" idx="4"/>
          </p:cNvCxnSpPr>
          <p:nvPr/>
        </p:nvCxnSpPr>
        <p:spPr>
          <a:xfrm>
            <a:off x="2292939"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981654" y="2935977"/>
            <a:ext cx="622570" cy="276999"/>
          </a:xfrm>
          <a:prstGeom prst="rect">
            <a:avLst/>
          </a:prstGeom>
          <a:noFill/>
        </p:spPr>
        <p:txBody>
          <a:bodyPr wrap="square" rtlCol="0">
            <a:spAutoFit/>
          </a:bodyPr>
          <a:lstStyle/>
          <a:p>
            <a:pPr algn="ctr"/>
            <a:r>
              <a:rPr lang="fr-BE" sz="1200" b="1" dirty="0" smtClean="0">
                <a:solidFill>
                  <a:srgbClr val="002360"/>
                </a:solidFill>
              </a:rPr>
              <a:t>1964</a:t>
            </a:r>
            <a:endParaRPr lang="fr-BE" sz="1200" b="1" dirty="0">
              <a:solidFill>
                <a:srgbClr val="002360"/>
              </a:solidFill>
            </a:endParaRPr>
          </a:p>
        </p:txBody>
      </p:sp>
      <p:cxnSp>
        <p:nvCxnSpPr>
          <p:cNvPr id="56" name="Straight Connector 55"/>
          <p:cNvCxnSpPr>
            <a:stCxn id="48" idx="6"/>
          </p:cNvCxnSpPr>
          <p:nvPr/>
        </p:nvCxnSpPr>
        <p:spPr>
          <a:xfrm>
            <a:off x="2364947" y="3429000"/>
            <a:ext cx="648071"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013018"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Donut 57"/>
          <p:cNvSpPr/>
          <p:nvPr/>
        </p:nvSpPr>
        <p:spPr>
          <a:xfrm>
            <a:off x="2962626"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9" name="Donut 58"/>
          <p:cNvSpPr/>
          <p:nvPr/>
        </p:nvSpPr>
        <p:spPr>
          <a:xfrm>
            <a:off x="2894504"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60" name="Straight Connector 59"/>
          <p:cNvCxnSpPr/>
          <p:nvPr/>
        </p:nvCxnSpPr>
        <p:spPr>
          <a:xfrm flipV="1">
            <a:off x="3085026"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793327" y="3656057"/>
            <a:ext cx="622570" cy="276999"/>
          </a:xfrm>
          <a:prstGeom prst="rect">
            <a:avLst/>
          </a:prstGeom>
          <a:noFill/>
        </p:spPr>
        <p:txBody>
          <a:bodyPr wrap="square" rtlCol="0">
            <a:spAutoFit/>
          </a:bodyPr>
          <a:lstStyle/>
          <a:p>
            <a:pPr algn="ctr"/>
            <a:r>
              <a:rPr lang="fr-BE" sz="1200" b="1" dirty="0" smtClean="0">
                <a:solidFill>
                  <a:srgbClr val="002360"/>
                </a:solidFill>
              </a:rPr>
              <a:t>1969</a:t>
            </a:r>
            <a:endParaRPr lang="fr-BE" sz="1200" b="1" dirty="0">
              <a:solidFill>
                <a:srgbClr val="002360"/>
              </a:solidFill>
            </a:endParaRPr>
          </a:p>
        </p:txBody>
      </p:sp>
      <p:cxnSp>
        <p:nvCxnSpPr>
          <p:cNvPr id="62" name="Straight Connector 61"/>
          <p:cNvCxnSpPr/>
          <p:nvPr/>
        </p:nvCxnSpPr>
        <p:spPr>
          <a:xfrm flipV="1">
            <a:off x="3157034"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2346945" y="1870229"/>
            <a:ext cx="1440160" cy="861774"/>
          </a:xfrm>
          <a:prstGeom prst="rect">
            <a:avLst/>
          </a:prstGeom>
          <a:noFill/>
        </p:spPr>
        <p:txBody>
          <a:bodyPr wrap="square" rtlCol="0">
            <a:spAutoFit/>
          </a:bodyPr>
          <a:lstStyle/>
          <a:p>
            <a:pPr algn="ctr"/>
            <a:r>
              <a:rPr lang="fr-BE" sz="1400" b="1" dirty="0" smtClean="0">
                <a:solidFill>
                  <a:schemeClr val="bg1">
                    <a:lumMod val="50000"/>
                  </a:schemeClr>
                </a:solidFill>
              </a:rPr>
              <a:t>The </a:t>
            </a:r>
            <a:r>
              <a:rPr lang="fr-BE" sz="1400" b="1" dirty="0" err="1" smtClean="0">
                <a:solidFill>
                  <a:schemeClr val="bg1">
                    <a:lumMod val="50000"/>
                  </a:schemeClr>
                </a:solidFill>
              </a:rPr>
              <a:t>Dendral</a:t>
            </a:r>
            <a:r>
              <a:rPr lang="fr-BE" sz="1400" b="1" dirty="0" smtClean="0">
                <a:solidFill>
                  <a:schemeClr val="bg1">
                    <a:lumMod val="50000"/>
                  </a:schemeClr>
                </a:solidFill>
              </a:rPr>
              <a:t> Program</a:t>
            </a:r>
          </a:p>
          <a:p>
            <a:pPr algn="ctr"/>
            <a:r>
              <a:rPr lang="fr-BE" sz="1100" dirty="0" err="1" smtClean="0">
                <a:solidFill>
                  <a:schemeClr val="bg1">
                    <a:lumMod val="50000"/>
                  </a:schemeClr>
                </a:solidFill>
              </a:rPr>
              <a:t>Knowledge-based</a:t>
            </a:r>
            <a:r>
              <a:rPr lang="fr-BE" sz="1100" dirty="0" smtClean="0">
                <a:solidFill>
                  <a:schemeClr val="bg1">
                    <a:lumMod val="50000"/>
                  </a:schemeClr>
                </a:solidFill>
              </a:rPr>
              <a:t> system</a:t>
            </a:r>
            <a:endParaRPr lang="fr-BE" sz="1100" dirty="0">
              <a:solidFill>
                <a:schemeClr val="bg1">
                  <a:lumMod val="50000"/>
                </a:schemeClr>
              </a:solidFill>
            </a:endParaRPr>
          </a:p>
        </p:txBody>
      </p:sp>
      <p:sp>
        <p:nvSpPr>
          <p:cNvPr id="120" name="TextBox 119"/>
          <p:cNvSpPr txBox="1"/>
          <p:nvPr/>
        </p:nvSpPr>
        <p:spPr>
          <a:xfrm>
            <a:off x="1482849" y="4077072"/>
            <a:ext cx="1656184" cy="892552"/>
          </a:xfrm>
          <a:prstGeom prst="rect">
            <a:avLst/>
          </a:prstGeom>
          <a:noFill/>
        </p:spPr>
        <p:txBody>
          <a:bodyPr wrap="square" rtlCol="0">
            <a:spAutoFit/>
          </a:bodyPr>
          <a:lstStyle/>
          <a:p>
            <a:pPr algn="ctr"/>
            <a:r>
              <a:rPr lang="fr-BE" sz="1400" b="1" dirty="0" smtClean="0">
                <a:solidFill>
                  <a:schemeClr val="bg1">
                    <a:lumMod val="50000"/>
                  </a:schemeClr>
                </a:solidFill>
              </a:rPr>
              <a:t>First </a:t>
            </a:r>
            <a:r>
              <a:rPr lang="fr-BE" sz="1400" b="1" dirty="0" err="1" smtClean="0">
                <a:solidFill>
                  <a:schemeClr val="bg1">
                    <a:lumMod val="50000"/>
                  </a:schemeClr>
                </a:solidFill>
              </a:rPr>
              <a:t>Chatbot</a:t>
            </a:r>
            <a:r>
              <a:rPr lang="fr-BE" sz="1400" b="1" dirty="0" smtClean="0">
                <a:solidFill>
                  <a:schemeClr val="bg1">
                    <a:lumMod val="50000"/>
                  </a:schemeClr>
                </a:solidFill>
              </a:rPr>
              <a:t> (ELIZA)</a:t>
            </a:r>
          </a:p>
          <a:p>
            <a:pPr algn="ctr"/>
            <a:r>
              <a:rPr lang="fr-BE" sz="1100" dirty="0" smtClean="0">
                <a:solidFill>
                  <a:schemeClr val="bg1">
                    <a:lumMod val="50000"/>
                  </a:schemeClr>
                </a:solidFill>
              </a:rPr>
              <a:t>First </a:t>
            </a:r>
            <a:r>
              <a:rPr lang="fr-BE" sz="1100" dirty="0" err="1" smtClean="0">
                <a:solidFill>
                  <a:schemeClr val="bg1">
                    <a:lumMod val="50000"/>
                  </a:schemeClr>
                </a:solidFill>
              </a:rPr>
              <a:t>attempt</a:t>
            </a:r>
            <a:r>
              <a:rPr lang="fr-BE" sz="1100" dirty="0" smtClean="0">
                <a:solidFill>
                  <a:schemeClr val="bg1">
                    <a:lumMod val="50000"/>
                  </a:schemeClr>
                </a:solidFill>
              </a:rPr>
              <a:t> to </a:t>
            </a:r>
            <a:r>
              <a:rPr lang="fr-BE" sz="1100" dirty="0" err="1" smtClean="0">
                <a:solidFill>
                  <a:schemeClr val="bg1">
                    <a:lumMod val="50000"/>
                  </a:schemeClr>
                </a:solidFill>
              </a:rPr>
              <a:t>pass</a:t>
            </a:r>
            <a:r>
              <a:rPr lang="fr-BE" sz="1100" dirty="0" smtClean="0">
                <a:solidFill>
                  <a:schemeClr val="bg1">
                    <a:lumMod val="50000"/>
                  </a:schemeClr>
                </a:solidFill>
              </a:rPr>
              <a:t> the </a:t>
            </a:r>
            <a:r>
              <a:rPr lang="fr-BE" sz="1100" dirty="0">
                <a:solidFill>
                  <a:schemeClr val="bg1">
                    <a:lumMod val="50000"/>
                  </a:schemeClr>
                </a:solidFill>
              </a:rPr>
              <a:t>T</a:t>
            </a:r>
            <a:r>
              <a:rPr lang="fr-BE" sz="1100" dirty="0" smtClean="0">
                <a:solidFill>
                  <a:schemeClr val="bg1">
                    <a:lumMod val="50000"/>
                  </a:schemeClr>
                </a:solidFill>
              </a:rPr>
              <a:t>uring Test</a:t>
            </a:r>
          </a:p>
        </p:txBody>
      </p:sp>
      <p:cxnSp>
        <p:nvCxnSpPr>
          <p:cNvPr id="123" name="Straight Connector 122"/>
          <p:cNvCxnSpPr/>
          <p:nvPr/>
        </p:nvCxnSpPr>
        <p:spPr>
          <a:xfrm flipV="1">
            <a:off x="40031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42424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 name="Donut 124"/>
          <p:cNvSpPr/>
          <p:nvPr/>
        </p:nvSpPr>
        <p:spPr>
          <a:xfrm>
            <a:off x="41920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6" name="Donut 125"/>
          <p:cNvSpPr/>
          <p:nvPr/>
        </p:nvSpPr>
        <p:spPr>
          <a:xfrm>
            <a:off x="41238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8" name="TextBox 127"/>
          <p:cNvSpPr txBox="1"/>
          <p:nvPr/>
        </p:nvSpPr>
        <p:spPr>
          <a:xfrm>
            <a:off x="4003129" y="2852936"/>
            <a:ext cx="622570" cy="276999"/>
          </a:xfrm>
          <a:prstGeom prst="rect">
            <a:avLst/>
          </a:prstGeom>
          <a:noFill/>
        </p:spPr>
        <p:txBody>
          <a:bodyPr wrap="square" rtlCol="0">
            <a:spAutoFit/>
          </a:bodyPr>
          <a:lstStyle/>
          <a:p>
            <a:pPr algn="ctr"/>
            <a:r>
              <a:rPr lang="fr-BE" sz="1200" b="1" dirty="0" smtClean="0">
                <a:solidFill>
                  <a:srgbClr val="002360"/>
                </a:solidFill>
              </a:rPr>
              <a:t>1980</a:t>
            </a:r>
            <a:endParaRPr lang="fr-BE" sz="1200" b="1" dirty="0">
              <a:solidFill>
                <a:srgbClr val="002360"/>
              </a:solidFill>
            </a:endParaRPr>
          </a:p>
        </p:txBody>
      </p:sp>
      <p:cxnSp>
        <p:nvCxnSpPr>
          <p:cNvPr id="129" name="Straight Connector 128"/>
          <p:cNvCxnSpPr/>
          <p:nvPr/>
        </p:nvCxnSpPr>
        <p:spPr>
          <a:xfrm flipV="1">
            <a:off x="4386422" y="3429000"/>
            <a:ext cx="239277"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2995017" y="4077072"/>
            <a:ext cx="1390765" cy="646331"/>
          </a:xfrm>
          <a:prstGeom prst="rect">
            <a:avLst/>
          </a:prstGeom>
          <a:noFill/>
        </p:spPr>
        <p:txBody>
          <a:bodyPr wrap="square" rtlCol="0">
            <a:spAutoFit/>
          </a:bodyPr>
          <a:lstStyle/>
          <a:p>
            <a:pPr algn="ctr"/>
            <a:r>
              <a:rPr lang="fr-BE" sz="1400" b="1" dirty="0" smtClean="0">
                <a:solidFill>
                  <a:schemeClr val="bg1">
                    <a:lumMod val="50000"/>
                  </a:schemeClr>
                </a:solidFill>
              </a:rPr>
              <a:t>1st AI </a:t>
            </a:r>
            <a:r>
              <a:rPr lang="fr-BE" sz="1400" b="1" dirty="0" err="1" smtClean="0">
                <a:solidFill>
                  <a:schemeClr val="bg1">
                    <a:lumMod val="50000"/>
                  </a:schemeClr>
                </a:solidFill>
              </a:rPr>
              <a:t>winter</a:t>
            </a:r>
            <a:endParaRPr lang="fr-BE" sz="1400" b="1" dirty="0" smtClean="0">
              <a:solidFill>
                <a:schemeClr val="bg1">
                  <a:lumMod val="50000"/>
                </a:schemeClr>
              </a:solidFill>
            </a:endParaRPr>
          </a:p>
          <a:p>
            <a:pPr algn="ctr"/>
            <a:r>
              <a:rPr lang="fr-BE" sz="1100" dirty="0" err="1" smtClean="0">
                <a:solidFill>
                  <a:schemeClr val="bg1">
                    <a:lumMod val="50000"/>
                  </a:schemeClr>
                </a:solidFill>
              </a:rPr>
              <a:t>Less</a:t>
            </a:r>
            <a:r>
              <a:rPr lang="fr-BE" sz="1100" dirty="0" smtClean="0">
                <a:solidFill>
                  <a:schemeClr val="bg1">
                    <a:lumMod val="50000"/>
                  </a:schemeClr>
                </a:solidFill>
              </a:rPr>
              <a:t> </a:t>
            </a:r>
            <a:r>
              <a:rPr lang="fr-BE" sz="1100" dirty="0" err="1" smtClean="0">
                <a:solidFill>
                  <a:schemeClr val="bg1">
                    <a:lumMod val="50000"/>
                  </a:schemeClr>
                </a:solidFill>
              </a:rPr>
              <a:t>results</a:t>
            </a:r>
            <a:r>
              <a:rPr lang="fr-BE" sz="1100" dirty="0" smtClean="0">
                <a:solidFill>
                  <a:schemeClr val="bg1">
                    <a:lumMod val="50000"/>
                  </a:schemeClr>
                </a:solidFill>
              </a:rPr>
              <a:t>, </a:t>
            </a:r>
            <a:r>
              <a:rPr lang="fr-BE" sz="1100" dirty="0" err="1" smtClean="0">
                <a:solidFill>
                  <a:schemeClr val="bg1">
                    <a:lumMod val="50000"/>
                  </a:schemeClr>
                </a:solidFill>
              </a:rPr>
              <a:t>less</a:t>
            </a:r>
            <a:r>
              <a:rPr lang="fr-BE" sz="1100" dirty="0" smtClean="0">
                <a:solidFill>
                  <a:schemeClr val="bg1">
                    <a:lumMod val="50000"/>
                  </a:schemeClr>
                </a:solidFill>
              </a:rPr>
              <a:t> </a:t>
            </a:r>
            <a:r>
              <a:rPr lang="fr-BE" sz="1100" dirty="0" err="1" smtClean="0">
                <a:solidFill>
                  <a:schemeClr val="bg1">
                    <a:lumMod val="50000"/>
                  </a:schemeClr>
                </a:solidFill>
              </a:rPr>
              <a:t>funding</a:t>
            </a:r>
            <a:endParaRPr lang="fr-BE" sz="1100" dirty="0" smtClean="0">
              <a:solidFill>
                <a:schemeClr val="bg1">
                  <a:lumMod val="50000"/>
                </a:schemeClr>
              </a:solidFill>
            </a:endParaRPr>
          </a:p>
        </p:txBody>
      </p:sp>
      <p:cxnSp>
        <p:nvCxnSpPr>
          <p:cNvPr id="138" name="Straight Connector 137"/>
          <p:cNvCxnSpPr/>
          <p:nvPr/>
        </p:nvCxnSpPr>
        <p:spPr>
          <a:xfrm>
            <a:off x="3415897" y="3429000"/>
            <a:ext cx="58723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4939233"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517325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 name="Donut 143"/>
          <p:cNvSpPr/>
          <p:nvPr/>
        </p:nvSpPr>
        <p:spPr>
          <a:xfrm>
            <a:off x="512286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5" name="Donut 144"/>
          <p:cNvSpPr/>
          <p:nvPr/>
        </p:nvSpPr>
        <p:spPr>
          <a:xfrm>
            <a:off x="505474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47" name="Straight Connector 146"/>
          <p:cNvCxnSpPr/>
          <p:nvPr/>
        </p:nvCxnSpPr>
        <p:spPr>
          <a:xfrm flipV="1">
            <a:off x="5317275"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4568025" y="3429000"/>
            <a:ext cx="371208"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4139952" y="1814414"/>
            <a:ext cx="1292530" cy="646331"/>
          </a:xfrm>
          <a:prstGeom prst="rect">
            <a:avLst/>
          </a:prstGeom>
          <a:noFill/>
        </p:spPr>
        <p:txBody>
          <a:bodyPr wrap="square" rtlCol="0">
            <a:spAutoFit/>
          </a:bodyPr>
          <a:lstStyle/>
          <a:p>
            <a:pPr algn="ctr"/>
            <a:r>
              <a:rPr lang="fr-BE" sz="1400" b="1" dirty="0" smtClean="0">
                <a:solidFill>
                  <a:schemeClr val="bg1">
                    <a:lumMod val="50000"/>
                  </a:schemeClr>
                </a:solidFill>
              </a:rPr>
              <a:t>Boom of AI</a:t>
            </a:r>
          </a:p>
          <a:p>
            <a:pPr algn="ctr"/>
            <a:r>
              <a:rPr lang="fr-BE" sz="1100" dirty="0" smtClean="0">
                <a:solidFill>
                  <a:schemeClr val="bg1">
                    <a:lumMod val="50000"/>
                  </a:schemeClr>
                </a:solidFill>
              </a:rPr>
              <a:t>Rise of Expert </a:t>
            </a:r>
            <a:r>
              <a:rPr lang="fr-BE" sz="1100" dirty="0" err="1" smtClean="0">
                <a:solidFill>
                  <a:schemeClr val="bg1">
                    <a:lumMod val="50000"/>
                  </a:schemeClr>
                </a:solidFill>
              </a:rPr>
              <a:t>Systems</a:t>
            </a:r>
            <a:endParaRPr lang="fr-BE" sz="1100" dirty="0">
              <a:solidFill>
                <a:schemeClr val="bg1">
                  <a:lumMod val="50000"/>
                </a:schemeClr>
              </a:solidFill>
            </a:endParaRPr>
          </a:p>
        </p:txBody>
      </p:sp>
      <p:cxnSp>
        <p:nvCxnSpPr>
          <p:cNvPr id="156" name="Straight Connector 155"/>
          <p:cNvCxnSpPr/>
          <p:nvPr/>
        </p:nvCxnSpPr>
        <p:spPr>
          <a:xfrm>
            <a:off x="3673784"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4795217" y="2755404"/>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4939233" y="3656057"/>
            <a:ext cx="622570" cy="276999"/>
          </a:xfrm>
          <a:prstGeom prst="rect">
            <a:avLst/>
          </a:prstGeom>
          <a:noFill/>
        </p:spPr>
        <p:txBody>
          <a:bodyPr wrap="square" rtlCol="0">
            <a:spAutoFit/>
          </a:bodyPr>
          <a:lstStyle/>
          <a:p>
            <a:pPr algn="ctr"/>
            <a:r>
              <a:rPr lang="fr-BE" sz="1200" b="1" dirty="0" smtClean="0">
                <a:solidFill>
                  <a:srgbClr val="002360"/>
                </a:solidFill>
              </a:rPr>
              <a:t>1987</a:t>
            </a:r>
            <a:endParaRPr lang="fr-BE" sz="1200" b="1" dirty="0">
              <a:solidFill>
                <a:srgbClr val="002360"/>
              </a:solidFill>
            </a:endParaRPr>
          </a:p>
        </p:txBody>
      </p:sp>
      <p:cxnSp>
        <p:nvCxnSpPr>
          <p:cNvPr id="164" name="Straight Connector 163"/>
          <p:cNvCxnSpPr/>
          <p:nvPr/>
        </p:nvCxnSpPr>
        <p:spPr>
          <a:xfrm flipV="1">
            <a:off x="58033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60426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Donut 165"/>
          <p:cNvSpPr/>
          <p:nvPr/>
        </p:nvSpPr>
        <p:spPr>
          <a:xfrm>
            <a:off x="59922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7" name="Donut 166"/>
          <p:cNvSpPr/>
          <p:nvPr/>
        </p:nvSpPr>
        <p:spPr>
          <a:xfrm>
            <a:off x="59240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8" name="TextBox 167"/>
          <p:cNvSpPr txBox="1"/>
          <p:nvPr/>
        </p:nvSpPr>
        <p:spPr>
          <a:xfrm>
            <a:off x="5803329" y="2852936"/>
            <a:ext cx="622570" cy="276999"/>
          </a:xfrm>
          <a:prstGeom prst="rect">
            <a:avLst/>
          </a:prstGeom>
          <a:noFill/>
        </p:spPr>
        <p:txBody>
          <a:bodyPr wrap="square" rtlCol="0">
            <a:spAutoFit/>
          </a:bodyPr>
          <a:lstStyle/>
          <a:p>
            <a:pPr algn="ctr"/>
            <a:r>
              <a:rPr lang="fr-BE" sz="1200" b="1" dirty="0" smtClean="0">
                <a:solidFill>
                  <a:srgbClr val="002360"/>
                </a:solidFill>
              </a:rPr>
              <a:t>1993</a:t>
            </a:r>
            <a:endParaRPr lang="fr-BE" sz="1200" b="1" dirty="0">
              <a:solidFill>
                <a:srgbClr val="002360"/>
              </a:solidFill>
            </a:endParaRPr>
          </a:p>
        </p:txBody>
      </p:sp>
      <p:cxnSp>
        <p:nvCxnSpPr>
          <p:cNvPr id="170" name="Straight Connector 169"/>
          <p:cNvCxnSpPr/>
          <p:nvPr/>
        </p:nvCxnSpPr>
        <p:spPr>
          <a:xfrm>
            <a:off x="5576137" y="3429000"/>
            <a:ext cx="22719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659313"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6739433"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65" idx="6"/>
          </p:cNvCxnSpPr>
          <p:nvPr/>
        </p:nvCxnSpPr>
        <p:spPr>
          <a:xfrm>
            <a:off x="6186622" y="3429000"/>
            <a:ext cx="47983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77" name="Oval 176"/>
          <p:cNvSpPr/>
          <p:nvPr/>
        </p:nvSpPr>
        <p:spPr>
          <a:xfrm>
            <a:off x="6671707"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8" name="Donut 177"/>
          <p:cNvSpPr/>
          <p:nvPr/>
        </p:nvSpPr>
        <p:spPr>
          <a:xfrm>
            <a:off x="6621315"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9" name="Donut 178"/>
          <p:cNvSpPr/>
          <p:nvPr/>
        </p:nvSpPr>
        <p:spPr>
          <a:xfrm>
            <a:off x="6553193"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2" name="TextBox 181"/>
          <p:cNvSpPr txBox="1"/>
          <p:nvPr/>
        </p:nvSpPr>
        <p:spPr>
          <a:xfrm>
            <a:off x="6425899" y="3656057"/>
            <a:ext cx="622570" cy="276999"/>
          </a:xfrm>
          <a:prstGeom prst="rect">
            <a:avLst/>
          </a:prstGeom>
          <a:noFill/>
        </p:spPr>
        <p:txBody>
          <a:bodyPr wrap="square" rtlCol="0">
            <a:spAutoFit/>
          </a:bodyPr>
          <a:lstStyle/>
          <a:p>
            <a:pPr algn="ctr"/>
            <a:r>
              <a:rPr lang="fr-BE" sz="1200" b="1" dirty="0" smtClean="0">
                <a:solidFill>
                  <a:srgbClr val="002360"/>
                </a:solidFill>
              </a:rPr>
              <a:t>1997</a:t>
            </a:r>
            <a:endParaRPr lang="fr-BE" sz="1200" b="1" dirty="0">
              <a:solidFill>
                <a:srgbClr val="002360"/>
              </a:solidFill>
            </a:endParaRPr>
          </a:p>
        </p:txBody>
      </p:sp>
      <p:cxnSp>
        <p:nvCxnSpPr>
          <p:cNvPr id="185" name="Straight Connector 184"/>
          <p:cNvCxnSpPr/>
          <p:nvPr/>
        </p:nvCxnSpPr>
        <p:spPr>
          <a:xfrm>
            <a:off x="1737986"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139033"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55576"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458066"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4211960"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6114614" y="1831926"/>
            <a:ext cx="1292530" cy="815608"/>
          </a:xfrm>
          <a:prstGeom prst="rect">
            <a:avLst/>
          </a:prstGeom>
          <a:noFill/>
        </p:spPr>
        <p:txBody>
          <a:bodyPr wrap="square" rtlCol="0">
            <a:spAutoFit/>
          </a:bodyPr>
          <a:lstStyle/>
          <a:p>
            <a:pPr algn="ctr"/>
            <a:r>
              <a:rPr lang="fr-BE" sz="1400" b="1" dirty="0" err="1" smtClean="0">
                <a:solidFill>
                  <a:schemeClr val="bg1">
                    <a:lumMod val="50000"/>
                  </a:schemeClr>
                </a:solidFill>
              </a:rPr>
              <a:t>Deep</a:t>
            </a:r>
            <a:r>
              <a:rPr lang="fr-BE" sz="1400" b="1" dirty="0" smtClean="0">
                <a:solidFill>
                  <a:schemeClr val="bg1">
                    <a:lumMod val="50000"/>
                  </a:schemeClr>
                </a:solidFill>
              </a:rPr>
              <a:t> Blue</a:t>
            </a:r>
          </a:p>
          <a:p>
            <a:pPr algn="ctr"/>
            <a:r>
              <a:rPr lang="fr-BE" sz="1100" dirty="0" err="1" smtClean="0">
                <a:solidFill>
                  <a:schemeClr val="bg1">
                    <a:lumMod val="50000"/>
                  </a:schemeClr>
                </a:solidFill>
              </a:rPr>
              <a:t>IBM’s</a:t>
            </a:r>
            <a:r>
              <a:rPr lang="fr-BE" sz="1100" dirty="0" smtClean="0">
                <a:solidFill>
                  <a:schemeClr val="bg1">
                    <a:lumMod val="50000"/>
                  </a:schemeClr>
                </a:solidFill>
              </a:rPr>
              <a:t> … beats champion </a:t>
            </a:r>
            <a:r>
              <a:rPr lang="fr-BE" sz="1100" dirty="0" err="1" smtClean="0">
                <a:solidFill>
                  <a:schemeClr val="bg1">
                    <a:lumMod val="50000"/>
                  </a:schemeClr>
                </a:solidFill>
              </a:rPr>
              <a:t>chess</a:t>
            </a:r>
            <a:r>
              <a:rPr lang="fr-BE" sz="1100" dirty="0" smtClean="0">
                <a:solidFill>
                  <a:schemeClr val="bg1">
                    <a:lumMod val="50000"/>
                  </a:schemeClr>
                </a:solidFill>
              </a:rPr>
              <a:t> </a:t>
            </a:r>
            <a:r>
              <a:rPr lang="fr-BE" sz="1100" dirty="0" err="1" smtClean="0">
                <a:solidFill>
                  <a:schemeClr val="bg1">
                    <a:lumMod val="50000"/>
                  </a:schemeClr>
                </a:solidFill>
              </a:rPr>
              <a:t>player</a:t>
            </a:r>
            <a:r>
              <a:rPr lang="fr-BE" sz="1100" dirty="0" smtClean="0">
                <a:solidFill>
                  <a:schemeClr val="bg1">
                    <a:lumMod val="50000"/>
                  </a:schemeClr>
                </a:solidFill>
              </a:rPr>
              <a:t> Kasparov</a:t>
            </a:r>
            <a:endParaRPr lang="fr-BE" sz="1100" dirty="0">
              <a:solidFill>
                <a:schemeClr val="bg1">
                  <a:lumMod val="50000"/>
                </a:schemeClr>
              </a:solidFill>
            </a:endParaRPr>
          </a:p>
        </p:txBody>
      </p:sp>
      <p:cxnSp>
        <p:nvCxnSpPr>
          <p:cNvPr id="192" name="Straight Connector 191"/>
          <p:cNvCxnSpPr/>
          <p:nvPr/>
        </p:nvCxnSpPr>
        <p:spPr>
          <a:xfrm>
            <a:off x="6126860"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77" idx="6"/>
          </p:cNvCxnSpPr>
          <p:nvPr/>
        </p:nvCxnSpPr>
        <p:spPr>
          <a:xfrm>
            <a:off x="6815723" y="3429000"/>
            <a:ext cx="643790"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4" name="Oval 193"/>
          <p:cNvSpPr/>
          <p:nvPr/>
        </p:nvSpPr>
        <p:spPr>
          <a:xfrm>
            <a:off x="7459513"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5" name="Donut 194"/>
          <p:cNvSpPr/>
          <p:nvPr/>
        </p:nvSpPr>
        <p:spPr>
          <a:xfrm>
            <a:off x="7409121"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6" name="Donut 195"/>
          <p:cNvSpPr/>
          <p:nvPr/>
        </p:nvSpPr>
        <p:spPr>
          <a:xfrm>
            <a:off x="7340999"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97" name="Straight Connector 196"/>
          <p:cNvCxnSpPr/>
          <p:nvPr/>
        </p:nvCxnSpPr>
        <p:spPr>
          <a:xfrm>
            <a:off x="8035577"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7220236" y="2935977"/>
            <a:ext cx="622570" cy="276999"/>
          </a:xfrm>
          <a:prstGeom prst="rect">
            <a:avLst/>
          </a:prstGeom>
          <a:noFill/>
        </p:spPr>
        <p:txBody>
          <a:bodyPr wrap="square" rtlCol="0">
            <a:spAutoFit/>
          </a:bodyPr>
          <a:lstStyle/>
          <a:p>
            <a:pPr algn="ctr"/>
            <a:r>
              <a:rPr lang="fr-BE" sz="1200" b="1" dirty="0" smtClean="0">
                <a:solidFill>
                  <a:srgbClr val="002360"/>
                </a:solidFill>
              </a:rPr>
              <a:t>2000</a:t>
            </a:r>
            <a:endParaRPr lang="fr-BE" sz="1200" b="1" dirty="0">
              <a:solidFill>
                <a:srgbClr val="002360"/>
              </a:solidFill>
            </a:endParaRPr>
          </a:p>
        </p:txBody>
      </p:sp>
      <p:cxnSp>
        <p:nvCxnSpPr>
          <p:cNvPr id="199" name="Straight Connector 198"/>
          <p:cNvCxnSpPr/>
          <p:nvPr/>
        </p:nvCxnSpPr>
        <p:spPr>
          <a:xfrm>
            <a:off x="7603529" y="3430900"/>
            <a:ext cx="4140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963569" y="3429000"/>
            <a:ext cx="824983"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7596336" y="1724035"/>
            <a:ext cx="1547664" cy="1323439"/>
          </a:xfrm>
          <a:prstGeom prst="rect">
            <a:avLst/>
          </a:prstGeom>
          <a:noFill/>
        </p:spPr>
        <p:txBody>
          <a:bodyPr wrap="square" lIns="18000" rIns="18000" rtlCol="0">
            <a:spAutoFit/>
          </a:bodyPr>
          <a:lstStyle/>
          <a:p>
            <a:pPr algn="ctr"/>
            <a:r>
              <a:rPr lang="fr-BE" sz="1400" b="1" dirty="0" err="1" smtClean="0">
                <a:solidFill>
                  <a:schemeClr val="bg1">
                    <a:lumMod val="50000"/>
                  </a:schemeClr>
                </a:solidFill>
              </a:rPr>
              <a:t>Many</a:t>
            </a:r>
            <a:r>
              <a:rPr lang="fr-BE" sz="1400" b="1" dirty="0" smtClean="0">
                <a:solidFill>
                  <a:schemeClr val="bg1">
                    <a:lumMod val="50000"/>
                  </a:schemeClr>
                </a:solidFill>
              </a:rPr>
              <a:t> AI </a:t>
            </a:r>
            <a:r>
              <a:rPr lang="fr-BE" sz="1400" b="1" dirty="0" err="1" smtClean="0">
                <a:solidFill>
                  <a:schemeClr val="bg1">
                    <a:lumMod val="50000"/>
                  </a:schemeClr>
                </a:solidFill>
              </a:rPr>
              <a:t>successes</a:t>
            </a:r>
            <a:endParaRPr lang="fr-BE" sz="1400" b="1" dirty="0" smtClean="0">
              <a:solidFill>
                <a:schemeClr val="bg1">
                  <a:lumMod val="50000"/>
                </a:schemeClr>
              </a:solidFill>
            </a:endParaRPr>
          </a:p>
          <a:p>
            <a:r>
              <a:rPr lang="fr-BE" sz="1100" dirty="0" smtClean="0">
                <a:solidFill>
                  <a:schemeClr val="bg1">
                    <a:lumMod val="50000"/>
                  </a:schemeClr>
                </a:solidFill>
              </a:rPr>
              <a:t>- </a:t>
            </a:r>
            <a:r>
              <a:rPr lang="fr-BE" sz="1100" dirty="0" err="1" smtClean="0">
                <a:solidFill>
                  <a:schemeClr val="bg1">
                    <a:lumMod val="50000"/>
                  </a:schemeClr>
                </a:solidFill>
              </a:rPr>
              <a:t>Personal</a:t>
            </a:r>
            <a:r>
              <a:rPr lang="fr-BE" sz="1100" dirty="0" smtClean="0">
                <a:solidFill>
                  <a:schemeClr val="bg1">
                    <a:lumMod val="50000"/>
                  </a:schemeClr>
                </a:solidFill>
              </a:rPr>
              <a:t> assistants </a:t>
            </a:r>
            <a:r>
              <a:rPr lang="fr-BE" sz="1100" dirty="0" err="1" smtClean="0">
                <a:solidFill>
                  <a:schemeClr val="bg1">
                    <a:lumMod val="50000"/>
                  </a:schemeClr>
                </a:solidFill>
              </a:rPr>
              <a:t>e.g.Siri</a:t>
            </a:r>
            <a:r>
              <a:rPr lang="fr-BE" sz="1100" dirty="0" smtClean="0">
                <a:solidFill>
                  <a:schemeClr val="bg1">
                    <a:lumMod val="50000"/>
                  </a:schemeClr>
                </a:solidFill>
              </a:rPr>
              <a:t>, Cortana…</a:t>
            </a:r>
          </a:p>
          <a:p>
            <a:r>
              <a:rPr lang="fr-BE" sz="1100" dirty="0" smtClean="0">
                <a:solidFill>
                  <a:schemeClr val="bg1">
                    <a:lumMod val="50000"/>
                  </a:schemeClr>
                </a:solidFill>
              </a:rPr>
              <a:t>- Semi-</a:t>
            </a:r>
            <a:r>
              <a:rPr lang="fr-BE" sz="1100" dirty="0" err="1" smtClean="0">
                <a:solidFill>
                  <a:schemeClr val="bg1">
                    <a:lumMod val="50000"/>
                  </a:schemeClr>
                </a:solidFill>
              </a:rPr>
              <a:t>autonomous</a:t>
            </a:r>
            <a:r>
              <a:rPr lang="fr-BE" sz="1100" dirty="0" smtClean="0">
                <a:solidFill>
                  <a:schemeClr val="bg1">
                    <a:lumMod val="50000"/>
                  </a:schemeClr>
                </a:solidFill>
              </a:rPr>
              <a:t> </a:t>
            </a:r>
            <a:r>
              <a:rPr lang="fr-BE" sz="1100" dirty="0" err="1">
                <a:solidFill>
                  <a:schemeClr val="bg1">
                    <a:lumMod val="50000"/>
                  </a:schemeClr>
                </a:solidFill>
              </a:rPr>
              <a:t>driving</a:t>
            </a:r>
            <a:r>
              <a:rPr lang="fr-BE" sz="1100" dirty="0">
                <a:solidFill>
                  <a:schemeClr val="bg1">
                    <a:lumMod val="50000"/>
                  </a:schemeClr>
                </a:solidFill>
              </a:rPr>
              <a:t> assistance </a:t>
            </a:r>
            <a:r>
              <a:rPr lang="fr-BE" sz="1100" dirty="0" err="1">
                <a:solidFill>
                  <a:schemeClr val="bg1">
                    <a:lumMod val="50000"/>
                  </a:schemeClr>
                </a:solidFill>
              </a:rPr>
              <a:t>systems</a:t>
            </a:r>
            <a:endParaRPr lang="fr-BE" sz="1100" dirty="0">
              <a:solidFill>
                <a:schemeClr val="bg1">
                  <a:lumMod val="50000"/>
                </a:schemeClr>
              </a:solidFill>
            </a:endParaRPr>
          </a:p>
          <a:p>
            <a:r>
              <a:rPr lang="fr-BE" sz="1100" dirty="0" smtClean="0">
                <a:solidFill>
                  <a:schemeClr val="bg1">
                    <a:lumMod val="50000"/>
                  </a:schemeClr>
                </a:solidFill>
              </a:rPr>
              <a:t>- </a:t>
            </a:r>
            <a:r>
              <a:rPr lang="fr-BE" sz="1100" dirty="0" err="1" smtClean="0">
                <a:solidFill>
                  <a:schemeClr val="bg1">
                    <a:lumMod val="50000"/>
                  </a:schemeClr>
                </a:solidFill>
              </a:rPr>
              <a:t>Netflix</a:t>
            </a:r>
            <a:r>
              <a:rPr lang="fr-BE" sz="1100" dirty="0" smtClean="0">
                <a:solidFill>
                  <a:schemeClr val="bg1">
                    <a:lumMod val="50000"/>
                  </a:schemeClr>
                </a:solidFill>
              </a:rPr>
              <a:t> </a:t>
            </a:r>
            <a:r>
              <a:rPr lang="fr-BE" sz="1100" dirty="0" err="1" smtClean="0">
                <a:solidFill>
                  <a:schemeClr val="bg1">
                    <a:lumMod val="50000"/>
                  </a:schemeClr>
                </a:solidFill>
              </a:rPr>
              <a:t>recommender</a:t>
            </a:r>
            <a:r>
              <a:rPr lang="fr-BE" sz="1100" dirty="0" smtClean="0">
                <a:solidFill>
                  <a:schemeClr val="bg1">
                    <a:lumMod val="50000"/>
                  </a:schemeClr>
                </a:solidFill>
              </a:rPr>
              <a:t> system</a:t>
            </a:r>
          </a:p>
        </p:txBody>
      </p:sp>
      <p:cxnSp>
        <p:nvCxnSpPr>
          <p:cNvPr id="203" name="Straight Connector 202"/>
          <p:cNvCxnSpPr/>
          <p:nvPr/>
        </p:nvCxnSpPr>
        <p:spPr>
          <a:xfrm flipV="1">
            <a:off x="7653921" y="1772816"/>
            <a:ext cx="1490079"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8464046" y="2899420"/>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7257256" y="4071724"/>
            <a:ext cx="1886743" cy="861774"/>
          </a:xfrm>
          <a:prstGeom prst="rect">
            <a:avLst/>
          </a:prstGeom>
          <a:noFill/>
        </p:spPr>
        <p:txBody>
          <a:bodyPr wrap="square" lIns="18000" rIns="18000" rtlCol="0">
            <a:spAutoFit/>
          </a:bodyPr>
          <a:lstStyle/>
          <a:p>
            <a:pPr algn="ctr"/>
            <a:r>
              <a:rPr lang="fr-BE" sz="1400" b="1" dirty="0" err="1" smtClean="0">
                <a:solidFill>
                  <a:schemeClr val="bg1">
                    <a:lumMod val="50000"/>
                  </a:schemeClr>
                </a:solidFill>
              </a:rPr>
              <a:t>Big</a:t>
            </a:r>
            <a:r>
              <a:rPr lang="fr-BE" sz="1400" b="1" dirty="0" smtClean="0">
                <a:solidFill>
                  <a:schemeClr val="bg1">
                    <a:lumMod val="50000"/>
                  </a:schemeClr>
                </a:solidFill>
              </a:rPr>
              <a:t> Data, </a:t>
            </a:r>
            <a:r>
              <a:rPr lang="fr-BE" sz="1400" b="1" dirty="0" err="1" smtClean="0">
                <a:solidFill>
                  <a:schemeClr val="bg1">
                    <a:lumMod val="50000"/>
                  </a:schemeClr>
                </a:solidFill>
              </a:rPr>
              <a:t>Deep</a:t>
            </a:r>
            <a:r>
              <a:rPr lang="fr-BE" sz="1400" b="1" dirty="0" smtClean="0">
                <a:solidFill>
                  <a:schemeClr val="bg1">
                    <a:lumMod val="50000"/>
                  </a:schemeClr>
                </a:solidFill>
              </a:rPr>
              <a:t> Learning and </a:t>
            </a:r>
            <a:r>
              <a:rPr lang="fr-BE" sz="1400" b="1" dirty="0" err="1" smtClean="0">
                <a:solidFill>
                  <a:schemeClr val="bg1">
                    <a:lumMod val="50000"/>
                  </a:schemeClr>
                </a:solidFill>
              </a:rPr>
              <a:t>beyond</a:t>
            </a:r>
            <a:r>
              <a:rPr lang="fr-BE" sz="1400" b="1" dirty="0" smtClean="0">
                <a:solidFill>
                  <a:schemeClr val="bg1">
                    <a:lumMod val="50000"/>
                  </a:schemeClr>
                </a:solidFill>
              </a:rPr>
              <a:t> </a:t>
            </a:r>
          </a:p>
          <a:p>
            <a:r>
              <a:rPr lang="fr-BE" sz="1100" dirty="0" err="1">
                <a:solidFill>
                  <a:schemeClr val="bg1">
                    <a:lumMod val="50000"/>
                  </a:schemeClr>
                </a:solidFill>
              </a:rPr>
              <a:t>Availability</a:t>
            </a:r>
            <a:r>
              <a:rPr lang="fr-BE" sz="1100" dirty="0">
                <a:solidFill>
                  <a:schemeClr val="bg1">
                    <a:lumMod val="50000"/>
                  </a:schemeClr>
                </a:solidFill>
              </a:rPr>
              <a:t> of </a:t>
            </a:r>
            <a:r>
              <a:rPr lang="fr-BE" sz="1100" dirty="0" err="1">
                <a:solidFill>
                  <a:schemeClr val="bg1">
                    <a:lumMod val="50000"/>
                  </a:schemeClr>
                </a:solidFill>
              </a:rPr>
              <a:t>huge</a:t>
            </a:r>
            <a:r>
              <a:rPr lang="fr-BE" sz="1100" dirty="0">
                <a:solidFill>
                  <a:schemeClr val="bg1">
                    <a:lumMod val="50000"/>
                  </a:schemeClr>
                </a:solidFill>
              </a:rPr>
              <a:t> </a:t>
            </a:r>
            <a:r>
              <a:rPr lang="fr-BE" sz="1100" dirty="0" err="1" smtClean="0">
                <a:solidFill>
                  <a:schemeClr val="bg1">
                    <a:lumMod val="50000"/>
                  </a:schemeClr>
                </a:solidFill>
              </a:rPr>
              <a:t>datasets</a:t>
            </a:r>
            <a:endParaRPr lang="fr-BE" sz="1100" dirty="0" smtClean="0">
              <a:solidFill>
                <a:schemeClr val="bg1">
                  <a:lumMod val="50000"/>
                </a:schemeClr>
              </a:solidFill>
            </a:endParaRPr>
          </a:p>
          <a:p>
            <a:r>
              <a:rPr lang="fr-BE" sz="1100" dirty="0" err="1" smtClean="0">
                <a:solidFill>
                  <a:schemeClr val="bg1">
                    <a:lumMod val="50000"/>
                  </a:schemeClr>
                </a:solidFill>
              </a:rPr>
              <a:t>Increased</a:t>
            </a:r>
            <a:r>
              <a:rPr lang="fr-BE" sz="1100" dirty="0" smtClean="0">
                <a:solidFill>
                  <a:schemeClr val="bg1">
                    <a:lumMod val="50000"/>
                  </a:schemeClr>
                </a:solidFill>
              </a:rPr>
              <a:t> </a:t>
            </a:r>
            <a:r>
              <a:rPr lang="fr-BE" sz="1100" dirty="0" err="1" smtClean="0">
                <a:solidFill>
                  <a:schemeClr val="bg1">
                    <a:lumMod val="50000"/>
                  </a:schemeClr>
                </a:solidFill>
              </a:rPr>
              <a:t>computational</a:t>
            </a:r>
            <a:r>
              <a:rPr lang="fr-BE" sz="1100" dirty="0" smtClean="0">
                <a:solidFill>
                  <a:schemeClr val="bg1">
                    <a:lumMod val="50000"/>
                  </a:schemeClr>
                </a:solidFill>
              </a:rPr>
              <a:t> power</a:t>
            </a:r>
            <a:endParaRPr lang="fr-BE" sz="1100" dirty="0">
              <a:solidFill>
                <a:schemeClr val="bg1">
                  <a:lumMod val="50000"/>
                </a:schemeClr>
              </a:solidFill>
            </a:endParaRPr>
          </a:p>
        </p:txBody>
      </p:sp>
      <p:cxnSp>
        <p:nvCxnSpPr>
          <p:cNvPr id="206" name="Straight Connector 205"/>
          <p:cNvCxnSpPr/>
          <p:nvPr/>
        </p:nvCxnSpPr>
        <p:spPr>
          <a:xfrm>
            <a:off x="7296369" y="5013754"/>
            <a:ext cx="1740127" cy="9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4981435" y="4077072"/>
            <a:ext cx="1390765" cy="815608"/>
          </a:xfrm>
          <a:prstGeom prst="rect">
            <a:avLst/>
          </a:prstGeom>
          <a:noFill/>
        </p:spPr>
        <p:txBody>
          <a:bodyPr wrap="square" rtlCol="0">
            <a:spAutoFit/>
          </a:bodyPr>
          <a:lstStyle/>
          <a:p>
            <a:pPr algn="ctr"/>
            <a:r>
              <a:rPr lang="fr-BE" sz="1400" b="1" dirty="0" smtClean="0">
                <a:solidFill>
                  <a:schemeClr val="bg1">
                    <a:lumMod val="50000"/>
                  </a:schemeClr>
                </a:solidFill>
              </a:rPr>
              <a:t>2nd AI </a:t>
            </a:r>
            <a:r>
              <a:rPr lang="fr-BE" sz="1400" b="1" dirty="0" err="1" smtClean="0">
                <a:solidFill>
                  <a:schemeClr val="bg1">
                    <a:lumMod val="50000"/>
                  </a:schemeClr>
                </a:solidFill>
              </a:rPr>
              <a:t>winter</a:t>
            </a:r>
            <a:endParaRPr lang="fr-BE" sz="1400" b="1" dirty="0" smtClean="0">
              <a:solidFill>
                <a:schemeClr val="bg1">
                  <a:lumMod val="50000"/>
                </a:schemeClr>
              </a:solidFill>
            </a:endParaRPr>
          </a:p>
          <a:p>
            <a:pPr algn="ctr"/>
            <a:r>
              <a:rPr lang="fr-BE" sz="1100" dirty="0" smtClean="0">
                <a:solidFill>
                  <a:schemeClr val="bg1">
                    <a:lumMod val="50000"/>
                  </a:schemeClr>
                </a:solidFill>
              </a:rPr>
              <a:t>Expert </a:t>
            </a:r>
            <a:r>
              <a:rPr lang="fr-BE" sz="1100" dirty="0" err="1" smtClean="0">
                <a:solidFill>
                  <a:schemeClr val="bg1">
                    <a:lumMod val="50000"/>
                  </a:schemeClr>
                </a:solidFill>
              </a:rPr>
              <a:t>systems</a:t>
            </a:r>
            <a:r>
              <a:rPr lang="fr-BE" sz="1100" dirty="0" smtClean="0">
                <a:solidFill>
                  <a:schemeClr val="bg1">
                    <a:lumMod val="50000"/>
                  </a:schemeClr>
                </a:solidFill>
              </a:rPr>
              <a:t> are </a:t>
            </a:r>
            <a:r>
              <a:rPr lang="fr-BE" sz="1100" dirty="0" err="1" smtClean="0">
                <a:solidFill>
                  <a:schemeClr val="bg1">
                    <a:lumMod val="50000"/>
                  </a:schemeClr>
                </a:solidFill>
              </a:rPr>
              <a:t>expensive</a:t>
            </a:r>
            <a:r>
              <a:rPr lang="fr-BE" sz="1100" dirty="0" smtClean="0">
                <a:solidFill>
                  <a:schemeClr val="bg1">
                    <a:lumMod val="50000"/>
                  </a:schemeClr>
                </a:solidFill>
              </a:rPr>
              <a:t> to </a:t>
            </a:r>
            <a:r>
              <a:rPr lang="fr-BE" sz="1100" dirty="0" err="1" smtClean="0">
                <a:solidFill>
                  <a:schemeClr val="bg1">
                    <a:lumMod val="50000"/>
                  </a:schemeClr>
                </a:solidFill>
              </a:rPr>
              <a:t>maintain</a:t>
            </a:r>
            <a:r>
              <a:rPr lang="fr-BE" sz="1100" dirty="0" smtClean="0">
                <a:solidFill>
                  <a:schemeClr val="bg1">
                    <a:lumMod val="50000"/>
                  </a:schemeClr>
                </a:solidFill>
              </a:rPr>
              <a:t> and update</a:t>
            </a:r>
          </a:p>
        </p:txBody>
      </p:sp>
      <p:cxnSp>
        <p:nvCxnSpPr>
          <p:cNvPr id="210" name="Straight Connector 209"/>
          <p:cNvCxnSpPr/>
          <p:nvPr/>
        </p:nvCxnSpPr>
        <p:spPr>
          <a:xfrm>
            <a:off x="5125451"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13B540AB-6939-4937-A918-1D15FF1C7CE3}" type="slidenum">
              <a:rPr lang="nl-BE" smtClean="0"/>
              <a:pPr/>
              <a:t>88</a:t>
            </a:fld>
            <a:endParaRPr lang="nl-BE" dirty="0"/>
          </a:p>
        </p:txBody>
      </p:sp>
    </p:spTree>
    <p:extLst>
      <p:ext uri="{BB962C8B-B14F-4D97-AF65-F5344CB8AC3E}">
        <p14:creationId xmlns:p14="http://schemas.microsoft.com/office/powerpoint/2010/main" val="194580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Concepts</a:t>
            </a:r>
            <a:endParaRPr lang="en-GB" noProof="0" dirty="0"/>
          </a:p>
        </p:txBody>
      </p:sp>
      <p:graphicFrame>
        <p:nvGraphicFramePr>
          <p:cNvPr id="4" name="Diagram 3"/>
          <p:cNvGraphicFramePr/>
          <p:nvPr>
            <p:extLst/>
          </p:nvPr>
        </p:nvGraphicFramePr>
        <p:xfrm>
          <a:off x="417250" y="1063625"/>
          <a:ext cx="674555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867400" y="933271"/>
            <a:ext cx="3200400" cy="1200329"/>
          </a:xfrm>
          <a:prstGeom prst="rect">
            <a:avLst/>
          </a:prstGeom>
          <a:noFill/>
        </p:spPr>
        <p:txBody>
          <a:bodyPr wrap="square" rtlCol="0">
            <a:spAutoFit/>
          </a:bodyPr>
          <a:lstStyle/>
          <a:p>
            <a:r>
              <a:rPr lang="fr-BE" dirty="0" smtClean="0"/>
              <a:t>Good Old-</a:t>
            </a:r>
            <a:r>
              <a:rPr lang="fr-BE" dirty="0" err="1" smtClean="0"/>
              <a:t>Fashioned</a:t>
            </a:r>
            <a:r>
              <a:rPr lang="fr-BE" dirty="0" smtClean="0"/>
              <a:t> AI: </a:t>
            </a:r>
            <a:r>
              <a:rPr lang="fr-BE" dirty="0" err="1" smtClean="0"/>
              <a:t>path</a:t>
            </a:r>
            <a:r>
              <a:rPr lang="fr-BE" dirty="0" smtClean="0"/>
              <a:t> </a:t>
            </a:r>
            <a:r>
              <a:rPr lang="fr-BE" dirty="0" err="1" smtClean="0"/>
              <a:t>finding</a:t>
            </a:r>
            <a:r>
              <a:rPr lang="fr-BE" dirty="0" smtClean="0"/>
              <a:t>, </a:t>
            </a:r>
            <a:r>
              <a:rPr lang="fr-BE" dirty="0" err="1" smtClean="0"/>
              <a:t>constraint</a:t>
            </a:r>
            <a:r>
              <a:rPr lang="fr-BE" dirty="0" smtClean="0"/>
              <a:t> satisfaction </a:t>
            </a:r>
            <a:r>
              <a:rPr lang="fr-BE" dirty="0" err="1" smtClean="0"/>
              <a:t>problems</a:t>
            </a:r>
            <a:r>
              <a:rPr lang="fr-BE" dirty="0" smtClean="0"/>
              <a:t>, planning, </a:t>
            </a:r>
            <a:r>
              <a:rPr lang="fr-BE" dirty="0" err="1" smtClean="0"/>
              <a:t>rule-based</a:t>
            </a:r>
            <a:r>
              <a:rPr lang="fr-BE" dirty="0" smtClean="0"/>
              <a:t> </a:t>
            </a:r>
            <a:r>
              <a:rPr lang="fr-BE" dirty="0" err="1" smtClean="0"/>
              <a:t>systems</a:t>
            </a:r>
            <a:r>
              <a:rPr lang="fr-BE" dirty="0" smtClean="0"/>
              <a:t>, expert </a:t>
            </a:r>
            <a:r>
              <a:rPr lang="fr-BE" dirty="0" err="1" smtClean="0"/>
              <a:t>systems</a:t>
            </a:r>
            <a:r>
              <a:rPr lang="fr-BE" dirty="0" smtClean="0"/>
              <a:t>, …</a:t>
            </a:r>
            <a:endParaRPr lang="nl-BE" dirty="0"/>
          </a:p>
        </p:txBody>
      </p:sp>
      <p:sp>
        <p:nvSpPr>
          <p:cNvPr id="6" name="TextBox 5"/>
          <p:cNvSpPr txBox="1"/>
          <p:nvPr/>
        </p:nvSpPr>
        <p:spPr>
          <a:xfrm>
            <a:off x="6060545" y="2373094"/>
            <a:ext cx="3007255" cy="923330"/>
          </a:xfrm>
          <a:prstGeom prst="rect">
            <a:avLst/>
          </a:prstGeom>
          <a:noFill/>
        </p:spPr>
        <p:txBody>
          <a:bodyPr wrap="square" rtlCol="0">
            <a:spAutoFit/>
          </a:bodyPr>
          <a:lstStyle/>
          <a:p>
            <a:r>
              <a:rPr lang="fr-BE" dirty="0" err="1" smtClean="0"/>
              <a:t>Random</a:t>
            </a:r>
            <a:r>
              <a:rPr lang="fr-BE" dirty="0" smtClean="0"/>
              <a:t> </a:t>
            </a:r>
            <a:r>
              <a:rPr lang="fr-BE" dirty="0" err="1" smtClean="0"/>
              <a:t>forests</a:t>
            </a:r>
            <a:r>
              <a:rPr lang="fr-BE" dirty="0" smtClean="0"/>
              <a:t>, </a:t>
            </a:r>
            <a:br>
              <a:rPr lang="fr-BE" dirty="0" smtClean="0"/>
            </a:br>
            <a:r>
              <a:rPr lang="fr-BE" dirty="0" smtClean="0"/>
              <a:t>support </a:t>
            </a:r>
            <a:r>
              <a:rPr lang="fr-BE" dirty="0" err="1" smtClean="0"/>
              <a:t>vector</a:t>
            </a:r>
            <a:r>
              <a:rPr lang="fr-BE" dirty="0" smtClean="0"/>
              <a:t> machines, …  </a:t>
            </a:r>
            <a:br>
              <a:rPr lang="fr-BE" dirty="0" smtClean="0"/>
            </a:br>
            <a:endParaRPr lang="nl-BE" dirty="0"/>
          </a:p>
        </p:txBody>
      </p:sp>
      <p:sp>
        <p:nvSpPr>
          <p:cNvPr id="7" name="Oval 6"/>
          <p:cNvSpPr/>
          <p:nvPr/>
        </p:nvSpPr>
        <p:spPr>
          <a:xfrm>
            <a:off x="4676775" y="1981200"/>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8" name="Oval 7"/>
          <p:cNvSpPr/>
          <p:nvPr/>
        </p:nvSpPr>
        <p:spPr>
          <a:xfrm>
            <a:off x="4572000" y="317182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2" name="Straight Arrow Connector 11"/>
          <p:cNvCxnSpPr>
            <a:stCxn id="5" idx="1"/>
            <a:endCxn id="7" idx="7"/>
          </p:cNvCxnSpPr>
          <p:nvPr/>
        </p:nvCxnSpPr>
        <p:spPr>
          <a:xfrm flipH="1">
            <a:off x="4847507" y="1533436"/>
            <a:ext cx="1019893" cy="47705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6" idx="1"/>
            <a:endCxn id="8" idx="7"/>
          </p:cNvCxnSpPr>
          <p:nvPr/>
        </p:nvCxnSpPr>
        <p:spPr>
          <a:xfrm flipH="1">
            <a:off x="4742732" y="2834759"/>
            <a:ext cx="1317813" cy="366359"/>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6" name="Oval 15"/>
          <p:cNvSpPr/>
          <p:nvPr/>
        </p:nvSpPr>
        <p:spPr>
          <a:xfrm>
            <a:off x="4219575" y="431482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7" name="Straight Arrow Connector 16"/>
          <p:cNvCxnSpPr>
            <a:stCxn id="19" idx="1"/>
            <a:endCxn id="16" idx="6"/>
          </p:cNvCxnSpPr>
          <p:nvPr/>
        </p:nvCxnSpPr>
        <p:spPr>
          <a:xfrm flipH="1">
            <a:off x="4419600" y="4144060"/>
            <a:ext cx="1680057" cy="27077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099657" y="3820894"/>
            <a:ext cx="2739543" cy="646331"/>
          </a:xfrm>
          <a:prstGeom prst="rect">
            <a:avLst/>
          </a:prstGeom>
          <a:noFill/>
        </p:spPr>
        <p:txBody>
          <a:bodyPr wrap="square" rtlCol="0">
            <a:spAutoFit/>
          </a:bodyPr>
          <a:lstStyle/>
          <a:p>
            <a:r>
              <a:rPr lang="fr-BE" dirty="0" err="1" smtClean="0"/>
              <a:t>Deep</a:t>
            </a:r>
            <a:r>
              <a:rPr lang="fr-BE" dirty="0" smtClean="0"/>
              <a:t> </a:t>
            </a:r>
            <a:r>
              <a:rPr lang="fr-BE" dirty="0" err="1" smtClean="0"/>
              <a:t>learning</a:t>
            </a:r>
            <a:r>
              <a:rPr lang="fr-BE" dirty="0" smtClean="0"/>
              <a:t> (CNN, RNN, GAN)</a:t>
            </a:r>
            <a:endParaRPr lang="nl-BE" dirty="0"/>
          </a:p>
        </p:txBody>
      </p:sp>
      <p:sp>
        <p:nvSpPr>
          <p:cNvPr id="29" name="Rounded Rectangle 28"/>
          <p:cNvSpPr/>
          <p:nvPr/>
        </p:nvSpPr>
        <p:spPr>
          <a:xfrm>
            <a:off x="3733800" y="4933950"/>
            <a:ext cx="2590800" cy="1628775"/>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fr-BE" dirty="0" smtClean="0"/>
          </a:p>
          <a:p>
            <a:pPr algn="ctr"/>
            <a:endParaRPr lang="fr-BE" dirty="0"/>
          </a:p>
          <a:p>
            <a:pPr algn="ctr"/>
            <a:r>
              <a:rPr lang="fr-BE" dirty="0" err="1" smtClean="0"/>
              <a:t>Reinforcement</a:t>
            </a:r>
            <a:r>
              <a:rPr lang="fr-BE" dirty="0" smtClean="0"/>
              <a:t> </a:t>
            </a:r>
            <a:r>
              <a:rPr lang="fr-BE" dirty="0" err="1" smtClean="0"/>
              <a:t>learning</a:t>
            </a:r>
            <a:endParaRPr lang="nl-BE" dirty="0"/>
          </a:p>
        </p:txBody>
      </p:sp>
      <p:sp>
        <p:nvSpPr>
          <p:cNvPr id="18" name="Rounded Rectangle 17"/>
          <p:cNvSpPr/>
          <p:nvPr/>
        </p:nvSpPr>
        <p:spPr>
          <a:xfrm>
            <a:off x="152401" y="2827811"/>
            <a:ext cx="2438399" cy="914400"/>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BE" dirty="0" smtClean="0"/>
              <a:t>Data Mining</a:t>
            </a:r>
            <a:endParaRPr lang="nl-BE" dirty="0"/>
          </a:p>
        </p:txBody>
      </p:sp>
      <p:sp>
        <p:nvSpPr>
          <p:cNvPr id="20" name="Oval 19"/>
          <p:cNvSpPr/>
          <p:nvPr/>
        </p:nvSpPr>
        <p:spPr>
          <a:xfrm>
            <a:off x="2214562" y="3201118"/>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21" name="Straight Arrow Connector 20"/>
          <p:cNvCxnSpPr>
            <a:stCxn id="31" idx="2"/>
            <a:endCxn id="20" idx="1"/>
          </p:cNvCxnSpPr>
          <p:nvPr/>
        </p:nvCxnSpPr>
        <p:spPr>
          <a:xfrm>
            <a:off x="990600" y="2322731"/>
            <a:ext cx="1253255" cy="90768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76200" y="1676400"/>
            <a:ext cx="1828800" cy="646331"/>
          </a:xfrm>
          <a:prstGeom prst="rect">
            <a:avLst/>
          </a:prstGeom>
          <a:noFill/>
        </p:spPr>
        <p:txBody>
          <a:bodyPr wrap="square" rtlCol="0">
            <a:spAutoFit/>
          </a:bodyPr>
          <a:lstStyle/>
          <a:p>
            <a:r>
              <a:rPr lang="fr-BE" dirty="0" err="1" smtClean="0"/>
              <a:t>Decision</a:t>
            </a:r>
            <a:r>
              <a:rPr lang="fr-BE" dirty="0" smtClean="0"/>
              <a:t> </a:t>
            </a:r>
            <a:r>
              <a:rPr lang="fr-BE" dirty="0" err="1" smtClean="0"/>
              <a:t>trees</a:t>
            </a:r>
            <a:r>
              <a:rPr lang="fr-BE" dirty="0" smtClean="0"/>
              <a:t>, </a:t>
            </a:r>
            <a:r>
              <a:rPr lang="fr-BE" dirty="0" err="1" smtClean="0"/>
              <a:t>clustering</a:t>
            </a:r>
            <a:r>
              <a:rPr lang="fr-BE" dirty="0" smtClean="0"/>
              <a:t>, …</a:t>
            </a:r>
            <a:endParaRPr lang="nl-BE" dirty="0"/>
          </a:p>
        </p:txBody>
      </p:sp>
      <p:sp>
        <p:nvSpPr>
          <p:cNvPr id="34" name="Oval 33"/>
          <p:cNvSpPr/>
          <p:nvPr/>
        </p:nvSpPr>
        <p:spPr>
          <a:xfrm>
            <a:off x="4067175" y="521017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35" name="Straight Arrow Connector 34"/>
          <p:cNvCxnSpPr>
            <a:stCxn id="41" idx="3"/>
            <a:endCxn id="34" idx="3"/>
          </p:cNvCxnSpPr>
          <p:nvPr/>
        </p:nvCxnSpPr>
        <p:spPr>
          <a:xfrm flipV="1">
            <a:off x="3200400" y="5380907"/>
            <a:ext cx="896068" cy="77292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457201" y="5830669"/>
            <a:ext cx="2743199" cy="646331"/>
          </a:xfrm>
          <a:prstGeom prst="rect">
            <a:avLst/>
          </a:prstGeom>
          <a:noFill/>
        </p:spPr>
        <p:txBody>
          <a:bodyPr wrap="square" rtlCol="0">
            <a:spAutoFit/>
          </a:bodyPr>
          <a:lstStyle/>
          <a:p>
            <a:pPr algn="r"/>
            <a:r>
              <a:rPr lang="fr-BE" dirty="0" err="1" smtClean="0"/>
              <a:t>Deep</a:t>
            </a:r>
            <a:r>
              <a:rPr lang="fr-BE" dirty="0" smtClean="0"/>
              <a:t> </a:t>
            </a:r>
            <a:r>
              <a:rPr lang="fr-BE" dirty="0" err="1" smtClean="0"/>
              <a:t>reinforcement</a:t>
            </a:r>
            <a:r>
              <a:rPr lang="fr-BE" dirty="0" smtClean="0"/>
              <a:t> </a:t>
            </a:r>
            <a:r>
              <a:rPr lang="fr-BE" dirty="0" err="1" smtClean="0"/>
              <a:t>learning</a:t>
            </a:r>
            <a:endParaRPr lang="nl-BE" dirty="0"/>
          </a:p>
        </p:txBody>
      </p:sp>
      <p:sp>
        <p:nvSpPr>
          <p:cNvPr id="23" name="Oval 22"/>
          <p:cNvSpPr/>
          <p:nvPr/>
        </p:nvSpPr>
        <p:spPr>
          <a:xfrm>
            <a:off x="1771650" y="2246531"/>
            <a:ext cx="3620869" cy="3620869"/>
          </a:xfrm>
          <a:prstGeom prst="ellipse">
            <a:avLst/>
          </a:prstGeom>
          <a:solidFill>
            <a:srgbClr val="00B0F0">
              <a:alpha val="41000"/>
            </a:srgbClr>
          </a:solidFill>
          <a:ln>
            <a:solidFill>
              <a:schemeClr val="bg1">
                <a:lumMod val="50000"/>
              </a:schemeClr>
            </a:solidFill>
            <a:prstDash val="dash"/>
          </a:ln>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solidFill>
                  <a:schemeClr val="bg1"/>
                </a:solidFill>
              </a:rPr>
              <a:t>“Hot”</a:t>
            </a:r>
            <a:endParaRPr lang="en-US" sz="3200" dirty="0">
              <a:solidFill>
                <a:schemeClr val="bg1"/>
              </a:solidFill>
            </a:endParaRPr>
          </a:p>
        </p:txBody>
      </p:sp>
      <p:sp>
        <p:nvSpPr>
          <p:cNvPr id="10" name="Slide Number Placeholder 9"/>
          <p:cNvSpPr>
            <a:spLocks noGrp="1"/>
          </p:cNvSpPr>
          <p:nvPr>
            <p:ph type="sldNum" sz="quarter" idx="12"/>
          </p:nvPr>
        </p:nvSpPr>
        <p:spPr/>
        <p:txBody>
          <a:bodyPr/>
          <a:lstStyle/>
          <a:p>
            <a:fld id="{13B540AB-6939-4937-A918-1D15FF1C7CE3}" type="slidenum">
              <a:rPr lang="nl-BE" smtClean="0"/>
              <a:pPr/>
              <a:t>89</a:t>
            </a:fld>
            <a:endParaRPr lang="nl-BE" dirty="0"/>
          </a:p>
        </p:txBody>
      </p:sp>
    </p:spTree>
    <p:extLst>
      <p:ext uri="{BB962C8B-B14F-4D97-AF65-F5344CB8AC3E}">
        <p14:creationId xmlns:p14="http://schemas.microsoft.com/office/powerpoint/2010/main" val="223119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fr-FR" altLang="en-US" smtClean="0"/>
              <a:t>As a service : major characteristics</a:t>
            </a:r>
            <a:endParaRPr lang="nl-BE" altLang="en-US" dirty="0"/>
          </a:p>
        </p:txBody>
      </p:sp>
      <p:sp>
        <p:nvSpPr>
          <p:cNvPr id="1125379" name="Rectangle 3"/>
          <p:cNvSpPr>
            <a:spLocks noGrp="1" noChangeArrowheads="1"/>
          </p:cNvSpPr>
          <p:nvPr>
            <p:ph idx="1"/>
          </p:nvPr>
        </p:nvSpPr>
        <p:spPr/>
        <p:txBody>
          <a:bodyPr/>
          <a:lstStyle/>
          <a:p>
            <a:r>
              <a:rPr lang="en-US" altLang="en-US" dirty="0" smtClean="0"/>
              <a:t>Self-service : </a:t>
            </a:r>
            <a:r>
              <a:rPr lang="en-US" altLang="en-US" dirty="0" err="1" smtClean="0"/>
              <a:t>industrialised</a:t>
            </a:r>
            <a:r>
              <a:rPr lang="en-US" altLang="en-US" dirty="0" smtClean="0"/>
              <a:t> &amp; automated</a:t>
            </a:r>
          </a:p>
          <a:p>
            <a:r>
              <a:rPr lang="en-US" altLang="en-US" dirty="0" smtClean="0"/>
              <a:t>Available : immediate availability</a:t>
            </a:r>
          </a:p>
          <a:p>
            <a:r>
              <a:rPr lang="en-US" altLang="en-US" dirty="0" smtClean="0"/>
              <a:t>Extensible / elastic : scale up or down</a:t>
            </a:r>
          </a:p>
          <a:p>
            <a:r>
              <a:rPr lang="en-US" altLang="en-US" dirty="0" smtClean="0"/>
              <a:t>Shared : multiple users for scale effects</a:t>
            </a:r>
          </a:p>
          <a:p>
            <a:r>
              <a:rPr lang="en-US" altLang="en-US" dirty="0" smtClean="0"/>
              <a:t>Use based invoicing : based on real use of resources</a:t>
            </a:r>
          </a:p>
          <a:p>
            <a:r>
              <a:rPr lang="en-US" altLang="en-US" dirty="0" smtClean="0"/>
              <a:t>Low entry barrier : complexity is hidden for user</a:t>
            </a:r>
          </a:p>
          <a:p>
            <a:r>
              <a:rPr lang="en-US" altLang="en-US" dirty="0" smtClean="0"/>
              <a:t>Incremental service changes</a:t>
            </a:r>
          </a:p>
          <a:p>
            <a:endParaRPr lang="en-US" altLang="en-US" dirty="0"/>
          </a:p>
        </p:txBody>
      </p:sp>
      <p:sp>
        <p:nvSpPr>
          <p:cNvPr id="2" name="Slide Number Placeholder 1"/>
          <p:cNvSpPr>
            <a:spLocks noGrp="1"/>
          </p:cNvSpPr>
          <p:nvPr>
            <p:ph type="sldNum" sz="quarter" idx="12"/>
          </p:nvPr>
        </p:nvSpPr>
        <p:spPr/>
        <p:txBody>
          <a:bodyPr/>
          <a:lstStyle/>
          <a:p>
            <a:fld id="{5471B662-E07F-4B45-AF7C-5436FF003ECE}" type="slidenum">
              <a:rPr lang="fr-FR" smtClean="0"/>
              <a:pPr/>
              <a:t>9</a:t>
            </a:fld>
            <a:endParaRPr lang="nl-BE" dirty="0"/>
          </a:p>
        </p:txBody>
      </p:sp>
    </p:spTree>
    <p:extLst>
      <p:ext uri="{BB962C8B-B14F-4D97-AF65-F5344CB8AC3E}">
        <p14:creationId xmlns:p14="http://schemas.microsoft.com/office/powerpoint/2010/main" val="587769551"/>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AI domains</a:t>
            </a:r>
            <a:endParaRPr lang="en-GB" noProof="0" dirty="0"/>
          </a:p>
        </p:txBody>
      </p:sp>
      <p:pic>
        <p:nvPicPr>
          <p:cNvPr id="1026" name="Picture 2" descr="Image result for ai subfields p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31407"/>
            <a:ext cx="8640960" cy="483173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3B540AB-6939-4937-A918-1D15FF1C7CE3}" type="slidenum">
              <a:rPr lang="nl-BE" smtClean="0"/>
              <a:pPr/>
              <a:t>90</a:t>
            </a:fld>
            <a:endParaRPr lang="nl-BE" dirty="0"/>
          </a:p>
        </p:txBody>
      </p:sp>
    </p:spTree>
    <p:extLst>
      <p:ext uri="{BB962C8B-B14F-4D97-AF65-F5344CB8AC3E}">
        <p14:creationId xmlns:p14="http://schemas.microsoft.com/office/powerpoint/2010/main" val="98060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Natural Language Processing (NLP)</a:t>
            </a:r>
            <a:endParaRPr lang="en-GB" noProof="0" dirty="0"/>
          </a:p>
        </p:txBody>
      </p:sp>
      <p:sp>
        <p:nvSpPr>
          <p:cNvPr id="13" name="Text Placeholder 12"/>
          <p:cNvSpPr>
            <a:spLocks noGrp="1"/>
          </p:cNvSpPr>
          <p:nvPr>
            <p:ph type="body" sz="quarter" idx="13"/>
          </p:nvPr>
        </p:nvSpPr>
        <p:spPr/>
        <p:txBody>
          <a:bodyPr>
            <a:normAutofit fontScale="92500" lnSpcReduction="10000"/>
          </a:bodyPr>
          <a:lstStyle/>
          <a:p>
            <a:r>
              <a:rPr lang="en-GB" noProof="0" dirty="0" smtClean="0"/>
              <a:t>Processing of natural language in order to communicate with humans and extract information from written texts</a:t>
            </a:r>
          </a:p>
          <a:p>
            <a:r>
              <a:rPr lang="en-GB" noProof="0" dirty="0" smtClean="0"/>
              <a:t>Some applications of NLP are:</a:t>
            </a:r>
          </a:p>
          <a:p>
            <a:pPr lvl="1"/>
            <a:r>
              <a:rPr lang="en-GB" noProof="0" dirty="0" smtClean="0"/>
              <a:t>machine translation</a:t>
            </a:r>
          </a:p>
          <a:p>
            <a:pPr lvl="1"/>
            <a:r>
              <a:rPr lang="en-GB" noProof="0" dirty="0" smtClean="0"/>
              <a:t>text classification </a:t>
            </a:r>
          </a:p>
          <a:p>
            <a:pPr lvl="1"/>
            <a:r>
              <a:rPr lang="en-GB" noProof="0" dirty="0" smtClean="0"/>
              <a:t>information extraction</a:t>
            </a:r>
          </a:p>
          <a:p>
            <a:pPr lvl="1"/>
            <a:r>
              <a:rPr lang="en-GB" noProof="0" dirty="0" smtClean="0"/>
              <a:t>speech recognition: </a:t>
            </a:r>
          </a:p>
          <a:p>
            <a:pPr lvl="2"/>
            <a:r>
              <a:rPr lang="en-GB" noProof="0" dirty="0" smtClean="0"/>
              <a:t>Google Assistant/Home</a:t>
            </a:r>
          </a:p>
          <a:p>
            <a:pPr lvl="2"/>
            <a:r>
              <a:rPr lang="en-GB" noProof="0" dirty="0" smtClean="0"/>
              <a:t>Siri</a:t>
            </a:r>
          </a:p>
          <a:p>
            <a:pPr lvl="2"/>
            <a:r>
              <a:rPr lang="en-GB" noProof="0" dirty="0" smtClean="0"/>
              <a:t>Alexa</a:t>
            </a:r>
          </a:p>
          <a:p>
            <a:pPr lvl="2"/>
            <a:r>
              <a:rPr lang="en-GB" noProof="0" dirty="0" smtClean="0"/>
              <a:t>Cortana</a:t>
            </a:r>
          </a:p>
          <a:p>
            <a:pPr lvl="2"/>
            <a:r>
              <a:rPr lang="en-GB" noProof="0" dirty="0" smtClean="0"/>
              <a:t>….</a:t>
            </a:r>
          </a:p>
          <a:p>
            <a:pPr lvl="1"/>
            <a:endParaRPr lang="en-GB" noProof="0" dirty="0" smtClean="0"/>
          </a:p>
          <a:p>
            <a:endParaRPr lang="en-GB" noProof="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3429000"/>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5157192"/>
            <a:ext cx="2278380" cy="1280160"/>
          </a:xfrm>
          <a:prstGeom prst="rect">
            <a:avLst/>
          </a:prstGeom>
        </p:spPr>
      </p:pic>
      <p:sp>
        <p:nvSpPr>
          <p:cNvPr id="7" name="Slide Number Placeholder 6"/>
          <p:cNvSpPr>
            <a:spLocks noGrp="1"/>
          </p:cNvSpPr>
          <p:nvPr>
            <p:ph type="sldNum" sz="quarter" idx="12"/>
          </p:nvPr>
        </p:nvSpPr>
        <p:spPr/>
        <p:txBody>
          <a:bodyPr/>
          <a:lstStyle/>
          <a:p>
            <a:fld id="{13B540AB-6939-4937-A918-1D15FF1C7CE3}" type="slidenum">
              <a:rPr lang="nl-BE" smtClean="0"/>
              <a:pPr/>
              <a:t>91</a:t>
            </a:fld>
            <a:endParaRPr lang="nl-BE" dirty="0"/>
          </a:p>
        </p:txBody>
      </p:sp>
    </p:spTree>
    <p:extLst>
      <p:ext uri="{BB962C8B-B14F-4D97-AF65-F5344CB8AC3E}">
        <p14:creationId xmlns:p14="http://schemas.microsoft.com/office/powerpoint/2010/main" val="998582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Machine learning</a:t>
            </a:r>
            <a:endParaRPr lang="en-GB" noProof="0" dirty="0"/>
          </a:p>
        </p:txBody>
      </p:sp>
      <p:sp>
        <p:nvSpPr>
          <p:cNvPr id="11" name="Text Placeholder 10"/>
          <p:cNvSpPr>
            <a:spLocks noGrp="1"/>
          </p:cNvSpPr>
          <p:nvPr>
            <p:ph type="body" sz="quarter" idx="13"/>
          </p:nvPr>
        </p:nvSpPr>
        <p:spPr/>
        <p:txBody>
          <a:bodyPr>
            <a:normAutofit fontScale="92500"/>
          </a:bodyPr>
          <a:lstStyle/>
          <a:p>
            <a:r>
              <a:rPr lang="en-GB" noProof="0" dirty="0" smtClean="0"/>
              <a:t>Design of algorithms that automatically learn from example data with no or minimal need for human intervention</a:t>
            </a:r>
          </a:p>
          <a:p>
            <a:r>
              <a:rPr lang="en-GB" noProof="0" dirty="0" smtClean="0"/>
              <a:t>At the intersection of computer science and statistics</a:t>
            </a:r>
          </a:p>
          <a:p>
            <a:r>
              <a:rPr lang="en-GB" noProof="0" dirty="0" smtClean="0"/>
              <a:t>Advantages</a:t>
            </a:r>
          </a:p>
          <a:p>
            <a:pPr lvl="1"/>
            <a:r>
              <a:rPr lang="en-GB" noProof="0" dirty="0" smtClean="0"/>
              <a:t>no need to code explicitly all possible situations the machine will have to deal with, the machine adapts to change in conditions or unseen situations</a:t>
            </a:r>
          </a:p>
          <a:p>
            <a:pPr lvl="1"/>
            <a:r>
              <a:rPr lang="en-GB" noProof="0" dirty="0" smtClean="0"/>
              <a:t>can learn a solution to a problem by itself where it would be hard for a human to explicitly instruct the machine</a:t>
            </a:r>
            <a:br>
              <a:rPr lang="en-GB" noProof="0" dirty="0" smtClean="0"/>
            </a:br>
            <a:endParaRPr lang="en-GB" noProof="0" dirty="0" smtClean="0"/>
          </a:p>
          <a:p>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92</a:t>
            </a:fld>
            <a:endParaRPr lang="nl-BE" dirty="0"/>
          </a:p>
        </p:txBody>
      </p:sp>
    </p:spTree>
    <p:extLst>
      <p:ext uri="{BB962C8B-B14F-4D97-AF65-F5344CB8AC3E}">
        <p14:creationId xmlns:p14="http://schemas.microsoft.com/office/powerpoint/2010/main" val="122027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Machine learning approaches</a:t>
            </a:r>
            <a:endParaRPr lang="en-GB" noProof="0" dirty="0">
              <a:solidFill>
                <a:srgbClr val="FF0000"/>
              </a:solidFill>
            </a:endParaRPr>
          </a:p>
        </p:txBody>
      </p:sp>
      <p:graphicFrame>
        <p:nvGraphicFramePr>
          <p:cNvPr id="4" name="Diagram 3"/>
          <p:cNvGraphicFramePr/>
          <p:nvPr>
            <p:extLst>
              <p:ext uri="{D42A27DB-BD31-4B8C-83A1-F6EECF244321}">
                <p14:modId xmlns:p14="http://schemas.microsoft.com/office/powerpoint/2010/main" val="4134239088"/>
              </p:ext>
            </p:extLst>
          </p:nvPr>
        </p:nvGraphicFramePr>
        <p:xfrm>
          <a:off x="287524" y="1340768"/>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fld id="{13B540AB-6939-4937-A918-1D15FF1C7CE3}" type="slidenum">
              <a:rPr lang="nl-BE" smtClean="0"/>
              <a:pPr/>
              <a:t>93</a:t>
            </a:fld>
            <a:endParaRPr lang="nl-BE" dirty="0"/>
          </a:p>
        </p:txBody>
      </p:sp>
    </p:spTree>
    <p:extLst>
      <p:ext uri="{BB962C8B-B14F-4D97-AF65-F5344CB8AC3E}">
        <p14:creationId xmlns:p14="http://schemas.microsoft.com/office/powerpoint/2010/main" val="79625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Neuron based machine learning</a:t>
            </a:r>
            <a:endParaRPr lang="en-GB" noProof="0" dirty="0"/>
          </a:p>
        </p:txBody>
      </p:sp>
      <p:sp>
        <p:nvSpPr>
          <p:cNvPr id="7" name="Text Placeholder 6"/>
          <p:cNvSpPr>
            <a:spLocks noGrp="1"/>
          </p:cNvSpPr>
          <p:nvPr>
            <p:ph type="body" sz="quarter" idx="13"/>
          </p:nvPr>
        </p:nvSpPr>
        <p:spPr/>
        <p:txBody>
          <a:bodyPr/>
          <a:lstStyle/>
          <a:p>
            <a:r>
              <a:rPr lang="en-GB" noProof="0" dirty="0" smtClean="0"/>
              <a:t>Initially built to mimic the brain, thousands of interconnected computing units or neurons</a:t>
            </a:r>
          </a:p>
          <a:p>
            <a:r>
              <a:rPr lang="en-GB" noProof="0" dirty="0" smtClean="0"/>
              <a:t>Neurons represent patterns</a:t>
            </a:r>
          </a:p>
          <a:p>
            <a:r>
              <a:rPr lang="en-GB" noProof="0" dirty="0" smtClean="0"/>
              <a:t>More neurons </a:t>
            </a:r>
            <a:r>
              <a:rPr lang="en-GB" noProof="0" dirty="0" smtClean="0">
                <a:sym typeface="Wingdings" panose="05000000000000000000" pitchFamily="2" charset="2"/>
              </a:rPr>
              <a:t> richer and deeper insights</a:t>
            </a:r>
          </a:p>
          <a:p>
            <a:endParaRPr lang="en-GB" noProof="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968" y="3356992"/>
            <a:ext cx="5181600" cy="2914650"/>
          </a:xfrm>
          <a:prstGeom prst="rect">
            <a:avLst/>
          </a:prstGeom>
        </p:spPr>
      </p:pic>
      <p:sp>
        <p:nvSpPr>
          <p:cNvPr id="6" name="Slide Number Placeholder 5"/>
          <p:cNvSpPr>
            <a:spLocks noGrp="1"/>
          </p:cNvSpPr>
          <p:nvPr>
            <p:ph type="sldNum" sz="quarter" idx="12"/>
          </p:nvPr>
        </p:nvSpPr>
        <p:spPr/>
        <p:txBody>
          <a:bodyPr/>
          <a:lstStyle/>
          <a:p>
            <a:fld id="{13B540AB-6939-4937-A918-1D15FF1C7CE3}" type="slidenum">
              <a:rPr lang="nl-BE" smtClean="0"/>
              <a:pPr/>
              <a:t>94</a:t>
            </a:fld>
            <a:endParaRPr lang="nl-BE" dirty="0"/>
          </a:p>
        </p:txBody>
      </p:sp>
    </p:spTree>
    <p:extLst>
      <p:ext uri="{BB962C8B-B14F-4D97-AF65-F5344CB8AC3E}">
        <p14:creationId xmlns:p14="http://schemas.microsoft.com/office/powerpoint/2010/main" val="144535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Deep learning</a:t>
            </a:r>
            <a:endParaRPr lang="en-GB" noProof="0" dirty="0"/>
          </a:p>
        </p:txBody>
      </p:sp>
      <p:sp>
        <p:nvSpPr>
          <p:cNvPr id="9" name="Text Placeholder 8"/>
          <p:cNvSpPr>
            <a:spLocks noGrp="1"/>
          </p:cNvSpPr>
          <p:nvPr>
            <p:ph type="body" sz="quarter" idx="13"/>
          </p:nvPr>
        </p:nvSpPr>
        <p:spPr/>
        <p:txBody>
          <a:bodyPr/>
          <a:lstStyle/>
          <a:p>
            <a:r>
              <a:rPr lang="en-GB" noProof="0" dirty="0" smtClean="0"/>
              <a:t>= deep neural network </a:t>
            </a:r>
          </a:p>
          <a:p>
            <a:pPr lvl="1"/>
            <a:r>
              <a:rPr lang="en-GB" noProof="0" dirty="0" smtClean="0"/>
              <a:t> neurons or units are organised on more than one layer hence the word « deep»</a:t>
            </a:r>
          </a:p>
          <a:p>
            <a:r>
              <a:rPr lang="en-GB" noProof="0" dirty="0" smtClean="0"/>
              <a:t>State of the art: achieves outstanding performance in areas such as speech recognition</a:t>
            </a:r>
          </a:p>
          <a:p>
            <a:r>
              <a:rPr lang="en-GB" noProof="0" dirty="0" smtClean="0"/>
              <a:t>Learn hierarchical representations</a:t>
            </a:r>
          </a:p>
          <a:p>
            <a:endParaRPr lang="en-GB" noProof="0" dirty="0" smtClean="0"/>
          </a:p>
          <a:p>
            <a:endParaRPr lang="en-GB" noProof="0" dirty="0" smtClean="0"/>
          </a:p>
          <a:p>
            <a:endParaRPr lang="en-GB" noProof="0" dirty="0" smtClean="0"/>
          </a:p>
          <a:p>
            <a:endParaRPr lang="en-GB" noProof="0" dirty="0" smtClean="0"/>
          </a:p>
          <a:p>
            <a:endParaRPr lang="en-GB" noProof="0" dirty="0"/>
          </a:p>
        </p:txBody>
      </p:sp>
      <p:grpSp>
        <p:nvGrpSpPr>
          <p:cNvPr id="5" name="Group 4"/>
          <p:cNvGrpSpPr/>
          <p:nvPr/>
        </p:nvGrpSpPr>
        <p:grpSpPr>
          <a:xfrm>
            <a:off x="1284319" y="4591563"/>
            <a:ext cx="7080250" cy="2206427"/>
            <a:chOff x="1331640" y="3978622"/>
            <a:chExt cx="7080250" cy="220642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978622"/>
              <a:ext cx="70802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877272"/>
              <a:ext cx="6936234" cy="307777"/>
            </a:xfrm>
            <a:prstGeom prst="rect">
              <a:avLst/>
            </a:prstGeom>
            <a:noFill/>
          </p:spPr>
          <p:txBody>
            <a:bodyPr wrap="square" rtlCol="0">
              <a:spAutoFit/>
            </a:bodyPr>
            <a:lstStyle/>
            <a:p>
              <a:pPr algn="r"/>
              <a:r>
                <a:rPr lang="fr-BE" sz="1400" dirty="0" smtClean="0"/>
                <a:t>Leçon inaugurale au Collège de France, Yann </a:t>
              </a:r>
              <a:r>
                <a:rPr lang="fr-BE" sz="1400" dirty="0" err="1" smtClean="0"/>
                <a:t>LeCun</a:t>
              </a:r>
              <a:r>
                <a:rPr lang="fr-BE" sz="1400" dirty="0" smtClean="0"/>
                <a:t>, 04 avril 2016</a:t>
              </a:r>
              <a:endParaRPr lang="fr-BE" sz="1400" dirty="0"/>
            </a:p>
          </p:txBody>
        </p:sp>
      </p:grpSp>
      <p:sp>
        <p:nvSpPr>
          <p:cNvPr id="7" name="Slide Number Placeholder 6"/>
          <p:cNvSpPr>
            <a:spLocks noGrp="1"/>
          </p:cNvSpPr>
          <p:nvPr>
            <p:ph type="sldNum" sz="quarter" idx="12"/>
          </p:nvPr>
        </p:nvSpPr>
        <p:spPr/>
        <p:txBody>
          <a:bodyPr/>
          <a:lstStyle/>
          <a:p>
            <a:fld id="{13B540AB-6939-4937-A918-1D15FF1C7CE3}" type="slidenum">
              <a:rPr lang="nl-BE" smtClean="0"/>
              <a:pPr/>
              <a:t>95</a:t>
            </a:fld>
            <a:endParaRPr lang="nl-BE" dirty="0"/>
          </a:p>
        </p:txBody>
      </p:sp>
    </p:spTree>
    <p:extLst>
      <p:ext uri="{BB962C8B-B14F-4D97-AF65-F5344CB8AC3E}">
        <p14:creationId xmlns:p14="http://schemas.microsoft.com/office/powerpoint/2010/main" val="4032067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AI applications</a:t>
            </a:r>
            <a:endParaRPr lang="en-GB" noProof="0" dirty="0"/>
          </a:p>
        </p:txBody>
      </p:sp>
      <p:sp>
        <p:nvSpPr>
          <p:cNvPr id="7" name="Slide Number Placeholder 6"/>
          <p:cNvSpPr>
            <a:spLocks noGrp="1"/>
          </p:cNvSpPr>
          <p:nvPr>
            <p:ph type="sldNum" sz="quarter" idx="12"/>
          </p:nvPr>
        </p:nvSpPr>
        <p:spPr/>
        <p:txBody>
          <a:bodyPr/>
          <a:lstStyle/>
          <a:p>
            <a:fld id="{13B540AB-6939-4937-A918-1D15FF1C7CE3}" type="slidenum">
              <a:rPr lang="nl-BE" smtClean="0"/>
              <a:pPr/>
              <a:t>96</a:t>
            </a:fld>
            <a:endParaRPr lang="nl-BE" dirty="0"/>
          </a:p>
        </p:txBody>
      </p:sp>
      <p:sp>
        <p:nvSpPr>
          <p:cNvPr id="3" name="Content Placeholder 2"/>
          <p:cNvSpPr>
            <a:spLocks noGrp="1"/>
          </p:cNvSpPr>
          <p:nvPr>
            <p:ph idx="13"/>
          </p:nvPr>
        </p:nvSpPr>
        <p:spPr/>
        <p:txBody>
          <a:bodyPr>
            <a:normAutofit fontScale="70000" lnSpcReduction="20000"/>
          </a:bodyPr>
          <a:lstStyle/>
          <a:p>
            <a:r>
              <a:rPr lang="en-GB" noProof="0" dirty="0" smtClean="0"/>
              <a:t>Automotive:</a:t>
            </a:r>
          </a:p>
          <a:p>
            <a:pPr lvl="1"/>
            <a:r>
              <a:rPr lang="en-GB" noProof="0" dirty="0" smtClean="0"/>
              <a:t>self-driving/-flying robots</a:t>
            </a:r>
          </a:p>
          <a:p>
            <a:r>
              <a:rPr lang="en-GB" noProof="0" dirty="0" smtClean="0"/>
              <a:t>Finance and economics:</a:t>
            </a:r>
          </a:p>
          <a:p>
            <a:pPr lvl="1"/>
            <a:r>
              <a:rPr lang="en-GB" noProof="0" dirty="0" smtClean="0"/>
              <a:t>automatic trading</a:t>
            </a:r>
          </a:p>
          <a:p>
            <a:pPr lvl="1"/>
            <a:r>
              <a:rPr lang="en-GB" noProof="0" dirty="0" smtClean="0"/>
              <a:t>fraud detection</a:t>
            </a:r>
          </a:p>
          <a:p>
            <a:r>
              <a:rPr lang="en-GB" noProof="0" dirty="0" smtClean="0"/>
              <a:t>Video games</a:t>
            </a:r>
          </a:p>
          <a:p>
            <a:pPr lvl="1"/>
            <a:r>
              <a:rPr lang="en-GB" noProof="0" dirty="0" smtClean="0"/>
              <a:t>non-playable characters</a:t>
            </a:r>
          </a:p>
          <a:p>
            <a:pPr lvl="1"/>
            <a:r>
              <a:rPr lang="en-GB" noProof="0" dirty="0" smtClean="0"/>
              <a:t>VR world generation</a:t>
            </a:r>
          </a:p>
          <a:p>
            <a:r>
              <a:rPr lang="en-GB" noProof="0" dirty="0" smtClean="0"/>
              <a:t>Communication &amp; social media</a:t>
            </a:r>
          </a:p>
          <a:p>
            <a:pPr lvl="1"/>
            <a:r>
              <a:rPr lang="en-GB" noProof="0" dirty="0" smtClean="0"/>
              <a:t>spam filters</a:t>
            </a:r>
          </a:p>
          <a:p>
            <a:pPr lvl="1"/>
            <a:r>
              <a:rPr lang="en-GB" noProof="0" dirty="0" smtClean="0"/>
              <a:t>smart email categorization</a:t>
            </a:r>
          </a:p>
          <a:p>
            <a:pPr lvl="1"/>
            <a:r>
              <a:rPr lang="en-GB" noProof="0" dirty="0" smtClean="0"/>
              <a:t>face recognition</a:t>
            </a:r>
          </a:p>
          <a:p>
            <a:pPr lvl="1"/>
            <a:r>
              <a:rPr lang="en-GB" noProof="0" dirty="0" smtClean="0"/>
              <a:t>speech recognition</a:t>
            </a:r>
          </a:p>
          <a:p>
            <a:r>
              <a:rPr lang="en-GB" noProof="0" dirty="0" smtClean="0"/>
              <a:t>Human resources</a:t>
            </a:r>
          </a:p>
          <a:p>
            <a:pPr lvl="1"/>
            <a:r>
              <a:rPr lang="en-GB" noProof="0" dirty="0" smtClean="0"/>
              <a:t>resume screening </a:t>
            </a:r>
          </a:p>
          <a:p>
            <a:pPr lvl="1"/>
            <a:r>
              <a:rPr lang="en-GB" noProof="0" dirty="0" smtClean="0"/>
              <a:t>recruiting </a:t>
            </a:r>
            <a:r>
              <a:rPr lang="en-GB" noProof="0" dirty="0" err="1" smtClean="0"/>
              <a:t>chatbots</a:t>
            </a:r>
            <a:endParaRPr lang="en-GB" noProof="0" dirty="0" smtClean="0"/>
          </a:p>
          <a:p>
            <a:pPr lvl="1"/>
            <a:endParaRPr lang="en-GB" noProof="0" dirty="0"/>
          </a:p>
        </p:txBody>
      </p:sp>
      <p:pic>
        <p:nvPicPr>
          <p:cNvPr id="1026" name="Picture 2" descr="Image result for self driving car 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28800"/>
            <a:ext cx="393900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motion det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4191" y="4365104"/>
            <a:ext cx="3102983" cy="225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0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AI applications – healthcare</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97</a:t>
            </a:fld>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6350000" cy="18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835696" y="3204188"/>
            <a:ext cx="6527800" cy="2724150"/>
            <a:chOff x="1835696" y="3886753"/>
            <a:chExt cx="6527800" cy="272415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3886753"/>
              <a:ext cx="65278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7308304" y="5778440"/>
              <a:ext cx="10551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79712" y="5966111"/>
              <a:ext cx="41764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5891684" y="1959056"/>
            <a:ext cx="127260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Tree>
    <p:extLst>
      <p:ext uri="{BB962C8B-B14F-4D97-AF65-F5344CB8AC3E}">
        <p14:creationId xmlns:p14="http://schemas.microsoft.com/office/powerpoint/2010/main" val="34264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AI applications - public sector</a:t>
            </a:r>
            <a:endParaRPr lang="en-GB" noProof="0" dirty="0"/>
          </a:p>
        </p:txBody>
      </p:sp>
      <p:sp>
        <p:nvSpPr>
          <p:cNvPr id="6" name="Slide Number Placeholder 5"/>
          <p:cNvSpPr>
            <a:spLocks noGrp="1"/>
          </p:cNvSpPr>
          <p:nvPr>
            <p:ph type="sldNum" sz="quarter" idx="12"/>
          </p:nvPr>
        </p:nvSpPr>
        <p:spPr/>
        <p:txBody>
          <a:bodyPr/>
          <a:lstStyle/>
          <a:p>
            <a:fld id="{13B540AB-6939-4937-A918-1D15FF1C7CE3}" type="slidenum">
              <a:rPr lang="nl-BE" smtClean="0"/>
              <a:pPr/>
              <a:t>98</a:t>
            </a:fld>
            <a:endParaRPr lang="nl-BE" dirty="0"/>
          </a:p>
        </p:txBody>
      </p:sp>
      <p:sp>
        <p:nvSpPr>
          <p:cNvPr id="3" name="Content Placeholder 2"/>
          <p:cNvSpPr>
            <a:spLocks noGrp="1"/>
          </p:cNvSpPr>
          <p:nvPr>
            <p:ph idx="13"/>
          </p:nvPr>
        </p:nvSpPr>
        <p:spPr/>
        <p:txBody>
          <a:bodyPr>
            <a:normAutofit fontScale="77500" lnSpcReduction="20000"/>
          </a:bodyPr>
          <a:lstStyle/>
          <a:p>
            <a:r>
              <a:rPr lang="en-GB" noProof="0" dirty="0" smtClean="0"/>
              <a:t>Where does it apply?</a:t>
            </a:r>
          </a:p>
          <a:p>
            <a:pPr lvl="1"/>
            <a:r>
              <a:rPr lang="en-GB" noProof="0" dirty="0" smtClean="0"/>
              <a:t>when there are lot of administrative and repetitive tasks</a:t>
            </a:r>
          </a:p>
          <a:p>
            <a:pPr lvl="1"/>
            <a:r>
              <a:rPr lang="en-GB" noProof="0" dirty="0" smtClean="0"/>
              <a:t>where the workload is too important for the available resources</a:t>
            </a:r>
          </a:p>
          <a:p>
            <a:pPr lvl="1"/>
            <a:r>
              <a:rPr lang="en-GB" noProof="0" dirty="0" smtClean="0"/>
              <a:t>for large and complex datasets to analyse</a:t>
            </a:r>
          </a:p>
          <a:p>
            <a:r>
              <a:rPr lang="en-GB" noProof="0" dirty="0" smtClean="0"/>
              <a:t>Potential use cases</a:t>
            </a:r>
          </a:p>
          <a:p>
            <a:pPr lvl="1"/>
            <a:r>
              <a:rPr lang="en-GB" noProof="0" dirty="0" smtClean="0"/>
              <a:t>understanding and answering citizen questions </a:t>
            </a:r>
          </a:p>
          <a:p>
            <a:pPr lvl="1"/>
            <a:r>
              <a:rPr lang="en-GB" noProof="0" dirty="0" smtClean="0"/>
              <a:t>search documents</a:t>
            </a:r>
          </a:p>
          <a:p>
            <a:pPr lvl="1"/>
            <a:r>
              <a:rPr lang="en-GB" noProof="0" dirty="0" smtClean="0"/>
              <a:t>document classification</a:t>
            </a:r>
          </a:p>
          <a:p>
            <a:pPr lvl="1"/>
            <a:r>
              <a:rPr lang="en-GB" noProof="0" dirty="0" smtClean="0"/>
              <a:t>translation</a:t>
            </a:r>
          </a:p>
          <a:p>
            <a:pPr lvl="1"/>
            <a:r>
              <a:rPr lang="en-GB" noProof="0" dirty="0" smtClean="0"/>
              <a:t>legal service: find related case laws</a:t>
            </a:r>
          </a:p>
          <a:p>
            <a:pPr lvl="1"/>
            <a:r>
              <a:rPr lang="en-GB" noProof="0" dirty="0" smtClean="0"/>
              <a:t>fraud detection / anomaly detection</a:t>
            </a:r>
          </a:p>
          <a:p>
            <a:pPr lvl="1"/>
            <a:r>
              <a:rPr lang="en-GB" noProof="0" dirty="0" smtClean="0"/>
              <a:t>case management / process management</a:t>
            </a:r>
          </a:p>
          <a:p>
            <a:pPr lvl="1"/>
            <a:r>
              <a:rPr lang="en-GB" noProof="0" dirty="0" smtClean="0"/>
              <a:t>next best action</a:t>
            </a:r>
          </a:p>
          <a:p>
            <a:pPr lvl="1"/>
            <a:r>
              <a:rPr lang="en-GB" noProof="0" dirty="0" smtClean="0"/>
              <a:t>decision support</a:t>
            </a:r>
            <a:endParaRPr lang="en-GB" noProof="0" dirty="0"/>
          </a:p>
        </p:txBody>
      </p:sp>
    </p:spTree>
    <p:extLst>
      <p:ext uri="{BB962C8B-B14F-4D97-AF65-F5344CB8AC3E}">
        <p14:creationId xmlns:p14="http://schemas.microsoft.com/office/powerpoint/2010/main" val="396296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Points of attention</a:t>
            </a:r>
            <a:endParaRPr lang="en-GB" noProof="0"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99</a:t>
            </a:fld>
            <a:endParaRPr lang="nl-BE" dirty="0"/>
          </a:p>
        </p:txBody>
      </p:sp>
      <p:sp>
        <p:nvSpPr>
          <p:cNvPr id="7" name="Text Placeholder 6"/>
          <p:cNvSpPr>
            <a:spLocks noGrp="1"/>
          </p:cNvSpPr>
          <p:nvPr>
            <p:ph type="body" sz="quarter" idx="13"/>
          </p:nvPr>
        </p:nvSpPr>
        <p:spPr/>
        <p:txBody>
          <a:bodyPr>
            <a:normAutofit fontScale="92500"/>
          </a:bodyPr>
          <a:lstStyle/>
          <a:p>
            <a:r>
              <a:rPr lang="en-GB" noProof="0" dirty="0" smtClean="0"/>
              <a:t>Interpretability in decision making</a:t>
            </a:r>
          </a:p>
          <a:p>
            <a:pPr lvl="1"/>
            <a:r>
              <a:rPr lang="en-GB" noProof="0" dirty="0" smtClean="0"/>
              <a:t>whoever undergoes the impact of a decision made by an AI System must be able to understand and challenge it</a:t>
            </a:r>
          </a:p>
          <a:p>
            <a:pPr lvl="1"/>
            <a:r>
              <a:rPr lang="en-GB" noProof="0" dirty="0" smtClean="0"/>
              <a:t>black box versus white box</a:t>
            </a:r>
          </a:p>
          <a:p>
            <a:r>
              <a:rPr lang="en-GB" noProof="0" dirty="0" smtClean="0"/>
              <a:t>Violation of rights and ethical principles</a:t>
            </a:r>
          </a:p>
          <a:p>
            <a:pPr lvl="1"/>
            <a:r>
              <a:rPr lang="en-GB" noProof="0" dirty="0" smtClean="0"/>
              <a:t>autonomous weapons</a:t>
            </a:r>
          </a:p>
          <a:p>
            <a:pPr lvl="1"/>
            <a:r>
              <a:rPr lang="en-GB" noProof="0" dirty="0" smtClean="0"/>
              <a:t>profiling &amp; privacy</a:t>
            </a:r>
          </a:p>
          <a:p>
            <a:pPr lvl="1"/>
            <a:r>
              <a:rPr lang="en-GB" noProof="0" dirty="0" smtClean="0"/>
              <a:t>discrimination (bias is one of the biggest problem in AI)</a:t>
            </a:r>
          </a:p>
          <a:p>
            <a:r>
              <a:rPr lang="en-GB" noProof="0" dirty="0" smtClean="0"/>
              <a:t>Risk of loss of human knowledge</a:t>
            </a:r>
          </a:p>
          <a:p>
            <a:r>
              <a:rPr lang="en-GB" noProof="0" dirty="0" smtClean="0"/>
              <a:t>Job losses ?</a:t>
            </a:r>
            <a:endParaRPr lang="en-GB" noProof="0" dirty="0"/>
          </a:p>
        </p:txBody>
      </p:sp>
    </p:spTree>
    <p:extLst>
      <p:ext uri="{BB962C8B-B14F-4D97-AF65-F5344CB8AC3E}">
        <p14:creationId xmlns:p14="http://schemas.microsoft.com/office/powerpoint/2010/main" val="248838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GCloud">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1DA3992C1900D84AA52824B009B1371F" ma:contentTypeVersion="6" ma:contentTypeDescription="Create a new document." ma:contentTypeScope="" ma:versionID="ea973e69f9603ba39cb3db812c22033a">
  <xsd:schema xmlns:xsd="http://www.w3.org/2001/XMLSchema" xmlns:xs="http://www.w3.org/2001/XMLSchema" xmlns:p="http://schemas.microsoft.com/office/2006/metadata/properties" xmlns:ns2="b6343280-e923-429f-981f-27770744d99d" xmlns:ns3="6363ce75-fd36-4bfd-afc9-b4412d5162ab" xmlns:ns4="30c0e544-9794-4d9f-bf9a-40db38eabfd8" targetNamespace="http://schemas.microsoft.com/office/2006/metadata/properties" ma:root="true" ma:fieldsID="87cb88399678ee5e5724809fe91142a5" ns2:_="" ns3:_="" ns4:_="">
    <xsd:import namespace="b6343280-e923-429f-981f-27770744d99d"/>
    <xsd:import namespace="6363ce75-fd36-4bfd-afc9-b4412d5162ab"/>
    <xsd:import namespace="30c0e544-9794-4d9f-bf9a-40db38eabfd8"/>
    <xsd:element name="properties">
      <xsd:complexType>
        <xsd:sequence>
          <xsd:element name="documentManagement">
            <xsd:complexType>
              <xsd:all>
                <xsd:element ref="ns2:_dlc_DocId" minOccurs="0"/>
                <xsd:element ref="ns2:_dlc_DocIdUrl" minOccurs="0"/>
                <xsd:element ref="ns2:_dlc_DocIdPersistId" minOccurs="0"/>
                <xsd:element ref="ns2:TaxKeywordTaxHTField" minOccurs="0"/>
                <xsd:element ref="ns2:TaxCatchAll" minOccurs="0"/>
                <xsd:element ref="ns2:TaxCatchAllLabel" minOccurs="0"/>
                <xsd:element ref="ns2:Month" minOccurs="0"/>
                <xsd:element ref="ns2:Year" minOccurs="0"/>
                <xsd:element ref="ns3:Categorie" minOccurs="0"/>
                <xsd:element ref="ns4:KeyDocument" minOccurs="0"/>
                <xsd:element ref="ns4:MediaServiceMetadata" minOccurs="0"/>
                <xsd:element ref="ns4:MediaServiceFastMetadata"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43280-e923-429f-981f-27770744d99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KeywordTaxHTField" ma:index="11" nillable="true" ma:taxonomy="true" ma:internalName="TaxKeywordTaxHTField" ma:taxonomyFieldName="TaxKeyword" ma:displayName="Enterprise Keywords" ma:fieldId="{23f27201-bee3-471e-b2e7-b64fd8b7ca38}" ma:taxonomyMulti="true" ma:sspId="3677b756-bb6c-42c0-a500-a3c5d40b597f"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492d74ad-63ca-459f-a0dd-5a728d727b6f}" ma:internalName="TaxCatchAll" ma:showField="CatchAllData" ma:web="b6343280-e923-429f-981f-27770744d99d">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492d74ad-63ca-459f-a0dd-5a728d727b6f}" ma:internalName="TaxCatchAllLabel" ma:readOnly="true" ma:showField="CatchAllDataLabel" ma:web="b6343280-e923-429f-981f-27770744d99d">
      <xsd:complexType>
        <xsd:complexContent>
          <xsd:extension base="dms:MultiChoiceLookup">
            <xsd:sequence>
              <xsd:element name="Value" type="dms:Lookup" maxOccurs="unbounded" minOccurs="0" nillable="true"/>
            </xsd:sequence>
          </xsd:extension>
        </xsd:complexContent>
      </xsd:complexType>
    </xsd:element>
    <xsd:element name="Month" ma:index="15" nillable="true" ma:displayName="Month" ma:format="Dropdown" ma:internalName="Month">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restriction>
      </xsd:simpleType>
    </xsd:element>
    <xsd:element name="Year" ma:index="16" nillable="true" ma:displayName="Year" ma:format="Dropdown" ma:internalName="Year">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2029"/>
          <xsd:enumeration value="2030"/>
        </xsd:restriction>
      </xsd:simpleType>
    </xsd:element>
  </xsd:schema>
  <xsd:schema xmlns:xsd="http://www.w3.org/2001/XMLSchema" xmlns:xs="http://www.w3.org/2001/XMLSchema" xmlns:dms="http://schemas.microsoft.com/office/2006/documentManagement/types" xmlns:pc="http://schemas.microsoft.com/office/infopath/2007/PartnerControls" targetNamespace="6363ce75-fd36-4bfd-afc9-b4412d5162ab" elementFormDefault="qualified">
    <xsd:import namespace="http://schemas.microsoft.com/office/2006/documentManagement/types"/>
    <xsd:import namespace="http://schemas.microsoft.com/office/infopath/2007/PartnerControls"/>
    <xsd:element name="Categorie" ma:index="17" nillable="true" ma:displayName="Categorie" ma:format="Dropdown" ma:internalName="Categorie">
      <xsd:simpleType>
        <xsd:restriction base="dms:Choice">
          <xsd:enumeration value="Communication"/>
          <xsd:enumeration value="Financial"/>
          <xsd:enumeration value="General document"/>
          <xsd:enumeration value="Governance"/>
          <xsd:enumeration value="Initiatives"/>
          <xsd:enumeration value="Meeting"/>
          <xsd:enumeration value="Participants"/>
          <xsd:enumeration value="Tenders"/>
        </xsd:restriction>
      </xsd:simpleType>
    </xsd:element>
  </xsd:schema>
  <xsd:schema xmlns:xsd="http://www.w3.org/2001/XMLSchema" xmlns:xs="http://www.w3.org/2001/XMLSchema" xmlns:dms="http://schemas.microsoft.com/office/2006/documentManagement/types" xmlns:pc="http://schemas.microsoft.com/office/infopath/2007/PartnerControls" targetNamespace="30c0e544-9794-4d9f-bf9a-40db38eabfd8" elementFormDefault="qualified">
    <xsd:import namespace="http://schemas.microsoft.com/office/2006/documentManagement/types"/>
    <xsd:import namespace="http://schemas.microsoft.com/office/infopath/2007/PartnerControls"/>
    <xsd:element name="KeyDocument" ma:index="18" nillable="true" ma:displayName="KeyDocument" ma:default="0" ma:internalName="KeyDocument">
      <xsd:simpleType>
        <xsd:restriction base="dms:Boolean"/>
      </xsd:simpleType>
    </xsd:element>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eyDocument xmlns="30c0e544-9794-4d9f-bf9a-40db38eabfd8">false</KeyDocument>
    <TaxCatchAll xmlns="b6343280-e923-429f-981f-27770744d99d"/>
    <TaxKeywordTaxHTField xmlns="b6343280-e923-429f-981f-27770744d99d">
      <Terms xmlns="http://schemas.microsoft.com/office/infopath/2007/PartnerControls"/>
    </TaxKeywordTaxHTField>
    <Month xmlns="b6343280-e923-429f-981f-27770744d99d" xsi:nil="true"/>
    <Year xmlns="b6343280-e923-429f-981f-27770744d99d" xsi:nil="true"/>
    <Categorie xmlns="6363ce75-fd36-4bfd-afc9-b4412d5162ab">Communication</Categorie>
    <_dlc_DocId xmlns="b6343280-e923-429f-981f-27770744d99d">65XRD6Y7KMPT-428135992-247</_dlc_DocId>
    <_dlc_DocIdUrl xmlns="b6343280-e923-429f-981f-27770744d99d">
      <Url>https://gcloudbelgium.sharepoint.com/sites/BeConnected/GCloudBrd/_layouts/15/DocIdRedir.aspx?ID=65XRD6Y7KMPT-428135992-247</Url>
      <Description>65XRD6Y7KMPT-428135992-247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CF7094-3142-4F2B-B36B-8210F77A9760}">
  <ds:schemaRefs>
    <ds:schemaRef ds:uri="http://schemas.microsoft.com/sharepoint/events"/>
  </ds:schemaRefs>
</ds:datastoreItem>
</file>

<file path=customXml/itemProps2.xml><?xml version="1.0" encoding="utf-8"?>
<ds:datastoreItem xmlns:ds="http://schemas.openxmlformats.org/officeDocument/2006/customXml" ds:itemID="{A2F712E9-0B19-48D7-BB24-25A09FC18F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43280-e923-429f-981f-27770744d99d"/>
    <ds:schemaRef ds:uri="6363ce75-fd36-4bfd-afc9-b4412d5162ab"/>
    <ds:schemaRef ds:uri="30c0e544-9794-4d9f-bf9a-40db38eabf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72300F-722E-4E25-815B-679B46CD9A71}">
  <ds:schemaRef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30c0e544-9794-4d9f-bf9a-40db38eabfd8"/>
    <ds:schemaRef ds:uri="http://purl.org/dc/terms/"/>
    <ds:schemaRef ds:uri="http://purl.org/dc/dcmitype/"/>
    <ds:schemaRef ds:uri="http://www.w3.org/XML/1998/namespace"/>
    <ds:schemaRef ds:uri="b6343280-e923-429f-981f-27770744d99d"/>
    <ds:schemaRef ds:uri="6363ce75-fd36-4bfd-afc9-b4412d5162ab"/>
  </ds:schemaRefs>
</ds:datastoreItem>
</file>

<file path=customXml/itemProps4.xml><?xml version="1.0" encoding="utf-8"?>
<ds:datastoreItem xmlns:ds="http://schemas.openxmlformats.org/officeDocument/2006/customXml" ds:itemID="{9D0F5F77-D03A-4B1B-ADD4-D8B895BA2E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10943</TotalTime>
  <Words>4429</Words>
  <Application>Microsoft Office PowerPoint</Application>
  <PresentationFormat>On-screen Show (4:3)</PresentationFormat>
  <Paragraphs>1137</Paragraphs>
  <Slides>118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118</vt:i4>
      </vt:variant>
    </vt:vector>
  </HeadingPairs>
  <TitlesOfParts>
    <vt:vector size="126" baseType="lpstr">
      <vt:lpstr>Arial</vt:lpstr>
      <vt:lpstr>Arial Black</vt:lpstr>
      <vt:lpstr>Calibri</vt:lpstr>
      <vt:lpstr>Consolas</vt:lpstr>
      <vt:lpstr>Open Sans Light</vt:lpstr>
      <vt:lpstr>Symbol</vt:lpstr>
      <vt:lpstr>Wingdings</vt:lpstr>
      <vt:lpstr>GCloud</vt:lpstr>
      <vt:lpstr>and beyond</vt:lpstr>
      <vt:lpstr>Agenda</vt:lpstr>
      <vt:lpstr>PowerPoint Presentation</vt:lpstr>
      <vt:lpstr>Synergies - transformations</vt:lpstr>
      <vt:lpstr>Trends</vt:lpstr>
      <vt:lpstr>Trends</vt:lpstr>
      <vt:lpstr>What is “Cloud” ?</vt:lpstr>
      <vt:lpstr>PowerPoint Presentation</vt:lpstr>
      <vt:lpstr>As a service : major characteristics</vt:lpstr>
      <vt:lpstr>Cloud Service Models</vt:lpstr>
      <vt:lpstr>Virtualisation</vt:lpstr>
      <vt:lpstr>What is G-Cloud ?</vt:lpstr>
      <vt:lpstr>What is G-Cloud ?</vt:lpstr>
      <vt:lpstr> Cloud deployment types</vt:lpstr>
      <vt:lpstr>Basic principles</vt:lpstr>
      <vt:lpstr>G-Cloud ‘products’ </vt:lpstr>
      <vt:lpstr>Why G-Cloud?</vt:lpstr>
      <vt:lpstr>Why G-Cloud?</vt:lpstr>
      <vt:lpstr>G-Cloud organization</vt:lpstr>
      <vt:lpstr>G-Cloud organization</vt:lpstr>
      <vt:lpstr>G-Cloud service model</vt:lpstr>
      <vt:lpstr>G-Cloud service model</vt:lpstr>
      <vt:lpstr>G-Cloud P&amp;O</vt:lpstr>
      <vt:lpstr>Opportunities and challenges</vt:lpstr>
      <vt:lpstr>G-Cloud success factors</vt:lpstr>
      <vt:lpstr>G-Cloud portfolio</vt:lpstr>
      <vt:lpstr>Possible entrypoints</vt:lpstr>
      <vt:lpstr>Compute Types versus Workloads</vt:lpstr>
      <vt:lpstr>Compute Types versus Workloads</vt:lpstr>
      <vt:lpstr>G-Cloud and the private sector</vt:lpstr>
      <vt:lpstr>G-Cloud impact - examples</vt:lpstr>
      <vt:lpstr>G-Cloud impact - examples</vt:lpstr>
      <vt:lpstr>G-Cloud impact - examples</vt:lpstr>
      <vt:lpstr>G-Cloud impact - shared procurement</vt:lpstr>
      <vt:lpstr>G-Cloud impact - reuse of contracts</vt:lpstr>
      <vt:lpstr>G-Cloud ROI</vt:lpstr>
      <vt:lpstr>G-Cloud klanten</vt:lpstr>
      <vt:lpstr>G-Cloud klanten</vt:lpstr>
      <vt:lpstr>G-Cloud klanten</vt:lpstr>
      <vt:lpstr>G-Cloud klanten</vt:lpstr>
      <vt:lpstr>and beyond</vt:lpstr>
      <vt:lpstr>Digital is the new normal: society needs to evolve</vt:lpstr>
      <vt:lpstr>Expectations of citizens &amp; enterprises</vt:lpstr>
      <vt:lpstr>Expectations of citizens &amp; enterprises</vt:lpstr>
      <vt:lpstr>Cloud-native vs Cloud-enabled ?</vt:lpstr>
      <vt:lpstr>Focus on business</vt:lpstr>
      <vt:lpstr>PowerPoint Presentation</vt:lpstr>
      <vt:lpstr>ICT trends</vt:lpstr>
      <vt:lpstr>ICT trends</vt:lpstr>
      <vt:lpstr>API Economy</vt:lpstr>
      <vt:lpstr>Service architecture (before)</vt:lpstr>
      <vt:lpstr>Service architecture (after)</vt:lpstr>
      <vt:lpstr>G-Cloud service platform project</vt:lpstr>
      <vt:lpstr>G-Cloud REST style guide</vt:lpstr>
      <vt:lpstr>Platform as a Service (PaaS)</vt:lpstr>
      <vt:lpstr>PaaS in G-Cloud - Containers</vt:lpstr>
      <vt:lpstr>New ways of cooperation</vt:lpstr>
      <vt:lpstr>Open government services</vt:lpstr>
      <vt:lpstr>Example: eHealth platform</vt:lpstr>
      <vt:lpstr>Example: eHealth platform</vt:lpstr>
      <vt:lpstr>Example: eHealth platform</vt:lpstr>
      <vt:lpstr>Example: recognition of electronic identification services</vt:lpstr>
      <vt:lpstr>ICT trends</vt:lpstr>
      <vt:lpstr>Re-use</vt:lpstr>
      <vt:lpstr>Re-use</vt:lpstr>
      <vt:lpstr>ReUse – Vision</vt:lpstr>
      <vt:lpstr>PowerPoint Presentation</vt:lpstr>
      <vt:lpstr>ICT trends</vt:lpstr>
      <vt:lpstr>Rise of (public) cloud</vt:lpstr>
      <vt:lpstr>Rise of (public) cloud</vt:lpstr>
      <vt:lpstr>Public cloud - main issues</vt:lpstr>
      <vt:lpstr>ICT trends</vt:lpstr>
      <vt:lpstr>Blockchain is about organizing trust </vt:lpstr>
      <vt:lpstr>Registration of facts</vt:lpstr>
      <vt:lpstr>Transfer of assets</vt:lpstr>
      <vt:lpstr>Enforcements of agreements</vt:lpstr>
      <vt:lpstr>Integration</vt:lpstr>
      <vt:lpstr>Technological trends</vt:lpstr>
      <vt:lpstr>Blockchain as a Service (BaaS)</vt:lpstr>
      <vt:lpstr>Future blockchain landscape</vt:lpstr>
      <vt:lpstr>Concrete - ideas federal government</vt:lpstr>
      <vt:lpstr>ICT trends</vt:lpstr>
      <vt:lpstr>Big data analytics</vt:lpstr>
      <vt:lpstr>Big data analytics</vt:lpstr>
      <vt:lpstr>Big data analytics - architecture</vt:lpstr>
      <vt:lpstr>ICT trends</vt:lpstr>
      <vt:lpstr>What is Artificial Intelligence (AI) ?</vt:lpstr>
      <vt:lpstr>Short history</vt:lpstr>
      <vt:lpstr>Concepts</vt:lpstr>
      <vt:lpstr>AI domains</vt:lpstr>
      <vt:lpstr>Natural Language Processing (NLP)</vt:lpstr>
      <vt:lpstr>Machine learning</vt:lpstr>
      <vt:lpstr>Machine learning approaches</vt:lpstr>
      <vt:lpstr>Neuron based machine learning</vt:lpstr>
      <vt:lpstr>Deep learning</vt:lpstr>
      <vt:lpstr>AI applications</vt:lpstr>
      <vt:lpstr>AI applications – healthcare</vt:lpstr>
      <vt:lpstr>AI applications - public sector</vt:lpstr>
      <vt:lpstr>Points of attention</vt:lpstr>
      <vt:lpstr>Cloud &amp; data confidentiality</vt:lpstr>
      <vt:lpstr>Guidelines for AI in the public sector</vt:lpstr>
      <vt:lpstr>Ethical AI principles</vt:lpstr>
      <vt:lpstr>ICT trends</vt:lpstr>
      <vt:lpstr>Conversational interfaces</vt:lpstr>
      <vt:lpstr>Conversational interfaces</vt:lpstr>
      <vt:lpstr>ICT trends</vt:lpstr>
      <vt:lpstr>G-Cloud = opportunities</vt:lpstr>
      <vt:lpstr>PPP and concession as intended in ESA</vt:lpstr>
      <vt:lpstr>PPP and concession as intended in ESA</vt:lpstr>
      <vt:lpstr>PPP and concession as intended in ESA</vt:lpstr>
      <vt:lpstr>What about a platform economy ?</vt:lpstr>
      <vt:lpstr>What about a platform economy ?</vt:lpstr>
      <vt:lpstr>Creation of a geographic niche ?</vt:lpstr>
      <vt:lpstr>Wrap up</vt:lpstr>
      <vt:lpstr>PowerPoint Presentation</vt:lpstr>
      <vt:lpstr>PowerPoint Presentation</vt:lpstr>
      <vt:lpstr>Want to know more?</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Robben</dc:creator>
  <cp:lastModifiedBy>Sanne Miseur (KSZ-BCSS)</cp:lastModifiedBy>
  <cp:revision>779</cp:revision>
  <cp:lastPrinted>2016-05-18T12:37:01Z</cp:lastPrinted>
  <dcterms:created xsi:type="dcterms:W3CDTF">2013-03-05T07:37:33Z</dcterms:created>
  <dcterms:modified xsi:type="dcterms:W3CDTF">2019-02-19T12:06:13Z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0x0101001DA3992C1900D84AA52824B009B1371F</vt:lpwstr>
  </property>
  <property fmtid="{D5CDD505-2E9C-101B-9397-08002B2CF9AE}" pid="4" name="_dlc_DocIdItemGuid">
    <vt:lpwstr>b2d035eb-1af4-4e19-b321-416792587b55</vt:lpwstr>
  </property>
</Properties>
</file>