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9" r:id="rId2"/>
    <p:sldId id="260" r:id="rId3"/>
    <p:sldId id="262" r:id="rId4"/>
    <p:sldId id="261" r:id="rId5"/>
    <p:sldId id="264" r:id="rId6"/>
    <p:sldId id="263" r:id="rId7"/>
    <p:sldId id="265" r:id="rId8"/>
    <p:sldId id="268" r:id="rId9"/>
    <p:sldId id="269" r:id="rId10"/>
    <p:sldId id="276" r:id="rId11"/>
    <p:sldId id="270" r:id="rId12"/>
    <p:sldId id="271" r:id="rId13"/>
    <p:sldId id="272" r:id="rId14"/>
    <p:sldId id="277" r:id="rId15"/>
    <p:sldId id="273" r:id="rId16"/>
    <p:sldId id="279" r:id="rId17"/>
    <p:sldId id="280" r:id="rId18"/>
    <p:sldId id="274" r:id="rId19"/>
    <p:sldId id="275" r:id="rId20"/>
    <p:sldId id="281" r:id="rId21"/>
  </p:sldIdLst>
  <p:sldSz cx="9906000" cy="6858000" type="A4"/>
  <p:notesSz cx="6797675" cy="9926638"/>
  <p:defaultTextStyle>
    <a:defPPr>
      <a:defRPr lang="nl-NL"/>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5FC"/>
    <a:srgbClr val="75DBFF"/>
    <a:srgbClr val="EA6930"/>
    <a:srgbClr val="0099FF"/>
    <a:srgbClr val="5C4238"/>
    <a:srgbClr val="A8AD47"/>
    <a:srgbClr val="E87B55"/>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6202" autoAdjust="0"/>
  </p:normalViewPr>
  <p:slideViewPr>
    <p:cSldViewPr snapToGrid="0" snapToObjects="1">
      <p:cViewPr varScale="1">
        <p:scale>
          <a:sx n="100" d="100"/>
          <a:sy n="100" d="100"/>
        </p:scale>
        <p:origin x="1542" y="84"/>
      </p:cViewPr>
      <p:guideLst>
        <p:guide orient="horz" pos="2160"/>
        <p:guide pos="3120"/>
      </p:guideLst>
    </p:cSldViewPr>
  </p:slideViewPr>
  <p:outlineViewPr>
    <p:cViewPr>
      <p:scale>
        <a:sx n="33" d="100"/>
        <a:sy n="33" d="100"/>
      </p:scale>
      <p:origin x="0" y="-2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dirty="0">
              <a:solidFill>
                <a:srgbClr val="B82400"/>
              </a:solidFill>
            </a:rPr>
            <a:t>Cluster 0</a:t>
          </a:r>
          <a:r>
            <a:rPr lang="nl-BE" sz="1800" b="0" dirty="0"/>
            <a:t>  </a:t>
          </a:r>
          <a:r>
            <a:rPr lang="nl-BE" sz="1800" dirty="0"/>
            <a:t>Fundamenten</a:t>
          </a:r>
          <a:endParaRPr lang="en-US" sz="1800" dirty="0"/>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dirty="0">
              <a:solidFill>
                <a:srgbClr val="B82400"/>
              </a:solidFill>
            </a:rPr>
            <a:t>Cluster 1 </a:t>
          </a:r>
          <a:r>
            <a:rPr lang="nl-BE" sz="1800" dirty="0"/>
            <a:t>Transversaal</a:t>
          </a:r>
          <a:endParaRPr lang="en-US" sz="1800" dirty="0"/>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dirty="0">
              <a:solidFill>
                <a:srgbClr val="B82400"/>
              </a:solidFill>
            </a:rPr>
            <a:t>Cluster 2 </a:t>
          </a:r>
          <a:r>
            <a:rPr lang="nl-BE" sz="1800" dirty="0"/>
            <a:t>Ondersteuning	</a:t>
          </a:r>
          <a:endParaRPr lang="en-US" sz="1800" dirty="0"/>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US" sz="1800" dirty="0">
              <a:solidFill>
                <a:srgbClr val="B82400"/>
              </a:solidFill>
            </a:rPr>
            <a:t>Cluster 3</a:t>
          </a:r>
          <a:r>
            <a:rPr lang="en-US" sz="1800" dirty="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dirty="0">
              <a:solidFill>
                <a:srgbClr val="B82400"/>
              </a:solidFill>
            </a:rPr>
            <a:t>Cluster 4 </a:t>
          </a:r>
          <a:r>
            <a:rPr lang="nl-BE" sz="1500" dirty="0"/>
            <a:t>Zorgverstrekkers en zorginstellingen</a:t>
          </a:r>
          <a:endParaRPr lang="en-US" sz="1500" dirty="0"/>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pPr>
            <a:spcAft>
              <a:spcPts val="0"/>
            </a:spcAft>
          </a:pPr>
          <a:r>
            <a:rPr lang="nl-BE" sz="1800" dirty="0">
              <a:solidFill>
                <a:srgbClr val="B82400"/>
              </a:solidFill>
            </a:rPr>
            <a:t>Cluster 5</a:t>
          </a:r>
        </a:p>
        <a:p>
          <a:pPr>
            <a:spcAft>
              <a:spcPts val="0"/>
            </a:spcAft>
          </a:pPr>
          <a:r>
            <a:rPr lang="nl-BE" sz="1800" dirty="0"/>
            <a:t>Patiënt als</a:t>
          </a:r>
        </a:p>
        <a:p>
          <a:pPr>
            <a:spcAft>
              <a:spcPct val="35000"/>
            </a:spcAft>
          </a:pPr>
          <a:r>
            <a:rPr lang="nl-BE" sz="1800" dirty="0" err="1"/>
            <a:t>co-piloot</a:t>
          </a:r>
          <a:endParaRPr lang="en-US" sz="1800" dirty="0"/>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dirty="0">
              <a:solidFill>
                <a:srgbClr val="B82400"/>
              </a:solidFill>
            </a:rPr>
            <a:t>Cluster 6 </a:t>
          </a:r>
          <a:r>
            <a:rPr lang="nl-BE" sz="1800" dirty="0" err="1"/>
            <a:t>eGezondheid</a:t>
          </a:r>
          <a:r>
            <a:rPr lang="nl-BE" sz="1800" dirty="0"/>
            <a:t>  </a:t>
          </a:r>
          <a:r>
            <a:rPr lang="nl-BE" sz="1800" dirty="0" smtClean="0"/>
            <a:t>met </a:t>
          </a:r>
          <a:r>
            <a:rPr lang="nl-BE" sz="1800" dirty="0"/>
            <a:t>mutualiteiten</a:t>
          </a:r>
          <a:endParaRPr lang="en-US" sz="1800" dirty="0"/>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nl-BE"/>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custLinFactNeighborX="-2601" custLinFactNeighborY="3404"/>
      <dgm:spPr>
        <a:blipFill rotWithShape="1">
          <a:blip xmlns:r="http://schemas.openxmlformats.org/officeDocument/2006/relationships" r:embed="rId1"/>
          <a:stretch>
            <a:fillRect/>
          </a:stretch>
        </a:blipFill>
      </dgm:spPr>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nl-BE"/>
        </a:p>
      </dgm:t>
    </dgm:pt>
    <dgm:pt modelId="{DFF1D605-2378-4137-A469-0D2C2C9A3479}" type="pres">
      <dgm:prSet presAssocID="{20013B63-1494-4E7D-BD92-101200E51D1F}" presName="sibTrans" presStyleLbl="sibTrans2D1" presStyleIdx="0" presStyleCnt="0"/>
      <dgm:spPr/>
      <dgm:t>
        <a:bodyPr/>
        <a:lstStyle/>
        <a:p>
          <a:endParaRPr lang="nl-BE"/>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nl-BE"/>
        </a:p>
      </dgm:t>
    </dgm:pt>
    <dgm:pt modelId="{C0421DD0-1426-4D9B-9B09-2742FB776676}" type="pres">
      <dgm:prSet presAssocID="{0FB23A73-4C8F-48E2-9146-0310927A62D2}" presName="sibTrans" presStyleLbl="sibTrans2D1" presStyleIdx="0" presStyleCnt="0"/>
      <dgm:spPr/>
      <dgm:t>
        <a:bodyPr/>
        <a:lstStyle/>
        <a:p>
          <a:endParaRPr lang="nl-BE"/>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nl-BE"/>
        </a:p>
      </dgm:t>
    </dgm:pt>
    <dgm:pt modelId="{39DFB848-0FC7-4391-8022-E31ECB4AD7DE}" type="pres">
      <dgm:prSet presAssocID="{82B54F7A-94AD-4674-890F-1C9CE36122F4}" presName="sibTrans" presStyleLbl="sibTrans2D1" presStyleIdx="0" presStyleCnt="0"/>
      <dgm:spPr/>
      <dgm:t>
        <a:bodyPr/>
        <a:lstStyle/>
        <a:p>
          <a:endParaRPr lang="nl-BE"/>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nl-BE"/>
        </a:p>
      </dgm:t>
    </dgm:pt>
    <dgm:pt modelId="{935F2388-A9AD-433E-92F9-D416925AF350}" type="pres">
      <dgm:prSet presAssocID="{E030ACC6-1038-4D06-81F4-74E80A48C344}" presName="sibTrans" presStyleLbl="sibTrans2D1" presStyleIdx="0" presStyleCnt="0"/>
      <dgm:spPr/>
      <dgm:t>
        <a:bodyPr/>
        <a:lstStyle/>
        <a:p>
          <a:endParaRPr lang="nl-BE"/>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custLinFactNeighborX="4160"/>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LinFactNeighborX="4160">
        <dgm:presLayoutVars>
          <dgm:bulletEnabled val="1"/>
        </dgm:presLayoutVars>
      </dgm:prSet>
      <dgm:spPr/>
      <dgm:t>
        <a:bodyPr/>
        <a:lstStyle/>
        <a:p>
          <a:endParaRPr lang="nl-BE"/>
        </a:p>
      </dgm:t>
    </dgm:pt>
    <dgm:pt modelId="{F6DFC32F-720A-4AB8-BF74-8B322563BEB1}" type="pres">
      <dgm:prSet presAssocID="{77FE0CE4-62F9-4AE6-89DF-D223808E0AD1}" presName="sibTrans" presStyleLbl="sibTrans2D1" presStyleIdx="0" presStyleCnt="0"/>
      <dgm:spPr/>
      <dgm:t>
        <a:bodyPr/>
        <a:lstStyle/>
        <a:p>
          <a:endParaRPr lang="nl-BE"/>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custLinFactNeighborX="7800"/>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custLinFactNeighborX="7800">
        <dgm:presLayoutVars>
          <dgm:bulletEnabled val="1"/>
        </dgm:presLayoutVars>
      </dgm:prSet>
      <dgm:spPr/>
      <dgm:t>
        <a:bodyPr/>
        <a:lstStyle/>
        <a:p>
          <a:endParaRPr lang="nl-BE"/>
        </a:p>
      </dgm:t>
    </dgm:pt>
    <dgm:pt modelId="{5F63A5D5-1DC3-4846-BFAB-74E413BB1F88}" type="pres">
      <dgm:prSet presAssocID="{7B96AC61-B814-4C9E-9883-DFFF92883D07}" presName="sibTrans" presStyleLbl="sibTrans2D1" presStyleIdx="0" presStyleCnt="0"/>
      <dgm:spPr/>
      <dgm:t>
        <a:bodyPr/>
        <a:lstStyle/>
        <a:p>
          <a:endParaRPr lang="nl-BE"/>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custLinFactNeighborX="521"/>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custScaleX="123132" custLinFactNeighborX="521">
        <dgm:presLayoutVars>
          <dgm:bulletEnabled val="1"/>
        </dgm:presLayoutVars>
      </dgm:prSet>
      <dgm:spPr/>
      <dgm:t>
        <a:bodyPr/>
        <a:lstStyle/>
        <a:p>
          <a:endParaRPr lang="nl-BE"/>
        </a:p>
      </dgm:t>
    </dgm:pt>
  </dgm:ptLst>
  <dgm:cxnLst>
    <dgm:cxn modelId="{B2D8F1B8-0012-4C0D-B930-EF11C521657E}" srcId="{DDE34ABA-1A19-47B3-9F61-DD3D1E610E43}" destId="{74BD8445-7895-43B4-BF26-C9F37890DA17}" srcOrd="3" destOrd="0" parTransId="{BA38574D-91E9-4625-857D-B13610400651}" sibTransId="{E030ACC6-1038-4D06-81F4-74E80A48C344}"/>
    <dgm:cxn modelId="{EC7DC22A-1600-44A8-AD4A-F18617471580}" srcId="{DDE34ABA-1A19-47B3-9F61-DD3D1E610E43}" destId="{8939DBDE-5E33-408B-9AE0-4025972D6CBF}" srcOrd="4" destOrd="0" parTransId="{ACF2FF73-CDD3-4C22-8793-E7F1E5A10F6B}" sibTransId="{77FE0CE4-62F9-4AE6-89DF-D223808E0AD1}"/>
    <dgm:cxn modelId="{2EB0035E-B23A-4A36-944A-93B828BF30E8}" type="presOf" srcId="{7B96AC61-B814-4C9E-9883-DFFF92883D07}" destId="{5F63A5D5-1DC3-4846-BFAB-74E413BB1F88}" srcOrd="0" destOrd="0" presId="urn:microsoft.com/office/officeart/2005/8/layout/pList1"/>
    <dgm:cxn modelId="{1AAA18A0-30B3-40B1-848B-8FF742A2C2E1}" srcId="{DDE34ABA-1A19-47B3-9F61-DD3D1E610E43}" destId="{828FF879-B7F3-4334-AA1F-C1292D31A280}" srcOrd="6" destOrd="0" parTransId="{5B116ED7-F69C-4BC8-AD58-DE53F61C06AE}" sibTransId="{AD722727-186D-44CE-8C61-D6184361B801}"/>
    <dgm:cxn modelId="{160F1895-7F64-41D4-92A8-B3D8F74636DD}" type="presOf" srcId="{828FF879-B7F3-4334-AA1F-C1292D31A280}" destId="{4610638D-391A-48CE-900A-26AEA1C69B10}" srcOrd="0" destOrd="0" presId="urn:microsoft.com/office/officeart/2005/8/layout/pList1"/>
    <dgm:cxn modelId="{5DBBE653-82A6-45D0-8D84-AB5D9AAA4DC4}" type="presOf" srcId="{0FB23A73-4C8F-48E2-9146-0310927A62D2}" destId="{C0421DD0-1426-4D9B-9B09-2742FB776676}" srcOrd="0" destOrd="0" presId="urn:microsoft.com/office/officeart/2005/8/layout/pList1"/>
    <dgm:cxn modelId="{155EE644-4D46-4313-9ACF-1793F524B1F1}" type="presOf" srcId="{E030ACC6-1038-4D06-81F4-74E80A48C344}" destId="{935F2388-A9AD-433E-92F9-D416925AF350}" srcOrd="0" destOrd="0" presId="urn:microsoft.com/office/officeart/2005/8/layout/pList1"/>
    <dgm:cxn modelId="{813AE4B1-CEB5-4B18-A6E3-2BE5BA0B7B89}" type="presOf" srcId="{8939DBDE-5E33-408B-9AE0-4025972D6CBF}" destId="{883F11E6-1F0F-4B14-9B39-6D1AB78C97B7}" srcOrd="0" destOrd="0" presId="urn:microsoft.com/office/officeart/2005/8/layout/pList1"/>
    <dgm:cxn modelId="{FE9F2C73-8442-4304-9BA9-E9E7EF4CA87E}" type="presOf" srcId="{82B54F7A-94AD-4674-890F-1C9CE36122F4}" destId="{39DFB848-0FC7-4391-8022-E31ECB4AD7DE}" srcOrd="0" destOrd="0" presId="urn:microsoft.com/office/officeart/2005/8/layout/pList1"/>
    <dgm:cxn modelId="{337FF6B5-95B9-4AD0-80EE-9297B36101E1}" type="presOf" srcId="{071B2C24-E405-4460-B495-C196535B612A}" destId="{ED65C3EF-7C5D-45C2-AD05-A123719D8A46}" srcOrd="0" destOrd="0" presId="urn:microsoft.com/office/officeart/2005/8/layout/pList1"/>
    <dgm:cxn modelId="{8E359D11-5246-44BB-A170-6BCE642DEA92}" type="presOf" srcId="{85E8F9E5-784E-43A6-8113-40DBC640CBD7}" destId="{2FAD26C7-0936-4740-8ADC-7F7A4C7176E5}"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D8FD061-94F8-44CC-B802-C90BB03F195F}" type="presOf" srcId="{DDE34ABA-1A19-47B3-9F61-DD3D1E610E43}" destId="{245311CA-C68C-454A-AD9D-13ED7AFA581F}" srcOrd="0" destOrd="0" presId="urn:microsoft.com/office/officeart/2005/8/layout/pList1"/>
    <dgm:cxn modelId="{540623C0-94BF-4963-BAB9-5A10924171E5}" type="presOf" srcId="{1E8244F7-F566-4EB2-9E31-A7B32F23AADD}" destId="{B7ADD1A9-AB16-4311-B162-E2ADDDAE52D6}" srcOrd="0" destOrd="0" presId="urn:microsoft.com/office/officeart/2005/8/layout/pList1"/>
    <dgm:cxn modelId="{1618E9C1-8458-4E15-B490-67E37FCB8B79}" type="presOf" srcId="{20013B63-1494-4E7D-BD92-101200E51D1F}" destId="{DFF1D605-2378-4137-A469-0D2C2C9A3479}" srcOrd="0" destOrd="0" presId="urn:microsoft.com/office/officeart/2005/8/layout/pList1"/>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F14DC7A0-4577-46E2-B7D7-632F6967A7ED}" type="presOf" srcId="{BD52192A-2F98-4A5B-BBDD-709922B0A421}" destId="{93DBECEA-B282-4DA1-80AE-7CD650E659F6}" srcOrd="0" destOrd="0" presId="urn:microsoft.com/office/officeart/2005/8/layout/pList1"/>
    <dgm:cxn modelId="{144A1697-E4A7-4142-9A05-C34E6B655FAC}" type="presOf" srcId="{74BD8445-7895-43B4-BF26-C9F37890DA17}" destId="{4176227E-2B94-4F5E-90E1-3B7D31674AA1}" srcOrd="0" destOrd="0" presId="urn:microsoft.com/office/officeart/2005/8/layout/pList1"/>
    <dgm:cxn modelId="{DDEAAE98-060C-4AFF-A7C4-614DC3060BE1}" type="presOf" srcId="{77FE0CE4-62F9-4AE6-89DF-D223808E0AD1}" destId="{F6DFC32F-720A-4AB8-BF74-8B322563BEB1}" srcOrd="0" destOrd="0" presId="urn:microsoft.com/office/officeart/2005/8/layout/pList1"/>
    <dgm:cxn modelId="{CF9B42D9-41A0-4A52-9F64-82C3423CB913}" type="presParOf" srcId="{245311CA-C68C-454A-AD9D-13ED7AFA581F}" destId="{902FD4C2-235C-420E-A8DA-D73783C2197B}" srcOrd="0" destOrd="0" presId="urn:microsoft.com/office/officeart/2005/8/layout/pList1"/>
    <dgm:cxn modelId="{355C1406-BB3D-4CAE-B7CA-32A1EA28AAE3}" type="presParOf" srcId="{902FD4C2-235C-420E-A8DA-D73783C2197B}" destId="{7B1E04B4-B722-4D55-870B-0FD19A057CC4}" srcOrd="0" destOrd="0" presId="urn:microsoft.com/office/officeart/2005/8/layout/pList1"/>
    <dgm:cxn modelId="{6BB3F2AB-9E80-40DA-85EF-09D64ECE1F83}" type="presParOf" srcId="{902FD4C2-235C-420E-A8DA-D73783C2197B}" destId="{2FAD26C7-0936-4740-8ADC-7F7A4C7176E5}" srcOrd="1" destOrd="0" presId="urn:microsoft.com/office/officeart/2005/8/layout/pList1"/>
    <dgm:cxn modelId="{F3EBB279-F576-40F3-9762-7A5C7EDBB919}" type="presParOf" srcId="{245311CA-C68C-454A-AD9D-13ED7AFA581F}" destId="{DFF1D605-2378-4137-A469-0D2C2C9A3479}" srcOrd="1" destOrd="0" presId="urn:microsoft.com/office/officeart/2005/8/layout/pList1"/>
    <dgm:cxn modelId="{C80C242E-7D88-44D6-8053-E6B7C5D0FADD}" type="presParOf" srcId="{245311CA-C68C-454A-AD9D-13ED7AFA581F}" destId="{FE098B60-B35C-4D19-BF67-CD4223E80872}" srcOrd="2" destOrd="0" presId="urn:microsoft.com/office/officeart/2005/8/layout/pList1"/>
    <dgm:cxn modelId="{6B511FBF-76A6-42C4-A944-340524E1D665}" type="presParOf" srcId="{FE098B60-B35C-4D19-BF67-CD4223E80872}" destId="{9F625989-DBEB-44B7-A27B-2CE34A3AF32F}" srcOrd="0" destOrd="0" presId="urn:microsoft.com/office/officeart/2005/8/layout/pList1"/>
    <dgm:cxn modelId="{CA0348F9-1220-4A12-9563-440B63045584}" type="presParOf" srcId="{FE098B60-B35C-4D19-BF67-CD4223E80872}" destId="{B7ADD1A9-AB16-4311-B162-E2ADDDAE52D6}" srcOrd="1" destOrd="0" presId="urn:microsoft.com/office/officeart/2005/8/layout/pList1"/>
    <dgm:cxn modelId="{96CDFD5F-720E-4F58-BA82-A86A36CE3239}" type="presParOf" srcId="{245311CA-C68C-454A-AD9D-13ED7AFA581F}" destId="{C0421DD0-1426-4D9B-9B09-2742FB776676}" srcOrd="3" destOrd="0" presId="urn:microsoft.com/office/officeart/2005/8/layout/pList1"/>
    <dgm:cxn modelId="{92F39F12-8B6F-4A9D-8B90-D067CDC7D550}" type="presParOf" srcId="{245311CA-C68C-454A-AD9D-13ED7AFA581F}" destId="{FA3B3901-C497-44D5-9560-5634E544818B}" srcOrd="4" destOrd="0" presId="urn:microsoft.com/office/officeart/2005/8/layout/pList1"/>
    <dgm:cxn modelId="{5A1F4CB1-5756-423D-A1A8-F3526A94E709}" type="presParOf" srcId="{FA3B3901-C497-44D5-9560-5634E544818B}" destId="{CA73344E-C6C0-47B8-86C6-1729617AC623}" srcOrd="0" destOrd="0" presId="urn:microsoft.com/office/officeart/2005/8/layout/pList1"/>
    <dgm:cxn modelId="{3EF66097-43F5-46A5-A25F-1B365441020A}" type="presParOf" srcId="{FA3B3901-C497-44D5-9560-5634E544818B}" destId="{93DBECEA-B282-4DA1-80AE-7CD650E659F6}" srcOrd="1" destOrd="0" presId="urn:microsoft.com/office/officeart/2005/8/layout/pList1"/>
    <dgm:cxn modelId="{B7B5D0DB-B91F-4C30-8FFC-F2D0B2BF4E13}" type="presParOf" srcId="{245311CA-C68C-454A-AD9D-13ED7AFA581F}" destId="{39DFB848-0FC7-4391-8022-E31ECB4AD7DE}" srcOrd="5" destOrd="0" presId="urn:microsoft.com/office/officeart/2005/8/layout/pList1"/>
    <dgm:cxn modelId="{67762608-59A6-49CC-8DE6-58BB58C3F7B9}" type="presParOf" srcId="{245311CA-C68C-454A-AD9D-13ED7AFA581F}" destId="{3172ED1E-A687-4EC8-8DB5-61747AB3A5D9}" srcOrd="6" destOrd="0" presId="urn:microsoft.com/office/officeart/2005/8/layout/pList1"/>
    <dgm:cxn modelId="{BAD169ED-2331-41A3-AD61-8DA4B5E88D7D}" type="presParOf" srcId="{3172ED1E-A687-4EC8-8DB5-61747AB3A5D9}" destId="{1B159F49-57C6-4C6B-A60C-7D13B75BF3DB}" srcOrd="0" destOrd="0" presId="urn:microsoft.com/office/officeart/2005/8/layout/pList1"/>
    <dgm:cxn modelId="{49014D9F-05E1-4216-A586-401FCFFE3143}" type="presParOf" srcId="{3172ED1E-A687-4EC8-8DB5-61747AB3A5D9}" destId="{4176227E-2B94-4F5E-90E1-3B7D31674AA1}" srcOrd="1" destOrd="0" presId="urn:microsoft.com/office/officeart/2005/8/layout/pList1"/>
    <dgm:cxn modelId="{E3763C3D-97CE-4D59-8CC9-E02DAF53E230}" type="presParOf" srcId="{245311CA-C68C-454A-AD9D-13ED7AFA581F}" destId="{935F2388-A9AD-433E-92F9-D416925AF350}" srcOrd="7" destOrd="0" presId="urn:microsoft.com/office/officeart/2005/8/layout/pList1"/>
    <dgm:cxn modelId="{689358C3-5D29-4267-AFE1-C6F6956FC3DE}" type="presParOf" srcId="{245311CA-C68C-454A-AD9D-13ED7AFA581F}" destId="{6D2A12DE-2F8E-4508-A86B-15F6A366E652}" srcOrd="8" destOrd="0" presId="urn:microsoft.com/office/officeart/2005/8/layout/pList1"/>
    <dgm:cxn modelId="{3D0A22FA-EEC8-40AA-9CEF-49DFB51D8D51}" type="presParOf" srcId="{6D2A12DE-2F8E-4508-A86B-15F6A366E652}" destId="{A5218B44-3CBA-4139-9628-52A6C8CABF44}" srcOrd="0" destOrd="0" presId="urn:microsoft.com/office/officeart/2005/8/layout/pList1"/>
    <dgm:cxn modelId="{5606AF78-8911-4F51-A61E-AF741DF020F0}" type="presParOf" srcId="{6D2A12DE-2F8E-4508-A86B-15F6A366E652}" destId="{883F11E6-1F0F-4B14-9B39-6D1AB78C97B7}" srcOrd="1" destOrd="0" presId="urn:microsoft.com/office/officeart/2005/8/layout/pList1"/>
    <dgm:cxn modelId="{275B1386-28F6-4938-B073-80D1E5E570E6}" type="presParOf" srcId="{245311CA-C68C-454A-AD9D-13ED7AFA581F}" destId="{F6DFC32F-720A-4AB8-BF74-8B322563BEB1}" srcOrd="9" destOrd="0" presId="urn:microsoft.com/office/officeart/2005/8/layout/pList1"/>
    <dgm:cxn modelId="{C3C73847-1A54-486C-9853-643E1527662E}" type="presParOf" srcId="{245311CA-C68C-454A-AD9D-13ED7AFA581F}" destId="{1C7FDBB8-5123-4F62-BD5F-C05F6E956C0D}" srcOrd="10" destOrd="0" presId="urn:microsoft.com/office/officeart/2005/8/layout/pList1"/>
    <dgm:cxn modelId="{93D39A57-FF85-4DA7-AF48-A96BB7878CF1}" type="presParOf" srcId="{1C7FDBB8-5123-4F62-BD5F-C05F6E956C0D}" destId="{4126C2B6-3357-4BD4-974A-45852777438A}" srcOrd="0" destOrd="0" presId="urn:microsoft.com/office/officeart/2005/8/layout/pList1"/>
    <dgm:cxn modelId="{529906C1-FE67-4301-A06C-C9C06AF66BAF}" type="presParOf" srcId="{1C7FDBB8-5123-4F62-BD5F-C05F6E956C0D}" destId="{ED65C3EF-7C5D-45C2-AD05-A123719D8A46}" srcOrd="1" destOrd="0" presId="urn:microsoft.com/office/officeart/2005/8/layout/pList1"/>
    <dgm:cxn modelId="{810D3B84-146A-4BE5-8485-43AB7E99BF76}" type="presParOf" srcId="{245311CA-C68C-454A-AD9D-13ED7AFA581F}" destId="{5F63A5D5-1DC3-4846-BFAB-74E413BB1F88}" srcOrd="11" destOrd="0" presId="urn:microsoft.com/office/officeart/2005/8/layout/pList1"/>
    <dgm:cxn modelId="{11A3E5E8-C7B5-468B-8E62-CDDBBED9F8BC}" type="presParOf" srcId="{245311CA-C68C-454A-AD9D-13ED7AFA581F}" destId="{70096889-44FC-4AD7-8130-14D0EB039C90}" srcOrd="12" destOrd="0" presId="urn:microsoft.com/office/officeart/2005/8/layout/pList1"/>
    <dgm:cxn modelId="{6E612662-F3FD-4B84-BB0F-4604CA113FDE}" type="presParOf" srcId="{70096889-44FC-4AD7-8130-14D0EB039C90}" destId="{9B297AE8-864D-412B-ABBC-D2436566CB37}" srcOrd="0" destOrd="0" presId="urn:microsoft.com/office/officeart/2005/8/layout/pList1"/>
    <dgm:cxn modelId="{A23F280B-C074-4FE2-BD5E-46E284EEA076}"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308042" y="44042"/>
          <a:ext cx="1830149" cy="1260972"/>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355644" y="1262091"/>
          <a:ext cx="1830149" cy="67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dirty="0">
              <a:solidFill>
                <a:srgbClr val="B82400"/>
              </a:solidFill>
            </a:rPr>
            <a:t>Cluster 0</a:t>
          </a:r>
          <a:r>
            <a:rPr lang="nl-BE" sz="1800" b="0" kern="1200" dirty="0"/>
            <a:t>  </a:t>
          </a:r>
          <a:r>
            <a:rPr lang="nl-BE" sz="1800" kern="1200" dirty="0"/>
            <a:t>Fundamenten</a:t>
          </a:r>
          <a:endParaRPr lang="en-US" sz="1800" kern="1200" dirty="0"/>
        </a:p>
      </dsp:txBody>
      <dsp:txXfrm>
        <a:off x="355644" y="1262091"/>
        <a:ext cx="1830149" cy="678985"/>
      </dsp:txXfrm>
    </dsp:sp>
    <dsp:sp modelId="{9F625989-DBEB-44B7-A27B-2CE34A3AF32F}">
      <dsp:nvSpPr>
        <dsp:cNvPr id="0" name=""/>
        <dsp:cNvSpPr/>
      </dsp:nvSpPr>
      <dsp:spPr>
        <a:xfrm>
          <a:off x="2368885" y="1119"/>
          <a:ext cx="1830149" cy="1260972"/>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368885" y="1262091"/>
          <a:ext cx="1830149" cy="67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a:solidFill>
                <a:srgbClr val="B82400"/>
              </a:solidFill>
            </a:rPr>
            <a:t>Cluster 1 </a:t>
          </a:r>
          <a:r>
            <a:rPr lang="nl-BE" sz="1800" kern="1200" dirty="0"/>
            <a:t>Transversaal</a:t>
          </a:r>
          <a:endParaRPr lang="en-US" sz="1800" kern="1200" dirty="0"/>
        </a:p>
      </dsp:txBody>
      <dsp:txXfrm>
        <a:off x="2368885" y="1262091"/>
        <a:ext cx="1830149" cy="678985"/>
      </dsp:txXfrm>
    </dsp:sp>
    <dsp:sp modelId="{CA73344E-C6C0-47B8-86C6-1729617AC623}">
      <dsp:nvSpPr>
        <dsp:cNvPr id="0" name=""/>
        <dsp:cNvSpPr/>
      </dsp:nvSpPr>
      <dsp:spPr>
        <a:xfrm>
          <a:off x="4411499" y="1119"/>
          <a:ext cx="1830149" cy="1260972"/>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382126" y="1262091"/>
          <a:ext cx="1888896" cy="67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a:solidFill>
                <a:srgbClr val="B82400"/>
              </a:solidFill>
            </a:rPr>
            <a:t>Cluster 2 </a:t>
          </a:r>
          <a:r>
            <a:rPr lang="nl-BE" sz="1800" kern="1200" dirty="0"/>
            <a:t>Ondersteuning	</a:t>
          </a:r>
          <a:endParaRPr lang="en-US" sz="1800" kern="1200" dirty="0"/>
        </a:p>
      </dsp:txBody>
      <dsp:txXfrm>
        <a:off x="4382126" y="1262091"/>
        <a:ext cx="1888896" cy="678985"/>
      </dsp:txXfrm>
    </dsp:sp>
    <dsp:sp modelId="{1B159F49-57C6-4C6B-A60C-7D13B75BF3DB}">
      <dsp:nvSpPr>
        <dsp:cNvPr id="0" name=""/>
        <dsp:cNvSpPr/>
      </dsp:nvSpPr>
      <dsp:spPr>
        <a:xfrm>
          <a:off x="6454114" y="1119"/>
          <a:ext cx="1830149" cy="1260972"/>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6454114" y="1262091"/>
          <a:ext cx="1830149" cy="67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a:solidFill>
                <a:srgbClr val="B82400"/>
              </a:solidFill>
            </a:rPr>
            <a:t>Cluster 3</a:t>
          </a:r>
          <a:r>
            <a:rPr lang="en-US" sz="1800" kern="1200" dirty="0"/>
            <a:t> Operational Excellence</a:t>
          </a:r>
        </a:p>
      </dsp:txBody>
      <dsp:txXfrm>
        <a:off x="6454114" y="1262091"/>
        <a:ext cx="1830149" cy="678985"/>
      </dsp:txXfrm>
    </dsp:sp>
    <dsp:sp modelId="{A5218B44-3CBA-4139-9628-52A6C8CABF44}">
      <dsp:nvSpPr>
        <dsp:cNvPr id="0" name=""/>
        <dsp:cNvSpPr/>
      </dsp:nvSpPr>
      <dsp:spPr>
        <a:xfrm>
          <a:off x="1256097" y="2124091"/>
          <a:ext cx="1830149" cy="1260972"/>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256097" y="3385064"/>
          <a:ext cx="1830149" cy="67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dirty="0">
              <a:solidFill>
                <a:srgbClr val="B82400"/>
              </a:solidFill>
            </a:rPr>
            <a:t>Cluster 4 </a:t>
          </a:r>
          <a:r>
            <a:rPr lang="nl-BE" sz="1500" kern="1200" dirty="0"/>
            <a:t>Zorgverstrekkers en zorginstellingen</a:t>
          </a:r>
          <a:endParaRPr lang="en-US" sz="1500" kern="1200" dirty="0"/>
        </a:p>
      </dsp:txBody>
      <dsp:txXfrm>
        <a:off x="1256097" y="3385064"/>
        <a:ext cx="1830149" cy="678985"/>
      </dsp:txXfrm>
    </dsp:sp>
    <dsp:sp modelId="{4126C2B6-3357-4BD4-974A-45852777438A}">
      <dsp:nvSpPr>
        <dsp:cNvPr id="0" name=""/>
        <dsp:cNvSpPr/>
      </dsp:nvSpPr>
      <dsp:spPr>
        <a:xfrm>
          <a:off x="3335956" y="2124091"/>
          <a:ext cx="1830149" cy="1260972"/>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335956" y="3385064"/>
          <a:ext cx="1830149" cy="67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nl-BE" sz="1800" kern="1200" dirty="0">
              <a:solidFill>
                <a:srgbClr val="B82400"/>
              </a:solidFill>
            </a:rPr>
            <a:t>Cluster 5</a:t>
          </a:r>
        </a:p>
        <a:p>
          <a:pPr lvl="0" algn="ctr" defTabSz="800100">
            <a:lnSpc>
              <a:spcPct val="90000"/>
            </a:lnSpc>
            <a:spcBef>
              <a:spcPct val="0"/>
            </a:spcBef>
            <a:spcAft>
              <a:spcPts val="0"/>
            </a:spcAft>
          </a:pPr>
          <a:r>
            <a:rPr lang="nl-BE" sz="1800" kern="1200" dirty="0"/>
            <a:t>Patiënt als</a:t>
          </a:r>
        </a:p>
        <a:p>
          <a:pPr lvl="0" algn="ctr" defTabSz="800100">
            <a:lnSpc>
              <a:spcPct val="90000"/>
            </a:lnSpc>
            <a:spcBef>
              <a:spcPct val="0"/>
            </a:spcBef>
            <a:spcAft>
              <a:spcPct val="35000"/>
            </a:spcAft>
          </a:pPr>
          <a:r>
            <a:rPr lang="nl-BE" sz="1800" kern="1200" dirty="0" err="1"/>
            <a:t>co-piloot</a:t>
          </a:r>
          <a:endParaRPr lang="en-US" sz="1800" kern="1200" dirty="0"/>
        </a:p>
      </dsp:txBody>
      <dsp:txXfrm>
        <a:off x="3335956" y="3385064"/>
        <a:ext cx="1830149" cy="678985"/>
      </dsp:txXfrm>
    </dsp:sp>
    <dsp:sp modelId="{9B297AE8-864D-412B-ABBC-D2436566CB37}">
      <dsp:nvSpPr>
        <dsp:cNvPr id="0" name=""/>
        <dsp:cNvSpPr/>
      </dsp:nvSpPr>
      <dsp:spPr>
        <a:xfrm>
          <a:off x="5427655" y="2124091"/>
          <a:ext cx="1830149" cy="1260972"/>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215980" y="3385064"/>
          <a:ext cx="2253499" cy="67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a:solidFill>
                <a:srgbClr val="B82400"/>
              </a:solidFill>
            </a:rPr>
            <a:t>Cluster 6 </a:t>
          </a:r>
          <a:r>
            <a:rPr lang="nl-BE" sz="1800" kern="1200" dirty="0" err="1"/>
            <a:t>eGezondheid</a:t>
          </a:r>
          <a:r>
            <a:rPr lang="nl-BE" sz="1800" kern="1200" dirty="0"/>
            <a:t>  </a:t>
          </a:r>
          <a:r>
            <a:rPr lang="nl-BE" sz="1800" kern="1200" dirty="0" smtClean="0"/>
            <a:t>met </a:t>
          </a:r>
          <a:r>
            <a:rPr lang="nl-BE" sz="1800" kern="1200" dirty="0"/>
            <a:t>mutualiteiten</a:t>
          </a:r>
          <a:endParaRPr lang="en-US" sz="1800" kern="1200" dirty="0"/>
        </a:p>
      </dsp:txBody>
      <dsp:txXfrm>
        <a:off x="5215980" y="3385064"/>
        <a:ext cx="2253499" cy="67898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F322E3-D321-4BE1-A07B-71825AB38426}" type="datetimeFigureOut">
              <a:rPr lang="nl-NL"/>
              <a:pPr>
                <a:defRPr/>
              </a:pPr>
              <a:t>6-2-2019</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B81B4F-8E27-413D-BE51-B3F5FB1A41F7}" type="slidenum">
              <a:rPr lang="nl-NL"/>
              <a:pPr>
                <a:defRPr/>
              </a:pPr>
              <a:t>‹#›</a:t>
            </a:fld>
            <a:endParaRPr lang="nl-NL"/>
          </a:p>
        </p:txBody>
      </p:sp>
    </p:spTree>
    <p:extLst>
      <p:ext uri="{BB962C8B-B14F-4D97-AF65-F5344CB8AC3E}">
        <p14:creationId xmlns:p14="http://schemas.microsoft.com/office/powerpoint/2010/main" val="554947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D10AD9-6425-481C-B563-B6785E5C3FEC}" type="datetimeFigureOut">
              <a:rPr lang="nl-NL"/>
              <a:pPr>
                <a:defRPr/>
              </a:pPr>
              <a:t>6-2-2019</a:t>
            </a:fld>
            <a:endParaRPr lang="nl-NL"/>
          </a:p>
        </p:txBody>
      </p:sp>
      <p:sp>
        <p:nvSpPr>
          <p:cNvPr id="4" name="Tijdelijke aanduiding voor dia-afbeelding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BE" noProof="0"/>
              <a:t>Klik om de tekststijl van het model te bewerken</a:t>
            </a:r>
          </a:p>
          <a:p>
            <a:pPr lvl="1"/>
            <a:r>
              <a:rPr lang="nl-BE" noProof="0"/>
              <a:t>Tweede niveau</a:t>
            </a:r>
          </a:p>
          <a:p>
            <a:pPr lvl="2"/>
            <a:r>
              <a:rPr lang="nl-BE" noProof="0"/>
              <a:t>Derde niveau</a:t>
            </a:r>
          </a:p>
          <a:p>
            <a:pPr lvl="3"/>
            <a:r>
              <a:rPr lang="nl-BE" noProof="0"/>
              <a:t>Vierde niveau</a:t>
            </a:r>
          </a:p>
          <a:p>
            <a:pPr lvl="4"/>
            <a:r>
              <a:rPr lang="nl-BE" noProof="0"/>
              <a:t>Vijfde niveau</a:t>
            </a:r>
            <a:endParaRPr lang="nl-NL" noProof="0"/>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A5D9F6-8BE4-448E-BA5B-E6CDAD225B26}" type="slidenum">
              <a:rPr lang="nl-NL"/>
              <a:pPr>
                <a:defRPr/>
              </a:pPr>
              <a:t>‹#›</a:t>
            </a:fld>
            <a:endParaRPr lang="nl-NL"/>
          </a:p>
        </p:txBody>
      </p:sp>
    </p:spTree>
    <p:extLst>
      <p:ext uri="{BB962C8B-B14F-4D97-AF65-F5344CB8AC3E}">
        <p14:creationId xmlns:p14="http://schemas.microsoft.com/office/powerpoint/2010/main" val="10488653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1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Tijdelijke aanduiding voor dianumm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2F720FE6-B0CD-4996-B89C-045749BBC56B}" type="slidenum">
              <a:rPr lang="nl-NL" sz="1200">
                <a:latin typeface="+mn-lt"/>
                <a:cs typeface="+mn-cs"/>
              </a:rPr>
              <a:pPr algn="r" fontAlgn="auto">
                <a:spcBef>
                  <a:spcPts val="0"/>
                </a:spcBef>
                <a:spcAft>
                  <a:spcPts val="0"/>
                </a:spcAft>
                <a:defRPr/>
              </a:pPr>
              <a:t>1</a:t>
            </a:fld>
            <a:endParaRPr lang="nl-NL" sz="1200">
              <a:latin typeface="+mn-lt"/>
              <a:cs typeface="+mn-cs"/>
            </a:endParaRPr>
          </a:p>
        </p:txBody>
      </p:sp>
    </p:spTree>
    <p:extLst>
      <p:ext uri="{BB962C8B-B14F-4D97-AF65-F5344CB8AC3E}">
        <p14:creationId xmlns:p14="http://schemas.microsoft.com/office/powerpoint/2010/main" val="2955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Een cluster bundelt de projecten die elk hun eigen, specifieke doelstellingen hebben maar die, samen, nog een extra dimensie toevoegen bij de realisatie van de strategische doelstellingen van het programma. </a:t>
            </a:r>
            <a:endParaRPr lang="nl-BE" dirty="0"/>
          </a:p>
        </p:txBody>
      </p:sp>
      <p:sp>
        <p:nvSpPr>
          <p:cNvPr id="4" name="Tijdelijke aanduiding voor dianummer 3"/>
          <p:cNvSpPr>
            <a:spLocks noGrp="1"/>
          </p:cNvSpPr>
          <p:nvPr>
            <p:ph type="sldNum" sz="quarter" idx="10"/>
          </p:nvPr>
        </p:nvSpPr>
        <p:spPr/>
        <p:txBody>
          <a:bodyPr/>
          <a:lstStyle/>
          <a:p>
            <a:pPr>
              <a:defRPr/>
            </a:pPr>
            <a:fld id="{68A5D9F6-8BE4-448E-BA5B-E6CDAD225B26}" type="slidenum">
              <a:rPr lang="nl-NL" smtClean="0"/>
              <a:pPr>
                <a:defRPr/>
              </a:pPr>
              <a:t>7</a:t>
            </a:fld>
            <a:endParaRPr lang="nl-NL"/>
          </a:p>
        </p:txBody>
      </p:sp>
    </p:spTree>
    <p:extLst>
      <p:ext uri="{BB962C8B-B14F-4D97-AF65-F5344CB8AC3E}">
        <p14:creationId xmlns:p14="http://schemas.microsoft.com/office/powerpoint/2010/main" val="1077745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lan-egezondheid.be/home"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lan-egezondheid.be/hom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lan-egezondheid.be/home"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4" name="Rechthoek 6"/>
          <p:cNvSpPr/>
          <p:nvPr userDrawn="1"/>
        </p:nvSpPr>
        <p:spPr>
          <a:xfrm>
            <a:off x="0" y="1093304"/>
            <a:ext cx="1830456" cy="50328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p:cNvSpPr>
            <a:spLocks noGrp="1"/>
          </p:cNvSpPr>
          <p:nvPr>
            <p:ph type="title"/>
          </p:nvPr>
        </p:nvSpPr>
        <p:spPr>
          <a:xfrm>
            <a:off x="1997935" y="2924707"/>
            <a:ext cx="7412765" cy="664058"/>
          </a:xfrm>
        </p:spPr>
        <p:txBody>
          <a:bodyPr/>
          <a:lstStyle>
            <a:lvl1pPr algn="l">
              <a:defRPr b="0">
                <a:solidFill>
                  <a:srgbClr val="0070C0"/>
                </a:solidFill>
              </a:defRPr>
            </a:lvl1pPr>
          </a:lstStyle>
          <a:p>
            <a:r>
              <a:rPr lang="nl-BE" dirty="0"/>
              <a:t>Titelstijl van model bewerken</a:t>
            </a:r>
            <a:endParaRPr lang="nl-NL" dirty="0"/>
          </a:p>
        </p:txBody>
      </p:sp>
      <p:sp>
        <p:nvSpPr>
          <p:cNvPr id="10" name="Tijdelijke aanduiding voor inhoud 2"/>
          <p:cNvSpPr>
            <a:spLocks noGrp="1"/>
          </p:cNvSpPr>
          <p:nvPr>
            <p:ph idx="13"/>
          </p:nvPr>
        </p:nvSpPr>
        <p:spPr>
          <a:xfrm>
            <a:off x="0" y="1093304"/>
            <a:ext cx="1830456" cy="5032859"/>
          </a:xfrm>
        </p:spPr>
        <p:txBody>
          <a:bodyPr/>
          <a:lstStyle>
            <a:lvl1pPr marL="176213" indent="-176213">
              <a:buFont typeface="Arial"/>
              <a:buChar char="•"/>
              <a:defRPr/>
            </a:lvl1pPr>
            <a:lvl2pPr marL="457200" indent="0">
              <a:buNone/>
              <a:defRPr/>
            </a:lvl2pPr>
          </a:lstStyle>
          <a:p>
            <a:pPr lvl="0"/>
            <a:r>
              <a:rPr lang="nl-BE" dirty="0"/>
              <a:t>Klik om de tekststijl van het model te bewerken</a:t>
            </a:r>
          </a:p>
        </p:txBody>
      </p:sp>
      <p:pic>
        <p:nvPicPr>
          <p:cNvPr id="15"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16"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3782" y="6432068"/>
            <a:ext cx="1822218" cy="4148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endParaRPr lang="en-US" dirty="0"/>
          </a:p>
        </p:txBody>
      </p:sp>
      <p:sp>
        <p:nvSpPr>
          <p:cNvPr id="3" name="Tijdelijke aanduiding voor dianummer 2"/>
          <p:cNvSpPr>
            <a:spLocks noGrp="1"/>
          </p:cNvSpPr>
          <p:nvPr>
            <p:ph type="sldNum" sz="quarter" idx="10"/>
          </p:nvPr>
        </p:nvSpPr>
        <p:spPr>
          <a:xfrm>
            <a:off x="4438440" y="6603999"/>
            <a:ext cx="512232" cy="236013"/>
          </a:xfrm>
        </p:spPr>
        <p:txBody>
          <a:bodyPr/>
          <a:lstStyle/>
          <a:p>
            <a:pPr>
              <a:defRPr/>
            </a:pPr>
            <a:fld id="{5E98C3D2-61B1-456E-BF29-5A9B2360768F}" type="slidenum">
              <a:rPr lang="nl-NL" smtClean="0"/>
              <a:pPr>
                <a:defRPr/>
              </a:pPr>
              <a:t>‹#›</a:t>
            </a:fld>
            <a:endParaRPr lang="nl-NL" dirty="0"/>
          </a:p>
        </p:txBody>
      </p:sp>
      <p:pic>
        <p:nvPicPr>
          <p:cNvPr id="4" name="Picture 4" descr="http://plan-egezondheid.be.178-208-48-194.yoolspreview.be/wp-content/uploads/fr-logo.jpg">
            <a:hlinkClick r:id="rId2"/>
          </p:cNvPr>
          <p:cNvPicPr>
            <a:picLocks noChangeAspect="1" noChangeArrowheads="1"/>
          </p:cNvPicPr>
          <p:nvPr userDrawn="1"/>
        </p:nvPicPr>
        <p:blipFill>
          <a:blip r:embed="rId3"/>
          <a:srcRect/>
          <a:stretch>
            <a:fillRect/>
          </a:stretch>
        </p:blipFill>
        <p:spPr bwMode="auto">
          <a:xfrm>
            <a:off x="8088272" y="6432072"/>
            <a:ext cx="1811336" cy="414821"/>
          </a:xfrm>
          <a:prstGeom prst="rect">
            <a:avLst/>
          </a:prstGeom>
          <a:noFill/>
        </p:spPr>
      </p:pic>
    </p:spTree>
    <p:extLst>
      <p:ext uri="{BB962C8B-B14F-4D97-AF65-F5344CB8AC3E}">
        <p14:creationId xmlns:p14="http://schemas.microsoft.com/office/powerpoint/2010/main" val="248977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1" y="1134052"/>
            <a:ext cx="9309100" cy="5032859"/>
          </a:xfrm>
        </p:spPr>
        <p:txBody>
          <a:bodyPr>
            <a:normAutofit/>
          </a:bodyPr>
          <a:lstStyle>
            <a:lvl1pPr marL="342900" indent="-342900">
              <a:buFont typeface="Wingdings" panose="05000000000000000000" pitchFamily="2" charset="2"/>
              <a:buChar char="Ø"/>
              <a:defRPr sz="1800"/>
            </a:lvl1pPr>
            <a:lvl2pPr marL="742950" indent="-28575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100"/>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8"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68"/>
            <a:ext cx="1811336" cy="4148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plan-egezondheid.be/home"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35467" y="274638"/>
            <a:ext cx="9275233" cy="663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BE" dirty="0"/>
              <a:t>Titelstijl van model bewerken</a:t>
            </a:r>
            <a:endParaRPr lang="nl-NL" dirty="0"/>
          </a:p>
        </p:txBody>
      </p:sp>
      <p:sp>
        <p:nvSpPr>
          <p:cNvPr id="1027" name="Tijdelijke aanduiding voor tekst 2"/>
          <p:cNvSpPr>
            <a:spLocks noGrp="1"/>
          </p:cNvSpPr>
          <p:nvPr>
            <p:ph type="body" idx="1"/>
          </p:nvPr>
        </p:nvSpPr>
        <p:spPr bwMode="auto">
          <a:xfrm>
            <a:off x="135467" y="1093788"/>
            <a:ext cx="9275233" cy="503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5" name="Tijdelijke aanduiding voor dianummer 5"/>
          <p:cNvSpPr>
            <a:spLocks noGrp="1"/>
          </p:cNvSpPr>
          <p:nvPr>
            <p:ph type="sldNum" sz="quarter" idx="4"/>
          </p:nvPr>
        </p:nvSpPr>
        <p:spPr>
          <a:xfrm>
            <a:off x="8898469"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7" name="Picture 2" descr="http://plan-egezondheid.be.178-208-48-194.yoolspreview.be/wp-content/uploads/nl-logo.jpg">
            <a:hlinkClick r:id="rId5"/>
          </p:cNvPr>
          <p:cNvPicPr>
            <a:picLocks noChangeAspect="1" noChangeArrowheads="1"/>
          </p:cNvPicPr>
          <p:nvPr userDrawn="1"/>
        </p:nvPicPr>
        <p:blipFill>
          <a:blip r:embed="rId6"/>
          <a:srcRect/>
          <a:stretch>
            <a:fillRect/>
          </a:stretch>
        </p:blipFill>
        <p:spPr bwMode="auto">
          <a:xfrm>
            <a:off x="13734" y="6432069"/>
            <a:ext cx="1811336" cy="41482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5" r:id="rId2"/>
    <p:sldLayoutId id="2147483653" r:id="rId3"/>
  </p:sldLayoutIdLst>
  <p:hf hdr="0" ftr="0" dt="0"/>
  <p:txStyles>
    <p:titleStyle>
      <a:lvl1pPr algn="l" defTabSz="457200" rtl="0" eaLnBrk="0" fontAlgn="base" hangingPunct="0">
        <a:spcBef>
          <a:spcPct val="0"/>
        </a:spcBef>
        <a:spcAft>
          <a:spcPct val="0"/>
        </a:spcAft>
        <a:defRPr sz="2400" kern="1200">
          <a:solidFill>
            <a:srgbClr val="0070C0"/>
          </a:solidFill>
          <a:latin typeface="Gill Sans"/>
          <a:ea typeface="Gill Sans"/>
          <a:cs typeface="Gill Sans"/>
        </a:defRPr>
      </a:lvl1pPr>
      <a:lvl2pPr algn="r" defTabSz="457200" rtl="0" eaLnBrk="0" fontAlgn="base" hangingPunct="0">
        <a:spcBef>
          <a:spcPct val="0"/>
        </a:spcBef>
        <a:spcAft>
          <a:spcPct val="0"/>
        </a:spcAft>
        <a:defRPr sz="2400">
          <a:solidFill>
            <a:srgbClr val="D16A49"/>
          </a:solidFill>
          <a:latin typeface="Gill Sans"/>
          <a:ea typeface="Gill Sans"/>
          <a:cs typeface="Gill Sans"/>
        </a:defRPr>
      </a:lvl2pPr>
      <a:lvl3pPr algn="r" defTabSz="457200" rtl="0" eaLnBrk="0" fontAlgn="base" hangingPunct="0">
        <a:spcBef>
          <a:spcPct val="0"/>
        </a:spcBef>
        <a:spcAft>
          <a:spcPct val="0"/>
        </a:spcAft>
        <a:defRPr sz="2400">
          <a:solidFill>
            <a:srgbClr val="D16A49"/>
          </a:solidFill>
          <a:latin typeface="Gill Sans"/>
          <a:ea typeface="Gill Sans"/>
          <a:cs typeface="Gill Sans"/>
        </a:defRPr>
      </a:lvl3pPr>
      <a:lvl4pPr algn="r" defTabSz="457200" rtl="0" eaLnBrk="0" fontAlgn="base" hangingPunct="0">
        <a:spcBef>
          <a:spcPct val="0"/>
        </a:spcBef>
        <a:spcAft>
          <a:spcPct val="0"/>
        </a:spcAft>
        <a:defRPr sz="2400">
          <a:solidFill>
            <a:srgbClr val="D16A49"/>
          </a:solidFill>
          <a:latin typeface="Gill Sans"/>
          <a:ea typeface="Gill Sans"/>
          <a:cs typeface="Gill Sans"/>
        </a:defRPr>
      </a:lvl4pPr>
      <a:lvl5pPr algn="r" defTabSz="457200" rtl="0" eaLnBrk="0" fontAlgn="base" hangingPunct="0">
        <a:spcBef>
          <a:spcPct val="0"/>
        </a:spcBef>
        <a:spcAft>
          <a:spcPct val="0"/>
        </a:spcAft>
        <a:defRPr sz="2400">
          <a:solidFill>
            <a:srgbClr val="D16A49"/>
          </a:solidFill>
          <a:latin typeface="Gill Sans"/>
          <a:ea typeface="Gill Sans"/>
          <a:cs typeface="Gill Sans"/>
        </a:defRPr>
      </a:lvl5pPr>
      <a:lvl6pPr marL="457200" algn="r" defTabSz="457200" rtl="0" fontAlgn="base">
        <a:spcBef>
          <a:spcPct val="0"/>
        </a:spcBef>
        <a:spcAft>
          <a:spcPct val="0"/>
        </a:spcAft>
        <a:defRPr sz="2400">
          <a:solidFill>
            <a:srgbClr val="D16A49"/>
          </a:solidFill>
          <a:latin typeface="Gill Sans"/>
          <a:ea typeface="Gill Sans"/>
          <a:cs typeface="Gill Sans"/>
        </a:defRPr>
      </a:lvl6pPr>
      <a:lvl7pPr marL="914400" algn="r" defTabSz="457200" rtl="0" fontAlgn="base">
        <a:spcBef>
          <a:spcPct val="0"/>
        </a:spcBef>
        <a:spcAft>
          <a:spcPct val="0"/>
        </a:spcAft>
        <a:defRPr sz="2400">
          <a:solidFill>
            <a:srgbClr val="D16A49"/>
          </a:solidFill>
          <a:latin typeface="Gill Sans"/>
          <a:ea typeface="Gill Sans"/>
          <a:cs typeface="Gill Sans"/>
        </a:defRPr>
      </a:lvl7pPr>
      <a:lvl8pPr marL="1371600" algn="r" defTabSz="457200" rtl="0" fontAlgn="base">
        <a:spcBef>
          <a:spcPct val="0"/>
        </a:spcBef>
        <a:spcAft>
          <a:spcPct val="0"/>
        </a:spcAft>
        <a:defRPr sz="2400">
          <a:solidFill>
            <a:srgbClr val="D16A49"/>
          </a:solidFill>
          <a:latin typeface="Gill Sans"/>
          <a:ea typeface="Gill Sans"/>
          <a:cs typeface="Gill Sans"/>
        </a:defRPr>
      </a:lvl8pPr>
      <a:lvl9pPr marL="1828800" algn="r" defTabSz="457200" rtl="0" fontAlgn="base">
        <a:spcBef>
          <a:spcPct val="0"/>
        </a:spcBef>
        <a:spcAft>
          <a:spcPct val="0"/>
        </a:spcAft>
        <a:defRPr sz="2400">
          <a:solidFill>
            <a:srgbClr val="D16A49"/>
          </a:solidFill>
          <a:latin typeface="Gill Sans"/>
          <a:ea typeface="Gill Sans"/>
          <a:cs typeface="Gill Sans"/>
        </a:defRPr>
      </a:lvl9pPr>
    </p:titleStyle>
    <p:bodyStyle>
      <a:lvl1pPr marL="342900" indent="-342900" algn="l" defTabSz="457200" rtl="0" eaLnBrk="0" fontAlgn="base" hangingPunct="0">
        <a:spcBef>
          <a:spcPct val="20000"/>
        </a:spcBef>
        <a:spcAft>
          <a:spcPct val="0"/>
        </a:spcAft>
        <a:buFont typeface="Arial" charset="0"/>
        <a:buChar char="•"/>
        <a:defRPr sz="12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Arial" charset="0"/>
        <a:buChar char="–"/>
        <a:defRPr sz="12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Arial" charset="0"/>
        <a:buChar char="•"/>
        <a:defRPr sz="12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lan-egezondheid.be/home" TargetMode="External"/><Relationship Id="rId7" Type="http://schemas.openxmlformats.org/officeDocument/2006/relationships/hyperlink" Target="mailto:ehealthcare@health.fgov.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7935" y="2924707"/>
            <a:ext cx="7908065" cy="664058"/>
          </a:xfrm>
        </p:spPr>
        <p:txBody>
          <a:bodyPr/>
          <a:lstStyle/>
          <a:p>
            <a:pPr algn="ctr"/>
            <a:r>
              <a:rPr lang="nl-BE" dirty="0"/>
              <a:t>Actieplan </a:t>
            </a:r>
            <a:r>
              <a:rPr lang="nl-BE" dirty="0" err="1" smtClean="0"/>
              <a:t>eGezondheid</a:t>
            </a:r>
            <a:r>
              <a:rPr lang="nl-BE" dirty="0" smtClean="0"/>
              <a:t> </a:t>
            </a:r>
            <a:r>
              <a:rPr lang="nl-BE" dirty="0"/>
              <a:t>/ Plan </a:t>
            </a:r>
            <a:r>
              <a:rPr lang="nl-BE" dirty="0" err="1" smtClean="0"/>
              <a:t>d’action</a:t>
            </a:r>
            <a:r>
              <a:rPr lang="nl-BE" dirty="0" smtClean="0"/>
              <a:t> </a:t>
            </a:r>
            <a:r>
              <a:rPr lang="nl-BE" dirty="0" err="1" smtClean="0"/>
              <a:t>eSanté</a:t>
            </a:r>
            <a:r>
              <a:rPr lang="nl-BE" dirty="0"/>
              <a:t/>
            </a:r>
            <a:br>
              <a:rPr lang="nl-BE" dirty="0"/>
            </a:br>
            <a:r>
              <a:rPr lang="nl-BE" dirty="0"/>
              <a:t>2019 - 2021</a:t>
            </a:r>
            <a:endParaRPr lang="en-US" sz="2000" dirty="0"/>
          </a:p>
        </p:txBody>
      </p:sp>
      <p:pic>
        <p:nvPicPr>
          <p:cNvPr id="9" name="Picture 2" descr="http://plan-egezondheid.be.178-208-48-194.yoolspreview.be/wp-content/uploads/nl-logo.jpg">
            <a:hlinkClick r:id="rId3"/>
          </p:cNvPr>
          <p:cNvPicPr>
            <a:picLocks noChangeAspect="1" noChangeArrowheads="1"/>
          </p:cNvPicPr>
          <p:nvPr/>
        </p:nvPicPr>
        <p:blipFill>
          <a:blip r:embed="rId4"/>
          <a:srcRect/>
          <a:stretch>
            <a:fillRect/>
          </a:stretch>
        </p:blipFill>
        <p:spPr bwMode="auto">
          <a:xfrm>
            <a:off x="13734" y="6432069"/>
            <a:ext cx="1811336" cy="414820"/>
          </a:xfrm>
          <a:prstGeom prst="rect">
            <a:avLst/>
          </a:prstGeom>
          <a:noFill/>
        </p:spPr>
      </p:pic>
      <p:pic>
        <p:nvPicPr>
          <p:cNvPr id="10" name="Picture 4" descr="http://plan-egezondheid.be.178-208-48-194.yoolspreview.be/wp-content/uploads/fr-logo.jpg">
            <a:hlinkClick r:id="rId3"/>
          </p:cNvPr>
          <p:cNvPicPr>
            <a:picLocks noChangeAspect="1" noChangeArrowheads="1"/>
          </p:cNvPicPr>
          <p:nvPr/>
        </p:nvPicPr>
        <p:blipFill>
          <a:blip r:embed="rId5"/>
          <a:srcRect/>
          <a:stretch>
            <a:fillRect/>
          </a:stretch>
        </p:blipFill>
        <p:spPr bwMode="auto">
          <a:xfrm>
            <a:off x="8041617" y="6432068"/>
            <a:ext cx="1811336" cy="414821"/>
          </a:xfrm>
          <a:prstGeom prst="rect">
            <a:avLst/>
          </a:prstGeom>
          <a:noFill/>
        </p:spPr>
      </p:pic>
      <p:pic>
        <p:nvPicPr>
          <p:cNvPr id="7" name="Tijdelijke aanduiding voor inhoud 6"/>
          <p:cNvPicPr>
            <a:picLocks noGrp="1" noChangeAspect="1"/>
          </p:cNvPicPr>
          <p:nvPr>
            <p:ph idx="13"/>
          </p:nvPr>
        </p:nvPicPr>
        <p:blipFill>
          <a:blip r:embed="rId6">
            <a:extLst>
              <a:ext uri="{28A0092B-C50C-407E-A947-70E740481C1C}">
                <a14:useLocalDpi xmlns:a14="http://schemas.microsoft.com/office/drawing/2010/main" val="0"/>
              </a:ext>
            </a:extLst>
          </a:blip>
          <a:stretch>
            <a:fillRect/>
          </a:stretch>
        </p:blipFill>
        <p:spPr>
          <a:xfrm>
            <a:off x="5625983" y="460932"/>
            <a:ext cx="3108788" cy="1513642"/>
          </a:xfrm>
        </p:spPr>
      </p:pic>
      <p:sp>
        <p:nvSpPr>
          <p:cNvPr id="11" name="Titel 1"/>
          <p:cNvSpPr txBox="1">
            <a:spLocks/>
          </p:cNvSpPr>
          <p:nvPr/>
        </p:nvSpPr>
        <p:spPr bwMode="auto">
          <a:xfrm>
            <a:off x="2006398" y="5610675"/>
            <a:ext cx="1641677" cy="43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0" kern="1200">
                <a:solidFill>
                  <a:srgbClr val="0070C0"/>
                </a:solidFill>
                <a:latin typeface="Gill Sans"/>
                <a:ea typeface="Gill Sans"/>
                <a:cs typeface="Gill Sans"/>
              </a:defRPr>
            </a:lvl1pPr>
            <a:lvl2pPr algn="r" defTabSz="457200" rtl="0" eaLnBrk="0" fontAlgn="base" hangingPunct="0">
              <a:spcBef>
                <a:spcPct val="0"/>
              </a:spcBef>
              <a:spcAft>
                <a:spcPct val="0"/>
              </a:spcAft>
              <a:defRPr sz="2400">
                <a:solidFill>
                  <a:srgbClr val="D16A49"/>
                </a:solidFill>
                <a:latin typeface="Gill Sans"/>
                <a:ea typeface="Gill Sans"/>
                <a:cs typeface="Gill Sans"/>
              </a:defRPr>
            </a:lvl2pPr>
            <a:lvl3pPr algn="r" defTabSz="457200" rtl="0" eaLnBrk="0" fontAlgn="base" hangingPunct="0">
              <a:spcBef>
                <a:spcPct val="0"/>
              </a:spcBef>
              <a:spcAft>
                <a:spcPct val="0"/>
              </a:spcAft>
              <a:defRPr sz="2400">
                <a:solidFill>
                  <a:srgbClr val="D16A49"/>
                </a:solidFill>
                <a:latin typeface="Gill Sans"/>
                <a:ea typeface="Gill Sans"/>
                <a:cs typeface="Gill Sans"/>
              </a:defRPr>
            </a:lvl3pPr>
            <a:lvl4pPr algn="r" defTabSz="457200" rtl="0" eaLnBrk="0" fontAlgn="base" hangingPunct="0">
              <a:spcBef>
                <a:spcPct val="0"/>
              </a:spcBef>
              <a:spcAft>
                <a:spcPct val="0"/>
              </a:spcAft>
              <a:defRPr sz="2400">
                <a:solidFill>
                  <a:srgbClr val="D16A49"/>
                </a:solidFill>
                <a:latin typeface="Gill Sans"/>
                <a:ea typeface="Gill Sans"/>
                <a:cs typeface="Gill Sans"/>
              </a:defRPr>
            </a:lvl4pPr>
            <a:lvl5pPr algn="r" defTabSz="457200" rtl="0" eaLnBrk="0" fontAlgn="base" hangingPunct="0">
              <a:spcBef>
                <a:spcPct val="0"/>
              </a:spcBef>
              <a:spcAft>
                <a:spcPct val="0"/>
              </a:spcAft>
              <a:defRPr sz="2400">
                <a:solidFill>
                  <a:srgbClr val="D16A49"/>
                </a:solidFill>
                <a:latin typeface="Gill Sans"/>
                <a:ea typeface="Gill Sans"/>
                <a:cs typeface="Gill Sans"/>
              </a:defRPr>
            </a:lvl5pPr>
            <a:lvl6pPr marL="457200" algn="r" defTabSz="457200" rtl="0" fontAlgn="base">
              <a:spcBef>
                <a:spcPct val="0"/>
              </a:spcBef>
              <a:spcAft>
                <a:spcPct val="0"/>
              </a:spcAft>
              <a:defRPr sz="2400">
                <a:solidFill>
                  <a:srgbClr val="D16A49"/>
                </a:solidFill>
                <a:latin typeface="Gill Sans"/>
                <a:ea typeface="Gill Sans"/>
                <a:cs typeface="Gill Sans"/>
              </a:defRPr>
            </a:lvl6pPr>
            <a:lvl7pPr marL="914400" algn="r" defTabSz="457200" rtl="0" fontAlgn="base">
              <a:spcBef>
                <a:spcPct val="0"/>
              </a:spcBef>
              <a:spcAft>
                <a:spcPct val="0"/>
              </a:spcAft>
              <a:defRPr sz="2400">
                <a:solidFill>
                  <a:srgbClr val="D16A49"/>
                </a:solidFill>
                <a:latin typeface="Gill Sans"/>
                <a:ea typeface="Gill Sans"/>
                <a:cs typeface="Gill Sans"/>
              </a:defRPr>
            </a:lvl7pPr>
            <a:lvl8pPr marL="1371600" algn="r" defTabSz="457200" rtl="0" fontAlgn="base">
              <a:spcBef>
                <a:spcPct val="0"/>
              </a:spcBef>
              <a:spcAft>
                <a:spcPct val="0"/>
              </a:spcAft>
              <a:defRPr sz="2400">
                <a:solidFill>
                  <a:srgbClr val="D16A49"/>
                </a:solidFill>
                <a:latin typeface="Gill Sans"/>
                <a:ea typeface="Gill Sans"/>
                <a:cs typeface="Gill Sans"/>
              </a:defRPr>
            </a:lvl8pPr>
            <a:lvl9pPr marL="1828800" algn="r" defTabSz="457200" rtl="0" fontAlgn="base">
              <a:spcBef>
                <a:spcPct val="0"/>
              </a:spcBef>
              <a:spcAft>
                <a:spcPct val="0"/>
              </a:spcAft>
              <a:defRPr sz="2400">
                <a:solidFill>
                  <a:srgbClr val="D16A49"/>
                </a:solidFill>
                <a:latin typeface="Gill Sans"/>
                <a:ea typeface="Gill Sans"/>
                <a:cs typeface="Gill Sans"/>
              </a:defRPr>
            </a:lvl9pPr>
          </a:lstStyle>
          <a:p>
            <a:pPr>
              <a:spcBef>
                <a:spcPct val="20000"/>
              </a:spcBef>
              <a:buFont typeface="Arial" charset="0"/>
              <a:buNone/>
            </a:pPr>
            <a:r>
              <a:rPr lang="nl-NL" sz="1600" i="1" dirty="0" err="1" smtClean="0">
                <a:solidFill>
                  <a:srgbClr val="898989"/>
                </a:solidFill>
                <a:latin typeface="Gill Sans MT"/>
                <a:ea typeface="Gill Sans MT"/>
                <a:cs typeface="Gill Sans MT"/>
              </a:rPr>
              <a:t>February</a:t>
            </a:r>
            <a:r>
              <a:rPr lang="nl-NL" sz="1600" i="1" dirty="0" smtClean="0">
                <a:solidFill>
                  <a:srgbClr val="898989"/>
                </a:solidFill>
                <a:latin typeface="Gill Sans MT"/>
                <a:ea typeface="Gill Sans MT"/>
                <a:cs typeface="Gill Sans MT"/>
              </a:rPr>
              <a:t> 5, </a:t>
            </a:r>
            <a:r>
              <a:rPr lang="nl-NL" sz="1600" i="1" dirty="0">
                <a:solidFill>
                  <a:srgbClr val="898989"/>
                </a:solidFill>
                <a:latin typeface="Gill Sans MT"/>
                <a:ea typeface="Gill Sans MT"/>
                <a:cs typeface="Gill Sans MT"/>
              </a:rPr>
              <a:t>2019</a:t>
            </a:r>
            <a:endParaRPr lang="nl-NL" sz="1800" dirty="0">
              <a:solidFill>
                <a:srgbClr val="898989"/>
              </a:solidFill>
              <a:latin typeface="Gill Sans MT"/>
              <a:ea typeface="Gill Sans MT"/>
              <a:cs typeface="Gill Sans MT"/>
            </a:endParaRPr>
          </a:p>
        </p:txBody>
      </p:sp>
      <p:sp>
        <p:nvSpPr>
          <p:cNvPr id="15" name="Titel 1"/>
          <p:cNvSpPr txBox="1">
            <a:spLocks/>
          </p:cNvSpPr>
          <p:nvPr/>
        </p:nvSpPr>
        <p:spPr bwMode="auto">
          <a:xfrm>
            <a:off x="3108" y="5610675"/>
            <a:ext cx="1751048" cy="43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0" kern="1200">
                <a:solidFill>
                  <a:srgbClr val="0070C0"/>
                </a:solidFill>
                <a:latin typeface="Gill Sans"/>
                <a:ea typeface="Gill Sans"/>
                <a:cs typeface="Gill Sans"/>
              </a:defRPr>
            </a:lvl1pPr>
            <a:lvl2pPr algn="r" defTabSz="457200" rtl="0" eaLnBrk="0" fontAlgn="base" hangingPunct="0">
              <a:spcBef>
                <a:spcPct val="0"/>
              </a:spcBef>
              <a:spcAft>
                <a:spcPct val="0"/>
              </a:spcAft>
              <a:defRPr sz="2400">
                <a:solidFill>
                  <a:srgbClr val="D16A49"/>
                </a:solidFill>
                <a:latin typeface="Gill Sans"/>
                <a:ea typeface="Gill Sans"/>
                <a:cs typeface="Gill Sans"/>
              </a:defRPr>
            </a:lvl2pPr>
            <a:lvl3pPr algn="r" defTabSz="457200" rtl="0" eaLnBrk="0" fontAlgn="base" hangingPunct="0">
              <a:spcBef>
                <a:spcPct val="0"/>
              </a:spcBef>
              <a:spcAft>
                <a:spcPct val="0"/>
              </a:spcAft>
              <a:defRPr sz="2400">
                <a:solidFill>
                  <a:srgbClr val="D16A49"/>
                </a:solidFill>
                <a:latin typeface="Gill Sans"/>
                <a:ea typeface="Gill Sans"/>
                <a:cs typeface="Gill Sans"/>
              </a:defRPr>
            </a:lvl3pPr>
            <a:lvl4pPr algn="r" defTabSz="457200" rtl="0" eaLnBrk="0" fontAlgn="base" hangingPunct="0">
              <a:spcBef>
                <a:spcPct val="0"/>
              </a:spcBef>
              <a:spcAft>
                <a:spcPct val="0"/>
              </a:spcAft>
              <a:defRPr sz="2400">
                <a:solidFill>
                  <a:srgbClr val="D16A49"/>
                </a:solidFill>
                <a:latin typeface="Gill Sans"/>
                <a:ea typeface="Gill Sans"/>
                <a:cs typeface="Gill Sans"/>
              </a:defRPr>
            </a:lvl4pPr>
            <a:lvl5pPr algn="r" defTabSz="457200" rtl="0" eaLnBrk="0" fontAlgn="base" hangingPunct="0">
              <a:spcBef>
                <a:spcPct val="0"/>
              </a:spcBef>
              <a:spcAft>
                <a:spcPct val="0"/>
              </a:spcAft>
              <a:defRPr sz="2400">
                <a:solidFill>
                  <a:srgbClr val="D16A49"/>
                </a:solidFill>
                <a:latin typeface="Gill Sans"/>
                <a:ea typeface="Gill Sans"/>
                <a:cs typeface="Gill Sans"/>
              </a:defRPr>
            </a:lvl5pPr>
            <a:lvl6pPr marL="457200" algn="r" defTabSz="457200" rtl="0" fontAlgn="base">
              <a:spcBef>
                <a:spcPct val="0"/>
              </a:spcBef>
              <a:spcAft>
                <a:spcPct val="0"/>
              </a:spcAft>
              <a:defRPr sz="2400">
                <a:solidFill>
                  <a:srgbClr val="D16A49"/>
                </a:solidFill>
                <a:latin typeface="Gill Sans"/>
                <a:ea typeface="Gill Sans"/>
                <a:cs typeface="Gill Sans"/>
              </a:defRPr>
            </a:lvl6pPr>
            <a:lvl7pPr marL="914400" algn="r" defTabSz="457200" rtl="0" fontAlgn="base">
              <a:spcBef>
                <a:spcPct val="0"/>
              </a:spcBef>
              <a:spcAft>
                <a:spcPct val="0"/>
              </a:spcAft>
              <a:defRPr sz="2400">
                <a:solidFill>
                  <a:srgbClr val="D16A49"/>
                </a:solidFill>
                <a:latin typeface="Gill Sans"/>
                <a:ea typeface="Gill Sans"/>
                <a:cs typeface="Gill Sans"/>
              </a:defRPr>
            </a:lvl7pPr>
            <a:lvl8pPr marL="1371600" algn="r" defTabSz="457200" rtl="0" fontAlgn="base">
              <a:spcBef>
                <a:spcPct val="0"/>
              </a:spcBef>
              <a:spcAft>
                <a:spcPct val="0"/>
              </a:spcAft>
              <a:defRPr sz="2400">
                <a:solidFill>
                  <a:srgbClr val="D16A49"/>
                </a:solidFill>
                <a:latin typeface="Gill Sans"/>
                <a:ea typeface="Gill Sans"/>
                <a:cs typeface="Gill Sans"/>
              </a:defRPr>
            </a:lvl8pPr>
            <a:lvl9pPr marL="1828800" algn="r" defTabSz="457200" rtl="0" fontAlgn="base">
              <a:spcBef>
                <a:spcPct val="0"/>
              </a:spcBef>
              <a:spcAft>
                <a:spcPct val="0"/>
              </a:spcAft>
              <a:defRPr sz="2400">
                <a:solidFill>
                  <a:srgbClr val="D16A49"/>
                </a:solidFill>
                <a:latin typeface="Gill Sans"/>
                <a:ea typeface="Gill Sans"/>
                <a:cs typeface="Gill Sans"/>
              </a:defRPr>
            </a:lvl9pPr>
          </a:lstStyle>
          <a:p>
            <a:pPr>
              <a:spcBef>
                <a:spcPct val="20000"/>
              </a:spcBef>
              <a:buFont typeface="Arial" charset="0"/>
              <a:buNone/>
            </a:pPr>
            <a:r>
              <a:rPr lang="nl-NL" sz="1600" i="1" dirty="0">
                <a:solidFill>
                  <a:srgbClr val="898989"/>
                </a:solidFill>
                <a:latin typeface="Gill Sans MT"/>
                <a:ea typeface="Gill Sans MT"/>
                <a:cs typeface="Gill Sans MT"/>
              </a:rPr>
              <a:t>Version 1.0 </a:t>
            </a:r>
            <a:endParaRPr lang="nl-NL" sz="1800" dirty="0">
              <a:solidFill>
                <a:srgbClr val="898989"/>
              </a:solidFill>
              <a:latin typeface="Gill Sans MT"/>
              <a:ea typeface="Gill Sans MT"/>
              <a:cs typeface="Gill Sans MT"/>
            </a:endParaRPr>
          </a:p>
        </p:txBody>
      </p:sp>
      <p:sp>
        <p:nvSpPr>
          <p:cNvPr id="8" name="Titel 1"/>
          <p:cNvSpPr txBox="1">
            <a:spLocks/>
          </p:cNvSpPr>
          <p:nvPr/>
        </p:nvSpPr>
        <p:spPr bwMode="auto">
          <a:xfrm>
            <a:off x="6632448" y="5610675"/>
            <a:ext cx="3000849" cy="43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0" kern="1200">
                <a:solidFill>
                  <a:srgbClr val="0070C0"/>
                </a:solidFill>
                <a:latin typeface="Gill Sans"/>
                <a:ea typeface="Gill Sans"/>
                <a:cs typeface="Gill Sans"/>
              </a:defRPr>
            </a:lvl1pPr>
            <a:lvl2pPr algn="r" defTabSz="457200" rtl="0" eaLnBrk="0" fontAlgn="base" hangingPunct="0">
              <a:spcBef>
                <a:spcPct val="0"/>
              </a:spcBef>
              <a:spcAft>
                <a:spcPct val="0"/>
              </a:spcAft>
              <a:defRPr sz="2400">
                <a:solidFill>
                  <a:srgbClr val="D16A49"/>
                </a:solidFill>
                <a:latin typeface="Gill Sans"/>
                <a:ea typeface="Gill Sans"/>
                <a:cs typeface="Gill Sans"/>
              </a:defRPr>
            </a:lvl2pPr>
            <a:lvl3pPr algn="r" defTabSz="457200" rtl="0" eaLnBrk="0" fontAlgn="base" hangingPunct="0">
              <a:spcBef>
                <a:spcPct val="0"/>
              </a:spcBef>
              <a:spcAft>
                <a:spcPct val="0"/>
              </a:spcAft>
              <a:defRPr sz="2400">
                <a:solidFill>
                  <a:srgbClr val="D16A49"/>
                </a:solidFill>
                <a:latin typeface="Gill Sans"/>
                <a:ea typeface="Gill Sans"/>
                <a:cs typeface="Gill Sans"/>
              </a:defRPr>
            </a:lvl3pPr>
            <a:lvl4pPr algn="r" defTabSz="457200" rtl="0" eaLnBrk="0" fontAlgn="base" hangingPunct="0">
              <a:spcBef>
                <a:spcPct val="0"/>
              </a:spcBef>
              <a:spcAft>
                <a:spcPct val="0"/>
              </a:spcAft>
              <a:defRPr sz="2400">
                <a:solidFill>
                  <a:srgbClr val="D16A49"/>
                </a:solidFill>
                <a:latin typeface="Gill Sans"/>
                <a:ea typeface="Gill Sans"/>
                <a:cs typeface="Gill Sans"/>
              </a:defRPr>
            </a:lvl4pPr>
            <a:lvl5pPr algn="r" defTabSz="457200" rtl="0" eaLnBrk="0" fontAlgn="base" hangingPunct="0">
              <a:spcBef>
                <a:spcPct val="0"/>
              </a:spcBef>
              <a:spcAft>
                <a:spcPct val="0"/>
              </a:spcAft>
              <a:defRPr sz="2400">
                <a:solidFill>
                  <a:srgbClr val="D16A49"/>
                </a:solidFill>
                <a:latin typeface="Gill Sans"/>
                <a:ea typeface="Gill Sans"/>
                <a:cs typeface="Gill Sans"/>
              </a:defRPr>
            </a:lvl5pPr>
            <a:lvl6pPr marL="457200" algn="r" defTabSz="457200" rtl="0" fontAlgn="base">
              <a:spcBef>
                <a:spcPct val="0"/>
              </a:spcBef>
              <a:spcAft>
                <a:spcPct val="0"/>
              </a:spcAft>
              <a:defRPr sz="2400">
                <a:solidFill>
                  <a:srgbClr val="D16A49"/>
                </a:solidFill>
                <a:latin typeface="Gill Sans"/>
                <a:ea typeface="Gill Sans"/>
                <a:cs typeface="Gill Sans"/>
              </a:defRPr>
            </a:lvl6pPr>
            <a:lvl7pPr marL="914400" algn="r" defTabSz="457200" rtl="0" fontAlgn="base">
              <a:spcBef>
                <a:spcPct val="0"/>
              </a:spcBef>
              <a:spcAft>
                <a:spcPct val="0"/>
              </a:spcAft>
              <a:defRPr sz="2400">
                <a:solidFill>
                  <a:srgbClr val="D16A49"/>
                </a:solidFill>
                <a:latin typeface="Gill Sans"/>
                <a:ea typeface="Gill Sans"/>
                <a:cs typeface="Gill Sans"/>
              </a:defRPr>
            </a:lvl7pPr>
            <a:lvl8pPr marL="1371600" algn="r" defTabSz="457200" rtl="0" fontAlgn="base">
              <a:spcBef>
                <a:spcPct val="0"/>
              </a:spcBef>
              <a:spcAft>
                <a:spcPct val="0"/>
              </a:spcAft>
              <a:defRPr sz="2400">
                <a:solidFill>
                  <a:srgbClr val="D16A49"/>
                </a:solidFill>
                <a:latin typeface="Gill Sans"/>
                <a:ea typeface="Gill Sans"/>
                <a:cs typeface="Gill Sans"/>
              </a:defRPr>
            </a:lvl8pPr>
            <a:lvl9pPr marL="1828800" algn="r" defTabSz="457200" rtl="0" fontAlgn="base">
              <a:spcBef>
                <a:spcPct val="0"/>
              </a:spcBef>
              <a:spcAft>
                <a:spcPct val="0"/>
              </a:spcAft>
              <a:defRPr sz="2400">
                <a:solidFill>
                  <a:srgbClr val="D16A49"/>
                </a:solidFill>
                <a:latin typeface="Gill Sans"/>
                <a:ea typeface="Gill Sans"/>
                <a:cs typeface="Gill Sans"/>
              </a:defRPr>
            </a:lvl9pPr>
          </a:lstStyle>
          <a:p>
            <a:pPr>
              <a:spcBef>
                <a:spcPct val="20000"/>
              </a:spcBef>
              <a:buFont typeface="Arial" charset="0"/>
              <a:buNone/>
            </a:pPr>
            <a:r>
              <a:rPr lang="nl-BE" sz="1600" i="1" u="sng" dirty="0" smtClean="0">
                <a:hlinkClick r:id="rId7"/>
              </a:rPr>
              <a:t>frank.robben@ehealth.fgov.be</a:t>
            </a:r>
            <a:endParaRPr lang="nl-NL" sz="1800" i="1" dirty="0">
              <a:solidFill>
                <a:srgbClr val="898989"/>
              </a:solidFill>
              <a:latin typeface="Gill Sans MT"/>
              <a:ea typeface="Gill Sans MT"/>
              <a:cs typeface="Gill Sans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0 </a:t>
            </a:r>
            <a:r>
              <a:rPr lang="nl-BE" dirty="0" smtClean="0"/>
              <a:t>- Fundamenten </a:t>
            </a:r>
            <a:r>
              <a:rPr lang="nl-BE" dirty="0"/>
              <a:t>(2/2)</a:t>
            </a:r>
          </a:p>
        </p:txBody>
      </p:sp>
      <p:sp>
        <p:nvSpPr>
          <p:cNvPr id="3" name="Tijdelijke aanduiding voor inhoud 2"/>
          <p:cNvSpPr>
            <a:spLocks noGrp="1"/>
          </p:cNvSpPr>
          <p:nvPr>
            <p:ph idx="1"/>
          </p:nvPr>
        </p:nvSpPr>
        <p:spPr/>
        <p:txBody>
          <a:bodyPr>
            <a:normAutofit fontScale="92500" lnSpcReduction="10000"/>
          </a:bodyPr>
          <a:lstStyle/>
          <a:p>
            <a:pPr>
              <a:lnSpc>
                <a:spcPct val="120000"/>
              </a:lnSpc>
            </a:pPr>
            <a:r>
              <a:rPr lang="nl-NL" b="1" dirty="0"/>
              <a:t>0.5 Informatiestandaarden</a:t>
            </a:r>
            <a:r>
              <a:rPr lang="nl-NL" dirty="0"/>
              <a:t>: </a:t>
            </a:r>
            <a:r>
              <a:rPr lang="nl-BE" dirty="0"/>
              <a:t>de verdere uitbouw van </a:t>
            </a:r>
            <a:r>
              <a:rPr lang="nl-BE" dirty="0" err="1"/>
              <a:t>eGezondheid</a:t>
            </a:r>
            <a:r>
              <a:rPr lang="nl-BE" dirty="0"/>
              <a:t> wordt maximaal gebaseerd op open, state-of-</a:t>
            </a:r>
            <a:r>
              <a:rPr lang="nl-BE" dirty="0" err="1"/>
              <a:t>the</a:t>
            </a:r>
            <a:r>
              <a:rPr lang="nl-BE" dirty="0"/>
              <a:t>-art internationale standaarden, met redelijke waarborgen op backward </a:t>
            </a:r>
            <a:r>
              <a:rPr lang="nl-BE" dirty="0" err="1"/>
              <a:t>compatibility</a:t>
            </a:r>
            <a:endParaRPr lang="nl-NL" dirty="0"/>
          </a:p>
          <a:p>
            <a:pPr>
              <a:lnSpc>
                <a:spcPct val="120000"/>
              </a:lnSpc>
            </a:pPr>
            <a:endParaRPr lang="nl-NL" dirty="0"/>
          </a:p>
          <a:p>
            <a:pPr>
              <a:lnSpc>
                <a:spcPct val="120000"/>
              </a:lnSpc>
            </a:pPr>
            <a:r>
              <a:rPr lang="nl-NL" b="1" dirty="0"/>
              <a:t>0.6 Terminologie</a:t>
            </a:r>
            <a:r>
              <a:rPr lang="nl-NL" dirty="0"/>
              <a:t>: </a:t>
            </a:r>
            <a:r>
              <a:rPr lang="nl-BE" dirty="0"/>
              <a:t>de gegevensuitwisseling tussen </a:t>
            </a:r>
            <a:r>
              <a:rPr lang="nl-BE" dirty="0" err="1"/>
              <a:t>eGezondheidssystemen</a:t>
            </a:r>
            <a:r>
              <a:rPr lang="nl-BE" dirty="0"/>
              <a:t> vereisen gestandaardiseerde informatie-coderingen</a:t>
            </a:r>
            <a:endParaRPr lang="nl-NL" dirty="0"/>
          </a:p>
          <a:p>
            <a:pPr>
              <a:lnSpc>
                <a:spcPct val="120000"/>
              </a:lnSpc>
            </a:pPr>
            <a:endParaRPr lang="nl-NL" dirty="0"/>
          </a:p>
          <a:p>
            <a:pPr>
              <a:lnSpc>
                <a:spcPct val="120000"/>
              </a:lnSpc>
            </a:pPr>
            <a:r>
              <a:rPr lang="nl-NL" b="1" dirty="0"/>
              <a:t>0.7 </a:t>
            </a:r>
            <a:r>
              <a:rPr lang="nl-NL" b="1" dirty="0" err="1"/>
              <a:t>CoBRHA</a:t>
            </a:r>
            <a:r>
              <a:rPr lang="nl-NL" b="1" dirty="0"/>
              <a:t> Next </a:t>
            </a:r>
            <a:r>
              <a:rPr lang="nl-NL" b="1" dirty="0" err="1"/>
              <a:t>Generation</a:t>
            </a:r>
            <a:r>
              <a:rPr lang="nl-NL" b="1" dirty="0"/>
              <a:t> &amp; UPPAD</a:t>
            </a:r>
            <a:r>
              <a:rPr lang="nl-NL" dirty="0"/>
              <a:t>: o</a:t>
            </a:r>
            <a:r>
              <a:rPr lang="nl-BE" dirty="0"/>
              <a:t>m de toegevoegde waarde van het bestaande systeem </a:t>
            </a:r>
            <a:r>
              <a:rPr lang="nl-BE" dirty="0" err="1"/>
              <a:t>CobrHa</a:t>
            </a:r>
            <a:r>
              <a:rPr lang="nl-BE" dirty="0"/>
              <a:t> in proces-kwaliteit en –efficiëntie te verhogen, zijn extra functionaliteiten vereist zoals historiek, </a:t>
            </a:r>
            <a:r>
              <a:rPr lang="nl-BE" dirty="0" err="1"/>
              <a:t>publish-and-subscribe</a:t>
            </a:r>
            <a:endParaRPr lang="nl-NL" dirty="0"/>
          </a:p>
          <a:p>
            <a:pPr>
              <a:lnSpc>
                <a:spcPct val="120000"/>
              </a:lnSpc>
            </a:pPr>
            <a:endParaRPr lang="nl-NL" dirty="0"/>
          </a:p>
          <a:p>
            <a:pPr>
              <a:lnSpc>
                <a:spcPct val="120000"/>
              </a:lnSpc>
            </a:pPr>
            <a:r>
              <a:rPr lang="nl-NL" b="1" dirty="0"/>
              <a:t>0.8 Strategisch onderzoek naar efficiënte samenwerkingsmodellen met externe betrokkenen</a:t>
            </a:r>
            <a:r>
              <a:rPr lang="nl-NL" dirty="0">
                <a:solidFill>
                  <a:srgbClr val="087670"/>
                </a:solidFill>
              </a:rPr>
              <a:t>: </a:t>
            </a:r>
            <a:r>
              <a:rPr lang="nl-BE" dirty="0"/>
              <a:t>de overheden, zorgverleners en organisaties actief in de zorg hebben nood aan een betere en grotere impact te hebben op de ontwikkeling van nieuwe en bijkomende functionaliteiten door de softwareleveranciers van e-Gezondheidssystemen</a:t>
            </a:r>
            <a:endParaRPr lang="nl-NL" dirty="0">
              <a:solidFill>
                <a:srgbClr val="087670"/>
              </a:solidFill>
            </a:endParaRPr>
          </a:p>
          <a:p>
            <a:pPr>
              <a:lnSpc>
                <a:spcPct val="120000"/>
              </a:lnSpc>
            </a:pPr>
            <a:endParaRPr lang="nl-BE" dirty="0"/>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10</a:t>
            </a:fld>
            <a:endParaRPr lang="nl-NL" dirty="0"/>
          </a:p>
        </p:txBody>
      </p:sp>
    </p:spTree>
    <p:extLst>
      <p:ext uri="{BB962C8B-B14F-4D97-AF65-F5344CB8AC3E}">
        <p14:creationId xmlns:p14="http://schemas.microsoft.com/office/powerpoint/2010/main" val="144773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1 </a:t>
            </a:r>
            <a:r>
              <a:rPr lang="nl-BE" dirty="0" smtClean="0"/>
              <a:t>- Transversaal</a:t>
            </a:r>
            <a:endParaRPr lang="nl-BE" dirty="0"/>
          </a:p>
        </p:txBody>
      </p:sp>
      <p:sp>
        <p:nvSpPr>
          <p:cNvPr id="3" name="Tijdelijke aanduiding voor inhoud 2"/>
          <p:cNvSpPr>
            <a:spLocks noGrp="1"/>
          </p:cNvSpPr>
          <p:nvPr>
            <p:ph idx="1"/>
          </p:nvPr>
        </p:nvSpPr>
        <p:spPr/>
        <p:txBody>
          <a:bodyPr/>
          <a:lstStyle/>
          <a:p>
            <a:pPr>
              <a:lnSpc>
                <a:spcPct val="120000"/>
              </a:lnSpc>
            </a:pPr>
            <a:r>
              <a:rPr lang="nl-BE" b="1" dirty="0"/>
              <a:t>1.1 Communicatie</a:t>
            </a:r>
            <a:r>
              <a:rPr lang="nl-BE" dirty="0"/>
              <a:t>: dit project focust op externe communicatie, m.a.w. naar zorgactoren, zorginstellingen, organisaties in de gezondheid of de zorg, softwareontwikkelaars en de burger</a:t>
            </a:r>
          </a:p>
          <a:p>
            <a:pPr>
              <a:lnSpc>
                <a:spcPct val="120000"/>
              </a:lnSpc>
            </a:pPr>
            <a:endParaRPr lang="nl-BE" dirty="0"/>
          </a:p>
          <a:p>
            <a:pPr>
              <a:lnSpc>
                <a:spcPct val="120000"/>
              </a:lnSpc>
            </a:pPr>
            <a:r>
              <a:rPr lang="nl-BE" b="1" dirty="0"/>
              <a:t>1.2 Programma-monitoring</a:t>
            </a:r>
            <a:r>
              <a:rPr lang="nl-BE" dirty="0"/>
              <a:t>: dit project concentreert zich op het opvolgen van het gebruik van de opgeleverde systemen door eindgebruikers en </a:t>
            </a:r>
            <a:r>
              <a:rPr lang="nl-BE" dirty="0" err="1"/>
              <a:t>eGezondheidsdiensten</a:t>
            </a:r>
            <a:r>
              <a:rPr lang="nl-BE" dirty="0"/>
              <a:t> en wil een consistente en eenduidige verzameling opbouwen van functionele gebruikersgegevens</a:t>
            </a:r>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11</a:t>
            </a:fld>
            <a:endParaRPr lang="nl-NL" dirty="0"/>
          </a:p>
        </p:txBody>
      </p:sp>
    </p:spTree>
    <p:extLst>
      <p:ext uri="{BB962C8B-B14F-4D97-AF65-F5344CB8AC3E}">
        <p14:creationId xmlns:p14="http://schemas.microsoft.com/office/powerpoint/2010/main" val="356569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2 </a:t>
            </a:r>
            <a:r>
              <a:rPr lang="nl-BE" dirty="0" smtClean="0"/>
              <a:t>- Ondersteuning</a:t>
            </a:r>
            <a:endParaRPr lang="nl-BE" dirty="0"/>
          </a:p>
        </p:txBody>
      </p:sp>
      <p:sp>
        <p:nvSpPr>
          <p:cNvPr id="3" name="Tijdelijke aanduiding voor inhoud 2"/>
          <p:cNvSpPr>
            <a:spLocks noGrp="1"/>
          </p:cNvSpPr>
          <p:nvPr>
            <p:ph idx="1"/>
          </p:nvPr>
        </p:nvSpPr>
        <p:spPr/>
        <p:txBody>
          <a:bodyPr/>
          <a:lstStyle/>
          <a:p>
            <a:pPr>
              <a:lnSpc>
                <a:spcPct val="120000"/>
              </a:lnSpc>
              <a:spcAft>
                <a:spcPts val="600"/>
              </a:spcAft>
            </a:pPr>
            <a:r>
              <a:rPr lang="nl-BE" b="1" dirty="0"/>
              <a:t>2.1 Incentives</a:t>
            </a:r>
            <a:r>
              <a:rPr lang="nl-BE" dirty="0"/>
              <a:t>: </a:t>
            </a:r>
            <a:r>
              <a:rPr lang="nl-BE" dirty="0" smtClean="0"/>
              <a:t>sinds </a:t>
            </a:r>
            <a:r>
              <a:rPr lang="nl-BE" dirty="0"/>
              <a:t>de start van het actieplan 2013-2018 krijgen bepaalde groepen van zorgverstrekkers incentives voor het gebruik van en zinvol toepassen van </a:t>
            </a:r>
            <a:r>
              <a:rPr lang="nl-BE" dirty="0" err="1"/>
              <a:t>eGezondheid</a:t>
            </a:r>
            <a:r>
              <a:rPr lang="nl-BE" dirty="0"/>
              <a:t>. Deze incentives blijven ook in het actieplan e-Gezondheid 2019-2021 een zinnige methode om de doelstellingen te bereiken, bv om het gebruik van terminologie te stimuleren</a:t>
            </a:r>
          </a:p>
          <a:p>
            <a:pPr>
              <a:lnSpc>
                <a:spcPct val="120000"/>
              </a:lnSpc>
              <a:spcAft>
                <a:spcPts val="600"/>
              </a:spcAft>
            </a:pPr>
            <a:endParaRPr lang="nl-BE" dirty="0"/>
          </a:p>
          <a:p>
            <a:pPr>
              <a:lnSpc>
                <a:spcPct val="120000"/>
              </a:lnSpc>
              <a:spcAft>
                <a:spcPts val="600"/>
              </a:spcAft>
            </a:pPr>
            <a:r>
              <a:rPr lang="nl-BE" b="1" dirty="0"/>
              <a:t>2.2 </a:t>
            </a:r>
            <a:r>
              <a:rPr lang="nl-BE" b="1" dirty="0" err="1"/>
              <a:t>Gedragscode&amp;richtlijnen</a:t>
            </a:r>
            <a:r>
              <a:rPr lang="nl-BE" b="1" dirty="0"/>
              <a:t> over delen van persoonlijke gezondheidsgegevens</a:t>
            </a:r>
            <a:r>
              <a:rPr lang="nl-BE" dirty="0"/>
              <a:t>: er is behoefte om gedragscodes en richtlijnen voor goede praktijken te ontwikkelen voor het delen van persoonlijke gezondheidsgegevens, bedoeld voor </a:t>
            </a:r>
            <a:r>
              <a:rPr lang="nl-BE" dirty="0" smtClean="0"/>
              <a:t>zorgverleners </a:t>
            </a:r>
            <a:endParaRPr lang="fr-BE" dirty="0"/>
          </a:p>
          <a:p>
            <a:pPr marL="0" indent="0">
              <a:lnSpc>
                <a:spcPct val="120000"/>
              </a:lnSpc>
              <a:spcAft>
                <a:spcPts val="600"/>
              </a:spcAft>
              <a:buNone/>
            </a:pPr>
            <a:endParaRPr lang="nl-BE" dirty="0"/>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12</a:t>
            </a:fld>
            <a:endParaRPr lang="nl-NL" dirty="0"/>
          </a:p>
        </p:txBody>
      </p:sp>
    </p:spTree>
    <p:extLst>
      <p:ext uri="{BB962C8B-B14F-4D97-AF65-F5344CB8AC3E}">
        <p14:creationId xmlns:p14="http://schemas.microsoft.com/office/powerpoint/2010/main" val="4600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3 </a:t>
            </a:r>
            <a:r>
              <a:rPr lang="nl-BE" dirty="0" smtClean="0"/>
              <a:t>- </a:t>
            </a:r>
            <a:r>
              <a:rPr lang="nl-BE" dirty="0" err="1" smtClean="0"/>
              <a:t>Operational</a:t>
            </a:r>
            <a:r>
              <a:rPr lang="nl-BE" dirty="0" smtClean="0"/>
              <a:t> </a:t>
            </a:r>
            <a:r>
              <a:rPr lang="nl-BE" dirty="0"/>
              <a:t>Excellence (1/2)</a:t>
            </a:r>
          </a:p>
        </p:txBody>
      </p:sp>
      <p:sp>
        <p:nvSpPr>
          <p:cNvPr id="3" name="Tijdelijke aanduiding voor inhoud 2"/>
          <p:cNvSpPr>
            <a:spLocks noGrp="1"/>
          </p:cNvSpPr>
          <p:nvPr>
            <p:ph idx="1"/>
          </p:nvPr>
        </p:nvSpPr>
        <p:spPr>
          <a:xfrm>
            <a:off x="101601" y="1134052"/>
            <a:ext cx="9309100" cy="5285798"/>
          </a:xfrm>
        </p:spPr>
        <p:txBody>
          <a:bodyPr>
            <a:noAutofit/>
          </a:bodyPr>
          <a:lstStyle/>
          <a:p>
            <a:pPr>
              <a:lnSpc>
                <a:spcPct val="120000"/>
              </a:lnSpc>
              <a:spcBef>
                <a:spcPts val="0"/>
              </a:spcBef>
              <a:spcAft>
                <a:spcPts val="600"/>
              </a:spcAft>
            </a:pPr>
            <a:r>
              <a:rPr lang="nl-NL" sz="1700" b="1" dirty="0"/>
              <a:t>3.1 Basisarchitectuur</a:t>
            </a:r>
            <a:r>
              <a:rPr lang="nl-NL" sz="1700" dirty="0"/>
              <a:t>: </a:t>
            </a:r>
            <a:r>
              <a:rPr lang="nl-BE" sz="1700" dirty="0"/>
              <a:t>de basisarchitectuur van de </a:t>
            </a:r>
            <a:r>
              <a:rPr lang="nl-BE" sz="1700" dirty="0" err="1"/>
              <a:t>eGezondheidstoepassingen</a:t>
            </a:r>
            <a:r>
              <a:rPr lang="nl-BE" sz="1700" dirty="0"/>
              <a:t> is 10 jaar geleden uitgewerkt. Het is wenselijk om de architectuurkeuzes te evalueren en, zo nodig, bij te sturen </a:t>
            </a:r>
            <a:endParaRPr lang="nl-NL" sz="1700" dirty="0"/>
          </a:p>
          <a:p>
            <a:pPr>
              <a:lnSpc>
                <a:spcPct val="120000"/>
              </a:lnSpc>
              <a:spcBef>
                <a:spcPts val="0"/>
              </a:spcBef>
              <a:spcAft>
                <a:spcPts val="600"/>
              </a:spcAft>
            </a:pPr>
            <a:r>
              <a:rPr lang="nl-NL" sz="1700" b="1" dirty="0"/>
              <a:t>3.2 </a:t>
            </a:r>
            <a:r>
              <a:rPr lang="nl-NL" sz="1700" b="1" dirty="0" err="1"/>
              <a:t>SLA’s</a:t>
            </a:r>
            <a:r>
              <a:rPr lang="nl-NL" sz="1700" b="1" dirty="0"/>
              <a:t> en Service Management</a:t>
            </a:r>
            <a:r>
              <a:rPr lang="nl-NL" sz="1700" dirty="0"/>
              <a:t>: </a:t>
            </a:r>
            <a:r>
              <a:rPr lang="nl-BE" sz="1700" dirty="0"/>
              <a:t>Service Management is het beheer van de operationele e-Gezondheidssystemen en de rapportering erover aan alle betrokkenen. De </a:t>
            </a:r>
            <a:r>
              <a:rPr lang="nl-BE" sz="1700" dirty="0" err="1"/>
              <a:t>eGezondheidsdiensten</a:t>
            </a:r>
            <a:r>
              <a:rPr lang="nl-BE" sz="1700" dirty="0"/>
              <a:t> moeten permanent en performant beschikbaar zijn, zowel voor eindgebruikerstoepassingen en als voor de onderscheiden deelsystemen en –diensten</a:t>
            </a:r>
            <a:endParaRPr lang="nl-NL" sz="1700" dirty="0"/>
          </a:p>
          <a:p>
            <a:pPr>
              <a:lnSpc>
                <a:spcPct val="120000"/>
              </a:lnSpc>
              <a:spcBef>
                <a:spcPts val="0"/>
              </a:spcBef>
              <a:spcAft>
                <a:spcPts val="600"/>
              </a:spcAft>
            </a:pPr>
            <a:r>
              <a:rPr lang="nl-NL" sz="1700" b="1" dirty="0"/>
              <a:t>3.3 Business </a:t>
            </a:r>
            <a:r>
              <a:rPr lang="nl-NL" sz="1700" b="1" dirty="0" err="1"/>
              <a:t>continuity</a:t>
            </a:r>
            <a:r>
              <a:rPr lang="nl-NL" sz="1700" dirty="0"/>
              <a:t>: </a:t>
            </a:r>
            <a:r>
              <a:rPr lang="nl-BE" sz="1700" dirty="0"/>
              <a:t>zelfs indien er interventies worden uitgevoerd op of incidenten voordoen met onderdelen van het </a:t>
            </a:r>
            <a:r>
              <a:rPr lang="nl-BE" sz="1700" dirty="0" err="1"/>
              <a:t>eGezondheidssysteem</a:t>
            </a:r>
            <a:r>
              <a:rPr lang="nl-BE" sz="1700" dirty="0"/>
              <a:t>, moeten de zorgverstrekkers en zorginstellingen minimale functionaliteiten ter beschikking hebben. De continuïteit van hun basiswerking moet worden gewaarborgd door business </a:t>
            </a:r>
            <a:r>
              <a:rPr lang="nl-BE" sz="1700" dirty="0" err="1"/>
              <a:t>continuity</a:t>
            </a:r>
            <a:r>
              <a:rPr lang="nl-BE" sz="1700" dirty="0"/>
              <a:t> procedures</a:t>
            </a:r>
            <a:endParaRPr lang="nl-NL" sz="1700" dirty="0"/>
          </a:p>
          <a:p>
            <a:pPr>
              <a:lnSpc>
                <a:spcPct val="120000"/>
              </a:lnSpc>
              <a:spcBef>
                <a:spcPts val="0"/>
              </a:spcBef>
              <a:spcAft>
                <a:spcPts val="600"/>
              </a:spcAft>
            </a:pPr>
            <a:r>
              <a:rPr lang="nl-NL" sz="1700" b="1" dirty="0"/>
              <a:t>3.4 Documentatie, helpdesk &amp; support</a:t>
            </a:r>
            <a:r>
              <a:rPr lang="nl-NL" sz="1700" dirty="0"/>
              <a:t>: </a:t>
            </a:r>
            <a:r>
              <a:rPr lang="nl-BE" sz="1700" dirty="0"/>
              <a:t>bij problemen met of vragen over gebruik van </a:t>
            </a:r>
            <a:r>
              <a:rPr lang="nl-BE" sz="1700" dirty="0" err="1"/>
              <a:t>eGezondheidsdiensten</a:t>
            </a:r>
            <a:r>
              <a:rPr lang="nl-BE" sz="1700" dirty="0"/>
              <a:t> geïntegreerd in ICT-oplossingen is er nood aan ondersteuning van </a:t>
            </a:r>
            <a:r>
              <a:rPr lang="nl-BE" sz="1700" dirty="0" err="1"/>
              <a:t>eGezondheidsdiensten</a:t>
            </a:r>
            <a:r>
              <a:rPr lang="nl-BE" sz="1700" dirty="0"/>
              <a:t> om op een vlotte en adequate manier problemen op te lossen. Indien meerdere </a:t>
            </a:r>
            <a:r>
              <a:rPr lang="nl-BE" sz="1700" dirty="0" err="1"/>
              <a:t>eGezondheidsdiensten</a:t>
            </a:r>
            <a:r>
              <a:rPr lang="nl-BE" sz="1700" dirty="0"/>
              <a:t> of partners zijn betrokken, bestaat de noodzaak vooral in het coördineren van het realiseren van een oplossing</a:t>
            </a:r>
            <a:endParaRPr lang="nl-NL" sz="1700" dirty="0"/>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13</a:t>
            </a:fld>
            <a:endParaRPr lang="nl-NL" dirty="0"/>
          </a:p>
        </p:txBody>
      </p:sp>
    </p:spTree>
    <p:extLst>
      <p:ext uri="{BB962C8B-B14F-4D97-AF65-F5344CB8AC3E}">
        <p14:creationId xmlns:p14="http://schemas.microsoft.com/office/powerpoint/2010/main" val="262531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3 </a:t>
            </a:r>
            <a:r>
              <a:rPr lang="nl-BE" dirty="0" smtClean="0"/>
              <a:t>- </a:t>
            </a:r>
            <a:r>
              <a:rPr lang="nl-BE" dirty="0" err="1" smtClean="0"/>
              <a:t>Operational</a:t>
            </a:r>
            <a:r>
              <a:rPr lang="nl-BE" dirty="0" smtClean="0"/>
              <a:t> </a:t>
            </a:r>
            <a:r>
              <a:rPr lang="nl-BE" dirty="0"/>
              <a:t>Excellence (2/2)</a:t>
            </a:r>
          </a:p>
        </p:txBody>
      </p:sp>
      <p:sp>
        <p:nvSpPr>
          <p:cNvPr id="3" name="Tijdelijke aanduiding voor inhoud 2"/>
          <p:cNvSpPr>
            <a:spLocks noGrp="1"/>
          </p:cNvSpPr>
          <p:nvPr>
            <p:ph idx="1"/>
          </p:nvPr>
        </p:nvSpPr>
        <p:spPr>
          <a:xfrm>
            <a:off x="101601" y="1134052"/>
            <a:ext cx="9309100" cy="5381048"/>
          </a:xfrm>
        </p:spPr>
        <p:txBody>
          <a:bodyPr>
            <a:normAutofit lnSpcReduction="10000"/>
          </a:bodyPr>
          <a:lstStyle/>
          <a:p>
            <a:pPr>
              <a:lnSpc>
                <a:spcPct val="120000"/>
              </a:lnSpc>
              <a:spcBef>
                <a:spcPts val="0"/>
              </a:spcBef>
              <a:spcAft>
                <a:spcPts val="600"/>
              </a:spcAft>
            </a:pPr>
            <a:r>
              <a:rPr lang="nl-NL" sz="1700" b="1" dirty="0"/>
              <a:t>3.5 Testomgevingen : omgevingen, </a:t>
            </a:r>
            <a:r>
              <a:rPr lang="nl-NL" sz="1700" b="1" dirty="0" err="1"/>
              <a:t>flows</a:t>
            </a:r>
            <a:r>
              <a:rPr lang="nl-NL" sz="1700" b="1" dirty="0"/>
              <a:t>, processen, data</a:t>
            </a:r>
            <a:r>
              <a:rPr lang="nl-NL" sz="1700" dirty="0"/>
              <a:t>: de bedoeling is het ontwikkelen van een </a:t>
            </a:r>
            <a:r>
              <a:rPr lang="nl-BE" sz="1700" dirty="0"/>
              <a:t>geïntegreerde testomgeving voor de softwareleveranciers, de ICT-afdelingen van zorginstellingen en de ontwikkelaars van diensten met toegevoegde </a:t>
            </a:r>
            <a:r>
              <a:rPr lang="nl-BE" sz="1700" dirty="0" smtClean="0"/>
              <a:t>waarde</a:t>
            </a:r>
            <a:endParaRPr lang="nl-NL" sz="1700" dirty="0"/>
          </a:p>
          <a:p>
            <a:pPr>
              <a:lnSpc>
                <a:spcPct val="120000"/>
              </a:lnSpc>
              <a:spcBef>
                <a:spcPts val="0"/>
              </a:spcBef>
              <a:spcAft>
                <a:spcPts val="600"/>
              </a:spcAft>
            </a:pPr>
            <a:r>
              <a:rPr lang="nl-NL" sz="1700" b="1" dirty="0"/>
              <a:t>3.6 Kwaliteit van gezondheidssoftware</a:t>
            </a:r>
            <a:r>
              <a:rPr lang="nl-NL" sz="1700" dirty="0"/>
              <a:t>: </a:t>
            </a:r>
            <a:r>
              <a:rPr lang="nl-BE" sz="1700" dirty="0"/>
              <a:t>om de kwaliteit van commerciële gezondheidssoftware te verzekeren is er behoefte aan expliciete en duidelijke kwaliteitsindicatoren en validatie ervan. Hiervoor moeten we kunnen evalueren, waarbij de aanbieder via een zelfevaluatie-instrument de nodige informatie aanlevert die een duidelijke beeld vormt over de “kwaliteit” van het aangeboden product</a:t>
            </a:r>
            <a:r>
              <a:rPr lang="nl-BE" sz="1700" dirty="0" smtClean="0"/>
              <a:t>.</a:t>
            </a:r>
            <a:endParaRPr lang="nl-NL" sz="1700" dirty="0"/>
          </a:p>
          <a:p>
            <a:pPr>
              <a:lnSpc>
                <a:spcPct val="120000"/>
              </a:lnSpc>
              <a:spcBef>
                <a:spcPts val="0"/>
              </a:spcBef>
              <a:spcAft>
                <a:spcPts val="600"/>
              </a:spcAft>
            </a:pPr>
            <a:r>
              <a:rPr lang="nl-NL" sz="1700" b="1" dirty="0"/>
              <a:t>3.7 Opleiding en vorming</a:t>
            </a:r>
            <a:r>
              <a:rPr lang="nl-NL" sz="1700" dirty="0"/>
              <a:t>: </a:t>
            </a:r>
            <a:r>
              <a:rPr lang="nl-BE" sz="1700" dirty="0"/>
              <a:t>de gefedereerde entiteiten bieden via partners vorming en opleiding aan, zodat zorg- en hulpverleners in de dagelijkse praktijk </a:t>
            </a:r>
            <a:r>
              <a:rPr lang="nl-BE" sz="1700" dirty="0" err="1"/>
              <a:t>eGezondheid</a:t>
            </a:r>
            <a:r>
              <a:rPr lang="nl-BE" sz="1700" dirty="0"/>
              <a:t> gaan toepassen. Ze doen dit voor specifieke projecten van de gefedereerde entiteiten, maar ook voor projecten van de federale </a:t>
            </a:r>
            <a:r>
              <a:rPr lang="nl-BE" sz="1700" dirty="0" smtClean="0"/>
              <a:t>overheid</a:t>
            </a:r>
            <a:endParaRPr lang="nl-NL" sz="1700" dirty="0"/>
          </a:p>
          <a:p>
            <a:pPr>
              <a:lnSpc>
                <a:spcPct val="120000"/>
              </a:lnSpc>
              <a:spcBef>
                <a:spcPts val="0"/>
              </a:spcBef>
              <a:spcAft>
                <a:spcPts val="600"/>
              </a:spcAft>
            </a:pPr>
            <a:r>
              <a:rPr lang="nl-NL" sz="1700" b="1" dirty="0"/>
              <a:t>3.8 Administratieve werklastverlaging voor zorgverleners: </a:t>
            </a:r>
            <a:r>
              <a:rPr lang="nl-BE" sz="1700" dirty="0"/>
              <a:t>de acceptatie van </a:t>
            </a:r>
            <a:r>
              <a:rPr lang="nl-BE" sz="1700" dirty="0" err="1"/>
              <a:t>eGezondheidsdiensten</a:t>
            </a:r>
            <a:r>
              <a:rPr lang="nl-BE" sz="1700" dirty="0"/>
              <a:t> door de zorgverleners en zorginstellingen wordt bemoeilijkt door de toegenomen rapporteringseisen van de overheidsdiensten. Dit project vertrekt van het standpunt van de gebruikers, inventariseert en optimaliseert de bestaande rapporteringsdruk</a:t>
            </a:r>
            <a:endParaRPr lang="fr-BE" sz="1700" dirty="0"/>
          </a:p>
          <a:p>
            <a:pPr>
              <a:lnSpc>
                <a:spcPct val="120000"/>
              </a:lnSpc>
              <a:spcBef>
                <a:spcPts val="0"/>
              </a:spcBef>
              <a:spcAft>
                <a:spcPts val="600"/>
              </a:spcAft>
            </a:pPr>
            <a:endParaRPr lang="nl-NL" sz="1700" dirty="0"/>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14</a:t>
            </a:fld>
            <a:endParaRPr lang="nl-NL" dirty="0"/>
          </a:p>
        </p:txBody>
      </p:sp>
    </p:spTree>
    <p:extLst>
      <p:ext uri="{BB962C8B-B14F-4D97-AF65-F5344CB8AC3E}">
        <p14:creationId xmlns:p14="http://schemas.microsoft.com/office/powerpoint/2010/main" val="97401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4 </a:t>
            </a:r>
            <a:r>
              <a:rPr lang="nl-BE" dirty="0" smtClean="0"/>
              <a:t>- Zorgverleners </a:t>
            </a:r>
            <a:r>
              <a:rPr lang="nl-BE" dirty="0"/>
              <a:t>en zorginstellingen (1/3)</a:t>
            </a:r>
          </a:p>
        </p:txBody>
      </p:sp>
      <p:sp>
        <p:nvSpPr>
          <p:cNvPr id="3" name="Tijdelijke aanduiding voor inhoud 2"/>
          <p:cNvSpPr>
            <a:spLocks noGrp="1"/>
          </p:cNvSpPr>
          <p:nvPr>
            <p:ph idx="1"/>
          </p:nvPr>
        </p:nvSpPr>
        <p:spPr>
          <a:xfrm>
            <a:off x="101600" y="1087346"/>
            <a:ext cx="9309100" cy="5538304"/>
          </a:xfrm>
        </p:spPr>
        <p:txBody>
          <a:bodyPr>
            <a:normAutofit lnSpcReduction="10000"/>
          </a:bodyPr>
          <a:lstStyle/>
          <a:p>
            <a:pPr>
              <a:lnSpc>
                <a:spcPct val="120000"/>
              </a:lnSpc>
              <a:spcBef>
                <a:spcPts val="0"/>
              </a:spcBef>
              <a:spcAft>
                <a:spcPts val="600"/>
              </a:spcAft>
            </a:pPr>
            <a:r>
              <a:rPr lang="nl-BE" sz="1700" b="1" dirty="0">
                <a:solidFill>
                  <a:srgbClr val="000000"/>
                </a:solidFill>
              </a:rPr>
              <a:t>4.1 </a:t>
            </a:r>
            <a:r>
              <a:rPr lang="nl-BE" sz="1700" b="1" dirty="0" err="1">
                <a:solidFill>
                  <a:srgbClr val="000000"/>
                </a:solidFill>
              </a:rPr>
              <a:t>Multi-disciplinaire</a:t>
            </a:r>
            <a:r>
              <a:rPr lang="nl-BE" sz="1700" b="1" dirty="0">
                <a:solidFill>
                  <a:srgbClr val="000000"/>
                </a:solidFill>
              </a:rPr>
              <a:t> informatie-uitwisseling</a:t>
            </a:r>
            <a:r>
              <a:rPr lang="nl-BE" sz="1700" dirty="0">
                <a:solidFill>
                  <a:srgbClr val="000000"/>
                </a:solidFill>
              </a:rPr>
              <a:t>: </a:t>
            </a:r>
            <a:r>
              <a:rPr lang="nl-BE" sz="1700" dirty="0" smtClean="0"/>
              <a:t>dit </a:t>
            </a:r>
            <a:r>
              <a:rPr lang="nl-BE" sz="1700" dirty="0"/>
              <a:t>project moet ervoor zorgen dat er tussen zorgverstrekkers, zowel van dezelfde beroepsgroep als van verschillende beroepsgroepen, patiënt-informatie kan uitgewisseld worden op een digitale </a:t>
            </a:r>
            <a:r>
              <a:rPr lang="nl-BE" sz="1700" dirty="0" smtClean="0"/>
              <a:t>manier</a:t>
            </a:r>
            <a:endParaRPr lang="nl-BE" sz="1700" dirty="0">
              <a:solidFill>
                <a:srgbClr val="000000"/>
              </a:solidFill>
            </a:endParaRPr>
          </a:p>
          <a:p>
            <a:pPr>
              <a:lnSpc>
                <a:spcPct val="120000"/>
              </a:lnSpc>
              <a:spcBef>
                <a:spcPts val="0"/>
              </a:spcBef>
              <a:spcAft>
                <a:spcPts val="600"/>
              </a:spcAft>
            </a:pPr>
            <a:r>
              <a:rPr lang="nl-BE" sz="1700" b="1" dirty="0"/>
              <a:t>4.2 </a:t>
            </a:r>
            <a:r>
              <a:rPr lang="nl-BE" sz="1700" b="1" dirty="0" err="1"/>
              <a:t>Multi-disciplinaire</a:t>
            </a:r>
            <a:r>
              <a:rPr lang="nl-BE" sz="1700" b="1" dirty="0"/>
              <a:t> functionaliteiten</a:t>
            </a:r>
            <a:r>
              <a:rPr lang="nl-BE" sz="1700" dirty="0"/>
              <a:t>: n</a:t>
            </a:r>
            <a:r>
              <a:rPr lang="nl-BE" altLang="fr-FR" sz="1700" dirty="0"/>
              <a:t>aast de multidisciplinaire informatie-uitwisseling is er nood aan functionaliteiten voor een efficiënte multidisciplinaire en transmurale werking van alle zorgverleners die betrokken zijn, incl.de patiënt en mantelzorger</a:t>
            </a:r>
            <a:r>
              <a:rPr lang="fr-BE" altLang="fr-FR" sz="1700" dirty="0"/>
              <a:t>: </a:t>
            </a:r>
            <a:r>
              <a:rPr lang="fr-BE" altLang="fr-FR" sz="1700" dirty="0" err="1"/>
              <a:t>een</a:t>
            </a:r>
            <a:r>
              <a:rPr lang="fr-BE" altLang="fr-FR" sz="1700" dirty="0"/>
              <a:t> </a:t>
            </a:r>
            <a:r>
              <a:rPr lang="fr-BE" altLang="fr-FR" sz="1700" dirty="0" err="1"/>
              <a:t>journaal</a:t>
            </a:r>
            <a:r>
              <a:rPr lang="fr-BE" altLang="fr-FR" sz="1700" dirty="0"/>
              <a:t>, </a:t>
            </a:r>
            <a:r>
              <a:rPr lang="fr-BE" altLang="fr-FR" sz="1700" dirty="0" err="1"/>
              <a:t>een</a:t>
            </a:r>
            <a:r>
              <a:rPr lang="fr-BE" altLang="fr-FR" sz="1700" dirty="0"/>
              <a:t> </a:t>
            </a:r>
            <a:r>
              <a:rPr lang="fr-BE" altLang="fr-FR" sz="1700" dirty="0" err="1" smtClean="0"/>
              <a:t>multidisciplinair</a:t>
            </a:r>
            <a:r>
              <a:rPr lang="fr-BE" altLang="fr-FR" sz="1700" dirty="0" smtClean="0"/>
              <a:t> </a:t>
            </a:r>
            <a:r>
              <a:rPr lang="fr-BE" altLang="fr-FR" sz="1700" dirty="0" err="1"/>
              <a:t>zorgplan</a:t>
            </a:r>
            <a:r>
              <a:rPr lang="fr-BE" altLang="fr-FR" sz="1700" dirty="0"/>
              <a:t>, </a:t>
            </a:r>
            <a:r>
              <a:rPr lang="fr-BE" altLang="fr-FR" sz="1700" dirty="0" smtClean="0"/>
              <a:t>…</a:t>
            </a:r>
            <a:endParaRPr lang="nl-BE" sz="1700" dirty="0"/>
          </a:p>
          <a:p>
            <a:pPr>
              <a:lnSpc>
                <a:spcPct val="120000"/>
              </a:lnSpc>
              <a:spcBef>
                <a:spcPts val="0"/>
              </a:spcBef>
              <a:spcAft>
                <a:spcPts val="600"/>
              </a:spcAft>
            </a:pPr>
            <a:r>
              <a:rPr lang="nl-BE" sz="1700" b="1" dirty="0">
                <a:solidFill>
                  <a:srgbClr val="000000"/>
                </a:solidFill>
              </a:rPr>
              <a:t>4.3 Elektronisch voorschrift</a:t>
            </a:r>
            <a:r>
              <a:rPr lang="nl-BE" sz="1700" dirty="0">
                <a:solidFill>
                  <a:srgbClr val="000000"/>
                </a:solidFill>
              </a:rPr>
              <a:t>: </a:t>
            </a:r>
            <a:r>
              <a:rPr lang="nl-BE" sz="1700" dirty="0"/>
              <a:t>o</a:t>
            </a:r>
            <a:r>
              <a:rPr lang="nl-BE" sz="1700" dirty="0" smtClean="0"/>
              <a:t>m </a:t>
            </a:r>
            <a:r>
              <a:rPr lang="nl-BE" sz="1700" dirty="0"/>
              <a:t>een veralgemeend gebruik van het elektronisch voorschrift te kunnen garanderen, moeten extra aspecten zoals dematerialisatie en integratie in Personal Health Viewer uitgewerkt </a:t>
            </a:r>
            <a:r>
              <a:rPr lang="nl-BE" sz="1700" dirty="0" smtClean="0"/>
              <a:t>worden</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4.4 VIDIS – evolutie van elektronisch voorschrijven</a:t>
            </a:r>
            <a:r>
              <a:rPr lang="nl-BE" sz="1700" dirty="0">
                <a:solidFill>
                  <a:srgbClr val="000000"/>
                </a:solidFill>
              </a:rPr>
              <a:t>: e</a:t>
            </a:r>
            <a:r>
              <a:rPr lang="nl-BE" sz="1700" dirty="0"/>
              <a:t>en effectieve en efficiënte gegevens- en informatiedeling </a:t>
            </a:r>
            <a:r>
              <a:rPr lang="nl-NL" sz="1700" dirty="0"/>
              <a:t>over alle aspecten van de medicamenteuze behandeling</a:t>
            </a:r>
            <a:r>
              <a:rPr lang="nl-BE" sz="1700" dirty="0"/>
              <a:t> </a:t>
            </a:r>
            <a:r>
              <a:rPr lang="nl-NL" sz="1700" dirty="0"/>
              <a:t>moet bereikt worden d</a:t>
            </a:r>
            <a:r>
              <a:rPr lang="nl-BE" sz="1700" dirty="0"/>
              <a:t>oor de gegevens die in de bestaande systemen beschikbaar zijn, te integreren en de processen rond geneesmiddelen beter te </a:t>
            </a:r>
            <a:r>
              <a:rPr lang="nl-BE" sz="1700" dirty="0" smtClean="0"/>
              <a:t>orkestreren</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4.5 Beslissingsondersteunend platform</a:t>
            </a:r>
            <a:r>
              <a:rPr lang="nl-BE" sz="1700" dirty="0">
                <a:solidFill>
                  <a:srgbClr val="000000"/>
                </a:solidFill>
              </a:rPr>
              <a:t>: d</a:t>
            </a:r>
            <a:r>
              <a:rPr lang="nl-BE" sz="1700" dirty="0"/>
              <a:t>e kwaliteitsverbetering door gebruik te maken van beslissingsondersteunende systemen, kan op de meest efficiënte manier georganiseerd worden door een centraal platform</a:t>
            </a:r>
            <a:endParaRPr lang="nl-BE" sz="1700" dirty="0">
              <a:solidFill>
                <a:srgbClr val="000000"/>
              </a:solidFill>
            </a:endParaRPr>
          </a:p>
          <a:p>
            <a:pPr>
              <a:lnSpc>
                <a:spcPct val="120000"/>
              </a:lnSpc>
              <a:spcBef>
                <a:spcPts val="0"/>
              </a:spcBef>
              <a:spcAft>
                <a:spcPts val="600"/>
              </a:spcAft>
            </a:pPr>
            <a:endParaRPr lang="nl-BE" sz="1700" dirty="0">
              <a:solidFill>
                <a:srgbClr val="000000"/>
              </a:solidFill>
            </a:endParaRPr>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15</a:t>
            </a:fld>
            <a:endParaRPr lang="nl-NL" dirty="0"/>
          </a:p>
        </p:txBody>
      </p:sp>
    </p:spTree>
    <p:extLst>
      <p:ext uri="{BB962C8B-B14F-4D97-AF65-F5344CB8AC3E}">
        <p14:creationId xmlns:p14="http://schemas.microsoft.com/office/powerpoint/2010/main" val="408753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4 </a:t>
            </a:r>
            <a:r>
              <a:rPr lang="nl-BE" dirty="0" smtClean="0"/>
              <a:t>- Zorgverleners </a:t>
            </a:r>
            <a:r>
              <a:rPr lang="nl-BE" dirty="0"/>
              <a:t>en zorginstellingen (2/3)</a:t>
            </a:r>
          </a:p>
        </p:txBody>
      </p:sp>
      <p:sp>
        <p:nvSpPr>
          <p:cNvPr id="3" name="Tijdelijke aanduiding voor inhoud 2"/>
          <p:cNvSpPr>
            <a:spLocks noGrp="1"/>
          </p:cNvSpPr>
          <p:nvPr>
            <p:ph idx="1"/>
          </p:nvPr>
        </p:nvSpPr>
        <p:spPr>
          <a:xfrm>
            <a:off x="101601" y="1134052"/>
            <a:ext cx="9309100" cy="5276273"/>
          </a:xfrm>
        </p:spPr>
        <p:txBody>
          <a:bodyPr>
            <a:normAutofit lnSpcReduction="10000"/>
          </a:bodyPr>
          <a:lstStyle/>
          <a:p>
            <a:pPr>
              <a:lnSpc>
                <a:spcPct val="120000"/>
              </a:lnSpc>
              <a:spcBef>
                <a:spcPts val="0"/>
              </a:spcBef>
              <a:spcAft>
                <a:spcPts val="600"/>
              </a:spcAft>
            </a:pPr>
            <a:r>
              <a:rPr lang="nl-BE" sz="1700" b="1" dirty="0">
                <a:solidFill>
                  <a:srgbClr val="000000"/>
                </a:solidFill>
              </a:rPr>
              <a:t>4.6 </a:t>
            </a:r>
            <a:r>
              <a:rPr lang="nl-BE" sz="1700" b="1" dirty="0" err="1">
                <a:solidFill>
                  <a:srgbClr val="000000"/>
                </a:solidFill>
              </a:rPr>
              <a:t>BelRAI</a:t>
            </a:r>
            <a:r>
              <a:rPr lang="nl-BE" sz="1700" dirty="0">
                <a:solidFill>
                  <a:srgbClr val="000000"/>
                </a:solidFill>
              </a:rPr>
              <a:t>: i</a:t>
            </a:r>
            <a:r>
              <a:rPr lang="nl-BE" sz="1700" dirty="0"/>
              <a:t>n uitvoering van het actieplan </a:t>
            </a:r>
            <a:r>
              <a:rPr lang="nl-BE" sz="1700" dirty="0" err="1"/>
              <a:t>eGezondheid</a:t>
            </a:r>
            <a:r>
              <a:rPr lang="nl-BE" sz="1700" dirty="0"/>
              <a:t> 2015-2018 werd de webapplicatie </a:t>
            </a:r>
            <a:r>
              <a:rPr lang="nl-BE" sz="1700" dirty="0" err="1"/>
              <a:t>BelRAI</a:t>
            </a:r>
            <a:r>
              <a:rPr lang="nl-BE" sz="1700" dirty="0"/>
              <a:t> 2.0 ontwikkeld en ter beschikking gesteld voor alle zorgverleners. Bijkomende stappen zij nodig op vlak van het gebruik van het </a:t>
            </a:r>
            <a:r>
              <a:rPr lang="nl-BE" sz="1700" dirty="0" err="1"/>
              <a:t>BelRAI</a:t>
            </a:r>
            <a:r>
              <a:rPr lang="nl-BE" sz="1700" dirty="0"/>
              <a:t>-instrument door hulp- en zorgverleners, het gebruik van </a:t>
            </a:r>
            <a:r>
              <a:rPr lang="nl-BE" sz="1700" dirty="0" err="1"/>
              <a:t>BelRAI</a:t>
            </a:r>
            <a:r>
              <a:rPr lang="nl-BE" sz="1700" dirty="0"/>
              <a:t>-gegevens buiten een hulp- of zorgcontext, opleiding van de gebruikers, de samenwerking met softwareleveranciers</a:t>
            </a:r>
            <a:r>
              <a:rPr lang="nl-BE" sz="1700" dirty="0" smtClean="0"/>
              <a:t>,…</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4.7 Arbeidsongeschiktheid</a:t>
            </a:r>
            <a:r>
              <a:rPr lang="nl-BE" sz="1700" dirty="0">
                <a:solidFill>
                  <a:srgbClr val="000000"/>
                </a:solidFill>
              </a:rPr>
              <a:t>: m</a:t>
            </a:r>
            <a:r>
              <a:rPr lang="nl-BE" sz="1700" dirty="0"/>
              <a:t>omenteel moeten verschillende types van attesten verzonden worden aan de werkgever, aan een extern bedrijf dat verantwoordelijk is voor het beheer van de certificaten, aan de medische dienst van de werkgever of aan de mutualiteiten</a:t>
            </a:r>
            <a:r>
              <a:rPr lang="nl-BE" sz="1700" dirty="0">
                <a:solidFill>
                  <a:srgbClr val="000000"/>
                </a:solidFill>
              </a:rPr>
              <a:t>. Via </a:t>
            </a:r>
            <a:r>
              <a:rPr lang="nl-BE" sz="1700" dirty="0" err="1"/>
              <a:t>Mult-eMediatt</a:t>
            </a:r>
            <a:r>
              <a:rPr lang="nl-BE" sz="1700" dirty="0"/>
              <a:t> kan de software van de huisarts elektronisch een attest van gestandaardiseerde totale arbeidsongeschiktheid </a:t>
            </a:r>
            <a:r>
              <a:rPr lang="nl-BE" sz="1700" dirty="0" err="1" smtClean="0"/>
              <a:t>verstuuren</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4.8 MEDEX</a:t>
            </a:r>
            <a:r>
              <a:rPr lang="nl-BE" sz="1700" dirty="0">
                <a:solidFill>
                  <a:srgbClr val="000000"/>
                </a:solidFill>
              </a:rPr>
              <a:t>: </a:t>
            </a:r>
            <a:r>
              <a:rPr lang="nl-BE" sz="1700" dirty="0"/>
              <a:t>MEDEX maakt geen gebruik van beschikbare </a:t>
            </a:r>
            <a:r>
              <a:rPr lang="nl-BE" sz="1700" dirty="0" err="1"/>
              <a:t>eGezondheidssystemen</a:t>
            </a:r>
            <a:r>
              <a:rPr lang="nl-BE" sz="1700" dirty="0"/>
              <a:t>. Inzake gegevens en processen zijn er duidelijk overlappingen en aanvullingen t.o.v. het Elektronisch Medisch Patiëntendossier van elke </a:t>
            </a:r>
            <a:r>
              <a:rPr lang="nl-BE" sz="1700" dirty="0" smtClean="0"/>
              <a:t>burger</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4.9 EPD in alle instellingen</a:t>
            </a:r>
            <a:r>
              <a:rPr lang="nl-BE" sz="1700" dirty="0">
                <a:solidFill>
                  <a:srgbClr val="000000"/>
                </a:solidFill>
              </a:rPr>
              <a:t>: </a:t>
            </a:r>
            <a:r>
              <a:rPr lang="nl-BE" sz="1700" dirty="0"/>
              <a:t>i</a:t>
            </a:r>
            <a:r>
              <a:rPr lang="nl-BE" sz="1700" dirty="0" smtClean="0"/>
              <a:t>n </a:t>
            </a:r>
            <a:r>
              <a:rPr lang="nl-BE" sz="1700" dirty="0"/>
              <a:t>2016 werd een accelerator programma opgestart met als doelstelling dat alle ziekenhuizen een geïntegreerd EPD in productie hebben en het effectief gebruiken, maar de uitrol en het gebruik van een EPD in alle ziekenhuizen is nog niet </a:t>
            </a:r>
            <a:r>
              <a:rPr lang="nl-BE" sz="1700" dirty="0" smtClean="0"/>
              <a:t>afgerond</a:t>
            </a:r>
            <a:endParaRPr lang="nl-BE" sz="1700" dirty="0">
              <a:solidFill>
                <a:srgbClr val="000000"/>
              </a:solidFill>
            </a:endParaRPr>
          </a:p>
          <a:p>
            <a:pPr>
              <a:lnSpc>
                <a:spcPct val="120000"/>
              </a:lnSpc>
              <a:spcBef>
                <a:spcPts val="0"/>
              </a:spcBef>
              <a:spcAft>
                <a:spcPts val="600"/>
              </a:spcAft>
            </a:pPr>
            <a:endParaRPr lang="nl-BE" sz="1700" dirty="0">
              <a:solidFill>
                <a:srgbClr val="000000"/>
              </a:solidFill>
            </a:endParaRPr>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16</a:t>
            </a:fld>
            <a:endParaRPr lang="nl-NL" dirty="0"/>
          </a:p>
        </p:txBody>
      </p:sp>
    </p:spTree>
    <p:extLst>
      <p:ext uri="{BB962C8B-B14F-4D97-AF65-F5344CB8AC3E}">
        <p14:creationId xmlns:p14="http://schemas.microsoft.com/office/powerpoint/2010/main" val="20997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4 </a:t>
            </a:r>
            <a:r>
              <a:rPr lang="nl-BE" dirty="0" smtClean="0"/>
              <a:t>- Zorgverleners </a:t>
            </a:r>
            <a:r>
              <a:rPr lang="nl-BE" dirty="0"/>
              <a:t>en zorginstellingen (3/3)</a:t>
            </a:r>
          </a:p>
        </p:txBody>
      </p:sp>
      <p:sp>
        <p:nvSpPr>
          <p:cNvPr id="3" name="Tijdelijke aanduiding voor inhoud 2"/>
          <p:cNvSpPr>
            <a:spLocks noGrp="1"/>
          </p:cNvSpPr>
          <p:nvPr>
            <p:ph idx="1"/>
          </p:nvPr>
        </p:nvSpPr>
        <p:spPr>
          <a:xfrm>
            <a:off x="101601" y="991923"/>
            <a:ext cx="9309100" cy="5558848"/>
          </a:xfrm>
        </p:spPr>
        <p:txBody>
          <a:bodyPr>
            <a:normAutofit lnSpcReduction="10000"/>
          </a:bodyPr>
          <a:lstStyle/>
          <a:p>
            <a:pPr>
              <a:lnSpc>
                <a:spcPct val="120000"/>
              </a:lnSpc>
              <a:spcBef>
                <a:spcPts val="0"/>
              </a:spcBef>
              <a:spcAft>
                <a:spcPts val="600"/>
              </a:spcAft>
            </a:pPr>
            <a:r>
              <a:rPr lang="nl-BE" sz="1700" b="1" dirty="0">
                <a:solidFill>
                  <a:srgbClr val="000000"/>
                </a:solidFill>
              </a:rPr>
              <a:t>4.10 Publicatie van gestructureerde informatie</a:t>
            </a:r>
            <a:r>
              <a:rPr lang="nl-BE" sz="1700" dirty="0">
                <a:solidFill>
                  <a:srgbClr val="000000"/>
                </a:solidFill>
              </a:rPr>
              <a:t>: </a:t>
            </a:r>
            <a:r>
              <a:rPr lang="nl-BE" sz="1700" dirty="0" smtClean="0"/>
              <a:t>het </a:t>
            </a:r>
            <a:r>
              <a:rPr lang="nl-BE" sz="1700" dirty="0"/>
              <a:t>actieplan 2013-2018 </a:t>
            </a:r>
            <a:r>
              <a:rPr lang="nl-BE" sz="1700" dirty="0" smtClean="0"/>
              <a:t>voorzag in </a:t>
            </a:r>
            <a:r>
              <a:rPr lang="nl-BE" sz="1700" dirty="0"/>
              <a:t>het uitbouwen van een voornamelijk technische infrastructuur (o.a. Hub/Meta-hub) die de zorginstellingen toelaat om de medische informatie over patiënten te publiceren. De publicatie van patiënt-gerelateerde informatie in gestructureerde vorm is nog onvoldoende uitgewerkt en </a:t>
            </a:r>
            <a:r>
              <a:rPr lang="nl-BE" sz="1700" dirty="0" smtClean="0"/>
              <a:t>gebruikt</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4.11 Registers</a:t>
            </a:r>
            <a:r>
              <a:rPr lang="nl-BE" sz="1700" dirty="0">
                <a:solidFill>
                  <a:srgbClr val="000000"/>
                </a:solidFill>
              </a:rPr>
              <a:t>: </a:t>
            </a:r>
            <a:r>
              <a:rPr lang="nl-BE" sz="1700" dirty="0"/>
              <a:t>e</a:t>
            </a:r>
            <a:r>
              <a:rPr lang="nl-BE" sz="1700" dirty="0" smtClean="0"/>
              <a:t>r </a:t>
            </a:r>
            <a:r>
              <a:rPr lang="nl-BE" sz="1700" dirty="0"/>
              <a:t>is onvoldoende inzicht of de verzamelde data in de verschillende registers een </a:t>
            </a:r>
            <a:r>
              <a:rPr lang="nl-BE" sz="1700" dirty="0" err="1"/>
              <a:t>kwaliteitsverhogend</a:t>
            </a:r>
            <a:r>
              <a:rPr lang="nl-BE" sz="1700" dirty="0"/>
              <a:t> effect heeft. Gegevens die aangeleverd moeten in principe een algemeen nut </a:t>
            </a:r>
            <a:r>
              <a:rPr lang="nl-BE" sz="1700" dirty="0" smtClean="0"/>
              <a:t>ondersteunen </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4.12 Communicatie over en planning van zorg</a:t>
            </a:r>
            <a:r>
              <a:rPr lang="nl-BE" sz="1700" dirty="0">
                <a:solidFill>
                  <a:srgbClr val="000000"/>
                </a:solidFill>
              </a:rPr>
              <a:t>: d</a:t>
            </a:r>
            <a:r>
              <a:rPr lang="nl-BE" sz="1700" dirty="0"/>
              <a:t>e Vlaamse overheid heeft als doel om een gedeeld digitaal zorg- en ondersteuningsplan aan te bieden zodat multidisciplinaire samenwerking en gegevensdeling in het kader van zorg en welzijn worden </a:t>
            </a:r>
            <a:r>
              <a:rPr lang="nl-BE" sz="1700" dirty="0" smtClean="0"/>
              <a:t>ondersteund </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4.13 </a:t>
            </a:r>
            <a:r>
              <a:rPr lang="nl-BE" sz="1700" b="1" dirty="0" err="1">
                <a:solidFill>
                  <a:srgbClr val="000000"/>
                </a:solidFill>
              </a:rPr>
              <a:t>Connecting</a:t>
            </a:r>
            <a:r>
              <a:rPr lang="nl-BE" sz="1700" b="1" dirty="0">
                <a:solidFill>
                  <a:srgbClr val="000000"/>
                </a:solidFill>
              </a:rPr>
              <a:t> Europe </a:t>
            </a:r>
            <a:r>
              <a:rPr lang="nl-BE" sz="1700" b="1" dirty="0" err="1">
                <a:solidFill>
                  <a:srgbClr val="000000"/>
                </a:solidFill>
              </a:rPr>
              <a:t>Facilty</a:t>
            </a:r>
            <a:r>
              <a:rPr lang="nl-BE" sz="1700" b="1" dirty="0">
                <a:solidFill>
                  <a:srgbClr val="000000"/>
                </a:solidFill>
              </a:rPr>
              <a:t> </a:t>
            </a:r>
            <a:r>
              <a:rPr lang="nl-BE" sz="1700" b="1" dirty="0" err="1">
                <a:solidFill>
                  <a:srgbClr val="000000"/>
                </a:solidFill>
              </a:rPr>
              <a:t>Patient</a:t>
            </a:r>
            <a:r>
              <a:rPr lang="nl-BE" sz="1700" b="1" dirty="0">
                <a:solidFill>
                  <a:srgbClr val="000000"/>
                </a:solidFill>
              </a:rPr>
              <a:t> Summary</a:t>
            </a:r>
            <a:r>
              <a:rPr lang="nl-BE" sz="1700" dirty="0">
                <a:solidFill>
                  <a:srgbClr val="000000"/>
                </a:solidFill>
              </a:rPr>
              <a:t>: o</a:t>
            </a:r>
            <a:r>
              <a:rPr lang="nl-BE" sz="1700" dirty="0"/>
              <a:t>m een land in staat te stellen om grensoverschrijdend een </a:t>
            </a:r>
            <a:r>
              <a:rPr lang="nl-BE" sz="1700" dirty="0" err="1"/>
              <a:t>patiëntenoverzicht</a:t>
            </a:r>
            <a:r>
              <a:rPr lang="nl-BE" sz="1700" dirty="0"/>
              <a:t> uit te wisselen, moet er gestructureerde en gecodeerde informatie beschikbaar zijn. Dit is een project gerealiseerd door </a:t>
            </a:r>
            <a:r>
              <a:rPr lang="nl-BE" sz="1700" dirty="0" err="1"/>
              <a:t>Abrumet</a:t>
            </a:r>
            <a:r>
              <a:rPr lang="nl-BE" sz="1700" dirty="0"/>
              <a:t>, gefinancierd door de Europese commissie in cofinanciering met het Brusselse </a:t>
            </a:r>
            <a:r>
              <a:rPr lang="nl-BE" sz="1700" dirty="0" smtClean="0"/>
              <a:t>Gewest</a:t>
            </a:r>
            <a:endParaRPr lang="nl-BE" sz="1700" dirty="0">
              <a:solidFill>
                <a:srgbClr val="000000"/>
              </a:solidFill>
            </a:endParaRPr>
          </a:p>
          <a:p>
            <a:pPr>
              <a:lnSpc>
                <a:spcPct val="120000"/>
              </a:lnSpc>
              <a:spcBef>
                <a:spcPts val="0"/>
              </a:spcBef>
              <a:spcAft>
                <a:spcPts val="600"/>
              </a:spcAft>
            </a:pPr>
            <a:r>
              <a:rPr lang="nl-BE" sz="1700" b="1" dirty="0">
                <a:solidFill>
                  <a:srgbClr val="000000"/>
                </a:solidFill>
              </a:rPr>
              <a:t>4.14 Modulatie van patiënttoegang door zorgaanbieders</a:t>
            </a:r>
            <a:r>
              <a:rPr lang="nl-BE" sz="1700" dirty="0">
                <a:solidFill>
                  <a:srgbClr val="000000"/>
                </a:solidFill>
              </a:rPr>
              <a:t>: </a:t>
            </a:r>
            <a:r>
              <a:rPr lang="nl-BE" sz="1700" dirty="0"/>
              <a:t>d</a:t>
            </a:r>
            <a:r>
              <a:rPr lang="nl-BE" sz="1700" dirty="0" smtClean="0"/>
              <a:t>e </a:t>
            </a:r>
            <a:r>
              <a:rPr lang="nl-BE" sz="1700" dirty="0"/>
              <a:t>software van de zorgverleners moet in staat zijn om de toegankelijkheidsstatus voor de patiënt van een document dat op een hub of kluis is gepubliceerd, weer te </a:t>
            </a:r>
            <a:r>
              <a:rPr lang="nl-BE" sz="1700" dirty="0" smtClean="0"/>
              <a:t>geven</a:t>
            </a:r>
            <a:endParaRPr lang="nl-BE" sz="1700" dirty="0">
              <a:solidFill>
                <a:srgbClr val="000000"/>
              </a:solidFill>
            </a:endParaRPr>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17</a:t>
            </a:fld>
            <a:endParaRPr lang="nl-NL" dirty="0"/>
          </a:p>
        </p:txBody>
      </p:sp>
    </p:spTree>
    <p:extLst>
      <p:ext uri="{BB962C8B-B14F-4D97-AF65-F5344CB8AC3E}">
        <p14:creationId xmlns:p14="http://schemas.microsoft.com/office/powerpoint/2010/main" val="380685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5 </a:t>
            </a:r>
            <a:r>
              <a:rPr lang="nl-BE" dirty="0" smtClean="0"/>
              <a:t>- Patiënt </a:t>
            </a:r>
            <a:r>
              <a:rPr lang="nl-BE" dirty="0"/>
              <a:t>als </a:t>
            </a:r>
            <a:r>
              <a:rPr lang="nl-BE" dirty="0" err="1"/>
              <a:t>co-piloot</a:t>
            </a:r>
            <a:endParaRPr lang="nl-BE" dirty="0"/>
          </a:p>
        </p:txBody>
      </p:sp>
      <p:sp>
        <p:nvSpPr>
          <p:cNvPr id="3" name="Tijdelijke aanduiding voor inhoud 2"/>
          <p:cNvSpPr>
            <a:spLocks noGrp="1"/>
          </p:cNvSpPr>
          <p:nvPr>
            <p:ph idx="1"/>
          </p:nvPr>
        </p:nvSpPr>
        <p:spPr/>
        <p:txBody>
          <a:bodyPr/>
          <a:lstStyle/>
          <a:p>
            <a:pPr>
              <a:lnSpc>
                <a:spcPct val="120000"/>
              </a:lnSpc>
              <a:spcBef>
                <a:spcPts val="0"/>
              </a:spcBef>
              <a:spcAft>
                <a:spcPts val="600"/>
              </a:spcAft>
            </a:pPr>
            <a:r>
              <a:rPr lang="nl-BE" b="1" dirty="0">
                <a:solidFill>
                  <a:srgbClr val="000000"/>
                </a:solidFill>
              </a:rPr>
              <a:t>5.1 Persoonlijk gezondheidsportaal</a:t>
            </a:r>
            <a:r>
              <a:rPr lang="nl-BE" dirty="0">
                <a:solidFill>
                  <a:srgbClr val="000000"/>
                </a:solidFill>
              </a:rPr>
              <a:t>: d</a:t>
            </a:r>
            <a:r>
              <a:rPr lang="nl-BE" dirty="0"/>
              <a:t>it project is een vervolg en uitbreiding van het project AP10 Personal Health Viewer van het actieplan 2013-2018. Via dit gezondheidsportaal willen we mensen op een snelle en eenvoudige manier toegang geven tot hun gezondheidsgegevens die digitaal beschikbaar zijn, zodat ze bewuste keuzes kunnen </a:t>
            </a:r>
            <a:r>
              <a:rPr lang="nl-BE" dirty="0" smtClean="0"/>
              <a:t>maken</a:t>
            </a:r>
            <a:endParaRPr lang="nl-BE" dirty="0">
              <a:solidFill>
                <a:srgbClr val="000000"/>
              </a:solidFill>
            </a:endParaRPr>
          </a:p>
          <a:p>
            <a:pPr>
              <a:lnSpc>
                <a:spcPct val="120000"/>
              </a:lnSpc>
              <a:spcBef>
                <a:spcPts val="0"/>
              </a:spcBef>
              <a:spcAft>
                <a:spcPts val="600"/>
              </a:spcAft>
            </a:pPr>
            <a:r>
              <a:rPr lang="nl-BE" b="1" dirty="0">
                <a:solidFill>
                  <a:srgbClr val="000000"/>
                </a:solidFill>
              </a:rPr>
              <a:t>5.2 Digitaal Verwijsplatform</a:t>
            </a:r>
            <a:r>
              <a:rPr lang="nl-BE" dirty="0">
                <a:solidFill>
                  <a:srgbClr val="000000"/>
                </a:solidFill>
              </a:rPr>
              <a:t>: </a:t>
            </a:r>
            <a:r>
              <a:rPr lang="nl-BE" dirty="0"/>
              <a:t>dit project wil de betrokkenheid van de patiënt bij doorverwijzingen van een zorgverlener naar een andere zorgverlener verhogen. De elektronische verwijzing moet raadpleegbaar zijn in de Personal Health Viewer zodat de patiënt de mogelijkheid krijgt om de suggestie al dan niet te wijzigen, vanuit de </a:t>
            </a:r>
            <a:r>
              <a:rPr lang="nl-BE" dirty="0" smtClean="0"/>
              <a:t>PHV-functionaliteit</a:t>
            </a:r>
            <a:endParaRPr lang="nl-BE" dirty="0">
              <a:solidFill>
                <a:srgbClr val="000000"/>
              </a:solidFill>
            </a:endParaRPr>
          </a:p>
          <a:p>
            <a:pPr>
              <a:lnSpc>
                <a:spcPct val="120000"/>
              </a:lnSpc>
              <a:spcBef>
                <a:spcPts val="0"/>
              </a:spcBef>
              <a:spcAft>
                <a:spcPts val="600"/>
              </a:spcAft>
            </a:pPr>
            <a:r>
              <a:rPr lang="nl-BE" b="1" dirty="0" smtClean="0">
                <a:solidFill>
                  <a:srgbClr val="000000"/>
                </a:solidFill>
              </a:rPr>
              <a:t>5.3 </a:t>
            </a:r>
            <a:r>
              <a:rPr lang="nl-BE" b="1" dirty="0" err="1">
                <a:solidFill>
                  <a:srgbClr val="000000"/>
                </a:solidFill>
              </a:rPr>
              <a:t>Orgadon</a:t>
            </a:r>
            <a:r>
              <a:rPr lang="nl-BE" dirty="0">
                <a:solidFill>
                  <a:srgbClr val="000000"/>
                </a:solidFill>
              </a:rPr>
              <a:t>: voor h</a:t>
            </a:r>
            <a:r>
              <a:rPr lang="nl-BE" dirty="0"/>
              <a:t>et beheer en de registratie van wilsverklaringen inzake orgaan, weefsel- en </a:t>
            </a:r>
            <a:r>
              <a:rPr lang="nl-BE" dirty="0" err="1"/>
              <a:t>celdonatie</a:t>
            </a:r>
            <a:r>
              <a:rPr lang="nl-BE" dirty="0"/>
              <a:t> zal de burger zal via verschillende kanalen zijn wilsverklaringen kunnen beheren: via de software van de huisarts, via de gemeente, via een toepassing beschikbaar via Personal Health </a:t>
            </a:r>
            <a:r>
              <a:rPr lang="nl-BE" dirty="0" smtClean="0"/>
              <a:t>Viewer</a:t>
            </a:r>
            <a:endParaRPr lang="fr-BE" dirty="0"/>
          </a:p>
          <a:p>
            <a:pPr>
              <a:lnSpc>
                <a:spcPct val="120000"/>
              </a:lnSpc>
              <a:spcBef>
                <a:spcPts val="0"/>
              </a:spcBef>
              <a:spcAft>
                <a:spcPts val="600"/>
              </a:spcAft>
            </a:pPr>
            <a:endParaRPr lang="nl-BE" dirty="0">
              <a:solidFill>
                <a:srgbClr val="000000"/>
              </a:solidFill>
            </a:endParaRPr>
          </a:p>
          <a:p>
            <a:pPr>
              <a:lnSpc>
                <a:spcPct val="120000"/>
              </a:lnSpc>
              <a:spcBef>
                <a:spcPts val="0"/>
              </a:spcBef>
              <a:spcAft>
                <a:spcPts val="600"/>
              </a:spcAft>
            </a:pPr>
            <a:endParaRPr lang="nl-BE" dirty="0"/>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18</a:t>
            </a:fld>
            <a:endParaRPr lang="nl-NL" dirty="0"/>
          </a:p>
        </p:txBody>
      </p:sp>
    </p:spTree>
    <p:extLst>
      <p:ext uri="{BB962C8B-B14F-4D97-AF65-F5344CB8AC3E}">
        <p14:creationId xmlns:p14="http://schemas.microsoft.com/office/powerpoint/2010/main" val="217925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6 </a:t>
            </a:r>
            <a:r>
              <a:rPr lang="nl-BE" dirty="0" smtClean="0"/>
              <a:t>- </a:t>
            </a:r>
            <a:r>
              <a:rPr lang="nl-BE" dirty="0" err="1" smtClean="0"/>
              <a:t>eGezondheid</a:t>
            </a:r>
            <a:r>
              <a:rPr lang="nl-BE" dirty="0" smtClean="0"/>
              <a:t> </a:t>
            </a:r>
            <a:r>
              <a:rPr lang="nl-BE" dirty="0"/>
              <a:t>met </a:t>
            </a:r>
            <a:r>
              <a:rPr lang="nl-BE" dirty="0" smtClean="0"/>
              <a:t>mutualiteiten </a:t>
            </a:r>
            <a:r>
              <a:rPr lang="nl-BE" dirty="0"/>
              <a:t>(1/2)</a:t>
            </a:r>
          </a:p>
        </p:txBody>
      </p:sp>
      <p:sp>
        <p:nvSpPr>
          <p:cNvPr id="3" name="Tijdelijke aanduiding voor inhoud 2"/>
          <p:cNvSpPr>
            <a:spLocks noGrp="1"/>
          </p:cNvSpPr>
          <p:nvPr>
            <p:ph idx="1"/>
          </p:nvPr>
        </p:nvSpPr>
        <p:spPr/>
        <p:txBody>
          <a:bodyPr>
            <a:normAutofit/>
          </a:bodyPr>
          <a:lstStyle/>
          <a:p>
            <a:pPr>
              <a:lnSpc>
                <a:spcPct val="120000"/>
              </a:lnSpc>
              <a:spcBef>
                <a:spcPts val="0"/>
              </a:spcBef>
              <a:spcAft>
                <a:spcPts val="600"/>
              </a:spcAft>
            </a:pPr>
            <a:r>
              <a:rPr lang="fr-FR" sz="1700" b="1" dirty="0">
                <a:solidFill>
                  <a:srgbClr val="000000"/>
                </a:solidFill>
              </a:rPr>
              <a:t>6.1 e-</a:t>
            </a:r>
            <a:r>
              <a:rPr lang="fr-FR" sz="1700" b="1" dirty="0" err="1">
                <a:solidFill>
                  <a:srgbClr val="000000"/>
                </a:solidFill>
              </a:rPr>
              <a:t>Attest</a:t>
            </a:r>
            <a:r>
              <a:rPr lang="fr-FR" sz="1700" b="1" dirty="0">
                <a:solidFill>
                  <a:srgbClr val="000000"/>
                </a:solidFill>
              </a:rPr>
              <a:t> </a:t>
            </a:r>
            <a:r>
              <a:rPr lang="fr-FR" sz="1700" b="1" dirty="0" err="1">
                <a:solidFill>
                  <a:srgbClr val="000000"/>
                </a:solidFill>
              </a:rPr>
              <a:t>voor</a:t>
            </a:r>
            <a:r>
              <a:rPr lang="fr-FR" sz="1700" b="1" dirty="0">
                <a:solidFill>
                  <a:srgbClr val="000000"/>
                </a:solidFill>
              </a:rPr>
              <a:t> arts-</a:t>
            </a:r>
            <a:r>
              <a:rPr lang="fr-FR" sz="1700" b="1" dirty="0" err="1">
                <a:solidFill>
                  <a:srgbClr val="000000"/>
                </a:solidFill>
              </a:rPr>
              <a:t>specialist</a:t>
            </a:r>
            <a:r>
              <a:rPr lang="fr-FR" sz="1700" b="1" dirty="0">
                <a:solidFill>
                  <a:srgbClr val="000000"/>
                </a:solidFill>
              </a:rPr>
              <a:t>, </a:t>
            </a:r>
            <a:r>
              <a:rPr lang="fr-FR" sz="1700" b="1" dirty="0" err="1">
                <a:solidFill>
                  <a:srgbClr val="000000"/>
                </a:solidFill>
              </a:rPr>
              <a:t>tandarts</a:t>
            </a:r>
            <a:r>
              <a:rPr lang="fr-FR" sz="1700" b="1" dirty="0">
                <a:solidFill>
                  <a:srgbClr val="000000"/>
                </a:solidFill>
              </a:rPr>
              <a:t>, kiné &amp; </a:t>
            </a:r>
            <a:r>
              <a:rPr lang="fr-FR" sz="1700" b="1" dirty="0" err="1">
                <a:solidFill>
                  <a:srgbClr val="000000"/>
                </a:solidFill>
              </a:rPr>
              <a:t>logopedisten</a:t>
            </a:r>
            <a:r>
              <a:rPr lang="fr-FR" sz="1700" dirty="0">
                <a:solidFill>
                  <a:srgbClr val="000000"/>
                </a:solidFill>
              </a:rPr>
              <a:t>: </a:t>
            </a:r>
            <a:r>
              <a:rPr lang="nl-BE" sz="1700" dirty="0">
                <a:solidFill>
                  <a:srgbClr val="000000"/>
                </a:solidFill>
              </a:rPr>
              <a:t>d</a:t>
            </a:r>
            <a:r>
              <a:rPr lang="nl-BE" sz="1700" dirty="0"/>
              <a:t>e </a:t>
            </a:r>
            <a:r>
              <a:rPr lang="nl-BE" sz="1700" dirty="0" err="1"/>
              <a:t>eAttest</a:t>
            </a:r>
            <a:r>
              <a:rPr lang="nl-BE" sz="1700" dirty="0"/>
              <a:t>-service biedt de mogelijkheid om de getuigschriften voor verstrekte hulp die elektronisch via het </a:t>
            </a:r>
            <a:r>
              <a:rPr lang="nl-BE" sz="1700" dirty="0" err="1"/>
              <a:t>MyCareNet</a:t>
            </a:r>
            <a:r>
              <a:rPr lang="nl-BE" sz="1700" dirty="0"/>
              <a:t>-platform worden bezorgd, naar de verzekeringsinstelling van de patiënt (V.I.) te </a:t>
            </a:r>
            <a:r>
              <a:rPr lang="nl-BE" sz="1700" dirty="0" smtClean="0"/>
              <a:t>sturen</a:t>
            </a:r>
            <a:endParaRPr lang="fr-FR" sz="1700" dirty="0">
              <a:solidFill>
                <a:srgbClr val="000000"/>
              </a:solidFill>
            </a:endParaRPr>
          </a:p>
          <a:p>
            <a:pPr>
              <a:lnSpc>
                <a:spcPct val="120000"/>
              </a:lnSpc>
              <a:spcBef>
                <a:spcPts val="0"/>
              </a:spcBef>
              <a:spcAft>
                <a:spcPts val="600"/>
              </a:spcAft>
            </a:pPr>
            <a:r>
              <a:rPr lang="fr-FR" sz="1700" b="1" dirty="0">
                <a:solidFill>
                  <a:srgbClr val="000000"/>
                </a:solidFill>
              </a:rPr>
              <a:t>6.2 </a:t>
            </a:r>
            <a:r>
              <a:rPr lang="fr-FR" sz="1700" b="1" dirty="0" err="1">
                <a:solidFill>
                  <a:srgbClr val="000000"/>
                </a:solidFill>
              </a:rPr>
              <a:t>eFac</a:t>
            </a:r>
            <a:r>
              <a:rPr lang="fr-FR" sz="1700" b="1" dirty="0">
                <a:solidFill>
                  <a:srgbClr val="000000"/>
                </a:solidFill>
              </a:rPr>
              <a:t> </a:t>
            </a:r>
            <a:r>
              <a:rPr lang="fr-FR" sz="1700" b="1" dirty="0" err="1">
                <a:solidFill>
                  <a:srgbClr val="000000"/>
                </a:solidFill>
              </a:rPr>
              <a:t>voor</a:t>
            </a:r>
            <a:r>
              <a:rPr lang="fr-FR" sz="1700" b="1" dirty="0">
                <a:solidFill>
                  <a:srgbClr val="000000"/>
                </a:solidFill>
              </a:rPr>
              <a:t> </a:t>
            </a:r>
            <a:r>
              <a:rPr lang="fr-FR" sz="1700" b="1" dirty="0" err="1">
                <a:solidFill>
                  <a:srgbClr val="000000"/>
                </a:solidFill>
              </a:rPr>
              <a:t>Medische</a:t>
            </a:r>
            <a:r>
              <a:rPr lang="fr-FR" sz="1700" b="1" dirty="0">
                <a:solidFill>
                  <a:srgbClr val="000000"/>
                </a:solidFill>
              </a:rPr>
              <a:t> </a:t>
            </a:r>
            <a:r>
              <a:rPr lang="fr-FR" sz="1700" b="1" dirty="0" err="1">
                <a:solidFill>
                  <a:srgbClr val="000000"/>
                </a:solidFill>
              </a:rPr>
              <a:t>Huizen</a:t>
            </a:r>
            <a:r>
              <a:rPr lang="fr-FR" sz="1700" b="1" dirty="0">
                <a:solidFill>
                  <a:srgbClr val="000000"/>
                </a:solidFill>
              </a:rPr>
              <a:t>, kiné &amp; </a:t>
            </a:r>
            <a:r>
              <a:rPr lang="fr-FR" sz="1700" b="1" dirty="0" err="1">
                <a:solidFill>
                  <a:srgbClr val="000000"/>
                </a:solidFill>
              </a:rPr>
              <a:t>logopedisten</a:t>
            </a:r>
            <a:r>
              <a:rPr lang="fr-FR" sz="1700" dirty="0">
                <a:solidFill>
                  <a:srgbClr val="000000"/>
                </a:solidFill>
              </a:rPr>
              <a:t>: </a:t>
            </a:r>
            <a:r>
              <a:rPr lang="nl-BE" sz="1700" dirty="0">
                <a:solidFill>
                  <a:srgbClr val="000000"/>
                </a:solidFill>
              </a:rPr>
              <a:t>m</a:t>
            </a:r>
            <a:r>
              <a:rPr lang="nl-BE" sz="1700" dirty="0"/>
              <a:t>et de dienst </a:t>
            </a:r>
            <a:r>
              <a:rPr lang="nl-BE" sz="1700" dirty="0" err="1"/>
              <a:t>eFac</a:t>
            </a:r>
            <a:r>
              <a:rPr lang="nl-BE" sz="1700" dirty="0"/>
              <a:t> (elektronische facturatie) kan elke instelling of zorgverstrekker op elektronische wijze via het netwerk, het facturatiebestand overmaken, opgesteld in het kader van he derde </a:t>
            </a:r>
            <a:r>
              <a:rPr lang="nl-BE" sz="1700" dirty="0" smtClean="0"/>
              <a:t>betaler-systeem</a:t>
            </a:r>
            <a:endParaRPr lang="fr-FR" sz="1700" dirty="0">
              <a:solidFill>
                <a:srgbClr val="000000"/>
              </a:solidFill>
            </a:endParaRPr>
          </a:p>
          <a:p>
            <a:pPr>
              <a:lnSpc>
                <a:spcPct val="120000"/>
              </a:lnSpc>
              <a:spcBef>
                <a:spcPts val="0"/>
              </a:spcBef>
              <a:spcAft>
                <a:spcPts val="600"/>
              </a:spcAft>
            </a:pPr>
            <a:r>
              <a:rPr lang="fr-FR" sz="1700" b="1" dirty="0">
                <a:solidFill>
                  <a:srgbClr val="000000"/>
                </a:solidFill>
              </a:rPr>
              <a:t>6.3 </a:t>
            </a:r>
            <a:r>
              <a:rPr lang="fr-FR" sz="1700" b="1" dirty="0" err="1">
                <a:solidFill>
                  <a:srgbClr val="000000"/>
                </a:solidFill>
              </a:rPr>
              <a:t>Raadpleging</a:t>
            </a:r>
            <a:r>
              <a:rPr lang="fr-FR" sz="1700" b="1" dirty="0">
                <a:solidFill>
                  <a:srgbClr val="000000"/>
                </a:solidFill>
              </a:rPr>
              <a:t> </a:t>
            </a:r>
            <a:r>
              <a:rPr lang="fr-FR" sz="1700" b="1" dirty="0" err="1">
                <a:solidFill>
                  <a:srgbClr val="000000"/>
                </a:solidFill>
              </a:rPr>
              <a:t>Lid-gegevens</a:t>
            </a:r>
            <a:r>
              <a:rPr lang="fr-FR" sz="1700" dirty="0">
                <a:solidFill>
                  <a:srgbClr val="000000"/>
                </a:solidFill>
              </a:rPr>
              <a:t>: d</a:t>
            </a:r>
            <a:r>
              <a:rPr lang="nl-BE" sz="1700" dirty="0"/>
              <a:t>e dienst "gegevens van het lid” biedt de mogelijkheid aan elke instelling of zorgverstrekker om de informatie (verzekerbaarheid en afgeleide rechten) van de zorgbegunstigde raad te plegen om een correcte facturatie in het kader van de </a:t>
            </a:r>
            <a:r>
              <a:rPr lang="nl-BE" sz="1700" dirty="0" err="1"/>
              <a:t>derdebetaler</a:t>
            </a:r>
            <a:r>
              <a:rPr lang="nl-BE" sz="1700" dirty="0"/>
              <a:t> te kunnen </a:t>
            </a:r>
            <a:r>
              <a:rPr lang="nl-BE" sz="1700" dirty="0" smtClean="0"/>
              <a:t>uitvoeren</a:t>
            </a:r>
            <a:endParaRPr lang="fr-FR" sz="1700" dirty="0">
              <a:solidFill>
                <a:srgbClr val="000000"/>
              </a:solidFill>
            </a:endParaRPr>
          </a:p>
          <a:p>
            <a:pPr>
              <a:lnSpc>
                <a:spcPct val="120000"/>
              </a:lnSpc>
              <a:spcBef>
                <a:spcPts val="0"/>
              </a:spcBef>
              <a:spcAft>
                <a:spcPts val="600"/>
              </a:spcAft>
            </a:pPr>
            <a:r>
              <a:rPr lang="fr-FR" sz="1700" b="1" dirty="0">
                <a:solidFill>
                  <a:srgbClr val="000000"/>
                </a:solidFill>
              </a:rPr>
              <a:t>6.4 </a:t>
            </a:r>
            <a:r>
              <a:rPr lang="fr-FR" sz="1700" b="1" dirty="0" err="1">
                <a:solidFill>
                  <a:srgbClr val="000000"/>
                </a:solidFill>
              </a:rPr>
              <a:t>Digitalisatie</a:t>
            </a:r>
            <a:r>
              <a:rPr lang="fr-FR" sz="1700" b="1" dirty="0">
                <a:solidFill>
                  <a:srgbClr val="000000"/>
                </a:solidFill>
              </a:rPr>
              <a:t> van </a:t>
            </a:r>
            <a:r>
              <a:rPr lang="fr-FR" sz="1700" b="1" dirty="0" err="1">
                <a:solidFill>
                  <a:srgbClr val="000000"/>
                </a:solidFill>
              </a:rPr>
              <a:t>revalidatie-overeenkomsten</a:t>
            </a:r>
            <a:r>
              <a:rPr lang="fr-FR" sz="1700" dirty="0">
                <a:solidFill>
                  <a:srgbClr val="000000"/>
                </a:solidFill>
              </a:rPr>
              <a:t>: </a:t>
            </a:r>
            <a:r>
              <a:rPr lang="nl-BE" sz="1700" dirty="0"/>
              <a:t>i</a:t>
            </a:r>
            <a:r>
              <a:rPr lang="nl-BE" sz="1700" dirty="0" smtClean="0"/>
              <a:t>n </a:t>
            </a:r>
            <a:r>
              <a:rPr lang="nl-BE" sz="1700" dirty="0"/>
              <a:t>geval van functionele revalidatie van een patiënt moet het bevoegde ziekenhuis een verzoek tot instemming indienen bij de medische raad van de VI. In 2016/2017 hebben de </a:t>
            </a:r>
            <a:r>
              <a:rPr lang="nl-BE" sz="1700" dirty="0" err="1"/>
              <a:t>VI’s</a:t>
            </a:r>
            <a:r>
              <a:rPr lang="nl-BE" sz="1700" dirty="0"/>
              <a:t> een opportunitystudie uitgevoerd om te overwegen sommige van deze verzoeken te </a:t>
            </a:r>
            <a:r>
              <a:rPr lang="nl-BE" sz="1700" dirty="0" smtClean="0"/>
              <a:t>digitaliseren</a:t>
            </a:r>
            <a:endParaRPr lang="fr-FR" sz="1700" dirty="0">
              <a:solidFill>
                <a:srgbClr val="000000"/>
              </a:solidFill>
            </a:endParaRPr>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19</a:t>
            </a:fld>
            <a:endParaRPr lang="nl-NL" dirty="0"/>
          </a:p>
        </p:txBody>
      </p:sp>
    </p:spTree>
    <p:extLst>
      <p:ext uri="{BB962C8B-B14F-4D97-AF65-F5344CB8AC3E}">
        <p14:creationId xmlns:p14="http://schemas.microsoft.com/office/powerpoint/2010/main" val="350711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Actieplan e-Gezondheid 2019-2021 is </a:t>
            </a:r>
            <a:r>
              <a:rPr lang="nl-BE" i="1" dirty="0" err="1" smtClean="0"/>
              <a:t>interfederaal</a:t>
            </a:r>
            <a:endParaRPr lang="nl-BE" i="1" dirty="0"/>
          </a:p>
        </p:txBody>
      </p:sp>
      <p:sp>
        <p:nvSpPr>
          <p:cNvPr id="3" name="Tijdelijke aanduiding voor dianummer 2"/>
          <p:cNvSpPr>
            <a:spLocks noGrp="1"/>
          </p:cNvSpPr>
          <p:nvPr>
            <p:ph type="sldNum" sz="quarter" idx="14"/>
          </p:nvPr>
        </p:nvSpPr>
        <p:spPr>
          <a:xfrm>
            <a:off x="4543213" y="6603999"/>
            <a:ext cx="512232" cy="236013"/>
          </a:xfrm>
        </p:spPr>
        <p:txBody>
          <a:bodyPr/>
          <a:lstStyle/>
          <a:p>
            <a:pPr>
              <a:defRPr/>
            </a:pPr>
            <a:fld id="{5E98C3D2-61B1-456E-BF29-5A9B2360768F}" type="slidenum">
              <a:rPr lang="nl-NL" smtClean="0"/>
              <a:pPr>
                <a:defRPr/>
              </a:pPr>
              <a:t>2</a:t>
            </a:fld>
            <a:endParaRPr lang="nl-NL"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830" y="1701346"/>
            <a:ext cx="1878717" cy="1250123"/>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16" y="5068784"/>
            <a:ext cx="2209606" cy="89765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300" y="4821779"/>
            <a:ext cx="1391661" cy="1391661"/>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7322" y="3082207"/>
            <a:ext cx="1695996" cy="1695996"/>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869" y="1828306"/>
            <a:ext cx="1183169" cy="1003754"/>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7188" y="1711058"/>
            <a:ext cx="1248103" cy="1248103"/>
          </a:xfrm>
          <a:prstGeom prst="rect">
            <a:avLst/>
          </a:prstGeom>
        </p:spPr>
      </p:pic>
      <p:pic>
        <p:nvPicPr>
          <p:cNvPr id="22" name="Afbeelding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9160" y="1711058"/>
            <a:ext cx="1138410" cy="1250123"/>
          </a:xfrm>
          <a:prstGeom prst="rect">
            <a:avLst/>
          </a:prstGeom>
        </p:spPr>
      </p:pic>
      <p:pic>
        <p:nvPicPr>
          <p:cNvPr id="23" name="Afbeelding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0097" y="3311080"/>
            <a:ext cx="1800225" cy="1238250"/>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3928" y="3266028"/>
            <a:ext cx="1484886" cy="1051099"/>
          </a:xfrm>
          <a:prstGeom prst="rect">
            <a:avLst/>
          </a:prstGeom>
        </p:spPr>
      </p:pic>
      <p:pic>
        <p:nvPicPr>
          <p:cNvPr id="26" name="Afbeelding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60543" y="3175602"/>
            <a:ext cx="1745820" cy="1307680"/>
          </a:xfrm>
          <a:prstGeom prst="rect">
            <a:avLst/>
          </a:prstGeom>
        </p:spPr>
      </p:pic>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5536" y="4991451"/>
            <a:ext cx="2245658" cy="1057588"/>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89334" y="4778203"/>
            <a:ext cx="1393707" cy="1393707"/>
          </a:xfrm>
          <a:prstGeom prst="rect">
            <a:avLst/>
          </a:prstGeom>
        </p:spPr>
      </p:pic>
      <p:sp>
        <p:nvSpPr>
          <p:cNvPr id="17" name="Afgeronde rechthoek 16"/>
          <p:cNvSpPr/>
          <p:nvPr/>
        </p:nvSpPr>
        <p:spPr>
          <a:xfrm>
            <a:off x="5606824" y="363242"/>
            <a:ext cx="1932080" cy="486849"/>
          </a:xfrm>
          <a:prstGeom prst="roundRect">
            <a:avLst/>
          </a:prstGeom>
          <a:solidFill>
            <a:srgbClr val="CCF5F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4" name="Picture 3"/>
          <p:cNvPicPr>
            <a:picLocks noChangeAspect="1"/>
          </p:cNvPicPr>
          <p:nvPr/>
        </p:nvPicPr>
        <p:blipFill rotWithShape="1">
          <a:blip r:embed="rId14">
            <a:extLst>
              <a:ext uri="{28A0092B-C50C-407E-A947-70E740481C1C}">
                <a14:useLocalDpi xmlns:a14="http://schemas.microsoft.com/office/drawing/2010/main" val="0"/>
              </a:ext>
            </a:extLst>
          </a:blip>
          <a:srcRect b="21007"/>
          <a:stretch/>
        </p:blipFill>
        <p:spPr>
          <a:xfrm>
            <a:off x="3970518" y="1711058"/>
            <a:ext cx="1145390" cy="1250123"/>
          </a:xfrm>
          <a:prstGeom prst="rect">
            <a:avLst/>
          </a:prstGeom>
        </p:spPr>
      </p:pic>
    </p:spTree>
    <p:extLst>
      <p:ext uri="{BB962C8B-B14F-4D97-AF65-F5344CB8AC3E}">
        <p14:creationId xmlns:p14="http://schemas.microsoft.com/office/powerpoint/2010/main" val="186883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6 </a:t>
            </a:r>
            <a:r>
              <a:rPr lang="nl-BE" dirty="0" smtClean="0"/>
              <a:t>- </a:t>
            </a:r>
            <a:r>
              <a:rPr lang="nl-BE" dirty="0" err="1" smtClean="0"/>
              <a:t>eGezondheid</a:t>
            </a:r>
            <a:r>
              <a:rPr lang="nl-BE" dirty="0" smtClean="0"/>
              <a:t> </a:t>
            </a:r>
            <a:r>
              <a:rPr lang="nl-BE" dirty="0"/>
              <a:t>met </a:t>
            </a:r>
            <a:r>
              <a:rPr lang="nl-BE" dirty="0" smtClean="0"/>
              <a:t>mutualiteiten </a:t>
            </a:r>
            <a:r>
              <a:rPr lang="nl-BE" dirty="0"/>
              <a:t>(2/2)</a:t>
            </a:r>
          </a:p>
        </p:txBody>
      </p:sp>
      <p:sp>
        <p:nvSpPr>
          <p:cNvPr id="3" name="Tijdelijke aanduiding voor inhoud 2"/>
          <p:cNvSpPr>
            <a:spLocks noGrp="1"/>
          </p:cNvSpPr>
          <p:nvPr>
            <p:ph idx="1"/>
          </p:nvPr>
        </p:nvSpPr>
        <p:spPr/>
        <p:txBody>
          <a:bodyPr>
            <a:normAutofit/>
          </a:bodyPr>
          <a:lstStyle/>
          <a:p>
            <a:pPr>
              <a:lnSpc>
                <a:spcPct val="120000"/>
              </a:lnSpc>
              <a:spcBef>
                <a:spcPts val="0"/>
              </a:spcBef>
              <a:spcAft>
                <a:spcPts val="600"/>
              </a:spcAft>
            </a:pPr>
            <a:r>
              <a:rPr lang="fr-FR" b="1" dirty="0">
                <a:solidFill>
                  <a:srgbClr val="000000"/>
                </a:solidFill>
              </a:rPr>
              <a:t>6.5 </a:t>
            </a:r>
            <a:r>
              <a:rPr lang="fr-FR" b="1" dirty="0" err="1">
                <a:solidFill>
                  <a:srgbClr val="000000"/>
                </a:solidFill>
              </a:rPr>
              <a:t>Digitalisatie</a:t>
            </a:r>
            <a:r>
              <a:rPr lang="fr-FR" b="1" dirty="0">
                <a:solidFill>
                  <a:srgbClr val="000000"/>
                </a:solidFill>
              </a:rPr>
              <a:t> van </a:t>
            </a:r>
            <a:r>
              <a:rPr lang="fr-FR" b="1" dirty="0" err="1">
                <a:solidFill>
                  <a:srgbClr val="000000"/>
                </a:solidFill>
              </a:rPr>
              <a:t>Hoofdstuk</a:t>
            </a:r>
            <a:r>
              <a:rPr lang="fr-FR" b="1" dirty="0">
                <a:solidFill>
                  <a:srgbClr val="000000"/>
                </a:solidFill>
              </a:rPr>
              <a:t> IV-</a:t>
            </a:r>
            <a:r>
              <a:rPr lang="fr-FR" b="1" dirty="0" err="1">
                <a:solidFill>
                  <a:srgbClr val="000000"/>
                </a:solidFill>
              </a:rPr>
              <a:t>akkoorden</a:t>
            </a:r>
            <a:r>
              <a:rPr lang="fr-FR" dirty="0">
                <a:solidFill>
                  <a:srgbClr val="000000"/>
                </a:solidFill>
              </a:rPr>
              <a:t>: </a:t>
            </a:r>
            <a:r>
              <a:rPr lang="nl-BE" dirty="0">
                <a:solidFill>
                  <a:srgbClr val="000000"/>
                </a:solidFill>
              </a:rPr>
              <a:t>d</a:t>
            </a:r>
            <a:r>
              <a:rPr lang="nl-BE" dirty="0"/>
              <a:t>e dienst aanvraag en raadpleging van de akkoorden voor geneesmiddelen uit hoofdstuk IV is beschikbaar voor de huisartsen en specialisten (aanvragen en raadpleging) en voor de apothekers en de sector van de ziekenhuizen (raadpleging). De raadplegingsdienst zal beschikbaar zijn voor ziekenhuizen en zal aangepast worden aan de specifieke kenmerken van de DB SAM V2 (RIZIV-project</a:t>
            </a:r>
            <a:r>
              <a:rPr lang="nl-BE" dirty="0" smtClean="0"/>
              <a:t>)</a:t>
            </a:r>
            <a:endParaRPr lang="fr-FR" dirty="0">
              <a:solidFill>
                <a:srgbClr val="000000"/>
              </a:solidFill>
            </a:endParaRPr>
          </a:p>
          <a:p>
            <a:pPr>
              <a:lnSpc>
                <a:spcPct val="120000"/>
              </a:lnSpc>
              <a:spcBef>
                <a:spcPts val="0"/>
              </a:spcBef>
              <a:spcAft>
                <a:spcPts val="600"/>
              </a:spcAft>
            </a:pPr>
            <a:r>
              <a:rPr lang="fr-FR" b="1" dirty="0">
                <a:solidFill>
                  <a:srgbClr val="000000"/>
                </a:solidFill>
              </a:rPr>
              <a:t>6.6 </a:t>
            </a:r>
            <a:r>
              <a:rPr lang="fr-FR" b="1" dirty="0" err="1">
                <a:solidFill>
                  <a:srgbClr val="000000"/>
                </a:solidFill>
              </a:rPr>
              <a:t>Abonnementen</a:t>
            </a:r>
            <a:r>
              <a:rPr lang="fr-FR" b="1" dirty="0">
                <a:solidFill>
                  <a:srgbClr val="000000"/>
                </a:solidFill>
              </a:rPr>
              <a:t> </a:t>
            </a:r>
            <a:r>
              <a:rPr lang="fr-FR" b="1" dirty="0" err="1">
                <a:solidFill>
                  <a:srgbClr val="000000"/>
                </a:solidFill>
              </a:rPr>
              <a:t>bij</a:t>
            </a:r>
            <a:r>
              <a:rPr lang="fr-FR" b="1" dirty="0">
                <a:solidFill>
                  <a:srgbClr val="000000"/>
                </a:solidFill>
              </a:rPr>
              <a:t> </a:t>
            </a:r>
            <a:r>
              <a:rPr lang="fr-FR" b="1" dirty="0" err="1">
                <a:solidFill>
                  <a:srgbClr val="000000"/>
                </a:solidFill>
              </a:rPr>
              <a:t>Medische</a:t>
            </a:r>
            <a:r>
              <a:rPr lang="fr-FR" b="1" dirty="0">
                <a:solidFill>
                  <a:srgbClr val="000000"/>
                </a:solidFill>
              </a:rPr>
              <a:t> </a:t>
            </a:r>
            <a:r>
              <a:rPr lang="fr-FR" b="1" dirty="0" err="1">
                <a:solidFill>
                  <a:srgbClr val="000000"/>
                </a:solidFill>
              </a:rPr>
              <a:t>Huizen</a:t>
            </a:r>
            <a:r>
              <a:rPr lang="fr-FR" dirty="0">
                <a:solidFill>
                  <a:srgbClr val="000000"/>
                </a:solidFill>
              </a:rPr>
              <a:t>: </a:t>
            </a:r>
            <a:r>
              <a:rPr lang="nl-BE" dirty="0">
                <a:solidFill>
                  <a:srgbClr val="000000"/>
                </a:solidFill>
              </a:rPr>
              <a:t>a</a:t>
            </a:r>
            <a:r>
              <a:rPr lang="nl-BE" dirty="0"/>
              <a:t>an de Medische Huizen wordt een elektronische dienst ter beschikking gesteld om een patiënt te registreren of uit te </a:t>
            </a:r>
            <a:r>
              <a:rPr lang="nl-BE" dirty="0" smtClean="0"/>
              <a:t>schrijven</a:t>
            </a:r>
            <a:endParaRPr lang="fr-FR" dirty="0">
              <a:solidFill>
                <a:srgbClr val="000000"/>
              </a:solidFill>
            </a:endParaRPr>
          </a:p>
          <a:p>
            <a:pPr>
              <a:lnSpc>
                <a:spcPct val="120000"/>
              </a:lnSpc>
              <a:spcBef>
                <a:spcPts val="0"/>
              </a:spcBef>
              <a:spcAft>
                <a:spcPts val="600"/>
              </a:spcAft>
            </a:pPr>
            <a:r>
              <a:rPr lang="fr-FR" b="1" dirty="0">
                <a:solidFill>
                  <a:srgbClr val="000000"/>
                </a:solidFill>
              </a:rPr>
              <a:t>6.7 </a:t>
            </a:r>
            <a:r>
              <a:rPr lang="fr-FR" b="1" dirty="0" err="1">
                <a:solidFill>
                  <a:srgbClr val="000000"/>
                </a:solidFill>
              </a:rPr>
              <a:t>Digitalisatie</a:t>
            </a:r>
            <a:r>
              <a:rPr lang="fr-FR" b="1" dirty="0">
                <a:solidFill>
                  <a:srgbClr val="000000"/>
                </a:solidFill>
              </a:rPr>
              <a:t> van kiné-</a:t>
            </a:r>
            <a:r>
              <a:rPr lang="fr-FR" b="1" dirty="0" err="1">
                <a:solidFill>
                  <a:srgbClr val="000000"/>
                </a:solidFill>
              </a:rPr>
              <a:t>akkoorden</a:t>
            </a:r>
            <a:r>
              <a:rPr lang="fr-FR" dirty="0">
                <a:solidFill>
                  <a:srgbClr val="000000"/>
                </a:solidFill>
              </a:rPr>
              <a:t>: </a:t>
            </a:r>
            <a:r>
              <a:rPr lang="nl-BE" dirty="0">
                <a:solidFill>
                  <a:srgbClr val="000000"/>
                </a:solidFill>
              </a:rPr>
              <a:t>h</a:t>
            </a:r>
            <a:r>
              <a:rPr lang="nl-BE" dirty="0"/>
              <a:t>et doel is om de kine-sector elektronische diensten aan te bieden voor de communicatie van kennisgeving en aanvragen voor akkoorden</a:t>
            </a:r>
            <a:endParaRPr lang="fr-FR" dirty="0">
              <a:solidFill>
                <a:srgbClr val="000000"/>
              </a:solidFill>
            </a:endParaRPr>
          </a:p>
          <a:p>
            <a:pPr>
              <a:lnSpc>
                <a:spcPct val="120000"/>
              </a:lnSpc>
              <a:spcBef>
                <a:spcPts val="0"/>
              </a:spcBef>
              <a:spcAft>
                <a:spcPts val="600"/>
              </a:spcAft>
            </a:pPr>
            <a:endParaRPr lang="nl-BE" dirty="0"/>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20</a:t>
            </a:fld>
            <a:endParaRPr lang="nl-NL" dirty="0"/>
          </a:p>
        </p:txBody>
      </p:sp>
    </p:spTree>
    <p:extLst>
      <p:ext uri="{BB962C8B-B14F-4D97-AF65-F5344CB8AC3E}">
        <p14:creationId xmlns:p14="http://schemas.microsoft.com/office/powerpoint/2010/main" val="409409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75" y="274638"/>
            <a:ext cx="9309099" cy="664058"/>
          </a:xfrm>
        </p:spPr>
        <p:txBody>
          <a:bodyPr/>
          <a:lstStyle/>
          <a:p>
            <a:r>
              <a:rPr lang="nl-BE" dirty="0"/>
              <a:t>Actieplan e-Gezondheid 2019-2021 is </a:t>
            </a:r>
            <a:r>
              <a:rPr lang="nl-BE" i="1" dirty="0"/>
              <a:t>een continuïteit</a:t>
            </a:r>
            <a:endParaRPr lang="nl-BE" sz="3200" i="1" dirty="0"/>
          </a:p>
        </p:txBody>
      </p:sp>
      <p:sp>
        <p:nvSpPr>
          <p:cNvPr id="3" name="Tijdelijke aanduiding voor dianummer 2"/>
          <p:cNvSpPr>
            <a:spLocks noGrp="1"/>
          </p:cNvSpPr>
          <p:nvPr>
            <p:ph type="sldNum" sz="quarter" idx="14"/>
          </p:nvPr>
        </p:nvSpPr>
        <p:spPr/>
        <p:txBody>
          <a:bodyPr/>
          <a:lstStyle/>
          <a:p>
            <a:pPr>
              <a:defRPr/>
            </a:pPr>
            <a:fld id="{5E98C3D2-61B1-456E-BF29-5A9B2360768F}" type="slidenum">
              <a:rPr lang="nl-NL" smtClean="0"/>
              <a:pPr>
                <a:defRPr/>
              </a:pPr>
              <a:t>3</a:t>
            </a:fld>
            <a:endParaRPr lang="nl-NL" dirty="0"/>
          </a:p>
        </p:txBody>
      </p:sp>
      <p:pic>
        <p:nvPicPr>
          <p:cNvPr id="5" name="Afbeelding 4"/>
          <p:cNvPicPr>
            <a:picLocks noChangeAspect="1"/>
          </p:cNvPicPr>
          <p:nvPr/>
        </p:nvPicPr>
        <p:blipFill rotWithShape="1">
          <a:blip r:embed="rId2"/>
          <a:srcRect t="7409"/>
          <a:stretch/>
        </p:blipFill>
        <p:spPr>
          <a:xfrm>
            <a:off x="1160180" y="1257300"/>
            <a:ext cx="7580980" cy="4859517"/>
          </a:xfrm>
          <a:prstGeom prst="rect">
            <a:avLst/>
          </a:prstGeom>
        </p:spPr>
      </p:pic>
      <p:sp>
        <p:nvSpPr>
          <p:cNvPr id="6" name="Afgeronde rechthoek 5"/>
          <p:cNvSpPr/>
          <p:nvPr/>
        </p:nvSpPr>
        <p:spPr>
          <a:xfrm>
            <a:off x="5568876" y="375434"/>
            <a:ext cx="2511552" cy="486849"/>
          </a:xfrm>
          <a:prstGeom prst="roundRect">
            <a:avLst/>
          </a:prstGeom>
          <a:solidFill>
            <a:srgbClr val="CCF5F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7352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Actieplan e-Gezondheid 2019-2021 heeft </a:t>
            </a:r>
            <a:r>
              <a:rPr lang="nl-BE" i="1" dirty="0"/>
              <a:t>specifieke klemtonen</a:t>
            </a:r>
          </a:p>
        </p:txBody>
      </p:sp>
      <p:sp>
        <p:nvSpPr>
          <p:cNvPr id="4" name="Tijdelijke aanduiding voor inhoud 3"/>
          <p:cNvSpPr>
            <a:spLocks noGrp="1"/>
          </p:cNvSpPr>
          <p:nvPr>
            <p:ph idx="1"/>
          </p:nvPr>
        </p:nvSpPr>
        <p:spPr/>
        <p:txBody>
          <a:bodyPr>
            <a:normAutofit/>
          </a:bodyPr>
          <a:lstStyle/>
          <a:p>
            <a:pPr lvl="1"/>
            <a:endParaRPr lang="nl-BE" sz="1400" dirty="0"/>
          </a:p>
          <a:p>
            <a:r>
              <a:rPr lang="nl-BE" dirty="0"/>
              <a:t>Uitbreiding van bestaande concepten naar andere doelgroepen of andere toepassingsgebieden </a:t>
            </a:r>
          </a:p>
          <a:p>
            <a:r>
              <a:rPr lang="nl-BE" dirty="0" smtClean="0"/>
              <a:t>Uitwerken </a:t>
            </a:r>
            <a:r>
              <a:rPr lang="nl-BE" dirty="0"/>
              <a:t>van een omkadering en beheermodel voor het gebruiken van bestaande systemen die door de overheid en/of de private sector gebouwd zijn </a:t>
            </a:r>
          </a:p>
          <a:p>
            <a:r>
              <a:rPr lang="nl-BE" dirty="0" smtClean="0"/>
              <a:t>Focus </a:t>
            </a:r>
            <a:r>
              <a:rPr lang="nl-BE" dirty="0"/>
              <a:t>op ‘</a:t>
            </a:r>
            <a:r>
              <a:rPr lang="nl-BE" dirty="0" err="1"/>
              <a:t>Operational</a:t>
            </a:r>
            <a:r>
              <a:rPr lang="nl-BE" dirty="0"/>
              <a:t> Excellence’</a:t>
            </a:r>
          </a:p>
          <a:p>
            <a:pPr lvl="1"/>
            <a:r>
              <a:rPr lang="nl-BE" dirty="0"/>
              <a:t>ondersteuning van het gebruik, rapportering over gebruik (</a:t>
            </a:r>
            <a:r>
              <a:rPr lang="nl-BE" dirty="0" err="1"/>
              <a:t>KPI’s</a:t>
            </a:r>
            <a:r>
              <a:rPr lang="nl-BE" dirty="0"/>
              <a:t>, e.d.), over beschikbaarheid en </a:t>
            </a:r>
            <a:r>
              <a:rPr lang="nl-BE" dirty="0" err="1"/>
              <a:t>performantie</a:t>
            </a:r>
            <a:r>
              <a:rPr lang="nl-BE" dirty="0"/>
              <a:t>, verbetering van test-faciliteiten, … </a:t>
            </a:r>
          </a:p>
          <a:p>
            <a:r>
              <a:rPr lang="nl-BE" dirty="0" smtClean="0"/>
              <a:t>Connectie </a:t>
            </a:r>
            <a:r>
              <a:rPr lang="nl-BE" dirty="0"/>
              <a:t>met Europa en internationale initiatieven en programma’s </a:t>
            </a:r>
          </a:p>
          <a:p>
            <a:r>
              <a:rPr lang="nl-BE" dirty="0" smtClean="0"/>
              <a:t>Bijsturen </a:t>
            </a:r>
            <a:r>
              <a:rPr lang="nl-BE" dirty="0"/>
              <a:t>van lopende projecten, met extra focus op het concrete gebruik in de praktijk </a:t>
            </a:r>
          </a:p>
          <a:p>
            <a:r>
              <a:rPr lang="nl-BE" dirty="0"/>
              <a:t>Stoppen van niet langer relevante projecten</a:t>
            </a:r>
          </a:p>
          <a:p>
            <a:r>
              <a:rPr lang="nl-BE" dirty="0"/>
              <a:t>Starten van nieuwe projecten beperkt tot projecten die de lopende projecten kunnen consolideren, harmoniseren en </a:t>
            </a:r>
            <a:r>
              <a:rPr lang="nl-BE" dirty="0" smtClean="0"/>
              <a:t>stabiliseren</a:t>
            </a:r>
            <a:endParaRPr lang="nl-BE" dirty="0"/>
          </a:p>
          <a:p>
            <a:pPr lvl="1"/>
            <a:endParaRPr lang="nl-BE" sz="1400" b="1" dirty="0"/>
          </a:p>
        </p:txBody>
      </p:sp>
      <p:sp>
        <p:nvSpPr>
          <p:cNvPr id="3" name="Tijdelijke aanduiding voor dianummer 2"/>
          <p:cNvSpPr>
            <a:spLocks noGrp="1"/>
          </p:cNvSpPr>
          <p:nvPr>
            <p:ph type="sldNum" sz="quarter" idx="14"/>
          </p:nvPr>
        </p:nvSpPr>
        <p:spPr/>
        <p:txBody>
          <a:bodyPr/>
          <a:lstStyle/>
          <a:p>
            <a:pPr>
              <a:defRPr/>
            </a:pPr>
            <a:fld id="{5E98C3D2-61B1-456E-BF29-5A9B2360768F}" type="slidenum">
              <a:rPr lang="nl-NL" smtClean="0"/>
              <a:pPr>
                <a:defRPr/>
              </a:pPr>
              <a:t>4</a:t>
            </a:fld>
            <a:endParaRPr lang="nl-NL" dirty="0"/>
          </a:p>
        </p:txBody>
      </p:sp>
      <p:sp>
        <p:nvSpPr>
          <p:cNvPr id="5" name="Afgeronde rechthoek 4"/>
          <p:cNvSpPr/>
          <p:nvPr/>
        </p:nvSpPr>
        <p:spPr>
          <a:xfrm>
            <a:off x="5260608" y="367061"/>
            <a:ext cx="4040364" cy="486849"/>
          </a:xfrm>
          <a:prstGeom prst="roundRect">
            <a:avLst/>
          </a:prstGeom>
          <a:solidFill>
            <a:srgbClr val="CCF5F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4859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379" y="797003"/>
            <a:ext cx="928455" cy="928455"/>
          </a:xfrm>
          <a:prstGeom prst="rect">
            <a:avLst/>
          </a:prstGeom>
        </p:spPr>
      </p:pic>
      <p:sp>
        <p:nvSpPr>
          <p:cNvPr id="2" name="Titel 1"/>
          <p:cNvSpPr>
            <a:spLocks noGrp="1"/>
          </p:cNvSpPr>
          <p:nvPr>
            <p:ph type="title"/>
          </p:nvPr>
        </p:nvSpPr>
        <p:spPr>
          <a:xfrm>
            <a:off x="138177" y="262320"/>
            <a:ext cx="9309099" cy="664058"/>
          </a:xfrm>
        </p:spPr>
        <p:txBody>
          <a:bodyPr/>
          <a:lstStyle/>
          <a:p>
            <a:r>
              <a:rPr lang="nl-BE" dirty="0"/>
              <a:t>Actieplan e-Gezondheid 2019-2021 </a:t>
            </a:r>
            <a:r>
              <a:rPr lang="nl-BE" dirty="0" smtClean="0"/>
              <a:t>gaat over </a:t>
            </a:r>
            <a:r>
              <a:rPr lang="nl-BE" i="1" dirty="0"/>
              <a:t>projecten</a:t>
            </a:r>
            <a:endParaRPr lang="nl-BE" dirty="0"/>
          </a:p>
        </p:txBody>
      </p:sp>
      <p:sp>
        <p:nvSpPr>
          <p:cNvPr id="3" name="Tijdelijke aanduiding voor inhoud 2"/>
          <p:cNvSpPr>
            <a:spLocks noGrp="1"/>
          </p:cNvSpPr>
          <p:nvPr>
            <p:ph idx="1"/>
          </p:nvPr>
        </p:nvSpPr>
        <p:spPr>
          <a:xfrm>
            <a:off x="101601" y="1583765"/>
            <a:ext cx="3957443" cy="1430739"/>
          </a:xfrm>
          <a:ln w="12700">
            <a:solidFill>
              <a:schemeClr val="accent1"/>
            </a:solidFill>
          </a:ln>
        </p:spPr>
        <p:txBody>
          <a:bodyPr>
            <a:normAutofit/>
          </a:bodyPr>
          <a:lstStyle/>
          <a:p>
            <a:r>
              <a:rPr lang="nl-BE" sz="1400" dirty="0"/>
              <a:t>tijdelijk, met begin en einde</a:t>
            </a:r>
          </a:p>
          <a:p>
            <a:r>
              <a:rPr lang="nl-BE" sz="1400" dirty="0"/>
              <a:t>beschreven in projectfiche, met scope, </a:t>
            </a:r>
            <a:r>
              <a:rPr lang="nl-BE" sz="1400" dirty="0" err="1"/>
              <a:t>milestones</a:t>
            </a:r>
            <a:r>
              <a:rPr lang="nl-BE" sz="1400" dirty="0"/>
              <a:t>, projectfases, timing, budget</a:t>
            </a:r>
          </a:p>
          <a:p>
            <a:r>
              <a:rPr lang="nl-BE" sz="1400" dirty="0"/>
              <a:t>p</a:t>
            </a:r>
            <a:r>
              <a:rPr lang="nl-BE" sz="1400" dirty="0" smtClean="0"/>
              <a:t>rojectleider </a:t>
            </a:r>
            <a:r>
              <a:rPr lang="nl-BE" sz="1400" dirty="0"/>
              <a:t>en projectteam</a:t>
            </a:r>
          </a:p>
          <a:p>
            <a:pPr lvl="1"/>
            <a:r>
              <a:rPr lang="nl-BE" sz="1200" dirty="0"/>
              <a:t>i</a:t>
            </a:r>
            <a:r>
              <a:rPr lang="nl-BE" sz="1200" dirty="0" smtClean="0"/>
              <a:t>ncl</a:t>
            </a:r>
            <a:r>
              <a:rPr lang="nl-BE" sz="1200" dirty="0"/>
              <a:t>. eigen </a:t>
            </a:r>
            <a:r>
              <a:rPr lang="nl-BE" sz="1200" dirty="0" err="1"/>
              <a:t>governance</a:t>
            </a:r>
            <a:r>
              <a:rPr lang="nl-BE" sz="1200" dirty="0"/>
              <a:t> binnen mandaat</a:t>
            </a:r>
          </a:p>
          <a:p>
            <a:endParaRPr lang="nl-BE" dirty="0"/>
          </a:p>
        </p:txBody>
      </p:sp>
      <p:sp>
        <p:nvSpPr>
          <p:cNvPr id="20" name="Tijdelijke aanduiding voor inhoud 2"/>
          <p:cNvSpPr txBox="1">
            <a:spLocks/>
          </p:cNvSpPr>
          <p:nvPr/>
        </p:nvSpPr>
        <p:spPr bwMode="auto">
          <a:xfrm>
            <a:off x="4647229" y="4096008"/>
            <a:ext cx="5098019" cy="2254671"/>
          </a:xfrm>
          <a:prstGeom prst="rect">
            <a:avLst/>
          </a:prstGeom>
          <a:noFill/>
          <a:ln w="12700">
            <a:solidFill>
              <a:schemeClr val="accent1"/>
            </a:solid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dirty="0"/>
              <a:t>uitvoering van concreet projectplan met details van scope-afbakening, timing en doorlooptijd </a:t>
            </a:r>
          </a:p>
          <a:p>
            <a:r>
              <a:rPr lang="nl-BE" dirty="0"/>
              <a:t>‘business’-project</a:t>
            </a:r>
          </a:p>
          <a:p>
            <a:pPr lvl="1"/>
            <a:r>
              <a:rPr lang="nl-BE" dirty="0"/>
              <a:t>klemtoon op organisatorische, niet-ICT-activiteiten, bv. project ‘Incentives’, project ‘Opleiding’, …</a:t>
            </a:r>
          </a:p>
          <a:p>
            <a:r>
              <a:rPr lang="nl-BE" dirty="0"/>
              <a:t>‘ICT’-project</a:t>
            </a:r>
          </a:p>
          <a:p>
            <a:pPr lvl="1"/>
            <a:r>
              <a:rPr lang="nl-BE" dirty="0"/>
              <a:t>klemtoon op ICT-activiteiten, bv. technische analyse, toepassingsontwikkeling, testen, …. </a:t>
            </a:r>
          </a:p>
          <a:p>
            <a:pPr lvl="1"/>
            <a:endParaRPr lang="nl-BE" dirty="0"/>
          </a:p>
          <a:p>
            <a:pPr lvl="1"/>
            <a:endParaRPr lang="nl-BE" dirty="0"/>
          </a:p>
          <a:p>
            <a:pPr marL="57150" indent="0">
              <a:buNone/>
            </a:pPr>
            <a:r>
              <a:rPr lang="nl-BE" u="sng" dirty="0"/>
              <a:t>Resultaat</a:t>
            </a:r>
            <a:r>
              <a:rPr lang="nl-BE" dirty="0"/>
              <a:t> : </a:t>
            </a:r>
            <a:r>
              <a:rPr lang="nl-BE" dirty="0" smtClean="0"/>
              <a:t>operationeel</a:t>
            </a:r>
            <a:r>
              <a:rPr lang="nl-BE" dirty="0"/>
              <a:t>, werkend systeem</a:t>
            </a:r>
          </a:p>
          <a:p>
            <a:endParaRPr lang="nl-BE" dirty="0"/>
          </a:p>
          <a:p>
            <a:endParaRPr lang="nl-BE" dirty="0"/>
          </a:p>
          <a:p>
            <a:pPr lvl="1"/>
            <a:endParaRPr lang="nl-BE" dirty="0"/>
          </a:p>
          <a:p>
            <a:pPr marL="422041" lvl="1" indent="0">
              <a:buFont typeface="Wingdings" panose="05000000000000000000" pitchFamily="2" charset="2"/>
              <a:buNone/>
            </a:pPr>
            <a:endParaRPr lang="nl-BE" dirty="0"/>
          </a:p>
          <a:p>
            <a:endParaRPr lang="nl-BE" dirty="0"/>
          </a:p>
        </p:txBody>
      </p:sp>
      <p:sp>
        <p:nvSpPr>
          <p:cNvPr id="21" name="Tijdelijke aanduiding voor inhoud 2"/>
          <p:cNvSpPr txBox="1">
            <a:spLocks/>
          </p:cNvSpPr>
          <p:nvPr/>
        </p:nvSpPr>
        <p:spPr bwMode="auto">
          <a:xfrm>
            <a:off x="4647230" y="1607637"/>
            <a:ext cx="5098020" cy="1793761"/>
          </a:xfrm>
          <a:prstGeom prst="rect">
            <a:avLst/>
          </a:prstGeom>
          <a:noFill/>
          <a:ln w="12700">
            <a:solidFill>
              <a:schemeClr val="accent1">
                <a:shade val="95000"/>
                <a:satMod val="105000"/>
              </a:schemeClr>
            </a:solid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dirty="0"/>
              <a:t>voortdurend</a:t>
            </a:r>
          </a:p>
          <a:p>
            <a:r>
              <a:rPr lang="nl-BE" dirty="0"/>
              <a:t>beschreven in dienstfiche, met functionaliteiten en </a:t>
            </a:r>
            <a:r>
              <a:rPr lang="nl-BE" dirty="0" err="1"/>
              <a:t>SLA’s</a:t>
            </a:r>
            <a:endParaRPr lang="nl-BE" dirty="0"/>
          </a:p>
          <a:p>
            <a:r>
              <a:rPr lang="nl-BE" dirty="0"/>
              <a:t>aangeboden door dienstbeheerder</a:t>
            </a:r>
          </a:p>
          <a:p>
            <a:r>
              <a:rPr lang="nl-BE" dirty="0" smtClean="0"/>
              <a:t>in principe geen </a:t>
            </a:r>
            <a:r>
              <a:rPr lang="nl-BE" dirty="0"/>
              <a:t>onderdeel van het </a:t>
            </a:r>
            <a:r>
              <a:rPr lang="nl-BE" dirty="0" smtClean="0"/>
              <a:t>actieplan</a:t>
            </a:r>
            <a:endParaRPr lang="nl-BE" dirty="0"/>
          </a:p>
          <a:p>
            <a:r>
              <a:rPr lang="nl-BE" dirty="0"/>
              <a:t>bv. </a:t>
            </a:r>
          </a:p>
          <a:p>
            <a:pPr lvl="1"/>
            <a:r>
              <a:rPr lang="nl-BE" dirty="0"/>
              <a:t>basisdiensten eHealth-platform</a:t>
            </a:r>
          </a:p>
          <a:p>
            <a:pPr lvl="1"/>
            <a:r>
              <a:rPr lang="nl-BE" dirty="0"/>
              <a:t>authentieke bronnen</a:t>
            </a:r>
          </a:p>
          <a:p>
            <a:pPr lvl="1"/>
            <a:r>
              <a:rPr lang="nl-BE" dirty="0" err="1"/>
              <a:t>eGezondheidskluizen</a:t>
            </a:r>
            <a:endParaRPr lang="nl-BE" dirty="0"/>
          </a:p>
          <a:p>
            <a:pPr lvl="1"/>
            <a:r>
              <a:rPr lang="nl-BE" dirty="0"/>
              <a:t>Hub/</a:t>
            </a:r>
            <a:r>
              <a:rPr lang="nl-BE" dirty="0" err="1"/>
              <a:t>Metahub</a:t>
            </a:r>
            <a:endParaRPr lang="nl-BE" dirty="0"/>
          </a:p>
        </p:txBody>
      </p:sp>
      <p:sp>
        <p:nvSpPr>
          <p:cNvPr id="22" name="Tijdelijke aanduiding voor inhoud 2"/>
          <p:cNvSpPr txBox="1">
            <a:spLocks/>
          </p:cNvSpPr>
          <p:nvPr/>
        </p:nvSpPr>
        <p:spPr bwMode="auto">
          <a:xfrm>
            <a:off x="89777" y="4148337"/>
            <a:ext cx="4156546" cy="2202342"/>
          </a:xfrm>
          <a:prstGeom prst="rect">
            <a:avLst/>
          </a:prstGeom>
          <a:noFill/>
          <a:ln w="12700">
            <a:solidFill>
              <a:schemeClr val="accent1"/>
            </a:solid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dirty="0"/>
              <a:t>uitwerking van een ‘ruw idee’ tot een concreet, uitvoerbaar projectplan</a:t>
            </a:r>
          </a:p>
          <a:p>
            <a:r>
              <a:rPr lang="nl-BE" dirty="0"/>
              <a:t>definitieve inhoudelijke keuzes, gevalideerd door de strategische stakeholders</a:t>
            </a:r>
          </a:p>
          <a:p>
            <a:pPr lvl="1"/>
            <a:endParaRPr lang="nl-BE" dirty="0"/>
          </a:p>
          <a:p>
            <a:pPr marL="57150" indent="0">
              <a:buNone/>
            </a:pPr>
            <a:r>
              <a:rPr lang="nl-BE" u="sng" dirty="0"/>
              <a:t>Resultaat</a:t>
            </a:r>
            <a:r>
              <a:rPr lang="nl-BE" dirty="0"/>
              <a:t> : gedetailleerde inventaris van architectuur en processen + concreet projectvoorstel voor een uitvoeringsproject</a:t>
            </a:r>
          </a:p>
          <a:p>
            <a:pPr lvl="1"/>
            <a:endParaRPr lang="nl-BE" dirty="0"/>
          </a:p>
          <a:p>
            <a:pPr marL="422041" lvl="1" indent="0">
              <a:buFont typeface="Wingdings" panose="05000000000000000000" pitchFamily="2" charset="2"/>
              <a:buNone/>
            </a:pPr>
            <a:endParaRPr lang="nl-BE" dirty="0"/>
          </a:p>
          <a:p>
            <a:endParaRPr lang="nl-BE" dirty="0"/>
          </a:p>
        </p:txBody>
      </p:sp>
      <p:sp>
        <p:nvSpPr>
          <p:cNvPr id="23" name="Afgeronde rechthoek 22"/>
          <p:cNvSpPr/>
          <p:nvPr/>
        </p:nvSpPr>
        <p:spPr>
          <a:xfrm>
            <a:off x="367990" y="1048215"/>
            <a:ext cx="2932771" cy="42404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Project</a:t>
            </a:r>
          </a:p>
        </p:txBody>
      </p:sp>
      <p:sp>
        <p:nvSpPr>
          <p:cNvPr id="25" name="Afgeronde rechthoek 24"/>
          <p:cNvSpPr/>
          <p:nvPr/>
        </p:nvSpPr>
        <p:spPr>
          <a:xfrm>
            <a:off x="4665517" y="1044501"/>
            <a:ext cx="2932771" cy="42404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eGezondheidsdienst</a:t>
            </a:r>
            <a:endParaRPr lang="nl-BE" dirty="0"/>
          </a:p>
        </p:txBody>
      </p:sp>
      <p:sp>
        <p:nvSpPr>
          <p:cNvPr id="27" name="Afgeronde rechthoek 26"/>
          <p:cNvSpPr/>
          <p:nvPr/>
        </p:nvSpPr>
        <p:spPr>
          <a:xfrm>
            <a:off x="386578" y="3637213"/>
            <a:ext cx="2932771" cy="42404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Concept-project</a:t>
            </a:r>
          </a:p>
        </p:txBody>
      </p:sp>
      <p:sp>
        <p:nvSpPr>
          <p:cNvPr id="28" name="Afgeronde rechthoek 27"/>
          <p:cNvSpPr/>
          <p:nvPr/>
        </p:nvSpPr>
        <p:spPr>
          <a:xfrm>
            <a:off x="4620319" y="3616712"/>
            <a:ext cx="2932771" cy="42404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Uitvoerings-project</a:t>
            </a:r>
          </a:p>
        </p:txBody>
      </p:sp>
      <p:sp>
        <p:nvSpPr>
          <p:cNvPr id="13" name="Afgeronde rechthoek 12"/>
          <p:cNvSpPr/>
          <p:nvPr/>
        </p:nvSpPr>
        <p:spPr>
          <a:xfrm>
            <a:off x="6722889" y="347771"/>
            <a:ext cx="1497186" cy="486849"/>
          </a:xfrm>
          <a:prstGeom prst="roundRect">
            <a:avLst/>
          </a:prstGeom>
          <a:solidFill>
            <a:srgbClr val="CCF5F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9" name="Afgeronde rechthoek 28"/>
          <p:cNvSpPr/>
          <p:nvPr/>
        </p:nvSpPr>
        <p:spPr>
          <a:xfrm>
            <a:off x="4485684" y="919646"/>
            <a:ext cx="5363166" cy="2598324"/>
          </a:xfrm>
          <a:prstGeom prst="roundRect">
            <a:avLst/>
          </a:prstGeom>
          <a:solidFill>
            <a:schemeClr val="bg1">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4535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45" y="274638"/>
            <a:ext cx="9894169" cy="664058"/>
          </a:xfrm>
        </p:spPr>
        <p:txBody>
          <a:bodyPr/>
          <a:lstStyle/>
          <a:p>
            <a:r>
              <a:rPr lang="nl-BE" dirty="0"/>
              <a:t>Actieplan e-Gezondheid 2019-2021 heeft </a:t>
            </a:r>
            <a:r>
              <a:rPr lang="nl-BE" i="1" dirty="0"/>
              <a:t>een </a:t>
            </a:r>
            <a:r>
              <a:rPr lang="nl-BE" i="1" dirty="0" err="1"/>
              <a:t>programma-structuur</a:t>
            </a:r>
            <a:endParaRPr lang="nl-BE" dirty="0"/>
          </a:p>
        </p:txBody>
      </p:sp>
      <p:sp>
        <p:nvSpPr>
          <p:cNvPr id="3" name="Tijdelijke aanduiding voor inhoud 2"/>
          <p:cNvSpPr>
            <a:spLocks noGrp="1"/>
          </p:cNvSpPr>
          <p:nvPr>
            <p:ph idx="1"/>
          </p:nvPr>
        </p:nvSpPr>
        <p:spPr>
          <a:xfrm>
            <a:off x="101601" y="938696"/>
            <a:ext cx="8881625" cy="5665303"/>
          </a:xfrm>
        </p:spPr>
        <p:txBody>
          <a:bodyPr>
            <a:normAutofit lnSpcReduction="10000"/>
          </a:bodyPr>
          <a:lstStyle/>
          <a:p>
            <a:r>
              <a:rPr lang="nl-BE" sz="2200" dirty="0" err="1"/>
              <a:t>Governance</a:t>
            </a:r>
            <a:endParaRPr lang="nl-BE" sz="2200"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r>
              <a:rPr lang="nl-BE" sz="2200" dirty="0"/>
              <a:t>Programma-beheer</a:t>
            </a:r>
          </a:p>
          <a:p>
            <a:pPr lvl="1"/>
            <a:r>
              <a:rPr lang="nl-BE" dirty="0"/>
              <a:t>Program Manager &amp; projectteams (met beschreven mandaat op scope, timing en budget)</a:t>
            </a:r>
          </a:p>
          <a:p>
            <a:pPr lvl="1"/>
            <a:r>
              <a:rPr lang="nl-BE" dirty="0"/>
              <a:t>Enterprise </a:t>
            </a:r>
            <a:r>
              <a:rPr lang="nl-BE" dirty="0" smtClean="0"/>
              <a:t>Architect (coördinatie door eHealth-platform)</a:t>
            </a:r>
            <a:endParaRPr lang="nl-BE" dirty="0"/>
          </a:p>
          <a:p>
            <a:pPr lvl="1"/>
            <a:endParaRPr lang="nl-BE" dirty="0"/>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6</a:t>
            </a:fld>
            <a:endParaRPr lang="nl-NL" dirty="0"/>
          </a:p>
        </p:txBody>
      </p:sp>
      <p:pic>
        <p:nvPicPr>
          <p:cNvPr id="39" name="Afbeelding 38"/>
          <p:cNvPicPr>
            <a:picLocks noChangeAspect="1"/>
          </p:cNvPicPr>
          <p:nvPr/>
        </p:nvPicPr>
        <p:blipFill rotWithShape="1">
          <a:blip r:embed="rId2"/>
          <a:srcRect l="-1" r="1123" b="1470"/>
          <a:stretch/>
        </p:blipFill>
        <p:spPr>
          <a:xfrm>
            <a:off x="1085088" y="1477104"/>
            <a:ext cx="5528507" cy="3680111"/>
          </a:xfrm>
          <a:prstGeom prst="rect">
            <a:avLst/>
          </a:prstGeom>
        </p:spPr>
      </p:pic>
      <p:cxnSp>
        <p:nvCxnSpPr>
          <p:cNvPr id="41" name="Rechte verbindingslijn met pijl 40"/>
          <p:cNvCxnSpPr/>
          <p:nvPr/>
        </p:nvCxnSpPr>
        <p:spPr>
          <a:xfrm flipV="1">
            <a:off x="5048827" y="2465646"/>
            <a:ext cx="1686688" cy="695093"/>
          </a:xfrm>
          <a:prstGeom prst="straightConnector1">
            <a:avLst/>
          </a:prstGeom>
          <a:ln w="31750">
            <a:solidFill>
              <a:schemeClr val="accent3">
                <a:lumMod val="9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2" name="Rechte verbindingslijn met pijl 41"/>
          <p:cNvCxnSpPr/>
          <p:nvPr/>
        </p:nvCxnSpPr>
        <p:spPr>
          <a:xfrm>
            <a:off x="5048827" y="3425952"/>
            <a:ext cx="1701302" cy="106494"/>
          </a:xfrm>
          <a:prstGeom prst="straightConnector1">
            <a:avLst/>
          </a:prstGeom>
          <a:ln w="31750">
            <a:solidFill>
              <a:schemeClr val="accent3">
                <a:lumMod val="9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6" name="Afgeronde rechthoek 45"/>
          <p:cNvSpPr/>
          <p:nvPr/>
        </p:nvSpPr>
        <p:spPr>
          <a:xfrm>
            <a:off x="6735516" y="2821496"/>
            <a:ext cx="3170484" cy="7109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Ø"/>
            </a:pPr>
            <a:r>
              <a:rPr lang="nl-BE" sz="1400" dirty="0">
                <a:solidFill>
                  <a:srgbClr val="000000"/>
                </a:solidFill>
                <a:latin typeface="Gill Sans MT" panose="020B0502020104020203" pitchFamily="34" charset="0"/>
              </a:rPr>
              <a:t>Strikt federaal projecten </a:t>
            </a:r>
          </a:p>
          <a:p>
            <a:pPr marL="285750" indent="-285750">
              <a:buFont typeface="Wingdings" panose="05000000000000000000" pitchFamily="2" charset="2"/>
              <a:buChar char="Ø"/>
            </a:pPr>
            <a:r>
              <a:rPr lang="nl-BE" sz="1400" dirty="0">
                <a:solidFill>
                  <a:srgbClr val="000000"/>
                </a:solidFill>
                <a:latin typeface="Gill Sans MT" panose="020B0502020104020203" pitchFamily="34" charset="0"/>
              </a:rPr>
              <a:t>Strikt (</a:t>
            </a:r>
            <a:r>
              <a:rPr lang="nl-BE" sz="1400" dirty="0" err="1">
                <a:solidFill>
                  <a:srgbClr val="000000"/>
                </a:solidFill>
                <a:latin typeface="Gill Sans MT" panose="020B0502020104020203" pitchFamily="34" charset="0"/>
              </a:rPr>
              <a:t>inter</a:t>
            </a:r>
            <a:r>
              <a:rPr lang="nl-BE" sz="1400" dirty="0">
                <a:solidFill>
                  <a:srgbClr val="000000"/>
                </a:solidFill>
                <a:latin typeface="Gill Sans MT" panose="020B0502020104020203" pitchFamily="34" charset="0"/>
              </a:rPr>
              <a:t>)gefedereerde projecten</a:t>
            </a:r>
          </a:p>
          <a:p>
            <a:pPr marL="285750" indent="-285750">
              <a:buFont typeface="Wingdings" panose="05000000000000000000" pitchFamily="2" charset="2"/>
              <a:buChar char="Ø"/>
            </a:pPr>
            <a:r>
              <a:rPr lang="nl-BE" sz="1400" dirty="0" err="1">
                <a:solidFill>
                  <a:srgbClr val="000000"/>
                </a:solidFill>
                <a:latin typeface="Gill Sans MT" panose="020B0502020104020203" pitchFamily="34" charset="0"/>
              </a:rPr>
              <a:t>Interfederale</a:t>
            </a:r>
            <a:r>
              <a:rPr lang="nl-BE" sz="1400" dirty="0">
                <a:solidFill>
                  <a:srgbClr val="000000"/>
                </a:solidFill>
                <a:latin typeface="Gill Sans MT" panose="020B0502020104020203" pitchFamily="34" charset="0"/>
              </a:rPr>
              <a:t> projecten</a:t>
            </a:r>
            <a:endParaRPr lang="nl-BE" sz="1400" dirty="0"/>
          </a:p>
        </p:txBody>
      </p:sp>
      <p:sp>
        <p:nvSpPr>
          <p:cNvPr id="9" name="Afgeronde rechthoek 8"/>
          <p:cNvSpPr/>
          <p:nvPr/>
        </p:nvSpPr>
        <p:spPr>
          <a:xfrm>
            <a:off x="6750129" y="2465646"/>
            <a:ext cx="3170485" cy="3558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l-BE" sz="1400" dirty="0">
                <a:solidFill>
                  <a:srgbClr val="000000"/>
                </a:solidFill>
                <a:latin typeface="Gill Sans MT" panose="020B0502020104020203" pitchFamily="34" charset="0"/>
              </a:rPr>
              <a:t>3 Program Boards :</a:t>
            </a:r>
            <a:endParaRPr lang="nl-BE" sz="1400" dirty="0"/>
          </a:p>
        </p:txBody>
      </p:sp>
      <p:sp>
        <p:nvSpPr>
          <p:cNvPr id="10" name="Afgeronde rechthoek 9"/>
          <p:cNvSpPr/>
          <p:nvPr/>
        </p:nvSpPr>
        <p:spPr>
          <a:xfrm>
            <a:off x="6033008" y="354399"/>
            <a:ext cx="3822192" cy="486849"/>
          </a:xfrm>
          <a:prstGeom prst="roundRect">
            <a:avLst/>
          </a:prstGeom>
          <a:solidFill>
            <a:srgbClr val="CCF5F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714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r>
              <a:rPr lang="nl-BE" dirty="0"/>
              <a:t>bundeling van sterk samenhangende projecten</a:t>
            </a:r>
          </a:p>
        </p:txBody>
      </p:sp>
      <p:sp>
        <p:nvSpPr>
          <p:cNvPr id="2" name="Titel 1"/>
          <p:cNvSpPr>
            <a:spLocks noGrp="1"/>
          </p:cNvSpPr>
          <p:nvPr>
            <p:ph type="title"/>
          </p:nvPr>
        </p:nvSpPr>
        <p:spPr>
          <a:xfrm>
            <a:off x="89075" y="274638"/>
            <a:ext cx="9309099" cy="664058"/>
          </a:xfrm>
        </p:spPr>
        <p:txBody>
          <a:bodyPr/>
          <a:lstStyle/>
          <a:p>
            <a:r>
              <a:rPr lang="nl-BE" dirty="0"/>
              <a:t>Actieplan e-Gezondheid 2019-2021 heeft </a:t>
            </a:r>
            <a:r>
              <a:rPr lang="nl-BE" i="1" dirty="0"/>
              <a:t>7 Clusters</a:t>
            </a:r>
            <a:endParaRPr lang="nl-BE" sz="3200" i="1" dirty="0"/>
          </a:p>
        </p:txBody>
      </p:sp>
      <p:sp>
        <p:nvSpPr>
          <p:cNvPr id="3" name="Tijdelijke aanduiding voor dianummer 2"/>
          <p:cNvSpPr>
            <a:spLocks noGrp="1"/>
          </p:cNvSpPr>
          <p:nvPr>
            <p:ph type="sldNum" sz="quarter" idx="14"/>
          </p:nvPr>
        </p:nvSpPr>
        <p:spPr/>
        <p:txBody>
          <a:bodyPr/>
          <a:lstStyle/>
          <a:p>
            <a:pPr>
              <a:defRPr/>
            </a:pPr>
            <a:fld id="{5E98C3D2-61B1-456E-BF29-5A9B2360768F}" type="slidenum">
              <a:rPr lang="nl-NL" smtClean="0"/>
              <a:pPr>
                <a:defRPr/>
              </a:pPr>
              <a:t>7</a:t>
            </a:fld>
            <a:endParaRPr lang="nl-NL" dirty="0"/>
          </a:p>
        </p:txBody>
      </p:sp>
      <p:graphicFrame>
        <p:nvGraphicFramePr>
          <p:cNvPr id="6" name="Diagram 5"/>
          <p:cNvGraphicFramePr/>
          <p:nvPr>
            <p:extLst>
              <p:ext uri="{D42A27DB-BD31-4B8C-83A1-F6EECF244321}">
                <p14:modId xmlns:p14="http://schemas.microsoft.com/office/powerpoint/2010/main" val="2937625363"/>
              </p:ext>
            </p:extLst>
          </p:nvPr>
        </p:nvGraphicFramePr>
        <p:xfrm>
          <a:off x="457200" y="2083832"/>
          <a:ext cx="8639908" cy="4065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fgeronde rechthoek 6"/>
          <p:cNvSpPr/>
          <p:nvPr/>
        </p:nvSpPr>
        <p:spPr>
          <a:xfrm>
            <a:off x="6060978" y="376546"/>
            <a:ext cx="1855216" cy="486849"/>
          </a:xfrm>
          <a:prstGeom prst="roundRect">
            <a:avLst/>
          </a:prstGeom>
          <a:solidFill>
            <a:srgbClr val="CCF5F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5151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 y="580156"/>
            <a:ext cx="1887165" cy="334818"/>
          </a:xfrm>
        </p:spPr>
        <p:txBody>
          <a:bodyPr>
            <a:normAutofit fontScale="92500"/>
          </a:bodyPr>
          <a:lstStyle/>
          <a:p>
            <a:pPr marL="0" indent="0">
              <a:buNone/>
            </a:pPr>
            <a:r>
              <a:rPr lang="nl-BE" sz="1600" i="1" dirty="0">
                <a:solidFill>
                  <a:srgbClr val="0070C0"/>
                </a:solidFill>
              </a:rPr>
              <a:t>0 Fundamenten	</a:t>
            </a:r>
            <a:endParaRPr lang="nl-BE" sz="1600" dirty="0"/>
          </a:p>
        </p:txBody>
      </p:sp>
      <p:sp>
        <p:nvSpPr>
          <p:cNvPr id="7" name="Tijdelijke aanduiding voor inhoud 2"/>
          <p:cNvSpPr txBox="1">
            <a:spLocks/>
          </p:cNvSpPr>
          <p:nvPr/>
        </p:nvSpPr>
        <p:spPr bwMode="auto">
          <a:xfrm>
            <a:off x="1" y="2809298"/>
            <a:ext cx="2577829" cy="37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600" i="1" dirty="0">
                <a:solidFill>
                  <a:srgbClr val="0070C0"/>
                </a:solidFill>
              </a:rPr>
              <a:t>3 Operational Excellence	</a:t>
            </a:r>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8</a:t>
            </a:fld>
            <a:endParaRPr lang="nl-NL" dirty="0"/>
          </a:p>
        </p:txBody>
      </p:sp>
      <p:sp>
        <p:nvSpPr>
          <p:cNvPr id="6" name="Tijdelijke aanduiding voor inhoud 2"/>
          <p:cNvSpPr txBox="1">
            <a:spLocks/>
          </p:cNvSpPr>
          <p:nvPr/>
        </p:nvSpPr>
        <p:spPr bwMode="auto">
          <a:xfrm>
            <a:off x="73950" y="882920"/>
            <a:ext cx="4060266" cy="2348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050" dirty="0">
                <a:solidFill>
                  <a:srgbClr val="000000"/>
                </a:solidFill>
              </a:rPr>
              <a:t>0.1 </a:t>
            </a:r>
            <a:r>
              <a:rPr lang="nl-BE" sz="1050" dirty="0" err="1">
                <a:solidFill>
                  <a:srgbClr val="000000"/>
                </a:solidFill>
              </a:rPr>
              <a:t>Informed</a:t>
            </a:r>
            <a:r>
              <a:rPr lang="nl-BE" sz="1050" dirty="0">
                <a:solidFill>
                  <a:srgbClr val="000000"/>
                </a:solidFill>
              </a:rPr>
              <a:t> Consent</a:t>
            </a:r>
          </a:p>
          <a:p>
            <a:pPr marL="0" indent="0">
              <a:buFont typeface="Wingdings" panose="05000000000000000000" pitchFamily="2" charset="2"/>
              <a:buNone/>
            </a:pPr>
            <a:r>
              <a:rPr lang="nl-BE" sz="1050" dirty="0">
                <a:solidFill>
                  <a:srgbClr val="000000"/>
                </a:solidFill>
              </a:rPr>
              <a:t>0.2 </a:t>
            </a:r>
            <a:r>
              <a:rPr lang="nl-BE" sz="1050" dirty="0" err="1">
                <a:solidFill>
                  <a:srgbClr val="000000"/>
                </a:solidFill>
              </a:rPr>
              <a:t>Therapeutische,zorg</a:t>
            </a:r>
            <a:r>
              <a:rPr lang="nl-BE" sz="1050" dirty="0">
                <a:solidFill>
                  <a:srgbClr val="000000"/>
                </a:solidFill>
              </a:rPr>
              <a:t>- en andere relaties</a:t>
            </a:r>
          </a:p>
          <a:p>
            <a:pPr marL="0" indent="0">
              <a:buFont typeface="Wingdings" panose="05000000000000000000" pitchFamily="2" charset="2"/>
              <a:buNone/>
            </a:pPr>
            <a:r>
              <a:rPr lang="nl-BE" sz="1050" dirty="0">
                <a:solidFill>
                  <a:srgbClr val="000000"/>
                </a:solidFill>
              </a:rPr>
              <a:t>0.3 User-management</a:t>
            </a:r>
          </a:p>
          <a:p>
            <a:pPr marL="0" indent="0">
              <a:buNone/>
            </a:pPr>
            <a:r>
              <a:rPr lang="nl-BE" sz="1050" dirty="0">
                <a:solidFill>
                  <a:srgbClr val="000000"/>
                </a:solidFill>
              </a:rPr>
              <a:t>0.4 </a:t>
            </a:r>
            <a:r>
              <a:rPr lang="nl-BE" sz="1050" dirty="0"/>
              <a:t>Regels voor ‘kluis van e-Gezondheid’ </a:t>
            </a:r>
            <a:endParaRPr lang="nl-BE" sz="1050" dirty="0">
              <a:solidFill>
                <a:srgbClr val="000000"/>
              </a:solidFill>
            </a:endParaRPr>
          </a:p>
          <a:p>
            <a:pPr marL="0" indent="0">
              <a:buFont typeface="Wingdings" panose="05000000000000000000" pitchFamily="2" charset="2"/>
              <a:buNone/>
            </a:pPr>
            <a:r>
              <a:rPr lang="nl-BE" sz="1050" dirty="0">
                <a:solidFill>
                  <a:srgbClr val="000000"/>
                </a:solidFill>
              </a:rPr>
              <a:t>0.5 Informatie-standaarden</a:t>
            </a:r>
          </a:p>
          <a:p>
            <a:pPr marL="0" indent="0">
              <a:buFont typeface="Wingdings" panose="05000000000000000000" pitchFamily="2" charset="2"/>
              <a:buNone/>
            </a:pPr>
            <a:r>
              <a:rPr lang="nl-BE" sz="1050" dirty="0">
                <a:solidFill>
                  <a:srgbClr val="000000"/>
                </a:solidFill>
              </a:rPr>
              <a:t>0.6 Terminologie</a:t>
            </a:r>
          </a:p>
          <a:p>
            <a:pPr marL="0" indent="0">
              <a:buFont typeface="Wingdings" panose="05000000000000000000" pitchFamily="2" charset="2"/>
              <a:buNone/>
            </a:pPr>
            <a:r>
              <a:rPr lang="nl-BE" sz="1050" dirty="0">
                <a:solidFill>
                  <a:srgbClr val="000000"/>
                </a:solidFill>
              </a:rPr>
              <a:t>0.7 </a:t>
            </a:r>
            <a:r>
              <a:rPr lang="nl-BE" sz="1050" dirty="0" err="1">
                <a:solidFill>
                  <a:srgbClr val="000000"/>
                </a:solidFill>
              </a:rPr>
              <a:t>Cobrha</a:t>
            </a:r>
            <a:r>
              <a:rPr lang="nl-BE" sz="1050" dirty="0">
                <a:solidFill>
                  <a:srgbClr val="000000"/>
                </a:solidFill>
              </a:rPr>
              <a:t> Next </a:t>
            </a:r>
            <a:r>
              <a:rPr lang="nl-BE" sz="1050" dirty="0" err="1">
                <a:solidFill>
                  <a:srgbClr val="000000"/>
                </a:solidFill>
              </a:rPr>
              <a:t>Generation&amp;UPPAD</a:t>
            </a:r>
            <a:endParaRPr lang="nl-BE" sz="1050" dirty="0">
              <a:solidFill>
                <a:srgbClr val="000000"/>
              </a:solidFill>
            </a:endParaRPr>
          </a:p>
          <a:p>
            <a:pPr marL="0" indent="0">
              <a:buFont typeface="Wingdings" panose="05000000000000000000" pitchFamily="2" charset="2"/>
              <a:buNone/>
            </a:pPr>
            <a:r>
              <a:rPr lang="nl-BE" sz="1050" dirty="0">
                <a:solidFill>
                  <a:srgbClr val="000000"/>
                </a:solidFill>
              </a:rPr>
              <a:t>0.8 Strategisch onderzoek over samenwerkingsmodel met </a:t>
            </a:r>
            <a:r>
              <a:rPr lang="nl-BE" sz="1050" dirty="0" err="1">
                <a:solidFill>
                  <a:srgbClr val="000000"/>
                </a:solidFill>
              </a:rPr>
              <a:t>software-leveranciers</a:t>
            </a:r>
            <a:endParaRPr lang="nl-BE" sz="1050" dirty="0">
              <a:solidFill>
                <a:srgbClr val="000000"/>
              </a:solidFill>
            </a:endParaRPr>
          </a:p>
        </p:txBody>
      </p:sp>
      <p:sp>
        <p:nvSpPr>
          <p:cNvPr id="8" name="Tijdelijke aanduiding voor inhoud 2"/>
          <p:cNvSpPr txBox="1">
            <a:spLocks/>
          </p:cNvSpPr>
          <p:nvPr/>
        </p:nvSpPr>
        <p:spPr bwMode="auto">
          <a:xfrm>
            <a:off x="7445079" y="2933285"/>
            <a:ext cx="2344365" cy="501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600" i="1" dirty="0">
                <a:solidFill>
                  <a:srgbClr val="0070C0"/>
                </a:solidFill>
              </a:rPr>
              <a:t>5 </a:t>
            </a:r>
            <a:r>
              <a:rPr lang="nl-BE" sz="1600" i="1" dirty="0" err="1">
                <a:solidFill>
                  <a:srgbClr val="0070C0"/>
                </a:solidFill>
              </a:rPr>
              <a:t>Patient</a:t>
            </a:r>
            <a:r>
              <a:rPr lang="nl-BE" sz="1600" i="1" dirty="0">
                <a:solidFill>
                  <a:srgbClr val="0070C0"/>
                </a:solidFill>
              </a:rPr>
              <a:t> als </a:t>
            </a:r>
            <a:r>
              <a:rPr lang="nl-BE" sz="1600" i="1" dirty="0" err="1">
                <a:solidFill>
                  <a:srgbClr val="0070C0"/>
                </a:solidFill>
              </a:rPr>
              <a:t>co-piloot</a:t>
            </a:r>
            <a:endParaRPr lang="nl-BE" sz="1600" i="1" dirty="0">
              <a:solidFill>
                <a:srgbClr val="0070C0"/>
              </a:solidFill>
            </a:endParaRPr>
          </a:p>
        </p:txBody>
      </p:sp>
      <p:sp>
        <p:nvSpPr>
          <p:cNvPr id="10" name="Tijdelijke aanduiding voor inhoud 2"/>
          <p:cNvSpPr txBox="1">
            <a:spLocks/>
          </p:cNvSpPr>
          <p:nvPr/>
        </p:nvSpPr>
        <p:spPr bwMode="auto">
          <a:xfrm>
            <a:off x="3915027" y="950640"/>
            <a:ext cx="2419826" cy="864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050" dirty="0">
                <a:solidFill>
                  <a:srgbClr val="000000"/>
                </a:solidFill>
              </a:rPr>
              <a:t>1.1 Communicatie</a:t>
            </a:r>
          </a:p>
          <a:p>
            <a:pPr marL="0" indent="0">
              <a:buFont typeface="Wingdings" panose="05000000000000000000" pitchFamily="2" charset="2"/>
              <a:buNone/>
            </a:pPr>
            <a:r>
              <a:rPr lang="nl-BE" sz="1050" dirty="0">
                <a:solidFill>
                  <a:srgbClr val="000000"/>
                </a:solidFill>
              </a:rPr>
              <a:t>1.2 Programma-monitoring</a:t>
            </a:r>
          </a:p>
        </p:txBody>
      </p:sp>
      <p:sp>
        <p:nvSpPr>
          <p:cNvPr id="11" name="Tijdelijke aanduiding voor inhoud 2"/>
          <p:cNvSpPr txBox="1">
            <a:spLocks/>
          </p:cNvSpPr>
          <p:nvPr/>
        </p:nvSpPr>
        <p:spPr bwMode="auto">
          <a:xfrm>
            <a:off x="7298203" y="940914"/>
            <a:ext cx="2690929" cy="97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050" dirty="0">
                <a:solidFill>
                  <a:srgbClr val="000000"/>
                </a:solidFill>
              </a:rPr>
              <a:t>2.1 Incentives</a:t>
            </a:r>
          </a:p>
          <a:p>
            <a:pPr marL="0" indent="0">
              <a:buFont typeface="Wingdings" panose="05000000000000000000" pitchFamily="2" charset="2"/>
              <a:buNone/>
            </a:pPr>
            <a:r>
              <a:rPr lang="nl-BE" sz="1050" dirty="0">
                <a:solidFill>
                  <a:srgbClr val="000000"/>
                </a:solidFill>
              </a:rPr>
              <a:t>2.2 Gedragscode &amp; richtlijnen over delen van persoonlijke gezondheidsgegevens</a:t>
            </a:r>
          </a:p>
          <a:p>
            <a:pPr marL="0" indent="0">
              <a:buFont typeface="Wingdings" panose="05000000000000000000" pitchFamily="2" charset="2"/>
              <a:buNone/>
            </a:pPr>
            <a:endParaRPr lang="nl-BE" sz="1050" dirty="0">
              <a:solidFill>
                <a:srgbClr val="000000"/>
              </a:solidFill>
            </a:endParaRPr>
          </a:p>
        </p:txBody>
      </p:sp>
      <p:sp>
        <p:nvSpPr>
          <p:cNvPr id="12" name="Tijdelijke aanduiding voor inhoud 2"/>
          <p:cNvSpPr txBox="1">
            <a:spLocks/>
          </p:cNvSpPr>
          <p:nvPr/>
        </p:nvSpPr>
        <p:spPr bwMode="auto">
          <a:xfrm>
            <a:off x="1" y="3186673"/>
            <a:ext cx="3621023" cy="1410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050" dirty="0">
                <a:solidFill>
                  <a:srgbClr val="000000"/>
                </a:solidFill>
              </a:rPr>
              <a:t>3.1 Basisarchitectuur</a:t>
            </a:r>
          </a:p>
          <a:p>
            <a:pPr marL="0" indent="0">
              <a:buFont typeface="Wingdings" panose="05000000000000000000" pitchFamily="2" charset="2"/>
              <a:buNone/>
            </a:pPr>
            <a:r>
              <a:rPr lang="nl-BE" sz="1050" dirty="0">
                <a:solidFill>
                  <a:srgbClr val="000000"/>
                </a:solidFill>
              </a:rPr>
              <a:t>3.2 Service Management</a:t>
            </a:r>
          </a:p>
          <a:p>
            <a:pPr marL="0" indent="0">
              <a:buNone/>
            </a:pPr>
            <a:r>
              <a:rPr lang="nl-BE" sz="1050" dirty="0">
                <a:solidFill>
                  <a:srgbClr val="000000"/>
                </a:solidFill>
              </a:rPr>
              <a:t>3.3 Business </a:t>
            </a:r>
            <a:r>
              <a:rPr lang="nl-BE" sz="1050" dirty="0" err="1">
                <a:solidFill>
                  <a:srgbClr val="000000"/>
                </a:solidFill>
              </a:rPr>
              <a:t>Continuity</a:t>
            </a:r>
            <a:endParaRPr lang="nl-BE" sz="1050" dirty="0">
              <a:solidFill>
                <a:srgbClr val="000000"/>
              </a:solidFill>
            </a:endParaRPr>
          </a:p>
          <a:p>
            <a:pPr marL="0" indent="0">
              <a:buFont typeface="Wingdings" panose="05000000000000000000" pitchFamily="2" charset="2"/>
              <a:buNone/>
            </a:pPr>
            <a:r>
              <a:rPr lang="nl-BE" sz="1050" dirty="0">
                <a:solidFill>
                  <a:srgbClr val="000000"/>
                </a:solidFill>
              </a:rPr>
              <a:t>3.4 Documentatie, help desk &amp; support</a:t>
            </a:r>
          </a:p>
          <a:p>
            <a:pPr marL="0" indent="0">
              <a:buFont typeface="Wingdings" panose="05000000000000000000" pitchFamily="2" charset="2"/>
              <a:buNone/>
            </a:pPr>
            <a:r>
              <a:rPr lang="nl-BE" sz="1050" dirty="0">
                <a:solidFill>
                  <a:srgbClr val="000000"/>
                </a:solidFill>
              </a:rPr>
              <a:t>3.5 Testomgevingen, </a:t>
            </a:r>
            <a:r>
              <a:rPr lang="nl-BE" sz="1050" dirty="0" err="1">
                <a:solidFill>
                  <a:srgbClr val="000000"/>
                </a:solidFill>
              </a:rPr>
              <a:t>flows</a:t>
            </a:r>
            <a:r>
              <a:rPr lang="nl-BE" sz="1050" dirty="0">
                <a:solidFill>
                  <a:srgbClr val="000000"/>
                </a:solidFill>
              </a:rPr>
              <a:t>, processen, data</a:t>
            </a:r>
          </a:p>
          <a:p>
            <a:pPr marL="0" indent="0">
              <a:buNone/>
            </a:pPr>
            <a:r>
              <a:rPr lang="nl-BE" sz="1050" dirty="0">
                <a:solidFill>
                  <a:srgbClr val="000000"/>
                </a:solidFill>
              </a:rPr>
              <a:t>3.6 Kwaliteit van gezondheidssoftware</a:t>
            </a:r>
          </a:p>
          <a:p>
            <a:pPr marL="0" indent="0">
              <a:buNone/>
            </a:pPr>
            <a:r>
              <a:rPr lang="nl-BE" sz="1050" dirty="0">
                <a:solidFill>
                  <a:srgbClr val="000000"/>
                </a:solidFill>
              </a:rPr>
              <a:t>3.7 Opleiding en vorming</a:t>
            </a:r>
          </a:p>
          <a:p>
            <a:pPr marL="0" indent="0">
              <a:buFont typeface="Wingdings" panose="05000000000000000000" pitchFamily="2" charset="2"/>
              <a:buNone/>
            </a:pPr>
            <a:r>
              <a:rPr lang="nl-BE" sz="1050" dirty="0">
                <a:solidFill>
                  <a:srgbClr val="000000"/>
                </a:solidFill>
              </a:rPr>
              <a:t>3.8 Administratieve werklastverlaging voor zorgverleners</a:t>
            </a:r>
          </a:p>
          <a:p>
            <a:pPr marL="0" indent="0">
              <a:buFont typeface="Wingdings" panose="05000000000000000000" pitchFamily="2" charset="2"/>
              <a:buNone/>
            </a:pPr>
            <a:endParaRPr lang="nl-BE" sz="1050" dirty="0">
              <a:solidFill>
                <a:srgbClr val="000000"/>
              </a:solidFill>
            </a:endParaRPr>
          </a:p>
        </p:txBody>
      </p:sp>
      <p:sp>
        <p:nvSpPr>
          <p:cNvPr id="15" name="Tijdelijke aanduiding voor inhoud 2"/>
          <p:cNvSpPr txBox="1">
            <a:spLocks/>
          </p:cNvSpPr>
          <p:nvPr/>
        </p:nvSpPr>
        <p:spPr bwMode="auto">
          <a:xfrm>
            <a:off x="3902547" y="3289007"/>
            <a:ext cx="3559807" cy="3314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050" dirty="0">
                <a:solidFill>
                  <a:srgbClr val="000000"/>
                </a:solidFill>
              </a:rPr>
              <a:t>4.1 </a:t>
            </a:r>
            <a:r>
              <a:rPr lang="nl-BE" sz="1050" dirty="0" err="1">
                <a:solidFill>
                  <a:srgbClr val="000000"/>
                </a:solidFill>
              </a:rPr>
              <a:t>Multi-disciplinaire</a:t>
            </a:r>
            <a:r>
              <a:rPr lang="nl-BE" sz="1050" dirty="0">
                <a:solidFill>
                  <a:srgbClr val="000000"/>
                </a:solidFill>
              </a:rPr>
              <a:t> informatie-uitwisseling</a:t>
            </a:r>
          </a:p>
          <a:p>
            <a:pPr marL="0" indent="0">
              <a:buNone/>
            </a:pPr>
            <a:r>
              <a:rPr lang="nl-BE" sz="1050" dirty="0"/>
              <a:t>4.2 </a:t>
            </a:r>
            <a:r>
              <a:rPr lang="nl-BE" sz="1050" dirty="0" err="1"/>
              <a:t>Multi-disciplinaire</a:t>
            </a:r>
            <a:r>
              <a:rPr lang="nl-BE" sz="1050" dirty="0"/>
              <a:t> functionaliteiten</a:t>
            </a:r>
          </a:p>
          <a:p>
            <a:pPr marL="0" indent="0">
              <a:buFont typeface="Wingdings" panose="05000000000000000000" pitchFamily="2" charset="2"/>
              <a:buNone/>
            </a:pPr>
            <a:r>
              <a:rPr lang="nl-BE" sz="1050" dirty="0">
                <a:solidFill>
                  <a:srgbClr val="000000"/>
                </a:solidFill>
              </a:rPr>
              <a:t>4.3 </a:t>
            </a:r>
            <a:r>
              <a:rPr lang="nl-BE" sz="1050" dirty="0" err="1">
                <a:solidFill>
                  <a:srgbClr val="000000"/>
                </a:solidFill>
              </a:rPr>
              <a:t>Electronisch</a:t>
            </a:r>
            <a:r>
              <a:rPr lang="nl-BE" sz="1050" dirty="0">
                <a:solidFill>
                  <a:srgbClr val="000000"/>
                </a:solidFill>
              </a:rPr>
              <a:t> voorschrift</a:t>
            </a:r>
          </a:p>
          <a:p>
            <a:pPr marL="0" indent="0">
              <a:buNone/>
            </a:pPr>
            <a:r>
              <a:rPr lang="nl-BE" sz="1050" dirty="0">
                <a:solidFill>
                  <a:srgbClr val="000000"/>
                </a:solidFill>
              </a:rPr>
              <a:t>4.4 VIDIS – evolutie van elektronisch voorschrijven</a:t>
            </a:r>
          </a:p>
          <a:p>
            <a:pPr marL="0" indent="0">
              <a:buFont typeface="Wingdings" panose="05000000000000000000" pitchFamily="2" charset="2"/>
              <a:buNone/>
            </a:pPr>
            <a:r>
              <a:rPr lang="nl-BE" sz="1050" dirty="0">
                <a:solidFill>
                  <a:srgbClr val="000000"/>
                </a:solidFill>
              </a:rPr>
              <a:t>4.5 Beslissingsondersteunend platform</a:t>
            </a:r>
          </a:p>
          <a:p>
            <a:pPr marL="0" indent="0">
              <a:buFont typeface="Wingdings" panose="05000000000000000000" pitchFamily="2" charset="2"/>
              <a:buNone/>
            </a:pPr>
            <a:r>
              <a:rPr lang="nl-BE" sz="1050" dirty="0">
                <a:solidFill>
                  <a:srgbClr val="000000"/>
                </a:solidFill>
              </a:rPr>
              <a:t>4.6 </a:t>
            </a:r>
            <a:r>
              <a:rPr lang="nl-BE" sz="1050" dirty="0" err="1">
                <a:solidFill>
                  <a:srgbClr val="000000"/>
                </a:solidFill>
              </a:rPr>
              <a:t>BelRAI</a:t>
            </a:r>
            <a:endParaRPr lang="nl-BE" sz="1050" dirty="0">
              <a:solidFill>
                <a:srgbClr val="000000"/>
              </a:solidFill>
            </a:endParaRPr>
          </a:p>
          <a:p>
            <a:pPr marL="0" indent="0">
              <a:buFont typeface="Wingdings" panose="05000000000000000000" pitchFamily="2" charset="2"/>
              <a:buNone/>
            </a:pPr>
            <a:r>
              <a:rPr lang="nl-BE" sz="1050" dirty="0">
                <a:solidFill>
                  <a:srgbClr val="000000"/>
                </a:solidFill>
              </a:rPr>
              <a:t>4.7 Arbeidsongeschiktheid</a:t>
            </a:r>
          </a:p>
          <a:p>
            <a:pPr marL="0" indent="0">
              <a:buFont typeface="Wingdings" panose="05000000000000000000" pitchFamily="2" charset="2"/>
              <a:buNone/>
            </a:pPr>
            <a:r>
              <a:rPr lang="nl-BE" sz="1050" dirty="0">
                <a:solidFill>
                  <a:srgbClr val="000000"/>
                </a:solidFill>
              </a:rPr>
              <a:t>4.8 MEDEX</a:t>
            </a:r>
          </a:p>
          <a:p>
            <a:pPr marL="0" indent="0">
              <a:buFont typeface="Wingdings" panose="05000000000000000000" pitchFamily="2" charset="2"/>
              <a:buNone/>
            </a:pPr>
            <a:r>
              <a:rPr lang="nl-BE" sz="1050" dirty="0">
                <a:solidFill>
                  <a:srgbClr val="000000"/>
                </a:solidFill>
              </a:rPr>
              <a:t>4.9 EPD in alle instellingen</a:t>
            </a:r>
          </a:p>
          <a:p>
            <a:pPr marL="0" indent="0">
              <a:buFont typeface="Wingdings" panose="05000000000000000000" pitchFamily="2" charset="2"/>
              <a:buNone/>
            </a:pPr>
            <a:r>
              <a:rPr lang="nl-BE" sz="1050" dirty="0">
                <a:solidFill>
                  <a:srgbClr val="000000"/>
                </a:solidFill>
              </a:rPr>
              <a:t>4.10 Publicatie van gestructureerde informatie</a:t>
            </a:r>
          </a:p>
          <a:p>
            <a:pPr marL="0" indent="0">
              <a:buFont typeface="Wingdings" panose="05000000000000000000" pitchFamily="2" charset="2"/>
              <a:buNone/>
            </a:pPr>
            <a:r>
              <a:rPr lang="nl-BE" sz="1050" dirty="0">
                <a:solidFill>
                  <a:srgbClr val="000000"/>
                </a:solidFill>
              </a:rPr>
              <a:t>4.11 Registers</a:t>
            </a:r>
          </a:p>
          <a:p>
            <a:pPr marL="0" indent="0">
              <a:buFont typeface="Wingdings" panose="05000000000000000000" pitchFamily="2" charset="2"/>
              <a:buNone/>
            </a:pPr>
            <a:r>
              <a:rPr lang="nl-BE" sz="1050" dirty="0">
                <a:solidFill>
                  <a:srgbClr val="000000"/>
                </a:solidFill>
              </a:rPr>
              <a:t>4.12 Communicatie over en planning van zorg</a:t>
            </a:r>
          </a:p>
          <a:p>
            <a:pPr marL="0" indent="0">
              <a:buFont typeface="Wingdings" panose="05000000000000000000" pitchFamily="2" charset="2"/>
              <a:buNone/>
            </a:pPr>
            <a:r>
              <a:rPr lang="nl-BE" sz="1050" dirty="0">
                <a:solidFill>
                  <a:srgbClr val="000000"/>
                </a:solidFill>
              </a:rPr>
              <a:t>4.13 </a:t>
            </a:r>
            <a:r>
              <a:rPr lang="nl-BE" sz="1050" dirty="0" err="1">
                <a:solidFill>
                  <a:srgbClr val="000000"/>
                </a:solidFill>
              </a:rPr>
              <a:t>Connecting</a:t>
            </a:r>
            <a:r>
              <a:rPr lang="nl-BE" sz="1050" dirty="0">
                <a:solidFill>
                  <a:srgbClr val="000000"/>
                </a:solidFill>
              </a:rPr>
              <a:t> Europe </a:t>
            </a:r>
            <a:r>
              <a:rPr lang="nl-BE" sz="1050" dirty="0" err="1">
                <a:solidFill>
                  <a:srgbClr val="000000"/>
                </a:solidFill>
              </a:rPr>
              <a:t>Facilty</a:t>
            </a:r>
            <a:r>
              <a:rPr lang="nl-BE" sz="1050" dirty="0">
                <a:solidFill>
                  <a:srgbClr val="000000"/>
                </a:solidFill>
              </a:rPr>
              <a:t> </a:t>
            </a:r>
            <a:r>
              <a:rPr lang="nl-BE" sz="1050" dirty="0" err="1">
                <a:solidFill>
                  <a:srgbClr val="000000"/>
                </a:solidFill>
              </a:rPr>
              <a:t>Patient</a:t>
            </a:r>
            <a:r>
              <a:rPr lang="nl-BE" sz="1050" dirty="0">
                <a:solidFill>
                  <a:srgbClr val="000000"/>
                </a:solidFill>
              </a:rPr>
              <a:t> Summary</a:t>
            </a:r>
          </a:p>
          <a:p>
            <a:pPr marL="0" indent="0">
              <a:buFont typeface="Wingdings" panose="05000000000000000000" pitchFamily="2" charset="2"/>
              <a:buNone/>
            </a:pPr>
            <a:r>
              <a:rPr lang="nl-BE" sz="1050" dirty="0">
                <a:solidFill>
                  <a:srgbClr val="000000"/>
                </a:solidFill>
              </a:rPr>
              <a:t>4.14 Modulatie van patiënttoegang door zorgaanbieders</a:t>
            </a:r>
          </a:p>
        </p:txBody>
      </p:sp>
      <p:sp>
        <p:nvSpPr>
          <p:cNvPr id="18" name="Tijdelijke aanduiding voor inhoud 2"/>
          <p:cNvSpPr txBox="1">
            <a:spLocks/>
          </p:cNvSpPr>
          <p:nvPr/>
        </p:nvSpPr>
        <p:spPr bwMode="auto">
          <a:xfrm>
            <a:off x="7462355" y="3328266"/>
            <a:ext cx="3297676" cy="716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050" dirty="0">
                <a:solidFill>
                  <a:srgbClr val="000000"/>
                </a:solidFill>
              </a:rPr>
              <a:t>5.1 Persoonlijk gezondheidsportaal</a:t>
            </a:r>
          </a:p>
          <a:p>
            <a:pPr marL="0" indent="0">
              <a:buFont typeface="Wingdings" panose="05000000000000000000" pitchFamily="2" charset="2"/>
              <a:buNone/>
            </a:pPr>
            <a:r>
              <a:rPr lang="nl-BE" sz="1050" dirty="0">
                <a:solidFill>
                  <a:srgbClr val="000000"/>
                </a:solidFill>
              </a:rPr>
              <a:t>5.2 Digitaal Verwijsplatform</a:t>
            </a:r>
          </a:p>
          <a:p>
            <a:pPr marL="0" indent="0">
              <a:buFont typeface="Wingdings" panose="05000000000000000000" pitchFamily="2" charset="2"/>
              <a:buNone/>
            </a:pPr>
            <a:r>
              <a:rPr lang="nl-BE" sz="1050" dirty="0">
                <a:solidFill>
                  <a:srgbClr val="000000"/>
                </a:solidFill>
              </a:rPr>
              <a:t>5.3 </a:t>
            </a:r>
            <a:r>
              <a:rPr lang="nl-BE" sz="1050" dirty="0" err="1">
                <a:solidFill>
                  <a:srgbClr val="000000"/>
                </a:solidFill>
              </a:rPr>
              <a:t>Orgadon</a:t>
            </a:r>
            <a:endParaRPr lang="nl-BE" sz="1050" dirty="0">
              <a:solidFill>
                <a:srgbClr val="000000"/>
              </a:solidFill>
            </a:endParaRPr>
          </a:p>
        </p:txBody>
      </p:sp>
      <p:sp>
        <p:nvSpPr>
          <p:cNvPr id="20" name="Tijdelijke aanduiding voor inhoud 2"/>
          <p:cNvSpPr txBox="1">
            <a:spLocks/>
          </p:cNvSpPr>
          <p:nvPr/>
        </p:nvSpPr>
        <p:spPr bwMode="auto">
          <a:xfrm>
            <a:off x="99351" y="4925426"/>
            <a:ext cx="3973885" cy="1465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fr-FR" sz="1050" dirty="0">
                <a:solidFill>
                  <a:srgbClr val="000000"/>
                </a:solidFill>
              </a:rPr>
              <a:t>6.1 e-</a:t>
            </a:r>
            <a:r>
              <a:rPr lang="fr-FR" sz="1050" dirty="0" err="1">
                <a:solidFill>
                  <a:srgbClr val="000000"/>
                </a:solidFill>
              </a:rPr>
              <a:t>Attest</a:t>
            </a:r>
            <a:r>
              <a:rPr lang="fr-FR" sz="1050" dirty="0">
                <a:solidFill>
                  <a:srgbClr val="000000"/>
                </a:solidFill>
              </a:rPr>
              <a:t> </a:t>
            </a:r>
            <a:r>
              <a:rPr lang="fr-FR" sz="1050" dirty="0" err="1">
                <a:solidFill>
                  <a:srgbClr val="000000"/>
                </a:solidFill>
              </a:rPr>
              <a:t>voor</a:t>
            </a:r>
            <a:r>
              <a:rPr lang="fr-FR" sz="1050" dirty="0">
                <a:solidFill>
                  <a:srgbClr val="000000"/>
                </a:solidFill>
              </a:rPr>
              <a:t> arts-</a:t>
            </a:r>
            <a:r>
              <a:rPr lang="fr-FR" sz="1050" dirty="0" err="1">
                <a:solidFill>
                  <a:srgbClr val="000000"/>
                </a:solidFill>
              </a:rPr>
              <a:t>specialist</a:t>
            </a:r>
            <a:r>
              <a:rPr lang="fr-FR" sz="1050" dirty="0">
                <a:solidFill>
                  <a:srgbClr val="000000"/>
                </a:solidFill>
              </a:rPr>
              <a:t>, </a:t>
            </a:r>
            <a:r>
              <a:rPr lang="fr-FR" sz="1050" dirty="0" err="1">
                <a:solidFill>
                  <a:srgbClr val="000000"/>
                </a:solidFill>
              </a:rPr>
              <a:t>tandarts</a:t>
            </a:r>
            <a:r>
              <a:rPr lang="fr-FR" sz="1050" dirty="0">
                <a:solidFill>
                  <a:srgbClr val="000000"/>
                </a:solidFill>
              </a:rPr>
              <a:t>, kiné &amp; </a:t>
            </a:r>
            <a:r>
              <a:rPr lang="fr-FR" sz="1050" dirty="0" err="1">
                <a:solidFill>
                  <a:srgbClr val="000000"/>
                </a:solidFill>
              </a:rPr>
              <a:t>logopedisten</a:t>
            </a:r>
            <a:endParaRPr lang="fr-FR" sz="1050" dirty="0">
              <a:solidFill>
                <a:srgbClr val="000000"/>
              </a:solidFill>
            </a:endParaRPr>
          </a:p>
          <a:p>
            <a:pPr marL="0" indent="0">
              <a:buFont typeface="Wingdings" panose="05000000000000000000" pitchFamily="2" charset="2"/>
              <a:buNone/>
            </a:pPr>
            <a:r>
              <a:rPr lang="fr-FR" sz="1050" dirty="0">
                <a:solidFill>
                  <a:srgbClr val="000000"/>
                </a:solidFill>
              </a:rPr>
              <a:t>6.2 </a:t>
            </a:r>
            <a:r>
              <a:rPr lang="fr-FR" sz="1050" dirty="0" err="1">
                <a:solidFill>
                  <a:srgbClr val="000000"/>
                </a:solidFill>
              </a:rPr>
              <a:t>eFac</a:t>
            </a:r>
            <a:r>
              <a:rPr lang="fr-FR" sz="1050" dirty="0">
                <a:solidFill>
                  <a:srgbClr val="000000"/>
                </a:solidFill>
              </a:rPr>
              <a:t> </a:t>
            </a:r>
            <a:r>
              <a:rPr lang="fr-FR" sz="1050" dirty="0" err="1">
                <a:solidFill>
                  <a:srgbClr val="000000"/>
                </a:solidFill>
              </a:rPr>
              <a:t>voor</a:t>
            </a:r>
            <a:r>
              <a:rPr lang="fr-FR" sz="1050" dirty="0">
                <a:solidFill>
                  <a:srgbClr val="000000"/>
                </a:solidFill>
              </a:rPr>
              <a:t> </a:t>
            </a:r>
            <a:r>
              <a:rPr lang="fr-FR" sz="1050" dirty="0" err="1">
                <a:solidFill>
                  <a:srgbClr val="000000"/>
                </a:solidFill>
              </a:rPr>
              <a:t>Medische</a:t>
            </a:r>
            <a:r>
              <a:rPr lang="fr-FR" sz="1050" dirty="0">
                <a:solidFill>
                  <a:srgbClr val="000000"/>
                </a:solidFill>
              </a:rPr>
              <a:t> </a:t>
            </a:r>
            <a:r>
              <a:rPr lang="fr-FR" sz="1050" dirty="0" err="1">
                <a:solidFill>
                  <a:srgbClr val="000000"/>
                </a:solidFill>
              </a:rPr>
              <a:t>Huizen</a:t>
            </a:r>
            <a:r>
              <a:rPr lang="fr-FR" sz="1050" dirty="0">
                <a:solidFill>
                  <a:srgbClr val="000000"/>
                </a:solidFill>
              </a:rPr>
              <a:t>, kiné &amp; </a:t>
            </a:r>
            <a:r>
              <a:rPr lang="fr-FR" sz="1050" dirty="0" err="1">
                <a:solidFill>
                  <a:srgbClr val="000000"/>
                </a:solidFill>
              </a:rPr>
              <a:t>logopedisten</a:t>
            </a:r>
            <a:endParaRPr lang="fr-FR" sz="1050" dirty="0">
              <a:solidFill>
                <a:srgbClr val="000000"/>
              </a:solidFill>
            </a:endParaRPr>
          </a:p>
          <a:p>
            <a:pPr marL="0" indent="0">
              <a:buFont typeface="Wingdings" panose="05000000000000000000" pitchFamily="2" charset="2"/>
              <a:buNone/>
            </a:pPr>
            <a:r>
              <a:rPr lang="fr-FR" sz="1050" dirty="0">
                <a:solidFill>
                  <a:srgbClr val="000000"/>
                </a:solidFill>
              </a:rPr>
              <a:t>6.3 </a:t>
            </a:r>
            <a:r>
              <a:rPr lang="fr-FR" sz="1050" dirty="0" err="1">
                <a:solidFill>
                  <a:srgbClr val="000000"/>
                </a:solidFill>
              </a:rPr>
              <a:t>Raadpleging</a:t>
            </a:r>
            <a:r>
              <a:rPr lang="fr-FR" sz="1050" dirty="0">
                <a:solidFill>
                  <a:srgbClr val="000000"/>
                </a:solidFill>
              </a:rPr>
              <a:t> </a:t>
            </a:r>
            <a:r>
              <a:rPr lang="fr-FR" sz="1050" dirty="0" err="1">
                <a:solidFill>
                  <a:srgbClr val="000000"/>
                </a:solidFill>
              </a:rPr>
              <a:t>Lid-gegevens</a:t>
            </a:r>
            <a:endParaRPr lang="fr-FR" sz="1050" dirty="0">
              <a:solidFill>
                <a:srgbClr val="000000"/>
              </a:solidFill>
            </a:endParaRPr>
          </a:p>
          <a:p>
            <a:pPr marL="0" indent="0">
              <a:buFont typeface="Wingdings" panose="05000000000000000000" pitchFamily="2" charset="2"/>
              <a:buNone/>
            </a:pPr>
            <a:r>
              <a:rPr lang="fr-FR" sz="1050" dirty="0">
                <a:solidFill>
                  <a:srgbClr val="000000"/>
                </a:solidFill>
              </a:rPr>
              <a:t>6.4 </a:t>
            </a:r>
            <a:r>
              <a:rPr lang="fr-FR" sz="1050" dirty="0" err="1">
                <a:solidFill>
                  <a:srgbClr val="000000"/>
                </a:solidFill>
              </a:rPr>
              <a:t>Digitalisatie</a:t>
            </a:r>
            <a:r>
              <a:rPr lang="fr-FR" sz="1050" dirty="0">
                <a:solidFill>
                  <a:srgbClr val="000000"/>
                </a:solidFill>
              </a:rPr>
              <a:t> van </a:t>
            </a:r>
            <a:r>
              <a:rPr lang="fr-FR" sz="1050" dirty="0" err="1">
                <a:solidFill>
                  <a:srgbClr val="000000"/>
                </a:solidFill>
              </a:rPr>
              <a:t>revalidatie-overeenkomsten</a:t>
            </a:r>
            <a:endParaRPr lang="fr-FR" sz="1050" dirty="0">
              <a:solidFill>
                <a:srgbClr val="000000"/>
              </a:solidFill>
            </a:endParaRPr>
          </a:p>
          <a:p>
            <a:pPr marL="0" indent="0">
              <a:buFont typeface="Wingdings" panose="05000000000000000000" pitchFamily="2" charset="2"/>
              <a:buNone/>
            </a:pPr>
            <a:r>
              <a:rPr lang="fr-FR" sz="1050" dirty="0">
                <a:solidFill>
                  <a:srgbClr val="000000"/>
                </a:solidFill>
              </a:rPr>
              <a:t>6.5 </a:t>
            </a:r>
            <a:r>
              <a:rPr lang="fr-FR" sz="1050" dirty="0" err="1">
                <a:solidFill>
                  <a:srgbClr val="000000"/>
                </a:solidFill>
              </a:rPr>
              <a:t>Digitalisatie</a:t>
            </a:r>
            <a:r>
              <a:rPr lang="fr-FR" sz="1050" dirty="0">
                <a:solidFill>
                  <a:srgbClr val="000000"/>
                </a:solidFill>
              </a:rPr>
              <a:t> van </a:t>
            </a:r>
            <a:r>
              <a:rPr lang="fr-FR" sz="1050" dirty="0" err="1">
                <a:solidFill>
                  <a:srgbClr val="000000"/>
                </a:solidFill>
              </a:rPr>
              <a:t>Hoofdstuk</a:t>
            </a:r>
            <a:r>
              <a:rPr lang="fr-FR" sz="1050" dirty="0">
                <a:solidFill>
                  <a:srgbClr val="000000"/>
                </a:solidFill>
              </a:rPr>
              <a:t> IV-</a:t>
            </a:r>
            <a:r>
              <a:rPr lang="fr-FR" sz="1050" dirty="0" err="1">
                <a:solidFill>
                  <a:srgbClr val="000000"/>
                </a:solidFill>
              </a:rPr>
              <a:t>akkoorden</a:t>
            </a:r>
            <a:endParaRPr lang="fr-FR" sz="1050" dirty="0">
              <a:solidFill>
                <a:srgbClr val="000000"/>
              </a:solidFill>
            </a:endParaRPr>
          </a:p>
          <a:p>
            <a:pPr marL="0" indent="0">
              <a:buFont typeface="Wingdings" panose="05000000000000000000" pitchFamily="2" charset="2"/>
              <a:buNone/>
            </a:pPr>
            <a:r>
              <a:rPr lang="fr-FR" sz="1050" dirty="0">
                <a:solidFill>
                  <a:srgbClr val="000000"/>
                </a:solidFill>
              </a:rPr>
              <a:t>6.6 </a:t>
            </a:r>
            <a:r>
              <a:rPr lang="fr-FR" sz="1050" dirty="0" err="1">
                <a:solidFill>
                  <a:srgbClr val="000000"/>
                </a:solidFill>
              </a:rPr>
              <a:t>Abonnementen</a:t>
            </a:r>
            <a:r>
              <a:rPr lang="fr-FR" sz="1050" dirty="0">
                <a:solidFill>
                  <a:srgbClr val="000000"/>
                </a:solidFill>
              </a:rPr>
              <a:t> </a:t>
            </a:r>
            <a:r>
              <a:rPr lang="fr-FR" sz="1050" dirty="0" err="1">
                <a:solidFill>
                  <a:srgbClr val="000000"/>
                </a:solidFill>
              </a:rPr>
              <a:t>bij</a:t>
            </a:r>
            <a:r>
              <a:rPr lang="fr-FR" sz="1050" dirty="0">
                <a:solidFill>
                  <a:srgbClr val="000000"/>
                </a:solidFill>
              </a:rPr>
              <a:t> </a:t>
            </a:r>
            <a:r>
              <a:rPr lang="fr-FR" sz="1050" dirty="0" err="1">
                <a:solidFill>
                  <a:srgbClr val="000000"/>
                </a:solidFill>
              </a:rPr>
              <a:t>Medische</a:t>
            </a:r>
            <a:r>
              <a:rPr lang="fr-FR" sz="1050" dirty="0">
                <a:solidFill>
                  <a:srgbClr val="000000"/>
                </a:solidFill>
              </a:rPr>
              <a:t> </a:t>
            </a:r>
            <a:r>
              <a:rPr lang="fr-FR" sz="1050" dirty="0" err="1">
                <a:solidFill>
                  <a:srgbClr val="000000"/>
                </a:solidFill>
              </a:rPr>
              <a:t>Huizen</a:t>
            </a:r>
            <a:endParaRPr lang="fr-FR" sz="1050" dirty="0">
              <a:solidFill>
                <a:srgbClr val="000000"/>
              </a:solidFill>
            </a:endParaRPr>
          </a:p>
          <a:p>
            <a:pPr marL="0" indent="0">
              <a:buFont typeface="Wingdings" panose="05000000000000000000" pitchFamily="2" charset="2"/>
              <a:buNone/>
            </a:pPr>
            <a:r>
              <a:rPr lang="fr-FR" sz="1050" dirty="0">
                <a:solidFill>
                  <a:srgbClr val="000000"/>
                </a:solidFill>
              </a:rPr>
              <a:t>6.7 </a:t>
            </a:r>
            <a:r>
              <a:rPr lang="fr-FR" sz="1050" dirty="0" err="1">
                <a:solidFill>
                  <a:srgbClr val="000000"/>
                </a:solidFill>
              </a:rPr>
              <a:t>Digitalisatie</a:t>
            </a:r>
            <a:r>
              <a:rPr lang="fr-FR" sz="1050" dirty="0">
                <a:solidFill>
                  <a:srgbClr val="000000"/>
                </a:solidFill>
              </a:rPr>
              <a:t> van kiné-</a:t>
            </a:r>
            <a:r>
              <a:rPr lang="fr-FR" sz="1050" dirty="0" err="1">
                <a:solidFill>
                  <a:srgbClr val="000000"/>
                </a:solidFill>
              </a:rPr>
              <a:t>akkoorden</a:t>
            </a:r>
            <a:endParaRPr lang="fr-FR" sz="1050" dirty="0">
              <a:solidFill>
                <a:srgbClr val="000000"/>
              </a:solidFill>
            </a:endParaRPr>
          </a:p>
        </p:txBody>
      </p:sp>
      <p:sp>
        <p:nvSpPr>
          <p:cNvPr id="22" name="Tijdelijke aanduiding voor inhoud 2"/>
          <p:cNvSpPr txBox="1">
            <a:spLocks/>
          </p:cNvSpPr>
          <p:nvPr/>
        </p:nvSpPr>
        <p:spPr bwMode="auto">
          <a:xfrm>
            <a:off x="3892316" y="615821"/>
            <a:ext cx="1916064" cy="334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600" i="1" dirty="0">
                <a:solidFill>
                  <a:srgbClr val="0070C0"/>
                </a:solidFill>
              </a:rPr>
              <a:t>1 Transversaal	</a:t>
            </a:r>
            <a:endParaRPr lang="nl-BE" sz="1600" dirty="0">
              <a:solidFill>
                <a:srgbClr val="000000"/>
              </a:solidFill>
            </a:endParaRPr>
          </a:p>
        </p:txBody>
      </p:sp>
      <p:sp>
        <p:nvSpPr>
          <p:cNvPr id="24" name="Tijdelijke aanduiding voor inhoud 2"/>
          <p:cNvSpPr txBox="1">
            <a:spLocks/>
          </p:cNvSpPr>
          <p:nvPr/>
        </p:nvSpPr>
        <p:spPr bwMode="auto">
          <a:xfrm>
            <a:off x="7286160" y="606096"/>
            <a:ext cx="1695854" cy="334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600" i="1" dirty="0">
                <a:solidFill>
                  <a:srgbClr val="0070C0"/>
                </a:solidFill>
              </a:rPr>
              <a:t>2 Ondersteuning</a:t>
            </a:r>
          </a:p>
          <a:p>
            <a:endParaRPr lang="nl-BE" sz="1600" dirty="0">
              <a:solidFill>
                <a:srgbClr val="000000"/>
              </a:solidFill>
            </a:endParaRPr>
          </a:p>
        </p:txBody>
      </p:sp>
      <p:sp>
        <p:nvSpPr>
          <p:cNvPr id="25" name="Tijdelijke aanduiding voor inhoud 2"/>
          <p:cNvSpPr txBox="1">
            <a:spLocks/>
          </p:cNvSpPr>
          <p:nvPr/>
        </p:nvSpPr>
        <p:spPr bwMode="auto">
          <a:xfrm>
            <a:off x="3902549" y="2967164"/>
            <a:ext cx="3487020" cy="334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600" i="1" dirty="0">
                <a:solidFill>
                  <a:srgbClr val="0070C0"/>
                </a:solidFill>
              </a:rPr>
              <a:t>4 Zorgverstrekkers en zorginstellingen</a:t>
            </a:r>
            <a:endParaRPr lang="nl-BE" sz="1600" dirty="0">
              <a:solidFill>
                <a:srgbClr val="000000"/>
              </a:solidFill>
            </a:endParaRPr>
          </a:p>
        </p:txBody>
      </p:sp>
      <p:sp>
        <p:nvSpPr>
          <p:cNvPr id="27" name="Tijdelijke aanduiding voor inhoud 2"/>
          <p:cNvSpPr txBox="1">
            <a:spLocks/>
          </p:cNvSpPr>
          <p:nvPr/>
        </p:nvSpPr>
        <p:spPr bwMode="auto">
          <a:xfrm>
            <a:off x="79897" y="4607036"/>
            <a:ext cx="3993339" cy="487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BE" sz="1600" i="1" dirty="0">
                <a:solidFill>
                  <a:srgbClr val="0070C0"/>
                </a:solidFill>
              </a:rPr>
              <a:t>6 </a:t>
            </a:r>
            <a:r>
              <a:rPr lang="nl-BE" sz="1600" i="1" dirty="0" err="1">
                <a:solidFill>
                  <a:srgbClr val="0070C0"/>
                </a:solidFill>
              </a:rPr>
              <a:t>eGezondheid</a:t>
            </a:r>
            <a:r>
              <a:rPr lang="nl-BE" sz="1600" i="1" dirty="0">
                <a:solidFill>
                  <a:srgbClr val="0070C0"/>
                </a:solidFill>
              </a:rPr>
              <a:t> met Mutualiteiten</a:t>
            </a:r>
          </a:p>
        </p:txBody>
      </p:sp>
      <p:sp>
        <p:nvSpPr>
          <p:cNvPr id="19" name="Titel 1"/>
          <p:cNvSpPr txBox="1">
            <a:spLocks/>
          </p:cNvSpPr>
          <p:nvPr/>
        </p:nvSpPr>
        <p:spPr bwMode="auto">
          <a:xfrm>
            <a:off x="89075" y="-32584"/>
            <a:ext cx="9309099" cy="6640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0070C0"/>
                </a:solidFill>
                <a:latin typeface="Gill Sans"/>
                <a:ea typeface="Gill Sans"/>
                <a:cs typeface="Gill Sans"/>
              </a:defRPr>
            </a:lvl1pPr>
            <a:lvl2pPr algn="r" defTabSz="457200" rtl="0" eaLnBrk="0" fontAlgn="base" hangingPunct="0">
              <a:spcBef>
                <a:spcPct val="0"/>
              </a:spcBef>
              <a:spcAft>
                <a:spcPct val="0"/>
              </a:spcAft>
              <a:defRPr sz="2400">
                <a:solidFill>
                  <a:srgbClr val="D16A49"/>
                </a:solidFill>
                <a:latin typeface="Gill Sans"/>
                <a:ea typeface="Gill Sans"/>
                <a:cs typeface="Gill Sans"/>
              </a:defRPr>
            </a:lvl2pPr>
            <a:lvl3pPr algn="r" defTabSz="457200" rtl="0" eaLnBrk="0" fontAlgn="base" hangingPunct="0">
              <a:spcBef>
                <a:spcPct val="0"/>
              </a:spcBef>
              <a:spcAft>
                <a:spcPct val="0"/>
              </a:spcAft>
              <a:defRPr sz="2400">
                <a:solidFill>
                  <a:srgbClr val="D16A49"/>
                </a:solidFill>
                <a:latin typeface="Gill Sans"/>
                <a:ea typeface="Gill Sans"/>
                <a:cs typeface="Gill Sans"/>
              </a:defRPr>
            </a:lvl3pPr>
            <a:lvl4pPr algn="r" defTabSz="457200" rtl="0" eaLnBrk="0" fontAlgn="base" hangingPunct="0">
              <a:spcBef>
                <a:spcPct val="0"/>
              </a:spcBef>
              <a:spcAft>
                <a:spcPct val="0"/>
              </a:spcAft>
              <a:defRPr sz="2400">
                <a:solidFill>
                  <a:srgbClr val="D16A49"/>
                </a:solidFill>
                <a:latin typeface="Gill Sans"/>
                <a:ea typeface="Gill Sans"/>
                <a:cs typeface="Gill Sans"/>
              </a:defRPr>
            </a:lvl4pPr>
            <a:lvl5pPr algn="r" defTabSz="457200" rtl="0" eaLnBrk="0" fontAlgn="base" hangingPunct="0">
              <a:spcBef>
                <a:spcPct val="0"/>
              </a:spcBef>
              <a:spcAft>
                <a:spcPct val="0"/>
              </a:spcAft>
              <a:defRPr sz="2400">
                <a:solidFill>
                  <a:srgbClr val="D16A49"/>
                </a:solidFill>
                <a:latin typeface="Gill Sans"/>
                <a:ea typeface="Gill Sans"/>
                <a:cs typeface="Gill Sans"/>
              </a:defRPr>
            </a:lvl5pPr>
            <a:lvl6pPr marL="457200" algn="r" defTabSz="457200" rtl="0" fontAlgn="base">
              <a:spcBef>
                <a:spcPct val="0"/>
              </a:spcBef>
              <a:spcAft>
                <a:spcPct val="0"/>
              </a:spcAft>
              <a:defRPr sz="2400">
                <a:solidFill>
                  <a:srgbClr val="D16A49"/>
                </a:solidFill>
                <a:latin typeface="Gill Sans"/>
                <a:ea typeface="Gill Sans"/>
                <a:cs typeface="Gill Sans"/>
              </a:defRPr>
            </a:lvl6pPr>
            <a:lvl7pPr marL="914400" algn="r" defTabSz="457200" rtl="0" fontAlgn="base">
              <a:spcBef>
                <a:spcPct val="0"/>
              </a:spcBef>
              <a:spcAft>
                <a:spcPct val="0"/>
              </a:spcAft>
              <a:defRPr sz="2400">
                <a:solidFill>
                  <a:srgbClr val="D16A49"/>
                </a:solidFill>
                <a:latin typeface="Gill Sans"/>
                <a:ea typeface="Gill Sans"/>
                <a:cs typeface="Gill Sans"/>
              </a:defRPr>
            </a:lvl7pPr>
            <a:lvl8pPr marL="1371600" algn="r" defTabSz="457200" rtl="0" fontAlgn="base">
              <a:spcBef>
                <a:spcPct val="0"/>
              </a:spcBef>
              <a:spcAft>
                <a:spcPct val="0"/>
              </a:spcAft>
              <a:defRPr sz="2400">
                <a:solidFill>
                  <a:srgbClr val="D16A49"/>
                </a:solidFill>
                <a:latin typeface="Gill Sans"/>
                <a:ea typeface="Gill Sans"/>
                <a:cs typeface="Gill Sans"/>
              </a:defRPr>
            </a:lvl8pPr>
            <a:lvl9pPr marL="1828800" algn="r" defTabSz="457200" rtl="0" fontAlgn="base">
              <a:spcBef>
                <a:spcPct val="0"/>
              </a:spcBef>
              <a:spcAft>
                <a:spcPct val="0"/>
              </a:spcAft>
              <a:defRPr sz="2400">
                <a:solidFill>
                  <a:srgbClr val="D16A49"/>
                </a:solidFill>
                <a:latin typeface="Gill Sans"/>
                <a:ea typeface="Gill Sans"/>
                <a:cs typeface="Gill Sans"/>
              </a:defRPr>
            </a:lvl9pPr>
          </a:lstStyle>
          <a:p>
            <a:r>
              <a:rPr lang="nl-BE" dirty="0"/>
              <a:t>Actieplan e-Gezondheid 2019-2021 heeft </a:t>
            </a:r>
            <a:r>
              <a:rPr lang="nl-BE" i="1" dirty="0"/>
              <a:t>44 projecten</a:t>
            </a:r>
            <a:endParaRPr lang="nl-BE" sz="3200" i="1" dirty="0"/>
          </a:p>
        </p:txBody>
      </p:sp>
      <p:sp>
        <p:nvSpPr>
          <p:cNvPr id="9" name="Afgeronde rechthoek 8"/>
          <p:cNvSpPr/>
          <p:nvPr/>
        </p:nvSpPr>
        <p:spPr>
          <a:xfrm>
            <a:off x="68871" y="935400"/>
            <a:ext cx="1348449" cy="192360"/>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1" name="Afgeronde rechthoek 20"/>
          <p:cNvSpPr/>
          <p:nvPr/>
        </p:nvSpPr>
        <p:spPr>
          <a:xfrm>
            <a:off x="77332" y="1128441"/>
            <a:ext cx="2652321" cy="192360"/>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3" name="Afgeronde rechthoek 22"/>
          <p:cNvSpPr/>
          <p:nvPr/>
        </p:nvSpPr>
        <p:spPr>
          <a:xfrm>
            <a:off x="90881" y="1330960"/>
            <a:ext cx="1433120" cy="16763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6" name="Afgeronde rechthoek 25"/>
          <p:cNvSpPr/>
          <p:nvPr/>
        </p:nvSpPr>
        <p:spPr>
          <a:xfrm>
            <a:off x="83111" y="1495897"/>
            <a:ext cx="2464239" cy="183893"/>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8" name="Afgeronde rechthoek 27"/>
          <p:cNvSpPr/>
          <p:nvPr/>
        </p:nvSpPr>
        <p:spPr>
          <a:xfrm>
            <a:off x="60394" y="1700114"/>
            <a:ext cx="1873393" cy="160866"/>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9" name="Afgeronde rechthoek 28"/>
          <p:cNvSpPr/>
          <p:nvPr/>
        </p:nvSpPr>
        <p:spPr>
          <a:xfrm>
            <a:off x="68855" y="1904362"/>
            <a:ext cx="1221465" cy="169977"/>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Afgeronde rechthoek 29"/>
          <p:cNvSpPr/>
          <p:nvPr/>
        </p:nvSpPr>
        <p:spPr>
          <a:xfrm>
            <a:off x="68849" y="2288383"/>
            <a:ext cx="3621023" cy="375915"/>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1" name="Afgeronde rechthoek 30"/>
          <p:cNvSpPr/>
          <p:nvPr/>
        </p:nvSpPr>
        <p:spPr>
          <a:xfrm>
            <a:off x="73950" y="3194314"/>
            <a:ext cx="1348449" cy="192360"/>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2" name="Afgeronde rechthoek 31"/>
          <p:cNvSpPr/>
          <p:nvPr/>
        </p:nvSpPr>
        <p:spPr>
          <a:xfrm>
            <a:off x="65483" y="4371182"/>
            <a:ext cx="3329650" cy="192360"/>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3" name="Afgeronde rechthoek 32"/>
          <p:cNvSpPr/>
          <p:nvPr/>
        </p:nvSpPr>
        <p:spPr>
          <a:xfrm>
            <a:off x="3960162" y="4100244"/>
            <a:ext cx="2374691" cy="192360"/>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4" name="Afgeronde rechthoek 33"/>
          <p:cNvSpPr/>
          <p:nvPr/>
        </p:nvSpPr>
        <p:spPr>
          <a:xfrm flipV="1">
            <a:off x="3960156" y="4647196"/>
            <a:ext cx="990514" cy="19235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5" name="Afgeronde rechthoek 34"/>
          <p:cNvSpPr/>
          <p:nvPr/>
        </p:nvSpPr>
        <p:spPr>
          <a:xfrm flipV="1">
            <a:off x="7698697" y="3518461"/>
            <a:ext cx="1699477" cy="221137"/>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6" name="Afgeronde rechthoek 35"/>
          <p:cNvSpPr/>
          <p:nvPr/>
        </p:nvSpPr>
        <p:spPr>
          <a:xfrm rot="10800000" flipV="1">
            <a:off x="7924800" y="6116162"/>
            <a:ext cx="1699477" cy="221137"/>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nl-BE" sz="1600" dirty="0">
                <a:solidFill>
                  <a:schemeClr val="tx1"/>
                </a:solidFill>
              </a:rPr>
              <a:t>Concept-project</a:t>
            </a:r>
          </a:p>
        </p:txBody>
      </p:sp>
      <p:sp>
        <p:nvSpPr>
          <p:cNvPr id="37" name="Afgeronde rechthoek 36"/>
          <p:cNvSpPr/>
          <p:nvPr/>
        </p:nvSpPr>
        <p:spPr>
          <a:xfrm>
            <a:off x="6079477" y="46646"/>
            <a:ext cx="2038096" cy="486849"/>
          </a:xfrm>
          <a:prstGeom prst="roundRect">
            <a:avLst/>
          </a:prstGeom>
          <a:solidFill>
            <a:srgbClr val="CCF5F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9400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0 </a:t>
            </a:r>
            <a:r>
              <a:rPr lang="nl-BE" dirty="0" smtClean="0"/>
              <a:t>- Fundamenten </a:t>
            </a:r>
            <a:r>
              <a:rPr lang="nl-BE" dirty="0"/>
              <a:t>(1/2)</a:t>
            </a:r>
          </a:p>
        </p:txBody>
      </p:sp>
      <p:sp>
        <p:nvSpPr>
          <p:cNvPr id="3" name="Tijdelijke aanduiding voor inhoud 2"/>
          <p:cNvSpPr>
            <a:spLocks noGrp="1"/>
          </p:cNvSpPr>
          <p:nvPr>
            <p:ph idx="1"/>
          </p:nvPr>
        </p:nvSpPr>
        <p:spPr/>
        <p:txBody>
          <a:bodyPr>
            <a:normAutofit/>
          </a:bodyPr>
          <a:lstStyle/>
          <a:p>
            <a:r>
              <a:rPr lang="nl-NL" b="1" dirty="0"/>
              <a:t>0.1 </a:t>
            </a:r>
            <a:r>
              <a:rPr lang="nl-NL" b="1" dirty="0" err="1"/>
              <a:t>Informed</a:t>
            </a:r>
            <a:r>
              <a:rPr lang="nl-NL" b="1" dirty="0"/>
              <a:t> Consent</a:t>
            </a:r>
            <a:r>
              <a:rPr lang="nl-NL" dirty="0"/>
              <a:t>: dient de bestaande geïnformeerde toestemming te evolueren? Wat betekent dit voor de basisdiensten en het organisatorisch kader?</a:t>
            </a:r>
          </a:p>
          <a:p>
            <a:endParaRPr lang="nl-NL" dirty="0"/>
          </a:p>
          <a:p>
            <a:r>
              <a:rPr lang="nl-NL" b="1" dirty="0"/>
              <a:t>0.2 Toegangsmatrix, therapeutische, zorg- en andere relaties</a:t>
            </a:r>
            <a:r>
              <a:rPr lang="nl-NL" dirty="0"/>
              <a:t>: dienen de bestaande toegangsmatrix en de elektronische bewijsmiddelen van therapeutische, zorg- of andere relaties te evolueren? Wat betekent dit voor de basisdiensten en het organisatorisch kader?</a:t>
            </a:r>
          </a:p>
          <a:p>
            <a:endParaRPr lang="nl-NL" dirty="0"/>
          </a:p>
          <a:p>
            <a:r>
              <a:rPr lang="nl-NL" b="1" dirty="0"/>
              <a:t>0.3 Basisdienst gebruikers- en toegangsbeheer</a:t>
            </a:r>
            <a:r>
              <a:rPr lang="nl-NL" dirty="0"/>
              <a:t>: dienen de bestaande basisdienst gebruikers- en toegangsbeheer te evolueren? Wat betekent dit voor de basisdiensten en het organisatorisch kader?</a:t>
            </a:r>
          </a:p>
          <a:p>
            <a:endParaRPr lang="nl-NL" dirty="0"/>
          </a:p>
          <a:p>
            <a:r>
              <a:rPr lang="nl-NL" b="1" dirty="0"/>
              <a:t>0.4 Regels voor ‘kluis van e-Gezondheid’ en taakverdeling tussen authentieke bronnen:</a:t>
            </a:r>
            <a:r>
              <a:rPr lang="nl-NL" dirty="0"/>
              <a:t> dient de bestaande taakverdeling tussen authentieke bronnen et de regels voor de ‘kluizen van </a:t>
            </a:r>
            <a:r>
              <a:rPr lang="nl-NL" dirty="0" err="1"/>
              <a:t>eGezondheid</a:t>
            </a:r>
            <a:r>
              <a:rPr lang="nl-NL" dirty="0"/>
              <a:t>’ te evolueren? Wat betekent dit voor de basisdiensten en het organisatorisch kader?</a:t>
            </a:r>
          </a:p>
        </p:txBody>
      </p:sp>
      <p:sp>
        <p:nvSpPr>
          <p:cNvPr id="4" name="Tijdelijke aanduiding voor dianummer 3"/>
          <p:cNvSpPr>
            <a:spLocks noGrp="1"/>
          </p:cNvSpPr>
          <p:nvPr>
            <p:ph type="sldNum" sz="quarter" idx="14"/>
          </p:nvPr>
        </p:nvSpPr>
        <p:spPr/>
        <p:txBody>
          <a:bodyPr/>
          <a:lstStyle/>
          <a:p>
            <a:pPr>
              <a:defRPr/>
            </a:pPr>
            <a:fld id="{5E98C3D2-61B1-456E-BF29-5A9B2360768F}" type="slidenum">
              <a:rPr lang="nl-NL" smtClean="0"/>
              <a:pPr>
                <a:defRPr/>
              </a:pPr>
              <a:t>9</a:t>
            </a:fld>
            <a:endParaRPr lang="nl-NL" dirty="0"/>
          </a:p>
        </p:txBody>
      </p:sp>
    </p:spTree>
    <p:extLst>
      <p:ext uri="{BB962C8B-B14F-4D97-AF65-F5344CB8AC3E}">
        <p14:creationId xmlns:p14="http://schemas.microsoft.com/office/powerpoint/2010/main" val="2416033011"/>
      </p:ext>
    </p:extLst>
  </p:cSld>
  <p:clrMapOvr>
    <a:masterClrMapping/>
  </p:clrMapOvr>
</p:sld>
</file>

<file path=ppt/theme/theme1.xml><?xml version="1.0" encoding="utf-8"?>
<a:theme xmlns:a="http://schemas.openxmlformats.org/drawingml/2006/main" name="Titel en Inhoud">
  <a:themeElements>
    <a:clrScheme name="HazelHeartwood">
      <a:dk1>
        <a:srgbClr val="000000"/>
      </a:dk1>
      <a:lt1>
        <a:srgbClr val="FFFFFF"/>
      </a:lt1>
      <a:dk2>
        <a:srgbClr val="46332B"/>
      </a:dk2>
      <a:lt2>
        <a:srgbClr val="D16A49"/>
      </a:lt2>
      <a:accent1>
        <a:srgbClr val="E4E4E4"/>
      </a:accent1>
      <a:accent2>
        <a:srgbClr val="A8AD47"/>
      </a:accent2>
      <a:accent3>
        <a:srgbClr val="FFFFFF"/>
      </a:accent3>
      <a:accent4>
        <a:srgbClr val="FFFFFF"/>
      </a:accent4>
      <a:accent5>
        <a:srgbClr val="FFFFFF"/>
      </a:accent5>
      <a:accent6>
        <a:srgbClr val="FFFFFF"/>
      </a:accent6>
      <a:hlink>
        <a:srgbClr val="D16A49"/>
      </a:hlink>
      <a:folHlink>
        <a:srgbClr val="D16A49"/>
      </a:folHlink>
    </a:clrScheme>
    <a:fontScheme name="Zonnewend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TotalTime>
  <Words>2500</Words>
  <Application>Microsoft Office PowerPoint</Application>
  <PresentationFormat>A4 Paper (210x297 mm)</PresentationFormat>
  <Paragraphs>221</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Gill Sans</vt:lpstr>
      <vt:lpstr>Gill Sans Light</vt:lpstr>
      <vt:lpstr>Gill Sans MT</vt:lpstr>
      <vt:lpstr>Wingdings</vt:lpstr>
      <vt:lpstr>Titel en Inhoud</vt:lpstr>
      <vt:lpstr>Actieplan eGezondheid / Plan d’action eSanté 2019 - 2021</vt:lpstr>
      <vt:lpstr>Actieplan e-Gezondheid 2019-2021 is interfederaal</vt:lpstr>
      <vt:lpstr>Actieplan e-Gezondheid 2019-2021 is een continuïteit</vt:lpstr>
      <vt:lpstr>Actieplan e-Gezondheid 2019-2021 heeft specifieke klemtonen</vt:lpstr>
      <vt:lpstr>Actieplan e-Gezondheid 2019-2021 gaat over projecten</vt:lpstr>
      <vt:lpstr>Actieplan e-Gezondheid 2019-2021 heeft een programma-structuur</vt:lpstr>
      <vt:lpstr>Actieplan e-Gezondheid 2019-2021 heeft 7 Clusters</vt:lpstr>
      <vt:lpstr>PowerPoint Presentation</vt:lpstr>
      <vt:lpstr>Cluster 0 - Fundamenten (1/2)</vt:lpstr>
      <vt:lpstr>Cluster 0 - Fundamenten (2/2)</vt:lpstr>
      <vt:lpstr>Cluster 1 - Transversaal</vt:lpstr>
      <vt:lpstr>Cluster 2 - Ondersteuning</vt:lpstr>
      <vt:lpstr>Cluster 3 - Operational Excellence (1/2)</vt:lpstr>
      <vt:lpstr>Cluster 3 - Operational Excellence (2/2)</vt:lpstr>
      <vt:lpstr>Cluster 4 - Zorgverleners en zorginstellingen (1/3)</vt:lpstr>
      <vt:lpstr>Cluster 4 - Zorgverleners en zorginstellingen (2/3)</vt:lpstr>
      <vt:lpstr>Cluster 4 - Zorgverleners en zorginstellingen (3/3)</vt:lpstr>
      <vt:lpstr>Cluster 5 - Patiënt als co-piloot</vt:lpstr>
      <vt:lpstr>Cluster 6 - eGezondheid met mutualiteiten (1/2)</vt:lpstr>
      <vt:lpstr>Cluster 6 - eGezondheid met mutualiteiten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Vertommen</dc:creator>
  <cp:lastModifiedBy>Frank Robben (KSZ-BCSS)</cp:lastModifiedBy>
  <cp:revision>521</cp:revision>
  <cp:lastPrinted>2017-11-13T09:40:13Z</cp:lastPrinted>
  <dcterms:created xsi:type="dcterms:W3CDTF">2011-12-09T10:03:44Z</dcterms:created>
  <dcterms:modified xsi:type="dcterms:W3CDTF">2019-02-06T17:02:30Z</dcterms:modified>
</cp:coreProperties>
</file>