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67" r:id="rId1"/>
  </p:sldMasterIdLst>
  <p:notesMasterIdLst>
    <p:notesMasterId r:id="rId40"/>
  </p:notesMasterIdLst>
  <p:handoutMasterIdLst>
    <p:handoutMasterId r:id="rId41"/>
  </p:handoutMasterIdLst>
  <p:sldIdLst>
    <p:sldId id="412" r:id="rId2"/>
    <p:sldId id="267" r:id="rId3"/>
    <p:sldId id="447" r:id="rId4"/>
    <p:sldId id="450" r:id="rId5"/>
    <p:sldId id="451" r:id="rId6"/>
    <p:sldId id="448" r:id="rId7"/>
    <p:sldId id="453" r:id="rId8"/>
    <p:sldId id="455" r:id="rId9"/>
    <p:sldId id="456" r:id="rId10"/>
    <p:sldId id="454" r:id="rId11"/>
    <p:sldId id="457" r:id="rId12"/>
    <p:sldId id="467" r:id="rId13"/>
    <p:sldId id="468" r:id="rId14"/>
    <p:sldId id="469" r:id="rId15"/>
    <p:sldId id="470" r:id="rId16"/>
    <p:sldId id="449" r:id="rId17"/>
    <p:sldId id="458" r:id="rId18"/>
    <p:sldId id="465" r:id="rId19"/>
    <p:sldId id="466" r:id="rId20"/>
    <p:sldId id="478" r:id="rId21"/>
    <p:sldId id="490" r:id="rId22"/>
    <p:sldId id="491" r:id="rId23"/>
    <p:sldId id="492" r:id="rId24"/>
    <p:sldId id="493" r:id="rId25"/>
    <p:sldId id="494" r:id="rId26"/>
    <p:sldId id="495" r:id="rId27"/>
    <p:sldId id="496" r:id="rId28"/>
    <p:sldId id="499" r:id="rId29"/>
    <p:sldId id="480" r:id="rId30"/>
    <p:sldId id="481" r:id="rId31"/>
    <p:sldId id="482" r:id="rId32"/>
    <p:sldId id="483" r:id="rId33"/>
    <p:sldId id="501" r:id="rId34"/>
    <p:sldId id="502" r:id="rId35"/>
    <p:sldId id="484" r:id="rId36"/>
    <p:sldId id="489" r:id="rId37"/>
    <p:sldId id="500" r:id="rId38"/>
    <p:sldId id="446" r:id="rId39"/>
  </p:sldIdLst>
  <p:sldSz cx="9144000" cy="6858000" type="screen4x3"/>
  <p:notesSz cx="6797675" cy="9926638"/>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6">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87670"/>
    <a:srgbClr val="3E6E5A"/>
    <a:srgbClr val="B824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426" autoAdjust="0"/>
    <p:restoredTop sz="99502" autoAdjust="0"/>
  </p:normalViewPr>
  <p:slideViewPr>
    <p:cSldViewPr snapToGrid="0" snapToObjects="1">
      <p:cViewPr varScale="1">
        <p:scale>
          <a:sx n="117" d="100"/>
          <a:sy n="117" d="100"/>
        </p:scale>
        <p:origin x="1536" y="96"/>
      </p:cViewPr>
      <p:guideLst>
        <p:guide orient="horz" pos="2160"/>
        <p:guide pos="2880"/>
      </p:guideLst>
    </p:cSldViewPr>
  </p:slideViewPr>
  <p:outlineViewPr>
    <p:cViewPr>
      <p:scale>
        <a:sx n="33" d="100"/>
        <a:sy n="33" d="100"/>
      </p:scale>
      <p:origin x="0" y="26064"/>
    </p:cViewPr>
  </p:outlineViewPr>
  <p:notesTextViewPr>
    <p:cViewPr>
      <p:scale>
        <a:sx n="1" d="1"/>
        <a:sy n="1" d="1"/>
      </p:scale>
      <p:origin x="0" y="0"/>
    </p:cViewPr>
  </p:notesTextViewPr>
  <p:sorterViewPr>
    <p:cViewPr>
      <p:scale>
        <a:sx n="100" d="100"/>
        <a:sy n="100" d="100"/>
      </p:scale>
      <p:origin x="0" y="0"/>
    </p:cViewPr>
  </p:sorterViewPr>
  <p:notesViewPr>
    <p:cSldViewPr snapToGrid="0" snapToObjects="1">
      <p:cViewPr varScale="1">
        <p:scale>
          <a:sx n="82" d="100"/>
          <a:sy n="82" d="100"/>
        </p:scale>
        <p:origin x="3888" y="96"/>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diagrams/_rels/data2.xml.rels><?xml version="1.0" encoding="UTF-8" standalone="yes"?>
<Relationships xmlns="http://schemas.openxmlformats.org/package/2006/relationships"><Relationship Id="rId8" Type="http://schemas.openxmlformats.org/officeDocument/2006/relationships/image" Target="../media/image21.jpeg"/><Relationship Id="rId3" Type="http://schemas.openxmlformats.org/officeDocument/2006/relationships/image" Target="../media/image16.jpeg"/><Relationship Id="rId7" Type="http://schemas.openxmlformats.org/officeDocument/2006/relationships/image" Target="../media/image20.jpeg"/><Relationship Id="rId2" Type="http://schemas.openxmlformats.org/officeDocument/2006/relationships/image" Target="../media/image15.jpeg"/><Relationship Id="rId1" Type="http://schemas.openxmlformats.org/officeDocument/2006/relationships/image" Target="../media/image14.jpeg"/><Relationship Id="rId6" Type="http://schemas.openxmlformats.org/officeDocument/2006/relationships/image" Target="../media/image19.jpeg"/><Relationship Id="rId5" Type="http://schemas.openxmlformats.org/officeDocument/2006/relationships/image" Target="../media/image18.jpeg"/><Relationship Id="rId10" Type="http://schemas.openxmlformats.org/officeDocument/2006/relationships/image" Target="../media/image23.jpeg"/><Relationship Id="rId4" Type="http://schemas.openxmlformats.org/officeDocument/2006/relationships/image" Target="../media/image17.jpeg"/><Relationship Id="rId9" Type="http://schemas.openxmlformats.org/officeDocument/2006/relationships/image" Target="../media/image22.jpeg"/></Relationships>
</file>

<file path=ppt/diagrams/_rels/drawing2.xml.rels><?xml version="1.0" encoding="UTF-8" standalone="yes"?>
<Relationships xmlns="http://schemas.openxmlformats.org/package/2006/relationships"><Relationship Id="rId8" Type="http://schemas.openxmlformats.org/officeDocument/2006/relationships/image" Target="../media/image21.jpeg"/><Relationship Id="rId3" Type="http://schemas.openxmlformats.org/officeDocument/2006/relationships/image" Target="../media/image16.jpeg"/><Relationship Id="rId7" Type="http://schemas.openxmlformats.org/officeDocument/2006/relationships/image" Target="../media/image20.jpeg"/><Relationship Id="rId2" Type="http://schemas.openxmlformats.org/officeDocument/2006/relationships/image" Target="../media/image15.jpeg"/><Relationship Id="rId1" Type="http://schemas.openxmlformats.org/officeDocument/2006/relationships/image" Target="../media/image14.jpeg"/><Relationship Id="rId6" Type="http://schemas.openxmlformats.org/officeDocument/2006/relationships/image" Target="../media/image19.jpeg"/><Relationship Id="rId5" Type="http://schemas.openxmlformats.org/officeDocument/2006/relationships/image" Target="../media/image18.jpeg"/><Relationship Id="rId10" Type="http://schemas.openxmlformats.org/officeDocument/2006/relationships/image" Target="../media/image23.jpeg"/><Relationship Id="rId4" Type="http://schemas.openxmlformats.org/officeDocument/2006/relationships/image" Target="../media/image17.jpeg"/><Relationship Id="rId9" Type="http://schemas.openxmlformats.org/officeDocument/2006/relationships/image" Target="../media/image22.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5F3BC5-7BB6-4BFD-8719-5426F8E49BBF}" type="doc">
      <dgm:prSet loTypeId="urn:microsoft.com/office/officeart/2005/8/layout/process1" loCatId="process" qsTypeId="urn:microsoft.com/office/officeart/2005/8/quickstyle/simple1" qsCatId="simple" csTypeId="urn:microsoft.com/office/officeart/2005/8/colors/accent1_2" csCatId="accent1" phldr="1"/>
      <dgm:spPr/>
    </dgm:pt>
    <dgm:pt modelId="{5C25E052-B31E-4B22-9042-A7EB9E73F939}">
      <dgm:prSet phldrT="[Tekst]"/>
      <dgm:spPr>
        <a:solidFill>
          <a:schemeClr val="accent2"/>
        </a:solidFill>
      </dgm:spPr>
      <dgm:t>
        <a:bodyPr/>
        <a:lstStyle/>
        <a:p>
          <a:r>
            <a:rPr lang="nl-BE" dirty="0" smtClean="0"/>
            <a:t>Data </a:t>
          </a:r>
          <a:r>
            <a:rPr lang="nl-BE" dirty="0" err="1" smtClean="0"/>
            <a:t>collection</a:t>
          </a:r>
          <a:endParaRPr lang="nl-BE" dirty="0"/>
        </a:p>
      </dgm:t>
    </dgm:pt>
    <dgm:pt modelId="{F729984C-C08F-47E0-BFCB-4D8B166123AF}" type="parTrans" cxnId="{5A752201-CB03-4AFF-8217-E2CCD50EA992}">
      <dgm:prSet/>
      <dgm:spPr/>
      <dgm:t>
        <a:bodyPr/>
        <a:lstStyle/>
        <a:p>
          <a:endParaRPr lang="nl-BE"/>
        </a:p>
      </dgm:t>
    </dgm:pt>
    <dgm:pt modelId="{A21389E4-C69E-4FAB-8627-2B64EB8B42AF}" type="sibTrans" cxnId="{5A752201-CB03-4AFF-8217-E2CCD50EA992}">
      <dgm:prSet/>
      <dgm:spPr>
        <a:solidFill>
          <a:schemeClr val="accent2">
            <a:lumMod val="60000"/>
            <a:lumOff val="40000"/>
          </a:schemeClr>
        </a:solidFill>
      </dgm:spPr>
      <dgm:t>
        <a:bodyPr/>
        <a:lstStyle/>
        <a:p>
          <a:endParaRPr lang="nl-BE"/>
        </a:p>
      </dgm:t>
    </dgm:pt>
    <dgm:pt modelId="{BC500C74-38A8-4609-BCC6-976CEDF349D5}">
      <dgm:prSet phldrT="[Tekst]"/>
      <dgm:spPr>
        <a:solidFill>
          <a:schemeClr val="accent2"/>
        </a:solidFill>
      </dgm:spPr>
      <dgm:t>
        <a:bodyPr/>
        <a:lstStyle/>
        <a:p>
          <a:r>
            <a:rPr lang="nl-BE" dirty="0" err="1" smtClean="0"/>
            <a:t>Preparation</a:t>
          </a:r>
          <a:r>
            <a:rPr lang="nl-BE" dirty="0" smtClean="0"/>
            <a:t> &amp; storage</a:t>
          </a:r>
          <a:endParaRPr lang="nl-BE" dirty="0"/>
        </a:p>
      </dgm:t>
    </dgm:pt>
    <dgm:pt modelId="{B348D1C6-3DE2-4A20-B63B-7817F80CB8E0}" type="parTrans" cxnId="{31CD31F1-6E31-4048-92EF-9738D3C2855D}">
      <dgm:prSet/>
      <dgm:spPr/>
      <dgm:t>
        <a:bodyPr/>
        <a:lstStyle/>
        <a:p>
          <a:endParaRPr lang="nl-BE"/>
        </a:p>
      </dgm:t>
    </dgm:pt>
    <dgm:pt modelId="{F5245FC3-CFC2-4AFC-951B-43877CF4D5C0}" type="sibTrans" cxnId="{31CD31F1-6E31-4048-92EF-9738D3C2855D}">
      <dgm:prSet/>
      <dgm:spPr>
        <a:solidFill>
          <a:schemeClr val="accent2">
            <a:lumMod val="60000"/>
            <a:lumOff val="40000"/>
          </a:schemeClr>
        </a:solidFill>
      </dgm:spPr>
      <dgm:t>
        <a:bodyPr/>
        <a:lstStyle/>
        <a:p>
          <a:endParaRPr lang="nl-BE"/>
        </a:p>
      </dgm:t>
    </dgm:pt>
    <dgm:pt modelId="{3F765F44-B33E-4795-BB20-3E09F7A2F8D8}">
      <dgm:prSet phldrT="[Tekst]"/>
      <dgm:spPr>
        <a:solidFill>
          <a:schemeClr val="accent2"/>
        </a:solidFill>
      </dgm:spPr>
      <dgm:t>
        <a:bodyPr/>
        <a:lstStyle/>
        <a:p>
          <a:r>
            <a:rPr lang="nl-BE" dirty="0" smtClean="0"/>
            <a:t>Analysis</a:t>
          </a:r>
          <a:endParaRPr lang="nl-BE" dirty="0"/>
        </a:p>
      </dgm:t>
    </dgm:pt>
    <dgm:pt modelId="{21075311-EF6A-4AF9-870C-5F2834D378F7}" type="parTrans" cxnId="{5FF9C369-BA5C-433A-916E-B26BB9CDC6E4}">
      <dgm:prSet/>
      <dgm:spPr/>
      <dgm:t>
        <a:bodyPr/>
        <a:lstStyle/>
        <a:p>
          <a:endParaRPr lang="nl-BE"/>
        </a:p>
      </dgm:t>
    </dgm:pt>
    <dgm:pt modelId="{870155E0-5F42-4720-AE5E-A74FF0E330D4}" type="sibTrans" cxnId="{5FF9C369-BA5C-433A-916E-B26BB9CDC6E4}">
      <dgm:prSet/>
      <dgm:spPr>
        <a:solidFill>
          <a:schemeClr val="accent2">
            <a:lumMod val="60000"/>
            <a:lumOff val="40000"/>
          </a:schemeClr>
        </a:solidFill>
      </dgm:spPr>
      <dgm:t>
        <a:bodyPr/>
        <a:lstStyle/>
        <a:p>
          <a:endParaRPr lang="nl-BE"/>
        </a:p>
      </dgm:t>
    </dgm:pt>
    <dgm:pt modelId="{2BA5BB08-F947-4432-9DD3-58541E78ED8D}">
      <dgm:prSet/>
      <dgm:spPr>
        <a:solidFill>
          <a:schemeClr val="accent2"/>
        </a:solidFill>
      </dgm:spPr>
      <dgm:t>
        <a:bodyPr/>
        <a:lstStyle/>
        <a:p>
          <a:r>
            <a:rPr lang="nl-BE" dirty="0" err="1" smtClean="0"/>
            <a:t>Use</a:t>
          </a:r>
          <a:endParaRPr lang="nl-BE" dirty="0"/>
        </a:p>
      </dgm:t>
    </dgm:pt>
    <dgm:pt modelId="{4D6385E7-40D4-41B5-B8EF-77FD3A4178AF}" type="parTrans" cxnId="{808660A7-F82F-4938-B9ED-0684A36B532F}">
      <dgm:prSet/>
      <dgm:spPr/>
      <dgm:t>
        <a:bodyPr/>
        <a:lstStyle/>
        <a:p>
          <a:endParaRPr lang="nl-BE"/>
        </a:p>
      </dgm:t>
    </dgm:pt>
    <dgm:pt modelId="{86782DCE-3645-4B11-AFB0-6AC33F8C3814}" type="sibTrans" cxnId="{808660A7-F82F-4938-B9ED-0684A36B532F}">
      <dgm:prSet/>
      <dgm:spPr/>
      <dgm:t>
        <a:bodyPr/>
        <a:lstStyle/>
        <a:p>
          <a:endParaRPr lang="nl-BE"/>
        </a:p>
      </dgm:t>
    </dgm:pt>
    <dgm:pt modelId="{34FFE3FB-4EC7-4D65-B6F3-A4248223C13A}" type="pres">
      <dgm:prSet presAssocID="{325F3BC5-7BB6-4BFD-8719-5426F8E49BBF}" presName="Name0" presStyleCnt="0">
        <dgm:presLayoutVars>
          <dgm:dir/>
          <dgm:resizeHandles val="exact"/>
        </dgm:presLayoutVars>
      </dgm:prSet>
      <dgm:spPr/>
    </dgm:pt>
    <dgm:pt modelId="{21DC0108-60E3-4B1F-BCA2-CF1175385AE5}" type="pres">
      <dgm:prSet presAssocID="{5C25E052-B31E-4B22-9042-A7EB9E73F939}" presName="node" presStyleLbl="node1" presStyleIdx="0" presStyleCnt="4">
        <dgm:presLayoutVars>
          <dgm:bulletEnabled val="1"/>
        </dgm:presLayoutVars>
      </dgm:prSet>
      <dgm:spPr/>
      <dgm:t>
        <a:bodyPr/>
        <a:lstStyle/>
        <a:p>
          <a:endParaRPr lang="nl-BE"/>
        </a:p>
      </dgm:t>
    </dgm:pt>
    <dgm:pt modelId="{7F96FBE9-7DFF-44ED-8DFA-13B9A8F781B5}" type="pres">
      <dgm:prSet presAssocID="{A21389E4-C69E-4FAB-8627-2B64EB8B42AF}" presName="sibTrans" presStyleLbl="sibTrans2D1" presStyleIdx="0" presStyleCnt="3"/>
      <dgm:spPr/>
      <dgm:t>
        <a:bodyPr/>
        <a:lstStyle/>
        <a:p>
          <a:endParaRPr lang="nl-BE"/>
        </a:p>
      </dgm:t>
    </dgm:pt>
    <dgm:pt modelId="{069BCB6C-0CAF-4CAA-BEE2-0B1B9A4859B5}" type="pres">
      <dgm:prSet presAssocID="{A21389E4-C69E-4FAB-8627-2B64EB8B42AF}" presName="connectorText" presStyleLbl="sibTrans2D1" presStyleIdx="0" presStyleCnt="3"/>
      <dgm:spPr/>
      <dgm:t>
        <a:bodyPr/>
        <a:lstStyle/>
        <a:p>
          <a:endParaRPr lang="nl-BE"/>
        </a:p>
      </dgm:t>
    </dgm:pt>
    <dgm:pt modelId="{B74DB161-FD58-4459-942D-AA9415ED34CC}" type="pres">
      <dgm:prSet presAssocID="{BC500C74-38A8-4609-BCC6-976CEDF349D5}" presName="node" presStyleLbl="node1" presStyleIdx="1" presStyleCnt="4">
        <dgm:presLayoutVars>
          <dgm:bulletEnabled val="1"/>
        </dgm:presLayoutVars>
      </dgm:prSet>
      <dgm:spPr/>
      <dgm:t>
        <a:bodyPr/>
        <a:lstStyle/>
        <a:p>
          <a:endParaRPr lang="nl-BE"/>
        </a:p>
      </dgm:t>
    </dgm:pt>
    <dgm:pt modelId="{93DEFDEC-B46A-41DA-97DA-38E82A8D4071}" type="pres">
      <dgm:prSet presAssocID="{F5245FC3-CFC2-4AFC-951B-43877CF4D5C0}" presName="sibTrans" presStyleLbl="sibTrans2D1" presStyleIdx="1" presStyleCnt="3"/>
      <dgm:spPr/>
      <dgm:t>
        <a:bodyPr/>
        <a:lstStyle/>
        <a:p>
          <a:endParaRPr lang="nl-BE"/>
        </a:p>
      </dgm:t>
    </dgm:pt>
    <dgm:pt modelId="{DA4FAD8F-BC12-4B76-B28A-5B514841EC9A}" type="pres">
      <dgm:prSet presAssocID="{F5245FC3-CFC2-4AFC-951B-43877CF4D5C0}" presName="connectorText" presStyleLbl="sibTrans2D1" presStyleIdx="1" presStyleCnt="3"/>
      <dgm:spPr/>
      <dgm:t>
        <a:bodyPr/>
        <a:lstStyle/>
        <a:p>
          <a:endParaRPr lang="nl-BE"/>
        </a:p>
      </dgm:t>
    </dgm:pt>
    <dgm:pt modelId="{5CDF4373-CEF9-4B56-A98D-005E029C2C39}" type="pres">
      <dgm:prSet presAssocID="{3F765F44-B33E-4795-BB20-3E09F7A2F8D8}" presName="node" presStyleLbl="node1" presStyleIdx="2" presStyleCnt="4">
        <dgm:presLayoutVars>
          <dgm:bulletEnabled val="1"/>
        </dgm:presLayoutVars>
      </dgm:prSet>
      <dgm:spPr/>
      <dgm:t>
        <a:bodyPr/>
        <a:lstStyle/>
        <a:p>
          <a:endParaRPr lang="nl-BE"/>
        </a:p>
      </dgm:t>
    </dgm:pt>
    <dgm:pt modelId="{7326847D-EB21-4B6C-B953-80A9E5EC9D69}" type="pres">
      <dgm:prSet presAssocID="{870155E0-5F42-4720-AE5E-A74FF0E330D4}" presName="sibTrans" presStyleLbl="sibTrans2D1" presStyleIdx="2" presStyleCnt="3"/>
      <dgm:spPr/>
      <dgm:t>
        <a:bodyPr/>
        <a:lstStyle/>
        <a:p>
          <a:endParaRPr lang="nl-BE"/>
        </a:p>
      </dgm:t>
    </dgm:pt>
    <dgm:pt modelId="{391EBD14-7823-4D77-8FAA-3A3FA5D4FDD1}" type="pres">
      <dgm:prSet presAssocID="{870155E0-5F42-4720-AE5E-A74FF0E330D4}" presName="connectorText" presStyleLbl="sibTrans2D1" presStyleIdx="2" presStyleCnt="3"/>
      <dgm:spPr/>
      <dgm:t>
        <a:bodyPr/>
        <a:lstStyle/>
        <a:p>
          <a:endParaRPr lang="nl-BE"/>
        </a:p>
      </dgm:t>
    </dgm:pt>
    <dgm:pt modelId="{711CFF25-7941-4EA9-BE11-F54EE3F932FA}" type="pres">
      <dgm:prSet presAssocID="{2BA5BB08-F947-4432-9DD3-58541E78ED8D}" presName="node" presStyleLbl="node1" presStyleIdx="3" presStyleCnt="4">
        <dgm:presLayoutVars>
          <dgm:bulletEnabled val="1"/>
        </dgm:presLayoutVars>
      </dgm:prSet>
      <dgm:spPr/>
      <dgm:t>
        <a:bodyPr/>
        <a:lstStyle/>
        <a:p>
          <a:endParaRPr lang="nl-BE"/>
        </a:p>
      </dgm:t>
    </dgm:pt>
  </dgm:ptLst>
  <dgm:cxnLst>
    <dgm:cxn modelId="{808660A7-F82F-4938-B9ED-0684A36B532F}" srcId="{325F3BC5-7BB6-4BFD-8719-5426F8E49BBF}" destId="{2BA5BB08-F947-4432-9DD3-58541E78ED8D}" srcOrd="3" destOrd="0" parTransId="{4D6385E7-40D4-41B5-B8EF-77FD3A4178AF}" sibTransId="{86782DCE-3645-4B11-AFB0-6AC33F8C3814}"/>
    <dgm:cxn modelId="{B1BBEFB6-20AD-4ED4-8DE8-3E3C5A938DDE}" type="presOf" srcId="{3F765F44-B33E-4795-BB20-3E09F7A2F8D8}" destId="{5CDF4373-CEF9-4B56-A98D-005E029C2C39}" srcOrd="0" destOrd="0" presId="urn:microsoft.com/office/officeart/2005/8/layout/process1"/>
    <dgm:cxn modelId="{81AD7C3C-5431-457D-90CD-A849D02C271A}" type="presOf" srcId="{5C25E052-B31E-4B22-9042-A7EB9E73F939}" destId="{21DC0108-60E3-4B1F-BCA2-CF1175385AE5}" srcOrd="0" destOrd="0" presId="urn:microsoft.com/office/officeart/2005/8/layout/process1"/>
    <dgm:cxn modelId="{5A752201-CB03-4AFF-8217-E2CCD50EA992}" srcId="{325F3BC5-7BB6-4BFD-8719-5426F8E49BBF}" destId="{5C25E052-B31E-4B22-9042-A7EB9E73F939}" srcOrd="0" destOrd="0" parTransId="{F729984C-C08F-47E0-BFCB-4D8B166123AF}" sibTransId="{A21389E4-C69E-4FAB-8627-2B64EB8B42AF}"/>
    <dgm:cxn modelId="{330E028D-2B77-446D-B032-A8F6B3327F92}" type="presOf" srcId="{BC500C74-38A8-4609-BCC6-976CEDF349D5}" destId="{B74DB161-FD58-4459-942D-AA9415ED34CC}" srcOrd="0" destOrd="0" presId="urn:microsoft.com/office/officeart/2005/8/layout/process1"/>
    <dgm:cxn modelId="{980995BA-7644-4A41-B096-6BBAE0C7CC37}" type="presOf" srcId="{325F3BC5-7BB6-4BFD-8719-5426F8E49BBF}" destId="{34FFE3FB-4EC7-4D65-B6F3-A4248223C13A}" srcOrd="0" destOrd="0" presId="urn:microsoft.com/office/officeart/2005/8/layout/process1"/>
    <dgm:cxn modelId="{FB4427EE-4BEB-4792-A663-91C86E7044A5}" type="presOf" srcId="{870155E0-5F42-4720-AE5E-A74FF0E330D4}" destId="{391EBD14-7823-4D77-8FAA-3A3FA5D4FDD1}" srcOrd="1" destOrd="0" presId="urn:microsoft.com/office/officeart/2005/8/layout/process1"/>
    <dgm:cxn modelId="{48004D32-4B0E-4E2B-9A0F-A691660083A5}" type="presOf" srcId="{2BA5BB08-F947-4432-9DD3-58541E78ED8D}" destId="{711CFF25-7941-4EA9-BE11-F54EE3F932FA}" srcOrd="0" destOrd="0" presId="urn:microsoft.com/office/officeart/2005/8/layout/process1"/>
    <dgm:cxn modelId="{31CD31F1-6E31-4048-92EF-9738D3C2855D}" srcId="{325F3BC5-7BB6-4BFD-8719-5426F8E49BBF}" destId="{BC500C74-38A8-4609-BCC6-976CEDF349D5}" srcOrd="1" destOrd="0" parTransId="{B348D1C6-3DE2-4A20-B63B-7817F80CB8E0}" sibTransId="{F5245FC3-CFC2-4AFC-951B-43877CF4D5C0}"/>
    <dgm:cxn modelId="{A88C495F-46C3-4AB2-BC94-DF17FA322F35}" type="presOf" srcId="{A21389E4-C69E-4FAB-8627-2B64EB8B42AF}" destId="{7F96FBE9-7DFF-44ED-8DFA-13B9A8F781B5}" srcOrd="0" destOrd="0" presId="urn:microsoft.com/office/officeart/2005/8/layout/process1"/>
    <dgm:cxn modelId="{EE3328D6-396E-4B6B-AE92-FE6401CA2005}" type="presOf" srcId="{870155E0-5F42-4720-AE5E-A74FF0E330D4}" destId="{7326847D-EB21-4B6C-B953-80A9E5EC9D69}" srcOrd="0" destOrd="0" presId="urn:microsoft.com/office/officeart/2005/8/layout/process1"/>
    <dgm:cxn modelId="{FC9E14C5-C1D5-4091-BC8E-6F78C5723931}" type="presOf" srcId="{F5245FC3-CFC2-4AFC-951B-43877CF4D5C0}" destId="{93DEFDEC-B46A-41DA-97DA-38E82A8D4071}" srcOrd="0" destOrd="0" presId="urn:microsoft.com/office/officeart/2005/8/layout/process1"/>
    <dgm:cxn modelId="{5FF9C369-BA5C-433A-916E-B26BB9CDC6E4}" srcId="{325F3BC5-7BB6-4BFD-8719-5426F8E49BBF}" destId="{3F765F44-B33E-4795-BB20-3E09F7A2F8D8}" srcOrd="2" destOrd="0" parTransId="{21075311-EF6A-4AF9-870C-5F2834D378F7}" sibTransId="{870155E0-5F42-4720-AE5E-A74FF0E330D4}"/>
    <dgm:cxn modelId="{FC4D0A34-5AB4-46B0-A3A9-1FEE31762ED4}" type="presOf" srcId="{A21389E4-C69E-4FAB-8627-2B64EB8B42AF}" destId="{069BCB6C-0CAF-4CAA-BEE2-0B1B9A4859B5}" srcOrd="1" destOrd="0" presId="urn:microsoft.com/office/officeart/2005/8/layout/process1"/>
    <dgm:cxn modelId="{035CA90E-C73E-4B39-8A66-2D28D6D851B9}" type="presOf" srcId="{F5245FC3-CFC2-4AFC-951B-43877CF4D5C0}" destId="{DA4FAD8F-BC12-4B76-B28A-5B514841EC9A}" srcOrd="1" destOrd="0" presId="urn:microsoft.com/office/officeart/2005/8/layout/process1"/>
    <dgm:cxn modelId="{3C00179F-FD1F-4E39-BE3F-B8BBD148DC0F}" type="presParOf" srcId="{34FFE3FB-4EC7-4D65-B6F3-A4248223C13A}" destId="{21DC0108-60E3-4B1F-BCA2-CF1175385AE5}" srcOrd="0" destOrd="0" presId="urn:microsoft.com/office/officeart/2005/8/layout/process1"/>
    <dgm:cxn modelId="{646DD603-A7A1-4E61-94A7-34120F0439CD}" type="presParOf" srcId="{34FFE3FB-4EC7-4D65-B6F3-A4248223C13A}" destId="{7F96FBE9-7DFF-44ED-8DFA-13B9A8F781B5}" srcOrd="1" destOrd="0" presId="urn:microsoft.com/office/officeart/2005/8/layout/process1"/>
    <dgm:cxn modelId="{28033929-2E2F-4F7D-B311-24BEC218247C}" type="presParOf" srcId="{7F96FBE9-7DFF-44ED-8DFA-13B9A8F781B5}" destId="{069BCB6C-0CAF-4CAA-BEE2-0B1B9A4859B5}" srcOrd="0" destOrd="0" presId="urn:microsoft.com/office/officeart/2005/8/layout/process1"/>
    <dgm:cxn modelId="{64A83ED2-FBA9-487F-81DA-AE20DAA18D0D}" type="presParOf" srcId="{34FFE3FB-4EC7-4D65-B6F3-A4248223C13A}" destId="{B74DB161-FD58-4459-942D-AA9415ED34CC}" srcOrd="2" destOrd="0" presId="urn:microsoft.com/office/officeart/2005/8/layout/process1"/>
    <dgm:cxn modelId="{73A2F8A1-91B0-42EF-B37A-7495F391BF12}" type="presParOf" srcId="{34FFE3FB-4EC7-4D65-B6F3-A4248223C13A}" destId="{93DEFDEC-B46A-41DA-97DA-38E82A8D4071}" srcOrd="3" destOrd="0" presId="urn:microsoft.com/office/officeart/2005/8/layout/process1"/>
    <dgm:cxn modelId="{795A8B72-0981-4A96-B428-95B03DE38668}" type="presParOf" srcId="{93DEFDEC-B46A-41DA-97DA-38E82A8D4071}" destId="{DA4FAD8F-BC12-4B76-B28A-5B514841EC9A}" srcOrd="0" destOrd="0" presId="urn:microsoft.com/office/officeart/2005/8/layout/process1"/>
    <dgm:cxn modelId="{4498D06B-E7EF-41A4-ADB0-2B6DFF3E5290}" type="presParOf" srcId="{34FFE3FB-4EC7-4D65-B6F3-A4248223C13A}" destId="{5CDF4373-CEF9-4B56-A98D-005E029C2C39}" srcOrd="4" destOrd="0" presId="urn:microsoft.com/office/officeart/2005/8/layout/process1"/>
    <dgm:cxn modelId="{B380982F-2F27-4CCB-B4A9-3561A2FBEBF8}" type="presParOf" srcId="{34FFE3FB-4EC7-4D65-B6F3-A4248223C13A}" destId="{7326847D-EB21-4B6C-B953-80A9E5EC9D69}" srcOrd="5" destOrd="0" presId="urn:microsoft.com/office/officeart/2005/8/layout/process1"/>
    <dgm:cxn modelId="{1E2AF703-185F-496B-9EA1-8AE563DE8D2B}" type="presParOf" srcId="{7326847D-EB21-4B6C-B953-80A9E5EC9D69}" destId="{391EBD14-7823-4D77-8FAA-3A3FA5D4FDD1}" srcOrd="0" destOrd="0" presId="urn:microsoft.com/office/officeart/2005/8/layout/process1"/>
    <dgm:cxn modelId="{7AFADC4F-2AD7-4C1D-B0E3-CEA58AD279F0}" type="presParOf" srcId="{34FFE3FB-4EC7-4D65-B6F3-A4248223C13A}" destId="{711CFF25-7941-4EA9-BE11-F54EE3F932FA}" srcOrd="6"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1B0C0D0-7AB7-487B-ADF8-3BB3DD4E9EE7}" type="doc">
      <dgm:prSet loTypeId="urn:microsoft.com/office/officeart/2008/layout/PictureStrips" loCatId="list" qsTypeId="urn:microsoft.com/office/officeart/2005/8/quickstyle/simple1" qsCatId="simple" csTypeId="urn:microsoft.com/office/officeart/2005/8/colors/accent1_2" csCatId="accent1" phldr="1"/>
      <dgm:spPr/>
      <dgm:t>
        <a:bodyPr/>
        <a:lstStyle/>
        <a:p>
          <a:endParaRPr lang="en-US"/>
        </a:p>
      </dgm:t>
    </dgm:pt>
    <dgm:pt modelId="{E7919EDD-7680-4985-B198-1CBB0F9E96AC}">
      <dgm:prSet/>
      <dgm:spPr>
        <a:xfrm>
          <a:off x="109966" y="606788"/>
          <a:ext cx="2530602" cy="790813"/>
        </a:xfrm>
        <a:prstGeom prst="rect">
          <a:avLst/>
        </a:prstGeom>
        <a:solidFill>
          <a:srgbClr val="FFFFFF">
            <a:alpha val="40000"/>
            <a:hueOff val="0"/>
            <a:satOff val="0"/>
            <a:lumOff val="0"/>
            <a:alphaOff val="0"/>
          </a:srgbClr>
        </a:solidFill>
        <a:ln w="9525" cap="flat" cmpd="sng" algn="ctr">
          <a:solidFill>
            <a:srgbClr val="7A7A7A">
              <a:hueOff val="0"/>
              <a:satOff val="0"/>
              <a:lumOff val="0"/>
              <a:alphaOff val="0"/>
            </a:srgbClr>
          </a:solidFill>
          <a:prstDash val="solid"/>
        </a:ln>
        <a:effectLst/>
      </dgm:spPr>
      <dgm:t>
        <a:bodyPr/>
        <a:lstStyle/>
        <a:p>
          <a:pPr rtl="0"/>
          <a:r>
            <a:rPr>
              <a:solidFill>
                <a:srgbClr val="000000">
                  <a:hueOff val="0"/>
                  <a:satOff val="0"/>
                  <a:lumOff val="0"/>
                  <a:alphaOff val="0"/>
                </a:srgbClr>
              </a:solidFill>
              <a:latin typeface="+mn-lt"/>
              <a:ea typeface="+mn-ea"/>
              <a:cs typeface="+mn-cs"/>
            </a:rPr>
            <a:t>Coordination of electronic sub-processes</a:t>
          </a:r>
          <a:endParaRPr lang="en-GB">
            <a:solidFill>
              <a:srgbClr val="000000">
                <a:hueOff val="0"/>
                <a:satOff val="0"/>
                <a:lumOff val="0"/>
                <a:alphaOff val="0"/>
              </a:srgbClr>
            </a:solidFill>
            <a:latin typeface="+mn-lt"/>
            <a:ea typeface="+mn-ea"/>
            <a:cs typeface="+mn-cs"/>
          </a:endParaRPr>
        </a:p>
      </dgm:t>
    </dgm:pt>
    <dgm:pt modelId="{2FC221D4-82FE-4089-96B1-E14722E33943}" type="parTrans" cxnId="{2D283A8C-B4A3-4152-B8A6-4729DCCC852F}">
      <dgm:prSet/>
      <dgm:spPr/>
      <dgm:t>
        <a:bodyPr/>
        <a:lstStyle/>
        <a:p>
          <a:endParaRPr lang="en-US"/>
        </a:p>
      </dgm:t>
    </dgm:pt>
    <dgm:pt modelId="{C698564A-6110-4602-9450-B172C3825847}" type="sibTrans" cxnId="{2D283A8C-B4A3-4152-B8A6-4729DCCC852F}">
      <dgm:prSet/>
      <dgm:spPr/>
      <dgm:t>
        <a:bodyPr/>
        <a:lstStyle/>
        <a:p>
          <a:endParaRPr lang="en-US"/>
        </a:p>
      </dgm:t>
    </dgm:pt>
    <dgm:pt modelId="{426C232F-332D-4FF2-A820-7A068898BF0D}">
      <dgm:prSet/>
      <dgm:spPr>
        <a:xfrm>
          <a:off x="2902219" y="606788"/>
          <a:ext cx="2530602" cy="790813"/>
        </a:xfrm>
        <a:prstGeom prst="rect">
          <a:avLst/>
        </a:prstGeom>
        <a:solidFill>
          <a:srgbClr val="FFFFFF">
            <a:alpha val="40000"/>
            <a:hueOff val="0"/>
            <a:satOff val="0"/>
            <a:lumOff val="0"/>
            <a:alphaOff val="0"/>
          </a:srgbClr>
        </a:solidFill>
        <a:ln w="9525" cap="flat" cmpd="sng" algn="ctr">
          <a:solidFill>
            <a:srgbClr val="7A7A7A">
              <a:hueOff val="0"/>
              <a:satOff val="0"/>
              <a:lumOff val="0"/>
              <a:alphaOff val="0"/>
            </a:srgbClr>
          </a:solidFill>
          <a:prstDash val="solid"/>
        </a:ln>
        <a:effectLst/>
      </dgm:spPr>
      <dgm:t>
        <a:bodyPr/>
        <a:lstStyle/>
        <a:p>
          <a:pPr rtl="0"/>
          <a:r>
            <a:rPr>
              <a:solidFill>
                <a:srgbClr val="000000">
                  <a:hueOff val="0"/>
                  <a:satOff val="0"/>
                  <a:lumOff val="0"/>
                  <a:alphaOff val="0"/>
                </a:srgbClr>
              </a:solidFill>
              <a:latin typeface="+mn-lt"/>
              <a:ea typeface="+mn-ea"/>
              <a:cs typeface="+mn-cs"/>
            </a:rPr>
            <a:t>Portal </a:t>
          </a:r>
          <a:endParaRPr lang="en-GB">
            <a:solidFill>
              <a:srgbClr val="000000">
                <a:hueOff val="0"/>
                <a:satOff val="0"/>
                <a:lumOff val="0"/>
                <a:alphaOff val="0"/>
              </a:srgbClr>
            </a:solidFill>
            <a:latin typeface="+mn-lt"/>
            <a:ea typeface="+mn-ea"/>
            <a:cs typeface="+mn-cs"/>
          </a:endParaRPr>
        </a:p>
      </dgm:t>
    </dgm:pt>
    <dgm:pt modelId="{76543072-ED0A-4EFB-9174-9DC2D0CB754B}" type="parTrans" cxnId="{48331867-FF99-498B-92E1-5B05B35773A9}">
      <dgm:prSet/>
      <dgm:spPr/>
      <dgm:t>
        <a:bodyPr/>
        <a:lstStyle/>
        <a:p>
          <a:endParaRPr lang="en-US"/>
        </a:p>
      </dgm:t>
    </dgm:pt>
    <dgm:pt modelId="{0FF22A80-B924-4C97-9785-6DB4BF018886}" type="sibTrans" cxnId="{48331867-FF99-498B-92E1-5B05B35773A9}">
      <dgm:prSet/>
      <dgm:spPr/>
      <dgm:t>
        <a:bodyPr/>
        <a:lstStyle/>
        <a:p>
          <a:endParaRPr lang="en-US"/>
        </a:p>
      </dgm:t>
    </dgm:pt>
    <dgm:pt modelId="{AE2357B3-F8D1-4E13-B807-E393E9FC5539}">
      <dgm:prSet/>
      <dgm:spPr>
        <a:xfrm>
          <a:off x="5694473" y="606788"/>
          <a:ext cx="2530602" cy="790813"/>
        </a:xfrm>
        <a:prstGeom prst="rect">
          <a:avLst/>
        </a:prstGeom>
        <a:solidFill>
          <a:srgbClr val="FFFFFF">
            <a:alpha val="40000"/>
            <a:hueOff val="0"/>
            <a:satOff val="0"/>
            <a:lumOff val="0"/>
            <a:alphaOff val="0"/>
          </a:srgbClr>
        </a:solidFill>
        <a:ln w="9525" cap="flat" cmpd="sng" algn="ctr">
          <a:solidFill>
            <a:srgbClr val="7A7A7A">
              <a:hueOff val="0"/>
              <a:satOff val="0"/>
              <a:lumOff val="0"/>
              <a:alphaOff val="0"/>
            </a:srgbClr>
          </a:solidFill>
          <a:prstDash val="solid"/>
        </a:ln>
        <a:effectLst/>
      </dgm:spPr>
      <dgm:t>
        <a:bodyPr/>
        <a:lstStyle/>
        <a:p>
          <a:pPr rtl="0"/>
          <a:r>
            <a:rPr dirty="0">
              <a:solidFill>
                <a:srgbClr val="000000">
                  <a:hueOff val="0"/>
                  <a:satOff val="0"/>
                  <a:lumOff val="0"/>
                  <a:alphaOff val="0"/>
                </a:srgbClr>
              </a:solidFill>
              <a:latin typeface="+mn-lt"/>
              <a:ea typeface="+mn-ea"/>
              <a:cs typeface="+mn-cs"/>
            </a:rPr>
            <a:t>Integrated user and access management</a:t>
          </a:r>
          <a:endParaRPr lang="en-GB" dirty="0">
            <a:solidFill>
              <a:srgbClr val="000000">
                <a:hueOff val="0"/>
                <a:satOff val="0"/>
                <a:lumOff val="0"/>
                <a:alphaOff val="0"/>
              </a:srgbClr>
            </a:solidFill>
            <a:latin typeface="+mn-lt"/>
            <a:ea typeface="+mn-ea"/>
            <a:cs typeface="+mn-cs"/>
          </a:endParaRPr>
        </a:p>
      </dgm:t>
    </dgm:pt>
    <dgm:pt modelId="{DF983F23-5BAE-428F-AFD9-BF0943C63ACC}" type="parTrans" cxnId="{C4084BF0-F635-4676-89A9-D65F024FF168}">
      <dgm:prSet/>
      <dgm:spPr/>
      <dgm:t>
        <a:bodyPr/>
        <a:lstStyle/>
        <a:p>
          <a:endParaRPr lang="en-US"/>
        </a:p>
      </dgm:t>
    </dgm:pt>
    <dgm:pt modelId="{486EB6E6-F0BE-4E7B-A3F0-7DC5C5021754}" type="sibTrans" cxnId="{C4084BF0-F635-4676-89A9-D65F024FF168}">
      <dgm:prSet/>
      <dgm:spPr/>
      <dgm:t>
        <a:bodyPr/>
        <a:lstStyle/>
        <a:p>
          <a:endParaRPr lang="en-US"/>
        </a:p>
      </dgm:t>
    </dgm:pt>
    <dgm:pt modelId="{81FDCA61-7A32-4339-89E8-DD3704FB86F4}">
      <dgm:prSet/>
      <dgm:spPr>
        <a:xfrm>
          <a:off x="109966" y="1602334"/>
          <a:ext cx="2530602" cy="790813"/>
        </a:xfrm>
        <a:prstGeom prst="rect">
          <a:avLst/>
        </a:prstGeom>
        <a:solidFill>
          <a:srgbClr val="FFFFFF">
            <a:alpha val="40000"/>
            <a:hueOff val="0"/>
            <a:satOff val="0"/>
            <a:lumOff val="0"/>
            <a:alphaOff val="0"/>
          </a:srgbClr>
        </a:solidFill>
        <a:ln w="9525" cap="flat" cmpd="sng" algn="ctr">
          <a:solidFill>
            <a:srgbClr val="7A7A7A">
              <a:hueOff val="0"/>
              <a:satOff val="0"/>
              <a:lumOff val="0"/>
              <a:alphaOff val="0"/>
            </a:srgbClr>
          </a:solidFill>
          <a:prstDash val="solid"/>
        </a:ln>
        <a:effectLst/>
      </dgm:spPr>
      <dgm:t>
        <a:bodyPr/>
        <a:lstStyle/>
        <a:p>
          <a:pPr rtl="0"/>
          <a:r>
            <a:rPr>
              <a:solidFill>
                <a:srgbClr val="000000">
                  <a:hueOff val="0"/>
                  <a:satOff val="0"/>
                  <a:lumOff val="0"/>
                  <a:alphaOff val="0"/>
                </a:srgbClr>
              </a:solidFill>
              <a:latin typeface="+mn-lt"/>
              <a:ea typeface="+mn-ea"/>
              <a:cs typeface="+mn-cs"/>
            </a:rPr>
            <a:t>Logging management</a:t>
          </a:r>
          <a:endParaRPr lang="en-GB">
            <a:solidFill>
              <a:srgbClr val="000000">
                <a:hueOff val="0"/>
                <a:satOff val="0"/>
                <a:lumOff val="0"/>
                <a:alphaOff val="0"/>
              </a:srgbClr>
            </a:solidFill>
            <a:latin typeface="+mn-lt"/>
            <a:ea typeface="+mn-ea"/>
            <a:cs typeface="+mn-cs"/>
          </a:endParaRPr>
        </a:p>
      </dgm:t>
    </dgm:pt>
    <dgm:pt modelId="{4F5E6841-070D-4563-B23E-8C64EC2E827B}" type="parTrans" cxnId="{7B7E50D4-65C6-4E3C-995E-1A1ABF6FDBCF}">
      <dgm:prSet/>
      <dgm:spPr/>
      <dgm:t>
        <a:bodyPr/>
        <a:lstStyle/>
        <a:p>
          <a:endParaRPr lang="en-US"/>
        </a:p>
      </dgm:t>
    </dgm:pt>
    <dgm:pt modelId="{4922DE05-E610-4796-BFBC-E068300788D1}" type="sibTrans" cxnId="{7B7E50D4-65C6-4E3C-995E-1A1ABF6FDBCF}">
      <dgm:prSet/>
      <dgm:spPr/>
      <dgm:t>
        <a:bodyPr/>
        <a:lstStyle/>
        <a:p>
          <a:endParaRPr lang="en-US"/>
        </a:p>
      </dgm:t>
    </dgm:pt>
    <dgm:pt modelId="{F9B22A10-E2AD-420E-86FD-C6A619FB34C3}">
      <dgm:prSet/>
      <dgm:spPr>
        <a:xfrm>
          <a:off x="2902219" y="1602334"/>
          <a:ext cx="2530602" cy="790813"/>
        </a:xfrm>
        <a:prstGeom prst="rect">
          <a:avLst/>
        </a:prstGeom>
        <a:solidFill>
          <a:srgbClr val="FFFFFF">
            <a:alpha val="40000"/>
            <a:hueOff val="0"/>
            <a:satOff val="0"/>
            <a:lumOff val="0"/>
            <a:alphaOff val="0"/>
          </a:srgbClr>
        </a:solidFill>
        <a:ln w="9525" cap="flat" cmpd="sng" algn="ctr">
          <a:solidFill>
            <a:srgbClr val="7A7A7A">
              <a:hueOff val="0"/>
              <a:satOff val="0"/>
              <a:lumOff val="0"/>
              <a:alphaOff val="0"/>
            </a:srgbClr>
          </a:solidFill>
          <a:prstDash val="solid"/>
        </a:ln>
        <a:effectLst/>
      </dgm:spPr>
      <dgm:t>
        <a:bodyPr/>
        <a:lstStyle/>
        <a:p>
          <a:pPr rtl="0"/>
          <a:r>
            <a:rPr dirty="0">
              <a:solidFill>
                <a:srgbClr val="000000">
                  <a:hueOff val="0"/>
                  <a:satOff val="0"/>
                  <a:lumOff val="0"/>
                  <a:alphaOff val="0"/>
                </a:srgbClr>
              </a:solidFill>
              <a:latin typeface="+mn-lt"/>
              <a:ea typeface="+mn-ea"/>
              <a:cs typeface="+mn-cs"/>
            </a:rPr>
            <a:t>System for end-to-end encryption</a:t>
          </a:r>
          <a:endParaRPr lang="en-GB" dirty="0">
            <a:solidFill>
              <a:srgbClr val="000000">
                <a:hueOff val="0"/>
                <a:satOff val="0"/>
                <a:lumOff val="0"/>
                <a:alphaOff val="0"/>
              </a:srgbClr>
            </a:solidFill>
            <a:latin typeface="+mn-lt"/>
            <a:ea typeface="+mn-ea"/>
            <a:cs typeface="+mn-cs"/>
          </a:endParaRPr>
        </a:p>
      </dgm:t>
    </dgm:pt>
    <dgm:pt modelId="{51614E59-5D94-439C-A07A-61525828432A}" type="parTrans" cxnId="{F52E67DC-23C4-4525-AAFE-F3400258F7D3}">
      <dgm:prSet/>
      <dgm:spPr/>
      <dgm:t>
        <a:bodyPr/>
        <a:lstStyle/>
        <a:p>
          <a:endParaRPr lang="en-US"/>
        </a:p>
      </dgm:t>
    </dgm:pt>
    <dgm:pt modelId="{C995947A-877C-455B-BB65-7FBC6937BA2D}" type="sibTrans" cxnId="{F52E67DC-23C4-4525-AAFE-F3400258F7D3}">
      <dgm:prSet/>
      <dgm:spPr/>
      <dgm:t>
        <a:bodyPr/>
        <a:lstStyle/>
        <a:p>
          <a:endParaRPr lang="en-US"/>
        </a:p>
      </dgm:t>
    </dgm:pt>
    <dgm:pt modelId="{DE482DF0-5C86-4767-9CE5-54725DF28573}">
      <dgm:prSet/>
      <dgm:spPr>
        <a:xfrm>
          <a:off x="5694473" y="1602334"/>
          <a:ext cx="2530602" cy="790813"/>
        </a:xfrm>
        <a:prstGeom prst="rect">
          <a:avLst/>
        </a:prstGeom>
        <a:solidFill>
          <a:srgbClr val="FFFFFF">
            <a:alpha val="40000"/>
            <a:hueOff val="0"/>
            <a:satOff val="0"/>
            <a:lumOff val="0"/>
            <a:alphaOff val="0"/>
          </a:srgbClr>
        </a:solidFill>
        <a:ln w="9525" cap="flat" cmpd="sng" algn="ctr">
          <a:solidFill>
            <a:srgbClr val="7A7A7A">
              <a:hueOff val="0"/>
              <a:satOff val="0"/>
              <a:lumOff val="0"/>
              <a:alphaOff val="0"/>
            </a:srgbClr>
          </a:solidFill>
          <a:prstDash val="solid"/>
        </a:ln>
        <a:effectLst/>
      </dgm:spPr>
      <dgm:t>
        <a:bodyPr/>
        <a:lstStyle/>
        <a:p>
          <a:pPr rtl="0"/>
          <a:r>
            <a:rPr dirty="0" err="1">
              <a:solidFill>
                <a:srgbClr val="3E6E5A"/>
              </a:solidFill>
              <a:latin typeface="+mn-lt"/>
              <a:ea typeface="+mn-ea"/>
              <a:cs typeface="+mn-cs"/>
            </a:rPr>
            <a:t>eHealth</a:t>
          </a:r>
          <a:r>
            <a:rPr dirty="0" err="1">
              <a:solidFill>
                <a:srgbClr val="000000">
                  <a:hueOff val="0"/>
                  <a:satOff val="0"/>
                  <a:lumOff val="0"/>
                  <a:alphaOff val="0"/>
                </a:srgbClr>
              </a:solidFill>
              <a:latin typeface="+mn-lt"/>
              <a:ea typeface="+mn-ea"/>
              <a:cs typeface="+mn-cs"/>
            </a:rPr>
            <a:t>Box</a:t>
          </a:r>
          <a:endParaRPr lang="en-GB" dirty="0">
            <a:solidFill>
              <a:srgbClr val="000000">
                <a:hueOff val="0"/>
                <a:satOff val="0"/>
                <a:lumOff val="0"/>
                <a:alphaOff val="0"/>
              </a:srgbClr>
            </a:solidFill>
            <a:latin typeface="+mn-lt"/>
            <a:ea typeface="+mn-ea"/>
            <a:cs typeface="+mn-cs"/>
          </a:endParaRPr>
        </a:p>
      </dgm:t>
    </dgm:pt>
    <dgm:pt modelId="{BF1F2008-AABF-4483-9D7B-58A40034FD6C}" type="parTrans" cxnId="{1310D4E3-793B-4536-BE37-788F54627977}">
      <dgm:prSet/>
      <dgm:spPr/>
      <dgm:t>
        <a:bodyPr/>
        <a:lstStyle/>
        <a:p>
          <a:endParaRPr lang="en-US"/>
        </a:p>
      </dgm:t>
    </dgm:pt>
    <dgm:pt modelId="{4D6A567C-A21A-42BF-9F41-7BF71E18F454}" type="sibTrans" cxnId="{1310D4E3-793B-4536-BE37-788F54627977}">
      <dgm:prSet/>
      <dgm:spPr/>
      <dgm:t>
        <a:bodyPr/>
        <a:lstStyle/>
        <a:p>
          <a:endParaRPr lang="en-US"/>
        </a:p>
      </dgm:t>
    </dgm:pt>
    <dgm:pt modelId="{3069D4A7-A9EB-432B-8415-5BE83922B144}">
      <dgm:prSet/>
      <dgm:spPr>
        <a:xfrm>
          <a:off x="109966" y="2597880"/>
          <a:ext cx="2530602" cy="790813"/>
        </a:xfrm>
        <a:prstGeom prst="rect">
          <a:avLst/>
        </a:prstGeom>
        <a:solidFill>
          <a:srgbClr val="FFFFFF">
            <a:alpha val="40000"/>
            <a:hueOff val="0"/>
            <a:satOff val="0"/>
            <a:lumOff val="0"/>
            <a:alphaOff val="0"/>
          </a:srgbClr>
        </a:solidFill>
        <a:ln w="9525" cap="flat" cmpd="sng" algn="ctr">
          <a:solidFill>
            <a:srgbClr val="7A7A7A">
              <a:hueOff val="0"/>
              <a:satOff val="0"/>
              <a:lumOff val="0"/>
              <a:alphaOff val="0"/>
            </a:srgbClr>
          </a:solidFill>
          <a:prstDash val="solid"/>
        </a:ln>
        <a:effectLst/>
      </dgm:spPr>
      <dgm:t>
        <a:bodyPr/>
        <a:lstStyle/>
        <a:p>
          <a:pPr rtl="0"/>
          <a:r>
            <a:rPr>
              <a:solidFill>
                <a:srgbClr val="000000">
                  <a:hueOff val="0"/>
                  <a:satOff val="0"/>
                  <a:lumOff val="0"/>
                  <a:alphaOff val="0"/>
                </a:srgbClr>
              </a:solidFill>
              <a:latin typeface="+mn-lt"/>
              <a:ea typeface="+mn-ea"/>
              <a:cs typeface="+mn-cs"/>
            </a:rPr>
            <a:t>Timestamping</a:t>
          </a:r>
          <a:endParaRPr lang="en-GB">
            <a:solidFill>
              <a:srgbClr val="000000">
                <a:hueOff val="0"/>
                <a:satOff val="0"/>
                <a:lumOff val="0"/>
                <a:alphaOff val="0"/>
              </a:srgbClr>
            </a:solidFill>
            <a:latin typeface="+mn-lt"/>
            <a:ea typeface="+mn-ea"/>
            <a:cs typeface="+mn-cs"/>
          </a:endParaRPr>
        </a:p>
      </dgm:t>
    </dgm:pt>
    <dgm:pt modelId="{9A7D73A8-C0A9-4B8A-9838-7588537C14AA}" type="parTrans" cxnId="{62233745-3DC7-4513-AFFE-85579EDF5340}">
      <dgm:prSet/>
      <dgm:spPr/>
      <dgm:t>
        <a:bodyPr/>
        <a:lstStyle/>
        <a:p>
          <a:endParaRPr lang="en-US"/>
        </a:p>
      </dgm:t>
    </dgm:pt>
    <dgm:pt modelId="{DFE1D077-B434-438C-B525-DD545C84AAA3}" type="sibTrans" cxnId="{62233745-3DC7-4513-AFFE-85579EDF5340}">
      <dgm:prSet/>
      <dgm:spPr/>
      <dgm:t>
        <a:bodyPr/>
        <a:lstStyle/>
        <a:p>
          <a:endParaRPr lang="en-US"/>
        </a:p>
      </dgm:t>
    </dgm:pt>
    <dgm:pt modelId="{53250AAA-89D6-4377-B3C0-0E5BF972A3C0}">
      <dgm:prSet/>
      <dgm:spPr>
        <a:xfrm>
          <a:off x="2902219" y="2597880"/>
          <a:ext cx="2530602" cy="790813"/>
        </a:xfrm>
        <a:prstGeom prst="rect">
          <a:avLst/>
        </a:prstGeom>
        <a:solidFill>
          <a:srgbClr val="FFFFFF">
            <a:alpha val="40000"/>
            <a:hueOff val="0"/>
            <a:satOff val="0"/>
            <a:lumOff val="0"/>
            <a:alphaOff val="0"/>
          </a:srgbClr>
        </a:solidFill>
        <a:ln w="9525" cap="flat" cmpd="sng" algn="ctr">
          <a:solidFill>
            <a:srgbClr val="7A7A7A">
              <a:hueOff val="0"/>
              <a:satOff val="0"/>
              <a:lumOff val="0"/>
              <a:alphaOff val="0"/>
            </a:srgbClr>
          </a:solidFill>
          <a:prstDash val="solid"/>
        </a:ln>
        <a:effectLst/>
      </dgm:spPr>
      <dgm:t>
        <a:bodyPr/>
        <a:lstStyle/>
        <a:p>
          <a:pPr rtl="0"/>
          <a:r>
            <a:rPr lang="nl-BE" dirty="0" err="1" smtClean="0">
              <a:solidFill>
                <a:srgbClr val="000000">
                  <a:hueOff val="0"/>
                  <a:satOff val="0"/>
                  <a:lumOff val="0"/>
                  <a:alphaOff val="0"/>
                </a:srgbClr>
              </a:solidFill>
              <a:latin typeface="+mn-lt"/>
              <a:ea typeface="+mn-ea"/>
              <a:cs typeface="+mn-cs"/>
            </a:rPr>
            <a:t>Encoding</a:t>
          </a:r>
          <a:r>
            <a:rPr dirty="0" smtClean="0">
              <a:solidFill>
                <a:srgbClr val="000000">
                  <a:hueOff val="0"/>
                  <a:satOff val="0"/>
                  <a:lumOff val="0"/>
                  <a:alphaOff val="0"/>
                </a:srgbClr>
              </a:solidFill>
              <a:latin typeface="+mn-lt"/>
              <a:ea typeface="+mn-ea"/>
              <a:cs typeface="+mn-cs"/>
            </a:rPr>
            <a:t> </a:t>
          </a:r>
          <a:r>
            <a:rPr dirty="0">
              <a:solidFill>
                <a:srgbClr val="000000">
                  <a:hueOff val="0"/>
                  <a:satOff val="0"/>
                  <a:lumOff val="0"/>
                  <a:alphaOff val="0"/>
                </a:srgbClr>
              </a:solidFill>
              <a:latin typeface="+mn-lt"/>
              <a:ea typeface="+mn-ea"/>
              <a:cs typeface="+mn-cs"/>
            </a:rPr>
            <a:t>and </a:t>
          </a:r>
          <a:r>
            <a:rPr dirty="0" err="1">
              <a:solidFill>
                <a:srgbClr val="000000">
                  <a:hueOff val="0"/>
                  <a:satOff val="0"/>
                  <a:lumOff val="0"/>
                  <a:alphaOff val="0"/>
                </a:srgbClr>
              </a:solidFill>
              <a:latin typeface="+mn-lt"/>
              <a:ea typeface="+mn-ea"/>
              <a:cs typeface="+mn-cs"/>
            </a:rPr>
            <a:t>anonymization</a:t>
          </a:r>
          <a:endParaRPr lang="en-GB" dirty="0">
            <a:solidFill>
              <a:srgbClr val="000000">
                <a:hueOff val="0"/>
                <a:satOff val="0"/>
                <a:lumOff val="0"/>
                <a:alphaOff val="0"/>
              </a:srgbClr>
            </a:solidFill>
            <a:latin typeface="+mn-lt"/>
            <a:ea typeface="+mn-ea"/>
            <a:cs typeface="+mn-cs"/>
          </a:endParaRPr>
        </a:p>
      </dgm:t>
    </dgm:pt>
    <dgm:pt modelId="{470AA8AF-6A66-4DE7-8F3A-D2B315A90BE8}" type="parTrans" cxnId="{3AA5B55E-BAFF-4E59-844F-0B3A890F9AB2}">
      <dgm:prSet/>
      <dgm:spPr/>
      <dgm:t>
        <a:bodyPr/>
        <a:lstStyle/>
        <a:p>
          <a:endParaRPr lang="en-US"/>
        </a:p>
      </dgm:t>
    </dgm:pt>
    <dgm:pt modelId="{4828047A-C139-4049-9231-4057A0E3B9D2}" type="sibTrans" cxnId="{3AA5B55E-BAFF-4E59-844F-0B3A890F9AB2}">
      <dgm:prSet/>
      <dgm:spPr/>
      <dgm:t>
        <a:bodyPr/>
        <a:lstStyle/>
        <a:p>
          <a:endParaRPr lang="en-US"/>
        </a:p>
      </dgm:t>
    </dgm:pt>
    <dgm:pt modelId="{ADE4E262-EB9E-448C-8B46-6B6521E6B92F}">
      <dgm:prSet/>
      <dgm:spPr>
        <a:xfrm>
          <a:off x="5694473" y="2597880"/>
          <a:ext cx="2530602" cy="790813"/>
        </a:xfrm>
        <a:prstGeom prst="rect">
          <a:avLst/>
        </a:prstGeom>
        <a:solidFill>
          <a:srgbClr val="FFFFFF">
            <a:alpha val="40000"/>
            <a:hueOff val="0"/>
            <a:satOff val="0"/>
            <a:lumOff val="0"/>
            <a:alphaOff val="0"/>
          </a:srgbClr>
        </a:solidFill>
        <a:ln w="9525" cap="flat" cmpd="sng" algn="ctr">
          <a:solidFill>
            <a:srgbClr val="7A7A7A">
              <a:hueOff val="0"/>
              <a:satOff val="0"/>
              <a:lumOff val="0"/>
              <a:alphaOff val="0"/>
            </a:srgbClr>
          </a:solidFill>
          <a:prstDash val="solid"/>
        </a:ln>
        <a:effectLst/>
      </dgm:spPr>
      <dgm:t>
        <a:bodyPr/>
        <a:lstStyle/>
        <a:p>
          <a:pPr rtl="0"/>
          <a:r>
            <a:rPr dirty="0">
              <a:solidFill>
                <a:srgbClr val="000000">
                  <a:hueOff val="0"/>
                  <a:satOff val="0"/>
                  <a:lumOff val="0"/>
                  <a:alphaOff val="0"/>
                </a:srgbClr>
              </a:solidFill>
              <a:latin typeface="+mn-lt"/>
              <a:ea typeface="+mn-ea"/>
              <a:cs typeface="+mn-cs"/>
            </a:rPr>
            <a:t>Consultation of the National Identification </a:t>
          </a:r>
          <a:r>
            <a:rPr lang="nl-BE" dirty="0" smtClean="0">
              <a:solidFill>
                <a:srgbClr val="000000">
                  <a:hueOff val="0"/>
                  <a:satOff val="0"/>
                  <a:lumOff val="0"/>
                  <a:alphaOff val="0"/>
                </a:srgbClr>
              </a:solidFill>
              <a:latin typeface="+mn-lt"/>
              <a:ea typeface="+mn-ea"/>
              <a:cs typeface="+mn-cs"/>
            </a:rPr>
            <a:t>Re</a:t>
          </a:r>
          <a:r>
            <a:rPr dirty="0" err="1" smtClean="0">
              <a:solidFill>
                <a:srgbClr val="000000">
                  <a:hueOff val="0"/>
                  <a:satOff val="0"/>
                  <a:lumOff val="0"/>
                  <a:alphaOff val="0"/>
                </a:srgbClr>
              </a:solidFill>
              <a:latin typeface="+mn-lt"/>
              <a:ea typeface="+mn-ea"/>
              <a:cs typeface="+mn-cs"/>
            </a:rPr>
            <a:t>gisters</a:t>
          </a:r>
          <a:endParaRPr lang="en-GB" dirty="0">
            <a:solidFill>
              <a:srgbClr val="000000">
                <a:hueOff val="0"/>
                <a:satOff val="0"/>
                <a:lumOff val="0"/>
                <a:alphaOff val="0"/>
              </a:srgbClr>
            </a:solidFill>
            <a:latin typeface="+mn-lt"/>
            <a:ea typeface="+mn-ea"/>
            <a:cs typeface="+mn-cs"/>
          </a:endParaRPr>
        </a:p>
      </dgm:t>
    </dgm:pt>
    <dgm:pt modelId="{28664F9A-4277-4158-A312-1D48A34DD546}" type="parTrans" cxnId="{DB050EC4-F2AC-4ACB-BEFA-69C14AE7D74E}">
      <dgm:prSet/>
      <dgm:spPr/>
      <dgm:t>
        <a:bodyPr/>
        <a:lstStyle/>
        <a:p>
          <a:endParaRPr lang="en-US"/>
        </a:p>
      </dgm:t>
    </dgm:pt>
    <dgm:pt modelId="{DC8C0C9F-FA74-4A97-BA58-15F42B37D9FB}" type="sibTrans" cxnId="{DB050EC4-F2AC-4ACB-BEFA-69C14AE7D74E}">
      <dgm:prSet/>
      <dgm:spPr/>
      <dgm:t>
        <a:bodyPr/>
        <a:lstStyle/>
        <a:p>
          <a:endParaRPr lang="en-US"/>
        </a:p>
      </dgm:t>
    </dgm:pt>
    <dgm:pt modelId="{66800CA2-1263-488B-9901-BF5AA9A26379}">
      <dgm:prSet/>
      <dgm:spPr>
        <a:xfrm>
          <a:off x="2902219" y="3593426"/>
          <a:ext cx="2530602" cy="790813"/>
        </a:xfrm>
        <a:prstGeom prst="rect">
          <a:avLst/>
        </a:prstGeom>
        <a:solidFill>
          <a:srgbClr val="FFFFFF">
            <a:alpha val="40000"/>
            <a:hueOff val="0"/>
            <a:satOff val="0"/>
            <a:lumOff val="0"/>
            <a:alphaOff val="0"/>
          </a:srgbClr>
        </a:solidFill>
        <a:ln w="9525" cap="flat" cmpd="sng" algn="ctr">
          <a:solidFill>
            <a:srgbClr val="7A7A7A">
              <a:hueOff val="0"/>
              <a:satOff val="0"/>
              <a:lumOff val="0"/>
              <a:alphaOff val="0"/>
            </a:srgbClr>
          </a:solidFill>
          <a:prstDash val="solid"/>
        </a:ln>
        <a:effectLst/>
      </dgm:spPr>
      <dgm:t>
        <a:bodyPr/>
        <a:lstStyle/>
        <a:p>
          <a:pPr rtl="0"/>
          <a:r>
            <a:rPr dirty="0">
              <a:solidFill>
                <a:srgbClr val="000000">
                  <a:hueOff val="0"/>
                  <a:satOff val="0"/>
                  <a:lumOff val="0"/>
                  <a:alphaOff val="0"/>
                </a:srgbClr>
              </a:solidFill>
              <a:latin typeface="+mn-lt"/>
              <a:ea typeface="+mn-ea"/>
              <a:cs typeface="+mn-cs"/>
            </a:rPr>
            <a:t>Reference </a:t>
          </a:r>
          <a:r>
            <a:rPr lang="nl-BE" dirty="0" smtClean="0">
              <a:solidFill>
                <a:srgbClr val="000000">
                  <a:hueOff val="0"/>
                  <a:satOff val="0"/>
                  <a:lumOff val="0"/>
                  <a:alphaOff val="0"/>
                </a:srgbClr>
              </a:solidFill>
              <a:latin typeface="+mn-lt"/>
              <a:ea typeface="+mn-ea"/>
              <a:cs typeface="+mn-cs"/>
            </a:rPr>
            <a:t>directory</a:t>
          </a:r>
          <a:r>
            <a:rPr dirty="0" smtClean="0">
              <a:solidFill>
                <a:srgbClr val="000000">
                  <a:hueOff val="0"/>
                  <a:satOff val="0"/>
                  <a:lumOff val="0"/>
                  <a:alphaOff val="0"/>
                </a:srgbClr>
              </a:solidFill>
              <a:latin typeface="+mn-lt"/>
              <a:ea typeface="+mn-ea"/>
              <a:cs typeface="+mn-cs"/>
            </a:rPr>
            <a:t> </a:t>
          </a:r>
          <a:r>
            <a:rPr dirty="0">
              <a:solidFill>
                <a:srgbClr val="000000">
                  <a:hueOff val="0"/>
                  <a:satOff val="0"/>
                  <a:lumOff val="0"/>
                  <a:alphaOff val="0"/>
                </a:srgbClr>
              </a:solidFill>
              <a:latin typeface="+mn-lt"/>
              <a:ea typeface="+mn-ea"/>
              <a:cs typeface="+mn-cs"/>
            </a:rPr>
            <a:t>(</a:t>
          </a:r>
          <a:r>
            <a:rPr dirty="0" err="1">
              <a:solidFill>
                <a:srgbClr val="000000">
                  <a:hueOff val="0"/>
                  <a:satOff val="0"/>
                  <a:lumOff val="0"/>
                  <a:alphaOff val="0"/>
                </a:srgbClr>
              </a:solidFill>
              <a:latin typeface="+mn-lt"/>
              <a:ea typeface="+mn-ea"/>
              <a:cs typeface="+mn-cs"/>
            </a:rPr>
            <a:t>metahub</a:t>
          </a:r>
          <a:r>
            <a:rPr dirty="0">
              <a:solidFill>
                <a:srgbClr val="000000">
                  <a:hueOff val="0"/>
                  <a:satOff val="0"/>
                  <a:lumOff val="0"/>
                  <a:alphaOff val="0"/>
                </a:srgbClr>
              </a:solidFill>
              <a:latin typeface="+mn-lt"/>
              <a:ea typeface="+mn-ea"/>
              <a:cs typeface="+mn-cs"/>
            </a:rPr>
            <a:t>)</a:t>
          </a:r>
          <a:endParaRPr lang="en-GB" dirty="0">
            <a:solidFill>
              <a:srgbClr val="000000">
                <a:hueOff val="0"/>
                <a:satOff val="0"/>
                <a:lumOff val="0"/>
                <a:alphaOff val="0"/>
              </a:srgbClr>
            </a:solidFill>
            <a:latin typeface="+mn-lt"/>
            <a:ea typeface="+mn-ea"/>
            <a:cs typeface="+mn-cs"/>
          </a:endParaRPr>
        </a:p>
      </dgm:t>
    </dgm:pt>
    <dgm:pt modelId="{FE2E1471-E52D-466A-A76C-4BB5F19A90C2}" type="parTrans" cxnId="{CC959A60-F5E3-4CBA-B49F-D1CC8967392E}">
      <dgm:prSet/>
      <dgm:spPr/>
      <dgm:t>
        <a:bodyPr/>
        <a:lstStyle/>
        <a:p>
          <a:endParaRPr lang="en-US"/>
        </a:p>
      </dgm:t>
    </dgm:pt>
    <dgm:pt modelId="{5B01B5E3-2F09-44F6-BDF4-59AE3DD792F4}" type="sibTrans" cxnId="{CC959A60-F5E3-4CBA-B49F-D1CC8967392E}">
      <dgm:prSet/>
      <dgm:spPr/>
      <dgm:t>
        <a:bodyPr/>
        <a:lstStyle/>
        <a:p>
          <a:endParaRPr lang="en-US"/>
        </a:p>
      </dgm:t>
    </dgm:pt>
    <dgm:pt modelId="{9E029134-162C-442E-A062-F55ADB999C33}" type="pres">
      <dgm:prSet presAssocID="{D1B0C0D0-7AB7-487B-ADF8-3BB3DD4E9EE7}" presName="Name0" presStyleCnt="0">
        <dgm:presLayoutVars>
          <dgm:dir/>
          <dgm:resizeHandles val="exact"/>
        </dgm:presLayoutVars>
      </dgm:prSet>
      <dgm:spPr/>
      <dgm:t>
        <a:bodyPr/>
        <a:lstStyle/>
        <a:p>
          <a:endParaRPr lang="en-US"/>
        </a:p>
      </dgm:t>
    </dgm:pt>
    <dgm:pt modelId="{60E777AF-AE30-4678-946F-1FF94928EBDC}" type="pres">
      <dgm:prSet presAssocID="{E7919EDD-7680-4985-B198-1CBB0F9E96AC}" presName="composite" presStyleCnt="0"/>
      <dgm:spPr/>
    </dgm:pt>
    <dgm:pt modelId="{7A8D609C-F894-4686-8594-F633FD78C201}" type="pres">
      <dgm:prSet presAssocID="{E7919EDD-7680-4985-B198-1CBB0F9E96AC}" presName="rect1" presStyleLbl="trAlignAcc1" presStyleIdx="0" presStyleCnt="10">
        <dgm:presLayoutVars>
          <dgm:bulletEnabled val="1"/>
        </dgm:presLayoutVars>
      </dgm:prSet>
      <dgm:spPr/>
      <dgm:t>
        <a:bodyPr/>
        <a:lstStyle/>
        <a:p>
          <a:endParaRPr lang="en-US"/>
        </a:p>
      </dgm:t>
    </dgm:pt>
    <dgm:pt modelId="{8B00EC11-24E0-4E0C-8101-DB576F31F9D2}" type="pres">
      <dgm:prSet presAssocID="{E7919EDD-7680-4985-B198-1CBB0F9E96AC}" presName="rect2" presStyleLbl="fgImgPlace1" presStyleIdx="0" presStyleCnt="10"/>
      <dgm:spPr>
        <a:xfrm>
          <a:off x="4524" y="492560"/>
          <a:ext cx="553569" cy="830353"/>
        </a:xfrm>
        <a:prstGeom prst="rect">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l="-25000" r="-25000"/>
          </a:stretch>
        </a:blipFill>
        <a:ln w="26425" cap="flat" cmpd="sng" algn="ctr">
          <a:solidFill>
            <a:srgbClr val="FFFFFF">
              <a:hueOff val="0"/>
              <a:satOff val="0"/>
              <a:lumOff val="0"/>
              <a:alphaOff val="0"/>
            </a:srgbClr>
          </a:solidFill>
          <a:prstDash val="solid"/>
        </a:ln>
        <a:effectLst/>
      </dgm:spPr>
      <dgm:t>
        <a:bodyPr/>
        <a:lstStyle/>
        <a:p>
          <a:endParaRPr lang="en-US"/>
        </a:p>
      </dgm:t>
    </dgm:pt>
    <dgm:pt modelId="{7105A6FE-D318-4A98-A922-671C581530DC}" type="pres">
      <dgm:prSet presAssocID="{C698564A-6110-4602-9450-B172C3825847}" presName="sibTrans" presStyleCnt="0"/>
      <dgm:spPr/>
    </dgm:pt>
    <dgm:pt modelId="{85CFEB57-FC52-4321-A97D-3211B5D63D4D}" type="pres">
      <dgm:prSet presAssocID="{426C232F-332D-4FF2-A820-7A068898BF0D}" presName="composite" presStyleCnt="0"/>
      <dgm:spPr/>
    </dgm:pt>
    <dgm:pt modelId="{A9AE0183-4578-4303-9373-BBB0DAF179FE}" type="pres">
      <dgm:prSet presAssocID="{426C232F-332D-4FF2-A820-7A068898BF0D}" presName="rect1" presStyleLbl="trAlignAcc1" presStyleIdx="1" presStyleCnt="10">
        <dgm:presLayoutVars>
          <dgm:bulletEnabled val="1"/>
        </dgm:presLayoutVars>
      </dgm:prSet>
      <dgm:spPr/>
      <dgm:t>
        <a:bodyPr/>
        <a:lstStyle/>
        <a:p>
          <a:endParaRPr lang="en-US"/>
        </a:p>
      </dgm:t>
    </dgm:pt>
    <dgm:pt modelId="{17BB8C5E-ACC5-4AEA-AC3B-15C53CC548C0}" type="pres">
      <dgm:prSet presAssocID="{426C232F-332D-4FF2-A820-7A068898BF0D}" presName="rect2" presStyleLbl="fgImgPlace1" presStyleIdx="1" presStyleCnt="10"/>
      <dgm:spPr>
        <a:xfrm>
          <a:off x="2796778" y="492560"/>
          <a:ext cx="553569" cy="830353"/>
        </a:xfrm>
        <a:prstGeom prst="rect">
          <a:avLst/>
        </a:prstGeom>
        <a:blipFill>
          <a:blip xmlns:r="http://schemas.openxmlformats.org/officeDocument/2006/relationships" r:embed="rId2" cstate="print">
            <a:extLst>
              <a:ext uri="{28A0092B-C50C-407E-A947-70E740481C1C}">
                <a14:useLocalDpi xmlns:a14="http://schemas.microsoft.com/office/drawing/2010/main" val="0"/>
              </a:ext>
            </a:extLst>
          </a:blip>
          <a:srcRect/>
          <a:stretch>
            <a:fillRect l="-25000" r="-25000"/>
          </a:stretch>
        </a:blipFill>
        <a:ln w="26425" cap="flat" cmpd="sng" algn="ctr">
          <a:solidFill>
            <a:srgbClr val="FFFFFF">
              <a:hueOff val="0"/>
              <a:satOff val="0"/>
              <a:lumOff val="0"/>
              <a:alphaOff val="0"/>
            </a:srgbClr>
          </a:solidFill>
          <a:prstDash val="solid"/>
        </a:ln>
        <a:effectLst/>
      </dgm:spPr>
      <dgm:t>
        <a:bodyPr/>
        <a:lstStyle/>
        <a:p>
          <a:endParaRPr lang="en-US"/>
        </a:p>
      </dgm:t>
    </dgm:pt>
    <dgm:pt modelId="{3DF2FDF0-8F29-4351-969E-A1025413C53F}" type="pres">
      <dgm:prSet presAssocID="{0FF22A80-B924-4C97-9785-6DB4BF018886}" presName="sibTrans" presStyleCnt="0"/>
      <dgm:spPr/>
    </dgm:pt>
    <dgm:pt modelId="{51949F69-36F9-42ED-A197-4A357D3FCC84}" type="pres">
      <dgm:prSet presAssocID="{AE2357B3-F8D1-4E13-B807-E393E9FC5539}" presName="composite" presStyleCnt="0"/>
      <dgm:spPr/>
    </dgm:pt>
    <dgm:pt modelId="{DC5DD086-89E5-4CD9-B1D2-0E7FF2C522A2}" type="pres">
      <dgm:prSet presAssocID="{AE2357B3-F8D1-4E13-B807-E393E9FC5539}" presName="rect1" presStyleLbl="trAlignAcc1" presStyleIdx="2" presStyleCnt="10">
        <dgm:presLayoutVars>
          <dgm:bulletEnabled val="1"/>
        </dgm:presLayoutVars>
      </dgm:prSet>
      <dgm:spPr/>
      <dgm:t>
        <a:bodyPr/>
        <a:lstStyle/>
        <a:p>
          <a:endParaRPr lang="en-US"/>
        </a:p>
      </dgm:t>
    </dgm:pt>
    <dgm:pt modelId="{DEDE190B-7605-44A7-B19B-482157C4ED09}" type="pres">
      <dgm:prSet presAssocID="{AE2357B3-F8D1-4E13-B807-E393E9FC5539}" presName="rect2" presStyleLbl="fgImgPlace1" presStyleIdx="2" presStyleCnt="10"/>
      <dgm:spPr>
        <a:xfrm>
          <a:off x="5589031" y="492560"/>
          <a:ext cx="553569" cy="830353"/>
        </a:xfrm>
        <a:prstGeom prst="rect">
          <a:avLst/>
        </a:prstGeom>
        <a:blipFill>
          <a:blip xmlns:r="http://schemas.openxmlformats.org/officeDocument/2006/relationships" r:embed="rId3" cstate="print">
            <a:extLst>
              <a:ext uri="{28A0092B-C50C-407E-A947-70E740481C1C}">
                <a14:useLocalDpi xmlns:a14="http://schemas.microsoft.com/office/drawing/2010/main" val="0"/>
              </a:ext>
            </a:extLst>
          </a:blip>
          <a:srcRect/>
          <a:stretch>
            <a:fillRect l="-25000" r="-25000"/>
          </a:stretch>
        </a:blipFill>
        <a:ln w="26425" cap="flat" cmpd="sng" algn="ctr">
          <a:solidFill>
            <a:srgbClr val="FFFFFF">
              <a:hueOff val="0"/>
              <a:satOff val="0"/>
              <a:lumOff val="0"/>
              <a:alphaOff val="0"/>
            </a:srgbClr>
          </a:solidFill>
          <a:prstDash val="solid"/>
        </a:ln>
        <a:effectLst/>
      </dgm:spPr>
      <dgm:t>
        <a:bodyPr/>
        <a:lstStyle/>
        <a:p>
          <a:endParaRPr lang="en-US"/>
        </a:p>
      </dgm:t>
    </dgm:pt>
    <dgm:pt modelId="{800A896D-7DD0-4D28-BE08-D3B8F3F2A8C6}" type="pres">
      <dgm:prSet presAssocID="{486EB6E6-F0BE-4E7B-A3F0-7DC5C5021754}" presName="sibTrans" presStyleCnt="0"/>
      <dgm:spPr/>
    </dgm:pt>
    <dgm:pt modelId="{09DCF082-D387-4036-A517-A57508B9F296}" type="pres">
      <dgm:prSet presAssocID="{81FDCA61-7A32-4339-89E8-DD3704FB86F4}" presName="composite" presStyleCnt="0"/>
      <dgm:spPr/>
    </dgm:pt>
    <dgm:pt modelId="{6F6ACCCA-7573-4F27-BB76-D1BFA52EAEE3}" type="pres">
      <dgm:prSet presAssocID="{81FDCA61-7A32-4339-89E8-DD3704FB86F4}" presName="rect1" presStyleLbl="trAlignAcc1" presStyleIdx="3" presStyleCnt="10">
        <dgm:presLayoutVars>
          <dgm:bulletEnabled val="1"/>
        </dgm:presLayoutVars>
      </dgm:prSet>
      <dgm:spPr/>
      <dgm:t>
        <a:bodyPr/>
        <a:lstStyle/>
        <a:p>
          <a:endParaRPr lang="en-US"/>
        </a:p>
      </dgm:t>
    </dgm:pt>
    <dgm:pt modelId="{F94043AE-FBAE-4418-8D10-10B1481C95AF}" type="pres">
      <dgm:prSet presAssocID="{81FDCA61-7A32-4339-89E8-DD3704FB86F4}" presName="rect2" presStyleLbl="fgImgPlace1" presStyleIdx="3" presStyleCnt="10"/>
      <dgm:spPr>
        <a:xfrm>
          <a:off x="4524" y="1488106"/>
          <a:ext cx="553569" cy="830353"/>
        </a:xfrm>
        <a:prstGeom prst="rect">
          <a:avLst/>
        </a:prstGeom>
        <a:blipFill>
          <a:blip xmlns:r="http://schemas.openxmlformats.org/officeDocument/2006/relationships" r:embed="rId4" cstate="print">
            <a:extLst>
              <a:ext uri="{28A0092B-C50C-407E-A947-70E740481C1C}">
                <a14:useLocalDpi xmlns:a14="http://schemas.microsoft.com/office/drawing/2010/main" val="0"/>
              </a:ext>
            </a:extLst>
          </a:blip>
          <a:srcRect/>
          <a:stretch>
            <a:fillRect l="-25000" r="-25000"/>
          </a:stretch>
        </a:blipFill>
        <a:ln w="26425" cap="flat" cmpd="sng" algn="ctr">
          <a:solidFill>
            <a:srgbClr val="FFFFFF">
              <a:hueOff val="0"/>
              <a:satOff val="0"/>
              <a:lumOff val="0"/>
              <a:alphaOff val="0"/>
            </a:srgbClr>
          </a:solidFill>
          <a:prstDash val="solid"/>
        </a:ln>
        <a:effectLst/>
      </dgm:spPr>
      <dgm:t>
        <a:bodyPr/>
        <a:lstStyle/>
        <a:p>
          <a:endParaRPr lang="en-US"/>
        </a:p>
      </dgm:t>
    </dgm:pt>
    <dgm:pt modelId="{2F838AD4-66C5-4737-8D8D-66F3281C6FE1}" type="pres">
      <dgm:prSet presAssocID="{4922DE05-E610-4796-BFBC-E068300788D1}" presName="sibTrans" presStyleCnt="0"/>
      <dgm:spPr/>
    </dgm:pt>
    <dgm:pt modelId="{0F749A16-F5F6-45E8-9E08-2382EA901724}" type="pres">
      <dgm:prSet presAssocID="{F9B22A10-E2AD-420E-86FD-C6A619FB34C3}" presName="composite" presStyleCnt="0"/>
      <dgm:spPr/>
    </dgm:pt>
    <dgm:pt modelId="{610D24CD-EC64-4585-8806-7B24163BBCA5}" type="pres">
      <dgm:prSet presAssocID="{F9B22A10-E2AD-420E-86FD-C6A619FB34C3}" presName="rect1" presStyleLbl="trAlignAcc1" presStyleIdx="4" presStyleCnt="10">
        <dgm:presLayoutVars>
          <dgm:bulletEnabled val="1"/>
        </dgm:presLayoutVars>
      </dgm:prSet>
      <dgm:spPr/>
      <dgm:t>
        <a:bodyPr/>
        <a:lstStyle/>
        <a:p>
          <a:endParaRPr lang="en-US"/>
        </a:p>
      </dgm:t>
    </dgm:pt>
    <dgm:pt modelId="{1D377189-38FA-44FB-9886-A25D865375A4}" type="pres">
      <dgm:prSet presAssocID="{F9B22A10-E2AD-420E-86FD-C6A619FB34C3}" presName="rect2" presStyleLbl="fgImgPlace1" presStyleIdx="4" presStyleCnt="10"/>
      <dgm:spPr>
        <a:xfrm>
          <a:off x="2796778" y="1488106"/>
          <a:ext cx="553569" cy="830353"/>
        </a:xfrm>
        <a:prstGeom prst="rect">
          <a:avLst/>
        </a:prstGeom>
        <a:blipFill>
          <a:blip xmlns:r="http://schemas.openxmlformats.org/officeDocument/2006/relationships" r:embed="rId5" cstate="print">
            <a:extLst>
              <a:ext uri="{28A0092B-C50C-407E-A947-70E740481C1C}">
                <a14:useLocalDpi xmlns:a14="http://schemas.microsoft.com/office/drawing/2010/main" val="0"/>
              </a:ext>
            </a:extLst>
          </a:blip>
          <a:srcRect/>
          <a:stretch>
            <a:fillRect l="-25000" r="-25000"/>
          </a:stretch>
        </a:blipFill>
        <a:ln w="26425" cap="flat" cmpd="sng" algn="ctr">
          <a:solidFill>
            <a:srgbClr val="FFFFFF">
              <a:hueOff val="0"/>
              <a:satOff val="0"/>
              <a:lumOff val="0"/>
              <a:alphaOff val="0"/>
            </a:srgbClr>
          </a:solidFill>
          <a:prstDash val="solid"/>
        </a:ln>
        <a:effectLst/>
      </dgm:spPr>
      <dgm:t>
        <a:bodyPr/>
        <a:lstStyle/>
        <a:p>
          <a:endParaRPr lang="en-US"/>
        </a:p>
      </dgm:t>
    </dgm:pt>
    <dgm:pt modelId="{D0690CA7-5AC0-41CF-B946-24781BCFD1A5}" type="pres">
      <dgm:prSet presAssocID="{C995947A-877C-455B-BB65-7FBC6937BA2D}" presName="sibTrans" presStyleCnt="0"/>
      <dgm:spPr/>
    </dgm:pt>
    <dgm:pt modelId="{B7B3EDE5-7630-4030-822E-F5E4C9706E85}" type="pres">
      <dgm:prSet presAssocID="{DE482DF0-5C86-4767-9CE5-54725DF28573}" presName="composite" presStyleCnt="0"/>
      <dgm:spPr/>
    </dgm:pt>
    <dgm:pt modelId="{4F50CB91-2850-4662-936D-F5CF85EB32D2}" type="pres">
      <dgm:prSet presAssocID="{DE482DF0-5C86-4767-9CE5-54725DF28573}" presName="rect1" presStyleLbl="trAlignAcc1" presStyleIdx="5" presStyleCnt="10">
        <dgm:presLayoutVars>
          <dgm:bulletEnabled val="1"/>
        </dgm:presLayoutVars>
      </dgm:prSet>
      <dgm:spPr/>
      <dgm:t>
        <a:bodyPr/>
        <a:lstStyle/>
        <a:p>
          <a:endParaRPr lang="en-US"/>
        </a:p>
      </dgm:t>
    </dgm:pt>
    <dgm:pt modelId="{82E38FB2-A96C-4D7A-A866-6D7BE57189A0}" type="pres">
      <dgm:prSet presAssocID="{DE482DF0-5C86-4767-9CE5-54725DF28573}" presName="rect2" presStyleLbl="fgImgPlace1" presStyleIdx="5" presStyleCnt="10"/>
      <dgm:spPr>
        <a:xfrm>
          <a:off x="5589031" y="1488106"/>
          <a:ext cx="553569" cy="830353"/>
        </a:xfrm>
        <a:prstGeom prst="rect">
          <a:avLst/>
        </a:prstGeom>
        <a:blipFill>
          <a:blip xmlns:r="http://schemas.openxmlformats.org/officeDocument/2006/relationships" r:embed="rId6" cstate="print">
            <a:extLst>
              <a:ext uri="{28A0092B-C50C-407E-A947-70E740481C1C}">
                <a14:useLocalDpi xmlns:a14="http://schemas.microsoft.com/office/drawing/2010/main" val="0"/>
              </a:ext>
            </a:extLst>
          </a:blip>
          <a:srcRect/>
          <a:stretch>
            <a:fillRect l="-25000" r="-25000"/>
          </a:stretch>
        </a:blipFill>
        <a:ln w="26425" cap="flat" cmpd="sng" algn="ctr">
          <a:solidFill>
            <a:srgbClr val="FFFFFF">
              <a:hueOff val="0"/>
              <a:satOff val="0"/>
              <a:lumOff val="0"/>
              <a:alphaOff val="0"/>
            </a:srgbClr>
          </a:solidFill>
          <a:prstDash val="solid"/>
        </a:ln>
        <a:effectLst/>
      </dgm:spPr>
      <dgm:t>
        <a:bodyPr/>
        <a:lstStyle/>
        <a:p>
          <a:endParaRPr lang="en-US"/>
        </a:p>
      </dgm:t>
    </dgm:pt>
    <dgm:pt modelId="{FFADA039-4E63-4656-B69A-9CDE6DF7D22E}" type="pres">
      <dgm:prSet presAssocID="{4D6A567C-A21A-42BF-9F41-7BF71E18F454}" presName="sibTrans" presStyleCnt="0"/>
      <dgm:spPr/>
    </dgm:pt>
    <dgm:pt modelId="{617E62FE-8B7F-4345-A007-B8285279A613}" type="pres">
      <dgm:prSet presAssocID="{3069D4A7-A9EB-432B-8415-5BE83922B144}" presName="composite" presStyleCnt="0"/>
      <dgm:spPr/>
    </dgm:pt>
    <dgm:pt modelId="{9C5C0C8B-F255-4694-B3C6-8BE7DBC5F7E5}" type="pres">
      <dgm:prSet presAssocID="{3069D4A7-A9EB-432B-8415-5BE83922B144}" presName="rect1" presStyleLbl="trAlignAcc1" presStyleIdx="6" presStyleCnt="10">
        <dgm:presLayoutVars>
          <dgm:bulletEnabled val="1"/>
        </dgm:presLayoutVars>
      </dgm:prSet>
      <dgm:spPr/>
      <dgm:t>
        <a:bodyPr/>
        <a:lstStyle/>
        <a:p>
          <a:endParaRPr lang="en-US"/>
        </a:p>
      </dgm:t>
    </dgm:pt>
    <dgm:pt modelId="{A9E14B50-194E-4A93-B9D9-20BB56D81973}" type="pres">
      <dgm:prSet presAssocID="{3069D4A7-A9EB-432B-8415-5BE83922B144}" presName="rect2" presStyleLbl="fgImgPlace1" presStyleIdx="6" presStyleCnt="10"/>
      <dgm:spPr>
        <a:xfrm>
          <a:off x="4524" y="2483652"/>
          <a:ext cx="553569" cy="830353"/>
        </a:xfrm>
        <a:prstGeom prst="rect">
          <a:avLst/>
        </a:prstGeom>
        <a:blipFill>
          <a:blip xmlns:r="http://schemas.openxmlformats.org/officeDocument/2006/relationships" r:embed="rId7" cstate="print">
            <a:extLst>
              <a:ext uri="{28A0092B-C50C-407E-A947-70E740481C1C}">
                <a14:useLocalDpi xmlns:a14="http://schemas.microsoft.com/office/drawing/2010/main" val="0"/>
              </a:ext>
            </a:extLst>
          </a:blip>
          <a:srcRect/>
          <a:stretch>
            <a:fillRect l="-25000" r="-25000"/>
          </a:stretch>
        </a:blipFill>
        <a:ln w="26425" cap="flat" cmpd="sng" algn="ctr">
          <a:solidFill>
            <a:srgbClr val="FFFFFF">
              <a:hueOff val="0"/>
              <a:satOff val="0"/>
              <a:lumOff val="0"/>
              <a:alphaOff val="0"/>
            </a:srgbClr>
          </a:solidFill>
          <a:prstDash val="solid"/>
        </a:ln>
        <a:effectLst/>
      </dgm:spPr>
      <dgm:t>
        <a:bodyPr/>
        <a:lstStyle/>
        <a:p>
          <a:endParaRPr lang="en-US"/>
        </a:p>
      </dgm:t>
    </dgm:pt>
    <dgm:pt modelId="{CC5C64CB-AB52-41A1-B231-D8699C0C625F}" type="pres">
      <dgm:prSet presAssocID="{DFE1D077-B434-438C-B525-DD545C84AAA3}" presName="sibTrans" presStyleCnt="0"/>
      <dgm:spPr/>
    </dgm:pt>
    <dgm:pt modelId="{F8E94CFA-B945-48E5-BE10-370DD69F16A4}" type="pres">
      <dgm:prSet presAssocID="{53250AAA-89D6-4377-B3C0-0E5BF972A3C0}" presName="composite" presStyleCnt="0"/>
      <dgm:spPr/>
    </dgm:pt>
    <dgm:pt modelId="{411BB13E-A3FD-42F9-8D3A-DD2DDC4A3516}" type="pres">
      <dgm:prSet presAssocID="{53250AAA-89D6-4377-B3C0-0E5BF972A3C0}" presName="rect1" presStyleLbl="trAlignAcc1" presStyleIdx="7" presStyleCnt="10">
        <dgm:presLayoutVars>
          <dgm:bulletEnabled val="1"/>
        </dgm:presLayoutVars>
      </dgm:prSet>
      <dgm:spPr/>
      <dgm:t>
        <a:bodyPr/>
        <a:lstStyle/>
        <a:p>
          <a:endParaRPr lang="en-US"/>
        </a:p>
      </dgm:t>
    </dgm:pt>
    <dgm:pt modelId="{70C2EA1E-D7DB-4E74-806D-4590DBE781A3}" type="pres">
      <dgm:prSet presAssocID="{53250AAA-89D6-4377-B3C0-0E5BF972A3C0}" presName="rect2" presStyleLbl="fgImgPlace1" presStyleIdx="7" presStyleCnt="10"/>
      <dgm:spPr>
        <a:xfrm>
          <a:off x="2796778" y="2483652"/>
          <a:ext cx="553569" cy="830353"/>
        </a:xfrm>
        <a:prstGeom prst="rect">
          <a:avLst/>
        </a:prstGeom>
        <a:blipFill>
          <a:blip xmlns:r="http://schemas.openxmlformats.org/officeDocument/2006/relationships" r:embed="rId8" cstate="print">
            <a:extLst>
              <a:ext uri="{28A0092B-C50C-407E-A947-70E740481C1C}">
                <a14:useLocalDpi xmlns:a14="http://schemas.microsoft.com/office/drawing/2010/main" val="0"/>
              </a:ext>
            </a:extLst>
          </a:blip>
          <a:srcRect/>
          <a:stretch>
            <a:fillRect l="-25000" r="-25000"/>
          </a:stretch>
        </a:blipFill>
        <a:ln w="26425" cap="flat" cmpd="sng" algn="ctr">
          <a:solidFill>
            <a:srgbClr val="FFFFFF">
              <a:hueOff val="0"/>
              <a:satOff val="0"/>
              <a:lumOff val="0"/>
              <a:alphaOff val="0"/>
            </a:srgbClr>
          </a:solidFill>
          <a:prstDash val="solid"/>
        </a:ln>
        <a:effectLst/>
      </dgm:spPr>
      <dgm:t>
        <a:bodyPr/>
        <a:lstStyle/>
        <a:p>
          <a:endParaRPr lang="en-US"/>
        </a:p>
      </dgm:t>
    </dgm:pt>
    <dgm:pt modelId="{B6819F3B-727A-4EDF-BC16-FDFFBB563868}" type="pres">
      <dgm:prSet presAssocID="{4828047A-C139-4049-9231-4057A0E3B9D2}" presName="sibTrans" presStyleCnt="0"/>
      <dgm:spPr/>
    </dgm:pt>
    <dgm:pt modelId="{BB272E9F-26C5-4655-93E5-F3616BF119CC}" type="pres">
      <dgm:prSet presAssocID="{ADE4E262-EB9E-448C-8B46-6B6521E6B92F}" presName="composite" presStyleCnt="0"/>
      <dgm:spPr/>
    </dgm:pt>
    <dgm:pt modelId="{E0757731-3698-433B-8E7C-2EB749869931}" type="pres">
      <dgm:prSet presAssocID="{ADE4E262-EB9E-448C-8B46-6B6521E6B92F}" presName="rect1" presStyleLbl="trAlignAcc1" presStyleIdx="8" presStyleCnt="10">
        <dgm:presLayoutVars>
          <dgm:bulletEnabled val="1"/>
        </dgm:presLayoutVars>
      </dgm:prSet>
      <dgm:spPr/>
      <dgm:t>
        <a:bodyPr/>
        <a:lstStyle/>
        <a:p>
          <a:endParaRPr lang="en-US"/>
        </a:p>
      </dgm:t>
    </dgm:pt>
    <dgm:pt modelId="{139FD9EA-3509-4D4C-98D4-BC741BA871D8}" type="pres">
      <dgm:prSet presAssocID="{ADE4E262-EB9E-448C-8B46-6B6521E6B92F}" presName="rect2" presStyleLbl="fgImgPlace1" presStyleIdx="8" presStyleCnt="10"/>
      <dgm:spPr>
        <a:xfrm>
          <a:off x="5589031" y="2483652"/>
          <a:ext cx="553569" cy="830353"/>
        </a:xfrm>
        <a:prstGeom prst="rect">
          <a:avLst/>
        </a:prstGeom>
        <a:blipFill>
          <a:blip xmlns:r="http://schemas.openxmlformats.org/officeDocument/2006/relationships" r:embed="rId9" cstate="print">
            <a:extLst>
              <a:ext uri="{28A0092B-C50C-407E-A947-70E740481C1C}">
                <a14:useLocalDpi xmlns:a14="http://schemas.microsoft.com/office/drawing/2010/main" val="0"/>
              </a:ext>
            </a:extLst>
          </a:blip>
          <a:srcRect/>
          <a:stretch>
            <a:fillRect l="-25000" r="-25000"/>
          </a:stretch>
        </a:blipFill>
        <a:ln w="26425" cap="flat" cmpd="sng" algn="ctr">
          <a:solidFill>
            <a:srgbClr val="FFFFFF">
              <a:hueOff val="0"/>
              <a:satOff val="0"/>
              <a:lumOff val="0"/>
              <a:alphaOff val="0"/>
            </a:srgbClr>
          </a:solidFill>
          <a:prstDash val="solid"/>
        </a:ln>
        <a:effectLst/>
      </dgm:spPr>
      <dgm:t>
        <a:bodyPr/>
        <a:lstStyle/>
        <a:p>
          <a:endParaRPr lang="en-US"/>
        </a:p>
      </dgm:t>
    </dgm:pt>
    <dgm:pt modelId="{979B97D2-0F97-437F-8686-ABD1B910F38F}" type="pres">
      <dgm:prSet presAssocID="{DC8C0C9F-FA74-4A97-BA58-15F42B37D9FB}" presName="sibTrans" presStyleCnt="0"/>
      <dgm:spPr/>
    </dgm:pt>
    <dgm:pt modelId="{0216C3D0-FCC6-4B0C-AA10-7E78E85A1DE2}" type="pres">
      <dgm:prSet presAssocID="{66800CA2-1263-488B-9901-BF5AA9A26379}" presName="composite" presStyleCnt="0"/>
      <dgm:spPr/>
    </dgm:pt>
    <dgm:pt modelId="{22C56DC3-2158-416C-A2CA-0A41276F6E72}" type="pres">
      <dgm:prSet presAssocID="{66800CA2-1263-488B-9901-BF5AA9A26379}" presName="rect1" presStyleLbl="trAlignAcc1" presStyleIdx="9" presStyleCnt="10">
        <dgm:presLayoutVars>
          <dgm:bulletEnabled val="1"/>
        </dgm:presLayoutVars>
      </dgm:prSet>
      <dgm:spPr/>
      <dgm:t>
        <a:bodyPr/>
        <a:lstStyle/>
        <a:p>
          <a:endParaRPr lang="en-US"/>
        </a:p>
      </dgm:t>
    </dgm:pt>
    <dgm:pt modelId="{763F0339-AF8A-4C55-81EF-EEBFD25A8379}" type="pres">
      <dgm:prSet presAssocID="{66800CA2-1263-488B-9901-BF5AA9A26379}" presName="rect2" presStyleLbl="fgImgPlace1" presStyleIdx="9" presStyleCnt="10"/>
      <dgm:spPr>
        <a:xfrm>
          <a:off x="2796778" y="3479197"/>
          <a:ext cx="553569" cy="830353"/>
        </a:xfrm>
        <a:prstGeom prst="rect">
          <a:avLst/>
        </a:prstGeom>
        <a:blipFill>
          <a:blip xmlns:r="http://schemas.openxmlformats.org/officeDocument/2006/relationships" r:embed="rId10" cstate="print">
            <a:extLst>
              <a:ext uri="{28A0092B-C50C-407E-A947-70E740481C1C}">
                <a14:useLocalDpi xmlns:a14="http://schemas.microsoft.com/office/drawing/2010/main" val="0"/>
              </a:ext>
            </a:extLst>
          </a:blip>
          <a:srcRect/>
          <a:stretch>
            <a:fillRect l="-25000" r="-25000"/>
          </a:stretch>
        </a:blipFill>
        <a:ln w="26425" cap="flat" cmpd="sng" algn="ctr">
          <a:solidFill>
            <a:srgbClr val="FFFFFF">
              <a:hueOff val="0"/>
              <a:satOff val="0"/>
              <a:lumOff val="0"/>
              <a:alphaOff val="0"/>
            </a:srgbClr>
          </a:solidFill>
          <a:prstDash val="solid"/>
        </a:ln>
        <a:effectLst/>
      </dgm:spPr>
      <dgm:t>
        <a:bodyPr/>
        <a:lstStyle/>
        <a:p>
          <a:endParaRPr lang="en-US"/>
        </a:p>
      </dgm:t>
    </dgm:pt>
  </dgm:ptLst>
  <dgm:cxnLst>
    <dgm:cxn modelId="{56344800-60AF-4EDD-A8F2-0D544E567B50}" type="presOf" srcId="{E7919EDD-7680-4985-B198-1CBB0F9E96AC}" destId="{7A8D609C-F894-4686-8594-F633FD78C201}" srcOrd="0" destOrd="0" presId="urn:microsoft.com/office/officeart/2008/layout/PictureStrips"/>
    <dgm:cxn modelId="{7B7E50D4-65C6-4E3C-995E-1A1ABF6FDBCF}" srcId="{D1B0C0D0-7AB7-487B-ADF8-3BB3DD4E9EE7}" destId="{81FDCA61-7A32-4339-89E8-DD3704FB86F4}" srcOrd="3" destOrd="0" parTransId="{4F5E6841-070D-4563-B23E-8C64EC2E827B}" sibTransId="{4922DE05-E610-4796-BFBC-E068300788D1}"/>
    <dgm:cxn modelId="{C4084BF0-F635-4676-89A9-D65F024FF168}" srcId="{D1B0C0D0-7AB7-487B-ADF8-3BB3DD4E9EE7}" destId="{AE2357B3-F8D1-4E13-B807-E393E9FC5539}" srcOrd="2" destOrd="0" parTransId="{DF983F23-5BAE-428F-AFD9-BF0943C63ACC}" sibTransId="{486EB6E6-F0BE-4E7B-A3F0-7DC5C5021754}"/>
    <dgm:cxn modelId="{634C2539-CDF2-4DF3-A532-A9004358FE77}" type="presOf" srcId="{F9B22A10-E2AD-420E-86FD-C6A619FB34C3}" destId="{610D24CD-EC64-4585-8806-7B24163BBCA5}" srcOrd="0" destOrd="0" presId="urn:microsoft.com/office/officeart/2008/layout/PictureStrips"/>
    <dgm:cxn modelId="{3AA5B55E-BAFF-4E59-844F-0B3A890F9AB2}" srcId="{D1B0C0D0-7AB7-487B-ADF8-3BB3DD4E9EE7}" destId="{53250AAA-89D6-4377-B3C0-0E5BF972A3C0}" srcOrd="7" destOrd="0" parTransId="{470AA8AF-6A66-4DE7-8F3A-D2B315A90BE8}" sibTransId="{4828047A-C139-4049-9231-4057A0E3B9D2}"/>
    <dgm:cxn modelId="{DB050EC4-F2AC-4ACB-BEFA-69C14AE7D74E}" srcId="{D1B0C0D0-7AB7-487B-ADF8-3BB3DD4E9EE7}" destId="{ADE4E262-EB9E-448C-8B46-6B6521E6B92F}" srcOrd="8" destOrd="0" parTransId="{28664F9A-4277-4158-A312-1D48A34DD546}" sibTransId="{DC8C0C9F-FA74-4A97-BA58-15F42B37D9FB}"/>
    <dgm:cxn modelId="{6C0AD391-B71F-4FBD-8F87-0433ABF91D0D}" type="presOf" srcId="{3069D4A7-A9EB-432B-8415-5BE83922B144}" destId="{9C5C0C8B-F255-4694-B3C6-8BE7DBC5F7E5}" srcOrd="0" destOrd="0" presId="urn:microsoft.com/office/officeart/2008/layout/PictureStrips"/>
    <dgm:cxn modelId="{E132A106-2F55-4394-A606-4F13CE772A7B}" type="presOf" srcId="{81FDCA61-7A32-4339-89E8-DD3704FB86F4}" destId="{6F6ACCCA-7573-4F27-BB76-D1BFA52EAEE3}" srcOrd="0" destOrd="0" presId="urn:microsoft.com/office/officeart/2008/layout/PictureStrips"/>
    <dgm:cxn modelId="{165B6146-288C-434A-9F7F-2899A8941123}" type="presOf" srcId="{AE2357B3-F8D1-4E13-B807-E393E9FC5539}" destId="{DC5DD086-89E5-4CD9-B1D2-0E7FF2C522A2}" srcOrd="0" destOrd="0" presId="urn:microsoft.com/office/officeart/2008/layout/PictureStrips"/>
    <dgm:cxn modelId="{2D283A8C-B4A3-4152-B8A6-4729DCCC852F}" srcId="{D1B0C0D0-7AB7-487B-ADF8-3BB3DD4E9EE7}" destId="{E7919EDD-7680-4985-B198-1CBB0F9E96AC}" srcOrd="0" destOrd="0" parTransId="{2FC221D4-82FE-4089-96B1-E14722E33943}" sibTransId="{C698564A-6110-4602-9450-B172C3825847}"/>
    <dgm:cxn modelId="{F52E67DC-23C4-4525-AAFE-F3400258F7D3}" srcId="{D1B0C0D0-7AB7-487B-ADF8-3BB3DD4E9EE7}" destId="{F9B22A10-E2AD-420E-86FD-C6A619FB34C3}" srcOrd="4" destOrd="0" parTransId="{51614E59-5D94-439C-A07A-61525828432A}" sibTransId="{C995947A-877C-455B-BB65-7FBC6937BA2D}"/>
    <dgm:cxn modelId="{CC959A60-F5E3-4CBA-B49F-D1CC8967392E}" srcId="{D1B0C0D0-7AB7-487B-ADF8-3BB3DD4E9EE7}" destId="{66800CA2-1263-488B-9901-BF5AA9A26379}" srcOrd="9" destOrd="0" parTransId="{FE2E1471-E52D-466A-A76C-4BB5F19A90C2}" sibTransId="{5B01B5E3-2F09-44F6-BDF4-59AE3DD792F4}"/>
    <dgm:cxn modelId="{F0A8070C-1D15-4976-9FD5-0C56FB03425A}" type="presOf" srcId="{53250AAA-89D6-4377-B3C0-0E5BF972A3C0}" destId="{411BB13E-A3FD-42F9-8D3A-DD2DDC4A3516}" srcOrd="0" destOrd="0" presId="urn:microsoft.com/office/officeart/2008/layout/PictureStrips"/>
    <dgm:cxn modelId="{1310D4E3-793B-4536-BE37-788F54627977}" srcId="{D1B0C0D0-7AB7-487B-ADF8-3BB3DD4E9EE7}" destId="{DE482DF0-5C86-4767-9CE5-54725DF28573}" srcOrd="5" destOrd="0" parTransId="{BF1F2008-AABF-4483-9D7B-58A40034FD6C}" sibTransId="{4D6A567C-A21A-42BF-9F41-7BF71E18F454}"/>
    <dgm:cxn modelId="{C1375AA3-FBF2-4402-9F4B-8E42B05CE76C}" type="presOf" srcId="{ADE4E262-EB9E-448C-8B46-6B6521E6B92F}" destId="{E0757731-3698-433B-8E7C-2EB749869931}" srcOrd="0" destOrd="0" presId="urn:microsoft.com/office/officeart/2008/layout/PictureStrips"/>
    <dgm:cxn modelId="{62233745-3DC7-4513-AFFE-85579EDF5340}" srcId="{D1B0C0D0-7AB7-487B-ADF8-3BB3DD4E9EE7}" destId="{3069D4A7-A9EB-432B-8415-5BE83922B144}" srcOrd="6" destOrd="0" parTransId="{9A7D73A8-C0A9-4B8A-9838-7588537C14AA}" sibTransId="{DFE1D077-B434-438C-B525-DD545C84AAA3}"/>
    <dgm:cxn modelId="{A27593F9-A428-495B-842C-9960FEF9802A}" type="presOf" srcId="{D1B0C0D0-7AB7-487B-ADF8-3BB3DD4E9EE7}" destId="{9E029134-162C-442E-A062-F55ADB999C33}" srcOrd="0" destOrd="0" presId="urn:microsoft.com/office/officeart/2008/layout/PictureStrips"/>
    <dgm:cxn modelId="{2F0DCFB6-0F57-41EB-88E3-8E47E0FB853D}" type="presOf" srcId="{66800CA2-1263-488B-9901-BF5AA9A26379}" destId="{22C56DC3-2158-416C-A2CA-0A41276F6E72}" srcOrd="0" destOrd="0" presId="urn:microsoft.com/office/officeart/2008/layout/PictureStrips"/>
    <dgm:cxn modelId="{4C840675-D58C-434C-95FE-81A811B065B7}" type="presOf" srcId="{426C232F-332D-4FF2-A820-7A068898BF0D}" destId="{A9AE0183-4578-4303-9373-BBB0DAF179FE}" srcOrd="0" destOrd="0" presId="urn:microsoft.com/office/officeart/2008/layout/PictureStrips"/>
    <dgm:cxn modelId="{DB041129-911E-4A25-AB84-330CA8030F3F}" type="presOf" srcId="{DE482DF0-5C86-4767-9CE5-54725DF28573}" destId="{4F50CB91-2850-4662-936D-F5CF85EB32D2}" srcOrd="0" destOrd="0" presId="urn:microsoft.com/office/officeart/2008/layout/PictureStrips"/>
    <dgm:cxn modelId="{48331867-FF99-498B-92E1-5B05B35773A9}" srcId="{D1B0C0D0-7AB7-487B-ADF8-3BB3DD4E9EE7}" destId="{426C232F-332D-4FF2-A820-7A068898BF0D}" srcOrd="1" destOrd="0" parTransId="{76543072-ED0A-4EFB-9174-9DC2D0CB754B}" sibTransId="{0FF22A80-B924-4C97-9785-6DB4BF018886}"/>
    <dgm:cxn modelId="{E2888F48-A7D5-4415-A762-58EC1DC35682}" type="presParOf" srcId="{9E029134-162C-442E-A062-F55ADB999C33}" destId="{60E777AF-AE30-4678-946F-1FF94928EBDC}" srcOrd="0" destOrd="0" presId="urn:microsoft.com/office/officeart/2008/layout/PictureStrips"/>
    <dgm:cxn modelId="{11C8572F-6461-44AE-809F-1FAAFD8BAB85}" type="presParOf" srcId="{60E777AF-AE30-4678-946F-1FF94928EBDC}" destId="{7A8D609C-F894-4686-8594-F633FD78C201}" srcOrd="0" destOrd="0" presId="urn:microsoft.com/office/officeart/2008/layout/PictureStrips"/>
    <dgm:cxn modelId="{D69AD55B-B5F4-4874-97CC-1F7AB3BF9135}" type="presParOf" srcId="{60E777AF-AE30-4678-946F-1FF94928EBDC}" destId="{8B00EC11-24E0-4E0C-8101-DB576F31F9D2}" srcOrd="1" destOrd="0" presId="urn:microsoft.com/office/officeart/2008/layout/PictureStrips"/>
    <dgm:cxn modelId="{5AAA6674-FFEA-40A9-ABCE-EE2C8852A866}" type="presParOf" srcId="{9E029134-162C-442E-A062-F55ADB999C33}" destId="{7105A6FE-D318-4A98-A922-671C581530DC}" srcOrd="1" destOrd="0" presId="urn:microsoft.com/office/officeart/2008/layout/PictureStrips"/>
    <dgm:cxn modelId="{A8C1D12B-63AA-43FD-90D6-ADBE18121077}" type="presParOf" srcId="{9E029134-162C-442E-A062-F55ADB999C33}" destId="{85CFEB57-FC52-4321-A97D-3211B5D63D4D}" srcOrd="2" destOrd="0" presId="urn:microsoft.com/office/officeart/2008/layout/PictureStrips"/>
    <dgm:cxn modelId="{F3F9AA58-DA61-437D-BC7F-5B7B52B39EDC}" type="presParOf" srcId="{85CFEB57-FC52-4321-A97D-3211B5D63D4D}" destId="{A9AE0183-4578-4303-9373-BBB0DAF179FE}" srcOrd="0" destOrd="0" presId="urn:microsoft.com/office/officeart/2008/layout/PictureStrips"/>
    <dgm:cxn modelId="{AF0C1695-FA13-4724-AE93-243224178AB9}" type="presParOf" srcId="{85CFEB57-FC52-4321-A97D-3211B5D63D4D}" destId="{17BB8C5E-ACC5-4AEA-AC3B-15C53CC548C0}" srcOrd="1" destOrd="0" presId="urn:microsoft.com/office/officeart/2008/layout/PictureStrips"/>
    <dgm:cxn modelId="{D332031E-9E2F-4F85-9055-1C59C7412985}" type="presParOf" srcId="{9E029134-162C-442E-A062-F55ADB999C33}" destId="{3DF2FDF0-8F29-4351-969E-A1025413C53F}" srcOrd="3" destOrd="0" presId="urn:microsoft.com/office/officeart/2008/layout/PictureStrips"/>
    <dgm:cxn modelId="{0D8B8944-3CD5-4260-BB41-3FB9FDA9FE47}" type="presParOf" srcId="{9E029134-162C-442E-A062-F55ADB999C33}" destId="{51949F69-36F9-42ED-A197-4A357D3FCC84}" srcOrd="4" destOrd="0" presId="urn:microsoft.com/office/officeart/2008/layout/PictureStrips"/>
    <dgm:cxn modelId="{454FCEEB-8FC5-4CB5-9208-AAAE2EEC67FF}" type="presParOf" srcId="{51949F69-36F9-42ED-A197-4A357D3FCC84}" destId="{DC5DD086-89E5-4CD9-B1D2-0E7FF2C522A2}" srcOrd="0" destOrd="0" presId="urn:microsoft.com/office/officeart/2008/layout/PictureStrips"/>
    <dgm:cxn modelId="{8933DD6B-C994-441D-B06C-3971BAED259D}" type="presParOf" srcId="{51949F69-36F9-42ED-A197-4A357D3FCC84}" destId="{DEDE190B-7605-44A7-B19B-482157C4ED09}" srcOrd="1" destOrd="0" presId="urn:microsoft.com/office/officeart/2008/layout/PictureStrips"/>
    <dgm:cxn modelId="{EC8DAA14-8A0F-456D-A3C9-E0AAA83F2FC8}" type="presParOf" srcId="{9E029134-162C-442E-A062-F55ADB999C33}" destId="{800A896D-7DD0-4D28-BE08-D3B8F3F2A8C6}" srcOrd="5" destOrd="0" presId="urn:microsoft.com/office/officeart/2008/layout/PictureStrips"/>
    <dgm:cxn modelId="{D68013F0-2E8B-4EA0-A92F-BF35ED5121ED}" type="presParOf" srcId="{9E029134-162C-442E-A062-F55ADB999C33}" destId="{09DCF082-D387-4036-A517-A57508B9F296}" srcOrd="6" destOrd="0" presId="urn:microsoft.com/office/officeart/2008/layout/PictureStrips"/>
    <dgm:cxn modelId="{5E1A6AAD-94A4-441E-839B-ADAEB4DA1DA3}" type="presParOf" srcId="{09DCF082-D387-4036-A517-A57508B9F296}" destId="{6F6ACCCA-7573-4F27-BB76-D1BFA52EAEE3}" srcOrd="0" destOrd="0" presId="urn:microsoft.com/office/officeart/2008/layout/PictureStrips"/>
    <dgm:cxn modelId="{D5525FD5-0F18-413B-80A9-38F7D874BFAB}" type="presParOf" srcId="{09DCF082-D387-4036-A517-A57508B9F296}" destId="{F94043AE-FBAE-4418-8D10-10B1481C95AF}" srcOrd="1" destOrd="0" presId="urn:microsoft.com/office/officeart/2008/layout/PictureStrips"/>
    <dgm:cxn modelId="{A872BE86-96C2-414D-B9F9-281C759D1CE1}" type="presParOf" srcId="{9E029134-162C-442E-A062-F55ADB999C33}" destId="{2F838AD4-66C5-4737-8D8D-66F3281C6FE1}" srcOrd="7" destOrd="0" presId="urn:microsoft.com/office/officeart/2008/layout/PictureStrips"/>
    <dgm:cxn modelId="{A66997A3-1582-484B-9376-E5A51FDC9E8A}" type="presParOf" srcId="{9E029134-162C-442E-A062-F55ADB999C33}" destId="{0F749A16-F5F6-45E8-9E08-2382EA901724}" srcOrd="8" destOrd="0" presId="urn:microsoft.com/office/officeart/2008/layout/PictureStrips"/>
    <dgm:cxn modelId="{4A1DE399-149D-4AA0-8207-8358CCCE3556}" type="presParOf" srcId="{0F749A16-F5F6-45E8-9E08-2382EA901724}" destId="{610D24CD-EC64-4585-8806-7B24163BBCA5}" srcOrd="0" destOrd="0" presId="urn:microsoft.com/office/officeart/2008/layout/PictureStrips"/>
    <dgm:cxn modelId="{F3DC7786-CDF5-4A65-8F00-807E6365249A}" type="presParOf" srcId="{0F749A16-F5F6-45E8-9E08-2382EA901724}" destId="{1D377189-38FA-44FB-9886-A25D865375A4}" srcOrd="1" destOrd="0" presId="urn:microsoft.com/office/officeart/2008/layout/PictureStrips"/>
    <dgm:cxn modelId="{3BACDDF8-684B-4400-AF7B-4C6E4807CA34}" type="presParOf" srcId="{9E029134-162C-442E-A062-F55ADB999C33}" destId="{D0690CA7-5AC0-41CF-B946-24781BCFD1A5}" srcOrd="9" destOrd="0" presId="urn:microsoft.com/office/officeart/2008/layout/PictureStrips"/>
    <dgm:cxn modelId="{8CF488AF-A33B-498E-BD05-FB1692E01BC8}" type="presParOf" srcId="{9E029134-162C-442E-A062-F55ADB999C33}" destId="{B7B3EDE5-7630-4030-822E-F5E4C9706E85}" srcOrd="10" destOrd="0" presId="urn:microsoft.com/office/officeart/2008/layout/PictureStrips"/>
    <dgm:cxn modelId="{FFF8D31F-4669-4663-B2B8-988B52395BE2}" type="presParOf" srcId="{B7B3EDE5-7630-4030-822E-F5E4C9706E85}" destId="{4F50CB91-2850-4662-936D-F5CF85EB32D2}" srcOrd="0" destOrd="0" presId="urn:microsoft.com/office/officeart/2008/layout/PictureStrips"/>
    <dgm:cxn modelId="{9A7F0DEE-B549-48E3-97AA-03C608ABBDED}" type="presParOf" srcId="{B7B3EDE5-7630-4030-822E-F5E4C9706E85}" destId="{82E38FB2-A96C-4D7A-A866-6D7BE57189A0}" srcOrd="1" destOrd="0" presId="urn:microsoft.com/office/officeart/2008/layout/PictureStrips"/>
    <dgm:cxn modelId="{23440A1C-FAF4-483A-A49D-E728650F3511}" type="presParOf" srcId="{9E029134-162C-442E-A062-F55ADB999C33}" destId="{FFADA039-4E63-4656-B69A-9CDE6DF7D22E}" srcOrd="11" destOrd="0" presId="urn:microsoft.com/office/officeart/2008/layout/PictureStrips"/>
    <dgm:cxn modelId="{CCA969C3-2BD5-4820-AE3B-170823BC0A49}" type="presParOf" srcId="{9E029134-162C-442E-A062-F55ADB999C33}" destId="{617E62FE-8B7F-4345-A007-B8285279A613}" srcOrd="12" destOrd="0" presId="urn:microsoft.com/office/officeart/2008/layout/PictureStrips"/>
    <dgm:cxn modelId="{D49B6975-6CC1-48F7-AFD9-7C100A8C14B2}" type="presParOf" srcId="{617E62FE-8B7F-4345-A007-B8285279A613}" destId="{9C5C0C8B-F255-4694-B3C6-8BE7DBC5F7E5}" srcOrd="0" destOrd="0" presId="urn:microsoft.com/office/officeart/2008/layout/PictureStrips"/>
    <dgm:cxn modelId="{348312A5-F1EF-4F42-A716-2EF2EAB53F86}" type="presParOf" srcId="{617E62FE-8B7F-4345-A007-B8285279A613}" destId="{A9E14B50-194E-4A93-B9D9-20BB56D81973}" srcOrd="1" destOrd="0" presId="urn:microsoft.com/office/officeart/2008/layout/PictureStrips"/>
    <dgm:cxn modelId="{606DA032-8853-483E-B3A2-566F8CE818A2}" type="presParOf" srcId="{9E029134-162C-442E-A062-F55ADB999C33}" destId="{CC5C64CB-AB52-41A1-B231-D8699C0C625F}" srcOrd="13" destOrd="0" presId="urn:microsoft.com/office/officeart/2008/layout/PictureStrips"/>
    <dgm:cxn modelId="{809A2B6C-C217-4AB9-B91C-F20F8BA3ED14}" type="presParOf" srcId="{9E029134-162C-442E-A062-F55ADB999C33}" destId="{F8E94CFA-B945-48E5-BE10-370DD69F16A4}" srcOrd="14" destOrd="0" presId="urn:microsoft.com/office/officeart/2008/layout/PictureStrips"/>
    <dgm:cxn modelId="{76016BDE-286E-4913-89CC-318120BEC81B}" type="presParOf" srcId="{F8E94CFA-B945-48E5-BE10-370DD69F16A4}" destId="{411BB13E-A3FD-42F9-8D3A-DD2DDC4A3516}" srcOrd="0" destOrd="0" presId="urn:microsoft.com/office/officeart/2008/layout/PictureStrips"/>
    <dgm:cxn modelId="{A50B01B4-098B-44FD-8CE2-D655C7BE8D81}" type="presParOf" srcId="{F8E94CFA-B945-48E5-BE10-370DD69F16A4}" destId="{70C2EA1E-D7DB-4E74-806D-4590DBE781A3}" srcOrd="1" destOrd="0" presId="urn:microsoft.com/office/officeart/2008/layout/PictureStrips"/>
    <dgm:cxn modelId="{1B23C5D4-C22B-4D3D-A371-FA6E60370EFD}" type="presParOf" srcId="{9E029134-162C-442E-A062-F55ADB999C33}" destId="{B6819F3B-727A-4EDF-BC16-FDFFBB563868}" srcOrd="15" destOrd="0" presId="urn:microsoft.com/office/officeart/2008/layout/PictureStrips"/>
    <dgm:cxn modelId="{1DAADE81-CF67-4F65-B240-4A25F02B7727}" type="presParOf" srcId="{9E029134-162C-442E-A062-F55ADB999C33}" destId="{BB272E9F-26C5-4655-93E5-F3616BF119CC}" srcOrd="16" destOrd="0" presId="urn:microsoft.com/office/officeart/2008/layout/PictureStrips"/>
    <dgm:cxn modelId="{AF448A81-7603-45FE-ACDF-F83BC43C6520}" type="presParOf" srcId="{BB272E9F-26C5-4655-93E5-F3616BF119CC}" destId="{E0757731-3698-433B-8E7C-2EB749869931}" srcOrd="0" destOrd="0" presId="urn:microsoft.com/office/officeart/2008/layout/PictureStrips"/>
    <dgm:cxn modelId="{D41C6666-CAE9-4DF0-BAF7-A7D7DB566812}" type="presParOf" srcId="{BB272E9F-26C5-4655-93E5-F3616BF119CC}" destId="{139FD9EA-3509-4D4C-98D4-BC741BA871D8}" srcOrd="1" destOrd="0" presId="urn:microsoft.com/office/officeart/2008/layout/PictureStrips"/>
    <dgm:cxn modelId="{E15A3754-D382-4094-BA66-911488D951CB}" type="presParOf" srcId="{9E029134-162C-442E-A062-F55ADB999C33}" destId="{979B97D2-0F97-437F-8686-ABD1B910F38F}" srcOrd="17" destOrd="0" presId="urn:microsoft.com/office/officeart/2008/layout/PictureStrips"/>
    <dgm:cxn modelId="{647AA014-F9F3-4EAB-81DD-117AC2276F03}" type="presParOf" srcId="{9E029134-162C-442E-A062-F55ADB999C33}" destId="{0216C3D0-FCC6-4B0C-AA10-7E78E85A1DE2}" srcOrd="18" destOrd="0" presId="urn:microsoft.com/office/officeart/2008/layout/PictureStrips"/>
    <dgm:cxn modelId="{BE66F533-0046-4EE3-86A5-E0ECD01C3C34}" type="presParOf" srcId="{0216C3D0-FCC6-4B0C-AA10-7E78E85A1DE2}" destId="{22C56DC3-2158-416C-A2CA-0A41276F6E72}" srcOrd="0" destOrd="0" presId="urn:microsoft.com/office/officeart/2008/layout/PictureStrips"/>
    <dgm:cxn modelId="{F4B232BE-E7D2-4B58-B5DE-2DFB8D0641D1}" type="presParOf" srcId="{0216C3D0-FCC6-4B0C-AA10-7E78E85A1DE2}" destId="{763F0339-AF8A-4C55-81EF-EEBFD25A8379}" srcOrd="1" destOrd="0" presId="urn:microsoft.com/office/officeart/2008/layout/PictureStrip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DC0108-60E3-4B1F-BCA2-CF1175385AE5}">
      <dsp:nvSpPr>
        <dsp:cNvPr id="0" name=""/>
        <dsp:cNvSpPr/>
      </dsp:nvSpPr>
      <dsp:spPr>
        <a:xfrm>
          <a:off x="3549" y="625982"/>
          <a:ext cx="1551942" cy="931165"/>
        </a:xfrm>
        <a:prstGeom prst="roundRect">
          <a:avLst>
            <a:gd name="adj" fmla="val 10000"/>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nl-BE" sz="2100" kern="1200" dirty="0" smtClean="0"/>
            <a:t>Data </a:t>
          </a:r>
          <a:r>
            <a:rPr lang="nl-BE" sz="2100" kern="1200" dirty="0" err="1" smtClean="0"/>
            <a:t>collection</a:t>
          </a:r>
          <a:endParaRPr lang="nl-BE" sz="2100" kern="1200" dirty="0"/>
        </a:p>
      </dsp:txBody>
      <dsp:txXfrm>
        <a:off x="30822" y="653255"/>
        <a:ext cx="1497396" cy="876619"/>
      </dsp:txXfrm>
    </dsp:sp>
    <dsp:sp modelId="{7F96FBE9-7DFF-44ED-8DFA-13B9A8F781B5}">
      <dsp:nvSpPr>
        <dsp:cNvPr id="0" name=""/>
        <dsp:cNvSpPr/>
      </dsp:nvSpPr>
      <dsp:spPr>
        <a:xfrm>
          <a:off x="1710686" y="899124"/>
          <a:ext cx="329011" cy="384881"/>
        </a:xfrm>
        <a:prstGeom prst="rightArrow">
          <a:avLst>
            <a:gd name="adj1" fmla="val 60000"/>
            <a:gd name="adj2" fmla="val 50000"/>
          </a:avLst>
        </a:prstGeom>
        <a:solidFill>
          <a:schemeClr val="accent2">
            <a:lumMod val="60000"/>
            <a:lumOff val="4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nl-BE" sz="1600" kern="1200"/>
        </a:p>
      </dsp:txBody>
      <dsp:txXfrm>
        <a:off x="1710686" y="976100"/>
        <a:ext cx="230308" cy="230929"/>
      </dsp:txXfrm>
    </dsp:sp>
    <dsp:sp modelId="{B74DB161-FD58-4459-942D-AA9415ED34CC}">
      <dsp:nvSpPr>
        <dsp:cNvPr id="0" name=""/>
        <dsp:cNvSpPr/>
      </dsp:nvSpPr>
      <dsp:spPr>
        <a:xfrm>
          <a:off x="2176269" y="625982"/>
          <a:ext cx="1551942" cy="931165"/>
        </a:xfrm>
        <a:prstGeom prst="roundRect">
          <a:avLst>
            <a:gd name="adj" fmla="val 10000"/>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nl-BE" sz="2100" kern="1200" dirty="0" err="1" smtClean="0"/>
            <a:t>Preparation</a:t>
          </a:r>
          <a:r>
            <a:rPr lang="nl-BE" sz="2100" kern="1200" dirty="0" smtClean="0"/>
            <a:t> &amp; storage</a:t>
          </a:r>
          <a:endParaRPr lang="nl-BE" sz="2100" kern="1200" dirty="0"/>
        </a:p>
      </dsp:txBody>
      <dsp:txXfrm>
        <a:off x="2203542" y="653255"/>
        <a:ext cx="1497396" cy="876619"/>
      </dsp:txXfrm>
    </dsp:sp>
    <dsp:sp modelId="{93DEFDEC-B46A-41DA-97DA-38E82A8D4071}">
      <dsp:nvSpPr>
        <dsp:cNvPr id="0" name=""/>
        <dsp:cNvSpPr/>
      </dsp:nvSpPr>
      <dsp:spPr>
        <a:xfrm>
          <a:off x="3883405" y="899124"/>
          <a:ext cx="329011" cy="384881"/>
        </a:xfrm>
        <a:prstGeom prst="rightArrow">
          <a:avLst>
            <a:gd name="adj1" fmla="val 60000"/>
            <a:gd name="adj2" fmla="val 50000"/>
          </a:avLst>
        </a:prstGeom>
        <a:solidFill>
          <a:schemeClr val="accent2">
            <a:lumMod val="60000"/>
            <a:lumOff val="4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nl-BE" sz="1600" kern="1200"/>
        </a:p>
      </dsp:txBody>
      <dsp:txXfrm>
        <a:off x="3883405" y="976100"/>
        <a:ext cx="230308" cy="230929"/>
      </dsp:txXfrm>
    </dsp:sp>
    <dsp:sp modelId="{5CDF4373-CEF9-4B56-A98D-005E029C2C39}">
      <dsp:nvSpPr>
        <dsp:cNvPr id="0" name=""/>
        <dsp:cNvSpPr/>
      </dsp:nvSpPr>
      <dsp:spPr>
        <a:xfrm>
          <a:off x="4348988" y="625982"/>
          <a:ext cx="1551942" cy="931165"/>
        </a:xfrm>
        <a:prstGeom prst="roundRect">
          <a:avLst>
            <a:gd name="adj" fmla="val 10000"/>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nl-BE" sz="2100" kern="1200" dirty="0" smtClean="0"/>
            <a:t>Analysis</a:t>
          </a:r>
          <a:endParaRPr lang="nl-BE" sz="2100" kern="1200" dirty="0"/>
        </a:p>
      </dsp:txBody>
      <dsp:txXfrm>
        <a:off x="4376261" y="653255"/>
        <a:ext cx="1497396" cy="876619"/>
      </dsp:txXfrm>
    </dsp:sp>
    <dsp:sp modelId="{7326847D-EB21-4B6C-B953-80A9E5EC9D69}">
      <dsp:nvSpPr>
        <dsp:cNvPr id="0" name=""/>
        <dsp:cNvSpPr/>
      </dsp:nvSpPr>
      <dsp:spPr>
        <a:xfrm>
          <a:off x="6056125" y="899124"/>
          <a:ext cx="329011" cy="384881"/>
        </a:xfrm>
        <a:prstGeom prst="rightArrow">
          <a:avLst>
            <a:gd name="adj1" fmla="val 60000"/>
            <a:gd name="adj2" fmla="val 50000"/>
          </a:avLst>
        </a:prstGeom>
        <a:solidFill>
          <a:schemeClr val="accent2">
            <a:lumMod val="60000"/>
            <a:lumOff val="4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nl-BE" sz="1600" kern="1200"/>
        </a:p>
      </dsp:txBody>
      <dsp:txXfrm>
        <a:off x="6056125" y="976100"/>
        <a:ext cx="230308" cy="230929"/>
      </dsp:txXfrm>
    </dsp:sp>
    <dsp:sp modelId="{711CFF25-7941-4EA9-BE11-F54EE3F932FA}">
      <dsp:nvSpPr>
        <dsp:cNvPr id="0" name=""/>
        <dsp:cNvSpPr/>
      </dsp:nvSpPr>
      <dsp:spPr>
        <a:xfrm>
          <a:off x="6521707" y="625982"/>
          <a:ext cx="1551942" cy="931165"/>
        </a:xfrm>
        <a:prstGeom prst="roundRect">
          <a:avLst>
            <a:gd name="adj" fmla="val 10000"/>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nl-BE" sz="2100" kern="1200" dirty="0" err="1" smtClean="0"/>
            <a:t>Use</a:t>
          </a:r>
          <a:endParaRPr lang="nl-BE" sz="2100" kern="1200" dirty="0"/>
        </a:p>
      </dsp:txBody>
      <dsp:txXfrm>
        <a:off x="6548980" y="653255"/>
        <a:ext cx="1497396" cy="87661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8D609C-F894-4686-8594-F633FD78C201}">
      <dsp:nvSpPr>
        <dsp:cNvPr id="0" name=""/>
        <dsp:cNvSpPr/>
      </dsp:nvSpPr>
      <dsp:spPr>
        <a:xfrm>
          <a:off x="109966" y="606788"/>
          <a:ext cx="2530602" cy="790813"/>
        </a:xfrm>
        <a:prstGeom prst="rect">
          <a:avLst/>
        </a:prstGeom>
        <a:solidFill>
          <a:srgbClr val="FFFFFF">
            <a:alpha val="40000"/>
            <a:hueOff val="0"/>
            <a:satOff val="0"/>
            <a:lumOff val="0"/>
            <a:alphaOff val="0"/>
          </a:srgbClr>
        </a:solidFill>
        <a:ln w="9525" cap="flat" cmpd="sng" algn="ctr">
          <a:solidFill>
            <a:srgbClr val="7A7A7A">
              <a:hueOff val="0"/>
              <a:satOff val="0"/>
              <a:lumOff val="0"/>
              <a:alphaOff val="0"/>
            </a:srgb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5644" tIns="57150" rIns="57150" bIns="57150" numCol="1" spcCol="1270" anchor="ctr" anchorCtr="0">
          <a:noAutofit/>
        </a:bodyPr>
        <a:lstStyle/>
        <a:p>
          <a:pPr lvl="0" algn="l" defTabSz="666750" rtl="0">
            <a:lnSpc>
              <a:spcPct val="90000"/>
            </a:lnSpc>
            <a:spcBef>
              <a:spcPct val="0"/>
            </a:spcBef>
            <a:spcAft>
              <a:spcPct val="35000"/>
            </a:spcAft>
          </a:pPr>
          <a:r>
            <a:rPr sz="1500" kern="1200">
              <a:solidFill>
                <a:srgbClr val="000000">
                  <a:hueOff val="0"/>
                  <a:satOff val="0"/>
                  <a:lumOff val="0"/>
                  <a:alphaOff val="0"/>
                </a:srgbClr>
              </a:solidFill>
              <a:latin typeface="+mn-lt"/>
              <a:ea typeface="+mn-ea"/>
              <a:cs typeface="+mn-cs"/>
            </a:rPr>
            <a:t>Coordination of electronic sub-processes</a:t>
          </a:r>
          <a:endParaRPr lang="en-GB" sz="1500" kern="1200">
            <a:solidFill>
              <a:srgbClr val="000000">
                <a:hueOff val="0"/>
                <a:satOff val="0"/>
                <a:lumOff val="0"/>
                <a:alphaOff val="0"/>
              </a:srgbClr>
            </a:solidFill>
            <a:latin typeface="+mn-lt"/>
            <a:ea typeface="+mn-ea"/>
            <a:cs typeface="+mn-cs"/>
          </a:endParaRPr>
        </a:p>
      </dsp:txBody>
      <dsp:txXfrm>
        <a:off x="109966" y="606788"/>
        <a:ext cx="2530602" cy="790813"/>
      </dsp:txXfrm>
    </dsp:sp>
    <dsp:sp modelId="{8B00EC11-24E0-4E0C-8101-DB576F31F9D2}">
      <dsp:nvSpPr>
        <dsp:cNvPr id="0" name=""/>
        <dsp:cNvSpPr/>
      </dsp:nvSpPr>
      <dsp:spPr>
        <a:xfrm>
          <a:off x="4524" y="492560"/>
          <a:ext cx="553569" cy="830353"/>
        </a:xfrm>
        <a:prstGeom prst="rect">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l="-25000" r="-25000"/>
          </a:stretch>
        </a:blipFill>
        <a:ln w="26425"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sp>
    <dsp:sp modelId="{A9AE0183-4578-4303-9373-BBB0DAF179FE}">
      <dsp:nvSpPr>
        <dsp:cNvPr id="0" name=""/>
        <dsp:cNvSpPr/>
      </dsp:nvSpPr>
      <dsp:spPr>
        <a:xfrm>
          <a:off x="2902219" y="606788"/>
          <a:ext cx="2530602" cy="790813"/>
        </a:xfrm>
        <a:prstGeom prst="rect">
          <a:avLst/>
        </a:prstGeom>
        <a:solidFill>
          <a:srgbClr val="FFFFFF">
            <a:alpha val="40000"/>
            <a:hueOff val="0"/>
            <a:satOff val="0"/>
            <a:lumOff val="0"/>
            <a:alphaOff val="0"/>
          </a:srgbClr>
        </a:solidFill>
        <a:ln w="9525" cap="flat" cmpd="sng" algn="ctr">
          <a:solidFill>
            <a:srgbClr val="7A7A7A">
              <a:hueOff val="0"/>
              <a:satOff val="0"/>
              <a:lumOff val="0"/>
              <a:alphaOff val="0"/>
            </a:srgb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5644" tIns="57150" rIns="57150" bIns="57150" numCol="1" spcCol="1270" anchor="ctr" anchorCtr="0">
          <a:noAutofit/>
        </a:bodyPr>
        <a:lstStyle/>
        <a:p>
          <a:pPr lvl="0" algn="l" defTabSz="666750" rtl="0">
            <a:lnSpc>
              <a:spcPct val="90000"/>
            </a:lnSpc>
            <a:spcBef>
              <a:spcPct val="0"/>
            </a:spcBef>
            <a:spcAft>
              <a:spcPct val="35000"/>
            </a:spcAft>
          </a:pPr>
          <a:r>
            <a:rPr sz="1500" kern="1200">
              <a:solidFill>
                <a:srgbClr val="000000">
                  <a:hueOff val="0"/>
                  <a:satOff val="0"/>
                  <a:lumOff val="0"/>
                  <a:alphaOff val="0"/>
                </a:srgbClr>
              </a:solidFill>
              <a:latin typeface="+mn-lt"/>
              <a:ea typeface="+mn-ea"/>
              <a:cs typeface="+mn-cs"/>
            </a:rPr>
            <a:t>Portal </a:t>
          </a:r>
          <a:endParaRPr lang="en-GB" sz="1500" kern="1200">
            <a:solidFill>
              <a:srgbClr val="000000">
                <a:hueOff val="0"/>
                <a:satOff val="0"/>
                <a:lumOff val="0"/>
                <a:alphaOff val="0"/>
              </a:srgbClr>
            </a:solidFill>
            <a:latin typeface="+mn-lt"/>
            <a:ea typeface="+mn-ea"/>
            <a:cs typeface="+mn-cs"/>
          </a:endParaRPr>
        </a:p>
      </dsp:txBody>
      <dsp:txXfrm>
        <a:off x="2902219" y="606788"/>
        <a:ext cx="2530602" cy="790813"/>
      </dsp:txXfrm>
    </dsp:sp>
    <dsp:sp modelId="{17BB8C5E-ACC5-4AEA-AC3B-15C53CC548C0}">
      <dsp:nvSpPr>
        <dsp:cNvPr id="0" name=""/>
        <dsp:cNvSpPr/>
      </dsp:nvSpPr>
      <dsp:spPr>
        <a:xfrm>
          <a:off x="2796778" y="492560"/>
          <a:ext cx="553569" cy="830353"/>
        </a:xfrm>
        <a:prstGeom prst="rect">
          <a:avLst/>
        </a:prstGeom>
        <a:blipFill>
          <a:blip xmlns:r="http://schemas.openxmlformats.org/officeDocument/2006/relationships" r:embed="rId2" cstate="print">
            <a:extLst>
              <a:ext uri="{28A0092B-C50C-407E-A947-70E740481C1C}">
                <a14:useLocalDpi xmlns:a14="http://schemas.microsoft.com/office/drawing/2010/main" val="0"/>
              </a:ext>
            </a:extLst>
          </a:blip>
          <a:srcRect/>
          <a:stretch>
            <a:fillRect l="-25000" r="-25000"/>
          </a:stretch>
        </a:blipFill>
        <a:ln w="26425"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sp>
    <dsp:sp modelId="{DC5DD086-89E5-4CD9-B1D2-0E7FF2C522A2}">
      <dsp:nvSpPr>
        <dsp:cNvPr id="0" name=""/>
        <dsp:cNvSpPr/>
      </dsp:nvSpPr>
      <dsp:spPr>
        <a:xfrm>
          <a:off x="5694473" y="606788"/>
          <a:ext cx="2530602" cy="790813"/>
        </a:xfrm>
        <a:prstGeom prst="rect">
          <a:avLst/>
        </a:prstGeom>
        <a:solidFill>
          <a:srgbClr val="FFFFFF">
            <a:alpha val="40000"/>
            <a:hueOff val="0"/>
            <a:satOff val="0"/>
            <a:lumOff val="0"/>
            <a:alphaOff val="0"/>
          </a:srgbClr>
        </a:solidFill>
        <a:ln w="9525" cap="flat" cmpd="sng" algn="ctr">
          <a:solidFill>
            <a:srgbClr val="7A7A7A">
              <a:hueOff val="0"/>
              <a:satOff val="0"/>
              <a:lumOff val="0"/>
              <a:alphaOff val="0"/>
            </a:srgb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5644" tIns="57150" rIns="57150" bIns="57150" numCol="1" spcCol="1270" anchor="ctr" anchorCtr="0">
          <a:noAutofit/>
        </a:bodyPr>
        <a:lstStyle/>
        <a:p>
          <a:pPr lvl="0" algn="l" defTabSz="666750" rtl="0">
            <a:lnSpc>
              <a:spcPct val="90000"/>
            </a:lnSpc>
            <a:spcBef>
              <a:spcPct val="0"/>
            </a:spcBef>
            <a:spcAft>
              <a:spcPct val="35000"/>
            </a:spcAft>
          </a:pPr>
          <a:r>
            <a:rPr sz="1500" kern="1200" dirty="0">
              <a:solidFill>
                <a:srgbClr val="000000">
                  <a:hueOff val="0"/>
                  <a:satOff val="0"/>
                  <a:lumOff val="0"/>
                  <a:alphaOff val="0"/>
                </a:srgbClr>
              </a:solidFill>
              <a:latin typeface="+mn-lt"/>
              <a:ea typeface="+mn-ea"/>
              <a:cs typeface="+mn-cs"/>
            </a:rPr>
            <a:t>Integrated user and access management</a:t>
          </a:r>
          <a:endParaRPr lang="en-GB" sz="1500" kern="1200" dirty="0">
            <a:solidFill>
              <a:srgbClr val="000000">
                <a:hueOff val="0"/>
                <a:satOff val="0"/>
                <a:lumOff val="0"/>
                <a:alphaOff val="0"/>
              </a:srgbClr>
            </a:solidFill>
            <a:latin typeface="+mn-lt"/>
            <a:ea typeface="+mn-ea"/>
            <a:cs typeface="+mn-cs"/>
          </a:endParaRPr>
        </a:p>
      </dsp:txBody>
      <dsp:txXfrm>
        <a:off x="5694473" y="606788"/>
        <a:ext cx="2530602" cy="790813"/>
      </dsp:txXfrm>
    </dsp:sp>
    <dsp:sp modelId="{DEDE190B-7605-44A7-B19B-482157C4ED09}">
      <dsp:nvSpPr>
        <dsp:cNvPr id="0" name=""/>
        <dsp:cNvSpPr/>
      </dsp:nvSpPr>
      <dsp:spPr>
        <a:xfrm>
          <a:off x="5589031" y="492560"/>
          <a:ext cx="553569" cy="830353"/>
        </a:xfrm>
        <a:prstGeom prst="rect">
          <a:avLst/>
        </a:prstGeom>
        <a:blipFill>
          <a:blip xmlns:r="http://schemas.openxmlformats.org/officeDocument/2006/relationships" r:embed="rId3" cstate="print">
            <a:extLst>
              <a:ext uri="{28A0092B-C50C-407E-A947-70E740481C1C}">
                <a14:useLocalDpi xmlns:a14="http://schemas.microsoft.com/office/drawing/2010/main" val="0"/>
              </a:ext>
            </a:extLst>
          </a:blip>
          <a:srcRect/>
          <a:stretch>
            <a:fillRect l="-25000" r="-25000"/>
          </a:stretch>
        </a:blipFill>
        <a:ln w="26425"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sp>
    <dsp:sp modelId="{6F6ACCCA-7573-4F27-BB76-D1BFA52EAEE3}">
      <dsp:nvSpPr>
        <dsp:cNvPr id="0" name=""/>
        <dsp:cNvSpPr/>
      </dsp:nvSpPr>
      <dsp:spPr>
        <a:xfrm>
          <a:off x="109966" y="1602334"/>
          <a:ext cx="2530602" cy="790813"/>
        </a:xfrm>
        <a:prstGeom prst="rect">
          <a:avLst/>
        </a:prstGeom>
        <a:solidFill>
          <a:srgbClr val="FFFFFF">
            <a:alpha val="40000"/>
            <a:hueOff val="0"/>
            <a:satOff val="0"/>
            <a:lumOff val="0"/>
            <a:alphaOff val="0"/>
          </a:srgbClr>
        </a:solidFill>
        <a:ln w="9525" cap="flat" cmpd="sng" algn="ctr">
          <a:solidFill>
            <a:srgbClr val="7A7A7A">
              <a:hueOff val="0"/>
              <a:satOff val="0"/>
              <a:lumOff val="0"/>
              <a:alphaOff val="0"/>
            </a:srgb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5644" tIns="57150" rIns="57150" bIns="57150" numCol="1" spcCol="1270" anchor="ctr" anchorCtr="0">
          <a:noAutofit/>
        </a:bodyPr>
        <a:lstStyle/>
        <a:p>
          <a:pPr lvl="0" algn="l" defTabSz="666750" rtl="0">
            <a:lnSpc>
              <a:spcPct val="90000"/>
            </a:lnSpc>
            <a:spcBef>
              <a:spcPct val="0"/>
            </a:spcBef>
            <a:spcAft>
              <a:spcPct val="35000"/>
            </a:spcAft>
          </a:pPr>
          <a:r>
            <a:rPr sz="1500" kern="1200">
              <a:solidFill>
                <a:srgbClr val="000000">
                  <a:hueOff val="0"/>
                  <a:satOff val="0"/>
                  <a:lumOff val="0"/>
                  <a:alphaOff val="0"/>
                </a:srgbClr>
              </a:solidFill>
              <a:latin typeface="+mn-lt"/>
              <a:ea typeface="+mn-ea"/>
              <a:cs typeface="+mn-cs"/>
            </a:rPr>
            <a:t>Logging management</a:t>
          </a:r>
          <a:endParaRPr lang="en-GB" sz="1500" kern="1200">
            <a:solidFill>
              <a:srgbClr val="000000">
                <a:hueOff val="0"/>
                <a:satOff val="0"/>
                <a:lumOff val="0"/>
                <a:alphaOff val="0"/>
              </a:srgbClr>
            </a:solidFill>
            <a:latin typeface="+mn-lt"/>
            <a:ea typeface="+mn-ea"/>
            <a:cs typeface="+mn-cs"/>
          </a:endParaRPr>
        </a:p>
      </dsp:txBody>
      <dsp:txXfrm>
        <a:off x="109966" y="1602334"/>
        <a:ext cx="2530602" cy="790813"/>
      </dsp:txXfrm>
    </dsp:sp>
    <dsp:sp modelId="{F94043AE-FBAE-4418-8D10-10B1481C95AF}">
      <dsp:nvSpPr>
        <dsp:cNvPr id="0" name=""/>
        <dsp:cNvSpPr/>
      </dsp:nvSpPr>
      <dsp:spPr>
        <a:xfrm>
          <a:off x="4524" y="1488106"/>
          <a:ext cx="553569" cy="830353"/>
        </a:xfrm>
        <a:prstGeom prst="rect">
          <a:avLst/>
        </a:prstGeom>
        <a:blipFill>
          <a:blip xmlns:r="http://schemas.openxmlformats.org/officeDocument/2006/relationships" r:embed="rId4" cstate="print">
            <a:extLst>
              <a:ext uri="{28A0092B-C50C-407E-A947-70E740481C1C}">
                <a14:useLocalDpi xmlns:a14="http://schemas.microsoft.com/office/drawing/2010/main" val="0"/>
              </a:ext>
            </a:extLst>
          </a:blip>
          <a:srcRect/>
          <a:stretch>
            <a:fillRect l="-25000" r="-25000"/>
          </a:stretch>
        </a:blipFill>
        <a:ln w="26425"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sp>
    <dsp:sp modelId="{610D24CD-EC64-4585-8806-7B24163BBCA5}">
      <dsp:nvSpPr>
        <dsp:cNvPr id="0" name=""/>
        <dsp:cNvSpPr/>
      </dsp:nvSpPr>
      <dsp:spPr>
        <a:xfrm>
          <a:off x="2902219" y="1602334"/>
          <a:ext cx="2530602" cy="790813"/>
        </a:xfrm>
        <a:prstGeom prst="rect">
          <a:avLst/>
        </a:prstGeom>
        <a:solidFill>
          <a:srgbClr val="FFFFFF">
            <a:alpha val="40000"/>
            <a:hueOff val="0"/>
            <a:satOff val="0"/>
            <a:lumOff val="0"/>
            <a:alphaOff val="0"/>
          </a:srgbClr>
        </a:solidFill>
        <a:ln w="9525" cap="flat" cmpd="sng" algn="ctr">
          <a:solidFill>
            <a:srgbClr val="7A7A7A">
              <a:hueOff val="0"/>
              <a:satOff val="0"/>
              <a:lumOff val="0"/>
              <a:alphaOff val="0"/>
            </a:srgb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5644" tIns="57150" rIns="57150" bIns="57150" numCol="1" spcCol="1270" anchor="ctr" anchorCtr="0">
          <a:noAutofit/>
        </a:bodyPr>
        <a:lstStyle/>
        <a:p>
          <a:pPr lvl="0" algn="l" defTabSz="666750" rtl="0">
            <a:lnSpc>
              <a:spcPct val="90000"/>
            </a:lnSpc>
            <a:spcBef>
              <a:spcPct val="0"/>
            </a:spcBef>
            <a:spcAft>
              <a:spcPct val="35000"/>
            </a:spcAft>
          </a:pPr>
          <a:r>
            <a:rPr sz="1500" kern="1200" dirty="0">
              <a:solidFill>
                <a:srgbClr val="000000">
                  <a:hueOff val="0"/>
                  <a:satOff val="0"/>
                  <a:lumOff val="0"/>
                  <a:alphaOff val="0"/>
                </a:srgbClr>
              </a:solidFill>
              <a:latin typeface="+mn-lt"/>
              <a:ea typeface="+mn-ea"/>
              <a:cs typeface="+mn-cs"/>
            </a:rPr>
            <a:t>System for end-to-end encryption</a:t>
          </a:r>
          <a:endParaRPr lang="en-GB" sz="1500" kern="1200" dirty="0">
            <a:solidFill>
              <a:srgbClr val="000000">
                <a:hueOff val="0"/>
                <a:satOff val="0"/>
                <a:lumOff val="0"/>
                <a:alphaOff val="0"/>
              </a:srgbClr>
            </a:solidFill>
            <a:latin typeface="+mn-lt"/>
            <a:ea typeface="+mn-ea"/>
            <a:cs typeface="+mn-cs"/>
          </a:endParaRPr>
        </a:p>
      </dsp:txBody>
      <dsp:txXfrm>
        <a:off x="2902219" y="1602334"/>
        <a:ext cx="2530602" cy="790813"/>
      </dsp:txXfrm>
    </dsp:sp>
    <dsp:sp modelId="{1D377189-38FA-44FB-9886-A25D865375A4}">
      <dsp:nvSpPr>
        <dsp:cNvPr id="0" name=""/>
        <dsp:cNvSpPr/>
      </dsp:nvSpPr>
      <dsp:spPr>
        <a:xfrm>
          <a:off x="2796778" y="1488106"/>
          <a:ext cx="553569" cy="830353"/>
        </a:xfrm>
        <a:prstGeom prst="rect">
          <a:avLst/>
        </a:prstGeom>
        <a:blipFill>
          <a:blip xmlns:r="http://schemas.openxmlformats.org/officeDocument/2006/relationships" r:embed="rId5" cstate="print">
            <a:extLst>
              <a:ext uri="{28A0092B-C50C-407E-A947-70E740481C1C}">
                <a14:useLocalDpi xmlns:a14="http://schemas.microsoft.com/office/drawing/2010/main" val="0"/>
              </a:ext>
            </a:extLst>
          </a:blip>
          <a:srcRect/>
          <a:stretch>
            <a:fillRect l="-25000" r="-25000"/>
          </a:stretch>
        </a:blipFill>
        <a:ln w="26425"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sp>
    <dsp:sp modelId="{4F50CB91-2850-4662-936D-F5CF85EB32D2}">
      <dsp:nvSpPr>
        <dsp:cNvPr id="0" name=""/>
        <dsp:cNvSpPr/>
      </dsp:nvSpPr>
      <dsp:spPr>
        <a:xfrm>
          <a:off x="5694473" y="1602334"/>
          <a:ext cx="2530602" cy="790813"/>
        </a:xfrm>
        <a:prstGeom prst="rect">
          <a:avLst/>
        </a:prstGeom>
        <a:solidFill>
          <a:srgbClr val="FFFFFF">
            <a:alpha val="40000"/>
            <a:hueOff val="0"/>
            <a:satOff val="0"/>
            <a:lumOff val="0"/>
            <a:alphaOff val="0"/>
          </a:srgbClr>
        </a:solidFill>
        <a:ln w="9525" cap="flat" cmpd="sng" algn="ctr">
          <a:solidFill>
            <a:srgbClr val="7A7A7A">
              <a:hueOff val="0"/>
              <a:satOff val="0"/>
              <a:lumOff val="0"/>
              <a:alphaOff val="0"/>
            </a:srgb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5644" tIns="57150" rIns="57150" bIns="57150" numCol="1" spcCol="1270" anchor="ctr" anchorCtr="0">
          <a:noAutofit/>
        </a:bodyPr>
        <a:lstStyle/>
        <a:p>
          <a:pPr lvl="0" algn="l" defTabSz="666750" rtl="0">
            <a:lnSpc>
              <a:spcPct val="90000"/>
            </a:lnSpc>
            <a:spcBef>
              <a:spcPct val="0"/>
            </a:spcBef>
            <a:spcAft>
              <a:spcPct val="35000"/>
            </a:spcAft>
          </a:pPr>
          <a:r>
            <a:rPr sz="1500" kern="1200" dirty="0" err="1">
              <a:solidFill>
                <a:srgbClr val="3E6E5A"/>
              </a:solidFill>
              <a:latin typeface="+mn-lt"/>
              <a:ea typeface="+mn-ea"/>
              <a:cs typeface="+mn-cs"/>
            </a:rPr>
            <a:t>eHealth</a:t>
          </a:r>
          <a:r>
            <a:rPr sz="1500" kern="1200" dirty="0" err="1">
              <a:solidFill>
                <a:srgbClr val="000000">
                  <a:hueOff val="0"/>
                  <a:satOff val="0"/>
                  <a:lumOff val="0"/>
                  <a:alphaOff val="0"/>
                </a:srgbClr>
              </a:solidFill>
              <a:latin typeface="+mn-lt"/>
              <a:ea typeface="+mn-ea"/>
              <a:cs typeface="+mn-cs"/>
            </a:rPr>
            <a:t>Box</a:t>
          </a:r>
          <a:endParaRPr lang="en-GB" sz="1500" kern="1200" dirty="0">
            <a:solidFill>
              <a:srgbClr val="000000">
                <a:hueOff val="0"/>
                <a:satOff val="0"/>
                <a:lumOff val="0"/>
                <a:alphaOff val="0"/>
              </a:srgbClr>
            </a:solidFill>
            <a:latin typeface="+mn-lt"/>
            <a:ea typeface="+mn-ea"/>
            <a:cs typeface="+mn-cs"/>
          </a:endParaRPr>
        </a:p>
      </dsp:txBody>
      <dsp:txXfrm>
        <a:off x="5694473" y="1602334"/>
        <a:ext cx="2530602" cy="790813"/>
      </dsp:txXfrm>
    </dsp:sp>
    <dsp:sp modelId="{82E38FB2-A96C-4D7A-A866-6D7BE57189A0}">
      <dsp:nvSpPr>
        <dsp:cNvPr id="0" name=""/>
        <dsp:cNvSpPr/>
      </dsp:nvSpPr>
      <dsp:spPr>
        <a:xfrm>
          <a:off x="5589031" y="1488106"/>
          <a:ext cx="553569" cy="830353"/>
        </a:xfrm>
        <a:prstGeom prst="rect">
          <a:avLst/>
        </a:prstGeom>
        <a:blipFill>
          <a:blip xmlns:r="http://schemas.openxmlformats.org/officeDocument/2006/relationships" r:embed="rId6" cstate="print">
            <a:extLst>
              <a:ext uri="{28A0092B-C50C-407E-A947-70E740481C1C}">
                <a14:useLocalDpi xmlns:a14="http://schemas.microsoft.com/office/drawing/2010/main" val="0"/>
              </a:ext>
            </a:extLst>
          </a:blip>
          <a:srcRect/>
          <a:stretch>
            <a:fillRect l="-25000" r="-25000"/>
          </a:stretch>
        </a:blipFill>
        <a:ln w="26425"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sp>
    <dsp:sp modelId="{9C5C0C8B-F255-4694-B3C6-8BE7DBC5F7E5}">
      <dsp:nvSpPr>
        <dsp:cNvPr id="0" name=""/>
        <dsp:cNvSpPr/>
      </dsp:nvSpPr>
      <dsp:spPr>
        <a:xfrm>
          <a:off x="109966" y="2597880"/>
          <a:ext cx="2530602" cy="790813"/>
        </a:xfrm>
        <a:prstGeom prst="rect">
          <a:avLst/>
        </a:prstGeom>
        <a:solidFill>
          <a:srgbClr val="FFFFFF">
            <a:alpha val="40000"/>
            <a:hueOff val="0"/>
            <a:satOff val="0"/>
            <a:lumOff val="0"/>
            <a:alphaOff val="0"/>
          </a:srgbClr>
        </a:solidFill>
        <a:ln w="9525" cap="flat" cmpd="sng" algn="ctr">
          <a:solidFill>
            <a:srgbClr val="7A7A7A">
              <a:hueOff val="0"/>
              <a:satOff val="0"/>
              <a:lumOff val="0"/>
              <a:alphaOff val="0"/>
            </a:srgb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5644" tIns="57150" rIns="57150" bIns="57150" numCol="1" spcCol="1270" anchor="ctr" anchorCtr="0">
          <a:noAutofit/>
        </a:bodyPr>
        <a:lstStyle/>
        <a:p>
          <a:pPr lvl="0" algn="l" defTabSz="666750" rtl="0">
            <a:lnSpc>
              <a:spcPct val="90000"/>
            </a:lnSpc>
            <a:spcBef>
              <a:spcPct val="0"/>
            </a:spcBef>
            <a:spcAft>
              <a:spcPct val="35000"/>
            </a:spcAft>
          </a:pPr>
          <a:r>
            <a:rPr sz="1500" kern="1200">
              <a:solidFill>
                <a:srgbClr val="000000">
                  <a:hueOff val="0"/>
                  <a:satOff val="0"/>
                  <a:lumOff val="0"/>
                  <a:alphaOff val="0"/>
                </a:srgbClr>
              </a:solidFill>
              <a:latin typeface="+mn-lt"/>
              <a:ea typeface="+mn-ea"/>
              <a:cs typeface="+mn-cs"/>
            </a:rPr>
            <a:t>Timestamping</a:t>
          </a:r>
          <a:endParaRPr lang="en-GB" sz="1500" kern="1200">
            <a:solidFill>
              <a:srgbClr val="000000">
                <a:hueOff val="0"/>
                <a:satOff val="0"/>
                <a:lumOff val="0"/>
                <a:alphaOff val="0"/>
              </a:srgbClr>
            </a:solidFill>
            <a:latin typeface="+mn-lt"/>
            <a:ea typeface="+mn-ea"/>
            <a:cs typeface="+mn-cs"/>
          </a:endParaRPr>
        </a:p>
      </dsp:txBody>
      <dsp:txXfrm>
        <a:off x="109966" y="2597880"/>
        <a:ext cx="2530602" cy="790813"/>
      </dsp:txXfrm>
    </dsp:sp>
    <dsp:sp modelId="{A9E14B50-194E-4A93-B9D9-20BB56D81973}">
      <dsp:nvSpPr>
        <dsp:cNvPr id="0" name=""/>
        <dsp:cNvSpPr/>
      </dsp:nvSpPr>
      <dsp:spPr>
        <a:xfrm>
          <a:off x="4524" y="2483652"/>
          <a:ext cx="553569" cy="830353"/>
        </a:xfrm>
        <a:prstGeom prst="rect">
          <a:avLst/>
        </a:prstGeom>
        <a:blipFill>
          <a:blip xmlns:r="http://schemas.openxmlformats.org/officeDocument/2006/relationships" r:embed="rId7" cstate="print">
            <a:extLst>
              <a:ext uri="{28A0092B-C50C-407E-A947-70E740481C1C}">
                <a14:useLocalDpi xmlns:a14="http://schemas.microsoft.com/office/drawing/2010/main" val="0"/>
              </a:ext>
            </a:extLst>
          </a:blip>
          <a:srcRect/>
          <a:stretch>
            <a:fillRect l="-25000" r="-25000"/>
          </a:stretch>
        </a:blipFill>
        <a:ln w="26425"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sp>
    <dsp:sp modelId="{411BB13E-A3FD-42F9-8D3A-DD2DDC4A3516}">
      <dsp:nvSpPr>
        <dsp:cNvPr id="0" name=""/>
        <dsp:cNvSpPr/>
      </dsp:nvSpPr>
      <dsp:spPr>
        <a:xfrm>
          <a:off x="2902219" y="2597880"/>
          <a:ext cx="2530602" cy="790813"/>
        </a:xfrm>
        <a:prstGeom prst="rect">
          <a:avLst/>
        </a:prstGeom>
        <a:solidFill>
          <a:srgbClr val="FFFFFF">
            <a:alpha val="40000"/>
            <a:hueOff val="0"/>
            <a:satOff val="0"/>
            <a:lumOff val="0"/>
            <a:alphaOff val="0"/>
          </a:srgbClr>
        </a:solidFill>
        <a:ln w="9525" cap="flat" cmpd="sng" algn="ctr">
          <a:solidFill>
            <a:srgbClr val="7A7A7A">
              <a:hueOff val="0"/>
              <a:satOff val="0"/>
              <a:lumOff val="0"/>
              <a:alphaOff val="0"/>
            </a:srgb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5644" tIns="57150" rIns="57150" bIns="57150" numCol="1" spcCol="1270" anchor="ctr" anchorCtr="0">
          <a:noAutofit/>
        </a:bodyPr>
        <a:lstStyle/>
        <a:p>
          <a:pPr lvl="0" algn="l" defTabSz="666750" rtl="0">
            <a:lnSpc>
              <a:spcPct val="90000"/>
            </a:lnSpc>
            <a:spcBef>
              <a:spcPct val="0"/>
            </a:spcBef>
            <a:spcAft>
              <a:spcPct val="35000"/>
            </a:spcAft>
          </a:pPr>
          <a:r>
            <a:rPr lang="nl-BE" sz="1500" kern="1200" dirty="0" err="1" smtClean="0">
              <a:solidFill>
                <a:srgbClr val="000000">
                  <a:hueOff val="0"/>
                  <a:satOff val="0"/>
                  <a:lumOff val="0"/>
                  <a:alphaOff val="0"/>
                </a:srgbClr>
              </a:solidFill>
              <a:latin typeface="+mn-lt"/>
              <a:ea typeface="+mn-ea"/>
              <a:cs typeface="+mn-cs"/>
            </a:rPr>
            <a:t>Encoding</a:t>
          </a:r>
          <a:r>
            <a:rPr sz="1500" kern="1200" dirty="0" smtClean="0">
              <a:solidFill>
                <a:srgbClr val="000000">
                  <a:hueOff val="0"/>
                  <a:satOff val="0"/>
                  <a:lumOff val="0"/>
                  <a:alphaOff val="0"/>
                </a:srgbClr>
              </a:solidFill>
              <a:latin typeface="+mn-lt"/>
              <a:ea typeface="+mn-ea"/>
              <a:cs typeface="+mn-cs"/>
            </a:rPr>
            <a:t> </a:t>
          </a:r>
          <a:r>
            <a:rPr sz="1500" kern="1200" dirty="0">
              <a:solidFill>
                <a:srgbClr val="000000">
                  <a:hueOff val="0"/>
                  <a:satOff val="0"/>
                  <a:lumOff val="0"/>
                  <a:alphaOff val="0"/>
                </a:srgbClr>
              </a:solidFill>
              <a:latin typeface="+mn-lt"/>
              <a:ea typeface="+mn-ea"/>
              <a:cs typeface="+mn-cs"/>
            </a:rPr>
            <a:t>and </a:t>
          </a:r>
          <a:r>
            <a:rPr sz="1500" kern="1200" dirty="0" err="1">
              <a:solidFill>
                <a:srgbClr val="000000">
                  <a:hueOff val="0"/>
                  <a:satOff val="0"/>
                  <a:lumOff val="0"/>
                  <a:alphaOff val="0"/>
                </a:srgbClr>
              </a:solidFill>
              <a:latin typeface="+mn-lt"/>
              <a:ea typeface="+mn-ea"/>
              <a:cs typeface="+mn-cs"/>
            </a:rPr>
            <a:t>anonymization</a:t>
          </a:r>
          <a:endParaRPr lang="en-GB" sz="1500" kern="1200" dirty="0">
            <a:solidFill>
              <a:srgbClr val="000000">
                <a:hueOff val="0"/>
                <a:satOff val="0"/>
                <a:lumOff val="0"/>
                <a:alphaOff val="0"/>
              </a:srgbClr>
            </a:solidFill>
            <a:latin typeface="+mn-lt"/>
            <a:ea typeface="+mn-ea"/>
            <a:cs typeface="+mn-cs"/>
          </a:endParaRPr>
        </a:p>
      </dsp:txBody>
      <dsp:txXfrm>
        <a:off x="2902219" y="2597880"/>
        <a:ext cx="2530602" cy="790813"/>
      </dsp:txXfrm>
    </dsp:sp>
    <dsp:sp modelId="{70C2EA1E-D7DB-4E74-806D-4590DBE781A3}">
      <dsp:nvSpPr>
        <dsp:cNvPr id="0" name=""/>
        <dsp:cNvSpPr/>
      </dsp:nvSpPr>
      <dsp:spPr>
        <a:xfrm>
          <a:off x="2796778" y="2483652"/>
          <a:ext cx="553569" cy="830353"/>
        </a:xfrm>
        <a:prstGeom prst="rect">
          <a:avLst/>
        </a:prstGeom>
        <a:blipFill>
          <a:blip xmlns:r="http://schemas.openxmlformats.org/officeDocument/2006/relationships" r:embed="rId8" cstate="print">
            <a:extLst>
              <a:ext uri="{28A0092B-C50C-407E-A947-70E740481C1C}">
                <a14:useLocalDpi xmlns:a14="http://schemas.microsoft.com/office/drawing/2010/main" val="0"/>
              </a:ext>
            </a:extLst>
          </a:blip>
          <a:srcRect/>
          <a:stretch>
            <a:fillRect l="-25000" r="-25000"/>
          </a:stretch>
        </a:blipFill>
        <a:ln w="26425"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sp>
    <dsp:sp modelId="{E0757731-3698-433B-8E7C-2EB749869931}">
      <dsp:nvSpPr>
        <dsp:cNvPr id="0" name=""/>
        <dsp:cNvSpPr/>
      </dsp:nvSpPr>
      <dsp:spPr>
        <a:xfrm>
          <a:off x="5694473" y="2597880"/>
          <a:ext cx="2530602" cy="790813"/>
        </a:xfrm>
        <a:prstGeom prst="rect">
          <a:avLst/>
        </a:prstGeom>
        <a:solidFill>
          <a:srgbClr val="FFFFFF">
            <a:alpha val="40000"/>
            <a:hueOff val="0"/>
            <a:satOff val="0"/>
            <a:lumOff val="0"/>
            <a:alphaOff val="0"/>
          </a:srgbClr>
        </a:solidFill>
        <a:ln w="9525" cap="flat" cmpd="sng" algn="ctr">
          <a:solidFill>
            <a:srgbClr val="7A7A7A">
              <a:hueOff val="0"/>
              <a:satOff val="0"/>
              <a:lumOff val="0"/>
              <a:alphaOff val="0"/>
            </a:srgb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5644" tIns="57150" rIns="57150" bIns="57150" numCol="1" spcCol="1270" anchor="ctr" anchorCtr="0">
          <a:noAutofit/>
        </a:bodyPr>
        <a:lstStyle/>
        <a:p>
          <a:pPr lvl="0" algn="l" defTabSz="666750" rtl="0">
            <a:lnSpc>
              <a:spcPct val="90000"/>
            </a:lnSpc>
            <a:spcBef>
              <a:spcPct val="0"/>
            </a:spcBef>
            <a:spcAft>
              <a:spcPct val="35000"/>
            </a:spcAft>
          </a:pPr>
          <a:r>
            <a:rPr sz="1500" kern="1200" dirty="0">
              <a:solidFill>
                <a:srgbClr val="000000">
                  <a:hueOff val="0"/>
                  <a:satOff val="0"/>
                  <a:lumOff val="0"/>
                  <a:alphaOff val="0"/>
                </a:srgbClr>
              </a:solidFill>
              <a:latin typeface="+mn-lt"/>
              <a:ea typeface="+mn-ea"/>
              <a:cs typeface="+mn-cs"/>
            </a:rPr>
            <a:t>Consultation of the National Identification </a:t>
          </a:r>
          <a:r>
            <a:rPr lang="nl-BE" sz="1500" kern="1200" dirty="0" smtClean="0">
              <a:solidFill>
                <a:srgbClr val="000000">
                  <a:hueOff val="0"/>
                  <a:satOff val="0"/>
                  <a:lumOff val="0"/>
                  <a:alphaOff val="0"/>
                </a:srgbClr>
              </a:solidFill>
              <a:latin typeface="+mn-lt"/>
              <a:ea typeface="+mn-ea"/>
              <a:cs typeface="+mn-cs"/>
            </a:rPr>
            <a:t>Re</a:t>
          </a:r>
          <a:r>
            <a:rPr sz="1500" kern="1200" dirty="0" err="1" smtClean="0">
              <a:solidFill>
                <a:srgbClr val="000000">
                  <a:hueOff val="0"/>
                  <a:satOff val="0"/>
                  <a:lumOff val="0"/>
                  <a:alphaOff val="0"/>
                </a:srgbClr>
              </a:solidFill>
              <a:latin typeface="+mn-lt"/>
              <a:ea typeface="+mn-ea"/>
              <a:cs typeface="+mn-cs"/>
            </a:rPr>
            <a:t>gisters</a:t>
          </a:r>
          <a:endParaRPr lang="en-GB" sz="1500" kern="1200" dirty="0">
            <a:solidFill>
              <a:srgbClr val="000000">
                <a:hueOff val="0"/>
                <a:satOff val="0"/>
                <a:lumOff val="0"/>
                <a:alphaOff val="0"/>
              </a:srgbClr>
            </a:solidFill>
            <a:latin typeface="+mn-lt"/>
            <a:ea typeface="+mn-ea"/>
            <a:cs typeface="+mn-cs"/>
          </a:endParaRPr>
        </a:p>
      </dsp:txBody>
      <dsp:txXfrm>
        <a:off x="5694473" y="2597880"/>
        <a:ext cx="2530602" cy="790813"/>
      </dsp:txXfrm>
    </dsp:sp>
    <dsp:sp modelId="{139FD9EA-3509-4D4C-98D4-BC741BA871D8}">
      <dsp:nvSpPr>
        <dsp:cNvPr id="0" name=""/>
        <dsp:cNvSpPr/>
      </dsp:nvSpPr>
      <dsp:spPr>
        <a:xfrm>
          <a:off x="5589031" y="2483652"/>
          <a:ext cx="553569" cy="830353"/>
        </a:xfrm>
        <a:prstGeom prst="rect">
          <a:avLst/>
        </a:prstGeom>
        <a:blipFill>
          <a:blip xmlns:r="http://schemas.openxmlformats.org/officeDocument/2006/relationships" r:embed="rId9" cstate="print">
            <a:extLst>
              <a:ext uri="{28A0092B-C50C-407E-A947-70E740481C1C}">
                <a14:useLocalDpi xmlns:a14="http://schemas.microsoft.com/office/drawing/2010/main" val="0"/>
              </a:ext>
            </a:extLst>
          </a:blip>
          <a:srcRect/>
          <a:stretch>
            <a:fillRect l="-25000" r="-25000"/>
          </a:stretch>
        </a:blipFill>
        <a:ln w="26425"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sp>
    <dsp:sp modelId="{22C56DC3-2158-416C-A2CA-0A41276F6E72}">
      <dsp:nvSpPr>
        <dsp:cNvPr id="0" name=""/>
        <dsp:cNvSpPr/>
      </dsp:nvSpPr>
      <dsp:spPr>
        <a:xfrm>
          <a:off x="2902219" y="3593426"/>
          <a:ext cx="2530602" cy="790813"/>
        </a:xfrm>
        <a:prstGeom prst="rect">
          <a:avLst/>
        </a:prstGeom>
        <a:solidFill>
          <a:srgbClr val="FFFFFF">
            <a:alpha val="40000"/>
            <a:hueOff val="0"/>
            <a:satOff val="0"/>
            <a:lumOff val="0"/>
            <a:alphaOff val="0"/>
          </a:srgbClr>
        </a:solidFill>
        <a:ln w="9525" cap="flat" cmpd="sng" algn="ctr">
          <a:solidFill>
            <a:srgbClr val="7A7A7A">
              <a:hueOff val="0"/>
              <a:satOff val="0"/>
              <a:lumOff val="0"/>
              <a:alphaOff val="0"/>
            </a:srgb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5644" tIns="57150" rIns="57150" bIns="57150" numCol="1" spcCol="1270" anchor="ctr" anchorCtr="0">
          <a:noAutofit/>
        </a:bodyPr>
        <a:lstStyle/>
        <a:p>
          <a:pPr lvl="0" algn="l" defTabSz="666750" rtl="0">
            <a:lnSpc>
              <a:spcPct val="90000"/>
            </a:lnSpc>
            <a:spcBef>
              <a:spcPct val="0"/>
            </a:spcBef>
            <a:spcAft>
              <a:spcPct val="35000"/>
            </a:spcAft>
          </a:pPr>
          <a:r>
            <a:rPr sz="1500" kern="1200" dirty="0">
              <a:solidFill>
                <a:srgbClr val="000000">
                  <a:hueOff val="0"/>
                  <a:satOff val="0"/>
                  <a:lumOff val="0"/>
                  <a:alphaOff val="0"/>
                </a:srgbClr>
              </a:solidFill>
              <a:latin typeface="+mn-lt"/>
              <a:ea typeface="+mn-ea"/>
              <a:cs typeface="+mn-cs"/>
            </a:rPr>
            <a:t>Reference </a:t>
          </a:r>
          <a:r>
            <a:rPr lang="nl-BE" sz="1500" kern="1200" dirty="0" smtClean="0">
              <a:solidFill>
                <a:srgbClr val="000000">
                  <a:hueOff val="0"/>
                  <a:satOff val="0"/>
                  <a:lumOff val="0"/>
                  <a:alphaOff val="0"/>
                </a:srgbClr>
              </a:solidFill>
              <a:latin typeface="+mn-lt"/>
              <a:ea typeface="+mn-ea"/>
              <a:cs typeface="+mn-cs"/>
            </a:rPr>
            <a:t>directory</a:t>
          </a:r>
          <a:r>
            <a:rPr sz="1500" kern="1200" dirty="0" smtClean="0">
              <a:solidFill>
                <a:srgbClr val="000000">
                  <a:hueOff val="0"/>
                  <a:satOff val="0"/>
                  <a:lumOff val="0"/>
                  <a:alphaOff val="0"/>
                </a:srgbClr>
              </a:solidFill>
              <a:latin typeface="+mn-lt"/>
              <a:ea typeface="+mn-ea"/>
              <a:cs typeface="+mn-cs"/>
            </a:rPr>
            <a:t> </a:t>
          </a:r>
          <a:r>
            <a:rPr sz="1500" kern="1200" dirty="0">
              <a:solidFill>
                <a:srgbClr val="000000">
                  <a:hueOff val="0"/>
                  <a:satOff val="0"/>
                  <a:lumOff val="0"/>
                  <a:alphaOff val="0"/>
                </a:srgbClr>
              </a:solidFill>
              <a:latin typeface="+mn-lt"/>
              <a:ea typeface="+mn-ea"/>
              <a:cs typeface="+mn-cs"/>
            </a:rPr>
            <a:t>(</a:t>
          </a:r>
          <a:r>
            <a:rPr sz="1500" kern="1200" dirty="0" err="1">
              <a:solidFill>
                <a:srgbClr val="000000">
                  <a:hueOff val="0"/>
                  <a:satOff val="0"/>
                  <a:lumOff val="0"/>
                  <a:alphaOff val="0"/>
                </a:srgbClr>
              </a:solidFill>
              <a:latin typeface="+mn-lt"/>
              <a:ea typeface="+mn-ea"/>
              <a:cs typeface="+mn-cs"/>
            </a:rPr>
            <a:t>metahub</a:t>
          </a:r>
          <a:r>
            <a:rPr sz="1500" kern="1200" dirty="0">
              <a:solidFill>
                <a:srgbClr val="000000">
                  <a:hueOff val="0"/>
                  <a:satOff val="0"/>
                  <a:lumOff val="0"/>
                  <a:alphaOff val="0"/>
                </a:srgbClr>
              </a:solidFill>
              <a:latin typeface="+mn-lt"/>
              <a:ea typeface="+mn-ea"/>
              <a:cs typeface="+mn-cs"/>
            </a:rPr>
            <a:t>)</a:t>
          </a:r>
          <a:endParaRPr lang="en-GB" sz="1500" kern="1200" dirty="0">
            <a:solidFill>
              <a:srgbClr val="000000">
                <a:hueOff val="0"/>
                <a:satOff val="0"/>
                <a:lumOff val="0"/>
                <a:alphaOff val="0"/>
              </a:srgbClr>
            </a:solidFill>
            <a:latin typeface="+mn-lt"/>
            <a:ea typeface="+mn-ea"/>
            <a:cs typeface="+mn-cs"/>
          </a:endParaRPr>
        </a:p>
      </dsp:txBody>
      <dsp:txXfrm>
        <a:off x="2902219" y="3593426"/>
        <a:ext cx="2530602" cy="790813"/>
      </dsp:txXfrm>
    </dsp:sp>
    <dsp:sp modelId="{763F0339-AF8A-4C55-81EF-EEBFD25A8379}">
      <dsp:nvSpPr>
        <dsp:cNvPr id="0" name=""/>
        <dsp:cNvSpPr/>
      </dsp:nvSpPr>
      <dsp:spPr>
        <a:xfrm>
          <a:off x="2796778" y="3479197"/>
          <a:ext cx="553569" cy="830353"/>
        </a:xfrm>
        <a:prstGeom prst="rect">
          <a:avLst/>
        </a:prstGeom>
        <a:blipFill>
          <a:blip xmlns:r="http://schemas.openxmlformats.org/officeDocument/2006/relationships" r:embed="rId10" cstate="print">
            <a:extLst>
              <a:ext uri="{28A0092B-C50C-407E-A947-70E740481C1C}">
                <a14:useLocalDpi xmlns:a14="http://schemas.microsoft.com/office/drawing/2010/main" val="0"/>
              </a:ext>
            </a:extLst>
          </a:blip>
          <a:srcRect/>
          <a:stretch>
            <a:fillRect l="-25000" r="-25000"/>
          </a:stretch>
        </a:blipFill>
        <a:ln w="26425"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PictureStrips">
  <dgm:title val=""/>
  <dgm:desc val=""/>
  <dgm:catLst>
    <dgm:cat type="list" pri="12500"/>
    <dgm:cat type="picture" pri="13000"/>
    <dgm:cat type="pictureconvert" pri="13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40" srcId="0" destId="10" srcOrd="0" destOrd="0"/>
        <dgm:cxn modelId="50" srcId="0" destId="20" srcOrd="1" destOrd="0"/>
        <dgm:cxn modelId="60" srcId="0" destId="30" srcOrd="2" destOrd="0"/>
        <dgm:cxn modelId="70" srcId="0" destId="40" srcOrd="2" destOrd="0"/>
      </dgm:cxnLst>
      <dgm:bg/>
      <dgm:whole/>
    </dgm:dataModel>
  </dgm:clrData>
  <dgm:layoutNode name="Name0">
    <dgm:varLst>
      <dgm:dir/>
      <dgm:resizeHandles val="exact"/>
    </dgm:varLst>
    <dgm:choose name="Name1">
      <dgm:if name="Name2" func="var" arg="dir" op="equ" val="norm">
        <dgm:alg type="snake">
          <dgm:param type="off" val="ctr"/>
        </dgm:alg>
      </dgm:if>
      <dgm:else name="Name3">
        <dgm:alg type="snake">
          <dgm:param type="off" val="ctr"/>
          <dgm:param type="grDir" val="tR"/>
        </dgm:alg>
      </dgm:else>
    </dgm:choose>
    <dgm:shape xmlns:r="http://schemas.openxmlformats.org/officeDocument/2006/relationships" r:blip="">
      <dgm:adjLst/>
    </dgm:shape>
    <dgm:constrLst>
      <dgm:constr type="primFontSz" for="des" ptType="node" op="equ" val="65"/>
      <dgm:constr type="w" for="ch" forName="composite" refType="w"/>
      <dgm:constr type="h" for="ch" forName="composite" refType="h"/>
      <dgm:constr type="sp" refType="h" refFor="ch" refForName="composite" op="equ" fact="0.1"/>
      <dgm:constr type="h" for="ch" forName="sibTrans" refType="h" refFor="ch" refForName="composite" op="equ" fact="0.1"/>
      <dgm:constr type="w" for="ch" forName="sibTrans" refType="h" refFor="ch" refForName="sibTrans" op="equ"/>
    </dgm:constrLst>
    <dgm:forEach name="nodesForEach" axis="ch" ptType="node">
      <dgm:layoutNode name="composite">
        <dgm:alg type="composite">
          <dgm:param type="ar" val="3"/>
        </dgm:alg>
        <dgm:shape xmlns:r="http://schemas.openxmlformats.org/officeDocument/2006/relationships" r:blip="">
          <dgm:adjLst/>
        </dgm:shape>
        <dgm:choose name="Name4">
          <dgm:if name="Name5" func="var" arg="dir" op="equ" val="norm">
            <dgm:constrLst>
              <dgm:constr type="l" for="ch" forName="rect1" refType="w" fact="0.04"/>
              <dgm:constr type="t" for="ch" forName="rect1" refType="h" fact="0.13"/>
              <dgm:constr type="w" for="ch" forName="rect1" refType="w" fact="0.96"/>
              <dgm:constr type="h" for="ch" forName="rect1" refType="h" fact="0.9"/>
              <dgm:constr type="l" for="ch" forName="rect2" refType="w" fact="0"/>
              <dgm:constr type="t" for="ch" forName="rect2" refType="h" fact="0"/>
              <dgm:constr type="w" for="ch" forName="rect2" refType="w" fact="0.21"/>
              <dgm:constr type="h" for="ch" forName="rect2" refType="w" fact="0.315"/>
            </dgm:constrLst>
          </dgm:if>
          <dgm:else name="Name6">
            <dgm:constrLst>
              <dgm:constr type="l" for="ch" forName="rect1" refType="w" fact="0"/>
              <dgm:constr type="t" for="ch" forName="rect1" refType="h" fact="0.13"/>
              <dgm:constr type="w" for="ch" forName="rect1" refType="w" fact="0.96"/>
              <dgm:constr type="h" for="ch" forName="rect1" refType="h" fact="0.9"/>
              <dgm:constr type="l" for="ch" forName="rect2" refType="w" fact="0.79"/>
              <dgm:constr type="t" for="ch" forName="rect2" refType="h" fact="0"/>
              <dgm:constr type="w" for="ch" forName="rect2" refType="w" fact="0.21"/>
              <dgm:constr type="h" for="ch" forName="rect2" refType="w" fact="0.315"/>
            </dgm:constrLst>
          </dgm:else>
        </dgm:choose>
        <dgm:layoutNode name="rect1" styleLbl="trAlignAcc1">
          <dgm:varLst>
            <dgm:bulletEnabled val="1"/>
          </dgm:varLst>
          <dgm:alg type="tx">
            <dgm:param type="parTxLTRAlign" val="l"/>
          </dgm:alg>
          <dgm:shape xmlns:r="http://schemas.openxmlformats.org/officeDocument/2006/relationships" type="rect" r:blip="">
            <dgm:adjLst/>
          </dgm:shape>
          <dgm:presOf axis="desOrSelf" ptType="node"/>
          <dgm:choose name="Name7">
            <dgm:if name="Name8" func="var" arg="dir" op="equ" val="norm">
              <dgm:constrLst>
                <dgm:constr type="lMarg" refType="w" fact="0.6"/>
                <dgm:constr type="rMarg" refType="primFontSz" fact="0.3"/>
                <dgm:constr type="tMarg" refType="primFontSz" fact="0.3"/>
                <dgm:constr type="bMarg" refType="primFontSz" fact="0.3"/>
              </dgm:constrLst>
            </dgm:if>
            <dgm:else name="Name9">
              <dgm:constrLst>
                <dgm:constr type="lMarg" refType="primFontSz" fact="0.3"/>
                <dgm:constr type="rMarg" refType="w" fact="0.6"/>
                <dgm:constr type="tMarg" refType="primFontSz" fact="0.3"/>
                <dgm:constr type="bMarg" refType="primFontSz" fact="0.3"/>
              </dgm:constrLst>
            </dgm:else>
          </dgm:choose>
          <dgm:ruleLst>
            <dgm:rule type="primFontSz" val="5" fact="NaN" max="NaN"/>
          </dgm:ruleLst>
        </dgm:layoutNode>
        <dgm:layoutNode name="rect2" styleLbl="fgImgPlac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C8C9EB83-5D73-43FC-9170-A649F8E8ED23}" type="datetimeFigureOut">
              <a:rPr lang="en-US"/>
              <a:pPr>
                <a:defRPr/>
              </a:pPr>
              <a:t>10/24/2018</a:t>
            </a:fld>
            <a:endParaRPr lang="fr-BE"/>
          </a:p>
        </p:txBody>
      </p:sp>
      <p:sp>
        <p:nvSpPr>
          <p:cNvPr id="4" name="Footer Placeholder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24501A80-24C0-47E3-8742-A118B1F994BB}" type="slidenum">
              <a:rPr lang="en-US"/>
              <a:pPr>
                <a:defRPr/>
              </a:pPr>
              <a:t>‹#›</a:t>
            </a:fld>
            <a:endParaRPr lang="fr-BE"/>
          </a:p>
        </p:txBody>
      </p:sp>
    </p:spTree>
    <p:extLst>
      <p:ext uri="{BB962C8B-B14F-4D97-AF65-F5344CB8AC3E}">
        <p14:creationId xmlns:p14="http://schemas.microsoft.com/office/powerpoint/2010/main" val="35331931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968194B6-1DF9-4A94-8504-B97DC84F47B9}" type="datetimeFigureOut">
              <a:rPr lang="en-US"/>
              <a:pPr>
                <a:defRPr/>
              </a:pPr>
              <a:t>10/24/2018</a:t>
            </a:fld>
            <a:endParaRPr lang="fr-BE"/>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372CFF50-5402-4ADD-B88C-045BFB565642}" type="slidenum">
              <a:rPr lang="en-US"/>
              <a:pPr>
                <a:defRPr/>
              </a:pPr>
              <a:t>‹#›</a:t>
            </a:fld>
            <a:endParaRPr lang="fr-BE"/>
          </a:p>
        </p:txBody>
      </p:sp>
    </p:spTree>
    <p:extLst>
      <p:ext uri="{BB962C8B-B14F-4D97-AF65-F5344CB8AC3E}">
        <p14:creationId xmlns:p14="http://schemas.microsoft.com/office/powerpoint/2010/main" val="109727336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ncbi.nlm.nih.gov/pmc/articles/PMC4341817/#CR24"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80DF003-9532-45B2-A88B-F94D0FEB7981}" type="slidenum">
              <a:rPr lang="en-US" smtClean="0"/>
              <a:t>1</a:t>
            </a:fld>
            <a:endParaRPr lang="nl-BE"/>
          </a:p>
        </p:txBody>
      </p:sp>
    </p:spTree>
    <p:extLst>
      <p:ext uri="{BB962C8B-B14F-4D97-AF65-F5344CB8AC3E}">
        <p14:creationId xmlns:p14="http://schemas.microsoft.com/office/powerpoint/2010/main" val="12569737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56D307B-0156-4A5F-B2EC-9D722360EEB4}" type="slidenum">
              <a:rPr kumimoji="0" lang="en-US" sz="1200" b="0" i="0" u="none" strike="noStrike" kern="1200" cap="none" spc="0" normalizeH="0" baseline="0" noProof="0" smtClean="0">
                <a:ln>
                  <a:noFill/>
                </a:ln>
                <a:solidFill>
                  <a:prstClr val="black"/>
                </a:solidFill>
                <a:effectLst/>
                <a:uLnTx/>
                <a:uFillTx/>
                <a:latin typeface="Calibri" pitchFamily="34"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30</a:t>
            </a:fld>
            <a:endParaRPr kumimoji="0" lang="en-US" sz="1200" b="0" i="0" u="none" strike="noStrike" kern="1200" cap="none" spc="0" normalizeH="0" baseline="0" noProof="0">
              <a:ln>
                <a:noFill/>
              </a:ln>
              <a:solidFill>
                <a:prstClr val="black"/>
              </a:solidFill>
              <a:effectLst/>
              <a:uLnTx/>
              <a:uFillTx/>
              <a:latin typeface="Calibri" pitchFamily="34" charset="0"/>
              <a:ea typeface="+mn-ea"/>
              <a:cs typeface="Arial" charset="0"/>
            </a:endParaRPr>
          </a:p>
        </p:txBody>
      </p:sp>
    </p:spTree>
    <p:extLst>
      <p:ext uri="{BB962C8B-B14F-4D97-AF65-F5344CB8AC3E}">
        <p14:creationId xmlns:p14="http://schemas.microsoft.com/office/powerpoint/2010/main" val="27009051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56D307B-0156-4A5F-B2EC-9D722360EEB4}" type="slidenum">
              <a:rPr kumimoji="0" lang="en-US" sz="1200" b="0" i="0" u="none" strike="noStrike" kern="1200" cap="none" spc="0" normalizeH="0" baseline="0" noProof="0" smtClean="0">
                <a:ln>
                  <a:noFill/>
                </a:ln>
                <a:solidFill>
                  <a:prstClr val="black"/>
                </a:solidFill>
                <a:effectLst/>
                <a:uLnTx/>
                <a:uFillTx/>
                <a:latin typeface="Calibri" pitchFamily="34"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35</a:t>
            </a:fld>
            <a:endParaRPr kumimoji="0" lang="en-US" sz="1200" b="0" i="0" u="none" strike="noStrike" kern="1200" cap="none" spc="0" normalizeH="0" baseline="0" noProof="0">
              <a:ln>
                <a:noFill/>
              </a:ln>
              <a:solidFill>
                <a:prstClr val="black"/>
              </a:solidFill>
              <a:effectLst/>
              <a:uLnTx/>
              <a:uFillTx/>
              <a:latin typeface="Calibri" pitchFamily="34" charset="0"/>
              <a:ea typeface="+mn-ea"/>
              <a:cs typeface="Arial" charset="0"/>
            </a:endParaRPr>
          </a:p>
        </p:txBody>
      </p:sp>
    </p:spTree>
    <p:extLst>
      <p:ext uri="{BB962C8B-B14F-4D97-AF65-F5344CB8AC3E}">
        <p14:creationId xmlns:p14="http://schemas.microsoft.com/office/powerpoint/2010/main" val="12778771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56D307B-0156-4A5F-B2EC-9D722360EEB4}" type="slidenum">
              <a:rPr kumimoji="0" lang="en-US" sz="1200" b="0" i="0" u="none" strike="noStrike" kern="1200" cap="none" spc="0" normalizeH="0" baseline="0" noProof="0" smtClean="0">
                <a:ln>
                  <a:noFill/>
                </a:ln>
                <a:solidFill>
                  <a:prstClr val="black"/>
                </a:solidFill>
                <a:effectLst/>
                <a:uLnTx/>
                <a:uFillTx/>
                <a:latin typeface="Calibri" pitchFamily="34"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36</a:t>
            </a:fld>
            <a:endParaRPr kumimoji="0" lang="en-US" sz="1200" b="0" i="0" u="none" strike="noStrike" kern="1200" cap="none" spc="0" normalizeH="0" baseline="0" noProof="0">
              <a:ln>
                <a:noFill/>
              </a:ln>
              <a:solidFill>
                <a:prstClr val="black"/>
              </a:solidFill>
              <a:effectLst/>
              <a:uLnTx/>
              <a:uFillTx/>
              <a:latin typeface="Calibri" pitchFamily="34" charset="0"/>
              <a:ea typeface="+mn-ea"/>
              <a:cs typeface="Arial" charset="0"/>
            </a:endParaRPr>
          </a:p>
        </p:txBody>
      </p:sp>
    </p:spTree>
    <p:extLst>
      <p:ext uri="{BB962C8B-B14F-4D97-AF65-F5344CB8AC3E}">
        <p14:creationId xmlns:p14="http://schemas.microsoft.com/office/powerpoint/2010/main" val="2395877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67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16740"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fontAlgn="base">
              <a:spcBef>
                <a:spcPct val="0"/>
              </a:spcBef>
              <a:spcAft>
                <a:spcPct val="0"/>
              </a:spcAft>
              <a:defRPr/>
            </a:pPr>
            <a:fld id="{709F67EB-25E8-4433-94A8-CC9DEB89FA24}" type="slidenum">
              <a:rPr lang="en-US" altLang="en-US" smtClean="0">
                <a:latin typeface="Calibri" pitchFamily="34" charset="0"/>
              </a:rPr>
              <a:pPr fontAlgn="base">
                <a:spcBef>
                  <a:spcPct val="0"/>
                </a:spcBef>
                <a:spcAft>
                  <a:spcPct val="0"/>
                </a:spcAft>
                <a:defRPr/>
              </a:pPr>
              <a:t>38</a:t>
            </a:fld>
            <a:endParaRPr lang="nl-BE" altLang="en-US" smtClean="0">
              <a:latin typeface="Calibri"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01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90116"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fontAlgn="base">
              <a:spcBef>
                <a:spcPct val="0"/>
              </a:spcBef>
              <a:spcAft>
                <a:spcPct val="0"/>
              </a:spcAft>
              <a:defRPr/>
            </a:pPr>
            <a:fld id="{94CE99AC-8FB6-430F-B463-D593060D1D91}" type="slidenum">
              <a:rPr lang="en-US" altLang="en-US" smtClean="0">
                <a:latin typeface="Calibri" pitchFamily="34" charset="0"/>
              </a:rPr>
              <a:pPr fontAlgn="base">
                <a:spcBef>
                  <a:spcPct val="0"/>
                </a:spcBef>
                <a:spcAft>
                  <a:spcPct val="0"/>
                </a:spcAft>
                <a:defRPr/>
              </a:pPr>
              <a:t>2</a:t>
            </a:fld>
            <a:endParaRPr lang="nl-BE" altLang="en-US" smtClean="0">
              <a:latin typeface="Calibri"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en-US" b="1" i="1" dirty="0" smtClean="0"/>
              <a:t>Clinical operations</a:t>
            </a:r>
            <a:r>
              <a:rPr lang="en-US" i="1" dirty="0" smtClean="0"/>
              <a:t>: Comparative effectiveness research to determine more clinically relevant and cost-effective ways to diagnose and treat patients.</a:t>
            </a:r>
          </a:p>
          <a:p>
            <a:r>
              <a:rPr lang="en-US" b="1" i="1" dirty="0" smtClean="0"/>
              <a:t>Research &amp; development</a:t>
            </a:r>
            <a:r>
              <a:rPr lang="en-US" i="1" dirty="0" smtClean="0"/>
              <a:t>: 1) predictive modeling to lower attrition and produce a leaner, faster, more targeted R &amp; D pipeline in drugs and devices; 2) statistical tools and algorithms to improve clinical trial design and patient recruitment to better match treatments to individual patients, thus reducing trial failures and speeding new treatments to market; and 3) analyzing clinical trials and patient records to identify follow-on indications and discover adverse effects before products reach the market.</a:t>
            </a:r>
          </a:p>
          <a:p>
            <a:r>
              <a:rPr lang="en-US" b="1" i="1" dirty="0" smtClean="0"/>
              <a:t>Public health: </a:t>
            </a:r>
            <a:r>
              <a:rPr lang="en-US" i="1" dirty="0" smtClean="0"/>
              <a:t>1) analyzing disease patterns and tracking disease outbreaks and transmission to improve public health surveillance and speed response; 2) faster development of more accurately targeted vaccines, e.g., choosing the annual influenza strains; and, 3) turning large amounts of data into actionable information that can be used to identify needs, provide services, and predict and prevent crises, especially for the benefit of populations [</a:t>
            </a:r>
            <a:r>
              <a:rPr lang="en-US" i="1" dirty="0" smtClean="0">
                <a:hlinkClick r:id="rId3"/>
              </a:rPr>
              <a:t>24</a:t>
            </a:r>
            <a:r>
              <a:rPr lang="en-US" i="1" dirty="0" smtClean="0"/>
              <a:t>].</a:t>
            </a:r>
          </a:p>
          <a:p>
            <a:r>
              <a:rPr lang="en-US" i="1" dirty="0" smtClean="0"/>
              <a:t>In addition, suggests big data analytics in healthcare can contribute to</a:t>
            </a:r>
          </a:p>
          <a:p>
            <a:r>
              <a:rPr lang="en-US" i="1" dirty="0" smtClean="0"/>
              <a:t>Evidence-based medicine: Combine and analyze a variety of structured and unstructured data-EMRs, financial and operational data, clinical data, and genomic data to match treatments with outcomes, predict patients at risk for disease or readmission and provide more efficient care;</a:t>
            </a:r>
          </a:p>
          <a:p>
            <a:r>
              <a:rPr lang="en-US" i="1" dirty="0" smtClean="0"/>
              <a:t>Genomic analytics: Execute gene sequencing more efficiently and cost effectively and make genomic analysis a part of the regular medical care decision process and the growing patient medical record;</a:t>
            </a:r>
          </a:p>
          <a:p>
            <a:r>
              <a:rPr lang="en-US" i="1" dirty="0" smtClean="0"/>
              <a:t>Pre-adjudication fraud analysis: Rapidly analyze large numbers of claim requests to reduce fraud, waste and abuse;</a:t>
            </a:r>
          </a:p>
          <a:p>
            <a:r>
              <a:rPr lang="en-US" i="1" dirty="0" smtClean="0"/>
              <a:t>Device/remote monitoring: Capture and analyze in real-time large volumes of fast-moving data from in-hospital and in-home devices, for safety monitoring and adverse event prediction;</a:t>
            </a:r>
          </a:p>
          <a:p>
            <a:r>
              <a:rPr lang="en-US" i="1" dirty="0" smtClean="0"/>
              <a:t>Patient profile analytics: Apply advanced analytics to patient profiles (e.g., segmentation and predictive modeling) to identify individuals who would benefit from proactive care or lifestyle changes, for example, those patients at risk of developing a specific disease (e.g., diabetes) who would benefit from preventive care</a:t>
            </a:r>
          </a:p>
        </p:txBody>
      </p:sp>
      <p:sp>
        <p:nvSpPr>
          <p:cNvPr id="4" name="Tijdelijke aanduiding voor dianummer 3"/>
          <p:cNvSpPr>
            <a:spLocks noGrp="1"/>
          </p:cNvSpPr>
          <p:nvPr>
            <p:ph type="sldNum" sz="quarter" idx="10"/>
          </p:nvPr>
        </p:nvSpPr>
        <p:spPr/>
        <p:txBody>
          <a:bodyPr/>
          <a:lstStyle/>
          <a:p>
            <a:pPr>
              <a:defRPr/>
            </a:pPr>
            <a:fld id="{372CFF50-5402-4ADD-B88C-045BFB565642}" type="slidenum">
              <a:rPr lang="en-US" smtClean="0"/>
              <a:pPr>
                <a:defRPr/>
              </a:pPr>
              <a:t>6</a:t>
            </a:fld>
            <a:endParaRPr lang="fr-BE"/>
          </a:p>
        </p:txBody>
      </p:sp>
    </p:spTree>
    <p:extLst>
      <p:ext uri="{BB962C8B-B14F-4D97-AF65-F5344CB8AC3E}">
        <p14:creationId xmlns:p14="http://schemas.microsoft.com/office/powerpoint/2010/main" val="18867014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txBox="1">
            <a:spLocks noGrp="1" noChangeArrowheads="1"/>
          </p:cNvSpPr>
          <p:nvPr/>
        </p:nvSpPr>
        <p:spPr bwMode="auto">
          <a:xfrm>
            <a:off x="3850443" y="9428583"/>
            <a:ext cx="2945659" cy="496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5" tIns="45718" rIns="91435" bIns="45718" anchor="b"/>
          <a:lstStyle>
            <a:lvl1pPr defTabSz="931863" eaLnBrk="0" hangingPunct="0">
              <a:defRPr>
                <a:solidFill>
                  <a:schemeClr val="tx1"/>
                </a:solidFill>
                <a:latin typeface="Calibri" pitchFamily="34" charset="0"/>
                <a:cs typeface="Arial" charset="0"/>
              </a:defRPr>
            </a:lvl1pPr>
            <a:lvl2pPr marL="742950" indent="-285750" defTabSz="931863" eaLnBrk="0" hangingPunct="0">
              <a:defRPr>
                <a:solidFill>
                  <a:schemeClr val="tx1"/>
                </a:solidFill>
                <a:latin typeface="Calibri" pitchFamily="34" charset="0"/>
                <a:cs typeface="Arial" charset="0"/>
              </a:defRPr>
            </a:lvl2pPr>
            <a:lvl3pPr marL="1143000" indent="-228600" defTabSz="931863" eaLnBrk="0" hangingPunct="0">
              <a:defRPr>
                <a:solidFill>
                  <a:schemeClr val="tx1"/>
                </a:solidFill>
                <a:latin typeface="Calibri" pitchFamily="34" charset="0"/>
                <a:cs typeface="Arial" charset="0"/>
              </a:defRPr>
            </a:lvl3pPr>
            <a:lvl4pPr marL="1600200" indent="-228600" defTabSz="931863" eaLnBrk="0" hangingPunct="0">
              <a:defRPr>
                <a:solidFill>
                  <a:schemeClr val="tx1"/>
                </a:solidFill>
                <a:latin typeface="Calibri" pitchFamily="34" charset="0"/>
                <a:cs typeface="Arial" charset="0"/>
              </a:defRPr>
            </a:lvl4pPr>
            <a:lvl5pPr marL="2057400" indent="-228600" defTabSz="931863" eaLnBrk="0" hangingPunct="0">
              <a:defRPr>
                <a:solidFill>
                  <a:schemeClr val="tx1"/>
                </a:solidFill>
                <a:latin typeface="Calibri" pitchFamily="34" charset="0"/>
                <a:cs typeface="Arial" charset="0"/>
              </a:defRPr>
            </a:lvl5pPr>
            <a:lvl6pPr marL="2514600" indent="-228600" defTabSz="931863" eaLnBrk="0" fontAlgn="base" hangingPunct="0">
              <a:spcBef>
                <a:spcPct val="0"/>
              </a:spcBef>
              <a:spcAft>
                <a:spcPct val="0"/>
              </a:spcAft>
              <a:defRPr>
                <a:solidFill>
                  <a:schemeClr val="tx1"/>
                </a:solidFill>
                <a:latin typeface="Calibri" pitchFamily="34" charset="0"/>
                <a:cs typeface="Arial" charset="0"/>
              </a:defRPr>
            </a:lvl6pPr>
            <a:lvl7pPr marL="2971800" indent="-228600" defTabSz="931863" eaLnBrk="0" fontAlgn="base" hangingPunct="0">
              <a:spcBef>
                <a:spcPct val="0"/>
              </a:spcBef>
              <a:spcAft>
                <a:spcPct val="0"/>
              </a:spcAft>
              <a:defRPr>
                <a:solidFill>
                  <a:schemeClr val="tx1"/>
                </a:solidFill>
                <a:latin typeface="Calibri" pitchFamily="34" charset="0"/>
                <a:cs typeface="Arial" charset="0"/>
              </a:defRPr>
            </a:lvl7pPr>
            <a:lvl8pPr marL="3429000" indent="-228600" defTabSz="931863" eaLnBrk="0" fontAlgn="base" hangingPunct="0">
              <a:spcBef>
                <a:spcPct val="0"/>
              </a:spcBef>
              <a:spcAft>
                <a:spcPct val="0"/>
              </a:spcAft>
              <a:defRPr>
                <a:solidFill>
                  <a:schemeClr val="tx1"/>
                </a:solidFill>
                <a:latin typeface="Calibri" pitchFamily="34" charset="0"/>
                <a:cs typeface="Arial" charset="0"/>
              </a:defRPr>
            </a:lvl8pPr>
            <a:lvl9pPr marL="3886200" indent="-228600" defTabSz="931863"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8AEB3D34-D951-4230-BE2A-6FE606726F5B}" type="slidenum">
              <a:rPr lang="nl-NL" altLang="en-US" sz="1200">
                <a:latin typeface="Arial" charset="0"/>
              </a:rPr>
              <a:pPr algn="r" eaLnBrk="1" hangingPunct="1"/>
              <a:t>18</a:t>
            </a:fld>
            <a:endParaRPr lang="en-GB" altLang="en-US" sz="1200">
              <a:latin typeface="Arial" charset="0"/>
            </a:endParaRPr>
          </a:p>
        </p:txBody>
      </p:sp>
      <p:sp>
        <p:nvSpPr>
          <p:cNvPr id="60419" name="Rectangle 7"/>
          <p:cNvSpPr txBox="1">
            <a:spLocks noGrp="1" noChangeArrowheads="1"/>
          </p:cNvSpPr>
          <p:nvPr/>
        </p:nvSpPr>
        <p:spPr bwMode="auto">
          <a:xfrm>
            <a:off x="3850443" y="9428583"/>
            <a:ext cx="2945659" cy="496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5" tIns="45718" rIns="91435" bIns="45718" anchor="b"/>
          <a:lstStyle>
            <a:lvl1pPr defTabSz="931863" eaLnBrk="0" hangingPunct="0">
              <a:defRPr>
                <a:solidFill>
                  <a:schemeClr val="tx1"/>
                </a:solidFill>
                <a:latin typeface="Calibri" pitchFamily="34" charset="0"/>
                <a:cs typeface="Arial" charset="0"/>
              </a:defRPr>
            </a:lvl1pPr>
            <a:lvl2pPr marL="742950" indent="-285750" defTabSz="931863" eaLnBrk="0" hangingPunct="0">
              <a:defRPr>
                <a:solidFill>
                  <a:schemeClr val="tx1"/>
                </a:solidFill>
                <a:latin typeface="Calibri" pitchFamily="34" charset="0"/>
                <a:cs typeface="Arial" charset="0"/>
              </a:defRPr>
            </a:lvl2pPr>
            <a:lvl3pPr marL="1143000" indent="-228600" defTabSz="931863" eaLnBrk="0" hangingPunct="0">
              <a:defRPr>
                <a:solidFill>
                  <a:schemeClr val="tx1"/>
                </a:solidFill>
                <a:latin typeface="Calibri" pitchFamily="34" charset="0"/>
                <a:cs typeface="Arial" charset="0"/>
              </a:defRPr>
            </a:lvl3pPr>
            <a:lvl4pPr marL="1600200" indent="-228600" defTabSz="931863" eaLnBrk="0" hangingPunct="0">
              <a:defRPr>
                <a:solidFill>
                  <a:schemeClr val="tx1"/>
                </a:solidFill>
                <a:latin typeface="Calibri" pitchFamily="34" charset="0"/>
                <a:cs typeface="Arial" charset="0"/>
              </a:defRPr>
            </a:lvl4pPr>
            <a:lvl5pPr marL="2057400" indent="-228600" defTabSz="931863" eaLnBrk="0" hangingPunct="0">
              <a:defRPr>
                <a:solidFill>
                  <a:schemeClr val="tx1"/>
                </a:solidFill>
                <a:latin typeface="Calibri" pitchFamily="34" charset="0"/>
                <a:cs typeface="Arial" charset="0"/>
              </a:defRPr>
            </a:lvl5pPr>
            <a:lvl6pPr marL="2514600" indent="-228600" defTabSz="931863" eaLnBrk="0" fontAlgn="base" hangingPunct="0">
              <a:spcBef>
                <a:spcPct val="0"/>
              </a:spcBef>
              <a:spcAft>
                <a:spcPct val="0"/>
              </a:spcAft>
              <a:defRPr>
                <a:solidFill>
                  <a:schemeClr val="tx1"/>
                </a:solidFill>
                <a:latin typeface="Calibri" pitchFamily="34" charset="0"/>
                <a:cs typeface="Arial" charset="0"/>
              </a:defRPr>
            </a:lvl6pPr>
            <a:lvl7pPr marL="2971800" indent="-228600" defTabSz="931863" eaLnBrk="0" fontAlgn="base" hangingPunct="0">
              <a:spcBef>
                <a:spcPct val="0"/>
              </a:spcBef>
              <a:spcAft>
                <a:spcPct val="0"/>
              </a:spcAft>
              <a:defRPr>
                <a:solidFill>
                  <a:schemeClr val="tx1"/>
                </a:solidFill>
                <a:latin typeface="Calibri" pitchFamily="34" charset="0"/>
                <a:cs typeface="Arial" charset="0"/>
              </a:defRPr>
            </a:lvl7pPr>
            <a:lvl8pPr marL="3429000" indent="-228600" defTabSz="931863" eaLnBrk="0" fontAlgn="base" hangingPunct="0">
              <a:spcBef>
                <a:spcPct val="0"/>
              </a:spcBef>
              <a:spcAft>
                <a:spcPct val="0"/>
              </a:spcAft>
              <a:defRPr>
                <a:solidFill>
                  <a:schemeClr val="tx1"/>
                </a:solidFill>
                <a:latin typeface="Calibri" pitchFamily="34" charset="0"/>
                <a:cs typeface="Arial" charset="0"/>
              </a:defRPr>
            </a:lvl8pPr>
            <a:lvl9pPr marL="3886200" indent="-228600" defTabSz="931863"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26157620-3D31-4072-88FD-FE5C84BB4A60}" type="slidenum">
              <a:rPr lang="nl-NL" altLang="en-US" sz="1200">
                <a:latin typeface="Arial" charset="0"/>
              </a:rPr>
              <a:pPr algn="r" eaLnBrk="1" hangingPunct="1"/>
              <a:t>18</a:t>
            </a:fld>
            <a:endParaRPr lang="en-GB" altLang="en-US" sz="1200">
              <a:latin typeface="Arial" charset="0"/>
            </a:endParaRPr>
          </a:p>
        </p:txBody>
      </p:sp>
      <p:sp>
        <p:nvSpPr>
          <p:cNvPr id="6042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2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fr-FR"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80DF003-9532-45B2-A88B-F94D0FEB7981}" type="slidenum">
              <a:rPr lang="en-US" smtClean="0"/>
              <a:t>19</a:t>
            </a:fld>
            <a:endParaRPr lang="en-GB"/>
          </a:p>
        </p:txBody>
      </p:sp>
    </p:spTree>
    <p:extLst>
      <p:ext uri="{BB962C8B-B14F-4D97-AF65-F5344CB8AC3E}">
        <p14:creationId xmlns:p14="http://schemas.microsoft.com/office/powerpoint/2010/main" val="4812929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(1) Software application </a:t>
            </a:r>
            <a:r>
              <a:rPr lang="en-US" sz="1200" b="1" kern="1200" dirty="0" smtClean="0">
                <a:solidFill>
                  <a:schemeClr val="tx1"/>
                </a:solidFill>
                <a:effectLst/>
                <a:latin typeface="+mn-lt"/>
                <a:ea typeface="+mn-ea"/>
                <a:cs typeface="+mn-cs"/>
              </a:rPr>
              <a:t>HD4DP</a:t>
            </a:r>
            <a:r>
              <a:rPr lang="en-US" sz="1200" kern="1200" dirty="0" smtClean="0">
                <a:solidFill>
                  <a:schemeClr val="tx1"/>
                </a:solidFill>
                <a:effectLst/>
                <a:latin typeface="+mn-lt"/>
                <a:ea typeface="+mn-ea"/>
                <a:cs typeface="+mn-cs"/>
              </a:rPr>
              <a:t> (healthdata for data providers) installed in hospital: automatic capture of existing data (using </a:t>
            </a:r>
            <a:r>
              <a:rPr lang="en-US" sz="1200" kern="1200" dirty="0" err="1" smtClean="0">
                <a:solidFill>
                  <a:schemeClr val="tx1"/>
                </a:solidFill>
                <a:effectLst/>
                <a:latin typeface="+mn-lt"/>
                <a:ea typeface="+mn-ea"/>
                <a:cs typeface="+mn-cs"/>
              </a:rPr>
              <a:t>webservices</a:t>
            </a:r>
            <a:r>
              <a:rPr lang="en-US" sz="1200" kern="1200" dirty="0" smtClean="0">
                <a:solidFill>
                  <a:schemeClr val="tx1"/>
                </a:solidFill>
                <a:effectLst/>
                <a:latin typeface="+mn-lt"/>
                <a:ea typeface="+mn-ea"/>
                <a:cs typeface="+mn-cs"/>
              </a:rPr>
              <a:t> or </a:t>
            </a:r>
            <a:r>
              <a:rPr lang="en-US" sz="1200" kern="1200" dirty="0" err="1" smtClean="0">
                <a:solidFill>
                  <a:schemeClr val="tx1"/>
                </a:solidFill>
                <a:effectLst/>
                <a:latin typeface="+mn-lt"/>
                <a:ea typeface="+mn-ea"/>
                <a:cs typeface="+mn-cs"/>
              </a:rPr>
              <a:t>csv</a:t>
            </a:r>
            <a:r>
              <a:rPr lang="en-US" sz="1200" kern="1200" dirty="0" smtClean="0">
                <a:solidFill>
                  <a:schemeClr val="tx1"/>
                </a:solidFill>
                <a:effectLst/>
                <a:latin typeface="+mn-lt"/>
                <a:ea typeface="+mn-ea"/>
                <a:cs typeface="+mn-cs"/>
              </a:rPr>
              <a:t> polling) from operational systems (like EHR, LIMS, …) with possibility of manual input and validation in </a:t>
            </a:r>
            <a:r>
              <a:rPr lang="en-US" sz="1200" kern="1200" dirty="0" err="1" smtClean="0">
                <a:solidFill>
                  <a:schemeClr val="tx1"/>
                </a:solidFill>
                <a:effectLst/>
                <a:latin typeface="+mn-lt"/>
                <a:ea typeface="+mn-ea"/>
                <a:cs typeface="+mn-cs"/>
              </a:rPr>
              <a:t>eform</a:t>
            </a:r>
            <a:r>
              <a:rPr lang="en-US" sz="1200" kern="1200" dirty="0" smtClean="0">
                <a:solidFill>
                  <a:schemeClr val="tx1"/>
                </a:solidFill>
                <a:effectLst/>
                <a:latin typeface="+mn-lt"/>
                <a:ea typeface="+mn-ea"/>
                <a:cs typeface="+mn-cs"/>
              </a:rPr>
              <a:t>. In case of manual input remains available (structured and coded, according to [inter]national standard, based on CBBs) in local database of DP: Import in future upgrade of EPD/LIMS; Re-Use for internal BI &amp; QI </a:t>
            </a:r>
          </a:p>
          <a:p>
            <a:r>
              <a:rPr lang="en-US" sz="1200" b="1"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Central digital catalogue </a:t>
            </a:r>
            <a:r>
              <a:rPr lang="en-US" sz="1200" kern="1200" dirty="0" smtClean="0">
                <a:solidFill>
                  <a:schemeClr val="tx1"/>
                </a:solidFill>
                <a:effectLst/>
                <a:latin typeface="+mn-lt"/>
                <a:ea typeface="+mn-ea"/>
                <a:cs typeface="+mn-cs"/>
              </a:rPr>
              <a:t>with technical description of each data collection (variables, list of values, validation rules, help text). Catalogue communicates this description in real time to HD4DP.  For each data collection, the National Registry number (NISS)is used as key ID of the patient.</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(2) During transfer from data provider towards researcher, all registrations are encrypted. The ID of the patient (NISS) is </a:t>
            </a:r>
            <a:r>
              <a:rPr lang="en-US" sz="1200" kern="1200" dirty="0" err="1" smtClean="0">
                <a:solidFill>
                  <a:schemeClr val="tx1"/>
                </a:solidFill>
                <a:effectLst/>
                <a:latin typeface="+mn-lt"/>
                <a:ea typeface="+mn-ea"/>
                <a:cs typeface="+mn-cs"/>
              </a:rPr>
              <a:t>pseudonomyzed</a:t>
            </a:r>
            <a:r>
              <a:rPr lang="en-US" sz="1200" kern="1200" dirty="0" smtClean="0">
                <a:solidFill>
                  <a:schemeClr val="tx1"/>
                </a:solidFill>
                <a:effectLst/>
                <a:latin typeface="+mn-lt"/>
                <a:ea typeface="+mn-ea"/>
                <a:cs typeface="+mn-cs"/>
              </a:rPr>
              <a:t> by a </a:t>
            </a:r>
            <a:r>
              <a:rPr lang="en-US" sz="1200" kern="1200" dirty="0" err="1" smtClean="0">
                <a:solidFill>
                  <a:schemeClr val="tx1"/>
                </a:solidFill>
                <a:effectLst/>
                <a:latin typeface="+mn-lt"/>
                <a:ea typeface="+mn-ea"/>
                <a:cs typeface="+mn-cs"/>
              </a:rPr>
              <a:t>Trused</a:t>
            </a:r>
            <a:r>
              <a:rPr lang="en-US" sz="1200" kern="1200" dirty="0" smtClean="0">
                <a:solidFill>
                  <a:schemeClr val="tx1"/>
                </a:solidFill>
                <a:effectLst/>
                <a:latin typeface="+mn-lt"/>
                <a:ea typeface="+mn-ea"/>
                <a:cs typeface="+mn-cs"/>
              </a:rPr>
              <a:t> Third Party (the national eHealth platform).</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(3) Using the web application </a:t>
            </a:r>
            <a:r>
              <a:rPr lang="en-US" sz="1200" b="1" kern="1200" dirty="0" smtClean="0">
                <a:solidFill>
                  <a:schemeClr val="tx1"/>
                </a:solidFill>
                <a:effectLst/>
                <a:latin typeface="+mn-lt"/>
                <a:ea typeface="+mn-ea"/>
                <a:cs typeface="+mn-cs"/>
              </a:rPr>
              <a:t>HD4RES</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healthdata for researchers</a:t>
            </a:r>
            <a:r>
              <a:rPr lang="en-US" sz="1200" kern="1200" dirty="0" smtClean="0">
                <a:solidFill>
                  <a:schemeClr val="tx1"/>
                </a:solidFill>
                <a:effectLst/>
                <a:latin typeface="+mn-lt"/>
                <a:ea typeface="+mn-ea"/>
                <a:cs typeface="+mn-cs"/>
              </a:rPr>
              <a:t>), the researcher can monitor all registrations in all participating institutions, can view the submitted data, can comment on each submitted value, can return comment to data provider (e.g. a request for correction),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(4) A generic « </a:t>
            </a:r>
            <a:r>
              <a:rPr lang="en-US" sz="1200" b="1" kern="1200" dirty="0" smtClean="0">
                <a:solidFill>
                  <a:schemeClr val="tx1"/>
                </a:solidFill>
                <a:effectLst/>
                <a:latin typeface="+mn-lt"/>
                <a:ea typeface="+mn-ea"/>
                <a:cs typeface="+mn-cs"/>
              </a:rPr>
              <a:t>Data Quality Tool</a:t>
            </a:r>
            <a:r>
              <a:rPr lang="en-US" sz="1200" kern="1200" dirty="0" smtClean="0">
                <a:solidFill>
                  <a:schemeClr val="tx1"/>
                </a:solidFill>
                <a:effectLst/>
                <a:latin typeface="+mn-lt"/>
                <a:ea typeface="+mn-ea"/>
                <a:cs typeface="+mn-cs"/>
              </a:rPr>
              <a:t> » facilitates the quality control, by the researcher (NOT by staff HD), of the submitted data.</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(6) The researcher accesses his clean data set using a secured VPN connection and his electronic ID Card. Statistical tooling like SAS, STATA, R … are available for statistical analysis by the researcher (NOT by staff HD).</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(7) Healthstat.be is the </a:t>
            </a:r>
            <a:r>
              <a:rPr lang="en-US" sz="1200" b="1" kern="1200" dirty="0" smtClean="0">
                <a:solidFill>
                  <a:schemeClr val="tx1"/>
                </a:solidFill>
                <a:effectLst/>
                <a:latin typeface="+mn-lt"/>
                <a:ea typeface="+mn-ea"/>
                <a:cs typeface="+mn-cs"/>
              </a:rPr>
              <a:t>reporting platform </a:t>
            </a:r>
            <a:r>
              <a:rPr lang="en-US" sz="1200" kern="1200" dirty="0" smtClean="0">
                <a:solidFill>
                  <a:schemeClr val="tx1"/>
                </a:solidFill>
                <a:effectLst/>
                <a:latin typeface="+mn-lt"/>
                <a:ea typeface="+mn-ea"/>
                <a:cs typeface="+mn-cs"/>
              </a:rPr>
              <a:t>of healthdata.be: first public and private reports will be available by March 2017. Researchers provide definition of reports, staff of HD develop the reports.</a:t>
            </a:r>
            <a:r>
              <a:rPr lang="nl-NL"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pPr>
              <a:defRPr/>
            </a:pPr>
            <a:fld id="{372CFF50-5402-4ADD-B88C-045BFB565642}" type="slidenum">
              <a:rPr lang="en-US" smtClean="0"/>
              <a:pPr>
                <a:defRPr/>
              </a:pPr>
              <a:t>21</a:t>
            </a:fld>
            <a:endParaRPr lang="fr-BE"/>
          </a:p>
        </p:txBody>
      </p:sp>
    </p:spTree>
    <p:extLst>
      <p:ext uri="{BB962C8B-B14F-4D97-AF65-F5344CB8AC3E}">
        <p14:creationId xmlns:p14="http://schemas.microsoft.com/office/powerpoint/2010/main" val="28017370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(1) Software application </a:t>
            </a:r>
            <a:r>
              <a:rPr lang="en-US" sz="1200" b="1" kern="1200" dirty="0" smtClean="0">
                <a:solidFill>
                  <a:schemeClr val="tx1"/>
                </a:solidFill>
                <a:effectLst/>
                <a:latin typeface="+mn-lt"/>
                <a:ea typeface="+mn-ea"/>
                <a:cs typeface="+mn-cs"/>
              </a:rPr>
              <a:t>HD4DP</a:t>
            </a:r>
            <a:r>
              <a:rPr lang="en-US" sz="1200" kern="1200" dirty="0" smtClean="0">
                <a:solidFill>
                  <a:schemeClr val="tx1"/>
                </a:solidFill>
                <a:effectLst/>
                <a:latin typeface="+mn-lt"/>
                <a:ea typeface="+mn-ea"/>
                <a:cs typeface="+mn-cs"/>
              </a:rPr>
              <a:t> (healthdata for data providers) installed in hospital: automatic capture of existing data (using </a:t>
            </a:r>
            <a:r>
              <a:rPr lang="en-US" sz="1200" kern="1200" dirty="0" err="1" smtClean="0">
                <a:solidFill>
                  <a:schemeClr val="tx1"/>
                </a:solidFill>
                <a:effectLst/>
                <a:latin typeface="+mn-lt"/>
                <a:ea typeface="+mn-ea"/>
                <a:cs typeface="+mn-cs"/>
              </a:rPr>
              <a:t>webservices</a:t>
            </a:r>
            <a:r>
              <a:rPr lang="en-US" sz="1200" kern="1200" dirty="0" smtClean="0">
                <a:solidFill>
                  <a:schemeClr val="tx1"/>
                </a:solidFill>
                <a:effectLst/>
                <a:latin typeface="+mn-lt"/>
                <a:ea typeface="+mn-ea"/>
                <a:cs typeface="+mn-cs"/>
              </a:rPr>
              <a:t> or </a:t>
            </a:r>
            <a:r>
              <a:rPr lang="en-US" sz="1200" kern="1200" dirty="0" err="1" smtClean="0">
                <a:solidFill>
                  <a:schemeClr val="tx1"/>
                </a:solidFill>
                <a:effectLst/>
                <a:latin typeface="+mn-lt"/>
                <a:ea typeface="+mn-ea"/>
                <a:cs typeface="+mn-cs"/>
              </a:rPr>
              <a:t>csv</a:t>
            </a:r>
            <a:r>
              <a:rPr lang="en-US" sz="1200" kern="1200" dirty="0" smtClean="0">
                <a:solidFill>
                  <a:schemeClr val="tx1"/>
                </a:solidFill>
                <a:effectLst/>
                <a:latin typeface="+mn-lt"/>
                <a:ea typeface="+mn-ea"/>
                <a:cs typeface="+mn-cs"/>
              </a:rPr>
              <a:t> polling) from operational systems (like EHR, LIMS, …) with possibility of manual input and validation in </a:t>
            </a:r>
            <a:r>
              <a:rPr lang="en-US" sz="1200" kern="1200" dirty="0" err="1" smtClean="0">
                <a:solidFill>
                  <a:schemeClr val="tx1"/>
                </a:solidFill>
                <a:effectLst/>
                <a:latin typeface="+mn-lt"/>
                <a:ea typeface="+mn-ea"/>
                <a:cs typeface="+mn-cs"/>
              </a:rPr>
              <a:t>eform</a:t>
            </a:r>
            <a:r>
              <a:rPr lang="en-US" sz="1200" kern="1200" dirty="0" smtClean="0">
                <a:solidFill>
                  <a:schemeClr val="tx1"/>
                </a:solidFill>
                <a:effectLst/>
                <a:latin typeface="+mn-lt"/>
                <a:ea typeface="+mn-ea"/>
                <a:cs typeface="+mn-cs"/>
              </a:rPr>
              <a:t>. In case of manual input remains available (structured and coded, according to [inter]national standard, based on CBBs) in local database of DP: Import in future upgrade of EPD/LIMS; Re-Use for internal BI &amp; QI </a:t>
            </a:r>
          </a:p>
          <a:p>
            <a:r>
              <a:rPr lang="en-US" sz="1200" b="1"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Central digital catalogue </a:t>
            </a:r>
            <a:r>
              <a:rPr lang="en-US" sz="1200" kern="1200" dirty="0" smtClean="0">
                <a:solidFill>
                  <a:schemeClr val="tx1"/>
                </a:solidFill>
                <a:effectLst/>
                <a:latin typeface="+mn-lt"/>
                <a:ea typeface="+mn-ea"/>
                <a:cs typeface="+mn-cs"/>
              </a:rPr>
              <a:t>with technical description of each data collection (variables, list of values, validation rules, help text). Catalogue communicates this description in real time to HD4DP.  For each data collection, the National Registry number (NISS)is used as key ID of the patient.</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(2) During transfer from data provider towards researcher, all registrations are encrypted. The ID of the patient (NISS) is </a:t>
            </a:r>
            <a:r>
              <a:rPr lang="en-US" sz="1200" kern="1200" dirty="0" err="1" smtClean="0">
                <a:solidFill>
                  <a:schemeClr val="tx1"/>
                </a:solidFill>
                <a:effectLst/>
                <a:latin typeface="+mn-lt"/>
                <a:ea typeface="+mn-ea"/>
                <a:cs typeface="+mn-cs"/>
              </a:rPr>
              <a:t>pseudonomyzed</a:t>
            </a:r>
            <a:r>
              <a:rPr lang="en-US" sz="1200" kern="1200" dirty="0" smtClean="0">
                <a:solidFill>
                  <a:schemeClr val="tx1"/>
                </a:solidFill>
                <a:effectLst/>
                <a:latin typeface="+mn-lt"/>
                <a:ea typeface="+mn-ea"/>
                <a:cs typeface="+mn-cs"/>
              </a:rPr>
              <a:t> by a </a:t>
            </a:r>
            <a:r>
              <a:rPr lang="en-US" sz="1200" kern="1200" dirty="0" err="1" smtClean="0">
                <a:solidFill>
                  <a:schemeClr val="tx1"/>
                </a:solidFill>
                <a:effectLst/>
                <a:latin typeface="+mn-lt"/>
                <a:ea typeface="+mn-ea"/>
                <a:cs typeface="+mn-cs"/>
              </a:rPr>
              <a:t>Trused</a:t>
            </a:r>
            <a:r>
              <a:rPr lang="en-US" sz="1200" kern="1200" dirty="0" smtClean="0">
                <a:solidFill>
                  <a:schemeClr val="tx1"/>
                </a:solidFill>
                <a:effectLst/>
                <a:latin typeface="+mn-lt"/>
                <a:ea typeface="+mn-ea"/>
                <a:cs typeface="+mn-cs"/>
              </a:rPr>
              <a:t> Third Party (the national eHealth platform).</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(3) Using the web application </a:t>
            </a:r>
            <a:r>
              <a:rPr lang="en-US" sz="1200" b="1" kern="1200" dirty="0" smtClean="0">
                <a:solidFill>
                  <a:schemeClr val="tx1"/>
                </a:solidFill>
                <a:effectLst/>
                <a:latin typeface="+mn-lt"/>
                <a:ea typeface="+mn-ea"/>
                <a:cs typeface="+mn-cs"/>
              </a:rPr>
              <a:t>HD4RES</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healthdata for researchers</a:t>
            </a:r>
            <a:r>
              <a:rPr lang="en-US" sz="1200" kern="1200" dirty="0" smtClean="0">
                <a:solidFill>
                  <a:schemeClr val="tx1"/>
                </a:solidFill>
                <a:effectLst/>
                <a:latin typeface="+mn-lt"/>
                <a:ea typeface="+mn-ea"/>
                <a:cs typeface="+mn-cs"/>
              </a:rPr>
              <a:t>), the researcher can monitor all registrations in all participating institutions, can view the submitted data, can comment on each submitted value, can return comment to data provider (e.g. a request for correction),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(4) A generic « </a:t>
            </a:r>
            <a:r>
              <a:rPr lang="en-US" sz="1200" b="1" kern="1200" dirty="0" smtClean="0">
                <a:solidFill>
                  <a:schemeClr val="tx1"/>
                </a:solidFill>
                <a:effectLst/>
                <a:latin typeface="+mn-lt"/>
                <a:ea typeface="+mn-ea"/>
                <a:cs typeface="+mn-cs"/>
              </a:rPr>
              <a:t>Data Quality Tool</a:t>
            </a:r>
            <a:r>
              <a:rPr lang="en-US" sz="1200" kern="1200" dirty="0" smtClean="0">
                <a:solidFill>
                  <a:schemeClr val="tx1"/>
                </a:solidFill>
                <a:effectLst/>
                <a:latin typeface="+mn-lt"/>
                <a:ea typeface="+mn-ea"/>
                <a:cs typeface="+mn-cs"/>
              </a:rPr>
              <a:t> » facilitates the quality control, by the researcher (NOT by staff HD), of the submitted data.</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(6) The researcher accesses his clean data set using a secured VPN connection and his electronic ID Card. Statistical tooling like SAS, STATA, R … are available for statistical analysis by the researcher (NOT by staff HD).</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(7) Healthstat.be is the </a:t>
            </a:r>
            <a:r>
              <a:rPr lang="en-US" sz="1200" b="1" kern="1200" dirty="0" smtClean="0">
                <a:solidFill>
                  <a:schemeClr val="tx1"/>
                </a:solidFill>
                <a:effectLst/>
                <a:latin typeface="+mn-lt"/>
                <a:ea typeface="+mn-ea"/>
                <a:cs typeface="+mn-cs"/>
              </a:rPr>
              <a:t>reporting platform </a:t>
            </a:r>
            <a:r>
              <a:rPr lang="en-US" sz="1200" kern="1200" dirty="0" smtClean="0">
                <a:solidFill>
                  <a:schemeClr val="tx1"/>
                </a:solidFill>
                <a:effectLst/>
                <a:latin typeface="+mn-lt"/>
                <a:ea typeface="+mn-ea"/>
                <a:cs typeface="+mn-cs"/>
              </a:rPr>
              <a:t>of healthdata.be: first public and private reports will be available by March 2017. Researchers provide definition of reports, staff of HD develop the reports.</a:t>
            </a:r>
            <a:r>
              <a:rPr lang="nl-NL"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pPr>
              <a:defRPr/>
            </a:pPr>
            <a:fld id="{372CFF50-5402-4ADD-B88C-045BFB565642}" type="slidenum">
              <a:rPr lang="en-US" smtClean="0"/>
              <a:pPr>
                <a:defRPr/>
              </a:pPr>
              <a:t>23</a:t>
            </a:fld>
            <a:endParaRPr lang="fr-BE"/>
          </a:p>
        </p:txBody>
      </p:sp>
    </p:spTree>
    <p:extLst>
      <p:ext uri="{BB962C8B-B14F-4D97-AF65-F5344CB8AC3E}">
        <p14:creationId xmlns:p14="http://schemas.microsoft.com/office/powerpoint/2010/main" val="27960511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72CFF50-5402-4ADD-B88C-045BFB565642}" type="slidenum">
              <a:rPr lang="en-US" smtClean="0"/>
              <a:pPr>
                <a:defRPr/>
              </a:pPr>
              <a:t>25</a:t>
            </a:fld>
            <a:endParaRPr lang="fr-BE"/>
          </a:p>
        </p:txBody>
      </p:sp>
    </p:spTree>
    <p:extLst>
      <p:ext uri="{BB962C8B-B14F-4D97-AF65-F5344CB8AC3E}">
        <p14:creationId xmlns:p14="http://schemas.microsoft.com/office/powerpoint/2010/main" val="4533335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Steering Committee (MD’s, informaticians, patients) decides on eligibility of projects and supervises activities</a:t>
            </a:r>
          </a:p>
          <a:p>
            <a:pPr marL="0" marR="0" lvl="0" indent="0" algn="l" defTabSz="914400" rtl="0" eaLnBrk="0" fontAlgn="base" latinLnBrk="0" hangingPunct="0">
              <a:lnSpc>
                <a:spcPct val="100000"/>
              </a:lnSpc>
              <a:spcBef>
                <a:spcPct val="30000"/>
              </a:spcBef>
              <a:spcAft>
                <a:spcPct val="0"/>
              </a:spcAft>
              <a:buClrTx/>
              <a:buSzTx/>
              <a:buFontTx/>
              <a:buNone/>
              <a:tabLst/>
              <a:defRPr/>
            </a:pPr>
            <a:r>
              <a:rPr kumimoji="0" lang="en-US" sz="1200" b="0" i="0" u="none" strike="noStrike" kern="0" cap="none" spc="0" normalizeH="0" baseline="0" noProof="0" dirty="0" smtClean="0">
                <a:ln>
                  <a:noFill/>
                </a:ln>
                <a:solidFill>
                  <a:srgbClr val="FFFFFF"/>
                </a:solidFill>
                <a:effectLst/>
                <a:uLnTx/>
                <a:uFillTx/>
                <a:latin typeface="Arial"/>
                <a:ea typeface="+mn-ea"/>
                <a:cs typeface="+mn-cs"/>
              </a:rPr>
              <a:t>Belgian Consultative Committee </a:t>
            </a:r>
            <a:r>
              <a:rPr kumimoji="0" lang="en-US" sz="1200" b="0" i="0" u="none" strike="noStrike" kern="0" cap="none" spc="0" normalizeH="0" baseline="0" dirty="0" smtClean="0">
                <a:ln>
                  <a:noFill/>
                </a:ln>
                <a:solidFill>
                  <a:srgbClr val="FFFFFF"/>
                </a:solidFill>
                <a:effectLst/>
                <a:uLnTx/>
                <a:uFillTx/>
                <a:latin typeface="Arial"/>
                <a:ea typeface="+mn-ea"/>
                <a:cs typeface="+mn-cs"/>
              </a:rPr>
              <a:t>Bio</a:t>
            </a:r>
            <a:r>
              <a:rPr kumimoji="0" lang="en-US" sz="1200" b="0" i="0" u="none" strike="noStrike" kern="0" cap="none" spc="0" normalizeH="0" dirty="0" smtClean="0">
                <a:ln>
                  <a:noFill/>
                </a:ln>
                <a:solidFill>
                  <a:srgbClr val="FFFFFF"/>
                </a:solidFill>
                <a:effectLst/>
                <a:uLnTx/>
                <a:uFillTx/>
                <a:latin typeface="Arial"/>
                <a:ea typeface="+mn-ea"/>
                <a:cs typeface="+mn-cs"/>
              </a:rPr>
              <a:t>ethics is consulted ad hoc by </a:t>
            </a:r>
            <a:r>
              <a:rPr lang="en-US" dirty="0" smtClean="0"/>
              <a:t>Steering Committee </a:t>
            </a:r>
            <a:endParaRPr kumimoji="0" lang="en-US" sz="1200" b="0" i="0" u="none" strike="noStrike" kern="0" cap="none" spc="0" normalizeH="0" baseline="0" dirty="0" smtClean="0">
              <a:ln>
                <a:noFill/>
              </a:ln>
              <a:solidFill>
                <a:srgbClr val="FFFFFF"/>
              </a:solidFill>
              <a:effectLst/>
              <a:uLnTx/>
              <a:uFillTx/>
              <a:latin typeface="Arial"/>
              <a:ea typeface="+mn-ea"/>
              <a:cs typeface="+mn-cs"/>
            </a:endParaRPr>
          </a:p>
          <a:p>
            <a:r>
              <a:rPr lang="en-US" dirty="0" smtClean="0"/>
              <a:t>Sectoral Committee (Parliament) is requested for authorization for each project</a:t>
            </a:r>
          </a:p>
          <a:p>
            <a:pPr marL="0" marR="0" lvl="0" indent="0" algn="l" defTabSz="914400" rtl="0" eaLnBrk="0" fontAlgn="base" latinLnBrk="0" hangingPunct="0">
              <a:lnSpc>
                <a:spcPct val="100000"/>
              </a:lnSpc>
              <a:spcBef>
                <a:spcPct val="30000"/>
              </a:spcBef>
              <a:spcAft>
                <a:spcPct val="0"/>
              </a:spcAft>
              <a:buClrTx/>
              <a:buSzTx/>
              <a:buFontTx/>
              <a:buNone/>
              <a:tabLst/>
              <a:defRPr/>
            </a:pPr>
            <a:r>
              <a:rPr kumimoji="0" lang="en-US" sz="1200" b="0" i="0" u="none" strike="noStrike" kern="0" cap="none" spc="0" normalizeH="0" baseline="0" noProof="0" dirty="0" smtClean="0">
                <a:ln>
                  <a:noFill/>
                </a:ln>
                <a:solidFill>
                  <a:srgbClr val="FFFFFF"/>
                </a:solidFill>
                <a:effectLst/>
                <a:uLnTx/>
                <a:uFillTx/>
                <a:latin typeface="Arial"/>
                <a:ea typeface="+mn-ea"/>
                <a:cs typeface="+mn-cs"/>
              </a:rPr>
              <a:t>Users Committee eHealth Platform supervises / aligns scope and activities of Steering Committee (</a:t>
            </a:r>
            <a:r>
              <a:rPr kumimoji="0" lang="en-US" sz="1200" b="0" i="0" u="none" strike="noStrike" kern="0" cap="none" spc="0" normalizeH="0" baseline="0" noProof="0" dirty="0" err="1" smtClean="0">
                <a:ln>
                  <a:noFill/>
                </a:ln>
                <a:solidFill>
                  <a:srgbClr val="FFFFFF"/>
                </a:solidFill>
                <a:effectLst/>
                <a:uLnTx/>
                <a:uFillTx/>
                <a:latin typeface="Arial"/>
                <a:ea typeface="+mn-ea"/>
                <a:cs typeface="+mn-cs"/>
              </a:rPr>
              <a:t>eg</a:t>
            </a:r>
            <a:r>
              <a:rPr kumimoji="0" lang="en-US" sz="1200" b="0" i="0" u="none" strike="noStrike" kern="0" cap="none" spc="0" normalizeH="0" baseline="0" noProof="0" dirty="0" smtClean="0">
                <a:ln>
                  <a:noFill/>
                </a:ln>
                <a:solidFill>
                  <a:srgbClr val="FFFFFF"/>
                </a:solidFill>
                <a:effectLst/>
                <a:uLnTx/>
                <a:uFillTx/>
                <a:latin typeface="Arial"/>
                <a:ea typeface="+mn-ea"/>
                <a:cs typeface="+mn-cs"/>
              </a:rPr>
              <a:t>. </a:t>
            </a:r>
            <a:r>
              <a:rPr lang="en-US" dirty="0" smtClean="0"/>
              <a:t>provides technical advice via Working Group Architecture)</a:t>
            </a:r>
          </a:p>
          <a:p>
            <a:pPr marL="0" marR="0" lvl="0" indent="0" algn="l" defTabSz="914400" rtl="0" eaLnBrk="0" fontAlgn="base" latinLnBrk="0" hangingPunct="0">
              <a:lnSpc>
                <a:spcPct val="100000"/>
              </a:lnSpc>
              <a:spcBef>
                <a:spcPct val="30000"/>
              </a:spcBef>
              <a:spcAft>
                <a:spcPct val="0"/>
              </a:spcAft>
              <a:buClrTx/>
              <a:buSzTx/>
              <a:buFontTx/>
              <a:buNone/>
              <a:tabLst/>
              <a:defRPr/>
            </a:pPr>
            <a:r>
              <a:rPr kumimoji="0" lang="nl-BE" sz="1200" b="0" i="0" u="none" strike="noStrike" kern="0" cap="none" spc="0" normalizeH="0" baseline="0" noProof="0" dirty="0" smtClean="0">
                <a:ln>
                  <a:noFill/>
                </a:ln>
                <a:solidFill>
                  <a:srgbClr val="FFFFFF"/>
                </a:solidFill>
                <a:effectLst/>
                <a:uLnTx/>
                <a:uFillTx/>
                <a:latin typeface="Arial"/>
                <a:ea typeface="+mn-ea"/>
                <a:cs typeface="+mn-cs"/>
              </a:rPr>
              <a:t>Management Board eHealth Platform supervises all technical solutions, their management and hosting (VAS/G-Cloud)</a:t>
            </a:r>
            <a:endParaRPr kumimoji="0" lang="en-US" sz="1200" b="0" i="0" u="none" strike="noStrike" kern="0" cap="none" spc="0" normalizeH="0" baseline="0" noProof="0" dirty="0" smtClean="0">
              <a:ln>
                <a:noFill/>
              </a:ln>
              <a:solidFill>
                <a:srgbClr val="FFFFFF"/>
              </a:solidFill>
              <a:effectLst/>
              <a:uLnTx/>
              <a:uFillTx/>
              <a:latin typeface="Arial"/>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smtClean="0"/>
          </a:p>
          <a:p>
            <a:r>
              <a:rPr lang="en-US" dirty="0" smtClean="0"/>
              <a:t>Healthdata.be: </a:t>
            </a:r>
          </a:p>
          <a:p>
            <a:pPr lvl="1"/>
            <a:r>
              <a:rPr lang="en-US" dirty="0" smtClean="0"/>
              <a:t>aligns its activities with the principles and methods adopted by the CIM/IMC Health and published in Action plan eHealth 2013-2018.</a:t>
            </a:r>
          </a:p>
          <a:p>
            <a:pPr lvl="1"/>
            <a:r>
              <a:rPr lang="en-US" dirty="0" smtClean="0"/>
              <a:t>is coordinator of Action point 18 on scientific data collections.</a:t>
            </a:r>
          </a:p>
        </p:txBody>
      </p:sp>
      <p:sp>
        <p:nvSpPr>
          <p:cNvPr id="4" name="Slide Number Placeholder 3"/>
          <p:cNvSpPr>
            <a:spLocks noGrp="1"/>
          </p:cNvSpPr>
          <p:nvPr>
            <p:ph type="sldNum" sz="quarter" idx="10"/>
          </p:nvPr>
        </p:nvSpPr>
        <p:spPr/>
        <p:txBody>
          <a:bodyPr/>
          <a:lstStyle/>
          <a:p>
            <a:pPr>
              <a:defRPr/>
            </a:pPr>
            <a:fld id="{372CFF50-5402-4ADD-B88C-045BFB565642}" type="slidenum">
              <a:rPr lang="en-US" smtClean="0"/>
              <a:pPr>
                <a:defRPr/>
              </a:pPr>
              <a:t>28</a:t>
            </a:fld>
            <a:endParaRPr lang="fr-BE"/>
          </a:p>
        </p:txBody>
      </p:sp>
    </p:spTree>
    <p:extLst>
      <p:ext uri="{BB962C8B-B14F-4D97-AF65-F5344CB8AC3E}">
        <p14:creationId xmlns:p14="http://schemas.microsoft.com/office/powerpoint/2010/main" val="10652573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lgn="ctr">
              <a:defRPr/>
            </a:lvl1pPr>
          </a:lstStyle>
          <a:p>
            <a:r>
              <a:rPr lang="en-US" dirty="0" smtClean="0"/>
              <a:t>Click to edit Master title style</a:t>
            </a:r>
            <a:endParaRPr lang="fr-BE"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fr-BE" dirty="0"/>
          </a:p>
        </p:txBody>
      </p:sp>
      <p:sp>
        <p:nvSpPr>
          <p:cNvPr id="4" name="Date Placeholder 3"/>
          <p:cNvSpPr>
            <a:spLocks noGrp="1"/>
          </p:cNvSpPr>
          <p:nvPr>
            <p:ph type="dt" sz="half" idx="10"/>
          </p:nvPr>
        </p:nvSpPr>
        <p:spPr/>
        <p:txBody>
          <a:bodyPr/>
          <a:lstStyle/>
          <a:p>
            <a:endParaRPr lang="fr-BE"/>
          </a:p>
        </p:txBody>
      </p:sp>
      <p:sp>
        <p:nvSpPr>
          <p:cNvPr id="6" name="Slide Number Placeholder 5"/>
          <p:cNvSpPr>
            <a:spLocks noGrp="1"/>
          </p:cNvSpPr>
          <p:nvPr>
            <p:ph type="sldNum" sz="quarter" idx="12"/>
          </p:nvPr>
        </p:nvSpPr>
        <p:spPr/>
        <p:txBody>
          <a:bodyPr/>
          <a:lstStyle/>
          <a:p>
            <a:fld id="{30A9230E-FFBB-4CCB-ABD7-198084EDE768}" type="slidenum">
              <a:rPr lang="fr-BE" smtClean="0"/>
              <a:t>‹#›</a:t>
            </a:fld>
            <a:endParaRPr lang="fr-BE"/>
          </a:p>
        </p:txBody>
      </p:sp>
    </p:spTree>
    <p:extLst>
      <p:ext uri="{BB962C8B-B14F-4D97-AF65-F5344CB8AC3E}">
        <p14:creationId xmlns:p14="http://schemas.microsoft.com/office/powerpoint/2010/main" val="311195633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mj-lt"/>
              </a:defRPr>
            </a:lvl1pPr>
          </a:lstStyle>
          <a:p>
            <a:r>
              <a:rPr lang="en-US" dirty="0" smtClean="0"/>
              <a:t>Click to edit Master title style</a:t>
            </a:r>
            <a:endParaRPr lang="fr-BE" dirty="0"/>
          </a:p>
        </p:txBody>
      </p:sp>
      <p:sp>
        <p:nvSpPr>
          <p:cNvPr id="3" name="Content Placeholder 2"/>
          <p:cNvSpPr>
            <a:spLocks noGrp="1"/>
          </p:cNvSpPr>
          <p:nvPr>
            <p:ph idx="1"/>
          </p:nvPr>
        </p:nvSpPr>
        <p:spPr>
          <a:xfrm>
            <a:off x="457200" y="1052736"/>
            <a:ext cx="8229600" cy="5289451"/>
          </a:xfrm>
        </p:spPr>
        <p:txBody>
          <a:bodyPr/>
          <a:lstStyle>
            <a:lvl1pPr>
              <a:defRPr sz="2800">
                <a:latin typeface="+mj-lt"/>
                <a:cs typeface="Arial" panose="020B0604020202020204" pitchFamily="34" charset="0"/>
              </a:defRPr>
            </a:lvl1pPr>
            <a:lvl2pPr>
              <a:defRPr sz="2400">
                <a:latin typeface="+mj-lt"/>
                <a:cs typeface="Arial" panose="020B0604020202020204" pitchFamily="34" charset="0"/>
              </a:defRPr>
            </a:lvl2pPr>
            <a:lvl3pPr>
              <a:defRPr sz="2000">
                <a:latin typeface="+mj-lt"/>
                <a:cs typeface="Arial" panose="020B0604020202020204" pitchFamily="34" charset="0"/>
              </a:defRPr>
            </a:lvl3pPr>
            <a:lvl4pPr>
              <a:defRPr sz="1800">
                <a:latin typeface="+mj-lt"/>
                <a:cs typeface="Arial" panose="020B0604020202020204" pitchFamily="34" charset="0"/>
              </a:defRPr>
            </a:lvl4pPr>
            <a:lvl5pPr>
              <a:defRPr sz="1600">
                <a:latin typeface="+mj-lt"/>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fr-BE" dirty="0"/>
          </a:p>
        </p:txBody>
      </p:sp>
      <p:sp>
        <p:nvSpPr>
          <p:cNvPr id="6" name="Slide Number Placeholder 5"/>
          <p:cNvSpPr>
            <a:spLocks noGrp="1"/>
          </p:cNvSpPr>
          <p:nvPr>
            <p:ph type="sldNum" sz="quarter" idx="12"/>
          </p:nvPr>
        </p:nvSpPr>
        <p:spPr/>
        <p:txBody>
          <a:bodyPr/>
          <a:lstStyle/>
          <a:p>
            <a:r>
              <a:rPr lang="fr-BE" dirty="0" smtClean="0"/>
              <a:t>- </a:t>
            </a:r>
            <a:fld id="{30A9230E-FFBB-4CCB-ABD7-198084EDE768}" type="slidenum">
              <a:rPr lang="fr-BE" smtClean="0"/>
              <a:pPr/>
              <a:t>‹#›</a:t>
            </a:fld>
            <a:r>
              <a:rPr lang="fr-BE" dirty="0" smtClean="0"/>
              <a:t> - </a:t>
            </a:r>
            <a:endParaRPr lang="fr-BE" dirty="0"/>
          </a:p>
        </p:txBody>
      </p:sp>
      <p:cxnSp>
        <p:nvCxnSpPr>
          <p:cNvPr id="7" name="Straight Connector 6"/>
          <p:cNvCxnSpPr/>
          <p:nvPr userDrawn="1"/>
        </p:nvCxnSpPr>
        <p:spPr>
          <a:xfrm>
            <a:off x="0" y="908720"/>
            <a:ext cx="9144000" cy="0"/>
          </a:xfrm>
          <a:prstGeom prst="line">
            <a:avLst/>
          </a:prstGeom>
          <a:ln w="19050">
            <a:solidFill>
              <a:srgbClr val="C00000"/>
            </a:solidFill>
          </a:ln>
        </p:spPr>
        <p:style>
          <a:lnRef idx="1">
            <a:schemeClr val="dk1"/>
          </a:lnRef>
          <a:fillRef idx="0">
            <a:schemeClr val="dk1"/>
          </a:fillRef>
          <a:effectRef idx="0">
            <a:schemeClr val="dk1"/>
          </a:effectRef>
          <a:fontRef idx="minor">
            <a:schemeClr val="tx1"/>
          </a:fontRef>
        </p:style>
      </p:cxn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901" y="6392806"/>
            <a:ext cx="1006747" cy="403422"/>
          </a:xfrm>
          <a:prstGeom prst="rect">
            <a:avLst/>
          </a:prstGeom>
        </p:spPr>
      </p:pic>
    </p:spTree>
    <p:extLst>
      <p:ext uri="{BB962C8B-B14F-4D97-AF65-F5344CB8AC3E}">
        <p14:creationId xmlns:p14="http://schemas.microsoft.com/office/powerpoint/2010/main" val="307645186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B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fr-BE"/>
          </a:p>
        </p:txBody>
      </p:sp>
      <p:sp>
        <p:nvSpPr>
          <p:cNvPr id="6" name="Slide Number Placeholder 5"/>
          <p:cNvSpPr>
            <a:spLocks noGrp="1"/>
          </p:cNvSpPr>
          <p:nvPr>
            <p:ph type="sldNum" sz="quarter" idx="12"/>
          </p:nvPr>
        </p:nvSpPr>
        <p:spPr/>
        <p:txBody>
          <a:bodyPr/>
          <a:lstStyle/>
          <a:p>
            <a:r>
              <a:rPr lang="fr-BE" dirty="0" smtClean="0"/>
              <a:t>- </a:t>
            </a:r>
            <a:fld id="{30A9230E-FFBB-4CCB-ABD7-198084EDE768}" type="slidenum">
              <a:rPr lang="fr-BE" smtClean="0"/>
              <a:pPr/>
              <a:t>‹#›</a:t>
            </a:fld>
            <a:r>
              <a:rPr lang="fr-BE" dirty="0" smtClean="0"/>
              <a:t> -</a:t>
            </a:r>
            <a:endParaRPr lang="fr-BE" dirty="0"/>
          </a:p>
        </p:txBody>
      </p:sp>
    </p:spTree>
    <p:extLst>
      <p:ext uri="{BB962C8B-B14F-4D97-AF65-F5344CB8AC3E}">
        <p14:creationId xmlns:p14="http://schemas.microsoft.com/office/powerpoint/2010/main" val="170844453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fr-BE" dirty="0"/>
          </a:p>
        </p:txBody>
      </p:sp>
      <p:sp>
        <p:nvSpPr>
          <p:cNvPr id="3" name="Content Placeholder 2"/>
          <p:cNvSpPr>
            <a:spLocks noGrp="1"/>
          </p:cNvSpPr>
          <p:nvPr>
            <p:ph sz="half" idx="1"/>
          </p:nvPr>
        </p:nvSpPr>
        <p:spPr>
          <a:xfrm>
            <a:off x="457200" y="1052736"/>
            <a:ext cx="4038600" cy="507342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fr-BE" dirty="0"/>
          </a:p>
        </p:txBody>
      </p:sp>
      <p:sp>
        <p:nvSpPr>
          <p:cNvPr id="4" name="Content Placeholder 3"/>
          <p:cNvSpPr>
            <a:spLocks noGrp="1"/>
          </p:cNvSpPr>
          <p:nvPr>
            <p:ph sz="half" idx="2"/>
          </p:nvPr>
        </p:nvSpPr>
        <p:spPr>
          <a:xfrm>
            <a:off x="4648200" y="1052736"/>
            <a:ext cx="4038600" cy="507342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5" name="Date Placeholder 4"/>
          <p:cNvSpPr>
            <a:spLocks noGrp="1"/>
          </p:cNvSpPr>
          <p:nvPr>
            <p:ph type="dt" sz="half" idx="10"/>
          </p:nvPr>
        </p:nvSpPr>
        <p:spPr/>
        <p:txBody>
          <a:bodyPr/>
          <a:lstStyle/>
          <a:p>
            <a:endParaRPr lang="fr-BE"/>
          </a:p>
        </p:txBody>
      </p:sp>
      <p:sp>
        <p:nvSpPr>
          <p:cNvPr id="7" name="Slide Number Placeholder 6"/>
          <p:cNvSpPr>
            <a:spLocks noGrp="1"/>
          </p:cNvSpPr>
          <p:nvPr>
            <p:ph type="sldNum" sz="quarter" idx="12"/>
          </p:nvPr>
        </p:nvSpPr>
        <p:spPr/>
        <p:txBody>
          <a:bodyPr/>
          <a:lstStyle/>
          <a:p>
            <a:endParaRPr lang="fr-BE" dirty="0" smtClean="0"/>
          </a:p>
          <a:p>
            <a:r>
              <a:rPr lang="fr-BE" dirty="0" smtClean="0"/>
              <a:t>- </a:t>
            </a:r>
            <a:fld id="{30A9230E-FFBB-4CCB-ABD7-198084EDE768}" type="slidenum">
              <a:rPr lang="fr-BE" smtClean="0"/>
              <a:pPr/>
              <a:t>‹#›</a:t>
            </a:fld>
            <a:r>
              <a:rPr lang="fr-BE" dirty="0" smtClean="0"/>
              <a:t> -</a:t>
            </a:r>
          </a:p>
          <a:p>
            <a:endParaRPr lang="fr-BE" dirty="0"/>
          </a:p>
        </p:txBody>
      </p:sp>
      <p:cxnSp>
        <p:nvCxnSpPr>
          <p:cNvPr id="8" name="Straight Connector 6"/>
          <p:cNvCxnSpPr/>
          <p:nvPr userDrawn="1"/>
        </p:nvCxnSpPr>
        <p:spPr>
          <a:xfrm>
            <a:off x="0" y="908720"/>
            <a:ext cx="9144000" cy="0"/>
          </a:xfrm>
          <a:prstGeom prst="line">
            <a:avLst/>
          </a:prstGeom>
          <a:ln w="19050">
            <a:solidFill>
              <a:srgbClr val="C00000"/>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00343965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r-BE"/>
          </a:p>
        </p:txBody>
      </p:sp>
      <p:sp>
        <p:nvSpPr>
          <p:cNvPr id="3" name="Text Placeholder 2"/>
          <p:cNvSpPr>
            <a:spLocks noGrp="1"/>
          </p:cNvSpPr>
          <p:nvPr>
            <p:ph type="body" idx="1"/>
          </p:nvPr>
        </p:nvSpPr>
        <p:spPr>
          <a:xfrm>
            <a:off x="443260" y="1051646"/>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34332"/>
            <a:ext cx="4040188" cy="447498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fr-BE" dirty="0"/>
          </a:p>
        </p:txBody>
      </p:sp>
      <p:sp>
        <p:nvSpPr>
          <p:cNvPr id="5" name="Text Placeholder 4"/>
          <p:cNvSpPr>
            <a:spLocks noGrp="1"/>
          </p:cNvSpPr>
          <p:nvPr>
            <p:ph type="body" sz="quarter" idx="3"/>
          </p:nvPr>
        </p:nvSpPr>
        <p:spPr>
          <a:xfrm>
            <a:off x="4645024" y="1051646"/>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834333"/>
            <a:ext cx="4041775" cy="447498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fr-BE" dirty="0"/>
          </a:p>
        </p:txBody>
      </p:sp>
      <p:sp>
        <p:nvSpPr>
          <p:cNvPr id="7" name="Date Placeholder 6"/>
          <p:cNvSpPr>
            <a:spLocks noGrp="1"/>
          </p:cNvSpPr>
          <p:nvPr>
            <p:ph type="dt" sz="half" idx="10"/>
          </p:nvPr>
        </p:nvSpPr>
        <p:spPr/>
        <p:txBody>
          <a:bodyPr/>
          <a:lstStyle/>
          <a:p>
            <a:endParaRPr lang="fr-BE"/>
          </a:p>
        </p:txBody>
      </p:sp>
      <p:sp>
        <p:nvSpPr>
          <p:cNvPr id="9" name="Slide Number Placeholder 8"/>
          <p:cNvSpPr>
            <a:spLocks noGrp="1"/>
          </p:cNvSpPr>
          <p:nvPr>
            <p:ph type="sldNum" sz="quarter" idx="12"/>
          </p:nvPr>
        </p:nvSpPr>
        <p:spPr/>
        <p:txBody>
          <a:bodyPr/>
          <a:lstStyle/>
          <a:p>
            <a:r>
              <a:rPr lang="fr-BE" dirty="0" smtClean="0"/>
              <a:t>- </a:t>
            </a:r>
            <a:fld id="{30A9230E-FFBB-4CCB-ABD7-198084EDE768}" type="slidenum">
              <a:rPr lang="fr-BE" smtClean="0"/>
              <a:pPr/>
              <a:t>‹#›</a:t>
            </a:fld>
            <a:r>
              <a:rPr lang="fr-BE" dirty="0" smtClean="0"/>
              <a:t> -</a:t>
            </a:r>
            <a:endParaRPr lang="fr-BE" dirty="0"/>
          </a:p>
        </p:txBody>
      </p:sp>
      <p:cxnSp>
        <p:nvCxnSpPr>
          <p:cNvPr id="10" name="Straight Connector 6"/>
          <p:cNvCxnSpPr/>
          <p:nvPr userDrawn="1"/>
        </p:nvCxnSpPr>
        <p:spPr>
          <a:xfrm>
            <a:off x="0" y="908720"/>
            <a:ext cx="9144000" cy="0"/>
          </a:xfrm>
          <a:prstGeom prst="line">
            <a:avLst/>
          </a:prstGeom>
          <a:ln w="19050">
            <a:solidFill>
              <a:srgbClr val="C00000"/>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43702384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fr-BE" dirty="0"/>
          </a:p>
        </p:txBody>
      </p:sp>
      <p:sp>
        <p:nvSpPr>
          <p:cNvPr id="3" name="Date Placeholder 2"/>
          <p:cNvSpPr>
            <a:spLocks noGrp="1"/>
          </p:cNvSpPr>
          <p:nvPr>
            <p:ph type="dt" sz="half" idx="10"/>
          </p:nvPr>
        </p:nvSpPr>
        <p:spPr/>
        <p:txBody>
          <a:bodyPr/>
          <a:lstStyle/>
          <a:p>
            <a:endParaRPr lang="fr-BE"/>
          </a:p>
        </p:txBody>
      </p:sp>
      <p:sp>
        <p:nvSpPr>
          <p:cNvPr id="5" name="Slide Number Placeholder 4"/>
          <p:cNvSpPr>
            <a:spLocks noGrp="1"/>
          </p:cNvSpPr>
          <p:nvPr>
            <p:ph type="sldNum" sz="quarter" idx="12"/>
          </p:nvPr>
        </p:nvSpPr>
        <p:spPr/>
        <p:txBody>
          <a:bodyPr/>
          <a:lstStyle/>
          <a:p>
            <a:r>
              <a:rPr lang="fr-BE" dirty="0" smtClean="0"/>
              <a:t>- </a:t>
            </a:r>
            <a:fld id="{30A9230E-FFBB-4CCB-ABD7-198084EDE768}" type="slidenum">
              <a:rPr lang="fr-BE" smtClean="0"/>
              <a:pPr/>
              <a:t>‹#›</a:t>
            </a:fld>
            <a:r>
              <a:rPr lang="fr-BE" dirty="0" smtClean="0"/>
              <a:t> -</a:t>
            </a:r>
          </a:p>
        </p:txBody>
      </p:sp>
      <p:cxnSp>
        <p:nvCxnSpPr>
          <p:cNvPr id="6" name="Straight Connector 6"/>
          <p:cNvCxnSpPr/>
          <p:nvPr userDrawn="1"/>
        </p:nvCxnSpPr>
        <p:spPr>
          <a:xfrm>
            <a:off x="0" y="908720"/>
            <a:ext cx="9144000" cy="0"/>
          </a:xfrm>
          <a:prstGeom prst="line">
            <a:avLst/>
          </a:prstGeom>
          <a:ln w="19050">
            <a:solidFill>
              <a:srgbClr val="C00000"/>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43612556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fr-BE"/>
          </a:p>
        </p:txBody>
      </p:sp>
      <p:sp>
        <p:nvSpPr>
          <p:cNvPr id="4" name="Slide Number Placeholder 3"/>
          <p:cNvSpPr>
            <a:spLocks noGrp="1"/>
          </p:cNvSpPr>
          <p:nvPr>
            <p:ph type="sldNum" sz="quarter" idx="12"/>
          </p:nvPr>
        </p:nvSpPr>
        <p:spPr/>
        <p:txBody>
          <a:bodyPr/>
          <a:lstStyle/>
          <a:p>
            <a:r>
              <a:rPr lang="fr-BE" dirty="0" smtClean="0"/>
              <a:t>- </a:t>
            </a:r>
            <a:fld id="{30A9230E-FFBB-4CCB-ABD7-198084EDE768}" type="slidenum">
              <a:rPr lang="fr-BE" smtClean="0"/>
              <a:pPr/>
              <a:t>‹#›</a:t>
            </a:fld>
            <a:r>
              <a:rPr lang="fr-BE" dirty="0" smtClean="0"/>
              <a:t> -</a:t>
            </a:r>
          </a:p>
        </p:txBody>
      </p:sp>
      <p:cxnSp>
        <p:nvCxnSpPr>
          <p:cNvPr id="5" name="Straight Connector 6"/>
          <p:cNvCxnSpPr/>
          <p:nvPr userDrawn="1"/>
        </p:nvCxnSpPr>
        <p:spPr>
          <a:xfrm>
            <a:off x="0" y="908720"/>
            <a:ext cx="9144000" cy="0"/>
          </a:xfrm>
          <a:prstGeom prst="line">
            <a:avLst/>
          </a:prstGeom>
          <a:ln w="19050">
            <a:solidFill>
              <a:srgbClr val="C00000"/>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69271170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BE"/>
          </a:p>
        </p:txBody>
      </p:sp>
      <p:sp>
        <p:nvSpPr>
          <p:cNvPr id="3" name="Picture Placeholder 2"/>
          <p:cNvSpPr>
            <a:spLocks noGrp="1"/>
          </p:cNvSpPr>
          <p:nvPr>
            <p:ph type="pic" idx="1"/>
          </p:nvPr>
        </p:nvSpPr>
        <p:spPr>
          <a:xfrm>
            <a:off x="1792288" y="1556791"/>
            <a:ext cx="5486400" cy="317078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fr-BE"/>
          </a:p>
        </p:txBody>
      </p:sp>
      <p:sp>
        <p:nvSpPr>
          <p:cNvPr id="7" name="Slide Number Placeholder 6"/>
          <p:cNvSpPr>
            <a:spLocks noGrp="1"/>
          </p:cNvSpPr>
          <p:nvPr>
            <p:ph type="sldNum" sz="quarter" idx="12"/>
          </p:nvPr>
        </p:nvSpPr>
        <p:spPr/>
        <p:txBody>
          <a:bodyPr/>
          <a:lstStyle/>
          <a:p>
            <a:r>
              <a:rPr lang="fr-BE" dirty="0" smtClean="0"/>
              <a:t>- </a:t>
            </a:r>
            <a:fld id="{30A9230E-FFBB-4CCB-ABD7-198084EDE768}" type="slidenum">
              <a:rPr lang="fr-BE" smtClean="0"/>
              <a:pPr/>
              <a:t>‹#›</a:t>
            </a:fld>
            <a:r>
              <a:rPr lang="fr-BE" dirty="0" smtClean="0"/>
              <a:t> -</a:t>
            </a:r>
          </a:p>
        </p:txBody>
      </p:sp>
    </p:spTree>
    <p:extLst>
      <p:ext uri="{BB962C8B-B14F-4D97-AF65-F5344CB8AC3E}">
        <p14:creationId xmlns:p14="http://schemas.microsoft.com/office/powerpoint/2010/main" val="186997324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jp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p:cNvPicPr>
            <a:picLocks noChangeAspect="1"/>
          </p:cNvPicPr>
          <p:nvPr userDrawn="1"/>
        </p:nvPicPr>
        <p:blipFill rotWithShape="1">
          <a:blip r:embed="rId10">
            <a:extLst>
              <a:ext uri="{28A0092B-C50C-407E-A947-70E740481C1C}">
                <a14:useLocalDpi xmlns:a14="http://schemas.microsoft.com/office/drawing/2010/main" val="0"/>
              </a:ext>
            </a:extLst>
          </a:blip>
          <a:srcRect t="789" r="83862" b="92911"/>
          <a:stretch/>
        </p:blipFill>
        <p:spPr>
          <a:xfrm>
            <a:off x="7671558" y="6381328"/>
            <a:ext cx="1475656" cy="432048"/>
          </a:xfrm>
          <a:prstGeom prst="rect">
            <a:avLst/>
          </a:prstGeom>
        </p:spPr>
      </p:pic>
      <p:sp>
        <p:nvSpPr>
          <p:cNvPr id="2" name="Title Placeholder 1"/>
          <p:cNvSpPr>
            <a:spLocks noGrp="1"/>
          </p:cNvSpPr>
          <p:nvPr>
            <p:ph type="title"/>
          </p:nvPr>
        </p:nvSpPr>
        <p:spPr>
          <a:xfrm>
            <a:off x="0" y="1"/>
            <a:ext cx="9144000" cy="908720"/>
          </a:xfrm>
          <a:prstGeom prst="rect">
            <a:avLst/>
          </a:prstGeom>
        </p:spPr>
        <p:txBody>
          <a:bodyPr vert="horz" lIns="91440" tIns="45720" rIns="91440" bIns="45720" rtlCol="0" anchor="ctr">
            <a:normAutofit/>
          </a:bodyPr>
          <a:lstStyle/>
          <a:p>
            <a:r>
              <a:rPr lang="en-US" dirty="0" smtClean="0"/>
              <a:t>Click to edit Master title style</a:t>
            </a:r>
            <a:endParaRPr lang="fr-BE" dirty="0"/>
          </a:p>
        </p:txBody>
      </p:sp>
      <p:sp>
        <p:nvSpPr>
          <p:cNvPr id="3" name="Text Placeholder 2"/>
          <p:cNvSpPr>
            <a:spLocks noGrp="1"/>
          </p:cNvSpPr>
          <p:nvPr>
            <p:ph type="body" idx="1"/>
          </p:nvPr>
        </p:nvSpPr>
        <p:spPr>
          <a:xfrm>
            <a:off x="457200" y="1196752"/>
            <a:ext cx="8229600" cy="5145435"/>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fr-BE" dirty="0"/>
          </a:p>
        </p:txBody>
      </p:sp>
      <p:sp>
        <p:nvSpPr>
          <p:cNvPr id="4" name="Date Placeholder 3"/>
          <p:cNvSpPr>
            <a:spLocks noGrp="1"/>
          </p:cNvSpPr>
          <p:nvPr>
            <p:ph type="dt" sz="half" idx="2"/>
          </p:nvPr>
        </p:nvSpPr>
        <p:spPr>
          <a:xfrm>
            <a:off x="457200" y="64482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fr-BE" dirty="0"/>
          </a:p>
        </p:txBody>
      </p:sp>
      <p:sp>
        <p:nvSpPr>
          <p:cNvPr id="6" name="Slide Number Placeholder 5"/>
          <p:cNvSpPr>
            <a:spLocks noGrp="1"/>
          </p:cNvSpPr>
          <p:nvPr>
            <p:ph type="sldNum" sz="quarter" idx="4"/>
          </p:nvPr>
        </p:nvSpPr>
        <p:spPr>
          <a:xfrm>
            <a:off x="3518520" y="6453336"/>
            <a:ext cx="2133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BE" dirty="0" smtClean="0"/>
              <a:t>- </a:t>
            </a:r>
            <a:fld id="{30A9230E-FFBB-4CCB-ABD7-198084EDE768}" type="slidenum">
              <a:rPr lang="fr-BE" smtClean="0"/>
              <a:pPr/>
              <a:t>‹#›</a:t>
            </a:fld>
            <a:r>
              <a:rPr lang="fr-BE" dirty="0" smtClean="0"/>
              <a:t> -</a:t>
            </a:r>
            <a:endParaRPr lang="fr-BE" dirty="0"/>
          </a:p>
        </p:txBody>
      </p:sp>
    </p:spTree>
    <p:extLst>
      <p:ext uri="{BB962C8B-B14F-4D97-AF65-F5344CB8AC3E}">
        <p14:creationId xmlns:p14="http://schemas.microsoft.com/office/powerpoint/2010/main" val="873289557"/>
      </p:ext>
    </p:extLst>
  </p:cSld>
  <p:clrMap bg1="lt1" tx1="dk1" bg2="lt2" tx2="dk2" accent1="accent1" accent2="accent2" accent3="accent3" accent4="accent4" accent5="accent5" accent6="accent6" hlink="hlink" folHlink="folHlink"/>
  <p:sldLayoutIdLst>
    <p:sldLayoutId id="2147483768" r:id="rId1"/>
    <p:sldLayoutId id="2147483769" r:id="rId2"/>
    <p:sldLayoutId id="2147483770" r:id="rId3"/>
    <p:sldLayoutId id="2147483771" r:id="rId4"/>
    <p:sldLayoutId id="2147483772" r:id="rId5"/>
    <p:sldLayoutId id="2147483773" r:id="rId6"/>
    <p:sldLayoutId id="2147483774" r:id="rId7"/>
    <p:sldLayoutId id="2147483775" r:id="rId8"/>
  </p:sldLayoutIdLst>
  <p:timing>
    <p:tnLst>
      <p:par>
        <p:cTn id="1" dur="indefinite" restart="never" nodeType="tmRoot"/>
      </p:par>
    </p:tnLst>
  </p:timing>
  <p:hf hdr="0" ftr="0" dt="0"/>
  <p:txStyles>
    <p:titleStyle>
      <a:lvl1pPr algn="ctr" defTabSz="914400" rtl="0" eaLnBrk="1" latinLnBrk="0" hangingPunct="1">
        <a:spcBef>
          <a:spcPct val="0"/>
        </a:spcBef>
        <a:buNone/>
        <a:defRPr sz="3600" kern="1200">
          <a:solidFill>
            <a:srgbClr val="C00000"/>
          </a:solidFill>
          <a:latin typeface="+mj-lt"/>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lumMod val="65000"/>
              <a:lumOff val="3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lumMod val="65000"/>
              <a:lumOff val="3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lumMod val="65000"/>
              <a:lumOff val="3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lumMod val="65000"/>
              <a:lumOff val="3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png"/><Relationship Id="rId7" Type="http://schemas.openxmlformats.org/officeDocument/2006/relationships/image" Target="../media/image10.jpe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9.jpeg"/><Relationship Id="rId5" Type="http://schemas.openxmlformats.org/officeDocument/2006/relationships/image" Target="../media/image8.jpe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jpeg"/></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image" Target="../media/image29.png"/><Relationship Id="rId3" Type="http://schemas.openxmlformats.org/officeDocument/2006/relationships/image" Target="../media/image24.png"/><Relationship Id="rId7" Type="http://schemas.openxmlformats.org/officeDocument/2006/relationships/image" Target="../media/image28.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27.gif"/><Relationship Id="rId5" Type="http://schemas.openxmlformats.org/officeDocument/2006/relationships/image" Target="../media/image26.gif"/><Relationship Id="rId4" Type="http://schemas.openxmlformats.org/officeDocument/2006/relationships/image" Target="../media/image25.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1.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www.bcss.fgov.be/fr/dwh/homepage/index.html" TargetMode="External"/><Relationship Id="rId2" Type="http://schemas.openxmlformats.org/officeDocument/2006/relationships/hyperlink" Target="https://www.bcss.fgov.be/nl/dwh/homepage/index.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8" Type="http://schemas.openxmlformats.org/officeDocument/2006/relationships/image" Target="../media/image26.gif"/><Relationship Id="rId3" Type="http://schemas.openxmlformats.org/officeDocument/2006/relationships/image" Target="../media/image33.png"/><Relationship Id="rId7" Type="http://schemas.openxmlformats.org/officeDocument/2006/relationships/image" Target="../media/image27.gif"/><Relationship Id="rId2" Type="http://schemas.openxmlformats.org/officeDocument/2006/relationships/image" Target="../media/image32.png"/><Relationship Id="rId1" Type="http://schemas.openxmlformats.org/officeDocument/2006/relationships/slideLayout" Target="../slideLayouts/slideLayout2.xml"/><Relationship Id="rId6" Type="http://schemas.openxmlformats.org/officeDocument/2006/relationships/image" Target="../media/image36.gif"/><Relationship Id="rId5" Type="http://schemas.openxmlformats.org/officeDocument/2006/relationships/image" Target="../media/image35.png"/><Relationship Id="rId4" Type="http://schemas.openxmlformats.org/officeDocument/2006/relationships/image" Target="../media/image34.png"/><Relationship Id="rId9" Type="http://schemas.openxmlformats.org/officeDocument/2006/relationships/image" Target="../media/image37.jpeg"/></Relationships>
</file>

<file path=ppt/slides/_rels/slide3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3.xml"/><Relationship Id="rId5" Type="http://schemas.openxmlformats.org/officeDocument/2006/relationships/image" Target="../media/image2.jpeg"/><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5280" y="1703705"/>
            <a:ext cx="8442960" cy="1470025"/>
          </a:xfrm>
        </p:spPr>
        <p:txBody>
          <a:bodyPr>
            <a:normAutofit fontScale="90000"/>
          </a:bodyPr>
          <a:lstStyle/>
          <a:p>
            <a:r>
              <a:rPr lang="en-GB" sz="4800" b="1" dirty="0" smtClean="0">
                <a:solidFill>
                  <a:srgbClr val="B82400"/>
                </a:solidFill>
              </a:rPr>
              <a:t>What </a:t>
            </a:r>
            <a:r>
              <a:rPr lang="en-GB" sz="4800" b="1" dirty="0">
                <a:solidFill>
                  <a:srgbClr val="B82400"/>
                </a:solidFill>
              </a:rPr>
              <a:t>support </a:t>
            </a:r>
            <a:r>
              <a:rPr lang="en-GB" sz="4800" b="1" dirty="0" smtClean="0">
                <a:solidFill>
                  <a:srgbClr val="B82400"/>
                </a:solidFill>
              </a:rPr>
              <a:t>can</a:t>
            </a:r>
            <a:br>
              <a:rPr lang="en-GB" sz="4800" b="1" dirty="0" smtClean="0">
                <a:solidFill>
                  <a:srgbClr val="B82400"/>
                </a:solidFill>
              </a:rPr>
            </a:br>
            <a:r>
              <a:rPr lang="en-GB" sz="4800" b="1" dirty="0" smtClean="0">
                <a:solidFill>
                  <a:srgbClr val="B82400"/>
                </a:solidFill>
              </a:rPr>
              <a:t>the </a:t>
            </a:r>
            <a:r>
              <a:rPr lang="en-GB" sz="4800" b="1" dirty="0">
                <a:solidFill>
                  <a:srgbClr val="087670"/>
                </a:solidFill>
              </a:rPr>
              <a:t>eHealth</a:t>
            </a:r>
            <a:r>
              <a:rPr lang="en-GB" sz="4800" b="1" dirty="0">
                <a:solidFill>
                  <a:srgbClr val="B82400"/>
                </a:solidFill>
              </a:rPr>
              <a:t> platform and the Crossroads Bank for Social Security offer </a:t>
            </a:r>
            <a:r>
              <a:rPr lang="en-GB" sz="4800" b="1" dirty="0" smtClean="0">
                <a:solidFill>
                  <a:srgbClr val="B82400"/>
                </a:solidFill>
              </a:rPr>
              <a:t>to </a:t>
            </a:r>
            <a:r>
              <a:rPr lang="en-GB" sz="4800" b="1" dirty="0">
                <a:solidFill>
                  <a:srgbClr val="B82400"/>
                </a:solidFill>
              </a:rPr>
              <a:t>mortality research</a:t>
            </a:r>
            <a:r>
              <a:rPr lang="en-GB" sz="4800" b="1" dirty="0" smtClean="0">
                <a:solidFill>
                  <a:srgbClr val="B82400"/>
                </a:solidFill>
              </a:rPr>
              <a:t>?</a:t>
            </a:r>
            <a:endParaRPr lang="en-GB" sz="4800" b="1" cap="none" noProof="0" dirty="0">
              <a:solidFill>
                <a:srgbClr val="B82400"/>
              </a:solidFill>
            </a:endParaRPr>
          </a:p>
        </p:txBody>
      </p:sp>
      <p:grpSp>
        <p:nvGrpSpPr>
          <p:cNvPr id="5" name="Group 11"/>
          <p:cNvGrpSpPr>
            <a:grpSpLocks/>
          </p:cNvGrpSpPr>
          <p:nvPr/>
        </p:nvGrpSpPr>
        <p:grpSpPr bwMode="auto">
          <a:xfrm>
            <a:off x="4782821" y="3592455"/>
            <a:ext cx="4268788" cy="2800350"/>
            <a:chOff x="4406900" y="2600278"/>
            <a:chExt cx="4268788" cy="2802020"/>
          </a:xfrm>
        </p:grpSpPr>
        <p:pic>
          <p:nvPicPr>
            <p:cNvPr id="6" name="Picture 10"/>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406900" y="3537703"/>
              <a:ext cx="380943" cy="390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1"/>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423690" y="4051038"/>
              <a:ext cx="380943" cy="390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12"/>
            <p:cNvSpPr txBox="1">
              <a:spLocks noChangeArrowheads="1"/>
            </p:cNvSpPr>
            <p:nvPr userDrawn="1"/>
          </p:nvSpPr>
          <p:spPr bwMode="auto">
            <a:xfrm>
              <a:off x="4787900" y="2600278"/>
              <a:ext cx="3887788" cy="28020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a:defRPr/>
              </a:pPr>
              <a:endParaRPr lang="fr-BE" altLang="en-US" sz="1600" dirty="0" smtClean="0">
                <a:solidFill>
                  <a:srgbClr val="0D0D0D"/>
                </a:solidFill>
              </a:endParaRPr>
            </a:p>
            <a:p>
              <a:pPr>
                <a:defRPr/>
              </a:pPr>
              <a:endParaRPr lang="fr-BE" altLang="en-US" sz="1600" dirty="0" smtClean="0">
                <a:solidFill>
                  <a:srgbClr val="0D0D0D"/>
                </a:solidFill>
              </a:endParaRPr>
            </a:p>
            <a:p>
              <a:pPr>
                <a:defRPr/>
              </a:pPr>
              <a:endParaRPr lang="fr-BE" altLang="en-US" sz="1600" dirty="0" smtClean="0">
                <a:solidFill>
                  <a:srgbClr val="0D0D0D"/>
                </a:solidFill>
              </a:endParaRPr>
            </a:p>
            <a:p>
              <a:pPr>
                <a:defRPr/>
              </a:pPr>
              <a:endParaRPr lang="fr-BE" altLang="en-US" sz="1600" dirty="0" smtClean="0">
                <a:solidFill>
                  <a:srgbClr val="0D0D0D"/>
                </a:solidFill>
              </a:endParaRPr>
            </a:p>
            <a:p>
              <a:pPr>
                <a:defRPr/>
              </a:pPr>
              <a:r>
                <a:rPr lang="fr-BE" altLang="en-US" sz="1600" dirty="0" smtClean="0">
                  <a:latin typeface="+mn-lt"/>
                </a:rPr>
                <a:t>frank.robben@main.fgov.be </a:t>
              </a:r>
            </a:p>
            <a:p>
              <a:pPr>
                <a:defRPr/>
              </a:pPr>
              <a:endParaRPr lang="fr-BE" altLang="en-US" sz="1600" dirty="0" smtClean="0">
                <a:latin typeface="+mn-lt"/>
                <a:sym typeface="Arial" pitchFamily="34" charset="0"/>
              </a:endParaRPr>
            </a:p>
            <a:p>
              <a:pPr>
                <a:defRPr/>
              </a:pPr>
              <a:r>
                <a:rPr lang="fr-BE" altLang="en-US" sz="1600" dirty="0" smtClean="0">
                  <a:latin typeface="+mn-lt"/>
                  <a:sym typeface="Arial" pitchFamily="34" charset="0"/>
                </a:rPr>
                <a:t>@</a:t>
              </a:r>
              <a:r>
                <a:rPr lang="fr-BE" altLang="en-US" sz="1600" dirty="0" err="1" smtClean="0">
                  <a:latin typeface="+mn-lt"/>
                  <a:sym typeface="Arial" pitchFamily="34" charset="0"/>
                </a:rPr>
                <a:t>FrRobben</a:t>
              </a:r>
              <a:endParaRPr lang="fr-BE" altLang="en-US" sz="1600" dirty="0" smtClean="0">
                <a:latin typeface="+mn-lt"/>
                <a:sym typeface="Arial" pitchFamily="34" charset="0"/>
              </a:endParaRPr>
            </a:p>
            <a:p>
              <a:pPr>
                <a:defRPr/>
              </a:pPr>
              <a:endParaRPr lang="fr-BE" altLang="en-US" sz="1600" dirty="0" smtClean="0">
                <a:latin typeface="+mn-lt"/>
                <a:sym typeface="Arial" pitchFamily="34" charset="0"/>
              </a:endParaRPr>
            </a:p>
            <a:p>
              <a:pPr>
                <a:defRPr/>
              </a:pPr>
              <a:r>
                <a:rPr lang="fr-BE" altLang="en-US" sz="1600" dirty="0" smtClean="0">
                  <a:latin typeface="+mn-lt"/>
                  <a:sym typeface="Arial" pitchFamily="34" charset="0"/>
                </a:rPr>
                <a:t>https://www.ehealth.fgov.be</a:t>
              </a:r>
            </a:p>
            <a:p>
              <a:pPr>
                <a:defRPr/>
              </a:pPr>
              <a:r>
                <a:rPr lang="fr-BE" altLang="en-US" sz="1600" dirty="0" smtClean="0">
                  <a:latin typeface="+mn-lt"/>
                  <a:sym typeface="Arial" pitchFamily="34" charset="0"/>
                </a:rPr>
                <a:t>https://www.ksz.fgov.be</a:t>
              </a:r>
            </a:p>
            <a:p>
              <a:pPr>
                <a:defRPr/>
              </a:pPr>
              <a:r>
                <a:rPr lang="fr-BE" altLang="en-US" sz="1600" dirty="0" smtClean="0">
                  <a:latin typeface="+mn-lt"/>
                  <a:sym typeface="Arial" pitchFamily="34" charset="0"/>
                </a:rPr>
                <a:t>https://www.frankrobben.be</a:t>
              </a:r>
              <a:endParaRPr lang="fr-BE" altLang="en-US" sz="1600" dirty="0" smtClean="0">
                <a:latin typeface="+mn-lt"/>
              </a:endParaRPr>
            </a:p>
          </p:txBody>
        </p:sp>
      </p:grpSp>
      <p:pic>
        <p:nvPicPr>
          <p:cNvPr id="4" name="Picture 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54901" y="6392806"/>
            <a:ext cx="1006747" cy="403422"/>
          </a:xfrm>
          <a:prstGeom prst="rect">
            <a:avLst/>
          </a:prstGeom>
        </p:spPr>
      </p:pic>
    </p:spTree>
    <p:extLst>
      <p:ext uri="{BB962C8B-B14F-4D97-AF65-F5344CB8AC3E}">
        <p14:creationId xmlns:p14="http://schemas.microsoft.com/office/powerpoint/2010/main" val="8867125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noProof="0" smtClean="0"/>
              <a:t>Some risks and how to manage them</a:t>
            </a:r>
            <a:endParaRPr lang="en-GB" noProof="0"/>
          </a:p>
        </p:txBody>
      </p:sp>
      <p:sp>
        <p:nvSpPr>
          <p:cNvPr id="3" name="Tijdelijke aanduiding voor inhoud 2"/>
          <p:cNvSpPr>
            <a:spLocks noGrp="1"/>
          </p:cNvSpPr>
          <p:nvPr>
            <p:ph idx="1"/>
          </p:nvPr>
        </p:nvSpPr>
        <p:spPr/>
        <p:txBody>
          <a:bodyPr>
            <a:normAutofit lnSpcReduction="10000"/>
          </a:bodyPr>
          <a:lstStyle/>
          <a:p>
            <a:r>
              <a:rPr lang="en-GB" noProof="0" smtClean="0"/>
              <a:t>Risk of singling out individuals without necessity</a:t>
            </a:r>
          </a:p>
          <a:p>
            <a:pPr lvl="1"/>
            <a:r>
              <a:rPr lang="en-GB" noProof="0" smtClean="0"/>
              <a:t>aggregation, anonymisation and pseudonymisation of data</a:t>
            </a:r>
          </a:p>
          <a:p>
            <a:pPr lvl="1"/>
            <a:r>
              <a:rPr lang="en-GB" noProof="0" smtClean="0"/>
              <a:t>small cells risk analysis</a:t>
            </a:r>
          </a:p>
          <a:p>
            <a:pPr lvl="1"/>
            <a:r>
              <a:rPr lang="en-GB" noProof="0" smtClean="0"/>
              <a:t>legal obligation to not to attempt to re-identify data subjects</a:t>
            </a:r>
          </a:p>
          <a:p>
            <a:endParaRPr lang="en-GB" noProof="0" smtClean="0"/>
          </a:p>
          <a:p>
            <a:r>
              <a:rPr lang="en-GB" noProof="0" smtClean="0"/>
              <a:t>Risk of data bias</a:t>
            </a:r>
          </a:p>
          <a:p>
            <a:pPr lvl="1"/>
            <a:r>
              <a:rPr lang="en-GB" noProof="0" smtClean="0"/>
              <a:t>careful selection of data used</a:t>
            </a:r>
          </a:p>
          <a:p>
            <a:pPr lvl="1"/>
            <a:r>
              <a:rPr lang="en-GB" noProof="0" smtClean="0"/>
              <a:t>reliable analysis methodologies (interative modelling)</a:t>
            </a:r>
          </a:p>
          <a:p>
            <a:pPr lvl="1"/>
            <a:r>
              <a:rPr lang="en-GB" noProof="0" smtClean="0"/>
              <a:t>‘equal opportunity by design’</a:t>
            </a:r>
          </a:p>
          <a:p>
            <a:pPr lvl="1"/>
            <a:r>
              <a:rPr lang="en-GB" noProof="0" smtClean="0"/>
              <a:t>appropriate training</a:t>
            </a:r>
          </a:p>
          <a:p>
            <a:pPr lvl="1"/>
            <a:r>
              <a:rPr lang="en-GB" noProof="0" smtClean="0"/>
              <a:t>transparancy</a:t>
            </a:r>
          </a:p>
          <a:p>
            <a:endParaRPr lang="en-GB" noProof="0" smtClean="0"/>
          </a:p>
          <a:p>
            <a:endParaRPr lang="en-GB" noProof="0" smtClean="0"/>
          </a:p>
        </p:txBody>
      </p:sp>
      <p:sp>
        <p:nvSpPr>
          <p:cNvPr id="6" name="Slide Number Placeholder 5"/>
          <p:cNvSpPr>
            <a:spLocks noGrp="1"/>
          </p:cNvSpPr>
          <p:nvPr>
            <p:ph type="sldNum" sz="quarter" idx="12"/>
          </p:nvPr>
        </p:nvSpPr>
        <p:spPr/>
        <p:txBody>
          <a:bodyPr/>
          <a:lstStyle/>
          <a:p>
            <a:r>
              <a:rPr lang="fr-BE" smtClean="0"/>
              <a:t>- </a:t>
            </a:r>
            <a:fld id="{30A9230E-FFBB-4CCB-ABD7-198084EDE768}" type="slidenum">
              <a:rPr lang="fr-BE" smtClean="0"/>
              <a:pPr/>
              <a:t>10</a:t>
            </a:fld>
            <a:r>
              <a:rPr lang="fr-BE" smtClean="0"/>
              <a:t> - </a:t>
            </a:r>
            <a:endParaRPr lang="fr-BE" dirty="0"/>
          </a:p>
        </p:txBody>
      </p:sp>
    </p:spTree>
    <p:extLst>
      <p:ext uri="{BB962C8B-B14F-4D97-AF65-F5344CB8AC3E}">
        <p14:creationId xmlns:p14="http://schemas.microsoft.com/office/powerpoint/2010/main" val="33499205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noProof="0" smtClean="0"/>
              <a:t>Some risks and how to manage them</a:t>
            </a:r>
            <a:endParaRPr lang="en-GB" noProof="0"/>
          </a:p>
        </p:txBody>
      </p:sp>
      <p:sp>
        <p:nvSpPr>
          <p:cNvPr id="3" name="Tijdelijke aanduiding voor inhoud 2"/>
          <p:cNvSpPr>
            <a:spLocks noGrp="1"/>
          </p:cNvSpPr>
          <p:nvPr>
            <p:ph idx="1"/>
          </p:nvPr>
        </p:nvSpPr>
        <p:spPr/>
        <p:txBody>
          <a:bodyPr>
            <a:normAutofit fontScale="92500"/>
          </a:bodyPr>
          <a:lstStyle/>
          <a:p>
            <a:r>
              <a:rPr lang="en-GB" noProof="0" smtClean="0"/>
              <a:t>Risk of violation of purpose limitation principle</a:t>
            </a:r>
          </a:p>
          <a:p>
            <a:pPr lvl="1"/>
            <a:r>
              <a:rPr lang="en-GB" noProof="0" smtClean="0"/>
              <a:t>preliminary transparency about purposes of big data analysis</a:t>
            </a:r>
          </a:p>
          <a:p>
            <a:pPr lvl="1"/>
            <a:r>
              <a:rPr lang="en-GB" noProof="0" smtClean="0"/>
              <a:t>respecting GDPR, especially in case of big data analysis for public health or scientific research purposes</a:t>
            </a:r>
          </a:p>
          <a:p>
            <a:pPr lvl="1"/>
            <a:endParaRPr lang="en-GB" noProof="0" smtClean="0"/>
          </a:p>
          <a:p>
            <a:r>
              <a:rPr lang="en-GB" noProof="0" smtClean="0"/>
              <a:t>Risk of huge increase of data storage (quantity and duration)</a:t>
            </a:r>
          </a:p>
          <a:p>
            <a:pPr lvl="1"/>
            <a:r>
              <a:rPr lang="en-GB" noProof="0" smtClean="0"/>
              <a:t>limitation of personal data storage to the extent and during the time useful for the foreseen legitimate purposes</a:t>
            </a:r>
          </a:p>
          <a:p>
            <a:pPr lvl="1"/>
            <a:r>
              <a:rPr lang="en-GB" noProof="0" smtClean="0"/>
              <a:t>aggregation, anonymisation or pseudonymisation of personal data that are only stored for public health or scientific research purposes</a:t>
            </a:r>
          </a:p>
          <a:p>
            <a:pPr lvl="1"/>
            <a:endParaRPr lang="en-GB" noProof="0" smtClean="0"/>
          </a:p>
          <a:p>
            <a:pPr lvl="1"/>
            <a:endParaRPr lang="en-GB" noProof="0" smtClean="0"/>
          </a:p>
          <a:p>
            <a:pPr lvl="1"/>
            <a:endParaRPr lang="en-GB" noProof="0"/>
          </a:p>
        </p:txBody>
      </p:sp>
      <p:sp>
        <p:nvSpPr>
          <p:cNvPr id="6" name="Slide Number Placeholder 5"/>
          <p:cNvSpPr>
            <a:spLocks noGrp="1"/>
          </p:cNvSpPr>
          <p:nvPr>
            <p:ph type="sldNum" sz="quarter" idx="12"/>
          </p:nvPr>
        </p:nvSpPr>
        <p:spPr/>
        <p:txBody>
          <a:bodyPr/>
          <a:lstStyle/>
          <a:p>
            <a:r>
              <a:rPr lang="fr-BE" smtClean="0"/>
              <a:t>- </a:t>
            </a:r>
            <a:fld id="{30A9230E-FFBB-4CCB-ABD7-198084EDE768}" type="slidenum">
              <a:rPr lang="fr-BE" smtClean="0"/>
              <a:pPr/>
              <a:t>11</a:t>
            </a:fld>
            <a:r>
              <a:rPr lang="fr-BE" smtClean="0"/>
              <a:t> - </a:t>
            </a:r>
            <a:endParaRPr lang="fr-BE" dirty="0"/>
          </a:p>
        </p:txBody>
      </p:sp>
    </p:spTree>
    <p:extLst>
      <p:ext uri="{BB962C8B-B14F-4D97-AF65-F5344CB8AC3E}">
        <p14:creationId xmlns:p14="http://schemas.microsoft.com/office/powerpoint/2010/main" val="6845539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noProof="0" dirty="0" smtClean="0"/>
              <a:t>Mission of the </a:t>
            </a:r>
            <a:r>
              <a:rPr lang="en-GB" altLang="en-US" noProof="0" dirty="0" smtClean="0">
                <a:solidFill>
                  <a:srgbClr val="087670"/>
                </a:solidFill>
              </a:rPr>
              <a:t>eHealth</a:t>
            </a:r>
            <a:r>
              <a:rPr lang="en-GB" altLang="en-US" noProof="0" dirty="0" smtClean="0"/>
              <a:t> platform</a:t>
            </a:r>
            <a:endParaRPr lang="en-GB" noProof="0" dirty="0"/>
          </a:p>
        </p:txBody>
      </p:sp>
      <p:sp>
        <p:nvSpPr>
          <p:cNvPr id="3" name="Content Placeholder 2"/>
          <p:cNvSpPr>
            <a:spLocks noGrp="1"/>
          </p:cNvSpPr>
          <p:nvPr>
            <p:ph idx="1"/>
          </p:nvPr>
        </p:nvSpPr>
        <p:spPr/>
        <p:txBody>
          <a:bodyPr>
            <a:normAutofit lnSpcReduction="10000"/>
          </a:bodyPr>
          <a:lstStyle/>
          <a:p>
            <a:r>
              <a:rPr lang="en-GB" noProof="0" smtClean="0"/>
              <a:t>How?</a:t>
            </a:r>
          </a:p>
          <a:p>
            <a:pPr lvl="1"/>
            <a:r>
              <a:rPr lang="en-GB" noProof="0" smtClean="0"/>
              <a:t>through a well-organised, mutual electronic service and information exchange between all actors in health care</a:t>
            </a:r>
          </a:p>
          <a:p>
            <a:pPr lvl="1"/>
            <a:r>
              <a:rPr lang="en-GB" noProof="0" smtClean="0"/>
              <a:t>by providing the necessary guarantees with regard to information security, privacy protection and professional secrecy</a:t>
            </a:r>
          </a:p>
          <a:p>
            <a:pPr lvl="2"/>
            <a:endParaRPr lang="en-GB" noProof="0" smtClean="0"/>
          </a:p>
          <a:p>
            <a:r>
              <a:rPr lang="en-GB" noProof="0" smtClean="0"/>
              <a:t>What?</a:t>
            </a:r>
          </a:p>
          <a:p>
            <a:pPr lvl="1"/>
            <a:r>
              <a:rPr lang="en-GB" noProof="0" smtClean="0"/>
              <a:t>optimisation of health care quality and continuity </a:t>
            </a:r>
          </a:p>
          <a:p>
            <a:pPr lvl="1"/>
            <a:r>
              <a:rPr lang="en-GB" noProof="0" smtClean="0"/>
              <a:t>optimisation of patient safety</a:t>
            </a:r>
          </a:p>
          <a:p>
            <a:pPr lvl="1"/>
            <a:r>
              <a:rPr lang="en-GB" noProof="0" smtClean="0"/>
              <a:t>reduction of administrative burden for all actors in health care</a:t>
            </a:r>
          </a:p>
          <a:p>
            <a:pPr lvl="1"/>
            <a:r>
              <a:rPr lang="en-GB" noProof="0" smtClean="0"/>
              <a:t>thorough support of health care policy and research</a:t>
            </a:r>
            <a:endParaRPr lang="en-GB" noProof="0"/>
          </a:p>
        </p:txBody>
      </p:sp>
      <p:sp>
        <p:nvSpPr>
          <p:cNvPr id="6" name="Slide Number Placeholder 5"/>
          <p:cNvSpPr>
            <a:spLocks noGrp="1"/>
          </p:cNvSpPr>
          <p:nvPr>
            <p:ph type="sldNum" sz="quarter" idx="12"/>
          </p:nvPr>
        </p:nvSpPr>
        <p:spPr/>
        <p:txBody>
          <a:bodyPr/>
          <a:lstStyle/>
          <a:p>
            <a:r>
              <a:rPr lang="fr-BE" smtClean="0"/>
              <a:t>- </a:t>
            </a:r>
            <a:fld id="{30A9230E-FFBB-4CCB-ABD7-198084EDE768}" type="slidenum">
              <a:rPr lang="fr-BE" smtClean="0"/>
              <a:pPr/>
              <a:t>12</a:t>
            </a:fld>
            <a:r>
              <a:rPr lang="fr-BE" smtClean="0"/>
              <a:t> - </a:t>
            </a:r>
            <a:endParaRPr lang="fr-BE" dirty="0"/>
          </a:p>
        </p:txBody>
      </p:sp>
    </p:spTree>
    <p:extLst>
      <p:ext uri="{BB962C8B-B14F-4D97-AF65-F5344CB8AC3E}">
        <p14:creationId xmlns:p14="http://schemas.microsoft.com/office/powerpoint/2010/main" val="24268889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altLang="en-US" noProof="0" dirty="0" smtClean="0">
                <a:sym typeface="Arial" charset="0"/>
              </a:rPr>
              <a:t>10 Tasks </a:t>
            </a:r>
            <a:r>
              <a:rPr lang="en-GB" altLang="en-US" noProof="0" dirty="0" smtClean="0"/>
              <a:t>of the </a:t>
            </a:r>
            <a:r>
              <a:rPr lang="en-GB" altLang="en-US" noProof="0" dirty="0" err="1" smtClean="0">
                <a:solidFill>
                  <a:srgbClr val="087670"/>
                </a:solidFill>
              </a:rPr>
              <a:t>eHealth</a:t>
            </a:r>
            <a:r>
              <a:rPr lang="en-GB" altLang="en-US" noProof="0" dirty="0" smtClean="0"/>
              <a:t> platform</a:t>
            </a:r>
            <a:endParaRPr lang="en-GB" noProof="0" dirty="0"/>
          </a:p>
        </p:txBody>
      </p:sp>
      <p:sp>
        <p:nvSpPr>
          <p:cNvPr id="15363" name="Rectangle 3"/>
          <p:cNvSpPr>
            <a:spLocks noGrp="1" noChangeArrowheads="1"/>
          </p:cNvSpPr>
          <p:nvPr>
            <p:ph idx="1"/>
          </p:nvPr>
        </p:nvSpPr>
        <p:spPr/>
        <p:txBody>
          <a:bodyPr>
            <a:normAutofit fontScale="92500" lnSpcReduction="10000"/>
          </a:bodyPr>
          <a:lstStyle/>
          <a:p>
            <a:r>
              <a:rPr lang="en-GB" altLang="en-US" noProof="0" smtClean="0">
                <a:sym typeface="Arial" charset="0"/>
              </a:rPr>
              <a:t>Development of a vision and of a strategy for eHealth</a:t>
            </a:r>
            <a:r>
              <a:rPr lang="en-GB" noProof="0" smtClean="0"/>
              <a:t> </a:t>
            </a:r>
          </a:p>
          <a:p>
            <a:endParaRPr lang="en-GB" altLang="en-US" noProof="0" smtClean="0">
              <a:sym typeface="Arial" charset="0"/>
            </a:endParaRPr>
          </a:p>
          <a:p>
            <a:r>
              <a:rPr lang="en-GB" altLang="en-US" noProof="0" smtClean="0">
                <a:sym typeface="Arial" charset="0"/>
              </a:rPr>
              <a:t>Organization of the cooperation between all governmental institutions</a:t>
            </a:r>
            <a:r>
              <a:rPr lang="en-GB" noProof="0" smtClean="0"/>
              <a:t> </a:t>
            </a:r>
            <a:r>
              <a:rPr lang="en-GB" altLang="en-US" noProof="0" smtClean="0">
                <a:sym typeface="Arial" charset="0"/>
              </a:rPr>
              <a:t>which are charged with the coordination of the electronic service provision</a:t>
            </a:r>
            <a:r>
              <a:rPr lang="en-GB" noProof="0" smtClean="0"/>
              <a:t> </a:t>
            </a:r>
          </a:p>
          <a:p>
            <a:endParaRPr lang="en-GB" altLang="en-US" noProof="0" smtClean="0">
              <a:sym typeface="Arial" charset="0"/>
            </a:endParaRPr>
          </a:p>
          <a:p>
            <a:r>
              <a:rPr lang="en-GB" altLang="en-US" noProof="0" smtClean="0">
                <a:sym typeface="Arial" charset="0"/>
              </a:rPr>
              <a:t>The motor of the necessary changes for the implementation of the vision and the strategy with regard to eHealth</a:t>
            </a:r>
            <a:r>
              <a:rPr lang="en-GB" noProof="0" smtClean="0"/>
              <a:t>  </a:t>
            </a:r>
          </a:p>
          <a:p>
            <a:endParaRPr lang="en-GB" altLang="en-US" noProof="0" smtClean="0">
              <a:sym typeface="Arial" charset="0"/>
            </a:endParaRPr>
          </a:p>
          <a:p>
            <a:r>
              <a:rPr lang="en-GB" altLang="en-US" noProof="0" smtClean="0">
                <a:sym typeface="Arial" charset="0"/>
              </a:rPr>
              <a:t>Determination of functional and technical norms, standards, specifications and basic architecture with regard to ICT</a:t>
            </a:r>
          </a:p>
        </p:txBody>
      </p:sp>
      <p:sp>
        <p:nvSpPr>
          <p:cNvPr id="2" name="Slide Number Placeholder 1"/>
          <p:cNvSpPr>
            <a:spLocks noGrp="1"/>
          </p:cNvSpPr>
          <p:nvPr>
            <p:ph type="sldNum" sz="quarter" idx="12"/>
          </p:nvPr>
        </p:nvSpPr>
        <p:spPr/>
        <p:txBody>
          <a:bodyPr/>
          <a:lstStyle/>
          <a:p>
            <a:r>
              <a:rPr lang="fr-BE" smtClean="0"/>
              <a:t>- </a:t>
            </a:r>
            <a:fld id="{30A9230E-FFBB-4CCB-ABD7-198084EDE768}" type="slidenum">
              <a:rPr lang="fr-BE" smtClean="0"/>
              <a:pPr/>
              <a:t>13</a:t>
            </a:fld>
            <a:r>
              <a:rPr lang="fr-BE" smtClean="0"/>
              <a:t> - </a:t>
            </a:r>
            <a:endParaRPr lang="fr-BE" dirty="0"/>
          </a:p>
        </p:txBody>
      </p:sp>
    </p:spTree>
    <p:extLst>
      <p:ext uri="{BB962C8B-B14F-4D97-AF65-F5344CB8AC3E}">
        <p14:creationId xmlns:p14="http://schemas.microsoft.com/office/powerpoint/2010/main" val="1200715245"/>
      </p:ext>
    </p:extLst>
  </p:cSld>
  <p:clrMapOvr>
    <a:masterClrMapping/>
  </p:clrMapOvr>
  <mc:AlternateContent xmlns:mc="http://schemas.openxmlformats.org/markup-compatibility/2006" xmlns:p14="http://schemas.microsoft.com/office/powerpoint/2010/main">
    <mc:Choice Requires="p14">
      <p:transition spd="slow" p14:dur="2000"/>
    </mc:Choice>
    <mc:Fallback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noProof="0" dirty="0" smtClean="0">
                <a:sym typeface="Arial" charset="0"/>
              </a:rPr>
              <a:t>10 Tasks </a:t>
            </a:r>
            <a:r>
              <a:rPr lang="en-GB" altLang="en-US" noProof="0" dirty="0" smtClean="0"/>
              <a:t>of the </a:t>
            </a:r>
            <a:r>
              <a:rPr lang="en-GB" altLang="en-US" noProof="0" dirty="0" smtClean="0">
                <a:solidFill>
                  <a:srgbClr val="087670"/>
                </a:solidFill>
              </a:rPr>
              <a:t>eHealth</a:t>
            </a:r>
            <a:r>
              <a:rPr lang="en-GB" altLang="en-US" noProof="0" dirty="0" smtClean="0"/>
              <a:t> platform</a:t>
            </a:r>
            <a:endParaRPr lang="en-GB" noProof="0" dirty="0"/>
          </a:p>
        </p:txBody>
      </p:sp>
      <p:sp>
        <p:nvSpPr>
          <p:cNvPr id="3" name="Content Placeholder 2"/>
          <p:cNvSpPr>
            <a:spLocks noGrp="1"/>
          </p:cNvSpPr>
          <p:nvPr>
            <p:ph idx="1"/>
          </p:nvPr>
        </p:nvSpPr>
        <p:spPr/>
        <p:txBody>
          <a:bodyPr/>
          <a:lstStyle/>
          <a:p>
            <a:r>
              <a:rPr lang="en-GB" altLang="en-US" noProof="0" smtClean="0">
                <a:sym typeface="Arial" charset="0"/>
              </a:rPr>
              <a:t>Registration of software for the management of electronic patient files  </a:t>
            </a:r>
          </a:p>
          <a:p>
            <a:endParaRPr lang="en-GB" altLang="en-US" noProof="0" smtClean="0">
              <a:sym typeface="Arial" charset="0"/>
            </a:endParaRPr>
          </a:p>
          <a:p>
            <a:r>
              <a:rPr lang="en-GB" altLang="en-US" noProof="0" smtClean="0">
                <a:sym typeface="Arial" charset="0"/>
              </a:rPr>
              <a:t>Managing and coordinating the ICT aspects of data exchange within the framework of the electronic patient files and of the electronic medical prescriptions</a:t>
            </a:r>
          </a:p>
          <a:p>
            <a:endParaRPr lang="en-GB" altLang="en-US" noProof="0" smtClean="0">
              <a:sym typeface="Arial" charset="0"/>
            </a:endParaRPr>
          </a:p>
          <a:p>
            <a:r>
              <a:rPr lang="en-GB" altLang="en-US" noProof="0" smtClean="0">
                <a:sym typeface="Arial" charset="0"/>
              </a:rPr>
              <a:t>Conceptualization, design and management of a cooperation platform for secure electronic data exchange with the relevant basic service</a:t>
            </a:r>
          </a:p>
          <a:p>
            <a:endParaRPr lang="en-GB" noProof="0"/>
          </a:p>
        </p:txBody>
      </p:sp>
      <p:sp>
        <p:nvSpPr>
          <p:cNvPr id="6" name="Slide Number Placeholder 5"/>
          <p:cNvSpPr>
            <a:spLocks noGrp="1"/>
          </p:cNvSpPr>
          <p:nvPr>
            <p:ph type="sldNum" sz="quarter" idx="12"/>
          </p:nvPr>
        </p:nvSpPr>
        <p:spPr/>
        <p:txBody>
          <a:bodyPr/>
          <a:lstStyle/>
          <a:p>
            <a:r>
              <a:rPr lang="fr-BE" smtClean="0"/>
              <a:t>- </a:t>
            </a:r>
            <a:fld id="{30A9230E-FFBB-4CCB-ABD7-198084EDE768}" type="slidenum">
              <a:rPr lang="fr-BE" smtClean="0"/>
              <a:pPr/>
              <a:t>14</a:t>
            </a:fld>
            <a:r>
              <a:rPr lang="fr-BE" smtClean="0"/>
              <a:t> - </a:t>
            </a:r>
            <a:endParaRPr lang="fr-BE" dirty="0"/>
          </a:p>
        </p:txBody>
      </p:sp>
    </p:spTree>
    <p:extLst>
      <p:ext uri="{BB962C8B-B14F-4D97-AF65-F5344CB8AC3E}">
        <p14:creationId xmlns:p14="http://schemas.microsoft.com/office/powerpoint/2010/main" val="36907638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noProof="0" dirty="0" smtClean="0">
                <a:sym typeface="Arial" charset="0"/>
              </a:rPr>
              <a:t>10 Tasks </a:t>
            </a:r>
            <a:r>
              <a:rPr lang="en-GB" altLang="en-US" noProof="0" dirty="0" smtClean="0"/>
              <a:t>of the </a:t>
            </a:r>
            <a:r>
              <a:rPr lang="en-GB" altLang="en-US" noProof="0" dirty="0" smtClean="0">
                <a:solidFill>
                  <a:srgbClr val="087670"/>
                </a:solidFill>
              </a:rPr>
              <a:t>eHealth</a:t>
            </a:r>
            <a:r>
              <a:rPr lang="en-GB" altLang="en-US" noProof="0" dirty="0" smtClean="0"/>
              <a:t> platform</a:t>
            </a:r>
            <a:endParaRPr lang="en-GB" noProof="0" dirty="0"/>
          </a:p>
        </p:txBody>
      </p:sp>
      <p:sp>
        <p:nvSpPr>
          <p:cNvPr id="16387" name="Rectangle 3"/>
          <p:cNvSpPr>
            <a:spLocks noGrp="1" noChangeArrowheads="1"/>
          </p:cNvSpPr>
          <p:nvPr>
            <p:ph idx="1"/>
          </p:nvPr>
        </p:nvSpPr>
        <p:spPr/>
        <p:txBody>
          <a:bodyPr>
            <a:normAutofit lnSpcReduction="10000"/>
          </a:bodyPr>
          <a:lstStyle/>
          <a:p>
            <a:r>
              <a:rPr lang="en-GB" altLang="en-US" noProof="0" dirty="0">
                <a:sym typeface="Arial" charset="0"/>
              </a:rPr>
              <a:t>Reaching an agreement about division of tasks and about the quality standards and checking that the quality standards are being fulfilled</a:t>
            </a:r>
          </a:p>
          <a:p>
            <a:endParaRPr lang="en-GB" altLang="en-US" noProof="0" dirty="0">
              <a:sym typeface="Arial" charset="0"/>
            </a:endParaRPr>
          </a:p>
          <a:p>
            <a:r>
              <a:rPr lang="en-GB" altLang="en-US" noProof="0" dirty="0" smtClean="0">
                <a:sym typeface="Arial" charset="0"/>
              </a:rPr>
              <a:t>Acting as an independent trusted third party (TTP)  for the encoding and anonymization of personal information regarding health for certain institutions summarized in the law for the support of scientific research and the policymaking</a:t>
            </a:r>
          </a:p>
          <a:p>
            <a:endParaRPr lang="en-GB" altLang="en-US" noProof="0" dirty="0" smtClean="0">
              <a:sym typeface="Arial" charset="0"/>
            </a:endParaRPr>
          </a:p>
          <a:p>
            <a:r>
              <a:rPr lang="en-GB" altLang="en-US" noProof="0" dirty="0" smtClean="0">
                <a:sym typeface="Arial" charset="0"/>
              </a:rPr>
              <a:t>Promoting and coordinating programmes and projects</a:t>
            </a:r>
            <a:endParaRPr lang="en-GB" noProof="0" dirty="0" smtClean="0"/>
          </a:p>
        </p:txBody>
      </p:sp>
      <p:sp>
        <p:nvSpPr>
          <p:cNvPr id="3" name="Slide Number Placeholder 2"/>
          <p:cNvSpPr>
            <a:spLocks noGrp="1"/>
          </p:cNvSpPr>
          <p:nvPr>
            <p:ph type="sldNum" sz="quarter" idx="12"/>
          </p:nvPr>
        </p:nvSpPr>
        <p:spPr/>
        <p:txBody>
          <a:bodyPr/>
          <a:lstStyle/>
          <a:p>
            <a:r>
              <a:rPr lang="fr-BE" smtClean="0"/>
              <a:t>- </a:t>
            </a:r>
            <a:fld id="{30A9230E-FFBB-4CCB-ABD7-198084EDE768}" type="slidenum">
              <a:rPr lang="fr-BE" smtClean="0"/>
              <a:pPr/>
              <a:t>15</a:t>
            </a:fld>
            <a:r>
              <a:rPr lang="fr-BE" smtClean="0"/>
              <a:t> - </a:t>
            </a:r>
            <a:endParaRPr lang="fr-BE" dirty="0"/>
          </a:p>
        </p:txBody>
      </p:sp>
    </p:spTree>
    <p:extLst>
      <p:ext uri="{BB962C8B-B14F-4D97-AF65-F5344CB8AC3E}">
        <p14:creationId xmlns:p14="http://schemas.microsoft.com/office/powerpoint/2010/main" val="56306179"/>
      </p:ext>
    </p:extLst>
  </p:cSld>
  <p:clrMapOvr>
    <a:masterClrMapping/>
  </p:clrMapOvr>
  <mc:AlternateContent xmlns:mc="http://schemas.openxmlformats.org/markup-compatibility/2006" xmlns:p14="http://schemas.microsoft.com/office/powerpoint/2010/main">
    <mc:Choice Requires="p14">
      <p:transition spd="slow" p14:dur="2000"/>
    </mc:Choice>
    <mc:Fallback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noProof="0" dirty="0" smtClean="0"/>
              <a:t>Possible support by </a:t>
            </a:r>
            <a:r>
              <a:rPr lang="en-GB" noProof="0" dirty="0" smtClean="0">
                <a:solidFill>
                  <a:srgbClr val="087670"/>
                </a:solidFill>
              </a:rPr>
              <a:t>eHealth</a:t>
            </a:r>
            <a:r>
              <a:rPr lang="en-GB" noProof="0" dirty="0" smtClean="0"/>
              <a:t> platform</a:t>
            </a:r>
            <a:endParaRPr lang="en-GB" noProof="0" dirty="0"/>
          </a:p>
        </p:txBody>
      </p:sp>
      <p:sp>
        <p:nvSpPr>
          <p:cNvPr id="3" name="Tijdelijke aanduiding voor inhoud 2"/>
          <p:cNvSpPr>
            <a:spLocks noGrp="1"/>
          </p:cNvSpPr>
          <p:nvPr>
            <p:ph idx="1"/>
          </p:nvPr>
        </p:nvSpPr>
        <p:spPr/>
        <p:txBody>
          <a:bodyPr>
            <a:normAutofit lnSpcReduction="10000"/>
          </a:bodyPr>
          <a:lstStyle/>
          <a:p>
            <a:r>
              <a:rPr lang="en-GB" noProof="0" dirty="0" smtClean="0">
                <a:latin typeface="+mn-lt"/>
              </a:rPr>
              <a:t>Stakeholder involvement</a:t>
            </a:r>
          </a:p>
          <a:p>
            <a:pPr lvl="1"/>
            <a:r>
              <a:rPr lang="en-GB" noProof="0" dirty="0" smtClean="0">
                <a:latin typeface="+mn-lt"/>
              </a:rPr>
              <a:t>Board of Directors</a:t>
            </a:r>
          </a:p>
          <a:p>
            <a:pPr lvl="1"/>
            <a:r>
              <a:rPr lang="en-GB" noProof="0" dirty="0" smtClean="0">
                <a:latin typeface="+mn-lt"/>
              </a:rPr>
              <a:t>Users Committee</a:t>
            </a:r>
          </a:p>
          <a:p>
            <a:r>
              <a:rPr lang="en-GB" noProof="0" dirty="0" smtClean="0">
                <a:latin typeface="+mn-lt"/>
              </a:rPr>
              <a:t>Organisational and technical support</a:t>
            </a:r>
          </a:p>
          <a:p>
            <a:pPr lvl="1"/>
            <a:r>
              <a:rPr lang="en-GB" noProof="0" dirty="0" smtClean="0">
                <a:latin typeface="+mn-lt"/>
              </a:rPr>
              <a:t>proposals for policies and codes of conduct </a:t>
            </a:r>
          </a:p>
          <a:p>
            <a:pPr lvl="1"/>
            <a:r>
              <a:rPr lang="en-GB" noProof="0" dirty="0" smtClean="0">
                <a:latin typeface="+mn-lt"/>
              </a:rPr>
              <a:t>trusted third party for </a:t>
            </a:r>
            <a:r>
              <a:rPr lang="en-GB" noProof="0" dirty="0" err="1" smtClean="0">
                <a:latin typeface="+mn-lt"/>
              </a:rPr>
              <a:t>anonymisation</a:t>
            </a:r>
            <a:r>
              <a:rPr lang="en-GB" noProof="0" dirty="0" smtClean="0">
                <a:latin typeface="+mn-lt"/>
              </a:rPr>
              <a:t> and </a:t>
            </a:r>
            <a:r>
              <a:rPr lang="en-GB" noProof="0" dirty="0" err="1" smtClean="0">
                <a:latin typeface="+mn-lt"/>
              </a:rPr>
              <a:t>pseudonymisation</a:t>
            </a:r>
            <a:r>
              <a:rPr lang="en-GB" noProof="0" dirty="0" smtClean="0">
                <a:latin typeface="+mn-lt"/>
              </a:rPr>
              <a:t> of data (separation of duties)</a:t>
            </a:r>
          </a:p>
          <a:p>
            <a:pPr lvl="1"/>
            <a:r>
              <a:rPr lang="en-GB" noProof="0" dirty="0" smtClean="0">
                <a:latin typeface="+mn-lt"/>
              </a:rPr>
              <a:t>organisation of small cells risk analysis</a:t>
            </a:r>
          </a:p>
          <a:p>
            <a:r>
              <a:rPr lang="en-GB" noProof="0" dirty="0" smtClean="0">
                <a:latin typeface="+mn-lt"/>
              </a:rPr>
              <a:t>Independent </a:t>
            </a:r>
            <a:r>
              <a:rPr lang="en-GB" dirty="0" smtClean="0">
                <a:latin typeface="+mn-lt"/>
              </a:rPr>
              <a:t>Information Security </a:t>
            </a:r>
            <a:r>
              <a:rPr lang="en-GB" noProof="0" dirty="0" smtClean="0">
                <a:latin typeface="+mn-lt"/>
              </a:rPr>
              <a:t>Committee designated by Parliament</a:t>
            </a:r>
          </a:p>
          <a:p>
            <a:pPr lvl="1"/>
            <a:r>
              <a:rPr lang="en-GB" noProof="0" dirty="0" smtClean="0">
                <a:latin typeface="+mn-lt"/>
              </a:rPr>
              <a:t>approval of policies and codes of conduct</a:t>
            </a:r>
          </a:p>
          <a:p>
            <a:pPr lvl="1"/>
            <a:r>
              <a:rPr lang="en-GB" noProof="0" dirty="0" smtClean="0">
                <a:latin typeface="+mn-lt"/>
              </a:rPr>
              <a:t>authorisation for data exchange =&gt; preventive measures</a:t>
            </a:r>
          </a:p>
        </p:txBody>
      </p:sp>
      <p:sp>
        <p:nvSpPr>
          <p:cNvPr id="4" name="Slide Number Placeholder 3"/>
          <p:cNvSpPr>
            <a:spLocks noGrp="1"/>
          </p:cNvSpPr>
          <p:nvPr>
            <p:ph type="sldNum" sz="quarter" idx="12"/>
          </p:nvPr>
        </p:nvSpPr>
        <p:spPr/>
        <p:txBody>
          <a:bodyPr/>
          <a:lstStyle/>
          <a:p>
            <a:r>
              <a:rPr lang="fr-BE" smtClean="0"/>
              <a:t>- </a:t>
            </a:r>
            <a:fld id="{30A9230E-FFBB-4CCB-ABD7-198084EDE768}" type="slidenum">
              <a:rPr lang="fr-BE" smtClean="0"/>
              <a:pPr/>
              <a:t>16</a:t>
            </a:fld>
            <a:r>
              <a:rPr lang="fr-BE" smtClean="0"/>
              <a:t> - </a:t>
            </a:r>
            <a:endParaRPr lang="fr-BE" dirty="0"/>
          </a:p>
        </p:txBody>
      </p:sp>
    </p:spTree>
    <p:extLst>
      <p:ext uri="{BB962C8B-B14F-4D97-AF65-F5344CB8AC3E}">
        <p14:creationId xmlns:p14="http://schemas.microsoft.com/office/powerpoint/2010/main" val="2192529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noProof="0" dirty="0" smtClean="0"/>
              <a:t>Governance of the </a:t>
            </a:r>
            <a:r>
              <a:rPr lang="en-GB" noProof="0" dirty="0" smtClean="0">
                <a:solidFill>
                  <a:srgbClr val="087670"/>
                </a:solidFill>
              </a:rPr>
              <a:t>eHealth</a:t>
            </a:r>
            <a:r>
              <a:rPr lang="en-GB" noProof="0" dirty="0" smtClean="0"/>
              <a:t> platform</a:t>
            </a:r>
            <a:endParaRPr lang="en-GB" noProof="0" dirty="0"/>
          </a:p>
        </p:txBody>
      </p:sp>
      <p:sp>
        <p:nvSpPr>
          <p:cNvPr id="6" name="Rectangle 2"/>
          <p:cNvSpPr/>
          <p:nvPr/>
        </p:nvSpPr>
        <p:spPr>
          <a:xfrm>
            <a:off x="736979" y="1746913"/>
            <a:ext cx="5656578" cy="4247999"/>
          </a:xfrm>
          <a:prstGeom prst="rect">
            <a:avLst/>
          </a:prstGeom>
          <a:ln>
            <a:solidFill>
              <a:schemeClr val="accent2">
                <a:lumMod val="75000"/>
              </a:schemeClr>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dirty="0"/>
          </a:p>
        </p:txBody>
      </p:sp>
      <p:sp>
        <p:nvSpPr>
          <p:cNvPr id="7" name="Rectangle 3"/>
          <p:cNvSpPr/>
          <p:nvPr/>
        </p:nvSpPr>
        <p:spPr>
          <a:xfrm>
            <a:off x="1025272" y="2610536"/>
            <a:ext cx="1931304" cy="100811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nl-BE" dirty="0" smtClean="0"/>
              <a:t>Users </a:t>
            </a:r>
            <a:r>
              <a:rPr lang="nl-BE" dirty="0" err="1"/>
              <a:t>C</a:t>
            </a:r>
            <a:r>
              <a:rPr lang="nl-BE" dirty="0" err="1" smtClean="0"/>
              <a:t>ommittee</a:t>
            </a:r>
            <a:endParaRPr lang="en-US" dirty="0"/>
          </a:p>
        </p:txBody>
      </p:sp>
      <p:sp>
        <p:nvSpPr>
          <p:cNvPr id="8" name="Rectangle 4"/>
          <p:cNvSpPr/>
          <p:nvPr/>
        </p:nvSpPr>
        <p:spPr>
          <a:xfrm>
            <a:off x="4171016" y="2594597"/>
            <a:ext cx="1931304" cy="100811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smtClean="0"/>
              <a:t>Board of Directors</a:t>
            </a:r>
            <a:endParaRPr lang="en-US" dirty="0"/>
          </a:p>
        </p:txBody>
      </p:sp>
      <p:sp>
        <p:nvSpPr>
          <p:cNvPr id="9" name="Rectangle 5"/>
          <p:cNvSpPr/>
          <p:nvPr/>
        </p:nvSpPr>
        <p:spPr>
          <a:xfrm>
            <a:off x="4171016" y="4635333"/>
            <a:ext cx="1931304" cy="100811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nl-BE" dirty="0" smtClean="0"/>
              <a:t>Administration</a:t>
            </a:r>
          </a:p>
        </p:txBody>
      </p:sp>
      <p:cxnSp>
        <p:nvCxnSpPr>
          <p:cNvPr id="10" name="Elbow Connector 7"/>
          <p:cNvCxnSpPr/>
          <p:nvPr/>
        </p:nvCxnSpPr>
        <p:spPr>
          <a:xfrm rot="5400000">
            <a:off x="6580902" y="4007369"/>
            <a:ext cx="972108" cy="1346794"/>
          </a:xfrm>
          <a:prstGeom prst="bentConnector2">
            <a:avLst/>
          </a:prstGeom>
          <a:ln w="28575">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11" name="Rectangle 8"/>
          <p:cNvSpPr/>
          <p:nvPr/>
        </p:nvSpPr>
        <p:spPr>
          <a:xfrm>
            <a:off x="6979421" y="2610536"/>
            <a:ext cx="1521864" cy="1578471"/>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nl-BE" dirty="0" smtClean="0"/>
              <a:t>Information Security </a:t>
            </a:r>
            <a:r>
              <a:rPr lang="nl-BE" dirty="0" err="1" smtClean="0"/>
              <a:t>Committee</a:t>
            </a:r>
            <a:endParaRPr lang="en-GB" dirty="0" smtClean="0"/>
          </a:p>
          <a:p>
            <a:pPr algn="ctr"/>
            <a:r>
              <a:rPr lang="nl-BE" dirty="0" smtClean="0"/>
              <a:t>(</a:t>
            </a:r>
            <a:r>
              <a:rPr lang="en-GB" dirty="0" smtClean="0"/>
              <a:t>Parliament</a:t>
            </a:r>
            <a:r>
              <a:rPr lang="nl-BE" dirty="0" smtClean="0"/>
              <a:t>)</a:t>
            </a:r>
            <a:endParaRPr lang="en-US" dirty="0"/>
          </a:p>
        </p:txBody>
      </p:sp>
      <p:cxnSp>
        <p:nvCxnSpPr>
          <p:cNvPr id="12" name="Straight Arrow Connector 11"/>
          <p:cNvCxnSpPr>
            <a:endCxn id="8" idx="1"/>
          </p:cNvCxnSpPr>
          <p:nvPr/>
        </p:nvCxnSpPr>
        <p:spPr>
          <a:xfrm>
            <a:off x="2956576" y="3098653"/>
            <a:ext cx="1214440" cy="0"/>
          </a:xfrm>
          <a:prstGeom prst="straightConnector1">
            <a:avLst/>
          </a:prstGeom>
          <a:ln w="28575">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5"/>
          <p:cNvCxnSpPr/>
          <p:nvPr/>
        </p:nvCxnSpPr>
        <p:spPr>
          <a:xfrm>
            <a:off x="4957912" y="3618648"/>
            <a:ext cx="0" cy="1004292"/>
          </a:xfrm>
          <a:prstGeom prst="straightConnector1">
            <a:avLst/>
          </a:prstGeom>
          <a:ln w="28575">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7"/>
          <p:cNvCxnSpPr/>
          <p:nvPr/>
        </p:nvCxnSpPr>
        <p:spPr>
          <a:xfrm flipV="1">
            <a:off x="5286796" y="3618648"/>
            <a:ext cx="0" cy="1004292"/>
          </a:xfrm>
          <a:prstGeom prst="straightConnector1">
            <a:avLst/>
          </a:prstGeom>
          <a:ln w="28575">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15" name="TextBox 18"/>
          <p:cNvSpPr txBox="1"/>
          <p:nvPr/>
        </p:nvSpPr>
        <p:spPr>
          <a:xfrm>
            <a:off x="2915386" y="2819344"/>
            <a:ext cx="1214440" cy="307777"/>
          </a:xfrm>
          <a:prstGeom prst="rect">
            <a:avLst/>
          </a:prstGeom>
          <a:noFill/>
        </p:spPr>
        <p:txBody>
          <a:bodyPr wrap="square" rtlCol="0">
            <a:spAutoFit/>
          </a:bodyPr>
          <a:lstStyle/>
          <a:p>
            <a:pPr algn="ctr"/>
            <a:r>
              <a:rPr lang="en-GB" sz="1400" dirty="0" smtClean="0">
                <a:latin typeface="+mn-lt"/>
              </a:rPr>
              <a:t>advice</a:t>
            </a:r>
            <a:endParaRPr lang="en-GB" sz="1400" dirty="0">
              <a:latin typeface="+mn-lt"/>
            </a:endParaRPr>
          </a:p>
        </p:txBody>
      </p:sp>
      <p:sp>
        <p:nvSpPr>
          <p:cNvPr id="16" name="Rectangle 19"/>
          <p:cNvSpPr/>
          <p:nvPr/>
        </p:nvSpPr>
        <p:spPr>
          <a:xfrm>
            <a:off x="3932329" y="3929751"/>
            <a:ext cx="1023101" cy="523220"/>
          </a:xfrm>
          <a:prstGeom prst="rect">
            <a:avLst/>
          </a:prstGeom>
        </p:spPr>
        <p:txBody>
          <a:bodyPr wrap="none">
            <a:spAutoFit/>
          </a:bodyPr>
          <a:lstStyle/>
          <a:p>
            <a:pPr algn="r"/>
            <a:r>
              <a:rPr lang="en-GB" sz="1400" dirty="0" smtClean="0">
                <a:latin typeface="+mn-lt"/>
              </a:rPr>
              <a:t>decision</a:t>
            </a:r>
          </a:p>
          <a:p>
            <a:pPr algn="r"/>
            <a:r>
              <a:rPr lang="en-GB" sz="1400" dirty="0" smtClean="0">
                <a:latin typeface="+mn-lt"/>
              </a:rPr>
              <a:t>supervision</a:t>
            </a:r>
            <a:endParaRPr lang="en-GB" sz="1400" dirty="0">
              <a:latin typeface="+mn-lt"/>
            </a:endParaRPr>
          </a:p>
        </p:txBody>
      </p:sp>
      <p:sp>
        <p:nvSpPr>
          <p:cNvPr id="17" name="Rectangle 20"/>
          <p:cNvSpPr/>
          <p:nvPr/>
        </p:nvSpPr>
        <p:spPr>
          <a:xfrm>
            <a:off x="5239119" y="3929752"/>
            <a:ext cx="1069267" cy="523220"/>
          </a:xfrm>
          <a:prstGeom prst="rect">
            <a:avLst/>
          </a:prstGeom>
        </p:spPr>
        <p:txBody>
          <a:bodyPr wrap="none">
            <a:spAutoFit/>
          </a:bodyPr>
          <a:lstStyle/>
          <a:p>
            <a:r>
              <a:rPr lang="en-GB" sz="1400" dirty="0" smtClean="0">
                <a:latin typeface="+mn-lt"/>
              </a:rPr>
              <a:t>proposal for</a:t>
            </a:r>
          </a:p>
          <a:p>
            <a:r>
              <a:rPr lang="en-GB" sz="1400" dirty="0" smtClean="0">
                <a:latin typeface="+mn-lt"/>
              </a:rPr>
              <a:t>decision</a:t>
            </a:r>
            <a:endParaRPr lang="en-GB" sz="1400" dirty="0">
              <a:latin typeface="+mn-lt"/>
            </a:endParaRPr>
          </a:p>
        </p:txBody>
      </p:sp>
      <p:sp>
        <p:nvSpPr>
          <p:cNvPr id="18" name="Rectangle 21"/>
          <p:cNvSpPr/>
          <p:nvPr/>
        </p:nvSpPr>
        <p:spPr>
          <a:xfrm>
            <a:off x="6529256" y="4877184"/>
            <a:ext cx="1208985" cy="307777"/>
          </a:xfrm>
          <a:prstGeom prst="rect">
            <a:avLst/>
          </a:prstGeom>
        </p:spPr>
        <p:txBody>
          <a:bodyPr wrap="none">
            <a:spAutoFit/>
          </a:bodyPr>
          <a:lstStyle/>
          <a:p>
            <a:r>
              <a:rPr lang="nl-BE" sz="1400" dirty="0" err="1" smtClean="0">
                <a:latin typeface="+mn-lt"/>
              </a:rPr>
              <a:t>authorisation</a:t>
            </a:r>
            <a:endParaRPr lang="en-US" sz="1400" dirty="0">
              <a:latin typeface="+mn-lt"/>
            </a:endParaRPr>
          </a:p>
        </p:txBody>
      </p:sp>
      <p:sp>
        <p:nvSpPr>
          <p:cNvPr id="19" name="TextBox 22"/>
          <p:cNvSpPr txBox="1"/>
          <p:nvPr/>
        </p:nvSpPr>
        <p:spPr>
          <a:xfrm>
            <a:off x="1136973" y="1890456"/>
            <a:ext cx="5256586" cy="369332"/>
          </a:xfrm>
          <a:prstGeom prst="rect">
            <a:avLst/>
          </a:prstGeom>
          <a:noFill/>
        </p:spPr>
        <p:txBody>
          <a:bodyPr wrap="square" rtlCol="0">
            <a:spAutoFit/>
          </a:bodyPr>
          <a:lstStyle/>
          <a:p>
            <a:pPr algn="ctr"/>
            <a:r>
              <a:rPr lang="nl-BE" dirty="0" err="1" smtClean="0">
                <a:latin typeface="+mn-lt"/>
              </a:rPr>
              <a:t>eHealth</a:t>
            </a:r>
            <a:r>
              <a:rPr lang="nl-BE" dirty="0" smtClean="0">
                <a:latin typeface="+mn-lt"/>
              </a:rPr>
              <a:t> platform</a:t>
            </a:r>
            <a:endParaRPr lang="en-US" dirty="0">
              <a:latin typeface="+mn-lt"/>
            </a:endParaRPr>
          </a:p>
        </p:txBody>
      </p:sp>
      <p:sp>
        <p:nvSpPr>
          <p:cNvPr id="3" name="Slide Number Placeholder 2"/>
          <p:cNvSpPr>
            <a:spLocks noGrp="1"/>
          </p:cNvSpPr>
          <p:nvPr>
            <p:ph type="sldNum" sz="quarter" idx="12"/>
          </p:nvPr>
        </p:nvSpPr>
        <p:spPr/>
        <p:txBody>
          <a:bodyPr/>
          <a:lstStyle/>
          <a:p>
            <a:r>
              <a:rPr lang="fr-BE" smtClean="0"/>
              <a:t>- </a:t>
            </a:r>
            <a:fld id="{30A9230E-FFBB-4CCB-ABD7-198084EDE768}" type="slidenum">
              <a:rPr lang="fr-BE" smtClean="0"/>
              <a:pPr/>
              <a:t>17</a:t>
            </a:fld>
            <a:r>
              <a:rPr lang="fr-BE" smtClean="0"/>
              <a:t> - </a:t>
            </a:r>
            <a:endParaRPr lang="fr-BE" dirty="0"/>
          </a:p>
        </p:txBody>
      </p:sp>
    </p:spTree>
    <p:extLst>
      <p:ext uri="{BB962C8B-B14F-4D97-AF65-F5344CB8AC3E}">
        <p14:creationId xmlns:p14="http://schemas.microsoft.com/office/powerpoint/2010/main" val="25216333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noProof="0" dirty="0" smtClean="0">
                <a:solidFill>
                  <a:srgbClr val="087670"/>
                </a:solidFill>
              </a:rPr>
              <a:t>eHealth</a:t>
            </a:r>
            <a:r>
              <a:rPr lang="en-GB" altLang="en-US" noProof="0" dirty="0" smtClean="0"/>
              <a:t> platform: basic architecture</a:t>
            </a:r>
            <a:endParaRPr lang="en-GB" noProof="0" dirty="0"/>
          </a:p>
        </p:txBody>
      </p:sp>
      <p:pic>
        <p:nvPicPr>
          <p:cNvPr id="76" name="Picture 7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84813" y="5810250"/>
            <a:ext cx="4318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7" name="Oval 83"/>
          <p:cNvSpPr>
            <a:spLocks noChangeArrowheads="1"/>
          </p:cNvSpPr>
          <p:nvPr/>
        </p:nvSpPr>
        <p:spPr bwMode="auto">
          <a:xfrm>
            <a:off x="474663" y="3857625"/>
            <a:ext cx="989012" cy="1414463"/>
          </a:xfrm>
          <a:prstGeom prst="ellipse">
            <a:avLst/>
          </a:prstGeom>
          <a:gradFill rotWithShape="1">
            <a:gsLst>
              <a:gs pos="0">
                <a:srgbClr val="475E76"/>
              </a:gs>
              <a:gs pos="50000">
                <a:srgbClr val="99CCFF"/>
              </a:gs>
              <a:gs pos="100000">
                <a:srgbClr val="475E76"/>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endParaRPr lang="fr-FR" altLang="en-US" sz="2400" b="1" i="1"/>
          </a:p>
        </p:txBody>
      </p:sp>
      <p:sp>
        <p:nvSpPr>
          <p:cNvPr id="78" name="Oval 84"/>
          <p:cNvSpPr>
            <a:spLocks noChangeArrowheads="1"/>
          </p:cNvSpPr>
          <p:nvPr/>
        </p:nvSpPr>
        <p:spPr bwMode="auto">
          <a:xfrm>
            <a:off x="7835900" y="3851275"/>
            <a:ext cx="989013" cy="1414463"/>
          </a:xfrm>
          <a:prstGeom prst="ellipse">
            <a:avLst/>
          </a:prstGeom>
          <a:gradFill rotWithShape="1">
            <a:gsLst>
              <a:gs pos="0">
                <a:srgbClr val="475E76"/>
              </a:gs>
              <a:gs pos="50000">
                <a:srgbClr val="99CCFF"/>
              </a:gs>
              <a:gs pos="100000">
                <a:srgbClr val="475E76"/>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GB" altLang="en-US"/>
          </a:p>
        </p:txBody>
      </p:sp>
      <p:sp>
        <p:nvSpPr>
          <p:cNvPr id="79" name="Rectangle 85"/>
          <p:cNvSpPr>
            <a:spLocks noChangeArrowheads="1"/>
          </p:cNvSpPr>
          <p:nvPr/>
        </p:nvSpPr>
        <p:spPr bwMode="auto">
          <a:xfrm>
            <a:off x="984250" y="3859213"/>
            <a:ext cx="7364413" cy="1412875"/>
          </a:xfrm>
          <a:prstGeom prst="rect">
            <a:avLst/>
          </a:prstGeom>
          <a:gradFill rotWithShape="1">
            <a:gsLst>
              <a:gs pos="0">
                <a:srgbClr val="99CCFF">
                  <a:gamma/>
                  <a:shade val="46275"/>
                  <a:invGamma/>
                </a:srgbClr>
              </a:gs>
              <a:gs pos="50000">
                <a:srgbClr val="99CCFF"/>
              </a:gs>
              <a:gs pos="100000">
                <a:srgbClr val="99CCFF">
                  <a:gamma/>
                  <a:shade val="46275"/>
                  <a:invGamma/>
                </a:srgbClr>
              </a:gs>
            </a:gsLst>
            <a:lin ang="5400000" scaled="1"/>
          </a:gradFill>
          <a:ln w="9525">
            <a:noFill/>
            <a:miter lim="800000"/>
            <a:headEnd/>
            <a:tailEnd/>
          </a:ln>
          <a:effectLst/>
        </p:spPr>
        <p:txBody>
          <a:bodyPr wrap="none" anchor="ctr"/>
          <a:lstStyle/>
          <a:p>
            <a:pPr algn="ctr">
              <a:defRPr/>
            </a:pPr>
            <a:endParaRPr lang="fr-BE" sz="2400" b="1" i="1">
              <a:solidFill>
                <a:schemeClr val="bg1"/>
              </a:solidFill>
              <a:effectLst>
                <a:outerShdw blurRad="38100" dist="38100" dir="2700000" algn="tl">
                  <a:srgbClr val="000000"/>
                </a:outerShdw>
              </a:effectLst>
            </a:endParaRPr>
          </a:p>
          <a:p>
            <a:pPr algn="ctr">
              <a:defRPr/>
            </a:pPr>
            <a:endParaRPr lang="en-GB" sz="2400" b="1" i="1">
              <a:solidFill>
                <a:schemeClr val="bg1"/>
              </a:solidFill>
              <a:effectLst>
                <a:outerShdw blurRad="38100" dist="38100" dir="2700000" algn="tl">
                  <a:srgbClr val="000000"/>
                </a:outerShdw>
              </a:effectLst>
            </a:endParaRPr>
          </a:p>
        </p:txBody>
      </p:sp>
      <p:sp>
        <p:nvSpPr>
          <p:cNvPr id="80" name="Oval 86"/>
          <p:cNvSpPr>
            <a:spLocks noChangeArrowheads="1"/>
          </p:cNvSpPr>
          <p:nvPr/>
        </p:nvSpPr>
        <p:spPr bwMode="auto">
          <a:xfrm>
            <a:off x="1754188" y="4114800"/>
            <a:ext cx="735012" cy="914400"/>
          </a:xfrm>
          <a:prstGeom prst="ellipse">
            <a:avLst/>
          </a:prstGeom>
          <a:gradFill rotWithShape="1">
            <a:gsLst>
              <a:gs pos="0">
                <a:srgbClr val="475E00"/>
              </a:gs>
              <a:gs pos="50000">
                <a:srgbClr val="99CC00"/>
              </a:gs>
              <a:gs pos="100000">
                <a:srgbClr val="475E00"/>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GB" altLang="en-US"/>
          </a:p>
        </p:txBody>
      </p:sp>
      <p:sp>
        <p:nvSpPr>
          <p:cNvPr id="81" name="Oval 87"/>
          <p:cNvSpPr>
            <a:spLocks noChangeArrowheads="1"/>
          </p:cNvSpPr>
          <p:nvPr/>
        </p:nvSpPr>
        <p:spPr bwMode="auto">
          <a:xfrm>
            <a:off x="7659688" y="4108450"/>
            <a:ext cx="735012" cy="914400"/>
          </a:xfrm>
          <a:prstGeom prst="ellipse">
            <a:avLst/>
          </a:prstGeom>
          <a:gradFill rotWithShape="1">
            <a:gsLst>
              <a:gs pos="0">
                <a:srgbClr val="475E00"/>
              </a:gs>
              <a:gs pos="50000">
                <a:srgbClr val="99CC00"/>
              </a:gs>
              <a:gs pos="100000">
                <a:srgbClr val="475E00"/>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GB" altLang="en-US"/>
          </a:p>
        </p:txBody>
      </p:sp>
      <p:sp>
        <p:nvSpPr>
          <p:cNvPr id="82" name="Rectangle 88"/>
          <p:cNvSpPr>
            <a:spLocks noChangeArrowheads="1"/>
          </p:cNvSpPr>
          <p:nvPr/>
        </p:nvSpPr>
        <p:spPr bwMode="auto">
          <a:xfrm>
            <a:off x="2157413" y="4117975"/>
            <a:ext cx="5832475" cy="906463"/>
          </a:xfrm>
          <a:prstGeom prst="rect">
            <a:avLst/>
          </a:prstGeom>
          <a:gradFill rotWithShape="1">
            <a:gsLst>
              <a:gs pos="0">
                <a:srgbClr val="99CC00">
                  <a:gamma/>
                  <a:shade val="46275"/>
                  <a:invGamma/>
                </a:srgbClr>
              </a:gs>
              <a:gs pos="50000">
                <a:srgbClr val="99CC00"/>
              </a:gs>
              <a:gs pos="100000">
                <a:srgbClr val="99CC00">
                  <a:gamma/>
                  <a:shade val="46275"/>
                  <a:invGamma/>
                </a:srgbClr>
              </a:gs>
            </a:gsLst>
            <a:lin ang="5400000" scaled="1"/>
          </a:gradFill>
          <a:ln w="9525">
            <a:noFill/>
            <a:miter lim="800000"/>
            <a:headEnd/>
            <a:tailEnd/>
          </a:ln>
          <a:effectLst/>
        </p:spPr>
        <p:txBody>
          <a:bodyPr wrap="none" anchor="ctr"/>
          <a:lstStyle/>
          <a:p>
            <a:pPr algn="ctr">
              <a:defRPr/>
            </a:pPr>
            <a:r>
              <a:rPr lang="nl-BE" sz="2400" b="1" i="1" dirty="0">
                <a:solidFill>
                  <a:schemeClr val="bg1"/>
                </a:solidFill>
                <a:effectLst>
                  <a:outerShdw blurRad="38100" dist="38100" dir="2700000" algn="tl">
                    <a:srgbClr val="000000"/>
                  </a:outerShdw>
                </a:effectLst>
              </a:rPr>
              <a:t>Basic Services</a:t>
            </a:r>
          </a:p>
          <a:p>
            <a:pPr algn="ctr">
              <a:defRPr/>
            </a:pPr>
            <a:r>
              <a:rPr lang="nl-BE" sz="2400" b="1" i="1" dirty="0">
                <a:solidFill>
                  <a:srgbClr val="3E6E5A"/>
                </a:solidFill>
                <a:effectLst>
                  <a:outerShdw blurRad="38100" dist="38100" dir="2700000" algn="tl">
                    <a:srgbClr val="000000"/>
                  </a:outerShdw>
                </a:effectLst>
              </a:rPr>
              <a:t>eHealth</a:t>
            </a:r>
            <a:r>
              <a:rPr lang="nl-BE" sz="2400" b="1" i="1" dirty="0">
                <a:solidFill>
                  <a:schemeClr val="bg1"/>
                </a:solidFill>
                <a:effectLst>
                  <a:outerShdw blurRad="38100" dist="38100" dir="2700000" algn="tl">
                    <a:srgbClr val="000000"/>
                  </a:outerShdw>
                </a:effectLst>
              </a:rPr>
              <a:t>-platform</a:t>
            </a:r>
          </a:p>
        </p:txBody>
      </p:sp>
      <p:sp>
        <p:nvSpPr>
          <p:cNvPr id="83" name="Text Box 89"/>
          <p:cNvSpPr txBox="1">
            <a:spLocks noChangeArrowheads="1"/>
          </p:cNvSpPr>
          <p:nvPr/>
        </p:nvSpPr>
        <p:spPr bwMode="auto">
          <a:xfrm>
            <a:off x="423863" y="4332288"/>
            <a:ext cx="18288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nl-BE" altLang="en-US" sz="2400" b="1" i="1">
                <a:latin typeface="Arial" charset="0"/>
              </a:rPr>
              <a:t>Network</a:t>
            </a:r>
          </a:p>
        </p:txBody>
      </p:sp>
      <p:pic>
        <p:nvPicPr>
          <p:cNvPr id="84" name="Picture 3"/>
          <p:cNvPicPr>
            <a:picLocks noChangeAspect="1" noChangeArrowheads="1"/>
          </p:cNvPicPr>
          <p:nvPr/>
        </p:nvPicPr>
        <p:blipFill>
          <a:blip r:embed="rId4">
            <a:clrChange>
              <a:clrFrom>
                <a:srgbClr val="FCFEFC"/>
              </a:clrFrom>
              <a:clrTo>
                <a:srgbClr val="FCFEFC">
                  <a:alpha val="0"/>
                </a:srgbClr>
              </a:clrTo>
            </a:clrChange>
            <a:extLst>
              <a:ext uri="{28A0092B-C50C-407E-A947-70E740481C1C}">
                <a14:useLocalDpi xmlns:a14="http://schemas.microsoft.com/office/drawing/2010/main" val="0"/>
              </a:ext>
            </a:extLst>
          </a:blip>
          <a:srcRect/>
          <a:stretch>
            <a:fillRect/>
          </a:stretch>
        </p:blipFill>
        <p:spPr bwMode="auto">
          <a:xfrm>
            <a:off x="4211960" y="5713413"/>
            <a:ext cx="466725" cy="37941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5" name="Oval 5"/>
          <p:cNvSpPr>
            <a:spLocks noChangeArrowheads="1"/>
          </p:cNvSpPr>
          <p:nvPr/>
        </p:nvSpPr>
        <p:spPr bwMode="auto">
          <a:xfrm>
            <a:off x="3294112" y="1196752"/>
            <a:ext cx="2286000" cy="762000"/>
          </a:xfrm>
          <a:prstGeom prst="ellipse">
            <a:avLst/>
          </a:prstGeom>
          <a:noFill/>
          <a:ln w="9525">
            <a:noFill/>
            <a:round/>
            <a:headEnd/>
            <a:tailEnd/>
          </a:ln>
          <a:effectLst/>
        </p:spPr>
        <p:txBody>
          <a:bodyPr wrap="none" anchor="ctr"/>
          <a:lstStyle/>
          <a:p>
            <a:pPr algn="ctr">
              <a:defRPr/>
            </a:pPr>
            <a:r>
              <a:rPr lang="nl-BE" sz="2000" b="1" i="1" dirty="0">
                <a:effectLst>
                  <a:outerShdw blurRad="38100" dist="38100" dir="2700000" algn="tl">
                    <a:srgbClr val="C0C0C0"/>
                  </a:outerShdw>
                </a:effectLst>
              </a:rPr>
              <a:t>Patients, </a:t>
            </a:r>
            <a:r>
              <a:rPr lang="nl-BE" sz="2000" b="1" i="1" dirty="0" smtClean="0">
                <a:effectLst>
                  <a:outerShdw blurRad="38100" dist="38100" dir="2700000" algn="tl">
                    <a:srgbClr val="C0C0C0"/>
                  </a:outerShdw>
                </a:effectLst>
              </a:rPr>
              <a:t>health care providers</a:t>
            </a:r>
            <a:endParaRPr lang="nl-BE" sz="2000" b="1" i="1" dirty="0">
              <a:effectLst>
                <a:outerShdw blurRad="38100" dist="38100" dir="2700000" algn="tl">
                  <a:srgbClr val="C0C0C0"/>
                </a:outerShdw>
              </a:effectLst>
            </a:endParaRPr>
          </a:p>
          <a:p>
            <a:pPr algn="ctr">
              <a:defRPr/>
            </a:pPr>
            <a:r>
              <a:rPr lang="nl-BE" sz="2000" b="1" i="1" dirty="0" err="1">
                <a:effectLst>
                  <a:outerShdw blurRad="38100" dist="38100" dir="2700000" algn="tl">
                    <a:srgbClr val="C0C0C0"/>
                  </a:outerShdw>
                </a:effectLst>
              </a:rPr>
              <a:t>and</a:t>
            </a:r>
            <a:r>
              <a:rPr lang="nl-BE" sz="2000" b="1" i="1" dirty="0">
                <a:effectLst>
                  <a:outerShdw blurRad="38100" dist="38100" dir="2700000" algn="tl">
                    <a:srgbClr val="C0C0C0"/>
                  </a:outerShdw>
                </a:effectLst>
              </a:rPr>
              <a:t> </a:t>
            </a:r>
            <a:r>
              <a:rPr lang="nl-BE" sz="2000" b="1" i="1" dirty="0" smtClean="0">
                <a:effectLst>
                  <a:outerShdw blurRad="38100" dist="38100" dir="2700000" algn="tl">
                    <a:srgbClr val="C0C0C0"/>
                  </a:outerShdw>
                </a:effectLst>
              </a:rPr>
              <a:t>health care </a:t>
            </a:r>
            <a:r>
              <a:rPr lang="nl-BE" sz="2000" b="1" i="1" dirty="0">
                <a:effectLst>
                  <a:outerShdw blurRad="38100" dist="38100" dir="2700000" algn="tl">
                    <a:srgbClr val="C0C0C0"/>
                  </a:outerShdw>
                </a:effectLst>
              </a:rPr>
              <a:t>institutions</a:t>
            </a:r>
            <a:endParaRPr lang="en-GB" sz="2000" b="1" i="1" dirty="0">
              <a:solidFill>
                <a:schemeClr val="bg1"/>
              </a:solidFill>
              <a:effectLst>
                <a:outerShdw blurRad="38100" dist="38100" dir="2700000" algn="tl">
                  <a:srgbClr val="C0C0C0"/>
                </a:outerShdw>
              </a:effectLst>
            </a:endParaRPr>
          </a:p>
        </p:txBody>
      </p:sp>
      <p:sp>
        <p:nvSpPr>
          <p:cNvPr id="86" name="AutoShape 13"/>
          <p:cNvSpPr>
            <a:spLocks noChangeArrowheads="1"/>
          </p:cNvSpPr>
          <p:nvPr/>
        </p:nvSpPr>
        <p:spPr bwMode="blackWhite">
          <a:xfrm>
            <a:off x="5926138" y="5561013"/>
            <a:ext cx="762000" cy="609600"/>
          </a:xfrm>
          <a:prstGeom prst="can">
            <a:avLst>
              <a:gd name="adj" fmla="val 27866"/>
            </a:avLst>
          </a:prstGeom>
          <a:gradFill rotWithShape="0">
            <a:gsLst>
              <a:gs pos="0">
                <a:srgbClr val="CC0000">
                  <a:gamma/>
                  <a:shade val="86275"/>
                  <a:invGamma/>
                </a:srgbClr>
              </a:gs>
              <a:gs pos="50000">
                <a:srgbClr val="CC0000"/>
              </a:gs>
              <a:gs pos="100000">
                <a:srgbClr val="CC0000">
                  <a:gamma/>
                  <a:shade val="86275"/>
                  <a:invGamma/>
                </a:srgbClr>
              </a:gs>
            </a:gsLst>
            <a:lin ang="0" scaled="1"/>
          </a:gradFill>
          <a:ln w="9525">
            <a:noFill/>
            <a:round/>
            <a:headEnd type="none" w="sm" len="sm"/>
            <a:tailEnd type="none" w="sm" len="sm"/>
          </a:ln>
          <a:effectLst/>
        </p:spPr>
        <p:txBody>
          <a:bodyPr wrap="none" tIns="0" bIns="0" anchor="ctr" anchorCtr="1"/>
          <a:lstStyle/>
          <a:p>
            <a:pPr algn="ctr" eaLnBrk="0" hangingPunct="0">
              <a:lnSpc>
                <a:spcPct val="80000"/>
              </a:lnSpc>
              <a:spcBef>
                <a:spcPct val="50000"/>
              </a:spcBef>
              <a:defRPr/>
            </a:pPr>
            <a:r>
              <a:rPr lang="nl-BE" sz="2000" b="1" i="1" dirty="0" smtClean="0">
                <a:solidFill>
                  <a:srgbClr val="FFCC99"/>
                </a:solidFill>
                <a:effectLst>
                  <a:outerShdw blurRad="38100" dist="38100" dir="2700000" algn="tl">
                    <a:srgbClr val="000000"/>
                  </a:outerShdw>
                </a:effectLst>
              </a:rPr>
              <a:t>AS</a:t>
            </a:r>
            <a:endParaRPr lang="nl-BE" sz="2000" b="1" i="1" dirty="0">
              <a:solidFill>
                <a:srgbClr val="FFCC99"/>
              </a:solidFill>
              <a:effectLst>
                <a:outerShdw blurRad="38100" dist="38100" dir="2700000" algn="tl">
                  <a:srgbClr val="000000"/>
                </a:outerShdw>
              </a:effectLst>
            </a:endParaRPr>
          </a:p>
        </p:txBody>
      </p:sp>
      <p:sp>
        <p:nvSpPr>
          <p:cNvPr id="87" name="AutoShape 14"/>
          <p:cNvSpPr>
            <a:spLocks noChangeArrowheads="1"/>
          </p:cNvSpPr>
          <p:nvPr/>
        </p:nvSpPr>
        <p:spPr bwMode="blackWhite">
          <a:xfrm>
            <a:off x="7224713" y="5561013"/>
            <a:ext cx="762000" cy="609600"/>
          </a:xfrm>
          <a:prstGeom prst="can">
            <a:avLst>
              <a:gd name="adj" fmla="val 27866"/>
            </a:avLst>
          </a:prstGeom>
          <a:gradFill rotWithShape="0">
            <a:gsLst>
              <a:gs pos="0">
                <a:srgbClr val="CC0000">
                  <a:gamma/>
                  <a:shade val="86275"/>
                  <a:invGamma/>
                </a:srgbClr>
              </a:gs>
              <a:gs pos="50000">
                <a:srgbClr val="CC0000"/>
              </a:gs>
              <a:gs pos="100000">
                <a:srgbClr val="CC0000">
                  <a:gamma/>
                  <a:shade val="86275"/>
                  <a:invGamma/>
                </a:srgbClr>
              </a:gs>
            </a:gsLst>
            <a:lin ang="0" scaled="1"/>
          </a:gradFill>
          <a:ln w="9525">
            <a:noFill/>
            <a:round/>
            <a:headEnd type="none" w="sm" len="sm"/>
            <a:tailEnd type="none" w="sm" len="sm"/>
          </a:ln>
          <a:effectLst/>
        </p:spPr>
        <p:txBody>
          <a:bodyPr wrap="none" tIns="0" bIns="0" anchor="ctr" anchorCtr="1"/>
          <a:lstStyle/>
          <a:p>
            <a:pPr algn="ctr" eaLnBrk="0" hangingPunct="0">
              <a:lnSpc>
                <a:spcPct val="80000"/>
              </a:lnSpc>
              <a:spcBef>
                <a:spcPct val="50000"/>
              </a:spcBef>
              <a:defRPr/>
            </a:pPr>
            <a:r>
              <a:rPr lang="nl-BE" sz="2000" b="1" i="1" dirty="0" smtClean="0">
                <a:solidFill>
                  <a:srgbClr val="FFCC99"/>
                </a:solidFill>
                <a:effectLst>
                  <a:outerShdw blurRad="38100" dist="38100" dir="2700000" algn="tl">
                    <a:srgbClr val="000000"/>
                  </a:outerShdw>
                </a:effectLst>
              </a:rPr>
              <a:t>AS</a:t>
            </a:r>
            <a:endParaRPr lang="nl-BE" sz="2000" b="1" i="1" dirty="0">
              <a:solidFill>
                <a:srgbClr val="FFCC99"/>
              </a:solidFill>
              <a:effectLst>
                <a:outerShdw blurRad="38100" dist="38100" dir="2700000" algn="tl">
                  <a:srgbClr val="000000"/>
                </a:outerShdw>
              </a:effectLst>
            </a:endParaRPr>
          </a:p>
        </p:txBody>
      </p:sp>
      <p:sp>
        <p:nvSpPr>
          <p:cNvPr id="88" name="AutoShape 16"/>
          <p:cNvSpPr>
            <a:spLocks noChangeArrowheads="1"/>
          </p:cNvSpPr>
          <p:nvPr/>
        </p:nvSpPr>
        <p:spPr bwMode="blackWhite">
          <a:xfrm>
            <a:off x="4741863" y="5561013"/>
            <a:ext cx="762000" cy="609600"/>
          </a:xfrm>
          <a:prstGeom prst="can">
            <a:avLst>
              <a:gd name="adj" fmla="val 27866"/>
            </a:avLst>
          </a:prstGeom>
          <a:gradFill rotWithShape="0">
            <a:gsLst>
              <a:gs pos="0">
                <a:srgbClr val="CC0000">
                  <a:gamma/>
                  <a:shade val="86275"/>
                  <a:invGamma/>
                </a:srgbClr>
              </a:gs>
              <a:gs pos="50000">
                <a:srgbClr val="CC0000"/>
              </a:gs>
              <a:gs pos="100000">
                <a:srgbClr val="CC0000">
                  <a:gamma/>
                  <a:shade val="86275"/>
                  <a:invGamma/>
                </a:srgbClr>
              </a:gs>
            </a:gsLst>
            <a:lin ang="0" scaled="1"/>
          </a:gradFill>
          <a:ln w="9525">
            <a:noFill/>
            <a:round/>
            <a:headEnd type="none" w="sm" len="sm"/>
            <a:tailEnd type="none" w="sm" len="sm"/>
          </a:ln>
          <a:effectLst/>
        </p:spPr>
        <p:txBody>
          <a:bodyPr wrap="none" tIns="0" bIns="0" anchor="ctr" anchorCtr="1"/>
          <a:lstStyle/>
          <a:p>
            <a:pPr algn="ctr" eaLnBrk="0" hangingPunct="0">
              <a:lnSpc>
                <a:spcPct val="80000"/>
              </a:lnSpc>
              <a:spcBef>
                <a:spcPct val="50000"/>
              </a:spcBef>
              <a:defRPr/>
            </a:pPr>
            <a:r>
              <a:rPr lang="nl-BE" sz="2000" b="1" i="1" dirty="0" smtClean="0">
                <a:solidFill>
                  <a:srgbClr val="FFCC99"/>
                </a:solidFill>
                <a:effectLst>
                  <a:outerShdw blurRad="38100" dist="38100" dir="2700000" algn="tl">
                    <a:srgbClr val="000000"/>
                  </a:outerShdw>
                </a:effectLst>
              </a:rPr>
              <a:t>AS</a:t>
            </a:r>
            <a:endParaRPr lang="nl-BE" sz="2000" b="1" i="1" dirty="0">
              <a:solidFill>
                <a:srgbClr val="FFCC99"/>
              </a:solidFill>
              <a:effectLst>
                <a:outerShdw blurRad="38100" dist="38100" dir="2700000" algn="tl">
                  <a:srgbClr val="000000"/>
                </a:outerShdw>
              </a:effectLst>
            </a:endParaRPr>
          </a:p>
        </p:txBody>
      </p:sp>
      <p:pic>
        <p:nvPicPr>
          <p:cNvPr id="89" name="Picture 20" descr="FOD_diagram"/>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700167" y="5740400"/>
            <a:ext cx="392113" cy="357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0" name="Rectangle 21"/>
          <p:cNvSpPr>
            <a:spLocks noChangeArrowheads="1"/>
          </p:cNvSpPr>
          <p:nvPr/>
        </p:nvSpPr>
        <p:spPr bwMode="auto">
          <a:xfrm>
            <a:off x="315913" y="6091873"/>
            <a:ext cx="175101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r>
              <a:rPr lang="nl-BE" altLang="en-US" sz="2000" b="1" i="1" dirty="0">
                <a:solidFill>
                  <a:schemeClr val="hlink"/>
                </a:solidFill>
              </a:rPr>
              <a:t>Suppliers</a:t>
            </a:r>
          </a:p>
        </p:txBody>
      </p:sp>
      <p:sp>
        <p:nvSpPr>
          <p:cNvPr id="91" name="Rectangle 22"/>
          <p:cNvSpPr>
            <a:spLocks noChangeArrowheads="1"/>
          </p:cNvSpPr>
          <p:nvPr/>
        </p:nvSpPr>
        <p:spPr bwMode="auto">
          <a:xfrm>
            <a:off x="44450" y="3468688"/>
            <a:ext cx="2032000" cy="29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r>
              <a:rPr lang="nl-BE" altLang="en-US" sz="2000" b="1" i="1">
                <a:solidFill>
                  <a:schemeClr val="hlink"/>
                </a:solidFill>
              </a:rPr>
              <a:t>Users</a:t>
            </a:r>
          </a:p>
        </p:txBody>
      </p:sp>
      <p:sp>
        <p:nvSpPr>
          <p:cNvPr id="92" name="AutoShape 23">
            <a:hlinkClick r:id="" action="ppaction://noaction" highlightClick="1"/>
          </p:cNvPr>
          <p:cNvSpPr>
            <a:spLocks noChangeArrowheads="1"/>
          </p:cNvSpPr>
          <p:nvPr/>
        </p:nvSpPr>
        <p:spPr bwMode="blackWhite">
          <a:xfrm>
            <a:off x="3492500" y="2482850"/>
            <a:ext cx="1219200" cy="914400"/>
          </a:xfrm>
          <a:prstGeom prst="actionButtonBlank">
            <a:avLst/>
          </a:prstGeom>
          <a:gradFill rotWithShape="0">
            <a:gsLst>
              <a:gs pos="0">
                <a:srgbClr val="969696">
                  <a:gamma/>
                  <a:tint val="53725"/>
                  <a:invGamma/>
                </a:srgbClr>
              </a:gs>
              <a:gs pos="100000">
                <a:srgbClr val="969696"/>
              </a:gs>
            </a:gsLst>
            <a:path path="rect">
              <a:fillToRect l="50000" t="50000" r="50000" b="50000"/>
            </a:path>
          </a:gradFill>
          <a:ln w="9525">
            <a:noFill/>
            <a:miter lim="800000"/>
            <a:headEnd type="none" w="sm" len="sm"/>
            <a:tailEnd type="none" w="sm" len="sm"/>
          </a:ln>
          <a:effectLst/>
        </p:spPr>
        <p:txBody>
          <a:bodyPr lIns="0" tIns="72000" rIns="0"/>
          <a:lstStyle/>
          <a:p>
            <a:pPr algn="ctr" eaLnBrk="0" hangingPunct="0">
              <a:lnSpc>
                <a:spcPct val="80000"/>
              </a:lnSpc>
              <a:spcBef>
                <a:spcPct val="50000"/>
              </a:spcBef>
              <a:tabLst>
                <a:tab pos="4572000" algn="r"/>
              </a:tabLst>
              <a:defRPr/>
            </a:pPr>
            <a:r>
              <a:rPr lang="nl-BE" sz="1400" i="1" dirty="0">
                <a:solidFill>
                  <a:schemeClr val="bg1"/>
                </a:solidFill>
                <a:effectLst>
                  <a:outerShdw blurRad="38100" dist="38100" dir="2700000" algn="tl">
                    <a:srgbClr val="000000"/>
                  </a:outerShdw>
                </a:effectLst>
              </a:rPr>
              <a:t>portal of the </a:t>
            </a:r>
            <a:r>
              <a:rPr lang="nl-BE" sz="1400" i="1" dirty="0">
                <a:solidFill>
                  <a:srgbClr val="3E6E5A"/>
                </a:solidFill>
                <a:effectLst>
                  <a:outerShdw blurRad="38100" dist="38100" dir="2700000" algn="tl">
                    <a:srgbClr val="000000"/>
                  </a:outerShdw>
                </a:effectLst>
              </a:rPr>
              <a:t>eHealth</a:t>
            </a:r>
            <a:r>
              <a:rPr lang="nl-BE" sz="1400" i="1" dirty="0">
                <a:solidFill>
                  <a:schemeClr val="bg1"/>
                </a:solidFill>
                <a:effectLst>
                  <a:outerShdw blurRad="38100" dist="38100" dir="2700000" algn="tl">
                    <a:srgbClr val="000000"/>
                  </a:outerShdw>
                </a:effectLst>
              </a:rPr>
              <a:t>-platform</a:t>
            </a:r>
          </a:p>
        </p:txBody>
      </p:sp>
      <p:grpSp>
        <p:nvGrpSpPr>
          <p:cNvPr id="93" name="Group 24"/>
          <p:cNvGrpSpPr>
            <a:grpSpLocks/>
          </p:cNvGrpSpPr>
          <p:nvPr/>
        </p:nvGrpSpPr>
        <p:grpSpPr bwMode="auto">
          <a:xfrm>
            <a:off x="760413" y="1689100"/>
            <a:ext cx="1219200" cy="914400"/>
            <a:chOff x="432" y="1200"/>
            <a:chExt cx="912" cy="672"/>
          </a:xfrm>
        </p:grpSpPr>
        <p:sp>
          <p:nvSpPr>
            <p:cNvPr id="94" name="AutoShape 25">
              <a:hlinkClick r:id="" action="ppaction://noaction" highlightClick="1"/>
            </p:cNvPr>
            <p:cNvSpPr>
              <a:spLocks noChangeArrowheads="1"/>
            </p:cNvSpPr>
            <p:nvPr/>
          </p:nvSpPr>
          <p:spPr bwMode="blackWhite">
            <a:xfrm>
              <a:off x="432" y="1200"/>
              <a:ext cx="912" cy="672"/>
            </a:xfrm>
            <a:prstGeom prst="actionButtonBlank">
              <a:avLst/>
            </a:prstGeom>
            <a:gradFill rotWithShape="0">
              <a:gsLst>
                <a:gs pos="0">
                  <a:schemeClr val="hlink">
                    <a:gamma/>
                    <a:tint val="53725"/>
                    <a:invGamma/>
                  </a:schemeClr>
                </a:gs>
                <a:gs pos="100000">
                  <a:schemeClr val="hlink"/>
                </a:gs>
              </a:gsLst>
              <a:path path="rect">
                <a:fillToRect l="50000" t="50000" r="50000" b="50000"/>
              </a:path>
            </a:gradFill>
            <a:ln w="9525">
              <a:noFill/>
              <a:miter lim="800000"/>
              <a:headEnd type="none" w="sm" len="sm"/>
              <a:tailEnd type="none" w="sm" len="sm"/>
            </a:ln>
            <a:effectLst/>
          </p:spPr>
          <p:txBody>
            <a:bodyPr lIns="0" tIns="72000" rIns="0"/>
            <a:lstStyle/>
            <a:p>
              <a:pPr algn="ctr" eaLnBrk="0" hangingPunct="0">
                <a:lnSpc>
                  <a:spcPct val="80000"/>
                </a:lnSpc>
                <a:spcBef>
                  <a:spcPct val="50000"/>
                </a:spcBef>
                <a:tabLst>
                  <a:tab pos="4572000" algn="r"/>
                </a:tabLst>
                <a:defRPr/>
              </a:pPr>
              <a:r>
                <a:rPr lang="nl-BE" sz="1400" i="1">
                  <a:solidFill>
                    <a:schemeClr val="bg1"/>
                  </a:solidFill>
                  <a:effectLst>
                    <a:outerShdw blurRad="38100" dist="38100" dir="2700000" algn="tl">
                      <a:srgbClr val="000000"/>
                    </a:outerShdw>
                  </a:effectLst>
                </a:rPr>
                <a:t>Health portal</a:t>
              </a:r>
              <a:endParaRPr lang="en-GB" sz="1000" i="1">
                <a:solidFill>
                  <a:schemeClr val="bg1"/>
                </a:solidFill>
              </a:endParaRPr>
            </a:p>
          </p:txBody>
        </p:sp>
        <p:sp>
          <p:nvSpPr>
            <p:cNvPr id="95" name="AutoShape 26">
              <a:hlinkClick r:id="" action="ppaction://noaction" highlightClick="1"/>
            </p:cNvPr>
            <p:cNvSpPr>
              <a:spLocks noChangeArrowheads="1"/>
            </p:cNvSpPr>
            <p:nvPr/>
          </p:nvSpPr>
          <p:spPr bwMode="blackWhite">
            <a:xfrm>
              <a:off x="768" y="1440"/>
              <a:ext cx="384" cy="190"/>
            </a:xfrm>
            <a:prstGeom prst="actionButtonBlank">
              <a:avLst/>
            </a:prstGeom>
            <a:gradFill rotWithShape="0">
              <a:gsLst>
                <a:gs pos="0">
                  <a:srgbClr val="008080">
                    <a:gamma/>
                    <a:tint val="53725"/>
                    <a:invGamma/>
                  </a:srgbClr>
                </a:gs>
                <a:gs pos="100000">
                  <a:srgbClr val="008080"/>
                </a:gs>
              </a:gsLst>
              <a:path path="rect">
                <a:fillToRect l="50000" t="50000" r="50000" b="50000"/>
              </a:path>
            </a:gradFill>
            <a:ln w="9525">
              <a:noFill/>
              <a:miter lim="800000"/>
              <a:headEnd type="none" w="sm" len="sm"/>
              <a:tailEnd type="none" w="sm" len="sm"/>
            </a:ln>
            <a:effectLst/>
          </p:spPr>
          <p:txBody>
            <a:bodyPr lIns="0" tIns="0" rIns="0" bIns="0" anchor="ctr" anchorCtr="1"/>
            <a:lstStyle/>
            <a:p>
              <a:pPr algn="ctr">
                <a:lnSpc>
                  <a:spcPct val="80000"/>
                </a:lnSpc>
                <a:defRPr/>
              </a:pPr>
              <a:endParaRPr lang="en-GB" sz="1400" b="1" i="1" dirty="0">
                <a:solidFill>
                  <a:schemeClr val="bg1"/>
                </a:solidFill>
                <a:effectLst>
                  <a:outerShdw blurRad="38100" dist="38100" dir="2700000" algn="tl">
                    <a:srgbClr val="000000"/>
                  </a:outerShdw>
                </a:effectLst>
              </a:endParaRPr>
            </a:p>
          </p:txBody>
        </p:sp>
        <p:sp>
          <p:nvSpPr>
            <p:cNvPr id="96" name="AutoShape 27">
              <a:hlinkClick r:id="" action="ppaction://noaction" highlightClick="1"/>
            </p:cNvPr>
            <p:cNvSpPr>
              <a:spLocks noChangeArrowheads="1"/>
            </p:cNvSpPr>
            <p:nvPr/>
          </p:nvSpPr>
          <p:spPr bwMode="blackWhite">
            <a:xfrm>
              <a:off x="816" y="1488"/>
              <a:ext cx="386" cy="191"/>
            </a:xfrm>
            <a:prstGeom prst="actionButtonBlank">
              <a:avLst/>
            </a:prstGeom>
            <a:gradFill rotWithShape="0">
              <a:gsLst>
                <a:gs pos="0">
                  <a:srgbClr val="008080">
                    <a:gamma/>
                    <a:tint val="53725"/>
                    <a:invGamma/>
                  </a:srgbClr>
                </a:gs>
                <a:gs pos="100000">
                  <a:srgbClr val="008080"/>
                </a:gs>
              </a:gsLst>
              <a:path path="rect">
                <a:fillToRect l="50000" t="50000" r="50000" b="50000"/>
              </a:path>
            </a:gradFill>
            <a:ln w="9525">
              <a:noFill/>
              <a:miter lim="800000"/>
              <a:headEnd type="none" w="sm" len="sm"/>
              <a:tailEnd type="none" w="sm" len="sm"/>
            </a:ln>
            <a:effectLst/>
          </p:spPr>
          <p:txBody>
            <a:bodyPr lIns="0" tIns="0" rIns="0" bIns="0" anchor="ctr" anchorCtr="1"/>
            <a:lstStyle/>
            <a:p>
              <a:pPr algn="ctr">
                <a:lnSpc>
                  <a:spcPct val="80000"/>
                </a:lnSpc>
                <a:defRPr/>
              </a:pPr>
              <a:endParaRPr lang="en-GB" sz="1400" b="1" i="1" dirty="0">
                <a:solidFill>
                  <a:schemeClr val="bg1"/>
                </a:solidFill>
                <a:effectLst>
                  <a:outerShdw blurRad="38100" dist="38100" dir="2700000" algn="tl">
                    <a:srgbClr val="000000"/>
                  </a:outerShdw>
                </a:effectLst>
              </a:endParaRPr>
            </a:p>
          </p:txBody>
        </p:sp>
        <p:sp>
          <p:nvSpPr>
            <p:cNvPr id="97" name="AutoShape 28">
              <a:hlinkClick r:id="" action="ppaction://noaction" highlightClick="1"/>
            </p:cNvPr>
            <p:cNvSpPr>
              <a:spLocks noChangeArrowheads="1"/>
            </p:cNvSpPr>
            <p:nvPr/>
          </p:nvSpPr>
          <p:spPr bwMode="blackWhite">
            <a:xfrm>
              <a:off x="864" y="1536"/>
              <a:ext cx="384" cy="193"/>
            </a:xfrm>
            <a:prstGeom prst="actionButtonBlank">
              <a:avLst/>
            </a:prstGeom>
            <a:gradFill rotWithShape="0">
              <a:gsLst>
                <a:gs pos="0">
                  <a:srgbClr val="008080">
                    <a:gamma/>
                    <a:tint val="53725"/>
                    <a:invGamma/>
                  </a:srgbClr>
                </a:gs>
                <a:gs pos="100000">
                  <a:srgbClr val="008080"/>
                </a:gs>
              </a:gsLst>
              <a:path path="rect">
                <a:fillToRect l="50000" t="50000" r="50000" b="50000"/>
              </a:path>
            </a:gradFill>
            <a:ln w="9525">
              <a:noFill/>
              <a:miter lim="800000"/>
              <a:headEnd type="none" w="sm" len="sm"/>
              <a:tailEnd type="none" w="sm" len="sm"/>
            </a:ln>
            <a:effectLst/>
          </p:spPr>
          <p:txBody>
            <a:bodyPr lIns="0" tIns="0" rIns="0" bIns="0" anchor="ctr" anchorCtr="1"/>
            <a:lstStyle/>
            <a:p>
              <a:pPr algn="ctr">
                <a:lnSpc>
                  <a:spcPct val="80000"/>
                </a:lnSpc>
                <a:defRPr/>
              </a:pPr>
              <a:endParaRPr lang="en-GB" sz="1400" b="1" i="1" dirty="0">
                <a:solidFill>
                  <a:schemeClr val="bg1"/>
                </a:solidFill>
                <a:effectLst>
                  <a:outerShdw blurRad="38100" dist="38100" dir="2700000" algn="tl">
                    <a:srgbClr val="000000"/>
                  </a:outerShdw>
                </a:effectLst>
              </a:endParaRPr>
            </a:p>
          </p:txBody>
        </p:sp>
        <p:sp>
          <p:nvSpPr>
            <p:cNvPr id="98" name="AutoShape 29">
              <a:hlinkClick r:id="" action="ppaction://noaction" highlightClick="1"/>
            </p:cNvPr>
            <p:cNvSpPr>
              <a:spLocks noChangeArrowheads="1"/>
            </p:cNvSpPr>
            <p:nvPr/>
          </p:nvSpPr>
          <p:spPr bwMode="blackWhite">
            <a:xfrm>
              <a:off x="912" y="1584"/>
              <a:ext cx="385" cy="192"/>
            </a:xfrm>
            <a:prstGeom prst="actionButtonBlank">
              <a:avLst/>
            </a:prstGeom>
            <a:gradFill rotWithShape="0">
              <a:gsLst>
                <a:gs pos="0">
                  <a:srgbClr val="008080">
                    <a:gamma/>
                    <a:tint val="53725"/>
                    <a:invGamma/>
                  </a:srgbClr>
                </a:gs>
                <a:gs pos="100000">
                  <a:srgbClr val="008080"/>
                </a:gs>
              </a:gsLst>
              <a:path path="rect">
                <a:fillToRect l="50000" t="50000" r="50000" b="50000"/>
              </a:path>
            </a:gradFill>
            <a:ln w="9525">
              <a:noFill/>
              <a:miter lim="800000"/>
              <a:headEnd type="none" w="sm" len="sm"/>
              <a:tailEnd type="none" w="sm" len="sm"/>
            </a:ln>
            <a:effectLst/>
          </p:spPr>
          <p:txBody>
            <a:bodyPr lIns="0" tIns="0" rIns="0" bIns="0" anchor="ctr" anchorCtr="1"/>
            <a:lstStyle/>
            <a:p>
              <a:pPr algn="ctr">
                <a:lnSpc>
                  <a:spcPct val="80000"/>
                </a:lnSpc>
                <a:defRPr/>
              </a:pPr>
              <a:r>
                <a:rPr lang="nl-BE" sz="1600" b="1" i="1" dirty="0" smtClean="0">
                  <a:solidFill>
                    <a:schemeClr val="bg1"/>
                  </a:solidFill>
                  <a:effectLst>
                    <a:outerShdw blurRad="38100" dist="38100" dir="2700000" algn="tl">
                      <a:srgbClr val="000000"/>
                    </a:outerShdw>
                  </a:effectLst>
                </a:rPr>
                <a:t>VAS</a:t>
              </a:r>
              <a:endParaRPr lang="nl-BE" sz="1600" b="1" i="1" dirty="0">
                <a:solidFill>
                  <a:schemeClr val="bg1"/>
                </a:solidFill>
                <a:effectLst>
                  <a:outerShdw blurRad="38100" dist="38100" dir="2700000" algn="tl">
                    <a:srgbClr val="000000"/>
                  </a:outerShdw>
                </a:effectLst>
              </a:endParaRPr>
            </a:p>
          </p:txBody>
        </p:sp>
        <p:pic>
          <p:nvPicPr>
            <p:cNvPr id="99" name="Picture 30" descr="FOD_diagram"/>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80" y="1605"/>
              <a:ext cx="240" cy="2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0" name="AutoShape 31">
            <a:hlinkClick r:id="" action="ppaction://noaction" highlightClick="1"/>
          </p:cNvPr>
          <p:cNvSpPr>
            <a:spLocks noChangeArrowheads="1"/>
          </p:cNvSpPr>
          <p:nvPr/>
        </p:nvSpPr>
        <p:spPr bwMode="blackWhite">
          <a:xfrm>
            <a:off x="6172200" y="2028825"/>
            <a:ext cx="1130300" cy="1039813"/>
          </a:xfrm>
          <a:prstGeom prst="actionButtonBlank">
            <a:avLst/>
          </a:prstGeom>
          <a:gradFill rotWithShape="0">
            <a:gsLst>
              <a:gs pos="0">
                <a:schemeClr val="hlink">
                  <a:gamma/>
                  <a:tint val="53725"/>
                  <a:invGamma/>
                </a:schemeClr>
              </a:gs>
              <a:gs pos="100000">
                <a:schemeClr val="hlink"/>
              </a:gs>
            </a:gsLst>
            <a:path path="rect">
              <a:fillToRect l="50000" t="50000" r="50000" b="50000"/>
            </a:path>
          </a:gradFill>
          <a:ln w="9525">
            <a:noFill/>
            <a:miter lim="800000"/>
            <a:headEnd type="none" w="sm" len="sm"/>
            <a:tailEnd type="none" w="sm" len="sm"/>
          </a:ln>
          <a:effectLst/>
        </p:spPr>
        <p:txBody>
          <a:bodyPr lIns="0" tIns="72000" rIns="0"/>
          <a:lstStyle/>
          <a:p>
            <a:pPr algn="ctr" eaLnBrk="0" hangingPunct="0">
              <a:lnSpc>
                <a:spcPct val="80000"/>
              </a:lnSpc>
              <a:spcBef>
                <a:spcPct val="50000"/>
              </a:spcBef>
              <a:tabLst>
                <a:tab pos="4572000" algn="r"/>
              </a:tabLst>
              <a:defRPr/>
            </a:pPr>
            <a:r>
              <a:rPr lang="nl-BE" sz="1100" i="1" dirty="0" smtClean="0">
                <a:solidFill>
                  <a:schemeClr val="bg1"/>
                </a:solidFill>
                <a:effectLst>
                  <a:outerShdw blurRad="38100" dist="38100" dir="2700000" algn="tl">
                    <a:srgbClr val="000000"/>
                  </a:outerShdw>
                </a:effectLst>
              </a:rPr>
              <a:t>Health care </a:t>
            </a:r>
            <a:r>
              <a:rPr lang="nl-BE" sz="1100" i="1" dirty="0" err="1">
                <a:solidFill>
                  <a:schemeClr val="bg1"/>
                </a:solidFill>
                <a:effectLst>
                  <a:outerShdw blurRad="38100" dist="38100" dir="2700000" algn="tl">
                    <a:srgbClr val="000000"/>
                  </a:outerShdw>
                </a:effectLst>
              </a:rPr>
              <a:t>institution</a:t>
            </a:r>
            <a:r>
              <a:rPr lang="nl-BE" sz="1100" i="1" dirty="0">
                <a:solidFill>
                  <a:schemeClr val="bg1"/>
                </a:solidFill>
                <a:effectLst>
                  <a:outerShdw blurRad="38100" dist="38100" dir="2700000" algn="tl">
                    <a:srgbClr val="000000"/>
                  </a:outerShdw>
                </a:effectLst>
              </a:rPr>
              <a:t> software</a:t>
            </a:r>
            <a:endParaRPr lang="en-GB" sz="1100" i="1" dirty="0">
              <a:solidFill>
                <a:schemeClr val="bg1"/>
              </a:solidFill>
            </a:endParaRPr>
          </a:p>
        </p:txBody>
      </p:sp>
      <p:sp>
        <p:nvSpPr>
          <p:cNvPr id="101" name="AutoShape 32">
            <a:hlinkClick r:id="" action="ppaction://noaction" highlightClick="1"/>
          </p:cNvPr>
          <p:cNvSpPr>
            <a:spLocks noChangeArrowheads="1"/>
          </p:cNvSpPr>
          <p:nvPr/>
        </p:nvSpPr>
        <p:spPr bwMode="blackWhite">
          <a:xfrm>
            <a:off x="6580188" y="2503488"/>
            <a:ext cx="514350" cy="260350"/>
          </a:xfrm>
          <a:prstGeom prst="actionButtonBlank">
            <a:avLst/>
          </a:prstGeom>
          <a:gradFill rotWithShape="0">
            <a:gsLst>
              <a:gs pos="0">
                <a:srgbClr val="008080">
                  <a:gamma/>
                  <a:tint val="53725"/>
                  <a:invGamma/>
                </a:srgbClr>
              </a:gs>
              <a:gs pos="100000">
                <a:srgbClr val="008080"/>
              </a:gs>
            </a:gsLst>
            <a:path path="rect">
              <a:fillToRect l="50000" t="50000" r="50000" b="50000"/>
            </a:path>
          </a:gradFill>
          <a:ln w="9525">
            <a:noFill/>
            <a:miter lim="800000"/>
            <a:headEnd type="none" w="sm" len="sm"/>
            <a:tailEnd type="none" w="sm" len="sm"/>
          </a:ln>
          <a:effectLst/>
        </p:spPr>
        <p:txBody>
          <a:bodyPr lIns="0" tIns="0" rIns="0" bIns="0" anchor="ctr" anchorCtr="1"/>
          <a:lstStyle/>
          <a:p>
            <a:pPr algn="ctr">
              <a:lnSpc>
                <a:spcPct val="80000"/>
              </a:lnSpc>
              <a:defRPr/>
            </a:pPr>
            <a:endParaRPr lang="en-GB" sz="1400" b="1" i="1" dirty="0">
              <a:solidFill>
                <a:schemeClr val="bg1"/>
              </a:solidFill>
              <a:effectLst>
                <a:outerShdw blurRad="38100" dist="38100" dir="2700000" algn="tl">
                  <a:srgbClr val="000000"/>
                </a:outerShdw>
              </a:effectLst>
            </a:endParaRPr>
          </a:p>
        </p:txBody>
      </p:sp>
      <p:sp>
        <p:nvSpPr>
          <p:cNvPr id="102" name="AutoShape 33">
            <a:hlinkClick r:id="" action="ppaction://noaction" highlightClick="1"/>
          </p:cNvPr>
          <p:cNvSpPr>
            <a:spLocks noChangeArrowheads="1"/>
          </p:cNvSpPr>
          <p:nvPr/>
        </p:nvSpPr>
        <p:spPr bwMode="blackWhite">
          <a:xfrm>
            <a:off x="6643688" y="2568575"/>
            <a:ext cx="514350" cy="260350"/>
          </a:xfrm>
          <a:prstGeom prst="actionButtonBlank">
            <a:avLst/>
          </a:prstGeom>
          <a:gradFill rotWithShape="0">
            <a:gsLst>
              <a:gs pos="0">
                <a:srgbClr val="008080">
                  <a:gamma/>
                  <a:tint val="53725"/>
                  <a:invGamma/>
                </a:srgbClr>
              </a:gs>
              <a:gs pos="100000">
                <a:srgbClr val="008080"/>
              </a:gs>
            </a:gsLst>
            <a:path path="rect">
              <a:fillToRect l="50000" t="50000" r="50000" b="50000"/>
            </a:path>
          </a:gradFill>
          <a:ln w="9525">
            <a:noFill/>
            <a:miter lim="800000"/>
            <a:headEnd type="none" w="sm" len="sm"/>
            <a:tailEnd type="none" w="sm" len="sm"/>
          </a:ln>
          <a:effectLst/>
        </p:spPr>
        <p:txBody>
          <a:bodyPr lIns="0" tIns="0" rIns="0" bIns="0" anchor="ctr" anchorCtr="1"/>
          <a:lstStyle/>
          <a:p>
            <a:pPr algn="ctr">
              <a:lnSpc>
                <a:spcPct val="80000"/>
              </a:lnSpc>
              <a:defRPr/>
            </a:pPr>
            <a:endParaRPr lang="en-GB" sz="1400" b="1" i="1" dirty="0">
              <a:solidFill>
                <a:schemeClr val="bg1"/>
              </a:solidFill>
              <a:effectLst>
                <a:outerShdw blurRad="38100" dist="38100" dir="2700000" algn="tl">
                  <a:srgbClr val="000000"/>
                </a:outerShdw>
              </a:effectLst>
            </a:endParaRPr>
          </a:p>
        </p:txBody>
      </p:sp>
      <p:sp>
        <p:nvSpPr>
          <p:cNvPr id="103" name="AutoShape 34">
            <a:hlinkClick r:id="" action="ppaction://noaction" highlightClick="1"/>
          </p:cNvPr>
          <p:cNvSpPr>
            <a:spLocks noChangeArrowheads="1"/>
          </p:cNvSpPr>
          <p:nvPr/>
        </p:nvSpPr>
        <p:spPr bwMode="blackWhite">
          <a:xfrm>
            <a:off x="6707188" y="2633663"/>
            <a:ext cx="514350" cy="261937"/>
          </a:xfrm>
          <a:prstGeom prst="actionButtonBlank">
            <a:avLst/>
          </a:prstGeom>
          <a:gradFill rotWithShape="0">
            <a:gsLst>
              <a:gs pos="0">
                <a:srgbClr val="008080">
                  <a:gamma/>
                  <a:tint val="53725"/>
                  <a:invGamma/>
                </a:srgbClr>
              </a:gs>
              <a:gs pos="100000">
                <a:srgbClr val="008080"/>
              </a:gs>
            </a:gsLst>
            <a:path path="rect">
              <a:fillToRect l="50000" t="50000" r="50000" b="50000"/>
            </a:path>
          </a:gradFill>
          <a:ln w="9525">
            <a:noFill/>
            <a:miter lim="800000"/>
            <a:headEnd type="none" w="sm" len="sm"/>
            <a:tailEnd type="none" w="sm" len="sm"/>
          </a:ln>
          <a:effectLst/>
        </p:spPr>
        <p:txBody>
          <a:bodyPr lIns="0" tIns="0" rIns="0" bIns="0" anchor="ctr" anchorCtr="1"/>
          <a:lstStyle/>
          <a:p>
            <a:pPr algn="ctr">
              <a:lnSpc>
                <a:spcPct val="80000"/>
              </a:lnSpc>
              <a:defRPr/>
            </a:pPr>
            <a:endParaRPr lang="en-GB" sz="1400" b="1" i="1" dirty="0">
              <a:solidFill>
                <a:schemeClr val="bg1"/>
              </a:solidFill>
              <a:effectLst>
                <a:outerShdw blurRad="38100" dist="38100" dir="2700000" algn="tl">
                  <a:srgbClr val="000000"/>
                </a:outerShdw>
              </a:effectLst>
            </a:endParaRPr>
          </a:p>
        </p:txBody>
      </p:sp>
      <p:sp>
        <p:nvSpPr>
          <p:cNvPr id="104" name="AutoShape 35">
            <a:hlinkClick r:id="" action="ppaction://noaction" highlightClick="1"/>
          </p:cNvPr>
          <p:cNvSpPr>
            <a:spLocks noChangeArrowheads="1"/>
          </p:cNvSpPr>
          <p:nvPr/>
        </p:nvSpPr>
        <p:spPr bwMode="blackWhite">
          <a:xfrm>
            <a:off x="6770688" y="2698750"/>
            <a:ext cx="514350" cy="261938"/>
          </a:xfrm>
          <a:prstGeom prst="actionButtonBlank">
            <a:avLst/>
          </a:prstGeom>
          <a:gradFill rotWithShape="0">
            <a:gsLst>
              <a:gs pos="0">
                <a:srgbClr val="008080">
                  <a:gamma/>
                  <a:tint val="53725"/>
                  <a:invGamma/>
                </a:srgbClr>
              </a:gs>
              <a:gs pos="100000">
                <a:srgbClr val="008080"/>
              </a:gs>
            </a:gsLst>
            <a:path path="rect">
              <a:fillToRect l="50000" t="50000" r="50000" b="50000"/>
            </a:path>
          </a:gradFill>
          <a:ln w="9525">
            <a:noFill/>
            <a:miter lim="800000"/>
            <a:headEnd type="none" w="sm" len="sm"/>
            <a:tailEnd type="none" w="sm" len="sm"/>
          </a:ln>
          <a:effectLst/>
        </p:spPr>
        <p:txBody>
          <a:bodyPr lIns="0" tIns="0" rIns="0" bIns="0" anchor="ctr" anchorCtr="1"/>
          <a:lstStyle/>
          <a:p>
            <a:pPr algn="ctr">
              <a:lnSpc>
                <a:spcPct val="80000"/>
              </a:lnSpc>
              <a:defRPr/>
            </a:pPr>
            <a:r>
              <a:rPr lang="nl-BE" sz="1600" b="1" i="1" dirty="0" smtClean="0">
                <a:solidFill>
                  <a:schemeClr val="bg1"/>
                </a:solidFill>
                <a:effectLst>
                  <a:outerShdw blurRad="38100" dist="38100" dir="2700000" algn="tl">
                    <a:srgbClr val="000000"/>
                  </a:outerShdw>
                </a:effectLst>
              </a:rPr>
              <a:t>VAS</a:t>
            </a:r>
            <a:endParaRPr lang="nl-BE" sz="1600" b="1" i="1" dirty="0">
              <a:solidFill>
                <a:schemeClr val="bg1"/>
              </a:solidFill>
              <a:effectLst>
                <a:outerShdw blurRad="38100" dist="38100" dir="2700000" algn="tl">
                  <a:srgbClr val="000000"/>
                </a:outerShdw>
              </a:effectLst>
            </a:endParaRPr>
          </a:p>
        </p:txBody>
      </p:sp>
      <p:sp>
        <p:nvSpPr>
          <p:cNvPr id="105" name="AutoShape 36">
            <a:hlinkClick r:id="" action="ppaction://noaction" highlightClick="1"/>
          </p:cNvPr>
          <p:cNvSpPr>
            <a:spLocks noChangeArrowheads="1"/>
          </p:cNvSpPr>
          <p:nvPr/>
        </p:nvSpPr>
        <p:spPr bwMode="blackWhite">
          <a:xfrm>
            <a:off x="4864100" y="2482850"/>
            <a:ext cx="1219200" cy="914400"/>
          </a:xfrm>
          <a:prstGeom prst="actionButtonBlank">
            <a:avLst/>
          </a:prstGeom>
          <a:gradFill rotWithShape="0">
            <a:gsLst>
              <a:gs pos="0">
                <a:schemeClr val="hlink">
                  <a:gamma/>
                  <a:tint val="53725"/>
                  <a:invGamma/>
                </a:schemeClr>
              </a:gs>
              <a:gs pos="100000">
                <a:schemeClr val="hlink"/>
              </a:gs>
            </a:gsLst>
            <a:path path="rect">
              <a:fillToRect l="50000" t="50000" r="50000" b="50000"/>
            </a:path>
          </a:gradFill>
          <a:ln w="9525">
            <a:noFill/>
            <a:miter lim="800000"/>
            <a:headEnd type="none" w="sm" len="sm"/>
            <a:tailEnd type="none" w="sm" len="sm"/>
          </a:ln>
          <a:effectLst/>
        </p:spPr>
        <p:txBody>
          <a:bodyPr lIns="0" tIns="72000" rIns="0"/>
          <a:lstStyle/>
          <a:p>
            <a:pPr algn="ctr" eaLnBrk="0" hangingPunct="0">
              <a:lnSpc>
                <a:spcPct val="80000"/>
              </a:lnSpc>
              <a:spcBef>
                <a:spcPct val="50000"/>
              </a:spcBef>
              <a:tabLst>
                <a:tab pos="4572000" algn="r"/>
              </a:tabLst>
              <a:defRPr/>
            </a:pPr>
            <a:r>
              <a:rPr lang="nl-BE" sz="1400" i="1">
                <a:solidFill>
                  <a:schemeClr val="bg1"/>
                </a:solidFill>
                <a:effectLst>
                  <a:outerShdw blurRad="38100" dist="38100" dir="2700000" algn="tl">
                    <a:srgbClr val="000000"/>
                  </a:outerShdw>
                </a:effectLst>
              </a:rPr>
              <a:t>MyCareNet</a:t>
            </a:r>
            <a:endParaRPr lang="en-GB" sz="1000" i="1">
              <a:solidFill>
                <a:schemeClr val="bg1"/>
              </a:solidFill>
            </a:endParaRPr>
          </a:p>
        </p:txBody>
      </p:sp>
      <p:sp>
        <p:nvSpPr>
          <p:cNvPr id="106" name="AutoShape 37">
            <a:hlinkClick r:id="" action="ppaction://noaction" highlightClick="1"/>
          </p:cNvPr>
          <p:cNvSpPr>
            <a:spLocks noChangeArrowheads="1"/>
          </p:cNvSpPr>
          <p:nvPr/>
        </p:nvSpPr>
        <p:spPr bwMode="blackWhite">
          <a:xfrm>
            <a:off x="5313363" y="2809875"/>
            <a:ext cx="514350" cy="260350"/>
          </a:xfrm>
          <a:prstGeom prst="actionButtonBlank">
            <a:avLst/>
          </a:prstGeom>
          <a:gradFill rotWithShape="0">
            <a:gsLst>
              <a:gs pos="0">
                <a:srgbClr val="008080">
                  <a:gamma/>
                  <a:tint val="53725"/>
                  <a:invGamma/>
                </a:srgbClr>
              </a:gs>
              <a:gs pos="100000">
                <a:srgbClr val="008080"/>
              </a:gs>
            </a:gsLst>
            <a:path path="rect">
              <a:fillToRect l="50000" t="50000" r="50000" b="50000"/>
            </a:path>
          </a:gradFill>
          <a:ln w="9525">
            <a:noFill/>
            <a:miter lim="800000"/>
            <a:headEnd type="none" w="sm" len="sm"/>
            <a:tailEnd type="none" w="sm" len="sm"/>
          </a:ln>
          <a:effectLst/>
        </p:spPr>
        <p:txBody>
          <a:bodyPr lIns="0" tIns="0" rIns="0" bIns="0" anchor="ctr" anchorCtr="1"/>
          <a:lstStyle/>
          <a:p>
            <a:pPr algn="ctr">
              <a:lnSpc>
                <a:spcPct val="80000"/>
              </a:lnSpc>
              <a:defRPr/>
            </a:pPr>
            <a:endParaRPr lang="en-GB" sz="1400" b="1" i="1" dirty="0">
              <a:solidFill>
                <a:schemeClr val="bg1"/>
              </a:solidFill>
              <a:effectLst>
                <a:outerShdw blurRad="38100" dist="38100" dir="2700000" algn="tl">
                  <a:srgbClr val="000000"/>
                </a:outerShdw>
              </a:effectLst>
            </a:endParaRPr>
          </a:p>
        </p:txBody>
      </p:sp>
      <p:sp>
        <p:nvSpPr>
          <p:cNvPr id="107" name="AutoShape 38">
            <a:hlinkClick r:id="" action="ppaction://noaction" highlightClick="1"/>
          </p:cNvPr>
          <p:cNvSpPr>
            <a:spLocks noChangeArrowheads="1"/>
          </p:cNvSpPr>
          <p:nvPr/>
        </p:nvSpPr>
        <p:spPr bwMode="blackWhite">
          <a:xfrm>
            <a:off x="5376863" y="2874963"/>
            <a:ext cx="514350" cy="260350"/>
          </a:xfrm>
          <a:prstGeom prst="actionButtonBlank">
            <a:avLst/>
          </a:prstGeom>
          <a:gradFill rotWithShape="0">
            <a:gsLst>
              <a:gs pos="0">
                <a:srgbClr val="008080">
                  <a:gamma/>
                  <a:tint val="53725"/>
                  <a:invGamma/>
                </a:srgbClr>
              </a:gs>
              <a:gs pos="100000">
                <a:srgbClr val="008080"/>
              </a:gs>
            </a:gsLst>
            <a:path path="rect">
              <a:fillToRect l="50000" t="50000" r="50000" b="50000"/>
            </a:path>
          </a:gradFill>
          <a:ln w="9525">
            <a:noFill/>
            <a:miter lim="800000"/>
            <a:headEnd type="none" w="sm" len="sm"/>
            <a:tailEnd type="none" w="sm" len="sm"/>
          </a:ln>
          <a:effectLst/>
        </p:spPr>
        <p:txBody>
          <a:bodyPr lIns="0" tIns="0" rIns="0" bIns="0" anchor="ctr" anchorCtr="1"/>
          <a:lstStyle/>
          <a:p>
            <a:pPr algn="ctr">
              <a:lnSpc>
                <a:spcPct val="80000"/>
              </a:lnSpc>
              <a:defRPr/>
            </a:pPr>
            <a:endParaRPr lang="en-GB" sz="1400" b="1" i="1" dirty="0">
              <a:solidFill>
                <a:schemeClr val="bg1"/>
              </a:solidFill>
              <a:effectLst>
                <a:outerShdw blurRad="38100" dist="38100" dir="2700000" algn="tl">
                  <a:srgbClr val="000000"/>
                </a:outerShdw>
              </a:effectLst>
            </a:endParaRPr>
          </a:p>
        </p:txBody>
      </p:sp>
      <p:sp>
        <p:nvSpPr>
          <p:cNvPr id="108" name="AutoShape 39">
            <a:hlinkClick r:id="" action="ppaction://noaction" highlightClick="1"/>
          </p:cNvPr>
          <p:cNvSpPr>
            <a:spLocks noChangeArrowheads="1"/>
          </p:cNvSpPr>
          <p:nvPr/>
        </p:nvSpPr>
        <p:spPr bwMode="blackWhite">
          <a:xfrm>
            <a:off x="5441950" y="2940050"/>
            <a:ext cx="512763" cy="261938"/>
          </a:xfrm>
          <a:prstGeom prst="actionButtonBlank">
            <a:avLst/>
          </a:prstGeom>
          <a:gradFill rotWithShape="0">
            <a:gsLst>
              <a:gs pos="0">
                <a:srgbClr val="008080">
                  <a:gamma/>
                  <a:tint val="53725"/>
                  <a:invGamma/>
                </a:srgbClr>
              </a:gs>
              <a:gs pos="100000">
                <a:srgbClr val="008080"/>
              </a:gs>
            </a:gsLst>
            <a:path path="rect">
              <a:fillToRect l="50000" t="50000" r="50000" b="50000"/>
            </a:path>
          </a:gradFill>
          <a:ln w="9525">
            <a:noFill/>
            <a:miter lim="800000"/>
            <a:headEnd type="none" w="sm" len="sm"/>
            <a:tailEnd type="none" w="sm" len="sm"/>
          </a:ln>
          <a:effectLst/>
        </p:spPr>
        <p:txBody>
          <a:bodyPr lIns="0" tIns="0" rIns="0" bIns="0" anchor="ctr" anchorCtr="1"/>
          <a:lstStyle/>
          <a:p>
            <a:pPr algn="ctr">
              <a:lnSpc>
                <a:spcPct val="80000"/>
              </a:lnSpc>
              <a:defRPr/>
            </a:pPr>
            <a:endParaRPr lang="en-GB" sz="1400" b="1" i="1" dirty="0">
              <a:solidFill>
                <a:schemeClr val="bg1"/>
              </a:solidFill>
              <a:effectLst>
                <a:outerShdw blurRad="38100" dist="38100" dir="2700000" algn="tl">
                  <a:srgbClr val="000000"/>
                </a:outerShdw>
              </a:effectLst>
            </a:endParaRPr>
          </a:p>
        </p:txBody>
      </p:sp>
      <p:sp>
        <p:nvSpPr>
          <p:cNvPr id="109" name="AutoShape 40">
            <a:hlinkClick r:id="" action="ppaction://noaction" highlightClick="1"/>
          </p:cNvPr>
          <p:cNvSpPr>
            <a:spLocks noChangeArrowheads="1"/>
          </p:cNvSpPr>
          <p:nvPr/>
        </p:nvSpPr>
        <p:spPr bwMode="blackWhite">
          <a:xfrm>
            <a:off x="5505450" y="3005138"/>
            <a:ext cx="514350" cy="261937"/>
          </a:xfrm>
          <a:prstGeom prst="actionButtonBlank">
            <a:avLst/>
          </a:prstGeom>
          <a:gradFill rotWithShape="0">
            <a:gsLst>
              <a:gs pos="0">
                <a:srgbClr val="008080">
                  <a:gamma/>
                  <a:tint val="53725"/>
                  <a:invGamma/>
                </a:srgbClr>
              </a:gs>
              <a:gs pos="100000">
                <a:srgbClr val="008080"/>
              </a:gs>
            </a:gsLst>
            <a:path path="rect">
              <a:fillToRect l="50000" t="50000" r="50000" b="50000"/>
            </a:path>
          </a:gradFill>
          <a:ln w="9525">
            <a:noFill/>
            <a:miter lim="800000"/>
            <a:headEnd type="none" w="sm" len="sm"/>
            <a:tailEnd type="none" w="sm" len="sm"/>
          </a:ln>
          <a:effectLst/>
        </p:spPr>
        <p:txBody>
          <a:bodyPr lIns="0" tIns="0" rIns="0" bIns="0" anchor="ctr" anchorCtr="1"/>
          <a:lstStyle/>
          <a:p>
            <a:pPr algn="ctr">
              <a:lnSpc>
                <a:spcPct val="80000"/>
              </a:lnSpc>
              <a:defRPr/>
            </a:pPr>
            <a:r>
              <a:rPr lang="nl-BE" sz="1600" b="1" i="1" dirty="0" smtClean="0">
                <a:solidFill>
                  <a:schemeClr val="bg1"/>
                </a:solidFill>
                <a:effectLst>
                  <a:outerShdw blurRad="38100" dist="38100" dir="2700000" algn="tl">
                    <a:srgbClr val="000000"/>
                  </a:outerShdw>
                </a:effectLst>
              </a:rPr>
              <a:t>VAS</a:t>
            </a:r>
            <a:endParaRPr lang="nl-BE" sz="1600" b="1" i="1" dirty="0">
              <a:solidFill>
                <a:schemeClr val="bg1"/>
              </a:solidFill>
              <a:effectLst>
                <a:outerShdw blurRad="38100" dist="38100" dir="2700000" algn="tl">
                  <a:srgbClr val="000000"/>
                </a:outerShdw>
              </a:effectLst>
            </a:endParaRPr>
          </a:p>
        </p:txBody>
      </p:sp>
      <p:sp>
        <p:nvSpPr>
          <p:cNvPr id="110" name="AutoShape 41">
            <a:hlinkClick r:id="" action="ppaction://noaction" highlightClick="1"/>
          </p:cNvPr>
          <p:cNvSpPr>
            <a:spLocks noChangeArrowheads="1"/>
          </p:cNvSpPr>
          <p:nvPr/>
        </p:nvSpPr>
        <p:spPr bwMode="blackWhite">
          <a:xfrm>
            <a:off x="7358063" y="1565275"/>
            <a:ext cx="1189037" cy="1063625"/>
          </a:xfrm>
          <a:prstGeom prst="actionButtonBlank">
            <a:avLst/>
          </a:prstGeom>
          <a:gradFill rotWithShape="0">
            <a:gsLst>
              <a:gs pos="0">
                <a:schemeClr val="hlink">
                  <a:gamma/>
                  <a:tint val="53725"/>
                  <a:invGamma/>
                </a:schemeClr>
              </a:gs>
              <a:gs pos="100000">
                <a:schemeClr val="hlink"/>
              </a:gs>
            </a:gsLst>
            <a:path path="rect">
              <a:fillToRect l="50000" t="50000" r="50000" b="50000"/>
            </a:path>
          </a:gradFill>
          <a:ln w="9525">
            <a:noFill/>
            <a:miter lim="800000"/>
            <a:headEnd type="none" w="sm" len="sm"/>
            <a:tailEnd type="none" w="sm" len="sm"/>
          </a:ln>
          <a:effectLst/>
        </p:spPr>
        <p:txBody>
          <a:bodyPr lIns="0" tIns="72000" rIns="0"/>
          <a:lstStyle/>
          <a:p>
            <a:pPr algn="ctr" eaLnBrk="0" hangingPunct="0">
              <a:lnSpc>
                <a:spcPct val="80000"/>
              </a:lnSpc>
              <a:spcBef>
                <a:spcPct val="50000"/>
              </a:spcBef>
              <a:tabLst>
                <a:tab pos="4572000" algn="r"/>
              </a:tabLst>
              <a:defRPr/>
            </a:pPr>
            <a:r>
              <a:rPr lang="nl-BE" sz="1100" i="1" dirty="0">
                <a:solidFill>
                  <a:schemeClr val="bg1"/>
                </a:solidFill>
                <a:effectLst>
                  <a:outerShdw blurRad="38100" dist="38100" dir="2700000" algn="tl">
                    <a:srgbClr val="000000"/>
                  </a:outerShdw>
                </a:effectLst>
              </a:rPr>
              <a:t>H</a:t>
            </a:r>
            <a:r>
              <a:rPr lang="nl-BE" sz="1100" i="1" dirty="0" smtClean="0">
                <a:solidFill>
                  <a:schemeClr val="bg1"/>
                </a:solidFill>
                <a:effectLst>
                  <a:outerShdw blurRad="38100" dist="38100" dir="2700000" algn="tl">
                    <a:srgbClr val="000000"/>
                  </a:outerShdw>
                </a:effectLst>
              </a:rPr>
              <a:t>ealth </a:t>
            </a:r>
            <a:r>
              <a:rPr lang="nl-BE" sz="1100" i="1" dirty="0">
                <a:solidFill>
                  <a:schemeClr val="bg1"/>
                </a:solidFill>
                <a:effectLst>
                  <a:outerShdw blurRad="38100" dist="38100" dir="2700000" algn="tl">
                    <a:srgbClr val="000000"/>
                  </a:outerShdw>
                </a:effectLst>
              </a:rPr>
              <a:t>care </a:t>
            </a:r>
            <a:r>
              <a:rPr lang="nl-BE" sz="1100" i="1" dirty="0" smtClean="0">
                <a:solidFill>
                  <a:schemeClr val="bg1"/>
                </a:solidFill>
                <a:effectLst>
                  <a:outerShdw blurRad="38100" dist="38100" dir="2700000" algn="tl">
                    <a:srgbClr val="000000"/>
                  </a:outerShdw>
                </a:effectLst>
              </a:rPr>
              <a:t>provider</a:t>
            </a:r>
            <a:br>
              <a:rPr lang="nl-BE" sz="1100" i="1" dirty="0" smtClean="0">
                <a:solidFill>
                  <a:schemeClr val="bg1"/>
                </a:solidFill>
                <a:effectLst>
                  <a:outerShdw blurRad="38100" dist="38100" dir="2700000" algn="tl">
                    <a:srgbClr val="000000"/>
                  </a:outerShdw>
                </a:effectLst>
              </a:rPr>
            </a:br>
            <a:r>
              <a:rPr lang="nl-BE" sz="1100" i="1" dirty="0" smtClean="0">
                <a:solidFill>
                  <a:schemeClr val="bg1"/>
                </a:solidFill>
                <a:effectLst>
                  <a:outerShdw blurRad="38100" dist="38100" dir="2700000" algn="tl">
                    <a:srgbClr val="000000"/>
                  </a:outerShdw>
                </a:effectLst>
              </a:rPr>
              <a:t>software</a:t>
            </a:r>
            <a:endParaRPr lang="en-GB" sz="1100" i="1" dirty="0">
              <a:solidFill>
                <a:schemeClr val="bg1"/>
              </a:solidFill>
            </a:endParaRPr>
          </a:p>
        </p:txBody>
      </p:sp>
      <p:sp>
        <p:nvSpPr>
          <p:cNvPr id="111" name="AutoShape 46"/>
          <p:cNvSpPr>
            <a:spLocks noChangeArrowheads="1"/>
          </p:cNvSpPr>
          <p:nvPr/>
        </p:nvSpPr>
        <p:spPr bwMode="auto">
          <a:xfrm>
            <a:off x="1598613" y="2538413"/>
            <a:ext cx="381000" cy="1468437"/>
          </a:xfrm>
          <a:prstGeom prst="upDownArrow">
            <a:avLst>
              <a:gd name="adj1" fmla="val 60833"/>
              <a:gd name="adj2" fmla="val 64575"/>
            </a:avLst>
          </a:prstGeom>
          <a:gradFill rotWithShape="0">
            <a:gsLst>
              <a:gs pos="0">
                <a:schemeClr val="hlink"/>
              </a:gs>
              <a:gs pos="50000">
                <a:schemeClr val="hlink">
                  <a:gamma/>
                  <a:tint val="40000"/>
                  <a:invGamma/>
                </a:schemeClr>
              </a:gs>
              <a:gs pos="100000">
                <a:schemeClr val="hlink"/>
              </a:gs>
            </a:gsLst>
            <a:lin ang="0" scaled="1"/>
          </a:gradFill>
          <a:ln w="9525">
            <a:solidFill>
              <a:schemeClr val="tx1"/>
            </a:solidFill>
            <a:miter lim="800000"/>
            <a:headEnd/>
            <a:tailEnd/>
          </a:ln>
          <a:effectLst>
            <a:outerShdw dist="35921" dir="2700000" algn="ctr" rotWithShape="0">
              <a:schemeClr val="tx2"/>
            </a:outerShdw>
          </a:effectLst>
        </p:spPr>
        <p:txBody>
          <a:bodyPr wrap="none" anchor="ctr"/>
          <a:lstStyle/>
          <a:p>
            <a:pPr>
              <a:defRPr/>
            </a:pPr>
            <a:endParaRPr lang="en-GB"/>
          </a:p>
        </p:txBody>
      </p:sp>
      <p:sp>
        <p:nvSpPr>
          <p:cNvPr id="112" name="AutoShape 47"/>
          <p:cNvSpPr>
            <a:spLocks noChangeArrowheads="1"/>
          </p:cNvSpPr>
          <p:nvPr/>
        </p:nvSpPr>
        <p:spPr bwMode="auto">
          <a:xfrm>
            <a:off x="7935913" y="2538413"/>
            <a:ext cx="381000" cy="1503362"/>
          </a:xfrm>
          <a:prstGeom prst="upDownArrow">
            <a:avLst>
              <a:gd name="adj1" fmla="val 60833"/>
              <a:gd name="adj2" fmla="val 64575"/>
            </a:avLst>
          </a:prstGeom>
          <a:gradFill rotWithShape="0">
            <a:gsLst>
              <a:gs pos="0">
                <a:schemeClr val="hlink"/>
              </a:gs>
              <a:gs pos="50000">
                <a:schemeClr val="hlink">
                  <a:gamma/>
                  <a:tint val="40000"/>
                  <a:invGamma/>
                </a:schemeClr>
              </a:gs>
              <a:gs pos="100000">
                <a:schemeClr val="hlink"/>
              </a:gs>
            </a:gsLst>
            <a:lin ang="0" scaled="1"/>
          </a:gradFill>
          <a:ln w="9525">
            <a:solidFill>
              <a:schemeClr val="tx1"/>
            </a:solidFill>
            <a:miter lim="800000"/>
            <a:headEnd/>
            <a:tailEnd/>
          </a:ln>
          <a:effectLst>
            <a:outerShdw dist="35921" dir="2700000" algn="ctr" rotWithShape="0">
              <a:schemeClr val="tx2"/>
            </a:outerShdw>
          </a:effectLst>
        </p:spPr>
        <p:txBody>
          <a:bodyPr wrap="none" anchor="ctr"/>
          <a:lstStyle/>
          <a:p>
            <a:pPr>
              <a:defRPr/>
            </a:pPr>
            <a:endParaRPr lang="en-GB"/>
          </a:p>
        </p:txBody>
      </p:sp>
      <p:sp>
        <p:nvSpPr>
          <p:cNvPr id="113" name="AutoShape 49"/>
          <p:cNvSpPr>
            <a:spLocks noChangeArrowheads="1"/>
          </p:cNvSpPr>
          <p:nvPr/>
        </p:nvSpPr>
        <p:spPr bwMode="auto">
          <a:xfrm>
            <a:off x="6921500" y="3016250"/>
            <a:ext cx="381000" cy="990600"/>
          </a:xfrm>
          <a:prstGeom prst="upDownArrow">
            <a:avLst>
              <a:gd name="adj1" fmla="val 49167"/>
              <a:gd name="adj2" fmla="val 54588"/>
            </a:avLst>
          </a:prstGeom>
          <a:gradFill rotWithShape="0">
            <a:gsLst>
              <a:gs pos="0">
                <a:schemeClr val="hlink"/>
              </a:gs>
              <a:gs pos="50000">
                <a:schemeClr val="hlink">
                  <a:gamma/>
                  <a:tint val="40000"/>
                  <a:invGamma/>
                </a:schemeClr>
              </a:gs>
              <a:gs pos="100000">
                <a:schemeClr val="hlink"/>
              </a:gs>
            </a:gsLst>
            <a:lin ang="0" scaled="1"/>
          </a:gradFill>
          <a:ln w="9525">
            <a:solidFill>
              <a:schemeClr val="tx1"/>
            </a:solidFill>
            <a:miter lim="800000"/>
            <a:headEnd/>
            <a:tailEnd/>
          </a:ln>
          <a:effectLst>
            <a:outerShdw dist="35921" dir="2700000" algn="ctr" rotWithShape="0">
              <a:schemeClr val="tx2"/>
            </a:outerShdw>
          </a:effectLst>
        </p:spPr>
        <p:txBody>
          <a:bodyPr wrap="none" anchor="ctr"/>
          <a:lstStyle/>
          <a:p>
            <a:pPr>
              <a:defRPr/>
            </a:pPr>
            <a:endParaRPr lang="en-GB"/>
          </a:p>
        </p:txBody>
      </p:sp>
      <p:sp>
        <p:nvSpPr>
          <p:cNvPr id="114" name="AutoShape 50"/>
          <p:cNvSpPr>
            <a:spLocks noChangeArrowheads="1"/>
          </p:cNvSpPr>
          <p:nvPr/>
        </p:nvSpPr>
        <p:spPr bwMode="auto">
          <a:xfrm>
            <a:off x="3949700" y="3244850"/>
            <a:ext cx="381000" cy="762000"/>
          </a:xfrm>
          <a:prstGeom prst="upDownArrow">
            <a:avLst>
              <a:gd name="adj1" fmla="val 38333"/>
              <a:gd name="adj2" fmla="val 50833"/>
            </a:avLst>
          </a:prstGeom>
          <a:gradFill rotWithShape="0">
            <a:gsLst>
              <a:gs pos="0">
                <a:schemeClr val="bg2"/>
              </a:gs>
              <a:gs pos="50000">
                <a:schemeClr val="bg2">
                  <a:gamma/>
                  <a:tint val="40000"/>
                  <a:invGamma/>
                </a:schemeClr>
              </a:gs>
              <a:gs pos="100000">
                <a:schemeClr val="bg2"/>
              </a:gs>
            </a:gsLst>
            <a:lin ang="0" scaled="1"/>
          </a:gradFill>
          <a:ln w="9525">
            <a:solidFill>
              <a:schemeClr val="tx1"/>
            </a:solidFill>
            <a:miter lim="800000"/>
            <a:headEnd/>
            <a:tailEnd/>
          </a:ln>
          <a:effectLst>
            <a:outerShdw dist="35921" dir="2700000" algn="ctr" rotWithShape="0">
              <a:schemeClr val="tx2"/>
            </a:outerShdw>
          </a:effectLst>
        </p:spPr>
        <p:txBody>
          <a:bodyPr wrap="none" anchor="ctr"/>
          <a:lstStyle/>
          <a:p>
            <a:pPr>
              <a:defRPr/>
            </a:pPr>
            <a:endParaRPr lang="en-GB"/>
          </a:p>
        </p:txBody>
      </p:sp>
      <p:sp>
        <p:nvSpPr>
          <p:cNvPr id="115" name="AutoShape 51"/>
          <p:cNvSpPr>
            <a:spLocks noChangeArrowheads="1"/>
          </p:cNvSpPr>
          <p:nvPr/>
        </p:nvSpPr>
        <p:spPr bwMode="auto">
          <a:xfrm>
            <a:off x="5283200" y="3259138"/>
            <a:ext cx="381000" cy="762000"/>
          </a:xfrm>
          <a:prstGeom prst="upDownArrow">
            <a:avLst>
              <a:gd name="adj1" fmla="val 38333"/>
              <a:gd name="adj2" fmla="val 50833"/>
            </a:avLst>
          </a:prstGeom>
          <a:gradFill rotWithShape="0">
            <a:gsLst>
              <a:gs pos="0">
                <a:schemeClr val="hlink"/>
              </a:gs>
              <a:gs pos="50000">
                <a:schemeClr val="hlink">
                  <a:gamma/>
                  <a:tint val="40000"/>
                  <a:invGamma/>
                </a:schemeClr>
              </a:gs>
              <a:gs pos="100000">
                <a:schemeClr val="hlink"/>
              </a:gs>
            </a:gsLst>
            <a:lin ang="0" scaled="1"/>
          </a:gradFill>
          <a:ln w="9525">
            <a:solidFill>
              <a:schemeClr val="tx1"/>
            </a:solidFill>
            <a:miter lim="800000"/>
            <a:headEnd/>
            <a:tailEnd/>
          </a:ln>
          <a:effectLst>
            <a:outerShdw dist="35921" dir="2700000" algn="ctr" rotWithShape="0">
              <a:schemeClr val="tx2"/>
            </a:outerShdw>
          </a:effectLst>
        </p:spPr>
        <p:txBody>
          <a:bodyPr wrap="none" anchor="ctr"/>
          <a:lstStyle/>
          <a:p>
            <a:pPr>
              <a:defRPr/>
            </a:pPr>
            <a:endParaRPr lang="en-GB"/>
          </a:p>
        </p:txBody>
      </p:sp>
      <p:sp>
        <p:nvSpPr>
          <p:cNvPr id="116" name="AutoShape 52"/>
          <p:cNvSpPr>
            <a:spLocks noChangeArrowheads="1"/>
          </p:cNvSpPr>
          <p:nvPr/>
        </p:nvSpPr>
        <p:spPr bwMode="auto">
          <a:xfrm rot="5400000">
            <a:off x="2617788" y="1408956"/>
            <a:ext cx="228600" cy="1219200"/>
          </a:xfrm>
          <a:prstGeom prst="upDownArrow">
            <a:avLst>
              <a:gd name="adj1" fmla="val 40843"/>
              <a:gd name="adj2" fmla="val 161481"/>
            </a:avLst>
          </a:prstGeom>
          <a:gradFill rotWithShape="0">
            <a:gsLst>
              <a:gs pos="0">
                <a:schemeClr val="hlink"/>
              </a:gs>
              <a:gs pos="50000">
                <a:srgbClr val="D69999"/>
              </a:gs>
              <a:gs pos="100000">
                <a:schemeClr val="hlink"/>
              </a:gs>
            </a:gsLst>
            <a:lin ang="0" scaled="1"/>
          </a:gradFill>
          <a:ln w="9525">
            <a:solidFill>
              <a:schemeClr val="tx1"/>
            </a:solidFill>
            <a:miter lim="800000"/>
            <a:headEnd/>
            <a:tailEnd/>
          </a:ln>
          <a:effectLst>
            <a:outerShdw dist="35921" dir="2700000" algn="ctr" rotWithShape="0">
              <a:schemeClr val="tx2"/>
            </a:outerShdw>
          </a:effectLst>
        </p:spPr>
        <p:txBody>
          <a:bodyPr rot="10800000" vert="eaVert" wrap="none" anchor="ctr"/>
          <a:lstStyle/>
          <a:p>
            <a:pPr>
              <a:defRPr/>
            </a:pPr>
            <a:endParaRPr lang="en-GB"/>
          </a:p>
        </p:txBody>
      </p:sp>
      <p:sp>
        <p:nvSpPr>
          <p:cNvPr id="117" name="AutoShape 53"/>
          <p:cNvSpPr>
            <a:spLocks noChangeArrowheads="1"/>
          </p:cNvSpPr>
          <p:nvPr/>
        </p:nvSpPr>
        <p:spPr bwMode="auto">
          <a:xfrm rot="5400000">
            <a:off x="1239838" y="904899"/>
            <a:ext cx="228600" cy="1219200"/>
          </a:xfrm>
          <a:prstGeom prst="upDownArrow">
            <a:avLst>
              <a:gd name="adj1" fmla="val 40843"/>
              <a:gd name="adj2" fmla="val 161481"/>
            </a:avLst>
          </a:prstGeom>
          <a:gradFill rotWithShape="0">
            <a:gsLst>
              <a:gs pos="0">
                <a:schemeClr val="hlink"/>
              </a:gs>
              <a:gs pos="50000">
                <a:srgbClr val="D69999"/>
              </a:gs>
              <a:gs pos="100000">
                <a:schemeClr val="hlink"/>
              </a:gs>
            </a:gsLst>
            <a:lin ang="0" scaled="1"/>
          </a:gradFill>
          <a:ln w="9525">
            <a:solidFill>
              <a:schemeClr val="tx1"/>
            </a:solidFill>
            <a:miter lim="800000"/>
            <a:headEnd/>
            <a:tailEnd/>
          </a:ln>
          <a:effectLst>
            <a:outerShdw dist="35921" dir="2700000" algn="ctr" rotWithShape="0">
              <a:schemeClr val="tx2"/>
            </a:outerShdw>
          </a:effectLst>
        </p:spPr>
        <p:txBody>
          <a:bodyPr rot="10800000" vert="eaVert" wrap="none" anchor="ctr"/>
          <a:lstStyle/>
          <a:p>
            <a:pPr>
              <a:defRPr/>
            </a:pPr>
            <a:endParaRPr lang="en-GB"/>
          </a:p>
        </p:txBody>
      </p:sp>
      <p:sp>
        <p:nvSpPr>
          <p:cNvPr id="118" name="AutoShape 54"/>
          <p:cNvSpPr>
            <a:spLocks noChangeArrowheads="1"/>
          </p:cNvSpPr>
          <p:nvPr/>
        </p:nvSpPr>
        <p:spPr bwMode="auto">
          <a:xfrm rot="5400000">
            <a:off x="5346700" y="1709564"/>
            <a:ext cx="228600" cy="1219200"/>
          </a:xfrm>
          <a:prstGeom prst="upDownArrow">
            <a:avLst>
              <a:gd name="adj1" fmla="val 40843"/>
              <a:gd name="adj2" fmla="val 161481"/>
            </a:avLst>
          </a:prstGeom>
          <a:gradFill rotWithShape="0">
            <a:gsLst>
              <a:gs pos="0">
                <a:schemeClr val="hlink"/>
              </a:gs>
              <a:gs pos="50000">
                <a:srgbClr val="D69999"/>
              </a:gs>
              <a:gs pos="100000">
                <a:schemeClr val="hlink"/>
              </a:gs>
            </a:gsLst>
            <a:lin ang="0" scaled="1"/>
          </a:gradFill>
          <a:ln w="9525">
            <a:solidFill>
              <a:schemeClr val="tx1"/>
            </a:solidFill>
            <a:miter lim="800000"/>
            <a:headEnd/>
            <a:tailEnd/>
          </a:ln>
          <a:effectLst>
            <a:outerShdw dist="35921" dir="2700000" algn="ctr" rotWithShape="0">
              <a:schemeClr val="tx2"/>
            </a:outerShdw>
          </a:effectLst>
        </p:spPr>
        <p:txBody>
          <a:bodyPr rot="10800000" vert="eaVert" wrap="none" anchor="ctr"/>
          <a:lstStyle/>
          <a:p>
            <a:pPr>
              <a:defRPr/>
            </a:pPr>
            <a:endParaRPr lang="en-GB"/>
          </a:p>
        </p:txBody>
      </p:sp>
      <p:sp>
        <p:nvSpPr>
          <p:cNvPr id="119" name="AutoShape 55"/>
          <p:cNvSpPr>
            <a:spLocks noChangeArrowheads="1"/>
          </p:cNvSpPr>
          <p:nvPr/>
        </p:nvSpPr>
        <p:spPr bwMode="auto">
          <a:xfrm rot="5400000">
            <a:off x="7808119" y="710754"/>
            <a:ext cx="228600" cy="1344612"/>
          </a:xfrm>
          <a:prstGeom prst="upDownArrow">
            <a:avLst>
              <a:gd name="adj1" fmla="val 40843"/>
              <a:gd name="adj2" fmla="val 178092"/>
            </a:avLst>
          </a:prstGeom>
          <a:gradFill rotWithShape="0">
            <a:gsLst>
              <a:gs pos="0">
                <a:schemeClr val="hlink"/>
              </a:gs>
              <a:gs pos="50000">
                <a:srgbClr val="D69999"/>
              </a:gs>
              <a:gs pos="100000">
                <a:schemeClr val="hlink"/>
              </a:gs>
            </a:gsLst>
            <a:lin ang="0" scaled="1"/>
          </a:gradFill>
          <a:ln w="9525">
            <a:solidFill>
              <a:schemeClr val="tx1"/>
            </a:solidFill>
            <a:miter lim="800000"/>
            <a:headEnd/>
            <a:tailEnd/>
          </a:ln>
          <a:effectLst>
            <a:outerShdw dist="35921" dir="2700000" algn="ctr" rotWithShape="0">
              <a:schemeClr val="tx2"/>
            </a:outerShdw>
          </a:effectLst>
        </p:spPr>
        <p:txBody>
          <a:bodyPr rot="10800000" vert="eaVert" wrap="none" anchor="ctr"/>
          <a:lstStyle/>
          <a:p>
            <a:pPr>
              <a:defRPr/>
            </a:pPr>
            <a:endParaRPr lang="en-GB"/>
          </a:p>
        </p:txBody>
      </p:sp>
      <p:sp>
        <p:nvSpPr>
          <p:cNvPr id="120" name="AutoShape 56"/>
          <p:cNvSpPr>
            <a:spLocks noChangeArrowheads="1"/>
          </p:cNvSpPr>
          <p:nvPr/>
        </p:nvSpPr>
        <p:spPr bwMode="auto">
          <a:xfrm rot="5400000">
            <a:off x="6622257" y="1221283"/>
            <a:ext cx="228600" cy="1306513"/>
          </a:xfrm>
          <a:prstGeom prst="upDownArrow">
            <a:avLst>
              <a:gd name="adj1" fmla="val 40843"/>
              <a:gd name="adj2" fmla="val 173046"/>
            </a:avLst>
          </a:prstGeom>
          <a:gradFill rotWithShape="0">
            <a:gsLst>
              <a:gs pos="0">
                <a:schemeClr val="hlink"/>
              </a:gs>
              <a:gs pos="50000">
                <a:srgbClr val="D69999"/>
              </a:gs>
              <a:gs pos="100000">
                <a:schemeClr val="hlink"/>
              </a:gs>
            </a:gsLst>
            <a:lin ang="0" scaled="1"/>
          </a:gradFill>
          <a:ln w="9525">
            <a:solidFill>
              <a:schemeClr val="tx1"/>
            </a:solidFill>
            <a:miter lim="800000"/>
            <a:headEnd/>
            <a:tailEnd/>
          </a:ln>
          <a:effectLst>
            <a:outerShdw dist="35921" dir="2700000" algn="ctr" rotWithShape="0">
              <a:schemeClr val="tx2"/>
            </a:outerShdw>
          </a:effectLst>
        </p:spPr>
        <p:txBody>
          <a:bodyPr rot="10800000" vert="eaVert" wrap="none" anchor="ctr"/>
          <a:lstStyle/>
          <a:p>
            <a:pPr>
              <a:defRPr/>
            </a:pPr>
            <a:endParaRPr lang="en-GB"/>
          </a:p>
        </p:txBody>
      </p:sp>
      <p:sp>
        <p:nvSpPr>
          <p:cNvPr id="121" name="AutoShape 59">
            <a:hlinkClick r:id="" action="ppaction://noaction" highlightClick="1"/>
          </p:cNvPr>
          <p:cNvSpPr>
            <a:spLocks noChangeArrowheads="1"/>
          </p:cNvSpPr>
          <p:nvPr/>
        </p:nvSpPr>
        <p:spPr bwMode="blackWhite">
          <a:xfrm>
            <a:off x="2120900" y="2178050"/>
            <a:ext cx="1219200" cy="914400"/>
          </a:xfrm>
          <a:prstGeom prst="actionButtonBlank">
            <a:avLst/>
          </a:prstGeom>
          <a:gradFill rotWithShape="0">
            <a:gsLst>
              <a:gs pos="0">
                <a:schemeClr val="hlink">
                  <a:gamma/>
                  <a:tint val="53725"/>
                  <a:invGamma/>
                </a:schemeClr>
              </a:gs>
              <a:gs pos="100000">
                <a:schemeClr val="hlink"/>
              </a:gs>
            </a:gsLst>
            <a:path path="rect">
              <a:fillToRect l="50000" t="50000" r="50000" b="50000"/>
            </a:path>
          </a:gradFill>
          <a:ln w="9525">
            <a:noFill/>
            <a:miter lim="800000"/>
            <a:headEnd type="none" w="sm" len="sm"/>
            <a:tailEnd type="none" w="sm" len="sm"/>
          </a:ln>
          <a:effectLst/>
        </p:spPr>
        <p:txBody>
          <a:bodyPr lIns="0" tIns="72000" rIns="0"/>
          <a:lstStyle/>
          <a:p>
            <a:pPr algn="ctr" eaLnBrk="0" hangingPunct="0">
              <a:lnSpc>
                <a:spcPct val="80000"/>
              </a:lnSpc>
              <a:spcBef>
                <a:spcPct val="50000"/>
              </a:spcBef>
              <a:tabLst>
                <a:tab pos="4572000" algn="r"/>
              </a:tabLst>
              <a:defRPr/>
            </a:pPr>
            <a:r>
              <a:rPr lang="nl-BE" sz="1400" i="1">
                <a:solidFill>
                  <a:schemeClr val="bg1"/>
                </a:solidFill>
                <a:effectLst>
                  <a:outerShdw blurRad="38100" dist="38100" dir="2700000" algn="tl">
                    <a:srgbClr val="000000"/>
                  </a:outerShdw>
                </a:effectLst>
              </a:rPr>
              <a:t>Site RIZIV</a:t>
            </a:r>
            <a:endParaRPr lang="en-GB" sz="1000" i="1">
              <a:solidFill>
                <a:schemeClr val="bg1"/>
              </a:solidFill>
            </a:endParaRPr>
          </a:p>
        </p:txBody>
      </p:sp>
      <p:sp>
        <p:nvSpPr>
          <p:cNvPr id="122" name="AutoShape 60">
            <a:hlinkClick r:id="" action="ppaction://noaction" highlightClick="1"/>
          </p:cNvPr>
          <p:cNvSpPr>
            <a:spLocks noChangeArrowheads="1"/>
          </p:cNvSpPr>
          <p:nvPr/>
        </p:nvSpPr>
        <p:spPr bwMode="blackWhite">
          <a:xfrm>
            <a:off x="2570163" y="2505075"/>
            <a:ext cx="514350" cy="260350"/>
          </a:xfrm>
          <a:prstGeom prst="actionButtonBlank">
            <a:avLst/>
          </a:prstGeom>
          <a:gradFill rotWithShape="0">
            <a:gsLst>
              <a:gs pos="0">
                <a:srgbClr val="008080">
                  <a:gamma/>
                  <a:tint val="53725"/>
                  <a:invGamma/>
                </a:srgbClr>
              </a:gs>
              <a:gs pos="100000">
                <a:srgbClr val="008080"/>
              </a:gs>
            </a:gsLst>
            <a:path path="rect">
              <a:fillToRect l="50000" t="50000" r="50000" b="50000"/>
            </a:path>
          </a:gradFill>
          <a:ln w="9525">
            <a:noFill/>
            <a:miter lim="800000"/>
            <a:headEnd type="none" w="sm" len="sm"/>
            <a:tailEnd type="none" w="sm" len="sm"/>
          </a:ln>
          <a:effectLst/>
        </p:spPr>
        <p:txBody>
          <a:bodyPr lIns="0" tIns="0" rIns="0" bIns="0" anchor="ctr" anchorCtr="1"/>
          <a:lstStyle/>
          <a:p>
            <a:pPr algn="ctr">
              <a:lnSpc>
                <a:spcPct val="80000"/>
              </a:lnSpc>
              <a:defRPr/>
            </a:pPr>
            <a:endParaRPr lang="en-GB" sz="1400" b="1" i="1" dirty="0">
              <a:solidFill>
                <a:schemeClr val="bg1"/>
              </a:solidFill>
              <a:effectLst>
                <a:outerShdw blurRad="38100" dist="38100" dir="2700000" algn="tl">
                  <a:srgbClr val="000000"/>
                </a:outerShdw>
              </a:effectLst>
            </a:endParaRPr>
          </a:p>
        </p:txBody>
      </p:sp>
      <p:sp>
        <p:nvSpPr>
          <p:cNvPr id="123" name="AutoShape 61">
            <a:hlinkClick r:id="" action="ppaction://noaction" highlightClick="1"/>
          </p:cNvPr>
          <p:cNvSpPr>
            <a:spLocks noChangeArrowheads="1"/>
          </p:cNvSpPr>
          <p:nvPr/>
        </p:nvSpPr>
        <p:spPr bwMode="blackWhite">
          <a:xfrm>
            <a:off x="2633663" y="2570163"/>
            <a:ext cx="514350" cy="260350"/>
          </a:xfrm>
          <a:prstGeom prst="actionButtonBlank">
            <a:avLst/>
          </a:prstGeom>
          <a:gradFill rotWithShape="0">
            <a:gsLst>
              <a:gs pos="0">
                <a:srgbClr val="008080">
                  <a:gamma/>
                  <a:tint val="53725"/>
                  <a:invGamma/>
                </a:srgbClr>
              </a:gs>
              <a:gs pos="100000">
                <a:srgbClr val="008080"/>
              </a:gs>
            </a:gsLst>
            <a:path path="rect">
              <a:fillToRect l="50000" t="50000" r="50000" b="50000"/>
            </a:path>
          </a:gradFill>
          <a:ln w="9525">
            <a:noFill/>
            <a:miter lim="800000"/>
            <a:headEnd type="none" w="sm" len="sm"/>
            <a:tailEnd type="none" w="sm" len="sm"/>
          </a:ln>
          <a:effectLst/>
        </p:spPr>
        <p:txBody>
          <a:bodyPr lIns="0" tIns="0" rIns="0" bIns="0" anchor="ctr" anchorCtr="1"/>
          <a:lstStyle/>
          <a:p>
            <a:pPr algn="ctr">
              <a:lnSpc>
                <a:spcPct val="80000"/>
              </a:lnSpc>
              <a:defRPr/>
            </a:pPr>
            <a:endParaRPr lang="en-GB" sz="1400" b="1" i="1" dirty="0">
              <a:solidFill>
                <a:schemeClr val="bg1"/>
              </a:solidFill>
              <a:effectLst>
                <a:outerShdw blurRad="38100" dist="38100" dir="2700000" algn="tl">
                  <a:srgbClr val="000000"/>
                </a:outerShdw>
              </a:effectLst>
            </a:endParaRPr>
          </a:p>
        </p:txBody>
      </p:sp>
      <p:sp>
        <p:nvSpPr>
          <p:cNvPr id="124" name="AutoShape 62">
            <a:hlinkClick r:id="" action="ppaction://noaction" highlightClick="1"/>
          </p:cNvPr>
          <p:cNvSpPr>
            <a:spLocks noChangeArrowheads="1"/>
          </p:cNvSpPr>
          <p:nvPr/>
        </p:nvSpPr>
        <p:spPr bwMode="blackWhite">
          <a:xfrm>
            <a:off x="2698750" y="2635250"/>
            <a:ext cx="512763" cy="261938"/>
          </a:xfrm>
          <a:prstGeom prst="actionButtonBlank">
            <a:avLst/>
          </a:prstGeom>
          <a:gradFill rotWithShape="0">
            <a:gsLst>
              <a:gs pos="0">
                <a:srgbClr val="008080">
                  <a:gamma/>
                  <a:tint val="53725"/>
                  <a:invGamma/>
                </a:srgbClr>
              </a:gs>
              <a:gs pos="100000">
                <a:srgbClr val="008080"/>
              </a:gs>
            </a:gsLst>
            <a:path path="rect">
              <a:fillToRect l="50000" t="50000" r="50000" b="50000"/>
            </a:path>
          </a:gradFill>
          <a:ln w="9525">
            <a:noFill/>
            <a:miter lim="800000"/>
            <a:headEnd type="none" w="sm" len="sm"/>
            <a:tailEnd type="none" w="sm" len="sm"/>
          </a:ln>
          <a:effectLst/>
        </p:spPr>
        <p:txBody>
          <a:bodyPr lIns="0" tIns="0" rIns="0" bIns="0" anchor="ctr" anchorCtr="1"/>
          <a:lstStyle/>
          <a:p>
            <a:pPr algn="ctr">
              <a:lnSpc>
                <a:spcPct val="80000"/>
              </a:lnSpc>
              <a:defRPr/>
            </a:pPr>
            <a:endParaRPr lang="en-GB" sz="1400" b="1" i="1" dirty="0">
              <a:solidFill>
                <a:schemeClr val="bg1"/>
              </a:solidFill>
              <a:effectLst>
                <a:outerShdw blurRad="38100" dist="38100" dir="2700000" algn="tl">
                  <a:srgbClr val="000000"/>
                </a:outerShdw>
              </a:effectLst>
            </a:endParaRPr>
          </a:p>
        </p:txBody>
      </p:sp>
      <p:sp>
        <p:nvSpPr>
          <p:cNvPr id="125" name="AutoShape 63">
            <a:hlinkClick r:id="" action="ppaction://noaction" highlightClick="1"/>
          </p:cNvPr>
          <p:cNvSpPr>
            <a:spLocks noChangeArrowheads="1"/>
          </p:cNvSpPr>
          <p:nvPr/>
        </p:nvSpPr>
        <p:spPr bwMode="blackWhite">
          <a:xfrm>
            <a:off x="2762250" y="2700338"/>
            <a:ext cx="514350" cy="261937"/>
          </a:xfrm>
          <a:prstGeom prst="actionButtonBlank">
            <a:avLst/>
          </a:prstGeom>
          <a:gradFill rotWithShape="0">
            <a:gsLst>
              <a:gs pos="0">
                <a:srgbClr val="008080">
                  <a:gamma/>
                  <a:tint val="53725"/>
                  <a:invGamma/>
                </a:srgbClr>
              </a:gs>
              <a:gs pos="100000">
                <a:srgbClr val="008080"/>
              </a:gs>
            </a:gsLst>
            <a:path path="rect">
              <a:fillToRect l="50000" t="50000" r="50000" b="50000"/>
            </a:path>
          </a:gradFill>
          <a:ln w="9525">
            <a:noFill/>
            <a:miter lim="800000"/>
            <a:headEnd type="none" w="sm" len="sm"/>
            <a:tailEnd type="none" w="sm" len="sm"/>
          </a:ln>
          <a:effectLst/>
        </p:spPr>
        <p:txBody>
          <a:bodyPr lIns="0" tIns="0" rIns="0" bIns="0" anchor="ctr" anchorCtr="1"/>
          <a:lstStyle/>
          <a:p>
            <a:pPr algn="ctr">
              <a:lnSpc>
                <a:spcPct val="80000"/>
              </a:lnSpc>
              <a:defRPr/>
            </a:pPr>
            <a:r>
              <a:rPr lang="nl-BE" sz="1600" b="1" i="1" dirty="0" smtClean="0">
                <a:solidFill>
                  <a:schemeClr val="bg1"/>
                </a:solidFill>
                <a:effectLst>
                  <a:outerShdw blurRad="38100" dist="38100" dir="2700000" algn="tl">
                    <a:srgbClr val="000000"/>
                  </a:outerShdw>
                </a:effectLst>
              </a:rPr>
              <a:t>VAS</a:t>
            </a:r>
            <a:endParaRPr lang="nl-BE" sz="1600" b="1" i="1" dirty="0">
              <a:solidFill>
                <a:schemeClr val="bg1"/>
              </a:solidFill>
              <a:effectLst>
                <a:outerShdw blurRad="38100" dist="38100" dir="2700000" algn="tl">
                  <a:srgbClr val="000000"/>
                </a:outerShdw>
              </a:effectLst>
            </a:endParaRPr>
          </a:p>
        </p:txBody>
      </p:sp>
      <p:pic>
        <p:nvPicPr>
          <p:cNvPr id="126" name="Picture 6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932363" y="3124200"/>
            <a:ext cx="4318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7" name="AutoShape 67"/>
          <p:cNvSpPr>
            <a:spLocks noChangeArrowheads="1"/>
          </p:cNvSpPr>
          <p:nvPr/>
        </p:nvSpPr>
        <p:spPr bwMode="blackWhite">
          <a:xfrm>
            <a:off x="3440113" y="5546725"/>
            <a:ext cx="762000" cy="609600"/>
          </a:xfrm>
          <a:prstGeom prst="can">
            <a:avLst>
              <a:gd name="adj" fmla="val 27866"/>
            </a:avLst>
          </a:prstGeom>
          <a:gradFill rotWithShape="0">
            <a:gsLst>
              <a:gs pos="0">
                <a:srgbClr val="CC0000">
                  <a:gamma/>
                  <a:shade val="86275"/>
                  <a:invGamma/>
                </a:srgbClr>
              </a:gs>
              <a:gs pos="50000">
                <a:srgbClr val="CC0000"/>
              </a:gs>
              <a:gs pos="100000">
                <a:srgbClr val="CC0000">
                  <a:gamma/>
                  <a:shade val="86275"/>
                  <a:invGamma/>
                </a:srgbClr>
              </a:gs>
            </a:gsLst>
            <a:lin ang="0" scaled="1"/>
          </a:gradFill>
          <a:ln w="9525">
            <a:noFill/>
            <a:round/>
            <a:headEnd type="none" w="sm" len="sm"/>
            <a:tailEnd type="none" w="sm" len="sm"/>
          </a:ln>
          <a:effectLst/>
        </p:spPr>
        <p:txBody>
          <a:bodyPr wrap="none" tIns="0" bIns="0" anchor="ctr" anchorCtr="1"/>
          <a:lstStyle/>
          <a:p>
            <a:pPr algn="ctr" eaLnBrk="0" hangingPunct="0">
              <a:lnSpc>
                <a:spcPct val="80000"/>
              </a:lnSpc>
              <a:spcBef>
                <a:spcPct val="50000"/>
              </a:spcBef>
              <a:defRPr/>
            </a:pPr>
            <a:r>
              <a:rPr lang="nl-BE" sz="2000" b="1" i="1" dirty="0" smtClean="0">
                <a:solidFill>
                  <a:srgbClr val="FFCC99"/>
                </a:solidFill>
                <a:effectLst>
                  <a:outerShdw blurRad="38100" dist="38100" dir="2700000" algn="tl">
                    <a:srgbClr val="000000"/>
                  </a:outerShdw>
                </a:effectLst>
              </a:rPr>
              <a:t>AS</a:t>
            </a:r>
            <a:endParaRPr lang="nl-BE" sz="2000" b="1" i="1" dirty="0">
              <a:solidFill>
                <a:srgbClr val="FFCC99"/>
              </a:solidFill>
              <a:effectLst>
                <a:outerShdw blurRad="38100" dist="38100" dir="2700000" algn="tl">
                  <a:srgbClr val="000000"/>
                </a:outerShdw>
              </a:effectLst>
            </a:endParaRPr>
          </a:p>
        </p:txBody>
      </p:sp>
      <p:sp>
        <p:nvSpPr>
          <p:cNvPr id="128" name="AutoShape 69"/>
          <p:cNvSpPr>
            <a:spLocks noChangeArrowheads="1"/>
          </p:cNvSpPr>
          <p:nvPr/>
        </p:nvSpPr>
        <p:spPr bwMode="blackWhite">
          <a:xfrm>
            <a:off x="2076450" y="5546725"/>
            <a:ext cx="762000" cy="609600"/>
          </a:xfrm>
          <a:prstGeom prst="can">
            <a:avLst>
              <a:gd name="adj" fmla="val 27866"/>
            </a:avLst>
          </a:prstGeom>
          <a:gradFill rotWithShape="0">
            <a:gsLst>
              <a:gs pos="0">
                <a:srgbClr val="CC0000">
                  <a:gamma/>
                  <a:shade val="86275"/>
                  <a:invGamma/>
                </a:srgbClr>
              </a:gs>
              <a:gs pos="50000">
                <a:srgbClr val="CC0000"/>
              </a:gs>
              <a:gs pos="100000">
                <a:srgbClr val="CC0000">
                  <a:gamma/>
                  <a:shade val="86275"/>
                  <a:invGamma/>
                </a:srgbClr>
              </a:gs>
            </a:gsLst>
            <a:lin ang="0" scaled="1"/>
          </a:gradFill>
          <a:ln w="9525">
            <a:noFill/>
            <a:round/>
            <a:headEnd type="none" w="sm" len="sm"/>
            <a:tailEnd type="none" w="sm" len="sm"/>
          </a:ln>
          <a:effectLst/>
        </p:spPr>
        <p:txBody>
          <a:bodyPr wrap="none" tIns="0" bIns="0" anchor="ctr" anchorCtr="1"/>
          <a:lstStyle/>
          <a:p>
            <a:pPr algn="ctr" eaLnBrk="0" hangingPunct="0">
              <a:lnSpc>
                <a:spcPct val="80000"/>
              </a:lnSpc>
              <a:spcBef>
                <a:spcPct val="50000"/>
              </a:spcBef>
              <a:defRPr/>
            </a:pPr>
            <a:r>
              <a:rPr lang="nl-BE" sz="2000" b="1" i="1" dirty="0" smtClean="0">
                <a:solidFill>
                  <a:srgbClr val="FFCC99"/>
                </a:solidFill>
                <a:effectLst>
                  <a:outerShdw blurRad="38100" dist="38100" dir="2700000" algn="tl">
                    <a:srgbClr val="000000"/>
                  </a:outerShdw>
                </a:effectLst>
              </a:rPr>
              <a:t>AS</a:t>
            </a:r>
            <a:endParaRPr lang="nl-BE" sz="2000" b="1" i="1" dirty="0">
              <a:solidFill>
                <a:srgbClr val="FFCC99"/>
              </a:solidFill>
              <a:effectLst>
                <a:outerShdw blurRad="38100" dist="38100" dir="2700000" algn="tl">
                  <a:srgbClr val="000000"/>
                </a:outerShdw>
              </a:effectLst>
            </a:endParaRPr>
          </a:p>
        </p:txBody>
      </p:sp>
      <p:sp>
        <p:nvSpPr>
          <p:cNvPr id="129" name="AutoShape 73"/>
          <p:cNvSpPr>
            <a:spLocks noChangeArrowheads="1"/>
          </p:cNvSpPr>
          <p:nvPr/>
        </p:nvSpPr>
        <p:spPr bwMode="blackWhite">
          <a:xfrm>
            <a:off x="755650" y="5546725"/>
            <a:ext cx="762000" cy="609600"/>
          </a:xfrm>
          <a:prstGeom prst="can">
            <a:avLst>
              <a:gd name="adj" fmla="val 27866"/>
            </a:avLst>
          </a:prstGeom>
          <a:gradFill rotWithShape="0">
            <a:gsLst>
              <a:gs pos="0">
                <a:srgbClr val="CC0000">
                  <a:gamma/>
                  <a:shade val="86275"/>
                  <a:invGamma/>
                </a:srgbClr>
              </a:gs>
              <a:gs pos="50000">
                <a:srgbClr val="CC0000"/>
              </a:gs>
              <a:gs pos="100000">
                <a:srgbClr val="CC0000">
                  <a:gamma/>
                  <a:shade val="86275"/>
                  <a:invGamma/>
                </a:srgbClr>
              </a:gs>
            </a:gsLst>
            <a:lin ang="0" scaled="1"/>
          </a:gradFill>
          <a:ln w="9525">
            <a:noFill/>
            <a:round/>
            <a:headEnd type="none" w="sm" len="sm"/>
            <a:tailEnd type="none" w="sm" len="sm"/>
          </a:ln>
          <a:effectLst/>
        </p:spPr>
        <p:txBody>
          <a:bodyPr wrap="none" tIns="0" bIns="0" anchor="ctr" anchorCtr="1"/>
          <a:lstStyle/>
          <a:p>
            <a:pPr algn="ctr" eaLnBrk="0" hangingPunct="0">
              <a:lnSpc>
                <a:spcPct val="80000"/>
              </a:lnSpc>
              <a:spcBef>
                <a:spcPct val="50000"/>
              </a:spcBef>
              <a:defRPr/>
            </a:pPr>
            <a:r>
              <a:rPr lang="nl-BE" sz="2000" b="1" i="1" dirty="0" smtClean="0">
                <a:solidFill>
                  <a:srgbClr val="FFCC99"/>
                </a:solidFill>
                <a:effectLst>
                  <a:outerShdw blurRad="38100" dist="38100" dir="2700000" algn="tl">
                    <a:srgbClr val="000000"/>
                  </a:outerShdw>
                </a:effectLst>
              </a:rPr>
              <a:t>AS</a:t>
            </a:r>
            <a:endParaRPr lang="nl-BE" sz="2000" b="1" i="1" dirty="0">
              <a:solidFill>
                <a:srgbClr val="FFCC99"/>
              </a:solidFill>
              <a:effectLst>
                <a:outerShdw blurRad="38100" dist="38100" dir="2700000" algn="tl">
                  <a:srgbClr val="000000"/>
                </a:outerShdw>
              </a:effectLst>
            </a:endParaRPr>
          </a:p>
        </p:txBody>
      </p:sp>
      <p:sp>
        <p:nvSpPr>
          <p:cNvPr id="130" name="AutoShape 48"/>
          <p:cNvSpPr>
            <a:spLocks noChangeArrowheads="1"/>
          </p:cNvSpPr>
          <p:nvPr/>
        </p:nvSpPr>
        <p:spPr bwMode="auto">
          <a:xfrm>
            <a:off x="2806700" y="3016250"/>
            <a:ext cx="381000" cy="990600"/>
          </a:xfrm>
          <a:prstGeom prst="upDownArrow">
            <a:avLst>
              <a:gd name="adj1" fmla="val 49167"/>
              <a:gd name="adj2" fmla="val 54588"/>
            </a:avLst>
          </a:prstGeom>
          <a:gradFill rotWithShape="0">
            <a:gsLst>
              <a:gs pos="0">
                <a:schemeClr val="hlink"/>
              </a:gs>
              <a:gs pos="50000">
                <a:schemeClr val="hlink">
                  <a:gamma/>
                  <a:tint val="40000"/>
                  <a:invGamma/>
                </a:schemeClr>
              </a:gs>
              <a:gs pos="100000">
                <a:schemeClr val="hlink"/>
              </a:gs>
            </a:gsLst>
            <a:lin ang="0" scaled="1"/>
          </a:gradFill>
          <a:ln w="9525">
            <a:solidFill>
              <a:schemeClr val="tx1"/>
            </a:solidFill>
            <a:miter lim="800000"/>
            <a:headEnd/>
            <a:tailEnd/>
          </a:ln>
          <a:effectLst>
            <a:outerShdw dist="35921" dir="2700000" algn="ctr" rotWithShape="0">
              <a:schemeClr val="tx2"/>
            </a:outerShdw>
          </a:effectLst>
        </p:spPr>
        <p:txBody>
          <a:bodyPr wrap="none" anchor="ctr"/>
          <a:lstStyle/>
          <a:p>
            <a:pPr>
              <a:defRPr/>
            </a:pPr>
            <a:endParaRPr lang="en-GB"/>
          </a:p>
        </p:txBody>
      </p:sp>
      <p:sp>
        <p:nvSpPr>
          <p:cNvPr id="131" name="AutoShape 17"/>
          <p:cNvSpPr>
            <a:spLocks noChangeArrowheads="1"/>
          </p:cNvSpPr>
          <p:nvPr/>
        </p:nvSpPr>
        <p:spPr bwMode="auto">
          <a:xfrm>
            <a:off x="4970463" y="5103813"/>
            <a:ext cx="304800" cy="533400"/>
          </a:xfrm>
          <a:prstGeom prst="upDownArrow">
            <a:avLst>
              <a:gd name="adj1" fmla="val 57287"/>
              <a:gd name="adj2" fmla="val 32407"/>
            </a:avLst>
          </a:prstGeom>
          <a:gradFill rotWithShape="0">
            <a:gsLst>
              <a:gs pos="0">
                <a:srgbClr val="CC0000"/>
              </a:gs>
              <a:gs pos="50000">
                <a:srgbClr val="EB9999"/>
              </a:gs>
              <a:gs pos="100000">
                <a:srgbClr val="CC0000"/>
              </a:gs>
            </a:gsLst>
            <a:lin ang="0" scaled="1"/>
          </a:gradFill>
          <a:ln w="9525">
            <a:solidFill>
              <a:schemeClr val="tx1"/>
            </a:solidFill>
            <a:miter lim="800000"/>
            <a:headEnd/>
            <a:tailEnd/>
          </a:ln>
          <a:effectLst>
            <a:outerShdw dist="35921" dir="2700000" algn="ctr" rotWithShape="0">
              <a:schemeClr val="tx2"/>
            </a:outerShdw>
          </a:effectLst>
        </p:spPr>
        <p:txBody>
          <a:bodyPr wrap="none"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GB" altLang="en-US"/>
          </a:p>
        </p:txBody>
      </p:sp>
      <p:sp>
        <p:nvSpPr>
          <p:cNvPr id="132" name="AutoShape 18"/>
          <p:cNvSpPr>
            <a:spLocks noChangeArrowheads="1"/>
          </p:cNvSpPr>
          <p:nvPr/>
        </p:nvSpPr>
        <p:spPr bwMode="auto">
          <a:xfrm>
            <a:off x="6154738" y="5103813"/>
            <a:ext cx="304800" cy="533400"/>
          </a:xfrm>
          <a:prstGeom prst="upDownArrow">
            <a:avLst>
              <a:gd name="adj1" fmla="val 57287"/>
              <a:gd name="adj2" fmla="val 32407"/>
            </a:avLst>
          </a:prstGeom>
          <a:gradFill rotWithShape="0">
            <a:gsLst>
              <a:gs pos="0">
                <a:srgbClr val="CC0000"/>
              </a:gs>
              <a:gs pos="50000">
                <a:srgbClr val="EB9999"/>
              </a:gs>
              <a:gs pos="100000">
                <a:srgbClr val="CC0000"/>
              </a:gs>
            </a:gsLst>
            <a:lin ang="0" scaled="1"/>
          </a:gradFill>
          <a:ln w="9525">
            <a:solidFill>
              <a:schemeClr val="tx1"/>
            </a:solidFill>
            <a:miter lim="800000"/>
            <a:headEnd/>
            <a:tailEnd/>
          </a:ln>
          <a:effectLst>
            <a:outerShdw dist="35921" dir="2700000" algn="ctr" rotWithShape="0">
              <a:schemeClr val="tx2"/>
            </a:outerShdw>
          </a:effectLst>
        </p:spPr>
        <p:txBody>
          <a:bodyPr wrap="none"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GB" altLang="en-US"/>
          </a:p>
        </p:txBody>
      </p:sp>
      <p:sp>
        <p:nvSpPr>
          <p:cNvPr id="133" name="AutoShape 19"/>
          <p:cNvSpPr>
            <a:spLocks noChangeArrowheads="1"/>
          </p:cNvSpPr>
          <p:nvPr/>
        </p:nvSpPr>
        <p:spPr bwMode="auto">
          <a:xfrm>
            <a:off x="7453313" y="5103813"/>
            <a:ext cx="304800" cy="533400"/>
          </a:xfrm>
          <a:prstGeom prst="upDownArrow">
            <a:avLst>
              <a:gd name="adj1" fmla="val 57287"/>
              <a:gd name="adj2" fmla="val 32407"/>
            </a:avLst>
          </a:prstGeom>
          <a:gradFill rotWithShape="0">
            <a:gsLst>
              <a:gs pos="0">
                <a:srgbClr val="CC0000"/>
              </a:gs>
              <a:gs pos="50000">
                <a:srgbClr val="EB9999"/>
              </a:gs>
              <a:gs pos="100000">
                <a:srgbClr val="CC0000"/>
              </a:gs>
            </a:gsLst>
            <a:lin ang="0" scaled="1"/>
          </a:gradFill>
          <a:ln w="9525">
            <a:solidFill>
              <a:schemeClr val="tx1"/>
            </a:solidFill>
            <a:miter lim="800000"/>
            <a:headEnd/>
            <a:tailEnd/>
          </a:ln>
          <a:effectLst>
            <a:outerShdw dist="35921" dir="2700000" algn="ctr" rotWithShape="0">
              <a:schemeClr val="tx2"/>
            </a:outerShdw>
          </a:effectLst>
        </p:spPr>
        <p:txBody>
          <a:bodyPr wrap="none"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GB" altLang="en-US"/>
          </a:p>
        </p:txBody>
      </p:sp>
      <p:sp>
        <p:nvSpPr>
          <p:cNvPr id="134" name="AutoShape 68"/>
          <p:cNvSpPr>
            <a:spLocks noChangeArrowheads="1"/>
          </p:cNvSpPr>
          <p:nvPr/>
        </p:nvSpPr>
        <p:spPr bwMode="auto">
          <a:xfrm>
            <a:off x="3668713" y="5089525"/>
            <a:ext cx="304800" cy="533400"/>
          </a:xfrm>
          <a:prstGeom prst="upDownArrow">
            <a:avLst>
              <a:gd name="adj1" fmla="val 57287"/>
              <a:gd name="adj2" fmla="val 32407"/>
            </a:avLst>
          </a:prstGeom>
          <a:gradFill rotWithShape="0">
            <a:gsLst>
              <a:gs pos="0">
                <a:srgbClr val="CC0000"/>
              </a:gs>
              <a:gs pos="50000">
                <a:srgbClr val="EB9999"/>
              </a:gs>
              <a:gs pos="100000">
                <a:srgbClr val="CC0000"/>
              </a:gs>
            </a:gsLst>
            <a:lin ang="0" scaled="1"/>
          </a:gradFill>
          <a:ln w="9525">
            <a:solidFill>
              <a:schemeClr val="tx1"/>
            </a:solidFill>
            <a:miter lim="800000"/>
            <a:headEnd/>
            <a:tailEnd/>
          </a:ln>
          <a:effectLst>
            <a:outerShdw dist="35921" dir="2700000" algn="ctr" rotWithShape="0">
              <a:schemeClr val="tx2"/>
            </a:outerShdw>
          </a:effectLst>
        </p:spPr>
        <p:txBody>
          <a:bodyPr wrap="none"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GB" altLang="en-US"/>
          </a:p>
        </p:txBody>
      </p:sp>
      <p:sp>
        <p:nvSpPr>
          <p:cNvPr id="135" name="AutoShape 70"/>
          <p:cNvSpPr>
            <a:spLocks noChangeArrowheads="1"/>
          </p:cNvSpPr>
          <p:nvPr/>
        </p:nvSpPr>
        <p:spPr bwMode="auto">
          <a:xfrm>
            <a:off x="2305050" y="5089525"/>
            <a:ext cx="304800" cy="533400"/>
          </a:xfrm>
          <a:prstGeom prst="upDownArrow">
            <a:avLst>
              <a:gd name="adj1" fmla="val 57287"/>
              <a:gd name="adj2" fmla="val 32407"/>
            </a:avLst>
          </a:prstGeom>
          <a:gradFill rotWithShape="0">
            <a:gsLst>
              <a:gs pos="0">
                <a:srgbClr val="CC0000"/>
              </a:gs>
              <a:gs pos="50000">
                <a:srgbClr val="EB9999"/>
              </a:gs>
              <a:gs pos="100000">
                <a:srgbClr val="CC0000"/>
              </a:gs>
            </a:gsLst>
            <a:lin ang="0" scaled="1"/>
          </a:gradFill>
          <a:ln w="9525">
            <a:solidFill>
              <a:schemeClr val="tx1"/>
            </a:solidFill>
            <a:miter lim="800000"/>
            <a:headEnd/>
            <a:tailEnd/>
          </a:ln>
          <a:effectLst>
            <a:outerShdw dist="35921" dir="2700000" algn="ctr" rotWithShape="0">
              <a:schemeClr val="tx2"/>
            </a:outerShdw>
          </a:effectLst>
        </p:spPr>
        <p:txBody>
          <a:bodyPr wrap="none"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GB" altLang="en-US"/>
          </a:p>
        </p:txBody>
      </p:sp>
      <p:sp>
        <p:nvSpPr>
          <p:cNvPr id="136" name="AutoShape 74"/>
          <p:cNvSpPr>
            <a:spLocks noChangeArrowheads="1"/>
          </p:cNvSpPr>
          <p:nvPr/>
        </p:nvSpPr>
        <p:spPr bwMode="auto">
          <a:xfrm>
            <a:off x="984250" y="5089525"/>
            <a:ext cx="304800" cy="533400"/>
          </a:xfrm>
          <a:prstGeom prst="upDownArrow">
            <a:avLst>
              <a:gd name="adj1" fmla="val 57287"/>
              <a:gd name="adj2" fmla="val 32407"/>
            </a:avLst>
          </a:prstGeom>
          <a:gradFill rotWithShape="0">
            <a:gsLst>
              <a:gs pos="0">
                <a:srgbClr val="CC0000"/>
              </a:gs>
              <a:gs pos="50000">
                <a:srgbClr val="EB9999"/>
              </a:gs>
              <a:gs pos="100000">
                <a:srgbClr val="CC0000"/>
              </a:gs>
            </a:gsLst>
            <a:lin ang="0" scaled="1"/>
          </a:gradFill>
          <a:ln w="9525">
            <a:solidFill>
              <a:schemeClr val="tx1"/>
            </a:solidFill>
            <a:miter lim="800000"/>
            <a:headEnd/>
            <a:tailEnd/>
          </a:ln>
          <a:effectLst>
            <a:outerShdw dist="35921" dir="2700000" algn="ctr" rotWithShape="0">
              <a:schemeClr val="tx2"/>
            </a:outerShdw>
          </a:effectLst>
        </p:spPr>
        <p:txBody>
          <a:bodyPr wrap="none"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GB" altLang="en-US"/>
          </a:p>
        </p:txBody>
      </p:sp>
      <p:pic>
        <p:nvPicPr>
          <p:cNvPr id="137" name="Picture 57"/>
          <p:cNvPicPr>
            <a:picLocks noChangeAspect="1" noChangeArrowheads="1"/>
          </p:cNvPicPr>
          <p:nvPr/>
        </p:nvPicPr>
        <p:blipFill>
          <a:blip r:embed="rId4" cstate="print">
            <a:clrChange>
              <a:clrFrom>
                <a:srgbClr val="FCFEFC"/>
              </a:clrFrom>
              <a:clrTo>
                <a:srgbClr val="FCFEFC">
                  <a:alpha val="0"/>
                </a:srgbClr>
              </a:clrTo>
            </a:clrChange>
            <a:extLst>
              <a:ext uri="{28A0092B-C50C-407E-A947-70E740481C1C}">
                <a14:useLocalDpi xmlns:a14="http://schemas.microsoft.com/office/drawing/2010/main" val="0"/>
              </a:ext>
            </a:extLst>
          </a:blip>
          <a:srcRect/>
          <a:stretch>
            <a:fillRect/>
          </a:stretch>
        </p:blipFill>
        <p:spPr bwMode="auto">
          <a:xfrm>
            <a:off x="2192338" y="2730500"/>
            <a:ext cx="358775" cy="2921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38" name="Picture 69" descr="logo_ziekenhuis_1083990b"/>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202363" y="2570163"/>
            <a:ext cx="341312"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9" name="Picture 70" descr="General practitioner logo"/>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855913" y="5715000"/>
            <a:ext cx="419100" cy="420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0" name="Picture 71" descr="logo_ziekenhuis_1083990b"/>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525588" y="5722938"/>
            <a:ext cx="392112" cy="392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1" name="Picture 72"/>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7421563" y="2113916"/>
            <a:ext cx="3683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2" name="AutoShape 32">
            <a:hlinkClick r:id="" action="ppaction://noaction" highlightClick="1"/>
          </p:cNvPr>
          <p:cNvSpPr>
            <a:spLocks noChangeArrowheads="1"/>
          </p:cNvSpPr>
          <p:nvPr/>
        </p:nvSpPr>
        <p:spPr bwMode="blackWhite">
          <a:xfrm>
            <a:off x="7835583" y="2074228"/>
            <a:ext cx="514350" cy="260350"/>
          </a:xfrm>
          <a:prstGeom prst="actionButtonBlank">
            <a:avLst/>
          </a:prstGeom>
          <a:gradFill rotWithShape="0">
            <a:gsLst>
              <a:gs pos="0">
                <a:srgbClr val="008080">
                  <a:gamma/>
                  <a:tint val="53725"/>
                  <a:invGamma/>
                </a:srgbClr>
              </a:gs>
              <a:gs pos="100000">
                <a:srgbClr val="008080"/>
              </a:gs>
            </a:gsLst>
            <a:path path="rect">
              <a:fillToRect l="50000" t="50000" r="50000" b="50000"/>
            </a:path>
          </a:gradFill>
          <a:ln w="9525">
            <a:noFill/>
            <a:miter lim="800000"/>
            <a:headEnd type="none" w="sm" len="sm"/>
            <a:tailEnd type="none" w="sm" len="sm"/>
          </a:ln>
          <a:effectLst/>
        </p:spPr>
        <p:txBody>
          <a:bodyPr lIns="0" tIns="0" rIns="0" bIns="0" anchor="ctr" anchorCtr="1"/>
          <a:lstStyle/>
          <a:p>
            <a:pPr algn="ctr">
              <a:lnSpc>
                <a:spcPct val="80000"/>
              </a:lnSpc>
              <a:defRPr/>
            </a:pPr>
            <a:endParaRPr lang="en-GB" sz="1400" b="1" i="1" dirty="0">
              <a:solidFill>
                <a:schemeClr val="bg1"/>
              </a:solidFill>
              <a:effectLst>
                <a:outerShdw blurRad="38100" dist="38100" dir="2700000" algn="tl">
                  <a:srgbClr val="000000"/>
                </a:outerShdw>
              </a:effectLst>
            </a:endParaRPr>
          </a:p>
        </p:txBody>
      </p:sp>
      <p:sp>
        <p:nvSpPr>
          <p:cNvPr id="143" name="AutoShape 33">
            <a:hlinkClick r:id="" action="ppaction://noaction" highlightClick="1"/>
          </p:cNvPr>
          <p:cNvSpPr>
            <a:spLocks noChangeArrowheads="1"/>
          </p:cNvSpPr>
          <p:nvPr/>
        </p:nvSpPr>
        <p:spPr bwMode="blackWhite">
          <a:xfrm>
            <a:off x="7899083" y="2139315"/>
            <a:ext cx="514350" cy="260350"/>
          </a:xfrm>
          <a:prstGeom prst="actionButtonBlank">
            <a:avLst/>
          </a:prstGeom>
          <a:gradFill rotWithShape="0">
            <a:gsLst>
              <a:gs pos="0">
                <a:srgbClr val="008080">
                  <a:gamma/>
                  <a:tint val="53725"/>
                  <a:invGamma/>
                </a:srgbClr>
              </a:gs>
              <a:gs pos="100000">
                <a:srgbClr val="008080"/>
              </a:gs>
            </a:gsLst>
            <a:path path="rect">
              <a:fillToRect l="50000" t="50000" r="50000" b="50000"/>
            </a:path>
          </a:gradFill>
          <a:ln w="9525">
            <a:noFill/>
            <a:miter lim="800000"/>
            <a:headEnd type="none" w="sm" len="sm"/>
            <a:tailEnd type="none" w="sm" len="sm"/>
          </a:ln>
          <a:effectLst/>
        </p:spPr>
        <p:txBody>
          <a:bodyPr lIns="0" tIns="0" rIns="0" bIns="0" anchor="ctr" anchorCtr="1"/>
          <a:lstStyle/>
          <a:p>
            <a:pPr algn="ctr">
              <a:lnSpc>
                <a:spcPct val="80000"/>
              </a:lnSpc>
              <a:defRPr/>
            </a:pPr>
            <a:endParaRPr lang="en-GB" sz="1400" b="1" i="1" dirty="0">
              <a:solidFill>
                <a:schemeClr val="bg1"/>
              </a:solidFill>
              <a:effectLst>
                <a:outerShdw blurRad="38100" dist="38100" dir="2700000" algn="tl">
                  <a:srgbClr val="000000"/>
                </a:outerShdw>
              </a:effectLst>
            </a:endParaRPr>
          </a:p>
        </p:txBody>
      </p:sp>
      <p:sp>
        <p:nvSpPr>
          <p:cNvPr id="144" name="AutoShape 34">
            <a:hlinkClick r:id="" action="ppaction://noaction" highlightClick="1"/>
          </p:cNvPr>
          <p:cNvSpPr>
            <a:spLocks noChangeArrowheads="1"/>
          </p:cNvSpPr>
          <p:nvPr/>
        </p:nvSpPr>
        <p:spPr bwMode="blackWhite">
          <a:xfrm>
            <a:off x="7962583" y="2204403"/>
            <a:ext cx="514350" cy="261937"/>
          </a:xfrm>
          <a:prstGeom prst="actionButtonBlank">
            <a:avLst/>
          </a:prstGeom>
          <a:gradFill rotWithShape="0">
            <a:gsLst>
              <a:gs pos="0">
                <a:srgbClr val="008080">
                  <a:gamma/>
                  <a:tint val="53725"/>
                  <a:invGamma/>
                </a:srgbClr>
              </a:gs>
              <a:gs pos="100000">
                <a:srgbClr val="008080"/>
              </a:gs>
            </a:gsLst>
            <a:path path="rect">
              <a:fillToRect l="50000" t="50000" r="50000" b="50000"/>
            </a:path>
          </a:gradFill>
          <a:ln w="9525">
            <a:noFill/>
            <a:miter lim="800000"/>
            <a:headEnd type="none" w="sm" len="sm"/>
            <a:tailEnd type="none" w="sm" len="sm"/>
          </a:ln>
          <a:effectLst/>
        </p:spPr>
        <p:txBody>
          <a:bodyPr lIns="0" tIns="0" rIns="0" bIns="0" anchor="ctr" anchorCtr="1"/>
          <a:lstStyle/>
          <a:p>
            <a:pPr algn="ctr">
              <a:lnSpc>
                <a:spcPct val="80000"/>
              </a:lnSpc>
              <a:defRPr/>
            </a:pPr>
            <a:endParaRPr lang="en-GB" sz="1400" b="1" i="1" dirty="0">
              <a:solidFill>
                <a:schemeClr val="bg1"/>
              </a:solidFill>
              <a:effectLst>
                <a:outerShdw blurRad="38100" dist="38100" dir="2700000" algn="tl">
                  <a:srgbClr val="000000"/>
                </a:outerShdw>
              </a:effectLst>
            </a:endParaRPr>
          </a:p>
        </p:txBody>
      </p:sp>
      <p:sp>
        <p:nvSpPr>
          <p:cNvPr id="145" name="AutoShape 35">
            <a:hlinkClick r:id="" action="ppaction://noaction" highlightClick="1"/>
          </p:cNvPr>
          <p:cNvSpPr>
            <a:spLocks noChangeArrowheads="1"/>
          </p:cNvSpPr>
          <p:nvPr/>
        </p:nvSpPr>
        <p:spPr bwMode="blackWhite">
          <a:xfrm>
            <a:off x="8026083" y="2269490"/>
            <a:ext cx="514350" cy="261938"/>
          </a:xfrm>
          <a:prstGeom prst="actionButtonBlank">
            <a:avLst/>
          </a:prstGeom>
          <a:gradFill rotWithShape="0">
            <a:gsLst>
              <a:gs pos="0">
                <a:srgbClr val="008080">
                  <a:gamma/>
                  <a:tint val="53725"/>
                  <a:invGamma/>
                </a:srgbClr>
              </a:gs>
              <a:gs pos="100000">
                <a:srgbClr val="008080"/>
              </a:gs>
            </a:gsLst>
            <a:path path="rect">
              <a:fillToRect l="50000" t="50000" r="50000" b="50000"/>
            </a:path>
          </a:gradFill>
          <a:ln w="9525">
            <a:noFill/>
            <a:miter lim="800000"/>
            <a:headEnd type="none" w="sm" len="sm"/>
            <a:tailEnd type="none" w="sm" len="sm"/>
          </a:ln>
          <a:effectLst/>
        </p:spPr>
        <p:txBody>
          <a:bodyPr lIns="0" tIns="0" rIns="0" bIns="0" anchor="ctr" anchorCtr="1"/>
          <a:lstStyle/>
          <a:p>
            <a:pPr algn="ctr">
              <a:lnSpc>
                <a:spcPct val="80000"/>
              </a:lnSpc>
              <a:defRPr/>
            </a:pPr>
            <a:r>
              <a:rPr lang="nl-BE" sz="1600" b="1" i="1" dirty="0" smtClean="0">
                <a:solidFill>
                  <a:schemeClr val="bg1"/>
                </a:solidFill>
                <a:effectLst>
                  <a:outerShdw blurRad="38100" dist="38100" dir="2700000" algn="tl">
                    <a:srgbClr val="000000"/>
                  </a:outerShdw>
                </a:effectLst>
              </a:rPr>
              <a:t>VAS</a:t>
            </a:r>
            <a:endParaRPr lang="nl-BE" sz="1600" b="1" i="1" dirty="0">
              <a:solidFill>
                <a:schemeClr val="bg1"/>
              </a:solidFill>
              <a:effectLst>
                <a:outerShdw blurRad="38100" dist="38100" dir="2700000" algn="tl">
                  <a:srgbClr val="000000"/>
                </a:outerShdw>
              </a:effectLst>
            </a:endParaRPr>
          </a:p>
        </p:txBody>
      </p:sp>
      <p:sp>
        <p:nvSpPr>
          <p:cNvPr id="3" name="Slide Number Placeholder 2"/>
          <p:cNvSpPr>
            <a:spLocks noGrp="1"/>
          </p:cNvSpPr>
          <p:nvPr>
            <p:ph type="sldNum" sz="quarter" idx="12"/>
          </p:nvPr>
        </p:nvSpPr>
        <p:spPr/>
        <p:txBody>
          <a:bodyPr/>
          <a:lstStyle/>
          <a:p>
            <a:r>
              <a:rPr lang="fr-BE" smtClean="0"/>
              <a:t>- </a:t>
            </a:r>
            <a:fld id="{30A9230E-FFBB-4CCB-ABD7-198084EDE768}" type="slidenum">
              <a:rPr lang="fr-BE" smtClean="0"/>
              <a:pPr/>
              <a:t>18</a:t>
            </a:fld>
            <a:r>
              <a:rPr lang="fr-BE" smtClean="0"/>
              <a:t> - </a:t>
            </a:r>
            <a:endParaRPr lang="fr-BE" dirty="0"/>
          </a:p>
        </p:txBody>
      </p:sp>
    </p:spTree>
    <p:extLst>
      <p:ext uri="{BB962C8B-B14F-4D97-AF65-F5344CB8AC3E}">
        <p14:creationId xmlns:p14="http://schemas.microsoft.com/office/powerpoint/2010/main" val="224170015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smtClean="0">
                <a:solidFill>
                  <a:srgbClr val="087670"/>
                </a:solidFill>
              </a:rPr>
              <a:t>eHealth</a:t>
            </a:r>
            <a:r>
              <a:rPr lang="en-GB" noProof="0" dirty="0" smtClean="0"/>
              <a:t> platform: 10 basic services</a:t>
            </a:r>
            <a:endParaRPr lang="en-GB" noProof="0" dirty="0"/>
          </a:p>
        </p:txBody>
      </p:sp>
      <p:graphicFrame>
        <p:nvGraphicFramePr>
          <p:cNvPr id="10" name="Content Placeholder 5"/>
          <p:cNvGraphicFramePr>
            <a:graphicFrameLocks/>
          </p:cNvGraphicFramePr>
          <p:nvPr>
            <p:extLst>
              <p:ext uri="{D42A27DB-BD31-4B8C-83A1-F6EECF244321}">
                <p14:modId xmlns:p14="http://schemas.microsoft.com/office/powerpoint/2010/main" val="4012983644"/>
              </p:ext>
            </p:extLst>
          </p:nvPr>
        </p:nvGraphicFramePr>
        <p:xfrm>
          <a:off x="457200" y="1073727"/>
          <a:ext cx="8229600" cy="4876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Slide Number Placeholder 2"/>
          <p:cNvSpPr>
            <a:spLocks noGrp="1"/>
          </p:cNvSpPr>
          <p:nvPr>
            <p:ph type="sldNum" sz="quarter" idx="12"/>
          </p:nvPr>
        </p:nvSpPr>
        <p:spPr/>
        <p:txBody>
          <a:bodyPr/>
          <a:lstStyle/>
          <a:p>
            <a:r>
              <a:rPr lang="fr-BE" smtClean="0"/>
              <a:t>- </a:t>
            </a:r>
            <a:fld id="{30A9230E-FFBB-4CCB-ABD7-198084EDE768}" type="slidenum">
              <a:rPr lang="fr-BE" smtClean="0"/>
              <a:pPr/>
              <a:t>19</a:t>
            </a:fld>
            <a:r>
              <a:rPr lang="fr-BE" smtClean="0"/>
              <a:t> - </a:t>
            </a:r>
            <a:endParaRPr lang="fr-BE" dirty="0"/>
          </a:p>
        </p:txBody>
      </p:sp>
    </p:spTree>
    <p:extLst>
      <p:ext uri="{BB962C8B-B14F-4D97-AF65-F5344CB8AC3E}">
        <p14:creationId xmlns:p14="http://schemas.microsoft.com/office/powerpoint/2010/main" val="19401249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smtClean="0"/>
              <a:t>Outline</a:t>
            </a:r>
            <a:endParaRPr lang="en-GB" noProof="0"/>
          </a:p>
        </p:txBody>
      </p:sp>
      <p:sp>
        <p:nvSpPr>
          <p:cNvPr id="12291" name="Content Placeholder 10"/>
          <p:cNvSpPr>
            <a:spLocks noGrp="1"/>
          </p:cNvSpPr>
          <p:nvPr>
            <p:ph idx="1"/>
          </p:nvPr>
        </p:nvSpPr>
        <p:spPr/>
        <p:txBody>
          <a:bodyPr/>
          <a:lstStyle/>
          <a:p>
            <a:r>
              <a:rPr lang="en-GB" altLang="en-US" sz="2200" noProof="0" dirty="0" smtClean="0"/>
              <a:t>Big data analysis</a:t>
            </a:r>
          </a:p>
          <a:p>
            <a:pPr lvl="1"/>
            <a:r>
              <a:rPr lang="en-GB" altLang="en-US" sz="1800" noProof="0" dirty="0" smtClean="0"/>
              <a:t>some characteristics</a:t>
            </a:r>
          </a:p>
          <a:p>
            <a:pPr lvl="1"/>
            <a:r>
              <a:rPr lang="en-GB" altLang="en-US" sz="1800" noProof="0" dirty="0" smtClean="0"/>
              <a:t>components</a:t>
            </a:r>
          </a:p>
          <a:p>
            <a:pPr lvl="1"/>
            <a:r>
              <a:rPr lang="en-GB" altLang="en-US" sz="1800" noProof="0" dirty="0" smtClean="0"/>
              <a:t>value chain</a:t>
            </a:r>
          </a:p>
          <a:p>
            <a:pPr lvl="1"/>
            <a:r>
              <a:rPr lang="en-GB" altLang="en-US" sz="1800" noProof="0" dirty="0" smtClean="0"/>
              <a:t>some areas in health care</a:t>
            </a:r>
          </a:p>
          <a:p>
            <a:r>
              <a:rPr lang="en-GB" altLang="en-US" sz="2200" noProof="0" dirty="0" smtClean="0"/>
              <a:t>EU General Data Protection Regulation (GDPR)</a:t>
            </a:r>
          </a:p>
          <a:p>
            <a:pPr lvl="1"/>
            <a:r>
              <a:rPr lang="en-GB" altLang="en-US" sz="1800" noProof="0" dirty="0" smtClean="0"/>
              <a:t>principles</a:t>
            </a:r>
          </a:p>
          <a:p>
            <a:pPr lvl="1"/>
            <a:r>
              <a:rPr lang="en-GB" altLang="en-US" sz="1800" noProof="0" dirty="0" smtClean="0"/>
              <a:t>methodology</a:t>
            </a:r>
          </a:p>
          <a:p>
            <a:r>
              <a:rPr lang="en-GB" altLang="en-US" sz="2200" noProof="0" dirty="0" smtClean="0"/>
              <a:t>The main challenge</a:t>
            </a:r>
          </a:p>
          <a:p>
            <a:pPr lvl="1"/>
            <a:r>
              <a:rPr lang="en-GB" altLang="en-US" sz="1800" noProof="0" dirty="0" smtClean="0"/>
              <a:t>how to use the opportunities of big data analysis in health care</a:t>
            </a:r>
          </a:p>
          <a:p>
            <a:pPr lvl="1"/>
            <a:r>
              <a:rPr lang="en-GB" altLang="en-US" sz="1800" noProof="0" dirty="0" smtClean="0"/>
              <a:t>while effectively managing the risks</a:t>
            </a:r>
          </a:p>
          <a:p>
            <a:r>
              <a:rPr lang="en-GB" altLang="en-US" sz="2200" dirty="0" smtClean="0"/>
              <a:t>Implementation in Belgium: p</a:t>
            </a:r>
            <a:r>
              <a:rPr lang="en-GB" altLang="en-US" sz="2200" noProof="0" dirty="0" err="1" smtClean="0"/>
              <a:t>ossible</a:t>
            </a:r>
            <a:r>
              <a:rPr lang="en-GB" altLang="en-US" sz="2200" noProof="0" dirty="0" smtClean="0"/>
              <a:t> support by</a:t>
            </a:r>
          </a:p>
          <a:p>
            <a:pPr lvl="1"/>
            <a:r>
              <a:rPr lang="en-GB" altLang="en-US" sz="1800" noProof="0" dirty="0" smtClean="0"/>
              <a:t>the </a:t>
            </a:r>
            <a:r>
              <a:rPr lang="en-GB" altLang="en-US" sz="1800" noProof="0" dirty="0" err="1" smtClean="0"/>
              <a:t>eHealth</a:t>
            </a:r>
            <a:r>
              <a:rPr lang="en-GB" altLang="en-US" sz="1800" noProof="0" dirty="0" smtClean="0"/>
              <a:t> platform</a:t>
            </a:r>
          </a:p>
          <a:p>
            <a:pPr lvl="1"/>
            <a:r>
              <a:rPr lang="en-GB" altLang="en-US" sz="1800" noProof="0" dirty="0" smtClean="0"/>
              <a:t>the HealtData.be platform</a:t>
            </a:r>
          </a:p>
          <a:p>
            <a:pPr lvl="1"/>
            <a:r>
              <a:rPr lang="en-GB" altLang="en-US" sz="1800" dirty="0" smtClean="0"/>
              <a:t>the Crossroads Bank for Social Security</a:t>
            </a:r>
            <a:endParaRPr lang="en-GB" altLang="en-US" sz="1800" noProof="0" dirty="0" smtClean="0"/>
          </a:p>
          <a:p>
            <a:endParaRPr lang="en-GB" altLang="en-US" noProof="0" dirty="0" smtClean="0"/>
          </a:p>
        </p:txBody>
      </p:sp>
      <p:sp>
        <p:nvSpPr>
          <p:cNvPr id="6" name="Tijdelijke aanduiding voor dianummer 4"/>
          <p:cNvSpPr txBox="1">
            <a:spLocks/>
          </p:cNvSpPr>
          <p:nvPr/>
        </p:nvSpPr>
        <p:spPr>
          <a:xfrm>
            <a:off x="3518520" y="6466036"/>
            <a:ext cx="2133600" cy="365125"/>
          </a:xfrm>
          <a:prstGeom prst="rect">
            <a:avLst/>
          </a:prstGeom>
        </p:spPr>
        <p:txBody>
          <a:bodyPr vert="horz" lIns="91440" tIns="45720" rIns="91440" bIns="45720" rtlCol="0" anchor="ctr"/>
          <a:lstStyle>
            <a:defPPr>
              <a:defRPr lang="en-US"/>
            </a:defPPr>
            <a:lvl1pPr algn="ctr" rtl="0" fontAlgn="base">
              <a:spcBef>
                <a:spcPct val="0"/>
              </a:spcBef>
              <a:spcAft>
                <a:spcPct val="0"/>
              </a:spcAft>
              <a:defRPr sz="1200" kern="1200">
                <a:solidFill>
                  <a:schemeClr val="tx1">
                    <a:tint val="75000"/>
                  </a:schemeClr>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a:lstStyle>
          <a:p>
            <a:fld id="{ADC1E7FF-7E34-4FE5-A533-04EE46AAAD1B}" type="slidenum">
              <a:rPr lang="en-US" smtClean="0"/>
              <a:pPr/>
              <a:t>2</a:t>
            </a:fld>
            <a:endParaRPr lang="en-US" dirty="0"/>
          </a:p>
        </p:txBody>
      </p:sp>
      <p:sp>
        <p:nvSpPr>
          <p:cNvPr id="3" name="Slide Number Placeholder 2"/>
          <p:cNvSpPr>
            <a:spLocks noGrp="1"/>
          </p:cNvSpPr>
          <p:nvPr>
            <p:ph type="sldNum" sz="quarter" idx="12"/>
          </p:nvPr>
        </p:nvSpPr>
        <p:spPr/>
        <p:txBody>
          <a:bodyPr/>
          <a:lstStyle/>
          <a:p>
            <a:r>
              <a:rPr lang="fr-BE" smtClean="0"/>
              <a:t>- </a:t>
            </a:r>
            <a:fld id="{30A9230E-FFBB-4CCB-ABD7-198084EDE768}" type="slidenum">
              <a:rPr lang="fr-BE" smtClean="0"/>
              <a:pPr/>
              <a:t>2</a:t>
            </a:fld>
            <a:r>
              <a:rPr lang="fr-BE" smtClean="0"/>
              <a:t> - </a:t>
            </a:r>
            <a:endParaRPr lang="fr-BE"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smtClean="0"/>
              <a:t>What the </a:t>
            </a:r>
            <a:r>
              <a:rPr lang="en-GB" noProof="0" dirty="0" smtClean="0">
                <a:solidFill>
                  <a:srgbClr val="087670"/>
                </a:solidFill>
              </a:rPr>
              <a:t>eHealth</a:t>
            </a:r>
            <a:r>
              <a:rPr lang="en-GB" noProof="0" dirty="0" smtClean="0"/>
              <a:t> platform does NOT do</a:t>
            </a:r>
            <a:endParaRPr lang="en-GB" noProof="0" dirty="0"/>
          </a:p>
        </p:txBody>
      </p:sp>
      <p:sp>
        <p:nvSpPr>
          <p:cNvPr id="3" name="Content Placeholder 2"/>
          <p:cNvSpPr>
            <a:spLocks noGrp="1"/>
          </p:cNvSpPr>
          <p:nvPr>
            <p:ph idx="1"/>
          </p:nvPr>
        </p:nvSpPr>
        <p:spPr/>
        <p:txBody>
          <a:bodyPr/>
          <a:lstStyle/>
          <a:p>
            <a:r>
              <a:rPr lang="en-GB" noProof="0" dirty="0" smtClean="0">
                <a:latin typeface="+mn-lt"/>
              </a:rPr>
              <a:t>Collecting personal health data</a:t>
            </a:r>
          </a:p>
          <a:p>
            <a:endParaRPr lang="en-GB" noProof="0" dirty="0" smtClean="0">
              <a:latin typeface="+mn-lt"/>
            </a:endParaRPr>
          </a:p>
          <a:p>
            <a:r>
              <a:rPr lang="en-GB" noProof="0" dirty="0" smtClean="0">
                <a:latin typeface="+mn-lt"/>
              </a:rPr>
              <a:t>Storing personal health data</a:t>
            </a:r>
          </a:p>
          <a:p>
            <a:endParaRPr lang="en-GB" noProof="0" dirty="0" smtClean="0">
              <a:latin typeface="+mn-lt"/>
            </a:endParaRPr>
          </a:p>
          <a:p>
            <a:r>
              <a:rPr lang="en-GB" noProof="0" dirty="0" smtClean="0">
                <a:latin typeface="+mn-lt"/>
              </a:rPr>
              <a:t>Storing </a:t>
            </a:r>
            <a:r>
              <a:rPr lang="en-GB" noProof="0" dirty="0" err="1" smtClean="0">
                <a:latin typeface="+mn-lt"/>
              </a:rPr>
              <a:t>anonymized</a:t>
            </a:r>
            <a:r>
              <a:rPr lang="en-GB" noProof="0" dirty="0" smtClean="0">
                <a:latin typeface="+mn-lt"/>
              </a:rPr>
              <a:t> or </a:t>
            </a:r>
            <a:r>
              <a:rPr lang="en-GB" noProof="0" dirty="0" err="1" smtClean="0">
                <a:latin typeface="+mn-lt"/>
              </a:rPr>
              <a:t>pseudonomized</a:t>
            </a:r>
            <a:r>
              <a:rPr lang="en-GB" noProof="0" dirty="0" smtClean="0">
                <a:latin typeface="+mn-lt"/>
              </a:rPr>
              <a:t> health data</a:t>
            </a:r>
          </a:p>
          <a:p>
            <a:endParaRPr lang="en-GB" noProof="0" dirty="0" smtClean="0">
              <a:latin typeface="+mn-lt"/>
            </a:endParaRPr>
          </a:p>
          <a:p>
            <a:r>
              <a:rPr lang="en-GB" noProof="0" dirty="0" smtClean="0">
                <a:latin typeface="+mn-lt"/>
              </a:rPr>
              <a:t>Analysing health data</a:t>
            </a:r>
          </a:p>
          <a:p>
            <a:endParaRPr lang="en-GB" noProof="0" dirty="0" smtClean="0">
              <a:latin typeface="+mn-lt"/>
            </a:endParaRPr>
          </a:p>
          <a:p>
            <a:r>
              <a:rPr lang="en-GB" noProof="0" dirty="0" smtClean="0">
                <a:latin typeface="+mn-lt"/>
              </a:rPr>
              <a:t>Carrying out studies</a:t>
            </a:r>
            <a:endParaRPr lang="en-GB" noProof="0" dirty="0">
              <a:latin typeface="+mn-lt"/>
            </a:endParaRPr>
          </a:p>
        </p:txBody>
      </p:sp>
      <p:sp>
        <p:nvSpPr>
          <p:cNvPr id="6" name="Slide Number Placeholder 5"/>
          <p:cNvSpPr>
            <a:spLocks noGrp="1"/>
          </p:cNvSpPr>
          <p:nvPr>
            <p:ph type="sldNum" sz="quarter" idx="12"/>
          </p:nvPr>
        </p:nvSpPr>
        <p:spPr/>
        <p:txBody>
          <a:bodyPr/>
          <a:lstStyle/>
          <a:p>
            <a:r>
              <a:rPr lang="fr-BE" smtClean="0"/>
              <a:t>- </a:t>
            </a:r>
            <a:fld id="{30A9230E-FFBB-4CCB-ABD7-198084EDE768}" type="slidenum">
              <a:rPr lang="fr-BE" smtClean="0"/>
              <a:pPr/>
              <a:t>20</a:t>
            </a:fld>
            <a:r>
              <a:rPr lang="fr-BE" smtClean="0"/>
              <a:t> - </a:t>
            </a:r>
            <a:endParaRPr lang="fr-BE" dirty="0"/>
          </a:p>
        </p:txBody>
      </p:sp>
    </p:spTree>
    <p:extLst>
      <p:ext uri="{BB962C8B-B14F-4D97-AF65-F5344CB8AC3E}">
        <p14:creationId xmlns:p14="http://schemas.microsoft.com/office/powerpoint/2010/main" val="23855400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smtClean="0"/>
              <a:t>Possible support by Healthdata.be platform</a:t>
            </a:r>
            <a:endParaRPr lang="en-GB" noProof="0"/>
          </a:p>
        </p:txBody>
      </p:sp>
      <p:sp>
        <p:nvSpPr>
          <p:cNvPr id="3" name="Content Placeholder 2"/>
          <p:cNvSpPr>
            <a:spLocks noGrp="1"/>
          </p:cNvSpPr>
          <p:nvPr>
            <p:ph idx="1"/>
          </p:nvPr>
        </p:nvSpPr>
        <p:spPr/>
        <p:txBody>
          <a:bodyPr>
            <a:normAutofit/>
          </a:bodyPr>
          <a:lstStyle/>
          <a:p>
            <a:r>
              <a:rPr lang="en-GB" noProof="0" dirty="0" smtClean="0"/>
              <a:t>Public service by </a:t>
            </a:r>
            <a:r>
              <a:rPr lang="en-GB" noProof="0" dirty="0" err="1" smtClean="0"/>
              <a:t>Sciensano</a:t>
            </a:r>
            <a:r>
              <a:rPr lang="en-GB" noProof="0" dirty="0" smtClean="0"/>
              <a:t> (formerly known as WIV-ISP)</a:t>
            </a:r>
          </a:p>
          <a:p>
            <a:r>
              <a:rPr lang="en-GB" noProof="0" dirty="0" smtClean="0"/>
              <a:t>Objective: re-use of digitalized information from clinical workflow (real world), and, preferably, from authentic sources or other validated databases (linked data) for research</a:t>
            </a:r>
          </a:p>
          <a:p>
            <a:r>
              <a:rPr lang="en-GB" noProof="0" dirty="0" smtClean="0"/>
              <a:t>Approach</a:t>
            </a:r>
          </a:p>
          <a:p>
            <a:pPr lvl="1"/>
            <a:r>
              <a:rPr lang="en-GB" noProof="0" dirty="0" smtClean="0"/>
              <a:t>one technical architecture (free &amp; open)</a:t>
            </a:r>
          </a:p>
          <a:p>
            <a:pPr lvl="1"/>
            <a:r>
              <a:rPr lang="en-GB" noProof="0" dirty="0" smtClean="0"/>
              <a:t>one information architecture (independent from technical implementation)</a:t>
            </a:r>
          </a:p>
          <a:p>
            <a:pPr lvl="1"/>
            <a:r>
              <a:rPr lang="en-GB" noProof="0" dirty="0" smtClean="0"/>
              <a:t>one set of business processes</a:t>
            </a:r>
            <a:endParaRPr lang="en-GB" noProof="0" dirty="0"/>
          </a:p>
        </p:txBody>
      </p:sp>
      <p:sp>
        <p:nvSpPr>
          <p:cNvPr id="6" name="Slide Number Placeholder 5"/>
          <p:cNvSpPr>
            <a:spLocks noGrp="1"/>
          </p:cNvSpPr>
          <p:nvPr>
            <p:ph type="sldNum" sz="quarter" idx="12"/>
          </p:nvPr>
        </p:nvSpPr>
        <p:spPr/>
        <p:txBody>
          <a:bodyPr/>
          <a:lstStyle/>
          <a:p>
            <a:r>
              <a:rPr lang="fr-BE" smtClean="0"/>
              <a:t>- </a:t>
            </a:r>
            <a:fld id="{30A9230E-FFBB-4CCB-ABD7-198084EDE768}" type="slidenum">
              <a:rPr lang="fr-BE" smtClean="0"/>
              <a:pPr/>
              <a:t>21</a:t>
            </a:fld>
            <a:r>
              <a:rPr lang="fr-BE" smtClean="0"/>
              <a:t> - </a:t>
            </a:r>
            <a:endParaRPr lang="fr-BE" dirty="0"/>
          </a:p>
        </p:txBody>
      </p:sp>
    </p:spTree>
    <p:extLst>
      <p:ext uri="{BB962C8B-B14F-4D97-AF65-F5344CB8AC3E}">
        <p14:creationId xmlns:p14="http://schemas.microsoft.com/office/powerpoint/2010/main" val="39348159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a:t>
            </a:r>
            <a:r>
              <a:rPr lang="en-GB" noProof="0" dirty="0" smtClean="0"/>
              <a:t>ealthdata.be platform</a:t>
            </a:r>
            <a:endParaRPr lang="en-GB" noProof="0" dirty="0"/>
          </a:p>
        </p:txBody>
      </p:sp>
      <p:sp>
        <p:nvSpPr>
          <p:cNvPr id="3" name="Content Placeholder 2"/>
          <p:cNvSpPr>
            <a:spLocks noGrp="1"/>
          </p:cNvSpPr>
          <p:nvPr>
            <p:ph idx="1"/>
          </p:nvPr>
        </p:nvSpPr>
        <p:spPr/>
        <p:txBody>
          <a:bodyPr>
            <a:normAutofit lnSpcReduction="10000"/>
          </a:bodyPr>
          <a:lstStyle/>
          <a:p>
            <a:pPr lvl="0"/>
            <a:r>
              <a:rPr lang="en-GB" noProof="0" dirty="0" smtClean="0"/>
              <a:t>Ambition: no administrative burden, higher efficiency, should result in</a:t>
            </a:r>
          </a:p>
          <a:p>
            <a:pPr lvl="1"/>
            <a:r>
              <a:rPr lang="en-GB" noProof="0" dirty="0" smtClean="0"/>
              <a:t>more time for patient and thus higher quality of care</a:t>
            </a:r>
          </a:p>
          <a:p>
            <a:pPr lvl="1"/>
            <a:r>
              <a:rPr lang="en-GB" noProof="0" dirty="0" smtClean="0"/>
              <a:t>more time for research and thus higher quality of research</a:t>
            </a:r>
          </a:p>
          <a:p>
            <a:pPr lvl="1"/>
            <a:r>
              <a:rPr lang="en-GB" noProof="0" dirty="0" smtClean="0"/>
              <a:t>lower overall costs</a:t>
            </a:r>
          </a:p>
          <a:p>
            <a:r>
              <a:rPr lang="en-GB" noProof="0" dirty="0" smtClean="0"/>
              <a:t>Guiding scientific principles of the Healthdata.be platform: the </a:t>
            </a:r>
            <a:r>
              <a:rPr lang="en-GB" dirty="0"/>
              <a:t>FAIR principles </a:t>
            </a:r>
            <a:r>
              <a:rPr lang="en-GB" dirty="0" smtClean="0"/>
              <a:t>(</a:t>
            </a:r>
            <a:r>
              <a:rPr lang="en-GB" dirty="0" err="1"/>
              <a:t>cf</a:t>
            </a:r>
            <a:r>
              <a:rPr lang="en-GB" dirty="0"/>
              <a:t> Wilkinson et al. 2016</a:t>
            </a:r>
            <a:r>
              <a:rPr lang="en-GB" dirty="0" smtClean="0"/>
              <a:t>): </a:t>
            </a:r>
            <a:r>
              <a:rPr lang="en-GB" noProof="0" dirty="0" smtClean="0"/>
              <a:t>data and metadata should be</a:t>
            </a:r>
          </a:p>
          <a:p>
            <a:pPr lvl="1"/>
            <a:r>
              <a:rPr lang="en-GB" noProof="0" dirty="0" smtClean="0"/>
              <a:t>Findable</a:t>
            </a:r>
          </a:p>
          <a:p>
            <a:pPr lvl="1"/>
            <a:r>
              <a:rPr lang="en-GB" noProof="0" dirty="0" smtClean="0"/>
              <a:t>Accessible</a:t>
            </a:r>
          </a:p>
          <a:p>
            <a:pPr lvl="1"/>
            <a:r>
              <a:rPr lang="en-GB" noProof="0" dirty="0" smtClean="0"/>
              <a:t>Interoperable</a:t>
            </a:r>
          </a:p>
          <a:p>
            <a:pPr lvl="1"/>
            <a:r>
              <a:rPr lang="en-GB" noProof="0" dirty="0" smtClean="0"/>
              <a:t>Re-usable</a:t>
            </a:r>
          </a:p>
          <a:p>
            <a:pPr lvl="1"/>
            <a:endParaRPr lang="en-GB" noProof="0" dirty="0"/>
          </a:p>
        </p:txBody>
      </p:sp>
      <p:sp>
        <p:nvSpPr>
          <p:cNvPr id="4" name="Slide Number Placeholder 3"/>
          <p:cNvSpPr>
            <a:spLocks noGrp="1"/>
          </p:cNvSpPr>
          <p:nvPr>
            <p:ph type="sldNum" sz="quarter" idx="12"/>
          </p:nvPr>
        </p:nvSpPr>
        <p:spPr/>
        <p:txBody>
          <a:bodyPr/>
          <a:lstStyle/>
          <a:p>
            <a:r>
              <a:rPr lang="fr-BE" smtClean="0"/>
              <a:t>- </a:t>
            </a:r>
            <a:fld id="{30A9230E-FFBB-4CCB-ABD7-198084EDE768}" type="slidenum">
              <a:rPr lang="fr-BE" smtClean="0"/>
              <a:pPr/>
              <a:t>22</a:t>
            </a:fld>
            <a:r>
              <a:rPr lang="fr-BE" smtClean="0"/>
              <a:t> - </a:t>
            </a:r>
            <a:endParaRPr lang="fr-BE" dirty="0"/>
          </a:p>
        </p:txBody>
      </p:sp>
    </p:spTree>
    <p:extLst>
      <p:ext uri="{BB962C8B-B14F-4D97-AF65-F5344CB8AC3E}">
        <p14:creationId xmlns:p14="http://schemas.microsoft.com/office/powerpoint/2010/main" val="15415403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smtClean="0"/>
              <a:t>Healthdata.be architecture</a:t>
            </a:r>
            <a:endParaRPr lang="en-GB" noProof="0"/>
          </a:p>
        </p:txBody>
      </p:sp>
      <p:sp>
        <p:nvSpPr>
          <p:cNvPr id="3" name="Content Placeholder 2"/>
          <p:cNvSpPr>
            <a:spLocks noGrp="1"/>
          </p:cNvSpPr>
          <p:nvPr>
            <p:ph idx="1"/>
          </p:nvPr>
        </p:nvSpPr>
        <p:spPr/>
        <p:txBody>
          <a:bodyPr/>
          <a:lstStyle/>
          <a:p>
            <a:r>
              <a:rPr lang="en-GB" noProof="0" dirty="0" smtClean="0"/>
              <a:t>One generic technical architecture for collection and management of real world data is in production in all Belgian hospitals and most laboratories</a:t>
            </a:r>
            <a:endParaRPr lang="en-GB" noProof="0" dirty="0"/>
          </a:p>
        </p:txBody>
      </p:sp>
      <p:grpSp>
        <p:nvGrpSpPr>
          <p:cNvPr id="53" name="Group 52"/>
          <p:cNvGrpSpPr>
            <a:grpSpLocks noChangeAspect="1"/>
          </p:cNvGrpSpPr>
          <p:nvPr/>
        </p:nvGrpSpPr>
        <p:grpSpPr>
          <a:xfrm>
            <a:off x="464076" y="2638400"/>
            <a:ext cx="8369874" cy="3008734"/>
            <a:chOff x="377451" y="2484402"/>
            <a:chExt cx="8610981" cy="3095406"/>
          </a:xfrm>
        </p:grpSpPr>
        <p:grpSp>
          <p:nvGrpSpPr>
            <p:cNvPr id="54" name="Group 53"/>
            <p:cNvGrpSpPr>
              <a:grpSpLocks noChangeAspect="1"/>
            </p:cNvGrpSpPr>
            <p:nvPr/>
          </p:nvGrpSpPr>
          <p:grpSpPr>
            <a:xfrm>
              <a:off x="377451" y="2484402"/>
              <a:ext cx="8610981" cy="3095406"/>
              <a:chOff x="80963" y="1947476"/>
              <a:chExt cx="8877300" cy="3191140"/>
            </a:xfrm>
          </p:grpSpPr>
          <p:sp>
            <p:nvSpPr>
              <p:cNvPr id="56" name="Rectangle 99"/>
              <p:cNvSpPr>
                <a:spLocks noChangeArrowheads="1"/>
              </p:cNvSpPr>
              <p:nvPr/>
            </p:nvSpPr>
            <p:spPr bwMode="auto">
              <a:xfrm>
                <a:off x="3552825" y="2067694"/>
                <a:ext cx="5405438" cy="3070922"/>
              </a:xfrm>
              <a:prstGeom prst="rect">
                <a:avLst/>
              </a:prstGeom>
              <a:solidFill>
                <a:srgbClr val="D1282E">
                  <a:lumMod val="20000"/>
                  <a:lumOff val="80000"/>
                </a:srgbClr>
              </a:solidFill>
              <a:ln w="19050" algn="ctr">
                <a:solidFill>
                  <a:srgbClr val="4BACC6">
                    <a:lumMod val="75000"/>
                  </a:srgbClr>
                </a:solidFill>
                <a:prstDash val="dot"/>
                <a:round/>
                <a:headEnd/>
                <a:tailEnd/>
              </a:ln>
              <a:extLst/>
            </p:spPr>
            <p:txBody>
              <a:bodyPr/>
              <a:lstStyle/>
              <a:p>
                <a:pPr marL="0" marR="0" lvl="0" indent="0" defTabSz="914400" eaLnBrk="0" fontAlgn="auto" latinLnBrk="0" hangingPunct="0">
                  <a:lnSpc>
                    <a:spcPct val="100000"/>
                  </a:lnSpc>
                  <a:spcBef>
                    <a:spcPts val="0"/>
                  </a:spcBef>
                  <a:spcAft>
                    <a:spcPts val="0"/>
                  </a:spcAft>
                  <a:buClrTx/>
                  <a:buSzTx/>
                  <a:buFontTx/>
                  <a:buNone/>
                  <a:tabLst/>
                  <a:defRPr/>
                </a:pPr>
                <a:endParaRPr kumimoji="0" lang="en-US" sz="2000" b="0" i="0" u="none" strike="noStrike" kern="0" cap="none" spc="0" normalizeH="0" baseline="0" noProof="0">
                  <a:ln>
                    <a:noFill/>
                  </a:ln>
                  <a:solidFill>
                    <a:srgbClr val="58656A">
                      <a:lumMod val="50000"/>
                    </a:srgbClr>
                  </a:solidFill>
                  <a:effectLst/>
                  <a:uLnTx/>
                  <a:uFillTx/>
                  <a:ea typeface="ＭＳ Ｐゴシック" pitchFamily="34" charset="-128"/>
                </a:endParaRPr>
              </a:p>
            </p:txBody>
          </p:sp>
          <p:sp>
            <p:nvSpPr>
              <p:cNvPr id="57" name="Rectangle 97"/>
              <p:cNvSpPr>
                <a:spLocks noChangeArrowheads="1"/>
              </p:cNvSpPr>
              <p:nvPr/>
            </p:nvSpPr>
            <p:spPr bwMode="auto">
              <a:xfrm>
                <a:off x="107950" y="2067694"/>
                <a:ext cx="2386013" cy="3070922"/>
              </a:xfrm>
              <a:prstGeom prst="rect">
                <a:avLst/>
              </a:prstGeom>
              <a:solidFill>
                <a:srgbClr val="B4B392">
                  <a:lumMod val="20000"/>
                  <a:lumOff val="80000"/>
                </a:srgbClr>
              </a:solidFill>
              <a:ln w="19050" algn="ctr">
                <a:solidFill>
                  <a:srgbClr val="4BACC6">
                    <a:lumMod val="75000"/>
                  </a:srgbClr>
                </a:solidFill>
                <a:prstDash val="dot"/>
                <a:round/>
                <a:headEnd/>
                <a:tailEnd/>
              </a:ln>
              <a:extLst/>
            </p:spPr>
            <p:txBody>
              <a:bodyPr/>
              <a:lstStyle/>
              <a:p>
                <a:pPr marL="0" marR="0" lvl="0" indent="0" defTabSz="914400" eaLnBrk="0" fontAlgn="auto" latinLnBrk="0" hangingPunct="0">
                  <a:lnSpc>
                    <a:spcPct val="100000"/>
                  </a:lnSpc>
                  <a:spcBef>
                    <a:spcPts val="0"/>
                  </a:spcBef>
                  <a:spcAft>
                    <a:spcPts val="0"/>
                  </a:spcAft>
                  <a:buClrTx/>
                  <a:buSzTx/>
                  <a:buFontTx/>
                  <a:buNone/>
                  <a:tabLst/>
                  <a:defRPr/>
                </a:pPr>
                <a:endParaRPr kumimoji="0" lang="en-US" sz="2000" b="0" i="0" u="none" strike="noStrike" kern="0" cap="none" spc="0" normalizeH="0" baseline="0" noProof="0">
                  <a:ln>
                    <a:noFill/>
                  </a:ln>
                  <a:solidFill>
                    <a:srgbClr val="58656A">
                      <a:lumMod val="50000"/>
                    </a:srgbClr>
                  </a:solidFill>
                  <a:effectLst/>
                  <a:uLnTx/>
                  <a:uFillTx/>
                  <a:ea typeface="ＭＳ Ｐゴシック" pitchFamily="34" charset="-128"/>
                </a:endParaRPr>
              </a:p>
            </p:txBody>
          </p:sp>
          <p:sp>
            <p:nvSpPr>
              <p:cNvPr id="58" name="Rectangle 98"/>
              <p:cNvSpPr>
                <a:spLocks noChangeArrowheads="1"/>
              </p:cNvSpPr>
              <p:nvPr/>
            </p:nvSpPr>
            <p:spPr bwMode="auto">
              <a:xfrm>
                <a:off x="2544763" y="2067694"/>
                <a:ext cx="957262" cy="3070922"/>
              </a:xfrm>
              <a:prstGeom prst="rect">
                <a:avLst/>
              </a:prstGeom>
              <a:solidFill>
                <a:srgbClr val="DC5924">
                  <a:lumMod val="60000"/>
                  <a:lumOff val="40000"/>
                </a:srgbClr>
              </a:solidFill>
              <a:ln w="19050" algn="ctr">
                <a:solidFill>
                  <a:srgbClr val="D84922"/>
                </a:solidFill>
                <a:prstDash val="dot"/>
                <a:round/>
                <a:headEnd/>
                <a:tailEnd/>
              </a:ln>
              <a:extLst/>
            </p:spPr>
            <p:txBody>
              <a:bodyPr/>
              <a:lstStyle/>
              <a:p>
                <a:pPr marL="0" marR="0" lvl="0" indent="0" defTabSz="914400" eaLnBrk="0" fontAlgn="auto" latinLnBrk="0" hangingPunct="0">
                  <a:lnSpc>
                    <a:spcPct val="100000"/>
                  </a:lnSpc>
                  <a:spcBef>
                    <a:spcPts val="0"/>
                  </a:spcBef>
                  <a:spcAft>
                    <a:spcPts val="0"/>
                  </a:spcAft>
                  <a:buClrTx/>
                  <a:buSzTx/>
                  <a:buFontTx/>
                  <a:buNone/>
                  <a:tabLst/>
                  <a:defRPr/>
                </a:pPr>
                <a:endParaRPr kumimoji="0" lang="en-US" sz="2000" b="0" i="0" u="none" strike="noStrike" kern="0" cap="none" spc="0" normalizeH="0" baseline="0" noProof="0">
                  <a:ln>
                    <a:noFill/>
                  </a:ln>
                  <a:solidFill>
                    <a:srgbClr val="58656A">
                      <a:lumMod val="50000"/>
                    </a:srgbClr>
                  </a:solidFill>
                  <a:effectLst/>
                  <a:uLnTx/>
                  <a:uFillTx/>
                  <a:ea typeface="ＭＳ Ｐゴシック" pitchFamily="34" charset="-128"/>
                </a:endParaRPr>
              </a:p>
            </p:txBody>
          </p:sp>
          <p:sp>
            <p:nvSpPr>
              <p:cNvPr id="59" name="Rectangle 36"/>
              <p:cNvSpPr>
                <a:spLocks noChangeArrowheads="1"/>
              </p:cNvSpPr>
              <p:nvPr/>
            </p:nvSpPr>
            <p:spPr bwMode="auto">
              <a:xfrm>
                <a:off x="7797800" y="2842696"/>
                <a:ext cx="1092200" cy="1281509"/>
              </a:xfrm>
              <a:prstGeom prst="rect">
                <a:avLst/>
              </a:prstGeom>
              <a:solidFill>
                <a:srgbClr val="4BACC6">
                  <a:lumMod val="60000"/>
                  <a:lumOff val="40000"/>
                </a:srgbClr>
              </a:solidFill>
              <a:ln w="9525" algn="ctr">
                <a:solidFill>
                  <a:srgbClr val="FFFFFF">
                    <a:lumMod val="50000"/>
                  </a:srgbClr>
                </a:solidFill>
                <a:round/>
                <a:headEnd/>
                <a:tailEnd/>
              </a:ln>
              <a:extLst/>
            </p:spPr>
            <p:txBody>
              <a:bodyPr lIns="0" rIns="0"/>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sysClr val="window" lastClr="FFFFFF"/>
                    </a:solidFill>
                    <a:effectLst/>
                    <a:uLnTx/>
                    <a:uFillTx/>
                    <a:ea typeface="ＭＳ Ｐゴシック" pitchFamily="34" charset="-128"/>
                  </a:rPr>
                  <a:t>HEALTHSTAT</a:t>
                </a:r>
              </a:p>
            </p:txBody>
          </p:sp>
          <p:sp>
            <p:nvSpPr>
              <p:cNvPr id="60" name="Rectangle 32"/>
              <p:cNvSpPr>
                <a:spLocks noChangeArrowheads="1"/>
              </p:cNvSpPr>
              <p:nvPr/>
            </p:nvSpPr>
            <p:spPr bwMode="auto">
              <a:xfrm>
                <a:off x="3530606" y="2842696"/>
                <a:ext cx="1071563" cy="2170509"/>
              </a:xfrm>
              <a:prstGeom prst="rect">
                <a:avLst/>
              </a:prstGeom>
              <a:solidFill>
                <a:srgbClr val="4BACC6">
                  <a:lumMod val="75000"/>
                </a:srgbClr>
              </a:solidFill>
              <a:ln w="9525" algn="ctr">
                <a:solidFill>
                  <a:srgbClr val="FFFFFF">
                    <a:lumMod val="50000"/>
                  </a:srgbClr>
                </a:solidFill>
                <a:round/>
                <a:headEnd/>
                <a:tailEnd/>
              </a:ln>
              <a:extLst/>
            </p:spPr>
            <p:txBody>
              <a:bodyP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sysClr val="window" lastClr="FFFFFF"/>
                    </a:solidFill>
                    <a:effectLst/>
                    <a:uLnTx/>
                    <a:uFillTx/>
                    <a:ea typeface="ＭＳ Ｐゴシック" pitchFamily="34" charset="-128"/>
                  </a:rPr>
                  <a:t>HD4RES</a:t>
                </a:r>
              </a:p>
            </p:txBody>
          </p:sp>
          <p:sp>
            <p:nvSpPr>
              <p:cNvPr id="63" name="Rectangle 33"/>
              <p:cNvSpPr>
                <a:spLocks noChangeArrowheads="1"/>
              </p:cNvSpPr>
              <p:nvPr/>
            </p:nvSpPr>
            <p:spPr bwMode="auto">
              <a:xfrm>
                <a:off x="4637091" y="2842696"/>
                <a:ext cx="3101975" cy="1281509"/>
              </a:xfrm>
              <a:prstGeom prst="rect">
                <a:avLst/>
              </a:prstGeom>
              <a:solidFill>
                <a:srgbClr val="4BACC6"/>
              </a:solidFill>
              <a:ln w="9525" algn="ctr">
                <a:solidFill>
                  <a:srgbClr val="FFFFFF">
                    <a:lumMod val="50000"/>
                  </a:srgbClr>
                </a:solidFill>
                <a:round/>
                <a:headEnd/>
                <a:tailEnd/>
              </a:ln>
              <a:extLst/>
            </p:spPr>
            <p:txBody>
              <a:bodyP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sysClr val="window" lastClr="FFFFFF"/>
                    </a:solidFill>
                    <a:effectLst/>
                    <a:uLnTx/>
                    <a:uFillTx/>
                    <a:ea typeface="ＭＳ Ｐゴシック" pitchFamily="34" charset="-128"/>
                  </a:rPr>
                  <a:t>DATAWAREHOUSE (SAS)</a:t>
                </a:r>
              </a:p>
            </p:txBody>
          </p:sp>
          <p:sp>
            <p:nvSpPr>
              <p:cNvPr id="64" name="Rounded Rectangle 63"/>
              <p:cNvSpPr/>
              <p:nvPr/>
            </p:nvSpPr>
            <p:spPr bwMode="auto">
              <a:xfrm>
                <a:off x="2555887" y="3233615"/>
                <a:ext cx="900113" cy="1690688"/>
              </a:xfrm>
              <a:prstGeom prst="roundRect">
                <a:avLst/>
              </a:prstGeom>
              <a:solidFill>
                <a:srgbClr val="FFFFFF"/>
              </a:solidFill>
              <a:ln w="9525" cap="flat" cmpd="sng" algn="ctr">
                <a:solidFill>
                  <a:srgbClr val="FFFFFF">
                    <a:lumMod val="50000"/>
                  </a:srgbClr>
                </a:solidFill>
                <a:prstDash val="solid"/>
                <a:round/>
                <a:headEnd type="none" w="med" len="med"/>
                <a:tailEnd type="none" w="med" len="med"/>
              </a:ln>
              <a:effectLst/>
            </p:spPr>
            <p:txBody>
              <a:bodyPr lIns="0" tIns="274320" rIns="0" bIns="0" anchor="ct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000" b="0" i="0" u="none" strike="noStrike" kern="0" cap="none" spc="0" normalizeH="0" baseline="0" noProof="0" dirty="0" smtClean="0">
                    <a:ln>
                      <a:noFill/>
                    </a:ln>
                    <a:solidFill>
                      <a:srgbClr val="58656A">
                        <a:lumMod val="50000"/>
                      </a:srgbClr>
                    </a:solidFill>
                    <a:effectLst/>
                    <a:uLnTx/>
                    <a:uFillTx/>
                    <a:ea typeface="ＭＳ Ｐゴシック" pitchFamily="1" charset="-128"/>
                  </a:rPr>
                  <a:t>Secure </a:t>
                </a:r>
              </a:p>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000" b="0" i="0" u="none" strike="noStrike" kern="0" cap="none" spc="0" normalizeH="0" baseline="0" noProof="0" dirty="0" smtClean="0">
                    <a:ln>
                      <a:noFill/>
                    </a:ln>
                    <a:solidFill>
                      <a:srgbClr val="58656A">
                        <a:lumMod val="50000"/>
                      </a:srgbClr>
                    </a:solidFill>
                    <a:effectLst/>
                    <a:uLnTx/>
                    <a:uFillTx/>
                    <a:ea typeface="ＭＳ Ｐゴシック" pitchFamily="1" charset="-128"/>
                  </a:rPr>
                  <a:t>Data Transfer</a:t>
                </a:r>
              </a:p>
              <a:p>
                <a:pPr marL="0" marR="0" lvl="0" indent="0" algn="ctr" defTabSz="914400" eaLnBrk="0" fontAlgn="auto" latinLnBrk="0" hangingPunct="0">
                  <a:lnSpc>
                    <a:spcPct val="100000"/>
                  </a:lnSpc>
                  <a:spcBef>
                    <a:spcPts val="0"/>
                  </a:spcBef>
                  <a:spcAft>
                    <a:spcPts val="0"/>
                  </a:spcAft>
                  <a:buClrTx/>
                  <a:buSzTx/>
                  <a:buFontTx/>
                  <a:buNone/>
                  <a:tabLst/>
                  <a:defRPr/>
                </a:pPr>
                <a:r>
                  <a:rPr kumimoji="0" lang="fr-BE" sz="1000" b="0" i="0" u="none" strike="noStrike" kern="0" cap="none" spc="0" normalizeH="0" baseline="0" noProof="0" dirty="0" smtClean="0">
                    <a:ln>
                      <a:noFill/>
                    </a:ln>
                    <a:solidFill>
                      <a:srgbClr val="58656A">
                        <a:lumMod val="50000"/>
                      </a:srgbClr>
                    </a:solidFill>
                    <a:effectLst/>
                    <a:uLnTx/>
                    <a:uFillTx/>
                    <a:ea typeface="ＭＳ Ｐゴシック" pitchFamily="1" charset="-128"/>
                  </a:rPr>
                  <a:t>&amp; Encoding of ID’s</a:t>
                </a:r>
                <a:endParaRPr kumimoji="0" lang="en-US" sz="1000" b="0" i="0" u="none" strike="noStrike" kern="0" cap="none" spc="0" normalizeH="0" baseline="0" noProof="0" dirty="0">
                  <a:ln>
                    <a:noFill/>
                  </a:ln>
                  <a:solidFill>
                    <a:srgbClr val="58656A">
                      <a:lumMod val="50000"/>
                    </a:srgbClr>
                  </a:solidFill>
                  <a:effectLst/>
                  <a:uLnTx/>
                  <a:uFillTx/>
                  <a:ea typeface="ＭＳ Ｐゴシック" pitchFamily="1" charset="-128"/>
                </a:endParaRPr>
              </a:p>
            </p:txBody>
          </p:sp>
          <p:sp>
            <p:nvSpPr>
              <p:cNvPr id="65" name="Rounded Rectangle 64"/>
              <p:cNvSpPr/>
              <p:nvPr/>
            </p:nvSpPr>
            <p:spPr bwMode="auto">
              <a:xfrm>
                <a:off x="4703763" y="3233616"/>
                <a:ext cx="900112" cy="720725"/>
              </a:xfrm>
              <a:prstGeom prst="roundRect">
                <a:avLst/>
              </a:prstGeom>
              <a:solidFill>
                <a:srgbClr val="FFFFFF"/>
              </a:solidFill>
              <a:ln w="9525" cap="flat" cmpd="sng" algn="ctr">
                <a:solidFill>
                  <a:srgbClr val="FFFFFF">
                    <a:lumMod val="50000"/>
                  </a:srgbClr>
                </a:solidFill>
                <a:prstDash val="solid"/>
                <a:round/>
                <a:headEnd type="none" w="med" len="med"/>
                <a:tailEnd type="none" w="med" len="med"/>
              </a:ln>
              <a:effectLst/>
            </p:spPr>
            <p:txBody>
              <a:bodyPr lIns="36000" tIns="36000" rIns="36000" bIns="36000" anchor="ct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58656A">
                        <a:lumMod val="50000"/>
                      </a:srgbClr>
                    </a:solidFill>
                    <a:effectLst/>
                    <a:uLnTx/>
                    <a:uFillTx/>
                    <a:ea typeface="ＭＳ Ｐゴシック" pitchFamily="1" charset="-128"/>
                  </a:rPr>
                  <a:t>Data Validation</a:t>
                </a:r>
              </a:p>
            </p:txBody>
          </p:sp>
          <p:sp>
            <p:nvSpPr>
              <p:cNvPr id="66" name="Rounded Rectangle 65"/>
              <p:cNvSpPr/>
              <p:nvPr/>
            </p:nvSpPr>
            <p:spPr bwMode="auto">
              <a:xfrm>
                <a:off x="3609987" y="4209927"/>
                <a:ext cx="900113" cy="720725"/>
              </a:xfrm>
              <a:prstGeom prst="roundRect">
                <a:avLst/>
              </a:prstGeom>
              <a:solidFill>
                <a:sysClr val="window" lastClr="FFFFFF"/>
              </a:solidFill>
              <a:ln w="9525" cap="flat" cmpd="sng" algn="ctr">
                <a:solidFill>
                  <a:srgbClr val="FFFFFF">
                    <a:lumMod val="50000"/>
                  </a:srgbClr>
                </a:solidFill>
                <a:prstDash val="solid"/>
                <a:round/>
                <a:headEnd type="none" w="med" len="med"/>
                <a:tailEnd type="none" w="med" len="med"/>
              </a:ln>
              <a:effectLst/>
            </p:spPr>
            <p:txBody>
              <a:bodyPr lIns="0" tIns="0" rIns="0" bIns="0" anchor="ct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58656A">
                        <a:lumMod val="50000"/>
                      </a:srgbClr>
                    </a:solidFill>
                    <a:effectLst/>
                    <a:uLnTx/>
                    <a:uFillTx/>
                    <a:ea typeface="ＭＳ Ｐゴシック" pitchFamily="1" charset="-128"/>
                  </a:rPr>
                  <a:t>Annotation &amp; Correction Request</a:t>
                </a:r>
              </a:p>
            </p:txBody>
          </p:sp>
          <p:cxnSp>
            <p:nvCxnSpPr>
              <p:cNvPr id="67" name="Straight Arrow Connector 13"/>
              <p:cNvCxnSpPr>
                <a:cxnSpLocks noChangeShapeType="1"/>
                <a:stCxn id="65" idx="2"/>
                <a:endCxn id="66" idx="3"/>
              </p:cNvCxnSpPr>
              <p:nvPr/>
            </p:nvCxnSpPr>
            <p:spPr bwMode="auto">
              <a:xfrm rot="5400000">
                <a:off x="4524375" y="3940059"/>
                <a:ext cx="615951" cy="644525"/>
              </a:xfrm>
              <a:prstGeom prst="bentConnector2">
                <a:avLst/>
              </a:prstGeom>
              <a:noFill/>
              <a:ln w="19050" algn="ctr">
                <a:solidFill>
                  <a:srgbClr val="58656A">
                    <a:lumMod val="75000"/>
                  </a:srgbClr>
                </a:solidFill>
                <a:prstDash val="dash"/>
                <a:round/>
                <a:headEnd/>
                <a:tailEnd type="arrow" w="med" len="med"/>
              </a:ln>
            </p:spPr>
          </p:cxnSp>
          <p:cxnSp>
            <p:nvCxnSpPr>
              <p:cNvPr id="68" name="Straight Arrow Connector 13"/>
              <p:cNvCxnSpPr>
                <a:cxnSpLocks noChangeShapeType="1"/>
                <a:endCxn id="90" idx="2"/>
              </p:cNvCxnSpPr>
              <p:nvPr/>
            </p:nvCxnSpPr>
            <p:spPr bwMode="auto">
              <a:xfrm rot="10800000">
                <a:off x="1941513" y="3954346"/>
                <a:ext cx="660400" cy="615951"/>
              </a:xfrm>
              <a:prstGeom prst="bentConnector2">
                <a:avLst/>
              </a:prstGeom>
              <a:noFill/>
              <a:ln w="19050" algn="ctr">
                <a:solidFill>
                  <a:srgbClr val="58656A">
                    <a:lumMod val="75000"/>
                  </a:srgbClr>
                </a:solidFill>
                <a:prstDash val="dash"/>
                <a:round/>
                <a:headEnd/>
                <a:tailEnd type="arrow" w="med" len="med"/>
              </a:ln>
            </p:spPr>
          </p:cxnSp>
          <p:cxnSp>
            <p:nvCxnSpPr>
              <p:cNvPr id="69" name="Straight Arrow Connector 108"/>
              <p:cNvCxnSpPr>
                <a:cxnSpLocks noChangeShapeType="1"/>
                <a:stCxn id="65" idx="3"/>
                <a:endCxn id="70" idx="1"/>
              </p:cNvCxnSpPr>
              <p:nvPr/>
            </p:nvCxnSpPr>
            <p:spPr bwMode="auto">
              <a:xfrm>
                <a:off x="5603875" y="3593977"/>
                <a:ext cx="127000" cy="0"/>
              </a:xfrm>
              <a:prstGeom prst="straightConnector1">
                <a:avLst/>
              </a:prstGeom>
              <a:noFill/>
              <a:ln w="28575" algn="ctr">
                <a:solidFill>
                  <a:srgbClr val="58656A">
                    <a:lumMod val="75000"/>
                  </a:srgbClr>
                </a:solidFill>
                <a:round/>
                <a:headEnd type="none" w="med" len="med"/>
                <a:tailEnd type="triangle" w="med" len="med"/>
              </a:ln>
            </p:spPr>
          </p:cxnSp>
          <p:sp>
            <p:nvSpPr>
              <p:cNvPr id="70" name="Rounded Rectangle 69"/>
              <p:cNvSpPr/>
              <p:nvPr/>
            </p:nvSpPr>
            <p:spPr bwMode="auto">
              <a:xfrm>
                <a:off x="5730879" y="3233616"/>
                <a:ext cx="900113" cy="720725"/>
              </a:xfrm>
              <a:prstGeom prst="roundRect">
                <a:avLst/>
              </a:prstGeom>
              <a:solidFill>
                <a:srgbClr val="FFFFFF"/>
              </a:solidFill>
              <a:ln w="9525" cap="flat" cmpd="sng" algn="ctr">
                <a:solidFill>
                  <a:srgbClr val="FFFFFF">
                    <a:lumMod val="50000"/>
                  </a:srgbClr>
                </a:solidFill>
                <a:prstDash val="solid"/>
                <a:round/>
                <a:headEnd type="none" w="med" len="med"/>
                <a:tailEnd type="none" w="med" len="med"/>
              </a:ln>
              <a:effectLst/>
            </p:spPr>
            <p:txBody>
              <a:bodyPr lIns="36000" tIns="36000" rIns="36000" bIns="36000" anchor="ct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58656A">
                        <a:lumMod val="50000"/>
                      </a:srgbClr>
                    </a:solidFill>
                    <a:effectLst/>
                    <a:uLnTx/>
                    <a:uFillTx/>
                    <a:ea typeface="ＭＳ Ｐゴシック" pitchFamily="1" charset="-128"/>
                  </a:rPr>
                  <a:t>Data Storage</a:t>
                </a:r>
              </a:p>
            </p:txBody>
          </p:sp>
          <p:cxnSp>
            <p:nvCxnSpPr>
              <p:cNvPr id="71" name="Straight Arrow Connector 110"/>
              <p:cNvCxnSpPr>
                <a:cxnSpLocks noChangeShapeType="1"/>
                <a:stCxn id="70" idx="3"/>
                <a:endCxn id="77" idx="1"/>
              </p:cNvCxnSpPr>
              <p:nvPr/>
            </p:nvCxnSpPr>
            <p:spPr bwMode="auto">
              <a:xfrm>
                <a:off x="6630988" y="3593977"/>
                <a:ext cx="131762" cy="0"/>
              </a:xfrm>
              <a:prstGeom prst="straightConnector1">
                <a:avLst/>
              </a:prstGeom>
              <a:noFill/>
              <a:ln w="28575" algn="ctr">
                <a:solidFill>
                  <a:srgbClr val="58656A">
                    <a:lumMod val="75000"/>
                  </a:srgbClr>
                </a:solidFill>
                <a:round/>
                <a:headEnd type="none" w="med" len="med"/>
                <a:tailEnd type="triangle" w="med" len="med"/>
              </a:ln>
            </p:spPr>
          </p:cxnSp>
          <p:sp>
            <p:nvSpPr>
              <p:cNvPr id="72" name="Rounded Rectangle 71"/>
              <p:cNvSpPr/>
              <p:nvPr/>
            </p:nvSpPr>
            <p:spPr bwMode="auto">
              <a:xfrm>
                <a:off x="7848600" y="3233616"/>
                <a:ext cx="971550" cy="720725"/>
              </a:xfrm>
              <a:prstGeom prst="roundRect">
                <a:avLst/>
              </a:prstGeom>
              <a:solidFill>
                <a:srgbClr val="FFFFFF"/>
              </a:solidFill>
              <a:ln w="9525" cap="flat" cmpd="sng" algn="ctr">
                <a:solidFill>
                  <a:srgbClr val="FFFFFF">
                    <a:lumMod val="50000"/>
                  </a:srgbClr>
                </a:solidFill>
                <a:prstDash val="solid"/>
                <a:round/>
                <a:headEnd type="none" w="med" len="med"/>
                <a:tailEnd type="none" w="med" len="med"/>
              </a:ln>
              <a:effectLst/>
            </p:spPr>
            <p:txBody>
              <a:bodyPr lIns="36000" tIns="36000" rIns="36000" bIns="36000" anchor="ct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58656A">
                        <a:lumMod val="50000"/>
                      </a:srgbClr>
                    </a:solidFill>
                    <a:effectLst/>
                    <a:uLnTx/>
                    <a:uFillTx/>
                    <a:ea typeface="ＭＳ Ｐゴシック" pitchFamily="1" charset="-128"/>
                  </a:rPr>
                  <a:t>BI-Reporting</a:t>
                </a:r>
              </a:p>
            </p:txBody>
          </p:sp>
          <p:pic>
            <p:nvPicPr>
              <p:cNvPr id="73" name="Picture 4" descr="http://vlaamspatientenplatform.be/_plugin/ckfinder/userfiles/images/logo_ehealth_home.gif"/>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2662771" y="2313548"/>
                <a:ext cx="77628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4" name="Rounded Rectangle 126"/>
              <p:cNvSpPr>
                <a:spLocks noChangeArrowheads="1"/>
              </p:cNvSpPr>
              <p:nvPr/>
            </p:nvSpPr>
            <p:spPr bwMode="auto">
              <a:xfrm>
                <a:off x="166688" y="3233616"/>
                <a:ext cx="1152525" cy="720725"/>
              </a:xfrm>
              <a:prstGeom prst="roundRect">
                <a:avLst>
                  <a:gd name="adj" fmla="val 16667"/>
                </a:avLst>
              </a:prstGeom>
              <a:solidFill>
                <a:sysClr val="window" lastClr="FFFFFF"/>
              </a:solidFill>
              <a:ln w="9525" algn="ctr">
                <a:solidFill>
                  <a:srgbClr val="FFFFFF">
                    <a:lumMod val="50000"/>
                  </a:srgbClr>
                </a:solidFill>
                <a:round/>
                <a:headEnd/>
                <a:tailEnd/>
              </a:ln>
              <a:extLst/>
            </p:spPr>
            <p:txBody>
              <a:bodyPr lIns="72000" tIns="216000" rIns="0" bIns="36000" anchor="ct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58656A">
                        <a:lumMod val="50000"/>
                      </a:srgbClr>
                    </a:solidFill>
                    <a:effectLst/>
                    <a:uLnTx/>
                    <a:uFillTx/>
                    <a:ea typeface="ＭＳ Ｐゴシック" pitchFamily="34" charset="-128"/>
                  </a:rPr>
                  <a:t>Registration </a:t>
                </a:r>
              </a:p>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58656A">
                        <a:lumMod val="50000"/>
                      </a:srgbClr>
                    </a:solidFill>
                    <a:effectLst/>
                    <a:uLnTx/>
                    <a:uFillTx/>
                    <a:ea typeface="ＭＳ Ｐゴシック" pitchFamily="34" charset="-128"/>
                  </a:rPr>
                  <a:t>in Primary System</a:t>
                </a:r>
              </a:p>
            </p:txBody>
          </p:sp>
          <p:sp>
            <p:nvSpPr>
              <p:cNvPr id="75" name="Rectangle 38"/>
              <p:cNvSpPr>
                <a:spLocks noChangeArrowheads="1"/>
              </p:cNvSpPr>
              <p:nvPr/>
            </p:nvSpPr>
            <p:spPr bwMode="auto">
              <a:xfrm>
                <a:off x="1403350" y="2842700"/>
                <a:ext cx="1049338" cy="1281511"/>
              </a:xfrm>
              <a:prstGeom prst="rect">
                <a:avLst/>
              </a:prstGeom>
              <a:solidFill>
                <a:srgbClr val="F79646">
                  <a:lumMod val="75000"/>
                </a:srgbClr>
              </a:solidFill>
              <a:ln w="9525" algn="ctr">
                <a:solidFill>
                  <a:srgbClr val="FFFFFF">
                    <a:lumMod val="50000"/>
                  </a:srgbClr>
                </a:solidFill>
                <a:round/>
                <a:headEnd/>
                <a:tailEnd/>
              </a:ln>
              <a:extLst/>
            </p:spPr>
            <p:txBody>
              <a:bodyP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sysClr val="window" lastClr="FFFFFF"/>
                    </a:solidFill>
                    <a:effectLst/>
                    <a:uLnTx/>
                    <a:uFillTx/>
                    <a:ea typeface="ＭＳ Ｐゴシック" pitchFamily="34" charset="-128"/>
                  </a:rPr>
                  <a:t>HD4DP</a:t>
                </a:r>
              </a:p>
            </p:txBody>
          </p:sp>
          <p:cxnSp>
            <p:nvCxnSpPr>
              <p:cNvPr id="76" name="Straight Arrow Connector 35"/>
              <p:cNvCxnSpPr>
                <a:cxnSpLocks noChangeShapeType="1"/>
              </p:cNvCxnSpPr>
              <p:nvPr/>
            </p:nvCxnSpPr>
            <p:spPr bwMode="auto">
              <a:xfrm>
                <a:off x="4495812" y="3576515"/>
                <a:ext cx="220663" cy="0"/>
              </a:xfrm>
              <a:prstGeom prst="straightConnector1">
                <a:avLst/>
              </a:prstGeom>
              <a:noFill/>
              <a:ln w="28575" algn="ctr">
                <a:solidFill>
                  <a:srgbClr val="58656A">
                    <a:lumMod val="75000"/>
                  </a:srgbClr>
                </a:solidFill>
                <a:round/>
                <a:headEnd type="none" w="med" len="med"/>
                <a:tailEnd type="triangle" w="med" len="med"/>
              </a:ln>
            </p:spPr>
          </p:cxnSp>
          <p:sp>
            <p:nvSpPr>
              <p:cNvPr id="77" name="Rounded Rectangle 76"/>
              <p:cNvSpPr/>
              <p:nvPr/>
            </p:nvSpPr>
            <p:spPr bwMode="auto">
              <a:xfrm>
                <a:off x="6762759" y="3233616"/>
                <a:ext cx="900113" cy="720725"/>
              </a:xfrm>
              <a:prstGeom prst="roundRect">
                <a:avLst/>
              </a:prstGeom>
              <a:solidFill>
                <a:srgbClr val="FFFFFF"/>
              </a:solidFill>
              <a:ln w="9525" cap="flat" cmpd="sng" algn="ctr">
                <a:solidFill>
                  <a:srgbClr val="FFFFFF">
                    <a:lumMod val="50000"/>
                  </a:srgbClr>
                </a:solidFill>
                <a:prstDash val="solid"/>
                <a:round/>
                <a:headEnd type="none" w="med" len="med"/>
                <a:tailEnd type="none" w="med" len="med"/>
              </a:ln>
              <a:effectLst/>
            </p:spPr>
            <p:txBody>
              <a:bodyPr lIns="36000" tIns="36000" rIns="36000" bIns="36000" anchor="ct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58656A">
                        <a:lumMod val="50000"/>
                      </a:srgbClr>
                    </a:solidFill>
                    <a:effectLst/>
                    <a:uLnTx/>
                    <a:uFillTx/>
                    <a:ea typeface="ＭＳ Ｐゴシック" pitchFamily="1" charset="-128"/>
                  </a:rPr>
                  <a:t>Analysis</a:t>
                </a:r>
              </a:p>
            </p:txBody>
          </p:sp>
          <p:cxnSp>
            <p:nvCxnSpPr>
              <p:cNvPr id="78" name="Straight Arrow Connector 41"/>
              <p:cNvCxnSpPr>
                <a:cxnSpLocks noChangeShapeType="1"/>
                <a:endCxn id="72" idx="1"/>
              </p:cNvCxnSpPr>
              <p:nvPr/>
            </p:nvCxnSpPr>
            <p:spPr bwMode="auto">
              <a:xfrm>
                <a:off x="7691438" y="3593977"/>
                <a:ext cx="157162" cy="0"/>
              </a:xfrm>
              <a:prstGeom prst="straightConnector1">
                <a:avLst/>
              </a:prstGeom>
              <a:noFill/>
              <a:ln w="28575" algn="ctr">
                <a:solidFill>
                  <a:srgbClr val="58656A">
                    <a:lumMod val="75000"/>
                  </a:srgbClr>
                </a:solidFill>
                <a:round/>
                <a:headEnd/>
                <a:tailEnd type="arrow" w="med" len="med"/>
              </a:ln>
            </p:spPr>
          </p:cxnSp>
          <p:sp>
            <p:nvSpPr>
              <p:cNvPr id="79" name="TextBox 1"/>
              <p:cNvSpPr txBox="1">
                <a:spLocks noChangeArrowheads="1"/>
              </p:cNvSpPr>
              <p:nvPr/>
            </p:nvSpPr>
            <p:spPr bwMode="auto">
              <a:xfrm>
                <a:off x="80963" y="3144722"/>
                <a:ext cx="45878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400" b="0" i="0" u="none" strike="noStrike" kern="0" cap="none" spc="0" normalizeH="0" baseline="0" noProof="0" smtClean="0">
                    <a:ln>
                      <a:noFill/>
                    </a:ln>
                    <a:solidFill>
                      <a:srgbClr val="C0504D">
                        <a:lumMod val="60000"/>
                        <a:lumOff val="40000"/>
                      </a:srgbClr>
                    </a:solidFill>
                    <a:effectLst/>
                    <a:uLnTx/>
                    <a:uFillTx/>
                    <a:latin typeface="Calibri"/>
                    <a:sym typeface="Wingdings" pitchFamily="2" charset="2"/>
                  </a:rPr>
                  <a:t></a:t>
                </a:r>
                <a:endParaRPr kumimoji="0" lang="en-GB" sz="2400" b="0" i="0" u="none" strike="noStrike" kern="0" cap="none" spc="0" normalizeH="0" baseline="0" noProof="0" dirty="0">
                  <a:ln>
                    <a:noFill/>
                  </a:ln>
                  <a:solidFill>
                    <a:srgbClr val="C0504D">
                      <a:lumMod val="60000"/>
                      <a:lumOff val="40000"/>
                    </a:srgbClr>
                  </a:solidFill>
                  <a:effectLst/>
                  <a:uLnTx/>
                  <a:uFillTx/>
                  <a:latin typeface="Calibri"/>
                </a:endParaRPr>
              </a:p>
            </p:txBody>
          </p:sp>
          <p:sp>
            <p:nvSpPr>
              <p:cNvPr id="80" name="TextBox 43"/>
              <p:cNvSpPr txBox="1">
                <a:spLocks noChangeArrowheads="1"/>
              </p:cNvSpPr>
              <p:nvPr/>
            </p:nvSpPr>
            <p:spPr bwMode="auto">
              <a:xfrm>
                <a:off x="2513014" y="3128341"/>
                <a:ext cx="45878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400" b="0" i="0" u="none" strike="noStrike" kern="0" cap="none" spc="0" normalizeH="0" baseline="0" noProof="0" dirty="0">
                    <a:ln>
                      <a:noFill/>
                    </a:ln>
                    <a:solidFill>
                      <a:srgbClr val="4BACC6">
                        <a:lumMod val="50000"/>
                      </a:srgbClr>
                    </a:solidFill>
                    <a:effectLst/>
                    <a:uLnTx/>
                    <a:uFillTx/>
                    <a:latin typeface="Calibri"/>
                    <a:sym typeface="Wingdings" pitchFamily="2" charset="2"/>
                  </a:rPr>
                  <a:t></a:t>
                </a:r>
                <a:endParaRPr kumimoji="0" lang="en-GB" sz="2400" b="0" i="0" u="none" strike="noStrike" kern="0" cap="none" spc="0" normalizeH="0" baseline="0" noProof="0" dirty="0">
                  <a:ln>
                    <a:noFill/>
                  </a:ln>
                  <a:solidFill>
                    <a:srgbClr val="4BACC6">
                      <a:lumMod val="50000"/>
                    </a:srgbClr>
                  </a:solidFill>
                  <a:effectLst/>
                  <a:uLnTx/>
                  <a:uFillTx/>
                  <a:latin typeface="Calibri"/>
                </a:endParaRPr>
              </a:p>
            </p:txBody>
          </p:sp>
          <p:sp>
            <p:nvSpPr>
              <p:cNvPr id="81" name="TextBox 44"/>
              <p:cNvSpPr txBox="1">
                <a:spLocks noChangeArrowheads="1"/>
              </p:cNvSpPr>
              <p:nvPr/>
            </p:nvSpPr>
            <p:spPr bwMode="auto">
              <a:xfrm>
                <a:off x="3536950" y="3144722"/>
                <a:ext cx="45878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400" b="0" i="0" u="none" strike="noStrike" kern="0" cap="none" spc="0" normalizeH="0" baseline="0" noProof="0" dirty="0">
                    <a:ln>
                      <a:noFill/>
                    </a:ln>
                    <a:solidFill>
                      <a:srgbClr val="4BACC6">
                        <a:lumMod val="50000"/>
                      </a:srgbClr>
                    </a:solidFill>
                    <a:effectLst/>
                    <a:uLnTx/>
                    <a:uFillTx/>
                    <a:latin typeface="Calibri"/>
                    <a:sym typeface="Wingdings" pitchFamily="2" charset="2"/>
                  </a:rPr>
                  <a:t></a:t>
                </a:r>
                <a:endParaRPr kumimoji="0" lang="en-GB" sz="2400" b="0" i="0" u="none" strike="noStrike" kern="0" cap="none" spc="0" normalizeH="0" baseline="0" noProof="0" dirty="0">
                  <a:ln>
                    <a:noFill/>
                  </a:ln>
                  <a:solidFill>
                    <a:srgbClr val="4BACC6">
                      <a:lumMod val="50000"/>
                    </a:srgbClr>
                  </a:solidFill>
                  <a:effectLst/>
                  <a:uLnTx/>
                  <a:uFillTx/>
                  <a:latin typeface="Calibri"/>
                </a:endParaRPr>
              </a:p>
            </p:txBody>
          </p:sp>
          <p:sp>
            <p:nvSpPr>
              <p:cNvPr id="82" name="TextBox 46"/>
              <p:cNvSpPr txBox="1">
                <a:spLocks noChangeArrowheads="1"/>
              </p:cNvSpPr>
              <p:nvPr/>
            </p:nvSpPr>
            <p:spPr bwMode="auto">
              <a:xfrm>
                <a:off x="4618039" y="3144722"/>
                <a:ext cx="45878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400" b="0" i="0" u="none" strike="noStrike" kern="0" cap="none" spc="0" normalizeH="0" baseline="0" noProof="0" dirty="0">
                    <a:ln>
                      <a:noFill/>
                    </a:ln>
                    <a:solidFill>
                      <a:srgbClr val="4BACC6">
                        <a:lumMod val="50000"/>
                      </a:srgbClr>
                    </a:solidFill>
                    <a:effectLst/>
                    <a:uLnTx/>
                    <a:uFillTx/>
                    <a:latin typeface="Calibri"/>
                    <a:sym typeface="Wingdings" pitchFamily="2" charset="2"/>
                  </a:rPr>
                  <a:t></a:t>
                </a:r>
                <a:endParaRPr kumimoji="0" lang="en-GB" sz="2400" b="0" i="0" u="none" strike="noStrike" kern="0" cap="none" spc="0" normalizeH="0" baseline="0" noProof="0" dirty="0">
                  <a:ln>
                    <a:noFill/>
                  </a:ln>
                  <a:solidFill>
                    <a:srgbClr val="4BACC6">
                      <a:lumMod val="50000"/>
                    </a:srgbClr>
                  </a:solidFill>
                  <a:effectLst/>
                  <a:uLnTx/>
                  <a:uFillTx/>
                  <a:latin typeface="Calibri"/>
                </a:endParaRPr>
              </a:p>
            </p:txBody>
          </p:sp>
          <p:sp>
            <p:nvSpPr>
              <p:cNvPr id="83" name="TextBox 51"/>
              <p:cNvSpPr txBox="1">
                <a:spLocks noChangeArrowheads="1"/>
              </p:cNvSpPr>
              <p:nvPr/>
            </p:nvSpPr>
            <p:spPr bwMode="auto">
              <a:xfrm>
                <a:off x="5651500" y="3144722"/>
                <a:ext cx="45878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400" b="0" i="0" u="none" strike="noStrike" kern="0" cap="none" spc="0" normalizeH="0" baseline="0" noProof="0" dirty="0">
                    <a:ln>
                      <a:noFill/>
                    </a:ln>
                    <a:solidFill>
                      <a:srgbClr val="4BACC6">
                        <a:lumMod val="50000"/>
                      </a:srgbClr>
                    </a:solidFill>
                    <a:effectLst/>
                    <a:uLnTx/>
                    <a:uFillTx/>
                    <a:latin typeface="Calibri"/>
                    <a:sym typeface="Wingdings" pitchFamily="2" charset="2"/>
                  </a:rPr>
                  <a:t></a:t>
                </a:r>
                <a:endParaRPr kumimoji="0" lang="en-GB" sz="2400" b="0" i="0" u="none" strike="noStrike" kern="0" cap="none" spc="0" normalizeH="0" baseline="0" noProof="0" dirty="0">
                  <a:ln>
                    <a:noFill/>
                  </a:ln>
                  <a:solidFill>
                    <a:srgbClr val="4BACC6">
                      <a:lumMod val="50000"/>
                    </a:srgbClr>
                  </a:solidFill>
                  <a:effectLst/>
                  <a:uLnTx/>
                  <a:uFillTx/>
                  <a:latin typeface="Calibri"/>
                </a:endParaRPr>
              </a:p>
            </p:txBody>
          </p:sp>
          <p:sp>
            <p:nvSpPr>
              <p:cNvPr id="84" name="TextBox 52"/>
              <p:cNvSpPr txBox="1">
                <a:spLocks noChangeArrowheads="1"/>
              </p:cNvSpPr>
              <p:nvPr/>
            </p:nvSpPr>
            <p:spPr bwMode="auto">
              <a:xfrm>
                <a:off x="6705600" y="3144722"/>
                <a:ext cx="45878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400" b="0" i="0" u="none" strike="noStrike" kern="0" cap="none" spc="0" normalizeH="0" baseline="0" noProof="0" dirty="0">
                    <a:ln>
                      <a:noFill/>
                    </a:ln>
                    <a:solidFill>
                      <a:srgbClr val="4BACC6">
                        <a:lumMod val="50000"/>
                      </a:srgbClr>
                    </a:solidFill>
                    <a:effectLst/>
                    <a:uLnTx/>
                    <a:uFillTx/>
                    <a:latin typeface="Calibri"/>
                    <a:sym typeface="Wingdings" pitchFamily="2" charset="2"/>
                  </a:rPr>
                  <a:t></a:t>
                </a:r>
                <a:endParaRPr kumimoji="0" lang="en-GB" sz="2400" b="0" i="0" u="none" strike="noStrike" kern="0" cap="none" spc="0" normalizeH="0" baseline="0" noProof="0" dirty="0">
                  <a:ln>
                    <a:noFill/>
                  </a:ln>
                  <a:solidFill>
                    <a:srgbClr val="4BACC6">
                      <a:lumMod val="50000"/>
                    </a:srgbClr>
                  </a:solidFill>
                  <a:effectLst/>
                  <a:uLnTx/>
                  <a:uFillTx/>
                  <a:latin typeface="Calibri"/>
                </a:endParaRPr>
              </a:p>
            </p:txBody>
          </p:sp>
          <p:sp>
            <p:nvSpPr>
              <p:cNvPr id="85" name="TextBox 53"/>
              <p:cNvSpPr txBox="1">
                <a:spLocks noChangeArrowheads="1"/>
              </p:cNvSpPr>
              <p:nvPr/>
            </p:nvSpPr>
            <p:spPr bwMode="auto">
              <a:xfrm>
                <a:off x="7785100" y="3144722"/>
                <a:ext cx="45878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400" b="0" i="0" u="none" strike="noStrike" kern="0" cap="none" spc="0" normalizeH="0" baseline="0" noProof="0" dirty="0">
                    <a:ln>
                      <a:noFill/>
                    </a:ln>
                    <a:solidFill>
                      <a:srgbClr val="4BACC6">
                        <a:lumMod val="50000"/>
                      </a:srgbClr>
                    </a:solidFill>
                    <a:effectLst/>
                    <a:uLnTx/>
                    <a:uFillTx/>
                    <a:latin typeface="Calibri"/>
                    <a:sym typeface="Wingdings" pitchFamily="2" charset="2"/>
                  </a:rPr>
                  <a:t></a:t>
                </a:r>
                <a:endParaRPr kumimoji="0" lang="en-GB" sz="2400" b="0" i="0" u="none" strike="noStrike" kern="0" cap="none" spc="0" normalizeH="0" baseline="0" noProof="0" dirty="0">
                  <a:ln>
                    <a:noFill/>
                  </a:ln>
                  <a:solidFill>
                    <a:srgbClr val="4BACC6">
                      <a:lumMod val="50000"/>
                    </a:srgbClr>
                  </a:solidFill>
                  <a:effectLst/>
                  <a:uLnTx/>
                  <a:uFillTx/>
                  <a:latin typeface="Calibri"/>
                </a:endParaRPr>
              </a:p>
            </p:txBody>
          </p:sp>
          <p:pic>
            <p:nvPicPr>
              <p:cNvPr id="86" name="Picture 4" descr="http://www.seek108.com/images/hospital.png"/>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949807" y="2196690"/>
                <a:ext cx="546447" cy="494700"/>
              </a:xfrm>
              <a:prstGeom prst="rect">
                <a:avLst/>
              </a:prstGeom>
              <a:noFill/>
              <a:extLst>
                <a:ext uri="{909E8E84-426E-40DD-AFC4-6F175D3DCCD1}">
                  <a14:hiddenFill xmlns:a14="http://schemas.microsoft.com/office/drawing/2010/main">
                    <a:solidFill>
                      <a:srgbClr val="FFFFFF"/>
                    </a:solidFill>
                  </a14:hiddenFill>
                </a:ext>
              </a:extLst>
            </p:spPr>
          </p:pic>
          <p:cxnSp>
            <p:nvCxnSpPr>
              <p:cNvPr id="87" name="Straight Arrow Connector 127"/>
              <p:cNvCxnSpPr>
                <a:cxnSpLocks noChangeShapeType="1"/>
                <a:stCxn id="74" idx="3"/>
                <a:endCxn id="90" idx="1"/>
              </p:cNvCxnSpPr>
              <p:nvPr/>
            </p:nvCxnSpPr>
            <p:spPr bwMode="auto">
              <a:xfrm>
                <a:off x="1319225" y="3593977"/>
                <a:ext cx="173037" cy="0"/>
              </a:xfrm>
              <a:prstGeom prst="straightConnector1">
                <a:avLst/>
              </a:prstGeom>
              <a:noFill/>
              <a:ln w="28575" algn="ctr">
                <a:solidFill>
                  <a:srgbClr val="58656A">
                    <a:lumMod val="75000"/>
                  </a:srgbClr>
                </a:solidFill>
                <a:prstDash val="sysDash"/>
                <a:round/>
                <a:headEnd type="none" w="med" len="med"/>
                <a:tailEnd type="triangle" w="med" len="med"/>
              </a:ln>
            </p:spPr>
          </p:cxnSp>
          <p:cxnSp>
            <p:nvCxnSpPr>
              <p:cNvPr id="88" name="Straight Arrow Connector 104"/>
              <p:cNvCxnSpPr>
                <a:cxnSpLocks noChangeShapeType="1"/>
                <a:stCxn id="90" idx="3"/>
              </p:cNvCxnSpPr>
              <p:nvPr/>
            </p:nvCxnSpPr>
            <p:spPr bwMode="auto">
              <a:xfrm>
                <a:off x="2392363" y="3593977"/>
                <a:ext cx="234950" cy="0"/>
              </a:xfrm>
              <a:prstGeom prst="straightConnector1">
                <a:avLst/>
              </a:prstGeom>
              <a:noFill/>
              <a:ln w="28575" algn="ctr">
                <a:solidFill>
                  <a:srgbClr val="58656A">
                    <a:lumMod val="75000"/>
                  </a:srgbClr>
                </a:solidFill>
                <a:round/>
                <a:headEnd type="none" w="med" len="med"/>
                <a:tailEnd type="triangle" w="med" len="med"/>
              </a:ln>
            </p:spPr>
          </p:cxnSp>
          <p:cxnSp>
            <p:nvCxnSpPr>
              <p:cNvPr id="89" name="Straight Arrow Connector 105"/>
              <p:cNvCxnSpPr>
                <a:cxnSpLocks noChangeShapeType="1"/>
              </p:cNvCxnSpPr>
              <p:nvPr/>
            </p:nvCxnSpPr>
            <p:spPr bwMode="auto">
              <a:xfrm>
                <a:off x="3455988" y="3593977"/>
                <a:ext cx="184150" cy="0"/>
              </a:xfrm>
              <a:prstGeom prst="straightConnector1">
                <a:avLst/>
              </a:prstGeom>
              <a:noFill/>
              <a:ln w="28575" algn="ctr">
                <a:solidFill>
                  <a:srgbClr val="58656A">
                    <a:lumMod val="75000"/>
                  </a:srgbClr>
                </a:solidFill>
                <a:round/>
                <a:headEnd type="none" w="med" len="med"/>
                <a:tailEnd type="triangle" w="med" len="med"/>
              </a:ln>
            </p:spPr>
          </p:cxnSp>
          <p:sp>
            <p:nvSpPr>
              <p:cNvPr id="90" name="Rounded Rectangle 89"/>
              <p:cNvSpPr/>
              <p:nvPr/>
            </p:nvSpPr>
            <p:spPr bwMode="auto">
              <a:xfrm>
                <a:off x="1492260" y="3233616"/>
                <a:ext cx="900113" cy="720725"/>
              </a:xfrm>
              <a:prstGeom prst="roundRect">
                <a:avLst/>
              </a:prstGeom>
              <a:solidFill>
                <a:sysClr val="window" lastClr="FFFFFF"/>
              </a:solidFill>
              <a:ln w="9525" cap="flat" cmpd="sng" algn="ctr">
                <a:solidFill>
                  <a:sysClr val="windowText" lastClr="000000">
                    <a:lumMod val="75000"/>
                    <a:lumOff val="25000"/>
                  </a:sysClr>
                </a:solidFill>
                <a:prstDash val="solid"/>
                <a:round/>
                <a:headEnd type="none" w="med" len="med"/>
                <a:tailEnd type="none" w="med" len="med"/>
              </a:ln>
              <a:effectLst/>
            </p:spPr>
            <p:txBody>
              <a:bodyPr lIns="0" tIns="0" rIns="0" bIns="0" anchor="ct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prstClr val="black">
                        <a:lumMod val="75000"/>
                        <a:lumOff val="25000"/>
                      </a:prstClr>
                    </a:solidFill>
                    <a:effectLst/>
                    <a:uLnTx/>
                    <a:uFillTx/>
                    <a:ea typeface="ＭＳ Ｐゴシック" pitchFamily="1" charset="-128"/>
                  </a:rPr>
                  <a:t>Data </a:t>
                </a:r>
                <a:r>
                  <a:rPr kumimoji="0" lang="en-US" sz="1000" b="0" i="0" u="none" strike="noStrike" kern="0" cap="none" spc="0" normalizeH="0" baseline="0" noProof="0" dirty="0" smtClean="0">
                    <a:ln>
                      <a:noFill/>
                    </a:ln>
                    <a:solidFill>
                      <a:prstClr val="black">
                        <a:lumMod val="75000"/>
                        <a:lumOff val="25000"/>
                      </a:prstClr>
                    </a:solidFill>
                    <a:effectLst/>
                    <a:uLnTx/>
                    <a:uFillTx/>
                    <a:ea typeface="ＭＳ Ｐゴシック" pitchFamily="1" charset="-128"/>
                  </a:rPr>
                  <a:t>Collection</a:t>
                </a:r>
                <a:endParaRPr kumimoji="0" lang="en-US" sz="1000" b="0" i="0" u="none" strike="noStrike" kern="0" cap="none" spc="0" normalizeH="0" baseline="0" noProof="0" dirty="0">
                  <a:ln>
                    <a:noFill/>
                  </a:ln>
                  <a:solidFill>
                    <a:prstClr val="black">
                      <a:lumMod val="75000"/>
                      <a:lumOff val="25000"/>
                    </a:prstClr>
                  </a:solidFill>
                  <a:effectLst/>
                  <a:uLnTx/>
                  <a:uFillTx/>
                  <a:ea typeface="ＭＳ Ｐゴシック" pitchFamily="1" charset="-128"/>
                </a:endParaRPr>
              </a:p>
            </p:txBody>
          </p:sp>
          <p:sp>
            <p:nvSpPr>
              <p:cNvPr id="91" name="Rounded Rectangle 90"/>
              <p:cNvSpPr/>
              <p:nvPr/>
            </p:nvSpPr>
            <p:spPr bwMode="auto">
              <a:xfrm>
                <a:off x="3609987" y="3233616"/>
                <a:ext cx="900113" cy="720725"/>
              </a:xfrm>
              <a:prstGeom prst="roundRect">
                <a:avLst/>
              </a:prstGeom>
              <a:solidFill>
                <a:srgbClr val="FFFFFF"/>
              </a:solidFill>
              <a:ln w="9525" cap="flat" cmpd="sng" algn="ctr">
                <a:solidFill>
                  <a:srgbClr val="FFFFFF">
                    <a:lumMod val="50000"/>
                  </a:srgbClr>
                </a:solidFill>
                <a:prstDash val="solid"/>
                <a:round/>
                <a:headEnd type="none" w="med" len="med"/>
                <a:tailEnd type="none" w="med" len="med"/>
              </a:ln>
              <a:effectLst/>
            </p:spPr>
            <p:txBody>
              <a:bodyPr lIns="0" tIns="0" rIns="0" bIns="0" anchor="ct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58656A">
                        <a:lumMod val="50000"/>
                      </a:srgbClr>
                    </a:solidFill>
                    <a:effectLst/>
                    <a:uLnTx/>
                    <a:uFillTx/>
                    <a:ea typeface="ＭＳ Ｐゴシック" pitchFamily="1" charset="-128"/>
                  </a:rPr>
                  <a:t>Data Monitoring</a:t>
                </a:r>
              </a:p>
            </p:txBody>
          </p:sp>
          <p:sp>
            <p:nvSpPr>
              <p:cNvPr id="92" name="TextBox 43"/>
              <p:cNvSpPr txBox="1">
                <a:spLocks noChangeArrowheads="1"/>
              </p:cNvSpPr>
              <p:nvPr/>
            </p:nvSpPr>
            <p:spPr bwMode="auto">
              <a:xfrm>
                <a:off x="3537150" y="3130733"/>
                <a:ext cx="45878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400" b="0" i="0" u="none" strike="noStrike" kern="0" cap="none" spc="0" normalizeH="0" baseline="0" noProof="0" dirty="0" smtClean="0">
                    <a:ln>
                      <a:noFill/>
                    </a:ln>
                    <a:solidFill>
                      <a:srgbClr val="4BACC6">
                        <a:lumMod val="50000"/>
                      </a:srgbClr>
                    </a:solidFill>
                    <a:effectLst/>
                    <a:uLnTx/>
                    <a:uFillTx/>
                    <a:latin typeface="Calibri"/>
                    <a:sym typeface="Wingdings"/>
                  </a:rPr>
                  <a:t></a:t>
                </a:r>
                <a:endParaRPr kumimoji="0" lang="en-GB" sz="2400" b="0" i="0" u="none" strike="noStrike" kern="0" cap="none" spc="0" normalizeH="0" baseline="0" noProof="0" dirty="0">
                  <a:ln>
                    <a:noFill/>
                  </a:ln>
                  <a:solidFill>
                    <a:srgbClr val="4BACC6">
                      <a:lumMod val="50000"/>
                    </a:srgbClr>
                  </a:solidFill>
                  <a:effectLst/>
                  <a:uLnTx/>
                  <a:uFillTx/>
                  <a:latin typeface="Calibri"/>
                </a:endParaRPr>
              </a:p>
            </p:txBody>
          </p:sp>
          <p:pic>
            <p:nvPicPr>
              <p:cNvPr id="93" name="Picture 5" descr="https://www.ehealth.fgov.be/sites/default/files/sb_icon_mailbox_2.gif?1297325217"/>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2681607" y="3535514"/>
                <a:ext cx="289932" cy="182880"/>
              </a:xfrm>
              <a:prstGeom prst="rect">
                <a:avLst/>
              </a:prstGeom>
              <a:noFill/>
              <a:extLst>
                <a:ext uri="{909E8E84-426E-40DD-AFC4-6F175D3DCCD1}">
                  <a14:hiddenFill xmlns:a14="http://schemas.microsoft.com/office/drawing/2010/main">
                    <a:solidFill>
                      <a:srgbClr val="FFFFFF"/>
                    </a:solidFill>
                  </a14:hiddenFill>
                </a:ext>
              </a:extLst>
            </p:spPr>
          </p:pic>
          <p:pic>
            <p:nvPicPr>
              <p:cNvPr id="94" name="Picture 7" descr="https://www.ehealth.fgov.be/sites/default/files/sb_icon_coding.gif?1297325336"/>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3050915" y="3481600"/>
                <a:ext cx="336430" cy="274320"/>
              </a:xfrm>
              <a:prstGeom prst="rect">
                <a:avLst/>
              </a:prstGeom>
              <a:noFill/>
              <a:extLst>
                <a:ext uri="{909E8E84-426E-40DD-AFC4-6F175D3DCCD1}">
                  <a14:hiddenFill xmlns:a14="http://schemas.microsoft.com/office/drawing/2010/main">
                    <a:solidFill>
                      <a:srgbClr val="FFFFFF"/>
                    </a:solidFill>
                  </a14:hiddenFill>
                </a:ext>
              </a:extLst>
            </p:spPr>
          </p:pic>
          <p:pic>
            <p:nvPicPr>
              <p:cNvPr id="95" name="Picture 2" descr="http://www.fbk.my/images/OnlineCatalogue%20Web%20Icon.png"/>
              <p:cNvPicPr>
                <a:picLocks noChangeAspect="1" noChangeArrowheads="1"/>
              </p:cNvPicPr>
              <p:nvPr/>
            </p:nvPicPr>
            <p:blipFill>
              <a:blip r:embed="rId7" cstate="email">
                <a:duotone>
                  <a:srgbClr val="4BACC6">
                    <a:shade val="45000"/>
                    <a:satMod val="135000"/>
                  </a:srgbClr>
                  <a:prstClr val="white"/>
                </a:duotone>
                <a:extLst>
                  <a:ext uri="{28A0092B-C50C-407E-A947-70E740481C1C}">
                    <a14:useLocalDpi xmlns:a14="http://schemas.microsoft.com/office/drawing/2010/main"/>
                  </a:ext>
                </a:extLst>
              </a:blip>
              <a:srcRect/>
              <a:stretch>
                <a:fillRect/>
              </a:stretch>
            </p:blipFill>
            <p:spPr bwMode="auto">
              <a:xfrm>
                <a:off x="3849982" y="2196690"/>
                <a:ext cx="490678" cy="490679"/>
              </a:xfrm>
              <a:prstGeom prst="rect">
                <a:avLst/>
              </a:prstGeom>
              <a:noFill/>
              <a:extLst>
                <a:ext uri="{909E8E84-426E-40DD-AFC4-6F175D3DCCD1}">
                  <a14:hiddenFill xmlns:a14="http://schemas.microsoft.com/office/drawing/2010/main">
                    <a:solidFill>
                      <a:srgbClr val="FFFFFF"/>
                    </a:solidFill>
                  </a14:hiddenFill>
                </a:ext>
              </a:extLst>
            </p:spPr>
          </p:pic>
          <p:cxnSp>
            <p:nvCxnSpPr>
              <p:cNvPr id="96" name="Elbow Connector 95"/>
              <p:cNvCxnSpPr>
                <a:endCxn id="75" idx="0"/>
              </p:cNvCxnSpPr>
              <p:nvPr/>
            </p:nvCxnSpPr>
            <p:spPr>
              <a:xfrm rot="10800000" flipV="1">
                <a:off x="1928020" y="1947476"/>
                <a:ext cx="2245791" cy="895223"/>
              </a:xfrm>
              <a:prstGeom prst="bentConnector2">
                <a:avLst/>
              </a:prstGeom>
              <a:noFill/>
              <a:ln w="9525" cap="flat" cmpd="sng" algn="ctr">
                <a:solidFill>
                  <a:srgbClr val="4F81BD">
                    <a:shade val="95000"/>
                    <a:satMod val="105000"/>
                  </a:srgbClr>
                </a:solidFill>
                <a:prstDash val="solid"/>
                <a:headEnd type="none" w="med" len="med"/>
                <a:tailEnd type="triangle" w="med" len="med"/>
              </a:ln>
              <a:effectLst/>
            </p:spPr>
          </p:cxnSp>
          <p:grpSp>
            <p:nvGrpSpPr>
              <p:cNvPr id="97" name="Group 96"/>
              <p:cNvGrpSpPr/>
              <p:nvPr/>
            </p:nvGrpSpPr>
            <p:grpSpPr>
              <a:xfrm>
                <a:off x="5380810" y="2172134"/>
                <a:ext cx="2053095" cy="504003"/>
                <a:chOff x="4992255" y="2730469"/>
                <a:chExt cx="2053095" cy="504000"/>
              </a:xfrm>
            </p:grpSpPr>
            <p:sp>
              <p:nvSpPr>
                <p:cNvPr id="100" name="TextBox 99"/>
                <p:cNvSpPr txBox="1"/>
                <p:nvPr/>
              </p:nvSpPr>
              <p:spPr>
                <a:xfrm>
                  <a:off x="5399230" y="2784146"/>
                  <a:ext cx="1646120" cy="3590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600" b="1" i="0" u="none" strike="noStrike" kern="0" cap="none" spc="0" normalizeH="0" baseline="0" noProof="0" dirty="0" smtClean="0">
                      <a:ln>
                        <a:noFill/>
                      </a:ln>
                      <a:solidFill>
                        <a:srgbClr val="4BACC6">
                          <a:lumMod val="50000"/>
                        </a:srgbClr>
                      </a:solidFill>
                      <a:effectLst/>
                      <a:uLnTx/>
                      <a:uFillTx/>
                      <a:ea typeface="Verdana" pitchFamily="34" charset="0"/>
                      <a:cs typeface="Verdana" pitchFamily="34" charset="0"/>
                    </a:rPr>
                    <a:t>HealthData.be</a:t>
                  </a:r>
                  <a:endParaRPr kumimoji="0" lang="fr-FR" sz="1400" b="1" i="0" u="none" strike="noStrike" kern="0" cap="none" spc="0" normalizeH="0" baseline="0" noProof="0" dirty="0">
                    <a:ln>
                      <a:noFill/>
                    </a:ln>
                    <a:solidFill>
                      <a:srgbClr val="4BACC6">
                        <a:lumMod val="50000"/>
                      </a:srgbClr>
                    </a:solidFill>
                    <a:effectLst/>
                    <a:uLnTx/>
                    <a:uFillTx/>
                    <a:ea typeface="Verdana" pitchFamily="34" charset="0"/>
                    <a:cs typeface="Verdana" pitchFamily="34" charset="0"/>
                  </a:endParaRPr>
                </a:p>
              </p:txBody>
            </p:sp>
            <p:pic>
              <p:nvPicPr>
                <p:cNvPr id="101" name="Picture 4" descr="https://demo.healthdata.be/images/wiv.png"/>
                <p:cNvPicPr>
                  <a:picLocks noChangeAspect="1" noChangeArrowheads="1"/>
                </p:cNvPicPr>
                <p:nvPr/>
              </p:nvPicPr>
              <p:blipFill>
                <a:blip r:embed="rId8" cstate="email">
                  <a:extLst>
                    <a:ext uri="{28A0092B-C50C-407E-A947-70E740481C1C}">
                      <a14:useLocalDpi xmlns:a14="http://schemas.microsoft.com/office/drawing/2010/main"/>
                    </a:ext>
                  </a:extLst>
                </a:blip>
                <a:srcRect/>
                <a:stretch>
                  <a:fillRect/>
                </a:stretch>
              </p:blipFill>
              <p:spPr bwMode="auto">
                <a:xfrm>
                  <a:off x="4992255" y="2730469"/>
                  <a:ext cx="480277" cy="504000"/>
                </a:xfrm>
                <a:prstGeom prst="rect">
                  <a:avLst/>
                </a:prstGeom>
                <a:noFill/>
                <a:extLst>
                  <a:ext uri="{909E8E84-426E-40DD-AFC4-6F175D3DCCD1}">
                    <a14:hiddenFill xmlns:a14="http://schemas.microsoft.com/office/drawing/2010/main">
                      <a:solidFill>
                        <a:srgbClr val="FFFFFF"/>
                      </a:solidFill>
                    </a14:hiddenFill>
                  </a:ext>
                </a:extLst>
              </p:spPr>
            </p:pic>
          </p:grpSp>
          <p:sp>
            <p:nvSpPr>
              <p:cNvPr id="98" name="TextBox 42"/>
              <p:cNvSpPr txBox="1">
                <a:spLocks noChangeArrowheads="1"/>
              </p:cNvSpPr>
              <p:nvPr/>
            </p:nvSpPr>
            <p:spPr bwMode="auto">
              <a:xfrm>
                <a:off x="1403350" y="3144722"/>
                <a:ext cx="45878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400" b="0" i="0" u="none" strike="noStrike" kern="0" cap="none" spc="0" normalizeH="0" baseline="0" noProof="0" dirty="0">
                    <a:ln>
                      <a:noFill/>
                    </a:ln>
                    <a:solidFill>
                      <a:srgbClr val="4BACC6">
                        <a:lumMod val="50000"/>
                      </a:srgbClr>
                    </a:solidFill>
                    <a:effectLst/>
                    <a:uLnTx/>
                    <a:uFillTx/>
                    <a:latin typeface="Calibri"/>
                    <a:sym typeface="Wingdings" pitchFamily="2" charset="2"/>
                  </a:rPr>
                  <a:t></a:t>
                </a:r>
                <a:endParaRPr kumimoji="0" lang="en-GB" sz="2400" b="0" i="0" u="none" strike="noStrike" kern="0" cap="none" spc="0" normalizeH="0" baseline="0" noProof="0" dirty="0">
                  <a:ln>
                    <a:noFill/>
                  </a:ln>
                  <a:solidFill>
                    <a:srgbClr val="4BACC6">
                      <a:lumMod val="50000"/>
                    </a:srgbClr>
                  </a:solidFill>
                  <a:effectLst/>
                  <a:uLnTx/>
                  <a:uFillTx/>
                  <a:latin typeface="Calibri"/>
                </a:endParaRPr>
              </a:p>
            </p:txBody>
          </p:sp>
          <p:cxnSp>
            <p:nvCxnSpPr>
              <p:cNvPr id="99" name="Straight Arrow Connector 19"/>
              <p:cNvCxnSpPr>
                <a:cxnSpLocks noChangeShapeType="1"/>
              </p:cNvCxnSpPr>
              <p:nvPr/>
            </p:nvCxnSpPr>
            <p:spPr bwMode="auto">
              <a:xfrm flipH="1">
                <a:off x="3432175" y="4570289"/>
                <a:ext cx="215900" cy="0"/>
              </a:xfrm>
              <a:prstGeom prst="straightConnector1">
                <a:avLst/>
              </a:prstGeom>
              <a:noFill/>
              <a:ln w="9525" algn="ctr">
                <a:solidFill>
                  <a:srgbClr val="58656A"/>
                </a:solidFill>
                <a:prstDash val="dash"/>
                <a:round/>
                <a:headEnd/>
                <a:tailEnd type="arrow" w="med" len="med"/>
              </a:ln>
            </p:spPr>
          </p:cxnSp>
        </p:grpSp>
        <p:cxnSp>
          <p:nvCxnSpPr>
            <p:cNvPr id="55" name="Straight Connector 54"/>
            <p:cNvCxnSpPr/>
            <p:nvPr/>
          </p:nvCxnSpPr>
          <p:spPr>
            <a:xfrm>
              <a:off x="4347513" y="2484402"/>
              <a:ext cx="0" cy="217918"/>
            </a:xfrm>
            <a:prstGeom prst="line">
              <a:avLst/>
            </a:prstGeom>
            <a:noFill/>
            <a:ln w="9525" cap="flat" cmpd="sng" algn="ctr">
              <a:solidFill>
                <a:srgbClr val="7A7A7A"/>
              </a:solidFill>
              <a:prstDash val="solid"/>
            </a:ln>
            <a:effectLst/>
          </p:spPr>
        </p:cxnSp>
      </p:grpSp>
      <p:sp>
        <p:nvSpPr>
          <p:cNvPr id="6" name="Slide Number Placeholder 5"/>
          <p:cNvSpPr>
            <a:spLocks noGrp="1"/>
          </p:cNvSpPr>
          <p:nvPr>
            <p:ph type="sldNum" sz="quarter" idx="12"/>
          </p:nvPr>
        </p:nvSpPr>
        <p:spPr/>
        <p:txBody>
          <a:bodyPr/>
          <a:lstStyle/>
          <a:p>
            <a:r>
              <a:rPr lang="fr-BE" smtClean="0"/>
              <a:t>- </a:t>
            </a:r>
            <a:fld id="{30A9230E-FFBB-4CCB-ABD7-198084EDE768}" type="slidenum">
              <a:rPr lang="fr-BE" smtClean="0"/>
              <a:pPr/>
              <a:t>23</a:t>
            </a:fld>
            <a:r>
              <a:rPr lang="fr-BE" smtClean="0"/>
              <a:t> - </a:t>
            </a:r>
            <a:endParaRPr lang="fr-BE" dirty="0"/>
          </a:p>
        </p:txBody>
      </p:sp>
    </p:spTree>
    <p:extLst>
      <p:ext uri="{BB962C8B-B14F-4D97-AF65-F5344CB8AC3E}">
        <p14:creationId xmlns:p14="http://schemas.microsoft.com/office/powerpoint/2010/main" val="15427133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a:t>
            </a:r>
            <a:r>
              <a:rPr lang="en-GB" noProof="0" dirty="0" smtClean="0"/>
              <a:t>ealthdata.be platform</a:t>
            </a:r>
            <a:endParaRPr lang="en-GB" noProof="0" dirty="0"/>
          </a:p>
        </p:txBody>
      </p:sp>
      <p:sp>
        <p:nvSpPr>
          <p:cNvPr id="3" name="Content Placeholder 2"/>
          <p:cNvSpPr>
            <a:spLocks noGrp="1"/>
          </p:cNvSpPr>
          <p:nvPr>
            <p:ph idx="1"/>
          </p:nvPr>
        </p:nvSpPr>
        <p:spPr/>
        <p:txBody>
          <a:bodyPr>
            <a:normAutofit fontScale="92500" lnSpcReduction="20000"/>
          </a:bodyPr>
          <a:lstStyle/>
          <a:p>
            <a:r>
              <a:rPr lang="en-GB" noProof="0" dirty="0" smtClean="0"/>
              <a:t>Architecture of healthdata.be was thoroughly evaluated:</a:t>
            </a:r>
          </a:p>
          <a:p>
            <a:pPr lvl="1"/>
            <a:r>
              <a:rPr lang="en-GB" noProof="0" dirty="0" smtClean="0"/>
              <a:t>positive advice from Working Group Architecture of Users Committee</a:t>
            </a:r>
          </a:p>
          <a:p>
            <a:pPr lvl="1"/>
            <a:r>
              <a:rPr lang="en-GB" noProof="0" dirty="0" smtClean="0"/>
              <a:t>authorisation from </a:t>
            </a:r>
            <a:r>
              <a:rPr lang="en-GB" dirty="0" smtClean="0"/>
              <a:t>Information Security </a:t>
            </a:r>
            <a:r>
              <a:rPr lang="en-GB" noProof="0" dirty="0" smtClean="0"/>
              <a:t>Committee</a:t>
            </a:r>
          </a:p>
          <a:p>
            <a:pPr lvl="1"/>
            <a:r>
              <a:rPr lang="en-GB" noProof="0" dirty="0" smtClean="0"/>
              <a:t>approval from </a:t>
            </a:r>
            <a:r>
              <a:rPr lang="en-GB" noProof="0" dirty="0" err="1" smtClean="0"/>
              <a:t>eHealth</a:t>
            </a:r>
            <a:r>
              <a:rPr lang="en-GB" noProof="0" dirty="0" smtClean="0"/>
              <a:t> platform</a:t>
            </a:r>
          </a:p>
          <a:p>
            <a:r>
              <a:rPr lang="en-GB" noProof="0" dirty="0" smtClean="0"/>
              <a:t>25 scientific projects are in production; more then 100 projects on to do list</a:t>
            </a:r>
          </a:p>
          <a:p>
            <a:r>
              <a:rPr lang="en-GB" noProof="0" dirty="0" smtClean="0"/>
              <a:t>Healthdata.be</a:t>
            </a:r>
          </a:p>
          <a:p>
            <a:pPr lvl="1"/>
            <a:r>
              <a:rPr lang="en-GB" noProof="0" dirty="0" smtClean="0"/>
              <a:t>collects very diverse clinical data: vital signs, diagnoses, procedures, but also complex ‘Next Generation Sequence data’, and will also collect Patient Reported Outcomes and Patient Reported Experiences</a:t>
            </a:r>
          </a:p>
          <a:p>
            <a:pPr lvl="1"/>
            <a:r>
              <a:rPr lang="en-GB" noProof="0" dirty="0" smtClean="0"/>
              <a:t>collaborates with other data warehouses: e.g. Crossroads Bank for Social Security for research on social impact of diseases and therapies</a:t>
            </a:r>
          </a:p>
        </p:txBody>
      </p:sp>
      <p:sp>
        <p:nvSpPr>
          <p:cNvPr id="6" name="Slide Number Placeholder 5"/>
          <p:cNvSpPr>
            <a:spLocks noGrp="1"/>
          </p:cNvSpPr>
          <p:nvPr>
            <p:ph type="sldNum" sz="quarter" idx="12"/>
          </p:nvPr>
        </p:nvSpPr>
        <p:spPr/>
        <p:txBody>
          <a:bodyPr/>
          <a:lstStyle/>
          <a:p>
            <a:r>
              <a:rPr lang="fr-BE" smtClean="0"/>
              <a:t>- </a:t>
            </a:r>
            <a:fld id="{30A9230E-FFBB-4CCB-ABD7-198084EDE768}" type="slidenum">
              <a:rPr lang="fr-BE" smtClean="0"/>
              <a:pPr/>
              <a:t>24</a:t>
            </a:fld>
            <a:r>
              <a:rPr lang="fr-BE" smtClean="0"/>
              <a:t> - </a:t>
            </a:r>
            <a:endParaRPr lang="fr-BE" dirty="0"/>
          </a:p>
        </p:txBody>
      </p:sp>
    </p:spTree>
    <p:extLst>
      <p:ext uri="{BB962C8B-B14F-4D97-AF65-F5344CB8AC3E}">
        <p14:creationId xmlns:p14="http://schemas.microsoft.com/office/powerpoint/2010/main" val="224109089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20" y="-41242"/>
            <a:ext cx="9144000" cy="908720"/>
          </a:xfrm>
        </p:spPr>
        <p:txBody>
          <a:bodyPr lIns="0" rIns="0">
            <a:noAutofit/>
          </a:bodyPr>
          <a:lstStyle/>
          <a:p>
            <a:r>
              <a:rPr lang="en-GB" sz="3200" noProof="0" dirty="0" smtClean="0"/>
              <a:t>Key determinant: multidimensional interoperability</a:t>
            </a:r>
            <a:endParaRPr lang="en-GB" sz="3200" noProof="0" dirty="0"/>
          </a:p>
        </p:txBody>
      </p:sp>
      <p:grpSp>
        <p:nvGrpSpPr>
          <p:cNvPr id="4" name="Group 3"/>
          <p:cNvGrpSpPr/>
          <p:nvPr/>
        </p:nvGrpSpPr>
        <p:grpSpPr>
          <a:xfrm>
            <a:off x="255589" y="1064855"/>
            <a:ext cx="8545512" cy="5388482"/>
            <a:chOff x="255588" y="1064854"/>
            <a:chExt cx="8632825" cy="5548313"/>
          </a:xfrm>
        </p:grpSpPr>
        <p:pic>
          <p:nvPicPr>
            <p:cNvPr id="1028" name="Picture 4" descr="Afbeeldingsresultaat voor gd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44028" y="1294216"/>
              <a:ext cx="1386251" cy="693126"/>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5588" y="1064854"/>
              <a:ext cx="8632825" cy="554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1318545" y="5652181"/>
              <a:ext cx="6506909" cy="369332"/>
            </a:xfrm>
            <a:prstGeom prst="rect">
              <a:avLst/>
            </a:prstGeom>
            <a:noFill/>
          </p:spPr>
          <p:txBody>
            <a:bodyPr wrap="none" rtlCol="0">
              <a:spAutoFit/>
            </a:bodyPr>
            <a:lstStyle/>
            <a:p>
              <a:r>
                <a:rPr lang="en-US" b="1" dirty="0" smtClean="0">
                  <a:solidFill>
                    <a:schemeClr val="accent5">
                      <a:lumMod val="75000"/>
                    </a:schemeClr>
                  </a:solidFill>
                </a:rPr>
                <a:t>Being ‘technically’ able to exchange data is not enough !</a:t>
              </a:r>
              <a:endParaRPr lang="en-US" b="1" dirty="0">
                <a:solidFill>
                  <a:schemeClr val="accent5">
                    <a:lumMod val="75000"/>
                  </a:schemeClr>
                </a:solidFill>
              </a:endParaRPr>
            </a:p>
          </p:txBody>
        </p:sp>
      </p:grpSp>
      <p:sp>
        <p:nvSpPr>
          <p:cNvPr id="3" name="Slide Number Placeholder 2"/>
          <p:cNvSpPr>
            <a:spLocks noGrp="1"/>
          </p:cNvSpPr>
          <p:nvPr>
            <p:ph type="sldNum" sz="quarter" idx="12"/>
          </p:nvPr>
        </p:nvSpPr>
        <p:spPr/>
        <p:txBody>
          <a:bodyPr/>
          <a:lstStyle/>
          <a:p>
            <a:r>
              <a:rPr lang="fr-BE" smtClean="0"/>
              <a:t>- </a:t>
            </a:r>
            <a:fld id="{30A9230E-FFBB-4CCB-ABD7-198084EDE768}" type="slidenum">
              <a:rPr lang="fr-BE" smtClean="0"/>
              <a:pPr/>
              <a:t>25</a:t>
            </a:fld>
            <a:r>
              <a:rPr lang="fr-BE" smtClean="0"/>
              <a:t> - </a:t>
            </a:r>
            <a:endParaRPr lang="fr-BE" dirty="0"/>
          </a:p>
        </p:txBody>
      </p:sp>
    </p:spTree>
    <p:extLst>
      <p:ext uri="{BB962C8B-B14F-4D97-AF65-F5344CB8AC3E}">
        <p14:creationId xmlns:p14="http://schemas.microsoft.com/office/powerpoint/2010/main" val="172083863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smtClean="0"/>
              <a:t>Key determinant: trust</a:t>
            </a:r>
            <a:endParaRPr lang="en-GB" noProof="0" dirty="0"/>
          </a:p>
        </p:txBody>
      </p:sp>
      <p:sp>
        <p:nvSpPr>
          <p:cNvPr id="3" name="Content Placeholder 2"/>
          <p:cNvSpPr>
            <a:spLocks noGrp="1"/>
          </p:cNvSpPr>
          <p:nvPr>
            <p:ph idx="1"/>
          </p:nvPr>
        </p:nvSpPr>
        <p:spPr/>
        <p:txBody>
          <a:bodyPr/>
          <a:lstStyle/>
          <a:p>
            <a:r>
              <a:rPr lang="en-GB" noProof="0" dirty="0" smtClean="0"/>
              <a:t>All scientific projects are - before entering into production - subject to :</a:t>
            </a:r>
          </a:p>
          <a:p>
            <a:pPr lvl="1"/>
            <a:r>
              <a:rPr lang="en-GB" dirty="0" err="1"/>
              <a:t>i</a:t>
            </a:r>
            <a:r>
              <a:rPr lang="en-GB" noProof="0" dirty="0" err="1" smtClean="0"/>
              <a:t>nternal</a:t>
            </a:r>
            <a:r>
              <a:rPr lang="en-GB" noProof="0" dirty="0" smtClean="0"/>
              <a:t> evaluation by responsible physician and Data Protection Officer (DPO)</a:t>
            </a:r>
          </a:p>
          <a:p>
            <a:pPr lvl="1"/>
            <a:r>
              <a:rPr lang="en-GB" noProof="0" dirty="0" smtClean="0"/>
              <a:t>external evaluation by Steering Committee and Information Security Committee</a:t>
            </a:r>
          </a:p>
          <a:p>
            <a:endParaRPr lang="en-GB" noProof="0" dirty="0" smtClean="0"/>
          </a:p>
          <a:p>
            <a:r>
              <a:rPr lang="en-GB" noProof="0" dirty="0" smtClean="0"/>
              <a:t>Collected data becomes available for researchers only after small </a:t>
            </a:r>
            <a:r>
              <a:rPr lang="en-GB" dirty="0"/>
              <a:t>c</a:t>
            </a:r>
            <a:r>
              <a:rPr lang="en-GB" noProof="0" dirty="0" smtClean="0"/>
              <a:t>ell </a:t>
            </a:r>
            <a:r>
              <a:rPr lang="en-GB" dirty="0"/>
              <a:t>r</a:t>
            </a:r>
            <a:r>
              <a:rPr lang="en-GB" noProof="0" dirty="0" err="1" smtClean="0"/>
              <a:t>isk</a:t>
            </a:r>
            <a:r>
              <a:rPr lang="en-GB" noProof="0" dirty="0" smtClean="0"/>
              <a:t> analysis by independent specialists, appointed by Information Security Committee</a:t>
            </a:r>
          </a:p>
          <a:p>
            <a:endParaRPr lang="en-GB" noProof="0" dirty="0" smtClean="0"/>
          </a:p>
          <a:p>
            <a:pPr marL="0" indent="0">
              <a:buNone/>
            </a:pPr>
            <a:endParaRPr lang="en-GB" noProof="0" dirty="0" smtClean="0"/>
          </a:p>
          <a:p>
            <a:endParaRPr lang="en-GB" noProof="0" dirty="0"/>
          </a:p>
        </p:txBody>
      </p:sp>
      <p:sp>
        <p:nvSpPr>
          <p:cNvPr id="6" name="Slide Number Placeholder 5"/>
          <p:cNvSpPr>
            <a:spLocks noGrp="1"/>
          </p:cNvSpPr>
          <p:nvPr>
            <p:ph type="sldNum" sz="quarter" idx="12"/>
          </p:nvPr>
        </p:nvSpPr>
        <p:spPr/>
        <p:txBody>
          <a:bodyPr/>
          <a:lstStyle/>
          <a:p>
            <a:r>
              <a:rPr lang="fr-BE" smtClean="0"/>
              <a:t>- </a:t>
            </a:r>
            <a:fld id="{30A9230E-FFBB-4CCB-ABD7-198084EDE768}" type="slidenum">
              <a:rPr lang="fr-BE" smtClean="0"/>
              <a:pPr/>
              <a:t>26</a:t>
            </a:fld>
            <a:r>
              <a:rPr lang="fr-BE" smtClean="0"/>
              <a:t> - </a:t>
            </a:r>
            <a:endParaRPr lang="fr-BE" dirty="0"/>
          </a:p>
        </p:txBody>
      </p:sp>
    </p:spTree>
    <p:extLst>
      <p:ext uri="{BB962C8B-B14F-4D97-AF65-F5344CB8AC3E}">
        <p14:creationId xmlns:p14="http://schemas.microsoft.com/office/powerpoint/2010/main" val="141649693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smtClean="0"/>
              <a:t>Key determinant: trust</a:t>
            </a:r>
            <a:endParaRPr lang="en-GB" noProof="0" dirty="0"/>
          </a:p>
        </p:txBody>
      </p:sp>
      <p:sp>
        <p:nvSpPr>
          <p:cNvPr id="3" name="Content Placeholder 2"/>
          <p:cNvSpPr>
            <a:spLocks noGrp="1"/>
          </p:cNvSpPr>
          <p:nvPr>
            <p:ph idx="1"/>
          </p:nvPr>
        </p:nvSpPr>
        <p:spPr/>
        <p:txBody>
          <a:bodyPr>
            <a:normAutofit fontScale="92500"/>
          </a:bodyPr>
          <a:lstStyle/>
          <a:p>
            <a:r>
              <a:rPr lang="en-GB" noProof="0" dirty="0" smtClean="0"/>
              <a:t>Privacy by design: use of trusted third party (eHealth Platform) for encryption, </a:t>
            </a:r>
            <a:r>
              <a:rPr lang="en-GB" noProof="0" dirty="0" err="1" smtClean="0"/>
              <a:t>pseudonymisation</a:t>
            </a:r>
            <a:r>
              <a:rPr lang="en-GB" noProof="0" dirty="0" smtClean="0"/>
              <a:t>, authentication, …</a:t>
            </a:r>
          </a:p>
          <a:p>
            <a:r>
              <a:rPr lang="en-GB" noProof="0" dirty="0" smtClean="0"/>
              <a:t>Applications and </a:t>
            </a:r>
            <a:r>
              <a:rPr lang="en-GB" noProof="0" dirty="0" err="1" smtClean="0"/>
              <a:t>datacenter</a:t>
            </a:r>
            <a:r>
              <a:rPr lang="en-GB" noProof="0" dirty="0" smtClean="0"/>
              <a:t> are under supervision by key stakeholders (care providers, patients, governments, …) represented in Management Board </a:t>
            </a:r>
            <a:r>
              <a:rPr lang="en-GB" noProof="0" dirty="0" err="1" smtClean="0">
                <a:solidFill>
                  <a:srgbClr val="3E6E5A"/>
                </a:solidFill>
              </a:rPr>
              <a:t>eHealth</a:t>
            </a:r>
            <a:r>
              <a:rPr lang="en-GB" noProof="0" dirty="0" smtClean="0"/>
              <a:t> platform</a:t>
            </a:r>
          </a:p>
          <a:p>
            <a:r>
              <a:rPr lang="en-GB" noProof="0" dirty="0" smtClean="0"/>
              <a:t>Monitoring and auditing: use of software that monitors all activity on infrastructure</a:t>
            </a:r>
          </a:p>
          <a:p>
            <a:r>
              <a:rPr lang="en-GB" noProof="0" dirty="0" smtClean="0"/>
              <a:t>Foreseen migration (2019) towards and thus benefit of security measures and services of VAS G-Cloud were other applications with highly sensitive data function</a:t>
            </a:r>
          </a:p>
          <a:p>
            <a:pPr marL="0" indent="0">
              <a:buNone/>
            </a:pPr>
            <a:endParaRPr lang="en-GB" noProof="0" dirty="0" smtClean="0"/>
          </a:p>
          <a:p>
            <a:endParaRPr lang="en-GB" noProof="0" dirty="0" smtClean="0"/>
          </a:p>
          <a:p>
            <a:endParaRPr lang="en-GB" noProof="0" dirty="0"/>
          </a:p>
        </p:txBody>
      </p:sp>
      <p:sp>
        <p:nvSpPr>
          <p:cNvPr id="6" name="Slide Number Placeholder 5"/>
          <p:cNvSpPr>
            <a:spLocks noGrp="1"/>
          </p:cNvSpPr>
          <p:nvPr>
            <p:ph type="sldNum" sz="quarter" idx="12"/>
          </p:nvPr>
        </p:nvSpPr>
        <p:spPr/>
        <p:txBody>
          <a:bodyPr/>
          <a:lstStyle/>
          <a:p>
            <a:r>
              <a:rPr lang="fr-BE" smtClean="0"/>
              <a:t>- </a:t>
            </a:r>
            <a:fld id="{30A9230E-FFBB-4CCB-ABD7-198084EDE768}" type="slidenum">
              <a:rPr lang="fr-BE" smtClean="0"/>
              <a:pPr/>
              <a:t>27</a:t>
            </a:fld>
            <a:r>
              <a:rPr lang="fr-BE" smtClean="0"/>
              <a:t> - </a:t>
            </a:r>
            <a:endParaRPr lang="fr-BE" dirty="0"/>
          </a:p>
        </p:txBody>
      </p:sp>
    </p:spTree>
    <p:extLst>
      <p:ext uri="{BB962C8B-B14F-4D97-AF65-F5344CB8AC3E}">
        <p14:creationId xmlns:p14="http://schemas.microsoft.com/office/powerpoint/2010/main" val="5042304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noProof="0" smtClean="0">
                <a:latin typeface="+mn-lt"/>
              </a:rPr>
              <a:t>Governance of Healthdata.be platform</a:t>
            </a:r>
            <a:endParaRPr lang="en-GB" noProof="0">
              <a:latin typeface="+mn-lt"/>
            </a:endParaRPr>
          </a:p>
        </p:txBody>
      </p:sp>
      <p:sp>
        <p:nvSpPr>
          <p:cNvPr id="24" name="Rectangle 2"/>
          <p:cNvSpPr/>
          <p:nvPr/>
        </p:nvSpPr>
        <p:spPr>
          <a:xfrm>
            <a:off x="3255947" y="1890456"/>
            <a:ext cx="3137609" cy="4104456"/>
          </a:xfrm>
          <a:prstGeom prst="rect">
            <a:avLst/>
          </a:prstGeom>
          <a:solidFill>
            <a:srgbClr val="FFFFFF"/>
          </a:solidFill>
          <a:ln w="26425" cap="flat" cmpd="sng" algn="ctr">
            <a:solidFill>
              <a:schemeClr val="accent6">
                <a:lumMod val="50000"/>
              </a:scheme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smtClean="0">
              <a:ln>
                <a:noFill/>
              </a:ln>
              <a:solidFill>
                <a:srgbClr val="000000"/>
              </a:solidFill>
              <a:effectLst/>
              <a:uLnTx/>
              <a:uFillTx/>
              <a:latin typeface="+mn-lt"/>
              <a:ea typeface="+mn-ea"/>
              <a:cs typeface="+mn-cs"/>
            </a:endParaRPr>
          </a:p>
        </p:txBody>
      </p:sp>
      <p:sp>
        <p:nvSpPr>
          <p:cNvPr id="25" name="Rectangle 3"/>
          <p:cNvSpPr/>
          <p:nvPr/>
        </p:nvSpPr>
        <p:spPr>
          <a:xfrm>
            <a:off x="826265" y="2092737"/>
            <a:ext cx="2130311" cy="1008112"/>
          </a:xfrm>
          <a:prstGeom prst="rect">
            <a:avLst/>
          </a:prstGeom>
          <a:solidFill>
            <a:schemeClr val="accent2"/>
          </a:solidFill>
          <a:ln w="26425" cap="flat" cmpd="sng" algn="ctr">
            <a:solidFill>
              <a:schemeClr val="accent6">
                <a:lumMod val="50000"/>
              </a:scheme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l-BE" sz="1800" b="0" i="0" u="none" strike="noStrike" kern="0" cap="none" spc="0" normalizeH="0" baseline="0" noProof="0" dirty="0" smtClean="0">
                <a:ln>
                  <a:noFill/>
                </a:ln>
                <a:solidFill>
                  <a:srgbClr val="FFFFFF"/>
                </a:solidFill>
                <a:effectLst/>
                <a:uLnTx/>
                <a:uFillTx/>
                <a:latin typeface="+mn-lt"/>
                <a:ea typeface="+mn-ea"/>
                <a:cs typeface="+mn-cs"/>
              </a:rPr>
              <a:t>Users Committee eHealth Platform</a:t>
            </a:r>
            <a:endParaRPr kumimoji="0" lang="en-US" sz="1800" b="0" i="0" u="none" strike="noStrike" kern="0" cap="none" spc="0" normalizeH="0" baseline="0" noProof="0" dirty="0" smtClean="0">
              <a:ln>
                <a:noFill/>
              </a:ln>
              <a:solidFill>
                <a:srgbClr val="FFFFFF"/>
              </a:solidFill>
              <a:effectLst/>
              <a:uLnTx/>
              <a:uFillTx/>
              <a:latin typeface="+mn-lt"/>
              <a:ea typeface="+mn-ea"/>
              <a:cs typeface="+mn-cs"/>
            </a:endParaRPr>
          </a:p>
        </p:txBody>
      </p:sp>
      <p:sp>
        <p:nvSpPr>
          <p:cNvPr id="26" name="Rectangle 4"/>
          <p:cNvSpPr/>
          <p:nvPr/>
        </p:nvSpPr>
        <p:spPr>
          <a:xfrm>
            <a:off x="4171016" y="2594597"/>
            <a:ext cx="1931304" cy="1008112"/>
          </a:xfrm>
          <a:prstGeom prst="rect">
            <a:avLst/>
          </a:prstGeom>
          <a:solidFill>
            <a:schemeClr val="accent2"/>
          </a:solidFill>
          <a:ln w="26425" cap="flat" cmpd="sng" algn="ctr">
            <a:solidFill>
              <a:schemeClr val="accent6">
                <a:lumMod val="50000"/>
              </a:scheme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rgbClr val="FFFFFF"/>
                </a:solidFill>
                <a:effectLst/>
                <a:uLnTx/>
                <a:uFillTx/>
                <a:latin typeface="+mn-lt"/>
                <a:ea typeface="+mn-ea"/>
                <a:cs typeface="+mn-cs"/>
              </a:rPr>
              <a:t>Steering Committee</a:t>
            </a:r>
          </a:p>
        </p:txBody>
      </p:sp>
      <p:sp>
        <p:nvSpPr>
          <p:cNvPr id="27" name="Rectangle 5"/>
          <p:cNvSpPr/>
          <p:nvPr/>
        </p:nvSpPr>
        <p:spPr>
          <a:xfrm>
            <a:off x="4171016" y="4635333"/>
            <a:ext cx="1931304" cy="1008112"/>
          </a:xfrm>
          <a:prstGeom prst="rect">
            <a:avLst/>
          </a:prstGeom>
          <a:solidFill>
            <a:schemeClr val="accent2"/>
          </a:solidFill>
          <a:ln w="26425" cap="flat" cmpd="sng" algn="ctr">
            <a:solidFill>
              <a:schemeClr val="accent6">
                <a:lumMod val="50000"/>
              </a:scheme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l-BE" sz="1800" b="0" i="0" u="none" strike="noStrike" kern="0" cap="none" spc="0" normalizeH="0" baseline="0" noProof="0" dirty="0" smtClean="0">
                <a:ln>
                  <a:noFill/>
                </a:ln>
                <a:solidFill>
                  <a:srgbClr val="FFFFFF"/>
                </a:solidFill>
                <a:effectLst/>
                <a:uLnTx/>
                <a:uFillTx/>
                <a:latin typeface="+mn-lt"/>
                <a:ea typeface="+mn-ea"/>
                <a:cs typeface="+mn-cs"/>
              </a:rPr>
              <a:t>Administration</a:t>
            </a:r>
          </a:p>
        </p:txBody>
      </p:sp>
      <p:cxnSp>
        <p:nvCxnSpPr>
          <p:cNvPr id="28" name="Elbow Connector 7"/>
          <p:cNvCxnSpPr/>
          <p:nvPr/>
        </p:nvCxnSpPr>
        <p:spPr>
          <a:xfrm rot="5400000">
            <a:off x="6580902" y="4007369"/>
            <a:ext cx="972108" cy="1346794"/>
          </a:xfrm>
          <a:prstGeom prst="bentConnector2">
            <a:avLst/>
          </a:prstGeom>
          <a:noFill/>
          <a:ln w="28575" cap="flat" cmpd="sng" algn="ctr">
            <a:solidFill>
              <a:schemeClr val="accent6">
                <a:lumMod val="50000"/>
              </a:schemeClr>
            </a:solidFill>
            <a:prstDash val="solid"/>
            <a:tailEnd type="arrow"/>
          </a:ln>
          <a:effectLst/>
        </p:spPr>
      </p:cxnSp>
      <p:sp>
        <p:nvSpPr>
          <p:cNvPr id="29" name="Rectangle 8"/>
          <p:cNvSpPr/>
          <p:nvPr/>
        </p:nvSpPr>
        <p:spPr>
          <a:xfrm>
            <a:off x="6979421" y="2610536"/>
            <a:ext cx="1521864" cy="1578471"/>
          </a:xfrm>
          <a:prstGeom prst="rect">
            <a:avLst/>
          </a:prstGeom>
          <a:solidFill>
            <a:schemeClr val="accent2"/>
          </a:solidFill>
          <a:ln w="26425" cap="flat" cmpd="sng" algn="ctr">
            <a:solidFill>
              <a:schemeClr val="accent6">
                <a:lumMod val="50000"/>
              </a:scheme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GB" kern="0" dirty="0" smtClean="0">
                <a:solidFill>
                  <a:srgbClr val="FFFFFF"/>
                </a:solidFill>
                <a:latin typeface="+mn-lt"/>
                <a:cs typeface="+mn-cs"/>
              </a:rPr>
              <a:t>Information Security </a:t>
            </a:r>
            <a:r>
              <a:rPr kumimoji="0" lang="en-GB" sz="1800" b="0" i="0" u="none" strike="noStrike" kern="0" cap="none" spc="0" normalizeH="0" baseline="0" noProof="0" dirty="0" smtClean="0">
                <a:ln>
                  <a:noFill/>
                </a:ln>
                <a:solidFill>
                  <a:srgbClr val="FFFFFF"/>
                </a:solidFill>
                <a:effectLst/>
                <a:uLnTx/>
                <a:uFillTx/>
                <a:latin typeface="+mn-lt"/>
                <a:cs typeface="+mn-cs"/>
              </a:rPr>
              <a:t>Committee</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nl-BE" sz="1800" b="0" i="0" u="none" strike="noStrike" kern="0" cap="none" spc="0" normalizeH="0" baseline="0" noProof="0" dirty="0" smtClean="0">
                <a:ln>
                  <a:noFill/>
                </a:ln>
                <a:solidFill>
                  <a:srgbClr val="FFFFFF"/>
                </a:solidFill>
                <a:effectLst/>
                <a:uLnTx/>
                <a:uFillTx/>
                <a:latin typeface="+mn-lt"/>
                <a:cs typeface="+mn-cs"/>
              </a:rPr>
              <a:t>(</a:t>
            </a:r>
            <a:r>
              <a:rPr kumimoji="0" lang="en-GB" sz="1800" b="0" i="0" u="none" strike="noStrike" kern="0" cap="none" spc="0" normalizeH="0" baseline="0" noProof="0" dirty="0" smtClean="0">
                <a:ln>
                  <a:noFill/>
                </a:ln>
                <a:solidFill>
                  <a:srgbClr val="FFFFFF"/>
                </a:solidFill>
                <a:effectLst/>
                <a:uLnTx/>
                <a:uFillTx/>
                <a:latin typeface="+mn-lt"/>
                <a:cs typeface="+mn-cs"/>
              </a:rPr>
              <a:t>Parliament</a:t>
            </a:r>
            <a:r>
              <a:rPr kumimoji="0" lang="nl-BE" sz="1800" b="0" i="0" u="none" strike="noStrike" kern="0" cap="none" spc="0" normalizeH="0" baseline="0" noProof="0" dirty="0" smtClean="0">
                <a:ln>
                  <a:noFill/>
                </a:ln>
                <a:solidFill>
                  <a:srgbClr val="FFFFFF"/>
                </a:solidFill>
                <a:effectLst/>
                <a:uLnTx/>
                <a:uFillTx/>
                <a:latin typeface="+mn-lt"/>
                <a:cs typeface="+mn-cs"/>
              </a:rPr>
              <a:t>)</a:t>
            </a:r>
            <a:endParaRPr kumimoji="0" lang="en-US" sz="1800" b="0" i="0" u="none" strike="noStrike" kern="0" cap="none" spc="0" normalizeH="0" baseline="0" noProof="0" dirty="0" smtClean="0">
              <a:ln>
                <a:noFill/>
              </a:ln>
              <a:solidFill>
                <a:srgbClr val="FFFFFF"/>
              </a:solidFill>
              <a:effectLst/>
              <a:uLnTx/>
              <a:uFillTx/>
              <a:latin typeface="+mn-lt"/>
              <a:cs typeface="+mn-cs"/>
            </a:endParaRPr>
          </a:p>
        </p:txBody>
      </p:sp>
      <p:cxnSp>
        <p:nvCxnSpPr>
          <p:cNvPr id="30" name="Straight Arrow Connector 29"/>
          <p:cNvCxnSpPr/>
          <p:nvPr/>
        </p:nvCxnSpPr>
        <p:spPr>
          <a:xfrm>
            <a:off x="2956576" y="2706326"/>
            <a:ext cx="1214440" cy="0"/>
          </a:xfrm>
          <a:prstGeom prst="straightConnector1">
            <a:avLst/>
          </a:prstGeom>
          <a:noFill/>
          <a:ln w="28575" cap="flat" cmpd="sng" algn="ctr">
            <a:solidFill>
              <a:schemeClr val="accent6">
                <a:lumMod val="50000"/>
              </a:schemeClr>
            </a:solidFill>
            <a:prstDash val="solid"/>
            <a:tailEnd type="arrow"/>
          </a:ln>
          <a:effectLst/>
        </p:spPr>
      </p:cxnSp>
      <p:cxnSp>
        <p:nvCxnSpPr>
          <p:cNvPr id="31" name="Straight Arrow Connector 15"/>
          <p:cNvCxnSpPr/>
          <p:nvPr/>
        </p:nvCxnSpPr>
        <p:spPr>
          <a:xfrm>
            <a:off x="4957912" y="3618648"/>
            <a:ext cx="0" cy="1004292"/>
          </a:xfrm>
          <a:prstGeom prst="straightConnector1">
            <a:avLst/>
          </a:prstGeom>
          <a:noFill/>
          <a:ln w="28575" cap="flat" cmpd="sng" algn="ctr">
            <a:solidFill>
              <a:schemeClr val="accent6">
                <a:lumMod val="50000"/>
              </a:schemeClr>
            </a:solidFill>
            <a:prstDash val="solid"/>
            <a:tailEnd type="arrow"/>
          </a:ln>
          <a:effectLst/>
        </p:spPr>
      </p:cxnSp>
      <p:cxnSp>
        <p:nvCxnSpPr>
          <p:cNvPr id="32" name="Straight Arrow Connector 17"/>
          <p:cNvCxnSpPr/>
          <p:nvPr/>
        </p:nvCxnSpPr>
        <p:spPr>
          <a:xfrm flipV="1">
            <a:off x="5286796" y="3618648"/>
            <a:ext cx="0" cy="1004292"/>
          </a:xfrm>
          <a:prstGeom prst="straightConnector1">
            <a:avLst/>
          </a:prstGeom>
          <a:noFill/>
          <a:ln w="28575" cap="flat" cmpd="sng" algn="ctr">
            <a:solidFill>
              <a:schemeClr val="accent6">
                <a:lumMod val="50000"/>
              </a:schemeClr>
            </a:solidFill>
            <a:prstDash val="solid"/>
            <a:tailEnd type="arrow"/>
          </a:ln>
          <a:effectLst/>
        </p:spPr>
      </p:cxnSp>
      <p:sp>
        <p:nvSpPr>
          <p:cNvPr id="33" name="TextBox 18"/>
          <p:cNvSpPr txBox="1"/>
          <p:nvPr/>
        </p:nvSpPr>
        <p:spPr>
          <a:xfrm>
            <a:off x="2953452" y="2436522"/>
            <a:ext cx="1214440" cy="307777"/>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GB" sz="1400" kern="0" noProof="0" dirty="0" smtClean="0">
                <a:solidFill>
                  <a:srgbClr val="000000"/>
                </a:solidFill>
                <a:latin typeface="+mn-lt"/>
              </a:rPr>
              <a:t>advice</a:t>
            </a:r>
            <a:endParaRPr kumimoji="0" lang="en-GB" sz="1400" b="0" i="0" u="none" strike="noStrike" kern="0" cap="none" spc="0" normalizeH="0" baseline="0" noProof="0" dirty="0" smtClean="0">
              <a:ln>
                <a:noFill/>
              </a:ln>
              <a:solidFill>
                <a:srgbClr val="000000"/>
              </a:solidFill>
              <a:effectLst/>
              <a:uLnTx/>
              <a:uFillTx/>
              <a:latin typeface="+mn-lt"/>
            </a:endParaRPr>
          </a:p>
        </p:txBody>
      </p:sp>
      <p:sp>
        <p:nvSpPr>
          <p:cNvPr id="34" name="Rectangle 19"/>
          <p:cNvSpPr/>
          <p:nvPr/>
        </p:nvSpPr>
        <p:spPr>
          <a:xfrm>
            <a:off x="3959397" y="3980551"/>
            <a:ext cx="1021433" cy="523220"/>
          </a:xfrm>
          <a:prstGeom prst="rect">
            <a:avLst/>
          </a:prstGeom>
        </p:spPr>
        <p:txBody>
          <a:bodyPr wrap="none">
            <a:spAutoFit/>
          </a:body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n-GB" sz="1400" b="0" i="0" u="none" strike="noStrike" kern="0" cap="none" spc="0" normalizeH="0" baseline="0" noProof="0" dirty="0" smtClean="0">
                <a:ln>
                  <a:noFill/>
                </a:ln>
                <a:solidFill>
                  <a:srgbClr val="000000"/>
                </a:solidFill>
                <a:effectLst/>
                <a:uLnTx/>
                <a:uFillTx/>
                <a:latin typeface="+mn-lt"/>
              </a:rPr>
              <a:t>decision</a:t>
            </a:r>
          </a:p>
          <a:p>
            <a:pPr marL="0" marR="0" lvl="0" indent="0" algn="r" defTabSz="914400" eaLnBrk="1" fontAlgn="auto" latinLnBrk="0" hangingPunct="1">
              <a:lnSpc>
                <a:spcPct val="100000"/>
              </a:lnSpc>
              <a:spcBef>
                <a:spcPts val="0"/>
              </a:spcBef>
              <a:spcAft>
                <a:spcPts val="0"/>
              </a:spcAft>
              <a:buClrTx/>
              <a:buSzTx/>
              <a:buFontTx/>
              <a:buNone/>
              <a:tabLst/>
              <a:defRPr/>
            </a:pPr>
            <a:r>
              <a:rPr kumimoji="0" lang="en-GB" sz="1400" b="0" i="0" u="none" strike="noStrike" kern="0" cap="none" spc="0" normalizeH="0" baseline="0" noProof="0" dirty="0" smtClean="0">
                <a:ln>
                  <a:noFill/>
                </a:ln>
                <a:solidFill>
                  <a:srgbClr val="000000"/>
                </a:solidFill>
                <a:effectLst/>
                <a:uLnTx/>
                <a:uFillTx/>
                <a:latin typeface="+mn-lt"/>
              </a:rPr>
              <a:t>supervision</a:t>
            </a:r>
          </a:p>
        </p:txBody>
      </p:sp>
      <p:sp>
        <p:nvSpPr>
          <p:cNvPr id="35" name="Rectangle 20"/>
          <p:cNvSpPr/>
          <p:nvPr/>
        </p:nvSpPr>
        <p:spPr>
          <a:xfrm>
            <a:off x="5239119" y="3993252"/>
            <a:ext cx="1075936"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400" b="0" i="0" u="none" strike="noStrike" kern="0" cap="none" spc="0" normalizeH="0" baseline="0" noProof="0" dirty="0" smtClean="0">
                <a:ln>
                  <a:noFill/>
                </a:ln>
                <a:solidFill>
                  <a:srgbClr val="000000"/>
                </a:solidFill>
                <a:effectLst/>
                <a:uLnTx/>
                <a:uFillTx/>
                <a:latin typeface="+mn-lt"/>
              </a:rPr>
              <a:t>proposal for</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1400" b="0" i="0" u="none" strike="noStrike" kern="0" cap="none" spc="0" normalizeH="0" baseline="0" noProof="0" dirty="0" smtClean="0">
                <a:ln>
                  <a:noFill/>
                </a:ln>
                <a:solidFill>
                  <a:srgbClr val="000000"/>
                </a:solidFill>
                <a:effectLst/>
                <a:uLnTx/>
                <a:uFillTx/>
                <a:latin typeface="+mn-lt"/>
              </a:rPr>
              <a:t>decision</a:t>
            </a:r>
          </a:p>
        </p:txBody>
      </p:sp>
      <p:sp>
        <p:nvSpPr>
          <p:cNvPr id="36" name="Rectangle 21"/>
          <p:cNvSpPr/>
          <p:nvPr/>
        </p:nvSpPr>
        <p:spPr>
          <a:xfrm>
            <a:off x="6529256" y="4864484"/>
            <a:ext cx="1208985" cy="307777"/>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nl-BE" sz="1400" b="0" i="0" u="none" strike="noStrike" kern="0" cap="none" spc="0" normalizeH="0" baseline="0" noProof="0" dirty="0" smtClean="0">
                <a:ln>
                  <a:noFill/>
                </a:ln>
                <a:solidFill>
                  <a:srgbClr val="000000"/>
                </a:solidFill>
                <a:effectLst/>
                <a:uLnTx/>
                <a:uFillTx/>
                <a:latin typeface="+mn-lt"/>
              </a:rPr>
              <a:t>authorisation</a:t>
            </a:r>
            <a:endParaRPr kumimoji="0" lang="en-US" sz="1400" b="0" i="0" u="none" strike="noStrike" kern="0" cap="none" spc="0" normalizeH="0" baseline="0" noProof="0" dirty="0" smtClean="0">
              <a:ln>
                <a:noFill/>
              </a:ln>
              <a:solidFill>
                <a:srgbClr val="000000"/>
              </a:solidFill>
              <a:effectLst/>
              <a:uLnTx/>
              <a:uFillTx/>
              <a:latin typeface="+mn-lt"/>
            </a:endParaRPr>
          </a:p>
        </p:txBody>
      </p:sp>
      <p:sp>
        <p:nvSpPr>
          <p:cNvPr id="37" name="TextBox 22"/>
          <p:cNvSpPr txBox="1"/>
          <p:nvPr/>
        </p:nvSpPr>
        <p:spPr>
          <a:xfrm>
            <a:off x="3255947" y="1890456"/>
            <a:ext cx="3137612" cy="369332"/>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l-BE" sz="1800" b="0" i="0" u="none" strike="noStrike" kern="0" cap="none" spc="0" normalizeH="0" baseline="0" noProof="0" dirty="0" smtClean="0">
                <a:ln>
                  <a:noFill/>
                </a:ln>
                <a:solidFill>
                  <a:srgbClr val="000000"/>
                </a:solidFill>
                <a:effectLst/>
                <a:uLnTx/>
                <a:uFillTx/>
                <a:latin typeface="+mn-lt"/>
              </a:rPr>
              <a:t>Healthdata.be platform</a:t>
            </a:r>
            <a:endParaRPr kumimoji="0" lang="en-US" sz="1800" b="0" i="0" u="none" strike="noStrike" kern="0" cap="none" spc="0" normalizeH="0" baseline="0" noProof="0" dirty="0" smtClean="0">
              <a:ln>
                <a:noFill/>
              </a:ln>
              <a:solidFill>
                <a:srgbClr val="000000"/>
              </a:solidFill>
              <a:effectLst/>
              <a:uLnTx/>
              <a:uFillTx/>
              <a:latin typeface="+mn-lt"/>
            </a:endParaRPr>
          </a:p>
        </p:txBody>
      </p:sp>
      <p:sp>
        <p:nvSpPr>
          <p:cNvPr id="38" name="Rectangle 2"/>
          <p:cNvSpPr/>
          <p:nvPr/>
        </p:nvSpPr>
        <p:spPr>
          <a:xfrm>
            <a:off x="3093579" y="1386215"/>
            <a:ext cx="3452378" cy="4761098"/>
          </a:xfrm>
          <a:prstGeom prst="rect">
            <a:avLst/>
          </a:prstGeom>
          <a:noFill/>
          <a:ln w="26425" cap="flat" cmpd="sng" algn="ctr">
            <a:solidFill>
              <a:schemeClr val="accent6">
                <a:lumMod val="50000"/>
              </a:schemeClr>
            </a:solidFill>
            <a:prstDash val="solid"/>
          </a:ln>
          <a:effectLst/>
        </p:spPr>
        <p:txBody>
          <a:bodyPr rtlCol="0" anchor="t" anchorCtr="0"/>
          <a:lstStyle/>
          <a:p>
            <a:pPr marL="0" marR="0" lvl="0" indent="0" algn="ctr" defTabSz="914400" eaLnBrk="1" fontAlgn="auto" latinLnBrk="0" hangingPunct="1">
              <a:lnSpc>
                <a:spcPct val="100000"/>
              </a:lnSpc>
              <a:spcBef>
                <a:spcPts val="0"/>
              </a:spcBef>
              <a:spcAft>
                <a:spcPts val="0"/>
              </a:spcAft>
              <a:buClrTx/>
              <a:buSzTx/>
              <a:buFontTx/>
              <a:buNone/>
              <a:tabLst/>
              <a:defRPr/>
            </a:pPr>
            <a:r>
              <a:rPr lang="fr-BE" kern="0" dirty="0" smtClean="0">
                <a:solidFill>
                  <a:srgbClr val="000000"/>
                </a:solidFill>
                <a:latin typeface="+mn-lt"/>
              </a:rPr>
              <a:t>Sciensano </a:t>
            </a:r>
            <a:r>
              <a:rPr kumimoji="0" lang="fr-BE" sz="1800" b="0" i="0" u="none" strike="noStrike" kern="0" cap="none" spc="0" normalizeH="0" baseline="0" noProof="0" dirty="0" smtClean="0">
                <a:ln>
                  <a:noFill/>
                </a:ln>
                <a:solidFill>
                  <a:srgbClr val="000000"/>
                </a:solidFill>
                <a:effectLst/>
                <a:uLnTx/>
                <a:uFillTx/>
                <a:latin typeface="+mn-lt"/>
                <a:cs typeface="+mn-cs"/>
              </a:rPr>
              <a:t>(</a:t>
            </a:r>
            <a:r>
              <a:rPr lang="fr-BE" kern="0" dirty="0" smtClean="0">
                <a:solidFill>
                  <a:srgbClr val="000000"/>
                </a:solidFill>
                <a:latin typeface="+mn-lt"/>
              </a:rPr>
              <a:t>WIV-ISP </a:t>
            </a:r>
            <a:r>
              <a:rPr kumimoji="0" lang="fr-BE" sz="1800" b="0" i="0" u="none" strike="noStrike" kern="0" cap="none" spc="0" normalizeH="0" baseline="0" noProof="0" dirty="0" smtClean="0">
                <a:ln>
                  <a:noFill/>
                </a:ln>
                <a:solidFill>
                  <a:srgbClr val="000000"/>
                </a:solidFill>
                <a:effectLst/>
                <a:uLnTx/>
                <a:uFillTx/>
                <a:latin typeface="+mn-lt"/>
                <a:cs typeface="+mn-cs"/>
              </a:rPr>
              <a:t>)</a:t>
            </a:r>
            <a:endParaRPr kumimoji="0" lang="en-US" sz="1800" b="0" i="0" u="none" strike="noStrike" kern="0" cap="none" spc="0" normalizeH="0" baseline="0" noProof="0" dirty="0" smtClean="0">
              <a:ln>
                <a:noFill/>
              </a:ln>
              <a:solidFill>
                <a:srgbClr val="000000"/>
              </a:solidFill>
              <a:effectLst/>
              <a:uLnTx/>
              <a:uFillTx/>
              <a:latin typeface="+mn-lt"/>
              <a:cs typeface="+mn-cs"/>
            </a:endParaRPr>
          </a:p>
        </p:txBody>
      </p:sp>
      <p:sp>
        <p:nvSpPr>
          <p:cNvPr id="20" name="Rectangle 3"/>
          <p:cNvSpPr/>
          <p:nvPr/>
        </p:nvSpPr>
        <p:spPr>
          <a:xfrm>
            <a:off x="826265" y="4349384"/>
            <a:ext cx="2117456" cy="1008112"/>
          </a:xfrm>
          <a:prstGeom prst="rect">
            <a:avLst/>
          </a:prstGeom>
          <a:solidFill>
            <a:schemeClr val="accent2"/>
          </a:solidFill>
          <a:ln w="26425" cap="flat" cmpd="sng" algn="ctr">
            <a:solidFill>
              <a:schemeClr val="accent6">
                <a:lumMod val="50000"/>
              </a:scheme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l-BE" sz="1800" b="0" i="0" u="none" strike="noStrike" kern="0" cap="none" spc="0" normalizeH="0" baseline="0" noProof="0" dirty="0" smtClean="0">
                <a:ln>
                  <a:noFill/>
                </a:ln>
                <a:solidFill>
                  <a:srgbClr val="FFFFFF"/>
                </a:solidFill>
                <a:effectLst/>
                <a:uLnTx/>
                <a:uFillTx/>
                <a:latin typeface="+mn-lt"/>
                <a:ea typeface="+mn-ea"/>
                <a:cs typeface="+mn-cs"/>
              </a:rPr>
              <a:t>Management Board eHealth Platform</a:t>
            </a:r>
            <a:endParaRPr kumimoji="0" lang="en-US" sz="1800" b="0" i="0" u="none" strike="noStrike" kern="0" cap="none" spc="0" normalizeH="0" baseline="0" noProof="0" dirty="0" smtClean="0">
              <a:ln>
                <a:noFill/>
              </a:ln>
              <a:solidFill>
                <a:srgbClr val="FFFFFF"/>
              </a:solidFill>
              <a:effectLst/>
              <a:uLnTx/>
              <a:uFillTx/>
              <a:latin typeface="+mn-lt"/>
              <a:ea typeface="+mn-ea"/>
              <a:cs typeface="+mn-cs"/>
            </a:endParaRPr>
          </a:p>
        </p:txBody>
      </p:sp>
      <p:sp>
        <p:nvSpPr>
          <p:cNvPr id="22" name="TextBox 18"/>
          <p:cNvSpPr txBox="1"/>
          <p:nvPr/>
        </p:nvSpPr>
        <p:spPr>
          <a:xfrm>
            <a:off x="1871216" y="5357495"/>
            <a:ext cx="1214440" cy="523220"/>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GB" sz="1400" kern="0" dirty="0" smtClean="0">
                <a:solidFill>
                  <a:srgbClr val="000000"/>
                </a:solidFill>
                <a:latin typeface="+mn-lt"/>
              </a:rPr>
              <a:t>technological</a:t>
            </a:r>
            <a:endParaRPr lang="en-GB" sz="1400" kern="0" noProof="0" dirty="0" smtClean="0">
              <a:solidFill>
                <a:srgbClr val="000000"/>
              </a:solidFill>
              <a:latin typeface="+mn-lt"/>
            </a:endParaRPr>
          </a:p>
          <a:p>
            <a:pPr marL="0" marR="0" lvl="0" indent="0" algn="ctr" defTabSz="914400" eaLnBrk="1" fontAlgn="auto" latinLnBrk="0" hangingPunct="1">
              <a:lnSpc>
                <a:spcPct val="100000"/>
              </a:lnSpc>
              <a:spcBef>
                <a:spcPts val="0"/>
              </a:spcBef>
              <a:spcAft>
                <a:spcPts val="0"/>
              </a:spcAft>
              <a:buClrTx/>
              <a:buSzTx/>
              <a:buFontTx/>
              <a:buNone/>
              <a:tabLst/>
              <a:defRPr/>
            </a:pPr>
            <a:r>
              <a:rPr lang="en-GB" sz="1400" kern="0" noProof="0" dirty="0" smtClean="0">
                <a:solidFill>
                  <a:srgbClr val="000000"/>
                </a:solidFill>
                <a:latin typeface="+mn-lt"/>
              </a:rPr>
              <a:t>supervision</a:t>
            </a:r>
            <a:endParaRPr kumimoji="0" lang="en-GB" sz="1400" b="0" i="0" u="none" strike="noStrike" kern="0" cap="none" spc="0" normalizeH="0" baseline="0" noProof="0" dirty="0" smtClean="0">
              <a:ln>
                <a:noFill/>
              </a:ln>
              <a:solidFill>
                <a:srgbClr val="000000"/>
              </a:solidFill>
              <a:effectLst/>
              <a:uLnTx/>
              <a:uFillTx/>
              <a:latin typeface="+mn-lt"/>
            </a:endParaRPr>
          </a:p>
        </p:txBody>
      </p:sp>
      <p:cxnSp>
        <p:nvCxnSpPr>
          <p:cNvPr id="7" name="Elbow Connector 6"/>
          <p:cNvCxnSpPr>
            <a:stCxn id="20" idx="2"/>
          </p:cNvCxnSpPr>
          <p:nvPr/>
        </p:nvCxnSpPr>
        <p:spPr>
          <a:xfrm rot="16200000" flipH="1">
            <a:off x="2427496" y="4814993"/>
            <a:ext cx="285949" cy="1370954"/>
          </a:xfrm>
          <a:prstGeom prst="bentConnector2">
            <a:avLst/>
          </a:prstGeom>
          <a:ln w="28575">
            <a:solidFill>
              <a:schemeClr val="accent6">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39" name="Rectangle 3"/>
          <p:cNvSpPr/>
          <p:nvPr/>
        </p:nvSpPr>
        <p:spPr>
          <a:xfrm>
            <a:off x="826265" y="3213946"/>
            <a:ext cx="2117097" cy="1008112"/>
          </a:xfrm>
          <a:prstGeom prst="rect">
            <a:avLst/>
          </a:prstGeom>
          <a:solidFill>
            <a:schemeClr val="accent2"/>
          </a:solidFill>
          <a:ln w="26425" cap="flat" cmpd="sng" algn="ctr">
            <a:solidFill>
              <a:schemeClr val="accent6">
                <a:lumMod val="50000"/>
              </a:schemeClr>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l-BE" sz="1800" b="0" i="0" u="none" strike="noStrike" kern="0" cap="none" spc="0" normalizeH="0" baseline="0" noProof="0" dirty="0" smtClean="0">
                <a:ln>
                  <a:noFill/>
                </a:ln>
                <a:solidFill>
                  <a:srgbClr val="FFFFFF"/>
                </a:solidFill>
                <a:effectLst/>
                <a:uLnTx/>
                <a:uFillTx/>
                <a:latin typeface="+mn-lt"/>
                <a:ea typeface="+mn-ea"/>
                <a:cs typeface="+mn-cs"/>
              </a:rPr>
              <a:t>Belgian Consultative Committee </a:t>
            </a:r>
            <a:r>
              <a:rPr kumimoji="0" lang="en-US" sz="1800" b="0" i="0" u="none" strike="noStrike" kern="0" cap="none" spc="0" normalizeH="0" baseline="0" dirty="0" smtClean="0">
                <a:ln>
                  <a:noFill/>
                </a:ln>
                <a:solidFill>
                  <a:srgbClr val="FFFFFF"/>
                </a:solidFill>
                <a:effectLst/>
                <a:uLnTx/>
                <a:uFillTx/>
                <a:latin typeface="+mn-lt"/>
                <a:ea typeface="+mn-ea"/>
                <a:cs typeface="+mn-cs"/>
              </a:rPr>
              <a:t>Bio</a:t>
            </a:r>
            <a:r>
              <a:rPr kumimoji="0" lang="en-US" sz="1800" b="0" i="0" u="none" strike="noStrike" kern="0" cap="none" spc="0" normalizeH="0" dirty="0" smtClean="0">
                <a:ln>
                  <a:noFill/>
                </a:ln>
                <a:solidFill>
                  <a:srgbClr val="FFFFFF"/>
                </a:solidFill>
                <a:effectLst/>
                <a:uLnTx/>
                <a:uFillTx/>
                <a:latin typeface="+mn-lt"/>
                <a:ea typeface="+mn-ea"/>
                <a:cs typeface="+mn-cs"/>
              </a:rPr>
              <a:t>ethics</a:t>
            </a:r>
            <a:endParaRPr kumimoji="0" lang="en-US" sz="1800" b="0" i="0" u="none" strike="noStrike" kern="0" cap="none" spc="0" normalizeH="0" baseline="0" dirty="0" smtClean="0">
              <a:ln>
                <a:noFill/>
              </a:ln>
              <a:solidFill>
                <a:srgbClr val="FFFFFF"/>
              </a:solidFill>
              <a:effectLst/>
              <a:uLnTx/>
              <a:uFillTx/>
              <a:latin typeface="+mn-lt"/>
              <a:ea typeface="+mn-ea"/>
              <a:cs typeface="+mn-cs"/>
            </a:endParaRPr>
          </a:p>
        </p:txBody>
      </p:sp>
      <p:cxnSp>
        <p:nvCxnSpPr>
          <p:cNvPr id="40" name="Straight Arrow Connector 39"/>
          <p:cNvCxnSpPr/>
          <p:nvPr/>
        </p:nvCxnSpPr>
        <p:spPr>
          <a:xfrm>
            <a:off x="2943362" y="3337284"/>
            <a:ext cx="1214440" cy="0"/>
          </a:xfrm>
          <a:prstGeom prst="straightConnector1">
            <a:avLst/>
          </a:prstGeom>
          <a:noFill/>
          <a:ln w="28575" cap="flat" cmpd="sng" algn="ctr">
            <a:solidFill>
              <a:schemeClr val="accent6">
                <a:lumMod val="50000"/>
              </a:schemeClr>
            </a:solidFill>
            <a:prstDash val="solid"/>
            <a:tailEnd type="arrow"/>
          </a:ln>
          <a:effectLst/>
        </p:spPr>
      </p:cxnSp>
      <p:sp>
        <p:nvSpPr>
          <p:cNvPr id="41" name="TextBox 18"/>
          <p:cNvSpPr txBox="1"/>
          <p:nvPr/>
        </p:nvSpPr>
        <p:spPr>
          <a:xfrm>
            <a:off x="2984306" y="3054780"/>
            <a:ext cx="1214440" cy="307777"/>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GB" sz="1400" kern="0" dirty="0">
                <a:solidFill>
                  <a:srgbClr val="000000"/>
                </a:solidFill>
                <a:latin typeface="+mn-lt"/>
              </a:rPr>
              <a:t>a</a:t>
            </a:r>
            <a:r>
              <a:rPr kumimoji="0" lang="en-GB" sz="1400" b="0" i="0" u="none" strike="noStrike" kern="0" cap="none" spc="0" normalizeH="0" baseline="0" noProof="0" dirty="0" smtClean="0">
                <a:ln>
                  <a:noFill/>
                </a:ln>
                <a:solidFill>
                  <a:srgbClr val="000000"/>
                </a:solidFill>
                <a:effectLst/>
                <a:uLnTx/>
                <a:uFillTx/>
                <a:latin typeface="+mn-lt"/>
              </a:rPr>
              <a:t>d hoc advice</a:t>
            </a:r>
          </a:p>
        </p:txBody>
      </p:sp>
      <p:sp>
        <p:nvSpPr>
          <p:cNvPr id="3" name="Slide Number Placeholder 2"/>
          <p:cNvSpPr>
            <a:spLocks noGrp="1"/>
          </p:cNvSpPr>
          <p:nvPr>
            <p:ph type="sldNum" sz="quarter" idx="12"/>
          </p:nvPr>
        </p:nvSpPr>
        <p:spPr/>
        <p:txBody>
          <a:bodyPr/>
          <a:lstStyle/>
          <a:p>
            <a:r>
              <a:rPr lang="fr-BE" smtClean="0"/>
              <a:t>- </a:t>
            </a:r>
            <a:fld id="{30A9230E-FFBB-4CCB-ABD7-198084EDE768}" type="slidenum">
              <a:rPr lang="fr-BE" smtClean="0"/>
              <a:pPr/>
              <a:t>28</a:t>
            </a:fld>
            <a:r>
              <a:rPr lang="fr-BE" smtClean="0"/>
              <a:t> - </a:t>
            </a:r>
            <a:endParaRPr lang="fr-BE" dirty="0"/>
          </a:p>
        </p:txBody>
      </p:sp>
    </p:spTree>
    <p:extLst>
      <p:ext uri="{BB962C8B-B14F-4D97-AF65-F5344CB8AC3E}">
        <p14:creationId xmlns:p14="http://schemas.microsoft.com/office/powerpoint/2010/main" val="16533341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CBSS Datawarehouse</a:t>
            </a:r>
            <a:endParaRPr lang="fr-FR" dirty="0"/>
          </a:p>
        </p:txBody>
      </p:sp>
      <p:sp>
        <p:nvSpPr>
          <p:cNvPr id="3" name="Content Placeholder 2"/>
          <p:cNvSpPr>
            <a:spLocks noGrp="1"/>
          </p:cNvSpPr>
          <p:nvPr>
            <p:ph idx="1"/>
          </p:nvPr>
        </p:nvSpPr>
        <p:spPr/>
        <p:txBody>
          <a:bodyPr>
            <a:normAutofit fontScale="77500" lnSpcReduction="20000"/>
          </a:bodyPr>
          <a:lstStyle/>
          <a:p>
            <a:r>
              <a:rPr lang="fr-BE" dirty="0" err="1" smtClean="0"/>
              <a:t>Legal</a:t>
            </a:r>
            <a:r>
              <a:rPr lang="fr-BE" dirty="0" smtClean="0"/>
              <a:t> </a:t>
            </a:r>
            <a:r>
              <a:rPr lang="fr-BE" dirty="0" err="1" smtClean="0"/>
              <a:t>assignment</a:t>
            </a:r>
            <a:r>
              <a:rPr lang="fr-BE" dirty="0" smtClean="0"/>
              <a:t> of the CBSS: article 5 of the ‘</a:t>
            </a:r>
            <a:r>
              <a:rPr lang="fr-BE" dirty="0" err="1" smtClean="0"/>
              <a:t>Kruispuntbankwet</a:t>
            </a:r>
            <a:r>
              <a:rPr lang="fr-BE" dirty="0" smtClean="0"/>
              <a:t>’</a:t>
            </a:r>
          </a:p>
          <a:p>
            <a:pPr lvl="1"/>
            <a:endParaRPr lang="en-US" dirty="0" smtClean="0"/>
          </a:p>
          <a:p>
            <a:r>
              <a:rPr lang="en-US" dirty="0" smtClean="0"/>
              <a:t>Created to efficiently process data requests from research institutions and the government</a:t>
            </a:r>
            <a:endParaRPr lang="nl-NL" dirty="0" smtClean="0"/>
          </a:p>
          <a:p>
            <a:pPr lvl="1"/>
            <a:endParaRPr lang="fr-BE" dirty="0" smtClean="0"/>
          </a:p>
          <a:p>
            <a:r>
              <a:rPr lang="fr-BE" dirty="0" err="1" smtClean="0"/>
              <a:t>Constructed</a:t>
            </a:r>
            <a:r>
              <a:rPr lang="fr-BE" dirty="0" smtClean="0"/>
              <a:t> </a:t>
            </a:r>
            <a:r>
              <a:rPr lang="fr-BE" dirty="0" err="1" smtClean="0"/>
              <a:t>with</a:t>
            </a:r>
            <a:r>
              <a:rPr lang="fr-BE" dirty="0" smtClean="0"/>
              <a:t> data </a:t>
            </a:r>
            <a:r>
              <a:rPr lang="fr-BE" dirty="0" err="1" smtClean="0"/>
              <a:t>from</a:t>
            </a:r>
            <a:endParaRPr lang="fr-BE" dirty="0" smtClean="0"/>
          </a:p>
          <a:p>
            <a:pPr lvl="1"/>
            <a:r>
              <a:rPr lang="fr-BE" dirty="0" smtClean="0"/>
              <a:t>the social </a:t>
            </a:r>
            <a:r>
              <a:rPr lang="fr-BE" dirty="0" err="1" smtClean="0"/>
              <a:t>security</a:t>
            </a:r>
            <a:r>
              <a:rPr lang="fr-BE" dirty="0" smtClean="0"/>
              <a:t> institutions</a:t>
            </a:r>
          </a:p>
          <a:p>
            <a:pPr lvl="1"/>
            <a:r>
              <a:rPr lang="fr-BE" dirty="0" err="1" smtClean="0"/>
              <a:t>other</a:t>
            </a:r>
            <a:r>
              <a:rPr lang="fr-BE" dirty="0" smtClean="0"/>
              <a:t> </a:t>
            </a:r>
            <a:r>
              <a:rPr lang="fr-BE" dirty="0" err="1" smtClean="0"/>
              <a:t>government</a:t>
            </a:r>
            <a:r>
              <a:rPr lang="fr-BE" dirty="0" smtClean="0"/>
              <a:t> institutions</a:t>
            </a:r>
          </a:p>
          <a:p>
            <a:pPr lvl="1"/>
            <a:r>
              <a:rPr lang="fr-BE" dirty="0" smtClean="0"/>
              <a:t>the national and CBSS </a:t>
            </a:r>
            <a:r>
              <a:rPr lang="fr-BE" dirty="0" err="1" smtClean="0"/>
              <a:t>register</a:t>
            </a:r>
            <a:endParaRPr lang="fr-BE" dirty="0" smtClean="0"/>
          </a:p>
          <a:p>
            <a:pPr lvl="1"/>
            <a:r>
              <a:rPr lang="fr-BE" dirty="0" smtClean="0"/>
              <a:t>and </a:t>
            </a:r>
            <a:r>
              <a:rPr lang="fr-BE" dirty="0" err="1" smtClean="0"/>
              <a:t>complemented</a:t>
            </a:r>
            <a:r>
              <a:rPr lang="fr-BE" dirty="0" smtClean="0"/>
              <a:t> by self-</a:t>
            </a:r>
            <a:r>
              <a:rPr lang="fr-BE" dirty="0" err="1" smtClean="0"/>
              <a:t>defined</a:t>
            </a:r>
            <a:r>
              <a:rPr lang="fr-BE" dirty="0" smtClean="0"/>
              <a:t> notions</a:t>
            </a:r>
          </a:p>
          <a:p>
            <a:pPr lvl="1"/>
            <a:endParaRPr lang="fr-BE" dirty="0" smtClean="0"/>
          </a:p>
          <a:p>
            <a:r>
              <a:rPr lang="fr-BE" dirty="0" err="1" smtClean="0"/>
              <a:t>Linkable</a:t>
            </a:r>
            <a:r>
              <a:rPr lang="fr-BE" dirty="0" smtClean="0"/>
              <a:t> </a:t>
            </a:r>
            <a:r>
              <a:rPr lang="fr-BE" dirty="0" err="1" smtClean="0"/>
              <a:t>with</a:t>
            </a:r>
            <a:r>
              <a:rPr lang="fr-BE" dirty="0" smtClean="0"/>
              <a:t> </a:t>
            </a:r>
            <a:r>
              <a:rPr lang="fr-BE" dirty="0" err="1" smtClean="0"/>
              <a:t>other</a:t>
            </a:r>
            <a:r>
              <a:rPr lang="fr-BE" dirty="0" smtClean="0"/>
              <a:t> data sources</a:t>
            </a:r>
          </a:p>
          <a:p>
            <a:pPr lvl="1"/>
            <a:endParaRPr lang="fr-BE" dirty="0" smtClean="0"/>
          </a:p>
          <a:p>
            <a:r>
              <a:rPr lang="fr-BE" dirty="0" smtClean="0"/>
              <a:t>Documentation</a:t>
            </a:r>
          </a:p>
          <a:p>
            <a:pPr lvl="1"/>
            <a:r>
              <a:rPr lang="fr-BE" dirty="0" smtClean="0">
                <a:hlinkClick r:id="rId2"/>
              </a:rPr>
              <a:t>https://www.bcss.fgov.be/nl/dwh/homepage/index.html</a:t>
            </a:r>
            <a:endParaRPr lang="fr-BE" dirty="0" smtClean="0"/>
          </a:p>
          <a:p>
            <a:pPr lvl="1"/>
            <a:r>
              <a:rPr lang="fr-BE" dirty="0" smtClean="0">
                <a:hlinkClick r:id="rId3"/>
              </a:rPr>
              <a:t>https://www.bcss.fgov.be/fr/dwh/homepage/index.html</a:t>
            </a:r>
            <a:endParaRPr lang="fr-BE" dirty="0" smtClean="0"/>
          </a:p>
          <a:p>
            <a:endParaRPr lang="en-US" dirty="0"/>
          </a:p>
        </p:txBody>
      </p:sp>
      <p:sp>
        <p:nvSpPr>
          <p:cNvPr id="6" name="Slide Number Placeholder 5"/>
          <p:cNvSpPr>
            <a:spLocks noGrp="1"/>
          </p:cNvSpPr>
          <p:nvPr>
            <p:ph type="sldNum" sz="quarter" idx="12"/>
          </p:nvPr>
        </p:nvSpPr>
        <p:spPr/>
        <p:txBody>
          <a:bodyPr/>
          <a:lstStyle/>
          <a:p>
            <a:r>
              <a:rPr lang="fr-BE" smtClean="0"/>
              <a:t>- </a:t>
            </a:r>
            <a:fld id="{30A9230E-FFBB-4CCB-ABD7-198084EDE768}" type="slidenum">
              <a:rPr lang="fr-BE" smtClean="0"/>
              <a:pPr/>
              <a:t>29</a:t>
            </a:fld>
            <a:r>
              <a:rPr lang="fr-BE" smtClean="0"/>
              <a:t> - </a:t>
            </a:r>
            <a:endParaRPr lang="fr-BE" dirty="0"/>
          </a:p>
        </p:txBody>
      </p:sp>
    </p:spTree>
    <p:extLst>
      <p:ext uri="{BB962C8B-B14F-4D97-AF65-F5344CB8AC3E}">
        <p14:creationId xmlns:p14="http://schemas.microsoft.com/office/powerpoint/2010/main" val="28060115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GB" noProof="0" smtClean="0"/>
              <a:t>Some characteristics of big data analysis</a:t>
            </a:r>
            <a:endParaRPr lang="en-GB" noProof="0"/>
          </a:p>
        </p:txBody>
      </p:sp>
      <p:sp>
        <p:nvSpPr>
          <p:cNvPr id="3" name="Tijdelijke aanduiding voor inhoud 2"/>
          <p:cNvSpPr>
            <a:spLocks noGrp="1"/>
          </p:cNvSpPr>
          <p:nvPr>
            <p:ph idx="1"/>
          </p:nvPr>
        </p:nvSpPr>
        <p:spPr/>
        <p:txBody>
          <a:bodyPr/>
          <a:lstStyle/>
          <a:p>
            <a:r>
              <a:rPr lang="en-GB" noProof="0" smtClean="0"/>
              <a:t>Data characteristics</a:t>
            </a:r>
          </a:p>
          <a:p>
            <a:pPr lvl="1"/>
            <a:r>
              <a:rPr lang="en-GB" noProof="0" smtClean="0"/>
              <a:t>high volume, variety, velocity, veracity</a:t>
            </a:r>
          </a:p>
          <a:p>
            <a:pPr lvl="1"/>
            <a:r>
              <a:rPr lang="en-GB" noProof="0" smtClean="0"/>
              <a:t>multiple data sources</a:t>
            </a:r>
          </a:p>
          <a:p>
            <a:pPr lvl="1"/>
            <a:r>
              <a:rPr lang="en-GB" noProof="0" smtClean="0"/>
              <a:t>data collection too large and/or too complex to be treated by traditional software</a:t>
            </a:r>
          </a:p>
          <a:p>
            <a:endParaRPr lang="en-GB" noProof="0" smtClean="0"/>
          </a:p>
          <a:p>
            <a:r>
              <a:rPr lang="en-GB" noProof="0" smtClean="0"/>
              <a:t>Characteristics of methods/techniques to analyse data</a:t>
            </a:r>
          </a:p>
          <a:p>
            <a:pPr lvl="1"/>
            <a:r>
              <a:rPr lang="en-GB" noProof="0" smtClean="0"/>
              <a:t>data driven, looking for patterns and correlations</a:t>
            </a:r>
          </a:p>
          <a:p>
            <a:pPr lvl="1"/>
            <a:r>
              <a:rPr lang="en-GB" noProof="0" smtClean="0"/>
              <a:t>rather than hypothesis driven, looking for causalities</a:t>
            </a:r>
          </a:p>
          <a:p>
            <a:pPr lvl="1"/>
            <a:endParaRPr lang="en-GB" noProof="0"/>
          </a:p>
        </p:txBody>
      </p:sp>
      <p:sp>
        <p:nvSpPr>
          <p:cNvPr id="6" name="Slide Number Placeholder 5"/>
          <p:cNvSpPr>
            <a:spLocks noGrp="1"/>
          </p:cNvSpPr>
          <p:nvPr>
            <p:ph type="sldNum" sz="quarter" idx="12"/>
          </p:nvPr>
        </p:nvSpPr>
        <p:spPr/>
        <p:txBody>
          <a:bodyPr/>
          <a:lstStyle/>
          <a:p>
            <a:r>
              <a:rPr lang="fr-BE" smtClean="0"/>
              <a:t>- </a:t>
            </a:r>
            <a:fld id="{30A9230E-FFBB-4CCB-ABD7-198084EDE768}" type="slidenum">
              <a:rPr lang="fr-BE" smtClean="0"/>
              <a:pPr/>
              <a:t>3</a:t>
            </a:fld>
            <a:r>
              <a:rPr lang="fr-BE" smtClean="0"/>
              <a:t> - </a:t>
            </a:r>
            <a:endParaRPr lang="fr-BE" dirty="0"/>
          </a:p>
        </p:txBody>
      </p:sp>
    </p:spTree>
    <p:extLst>
      <p:ext uri="{BB962C8B-B14F-4D97-AF65-F5344CB8AC3E}">
        <p14:creationId xmlns:p14="http://schemas.microsoft.com/office/powerpoint/2010/main" val="383136277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FR" smtClean="0"/>
              <a:t>Content</a:t>
            </a:r>
            <a:endParaRPr lang="fr-FR" dirty="0"/>
          </a:p>
        </p:txBody>
      </p:sp>
      <p:sp>
        <p:nvSpPr>
          <p:cNvPr id="3" name="Content Placeholder 2"/>
          <p:cNvSpPr>
            <a:spLocks noGrp="1"/>
          </p:cNvSpPr>
          <p:nvPr>
            <p:ph idx="1"/>
          </p:nvPr>
        </p:nvSpPr>
        <p:spPr/>
        <p:txBody>
          <a:bodyPr>
            <a:normAutofit/>
          </a:bodyPr>
          <a:lstStyle/>
          <a:p>
            <a:pPr marL="342900" lvl="1" indent="-342900">
              <a:buFont typeface="Arial" charset="0"/>
              <a:buChar char="•"/>
            </a:pPr>
            <a:r>
              <a:rPr lang="fr-BE" sz="2700" dirty="0" smtClean="0"/>
              <a:t>Data about the labour </a:t>
            </a:r>
            <a:r>
              <a:rPr lang="fr-BE" sz="2700" dirty="0" err="1" smtClean="0"/>
              <a:t>market</a:t>
            </a:r>
            <a:endParaRPr lang="fr-BE" sz="2700" dirty="0" smtClean="0"/>
          </a:p>
          <a:p>
            <a:pPr marL="342900" lvl="1" indent="-342900">
              <a:buFont typeface="Arial" charset="0"/>
              <a:buChar char="•"/>
            </a:pPr>
            <a:r>
              <a:rPr lang="fr-BE" sz="2700" dirty="0" smtClean="0"/>
              <a:t>Data about </a:t>
            </a:r>
            <a:r>
              <a:rPr lang="fr-BE" sz="2700" dirty="0" err="1" smtClean="0"/>
              <a:t>family</a:t>
            </a:r>
            <a:r>
              <a:rPr lang="fr-BE" sz="2700" dirty="0" smtClean="0"/>
              <a:t> </a:t>
            </a:r>
            <a:r>
              <a:rPr lang="fr-BE" sz="2700" dirty="0" err="1" smtClean="0"/>
              <a:t>allowances</a:t>
            </a:r>
            <a:endParaRPr lang="fr-BE" sz="2700" dirty="0" smtClean="0"/>
          </a:p>
          <a:p>
            <a:pPr marL="342900" lvl="1" indent="-342900">
              <a:buFont typeface="Arial" charset="0"/>
              <a:buChar char="•"/>
            </a:pPr>
            <a:r>
              <a:rPr lang="fr-BE" sz="2700" dirty="0" smtClean="0"/>
              <a:t>Data about pensions and pension </a:t>
            </a:r>
            <a:r>
              <a:rPr lang="fr-BE" sz="2700" dirty="0" err="1" smtClean="0"/>
              <a:t>build</a:t>
            </a:r>
            <a:r>
              <a:rPr lang="fr-BE" sz="2700" dirty="0" smtClean="0"/>
              <a:t>-up</a:t>
            </a:r>
          </a:p>
          <a:p>
            <a:pPr marL="342900" lvl="1" indent="-342900">
              <a:buFont typeface="Arial" charset="0"/>
              <a:buChar char="•"/>
            </a:pPr>
            <a:r>
              <a:rPr lang="fr-BE" sz="2700" dirty="0" smtClean="0"/>
              <a:t>Data about </a:t>
            </a:r>
            <a:r>
              <a:rPr lang="fr-BE" sz="2700" dirty="0" err="1" smtClean="0"/>
              <a:t>incapacity</a:t>
            </a:r>
            <a:r>
              <a:rPr lang="fr-BE" sz="2700" dirty="0" smtClean="0"/>
              <a:t> for </a:t>
            </a:r>
            <a:r>
              <a:rPr lang="fr-BE" sz="2700" dirty="0" err="1" smtClean="0"/>
              <a:t>work</a:t>
            </a:r>
            <a:r>
              <a:rPr lang="fr-BE" sz="2700" dirty="0" smtClean="0"/>
              <a:t> and </a:t>
            </a:r>
            <a:r>
              <a:rPr lang="fr-BE" sz="2700" dirty="0" err="1" smtClean="0"/>
              <a:t>disabilities</a:t>
            </a:r>
            <a:endParaRPr lang="fr-BE" sz="2700" dirty="0" smtClean="0"/>
          </a:p>
          <a:p>
            <a:pPr marL="342900" lvl="1" indent="-342900">
              <a:buFont typeface="Arial" charset="0"/>
              <a:buChar char="•"/>
            </a:pPr>
            <a:r>
              <a:rPr lang="fr-BE" sz="2700" dirty="0" smtClean="0"/>
              <a:t>Data about social assistance (</a:t>
            </a:r>
            <a:r>
              <a:rPr lang="fr-BE" sz="2700" dirty="0" err="1" smtClean="0"/>
              <a:t>poverty</a:t>
            </a:r>
            <a:r>
              <a:rPr lang="fr-BE" sz="2700" dirty="0" smtClean="0"/>
              <a:t>)</a:t>
            </a:r>
          </a:p>
          <a:p>
            <a:pPr marL="342900" lvl="1" indent="-342900">
              <a:buFont typeface="Arial" charset="0"/>
              <a:buChar char="•"/>
            </a:pPr>
            <a:r>
              <a:rPr lang="fr-BE" sz="2700" dirty="0" smtClean="0"/>
              <a:t>Data about </a:t>
            </a:r>
            <a:r>
              <a:rPr lang="fr-BE" sz="2700" dirty="0" err="1" smtClean="0"/>
              <a:t>education</a:t>
            </a:r>
            <a:r>
              <a:rPr lang="fr-BE" sz="2700" dirty="0" smtClean="0"/>
              <a:t> and </a:t>
            </a:r>
            <a:r>
              <a:rPr lang="fr-BE" sz="2700" dirty="0" err="1" smtClean="0"/>
              <a:t>certificates</a:t>
            </a:r>
            <a:endParaRPr lang="fr-BE" sz="2700" dirty="0" smtClean="0"/>
          </a:p>
          <a:p>
            <a:pPr marL="342900" lvl="1" indent="-342900">
              <a:buFont typeface="Arial" charset="0"/>
              <a:buChar char="•"/>
            </a:pPr>
            <a:r>
              <a:rPr lang="fr-BE" sz="2700" dirty="0" err="1" smtClean="0"/>
              <a:t>Personal</a:t>
            </a:r>
            <a:r>
              <a:rPr lang="fr-BE" sz="2700" dirty="0" smtClean="0"/>
              <a:t> </a:t>
            </a:r>
            <a:r>
              <a:rPr lang="fr-BE" sz="2700" dirty="0" err="1" smtClean="0"/>
              <a:t>characteristics</a:t>
            </a:r>
            <a:endParaRPr lang="fr-BE" sz="2700" dirty="0" smtClean="0"/>
          </a:p>
          <a:p>
            <a:pPr marL="342900" lvl="1" indent="-342900">
              <a:buFont typeface="Arial" charset="0"/>
              <a:buChar char="•"/>
            </a:pPr>
            <a:r>
              <a:rPr lang="nl-BE" sz="2700" dirty="0" smtClean="0"/>
              <a:t>Data </a:t>
            </a:r>
            <a:r>
              <a:rPr lang="nl-BE" sz="2700" dirty="0" err="1" smtClean="0"/>
              <a:t>about</a:t>
            </a:r>
            <a:r>
              <a:rPr lang="nl-BE" sz="2700" dirty="0" smtClean="0"/>
              <a:t> </a:t>
            </a:r>
            <a:r>
              <a:rPr lang="nl-BE" sz="2700" dirty="0" err="1" smtClean="0"/>
              <a:t>origin</a:t>
            </a:r>
            <a:endParaRPr lang="nl-BE" sz="2700" dirty="0" smtClean="0"/>
          </a:p>
          <a:p>
            <a:pPr marL="342900" lvl="1" indent="-342900">
              <a:buFont typeface="Arial" charset="0"/>
              <a:buChar char="•"/>
            </a:pPr>
            <a:r>
              <a:rPr lang="nl-BE" sz="2700" dirty="0" err="1" smtClean="0"/>
              <a:t>Self-defined</a:t>
            </a:r>
            <a:r>
              <a:rPr lang="nl-BE" sz="2700" dirty="0" smtClean="0"/>
              <a:t> </a:t>
            </a:r>
            <a:r>
              <a:rPr lang="nl-BE" sz="2700" dirty="0" err="1" smtClean="0"/>
              <a:t>notions</a:t>
            </a:r>
            <a:r>
              <a:rPr lang="nl-BE" sz="2700" dirty="0" smtClean="0"/>
              <a:t> (e.g. </a:t>
            </a:r>
            <a:r>
              <a:rPr lang="nl-BE" sz="2700" dirty="0" err="1" smtClean="0"/>
              <a:t>socio-economic</a:t>
            </a:r>
            <a:r>
              <a:rPr lang="nl-BE" sz="2700" dirty="0" smtClean="0"/>
              <a:t> </a:t>
            </a:r>
            <a:r>
              <a:rPr lang="nl-BE" sz="2700" dirty="0" err="1" smtClean="0"/>
              <a:t>position</a:t>
            </a:r>
            <a:r>
              <a:rPr lang="nl-BE" sz="2700" dirty="0" smtClean="0"/>
              <a:t>)</a:t>
            </a:r>
          </a:p>
          <a:p>
            <a:pPr marL="342900" lvl="1" indent="-342900">
              <a:buFont typeface="Arial" charset="0"/>
              <a:buChar char="•"/>
            </a:pPr>
            <a:r>
              <a:rPr lang="nl-BE" sz="2700" dirty="0" err="1" smtClean="0"/>
              <a:t>Notions</a:t>
            </a:r>
            <a:r>
              <a:rPr lang="nl-BE" sz="2700" dirty="0" smtClean="0"/>
              <a:t> on </a:t>
            </a:r>
            <a:r>
              <a:rPr lang="nl-BE" sz="2700" dirty="0" err="1" smtClean="0"/>
              <a:t>the</a:t>
            </a:r>
            <a:r>
              <a:rPr lang="nl-BE" sz="2700" dirty="0" smtClean="0"/>
              <a:t> EU2020 </a:t>
            </a:r>
            <a:r>
              <a:rPr lang="nl-BE" sz="2700" dirty="0" err="1" smtClean="0"/>
              <a:t>strategy</a:t>
            </a:r>
            <a:endParaRPr lang="en-US" dirty="0"/>
          </a:p>
        </p:txBody>
      </p:sp>
      <p:sp>
        <p:nvSpPr>
          <p:cNvPr id="6" name="Slide Number Placeholder 5"/>
          <p:cNvSpPr>
            <a:spLocks noGrp="1"/>
          </p:cNvSpPr>
          <p:nvPr>
            <p:ph type="sldNum" sz="quarter" idx="12"/>
          </p:nvPr>
        </p:nvSpPr>
        <p:spPr/>
        <p:txBody>
          <a:bodyPr/>
          <a:lstStyle/>
          <a:p>
            <a:r>
              <a:rPr lang="fr-BE" smtClean="0"/>
              <a:t>- </a:t>
            </a:r>
            <a:fld id="{30A9230E-FFBB-4CCB-ABD7-198084EDE768}" type="slidenum">
              <a:rPr lang="fr-BE" smtClean="0"/>
              <a:pPr/>
              <a:t>30</a:t>
            </a:fld>
            <a:r>
              <a:rPr lang="fr-BE" smtClean="0"/>
              <a:t> - </a:t>
            </a:r>
            <a:endParaRPr lang="fr-BE" dirty="0"/>
          </a:p>
        </p:txBody>
      </p:sp>
    </p:spTree>
    <p:extLst>
      <p:ext uri="{BB962C8B-B14F-4D97-AF65-F5344CB8AC3E}">
        <p14:creationId xmlns:p14="http://schemas.microsoft.com/office/powerpoint/2010/main" val="230893323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FR" smtClean="0"/>
              <a:t>Functioning and governance</a:t>
            </a:r>
            <a:endParaRPr lang="fr-FR" dirty="0"/>
          </a:p>
        </p:txBody>
      </p:sp>
      <p:sp>
        <p:nvSpPr>
          <p:cNvPr id="3" name="Content Placeholder 2"/>
          <p:cNvSpPr>
            <a:spLocks noGrp="1"/>
          </p:cNvSpPr>
          <p:nvPr>
            <p:ph idx="1"/>
          </p:nvPr>
        </p:nvSpPr>
        <p:spPr/>
        <p:txBody>
          <a:bodyPr>
            <a:normAutofit/>
          </a:bodyPr>
          <a:lstStyle/>
          <a:p>
            <a:pPr>
              <a:lnSpc>
                <a:spcPct val="90000"/>
              </a:lnSpc>
              <a:spcBef>
                <a:spcPts val="0"/>
              </a:spcBef>
            </a:pPr>
            <a:r>
              <a:rPr lang="fr-BE" sz="2400" dirty="0" smtClean="0"/>
              <a:t>CBSS </a:t>
            </a:r>
          </a:p>
          <a:p>
            <a:pPr lvl="1">
              <a:lnSpc>
                <a:spcPct val="90000"/>
              </a:lnSpc>
              <a:spcBef>
                <a:spcPts val="0"/>
              </a:spcBef>
            </a:pPr>
            <a:r>
              <a:rPr lang="fr-BE" sz="2000" dirty="0" err="1" smtClean="0"/>
              <a:t>daily</a:t>
            </a:r>
            <a:r>
              <a:rPr lang="fr-BE" sz="2000" dirty="0" smtClean="0"/>
              <a:t> monitoring and coordination</a:t>
            </a:r>
          </a:p>
          <a:p>
            <a:pPr lvl="1">
              <a:lnSpc>
                <a:spcPct val="90000"/>
              </a:lnSpc>
              <a:spcBef>
                <a:spcPts val="0"/>
              </a:spcBef>
            </a:pPr>
            <a:r>
              <a:rPr lang="fr-BE" sz="2000" dirty="0" smtClean="0"/>
              <a:t>handling custom data </a:t>
            </a:r>
            <a:r>
              <a:rPr lang="fr-BE" sz="2000" dirty="0" err="1" smtClean="0"/>
              <a:t>requests</a:t>
            </a:r>
            <a:r>
              <a:rPr lang="fr-BE" sz="2000" dirty="0" smtClean="0"/>
              <a:t> and </a:t>
            </a:r>
            <a:r>
              <a:rPr lang="fr-BE" sz="2000" dirty="0" err="1" smtClean="0"/>
              <a:t>developing</a:t>
            </a:r>
            <a:r>
              <a:rPr lang="fr-BE" sz="2000" dirty="0" smtClean="0"/>
              <a:t> web applications</a:t>
            </a:r>
          </a:p>
          <a:p>
            <a:pPr lvl="1">
              <a:lnSpc>
                <a:spcPct val="90000"/>
              </a:lnSpc>
              <a:spcBef>
                <a:spcPts val="0"/>
              </a:spcBef>
            </a:pPr>
            <a:endParaRPr lang="fr-BE" sz="1200" dirty="0" smtClean="0"/>
          </a:p>
          <a:p>
            <a:pPr>
              <a:lnSpc>
                <a:spcPct val="90000"/>
              </a:lnSpc>
              <a:spcBef>
                <a:spcPts val="0"/>
              </a:spcBef>
            </a:pPr>
            <a:r>
              <a:rPr lang="fr-BE" sz="2400" dirty="0" err="1" smtClean="0"/>
              <a:t>University</a:t>
            </a:r>
            <a:r>
              <a:rPr lang="fr-BE" sz="2400" dirty="0" smtClean="0"/>
              <a:t> of Leuven and Université libre de Bruxelles </a:t>
            </a:r>
          </a:p>
          <a:p>
            <a:pPr lvl="1">
              <a:lnSpc>
                <a:spcPct val="90000"/>
              </a:lnSpc>
              <a:spcBef>
                <a:spcPts val="0"/>
              </a:spcBef>
            </a:pPr>
            <a:r>
              <a:rPr lang="fr-BE" sz="2000" dirty="0" smtClean="0"/>
              <a:t>permanent </a:t>
            </a:r>
            <a:r>
              <a:rPr lang="fr-BE" sz="2000" dirty="0" err="1" smtClean="0"/>
              <a:t>scientific</a:t>
            </a:r>
            <a:r>
              <a:rPr lang="fr-BE" sz="2000" dirty="0" smtClean="0"/>
              <a:t> support</a:t>
            </a:r>
          </a:p>
          <a:p>
            <a:pPr lvl="1">
              <a:lnSpc>
                <a:spcPct val="90000"/>
              </a:lnSpc>
              <a:spcBef>
                <a:spcPts val="0"/>
              </a:spcBef>
            </a:pPr>
            <a:endParaRPr lang="fr-BE" sz="1200" dirty="0" smtClean="0"/>
          </a:p>
          <a:p>
            <a:pPr>
              <a:lnSpc>
                <a:spcPct val="90000"/>
              </a:lnSpc>
              <a:spcBef>
                <a:spcPts val="0"/>
              </a:spcBef>
            </a:pPr>
            <a:r>
              <a:rPr lang="fr-BE" sz="2400" dirty="0" smtClean="0"/>
              <a:t>Smals</a:t>
            </a:r>
          </a:p>
          <a:p>
            <a:pPr lvl="1">
              <a:lnSpc>
                <a:spcPct val="90000"/>
              </a:lnSpc>
              <a:spcBef>
                <a:spcPts val="0"/>
              </a:spcBef>
            </a:pPr>
            <a:r>
              <a:rPr lang="fr-BE" sz="2000" dirty="0" err="1" smtClean="0"/>
              <a:t>hosting</a:t>
            </a:r>
            <a:r>
              <a:rPr lang="fr-BE" sz="2000" dirty="0" smtClean="0"/>
              <a:t> of the </a:t>
            </a:r>
            <a:r>
              <a:rPr lang="fr-BE" sz="2000" dirty="0" err="1" smtClean="0"/>
              <a:t>datawarehouse</a:t>
            </a:r>
            <a:endParaRPr lang="fr-BE" sz="2000" dirty="0" smtClean="0"/>
          </a:p>
          <a:p>
            <a:pPr lvl="1">
              <a:lnSpc>
                <a:spcPct val="90000"/>
              </a:lnSpc>
              <a:spcBef>
                <a:spcPts val="0"/>
              </a:spcBef>
            </a:pPr>
            <a:endParaRPr lang="fr-BE" sz="1200" dirty="0"/>
          </a:p>
          <a:p>
            <a:pPr>
              <a:lnSpc>
                <a:spcPct val="90000"/>
              </a:lnSpc>
              <a:spcBef>
                <a:spcPts val="0"/>
              </a:spcBef>
            </a:pPr>
            <a:r>
              <a:rPr lang="fr-BE" sz="2400" dirty="0" err="1" smtClean="0"/>
              <a:t>Board</a:t>
            </a:r>
            <a:r>
              <a:rPr lang="fr-BE" sz="2400" dirty="0" smtClean="0"/>
              <a:t> of </a:t>
            </a:r>
            <a:r>
              <a:rPr lang="fr-BE" sz="2400" dirty="0" err="1" smtClean="0"/>
              <a:t>users</a:t>
            </a:r>
            <a:endParaRPr lang="fr-BE" sz="2400" dirty="0" smtClean="0"/>
          </a:p>
          <a:p>
            <a:pPr lvl="1">
              <a:lnSpc>
                <a:spcPct val="90000"/>
              </a:lnSpc>
              <a:spcBef>
                <a:spcPts val="0"/>
              </a:spcBef>
            </a:pPr>
            <a:r>
              <a:rPr lang="fr-BE" sz="2000" dirty="0" err="1" smtClean="0"/>
              <a:t>council</a:t>
            </a:r>
            <a:r>
              <a:rPr lang="fr-BE" sz="2000" dirty="0" smtClean="0"/>
              <a:t> of </a:t>
            </a:r>
            <a:r>
              <a:rPr lang="fr-BE" sz="2000" dirty="0" err="1" smtClean="0"/>
              <a:t>researchers</a:t>
            </a:r>
            <a:r>
              <a:rPr lang="fr-BE" sz="2000" dirty="0" smtClean="0"/>
              <a:t> and </a:t>
            </a:r>
            <a:r>
              <a:rPr lang="fr-BE" sz="2000" dirty="0" err="1" smtClean="0"/>
              <a:t>government</a:t>
            </a:r>
            <a:r>
              <a:rPr lang="fr-BE" sz="2000" dirty="0" smtClean="0"/>
              <a:t> institutions</a:t>
            </a:r>
          </a:p>
          <a:p>
            <a:pPr lvl="1">
              <a:lnSpc>
                <a:spcPct val="90000"/>
              </a:lnSpc>
              <a:spcBef>
                <a:spcPts val="0"/>
              </a:spcBef>
            </a:pPr>
            <a:endParaRPr lang="fr-BE" sz="1200" dirty="0" smtClean="0"/>
          </a:p>
          <a:p>
            <a:pPr>
              <a:lnSpc>
                <a:spcPct val="90000"/>
              </a:lnSpc>
              <a:spcBef>
                <a:spcPts val="0"/>
              </a:spcBef>
            </a:pPr>
            <a:r>
              <a:rPr lang="fr-BE" sz="2400" dirty="0" err="1" smtClean="0"/>
              <a:t>Board</a:t>
            </a:r>
            <a:r>
              <a:rPr lang="fr-BE" sz="2400" dirty="0" smtClean="0"/>
              <a:t> of management:</a:t>
            </a:r>
          </a:p>
          <a:p>
            <a:pPr lvl="1">
              <a:lnSpc>
                <a:spcPct val="90000"/>
              </a:lnSpc>
              <a:spcBef>
                <a:spcPts val="0"/>
              </a:spcBef>
            </a:pPr>
            <a:r>
              <a:rPr lang="fr-BE" sz="2000" dirty="0" err="1" smtClean="0"/>
              <a:t>council</a:t>
            </a:r>
            <a:r>
              <a:rPr lang="fr-BE" sz="2000" dirty="0" smtClean="0"/>
              <a:t> of data </a:t>
            </a:r>
            <a:r>
              <a:rPr lang="fr-BE" sz="2000" dirty="0" err="1" smtClean="0"/>
              <a:t>suppliers</a:t>
            </a:r>
            <a:endParaRPr lang="fr-BE" sz="2000" dirty="0" smtClean="0"/>
          </a:p>
          <a:p>
            <a:pPr lvl="1">
              <a:lnSpc>
                <a:spcPct val="90000"/>
              </a:lnSpc>
              <a:spcBef>
                <a:spcPts val="0"/>
              </a:spcBef>
            </a:pPr>
            <a:endParaRPr lang="fr-BE" sz="1200" dirty="0" smtClean="0"/>
          </a:p>
          <a:p>
            <a:pPr marL="342900" lvl="1" indent="-342900">
              <a:lnSpc>
                <a:spcPct val="90000"/>
              </a:lnSpc>
              <a:spcBef>
                <a:spcPts val="0"/>
              </a:spcBef>
              <a:buFont typeface="Arial" charset="0"/>
              <a:buChar char="•"/>
            </a:pPr>
            <a:r>
              <a:rPr lang="fr-BE" dirty="0" smtClean="0"/>
              <a:t>Sponsors:</a:t>
            </a:r>
          </a:p>
          <a:p>
            <a:pPr lvl="1">
              <a:lnSpc>
                <a:spcPct val="90000"/>
              </a:lnSpc>
              <a:spcBef>
                <a:spcPts val="0"/>
              </a:spcBef>
            </a:pPr>
            <a:r>
              <a:rPr lang="nl-BE" sz="2000" dirty="0" err="1" smtClean="0"/>
              <a:t>now</a:t>
            </a:r>
            <a:r>
              <a:rPr lang="nl-BE" sz="2000" dirty="0" smtClean="0"/>
              <a:t>: BELSPO / Federal Public Service </a:t>
            </a:r>
            <a:r>
              <a:rPr lang="nl-BE" sz="2000" dirty="0" err="1" smtClean="0"/>
              <a:t>Social</a:t>
            </a:r>
            <a:r>
              <a:rPr lang="nl-BE" sz="2000" dirty="0" smtClean="0"/>
              <a:t> Security / CBSS</a:t>
            </a:r>
          </a:p>
          <a:p>
            <a:pPr lvl="1">
              <a:lnSpc>
                <a:spcPct val="90000"/>
              </a:lnSpc>
              <a:spcBef>
                <a:spcPts val="0"/>
              </a:spcBef>
            </a:pPr>
            <a:r>
              <a:rPr lang="nl-BE" sz="2000" dirty="0" smtClean="0"/>
              <a:t>in </a:t>
            </a:r>
            <a:r>
              <a:rPr lang="nl-BE" sz="2000" dirty="0" err="1" smtClean="0"/>
              <a:t>the</a:t>
            </a:r>
            <a:r>
              <a:rPr lang="nl-BE" sz="2000" dirty="0" smtClean="0"/>
              <a:t> </a:t>
            </a:r>
            <a:r>
              <a:rPr lang="nl-BE" sz="2000" dirty="0" err="1" smtClean="0"/>
              <a:t>future</a:t>
            </a:r>
            <a:r>
              <a:rPr lang="nl-BE" sz="2000" dirty="0" smtClean="0"/>
              <a:t>: a </a:t>
            </a:r>
            <a:r>
              <a:rPr lang="nl-BE" sz="2000" dirty="0" err="1" smtClean="0"/>
              <a:t>group</a:t>
            </a:r>
            <a:r>
              <a:rPr lang="nl-BE" sz="2000" dirty="0" smtClean="0"/>
              <a:t> of </a:t>
            </a:r>
            <a:r>
              <a:rPr lang="nl-BE" sz="2000" dirty="0" err="1" smtClean="0"/>
              <a:t>federal</a:t>
            </a:r>
            <a:r>
              <a:rPr lang="nl-BE" sz="2000" dirty="0" smtClean="0"/>
              <a:t> </a:t>
            </a:r>
            <a:r>
              <a:rPr lang="nl-BE" sz="2000" dirty="0" err="1" smtClean="0"/>
              <a:t>and</a:t>
            </a:r>
            <a:r>
              <a:rPr lang="nl-BE" sz="2000" dirty="0" smtClean="0"/>
              <a:t> </a:t>
            </a:r>
            <a:r>
              <a:rPr lang="nl-BE" sz="2000" dirty="0" err="1" smtClean="0"/>
              <a:t>regional</a:t>
            </a:r>
            <a:r>
              <a:rPr lang="nl-BE" sz="2000" dirty="0" smtClean="0"/>
              <a:t> </a:t>
            </a:r>
            <a:r>
              <a:rPr lang="nl-BE" sz="2000" dirty="0" err="1" smtClean="0"/>
              <a:t>institutions</a:t>
            </a:r>
            <a:endParaRPr lang="en-US" sz="2000" dirty="0"/>
          </a:p>
        </p:txBody>
      </p:sp>
      <p:sp>
        <p:nvSpPr>
          <p:cNvPr id="6" name="Slide Number Placeholder 5"/>
          <p:cNvSpPr>
            <a:spLocks noGrp="1"/>
          </p:cNvSpPr>
          <p:nvPr>
            <p:ph type="sldNum" sz="quarter" idx="12"/>
          </p:nvPr>
        </p:nvSpPr>
        <p:spPr/>
        <p:txBody>
          <a:bodyPr/>
          <a:lstStyle/>
          <a:p>
            <a:r>
              <a:rPr lang="fr-BE" smtClean="0"/>
              <a:t>- </a:t>
            </a:r>
            <a:fld id="{30A9230E-FFBB-4CCB-ABD7-198084EDE768}" type="slidenum">
              <a:rPr lang="fr-BE" smtClean="0"/>
              <a:pPr/>
              <a:t>31</a:t>
            </a:fld>
            <a:r>
              <a:rPr lang="fr-BE" smtClean="0"/>
              <a:t> - </a:t>
            </a:r>
            <a:endParaRPr lang="fr-BE" dirty="0"/>
          </a:p>
        </p:txBody>
      </p:sp>
    </p:spTree>
    <p:extLst>
      <p:ext uri="{BB962C8B-B14F-4D97-AF65-F5344CB8AC3E}">
        <p14:creationId xmlns:p14="http://schemas.microsoft.com/office/powerpoint/2010/main" val="261023282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Use of the datawarehouse</a:t>
            </a:r>
            <a:endParaRPr lang="fr-FR" dirty="0"/>
          </a:p>
        </p:txBody>
      </p:sp>
      <p:sp>
        <p:nvSpPr>
          <p:cNvPr id="3" name="Content Placeholder 2"/>
          <p:cNvSpPr>
            <a:spLocks noGrp="1"/>
          </p:cNvSpPr>
          <p:nvPr>
            <p:ph idx="1"/>
          </p:nvPr>
        </p:nvSpPr>
        <p:spPr/>
        <p:txBody>
          <a:bodyPr>
            <a:normAutofit fontScale="92500" lnSpcReduction="20000"/>
          </a:bodyPr>
          <a:lstStyle/>
          <a:p>
            <a:r>
              <a:rPr lang="fr-BE" dirty="0" smtClean="0"/>
              <a:t>Web applications</a:t>
            </a:r>
          </a:p>
          <a:p>
            <a:pPr lvl="1"/>
            <a:r>
              <a:rPr lang="fr-BE" dirty="0" smtClean="0"/>
              <a:t>consultation of </a:t>
            </a:r>
            <a:r>
              <a:rPr lang="fr-BE" dirty="0" err="1" smtClean="0"/>
              <a:t>statistics</a:t>
            </a:r>
            <a:r>
              <a:rPr lang="fr-BE" dirty="0" smtClean="0"/>
              <a:t> via the internet</a:t>
            </a:r>
          </a:p>
          <a:p>
            <a:pPr lvl="1"/>
            <a:endParaRPr lang="fr-BE" sz="1300" dirty="0" smtClean="0"/>
          </a:p>
          <a:p>
            <a:r>
              <a:rPr lang="fr-BE" dirty="0" smtClean="0"/>
              <a:t>Custom data </a:t>
            </a:r>
            <a:r>
              <a:rPr lang="fr-BE" dirty="0" err="1" smtClean="0"/>
              <a:t>requests</a:t>
            </a:r>
            <a:endParaRPr lang="fr-BE" dirty="0" smtClean="0"/>
          </a:p>
          <a:p>
            <a:pPr lvl="1"/>
            <a:r>
              <a:rPr lang="fr-BE" dirty="0" err="1" smtClean="0"/>
              <a:t>scientific</a:t>
            </a:r>
            <a:r>
              <a:rPr lang="fr-BE" dirty="0" smtClean="0"/>
              <a:t> and </a:t>
            </a:r>
            <a:r>
              <a:rPr lang="fr-BE" dirty="0" err="1" smtClean="0"/>
              <a:t>policy</a:t>
            </a:r>
            <a:r>
              <a:rPr lang="fr-BE" dirty="0" smtClean="0"/>
              <a:t> </a:t>
            </a:r>
            <a:r>
              <a:rPr lang="fr-BE" dirty="0" err="1" smtClean="0"/>
              <a:t>supporting</a:t>
            </a:r>
            <a:r>
              <a:rPr lang="fr-BE" dirty="0" smtClean="0"/>
              <a:t> </a:t>
            </a:r>
            <a:r>
              <a:rPr lang="fr-BE" dirty="0" err="1" smtClean="0"/>
              <a:t>research</a:t>
            </a:r>
            <a:endParaRPr lang="fr-BE" dirty="0" smtClean="0"/>
          </a:p>
          <a:p>
            <a:pPr lvl="1"/>
            <a:r>
              <a:rPr lang="fr-BE" dirty="0" err="1" smtClean="0"/>
              <a:t>only</a:t>
            </a:r>
            <a:r>
              <a:rPr lang="fr-BE" dirty="0" smtClean="0"/>
              <a:t> </a:t>
            </a:r>
            <a:r>
              <a:rPr lang="fr-BE" dirty="0" err="1" smtClean="0"/>
              <a:t>scientific</a:t>
            </a:r>
            <a:r>
              <a:rPr lang="fr-BE" dirty="0" smtClean="0"/>
              <a:t> institutions (non-commercial organisations) and </a:t>
            </a:r>
            <a:r>
              <a:rPr lang="fr-BE" dirty="0" err="1" smtClean="0"/>
              <a:t>government</a:t>
            </a:r>
            <a:r>
              <a:rPr lang="fr-BE" dirty="0" smtClean="0"/>
              <a:t> institutions</a:t>
            </a:r>
          </a:p>
          <a:p>
            <a:pPr lvl="1"/>
            <a:r>
              <a:rPr lang="fr-BE" dirty="0" err="1" smtClean="0"/>
              <a:t>encoded</a:t>
            </a:r>
            <a:r>
              <a:rPr lang="fr-BE" dirty="0" smtClean="0"/>
              <a:t> </a:t>
            </a:r>
            <a:r>
              <a:rPr lang="fr-BE" dirty="0" err="1" smtClean="0"/>
              <a:t>personal</a:t>
            </a:r>
            <a:r>
              <a:rPr lang="fr-BE" dirty="0" smtClean="0"/>
              <a:t> data or </a:t>
            </a:r>
            <a:r>
              <a:rPr lang="fr-BE" dirty="0" err="1" smtClean="0"/>
              <a:t>anonymized</a:t>
            </a:r>
            <a:r>
              <a:rPr lang="fr-BE" dirty="0" smtClean="0"/>
              <a:t> data</a:t>
            </a:r>
          </a:p>
          <a:p>
            <a:pPr lvl="1"/>
            <a:endParaRPr lang="fr-BE" sz="1300" dirty="0" smtClean="0"/>
          </a:p>
          <a:p>
            <a:r>
              <a:rPr lang="fr-BE" dirty="0" err="1" smtClean="0"/>
              <a:t>Approval</a:t>
            </a:r>
            <a:r>
              <a:rPr lang="fr-BE" dirty="0" smtClean="0"/>
              <a:t> by the Information Security </a:t>
            </a:r>
            <a:r>
              <a:rPr lang="fr-BE" dirty="0" err="1" smtClean="0"/>
              <a:t>Committee</a:t>
            </a:r>
            <a:r>
              <a:rPr lang="fr-BE" dirty="0" smtClean="0"/>
              <a:t> </a:t>
            </a:r>
            <a:r>
              <a:rPr lang="fr-BE" dirty="0" err="1" smtClean="0"/>
              <a:t>is</a:t>
            </a:r>
            <a:r>
              <a:rPr lang="fr-BE" dirty="0" smtClean="0"/>
              <a:t> </a:t>
            </a:r>
            <a:r>
              <a:rPr lang="fr-BE" dirty="0" err="1" smtClean="0"/>
              <a:t>always</a:t>
            </a:r>
            <a:r>
              <a:rPr lang="fr-BE" dirty="0" smtClean="0"/>
              <a:t> </a:t>
            </a:r>
            <a:r>
              <a:rPr lang="fr-BE" dirty="0" err="1" smtClean="0"/>
              <a:t>mandatory</a:t>
            </a:r>
            <a:endParaRPr lang="fr-BE" dirty="0" smtClean="0"/>
          </a:p>
          <a:p>
            <a:endParaRPr lang="fr-BE" sz="1300" dirty="0" smtClean="0"/>
          </a:p>
          <a:p>
            <a:r>
              <a:rPr lang="fr-BE" dirty="0" smtClean="0"/>
              <a:t>Prior </a:t>
            </a:r>
            <a:r>
              <a:rPr lang="fr-BE" dirty="0" err="1" smtClean="0"/>
              <a:t>approval</a:t>
            </a:r>
            <a:r>
              <a:rPr lang="fr-BE" dirty="0" smtClean="0"/>
              <a:t> by the institution </a:t>
            </a:r>
            <a:r>
              <a:rPr lang="fr-BE" dirty="0" err="1" smtClean="0"/>
              <a:t>is</a:t>
            </a:r>
            <a:r>
              <a:rPr lang="fr-BE" dirty="0" smtClean="0"/>
              <a:t> possible if </a:t>
            </a:r>
            <a:r>
              <a:rPr lang="fr-BE" dirty="0" err="1" smtClean="0"/>
              <a:t>desired</a:t>
            </a:r>
            <a:endParaRPr lang="fr-BE" dirty="0" smtClean="0"/>
          </a:p>
          <a:p>
            <a:endParaRPr lang="en-GB" sz="1300" dirty="0" smtClean="0"/>
          </a:p>
          <a:p>
            <a:r>
              <a:rPr lang="en-GB" dirty="0" smtClean="0"/>
              <a:t>At the end of the study, obligation to send a copy of the study report to the </a:t>
            </a:r>
            <a:r>
              <a:rPr lang="fr-BE" dirty="0" smtClean="0"/>
              <a:t>CBSS</a:t>
            </a:r>
          </a:p>
          <a:p>
            <a:pPr lvl="1"/>
            <a:endParaRPr lang="fr-BE" dirty="0" smtClean="0"/>
          </a:p>
          <a:p>
            <a:pPr lvl="1"/>
            <a:endParaRPr lang="fr-BE" dirty="0" smtClean="0"/>
          </a:p>
          <a:p>
            <a:pPr lvl="1"/>
            <a:endParaRPr lang="fr-BE" dirty="0" smtClean="0"/>
          </a:p>
          <a:p>
            <a:pPr lvl="1"/>
            <a:endParaRPr lang="en-US" dirty="0"/>
          </a:p>
        </p:txBody>
      </p:sp>
      <p:sp>
        <p:nvSpPr>
          <p:cNvPr id="6" name="Slide Number Placeholder 5"/>
          <p:cNvSpPr>
            <a:spLocks noGrp="1"/>
          </p:cNvSpPr>
          <p:nvPr>
            <p:ph type="sldNum" sz="quarter" idx="12"/>
          </p:nvPr>
        </p:nvSpPr>
        <p:spPr/>
        <p:txBody>
          <a:bodyPr/>
          <a:lstStyle/>
          <a:p>
            <a:r>
              <a:rPr lang="fr-BE" smtClean="0"/>
              <a:t>- </a:t>
            </a:r>
            <a:fld id="{30A9230E-FFBB-4CCB-ABD7-198084EDE768}" type="slidenum">
              <a:rPr lang="fr-BE" smtClean="0"/>
              <a:pPr/>
              <a:t>32</a:t>
            </a:fld>
            <a:r>
              <a:rPr lang="fr-BE" smtClean="0"/>
              <a:t> - </a:t>
            </a:r>
            <a:endParaRPr lang="fr-BE" dirty="0"/>
          </a:p>
        </p:txBody>
      </p:sp>
    </p:spTree>
    <p:extLst>
      <p:ext uri="{BB962C8B-B14F-4D97-AF65-F5344CB8AC3E}">
        <p14:creationId xmlns:p14="http://schemas.microsoft.com/office/powerpoint/2010/main" val="62938845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BE" dirty="0" err="1" smtClean="0"/>
              <a:t>Conditions</a:t>
            </a:r>
            <a:r>
              <a:rPr lang="nl-BE" dirty="0" smtClean="0"/>
              <a:t> </a:t>
            </a:r>
            <a:r>
              <a:rPr lang="nl-BE" dirty="0" err="1" smtClean="0"/>
              <a:t>for</a:t>
            </a:r>
            <a:r>
              <a:rPr lang="nl-BE" dirty="0" smtClean="0"/>
              <a:t> </a:t>
            </a:r>
            <a:r>
              <a:rPr lang="nl-BE" dirty="0" err="1" smtClean="0"/>
              <a:t>the</a:t>
            </a:r>
            <a:r>
              <a:rPr lang="nl-BE" dirty="0" smtClean="0"/>
              <a:t> </a:t>
            </a:r>
            <a:r>
              <a:rPr lang="nl-BE" dirty="0" err="1" smtClean="0"/>
              <a:t>use</a:t>
            </a:r>
            <a:r>
              <a:rPr lang="nl-BE" dirty="0" smtClean="0"/>
              <a:t> of data</a:t>
            </a:r>
            <a:endParaRPr lang="fr-BE" dirty="0"/>
          </a:p>
        </p:txBody>
      </p:sp>
      <p:sp>
        <p:nvSpPr>
          <p:cNvPr id="3" name="Content Placeholder 2"/>
          <p:cNvSpPr>
            <a:spLocks noGrp="1"/>
          </p:cNvSpPr>
          <p:nvPr>
            <p:ph idx="1"/>
          </p:nvPr>
        </p:nvSpPr>
        <p:spPr/>
        <p:txBody>
          <a:bodyPr>
            <a:normAutofit fontScale="85000" lnSpcReduction="20000"/>
          </a:bodyPr>
          <a:lstStyle/>
          <a:p>
            <a:r>
              <a:rPr lang="nl-BE" dirty="0" smtClean="0"/>
              <a:t>In compliance </a:t>
            </a:r>
            <a:r>
              <a:rPr lang="nl-BE" dirty="0" err="1" smtClean="0"/>
              <a:t>with</a:t>
            </a:r>
            <a:endParaRPr lang="nl-BE" dirty="0" smtClean="0"/>
          </a:p>
          <a:p>
            <a:pPr lvl="1"/>
            <a:r>
              <a:rPr lang="nl-BE" dirty="0" smtClean="0"/>
              <a:t>privacy </a:t>
            </a:r>
            <a:r>
              <a:rPr lang="nl-BE" dirty="0" err="1" smtClean="0"/>
              <a:t>regulation</a:t>
            </a:r>
            <a:r>
              <a:rPr lang="nl-BE" dirty="0" smtClean="0"/>
              <a:t> (GDPR, privacy </a:t>
            </a:r>
            <a:r>
              <a:rPr lang="nl-BE" dirty="0" err="1" smtClean="0"/>
              <a:t>law</a:t>
            </a:r>
            <a:r>
              <a:rPr lang="nl-BE" dirty="0" smtClean="0"/>
              <a:t> 30-07-2018,…) </a:t>
            </a:r>
          </a:p>
          <a:p>
            <a:pPr lvl="1"/>
            <a:r>
              <a:rPr lang="nl-BE" dirty="0" err="1" smtClean="0"/>
              <a:t>decision</a:t>
            </a:r>
            <a:r>
              <a:rPr lang="nl-BE" dirty="0" smtClean="0"/>
              <a:t> of </a:t>
            </a:r>
            <a:r>
              <a:rPr lang="fr-BE" dirty="0"/>
              <a:t>the Information Security </a:t>
            </a:r>
            <a:r>
              <a:rPr lang="fr-BE" dirty="0" err="1" smtClean="0"/>
              <a:t>Committee</a:t>
            </a:r>
            <a:endParaRPr lang="fr-BE" dirty="0" smtClean="0"/>
          </a:p>
          <a:p>
            <a:pPr lvl="1"/>
            <a:r>
              <a:rPr lang="nl-BE" dirty="0" smtClean="0"/>
              <a:t>contract</a:t>
            </a:r>
            <a:r>
              <a:rPr lang="en-GB" dirty="0"/>
              <a:t> </a:t>
            </a:r>
            <a:r>
              <a:rPr lang="en-GB" dirty="0" smtClean="0"/>
              <a:t>between data supplier </a:t>
            </a:r>
            <a:r>
              <a:rPr lang="en-GB" dirty="0"/>
              <a:t>and </a:t>
            </a:r>
            <a:r>
              <a:rPr lang="en-GB" dirty="0" smtClean="0"/>
              <a:t>data recipient</a:t>
            </a:r>
            <a:endParaRPr lang="fr-BE" dirty="0" smtClean="0"/>
          </a:p>
          <a:p>
            <a:r>
              <a:rPr lang="en-GB" dirty="0" smtClean="0"/>
              <a:t>Proportionality</a:t>
            </a:r>
          </a:p>
          <a:p>
            <a:pPr lvl="1"/>
            <a:r>
              <a:rPr lang="en-GB" dirty="0" smtClean="0"/>
              <a:t>limitation of the amount of data</a:t>
            </a:r>
          </a:p>
          <a:p>
            <a:pPr lvl="1"/>
            <a:r>
              <a:rPr lang="en-GB" dirty="0"/>
              <a:t>l</a:t>
            </a:r>
            <a:r>
              <a:rPr lang="en-GB" dirty="0" smtClean="0"/>
              <a:t>imitation of the amount of data subjects (a </a:t>
            </a:r>
            <a:r>
              <a:rPr lang="fr-BE" dirty="0" err="1" smtClean="0"/>
              <a:t>sample</a:t>
            </a:r>
            <a:r>
              <a:rPr lang="fr-BE" dirty="0" smtClean="0"/>
              <a:t> </a:t>
            </a:r>
            <a:r>
              <a:rPr lang="fr-BE" dirty="0"/>
              <a:t>of the </a:t>
            </a:r>
            <a:r>
              <a:rPr lang="fr-BE" dirty="0" smtClean="0"/>
              <a:t>population)</a:t>
            </a:r>
            <a:endParaRPr lang="en-GB" dirty="0" smtClean="0"/>
          </a:p>
          <a:p>
            <a:pPr lvl="1"/>
            <a:r>
              <a:rPr lang="fr-BE" dirty="0" smtClean="0"/>
              <a:t>communication of </a:t>
            </a:r>
            <a:r>
              <a:rPr lang="fr-BE" dirty="0"/>
              <a:t>data </a:t>
            </a:r>
            <a:r>
              <a:rPr lang="fr-BE" dirty="0" smtClean="0"/>
              <a:t>in classes (</a:t>
            </a:r>
            <a:r>
              <a:rPr lang="fr-BE" dirty="0" err="1" smtClean="0"/>
              <a:t>age</a:t>
            </a:r>
            <a:r>
              <a:rPr lang="fr-BE" dirty="0" smtClean="0"/>
              <a:t>, </a:t>
            </a:r>
            <a:r>
              <a:rPr lang="fr-BE" dirty="0" err="1" smtClean="0"/>
              <a:t>nationality</a:t>
            </a:r>
            <a:r>
              <a:rPr lang="fr-BE" dirty="0" smtClean="0"/>
              <a:t>, </a:t>
            </a:r>
            <a:r>
              <a:rPr lang="fr-BE" dirty="0" err="1" smtClean="0"/>
              <a:t>income</a:t>
            </a:r>
            <a:r>
              <a:rPr lang="fr-BE" dirty="0" smtClean="0"/>
              <a:t>,…)</a:t>
            </a:r>
            <a:endParaRPr lang="en-GB" dirty="0"/>
          </a:p>
          <a:p>
            <a:r>
              <a:rPr lang="en-GB" dirty="0" smtClean="0"/>
              <a:t>No data communication of data to </a:t>
            </a:r>
            <a:r>
              <a:rPr lang="en-GB" dirty="0"/>
              <a:t>third </a:t>
            </a:r>
            <a:r>
              <a:rPr lang="en-GB" dirty="0" smtClean="0"/>
              <a:t>parties</a:t>
            </a:r>
          </a:p>
          <a:p>
            <a:r>
              <a:rPr lang="en-GB" dirty="0" smtClean="0"/>
              <a:t>No re-identification</a:t>
            </a:r>
          </a:p>
          <a:p>
            <a:pPr lvl="1"/>
            <a:r>
              <a:rPr lang="en-GB" dirty="0" smtClean="0"/>
              <a:t>implementation of all </a:t>
            </a:r>
            <a:r>
              <a:rPr lang="en-GB" dirty="0"/>
              <a:t>possible </a:t>
            </a:r>
            <a:r>
              <a:rPr lang="en-GB" dirty="0" smtClean="0"/>
              <a:t>measures to </a:t>
            </a:r>
            <a:r>
              <a:rPr lang="en-GB" dirty="0"/>
              <a:t>avoid </a:t>
            </a:r>
            <a:r>
              <a:rPr lang="en-GB" dirty="0" smtClean="0"/>
              <a:t>re-identification of </a:t>
            </a:r>
            <a:r>
              <a:rPr lang="fr-BE" dirty="0" smtClean="0"/>
              <a:t>the </a:t>
            </a:r>
            <a:r>
              <a:rPr lang="fr-BE" dirty="0"/>
              <a:t>data </a:t>
            </a:r>
            <a:r>
              <a:rPr lang="fr-BE" dirty="0" err="1" smtClean="0"/>
              <a:t>subject</a:t>
            </a:r>
            <a:endParaRPr lang="fr-BE" dirty="0" smtClean="0"/>
          </a:p>
          <a:p>
            <a:pPr lvl="1"/>
            <a:r>
              <a:rPr lang="nl-BE" dirty="0" smtClean="0"/>
              <a:t>no</a:t>
            </a:r>
            <a:r>
              <a:rPr lang="en-GB" dirty="0"/>
              <a:t> </a:t>
            </a:r>
            <a:r>
              <a:rPr lang="en-GB" dirty="0" smtClean="0"/>
              <a:t>attempts </a:t>
            </a:r>
            <a:r>
              <a:rPr lang="en-GB" dirty="0"/>
              <a:t>to convert </a:t>
            </a:r>
            <a:r>
              <a:rPr lang="en-GB" dirty="0" smtClean="0"/>
              <a:t>the </a:t>
            </a:r>
            <a:r>
              <a:rPr lang="fr-BE" dirty="0" err="1" smtClean="0"/>
              <a:t>pseudonymised</a:t>
            </a:r>
            <a:r>
              <a:rPr lang="fr-BE" dirty="0" smtClean="0"/>
              <a:t> data </a:t>
            </a:r>
            <a:r>
              <a:rPr lang="en-GB" dirty="0" smtClean="0"/>
              <a:t>into non-</a:t>
            </a:r>
            <a:r>
              <a:rPr lang="fr-BE" dirty="0"/>
              <a:t> </a:t>
            </a:r>
            <a:r>
              <a:rPr lang="fr-BE" dirty="0" err="1"/>
              <a:t>pseudonymised</a:t>
            </a:r>
            <a:r>
              <a:rPr lang="fr-BE" dirty="0"/>
              <a:t> </a:t>
            </a:r>
            <a:r>
              <a:rPr lang="fr-BE" dirty="0" smtClean="0"/>
              <a:t>data</a:t>
            </a:r>
          </a:p>
          <a:p>
            <a:pPr lvl="1"/>
            <a:r>
              <a:rPr lang="en-GB" dirty="0"/>
              <a:t>publication of the research results </a:t>
            </a:r>
            <a:r>
              <a:rPr lang="fr-BE" dirty="0" err="1" smtClean="0"/>
              <a:t>exclusively</a:t>
            </a:r>
            <a:r>
              <a:rPr lang="en-GB" dirty="0" smtClean="0"/>
              <a:t> in </a:t>
            </a:r>
            <a:r>
              <a:rPr lang="en-GB" dirty="0"/>
              <a:t>the form of anonymous </a:t>
            </a:r>
            <a:r>
              <a:rPr lang="en-GB" dirty="0" smtClean="0"/>
              <a:t>data</a:t>
            </a:r>
            <a:endParaRPr lang="fr-BE" dirty="0" smtClean="0"/>
          </a:p>
        </p:txBody>
      </p:sp>
      <p:sp>
        <p:nvSpPr>
          <p:cNvPr id="4" name="Slide Number Placeholder 3"/>
          <p:cNvSpPr>
            <a:spLocks noGrp="1"/>
          </p:cNvSpPr>
          <p:nvPr>
            <p:ph type="sldNum" sz="quarter" idx="12"/>
          </p:nvPr>
        </p:nvSpPr>
        <p:spPr/>
        <p:txBody>
          <a:bodyPr/>
          <a:lstStyle/>
          <a:p>
            <a:r>
              <a:rPr lang="fr-BE" smtClean="0"/>
              <a:t>- </a:t>
            </a:r>
            <a:fld id="{30A9230E-FFBB-4CCB-ABD7-198084EDE768}" type="slidenum">
              <a:rPr lang="fr-BE" smtClean="0"/>
              <a:pPr/>
              <a:t>33</a:t>
            </a:fld>
            <a:r>
              <a:rPr lang="fr-BE" smtClean="0"/>
              <a:t> - </a:t>
            </a:r>
            <a:endParaRPr lang="fr-BE" dirty="0"/>
          </a:p>
        </p:txBody>
      </p:sp>
    </p:spTree>
    <p:extLst>
      <p:ext uri="{BB962C8B-B14F-4D97-AF65-F5344CB8AC3E}">
        <p14:creationId xmlns:p14="http://schemas.microsoft.com/office/powerpoint/2010/main" val="375294499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dirty="0" err="1"/>
              <a:t>Conditions</a:t>
            </a:r>
            <a:r>
              <a:rPr lang="nl-BE" dirty="0"/>
              <a:t> </a:t>
            </a:r>
            <a:r>
              <a:rPr lang="nl-BE" dirty="0" err="1"/>
              <a:t>for</a:t>
            </a:r>
            <a:r>
              <a:rPr lang="nl-BE" dirty="0"/>
              <a:t> </a:t>
            </a:r>
            <a:r>
              <a:rPr lang="nl-BE" dirty="0" err="1"/>
              <a:t>the</a:t>
            </a:r>
            <a:r>
              <a:rPr lang="nl-BE" dirty="0"/>
              <a:t> </a:t>
            </a:r>
            <a:r>
              <a:rPr lang="nl-BE" dirty="0" err="1"/>
              <a:t>use</a:t>
            </a:r>
            <a:r>
              <a:rPr lang="nl-BE" dirty="0"/>
              <a:t> of data</a:t>
            </a:r>
            <a:endParaRPr lang="fr-BE" dirty="0"/>
          </a:p>
        </p:txBody>
      </p:sp>
      <p:sp>
        <p:nvSpPr>
          <p:cNvPr id="3" name="Content Placeholder 2"/>
          <p:cNvSpPr>
            <a:spLocks noGrp="1"/>
          </p:cNvSpPr>
          <p:nvPr>
            <p:ph idx="1"/>
          </p:nvPr>
        </p:nvSpPr>
        <p:spPr/>
        <p:txBody>
          <a:bodyPr/>
          <a:lstStyle/>
          <a:p>
            <a:r>
              <a:rPr lang="en-GB" dirty="0"/>
              <a:t>Only for the duration of the research</a:t>
            </a:r>
          </a:p>
          <a:p>
            <a:pPr lvl="1"/>
            <a:r>
              <a:rPr lang="fr-BE" dirty="0"/>
              <a:t>data must </a:t>
            </a:r>
            <a:r>
              <a:rPr lang="fr-BE" dirty="0" err="1"/>
              <a:t>be</a:t>
            </a:r>
            <a:r>
              <a:rPr lang="fr-BE" dirty="0"/>
              <a:t> </a:t>
            </a:r>
            <a:r>
              <a:rPr lang="fr-BE" dirty="0" err="1"/>
              <a:t>destroyed</a:t>
            </a:r>
            <a:r>
              <a:rPr lang="fr-BE" dirty="0"/>
              <a:t> </a:t>
            </a:r>
            <a:r>
              <a:rPr lang="fr-BE" dirty="0" err="1"/>
              <a:t>afterwards</a:t>
            </a:r>
            <a:endParaRPr lang="fr-BE" dirty="0"/>
          </a:p>
          <a:p>
            <a:pPr lvl="1"/>
            <a:r>
              <a:rPr lang="en-GB" dirty="0"/>
              <a:t>a trusted third party can keep the data for a longer period</a:t>
            </a:r>
          </a:p>
          <a:p>
            <a:pPr lvl="2"/>
            <a:r>
              <a:rPr lang="en-GB" dirty="0"/>
              <a:t>for the justification of the research results</a:t>
            </a:r>
          </a:p>
          <a:p>
            <a:pPr lvl="2"/>
            <a:r>
              <a:rPr lang="nl-BE" dirty="0" err="1"/>
              <a:t>for</a:t>
            </a:r>
            <a:r>
              <a:rPr lang="nl-BE" dirty="0"/>
              <a:t> </a:t>
            </a:r>
            <a:r>
              <a:rPr lang="nl-BE" dirty="0" smtClean="0"/>
              <a:t>follow-up</a:t>
            </a:r>
          </a:p>
          <a:p>
            <a:r>
              <a:rPr lang="fr-BE" dirty="0" err="1" smtClean="0"/>
              <a:t>Segregation</a:t>
            </a:r>
            <a:r>
              <a:rPr lang="fr-BE" dirty="0" smtClean="0"/>
              <a:t> </a:t>
            </a:r>
            <a:r>
              <a:rPr lang="fr-BE" dirty="0"/>
              <a:t>of </a:t>
            </a:r>
            <a:r>
              <a:rPr lang="fr-BE" dirty="0" err="1" smtClean="0"/>
              <a:t>duties</a:t>
            </a:r>
            <a:endParaRPr lang="fr-BE" dirty="0" smtClean="0"/>
          </a:p>
          <a:p>
            <a:pPr lvl="1"/>
            <a:r>
              <a:rPr lang="en-GB" dirty="0"/>
              <a:t>if the </a:t>
            </a:r>
            <a:r>
              <a:rPr lang="en-GB" dirty="0" smtClean="0"/>
              <a:t>data recipient is also (partially) a data supplier</a:t>
            </a:r>
            <a:endParaRPr lang="fr-BE" dirty="0"/>
          </a:p>
          <a:p>
            <a:pPr lvl="1"/>
            <a:r>
              <a:rPr lang="fr-BE" dirty="0"/>
              <a:t>strict </a:t>
            </a:r>
            <a:r>
              <a:rPr lang="fr-BE" dirty="0" err="1" smtClean="0"/>
              <a:t>separation</a:t>
            </a:r>
            <a:r>
              <a:rPr lang="fr-BE" dirty="0" smtClean="0"/>
              <a:t> </a:t>
            </a:r>
            <a:r>
              <a:rPr lang="fr-BE" dirty="0" err="1" smtClean="0"/>
              <a:t>between</a:t>
            </a:r>
            <a:endParaRPr lang="fr-BE" dirty="0" smtClean="0"/>
          </a:p>
          <a:p>
            <a:pPr lvl="2"/>
            <a:r>
              <a:rPr lang="en-GB" dirty="0"/>
              <a:t>the service that processes the </a:t>
            </a:r>
            <a:r>
              <a:rPr lang="en-GB" dirty="0" smtClean="0"/>
              <a:t>non-</a:t>
            </a:r>
            <a:r>
              <a:rPr lang="en-GB" dirty="0" err="1" smtClean="0"/>
              <a:t>pseudonymized</a:t>
            </a:r>
            <a:r>
              <a:rPr lang="en-GB" dirty="0" smtClean="0"/>
              <a:t> data </a:t>
            </a:r>
            <a:r>
              <a:rPr lang="en-GB" dirty="0"/>
              <a:t>for operational </a:t>
            </a:r>
            <a:r>
              <a:rPr lang="en-GB" dirty="0" smtClean="0"/>
              <a:t>purposes (input)</a:t>
            </a:r>
          </a:p>
          <a:p>
            <a:pPr lvl="2"/>
            <a:r>
              <a:rPr lang="en-GB" dirty="0"/>
              <a:t>the service that processes the </a:t>
            </a:r>
            <a:r>
              <a:rPr lang="en-GB" dirty="0" err="1" smtClean="0"/>
              <a:t>pseudonymized</a:t>
            </a:r>
            <a:r>
              <a:rPr lang="en-GB" dirty="0" smtClean="0"/>
              <a:t> data </a:t>
            </a:r>
            <a:r>
              <a:rPr lang="en-GB" dirty="0"/>
              <a:t>for research </a:t>
            </a:r>
            <a:r>
              <a:rPr lang="en-GB" dirty="0" smtClean="0"/>
              <a:t>purposes (output)</a:t>
            </a:r>
            <a:endParaRPr lang="fr-BE" dirty="0"/>
          </a:p>
        </p:txBody>
      </p:sp>
      <p:sp>
        <p:nvSpPr>
          <p:cNvPr id="4" name="Slide Number Placeholder 3"/>
          <p:cNvSpPr>
            <a:spLocks noGrp="1"/>
          </p:cNvSpPr>
          <p:nvPr>
            <p:ph type="sldNum" sz="quarter" idx="12"/>
          </p:nvPr>
        </p:nvSpPr>
        <p:spPr/>
        <p:txBody>
          <a:bodyPr/>
          <a:lstStyle/>
          <a:p>
            <a:r>
              <a:rPr lang="fr-BE" smtClean="0"/>
              <a:t>- </a:t>
            </a:r>
            <a:fld id="{30A9230E-FFBB-4CCB-ABD7-198084EDE768}" type="slidenum">
              <a:rPr lang="fr-BE" smtClean="0"/>
              <a:pPr/>
              <a:t>34</a:t>
            </a:fld>
            <a:r>
              <a:rPr lang="fr-BE" smtClean="0"/>
              <a:t> - </a:t>
            </a:r>
            <a:endParaRPr lang="fr-BE" dirty="0"/>
          </a:p>
        </p:txBody>
      </p:sp>
    </p:spTree>
    <p:extLst>
      <p:ext uri="{BB962C8B-B14F-4D97-AF65-F5344CB8AC3E}">
        <p14:creationId xmlns:p14="http://schemas.microsoft.com/office/powerpoint/2010/main" val="56912679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Overview of the users</a:t>
            </a:r>
            <a:endParaRPr lang="fr-FR" dirty="0"/>
          </a:p>
        </p:txBody>
      </p:sp>
      <p:sp>
        <p:nvSpPr>
          <p:cNvPr id="3" name="Content Placeholder 2"/>
          <p:cNvSpPr>
            <a:spLocks noGrp="1"/>
          </p:cNvSpPr>
          <p:nvPr>
            <p:ph idx="1"/>
          </p:nvPr>
        </p:nvSpPr>
        <p:spPr/>
        <p:txBody>
          <a:bodyPr>
            <a:normAutofit/>
          </a:bodyPr>
          <a:lstStyle/>
          <a:p>
            <a:r>
              <a:rPr lang="fr-BE" altLang="fr-FR" sz="2400" dirty="0" err="1" smtClean="0"/>
              <a:t>Academic</a:t>
            </a:r>
            <a:r>
              <a:rPr lang="fr-BE" altLang="fr-FR" sz="2400" dirty="0" smtClean="0"/>
              <a:t> institutions</a:t>
            </a:r>
          </a:p>
          <a:p>
            <a:pPr lvl="1"/>
            <a:r>
              <a:rPr lang="fr-BE" altLang="fr-FR" sz="2000" dirty="0" err="1" smtClean="0"/>
              <a:t>commissioned</a:t>
            </a:r>
            <a:endParaRPr lang="fr-BE" altLang="fr-FR" sz="2000" dirty="0" smtClean="0"/>
          </a:p>
          <a:p>
            <a:pPr lvl="1"/>
            <a:r>
              <a:rPr lang="fr-BE" altLang="fr-FR" sz="2000" dirty="0" err="1" smtClean="0"/>
              <a:t>own</a:t>
            </a:r>
            <a:r>
              <a:rPr lang="fr-BE" altLang="fr-FR" sz="2000" dirty="0" smtClean="0"/>
              <a:t> initiative: </a:t>
            </a:r>
            <a:r>
              <a:rPr lang="fr-BE" altLang="fr-FR" sz="2000" dirty="0" err="1" smtClean="0"/>
              <a:t>mostly</a:t>
            </a:r>
            <a:r>
              <a:rPr lang="fr-BE" altLang="fr-FR" sz="2000" dirty="0" smtClean="0"/>
              <a:t> </a:t>
            </a:r>
            <a:r>
              <a:rPr lang="fr-BE" altLang="fr-FR" sz="2000" dirty="0" err="1" smtClean="0"/>
              <a:t>PhD’s</a:t>
            </a:r>
            <a:endParaRPr lang="fr-BE" altLang="fr-FR" sz="2000" dirty="0" smtClean="0"/>
          </a:p>
          <a:p>
            <a:pPr lvl="1"/>
            <a:endParaRPr lang="fr-BE" altLang="fr-FR" sz="1200" dirty="0" smtClean="0"/>
          </a:p>
          <a:p>
            <a:r>
              <a:rPr lang="fr-BE" altLang="fr-FR" sz="2400" dirty="0" err="1" smtClean="0"/>
              <a:t>Government</a:t>
            </a:r>
            <a:r>
              <a:rPr lang="fr-BE" altLang="fr-FR" sz="2400" dirty="0" smtClean="0"/>
              <a:t> institutions on the </a:t>
            </a:r>
            <a:r>
              <a:rPr lang="fr-BE" altLang="fr-FR" sz="2400" dirty="0" err="1" smtClean="0"/>
              <a:t>federal</a:t>
            </a:r>
            <a:r>
              <a:rPr lang="fr-BE" altLang="fr-FR" sz="2400" dirty="0" smtClean="0"/>
              <a:t>, </a:t>
            </a:r>
            <a:r>
              <a:rPr lang="fr-BE" altLang="fr-FR" sz="2400" dirty="0" err="1" smtClean="0"/>
              <a:t>regional</a:t>
            </a:r>
            <a:r>
              <a:rPr lang="fr-BE" altLang="fr-FR" sz="2400" dirty="0" smtClean="0"/>
              <a:t>, provincial and the municipal </a:t>
            </a:r>
            <a:r>
              <a:rPr lang="fr-BE" altLang="fr-FR" sz="2400" dirty="0" err="1" smtClean="0"/>
              <a:t>level</a:t>
            </a:r>
            <a:r>
              <a:rPr lang="fr-BE" altLang="fr-FR" sz="2400" dirty="0" smtClean="0"/>
              <a:t>, </a:t>
            </a:r>
            <a:r>
              <a:rPr lang="fr-BE" altLang="fr-FR" sz="2400" dirty="0" err="1" smtClean="0"/>
              <a:t>e.g</a:t>
            </a:r>
            <a:r>
              <a:rPr lang="fr-BE" altLang="fr-FR" sz="2400" dirty="0" smtClean="0"/>
              <a:t>. </a:t>
            </a:r>
            <a:r>
              <a:rPr lang="fr-BE" altLang="fr-FR" sz="2400" dirty="0" err="1" smtClean="0"/>
              <a:t>Statistics</a:t>
            </a:r>
            <a:r>
              <a:rPr lang="fr-BE" altLang="fr-FR" sz="2400" dirty="0" smtClean="0"/>
              <a:t> </a:t>
            </a:r>
            <a:r>
              <a:rPr lang="fr-BE" altLang="fr-FR" sz="2400" dirty="0" err="1" smtClean="0"/>
              <a:t>Belgium</a:t>
            </a:r>
            <a:r>
              <a:rPr lang="fr-BE" altLang="fr-FR" sz="2400" dirty="0" smtClean="0"/>
              <a:t>, the </a:t>
            </a:r>
            <a:r>
              <a:rPr lang="fr-BE" altLang="fr-FR" sz="2400" dirty="0" err="1" smtClean="0"/>
              <a:t>Federal</a:t>
            </a:r>
            <a:r>
              <a:rPr lang="fr-BE" altLang="fr-FR" sz="2400" dirty="0" smtClean="0"/>
              <a:t> Planning Bureau and the National Bank</a:t>
            </a:r>
          </a:p>
          <a:p>
            <a:endParaRPr lang="fr-BE" altLang="fr-FR" sz="1200" dirty="0" smtClean="0"/>
          </a:p>
          <a:p>
            <a:r>
              <a:rPr lang="fr-BE" altLang="fr-FR" sz="2400" dirty="0" err="1" smtClean="0"/>
              <a:t>Political</a:t>
            </a:r>
            <a:r>
              <a:rPr lang="fr-BE" altLang="fr-FR" sz="2400" dirty="0" smtClean="0"/>
              <a:t> </a:t>
            </a:r>
            <a:r>
              <a:rPr lang="fr-BE" altLang="fr-FR" sz="2400" dirty="0" err="1" smtClean="0"/>
              <a:t>government</a:t>
            </a:r>
            <a:endParaRPr lang="fr-BE" altLang="fr-FR" sz="2400" dirty="0" smtClean="0"/>
          </a:p>
          <a:p>
            <a:endParaRPr lang="fr-BE" altLang="fr-FR" sz="1200" dirty="0" smtClean="0"/>
          </a:p>
          <a:p>
            <a:r>
              <a:rPr lang="fr-BE" altLang="fr-FR" sz="2400" dirty="0" err="1" smtClean="0"/>
              <a:t>Journalists</a:t>
            </a:r>
            <a:r>
              <a:rPr lang="fr-BE" altLang="fr-FR" sz="2400" dirty="0" smtClean="0"/>
              <a:t> / </a:t>
            </a:r>
            <a:r>
              <a:rPr lang="fr-BE" altLang="fr-FR" sz="2400" dirty="0" err="1" smtClean="0"/>
              <a:t>students</a:t>
            </a:r>
            <a:endParaRPr lang="fr-BE" altLang="fr-FR" sz="2400" dirty="0" smtClean="0"/>
          </a:p>
          <a:p>
            <a:endParaRPr lang="fr-BE" altLang="fr-FR" sz="1200" dirty="0" smtClean="0"/>
          </a:p>
          <a:p>
            <a:r>
              <a:rPr lang="fr-BE" altLang="fr-FR" sz="2400" dirty="0" smtClean="0"/>
              <a:t>General public</a:t>
            </a:r>
          </a:p>
          <a:p>
            <a:pPr lvl="1"/>
            <a:endParaRPr lang="fr-BE" dirty="0" smtClean="0"/>
          </a:p>
          <a:p>
            <a:pPr lvl="1"/>
            <a:endParaRPr lang="fr-BE" dirty="0" smtClean="0"/>
          </a:p>
          <a:p>
            <a:pPr lvl="1"/>
            <a:endParaRPr lang="en-US" dirty="0"/>
          </a:p>
        </p:txBody>
      </p:sp>
      <p:sp>
        <p:nvSpPr>
          <p:cNvPr id="6" name="Slide Number Placeholder 5"/>
          <p:cNvSpPr>
            <a:spLocks noGrp="1"/>
          </p:cNvSpPr>
          <p:nvPr>
            <p:ph type="sldNum" sz="quarter" idx="12"/>
          </p:nvPr>
        </p:nvSpPr>
        <p:spPr/>
        <p:txBody>
          <a:bodyPr/>
          <a:lstStyle/>
          <a:p>
            <a:r>
              <a:rPr lang="fr-BE" smtClean="0"/>
              <a:t>- </a:t>
            </a:r>
            <a:fld id="{30A9230E-FFBB-4CCB-ABD7-198084EDE768}" type="slidenum">
              <a:rPr lang="fr-BE" smtClean="0"/>
              <a:pPr/>
              <a:t>35</a:t>
            </a:fld>
            <a:r>
              <a:rPr lang="fr-BE" smtClean="0"/>
              <a:t> - </a:t>
            </a:r>
            <a:endParaRPr lang="fr-BE" dirty="0"/>
          </a:p>
        </p:txBody>
      </p:sp>
    </p:spTree>
    <p:extLst>
      <p:ext uri="{BB962C8B-B14F-4D97-AF65-F5344CB8AC3E}">
        <p14:creationId xmlns:p14="http://schemas.microsoft.com/office/powerpoint/2010/main" val="48435884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err="1" smtClean="0"/>
              <a:t>Example</a:t>
            </a:r>
            <a:r>
              <a:rPr lang="fr-FR" dirty="0" smtClean="0"/>
              <a:t> of an </a:t>
            </a:r>
            <a:r>
              <a:rPr lang="fr-FR" dirty="0" err="1" smtClean="0"/>
              <a:t>ongoing</a:t>
            </a:r>
            <a:r>
              <a:rPr lang="fr-FR" dirty="0" smtClean="0"/>
              <a:t> use case</a:t>
            </a:r>
            <a:endParaRPr lang="fr-FR" dirty="0"/>
          </a:p>
        </p:txBody>
      </p:sp>
      <p:sp>
        <p:nvSpPr>
          <p:cNvPr id="3" name="Content Placeholder 2"/>
          <p:cNvSpPr>
            <a:spLocks noGrp="1"/>
          </p:cNvSpPr>
          <p:nvPr>
            <p:ph idx="1"/>
          </p:nvPr>
        </p:nvSpPr>
        <p:spPr/>
        <p:txBody>
          <a:bodyPr/>
          <a:lstStyle/>
          <a:p>
            <a:r>
              <a:rPr lang="en-US" dirty="0" smtClean="0"/>
              <a:t>Research Institute</a:t>
            </a:r>
            <a:endParaRPr lang="fr-BE" dirty="0" smtClean="0"/>
          </a:p>
          <a:p>
            <a:pPr lvl="1"/>
            <a:r>
              <a:rPr lang="en-GB" dirty="0"/>
              <a:t>Faculty of Economic and Social Sciences </a:t>
            </a:r>
            <a:r>
              <a:rPr lang="en-US" dirty="0" smtClean="0"/>
              <a:t>&amp; Solvay Business School / </a:t>
            </a:r>
            <a:r>
              <a:rPr lang="fr-FR" dirty="0" err="1" smtClean="0"/>
              <a:t>Vrije</a:t>
            </a:r>
            <a:r>
              <a:rPr lang="fr-FR" dirty="0" smtClean="0"/>
              <a:t> </a:t>
            </a:r>
            <a:r>
              <a:rPr lang="fr-FR" dirty="0" err="1" smtClean="0"/>
              <a:t>Universiteit</a:t>
            </a:r>
            <a:r>
              <a:rPr lang="fr-FR" dirty="0" smtClean="0"/>
              <a:t> Brussel</a:t>
            </a:r>
          </a:p>
          <a:p>
            <a:pPr lvl="1"/>
            <a:endParaRPr lang="fr-BE" sz="1200" dirty="0" smtClean="0"/>
          </a:p>
          <a:p>
            <a:r>
              <a:rPr lang="fr-BE" dirty="0" err="1" smtClean="0"/>
              <a:t>Research</a:t>
            </a:r>
            <a:r>
              <a:rPr lang="fr-BE" dirty="0" smtClean="0"/>
              <a:t> description</a:t>
            </a:r>
          </a:p>
          <a:p>
            <a:pPr lvl="1"/>
            <a:r>
              <a:rPr lang="en-GB" dirty="0"/>
              <a:t>t</a:t>
            </a:r>
            <a:r>
              <a:rPr lang="en-GB" dirty="0" smtClean="0"/>
              <a:t>he </a:t>
            </a:r>
            <a:r>
              <a:rPr lang="en-GB" dirty="0"/>
              <a:t>general objective is to investigate how (flexible, unstable) employment trajectories (periods of employment, unemployment, inactivity, type of contracts, number of jobs and duration of jobs, number of working hours, forms of non-standard employment, periods of long-term illness, etc.) are related to differences in (cause-specific) disability and general mortality</a:t>
            </a:r>
            <a:endParaRPr lang="nl-NL" dirty="0" smtClean="0"/>
          </a:p>
          <a:p>
            <a:pPr lvl="1"/>
            <a:endParaRPr lang="en-US" dirty="0"/>
          </a:p>
        </p:txBody>
      </p:sp>
      <p:sp>
        <p:nvSpPr>
          <p:cNvPr id="6" name="Slide Number Placeholder 5"/>
          <p:cNvSpPr>
            <a:spLocks noGrp="1"/>
          </p:cNvSpPr>
          <p:nvPr>
            <p:ph type="sldNum" sz="quarter" idx="12"/>
          </p:nvPr>
        </p:nvSpPr>
        <p:spPr/>
        <p:txBody>
          <a:bodyPr/>
          <a:lstStyle/>
          <a:p>
            <a:r>
              <a:rPr lang="fr-BE" smtClean="0"/>
              <a:t>- </a:t>
            </a:r>
            <a:fld id="{30A9230E-FFBB-4CCB-ABD7-198084EDE768}" type="slidenum">
              <a:rPr lang="fr-BE" smtClean="0"/>
              <a:pPr/>
              <a:t>36</a:t>
            </a:fld>
            <a:r>
              <a:rPr lang="fr-BE" smtClean="0"/>
              <a:t> - </a:t>
            </a:r>
            <a:endParaRPr lang="fr-BE" dirty="0"/>
          </a:p>
        </p:txBody>
      </p:sp>
    </p:spTree>
    <p:extLst>
      <p:ext uri="{BB962C8B-B14F-4D97-AF65-F5344CB8AC3E}">
        <p14:creationId xmlns:p14="http://schemas.microsoft.com/office/powerpoint/2010/main" val="117481033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The future is linked data</a:t>
            </a:r>
            <a:endParaRPr lang="en-US" dirty="0"/>
          </a:p>
        </p:txBody>
      </p:sp>
      <p:sp>
        <p:nvSpPr>
          <p:cNvPr id="31" name="Slide Number Placeholder 30"/>
          <p:cNvSpPr>
            <a:spLocks noGrp="1"/>
          </p:cNvSpPr>
          <p:nvPr>
            <p:ph type="sldNum" sz="quarter" idx="12"/>
          </p:nvPr>
        </p:nvSpPr>
        <p:spPr/>
        <p:txBody>
          <a:bodyPr/>
          <a:lstStyle/>
          <a:p>
            <a:r>
              <a:rPr lang="fr-BE" smtClean="0"/>
              <a:t>- </a:t>
            </a:r>
            <a:fld id="{30A9230E-FFBB-4CCB-ABD7-198084EDE768}" type="slidenum">
              <a:rPr lang="fr-BE" smtClean="0"/>
              <a:pPr/>
              <a:t>37</a:t>
            </a:fld>
            <a:r>
              <a:rPr lang="fr-BE" smtClean="0"/>
              <a:t> - </a:t>
            </a:r>
            <a:endParaRPr lang="fr-BE" dirty="0"/>
          </a:p>
        </p:txBody>
      </p:sp>
      <p:grpSp>
        <p:nvGrpSpPr>
          <p:cNvPr id="32" name="Group 31"/>
          <p:cNvGrpSpPr/>
          <p:nvPr/>
        </p:nvGrpSpPr>
        <p:grpSpPr>
          <a:xfrm>
            <a:off x="2000249" y="1283994"/>
            <a:ext cx="5143502" cy="4573881"/>
            <a:chOff x="2451100" y="668288"/>
            <a:chExt cx="6858002" cy="6098507"/>
          </a:xfrm>
        </p:grpSpPr>
        <p:sp>
          <p:nvSpPr>
            <p:cNvPr id="33" name="Rounded Rectangle 32"/>
            <p:cNvSpPr/>
            <p:nvPr/>
          </p:nvSpPr>
          <p:spPr>
            <a:xfrm>
              <a:off x="2603500" y="3491822"/>
              <a:ext cx="6400800" cy="1777334"/>
            </a:xfrm>
            <a:prstGeom prst="roundRect">
              <a:avLst/>
            </a:prstGeom>
            <a:solidFill>
              <a:schemeClr val="bg1">
                <a:alpha val="0"/>
              </a:schemeClr>
            </a:solidFill>
            <a:ln w="50800">
              <a:solidFill>
                <a:srgbClr val="92D05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fontAlgn="auto">
                <a:spcBef>
                  <a:spcPts val="0"/>
                </a:spcBef>
                <a:spcAft>
                  <a:spcPts val="0"/>
                </a:spcAft>
                <a:defRPr/>
              </a:pPr>
              <a:endParaRPr lang="en-US" sz="1350">
                <a:solidFill>
                  <a:prstClr val="white"/>
                </a:solidFill>
                <a:latin typeface="Calibri"/>
              </a:endParaRPr>
            </a:p>
          </p:txBody>
        </p:sp>
        <p:pic>
          <p:nvPicPr>
            <p:cNvPr id="34" name="Picture 2" descr="http://www.emerce.nl/content/uploads/2014/10/Database_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55900" y="1935165"/>
              <a:ext cx="1524000" cy="1524000"/>
            </a:xfrm>
            <a:prstGeom prst="rect">
              <a:avLst/>
            </a:prstGeom>
            <a:noFill/>
            <a:extLst>
              <a:ext uri="{909E8E84-426E-40DD-AFC4-6F175D3DCCD1}">
                <a14:hiddenFill xmlns:a14="http://schemas.microsoft.com/office/drawing/2010/main">
                  <a:solidFill>
                    <a:srgbClr val="FFFFFF"/>
                  </a:solidFill>
                </a14:hiddenFill>
              </a:ext>
            </a:extLst>
          </p:spPr>
        </p:pic>
        <p:pic>
          <p:nvPicPr>
            <p:cNvPr id="35" name="Picture 2" descr="http://www.emerce.nl/content/uploads/2014/10/Database_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27900" y="1935165"/>
              <a:ext cx="1524000" cy="1524000"/>
            </a:xfrm>
            <a:prstGeom prst="rect">
              <a:avLst/>
            </a:prstGeom>
            <a:noFill/>
            <a:extLst>
              <a:ext uri="{909E8E84-426E-40DD-AFC4-6F175D3DCCD1}">
                <a14:hiddenFill xmlns:a14="http://schemas.microsoft.com/office/drawing/2010/main">
                  <a:solidFill>
                    <a:srgbClr val="FFFFFF"/>
                  </a:solidFill>
                </a14:hiddenFill>
              </a:ext>
            </a:extLst>
          </p:spPr>
        </p:pic>
        <p:pic>
          <p:nvPicPr>
            <p:cNvPr id="36" name="Picture 4" descr="http://iconizer.net/files/Lumina/thumb/128/database.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18100" y="5364163"/>
              <a:ext cx="1219200" cy="1219201"/>
            </a:xfrm>
            <a:prstGeom prst="rect">
              <a:avLst/>
            </a:prstGeom>
            <a:noFill/>
            <a:extLst>
              <a:ext uri="{909E8E84-426E-40DD-AFC4-6F175D3DCCD1}">
                <a14:hiddenFill xmlns:a14="http://schemas.microsoft.com/office/drawing/2010/main">
                  <a:solidFill>
                    <a:srgbClr val="FFFFFF"/>
                  </a:solidFill>
                </a14:hiddenFill>
              </a:ext>
            </a:extLst>
          </p:spPr>
        </p:pic>
        <p:sp>
          <p:nvSpPr>
            <p:cNvPr id="37" name="Right Arrow 36"/>
            <p:cNvSpPr/>
            <p:nvPr/>
          </p:nvSpPr>
          <p:spPr>
            <a:xfrm rot="2906700">
              <a:off x="3215863" y="3936642"/>
              <a:ext cx="1827306" cy="1033134"/>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defTabSz="685800" fontAlgn="auto">
                <a:spcBef>
                  <a:spcPts val="0"/>
                </a:spcBef>
                <a:spcAft>
                  <a:spcPts val="0"/>
                </a:spcAft>
                <a:defRPr/>
              </a:pPr>
              <a:r>
                <a:rPr lang="fr-FR" sz="525" b="1" dirty="0">
                  <a:solidFill>
                    <a:srgbClr val="FF0000"/>
                  </a:solidFill>
                  <a:latin typeface="Calibri"/>
                </a:rPr>
                <a:t>NISS</a:t>
              </a:r>
              <a:r>
                <a:rPr lang="fr-FR" sz="525" dirty="0">
                  <a:solidFill>
                    <a:prstClr val="black">
                      <a:lumMod val="65000"/>
                      <a:lumOff val="35000"/>
                    </a:prstClr>
                  </a:solidFill>
                  <a:latin typeface="Calibri"/>
                </a:rPr>
                <a:t>, type cancer, stade tumeur au moment diagnostic, type traitement pendant l'année suivant le mois de l'incidence …</a:t>
              </a:r>
              <a:endParaRPr lang="en-US" sz="525" dirty="0">
                <a:solidFill>
                  <a:prstClr val="black">
                    <a:lumMod val="65000"/>
                    <a:lumOff val="35000"/>
                  </a:prstClr>
                </a:solidFill>
                <a:latin typeface="Calibri"/>
              </a:endParaRPr>
            </a:p>
          </p:txBody>
        </p:sp>
        <p:pic>
          <p:nvPicPr>
            <p:cNvPr id="38" name="Picture 6" descr="http://ned.mycarenet.be/_/rsrc/1406803171125/wie-zijn-we/partners/ehealth/eHEALTH_G.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32702" y="4788164"/>
              <a:ext cx="1676400" cy="789709"/>
            </a:xfrm>
            <a:prstGeom prst="rect">
              <a:avLst/>
            </a:prstGeom>
            <a:noFill/>
            <a:extLst>
              <a:ext uri="{909E8E84-426E-40DD-AFC4-6F175D3DCCD1}">
                <a14:hiddenFill xmlns:a14="http://schemas.microsoft.com/office/drawing/2010/main">
                  <a:solidFill>
                    <a:srgbClr val="FFFFFF"/>
                  </a:solidFill>
                </a14:hiddenFill>
              </a:ext>
            </a:extLst>
          </p:spPr>
        </p:pic>
        <p:grpSp>
          <p:nvGrpSpPr>
            <p:cNvPr id="39" name="Group 38"/>
            <p:cNvGrpSpPr/>
            <p:nvPr/>
          </p:nvGrpSpPr>
          <p:grpSpPr>
            <a:xfrm>
              <a:off x="2451100" y="1817388"/>
              <a:ext cx="847725" cy="793032"/>
              <a:chOff x="304800" y="3169368"/>
              <a:chExt cx="847725" cy="793032"/>
            </a:xfrm>
            <a:solidFill>
              <a:schemeClr val="bg1"/>
            </a:solidFill>
          </p:grpSpPr>
          <p:sp>
            <p:nvSpPr>
              <p:cNvPr id="55" name="Oval 54"/>
              <p:cNvSpPr/>
              <p:nvPr/>
            </p:nvSpPr>
            <p:spPr>
              <a:xfrm>
                <a:off x="304800" y="3169368"/>
                <a:ext cx="847725" cy="793032"/>
              </a:xfrm>
              <a:prstGeom prst="ellipse">
                <a:avLst/>
              </a:prstGeom>
              <a:grp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fontAlgn="auto">
                  <a:spcBef>
                    <a:spcPts val="0"/>
                  </a:spcBef>
                  <a:spcAft>
                    <a:spcPts val="0"/>
                  </a:spcAft>
                  <a:defRPr/>
                </a:pPr>
                <a:endParaRPr lang="en-US" sz="1350">
                  <a:solidFill>
                    <a:prstClr val="white"/>
                  </a:solidFill>
                  <a:latin typeface="Calibri"/>
                </a:endParaRPr>
              </a:p>
            </p:txBody>
          </p:sp>
          <p:pic>
            <p:nvPicPr>
              <p:cNvPr id="56" name="Picture 8" descr="http://kankerlevenskwaliteit.be/wp-content/uploads/2014/10/logoBCRtrans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08622" y="3346780"/>
                <a:ext cx="640080" cy="379124"/>
              </a:xfrm>
              <a:prstGeom prst="rect">
                <a:avLst/>
              </a:prstGeom>
              <a:grpFill/>
              <a:ln>
                <a:noFill/>
              </a:ln>
              <a:extLst/>
            </p:spPr>
          </p:pic>
        </p:grpSp>
        <p:sp>
          <p:nvSpPr>
            <p:cNvPr id="40" name="Right Arrow 39"/>
            <p:cNvSpPr/>
            <p:nvPr/>
          </p:nvSpPr>
          <p:spPr>
            <a:xfrm rot="18693300" flipH="1">
              <a:off x="6591940" y="3936641"/>
              <a:ext cx="1827306" cy="1033134"/>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0" rIns="0" rtlCol="0" anchor="t"/>
            <a:lstStyle/>
            <a:p>
              <a:pPr algn="just" defTabSz="685800" fontAlgn="auto">
                <a:spcBef>
                  <a:spcPts val="0"/>
                </a:spcBef>
                <a:spcAft>
                  <a:spcPts val="0"/>
                </a:spcAft>
                <a:defRPr/>
              </a:pPr>
              <a:r>
                <a:rPr lang="fr-FR" sz="525" b="1" dirty="0">
                  <a:solidFill>
                    <a:srgbClr val="FF0000"/>
                  </a:solidFill>
                  <a:latin typeface="Calibri"/>
                </a:rPr>
                <a:t>NISS</a:t>
              </a:r>
              <a:r>
                <a:rPr lang="fr-FR" sz="525" dirty="0">
                  <a:solidFill>
                    <a:prstClr val="black">
                      <a:lumMod val="65000"/>
                      <a:lumOff val="35000"/>
                    </a:prstClr>
                  </a:solidFill>
                  <a:latin typeface="Calibri"/>
                </a:rPr>
                <a:t>, classe d'âge, sexe, position au sein ménage LIPRO, statut relatif droit à l'intervention majorée de l'assurance obligatoire soins santé et indemnités, …</a:t>
              </a:r>
              <a:endParaRPr lang="en-US" sz="525" dirty="0">
                <a:solidFill>
                  <a:prstClr val="black">
                    <a:lumMod val="65000"/>
                    <a:lumOff val="35000"/>
                  </a:prstClr>
                </a:solidFill>
                <a:latin typeface="Calibri"/>
              </a:endParaRPr>
            </a:p>
          </p:txBody>
        </p:sp>
        <p:grpSp>
          <p:nvGrpSpPr>
            <p:cNvPr id="41" name="Group 40"/>
            <p:cNvGrpSpPr/>
            <p:nvPr/>
          </p:nvGrpSpPr>
          <p:grpSpPr>
            <a:xfrm>
              <a:off x="7242175" y="1817388"/>
              <a:ext cx="847725" cy="793032"/>
              <a:chOff x="6086475" y="1711025"/>
              <a:chExt cx="847725" cy="793032"/>
            </a:xfrm>
          </p:grpSpPr>
          <p:sp>
            <p:nvSpPr>
              <p:cNvPr id="53" name="Oval 52"/>
              <p:cNvSpPr/>
              <p:nvPr/>
            </p:nvSpPr>
            <p:spPr>
              <a:xfrm>
                <a:off x="6086475" y="1711025"/>
                <a:ext cx="847725" cy="793032"/>
              </a:xfrm>
              <a:prstGeom prst="ellipse">
                <a:avLst/>
              </a:prstGeom>
              <a:solidFill>
                <a:schemeClr val="bg1"/>
              </a:solid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fontAlgn="auto">
                  <a:spcBef>
                    <a:spcPts val="0"/>
                  </a:spcBef>
                  <a:spcAft>
                    <a:spcPts val="0"/>
                  </a:spcAft>
                  <a:defRPr/>
                </a:pPr>
                <a:endParaRPr lang="en-US" sz="1350">
                  <a:solidFill>
                    <a:prstClr val="white"/>
                  </a:solidFill>
                  <a:latin typeface="Calibri"/>
                </a:endParaRPr>
              </a:p>
            </p:txBody>
          </p:sp>
          <p:pic>
            <p:nvPicPr>
              <p:cNvPr id="54" name="Picture 12" descr="https://www.ksz-bcss.fgov.be/images/logo_int.gi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144577" y="2033397"/>
                <a:ext cx="731520" cy="174752"/>
              </a:xfrm>
              <a:prstGeom prst="rect">
                <a:avLst/>
              </a:prstGeom>
              <a:noFill/>
              <a:extLst>
                <a:ext uri="{909E8E84-426E-40DD-AFC4-6F175D3DCCD1}">
                  <a14:hiddenFill xmlns:a14="http://schemas.microsoft.com/office/drawing/2010/main">
                    <a:solidFill>
                      <a:srgbClr val="FFFFFF"/>
                    </a:solidFill>
                  </a14:hiddenFill>
                </a:ext>
              </a:extLst>
            </p:spPr>
          </p:pic>
        </p:grpSp>
        <p:pic>
          <p:nvPicPr>
            <p:cNvPr id="42" name="Picture 17" descr="https://www.ehealth.fgov.be/sites/default/files/sb_icon_coding.gif?129732533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495017" y="4128076"/>
              <a:ext cx="619125" cy="504826"/>
            </a:xfrm>
            <a:prstGeom prst="rect">
              <a:avLst/>
            </a:prstGeom>
            <a:noFill/>
            <a:extLst>
              <a:ext uri="{909E8E84-426E-40DD-AFC4-6F175D3DCCD1}">
                <a14:hiddenFill xmlns:a14="http://schemas.microsoft.com/office/drawing/2010/main">
                  <a:solidFill>
                    <a:srgbClr val="FFFFFF"/>
                  </a:solidFill>
                </a14:hiddenFill>
              </a:ext>
            </a:extLst>
          </p:spPr>
        </p:pic>
        <p:pic>
          <p:nvPicPr>
            <p:cNvPr id="43" name="Picture 19" descr="https://www.ehealth.fgov.be/sites/default/files/sb_icon_mailbox_2.gif?129732521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060700" y="3426844"/>
              <a:ext cx="619125" cy="390526"/>
            </a:xfrm>
            <a:prstGeom prst="rect">
              <a:avLst/>
            </a:prstGeom>
            <a:noFill/>
            <a:extLst>
              <a:ext uri="{909E8E84-426E-40DD-AFC4-6F175D3DCCD1}">
                <a14:hiddenFill xmlns:a14="http://schemas.microsoft.com/office/drawing/2010/main">
                  <a:solidFill>
                    <a:srgbClr val="FFFFFF"/>
                  </a:solidFill>
                </a14:hiddenFill>
              </a:ext>
            </a:extLst>
          </p:spPr>
        </p:pic>
        <p:pic>
          <p:nvPicPr>
            <p:cNvPr id="44" name="Picture 19" descr="https://www.ehealth.fgov.be/sites/default/files/sb_icon_mailbox_2.gif?129732521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927975" y="3383981"/>
              <a:ext cx="619125" cy="390526"/>
            </a:xfrm>
            <a:prstGeom prst="rect">
              <a:avLst/>
            </a:prstGeom>
            <a:noFill/>
            <a:extLst>
              <a:ext uri="{909E8E84-426E-40DD-AFC4-6F175D3DCCD1}">
                <a14:hiddenFill xmlns:a14="http://schemas.microsoft.com/office/drawing/2010/main">
                  <a:solidFill>
                    <a:srgbClr val="FFFFFF"/>
                  </a:solidFill>
                </a14:hiddenFill>
              </a:ext>
            </a:extLst>
          </p:spPr>
        </p:pic>
        <p:pic>
          <p:nvPicPr>
            <p:cNvPr id="45" name="Picture 44" descr="https://www.ehealth.fgov.be/sites/default/files/sb_icon_mailbox_2.gif?129732521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418137" y="5089046"/>
              <a:ext cx="619125" cy="390526"/>
            </a:xfrm>
            <a:prstGeom prst="rect">
              <a:avLst/>
            </a:prstGeom>
            <a:noFill/>
            <a:extLst>
              <a:ext uri="{909E8E84-426E-40DD-AFC4-6F175D3DCCD1}">
                <a14:hiddenFill xmlns:a14="http://schemas.microsoft.com/office/drawing/2010/main">
                  <a:solidFill>
                    <a:srgbClr val="FFFFFF"/>
                  </a:solidFill>
                </a14:hiddenFill>
              </a:ext>
            </a:extLst>
          </p:spPr>
        </p:pic>
        <p:sp>
          <p:nvSpPr>
            <p:cNvPr id="46" name="TextBox 45"/>
            <p:cNvSpPr txBox="1"/>
            <p:nvPr/>
          </p:nvSpPr>
          <p:spPr>
            <a:xfrm>
              <a:off x="5270500" y="4572721"/>
              <a:ext cx="1099020" cy="246221"/>
            </a:xfrm>
            <a:prstGeom prst="rect">
              <a:avLst/>
            </a:prstGeom>
            <a:noFill/>
          </p:spPr>
          <p:txBody>
            <a:bodyPr wrap="none" rtlCol="0">
              <a:spAutoFit/>
            </a:bodyPr>
            <a:lstStyle/>
            <a:p>
              <a:pPr defTabSz="685800" fontAlgn="auto">
                <a:spcBef>
                  <a:spcPts val="0"/>
                </a:spcBef>
                <a:spcAft>
                  <a:spcPts val="0"/>
                </a:spcAft>
                <a:defRPr/>
              </a:pPr>
              <a:r>
                <a:rPr lang="en-US" sz="600" b="1" dirty="0">
                  <a:solidFill>
                    <a:srgbClr val="FF0000"/>
                  </a:solidFill>
                  <a:latin typeface="Calibri"/>
                  <a:cs typeface="+mn-cs"/>
                </a:rPr>
                <a:t>NISS =&gt; </a:t>
              </a:r>
              <a:r>
                <a:rPr lang="en-US" sz="600" b="1" dirty="0" err="1">
                  <a:solidFill>
                    <a:srgbClr val="FF0000"/>
                  </a:solidFill>
                  <a:latin typeface="Calibri"/>
                  <a:cs typeface="+mn-cs"/>
                </a:rPr>
                <a:t>PseudoNISS</a:t>
              </a:r>
              <a:endParaRPr lang="en-US" sz="600" b="1" dirty="0">
                <a:solidFill>
                  <a:srgbClr val="FF0000"/>
                </a:solidFill>
                <a:latin typeface="Calibri"/>
                <a:cs typeface="+mn-cs"/>
              </a:endParaRPr>
            </a:p>
          </p:txBody>
        </p:sp>
        <p:sp>
          <p:nvSpPr>
            <p:cNvPr id="47" name="TextBox 46"/>
            <p:cNvSpPr txBox="1"/>
            <p:nvPr/>
          </p:nvSpPr>
          <p:spPr>
            <a:xfrm>
              <a:off x="2684108" y="668288"/>
              <a:ext cx="6271802" cy="430887"/>
            </a:xfrm>
            <a:prstGeom prst="rect">
              <a:avLst/>
            </a:prstGeom>
            <a:noFill/>
          </p:spPr>
          <p:txBody>
            <a:bodyPr wrap="none" rtlCol="0">
              <a:spAutoFit/>
            </a:bodyPr>
            <a:lstStyle/>
            <a:p>
              <a:pPr defTabSz="685800" fontAlgn="auto">
                <a:spcBef>
                  <a:spcPts val="0"/>
                </a:spcBef>
                <a:spcAft>
                  <a:spcPts val="0"/>
                </a:spcAft>
                <a:defRPr/>
              </a:pPr>
              <a:r>
                <a:rPr lang="en-US" sz="1500" b="1" dirty="0" smtClean="0">
                  <a:solidFill>
                    <a:srgbClr val="00B050"/>
                  </a:solidFill>
                  <a:latin typeface="Calibri"/>
                  <a:cs typeface="+mn-cs"/>
                </a:rPr>
                <a:t>Study </a:t>
              </a:r>
              <a:r>
                <a:rPr lang="en-US" sz="1500" b="1" dirty="0">
                  <a:solidFill>
                    <a:srgbClr val="00B050"/>
                  </a:solidFill>
                  <a:latin typeface="Calibri"/>
                  <a:cs typeface="+mn-cs"/>
                </a:rPr>
                <a:t>about </a:t>
              </a:r>
              <a:r>
                <a:rPr lang="en-US" sz="1500" b="1" dirty="0" err="1">
                  <a:solidFill>
                    <a:srgbClr val="00B050"/>
                  </a:solidFill>
                  <a:latin typeface="Calibri"/>
                  <a:cs typeface="+mn-cs"/>
                </a:rPr>
                <a:t>labour</a:t>
              </a:r>
              <a:r>
                <a:rPr lang="en-US" sz="1500" b="1" dirty="0">
                  <a:solidFill>
                    <a:srgbClr val="00B050"/>
                  </a:solidFill>
                  <a:latin typeface="Calibri"/>
                  <a:cs typeface="+mn-cs"/>
                </a:rPr>
                <a:t> re-entry after treatment for </a:t>
              </a:r>
              <a:r>
                <a:rPr lang="en-US" sz="1500" b="1" dirty="0" smtClean="0">
                  <a:solidFill>
                    <a:srgbClr val="00B050"/>
                  </a:solidFill>
                  <a:latin typeface="Calibri"/>
                  <a:cs typeface="+mn-cs"/>
                </a:rPr>
                <a:t>cancer</a:t>
              </a:r>
              <a:endParaRPr lang="en-US" sz="1500" b="1" dirty="0">
                <a:solidFill>
                  <a:srgbClr val="00B050"/>
                </a:solidFill>
                <a:latin typeface="Calibri"/>
                <a:cs typeface="+mn-cs"/>
              </a:endParaRPr>
            </a:p>
          </p:txBody>
        </p:sp>
        <p:grpSp>
          <p:nvGrpSpPr>
            <p:cNvPr id="48" name="Group 47"/>
            <p:cNvGrpSpPr/>
            <p:nvPr/>
          </p:nvGrpSpPr>
          <p:grpSpPr>
            <a:xfrm>
              <a:off x="5804580" y="5973763"/>
              <a:ext cx="847725" cy="793032"/>
              <a:chOff x="5804580" y="5973763"/>
              <a:chExt cx="847725" cy="793032"/>
            </a:xfrm>
          </p:grpSpPr>
          <p:grpSp>
            <p:nvGrpSpPr>
              <p:cNvPr id="49" name="Group 48"/>
              <p:cNvGrpSpPr/>
              <p:nvPr/>
            </p:nvGrpSpPr>
            <p:grpSpPr>
              <a:xfrm>
                <a:off x="5804580" y="5973763"/>
                <a:ext cx="847725" cy="793032"/>
                <a:chOff x="4648880" y="5867400"/>
                <a:chExt cx="847725" cy="793032"/>
              </a:xfrm>
            </p:grpSpPr>
            <p:sp>
              <p:nvSpPr>
                <p:cNvPr id="51" name="Oval 50"/>
                <p:cNvSpPr/>
                <p:nvPr/>
              </p:nvSpPr>
              <p:spPr>
                <a:xfrm>
                  <a:off x="4648880" y="5867400"/>
                  <a:ext cx="847725" cy="793032"/>
                </a:xfrm>
                <a:prstGeom prst="ellipse">
                  <a:avLst/>
                </a:prstGeom>
                <a:solidFill>
                  <a:schemeClr val="bg1"/>
                </a:solid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fontAlgn="auto">
                    <a:spcBef>
                      <a:spcPts val="0"/>
                    </a:spcBef>
                    <a:spcAft>
                      <a:spcPts val="0"/>
                    </a:spcAft>
                    <a:defRPr/>
                  </a:pPr>
                  <a:endParaRPr lang="en-US" sz="1350">
                    <a:solidFill>
                      <a:prstClr val="white"/>
                    </a:solidFill>
                    <a:latin typeface="Calibri"/>
                  </a:endParaRPr>
                </a:p>
              </p:txBody>
            </p:sp>
            <p:pic>
              <p:nvPicPr>
                <p:cNvPr id="52" name="Picture 2" descr="C:\Users\jvanbussel\Desktop\1_healthdata\Sciensano_logo.JPG"/>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4724400" y="6123380"/>
                  <a:ext cx="731520" cy="220268"/>
                </a:xfrm>
                <a:prstGeom prst="rect">
                  <a:avLst/>
                </a:prstGeom>
                <a:noFill/>
                <a:extLst>
                  <a:ext uri="{909E8E84-426E-40DD-AFC4-6F175D3DCCD1}">
                    <a14:hiddenFill xmlns:a14="http://schemas.microsoft.com/office/drawing/2010/main">
                      <a:solidFill>
                        <a:srgbClr val="FFFFFF"/>
                      </a:solidFill>
                    </a14:hiddenFill>
                  </a:ext>
                </a:extLst>
              </p:spPr>
            </p:pic>
          </p:grpSp>
          <p:sp>
            <p:nvSpPr>
              <p:cNvPr id="50" name="TextBox 49"/>
              <p:cNvSpPr txBox="1"/>
              <p:nvPr/>
            </p:nvSpPr>
            <p:spPr>
              <a:xfrm>
                <a:off x="5880100" y="6373116"/>
                <a:ext cx="731520" cy="261611"/>
              </a:xfrm>
              <a:prstGeom prst="rect">
                <a:avLst/>
              </a:prstGeom>
              <a:noFill/>
            </p:spPr>
            <p:txBody>
              <a:bodyPr wrap="square" lIns="0" rIns="0" rtlCol="0">
                <a:spAutoFit/>
              </a:bodyPr>
              <a:lstStyle/>
              <a:p>
                <a:pPr algn="ctr" defTabSz="685800" fontAlgn="auto">
                  <a:spcBef>
                    <a:spcPts val="0"/>
                  </a:spcBef>
                  <a:spcAft>
                    <a:spcPts val="0"/>
                  </a:spcAft>
                  <a:defRPr/>
                </a:pPr>
                <a:r>
                  <a:rPr lang="en-US" sz="675" b="1" dirty="0">
                    <a:solidFill>
                      <a:srgbClr val="41719C"/>
                    </a:solidFill>
                    <a:latin typeface="Calibri"/>
                    <a:cs typeface="+mn-cs"/>
                  </a:rPr>
                  <a:t>healthdata.be</a:t>
                </a:r>
              </a:p>
            </p:txBody>
          </p:sp>
        </p:grpSp>
      </p:grpSp>
    </p:spTree>
    <p:extLst>
      <p:ext uri="{BB962C8B-B14F-4D97-AF65-F5344CB8AC3E}">
        <p14:creationId xmlns:p14="http://schemas.microsoft.com/office/powerpoint/2010/main" val="339660310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a:xfrm>
            <a:off x="791433" y="1947431"/>
            <a:ext cx="7772400" cy="1362075"/>
          </a:xfrm>
        </p:spPr>
        <p:txBody>
          <a:bodyPr>
            <a:noAutofit/>
          </a:bodyPr>
          <a:lstStyle/>
          <a:p>
            <a:pPr eaLnBrk="1" fontAlgn="auto" hangingPunct="1">
              <a:spcAft>
                <a:spcPts val="0"/>
              </a:spcAft>
              <a:defRPr/>
            </a:pPr>
            <a:r>
              <a:rPr lang="en-GB" sz="5400" cap="none" noProof="0" dirty="0" smtClean="0"/>
              <a:t>Thank you ! </a:t>
            </a:r>
            <a:r>
              <a:rPr lang="en-GB" sz="5400" noProof="0" dirty="0" smtClean="0"/>
              <a:t/>
            </a:r>
            <a:br>
              <a:rPr lang="en-GB" sz="5400" noProof="0" dirty="0" smtClean="0"/>
            </a:br>
            <a:r>
              <a:rPr lang="en-GB" sz="5400" cap="none" noProof="0" dirty="0" smtClean="0"/>
              <a:t>Any questions ?</a:t>
            </a:r>
            <a:endParaRPr lang="en-GB" sz="5400" cap="none" noProof="0" dirty="0"/>
          </a:p>
        </p:txBody>
      </p:sp>
      <p:sp>
        <p:nvSpPr>
          <p:cNvPr id="84995" name="Rectangle 3"/>
          <p:cNvSpPr>
            <a:spLocks noChangeArrowheads="1"/>
          </p:cNvSpPr>
          <p:nvPr/>
        </p:nvSpPr>
        <p:spPr bwMode="auto">
          <a:xfrm>
            <a:off x="2286000" y="1997075"/>
            <a:ext cx="4572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buSzPct val="100000"/>
            </a:pPr>
            <a:endParaRPr lang="fr-BE" altLang="en-US"/>
          </a:p>
        </p:txBody>
      </p:sp>
      <p:pic>
        <p:nvPicPr>
          <p:cNvPr id="12" name="Picture 10"/>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782821" y="4529321"/>
            <a:ext cx="380943" cy="390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1"/>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799611" y="5042350"/>
            <a:ext cx="380943" cy="390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Box 12"/>
          <p:cNvSpPr txBox="1">
            <a:spLocks noChangeArrowheads="1"/>
          </p:cNvSpPr>
          <p:nvPr/>
        </p:nvSpPr>
        <p:spPr bwMode="auto">
          <a:xfrm>
            <a:off x="5163821" y="3592455"/>
            <a:ext cx="3887788" cy="280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a:defRPr/>
            </a:pPr>
            <a:endParaRPr lang="fr-BE" altLang="en-US" sz="1600" dirty="0" smtClean="0">
              <a:solidFill>
                <a:srgbClr val="0D0D0D"/>
              </a:solidFill>
            </a:endParaRPr>
          </a:p>
          <a:p>
            <a:pPr>
              <a:defRPr/>
            </a:pPr>
            <a:endParaRPr lang="fr-BE" altLang="en-US" sz="1600" dirty="0" smtClean="0">
              <a:solidFill>
                <a:srgbClr val="0D0D0D"/>
              </a:solidFill>
            </a:endParaRPr>
          </a:p>
          <a:p>
            <a:pPr>
              <a:defRPr/>
            </a:pPr>
            <a:endParaRPr lang="fr-BE" altLang="en-US" sz="1600" dirty="0" smtClean="0">
              <a:solidFill>
                <a:srgbClr val="0D0D0D"/>
              </a:solidFill>
            </a:endParaRPr>
          </a:p>
          <a:p>
            <a:pPr>
              <a:defRPr/>
            </a:pPr>
            <a:endParaRPr lang="fr-BE" altLang="en-US" sz="1600" dirty="0" smtClean="0">
              <a:solidFill>
                <a:srgbClr val="0D0D0D"/>
              </a:solidFill>
            </a:endParaRPr>
          </a:p>
          <a:p>
            <a:pPr>
              <a:defRPr/>
            </a:pPr>
            <a:r>
              <a:rPr lang="fr-BE" altLang="en-US" sz="1600" dirty="0" smtClean="0">
                <a:latin typeface="+mn-lt"/>
              </a:rPr>
              <a:t>frank.robben@main.fgov.be </a:t>
            </a:r>
          </a:p>
          <a:p>
            <a:pPr>
              <a:defRPr/>
            </a:pPr>
            <a:endParaRPr lang="fr-BE" altLang="en-US" sz="1600" dirty="0" smtClean="0">
              <a:latin typeface="+mn-lt"/>
              <a:sym typeface="Arial" pitchFamily="34" charset="0"/>
            </a:endParaRPr>
          </a:p>
          <a:p>
            <a:pPr>
              <a:defRPr/>
            </a:pPr>
            <a:r>
              <a:rPr lang="fr-BE" altLang="en-US" sz="1600" dirty="0" smtClean="0">
                <a:latin typeface="+mn-lt"/>
                <a:sym typeface="Arial" pitchFamily="34" charset="0"/>
              </a:rPr>
              <a:t>@</a:t>
            </a:r>
            <a:r>
              <a:rPr lang="fr-BE" altLang="en-US" sz="1600" dirty="0" err="1" smtClean="0">
                <a:latin typeface="+mn-lt"/>
                <a:sym typeface="Arial" pitchFamily="34" charset="0"/>
              </a:rPr>
              <a:t>FrRobben</a:t>
            </a:r>
            <a:endParaRPr lang="fr-BE" altLang="en-US" sz="1600" dirty="0" smtClean="0">
              <a:latin typeface="+mn-lt"/>
              <a:sym typeface="Arial" pitchFamily="34" charset="0"/>
            </a:endParaRPr>
          </a:p>
          <a:p>
            <a:pPr>
              <a:defRPr/>
            </a:pPr>
            <a:endParaRPr lang="fr-BE" altLang="en-US" sz="1600" dirty="0" smtClean="0">
              <a:latin typeface="+mn-lt"/>
              <a:sym typeface="Arial" pitchFamily="34" charset="0"/>
            </a:endParaRPr>
          </a:p>
          <a:p>
            <a:pPr>
              <a:defRPr/>
            </a:pPr>
            <a:r>
              <a:rPr lang="fr-BE" altLang="en-US" sz="1600" dirty="0" smtClean="0">
                <a:latin typeface="+mn-lt"/>
                <a:sym typeface="Arial" pitchFamily="34" charset="0"/>
              </a:rPr>
              <a:t>https://www.ehealth.fgov.be</a:t>
            </a:r>
          </a:p>
          <a:p>
            <a:pPr>
              <a:defRPr/>
            </a:pPr>
            <a:r>
              <a:rPr lang="fr-BE" altLang="en-US" sz="1600" dirty="0" smtClean="0">
                <a:latin typeface="+mn-lt"/>
                <a:sym typeface="Arial" pitchFamily="34" charset="0"/>
              </a:rPr>
              <a:t>https://www.ksz.fgov.be</a:t>
            </a:r>
          </a:p>
          <a:p>
            <a:pPr>
              <a:defRPr/>
            </a:pPr>
            <a:r>
              <a:rPr lang="fr-BE" altLang="en-US" sz="1600" dirty="0" smtClean="0">
                <a:latin typeface="+mn-lt"/>
                <a:sym typeface="Arial" pitchFamily="34" charset="0"/>
              </a:rPr>
              <a:t>https://www.frankrobben.be</a:t>
            </a:r>
            <a:endParaRPr lang="fr-BE" altLang="en-US" sz="1600" dirty="0" smtClean="0">
              <a:latin typeface="+mn-lt"/>
            </a:endParaRPr>
          </a:p>
        </p:txBody>
      </p:sp>
      <p:pic>
        <p:nvPicPr>
          <p:cNvPr id="16" name="Picture 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54901" y="6392806"/>
            <a:ext cx="1006747" cy="403422"/>
          </a:xfrm>
          <a:prstGeom prst="rect">
            <a:avLst/>
          </a:prstGeom>
        </p:spPr>
      </p:pic>
      <p:sp>
        <p:nvSpPr>
          <p:cNvPr id="2" name="Slide Number Placeholder 1"/>
          <p:cNvSpPr>
            <a:spLocks noGrp="1"/>
          </p:cNvSpPr>
          <p:nvPr>
            <p:ph type="sldNum" sz="quarter" idx="12"/>
          </p:nvPr>
        </p:nvSpPr>
        <p:spPr/>
        <p:txBody>
          <a:bodyPr/>
          <a:lstStyle/>
          <a:p>
            <a:r>
              <a:rPr lang="fr-BE" smtClean="0"/>
              <a:t>- </a:t>
            </a:r>
            <a:fld id="{30A9230E-FFBB-4CCB-ABD7-198084EDE768}" type="slidenum">
              <a:rPr lang="fr-BE" smtClean="0"/>
              <a:pPr/>
              <a:t>38</a:t>
            </a:fld>
            <a:r>
              <a:rPr lang="fr-BE" smtClean="0"/>
              <a:t> -</a:t>
            </a:r>
            <a:endParaRPr lang="fr-BE" dirty="0"/>
          </a:p>
        </p:txBody>
      </p:sp>
    </p:spTree>
    <p:extLst>
      <p:ext uri="{BB962C8B-B14F-4D97-AF65-F5344CB8AC3E}">
        <p14:creationId xmlns:p14="http://schemas.microsoft.com/office/powerpoint/2010/main" val="29570300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noProof="0" dirty="0" smtClean="0"/>
              <a:t>Big data analysis components</a:t>
            </a:r>
            <a:endParaRPr lang="en-GB" noProof="0" dirty="0"/>
          </a:p>
        </p:txBody>
      </p:sp>
      <p:sp>
        <p:nvSpPr>
          <p:cNvPr id="6" name="AutoShape 2" descr="An external file that holds a picture, illustration, etc.&#10;Object name is 13755_2013_14_Fig1_HTML.jp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BE"/>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1138" y="1199260"/>
            <a:ext cx="7940483" cy="46451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Tekstvak 10"/>
          <p:cNvSpPr txBox="1"/>
          <p:nvPr/>
        </p:nvSpPr>
        <p:spPr>
          <a:xfrm>
            <a:off x="2811426" y="5950315"/>
            <a:ext cx="3873176" cy="369332"/>
          </a:xfrm>
          <a:prstGeom prst="rect">
            <a:avLst/>
          </a:prstGeom>
          <a:noFill/>
        </p:spPr>
        <p:txBody>
          <a:bodyPr wrap="none" rtlCol="0">
            <a:spAutoFit/>
          </a:bodyPr>
          <a:lstStyle/>
          <a:p>
            <a:r>
              <a:rPr lang="nl-BE" sz="1000" dirty="0"/>
              <a:t>Source: https://www.ncbi.nlm.nih.gov/pmc/articles/PMC4341817</a:t>
            </a:r>
            <a:r>
              <a:rPr lang="nl-BE" dirty="0"/>
              <a:t>/</a:t>
            </a:r>
          </a:p>
        </p:txBody>
      </p:sp>
      <p:sp>
        <p:nvSpPr>
          <p:cNvPr id="3" name="Slide Number Placeholder 2"/>
          <p:cNvSpPr>
            <a:spLocks noGrp="1"/>
          </p:cNvSpPr>
          <p:nvPr>
            <p:ph type="sldNum" sz="quarter" idx="12"/>
          </p:nvPr>
        </p:nvSpPr>
        <p:spPr/>
        <p:txBody>
          <a:bodyPr/>
          <a:lstStyle/>
          <a:p>
            <a:r>
              <a:rPr lang="fr-BE" smtClean="0"/>
              <a:t>- </a:t>
            </a:r>
            <a:fld id="{30A9230E-FFBB-4CCB-ABD7-198084EDE768}" type="slidenum">
              <a:rPr lang="fr-BE" smtClean="0"/>
              <a:pPr/>
              <a:t>4</a:t>
            </a:fld>
            <a:r>
              <a:rPr lang="fr-BE" smtClean="0"/>
              <a:t> - </a:t>
            </a:r>
            <a:endParaRPr lang="fr-BE" dirty="0"/>
          </a:p>
        </p:txBody>
      </p:sp>
    </p:spTree>
    <p:extLst>
      <p:ext uri="{BB962C8B-B14F-4D97-AF65-F5344CB8AC3E}">
        <p14:creationId xmlns:p14="http://schemas.microsoft.com/office/powerpoint/2010/main" val="375706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noProof="0" smtClean="0"/>
              <a:t>Big data analysis value chain</a:t>
            </a:r>
            <a:endParaRPr lang="en-GB" noProof="0"/>
          </a:p>
        </p:txBody>
      </p:sp>
      <p:sp>
        <p:nvSpPr>
          <p:cNvPr id="7" name="Tijdelijke aanduiding voor inhoud 6"/>
          <p:cNvSpPr>
            <a:spLocks noGrp="1"/>
          </p:cNvSpPr>
          <p:nvPr>
            <p:ph idx="1"/>
          </p:nvPr>
        </p:nvSpPr>
        <p:spPr/>
        <p:txBody>
          <a:bodyPr/>
          <a:lstStyle/>
          <a:p>
            <a:endParaRPr lang="en-GB" noProof="0" smtClean="0"/>
          </a:p>
          <a:p>
            <a:endParaRPr lang="en-GB" noProof="0" smtClean="0"/>
          </a:p>
          <a:p>
            <a:endParaRPr lang="en-GB" noProof="0" smtClean="0"/>
          </a:p>
          <a:p>
            <a:r>
              <a:rPr lang="en-GB" noProof="0" smtClean="0"/>
              <a:t>Iterative, rather than sequential process</a:t>
            </a:r>
          </a:p>
          <a:p>
            <a:r>
              <a:rPr lang="en-GB" noProof="0" smtClean="0"/>
              <a:t>Use of data can be</a:t>
            </a:r>
          </a:p>
          <a:p>
            <a:pPr lvl="1"/>
            <a:r>
              <a:rPr lang="en-GB" noProof="0" smtClean="0"/>
              <a:t>descriptive</a:t>
            </a:r>
          </a:p>
          <a:p>
            <a:pPr lvl="1"/>
            <a:r>
              <a:rPr lang="en-GB" noProof="0" smtClean="0"/>
              <a:t>predictive</a:t>
            </a:r>
          </a:p>
          <a:p>
            <a:pPr lvl="1"/>
            <a:r>
              <a:rPr lang="en-GB" noProof="0" smtClean="0"/>
              <a:t>prescriptive</a:t>
            </a:r>
          </a:p>
          <a:p>
            <a:r>
              <a:rPr lang="en-GB" noProof="0" smtClean="0"/>
              <a:t>Need for appropriate measures to mitigate risks</a:t>
            </a:r>
          </a:p>
          <a:p>
            <a:pPr lvl="1"/>
            <a:r>
              <a:rPr lang="en-GB" noProof="0" smtClean="0"/>
              <a:t>in all phases</a:t>
            </a:r>
          </a:p>
          <a:p>
            <a:pPr lvl="1"/>
            <a:r>
              <a:rPr lang="en-GB" noProof="0" smtClean="0"/>
              <a:t>taking into account the type of use</a:t>
            </a:r>
            <a:endParaRPr lang="en-GB" noProof="0"/>
          </a:p>
        </p:txBody>
      </p:sp>
      <p:graphicFrame>
        <p:nvGraphicFramePr>
          <p:cNvPr id="6" name="Diagram 5"/>
          <p:cNvGraphicFramePr/>
          <p:nvPr>
            <p:extLst>
              <p:ext uri="{D42A27DB-BD31-4B8C-83A1-F6EECF244321}">
                <p14:modId xmlns:p14="http://schemas.microsoft.com/office/powerpoint/2010/main" val="1910495640"/>
              </p:ext>
            </p:extLst>
          </p:nvPr>
        </p:nvGraphicFramePr>
        <p:xfrm>
          <a:off x="533400" y="709121"/>
          <a:ext cx="8077200" cy="218313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p:cNvSpPr>
            <a:spLocks noGrp="1"/>
          </p:cNvSpPr>
          <p:nvPr>
            <p:ph type="sldNum" sz="quarter" idx="12"/>
          </p:nvPr>
        </p:nvSpPr>
        <p:spPr/>
        <p:txBody>
          <a:bodyPr/>
          <a:lstStyle/>
          <a:p>
            <a:r>
              <a:rPr lang="fr-BE" smtClean="0"/>
              <a:t>- </a:t>
            </a:r>
            <a:fld id="{30A9230E-FFBB-4CCB-ABD7-198084EDE768}" type="slidenum">
              <a:rPr lang="fr-BE" smtClean="0"/>
              <a:pPr/>
              <a:t>5</a:t>
            </a:fld>
            <a:r>
              <a:rPr lang="fr-BE" smtClean="0"/>
              <a:t> - </a:t>
            </a:r>
            <a:endParaRPr lang="fr-BE" dirty="0"/>
          </a:p>
        </p:txBody>
      </p:sp>
    </p:spTree>
    <p:extLst>
      <p:ext uri="{BB962C8B-B14F-4D97-AF65-F5344CB8AC3E}">
        <p14:creationId xmlns:p14="http://schemas.microsoft.com/office/powerpoint/2010/main" val="35900758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noProof="0" smtClean="0"/>
              <a:t>Big data analysis areas in health care</a:t>
            </a:r>
            <a:endParaRPr lang="en-GB" noProof="0"/>
          </a:p>
        </p:txBody>
      </p:sp>
      <p:sp>
        <p:nvSpPr>
          <p:cNvPr id="3" name="Tijdelijke aanduiding voor inhoud 2"/>
          <p:cNvSpPr>
            <a:spLocks noGrp="1"/>
          </p:cNvSpPr>
          <p:nvPr>
            <p:ph idx="1"/>
          </p:nvPr>
        </p:nvSpPr>
        <p:spPr/>
        <p:txBody>
          <a:bodyPr/>
          <a:lstStyle/>
          <a:p>
            <a:r>
              <a:rPr lang="en-GB" noProof="0" smtClean="0"/>
              <a:t>Support of clinical operations</a:t>
            </a:r>
          </a:p>
          <a:p>
            <a:pPr lvl="1"/>
            <a:r>
              <a:rPr lang="en-GB" noProof="0" smtClean="0"/>
              <a:t>comparative effectiveness research to determine more clinically relevant and cost-effective ways to diagnose and treat patients</a:t>
            </a:r>
          </a:p>
          <a:p>
            <a:r>
              <a:rPr lang="en-GB" noProof="0" smtClean="0"/>
              <a:t>R&amp;D</a:t>
            </a:r>
          </a:p>
          <a:p>
            <a:pPr lvl="1"/>
            <a:r>
              <a:rPr lang="en-GB" noProof="0" smtClean="0"/>
              <a:t>predictive modeling to and produce a leaner, faster, more targeted R&amp;D pipeline in drugs and devices</a:t>
            </a:r>
          </a:p>
          <a:p>
            <a:pPr lvl="1"/>
            <a:r>
              <a:rPr lang="en-GB" noProof="0" smtClean="0"/>
              <a:t>statistical tools to improve clinical trial design and patient recruitment</a:t>
            </a:r>
          </a:p>
          <a:p>
            <a:pPr lvl="1"/>
            <a:r>
              <a:rPr lang="en-GB" noProof="0" smtClean="0"/>
              <a:t>analyzing clinical trials and patient records to identify follow-on indications and discover adverse effects before products reach the market</a:t>
            </a:r>
          </a:p>
        </p:txBody>
      </p:sp>
      <p:sp>
        <p:nvSpPr>
          <p:cNvPr id="7" name="Tekstvak 6"/>
          <p:cNvSpPr txBox="1"/>
          <p:nvPr/>
        </p:nvSpPr>
        <p:spPr>
          <a:xfrm>
            <a:off x="4121610" y="6176708"/>
            <a:ext cx="1213794" cy="246221"/>
          </a:xfrm>
          <a:prstGeom prst="rect">
            <a:avLst/>
          </a:prstGeom>
          <a:noFill/>
        </p:spPr>
        <p:txBody>
          <a:bodyPr wrap="none" rtlCol="0">
            <a:spAutoFit/>
          </a:bodyPr>
          <a:lstStyle/>
          <a:p>
            <a:r>
              <a:rPr lang="nl-BE" sz="1000" dirty="0"/>
              <a:t>Source: </a:t>
            </a:r>
            <a:r>
              <a:rPr lang="nl-BE" sz="1000" dirty="0" smtClean="0"/>
              <a:t>McKinsey</a:t>
            </a:r>
            <a:endParaRPr lang="nl-BE" dirty="0"/>
          </a:p>
        </p:txBody>
      </p:sp>
      <p:sp>
        <p:nvSpPr>
          <p:cNvPr id="4" name="Slide Number Placeholder 3"/>
          <p:cNvSpPr>
            <a:spLocks noGrp="1"/>
          </p:cNvSpPr>
          <p:nvPr>
            <p:ph type="sldNum" sz="quarter" idx="12"/>
          </p:nvPr>
        </p:nvSpPr>
        <p:spPr/>
        <p:txBody>
          <a:bodyPr/>
          <a:lstStyle/>
          <a:p>
            <a:r>
              <a:rPr lang="fr-BE" smtClean="0"/>
              <a:t>- </a:t>
            </a:r>
            <a:fld id="{30A9230E-FFBB-4CCB-ABD7-198084EDE768}" type="slidenum">
              <a:rPr lang="fr-BE" smtClean="0"/>
              <a:pPr/>
              <a:t>6</a:t>
            </a:fld>
            <a:r>
              <a:rPr lang="fr-BE" smtClean="0"/>
              <a:t> - </a:t>
            </a:r>
            <a:endParaRPr lang="fr-BE" dirty="0"/>
          </a:p>
        </p:txBody>
      </p:sp>
    </p:spTree>
    <p:extLst>
      <p:ext uri="{BB962C8B-B14F-4D97-AF65-F5344CB8AC3E}">
        <p14:creationId xmlns:p14="http://schemas.microsoft.com/office/powerpoint/2010/main" val="34695027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noProof="0" smtClean="0"/>
              <a:t>Big data analysis areas in health care</a:t>
            </a:r>
            <a:endParaRPr lang="en-GB" noProof="0"/>
          </a:p>
        </p:txBody>
      </p:sp>
      <p:sp>
        <p:nvSpPr>
          <p:cNvPr id="3" name="Tijdelijke aanduiding voor inhoud 2"/>
          <p:cNvSpPr>
            <a:spLocks noGrp="1"/>
          </p:cNvSpPr>
          <p:nvPr>
            <p:ph idx="1"/>
          </p:nvPr>
        </p:nvSpPr>
        <p:spPr>
          <a:xfrm>
            <a:off x="457200" y="1052736"/>
            <a:ext cx="8229600" cy="5289451"/>
          </a:xfrm>
        </p:spPr>
        <p:txBody>
          <a:bodyPr/>
          <a:lstStyle/>
          <a:p>
            <a:r>
              <a:rPr lang="en-GB" noProof="0" smtClean="0"/>
              <a:t>Public health</a:t>
            </a:r>
          </a:p>
          <a:p>
            <a:pPr lvl="1"/>
            <a:r>
              <a:rPr lang="en-GB" noProof="0" smtClean="0"/>
              <a:t>analyzing disease patterns and tracking disease outbreaks and transmission</a:t>
            </a:r>
          </a:p>
          <a:p>
            <a:pPr lvl="1"/>
            <a:r>
              <a:rPr lang="en-GB" noProof="0" smtClean="0"/>
              <a:t>faster development of more accurately targeted vaccines</a:t>
            </a:r>
          </a:p>
          <a:p>
            <a:pPr lvl="1"/>
            <a:r>
              <a:rPr lang="en-GB" noProof="0" smtClean="0"/>
              <a:t>turning large amounts of data into actionable information that can be used to</a:t>
            </a:r>
          </a:p>
          <a:p>
            <a:pPr lvl="2"/>
            <a:r>
              <a:rPr lang="en-GB" noProof="0" smtClean="0"/>
              <a:t>identify needs</a:t>
            </a:r>
          </a:p>
          <a:p>
            <a:pPr lvl="2"/>
            <a:r>
              <a:rPr lang="en-GB" noProof="0" smtClean="0"/>
              <a:t>provide services</a:t>
            </a:r>
          </a:p>
          <a:p>
            <a:pPr lvl="2"/>
            <a:r>
              <a:rPr lang="en-GB" noProof="0" smtClean="0"/>
              <a:t>predict and prevent crises</a:t>
            </a:r>
          </a:p>
        </p:txBody>
      </p:sp>
      <p:sp>
        <p:nvSpPr>
          <p:cNvPr id="7" name="Tekstvak 6"/>
          <p:cNvSpPr txBox="1"/>
          <p:nvPr/>
        </p:nvSpPr>
        <p:spPr>
          <a:xfrm>
            <a:off x="4121610" y="6175096"/>
            <a:ext cx="1213794" cy="246221"/>
          </a:xfrm>
          <a:prstGeom prst="rect">
            <a:avLst/>
          </a:prstGeom>
          <a:noFill/>
        </p:spPr>
        <p:txBody>
          <a:bodyPr wrap="none" rtlCol="0">
            <a:spAutoFit/>
          </a:bodyPr>
          <a:lstStyle/>
          <a:p>
            <a:r>
              <a:rPr lang="nl-BE" sz="1000" dirty="0"/>
              <a:t>Source: </a:t>
            </a:r>
            <a:r>
              <a:rPr lang="nl-BE" sz="1000" dirty="0" smtClean="0"/>
              <a:t>McKinsey</a:t>
            </a:r>
            <a:endParaRPr lang="nl-BE" dirty="0"/>
          </a:p>
        </p:txBody>
      </p:sp>
      <p:sp>
        <p:nvSpPr>
          <p:cNvPr id="6" name="Slide Number Placeholder 5"/>
          <p:cNvSpPr>
            <a:spLocks noGrp="1"/>
          </p:cNvSpPr>
          <p:nvPr>
            <p:ph type="sldNum" sz="quarter" idx="12"/>
          </p:nvPr>
        </p:nvSpPr>
        <p:spPr/>
        <p:txBody>
          <a:bodyPr/>
          <a:lstStyle/>
          <a:p>
            <a:r>
              <a:rPr lang="fr-BE" smtClean="0"/>
              <a:t>- </a:t>
            </a:r>
            <a:fld id="{30A9230E-FFBB-4CCB-ABD7-198084EDE768}" type="slidenum">
              <a:rPr lang="fr-BE" smtClean="0"/>
              <a:pPr/>
              <a:t>7</a:t>
            </a:fld>
            <a:r>
              <a:rPr lang="fr-BE" smtClean="0"/>
              <a:t> - </a:t>
            </a:r>
            <a:endParaRPr lang="fr-BE" dirty="0"/>
          </a:p>
        </p:txBody>
      </p:sp>
    </p:spTree>
    <p:extLst>
      <p:ext uri="{BB962C8B-B14F-4D97-AF65-F5344CB8AC3E}">
        <p14:creationId xmlns:p14="http://schemas.microsoft.com/office/powerpoint/2010/main" val="30746376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noProof="0" smtClean="0"/>
              <a:t>Big data analysis areas in health care</a:t>
            </a:r>
            <a:endParaRPr lang="en-GB" noProof="0"/>
          </a:p>
        </p:txBody>
      </p:sp>
      <p:sp>
        <p:nvSpPr>
          <p:cNvPr id="3" name="Tijdelijke aanduiding voor inhoud 2"/>
          <p:cNvSpPr>
            <a:spLocks noGrp="1"/>
          </p:cNvSpPr>
          <p:nvPr>
            <p:ph idx="1"/>
          </p:nvPr>
        </p:nvSpPr>
        <p:spPr/>
        <p:txBody>
          <a:bodyPr/>
          <a:lstStyle/>
          <a:p>
            <a:r>
              <a:rPr lang="en-GB" noProof="0" smtClean="0"/>
              <a:t>Contribution to</a:t>
            </a:r>
          </a:p>
          <a:p>
            <a:pPr lvl="1"/>
            <a:r>
              <a:rPr lang="en-GB" noProof="0" smtClean="0"/>
              <a:t>evidence-based medicine</a:t>
            </a:r>
          </a:p>
          <a:p>
            <a:pPr lvl="1"/>
            <a:r>
              <a:rPr lang="en-GB" noProof="0" smtClean="0"/>
              <a:t>genomic analytics</a:t>
            </a:r>
          </a:p>
          <a:p>
            <a:pPr lvl="1"/>
            <a:r>
              <a:rPr lang="en-GB" noProof="0" smtClean="0"/>
              <a:t>pre-adjudication fraud analysis</a:t>
            </a:r>
          </a:p>
          <a:p>
            <a:pPr lvl="1"/>
            <a:r>
              <a:rPr lang="en-GB" noProof="0" smtClean="0"/>
              <a:t>device/remote monitoring</a:t>
            </a:r>
          </a:p>
          <a:p>
            <a:pPr lvl="1"/>
            <a:r>
              <a:rPr lang="en-GB" noProof="0" smtClean="0"/>
              <a:t>patient profile analytics to identify individuals who would benefit from preventive care or lifestyle changes</a:t>
            </a:r>
          </a:p>
          <a:p>
            <a:endParaRPr lang="en-GB" noProof="0"/>
          </a:p>
        </p:txBody>
      </p:sp>
      <p:sp>
        <p:nvSpPr>
          <p:cNvPr id="6" name="Tekstvak 5"/>
          <p:cNvSpPr txBox="1"/>
          <p:nvPr/>
        </p:nvSpPr>
        <p:spPr>
          <a:xfrm>
            <a:off x="4121610" y="6179918"/>
            <a:ext cx="1213794" cy="246221"/>
          </a:xfrm>
          <a:prstGeom prst="rect">
            <a:avLst/>
          </a:prstGeom>
          <a:noFill/>
        </p:spPr>
        <p:txBody>
          <a:bodyPr wrap="none" rtlCol="0">
            <a:spAutoFit/>
          </a:bodyPr>
          <a:lstStyle/>
          <a:p>
            <a:r>
              <a:rPr lang="nl-BE" sz="1000" dirty="0"/>
              <a:t>Source: </a:t>
            </a:r>
            <a:r>
              <a:rPr lang="nl-BE" sz="1000" dirty="0" smtClean="0"/>
              <a:t>McKinsey</a:t>
            </a:r>
            <a:endParaRPr lang="nl-BE" dirty="0"/>
          </a:p>
        </p:txBody>
      </p:sp>
      <p:sp>
        <p:nvSpPr>
          <p:cNvPr id="7" name="Slide Number Placeholder 6"/>
          <p:cNvSpPr>
            <a:spLocks noGrp="1"/>
          </p:cNvSpPr>
          <p:nvPr>
            <p:ph type="sldNum" sz="quarter" idx="12"/>
          </p:nvPr>
        </p:nvSpPr>
        <p:spPr/>
        <p:txBody>
          <a:bodyPr/>
          <a:lstStyle/>
          <a:p>
            <a:r>
              <a:rPr lang="fr-BE" smtClean="0"/>
              <a:t>- </a:t>
            </a:r>
            <a:fld id="{30A9230E-FFBB-4CCB-ABD7-198084EDE768}" type="slidenum">
              <a:rPr lang="fr-BE" smtClean="0"/>
              <a:pPr/>
              <a:t>8</a:t>
            </a:fld>
            <a:r>
              <a:rPr lang="fr-BE" smtClean="0"/>
              <a:t> - </a:t>
            </a:r>
            <a:endParaRPr lang="fr-BE" dirty="0"/>
          </a:p>
        </p:txBody>
      </p:sp>
    </p:spTree>
    <p:extLst>
      <p:ext uri="{BB962C8B-B14F-4D97-AF65-F5344CB8AC3E}">
        <p14:creationId xmlns:p14="http://schemas.microsoft.com/office/powerpoint/2010/main" val="37227612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GB" noProof="0" smtClean="0"/>
              <a:t>EU General Data Protection Regulation</a:t>
            </a:r>
            <a:endParaRPr lang="en-GB" noProof="0"/>
          </a:p>
        </p:txBody>
      </p:sp>
      <p:sp>
        <p:nvSpPr>
          <p:cNvPr id="3" name="Tijdelijke aanduiding voor inhoud 2"/>
          <p:cNvSpPr>
            <a:spLocks noGrp="1"/>
          </p:cNvSpPr>
          <p:nvPr>
            <p:ph idx="1"/>
          </p:nvPr>
        </p:nvSpPr>
        <p:spPr/>
        <p:txBody>
          <a:bodyPr/>
          <a:lstStyle/>
          <a:p>
            <a:r>
              <a:rPr lang="en-GB" noProof="0" smtClean="0"/>
              <a:t>Main principles</a:t>
            </a:r>
          </a:p>
          <a:p>
            <a:pPr lvl="1"/>
            <a:r>
              <a:rPr lang="en-GB" noProof="0" smtClean="0"/>
              <a:t>purpose limitation</a:t>
            </a:r>
          </a:p>
          <a:p>
            <a:pPr lvl="1"/>
            <a:r>
              <a:rPr lang="en-GB" noProof="0" smtClean="0"/>
              <a:t>proportionality</a:t>
            </a:r>
          </a:p>
          <a:p>
            <a:pPr lvl="1"/>
            <a:r>
              <a:rPr lang="en-GB" noProof="0" smtClean="0"/>
              <a:t>accuracy and data quality</a:t>
            </a:r>
          </a:p>
          <a:p>
            <a:pPr lvl="1"/>
            <a:r>
              <a:rPr lang="en-GB" noProof="0" smtClean="0"/>
              <a:t>security</a:t>
            </a:r>
          </a:p>
          <a:p>
            <a:pPr lvl="1"/>
            <a:r>
              <a:rPr lang="en-GB" noProof="0" smtClean="0"/>
              <a:t>transparancy</a:t>
            </a:r>
          </a:p>
          <a:p>
            <a:pPr lvl="1"/>
            <a:r>
              <a:rPr lang="en-GB" noProof="0" smtClean="0"/>
              <a:t>accountability</a:t>
            </a:r>
          </a:p>
        </p:txBody>
      </p:sp>
      <p:sp>
        <p:nvSpPr>
          <p:cNvPr id="18" name="Tijdelijke aanduiding voor inhoud 17"/>
          <p:cNvSpPr>
            <a:spLocks noGrp="1"/>
          </p:cNvSpPr>
          <p:nvPr>
            <p:ph sz="half" idx="4294967295"/>
          </p:nvPr>
        </p:nvSpPr>
        <p:spPr>
          <a:xfrm>
            <a:off x="4502193" y="1019870"/>
            <a:ext cx="4038600" cy="4718050"/>
          </a:xfrm>
        </p:spPr>
        <p:txBody>
          <a:bodyPr/>
          <a:lstStyle/>
          <a:p>
            <a:r>
              <a:rPr lang="en-GB" sz="2800" noProof="0" smtClean="0"/>
              <a:t>Methodology</a:t>
            </a:r>
          </a:p>
          <a:p>
            <a:pPr lvl="1"/>
            <a:r>
              <a:rPr lang="en-GB" sz="2400" noProof="0" smtClean="0"/>
              <a:t>risk based approach</a:t>
            </a:r>
          </a:p>
          <a:p>
            <a:pPr lvl="1"/>
            <a:r>
              <a:rPr lang="en-GB" sz="2400" noProof="0" smtClean="0"/>
              <a:t>documentation duty</a:t>
            </a:r>
          </a:p>
          <a:p>
            <a:pPr lvl="1"/>
            <a:r>
              <a:rPr lang="en-GB" sz="2400" noProof="0" smtClean="0"/>
              <a:t>privacy by design</a:t>
            </a:r>
          </a:p>
          <a:p>
            <a:pPr lvl="1"/>
            <a:r>
              <a:rPr lang="en-GB" sz="2400" noProof="0" smtClean="0"/>
              <a:t>privacy by default</a:t>
            </a:r>
          </a:p>
          <a:p>
            <a:pPr lvl="1"/>
            <a:r>
              <a:rPr lang="en-GB" sz="2400" noProof="0" smtClean="0"/>
              <a:t>codes of conduct</a:t>
            </a:r>
          </a:p>
          <a:p>
            <a:pPr lvl="1"/>
            <a:r>
              <a:rPr lang="en-GB" sz="2400" noProof="0" smtClean="0"/>
              <a:t>certification</a:t>
            </a:r>
          </a:p>
          <a:p>
            <a:pPr lvl="1"/>
            <a:r>
              <a:rPr lang="en-GB" sz="2400" noProof="0" smtClean="0"/>
              <a:t>additional measures for sensitive data</a:t>
            </a:r>
          </a:p>
          <a:p>
            <a:endParaRPr lang="en-GB" noProof="0"/>
          </a:p>
        </p:txBody>
      </p:sp>
      <p:sp>
        <p:nvSpPr>
          <p:cNvPr id="6" name="Slide Number Placeholder 5"/>
          <p:cNvSpPr>
            <a:spLocks noGrp="1"/>
          </p:cNvSpPr>
          <p:nvPr>
            <p:ph type="sldNum" sz="quarter" idx="12"/>
          </p:nvPr>
        </p:nvSpPr>
        <p:spPr/>
        <p:txBody>
          <a:bodyPr/>
          <a:lstStyle/>
          <a:p>
            <a:r>
              <a:rPr lang="fr-BE" smtClean="0"/>
              <a:t>- </a:t>
            </a:r>
            <a:fld id="{30A9230E-FFBB-4CCB-ABD7-198084EDE768}" type="slidenum">
              <a:rPr lang="fr-BE" smtClean="0"/>
              <a:pPr/>
              <a:t>9</a:t>
            </a:fld>
            <a:r>
              <a:rPr lang="fr-BE" smtClean="0"/>
              <a:t> - </a:t>
            </a:r>
            <a:endParaRPr lang="fr-BE" dirty="0"/>
          </a:p>
        </p:txBody>
      </p:sp>
    </p:spTree>
    <p:extLst>
      <p:ext uri="{BB962C8B-B14F-4D97-AF65-F5344CB8AC3E}">
        <p14:creationId xmlns:p14="http://schemas.microsoft.com/office/powerpoint/2010/main" val="5330757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8842</TotalTime>
  <Words>2964</Words>
  <Application>Microsoft Office PowerPoint</Application>
  <PresentationFormat>On-screen Show (4:3)</PresentationFormat>
  <Paragraphs>526</Paragraphs>
  <Slides>38</Slides>
  <Notes>13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38</vt:i4>
      </vt:variant>
    </vt:vector>
  </HeadingPairs>
  <TitlesOfParts>
    <vt:vector size="44" baseType="lpstr">
      <vt:lpstr>ＭＳ Ｐゴシック</vt:lpstr>
      <vt:lpstr>Arial</vt:lpstr>
      <vt:lpstr>Calibri</vt:lpstr>
      <vt:lpstr>Verdana</vt:lpstr>
      <vt:lpstr>Wingdings</vt:lpstr>
      <vt:lpstr>Office Theme</vt:lpstr>
      <vt:lpstr>What support can the eHealth platform and the Crossroads Bank for Social Security offer to mortality research?</vt:lpstr>
      <vt:lpstr>Outline</vt:lpstr>
      <vt:lpstr>Some characteristics of big data analysis</vt:lpstr>
      <vt:lpstr>Big data analysis components</vt:lpstr>
      <vt:lpstr>Big data analysis value chain</vt:lpstr>
      <vt:lpstr>Big data analysis areas in health care</vt:lpstr>
      <vt:lpstr>Big data analysis areas in health care</vt:lpstr>
      <vt:lpstr>Big data analysis areas in health care</vt:lpstr>
      <vt:lpstr>EU General Data Protection Regulation</vt:lpstr>
      <vt:lpstr>Some risks and how to manage them</vt:lpstr>
      <vt:lpstr>Some risks and how to manage them</vt:lpstr>
      <vt:lpstr>Mission of the eHealth platform</vt:lpstr>
      <vt:lpstr>10 Tasks of the eHealth platform</vt:lpstr>
      <vt:lpstr>10 Tasks of the eHealth platform</vt:lpstr>
      <vt:lpstr>10 Tasks of the eHealth platform</vt:lpstr>
      <vt:lpstr>Possible support by eHealth platform</vt:lpstr>
      <vt:lpstr>Governance of the eHealth platform</vt:lpstr>
      <vt:lpstr>eHealth platform: basic architecture</vt:lpstr>
      <vt:lpstr>eHealth platform: 10 basic services</vt:lpstr>
      <vt:lpstr>What the eHealth platform does NOT do</vt:lpstr>
      <vt:lpstr>Possible support by Healthdata.be platform</vt:lpstr>
      <vt:lpstr>Healthdata.be platform</vt:lpstr>
      <vt:lpstr>Healthdata.be architecture</vt:lpstr>
      <vt:lpstr>Healthdata.be platform</vt:lpstr>
      <vt:lpstr>Key determinant: multidimensional interoperability</vt:lpstr>
      <vt:lpstr>Key determinant: trust</vt:lpstr>
      <vt:lpstr>Key determinant: trust</vt:lpstr>
      <vt:lpstr>Governance of Healthdata.be platform</vt:lpstr>
      <vt:lpstr>CBSS Datawarehouse</vt:lpstr>
      <vt:lpstr>Content</vt:lpstr>
      <vt:lpstr>Functioning and governance</vt:lpstr>
      <vt:lpstr>Use of the datawarehouse</vt:lpstr>
      <vt:lpstr>Conditions for the use of data</vt:lpstr>
      <vt:lpstr>Conditions for the use of data</vt:lpstr>
      <vt:lpstr>Overview of the users</vt:lpstr>
      <vt:lpstr>Example of an ongoing use case</vt:lpstr>
      <vt:lpstr>The future is linked data</vt:lpstr>
      <vt:lpstr>Thank you !  Any questions ?</vt:lpstr>
    </vt:vector>
  </TitlesOfParts>
  <Company>KSZ-BCSS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Plate-forme eHealth: état d'avancement et perspectives</dc:title>
  <dc:creator>Ann-Sophie Gewelt</dc:creator>
  <cp:lastModifiedBy>Sanne Miseur (KSZ-BCSS)</cp:lastModifiedBy>
  <cp:revision>545</cp:revision>
  <cp:lastPrinted>2018-10-24T09:02:28Z</cp:lastPrinted>
  <dcterms:created xsi:type="dcterms:W3CDTF">2014-04-14T09:14:56Z</dcterms:created>
  <dcterms:modified xsi:type="dcterms:W3CDTF">2018-10-24T10:34:40Z</dcterms:modified>
</cp:coreProperties>
</file>