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16" r:id="rId2"/>
  </p:sldMasterIdLst>
  <p:notesMasterIdLst>
    <p:notesMasterId r:id="rId71"/>
  </p:notesMasterIdLst>
  <p:handoutMasterIdLst>
    <p:handoutMasterId r:id="rId72"/>
  </p:handoutMasterIdLst>
  <p:sldIdLst>
    <p:sldId id="576" r:id="rId3"/>
    <p:sldId id="608" r:id="rId4"/>
    <p:sldId id="263" r:id="rId5"/>
    <p:sldId id="533" r:id="rId6"/>
    <p:sldId id="602" r:id="rId7"/>
    <p:sldId id="614" r:id="rId8"/>
    <p:sldId id="615" r:id="rId9"/>
    <p:sldId id="649" r:id="rId10"/>
    <p:sldId id="567" r:id="rId11"/>
    <p:sldId id="650" r:id="rId12"/>
    <p:sldId id="651" r:id="rId13"/>
    <p:sldId id="536" r:id="rId14"/>
    <p:sldId id="442" r:id="rId15"/>
    <p:sldId id="611" r:id="rId16"/>
    <p:sldId id="612" r:id="rId17"/>
    <p:sldId id="270" r:id="rId18"/>
    <p:sldId id="605" r:id="rId19"/>
    <p:sldId id="606" r:id="rId20"/>
    <p:sldId id="443" r:id="rId21"/>
    <p:sldId id="433" r:id="rId22"/>
    <p:sldId id="360" r:id="rId23"/>
    <p:sldId id="595" r:id="rId24"/>
    <p:sldId id="294" r:id="rId25"/>
    <p:sldId id="492" r:id="rId26"/>
    <p:sldId id="493" r:id="rId27"/>
    <p:sldId id="494" r:id="rId28"/>
    <p:sldId id="495" r:id="rId29"/>
    <p:sldId id="420" r:id="rId30"/>
    <p:sldId id="559" r:id="rId31"/>
    <p:sldId id="560" r:id="rId32"/>
    <p:sldId id="625" r:id="rId33"/>
    <p:sldId id="626" r:id="rId34"/>
    <p:sldId id="599" r:id="rId35"/>
    <p:sldId id="609" r:id="rId36"/>
    <p:sldId id="513" r:id="rId37"/>
    <p:sldId id="577" r:id="rId38"/>
    <p:sldId id="578" r:id="rId39"/>
    <p:sldId id="585" r:id="rId40"/>
    <p:sldId id="629" r:id="rId41"/>
    <p:sldId id="583" r:id="rId42"/>
    <p:sldId id="587" r:id="rId43"/>
    <p:sldId id="630" r:id="rId44"/>
    <p:sldId id="588" r:id="rId45"/>
    <p:sldId id="631" r:id="rId46"/>
    <p:sldId id="490" r:id="rId47"/>
    <p:sldId id="589" r:id="rId48"/>
    <p:sldId id="542" r:id="rId49"/>
    <p:sldId id="486" r:id="rId50"/>
    <p:sldId id="632" r:id="rId51"/>
    <p:sldId id="636" r:id="rId52"/>
    <p:sldId id="637" r:id="rId53"/>
    <p:sldId id="638" r:id="rId54"/>
    <p:sldId id="639" r:id="rId55"/>
    <p:sldId id="640" r:id="rId56"/>
    <p:sldId id="641" r:id="rId57"/>
    <p:sldId id="642" r:id="rId58"/>
    <p:sldId id="643" r:id="rId59"/>
    <p:sldId id="644" r:id="rId60"/>
    <p:sldId id="645" r:id="rId61"/>
    <p:sldId id="646" r:id="rId62"/>
    <p:sldId id="647" r:id="rId63"/>
    <p:sldId id="648" r:id="rId64"/>
    <p:sldId id="561" r:id="rId65"/>
    <p:sldId id="590" r:id="rId66"/>
    <p:sldId id="601" r:id="rId67"/>
    <p:sldId id="564" r:id="rId68"/>
    <p:sldId id="565" r:id="rId69"/>
    <p:sldId id="440" r:id="rId70"/>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B8"/>
    <a:srgbClr val="5591C3"/>
    <a:srgbClr val="5CB94D"/>
    <a:srgbClr val="4FB768"/>
    <a:srgbClr val="66CCFF"/>
    <a:srgbClr val="99FF66"/>
    <a:srgbClr val="FFCCCC"/>
    <a:srgbClr val="FFFFFF"/>
    <a:srgbClr val="69755D"/>
    <a:srgbClr val="6C76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39" autoAdjust="0"/>
  </p:normalViewPr>
  <p:slideViewPr>
    <p:cSldViewPr>
      <p:cViewPr varScale="1">
        <p:scale>
          <a:sx n="103" d="100"/>
          <a:sy n="103" d="100"/>
        </p:scale>
        <p:origin x="156" y="108"/>
      </p:cViewPr>
      <p:guideLst>
        <p:guide orient="horz" pos="2160"/>
        <p:guide pos="2880"/>
      </p:guideLst>
    </p:cSldViewPr>
  </p:slideViewPr>
  <p:notesTextViewPr>
    <p:cViewPr>
      <p:scale>
        <a:sx n="1" d="1"/>
        <a:sy n="1" d="1"/>
      </p:scale>
      <p:origin x="0" y="0"/>
    </p:cViewPr>
  </p:notesTextViewPr>
  <p:sorterViewPr>
    <p:cViewPr varScale="1">
      <p:scale>
        <a:sx n="1" d="1"/>
        <a:sy n="1" d="1"/>
      </p:scale>
      <p:origin x="0" y="-153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antares.bcssksz.local\pegasus\U02\PPT%20Nouvel%20an\2018_2019\messages%20&#233;chang&#233;s.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antares.bcssksz.local\pegasus\U02\PPT%20Nouvel%20an\2018_2019\20190101%20-%20eBox%20Burger%20statistieken.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file:///\\antares.bcssksz.local\pegasus\U02\PPT%20Nouvel%20an\2018_2019\20190101%20-%20eBox%20Burger%20statistiek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aseline="0">
                <a:solidFill>
                  <a:schemeClr val="accent5">
                    <a:lumMod val="75000"/>
                  </a:schemeClr>
                </a:solidFill>
              </a:defRPr>
            </a:pPr>
            <a:r>
              <a:rPr lang="en-US" sz="2000" b="1" dirty="0">
                <a:solidFill>
                  <a:srgbClr val="5591C3"/>
                </a:solidFill>
                <a:latin typeface="Calibri Light" panose="020F0302020204030204" pitchFamily="34" charset="0"/>
              </a:rPr>
              <a:t>1.218.161.551</a:t>
            </a:r>
            <a:r>
              <a:rPr lang="en-US" sz="2000" b="0" dirty="0">
                <a:latin typeface="Calibri Light" panose="020F0302020204030204" pitchFamily="34" charset="0"/>
              </a:rPr>
              <a:t> </a:t>
            </a:r>
            <a:r>
              <a:rPr lang="en-US" sz="2000" b="0" dirty="0">
                <a:solidFill>
                  <a:schemeClr val="tx1"/>
                </a:solidFill>
                <a:latin typeface="Calibri Light" panose="020F0302020204030204" pitchFamily="34" charset="0"/>
              </a:rPr>
              <a:t>messages </a:t>
            </a:r>
            <a:r>
              <a:rPr lang="en-US" sz="2000" b="0" dirty="0" err="1">
                <a:solidFill>
                  <a:schemeClr val="tx1"/>
                </a:solidFill>
                <a:latin typeface="Calibri Light" panose="020F0302020204030204" pitchFamily="34" charset="0"/>
              </a:rPr>
              <a:t>échangés</a:t>
            </a:r>
            <a:r>
              <a:rPr lang="en-US" sz="2000" b="0" dirty="0">
                <a:solidFill>
                  <a:schemeClr val="tx1"/>
                </a:solidFill>
                <a:latin typeface="Calibri Light" panose="020F0302020204030204" pitchFamily="34" charset="0"/>
              </a:rPr>
              <a:t> </a:t>
            </a:r>
            <a:r>
              <a:rPr lang="en-US" sz="2000" b="0" dirty="0" err="1">
                <a:solidFill>
                  <a:schemeClr val="tx1"/>
                </a:solidFill>
                <a:latin typeface="Calibri Light" panose="020F0302020204030204" pitchFamily="34" charset="0"/>
              </a:rPr>
              <a:t>en</a:t>
            </a:r>
            <a:r>
              <a:rPr lang="en-US" sz="2000" b="0" dirty="0">
                <a:solidFill>
                  <a:schemeClr val="tx1"/>
                </a:solidFill>
                <a:latin typeface="Calibri Light" panose="020F0302020204030204" pitchFamily="34" charset="0"/>
              </a:rPr>
              <a:t> 2018</a:t>
            </a:r>
          </a:p>
        </c:rich>
      </c:tx>
      <c:layout>
        <c:manualLayout>
          <c:xMode val="edge"/>
          <c:yMode val="edge"/>
          <c:x val="0.25633364875815079"/>
          <c:y val="2.7598719189931276E-2"/>
        </c:manualLayout>
      </c:layout>
      <c:overlay val="0"/>
    </c:title>
    <c:autoTitleDeleted val="0"/>
    <c:plotArea>
      <c:layout>
        <c:manualLayout>
          <c:layoutTarget val="inner"/>
          <c:xMode val="edge"/>
          <c:yMode val="edge"/>
          <c:x val="0.16974863826009023"/>
          <c:y val="0.13981402759736583"/>
          <c:w val="0.82412955979758118"/>
          <c:h val="0.77578753307139214"/>
        </c:manualLayout>
      </c:layout>
      <c:lineChart>
        <c:grouping val="stacked"/>
        <c:varyColors val="0"/>
        <c:ser>
          <c:idx val="0"/>
          <c:order val="0"/>
          <c:tx>
            <c:strRef>
              <c:f>Sheet3!$A$5:$A$10</c:f>
              <c:strCache>
                <c:ptCount val="6"/>
                <c:pt idx="0">
                  <c:v>2013</c:v>
                </c:pt>
                <c:pt idx="1">
                  <c:v>2014</c:v>
                </c:pt>
                <c:pt idx="2">
                  <c:v>2015</c:v>
                </c:pt>
                <c:pt idx="3">
                  <c:v>2016</c:v>
                </c:pt>
                <c:pt idx="4">
                  <c:v>2017</c:v>
                </c:pt>
                <c:pt idx="5">
                  <c:v>2018</c:v>
                </c:pt>
              </c:strCache>
            </c:strRef>
          </c:tx>
          <c:spPr>
            <a:ln w="34925">
              <a:solidFill>
                <a:schemeClr val="accent5">
                  <a:lumMod val="75000"/>
                </a:schemeClr>
              </a:solidFill>
            </a:ln>
          </c:spPr>
          <c:marker>
            <c:symbol val="none"/>
          </c:marker>
          <c:dLbls>
            <c:dLbl>
              <c:idx val="0"/>
              <c:layout>
                <c:manualLayout>
                  <c:x val="-2.9241851131280912E-2"/>
                  <c:y val="0.18291005432600949"/>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FE4-4F59-B9B3-55A72D93E3FE}"/>
                </c:ext>
              </c:extLst>
            </c:dLbl>
            <c:dLbl>
              <c:idx val="1"/>
              <c:layout>
                <c:manualLayout>
                  <c:x val="-2.7474442152843302E-2"/>
                  <c:y val="0.1941910900403688"/>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FE4-4F59-B9B3-55A72D93E3FE}"/>
                </c:ext>
              </c:extLst>
            </c:dLbl>
            <c:dLbl>
              <c:idx val="2"/>
              <c:layout>
                <c:manualLayout>
                  <c:x val="-3.245394299201465E-2"/>
                  <c:y val="0.1866686154587243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FE4-4F59-B9B3-55A72D93E3FE}"/>
                </c:ext>
              </c:extLst>
            </c:dLbl>
            <c:dLbl>
              <c:idx val="3"/>
              <c:layout>
                <c:manualLayout>
                  <c:x val="-2.7474442152843302E-2"/>
                  <c:y val="0.1837334875898314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FE4-4F59-B9B3-55A72D93E3FE}"/>
                </c:ext>
              </c:extLst>
            </c:dLbl>
            <c:dLbl>
              <c:idx val="4"/>
              <c:layout>
                <c:manualLayout>
                  <c:x val="-2.5707033174405692E-2"/>
                  <c:y val="0.18373348758983138"/>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FE4-4F59-B9B3-55A72D93E3FE}"/>
                </c:ext>
              </c:extLst>
            </c:dLbl>
            <c:dLbl>
              <c:idx val="5"/>
              <c:layout>
                <c:manualLayout>
                  <c:x val="-3.1009260109718651E-2"/>
                  <c:y val="0.1941910900403688"/>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AFE4-4F59-B9B3-55A72D93E3FE}"/>
                </c:ext>
              </c:extLst>
            </c:dLbl>
            <c:spPr>
              <a:noFill/>
              <a:ln>
                <a:noFill/>
              </a:ln>
              <a:effectLst/>
            </c:spPr>
            <c:txPr>
              <a:bodyPr rot="-5400000" vert="horz"/>
              <a:lstStyle/>
              <a:p>
                <a:pPr>
                  <a:defRPr sz="1500" b="0" i="0" baseline="0">
                    <a:solidFill>
                      <a:schemeClr val="accent5">
                        <a:lumMod val="75000"/>
                      </a:schemeClr>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Sheet3!$A$5:$A$10</c:f>
              <c:numCache>
                <c:formatCode>General</c:formatCode>
                <c:ptCount val="6"/>
                <c:pt idx="0">
                  <c:v>2013</c:v>
                </c:pt>
                <c:pt idx="1">
                  <c:v>2014</c:v>
                </c:pt>
                <c:pt idx="2">
                  <c:v>2015</c:v>
                </c:pt>
                <c:pt idx="3">
                  <c:v>2016</c:v>
                </c:pt>
                <c:pt idx="4">
                  <c:v>2017</c:v>
                </c:pt>
                <c:pt idx="5">
                  <c:v>2018</c:v>
                </c:pt>
              </c:numCache>
            </c:numRef>
          </c:cat>
          <c:val>
            <c:numRef>
              <c:f>Sheet3!$B$5:$B$10</c:f>
              <c:numCache>
                <c:formatCode>#,##0</c:formatCode>
                <c:ptCount val="6"/>
                <c:pt idx="0">
                  <c:v>945512286</c:v>
                </c:pt>
                <c:pt idx="1">
                  <c:v>1005868869</c:v>
                </c:pt>
                <c:pt idx="2">
                  <c:v>1072549826</c:v>
                </c:pt>
                <c:pt idx="3">
                  <c:v>1109577113</c:v>
                </c:pt>
                <c:pt idx="4">
                  <c:v>1116728304</c:v>
                </c:pt>
                <c:pt idx="5">
                  <c:v>1218161551</c:v>
                </c:pt>
              </c:numCache>
            </c:numRef>
          </c:val>
          <c:smooth val="0"/>
          <c:extLst>
            <c:ext xmlns:c16="http://schemas.microsoft.com/office/drawing/2014/chart" uri="{C3380CC4-5D6E-409C-BE32-E72D297353CC}">
              <c16:uniqueId val="{00000001-AFE4-4F59-B9B3-55A72D93E3FE}"/>
            </c:ext>
          </c:extLst>
        </c:ser>
        <c:dLbls>
          <c:showLegendKey val="0"/>
          <c:showVal val="0"/>
          <c:showCatName val="0"/>
          <c:showSerName val="0"/>
          <c:showPercent val="0"/>
          <c:showBubbleSize val="0"/>
        </c:dLbls>
        <c:smooth val="0"/>
        <c:axId val="105693184"/>
        <c:axId val="105694720"/>
      </c:lineChart>
      <c:catAx>
        <c:axId val="105693184"/>
        <c:scaling>
          <c:orientation val="minMax"/>
        </c:scaling>
        <c:delete val="0"/>
        <c:axPos val="b"/>
        <c:numFmt formatCode="General" sourceLinked="1"/>
        <c:majorTickMark val="out"/>
        <c:minorTickMark val="none"/>
        <c:tickLblPos val="nextTo"/>
        <c:txPr>
          <a:bodyPr/>
          <a:lstStyle/>
          <a:p>
            <a:pPr>
              <a:defRPr sz="1400"/>
            </a:pPr>
            <a:endParaRPr lang="en-US"/>
          </a:p>
        </c:txPr>
        <c:crossAx val="105694720"/>
        <c:crosses val="autoZero"/>
        <c:auto val="1"/>
        <c:lblAlgn val="ctr"/>
        <c:lblOffset val="100"/>
        <c:noMultiLvlLbl val="0"/>
      </c:catAx>
      <c:valAx>
        <c:axId val="105694720"/>
        <c:scaling>
          <c:orientation val="minMax"/>
        </c:scaling>
        <c:delete val="0"/>
        <c:axPos val="l"/>
        <c:majorGridlines>
          <c:spPr>
            <a:ln>
              <a:noFill/>
            </a:ln>
          </c:spPr>
        </c:majorGridlines>
        <c:numFmt formatCode="#,##0" sourceLinked="1"/>
        <c:majorTickMark val="out"/>
        <c:minorTickMark val="none"/>
        <c:tickLblPos val="nextTo"/>
        <c:txPr>
          <a:bodyPr/>
          <a:lstStyle/>
          <a:p>
            <a:pPr>
              <a:defRPr sz="1400"/>
            </a:pPr>
            <a:endParaRPr lang="en-US"/>
          </a:p>
        </c:txPr>
        <c:crossAx val="10569318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2128" b="1" i="0" u="none" strike="noStrike" kern="1200" baseline="0">
                <a:solidFill>
                  <a:schemeClr val="tx1">
                    <a:lumMod val="65000"/>
                    <a:lumOff val="35000"/>
                  </a:schemeClr>
                </a:solidFill>
                <a:latin typeface="+mn-lt"/>
                <a:ea typeface="+mn-ea"/>
                <a:cs typeface="+mn-cs"/>
              </a:defRPr>
            </a:pPr>
            <a:r>
              <a:rPr lang="en-US" b="0" dirty="0" err="1"/>
              <a:t>aantal</a:t>
            </a:r>
            <a:r>
              <a:rPr lang="en-US" b="0" dirty="0"/>
              <a:t> </a:t>
            </a:r>
            <a:r>
              <a:rPr lang="en-US" b="0" dirty="0" err="1"/>
              <a:t>gepubliceerde</a:t>
            </a:r>
            <a:r>
              <a:rPr lang="en-US" b="0" dirty="0"/>
              <a:t> </a:t>
            </a:r>
            <a:r>
              <a:rPr lang="en-US" b="0" dirty="0" err="1"/>
              <a:t>documenten</a:t>
            </a:r>
            <a:r>
              <a:rPr lang="en-US" b="0" dirty="0"/>
              <a:t>: </a:t>
            </a:r>
            <a:r>
              <a:rPr lang="en-US" b="0" dirty="0">
                <a:solidFill>
                  <a:srgbClr val="0082B8"/>
                </a:solidFill>
              </a:rPr>
              <a:t>41.696.974</a:t>
            </a:r>
            <a:r>
              <a:rPr lang="en-US" b="0" dirty="0"/>
              <a:t> </a:t>
            </a:r>
          </a:p>
        </c:rich>
      </c:tx>
      <c:layout>
        <c:manualLayout>
          <c:xMode val="edge"/>
          <c:yMode val="edge"/>
          <c:x val="0.15508515233064221"/>
          <c:y val="1.2731247457188675E-2"/>
        </c:manualLayout>
      </c:layout>
      <c:overlay val="0"/>
      <c:spPr>
        <a:noFill/>
        <a:ln>
          <a:noFill/>
        </a:ln>
        <a:effectLst/>
      </c:spPr>
    </c:title>
    <c:autoTitleDeleted val="0"/>
    <c:plotArea>
      <c:layout/>
      <c:lineChart>
        <c:grouping val="standard"/>
        <c:varyColors val="0"/>
        <c:ser>
          <c:idx val="2"/>
          <c:order val="0"/>
          <c:tx>
            <c:strRef>
              <c:f>trend!$B$2</c:f>
              <c:strCache>
                <c:ptCount val="1"/>
                <c:pt idx="0">
                  <c:v>gepubliceerde documenten </c:v>
                </c:pt>
              </c:strCache>
            </c:strRef>
          </c:tx>
          <c:marker>
            <c:symbol val="none"/>
          </c:marker>
          <c:cat>
            <c:numRef>
              <c:f>trend!$A$9:$A$56</c:f>
              <c:numCache>
                <c:formatCode>mmm\-yy</c:formatCode>
                <c:ptCount val="24"/>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numCache>
            </c:numRef>
          </c:cat>
          <c:val>
            <c:numRef>
              <c:f>trend!$B$9:$B$56</c:f>
              <c:numCache>
                <c:formatCode>#,##0</c:formatCode>
                <c:ptCount val="24"/>
                <c:pt idx="0">
                  <c:v>12766949</c:v>
                </c:pt>
                <c:pt idx="1">
                  <c:v>13121628</c:v>
                </c:pt>
                <c:pt idx="2">
                  <c:v>15322647</c:v>
                </c:pt>
                <c:pt idx="3">
                  <c:v>17692642</c:v>
                </c:pt>
                <c:pt idx="4">
                  <c:v>20074255</c:v>
                </c:pt>
                <c:pt idx="5">
                  <c:v>21550933</c:v>
                </c:pt>
                <c:pt idx="6">
                  <c:v>21824710</c:v>
                </c:pt>
                <c:pt idx="7">
                  <c:v>22088608</c:v>
                </c:pt>
                <c:pt idx="8">
                  <c:v>23203711</c:v>
                </c:pt>
                <c:pt idx="9">
                  <c:v>23533016</c:v>
                </c:pt>
                <c:pt idx="10">
                  <c:v>23812592</c:v>
                </c:pt>
                <c:pt idx="11">
                  <c:v>24528087</c:v>
                </c:pt>
                <c:pt idx="12">
                  <c:v>28938690</c:v>
                </c:pt>
                <c:pt idx="13">
                  <c:v>29357093</c:v>
                </c:pt>
                <c:pt idx="14">
                  <c:v>29768902</c:v>
                </c:pt>
                <c:pt idx="15">
                  <c:v>31875372</c:v>
                </c:pt>
                <c:pt idx="16">
                  <c:v>32861402</c:v>
                </c:pt>
                <c:pt idx="17">
                  <c:v>34109083</c:v>
                </c:pt>
                <c:pt idx="18">
                  <c:v>34609875</c:v>
                </c:pt>
                <c:pt idx="19">
                  <c:v>35065418</c:v>
                </c:pt>
                <c:pt idx="20">
                  <c:v>35725299</c:v>
                </c:pt>
                <c:pt idx="21">
                  <c:v>36697792</c:v>
                </c:pt>
                <c:pt idx="22">
                  <c:v>37148080</c:v>
                </c:pt>
                <c:pt idx="23">
                  <c:v>41696974</c:v>
                </c:pt>
              </c:numCache>
            </c:numRef>
          </c:val>
          <c:smooth val="0"/>
          <c:extLst>
            <c:ext xmlns:c16="http://schemas.microsoft.com/office/drawing/2014/chart" uri="{C3380CC4-5D6E-409C-BE32-E72D297353CC}">
              <c16:uniqueId val="{00000000-12F6-43C0-826E-1C753C1B793A}"/>
            </c:ext>
          </c:extLst>
        </c:ser>
        <c:ser>
          <c:idx val="3"/>
          <c:order val="1"/>
          <c:tx>
            <c:strRef>
              <c:f>trend!$C$2</c:f>
              <c:strCache>
                <c:ptCount val="1"/>
                <c:pt idx="0">
                  <c:v>% toename:</c:v>
                </c:pt>
              </c:strCache>
            </c:strRef>
          </c:tx>
          <c:marker>
            <c:symbol val="none"/>
          </c:marker>
          <c:cat>
            <c:numRef>
              <c:f>trend!$A$9:$A$56</c:f>
              <c:numCache>
                <c:formatCode>mmm\-yy</c:formatCode>
                <c:ptCount val="48"/>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numCache>
            </c:numRef>
          </c:cat>
          <c:val>
            <c:numRef>
              <c:f>trend!$C$3:$C$22</c:f>
            </c:numRef>
          </c:val>
          <c:smooth val="0"/>
          <c:extLst>
            <c:ext xmlns:c16="http://schemas.microsoft.com/office/drawing/2014/chart" uri="{C3380CC4-5D6E-409C-BE32-E72D297353CC}">
              <c16:uniqueId val="{00000001-12F6-43C0-826E-1C753C1B793A}"/>
            </c:ext>
          </c:extLst>
        </c:ser>
        <c:ser>
          <c:idx val="0"/>
          <c:order val="2"/>
          <c:tx>
            <c:strRef>
              <c:f>trend!$B$2</c:f>
              <c:strCache>
                <c:ptCount val="1"/>
                <c:pt idx="0">
                  <c:v>gepubliceerde documenten </c:v>
                </c:pt>
              </c:strCache>
            </c:strRef>
          </c:tx>
          <c:spPr>
            <a:ln w="25400" cap="flat" cmpd="sng" algn="ctr">
              <a:solidFill>
                <a:schemeClr val="accent1"/>
              </a:solidFill>
              <a:prstDash val="solid"/>
              <a:round/>
            </a:ln>
            <a:effectLst/>
          </c:spPr>
          <c:marker>
            <c:symbol val="none"/>
          </c:marker>
          <c:cat>
            <c:numRef>
              <c:f>trend!$A$9:$A$44</c:f>
              <c:numCache>
                <c:formatCode>mmm\-yy</c:formatCode>
                <c:ptCount val="12"/>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numCache>
            </c:numRef>
          </c:cat>
          <c:val>
            <c:numRef>
              <c:f>trend!$B$9:$B$44</c:f>
              <c:numCache>
                <c:formatCode>#,##0</c:formatCode>
                <c:ptCount val="12"/>
                <c:pt idx="0">
                  <c:v>12766949</c:v>
                </c:pt>
                <c:pt idx="1">
                  <c:v>13121628</c:v>
                </c:pt>
                <c:pt idx="2">
                  <c:v>15322647</c:v>
                </c:pt>
                <c:pt idx="3">
                  <c:v>17692642</c:v>
                </c:pt>
                <c:pt idx="4">
                  <c:v>20074255</c:v>
                </c:pt>
                <c:pt idx="5">
                  <c:v>21550933</c:v>
                </c:pt>
                <c:pt idx="6">
                  <c:v>21824710</c:v>
                </c:pt>
                <c:pt idx="7">
                  <c:v>22088608</c:v>
                </c:pt>
                <c:pt idx="8">
                  <c:v>23203711</c:v>
                </c:pt>
                <c:pt idx="9">
                  <c:v>23533016</c:v>
                </c:pt>
                <c:pt idx="10">
                  <c:v>23812592</c:v>
                </c:pt>
                <c:pt idx="11">
                  <c:v>24528087</c:v>
                </c:pt>
              </c:numCache>
            </c:numRef>
          </c:val>
          <c:smooth val="0"/>
          <c:extLst>
            <c:ext xmlns:c16="http://schemas.microsoft.com/office/drawing/2014/chart" uri="{C3380CC4-5D6E-409C-BE32-E72D297353CC}">
              <c16:uniqueId val="{00000002-12F6-43C0-826E-1C753C1B793A}"/>
            </c:ext>
          </c:extLst>
        </c:ser>
        <c:ser>
          <c:idx val="1"/>
          <c:order val="3"/>
          <c:tx>
            <c:strRef>
              <c:f>trend!$C$2</c:f>
              <c:strCache>
                <c:ptCount val="1"/>
                <c:pt idx="0">
                  <c:v>% toename:</c:v>
                </c:pt>
              </c:strCache>
            </c:strRef>
          </c:tx>
          <c:spPr>
            <a:ln w="34925" cap="rnd">
              <a:solidFill>
                <a:schemeClr val="accent2"/>
              </a:solidFill>
              <a:round/>
            </a:ln>
            <a:effectLst>
              <a:outerShdw blurRad="40000" dist="23000" dir="5400000" rotWithShape="0">
                <a:srgbClr val="000000">
                  <a:alpha val="35000"/>
                </a:srgbClr>
              </a:outerShdw>
            </a:effectLst>
          </c:spPr>
          <c:marker>
            <c:symbol val="none"/>
          </c:marker>
          <c:cat>
            <c:numRef>
              <c:f>trend!$A$9:$A$44</c:f>
              <c:numCache>
                <c:formatCode>mmm\-yy</c:formatCode>
                <c:ptCount val="36"/>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trend!$C$3:$C$22</c:f>
            </c:numRef>
          </c:val>
          <c:smooth val="0"/>
          <c:extLst>
            <c:ext xmlns:c16="http://schemas.microsoft.com/office/drawing/2014/chart" uri="{C3380CC4-5D6E-409C-BE32-E72D297353CC}">
              <c16:uniqueId val="{00000003-12F6-43C0-826E-1C753C1B793A}"/>
            </c:ext>
          </c:extLst>
        </c:ser>
        <c:dLbls>
          <c:showLegendKey val="0"/>
          <c:showVal val="0"/>
          <c:showCatName val="0"/>
          <c:showSerName val="0"/>
          <c:showPercent val="0"/>
          <c:showBubbleSize val="0"/>
        </c:dLbls>
        <c:smooth val="0"/>
        <c:axId val="117561600"/>
        <c:axId val="118099968"/>
        <c:extLst>
          <c:ext xmlns:c15="http://schemas.microsoft.com/office/drawing/2012/chart" uri="{02D57815-91ED-43cb-92C2-25804820EDAC}">
            <c15:filteredLineSeries>
              <c15:ser>
                <c:idx val="4"/>
                <c:order val="4"/>
                <c:tx>
                  <c:strRef>
                    <c:extLst>
                      <c:ext uri="{02D57815-91ED-43cb-92C2-25804820EDAC}">
                        <c15:formulaRef>
                          <c15:sqref>trend!$F$2</c15:sqref>
                        </c15:formulaRef>
                      </c:ext>
                    </c:extLst>
                    <c:strCache>
                      <c:ptCount val="1"/>
                      <c:pt idx="0">
                        <c:v>geactiveerde eBox Burger</c:v>
                      </c:pt>
                    </c:strCache>
                  </c:strRef>
                </c:tx>
                <c:spPr>
                  <a:ln w="34925" cap="rnd">
                    <a:solidFill>
                      <a:schemeClr val="accent5"/>
                    </a:solidFill>
                    <a:round/>
                  </a:ln>
                  <a:effectLst>
                    <a:outerShdw blurRad="40000" dist="23000" dir="5400000" rotWithShape="0">
                      <a:srgbClr val="000000">
                        <a:alpha val="35000"/>
                      </a:srgbClr>
                    </a:outerShdw>
                  </a:effectLst>
                </c:spPr>
                <c:marker>
                  <c:symbol val="none"/>
                </c:marker>
                <c:cat>
                  <c:numRef>
                    <c:extLst>
                      <c:ext uri="{02D57815-91ED-43cb-92C2-25804820EDAC}">
                        <c15:formulaRef>
                          <c15:sqref>trend!$A$9:$A$44</c15:sqref>
                        </c15:formulaRef>
                      </c:ext>
                    </c:extLst>
                    <c:numCache>
                      <c:formatCode>mmm\-yy</c:formatCode>
                      <c:ptCount val="16"/>
                      <c:pt idx="0">
                        <c:v>42614</c:v>
                      </c:pt>
                      <c:pt idx="1">
                        <c:v>42644</c:v>
                      </c:pt>
                      <c:pt idx="2">
                        <c:v>42675</c:v>
                      </c:pt>
                      <c:pt idx="3">
                        <c:v>42705</c:v>
                      </c:pt>
                      <c:pt idx="4">
                        <c:v>42736</c:v>
                      </c:pt>
                      <c:pt idx="5">
                        <c:v>42767</c:v>
                      </c:pt>
                      <c:pt idx="6">
                        <c:v>42795</c:v>
                      </c:pt>
                      <c:pt idx="7">
                        <c:v>42826</c:v>
                      </c:pt>
                      <c:pt idx="8">
                        <c:v>42856</c:v>
                      </c:pt>
                      <c:pt idx="9">
                        <c:v>42887</c:v>
                      </c:pt>
                      <c:pt idx="10">
                        <c:v>42917</c:v>
                      </c:pt>
                      <c:pt idx="11">
                        <c:v>42948</c:v>
                      </c:pt>
                      <c:pt idx="12">
                        <c:v>42979</c:v>
                      </c:pt>
                      <c:pt idx="13">
                        <c:v>43009</c:v>
                      </c:pt>
                      <c:pt idx="14">
                        <c:v>43040</c:v>
                      </c:pt>
                      <c:pt idx="15">
                        <c:v>43070</c:v>
                      </c:pt>
                    </c:numCache>
                  </c:numRef>
                </c:cat>
                <c:val>
                  <c:numRef>
                    <c:extLst>
                      <c:ext uri="{02D57815-91ED-43cb-92C2-25804820EDAC}">
                        <c15:formulaRef>
                          <c15:sqref>trend!$F$3:$F$22</c15:sqref>
                        </c15:formulaRef>
                      </c:ext>
                    </c:extLst>
                  </c:numRef>
                </c:val>
                <c:smooth val="0"/>
                <c:extLst>
                  <c:ext xmlns:c16="http://schemas.microsoft.com/office/drawing/2014/chart" uri="{C3380CC4-5D6E-409C-BE32-E72D297353CC}">
                    <c16:uniqueId val="{00000004-12F6-43C0-826E-1C753C1B793A}"/>
                  </c:ext>
                </c:extLst>
              </c15:ser>
            </c15:filteredLineSeries>
          </c:ext>
        </c:extLst>
      </c:lineChart>
      <c:dateAx>
        <c:axId val="117561600"/>
        <c:scaling>
          <c:orientation val="minMax"/>
        </c:scaling>
        <c:delete val="0"/>
        <c:axPos val="b"/>
        <c:numFmt formatCode="mmm\-yy"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8099968"/>
        <c:crosses val="autoZero"/>
        <c:auto val="1"/>
        <c:lblOffset val="100"/>
        <c:baseTimeUnit val="months"/>
      </c:dateAx>
      <c:valAx>
        <c:axId val="1180999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7561600"/>
        <c:crosses val="autoZero"/>
        <c:crossBetween val="between"/>
      </c:valAx>
      <c:spPr>
        <a:noFill/>
        <a:ln>
          <a:noFill/>
        </a:ln>
        <a:effectLst/>
      </c:spPr>
    </c:plotArea>
    <c:plotVisOnly val="1"/>
    <c:dispBlanksAs val="gap"/>
    <c:showDLblsOverMax val="0"/>
  </c:chart>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2000"/>
            </a:pPr>
            <a:r>
              <a:rPr lang="en-US" sz="2000" dirty="0" err="1">
                <a:solidFill>
                  <a:schemeClr val="tx1">
                    <a:lumMod val="65000"/>
                    <a:lumOff val="35000"/>
                  </a:schemeClr>
                </a:solidFill>
              </a:rPr>
              <a:t>aantal</a:t>
            </a:r>
            <a:r>
              <a:rPr lang="en-US" sz="2000" dirty="0">
                <a:solidFill>
                  <a:schemeClr val="tx1">
                    <a:lumMod val="65000"/>
                    <a:lumOff val="35000"/>
                  </a:schemeClr>
                </a:solidFill>
              </a:rPr>
              <a:t> </a:t>
            </a:r>
            <a:r>
              <a:rPr lang="en-US" sz="2000" dirty="0" err="1">
                <a:solidFill>
                  <a:schemeClr val="tx1">
                    <a:lumMod val="65000"/>
                    <a:lumOff val="35000"/>
                  </a:schemeClr>
                </a:solidFill>
              </a:rPr>
              <a:t>eBox</a:t>
            </a:r>
            <a:r>
              <a:rPr lang="en-US" sz="2000" dirty="0">
                <a:solidFill>
                  <a:schemeClr val="tx1">
                    <a:lumMod val="65000"/>
                    <a:lumOff val="35000"/>
                  </a:schemeClr>
                </a:solidFill>
              </a:rPr>
              <a:t> burger: </a:t>
            </a:r>
            <a:r>
              <a:rPr lang="en-US" sz="2000" dirty="0" smtClean="0">
                <a:solidFill>
                  <a:srgbClr val="0070C0"/>
                </a:solidFill>
              </a:rPr>
              <a:t>530.832</a:t>
            </a:r>
            <a:r>
              <a:rPr lang="en-US" sz="2000" dirty="0" smtClean="0">
                <a:solidFill>
                  <a:schemeClr val="tx1">
                    <a:lumMod val="65000"/>
                    <a:lumOff val="35000"/>
                  </a:schemeClr>
                </a:solidFill>
              </a:rPr>
              <a:t> </a:t>
            </a:r>
            <a:endParaRPr lang="en-US" sz="2000" dirty="0">
              <a:solidFill>
                <a:schemeClr val="tx1">
                  <a:lumMod val="65000"/>
                  <a:lumOff val="35000"/>
                </a:schemeClr>
              </a:solidFill>
            </a:endParaRPr>
          </a:p>
        </c:rich>
      </c:tx>
      <c:layout/>
      <c:overlay val="0"/>
      <c:spPr>
        <a:noFill/>
        <a:ln>
          <a:noFill/>
        </a:ln>
        <a:effectLst/>
      </c:spPr>
    </c:title>
    <c:autoTitleDeleted val="0"/>
    <c:plotArea>
      <c:layout/>
      <c:barChart>
        <c:barDir val="col"/>
        <c:grouping val="clustered"/>
        <c:varyColors val="0"/>
        <c:ser>
          <c:idx val="0"/>
          <c:order val="0"/>
          <c:tx>
            <c:strRef>
              <c:f>trend!$C$2</c:f>
              <c:strCache>
                <c:ptCount val="1"/>
                <c:pt idx="0">
                  <c:v>% toename:</c:v>
                </c:pt>
              </c:strCache>
            </c:strRef>
          </c:tx>
          <c:invertIfNegative val="0"/>
          <c:cat>
            <c:numRef>
              <c:f>trend!$A$9:$A$56</c:f>
              <c:numCache>
                <c:formatCode>mmm\-yy</c:formatCode>
                <c:ptCount val="48"/>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numCache>
            </c:numRef>
          </c:cat>
          <c:val>
            <c:numRef>
              <c:f>trend!$C$3:$C$22</c:f>
            </c:numRef>
          </c:val>
          <c:extLst>
            <c:ext xmlns:c16="http://schemas.microsoft.com/office/drawing/2014/chart" uri="{C3380CC4-5D6E-409C-BE32-E72D297353CC}">
              <c16:uniqueId val="{00000000-C9E7-4458-9433-EC6F6E91B4AE}"/>
            </c:ext>
          </c:extLst>
        </c:ser>
        <c:ser>
          <c:idx val="7"/>
          <c:order val="1"/>
          <c:tx>
            <c:strRef>
              <c:f>trend!$F$2</c:f>
              <c:strCache>
                <c:ptCount val="1"/>
                <c:pt idx="0">
                  <c:v>geactiveerde eBox Burger</c:v>
                </c:pt>
              </c:strCache>
            </c:strRef>
          </c:tx>
          <c:spPr>
            <a:solidFill>
              <a:srgbClr val="00B050"/>
            </a:solidFill>
            <a:ln>
              <a:solidFill>
                <a:srgbClr val="00B050"/>
              </a:solidFill>
            </a:ln>
          </c:spPr>
          <c:invertIfNegative val="0"/>
          <c:cat>
            <c:numRef>
              <c:f>trend!$A$9:$A$56</c:f>
              <c:numCache>
                <c:formatCode>mmm\-yy</c:formatCode>
                <c:ptCount val="24"/>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numCache>
            </c:numRef>
          </c:cat>
          <c:val>
            <c:numRef>
              <c:f>trend!$F$9:$F$56</c:f>
              <c:numCache>
                <c:formatCode>#,##0</c:formatCode>
                <c:ptCount val="24"/>
                <c:pt idx="0">
                  <c:v>327592</c:v>
                </c:pt>
                <c:pt idx="1">
                  <c:v>333419</c:v>
                </c:pt>
                <c:pt idx="2">
                  <c:v>340429</c:v>
                </c:pt>
                <c:pt idx="3">
                  <c:v>350915</c:v>
                </c:pt>
                <c:pt idx="4">
                  <c:v>363685</c:v>
                </c:pt>
                <c:pt idx="5">
                  <c:v>391125</c:v>
                </c:pt>
                <c:pt idx="6">
                  <c:v>399970</c:v>
                </c:pt>
                <c:pt idx="7">
                  <c:v>406085</c:v>
                </c:pt>
                <c:pt idx="8">
                  <c:v>412875</c:v>
                </c:pt>
                <c:pt idx="9">
                  <c:v>419368</c:v>
                </c:pt>
                <c:pt idx="10">
                  <c:v>425005</c:v>
                </c:pt>
                <c:pt idx="11">
                  <c:v>428909</c:v>
                </c:pt>
                <c:pt idx="12">
                  <c:v>435348</c:v>
                </c:pt>
                <c:pt idx="13">
                  <c:v>441109</c:v>
                </c:pt>
                <c:pt idx="14">
                  <c:v>446502</c:v>
                </c:pt>
                <c:pt idx="15">
                  <c:v>452983</c:v>
                </c:pt>
                <c:pt idx="16">
                  <c:v>472742</c:v>
                </c:pt>
                <c:pt idx="17">
                  <c:v>486482</c:v>
                </c:pt>
                <c:pt idx="18">
                  <c:v>494156</c:v>
                </c:pt>
                <c:pt idx="19">
                  <c:v>499381</c:v>
                </c:pt>
                <c:pt idx="20">
                  <c:v>504861</c:v>
                </c:pt>
                <c:pt idx="21">
                  <c:v>517097</c:v>
                </c:pt>
                <c:pt idx="22">
                  <c:v>523561</c:v>
                </c:pt>
                <c:pt idx="23">
                  <c:v>530832</c:v>
                </c:pt>
              </c:numCache>
            </c:numRef>
          </c:val>
          <c:extLst>
            <c:ext xmlns:c16="http://schemas.microsoft.com/office/drawing/2014/chart" uri="{C3380CC4-5D6E-409C-BE32-E72D297353CC}">
              <c16:uniqueId val="{00000001-C9E7-4458-9433-EC6F6E91B4AE}"/>
            </c:ext>
          </c:extLst>
        </c:ser>
        <c:ser>
          <c:idx val="8"/>
          <c:order val="2"/>
          <c:tx>
            <c:strRef>
              <c:f>trend!$H$2</c:f>
              <c:strCache>
                <c:ptCount val="1"/>
                <c:pt idx="0">
                  <c:v>links met Doccle</c:v>
                </c:pt>
              </c:strCache>
            </c:strRef>
          </c:tx>
          <c:spPr>
            <a:solidFill>
              <a:schemeClr val="accent6"/>
            </a:solidFill>
          </c:spPr>
          <c:invertIfNegative val="0"/>
          <c:cat>
            <c:numRef>
              <c:f>trend!$A$9:$A$56</c:f>
              <c:numCache>
                <c:formatCode>mmm\-yy</c:formatCode>
                <c:ptCount val="24"/>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numCache>
            </c:numRef>
          </c:cat>
          <c:val>
            <c:numRef>
              <c:f>trend!$H$9:$H$56</c:f>
              <c:numCache>
                <c:formatCode>#,##0</c:formatCode>
                <c:ptCount val="24"/>
                <c:pt idx="0">
                  <c:v>30754</c:v>
                </c:pt>
                <c:pt idx="1">
                  <c:v>31341</c:v>
                </c:pt>
                <c:pt idx="2">
                  <c:v>32335</c:v>
                </c:pt>
                <c:pt idx="3">
                  <c:v>33974</c:v>
                </c:pt>
                <c:pt idx="4">
                  <c:v>35176</c:v>
                </c:pt>
                <c:pt idx="5">
                  <c:v>36260</c:v>
                </c:pt>
                <c:pt idx="6">
                  <c:v>36786</c:v>
                </c:pt>
                <c:pt idx="7">
                  <c:v>37302</c:v>
                </c:pt>
                <c:pt idx="8">
                  <c:v>37970</c:v>
                </c:pt>
                <c:pt idx="9">
                  <c:v>38683</c:v>
                </c:pt>
                <c:pt idx="10">
                  <c:v>39656</c:v>
                </c:pt>
                <c:pt idx="11">
                  <c:v>40286</c:v>
                </c:pt>
                <c:pt idx="12">
                  <c:v>41588</c:v>
                </c:pt>
                <c:pt idx="13">
                  <c:v>42790</c:v>
                </c:pt>
                <c:pt idx="14">
                  <c:v>43906</c:v>
                </c:pt>
                <c:pt idx="15">
                  <c:v>44935</c:v>
                </c:pt>
                <c:pt idx="16">
                  <c:v>45901</c:v>
                </c:pt>
                <c:pt idx="17">
                  <c:v>48891</c:v>
                </c:pt>
                <c:pt idx="18">
                  <c:v>50934</c:v>
                </c:pt>
                <c:pt idx="19">
                  <c:v>52679</c:v>
                </c:pt>
                <c:pt idx="20">
                  <c:v>54571</c:v>
                </c:pt>
                <c:pt idx="21">
                  <c:v>60540</c:v>
                </c:pt>
                <c:pt idx="22">
                  <c:v>63716</c:v>
                </c:pt>
                <c:pt idx="23">
                  <c:v>67185</c:v>
                </c:pt>
              </c:numCache>
            </c:numRef>
          </c:val>
          <c:extLst>
            <c:ext xmlns:c16="http://schemas.microsoft.com/office/drawing/2014/chart" uri="{C3380CC4-5D6E-409C-BE32-E72D297353CC}">
              <c16:uniqueId val="{00000002-C9E7-4458-9433-EC6F6E91B4AE}"/>
            </c:ext>
          </c:extLst>
        </c:ser>
        <c:ser>
          <c:idx val="9"/>
          <c:order val="3"/>
          <c:tx>
            <c:strRef>
              <c:f>trend!$C$2</c:f>
              <c:strCache>
                <c:ptCount val="1"/>
                <c:pt idx="0">
                  <c:v>% toename:</c:v>
                </c:pt>
              </c:strCache>
            </c:strRef>
          </c:tx>
          <c:invertIfNegative val="0"/>
          <c:cat>
            <c:numRef>
              <c:f>trend!$A$9:$A$56</c:f>
              <c:numCache>
                <c:formatCode>mmm\-yy</c:formatCode>
                <c:ptCount val="48"/>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numCache>
            </c:numRef>
          </c:cat>
          <c:val>
            <c:numRef>
              <c:f>trend!$C$3:$C$22</c:f>
            </c:numRef>
          </c:val>
          <c:extLst>
            <c:ext xmlns:c16="http://schemas.microsoft.com/office/drawing/2014/chart" uri="{C3380CC4-5D6E-409C-BE32-E72D297353CC}">
              <c16:uniqueId val="{00000003-C9E7-4458-9433-EC6F6E91B4AE}"/>
            </c:ext>
          </c:extLst>
        </c:ser>
        <c:ser>
          <c:idx val="1"/>
          <c:order val="4"/>
          <c:tx>
            <c:strRef>
              <c:f>trend!$C$2</c:f>
              <c:strCache>
                <c:ptCount val="1"/>
                <c:pt idx="0">
                  <c:v>% toename:</c:v>
                </c:pt>
              </c:strCache>
            </c:strRef>
          </c:tx>
          <c:spPr>
            <a:solidFill>
              <a:schemeClr val="accent2">
                <a:alpha val="70000"/>
              </a:schemeClr>
            </a:solidFill>
            <a:ln>
              <a:noFill/>
            </a:ln>
            <a:effectLst/>
          </c:spPr>
          <c:invertIfNegative val="0"/>
          <c:cat>
            <c:numRef>
              <c:f>trend!$A$9:$A$44</c:f>
              <c:numCache>
                <c:formatCode>mmm\-yy</c:formatCode>
                <c:ptCount val="36"/>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trend!$C$3:$C$22</c:f>
            </c:numRef>
          </c:val>
          <c:extLst>
            <c:ext xmlns:c16="http://schemas.microsoft.com/office/drawing/2014/chart" uri="{C3380CC4-5D6E-409C-BE32-E72D297353CC}">
              <c16:uniqueId val="{00000004-C9E7-4458-9433-EC6F6E91B4AE}"/>
            </c:ext>
          </c:extLst>
        </c:ser>
        <c:ser>
          <c:idx val="2"/>
          <c:order val="6"/>
          <c:tx>
            <c:strRef>
              <c:f>trend!$C$2</c:f>
              <c:strCache>
                <c:ptCount val="1"/>
                <c:pt idx="0">
                  <c:v>% toename:</c:v>
                </c:pt>
              </c:strCache>
            </c:strRef>
          </c:tx>
          <c:spPr>
            <a:solidFill>
              <a:schemeClr val="accent3">
                <a:alpha val="70000"/>
              </a:schemeClr>
            </a:solidFill>
            <a:ln>
              <a:noFill/>
            </a:ln>
            <a:effectLst/>
          </c:spPr>
          <c:invertIfNegative val="0"/>
          <c:cat>
            <c:numRef>
              <c:f>trend!$A$9:$A$44</c:f>
              <c:numCache>
                <c:formatCode>mmm\-yy</c:formatCode>
                <c:ptCount val="36"/>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trend!$C$3:$C$22</c:f>
            </c:numRef>
          </c:val>
          <c:extLst>
            <c:ext xmlns:c16="http://schemas.microsoft.com/office/drawing/2014/chart" uri="{C3380CC4-5D6E-409C-BE32-E72D297353CC}">
              <c16:uniqueId val="{00000005-C9E7-4458-9433-EC6F6E91B4AE}"/>
            </c:ext>
          </c:extLst>
        </c:ser>
        <c:ser>
          <c:idx val="3"/>
          <c:order val="7"/>
          <c:tx>
            <c:strRef>
              <c:f>trend!$E$2</c:f>
              <c:strCache>
                <c:ptCount val="1"/>
              </c:strCache>
            </c:strRef>
          </c:tx>
          <c:spPr>
            <a:solidFill>
              <a:srgbClr val="5CB94D"/>
            </a:solidFill>
            <a:ln>
              <a:noFill/>
            </a:ln>
            <a:effectLst/>
          </c:spPr>
          <c:invertIfNegative val="0"/>
          <c:cat>
            <c:numRef>
              <c:f>trend!$A$9:$A$44</c:f>
              <c:numCache>
                <c:formatCode>mmm\-yy</c:formatCode>
                <c:ptCount val="12"/>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numCache>
            </c:numRef>
          </c:cat>
          <c:val>
            <c:numRef>
              <c:f>trend!$E$9:$E$44</c:f>
              <c:numCache>
                <c:formatCode>General</c:formatCode>
                <c:ptCount val="12"/>
              </c:numCache>
            </c:numRef>
          </c:val>
          <c:extLst>
            <c:ext xmlns:c16="http://schemas.microsoft.com/office/drawing/2014/chart" uri="{C3380CC4-5D6E-409C-BE32-E72D297353CC}">
              <c16:uniqueId val="{00000006-C9E7-4458-9433-EC6F6E91B4AE}"/>
            </c:ext>
          </c:extLst>
        </c:ser>
        <c:ser>
          <c:idx val="6"/>
          <c:order val="9"/>
          <c:tx>
            <c:strRef>
              <c:f>trend!$G$2</c:f>
              <c:strCache>
                <c:ptCount val="1"/>
                <c:pt idx="0">
                  <c:v>% toename</c:v>
                </c:pt>
              </c:strCache>
            </c:strRef>
          </c:tx>
          <c:spPr>
            <a:solidFill>
              <a:srgbClr val="002060">
                <a:alpha val="81000"/>
              </a:srgbClr>
            </a:solidFill>
            <a:ln>
              <a:noFill/>
            </a:ln>
            <a:effectLst/>
          </c:spPr>
          <c:invertIfNegative val="0"/>
          <c:cat>
            <c:numRef>
              <c:f>trend!$A$9:$A$44</c:f>
              <c:numCache>
                <c:formatCode>mmm\-yy</c:formatCode>
                <c:ptCount val="12"/>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numCache>
            </c:numRef>
          </c:cat>
          <c:val>
            <c:numRef>
              <c:f>trend!$G$9:$G$44</c:f>
              <c:numCache>
                <c:formatCode>0%</c:formatCode>
                <c:ptCount val="12"/>
                <c:pt idx="0">
                  <c:v>2.4509390001720067E-2</c:v>
                </c:pt>
                <c:pt idx="1">
                  <c:v>1.778736965493663E-2</c:v>
                </c:pt>
                <c:pt idx="2">
                  <c:v>2.1024596678653588E-2</c:v>
                </c:pt>
                <c:pt idx="3">
                  <c:v>3.0802311201454637E-2</c:v>
                </c:pt>
                <c:pt idx="4">
                  <c:v>3.6390578915121895E-2</c:v>
                </c:pt>
                <c:pt idx="5">
                  <c:v>7.5449908574728136E-2</c:v>
                </c:pt>
                <c:pt idx="6">
                  <c:v>2.2614253755193353E-2</c:v>
                </c:pt>
                <c:pt idx="7">
                  <c:v>1.5288646648498638E-2</c:v>
                </c:pt>
                <c:pt idx="8">
                  <c:v>1.6720637304997722E-2</c:v>
                </c:pt>
                <c:pt idx="9">
                  <c:v>1.5726309415682711E-2</c:v>
                </c:pt>
                <c:pt idx="10">
                  <c:v>1.3441655061902672E-2</c:v>
                </c:pt>
                <c:pt idx="11">
                  <c:v>9.1857742850084117E-3</c:v>
                </c:pt>
              </c:numCache>
            </c:numRef>
          </c:val>
          <c:extLst>
            <c:ext xmlns:c16="http://schemas.microsoft.com/office/drawing/2014/chart" uri="{C3380CC4-5D6E-409C-BE32-E72D297353CC}">
              <c16:uniqueId val="{00000007-C9E7-4458-9433-EC6F6E91B4AE}"/>
            </c:ext>
          </c:extLst>
        </c:ser>
        <c:dLbls>
          <c:showLegendKey val="0"/>
          <c:showVal val="0"/>
          <c:showCatName val="0"/>
          <c:showSerName val="0"/>
          <c:showPercent val="0"/>
          <c:showBubbleSize val="0"/>
        </c:dLbls>
        <c:gapWidth val="80"/>
        <c:overlap val="25"/>
        <c:axId val="118157312"/>
        <c:axId val="118158848"/>
        <c:extLst>
          <c:ext xmlns:c15="http://schemas.microsoft.com/office/drawing/2012/chart" uri="{02D57815-91ED-43cb-92C2-25804820EDAC}">
            <c15:filteredBarSeries>
              <c15:ser>
                <c:idx val="4"/>
                <c:order val="5"/>
                <c:tx>
                  <c:strRef>
                    <c:extLst>
                      <c:ext uri="{02D57815-91ED-43cb-92C2-25804820EDAC}">
                        <c15:formulaRef>
                          <c15:sqref>trend!$F$2</c15:sqref>
                        </c15:formulaRef>
                      </c:ext>
                    </c:extLst>
                    <c:strCache>
                      <c:ptCount val="1"/>
                      <c:pt idx="0">
                        <c:v>geactiveerde eBox Burger</c:v>
                      </c:pt>
                    </c:strCache>
                  </c:strRef>
                </c:tx>
                <c:spPr>
                  <a:solidFill>
                    <a:schemeClr val="accent5">
                      <a:alpha val="70000"/>
                    </a:schemeClr>
                  </a:solidFill>
                  <a:ln>
                    <a:noFill/>
                  </a:ln>
                  <a:effectLst/>
                </c:spPr>
                <c:invertIfNegative val="0"/>
                <c:cat>
                  <c:numRef>
                    <c:extLst>
                      <c:ext uri="{02D57815-91ED-43cb-92C2-25804820EDAC}">
                        <c15:formulaRef>
                          <c15:sqref>trend!$A$9:$A$44</c15:sqref>
                        </c15:formulaRef>
                      </c:ext>
                    </c:extLst>
                    <c:numCache>
                      <c:formatCode>mmm\-yy</c:formatCode>
                      <c:ptCount val="16"/>
                      <c:pt idx="0">
                        <c:v>42614</c:v>
                      </c:pt>
                      <c:pt idx="1">
                        <c:v>42644</c:v>
                      </c:pt>
                      <c:pt idx="2">
                        <c:v>42675</c:v>
                      </c:pt>
                      <c:pt idx="3">
                        <c:v>42705</c:v>
                      </c:pt>
                      <c:pt idx="4">
                        <c:v>42736</c:v>
                      </c:pt>
                      <c:pt idx="5">
                        <c:v>42767</c:v>
                      </c:pt>
                      <c:pt idx="6">
                        <c:v>42795</c:v>
                      </c:pt>
                      <c:pt idx="7">
                        <c:v>42826</c:v>
                      </c:pt>
                      <c:pt idx="8">
                        <c:v>42856</c:v>
                      </c:pt>
                      <c:pt idx="9">
                        <c:v>42887</c:v>
                      </c:pt>
                      <c:pt idx="10">
                        <c:v>42917</c:v>
                      </c:pt>
                      <c:pt idx="11">
                        <c:v>42948</c:v>
                      </c:pt>
                      <c:pt idx="12">
                        <c:v>42979</c:v>
                      </c:pt>
                      <c:pt idx="13">
                        <c:v>43009</c:v>
                      </c:pt>
                      <c:pt idx="14">
                        <c:v>43040</c:v>
                      </c:pt>
                      <c:pt idx="15">
                        <c:v>43070</c:v>
                      </c:pt>
                    </c:numCache>
                  </c:numRef>
                </c:cat>
                <c:val>
                  <c:numRef>
                    <c:extLst>
                      <c:ext uri="{02D57815-91ED-43cb-92C2-25804820EDAC}">
                        <c15:formulaRef>
                          <c15:sqref>trend!$F$3:$F$22</c15:sqref>
                        </c15:formulaRef>
                      </c:ext>
                    </c:extLst>
                  </c:numRef>
                </c:val>
                <c:extLst>
                  <c:ext xmlns:c16="http://schemas.microsoft.com/office/drawing/2014/chart" uri="{C3380CC4-5D6E-409C-BE32-E72D297353CC}">
                    <c16:uniqueId val="{00000008-C9E7-4458-9433-EC6F6E91B4AE}"/>
                  </c:ext>
                </c:extLst>
              </c15:ser>
            </c15:filteredBarSeries>
            <c15:filteredBarSeries>
              <c15:ser>
                <c:idx val="5"/>
                <c:order val="8"/>
                <c:tx>
                  <c:strRef>
                    <c:extLst xmlns:c15="http://schemas.microsoft.com/office/drawing/2012/chart">
                      <c:ext xmlns:c15="http://schemas.microsoft.com/office/drawing/2012/chart" uri="{02D57815-91ED-43cb-92C2-25804820EDAC}">
                        <c15:formulaRef>
                          <c15:sqref>trend!$F$2</c15:sqref>
                        </c15:formulaRef>
                      </c:ext>
                    </c:extLst>
                    <c:strCache>
                      <c:ptCount val="1"/>
                      <c:pt idx="0">
                        <c:v>geactiveerde eBox Burger</c:v>
                      </c:pt>
                    </c:strCache>
                  </c:strRef>
                </c:tx>
                <c:spPr>
                  <a:solidFill>
                    <a:schemeClr val="accent6">
                      <a:alpha val="70000"/>
                    </a:schemeClr>
                  </a:solidFill>
                  <a:ln>
                    <a:noFill/>
                  </a:ln>
                  <a:effectLst/>
                </c:spPr>
                <c:invertIfNegative val="0"/>
                <c:cat>
                  <c:numRef>
                    <c:extLst xmlns:c15="http://schemas.microsoft.com/office/drawing/2012/chart">
                      <c:ext xmlns:c15="http://schemas.microsoft.com/office/drawing/2012/chart" uri="{02D57815-91ED-43cb-92C2-25804820EDAC}">
                        <c15:formulaRef>
                          <c15:sqref>trend!$A$9:$A$44</c15:sqref>
                        </c15:formulaRef>
                      </c:ext>
                    </c:extLst>
                    <c:numCache>
                      <c:formatCode>mmm\-yy</c:formatCode>
                      <c:ptCount val="16"/>
                      <c:pt idx="0">
                        <c:v>42614</c:v>
                      </c:pt>
                      <c:pt idx="1">
                        <c:v>42644</c:v>
                      </c:pt>
                      <c:pt idx="2">
                        <c:v>42675</c:v>
                      </c:pt>
                      <c:pt idx="3">
                        <c:v>42705</c:v>
                      </c:pt>
                      <c:pt idx="4">
                        <c:v>42736</c:v>
                      </c:pt>
                      <c:pt idx="5">
                        <c:v>42767</c:v>
                      </c:pt>
                      <c:pt idx="6">
                        <c:v>42795</c:v>
                      </c:pt>
                      <c:pt idx="7">
                        <c:v>42826</c:v>
                      </c:pt>
                      <c:pt idx="8">
                        <c:v>42856</c:v>
                      </c:pt>
                      <c:pt idx="9">
                        <c:v>42887</c:v>
                      </c:pt>
                      <c:pt idx="10">
                        <c:v>42917</c:v>
                      </c:pt>
                      <c:pt idx="11">
                        <c:v>42948</c:v>
                      </c:pt>
                      <c:pt idx="12">
                        <c:v>42979</c:v>
                      </c:pt>
                      <c:pt idx="13">
                        <c:v>43009</c:v>
                      </c:pt>
                      <c:pt idx="14">
                        <c:v>43040</c:v>
                      </c:pt>
                      <c:pt idx="15">
                        <c:v>43070</c:v>
                      </c:pt>
                    </c:numCache>
                  </c:numRef>
                </c:cat>
                <c:val>
                  <c:numRef>
                    <c:extLst xmlns:c15="http://schemas.microsoft.com/office/drawing/2012/chart">
                      <c:ext xmlns:c15="http://schemas.microsoft.com/office/drawing/2012/chart" uri="{02D57815-91ED-43cb-92C2-25804820EDAC}">
                        <c15:formulaRef>
                          <c15:sqref>trend!$F$3:$F$22</c15:sqref>
                        </c15:formulaRef>
                      </c:ext>
                    </c:extLst>
                  </c:numRef>
                </c:val>
                <c:extLst xmlns:c15="http://schemas.microsoft.com/office/drawing/2012/chart">
                  <c:ext xmlns:c16="http://schemas.microsoft.com/office/drawing/2014/chart" uri="{C3380CC4-5D6E-409C-BE32-E72D297353CC}">
                    <c16:uniqueId val="{00000009-C9E7-4458-9433-EC6F6E91B4AE}"/>
                  </c:ext>
                </c:extLst>
              </c15:ser>
            </c15:filteredBarSeries>
          </c:ext>
        </c:extLst>
      </c:barChart>
      <c:dateAx>
        <c:axId val="118157312"/>
        <c:scaling>
          <c:orientation val="minMax"/>
        </c:scaling>
        <c:delete val="0"/>
        <c:axPos val="b"/>
        <c:numFmt formatCode="mmm\-yy" sourceLinked="1"/>
        <c:majorTickMark val="out"/>
        <c:minorTickMark val="none"/>
        <c:tickLblPos val="nextTo"/>
        <c:spPr>
          <a:noFill/>
          <a:ln w="15875" cap="flat" cmpd="sng" algn="ctr">
            <a:solidFill>
              <a:schemeClr val="tx1">
                <a:lumMod val="25000"/>
                <a:lumOff val="75000"/>
              </a:schemeClr>
            </a:solidFill>
            <a:round/>
          </a:ln>
          <a:effectLst/>
        </c:spPr>
        <c:txPr>
          <a:bodyPr rot="-60000000" vert="horz"/>
          <a:lstStyle/>
          <a:p>
            <a:pPr>
              <a:defRPr/>
            </a:pPr>
            <a:endParaRPr lang="en-US"/>
          </a:p>
        </c:txPr>
        <c:crossAx val="118158848"/>
        <c:crosses val="autoZero"/>
        <c:auto val="1"/>
        <c:lblOffset val="100"/>
        <c:baseTimeUnit val="months"/>
      </c:dateAx>
      <c:valAx>
        <c:axId val="118158848"/>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118157312"/>
        <c:crosses val="autoZero"/>
        <c:crossBetween val="between"/>
      </c:valAx>
    </c:plotArea>
    <c:legend>
      <c:legendPos val="b"/>
      <c:legendEntry>
        <c:idx val="2"/>
        <c:delete val="1"/>
      </c:legendEntry>
      <c:legendEntry>
        <c:idx val="3"/>
        <c:delete val="1"/>
      </c:legendEntry>
      <c:layout/>
      <c:overlay val="0"/>
      <c:spPr>
        <a:noFill/>
        <a:ln>
          <a:noFill/>
        </a:ln>
        <a:effectLst/>
      </c:spPr>
      <c:txPr>
        <a:bodyPr rot="0" vert="horz"/>
        <a:lstStyle/>
        <a:p>
          <a:pPr>
            <a:defRPr/>
          </a:pPr>
          <a:endParaRPr lang="en-US"/>
        </a:p>
      </c:txPr>
    </c:legend>
    <c:plotVisOnly val="1"/>
    <c:dispBlanksAs val="gap"/>
    <c:showDLblsOverMax val="0"/>
  </c:chart>
  <c:txPr>
    <a:bodyPr/>
    <a:lstStyle/>
    <a:p>
      <a:pPr>
        <a:defRPr>
          <a:latin typeface="Calibri Light" panose="020F0302020204030204" pitchFamily="34" charset="0"/>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2CF0DD7-B5FF-448D-A8CD-D054F37DE594}" type="datetimeFigureOut">
              <a:rPr lang="en-US" smtClean="0"/>
              <a:t>1/25/2019</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B8556FA-A32A-4806-B18A-CCB0C6BE3AD6}" type="slidenum">
              <a:rPr lang="en-US" smtClean="0"/>
              <a:t>‹#›</a:t>
            </a:fld>
            <a:endParaRPr lang="en-US"/>
          </a:p>
        </p:txBody>
      </p:sp>
    </p:spTree>
    <p:extLst>
      <p:ext uri="{BB962C8B-B14F-4D97-AF65-F5344CB8AC3E}">
        <p14:creationId xmlns:p14="http://schemas.microsoft.com/office/powerpoint/2010/main" val="743556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EB10C3BF-ECB0-489F-B314-CB507064E6C4}" type="datetimeFigureOut">
              <a:rPr lang="en-US"/>
              <a:pPr>
                <a:defRPr/>
              </a:pPr>
              <a:t>1/25/2019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856D307B-0156-4A5F-B2EC-9D722360EEB4}" type="slidenum">
              <a:rPr lang="en-US"/>
              <a:pPr>
                <a:defRPr/>
              </a:pPr>
              <a:t>‹#›</a:t>
            </a:fld>
            <a:endParaRPr lang="en-US"/>
          </a:p>
        </p:txBody>
      </p:sp>
    </p:spTree>
    <p:extLst>
      <p:ext uri="{BB962C8B-B14F-4D97-AF65-F5344CB8AC3E}">
        <p14:creationId xmlns:p14="http://schemas.microsoft.com/office/powerpoint/2010/main" val="1167584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856D307B-0156-4A5F-B2EC-9D722360EEB4}" type="slidenum">
              <a:rPr lang="en-US" smtClean="0"/>
              <a:pPr>
                <a:defRPr/>
              </a:pPr>
              <a:t>10</a:t>
            </a:fld>
            <a:endParaRPr lang="en-US"/>
          </a:p>
        </p:txBody>
      </p:sp>
    </p:spTree>
    <p:extLst>
      <p:ext uri="{BB962C8B-B14F-4D97-AF65-F5344CB8AC3E}">
        <p14:creationId xmlns:p14="http://schemas.microsoft.com/office/powerpoint/2010/main" val="2991522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856D307B-0156-4A5F-B2EC-9D722360EEB4}" type="slidenum">
              <a:rPr lang="en-US" smtClean="0"/>
              <a:pPr>
                <a:defRPr/>
              </a:pPr>
              <a:t>11</a:t>
            </a:fld>
            <a:endParaRPr lang="en-US"/>
          </a:p>
        </p:txBody>
      </p:sp>
    </p:spTree>
    <p:extLst>
      <p:ext uri="{BB962C8B-B14F-4D97-AF65-F5344CB8AC3E}">
        <p14:creationId xmlns:p14="http://schemas.microsoft.com/office/powerpoint/2010/main" val="3086788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6D307B-0156-4A5F-B2EC-9D722360EEB4}" type="slidenum">
              <a:rPr lang="en-US" smtClean="0"/>
              <a:pPr>
                <a:defRPr/>
              </a:pPr>
              <a:t>68</a:t>
            </a:fld>
            <a:endParaRPr lang="en-US"/>
          </a:p>
        </p:txBody>
      </p:sp>
    </p:spTree>
    <p:extLst>
      <p:ext uri="{BB962C8B-B14F-4D97-AF65-F5344CB8AC3E}">
        <p14:creationId xmlns:p14="http://schemas.microsoft.com/office/powerpoint/2010/main" val="27680999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2" descr="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0825" y="188913"/>
            <a:ext cx="2663825"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56792"/>
            <a:ext cx="7772400" cy="1470025"/>
          </a:xfrm>
        </p:spPr>
        <p:txBody>
          <a:bodyPr/>
          <a:lstStyle>
            <a:lvl1pPr>
              <a:defRPr sz="4000" b="0"/>
            </a:lvl1pPr>
          </a:lstStyle>
          <a:p>
            <a:r>
              <a:rPr lang="en-US" smtClean="0"/>
              <a:t>Click to edit Master title style</a:t>
            </a:r>
            <a:endParaRPr lang="en-GB"/>
          </a:p>
        </p:txBody>
      </p:sp>
      <p:sp>
        <p:nvSpPr>
          <p:cNvPr id="3" name="Subtitle 2"/>
          <p:cNvSpPr>
            <a:spLocks noGrp="1"/>
          </p:cNvSpPr>
          <p:nvPr>
            <p:ph type="subTitle" idx="1"/>
          </p:nvPr>
        </p:nvSpPr>
        <p:spPr>
          <a:xfrm>
            <a:off x="1371600" y="2996952"/>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Date Placeholder 3"/>
          <p:cNvSpPr>
            <a:spLocks noGrp="1"/>
          </p:cNvSpPr>
          <p:nvPr>
            <p:ph type="dt" sz="half" idx="10"/>
          </p:nvPr>
        </p:nvSpPr>
        <p:spPr>
          <a:xfrm>
            <a:off x="6911975" y="6453188"/>
            <a:ext cx="2133600" cy="293687"/>
          </a:xfrm>
          <a:prstGeom prst="rect">
            <a:avLst/>
          </a:prstGeom>
        </p:spPr>
        <p:txBody>
          <a:bodyPr/>
          <a:lstStyle>
            <a:lvl1pPr algn="r" fontAlgn="auto">
              <a:spcBef>
                <a:spcPts val="0"/>
              </a:spcBef>
              <a:spcAft>
                <a:spcPts val="0"/>
              </a:spcAft>
              <a:defRPr sz="1000">
                <a:solidFill>
                  <a:schemeClr val="bg1">
                    <a:lumMod val="50000"/>
                  </a:schemeClr>
                </a:solidFill>
                <a:latin typeface="+mn-lt"/>
                <a:cs typeface="+mn-cs"/>
              </a:defRPr>
            </a:lvl1pPr>
          </a:lstStyle>
          <a:p>
            <a:pPr>
              <a:defRPr/>
            </a:pPr>
            <a:r>
              <a:rPr lang="en-GB" dirty="0" smtClean="0"/>
              <a:t>22/01/2015</a:t>
            </a:r>
            <a:endParaRPr lang="en-GB" dirty="0"/>
          </a:p>
        </p:txBody>
      </p:sp>
    </p:spTree>
    <p:extLst>
      <p:ext uri="{BB962C8B-B14F-4D97-AF65-F5344CB8AC3E}">
        <p14:creationId xmlns:p14="http://schemas.microsoft.com/office/powerpoint/2010/main" val="1748702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864096"/>
          </a:xfrm>
        </p:spPr>
        <p:txBody>
          <a:bodyPr/>
          <a:lstStyle/>
          <a:p>
            <a:r>
              <a:rPr lang="en-US" smtClean="0"/>
              <a:t>Click to edit Master title style</a:t>
            </a:r>
            <a:endParaRPr lang="fr-BE"/>
          </a:p>
        </p:txBody>
      </p:sp>
      <p:sp>
        <p:nvSpPr>
          <p:cNvPr id="3" name="Content Placeholder 2"/>
          <p:cNvSpPr>
            <a:spLocks noGrp="1"/>
          </p:cNvSpPr>
          <p:nvPr>
            <p:ph idx="1"/>
          </p:nvPr>
        </p:nvSpPr>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12/10/2017</a:t>
            </a:r>
            <a:endParaRPr lang="fr-BE" dirty="0">
              <a:solidFill>
                <a:prstClr val="black">
                  <a:tint val="75000"/>
                </a:prstClr>
              </a:solidFill>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980901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Date Placeholder 4"/>
          <p:cNvSpPr>
            <a:spLocks noGrp="1"/>
          </p:cNvSpPr>
          <p:nvPr>
            <p:ph type="dt" sz="half" idx="10"/>
          </p:nvPr>
        </p:nvSpPr>
        <p:spPr/>
        <p:txBody>
          <a:bodyPr/>
          <a:lstStyle/>
          <a:p>
            <a:r>
              <a:rPr lang="nl-BE" smtClean="0">
                <a:solidFill>
                  <a:prstClr val="black">
                    <a:tint val="75000"/>
                  </a:prstClr>
                </a:solidFill>
              </a:rPr>
              <a:t>12/10/2017</a:t>
            </a:r>
            <a:endParaRPr lang="fr-BE" dirty="0">
              <a:solidFill>
                <a:prstClr val="black">
                  <a:tint val="75000"/>
                </a:prstClr>
              </a:solidFill>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748321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ingsslid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C10F843-D42A-4F37-A001-A17029F8261F}"/>
              </a:ext>
            </a:extLst>
          </p:cNvPr>
          <p:cNvSpPr>
            <a:spLocks noGrp="1"/>
          </p:cNvSpPr>
          <p:nvPr>
            <p:ph type="title" hasCustomPrompt="1"/>
          </p:nvPr>
        </p:nvSpPr>
        <p:spPr>
          <a:xfrm>
            <a:off x="3696519" y="890399"/>
            <a:ext cx="5284470" cy="1465096"/>
          </a:xfrm>
        </p:spPr>
        <p:txBody>
          <a:bodyPr anchor="t" anchorCtr="0">
            <a:noAutofit/>
          </a:bodyPr>
          <a:lstStyle>
            <a:lvl1pPr>
              <a:defRPr sz="4000" b="1">
                <a:solidFill>
                  <a:schemeClr val="bg1"/>
                </a:solidFill>
              </a:defRPr>
            </a:lvl1pPr>
          </a:lstStyle>
          <a:p>
            <a:r>
              <a:rPr lang="nl-BE" dirty="0"/>
              <a:t>Nummer Sessie</a:t>
            </a:r>
            <a:br>
              <a:rPr lang="nl-BE" dirty="0"/>
            </a:br>
            <a:r>
              <a:rPr lang="nl-BE" dirty="0"/>
              <a:t>Titel van de sessie</a:t>
            </a:r>
            <a:endParaRPr lang="en-US" dirty="0"/>
          </a:p>
        </p:txBody>
      </p:sp>
    </p:spTree>
    <p:extLst>
      <p:ext uri="{BB962C8B-B14F-4D97-AF65-F5344CB8AC3E}">
        <p14:creationId xmlns:p14="http://schemas.microsoft.com/office/powerpoint/2010/main" val="1449905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46FAB5E-EEF3-4B16-A7EE-8FB433E0D2E3}"/>
              </a:ext>
            </a:extLst>
          </p:cNvPr>
          <p:cNvSpPr>
            <a:spLocks noGrp="1"/>
          </p:cNvSpPr>
          <p:nvPr>
            <p:ph type="dt" sz="half" idx="10"/>
          </p:nvPr>
        </p:nvSpPr>
        <p:spPr/>
        <p:txBody>
          <a:bodyPr/>
          <a:lstStyle/>
          <a:p>
            <a:fld id="{02957443-3BBC-4E8B-9ECB-B289B006E067}" type="datetimeFigureOut">
              <a:rPr lang="en-US" smtClean="0"/>
              <a:t>1/25/2019</a:t>
            </a:fld>
            <a:endParaRPr lang="en-US" dirty="0"/>
          </a:p>
        </p:txBody>
      </p:sp>
      <p:sp>
        <p:nvSpPr>
          <p:cNvPr id="5" name="Slide Number Placeholder 4">
            <a:extLst>
              <a:ext uri="{FF2B5EF4-FFF2-40B4-BE49-F238E27FC236}">
                <a16:creationId xmlns:a16="http://schemas.microsoft.com/office/drawing/2014/main" id="{C1F1C33C-7B79-4302-A4C2-6FBCC51CBC72}"/>
              </a:ext>
            </a:extLst>
          </p:cNvPr>
          <p:cNvSpPr>
            <a:spLocks noGrp="1"/>
          </p:cNvSpPr>
          <p:nvPr>
            <p:ph type="sldNum" sz="quarter" idx="12"/>
          </p:nvPr>
        </p:nvSpPr>
        <p:spPr/>
        <p:txBody>
          <a:bodyPr/>
          <a:lstStyle>
            <a:lvl1pPr>
              <a:defRPr>
                <a:solidFill>
                  <a:schemeClr val="bg1"/>
                </a:solidFill>
              </a:defRPr>
            </a:lvl1pPr>
          </a:lstStyle>
          <a:p>
            <a:fld id="{EE59EE50-A274-451B-BD3B-F5017D8BAC32}" type="slidenum">
              <a:rPr lang="en-US" smtClean="0"/>
              <a:pPr/>
              <a:t>‹#›</a:t>
            </a:fld>
            <a:endParaRPr lang="en-US" dirty="0"/>
          </a:p>
        </p:txBody>
      </p:sp>
    </p:spTree>
    <p:extLst>
      <p:ext uri="{BB962C8B-B14F-4D97-AF65-F5344CB8AC3E}">
        <p14:creationId xmlns:p14="http://schemas.microsoft.com/office/powerpoint/2010/main" val="3011575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67544" y="188640"/>
            <a:ext cx="82296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8" name="Text Placeholder 2"/>
          <p:cNvSpPr>
            <a:spLocks noGrp="1"/>
          </p:cNvSpPr>
          <p:nvPr>
            <p:ph idx="1"/>
          </p:nvPr>
        </p:nvSpPr>
        <p:spPr>
          <a:xfrm>
            <a:off x="457200" y="1196752"/>
            <a:ext cx="8229600" cy="5112568"/>
          </a:xfrm>
          <a:prstGeom prst="rect">
            <a:avLst/>
          </a:prstGeom>
        </p:spPr>
        <p:txBody>
          <a:bodyPr rtlCol="0">
            <a:normAutofit/>
          </a:bodyPr>
          <a:lstStyle>
            <a:lvl1pPr marL="177800" indent="-177800">
              <a:defRPr sz="2400"/>
            </a:lvl1pPr>
            <a:lvl2pPr marL="449263" indent="-177800">
              <a:buFont typeface="Calibri" panose="020F0502020204030204" pitchFamily="34" charset="0"/>
              <a:buChar char="-"/>
              <a:defRPr sz="2000"/>
            </a:lvl2pPr>
            <a:lvl3pPr marL="719138" indent="-177800">
              <a:defRPr sz="1600"/>
            </a:lvl3pPr>
            <a:lvl4pPr marL="982663" indent="-177800">
              <a:buFont typeface="Calibri" panose="020F0502020204030204" pitchFamily="34" charset="0"/>
              <a:buChar char="-"/>
              <a:tabLst/>
              <a:defRPr sz="1600"/>
            </a:lvl4pPr>
            <a:lvl5pPr marL="1252538" indent="-177800">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4" name="Slide Number Placeholder 5"/>
          <p:cNvSpPr>
            <a:spLocks noGrp="1"/>
          </p:cNvSpPr>
          <p:nvPr>
            <p:ph type="sldNum" sz="quarter" idx="10"/>
          </p:nvPr>
        </p:nvSpPr>
        <p:spPr/>
        <p:txBody>
          <a:bodyPr/>
          <a:lstStyle>
            <a:lvl1pPr>
              <a:defRPr/>
            </a:lvl1pPr>
          </a:lstStyle>
          <a:p>
            <a:pPr>
              <a:defRPr/>
            </a:pPr>
            <a:fld id="{7A7F1E79-8225-48A0-95BD-5254C3720E2D}" type="slidenum">
              <a:rPr lang="en-GB"/>
              <a:pPr>
                <a:defRPr/>
              </a:pPr>
              <a:t>‹#›</a:t>
            </a:fld>
            <a:endParaRPr lang="en-GB" dirty="0"/>
          </a:p>
        </p:txBody>
      </p:sp>
      <p:sp>
        <p:nvSpPr>
          <p:cNvPr id="5" name="Date Placeholder 1"/>
          <p:cNvSpPr>
            <a:spLocks noGrp="1"/>
          </p:cNvSpPr>
          <p:nvPr>
            <p:ph type="dt" sz="half" idx="11"/>
          </p:nvPr>
        </p:nvSpPr>
        <p:spPr>
          <a:xfrm>
            <a:off x="468313" y="6381750"/>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900590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2FC2FE2F-7D45-439B-A76C-7ED3EBF3ADED}" type="slidenum">
              <a:rPr lang="en-GB"/>
              <a:pPr>
                <a:defRPr/>
              </a:pPr>
              <a:t>‹#›</a:t>
            </a:fld>
            <a:endParaRPr lang="en-GB"/>
          </a:p>
        </p:txBody>
      </p:sp>
      <p:sp>
        <p:nvSpPr>
          <p:cNvPr id="3" name="Date Placeholder 1"/>
          <p:cNvSpPr>
            <a:spLocks noGrp="1"/>
          </p:cNvSpPr>
          <p:nvPr>
            <p:ph type="dt" sz="half" idx="11"/>
          </p:nvPr>
        </p:nvSpPr>
        <p:spPr>
          <a:xfrm>
            <a:off x="468313" y="6381750"/>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546052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467544" y="188640"/>
            <a:ext cx="82296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D353B685-A2AB-4518-B31A-1C8B277EB988}" type="slidenum">
              <a:rPr lang="en-GB"/>
              <a:pPr>
                <a:defRPr/>
              </a:pPr>
              <a:t>‹#›</a:t>
            </a:fld>
            <a:endParaRPr lang="en-GB"/>
          </a:p>
        </p:txBody>
      </p:sp>
      <p:sp>
        <p:nvSpPr>
          <p:cNvPr id="6" name="Date Placeholder 1"/>
          <p:cNvSpPr>
            <a:spLocks noGrp="1"/>
          </p:cNvSpPr>
          <p:nvPr>
            <p:ph type="dt" sz="half" idx="11"/>
          </p:nvPr>
        </p:nvSpPr>
        <p:spPr>
          <a:xfrm>
            <a:off x="468313" y="6381750"/>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4059349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900113" y="1341438"/>
            <a:ext cx="7416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US" altLang="en-US" smtClean="0"/>
          </a:p>
        </p:txBody>
      </p:sp>
      <p:sp>
        <p:nvSpPr>
          <p:cNvPr id="5" name="Content Placeholder 2"/>
          <p:cNvSpPr>
            <a:spLocks noGrp="1"/>
          </p:cNvSpPr>
          <p:nvPr>
            <p:ph idx="1"/>
          </p:nvPr>
        </p:nvSpPr>
        <p:spPr>
          <a:xfrm>
            <a:off x="467544" y="2276872"/>
            <a:ext cx="8219256" cy="1296144"/>
          </a:xfrm>
          <a:ln w="19050">
            <a:solidFill>
              <a:srgbClr val="0082B8"/>
            </a:solidFill>
          </a:ln>
        </p:spPr>
        <p:txBody>
          <a:bodyPr/>
          <a:lstStyle>
            <a:lvl1pPr marL="0" indent="0" algn="ctr">
              <a:buNone/>
              <a:defRPr lang="en-US" altLang="en-US" sz="3200" kern="1200" dirty="0" smtClean="0">
                <a:solidFill>
                  <a:srgbClr val="0078B2"/>
                </a:solidFill>
                <a:latin typeface="+mn-lt"/>
                <a:ea typeface="+mn-ea"/>
                <a:cs typeface="+mn-cs"/>
              </a:defRPr>
            </a:lvl1pPr>
          </a:lstStyle>
          <a:p>
            <a:pPr lvl="0"/>
            <a:endParaRPr lang="en-US" altLang="en-US" dirty="0" smtClean="0"/>
          </a:p>
        </p:txBody>
      </p:sp>
      <p:sp>
        <p:nvSpPr>
          <p:cNvPr id="4" name="Slide Number Placeholder 2"/>
          <p:cNvSpPr>
            <a:spLocks noGrp="1"/>
          </p:cNvSpPr>
          <p:nvPr>
            <p:ph type="sldNum" sz="quarter" idx="10"/>
          </p:nvPr>
        </p:nvSpPr>
        <p:spPr/>
        <p:txBody>
          <a:bodyPr/>
          <a:lstStyle>
            <a:lvl1pPr>
              <a:defRPr/>
            </a:lvl1pPr>
          </a:lstStyle>
          <a:p>
            <a:pPr>
              <a:defRPr/>
            </a:pPr>
            <a:fld id="{7A581544-C7E5-4496-85B9-B0A4BDFE3E45}" type="slidenum">
              <a:rPr lang="en-GB"/>
              <a:pPr>
                <a:defRPr/>
              </a:pPr>
              <a:t>‹#›</a:t>
            </a:fld>
            <a:endParaRPr lang="en-GB" dirty="0"/>
          </a:p>
        </p:txBody>
      </p:sp>
    </p:spTree>
    <p:extLst>
      <p:ext uri="{BB962C8B-B14F-4D97-AF65-F5344CB8AC3E}">
        <p14:creationId xmlns:p14="http://schemas.microsoft.com/office/powerpoint/2010/main" val="3602802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4398963" y="1597025"/>
            <a:ext cx="4268787" cy="2800350"/>
            <a:chOff x="4407024" y="1916832"/>
            <a:chExt cx="4269432" cy="2800767"/>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23817" y="339243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userDrawn="1"/>
          </p:nvSpPr>
          <p:spPr bwMode="auto">
            <a:xfrm>
              <a:off x="4788082" y="1916832"/>
              <a:ext cx="388837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fr-BE" sz="1600" dirty="0" smtClean="0">
                  <a:solidFill>
                    <a:srgbClr val="0D0D0D"/>
                  </a:solidFill>
                  <a:sym typeface="Arial" charset="0"/>
                </a:rPr>
                <a:t>Frank </a:t>
              </a:r>
              <a:r>
                <a:rPr lang="fr-BE" sz="1600" dirty="0" err="1" smtClean="0">
                  <a:solidFill>
                    <a:srgbClr val="0D0D0D"/>
                  </a:solidFill>
                  <a:sym typeface="Arial" charset="0"/>
                </a:rPr>
                <a:t>Robben</a:t>
              </a:r>
              <a:endParaRPr lang="fr-BE" sz="1600" dirty="0" smtClean="0">
                <a:solidFill>
                  <a:srgbClr val="0D0D0D"/>
                </a:solidFill>
                <a:sym typeface="Arial" charset="0"/>
              </a:endParaRPr>
            </a:p>
            <a:p>
              <a:pPr>
                <a:defRPr/>
              </a:pPr>
              <a:r>
                <a:rPr lang="fr-BE" sz="1600" dirty="0" smtClean="0">
                  <a:solidFill>
                    <a:srgbClr val="7F7F7F"/>
                  </a:solidFill>
                  <a:sym typeface="Arial" charset="0"/>
                </a:rPr>
                <a:t>Administrateur général  </a:t>
              </a:r>
            </a:p>
            <a:p>
              <a:pPr>
                <a:defRPr/>
              </a:pPr>
              <a:r>
                <a:rPr lang="fr-BE" sz="1600" dirty="0" smtClean="0">
                  <a:solidFill>
                    <a:srgbClr val="7F7F7F"/>
                  </a:solidFill>
                  <a:sym typeface="Arial" charset="0"/>
                </a:rPr>
                <a:t>Banque Carrefour de la Sécurité Sociale</a:t>
              </a:r>
            </a:p>
            <a:p>
              <a:pPr>
                <a:defRPr/>
              </a:pPr>
              <a:endParaRPr lang="fr-BE" sz="1600" dirty="0" smtClean="0">
                <a:solidFill>
                  <a:srgbClr val="7F7F7F"/>
                </a:solidFill>
                <a:sym typeface="Arial" charset="0"/>
              </a:endParaRPr>
            </a:p>
            <a:p>
              <a:pPr>
                <a:defRPr/>
              </a:pPr>
              <a:r>
                <a:rPr lang="en-US" sz="1600" dirty="0" smtClean="0">
                  <a:solidFill>
                    <a:srgbClr val="0D0D0D"/>
                  </a:solidFill>
                </a:rPr>
                <a:t>frank.robben@ksz-bcss.fgov.be </a:t>
              </a:r>
            </a:p>
            <a:p>
              <a:pPr>
                <a:defRPr/>
              </a:pPr>
              <a:endParaRPr lang="en-US" sz="1600" dirty="0" smtClean="0">
                <a:solidFill>
                  <a:srgbClr val="0D0D0D"/>
                </a:solidFill>
                <a:sym typeface="Arial" charset="0"/>
              </a:endParaRPr>
            </a:p>
            <a:p>
              <a:pPr>
                <a:defRPr/>
              </a:pPr>
              <a:r>
                <a:rPr lang="fr-BE" sz="1600" dirty="0" smtClean="0">
                  <a:solidFill>
                    <a:srgbClr val="0D0D0D"/>
                  </a:solidFill>
                  <a:sym typeface="Arial" charset="0"/>
                </a:rPr>
                <a:t>@</a:t>
              </a:r>
              <a:r>
                <a:rPr lang="fr-BE" sz="1600" dirty="0" err="1" smtClean="0">
                  <a:solidFill>
                    <a:srgbClr val="0D0D0D"/>
                  </a:solidFill>
                  <a:sym typeface="Arial" charset="0"/>
                </a:rPr>
                <a:t>FrRobben</a:t>
              </a:r>
              <a:endParaRPr lang="fr-BE" sz="1600" dirty="0" smtClean="0">
                <a:solidFill>
                  <a:srgbClr val="0D0D0D"/>
                </a:solidFill>
                <a:sym typeface="Arial" charset="0"/>
              </a:endParaRPr>
            </a:p>
            <a:p>
              <a:pPr>
                <a:defRPr/>
              </a:pPr>
              <a:endParaRPr lang="en-US" sz="1600" dirty="0" smtClean="0">
                <a:solidFill>
                  <a:srgbClr val="0D0D0D"/>
                </a:solidFill>
                <a:sym typeface="Arial" charset="0"/>
              </a:endParaRPr>
            </a:p>
            <a:p>
              <a:pPr>
                <a:defRPr/>
              </a:pPr>
              <a:r>
                <a:rPr lang="en-US" sz="1600" dirty="0" smtClean="0">
                  <a:solidFill>
                    <a:srgbClr val="7F7F7F"/>
                  </a:solidFill>
                  <a:sym typeface="Arial" charset="0"/>
                </a:rPr>
                <a:t>http://www.bcss.fgov.be</a:t>
              </a:r>
              <a:endParaRPr lang="fr-BE" sz="1600" dirty="0" smtClean="0">
                <a:solidFill>
                  <a:srgbClr val="7F7F7F"/>
                </a:solidFill>
                <a:sym typeface="Arial" charset="0"/>
              </a:endParaRPr>
            </a:p>
            <a:p>
              <a:pPr>
                <a:defRPr/>
              </a:pPr>
              <a:r>
                <a:rPr lang="en-US" sz="1600" dirty="0" smtClean="0">
                  <a:solidFill>
                    <a:srgbClr val="7F7F7F"/>
                  </a:solidFill>
                  <a:sym typeface="Arial" charset="0"/>
                </a:rPr>
                <a:t>https://www.socialsecurity.be</a:t>
              </a:r>
            </a:p>
            <a:p>
              <a:pPr>
                <a:defRPr/>
              </a:pPr>
              <a:r>
                <a:rPr lang="en-US" sz="1600" dirty="0" smtClean="0">
                  <a:solidFill>
                    <a:srgbClr val="7F7F7F"/>
                  </a:solidFill>
                  <a:sym typeface="Arial" charset="0"/>
                </a:rPr>
                <a:t>http://www.frankrobben.be</a:t>
              </a:r>
              <a:endParaRPr lang="en-GB" sz="1600" dirty="0" smtClean="0">
                <a:solidFill>
                  <a:srgbClr val="7F7F7F"/>
                </a:solidFill>
              </a:endParaRPr>
            </a:p>
          </p:txBody>
        </p:sp>
      </p:grpSp>
      <p:pic>
        <p:nvPicPr>
          <p:cNvPr id="6" name="Picture 2" descr="http://fr.hdyo.org/assets/ask-question-2-ce96e3e01c85a38a0d39c61cfae6d42c.jpg"/>
          <p:cNvPicPr>
            <a:picLocks noChangeAspect="1" noChangeArrowheads="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7226" y="908720"/>
            <a:ext cx="4176464"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DC70997E-C732-4EF4-9679-8436FE3692AD}" type="slidenum">
              <a:rPr lang="en-GB"/>
              <a:pPr>
                <a:defRPr/>
              </a:pPr>
              <a:t>‹#›</a:t>
            </a:fld>
            <a:endParaRPr lang="en-GB"/>
          </a:p>
        </p:txBody>
      </p:sp>
    </p:spTree>
    <p:extLst>
      <p:ext uri="{BB962C8B-B14F-4D97-AF65-F5344CB8AC3E}">
        <p14:creationId xmlns:p14="http://schemas.microsoft.com/office/powerpoint/2010/main" val="354936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0" y="6536343"/>
            <a:ext cx="836561" cy="216000"/>
          </a:xfrm>
          <a:prstGeom prst="rect">
            <a:avLst/>
          </a:prstGeom>
        </p:spPr>
        <p:txBody>
          <a:bodyPr/>
          <a:lstStyle/>
          <a:p>
            <a:fld id="{B8FC3260-4D20-49AE-BE64-822DF93CCE9D}" type="datetime1">
              <a:rPr lang="nl-BE" smtClean="0"/>
              <a:pPr/>
              <a:t>25/01/2019</a:t>
            </a:fld>
            <a:endParaRPr lang="nl-BE" dirty="0"/>
          </a:p>
        </p:txBody>
      </p:sp>
      <p:sp>
        <p:nvSpPr>
          <p:cNvPr id="5" name="Footer Placeholder 4"/>
          <p:cNvSpPr>
            <a:spLocks noGrp="1"/>
          </p:cNvSpPr>
          <p:nvPr>
            <p:ph type="ftr" sz="quarter" idx="11"/>
          </p:nvPr>
        </p:nvSpPr>
        <p:spPr>
          <a:xfrm>
            <a:off x="909340" y="6536343"/>
            <a:ext cx="7407075" cy="216000"/>
          </a:xfrm>
          <a:prstGeom prst="rect">
            <a:avLst/>
          </a:prstGeom>
        </p:spPr>
        <p:txBody>
          <a:bodyPr/>
          <a:lstStyle/>
          <a:p>
            <a:endParaRPr lang="nl-BE" dirty="0"/>
          </a:p>
        </p:txBody>
      </p:sp>
      <p:sp>
        <p:nvSpPr>
          <p:cNvPr id="6" name="Slide Number Placeholder 5"/>
          <p:cNvSpPr>
            <a:spLocks noGrp="1"/>
          </p:cNvSpPr>
          <p:nvPr>
            <p:ph type="sldNum" sz="quarter" idx="12"/>
          </p:nvPr>
        </p:nvSpPr>
        <p:spPr/>
        <p:txBody>
          <a:bodyPr/>
          <a:lstStyle/>
          <a:p>
            <a:pPr>
              <a:defRPr/>
            </a:pPr>
            <a:endParaRPr lang="en-GB" dirty="0"/>
          </a:p>
        </p:txBody>
      </p:sp>
    </p:spTree>
    <p:extLst>
      <p:ext uri="{BB962C8B-B14F-4D97-AF65-F5344CB8AC3E}">
        <p14:creationId xmlns:p14="http://schemas.microsoft.com/office/powerpoint/2010/main" val="336044430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dirty="0"/>
          </a:p>
        </p:txBody>
      </p:sp>
      <p:sp>
        <p:nvSpPr>
          <p:cNvPr id="3" name="Date Placeholder 2"/>
          <p:cNvSpPr>
            <a:spLocks noGrp="1"/>
          </p:cNvSpPr>
          <p:nvPr>
            <p:ph type="dt" sz="half" idx="10"/>
          </p:nvPr>
        </p:nvSpPr>
        <p:spPr/>
        <p:txBody>
          <a:bodyPr/>
          <a:lstStyle/>
          <a:p>
            <a:fld id="{D3A05C8E-CE53-43E3-93BB-FEBBA535A3AF}" type="datetime1">
              <a:rPr lang="nl-BE" smtClean="0"/>
              <a:t>25/01/2019</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13B540AB-6939-4937-A918-1D15FF1C7CE3}" type="slidenum">
              <a:rPr lang="nl-BE" smtClean="0"/>
              <a:t>‹#›</a:t>
            </a:fld>
            <a:endParaRPr lang="nl-BE"/>
          </a:p>
        </p:txBody>
      </p:sp>
    </p:spTree>
    <p:extLst>
      <p:ext uri="{BB962C8B-B14F-4D97-AF65-F5344CB8AC3E}">
        <p14:creationId xmlns:p14="http://schemas.microsoft.com/office/powerpoint/2010/main" val="38003693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9551"/>
          <a:stretch/>
        </p:blipFill>
        <p:spPr>
          <a:xfrm>
            <a:off x="0" y="1340768"/>
            <a:ext cx="9144000" cy="5517232"/>
          </a:xfrm>
          <a:prstGeom prst="rect">
            <a:avLst/>
          </a:prstGeom>
        </p:spPr>
      </p:pic>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12/10/2017</a:t>
            </a:r>
            <a:endParaRPr lang="fr-BE" dirty="0">
              <a:solidFill>
                <a:prstClr val="black">
                  <a:tint val="75000"/>
                </a:prstClr>
              </a:solidFill>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3"/>
          <a:stretch>
            <a:fillRect/>
          </a:stretch>
        </p:blipFill>
        <p:spPr>
          <a:xfrm>
            <a:off x="298044" y="188640"/>
            <a:ext cx="2147112" cy="866378"/>
          </a:xfrm>
          <a:prstGeom prst="rect">
            <a:avLst/>
          </a:prstGeom>
        </p:spPr>
      </p:pic>
      <p:pic>
        <p:nvPicPr>
          <p:cNvPr id="8" name="Picture 7"/>
          <p:cNvPicPr>
            <a:picLocks noChangeAspect="1"/>
          </p:cNvPicPr>
          <p:nvPr userDrawn="1"/>
        </p:nvPicPr>
        <p:blipFill rotWithShape="1">
          <a:blip r:embed="rId4"/>
          <a:srcRect r="83072" b="90946"/>
          <a:stretch/>
        </p:blipFill>
        <p:spPr>
          <a:xfrm>
            <a:off x="6353828" y="90554"/>
            <a:ext cx="2757654" cy="1106198"/>
          </a:xfrm>
          <a:prstGeom prst="rect">
            <a:avLst/>
          </a:prstGeom>
        </p:spPr>
      </p:pic>
    </p:spTree>
    <p:extLst>
      <p:ext uri="{BB962C8B-B14F-4D97-AF65-F5344CB8AC3E}">
        <p14:creationId xmlns:p14="http://schemas.microsoft.com/office/powerpoint/2010/main" val="14474056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1.xml"/><Relationship Id="rId7" Type="http://schemas.openxmlformats.org/officeDocument/2006/relationships/image" Target="../media/image6.jp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028" name="Picture 6"/>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8343900" y="6489700"/>
            <a:ext cx="368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7"/>
          <p:cNvSpPr txBox="1">
            <a:spLocks noChangeArrowheads="1"/>
          </p:cNvSpPr>
          <p:nvPr userDrawn="1"/>
        </p:nvSpPr>
        <p:spPr bwMode="auto">
          <a:xfrm>
            <a:off x="468313" y="6678613"/>
            <a:ext cx="7559675" cy="179387"/>
          </a:xfrm>
          <a:prstGeom prst="rect">
            <a:avLst/>
          </a:prstGeom>
          <a:solidFill>
            <a:srgbClr val="0080B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smtClean="0"/>
          </a:p>
        </p:txBody>
      </p:sp>
      <p:sp>
        <p:nvSpPr>
          <p:cNvPr id="6" name="Slide Number Placeholder 5"/>
          <p:cNvSpPr>
            <a:spLocks noGrp="1"/>
          </p:cNvSpPr>
          <p:nvPr>
            <p:ph type="sldNum" sz="quarter" idx="4"/>
          </p:nvPr>
        </p:nvSpPr>
        <p:spPr>
          <a:xfrm>
            <a:off x="8343900" y="6489700"/>
            <a:ext cx="750888"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14676CE1-14E3-46A9-BAE8-13AD1D1AD5EB}"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22" r:id="rId8"/>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7">
            <a:extLst>
              <a:ext uri="{28A0092B-C50C-407E-A947-70E740481C1C}">
                <a14:useLocalDpi xmlns:a14="http://schemas.microsoft.com/office/drawing/2010/main" val="0"/>
              </a:ext>
            </a:extLst>
          </a:blip>
          <a:srcRect t="20601"/>
          <a:stretch/>
        </p:blipFill>
        <p:spPr>
          <a:xfrm>
            <a:off x="0" y="980728"/>
            <a:ext cx="9144000" cy="5877272"/>
          </a:xfrm>
          <a:prstGeom prst="rect">
            <a:avLst/>
          </a:prstGeom>
        </p:spPr>
      </p:pic>
      <p:sp>
        <p:nvSpPr>
          <p:cNvPr id="2" name="Title Placeholder 1"/>
          <p:cNvSpPr>
            <a:spLocks noGrp="1"/>
          </p:cNvSpPr>
          <p:nvPr>
            <p:ph type="title"/>
          </p:nvPr>
        </p:nvSpPr>
        <p:spPr>
          <a:xfrm>
            <a:off x="457200" y="332656"/>
            <a:ext cx="8229600" cy="864096"/>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3" name="Text Placeholder 2"/>
          <p:cNvSpPr>
            <a:spLocks noGrp="1"/>
          </p:cNvSpPr>
          <p:nvPr>
            <p:ph type="body" idx="1"/>
          </p:nvPr>
        </p:nvSpPr>
        <p:spPr>
          <a:xfrm>
            <a:off x="457200" y="1143314"/>
            <a:ext cx="8229600" cy="516600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level&gt;	</a:t>
            </a:r>
            <a:endParaRPr lang="fr-BE" dirty="0"/>
          </a:p>
        </p:txBody>
      </p:sp>
      <p:sp>
        <p:nvSpPr>
          <p:cNvPr id="4"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solidFill>
                  <a:prstClr val="black">
                    <a:tint val="75000"/>
                  </a:prstClr>
                </a:solidFill>
              </a:rPr>
              <a:t>12/10/2017</a:t>
            </a:r>
            <a:endParaRPr lang="fr-BE" dirty="0">
              <a:solidFill>
                <a:prstClr val="black">
                  <a:tint val="75000"/>
                </a:prstClr>
              </a:solidFill>
            </a:endParaRPr>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tint val="75000"/>
                  </a:prstClr>
                </a:solidFill>
                <a:effectLst/>
                <a:uLnTx/>
                <a:uFillTx/>
                <a:latin typeface="Calibri"/>
                <a:ea typeface="+mn-ea"/>
                <a:cs typeface="+mn-cs"/>
              </a:rPr>
              <a:t>- </a:t>
            </a: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r>
              <a:rPr kumimoji="0" lang="fr-BE" sz="1200" b="0" i="0" u="none" strike="noStrike" kern="1200" cap="none" spc="0" normalizeH="0" baseline="0" noProof="0" dirty="0" smtClean="0">
                <a:ln>
                  <a:noFill/>
                </a:ln>
                <a:solidFill>
                  <a:prstClr val="black">
                    <a:tint val="75000"/>
                  </a:prstClr>
                </a:solidFill>
                <a:effectLst/>
                <a:uLnTx/>
                <a:uFillTx/>
                <a:latin typeface="Calibri"/>
                <a:ea typeface="+mn-ea"/>
                <a:cs typeface="+mn-cs"/>
              </a:rPr>
              <a:t> -</a:t>
            </a:r>
            <a:endParaRPr kumimoji="0" lang="fr-B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userDrawn="1"/>
        </p:nvPicPr>
        <p:blipFill>
          <a:blip r:embed="rId8"/>
          <a:stretch>
            <a:fillRect/>
          </a:stretch>
        </p:blipFill>
        <p:spPr>
          <a:xfrm>
            <a:off x="107504" y="104588"/>
            <a:ext cx="1043881" cy="418030"/>
          </a:xfrm>
          <a:prstGeom prst="rect">
            <a:avLst/>
          </a:prstGeom>
        </p:spPr>
      </p:pic>
      <p:pic>
        <p:nvPicPr>
          <p:cNvPr id="7" name="Picture 6"/>
          <p:cNvPicPr>
            <a:picLocks noChangeAspect="1"/>
          </p:cNvPicPr>
          <p:nvPr userDrawn="1"/>
        </p:nvPicPr>
        <p:blipFill>
          <a:blip r:embed="rId9"/>
          <a:stretch>
            <a:fillRect/>
          </a:stretch>
        </p:blipFill>
        <p:spPr>
          <a:xfrm>
            <a:off x="7524328" y="22965"/>
            <a:ext cx="1475360" cy="548688"/>
          </a:xfrm>
          <a:prstGeom prst="rect">
            <a:avLst/>
          </a:prstGeom>
        </p:spPr>
      </p:pic>
    </p:spTree>
    <p:extLst>
      <p:ext uri="{BB962C8B-B14F-4D97-AF65-F5344CB8AC3E}">
        <p14:creationId xmlns:p14="http://schemas.microsoft.com/office/powerpoint/2010/main" val="3283515423"/>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Lst>
  <p:timing>
    <p:tnLst>
      <p:par>
        <p:cTn id="1" dur="indefinite" restart="never" nodeType="tmRoot"/>
      </p:par>
    </p:tnLst>
  </p:timing>
  <p:hf hdr="0" ftr="0"/>
  <p:txStyles>
    <p:titleStyle>
      <a:lvl1pPr algn="ctr" defTabSz="914400" rtl="0" eaLnBrk="1" latinLnBrk="0" hangingPunct="1">
        <a:spcBef>
          <a:spcPct val="0"/>
        </a:spcBef>
        <a:buNone/>
        <a:defRPr sz="3600"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emf"/><Relationship Id="rId21" Type="http://schemas.openxmlformats.org/officeDocument/2006/relationships/image" Target="../media/image39.png"/><Relationship Id="rId7" Type="http://schemas.openxmlformats.org/officeDocument/2006/relationships/image" Target="../media/image25.gif"/><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image" Target="../media/image20.emf"/><Relationship Id="rId16" Type="http://schemas.openxmlformats.org/officeDocument/2006/relationships/image" Target="../media/image34.gif"/><Relationship Id="rId20"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hyperlink" Target="https://gcloudbelgium.sharepoint.com/sites/BeConnected/KszEHRM/SitePages/Home.asp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ksz-bcss.fgov.be/fr/a-propos-de-la-bcss/comites/comite-general-de-coordination"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ksz-bcss.fgov.be/sites/default/files/assets/images/mybenefits-fr.mp4" TargetMode="External"/><Relationship Id="rId2" Type="http://schemas.openxmlformats.org/officeDocument/2006/relationships/hyperlink" Target="https://www.ksz-bcss.fgov.be/sites/default/files/assets/images/mybenefits-nl.mp4" TargetMode="External"/><Relationship Id="rId1" Type="http://schemas.openxmlformats.org/officeDocument/2006/relationships/slideLayout" Target="../slideLayouts/slideLayout2.xml"/><Relationship Id="rId5" Type="http://schemas.openxmlformats.org/officeDocument/2006/relationships/hyperlink" Target="https://www.ksz-bcss.fgov.be/nl/diensten-en-support/diensten/gss-mybenefits" TargetMode="External"/><Relationship Id="rId4" Type="http://schemas.openxmlformats.org/officeDocument/2006/relationships/hyperlink" Target="https://www.ksz-bcss.fgov.be/fr/services-et-support/services/ssh-mybenefits"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reuse.smals.be/language-selection"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61.gif"/><Relationship Id="rId13" Type="http://schemas.openxmlformats.org/officeDocument/2006/relationships/image" Target="../media/image65.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4.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3.png"/><Relationship Id="rId5" Type="http://schemas.openxmlformats.org/officeDocument/2006/relationships/image" Target="../media/image58.png"/><Relationship Id="rId15" Type="http://schemas.openxmlformats.org/officeDocument/2006/relationships/image" Target="../media/image67.png"/><Relationship Id="rId10" Type="http://schemas.openxmlformats.org/officeDocument/2006/relationships/image" Target="../media/image62.png"/><Relationship Id="rId4" Type="http://schemas.openxmlformats.org/officeDocument/2006/relationships/image" Target="../media/image57.png"/><Relationship Id="rId9" Type="http://schemas.openxmlformats.org/officeDocument/2006/relationships/image" Target="../media/image23.png"/><Relationship Id="rId14" Type="http://schemas.openxmlformats.org/officeDocument/2006/relationships/image" Target="../media/image66.png"/></Relationships>
</file>

<file path=ppt/slides/_rels/slide57.xml.rels><?xml version="1.0" encoding="UTF-8" standalone="yes"?>
<Relationships xmlns="http://schemas.openxmlformats.org/package/2006/relationships"><Relationship Id="rId2" Type="http://schemas.openxmlformats.org/officeDocument/2006/relationships/hyperlink" Target="https://www.gcloud.belgium.be/rest/"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9.png"/><Relationship Id="rId7" Type="http://schemas.openxmlformats.org/officeDocument/2006/relationships/image" Target="../media/image72.gif"/><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jpeg"/><Relationship Id="rId4" Type="http://schemas.openxmlformats.org/officeDocument/2006/relationships/image" Target="../media/image26.png"/><Relationship Id="rId9" Type="http://schemas.openxmlformats.org/officeDocument/2006/relationships/image" Target="../media/image74.png"/></Relationships>
</file>

<file path=ppt/slides/_rels/slide5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6.jp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a:t>
            </a:fld>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97152"/>
            <a:ext cx="9144000" cy="2098780"/>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214" y="-2660"/>
            <a:ext cx="9144001" cy="2502681"/>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41128"/>
            <a:ext cx="9146268" cy="2222464"/>
          </a:xfrm>
          <a:prstGeom prst="rect">
            <a:avLst/>
          </a:prstGeom>
        </p:spPr>
      </p:pic>
      <p:sp>
        <p:nvSpPr>
          <p:cNvPr id="8" name="Rectangle 7"/>
          <p:cNvSpPr/>
          <p:nvPr/>
        </p:nvSpPr>
        <p:spPr>
          <a:xfrm>
            <a:off x="107504" y="2780928"/>
            <a:ext cx="4896544" cy="1477328"/>
          </a:xfrm>
          <a:prstGeom prst="rect">
            <a:avLst/>
          </a:prstGeom>
        </p:spPr>
        <p:txBody>
          <a:bodyPr wrap="square">
            <a:spAutoFit/>
          </a:bodyPr>
          <a:lstStyle/>
          <a:p>
            <a:pPr eaLnBrk="1" hangingPunct="1">
              <a:defRPr/>
            </a:pPr>
            <a:r>
              <a:rPr lang="fr-BE" sz="3000" dirty="0" err="1">
                <a:solidFill>
                  <a:schemeClr val="bg1"/>
                </a:solidFill>
                <a:latin typeface="+mj-lt"/>
              </a:rPr>
              <a:t>Facts</a:t>
            </a:r>
            <a:r>
              <a:rPr lang="fr-BE" sz="3000" dirty="0">
                <a:solidFill>
                  <a:schemeClr val="bg1"/>
                </a:solidFill>
                <a:latin typeface="+mj-lt"/>
              </a:rPr>
              <a:t> &amp; Figures </a:t>
            </a:r>
            <a:r>
              <a:rPr lang="fr-BE" sz="3000" dirty="0" smtClean="0">
                <a:solidFill>
                  <a:schemeClr val="bg1"/>
                </a:solidFill>
                <a:latin typeface="+mj-lt"/>
              </a:rPr>
              <a:t>2018</a:t>
            </a:r>
            <a:endParaRPr lang="fr-BE" sz="3000" dirty="0">
              <a:solidFill>
                <a:schemeClr val="bg1"/>
              </a:solidFill>
              <a:latin typeface="+mj-lt"/>
            </a:endParaRPr>
          </a:p>
          <a:p>
            <a:pPr eaLnBrk="1" hangingPunct="1">
              <a:defRPr/>
            </a:pPr>
            <a:r>
              <a:rPr lang="fr-BE" sz="3000" dirty="0">
                <a:solidFill>
                  <a:schemeClr val="bg1"/>
                </a:solidFill>
                <a:latin typeface="+mj-lt"/>
              </a:rPr>
              <a:t>Balans </a:t>
            </a:r>
            <a:r>
              <a:rPr lang="fr-BE" sz="3000" dirty="0" smtClean="0">
                <a:solidFill>
                  <a:schemeClr val="bg1"/>
                </a:solidFill>
                <a:latin typeface="+mj-lt"/>
              </a:rPr>
              <a:t>en </a:t>
            </a:r>
            <a:r>
              <a:rPr lang="fr-BE" sz="3000" dirty="0" err="1">
                <a:solidFill>
                  <a:schemeClr val="bg1"/>
                </a:solidFill>
                <a:latin typeface="+mj-lt"/>
              </a:rPr>
              <a:t>Perspectieven</a:t>
            </a:r>
            <a:endParaRPr lang="fr-BE" sz="3000" dirty="0">
              <a:solidFill>
                <a:schemeClr val="bg1"/>
              </a:solidFill>
              <a:latin typeface="+mj-lt"/>
            </a:endParaRPr>
          </a:p>
          <a:p>
            <a:pPr eaLnBrk="1" hangingPunct="1">
              <a:defRPr/>
            </a:pPr>
            <a:r>
              <a:rPr lang="fr-BE" altLang="en-US" sz="3000" dirty="0" err="1">
                <a:solidFill>
                  <a:schemeClr val="bg1"/>
                </a:solidFill>
                <a:latin typeface="+mj-lt"/>
              </a:rPr>
              <a:t>Strategische</a:t>
            </a:r>
            <a:r>
              <a:rPr lang="fr-BE" altLang="en-US" sz="3000" dirty="0">
                <a:solidFill>
                  <a:schemeClr val="bg1"/>
                </a:solidFill>
                <a:latin typeface="+mj-lt"/>
              </a:rPr>
              <a:t> </a:t>
            </a:r>
            <a:r>
              <a:rPr lang="fr-BE" altLang="en-US" sz="3000" dirty="0" err="1">
                <a:solidFill>
                  <a:schemeClr val="bg1"/>
                </a:solidFill>
                <a:latin typeface="+mj-lt"/>
              </a:rPr>
              <a:t>krachtlijnen</a:t>
            </a:r>
            <a:r>
              <a:rPr lang="fr-BE" altLang="en-US" sz="3000" dirty="0">
                <a:solidFill>
                  <a:schemeClr val="bg1"/>
                </a:solidFill>
                <a:latin typeface="+mj-lt"/>
              </a:rPr>
              <a:t> </a:t>
            </a:r>
            <a:r>
              <a:rPr lang="fr-BE" altLang="en-US" sz="3000" dirty="0" smtClean="0">
                <a:solidFill>
                  <a:schemeClr val="bg1"/>
                </a:solidFill>
                <a:latin typeface="+mj-lt"/>
              </a:rPr>
              <a:t>2019</a:t>
            </a:r>
            <a:endParaRPr lang="en-US" sz="3000" dirty="0">
              <a:solidFill>
                <a:schemeClr val="bg1"/>
              </a:solidFill>
              <a:latin typeface="+mj-lt"/>
            </a:endParaRPr>
          </a:p>
        </p:txBody>
      </p:sp>
      <p:sp>
        <p:nvSpPr>
          <p:cNvPr id="9" name="Rectangle 8"/>
          <p:cNvSpPr/>
          <p:nvPr/>
        </p:nvSpPr>
        <p:spPr>
          <a:xfrm>
            <a:off x="107504" y="1794882"/>
            <a:ext cx="6192688" cy="553998"/>
          </a:xfrm>
          <a:prstGeom prst="rect">
            <a:avLst/>
          </a:prstGeom>
        </p:spPr>
        <p:txBody>
          <a:bodyPr wrap="square">
            <a:spAutoFit/>
          </a:bodyPr>
          <a:lstStyle/>
          <a:p>
            <a:pPr eaLnBrk="1" hangingPunct="1">
              <a:defRPr/>
            </a:pPr>
            <a:r>
              <a:rPr lang="fr-BE" sz="3000" b="1" dirty="0" err="1" smtClean="0">
                <a:solidFill>
                  <a:schemeClr val="bg1"/>
                </a:solidFill>
                <a:latin typeface="Calibri Light" panose="020F0302020204030204" pitchFamily="34" charset="0"/>
              </a:rPr>
              <a:t>Jaarlijkse</a:t>
            </a:r>
            <a:r>
              <a:rPr lang="fr-BE" sz="3000" b="1" dirty="0" smtClean="0">
                <a:solidFill>
                  <a:schemeClr val="bg1"/>
                </a:solidFill>
                <a:latin typeface="Calibri Light" panose="020F0302020204030204" pitchFamily="34" charset="0"/>
              </a:rPr>
              <a:t> </a:t>
            </a:r>
            <a:r>
              <a:rPr lang="fr-BE" sz="3000" b="1" dirty="0" err="1" smtClean="0">
                <a:solidFill>
                  <a:schemeClr val="bg1"/>
                </a:solidFill>
                <a:latin typeface="Calibri Light" panose="020F0302020204030204" pitchFamily="34" charset="0"/>
              </a:rPr>
              <a:t>presentatie</a:t>
            </a:r>
            <a:r>
              <a:rPr lang="fr-BE" sz="3000" b="1" dirty="0" smtClean="0">
                <a:solidFill>
                  <a:schemeClr val="bg1"/>
                </a:solidFill>
                <a:latin typeface="Calibri Light" panose="020F0302020204030204" pitchFamily="34" charset="0"/>
              </a:rPr>
              <a:t> - 25 </a:t>
            </a:r>
            <a:r>
              <a:rPr lang="fr-BE" sz="3000" b="1" dirty="0" err="1" smtClean="0">
                <a:solidFill>
                  <a:schemeClr val="bg1"/>
                </a:solidFill>
                <a:latin typeface="Calibri Light" panose="020F0302020204030204" pitchFamily="34" charset="0"/>
              </a:rPr>
              <a:t>januari</a:t>
            </a:r>
            <a:r>
              <a:rPr lang="fr-BE" sz="3000" b="1" dirty="0" smtClean="0">
                <a:solidFill>
                  <a:schemeClr val="bg1"/>
                </a:solidFill>
                <a:latin typeface="Calibri Light" panose="020F0302020204030204" pitchFamily="34" charset="0"/>
              </a:rPr>
              <a:t> 2019</a:t>
            </a:r>
            <a:endParaRPr lang="en-US" sz="3000" b="1" dirty="0">
              <a:solidFill>
                <a:schemeClr val="bg1"/>
              </a:solidFill>
              <a:latin typeface="Calibri Light" panose="020F0302020204030204"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2" y="218629"/>
            <a:ext cx="2331717" cy="1122139"/>
          </a:xfrm>
          <a:prstGeom prst="rect">
            <a:avLst/>
          </a:prstGeom>
        </p:spPr>
      </p:pic>
    </p:spTree>
    <p:extLst>
      <p:ext uri="{BB962C8B-B14F-4D97-AF65-F5344CB8AC3E}">
        <p14:creationId xmlns:p14="http://schemas.microsoft.com/office/powerpoint/2010/main" val="3794612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a:t>Facts</a:t>
            </a:r>
            <a:r>
              <a:rPr lang="fr-BE" altLang="en-US" dirty="0"/>
              <a:t> &amp; Figures 2018</a:t>
            </a:r>
            <a:endParaRPr lang="fr-BE"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10</a:t>
            </a:fld>
            <a:endParaRPr lang="en-GB" dirty="0"/>
          </a:p>
        </p:txBody>
      </p:sp>
      <p:sp>
        <p:nvSpPr>
          <p:cNvPr id="6" name="Content Placeholder 5"/>
          <p:cNvSpPr>
            <a:spLocks noGrp="1"/>
          </p:cNvSpPr>
          <p:nvPr>
            <p:ph idx="1"/>
          </p:nvPr>
        </p:nvSpPr>
        <p:spPr/>
        <p:txBody>
          <a:bodyPr/>
          <a:lstStyle/>
          <a:p>
            <a:r>
              <a:rPr lang="fr-BE" dirty="0" err="1"/>
              <a:t>Tot</a:t>
            </a:r>
            <a:r>
              <a:rPr lang="fr-BE" dirty="0"/>
              <a:t> 31 </a:t>
            </a:r>
            <a:r>
              <a:rPr lang="fr-BE" dirty="0" err="1"/>
              <a:t>december</a:t>
            </a:r>
            <a:r>
              <a:rPr lang="fr-BE" dirty="0"/>
              <a:t> 2018: </a:t>
            </a:r>
            <a:r>
              <a:rPr lang="fr-BE" dirty="0" err="1"/>
              <a:t>consultatie</a:t>
            </a:r>
            <a:r>
              <a:rPr lang="fr-BE" dirty="0"/>
              <a:t> </a:t>
            </a:r>
            <a:r>
              <a:rPr lang="fr-BE" dirty="0" err="1"/>
              <a:t>bij</a:t>
            </a:r>
            <a:r>
              <a:rPr lang="fr-BE" dirty="0"/>
              <a:t> FAMIFED</a:t>
            </a:r>
          </a:p>
          <a:p>
            <a:pPr marL="0" indent="0">
              <a:buNone/>
            </a:pPr>
            <a:endParaRPr lang="fr-BE" dirty="0" smtClean="0"/>
          </a:p>
          <a:p>
            <a:endParaRPr lang="fr-BE" dirty="0"/>
          </a:p>
        </p:txBody>
      </p:sp>
      <p:grpSp>
        <p:nvGrpSpPr>
          <p:cNvPr id="8" name="Canvas 195"/>
          <p:cNvGrpSpPr/>
          <p:nvPr/>
        </p:nvGrpSpPr>
        <p:grpSpPr>
          <a:xfrm>
            <a:off x="323528" y="1878213"/>
            <a:ext cx="8612721" cy="4503115"/>
            <a:chOff x="0" y="0"/>
            <a:chExt cx="9686290" cy="6248400"/>
          </a:xfrm>
        </p:grpSpPr>
        <p:sp>
          <p:nvSpPr>
            <p:cNvPr id="9" name="Rectangle 8"/>
            <p:cNvSpPr/>
            <p:nvPr/>
          </p:nvSpPr>
          <p:spPr>
            <a:xfrm>
              <a:off x="0" y="0"/>
              <a:ext cx="9686290" cy="6248400"/>
            </a:xfrm>
            <a:prstGeom prst="rect">
              <a:avLst/>
            </a:prstGeom>
            <a:noFill/>
          </p:spPr>
        </p:sp>
        <p:sp>
          <p:nvSpPr>
            <p:cNvPr id="10" name="Rounded Rectangle 9"/>
            <p:cNvSpPr>
              <a:spLocks noChangeArrowheads="1"/>
            </p:cNvSpPr>
            <p:nvPr/>
          </p:nvSpPr>
          <p:spPr bwMode="auto">
            <a:xfrm>
              <a:off x="5315980" y="903730"/>
              <a:ext cx="1265032" cy="625342"/>
            </a:xfrm>
            <a:prstGeom prst="roundRect">
              <a:avLst>
                <a:gd name="adj" fmla="val 16667"/>
              </a:avLst>
            </a:prstGeom>
            <a:solidFill>
              <a:sysClr val="window" lastClr="FFFFFF">
                <a:lumMod val="100000"/>
                <a:lumOff val="0"/>
              </a:sysClr>
            </a:solidFill>
            <a:ln w="25400">
              <a:solidFill>
                <a:srgbClr val="4F81BD">
                  <a:lumMod val="100000"/>
                  <a:lumOff val="0"/>
                </a:srgbClr>
              </a:solidFill>
              <a:round/>
              <a:headEnd/>
              <a:tailEnd/>
            </a:ln>
          </p:spPr>
          <p:txBody>
            <a:bodyPr rot="0" vert="horz" wrap="square" lIns="91440" tIns="45720" rIns="91440" bIns="45720" anchor="ctr" anchorCtr="0" upright="1">
              <a:noAutofit/>
            </a:bodyPr>
            <a:lstStyle/>
            <a:p>
              <a:pPr algn="ctr">
                <a:spcAft>
                  <a:spcPts val="0"/>
                </a:spcAft>
              </a:pPr>
              <a:r>
                <a:rPr lang="fr-BE" sz="1400" b="1" dirty="0" smtClean="0">
                  <a:latin typeface="Times New Roman" panose="02020603050405020304" pitchFamily="18" charset="0"/>
                  <a:ea typeface="Times New Roman" panose="02020603050405020304" pitchFamily="18" charset="0"/>
                </a:rPr>
                <a:t>FAMIFED</a:t>
              </a:r>
              <a:endParaRPr lang="fr-BE" sz="1400" b="1" dirty="0">
                <a:solidFill>
                  <a:srgbClr val="FF0000"/>
                </a:solidFill>
                <a:latin typeface="Times New Roman" panose="02020603050405020304" pitchFamily="18" charset="0"/>
                <a:ea typeface="Times New Roman" panose="02020603050405020304" pitchFamily="18" charset="0"/>
              </a:endParaRPr>
            </a:p>
          </p:txBody>
        </p:sp>
        <p:cxnSp>
          <p:nvCxnSpPr>
            <p:cNvPr id="11" name="Straight Arrow Connector 10"/>
            <p:cNvCxnSpPr>
              <a:cxnSpLocks noChangeShapeType="1"/>
            </p:cNvCxnSpPr>
            <p:nvPr/>
          </p:nvCxnSpPr>
          <p:spPr bwMode="auto">
            <a:xfrm>
              <a:off x="1655740" y="322708"/>
              <a:ext cx="1887975" cy="937663"/>
            </a:xfrm>
            <a:prstGeom prst="straightConnector1">
              <a:avLst/>
            </a:prstGeom>
            <a:noFill/>
            <a:ln w="9525">
              <a:solidFill>
                <a:srgbClr val="4F81BD">
                  <a:lumMod val="95000"/>
                  <a:lumOff val="0"/>
                </a:srgbClr>
              </a:solidFill>
              <a:round/>
              <a:headEnd type="arrow" w="med" len="med"/>
              <a:tailEnd type="arrow" w="med" len="med"/>
            </a:ln>
            <a:extLst>
              <a:ext uri="{909E8E84-426E-40DD-AFC4-6F175D3DCCD1}">
                <a14:hiddenFill xmlns:a14="http://schemas.microsoft.com/office/drawing/2010/main">
                  <a:noFill/>
                </a14:hiddenFill>
              </a:ext>
            </a:extLst>
          </p:spPr>
        </p:cxnSp>
        <p:cxnSp>
          <p:nvCxnSpPr>
            <p:cNvPr id="12" name="Straight Arrow Connector 11"/>
            <p:cNvCxnSpPr>
              <a:cxnSpLocks noChangeShapeType="1"/>
            </p:cNvCxnSpPr>
            <p:nvPr/>
          </p:nvCxnSpPr>
          <p:spPr bwMode="auto">
            <a:xfrm>
              <a:off x="1655105" y="894526"/>
              <a:ext cx="1888610" cy="365844"/>
            </a:xfrm>
            <a:prstGeom prst="straightConnector1">
              <a:avLst/>
            </a:prstGeom>
            <a:noFill/>
            <a:ln w="9525">
              <a:solidFill>
                <a:srgbClr val="4F81BD">
                  <a:lumMod val="95000"/>
                  <a:lumOff val="0"/>
                </a:srgbClr>
              </a:solidFill>
              <a:round/>
              <a:headEnd type="arrow" w="med" len="med"/>
              <a:tailEnd type="arrow" w="med" len="med"/>
            </a:ln>
            <a:extLst>
              <a:ext uri="{909E8E84-426E-40DD-AFC4-6F175D3DCCD1}">
                <a14:hiddenFill xmlns:a14="http://schemas.microsoft.com/office/drawing/2010/main">
                  <a:noFill/>
                </a14:hiddenFill>
              </a:ext>
            </a:extLst>
          </p:spPr>
        </p:cxnSp>
        <p:cxnSp>
          <p:nvCxnSpPr>
            <p:cNvPr id="13" name="Straight Arrow Connector 12"/>
            <p:cNvCxnSpPr>
              <a:cxnSpLocks noChangeShapeType="1"/>
            </p:cNvCxnSpPr>
            <p:nvPr/>
          </p:nvCxnSpPr>
          <p:spPr bwMode="auto">
            <a:xfrm flipV="1">
              <a:off x="1655105" y="1260380"/>
              <a:ext cx="1887881" cy="811098"/>
            </a:xfrm>
            <a:prstGeom prst="straightConnector1">
              <a:avLst/>
            </a:prstGeom>
            <a:noFill/>
            <a:ln w="9525">
              <a:solidFill>
                <a:srgbClr val="4F81BD">
                  <a:lumMod val="95000"/>
                  <a:lumOff val="0"/>
                </a:srgbClr>
              </a:solidFill>
              <a:round/>
              <a:headEnd type="arrow" w="med" len="med"/>
              <a:tailEnd type="arrow" w="med" len="med"/>
            </a:ln>
            <a:extLst>
              <a:ext uri="{909E8E84-426E-40DD-AFC4-6F175D3DCCD1}">
                <a14:hiddenFill xmlns:a14="http://schemas.microsoft.com/office/drawing/2010/main">
                  <a:noFill/>
                </a14:hiddenFill>
              </a:ext>
            </a:extLst>
          </p:spPr>
        </p:cxnSp>
        <p:cxnSp>
          <p:nvCxnSpPr>
            <p:cNvPr id="14" name="Straight Arrow Connector 13"/>
            <p:cNvCxnSpPr>
              <a:cxnSpLocks noChangeShapeType="1"/>
            </p:cNvCxnSpPr>
            <p:nvPr/>
          </p:nvCxnSpPr>
          <p:spPr bwMode="auto">
            <a:xfrm flipV="1">
              <a:off x="1626285" y="1285875"/>
              <a:ext cx="1859865" cy="160375"/>
            </a:xfrm>
            <a:prstGeom prst="straightConnector1">
              <a:avLst/>
            </a:prstGeom>
            <a:noFill/>
            <a:ln w="9525">
              <a:solidFill>
                <a:srgbClr val="4F81BD">
                  <a:lumMod val="95000"/>
                  <a:lumOff val="0"/>
                </a:srgbClr>
              </a:solidFill>
              <a:round/>
              <a:headEnd type="arrow" w="med" len="med"/>
              <a:tailEnd type="arrow" w="med" len="med"/>
            </a:ln>
            <a:extLst>
              <a:ext uri="{909E8E84-426E-40DD-AFC4-6F175D3DCCD1}">
                <a14:hiddenFill xmlns:a14="http://schemas.microsoft.com/office/drawing/2010/main">
                  <a:noFill/>
                </a14:hiddenFill>
              </a:ext>
            </a:extLst>
          </p:spPr>
        </p:cxnSp>
        <p:sp>
          <p:nvSpPr>
            <p:cNvPr id="15" name="Rounded Rectangle 14"/>
            <p:cNvSpPr>
              <a:spLocks noChangeArrowheads="1"/>
            </p:cNvSpPr>
            <p:nvPr/>
          </p:nvSpPr>
          <p:spPr bwMode="auto">
            <a:xfrm>
              <a:off x="180000" y="632202"/>
              <a:ext cx="1475105" cy="401955"/>
            </a:xfrm>
            <a:prstGeom prst="roundRect">
              <a:avLst>
                <a:gd name="adj" fmla="val 16667"/>
              </a:avLst>
            </a:prstGeom>
            <a:solidFill>
              <a:sysClr val="window" lastClr="FFFFFF">
                <a:lumMod val="100000"/>
                <a:lumOff val="0"/>
              </a:sysClr>
            </a:solidFill>
            <a:ln w="25400">
              <a:solidFill>
                <a:srgbClr val="4F81BD">
                  <a:lumMod val="100000"/>
                  <a:lumOff val="0"/>
                </a:srgbClr>
              </a:solidFill>
              <a:round/>
              <a:headEnd/>
              <a:tailEnd/>
            </a:ln>
          </p:spPr>
          <p:txBody>
            <a:bodyPr rot="0" vert="horz" wrap="square" lIns="91440" tIns="45720" rIns="91440" bIns="45720" anchor="ctr" anchorCtr="0" upright="1">
              <a:noAutofit/>
            </a:bodyPr>
            <a:lstStyle/>
            <a:p>
              <a:pPr algn="ctr">
                <a:spcAft>
                  <a:spcPts val="0"/>
                </a:spcAft>
              </a:pPr>
              <a:r>
                <a:rPr lang="fr-BE" sz="1400" b="1" dirty="0">
                  <a:latin typeface="Times New Roman" panose="02020603050405020304" pitchFamily="18" charset="0"/>
                  <a:ea typeface="Times New Roman" panose="02020603050405020304" pitchFamily="18" charset="0"/>
                </a:rPr>
                <a:t>INASTI </a:t>
              </a:r>
            </a:p>
          </p:txBody>
        </p:sp>
        <p:sp>
          <p:nvSpPr>
            <p:cNvPr id="16" name="Rounded Rectangle 15"/>
            <p:cNvSpPr>
              <a:spLocks noChangeArrowheads="1"/>
            </p:cNvSpPr>
            <p:nvPr/>
          </p:nvSpPr>
          <p:spPr bwMode="auto">
            <a:xfrm>
              <a:off x="180000" y="102363"/>
              <a:ext cx="1475740" cy="440690"/>
            </a:xfrm>
            <a:prstGeom prst="roundRect">
              <a:avLst>
                <a:gd name="adj" fmla="val 16667"/>
              </a:avLst>
            </a:prstGeom>
            <a:solidFill>
              <a:sysClr val="window" lastClr="FFFFFF">
                <a:lumMod val="100000"/>
                <a:lumOff val="0"/>
              </a:sysClr>
            </a:solidFill>
            <a:ln w="25400">
              <a:solidFill>
                <a:srgbClr val="4F81BD">
                  <a:lumMod val="100000"/>
                  <a:lumOff val="0"/>
                </a:srgbClr>
              </a:solidFill>
              <a:round/>
              <a:headEnd/>
              <a:tailEnd/>
            </a:ln>
          </p:spPr>
          <p:txBody>
            <a:bodyPr rot="0" vert="horz" wrap="square" lIns="91440" tIns="45720" rIns="91440" bIns="45720" anchor="ctr" anchorCtr="0" upright="1">
              <a:noAutofit/>
            </a:bodyPr>
            <a:lstStyle/>
            <a:p>
              <a:pPr algn="ctr">
                <a:spcAft>
                  <a:spcPts val="0"/>
                </a:spcAft>
              </a:pPr>
              <a:r>
                <a:rPr lang="fr-BE" sz="1400" b="1" dirty="0">
                  <a:latin typeface="Times New Roman" panose="02020603050405020304" pitchFamily="18" charset="0"/>
                  <a:ea typeface="Times New Roman" panose="02020603050405020304" pitchFamily="18" charset="0"/>
                </a:rPr>
                <a:t>SFP</a:t>
              </a:r>
            </a:p>
          </p:txBody>
        </p:sp>
        <p:sp>
          <p:nvSpPr>
            <p:cNvPr id="17" name="Rounded Rectangle 16"/>
            <p:cNvSpPr>
              <a:spLocks noChangeArrowheads="1"/>
            </p:cNvSpPr>
            <p:nvPr/>
          </p:nvSpPr>
          <p:spPr bwMode="auto">
            <a:xfrm>
              <a:off x="191171" y="1128241"/>
              <a:ext cx="1423131" cy="445204"/>
            </a:xfrm>
            <a:prstGeom prst="roundRect">
              <a:avLst>
                <a:gd name="adj" fmla="val 16667"/>
              </a:avLst>
            </a:prstGeom>
            <a:solidFill>
              <a:sysClr val="window" lastClr="FFFFFF">
                <a:lumMod val="100000"/>
                <a:lumOff val="0"/>
              </a:sysClr>
            </a:solidFill>
            <a:ln w="25400">
              <a:solidFill>
                <a:srgbClr val="4F81BD">
                  <a:lumMod val="100000"/>
                  <a:lumOff val="0"/>
                </a:srgbClr>
              </a:solidFill>
              <a:round/>
              <a:headEnd/>
              <a:tailEnd/>
            </a:ln>
          </p:spPr>
          <p:txBody>
            <a:bodyPr rot="0" vert="horz" wrap="square" lIns="91440" tIns="45720" rIns="91440" bIns="45720" anchor="ctr" anchorCtr="0" upright="1">
              <a:noAutofit/>
            </a:bodyPr>
            <a:lstStyle/>
            <a:p>
              <a:pPr algn="ctr">
                <a:spcAft>
                  <a:spcPts val="0"/>
                </a:spcAft>
              </a:pPr>
              <a:r>
                <a:rPr lang="fr-BE" sz="1400" b="1" dirty="0">
                  <a:latin typeface="Times New Roman" panose="02020603050405020304" pitchFamily="18" charset="0"/>
                  <a:ea typeface="Times New Roman" panose="02020603050405020304" pitchFamily="18" charset="0"/>
                </a:rPr>
                <a:t>FAMIFED</a:t>
              </a:r>
            </a:p>
          </p:txBody>
        </p:sp>
        <p:sp>
          <p:nvSpPr>
            <p:cNvPr id="18" name="Rounded Rectangle 17"/>
            <p:cNvSpPr>
              <a:spLocks noChangeArrowheads="1"/>
            </p:cNvSpPr>
            <p:nvPr/>
          </p:nvSpPr>
          <p:spPr bwMode="auto">
            <a:xfrm>
              <a:off x="181304" y="1709645"/>
              <a:ext cx="1462332" cy="427990"/>
            </a:xfrm>
            <a:prstGeom prst="roundRect">
              <a:avLst>
                <a:gd name="adj" fmla="val 16667"/>
              </a:avLst>
            </a:prstGeom>
            <a:solidFill>
              <a:sysClr val="window" lastClr="FFFFFF">
                <a:lumMod val="100000"/>
                <a:lumOff val="0"/>
              </a:sysClr>
            </a:solidFill>
            <a:ln w="25400">
              <a:solidFill>
                <a:srgbClr val="4F81BD">
                  <a:lumMod val="100000"/>
                  <a:lumOff val="0"/>
                </a:srgbClr>
              </a:solidFill>
              <a:round/>
              <a:headEnd/>
              <a:tailEnd/>
            </a:ln>
          </p:spPr>
          <p:txBody>
            <a:bodyPr rot="0" vert="horz" wrap="square" lIns="91440" tIns="45720" rIns="91440" bIns="45720" anchor="ctr" anchorCtr="0" upright="1">
              <a:noAutofit/>
            </a:bodyPr>
            <a:lstStyle/>
            <a:p>
              <a:pPr algn="ctr">
                <a:spcAft>
                  <a:spcPts val="0"/>
                </a:spcAft>
              </a:pPr>
              <a:endParaRPr lang="en-US" sz="1400" b="1" dirty="0" smtClean="0">
                <a:effectLst/>
                <a:latin typeface="Times New Roman" panose="02020603050405020304" pitchFamily="18" charset="0"/>
                <a:ea typeface="Times New Roman" panose="02020603050405020304" pitchFamily="18" charset="0"/>
              </a:endParaRPr>
            </a:p>
            <a:p>
              <a:pPr algn="ctr">
                <a:spcAft>
                  <a:spcPts val="0"/>
                </a:spcAft>
              </a:pPr>
              <a:r>
                <a:rPr lang="fr-BE" sz="1400" b="1">
                  <a:latin typeface="Times New Roman" panose="02020603050405020304" pitchFamily="18" charset="0"/>
                  <a:ea typeface="Times New Roman" panose="02020603050405020304" pitchFamily="18" charset="0"/>
                </a:rPr>
                <a:t>CPAS</a:t>
              </a:r>
            </a:p>
            <a:p>
              <a:pPr algn="ctr">
                <a:spcAft>
                  <a:spcPts val="0"/>
                </a:spcAft>
              </a:pPr>
              <a:r>
                <a:rPr lang="fr-BE" sz="1200">
                  <a:latin typeface="Times New Roman" panose="02020603050405020304" pitchFamily="18" charset="0"/>
                  <a:ea typeface="Times New Roman" panose="02020603050405020304" pitchFamily="18" charset="0"/>
                </a:rPr>
                <a:t> </a:t>
              </a:r>
            </a:p>
          </p:txBody>
        </p:sp>
        <p:sp>
          <p:nvSpPr>
            <p:cNvPr id="19" name="Can 18"/>
            <p:cNvSpPr/>
            <p:nvPr/>
          </p:nvSpPr>
          <p:spPr>
            <a:xfrm>
              <a:off x="5335953" y="2661985"/>
              <a:ext cx="1245059" cy="1130936"/>
            </a:xfrm>
            <a:prstGeom prst="can">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1100" dirty="0">
                  <a:solidFill>
                    <a:srgbClr val="FFFFFF"/>
                  </a:solidFill>
                  <a:latin typeface="Times New Roman" panose="02020603050405020304" pitchFamily="18" charset="0"/>
                  <a:ea typeface="Times New Roman" panose="02020603050405020304" pitchFamily="18" charset="0"/>
                </a:rPr>
                <a:t>cadastre allocations familiales</a:t>
              </a:r>
            </a:p>
          </p:txBody>
        </p:sp>
        <p:cxnSp>
          <p:nvCxnSpPr>
            <p:cNvPr id="20" name="Straight Arrow Connector 19"/>
            <p:cNvCxnSpPr>
              <a:cxnSpLocks noChangeShapeType="1"/>
              <a:stCxn id="10" idx="2"/>
              <a:endCxn id="19" idx="1"/>
            </p:cNvCxnSpPr>
            <p:nvPr/>
          </p:nvCxnSpPr>
          <p:spPr bwMode="auto">
            <a:xfrm>
              <a:off x="5948496" y="1529072"/>
              <a:ext cx="9987" cy="1132913"/>
            </a:xfrm>
            <a:prstGeom prst="straightConnector1">
              <a:avLst/>
            </a:prstGeom>
            <a:noFill/>
            <a:ln w="9525">
              <a:solidFill>
                <a:srgbClr val="4F81BD">
                  <a:lumMod val="95000"/>
                  <a:lumOff val="0"/>
                </a:srgbClr>
              </a:solidFill>
              <a:round/>
              <a:headEnd type="arrow" w="med" len="med"/>
              <a:tailEnd type="arrow" w="med" len="med"/>
            </a:ln>
            <a:extLst>
              <a:ext uri="{909E8E84-426E-40DD-AFC4-6F175D3DCCD1}">
                <a14:hiddenFill xmlns:a14="http://schemas.microsoft.com/office/drawing/2010/main">
                  <a:noFill/>
                </a14:hiddenFill>
              </a:ext>
            </a:extLst>
          </p:spPr>
        </p:cxnSp>
        <p:cxnSp>
          <p:nvCxnSpPr>
            <p:cNvPr id="21" name="Straight Arrow Connector 20"/>
            <p:cNvCxnSpPr>
              <a:cxnSpLocks noChangeShapeType="1"/>
            </p:cNvCxnSpPr>
            <p:nvPr/>
          </p:nvCxnSpPr>
          <p:spPr bwMode="auto">
            <a:xfrm flipV="1">
              <a:off x="1626204" y="1304925"/>
              <a:ext cx="1840896" cy="1250398"/>
            </a:xfrm>
            <a:prstGeom prst="straightConnector1">
              <a:avLst/>
            </a:prstGeom>
            <a:noFill/>
            <a:ln w="9525">
              <a:solidFill>
                <a:srgbClr val="4F81BD">
                  <a:lumMod val="95000"/>
                  <a:lumOff val="0"/>
                </a:srgbClr>
              </a:solidFill>
              <a:round/>
              <a:headEnd type="arrow" w="med" len="med"/>
              <a:tailEnd type="arrow" w="med" len="med"/>
            </a:ln>
            <a:extLst>
              <a:ext uri="{909E8E84-426E-40DD-AFC4-6F175D3DCCD1}">
                <a14:hiddenFill xmlns:a14="http://schemas.microsoft.com/office/drawing/2010/main">
                  <a:noFill/>
                </a14:hiddenFill>
              </a:ext>
            </a:extLst>
          </p:spPr>
        </p:cxnSp>
        <p:cxnSp>
          <p:nvCxnSpPr>
            <p:cNvPr id="22" name="Straight Arrow Connector 21"/>
            <p:cNvCxnSpPr>
              <a:cxnSpLocks noChangeShapeType="1"/>
            </p:cNvCxnSpPr>
            <p:nvPr/>
          </p:nvCxnSpPr>
          <p:spPr bwMode="auto">
            <a:xfrm flipV="1">
              <a:off x="1655657" y="1285741"/>
              <a:ext cx="1849543" cy="1814637"/>
            </a:xfrm>
            <a:prstGeom prst="straightConnector1">
              <a:avLst/>
            </a:prstGeom>
            <a:noFill/>
            <a:ln w="9525">
              <a:solidFill>
                <a:srgbClr val="4F81BD">
                  <a:lumMod val="95000"/>
                  <a:lumOff val="0"/>
                </a:srgbClr>
              </a:solidFill>
              <a:round/>
              <a:headEnd type="arrow" w="med" len="med"/>
              <a:tailEnd type="arrow" w="med" len="med"/>
            </a:ln>
            <a:extLst>
              <a:ext uri="{909E8E84-426E-40DD-AFC4-6F175D3DCCD1}">
                <a14:hiddenFill xmlns:a14="http://schemas.microsoft.com/office/drawing/2010/main">
                  <a:noFill/>
                </a14:hiddenFill>
              </a:ext>
            </a:extLst>
          </p:spPr>
        </p:cxnSp>
        <p:cxnSp>
          <p:nvCxnSpPr>
            <p:cNvPr id="23" name="Straight Arrow Connector 22"/>
            <p:cNvCxnSpPr>
              <a:cxnSpLocks noChangeShapeType="1"/>
            </p:cNvCxnSpPr>
            <p:nvPr/>
          </p:nvCxnSpPr>
          <p:spPr bwMode="auto">
            <a:xfrm flipV="1">
              <a:off x="1637232" y="1239898"/>
              <a:ext cx="1890619" cy="2423976"/>
            </a:xfrm>
            <a:prstGeom prst="straightConnector1">
              <a:avLst/>
            </a:prstGeom>
            <a:noFill/>
            <a:ln w="9525">
              <a:solidFill>
                <a:srgbClr val="4F81BD">
                  <a:lumMod val="95000"/>
                  <a:lumOff val="0"/>
                </a:srgbClr>
              </a:solidFill>
              <a:round/>
              <a:headEnd type="arrow" w="med" len="med"/>
              <a:tailEnd type="arrow" w="med" len="med"/>
            </a:ln>
            <a:extLst>
              <a:ext uri="{909E8E84-426E-40DD-AFC4-6F175D3DCCD1}">
                <a14:hiddenFill xmlns:a14="http://schemas.microsoft.com/office/drawing/2010/main">
                  <a:noFill/>
                </a14:hiddenFill>
              </a:ext>
            </a:extLst>
          </p:spPr>
        </p:cxnSp>
        <p:sp>
          <p:nvSpPr>
            <p:cNvPr id="26" name="Rounded Rectangle 25"/>
            <p:cNvSpPr>
              <a:spLocks noChangeArrowheads="1"/>
            </p:cNvSpPr>
            <p:nvPr/>
          </p:nvSpPr>
          <p:spPr bwMode="auto">
            <a:xfrm>
              <a:off x="3959430" y="4718568"/>
              <a:ext cx="1094200" cy="744418"/>
            </a:xfrm>
            <a:prstGeom prst="roundRect">
              <a:avLst>
                <a:gd name="adj" fmla="val 16667"/>
              </a:avLst>
            </a:prstGeom>
            <a:solidFill>
              <a:sysClr val="window" lastClr="FFFFFF">
                <a:lumMod val="100000"/>
                <a:lumOff val="0"/>
              </a:sysClr>
            </a:solidFill>
            <a:ln w="25400">
              <a:solidFill>
                <a:srgbClr val="4F81BD">
                  <a:lumMod val="100000"/>
                  <a:lumOff val="0"/>
                </a:srgbClr>
              </a:solidFill>
              <a:round/>
              <a:headEnd/>
              <a:tailEnd/>
            </a:ln>
          </p:spPr>
          <p:txBody>
            <a:bodyPr rot="0" vert="horz" wrap="square" lIns="91440" tIns="45720" rIns="91440" bIns="45720" anchor="ctr" anchorCtr="0" upright="1">
              <a:noAutofit/>
            </a:bodyPr>
            <a:lstStyle/>
            <a:p>
              <a:pPr algn="ctr">
                <a:spcAft>
                  <a:spcPts val="0"/>
                </a:spcAft>
              </a:pPr>
              <a:r>
                <a:rPr lang="fr-BE" sz="1000" dirty="0">
                  <a:latin typeface="Times New Roman" panose="02020603050405020304" pitchFamily="18" charset="0"/>
                  <a:ea typeface="Times New Roman" panose="02020603050405020304" pitchFamily="18" charset="0"/>
                </a:rPr>
                <a:t>Caisse allocations familiales A</a:t>
              </a:r>
            </a:p>
          </p:txBody>
        </p:sp>
        <p:sp>
          <p:nvSpPr>
            <p:cNvPr id="27" name="Rounded Rectangle 26"/>
            <p:cNvSpPr>
              <a:spLocks noChangeArrowheads="1"/>
            </p:cNvSpPr>
            <p:nvPr/>
          </p:nvSpPr>
          <p:spPr bwMode="auto">
            <a:xfrm>
              <a:off x="5439126" y="4723464"/>
              <a:ext cx="1068111" cy="788137"/>
            </a:xfrm>
            <a:prstGeom prst="roundRect">
              <a:avLst>
                <a:gd name="adj" fmla="val 16667"/>
              </a:avLst>
            </a:prstGeom>
            <a:solidFill>
              <a:sysClr val="window" lastClr="FFFFFF">
                <a:lumMod val="100000"/>
                <a:lumOff val="0"/>
              </a:sysClr>
            </a:solidFill>
            <a:ln w="25400">
              <a:solidFill>
                <a:srgbClr val="4F81BD">
                  <a:lumMod val="100000"/>
                  <a:lumOff val="0"/>
                </a:srgbClr>
              </a:solidFill>
              <a:round/>
              <a:headEnd/>
              <a:tailEnd/>
            </a:ln>
          </p:spPr>
          <p:txBody>
            <a:bodyPr rot="0" vert="horz" wrap="square" lIns="91440" tIns="45720" rIns="91440" bIns="45720" anchor="ctr" anchorCtr="0" upright="1">
              <a:noAutofit/>
            </a:bodyPr>
            <a:lstStyle/>
            <a:p>
              <a:pPr algn="ctr">
                <a:spcAft>
                  <a:spcPts val="0"/>
                </a:spcAft>
              </a:pPr>
              <a:endParaRPr lang="fr-BE" sz="1000" dirty="0" smtClean="0">
                <a:latin typeface="Times New Roman" panose="02020603050405020304" pitchFamily="18" charset="0"/>
                <a:ea typeface="Times New Roman" panose="02020603050405020304" pitchFamily="18" charset="0"/>
              </a:endParaRPr>
            </a:p>
            <a:p>
              <a:pPr algn="ctr">
                <a:spcAft>
                  <a:spcPts val="0"/>
                </a:spcAft>
              </a:pPr>
              <a:r>
                <a:rPr lang="fr-BE" sz="1000" dirty="0" smtClean="0">
                  <a:latin typeface="Times New Roman" panose="02020603050405020304" pitchFamily="18" charset="0"/>
                  <a:ea typeface="Times New Roman" panose="02020603050405020304" pitchFamily="18" charset="0"/>
                </a:rPr>
                <a:t>Caisse </a:t>
              </a:r>
              <a:r>
                <a:rPr lang="fr-BE" sz="1000" dirty="0">
                  <a:latin typeface="Times New Roman" panose="02020603050405020304" pitchFamily="18" charset="0"/>
                  <a:ea typeface="Times New Roman" panose="02020603050405020304" pitchFamily="18" charset="0"/>
                </a:rPr>
                <a:t>allocations familiales B</a:t>
              </a:r>
            </a:p>
            <a:p>
              <a:pPr algn="ctr">
                <a:spcAft>
                  <a:spcPts val="0"/>
                </a:spcAft>
              </a:pPr>
              <a:r>
                <a:rPr lang="fr-BE" sz="1000" dirty="0">
                  <a:latin typeface="Times New Roman" panose="02020603050405020304" pitchFamily="18" charset="0"/>
                  <a:ea typeface="Times New Roman" panose="02020603050405020304" pitchFamily="18" charset="0"/>
                </a:rPr>
                <a:t> </a:t>
              </a:r>
            </a:p>
          </p:txBody>
        </p:sp>
        <p:sp>
          <p:nvSpPr>
            <p:cNvPr id="28" name="Rounded Rectangle 27"/>
            <p:cNvSpPr>
              <a:spLocks noChangeArrowheads="1"/>
            </p:cNvSpPr>
            <p:nvPr/>
          </p:nvSpPr>
          <p:spPr bwMode="auto">
            <a:xfrm>
              <a:off x="7018073" y="4736230"/>
              <a:ext cx="1026349" cy="760323"/>
            </a:xfrm>
            <a:prstGeom prst="roundRect">
              <a:avLst>
                <a:gd name="adj" fmla="val 16667"/>
              </a:avLst>
            </a:prstGeom>
            <a:solidFill>
              <a:sysClr val="window" lastClr="FFFFFF">
                <a:lumMod val="100000"/>
                <a:lumOff val="0"/>
              </a:sysClr>
            </a:solidFill>
            <a:ln w="25400">
              <a:solidFill>
                <a:srgbClr val="4F81BD">
                  <a:lumMod val="100000"/>
                  <a:lumOff val="0"/>
                </a:srgbClr>
              </a:solidFill>
              <a:round/>
              <a:headEnd/>
              <a:tailEnd/>
            </a:ln>
          </p:spPr>
          <p:txBody>
            <a:bodyPr rot="0" vert="horz" wrap="square" lIns="91440" tIns="45720" rIns="91440" bIns="45720" anchor="ctr" anchorCtr="0" upright="1">
              <a:noAutofit/>
            </a:bodyPr>
            <a:lstStyle/>
            <a:p>
              <a:pPr algn="ctr">
                <a:spcAft>
                  <a:spcPts val="0"/>
                </a:spcAft>
              </a:pPr>
              <a:endParaRPr lang="fr-BE" sz="1000" dirty="0" smtClean="0">
                <a:latin typeface="Times New Roman" panose="02020603050405020304" pitchFamily="18" charset="0"/>
                <a:ea typeface="Times New Roman" panose="02020603050405020304" pitchFamily="18" charset="0"/>
              </a:endParaRPr>
            </a:p>
            <a:p>
              <a:pPr algn="ctr">
                <a:spcAft>
                  <a:spcPts val="0"/>
                </a:spcAft>
              </a:pPr>
              <a:r>
                <a:rPr lang="fr-BE" sz="1000" dirty="0" smtClean="0">
                  <a:latin typeface="Times New Roman" panose="02020603050405020304" pitchFamily="18" charset="0"/>
                  <a:ea typeface="Times New Roman" panose="02020603050405020304" pitchFamily="18" charset="0"/>
                </a:rPr>
                <a:t>Caisse allocations </a:t>
              </a:r>
              <a:r>
                <a:rPr lang="fr-BE" sz="1000" dirty="0">
                  <a:latin typeface="Times New Roman" panose="02020603050405020304" pitchFamily="18" charset="0"/>
                  <a:ea typeface="Times New Roman" panose="02020603050405020304" pitchFamily="18" charset="0"/>
                </a:rPr>
                <a:t>familiales ...</a:t>
              </a:r>
            </a:p>
            <a:p>
              <a:pPr>
                <a:spcAft>
                  <a:spcPts val="0"/>
                </a:spcAft>
              </a:pPr>
              <a:r>
                <a:rPr lang="fr-BE" sz="1000" dirty="0">
                  <a:latin typeface="Times New Roman" panose="02020603050405020304" pitchFamily="18" charset="0"/>
                  <a:ea typeface="Times New Roman" panose="02020603050405020304" pitchFamily="18" charset="0"/>
                </a:rPr>
                <a:t> </a:t>
              </a:r>
            </a:p>
          </p:txBody>
        </p:sp>
        <p:cxnSp>
          <p:nvCxnSpPr>
            <p:cNvPr id="29" name="Straight Arrow Connector 28"/>
            <p:cNvCxnSpPr>
              <a:cxnSpLocks noChangeShapeType="1"/>
              <a:endCxn id="26" idx="0"/>
            </p:cNvCxnSpPr>
            <p:nvPr/>
          </p:nvCxnSpPr>
          <p:spPr bwMode="auto">
            <a:xfrm flipH="1">
              <a:off x="4506530" y="3808449"/>
              <a:ext cx="1459302" cy="910119"/>
            </a:xfrm>
            <a:prstGeom prst="straightConnector1">
              <a:avLst/>
            </a:prstGeom>
            <a:noFill/>
            <a:ln w="9525">
              <a:solidFill>
                <a:srgbClr val="4F81BD">
                  <a:lumMod val="95000"/>
                  <a:lumOff val="0"/>
                </a:srgbClr>
              </a:solidFill>
              <a:round/>
              <a:headEnd type="arrow" w="med" len="med"/>
              <a:tailEnd type="arrow" w="med" len="med"/>
            </a:ln>
            <a:extLst>
              <a:ext uri="{909E8E84-426E-40DD-AFC4-6F175D3DCCD1}">
                <a14:hiddenFill xmlns:a14="http://schemas.microsoft.com/office/drawing/2010/main">
                  <a:noFill/>
                </a14:hiddenFill>
              </a:ext>
            </a:extLst>
          </p:spPr>
        </p:cxnSp>
        <p:cxnSp>
          <p:nvCxnSpPr>
            <p:cNvPr id="30" name="Straight Arrow Connector 29"/>
            <p:cNvCxnSpPr>
              <a:cxnSpLocks noChangeShapeType="1"/>
              <a:stCxn id="19" idx="3"/>
              <a:endCxn id="28" idx="0"/>
            </p:cNvCxnSpPr>
            <p:nvPr/>
          </p:nvCxnSpPr>
          <p:spPr bwMode="auto">
            <a:xfrm>
              <a:off x="5958483" y="3792921"/>
              <a:ext cx="1572766" cy="943309"/>
            </a:xfrm>
            <a:prstGeom prst="straightConnector1">
              <a:avLst/>
            </a:prstGeom>
            <a:noFill/>
            <a:ln w="9525">
              <a:solidFill>
                <a:srgbClr val="4F81BD">
                  <a:lumMod val="95000"/>
                  <a:lumOff val="0"/>
                </a:srgbClr>
              </a:solidFill>
              <a:round/>
              <a:headEnd type="arrow" w="med" len="med"/>
              <a:tailEnd type="arrow" w="med" len="med"/>
            </a:ln>
            <a:extLst>
              <a:ext uri="{909E8E84-426E-40DD-AFC4-6F175D3DCCD1}">
                <a14:hiddenFill xmlns:a14="http://schemas.microsoft.com/office/drawing/2010/main">
                  <a:noFill/>
                </a14:hiddenFill>
              </a:ext>
            </a:extLst>
          </p:spPr>
        </p:cxnSp>
        <p:sp>
          <p:nvSpPr>
            <p:cNvPr id="32" name="Text Box 6"/>
            <p:cNvSpPr txBox="1"/>
            <p:nvPr/>
          </p:nvSpPr>
          <p:spPr>
            <a:xfrm>
              <a:off x="2612016" y="37786"/>
              <a:ext cx="2414791" cy="550544"/>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BE" sz="1100" b="1" dirty="0" smtClean="0">
                  <a:latin typeface="Times New Roman" panose="02020603050405020304" pitchFamily="18" charset="0"/>
                  <a:ea typeface="Times New Roman" panose="02020603050405020304" pitchFamily="18" charset="0"/>
                </a:rPr>
                <a:t>Flux BCSS actuels (L320, L321 et </a:t>
              </a:r>
              <a:r>
                <a:rPr lang="fr-BE" sz="1100" b="1" dirty="0" err="1" smtClean="0">
                  <a:latin typeface="Times New Roman" panose="02020603050405020304" pitchFamily="18" charset="0"/>
                  <a:ea typeface="Times New Roman" panose="02020603050405020304" pitchFamily="18" charset="0"/>
                </a:rPr>
                <a:t>FamilyAllowances</a:t>
              </a:r>
              <a:r>
                <a:rPr lang="fr-BE" sz="1100" b="1" dirty="0" smtClean="0">
                  <a:latin typeface="Times New Roman" panose="02020603050405020304" pitchFamily="18" charset="0"/>
                  <a:ea typeface="Times New Roman" panose="02020603050405020304" pitchFamily="18" charset="0"/>
                </a:rPr>
                <a:t>)</a:t>
              </a:r>
              <a:endParaRPr lang="fr-BE" sz="1100" b="1" dirty="0">
                <a:latin typeface="Times New Roman" panose="02020603050405020304" pitchFamily="18" charset="0"/>
                <a:ea typeface="Times New Roman" panose="02020603050405020304" pitchFamily="18" charset="0"/>
              </a:endParaRPr>
            </a:p>
          </p:txBody>
        </p:sp>
        <p:cxnSp>
          <p:nvCxnSpPr>
            <p:cNvPr id="33" name="Straight Connector 32"/>
            <p:cNvCxnSpPr/>
            <p:nvPr/>
          </p:nvCxnSpPr>
          <p:spPr>
            <a:xfrm flipV="1">
              <a:off x="3104175" y="587628"/>
              <a:ext cx="8255" cy="441325"/>
            </a:xfrm>
            <a:prstGeom prst="line">
              <a:avLst/>
            </a:prstGeom>
            <a:noFill/>
            <a:ln w="9525" cap="flat" cmpd="sng" algn="ctr">
              <a:solidFill>
                <a:srgbClr val="4F81BD">
                  <a:shade val="95000"/>
                  <a:satMod val="105000"/>
                </a:srgbClr>
              </a:solidFill>
              <a:prstDash val="solid"/>
            </a:ln>
            <a:effectLst/>
          </p:spPr>
        </p:cxnSp>
        <p:sp>
          <p:nvSpPr>
            <p:cNvPr id="34" name="Rounded Rectangle 33"/>
            <p:cNvSpPr>
              <a:spLocks noChangeArrowheads="1"/>
            </p:cNvSpPr>
            <p:nvPr/>
          </p:nvSpPr>
          <p:spPr bwMode="auto">
            <a:xfrm>
              <a:off x="193971" y="2278760"/>
              <a:ext cx="1432326" cy="427354"/>
            </a:xfrm>
            <a:prstGeom prst="roundRect">
              <a:avLst>
                <a:gd name="adj" fmla="val 16667"/>
              </a:avLst>
            </a:prstGeom>
            <a:solidFill>
              <a:sysClr val="window" lastClr="FFFFFF">
                <a:lumMod val="100000"/>
                <a:lumOff val="0"/>
              </a:sysClr>
            </a:solidFill>
            <a:ln w="25400">
              <a:solidFill>
                <a:srgbClr val="4F81BD">
                  <a:lumMod val="100000"/>
                  <a:lumOff val="0"/>
                </a:srgbClr>
              </a:solidFill>
              <a:round/>
              <a:headEnd/>
              <a:tailEnd/>
            </a:ln>
          </p:spPr>
          <p:txBody>
            <a:bodyPr rot="0" vert="horz" wrap="square" lIns="91440" tIns="45720" rIns="91440" bIns="45720" anchor="ctr" anchorCtr="0" upright="1">
              <a:noAutofit/>
            </a:bodyPr>
            <a:lstStyle/>
            <a:p>
              <a:pPr algn="ctr">
                <a:spcAft>
                  <a:spcPts val="0"/>
                </a:spcAft>
              </a:pPr>
              <a:endParaRPr lang="en-US" sz="1400" b="1" dirty="0" smtClean="0">
                <a:effectLst/>
                <a:latin typeface="Times New Roman" panose="02020603050405020304" pitchFamily="18" charset="0"/>
                <a:ea typeface="Times New Roman" panose="02020603050405020304" pitchFamily="18" charset="0"/>
              </a:endParaRPr>
            </a:p>
            <a:p>
              <a:pPr algn="ctr">
                <a:spcAft>
                  <a:spcPts val="0"/>
                </a:spcAft>
              </a:pPr>
              <a:r>
                <a:rPr lang="fr-BE" sz="1400" b="1">
                  <a:latin typeface="Times New Roman" panose="02020603050405020304" pitchFamily="18" charset="0"/>
                  <a:ea typeface="Times New Roman" panose="02020603050405020304" pitchFamily="18" charset="0"/>
                </a:rPr>
                <a:t>SPP IS</a:t>
              </a:r>
            </a:p>
            <a:p>
              <a:pPr algn="ctr">
                <a:spcAft>
                  <a:spcPts val="0"/>
                </a:spcAft>
              </a:pPr>
              <a:r>
                <a:rPr lang="fr-BE" sz="1200">
                  <a:latin typeface="Times New Roman" panose="02020603050405020304" pitchFamily="18" charset="0"/>
                  <a:ea typeface="Times New Roman" panose="02020603050405020304" pitchFamily="18" charset="0"/>
                </a:rPr>
                <a:t> </a:t>
              </a:r>
            </a:p>
          </p:txBody>
        </p:sp>
        <p:sp>
          <p:nvSpPr>
            <p:cNvPr id="35" name="Rounded Rectangle 34"/>
            <p:cNvSpPr>
              <a:spLocks noChangeArrowheads="1"/>
            </p:cNvSpPr>
            <p:nvPr/>
          </p:nvSpPr>
          <p:spPr bwMode="auto">
            <a:xfrm>
              <a:off x="193806" y="2825442"/>
              <a:ext cx="1461770" cy="427354"/>
            </a:xfrm>
            <a:prstGeom prst="roundRect">
              <a:avLst>
                <a:gd name="adj" fmla="val 16667"/>
              </a:avLst>
            </a:prstGeom>
            <a:solidFill>
              <a:sysClr val="window" lastClr="FFFFFF">
                <a:lumMod val="100000"/>
                <a:lumOff val="0"/>
              </a:sysClr>
            </a:solidFill>
            <a:ln w="25400">
              <a:solidFill>
                <a:srgbClr val="4F81BD">
                  <a:lumMod val="100000"/>
                  <a:lumOff val="0"/>
                </a:srgbClr>
              </a:solidFill>
              <a:round/>
              <a:headEnd/>
              <a:tailEnd/>
            </a:ln>
          </p:spPr>
          <p:txBody>
            <a:bodyPr rot="0" vert="horz" wrap="square" lIns="91440" tIns="45720" rIns="91440" bIns="45720" anchor="ctr" anchorCtr="0" upright="1">
              <a:noAutofit/>
            </a:bodyPr>
            <a:lstStyle/>
            <a:p>
              <a:pPr algn="ctr">
                <a:spcAft>
                  <a:spcPts val="0"/>
                </a:spcAft>
              </a:pPr>
              <a:endParaRPr lang="en-US" sz="1400" b="1" dirty="0" smtClean="0">
                <a:effectLst/>
                <a:latin typeface="Times New Roman" panose="02020603050405020304" pitchFamily="18" charset="0"/>
                <a:ea typeface="Times New Roman" panose="02020603050405020304" pitchFamily="18" charset="0"/>
              </a:endParaRPr>
            </a:p>
            <a:p>
              <a:pPr algn="ctr">
                <a:spcAft>
                  <a:spcPts val="0"/>
                </a:spcAft>
              </a:pPr>
              <a:r>
                <a:rPr lang="fr-BE" sz="1400" b="1">
                  <a:latin typeface="Times New Roman" panose="02020603050405020304" pitchFamily="18" charset="0"/>
                  <a:ea typeface="Times New Roman" panose="02020603050405020304" pitchFamily="18" charset="0"/>
                </a:rPr>
                <a:t>SPF SS</a:t>
              </a:r>
            </a:p>
            <a:p>
              <a:pPr algn="ctr">
                <a:spcAft>
                  <a:spcPts val="0"/>
                </a:spcAft>
              </a:pPr>
              <a:r>
                <a:rPr lang="fr-BE" sz="1200">
                  <a:latin typeface="Times New Roman" panose="02020603050405020304" pitchFamily="18" charset="0"/>
                  <a:ea typeface="Times New Roman" panose="02020603050405020304" pitchFamily="18" charset="0"/>
                </a:rPr>
                <a:t> </a:t>
              </a:r>
            </a:p>
          </p:txBody>
        </p:sp>
        <p:sp>
          <p:nvSpPr>
            <p:cNvPr id="36" name="Rounded Rectangle 35"/>
            <p:cNvSpPr>
              <a:spLocks noChangeArrowheads="1"/>
            </p:cNvSpPr>
            <p:nvPr/>
          </p:nvSpPr>
          <p:spPr bwMode="auto">
            <a:xfrm>
              <a:off x="186950" y="3372719"/>
              <a:ext cx="1461770" cy="427354"/>
            </a:xfrm>
            <a:prstGeom prst="roundRect">
              <a:avLst>
                <a:gd name="adj" fmla="val 16667"/>
              </a:avLst>
            </a:prstGeom>
            <a:solidFill>
              <a:sysClr val="window" lastClr="FFFFFF">
                <a:lumMod val="100000"/>
                <a:lumOff val="0"/>
              </a:sysClr>
            </a:solidFill>
            <a:ln w="25400">
              <a:solidFill>
                <a:srgbClr val="4F81BD">
                  <a:lumMod val="100000"/>
                  <a:lumOff val="0"/>
                </a:srgbClr>
              </a:solidFill>
              <a:round/>
              <a:headEnd/>
              <a:tailEnd/>
            </a:ln>
          </p:spPr>
          <p:txBody>
            <a:bodyPr rot="0" vert="horz" wrap="square" lIns="91440" tIns="45720" rIns="91440" bIns="45720" anchor="ctr" anchorCtr="0" upright="1">
              <a:noAutofit/>
            </a:bodyPr>
            <a:lstStyle/>
            <a:p>
              <a:pPr algn="ctr">
                <a:spcAft>
                  <a:spcPts val="0"/>
                </a:spcAft>
              </a:pPr>
              <a:endParaRPr lang="en-US" sz="1400" b="1" dirty="0" smtClean="0">
                <a:effectLst/>
                <a:latin typeface="Times New Roman" panose="02020603050405020304" pitchFamily="18" charset="0"/>
                <a:ea typeface="Times New Roman" panose="02020603050405020304" pitchFamily="18" charset="0"/>
              </a:endParaRPr>
            </a:p>
            <a:p>
              <a:pPr algn="ctr">
                <a:spcAft>
                  <a:spcPts val="0"/>
                </a:spcAft>
              </a:pPr>
              <a:r>
                <a:rPr lang="fr-BE" sz="1400" b="1">
                  <a:latin typeface="Times New Roman" panose="02020603050405020304" pitchFamily="18" charset="0"/>
                  <a:ea typeface="Times New Roman" panose="02020603050405020304" pitchFamily="18" charset="0"/>
                </a:rPr>
                <a:t>VMSW</a:t>
              </a:r>
            </a:p>
            <a:p>
              <a:pPr algn="ctr">
                <a:spcAft>
                  <a:spcPts val="0"/>
                </a:spcAft>
              </a:pPr>
              <a:r>
                <a:rPr lang="fr-BE" sz="1200">
                  <a:latin typeface="Times New Roman" panose="02020603050405020304" pitchFamily="18" charset="0"/>
                  <a:ea typeface="Times New Roman" panose="02020603050405020304" pitchFamily="18" charset="0"/>
                </a:rPr>
                <a:t> </a:t>
              </a:r>
            </a:p>
          </p:txBody>
        </p:sp>
        <p:sp>
          <p:nvSpPr>
            <p:cNvPr id="37" name="Rounded Rectangle 36"/>
            <p:cNvSpPr>
              <a:spLocks noChangeArrowheads="1"/>
            </p:cNvSpPr>
            <p:nvPr/>
          </p:nvSpPr>
          <p:spPr bwMode="auto">
            <a:xfrm>
              <a:off x="3544172" y="941972"/>
              <a:ext cx="1104027" cy="561257"/>
            </a:xfrm>
            <a:prstGeom prst="roundRect">
              <a:avLst>
                <a:gd name="adj" fmla="val 16667"/>
              </a:avLst>
            </a:prstGeom>
            <a:gradFill rotWithShape="1">
              <a:gsLst>
                <a:gs pos="0">
                  <a:srgbClr val="2C5D98"/>
                </a:gs>
                <a:gs pos="80000">
                  <a:srgbClr val="3C7BC7"/>
                </a:gs>
                <a:gs pos="100000">
                  <a:srgbClr val="3A7CCB"/>
                </a:gs>
              </a:gsLst>
              <a:lin ang="16200000"/>
            </a:gradFill>
            <a:ln w="9525">
              <a:solidFill>
                <a:srgbClr val="4F81BD">
                  <a:lumMod val="95000"/>
                  <a:lumOff val="0"/>
                </a:srgbClr>
              </a:solidFill>
              <a:round/>
              <a:headEnd/>
              <a:tailEnd/>
            </a:ln>
            <a:effectLst>
              <a:outerShdw dist="23000" dir="5400000" rotWithShape="0">
                <a:srgbClr val="000000">
                  <a:alpha val="34999"/>
                </a:srgbClr>
              </a:outerShdw>
            </a:effectLst>
          </p:spPr>
          <p:txBody>
            <a:bodyPr rot="0" vert="horz" wrap="square" lIns="91440" tIns="45720" rIns="91440" bIns="45720" anchor="ctr" anchorCtr="0" upright="1">
              <a:noAutofit/>
            </a:bodyPr>
            <a:lstStyle/>
            <a:p>
              <a:pPr algn="ctr">
                <a:spcAft>
                  <a:spcPts val="0"/>
                </a:spcAft>
              </a:pPr>
              <a:r>
                <a:rPr lang="fr-BE" sz="1400" b="1" dirty="0" err="1">
                  <a:solidFill>
                    <a:srgbClr val="FFFFFF"/>
                  </a:solidFill>
                  <a:latin typeface="Times New Roman" panose="02020603050405020304" pitchFamily="18" charset="0"/>
                  <a:ea typeface="Times New Roman" panose="02020603050405020304" pitchFamily="18" charset="0"/>
                </a:rPr>
                <a:t>BCSS</a:t>
              </a:r>
              <a:endParaRPr lang="fr-BE" sz="1400" b="1" dirty="0">
                <a:solidFill>
                  <a:srgbClr val="FFFFFF"/>
                </a:solidFill>
                <a:latin typeface="Times New Roman" panose="02020603050405020304" pitchFamily="18" charset="0"/>
                <a:ea typeface="Times New Roman" panose="02020603050405020304" pitchFamily="18" charset="0"/>
              </a:endParaRPr>
            </a:p>
          </p:txBody>
        </p:sp>
        <p:sp>
          <p:nvSpPr>
            <p:cNvPr id="38" name="Rounded Rectangle 37"/>
            <p:cNvSpPr>
              <a:spLocks noChangeArrowheads="1"/>
            </p:cNvSpPr>
            <p:nvPr/>
          </p:nvSpPr>
          <p:spPr bwMode="auto">
            <a:xfrm>
              <a:off x="180000" y="3912603"/>
              <a:ext cx="1461135" cy="426720"/>
            </a:xfrm>
            <a:prstGeom prst="roundRect">
              <a:avLst>
                <a:gd name="adj" fmla="val 16667"/>
              </a:avLst>
            </a:prstGeom>
            <a:solidFill>
              <a:sysClr val="window" lastClr="FFFFFF">
                <a:lumMod val="100000"/>
                <a:lumOff val="0"/>
              </a:sysClr>
            </a:solidFill>
            <a:ln w="25400">
              <a:solidFill>
                <a:srgbClr val="4F81BD">
                  <a:lumMod val="100000"/>
                  <a:lumOff val="0"/>
                </a:srgbClr>
              </a:solidFill>
              <a:round/>
              <a:headEnd/>
              <a:tailEnd/>
            </a:ln>
          </p:spPr>
          <p:txBody>
            <a:bodyPr rot="0" vert="horz" wrap="square" lIns="91440" tIns="45720" rIns="91440" bIns="45720" anchor="ctr" anchorCtr="0" upright="1">
              <a:noAutofit/>
            </a:bodyPr>
            <a:lstStyle/>
            <a:p>
              <a:pPr algn="ctr">
                <a:spcAft>
                  <a:spcPts val="0"/>
                </a:spcAft>
              </a:pPr>
              <a:endParaRPr lang="en-US" sz="1400" b="1" dirty="0" smtClean="0">
                <a:effectLst/>
                <a:latin typeface="Times New Roman" panose="02020603050405020304" pitchFamily="18" charset="0"/>
                <a:ea typeface="Times New Roman" panose="02020603050405020304" pitchFamily="18" charset="0"/>
              </a:endParaRPr>
            </a:p>
            <a:p>
              <a:pPr algn="ctr">
                <a:spcAft>
                  <a:spcPts val="0"/>
                </a:spcAft>
              </a:pPr>
              <a:r>
                <a:rPr lang="fr-BE" sz="1400" b="1" dirty="0" err="1">
                  <a:latin typeface="Times New Roman" panose="02020603050405020304" pitchFamily="18" charset="0"/>
                  <a:ea typeface="Times New Roman" panose="02020603050405020304" pitchFamily="18" charset="0"/>
                </a:rPr>
                <a:t>Fedris</a:t>
              </a:r>
              <a:endParaRPr lang="fr-BE" sz="1400" b="1" dirty="0">
                <a:latin typeface="Times New Roman" panose="02020603050405020304" pitchFamily="18" charset="0"/>
                <a:ea typeface="Times New Roman" panose="02020603050405020304" pitchFamily="18" charset="0"/>
              </a:endParaRPr>
            </a:p>
            <a:p>
              <a:pPr algn="ctr">
                <a:spcAft>
                  <a:spcPts val="0"/>
                </a:spcAft>
              </a:pPr>
              <a:r>
                <a:rPr lang="fr-BE" sz="1200" dirty="0">
                  <a:latin typeface="Times New Roman" panose="02020603050405020304" pitchFamily="18" charset="0"/>
                  <a:ea typeface="Times New Roman" panose="02020603050405020304" pitchFamily="18" charset="0"/>
                </a:rPr>
                <a:t> </a:t>
              </a:r>
            </a:p>
          </p:txBody>
        </p:sp>
        <p:sp>
          <p:nvSpPr>
            <p:cNvPr id="40" name="Rounded Rectangle 39"/>
            <p:cNvSpPr>
              <a:spLocks noChangeArrowheads="1"/>
            </p:cNvSpPr>
            <p:nvPr/>
          </p:nvSpPr>
          <p:spPr bwMode="auto">
            <a:xfrm>
              <a:off x="182703" y="4982358"/>
              <a:ext cx="1461135" cy="426085"/>
            </a:xfrm>
            <a:prstGeom prst="roundRect">
              <a:avLst>
                <a:gd name="adj" fmla="val 16667"/>
              </a:avLst>
            </a:prstGeom>
            <a:solidFill>
              <a:sysClr val="window" lastClr="FFFFFF">
                <a:lumMod val="100000"/>
                <a:lumOff val="0"/>
              </a:sysClr>
            </a:solidFill>
            <a:ln w="25400">
              <a:solidFill>
                <a:srgbClr val="4F81BD">
                  <a:lumMod val="100000"/>
                  <a:lumOff val="0"/>
                </a:srgbClr>
              </a:solidFill>
              <a:round/>
              <a:headEnd/>
              <a:tailEnd/>
            </a:ln>
          </p:spPr>
          <p:txBody>
            <a:bodyPr rot="0" vert="horz" wrap="square" lIns="91440" tIns="45720" rIns="91440" bIns="45720" anchor="ctr" anchorCtr="0" upright="1">
              <a:noAutofit/>
            </a:bodyPr>
            <a:lstStyle/>
            <a:p>
              <a:pPr algn="ctr">
                <a:spcAft>
                  <a:spcPts val="0"/>
                </a:spcAft>
              </a:pPr>
              <a:r>
                <a:rPr lang="fr-BE" sz="1400" b="1" dirty="0" smtClean="0">
                  <a:latin typeface="Times New Roman" panose="02020603050405020304" pitchFamily="18" charset="0"/>
                  <a:ea typeface="Times New Roman" panose="02020603050405020304" pitchFamily="18" charset="0"/>
                </a:rPr>
                <a:t>BCED</a:t>
              </a:r>
              <a:r>
                <a:rPr lang="fr-BE" sz="1200" dirty="0">
                  <a:solidFill>
                    <a:srgbClr val="C4BC96"/>
                  </a:solidFill>
                  <a:latin typeface="Times New Roman" panose="02020603050405020304" pitchFamily="18" charset="0"/>
                  <a:ea typeface="Times New Roman" panose="02020603050405020304" pitchFamily="18" charset="0"/>
                </a:rPr>
                <a:t> </a:t>
              </a:r>
            </a:p>
          </p:txBody>
        </p:sp>
        <p:sp>
          <p:nvSpPr>
            <p:cNvPr id="41" name="Rounded Rectangle 40"/>
            <p:cNvSpPr>
              <a:spLocks noChangeArrowheads="1"/>
            </p:cNvSpPr>
            <p:nvPr/>
          </p:nvSpPr>
          <p:spPr bwMode="auto">
            <a:xfrm>
              <a:off x="182703" y="5511603"/>
              <a:ext cx="1461135" cy="426085"/>
            </a:xfrm>
            <a:prstGeom prst="roundRect">
              <a:avLst>
                <a:gd name="adj" fmla="val 16667"/>
              </a:avLst>
            </a:prstGeom>
            <a:solidFill>
              <a:sysClr val="window" lastClr="FFFFFF">
                <a:lumMod val="100000"/>
                <a:lumOff val="0"/>
              </a:sysClr>
            </a:solidFill>
            <a:ln w="25400">
              <a:solidFill>
                <a:srgbClr val="4F81BD">
                  <a:lumMod val="100000"/>
                  <a:lumOff val="0"/>
                </a:srgbClr>
              </a:solidFill>
              <a:round/>
              <a:headEnd/>
              <a:tailEnd/>
            </a:ln>
          </p:spPr>
          <p:txBody>
            <a:bodyPr rot="0" vert="horz" wrap="square" lIns="91440" tIns="45720" rIns="91440" bIns="45720" anchor="ctr" anchorCtr="0" upright="1">
              <a:noAutofit/>
            </a:bodyPr>
            <a:lstStyle/>
            <a:p>
              <a:pPr algn="ctr">
                <a:spcAft>
                  <a:spcPts val="0"/>
                </a:spcAft>
              </a:pPr>
              <a:endParaRPr lang="en-US" sz="1400" b="1" dirty="0" smtClean="0">
                <a:solidFill>
                  <a:srgbClr val="C4BC96"/>
                </a:solidFill>
                <a:effectLst/>
                <a:latin typeface="Times New Roman" panose="02020603050405020304" pitchFamily="18" charset="0"/>
                <a:ea typeface="Times New Roman" panose="02020603050405020304" pitchFamily="18" charset="0"/>
              </a:endParaRPr>
            </a:p>
            <a:p>
              <a:pPr algn="ctr">
                <a:spcAft>
                  <a:spcPts val="0"/>
                </a:spcAft>
              </a:pPr>
              <a:r>
                <a:rPr lang="fr-BE" sz="1400" b="1" dirty="0" err="1">
                  <a:latin typeface="Times New Roman" panose="02020603050405020304" pitchFamily="18" charset="0"/>
                  <a:ea typeface="Times New Roman" panose="02020603050405020304" pitchFamily="18" charset="0"/>
                </a:rPr>
                <a:t>Fidus.brussels</a:t>
              </a:r>
              <a:endParaRPr lang="fr-BE" sz="1400" b="1" dirty="0">
                <a:latin typeface="Times New Roman" panose="02020603050405020304" pitchFamily="18" charset="0"/>
                <a:ea typeface="Times New Roman" panose="02020603050405020304" pitchFamily="18" charset="0"/>
              </a:endParaRPr>
            </a:p>
            <a:p>
              <a:pPr algn="ctr">
                <a:spcAft>
                  <a:spcPts val="0"/>
                </a:spcAft>
              </a:pPr>
              <a:r>
                <a:rPr lang="fr-BE" sz="1200" dirty="0">
                  <a:latin typeface="Times New Roman" panose="02020603050405020304" pitchFamily="18" charset="0"/>
                  <a:ea typeface="Times New Roman" panose="02020603050405020304" pitchFamily="18" charset="0"/>
                </a:rPr>
                <a:t> </a:t>
              </a:r>
            </a:p>
          </p:txBody>
        </p:sp>
        <p:cxnSp>
          <p:nvCxnSpPr>
            <p:cNvPr id="42" name="Straight Arrow Connector 41"/>
            <p:cNvCxnSpPr>
              <a:cxnSpLocks noChangeShapeType="1"/>
            </p:cNvCxnSpPr>
            <p:nvPr/>
          </p:nvCxnSpPr>
          <p:spPr bwMode="auto">
            <a:xfrm flipV="1">
              <a:off x="1626367" y="1285741"/>
              <a:ext cx="1878833" cy="2937707"/>
            </a:xfrm>
            <a:prstGeom prst="straightConnector1">
              <a:avLst/>
            </a:prstGeom>
            <a:noFill/>
            <a:ln w="9525">
              <a:solidFill>
                <a:srgbClr val="4F81BD">
                  <a:lumMod val="95000"/>
                  <a:lumOff val="0"/>
                </a:srgbClr>
              </a:solidFill>
              <a:round/>
              <a:headEnd type="arrow" w="med" len="med"/>
              <a:tailEnd type="arrow" w="med" len="med"/>
            </a:ln>
            <a:extLst>
              <a:ext uri="{909E8E84-426E-40DD-AFC4-6F175D3DCCD1}">
                <a14:hiddenFill xmlns:a14="http://schemas.microsoft.com/office/drawing/2010/main">
                  <a:noFill/>
                </a14:hiddenFill>
              </a:ext>
            </a:extLst>
          </p:spPr>
        </p:cxnSp>
        <p:cxnSp>
          <p:nvCxnSpPr>
            <p:cNvPr id="44" name="Straight Arrow Connector 43"/>
            <p:cNvCxnSpPr>
              <a:cxnSpLocks noChangeShapeType="1"/>
            </p:cNvCxnSpPr>
            <p:nvPr/>
          </p:nvCxnSpPr>
          <p:spPr bwMode="auto">
            <a:xfrm flipV="1">
              <a:off x="1655740" y="1304926"/>
              <a:ext cx="1890395" cy="3983967"/>
            </a:xfrm>
            <a:prstGeom prst="straightConnector1">
              <a:avLst/>
            </a:prstGeom>
            <a:noFill/>
            <a:ln w="9525">
              <a:solidFill>
                <a:srgbClr val="4F81BD">
                  <a:lumMod val="95000"/>
                  <a:lumOff val="0"/>
                </a:srgbClr>
              </a:solidFill>
              <a:round/>
              <a:headEnd type="arrow" w="med" len="med"/>
              <a:tailEnd type="arrow" w="med" len="med"/>
            </a:ln>
            <a:extLst>
              <a:ext uri="{909E8E84-426E-40DD-AFC4-6F175D3DCCD1}">
                <a14:hiddenFill xmlns:a14="http://schemas.microsoft.com/office/drawing/2010/main">
                  <a:noFill/>
                </a14:hiddenFill>
              </a:ext>
            </a:extLst>
          </p:spPr>
        </p:cxnSp>
        <p:cxnSp>
          <p:nvCxnSpPr>
            <p:cNvPr id="45" name="Straight Arrow Connector 44"/>
            <p:cNvCxnSpPr>
              <a:cxnSpLocks noChangeShapeType="1"/>
            </p:cNvCxnSpPr>
            <p:nvPr/>
          </p:nvCxnSpPr>
          <p:spPr bwMode="auto">
            <a:xfrm flipV="1">
              <a:off x="1655740" y="1304927"/>
              <a:ext cx="1876988" cy="4526891"/>
            </a:xfrm>
            <a:prstGeom prst="straightConnector1">
              <a:avLst/>
            </a:prstGeom>
            <a:noFill/>
            <a:ln w="9525">
              <a:solidFill>
                <a:srgbClr val="4F81BD">
                  <a:lumMod val="95000"/>
                  <a:lumOff val="0"/>
                </a:srgbClr>
              </a:solidFill>
              <a:round/>
              <a:headEnd type="arrow" w="med" len="med"/>
              <a:tailEnd type="arrow" w="med" len="med"/>
            </a:ln>
            <a:extLst>
              <a:ext uri="{909E8E84-426E-40DD-AFC4-6F175D3DCCD1}">
                <a14:hiddenFill xmlns:a14="http://schemas.microsoft.com/office/drawing/2010/main">
                  <a:noFill/>
                </a14:hiddenFill>
              </a:ext>
            </a:extLst>
          </p:spPr>
        </p:cxnSp>
        <p:cxnSp>
          <p:nvCxnSpPr>
            <p:cNvPr id="47" name="Straight Arrow Connector 46"/>
            <p:cNvCxnSpPr>
              <a:cxnSpLocks noChangeShapeType="1"/>
              <a:stCxn id="19" idx="3"/>
              <a:endCxn id="27" idx="0"/>
            </p:cNvCxnSpPr>
            <p:nvPr/>
          </p:nvCxnSpPr>
          <p:spPr bwMode="auto">
            <a:xfrm>
              <a:off x="5958483" y="3792921"/>
              <a:ext cx="14699" cy="930544"/>
            </a:xfrm>
            <a:prstGeom prst="straightConnector1">
              <a:avLst/>
            </a:prstGeom>
            <a:noFill/>
            <a:ln w="9525">
              <a:solidFill>
                <a:srgbClr val="4F81BD">
                  <a:lumMod val="95000"/>
                  <a:lumOff val="0"/>
                </a:srgbClr>
              </a:solidFill>
              <a:round/>
              <a:headEnd type="arrow" w="med" len="med"/>
              <a:tailEnd type="arrow" w="med" len="med"/>
            </a:ln>
            <a:extLst>
              <a:ext uri="{909E8E84-426E-40DD-AFC4-6F175D3DCCD1}">
                <a14:hiddenFill xmlns:a14="http://schemas.microsoft.com/office/drawing/2010/main">
                  <a:noFill/>
                </a14:hiddenFill>
              </a:ext>
            </a:extLst>
          </p:spPr>
        </p:cxnSp>
      </p:grpSp>
      <p:cxnSp>
        <p:nvCxnSpPr>
          <p:cNvPr id="62" name="Straight Arrow Connector 61"/>
          <p:cNvCxnSpPr>
            <a:cxnSpLocks noChangeShapeType="1"/>
            <a:stCxn id="37" idx="3"/>
            <a:endCxn id="10" idx="1"/>
          </p:cNvCxnSpPr>
          <p:nvPr/>
        </p:nvCxnSpPr>
        <p:spPr bwMode="auto">
          <a:xfrm flipV="1">
            <a:off x="4456549" y="2754853"/>
            <a:ext cx="593768" cy="4467"/>
          </a:xfrm>
          <a:prstGeom prst="straightConnector1">
            <a:avLst/>
          </a:prstGeom>
          <a:noFill/>
          <a:ln w="9525">
            <a:solidFill>
              <a:srgbClr val="4F81BD">
                <a:lumMod val="95000"/>
                <a:lumOff val="0"/>
              </a:srgbClr>
            </a:solidFill>
            <a:round/>
            <a:headEnd type="arrow" w="med" len="med"/>
            <a:tailEnd type="arrow" w="med" len="med"/>
          </a:ln>
          <a:extLst>
            <a:ext uri="{909E8E84-426E-40DD-AFC4-6F175D3DCCD1}">
              <a14:hiddenFill xmlns:a14="http://schemas.microsoft.com/office/drawing/2010/main">
                <a:noFill/>
              </a14:hiddenFill>
            </a:ext>
          </a:extLst>
        </p:spPr>
      </p:cxnSp>
      <p:sp>
        <p:nvSpPr>
          <p:cNvPr id="63" name="Rounded Rectangle 62"/>
          <p:cNvSpPr>
            <a:spLocks noChangeArrowheads="1"/>
          </p:cNvSpPr>
          <p:nvPr/>
        </p:nvSpPr>
        <p:spPr bwMode="auto">
          <a:xfrm>
            <a:off x="485711" y="5064494"/>
            <a:ext cx="1299192" cy="307072"/>
          </a:xfrm>
          <a:prstGeom prst="roundRect">
            <a:avLst>
              <a:gd name="adj" fmla="val 16667"/>
            </a:avLst>
          </a:prstGeom>
          <a:solidFill>
            <a:sysClr val="window" lastClr="FFFFFF">
              <a:lumMod val="100000"/>
              <a:lumOff val="0"/>
            </a:sysClr>
          </a:solidFill>
          <a:ln w="25400">
            <a:solidFill>
              <a:srgbClr val="4F81BD">
                <a:lumMod val="100000"/>
                <a:lumOff val="0"/>
              </a:srgbClr>
            </a:solidFill>
            <a:round/>
            <a:headEnd/>
            <a:tailEnd/>
          </a:ln>
        </p:spPr>
        <p:txBody>
          <a:bodyPr rot="0" vert="horz" wrap="square" lIns="91440" tIns="45720" rIns="91440" bIns="45720" anchor="ctr" anchorCtr="0" upright="1">
            <a:noAutofit/>
          </a:bodyPr>
          <a:lstStyle/>
          <a:p>
            <a:pPr algn="ctr">
              <a:spcAft>
                <a:spcPts val="0"/>
              </a:spcAft>
            </a:pPr>
            <a:endParaRPr lang="en-US" sz="1400" b="1" dirty="0" smtClean="0">
              <a:solidFill>
                <a:srgbClr val="C4BC96"/>
              </a:solidFill>
              <a:effectLst/>
              <a:latin typeface="Times New Roman" panose="02020603050405020304" pitchFamily="18" charset="0"/>
              <a:ea typeface="Times New Roman" panose="02020603050405020304" pitchFamily="18" charset="0"/>
            </a:endParaRPr>
          </a:p>
          <a:p>
            <a:pPr algn="ctr">
              <a:spcAft>
                <a:spcPts val="0"/>
              </a:spcAft>
            </a:pPr>
            <a:r>
              <a:rPr lang="fr-BE" sz="1400" b="1" dirty="0" smtClean="0">
                <a:latin typeface="Times New Roman" panose="02020603050405020304" pitchFamily="18" charset="0"/>
                <a:ea typeface="Times New Roman" panose="02020603050405020304" pitchFamily="18" charset="0"/>
              </a:rPr>
              <a:t>VWF</a:t>
            </a:r>
            <a:endParaRPr lang="fr-BE" sz="1400" b="1" dirty="0">
              <a:latin typeface="Times New Roman" panose="02020603050405020304" pitchFamily="18" charset="0"/>
              <a:ea typeface="Times New Roman" panose="02020603050405020304" pitchFamily="18" charset="0"/>
            </a:endParaRPr>
          </a:p>
          <a:p>
            <a:pPr algn="ctr">
              <a:spcAft>
                <a:spcPts val="0"/>
              </a:spcAft>
            </a:pPr>
            <a:r>
              <a:rPr lang="fr-BE" sz="1200" dirty="0">
                <a:latin typeface="Times New Roman" panose="02020603050405020304" pitchFamily="18" charset="0"/>
                <a:ea typeface="Times New Roman" panose="02020603050405020304" pitchFamily="18" charset="0"/>
              </a:rPr>
              <a:t> </a:t>
            </a:r>
          </a:p>
        </p:txBody>
      </p:sp>
      <p:cxnSp>
        <p:nvCxnSpPr>
          <p:cNvPr id="65" name="Straight Arrow Connector 64"/>
          <p:cNvCxnSpPr>
            <a:cxnSpLocks noChangeShapeType="1"/>
            <a:stCxn id="63" idx="3"/>
            <a:endCxn id="37" idx="1"/>
          </p:cNvCxnSpPr>
          <p:nvPr/>
        </p:nvCxnSpPr>
        <p:spPr bwMode="auto">
          <a:xfrm flipV="1">
            <a:off x="1784903" y="2759320"/>
            <a:ext cx="1689983" cy="2458710"/>
          </a:xfrm>
          <a:prstGeom prst="straightConnector1">
            <a:avLst/>
          </a:prstGeom>
          <a:noFill/>
          <a:ln w="9525">
            <a:solidFill>
              <a:srgbClr val="4F81BD">
                <a:lumMod val="95000"/>
                <a:lumOff val="0"/>
              </a:srgbClr>
            </a:solidFill>
            <a:round/>
            <a:headEnd type="arrow" w="med" len="me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50865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a:t>Facts</a:t>
            </a:r>
            <a:r>
              <a:rPr lang="fr-BE" altLang="en-US" dirty="0"/>
              <a:t> &amp; Figures 2018</a:t>
            </a:r>
            <a:endParaRPr lang="fr-BE"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11</a:t>
            </a:fld>
            <a:endParaRPr lang="en-GB" dirty="0"/>
          </a:p>
        </p:txBody>
      </p:sp>
      <p:sp>
        <p:nvSpPr>
          <p:cNvPr id="6" name="Content Placeholder 5"/>
          <p:cNvSpPr>
            <a:spLocks noGrp="1"/>
          </p:cNvSpPr>
          <p:nvPr>
            <p:ph idx="1"/>
          </p:nvPr>
        </p:nvSpPr>
        <p:spPr/>
        <p:txBody>
          <a:bodyPr/>
          <a:lstStyle/>
          <a:p>
            <a:r>
              <a:rPr lang="fr-BE" dirty="0" smtClean="0"/>
              <a:t>A partir du 1 janvier 2019: consultation (inter)régionale via </a:t>
            </a:r>
            <a:r>
              <a:rPr lang="fr-BE" dirty="0" err="1" smtClean="0"/>
              <a:t>ChildBenefits</a:t>
            </a:r>
            <a:endParaRPr lang="fr-BE" dirty="0" smtClean="0"/>
          </a:p>
          <a:p>
            <a:endParaRPr lang="fr-BE" dirty="0" smtClean="0"/>
          </a:p>
          <a:p>
            <a:endParaRPr lang="fr-BE" dirty="0"/>
          </a:p>
        </p:txBody>
      </p:sp>
      <p:grpSp>
        <p:nvGrpSpPr>
          <p:cNvPr id="8" name="Canvas 195"/>
          <p:cNvGrpSpPr/>
          <p:nvPr/>
        </p:nvGrpSpPr>
        <p:grpSpPr>
          <a:xfrm>
            <a:off x="275983" y="1986585"/>
            <a:ext cx="8612721" cy="4503115"/>
            <a:chOff x="0" y="0"/>
            <a:chExt cx="9686290" cy="6248400"/>
          </a:xfrm>
        </p:grpSpPr>
        <p:sp>
          <p:nvSpPr>
            <p:cNvPr id="9" name="Rectangle 8"/>
            <p:cNvSpPr/>
            <p:nvPr/>
          </p:nvSpPr>
          <p:spPr>
            <a:xfrm>
              <a:off x="0" y="0"/>
              <a:ext cx="9686290" cy="6248400"/>
            </a:xfrm>
            <a:prstGeom prst="rect">
              <a:avLst/>
            </a:prstGeom>
            <a:noFill/>
          </p:spPr>
        </p:sp>
        <p:sp>
          <p:nvSpPr>
            <p:cNvPr id="10" name="Rounded Rectangle 9"/>
            <p:cNvSpPr>
              <a:spLocks noChangeArrowheads="1"/>
            </p:cNvSpPr>
            <p:nvPr/>
          </p:nvSpPr>
          <p:spPr bwMode="auto">
            <a:xfrm>
              <a:off x="3425486" y="1977627"/>
              <a:ext cx="1265033" cy="611327"/>
            </a:xfrm>
            <a:prstGeom prst="roundRect">
              <a:avLst>
                <a:gd name="adj" fmla="val 16667"/>
              </a:avLst>
            </a:prstGeom>
            <a:solidFill>
              <a:sysClr val="window" lastClr="FFFFFF">
                <a:lumMod val="100000"/>
                <a:lumOff val="0"/>
              </a:sysClr>
            </a:solidFill>
            <a:ln w="25400">
              <a:solidFill>
                <a:srgbClr val="4F81BD">
                  <a:lumMod val="100000"/>
                  <a:lumOff val="0"/>
                </a:srgbClr>
              </a:solidFill>
              <a:round/>
              <a:headEnd/>
              <a:tailEnd/>
            </a:ln>
          </p:spPr>
          <p:txBody>
            <a:bodyPr rot="0" vert="horz" wrap="square" lIns="91440" tIns="45720" rIns="91440" bIns="45720" anchor="ctr" anchorCtr="0" upright="1">
              <a:noAutofit/>
            </a:bodyPr>
            <a:lstStyle/>
            <a:p>
              <a:pPr algn="ctr">
                <a:spcAft>
                  <a:spcPts val="0"/>
                </a:spcAft>
              </a:pPr>
              <a:r>
                <a:rPr lang="fr-BE" sz="1100" b="1" dirty="0" smtClean="0">
                  <a:latin typeface="Times New Roman" panose="02020603050405020304" pitchFamily="18" charset="0"/>
                  <a:ea typeface="Times New Roman" panose="02020603050405020304" pitchFamily="18" charset="0"/>
                </a:rPr>
                <a:t>INTER-REGIONALE</a:t>
              </a:r>
              <a:endParaRPr lang="fr-BE" sz="1100" b="1" dirty="0">
                <a:solidFill>
                  <a:srgbClr val="FF0000"/>
                </a:solidFill>
                <a:latin typeface="Times New Roman" panose="02020603050405020304" pitchFamily="18" charset="0"/>
                <a:ea typeface="Times New Roman" panose="02020603050405020304" pitchFamily="18" charset="0"/>
              </a:endParaRPr>
            </a:p>
          </p:txBody>
        </p:sp>
        <p:cxnSp>
          <p:nvCxnSpPr>
            <p:cNvPr id="11" name="Straight Arrow Connector 10"/>
            <p:cNvCxnSpPr>
              <a:cxnSpLocks noChangeShapeType="1"/>
            </p:cNvCxnSpPr>
            <p:nvPr/>
          </p:nvCxnSpPr>
          <p:spPr bwMode="auto">
            <a:xfrm>
              <a:off x="1655740" y="322708"/>
              <a:ext cx="1887975" cy="937663"/>
            </a:xfrm>
            <a:prstGeom prst="straightConnector1">
              <a:avLst/>
            </a:prstGeom>
            <a:noFill/>
            <a:ln w="9525">
              <a:solidFill>
                <a:srgbClr val="4F81BD">
                  <a:lumMod val="95000"/>
                  <a:lumOff val="0"/>
                </a:srgbClr>
              </a:solidFill>
              <a:round/>
              <a:headEnd type="arrow" w="med" len="med"/>
              <a:tailEnd type="arrow" w="med" len="med"/>
            </a:ln>
            <a:extLst>
              <a:ext uri="{909E8E84-426E-40DD-AFC4-6F175D3DCCD1}">
                <a14:hiddenFill xmlns:a14="http://schemas.microsoft.com/office/drawing/2010/main">
                  <a:noFill/>
                </a14:hiddenFill>
              </a:ext>
            </a:extLst>
          </p:spPr>
        </p:cxnSp>
        <p:cxnSp>
          <p:nvCxnSpPr>
            <p:cNvPr id="12" name="Straight Arrow Connector 11"/>
            <p:cNvCxnSpPr>
              <a:cxnSpLocks noChangeShapeType="1"/>
            </p:cNvCxnSpPr>
            <p:nvPr/>
          </p:nvCxnSpPr>
          <p:spPr bwMode="auto">
            <a:xfrm>
              <a:off x="1655105" y="894526"/>
              <a:ext cx="1888610" cy="365844"/>
            </a:xfrm>
            <a:prstGeom prst="straightConnector1">
              <a:avLst/>
            </a:prstGeom>
            <a:noFill/>
            <a:ln w="9525">
              <a:solidFill>
                <a:srgbClr val="4F81BD">
                  <a:lumMod val="95000"/>
                  <a:lumOff val="0"/>
                </a:srgbClr>
              </a:solidFill>
              <a:round/>
              <a:headEnd type="arrow" w="med" len="med"/>
              <a:tailEnd type="arrow" w="med" len="med"/>
            </a:ln>
            <a:extLst>
              <a:ext uri="{909E8E84-426E-40DD-AFC4-6F175D3DCCD1}">
                <a14:hiddenFill xmlns:a14="http://schemas.microsoft.com/office/drawing/2010/main">
                  <a:noFill/>
                </a14:hiddenFill>
              </a:ext>
            </a:extLst>
          </p:spPr>
        </p:cxnSp>
        <p:cxnSp>
          <p:nvCxnSpPr>
            <p:cNvPr id="13" name="Straight Arrow Connector 12"/>
            <p:cNvCxnSpPr>
              <a:cxnSpLocks noChangeShapeType="1"/>
            </p:cNvCxnSpPr>
            <p:nvPr/>
          </p:nvCxnSpPr>
          <p:spPr bwMode="auto">
            <a:xfrm flipV="1">
              <a:off x="1655105" y="1260380"/>
              <a:ext cx="1887881" cy="811098"/>
            </a:xfrm>
            <a:prstGeom prst="straightConnector1">
              <a:avLst/>
            </a:prstGeom>
            <a:noFill/>
            <a:ln w="9525">
              <a:solidFill>
                <a:srgbClr val="4F81BD">
                  <a:lumMod val="95000"/>
                  <a:lumOff val="0"/>
                </a:srgbClr>
              </a:solidFill>
              <a:round/>
              <a:headEnd type="arrow" w="med" len="med"/>
              <a:tailEnd type="arrow" w="med" len="med"/>
            </a:ln>
            <a:extLst>
              <a:ext uri="{909E8E84-426E-40DD-AFC4-6F175D3DCCD1}">
                <a14:hiddenFill xmlns:a14="http://schemas.microsoft.com/office/drawing/2010/main">
                  <a:noFill/>
                </a14:hiddenFill>
              </a:ext>
            </a:extLst>
          </p:spPr>
        </p:cxnSp>
        <p:cxnSp>
          <p:nvCxnSpPr>
            <p:cNvPr id="14" name="Straight Arrow Connector 13"/>
            <p:cNvCxnSpPr>
              <a:cxnSpLocks noChangeShapeType="1"/>
            </p:cNvCxnSpPr>
            <p:nvPr/>
          </p:nvCxnSpPr>
          <p:spPr bwMode="auto">
            <a:xfrm flipV="1">
              <a:off x="1626285" y="1285875"/>
              <a:ext cx="1859865" cy="160375"/>
            </a:xfrm>
            <a:prstGeom prst="straightConnector1">
              <a:avLst/>
            </a:prstGeom>
            <a:noFill/>
            <a:ln w="9525">
              <a:solidFill>
                <a:srgbClr val="4F81BD">
                  <a:lumMod val="95000"/>
                  <a:lumOff val="0"/>
                </a:srgbClr>
              </a:solidFill>
              <a:round/>
              <a:headEnd type="arrow" w="med" len="med"/>
              <a:tailEnd type="arrow" w="med" len="med"/>
            </a:ln>
            <a:extLst>
              <a:ext uri="{909E8E84-426E-40DD-AFC4-6F175D3DCCD1}">
                <a14:hiddenFill xmlns:a14="http://schemas.microsoft.com/office/drawing/2010/main">
                  <a:noFill/>
                </a14:hiddenFill>
              </a:ext>
            </a:extLst>
          </p:spPr>
        </p:cxnSp>
        <p:sp>
          <p:nvSpPr>
            <p:cNvPr id="15" name="Rounded Rectangle 14"/>
            <p:cNvSpPr>
              <a:spLocks noChangeArrowheads="1"/>
            </p:cNvSpPr>
            <p:nvPr/>
          </p:nvSpPr>
          <p:spPr bwMode="auto">
            <a:xfrm>
              <a:off x="180000" y="632202"/>
              <a:ext cx="1475105" cy="401955"/>
            </a:xfrm>
            <a:prstGeom prst="roundRect">
              <a:avLst>
                <a:gd name="adj" fmla="val 16667"/>
              </a:avLst>
            </a:prstGeom>
            <a:solidFill>
              <a:sysClr val="window" lastClr="FFFFFF">
                <a:lumMod val="100000"/>
                <a:lumOff val="0"/>
              </a:sysClr>
            </a:solidFill>
            <a:ln w="25400">
              <a:solidFill>
                <a:srgbClr val="4F81BD">
                  <a:lumMod val="100000"/>
                  <a:lumOff val="0"/>
                </a:srgbClr>
              </a:solidFill>
              <a:round/>
              <a:headEnd/>
              <a:tailEnd/>
            </a:ln>
          </p:spPr>
          <p:txBody>
            <a:bodyPr rot="0" vert="horz" wrap="square" lIns="91440" tIns="45720" rIns="91440" bIns="45720" anchor="ctr" anchorCtr="0" upright="1">
              <a:noAutofit/>
            </a:bodyPr>
            <a:lstStyle/>
            <a:p>
              <a:pPr algn="ctr">
                <a:spcAft>
                  <a:spcPts val="0"/>
                </a:spcAft>
              </a:pPr>
              <a:r>
                <a:rPr lang="fr-BE" sz="1400" b="1" dirty="0">
                  <a:latin typeface="Times New Roman" panose="02020603050405020304" pitchFamily="18" charset="0"/>
                  <a:ea typeface="Times New Roman" panose="02020603050405020304" pitchFamily="18" charset="0"/>
                </a:rPr>
                <a:t>INASTI </a:t>
              </a:r>
            </a:p>
          </p:txBody>
        </p:sp>
        <p:sp>
          <p:nvSpPr>
            <p:cNvPr id="16" name="Rounded Rectangle 15"/>
            <p:cNvSpPr>
              <a:spLocks noChangeArrowheads="1"/>
            </p:cNvSpPr>
            <p:nvPr/>
          </p:nvSpPr>
          <p:spPr bwMode="auto">
            <a:xfrm>
              <a:off x="180000" y="102363"/>
              <a:ext cx="1475740" cy="440690"/>
            </a:xfrm>
            <a:prstGeom prst="roundRect">
              <a:avLst>
                <a:gd name="adj" fmla="val 16667"/>
              </a:avLst>
            </a:prstGeom>
            <a:solidFill>
              <a:sysClr val="window" lastClr="FFFFFF">
                <a:lumMod val="100000"/>
                <a:lumOff val="0"/>
              </a:sysClr>
            </a:solidFill>
            <a:ln w="25400">
              <a:solidFill>
                <a:srgbClr val="4F81BD">
                  <a:lumMod val="100000"/>
                  <a:lumOff val="0"/>
                </a:srgbClr>
              </a:solidFill>
              <a:round/>
              <a:headEnd/>
              <a:tailEnd/>
            </a:ln>
          </p:spPr>
          <p:txBody>
            <a:bodyPr rot="0" vert="horz" wrap="square" lIns="91440" tIns="45720" rIns="91440" bIns="45720" anchor="ctr" anchorCtr="0" upright="1">
              <a:noAutofit/>
            </a:bodyPr>
            <a:lstStyle/>
            <a:p>
              <a:pPr algn="ctr">
                <a:spcAft>
                  <a:spcPts val="0"/>
                </a:spcAft>
              </a:pPr>
              <a:r>
                <a:rPr lang="fr-BE" sz="1400" b="1">
                  <a:latin typeface="Times New Roman" panose="02020603050405020304" pitchFamily="18" charset="0"/>
                  <a:ea typeface="Times New Roman" panose="02020603050405020304" pitchFamily="18" charset="0"/>
                </a:rPr>
                <a:t>SFP</a:t>
              </a:r>
            </a:p>
          </p:txBody>
        </p:sp>
        <p:sp>
          <p:nvSpPr>
            <p:cNvPr id="17" name="Rounded Rectangle 16"/>
            <p:cNvSpPr>
              <a:spLocks noChangeArrowheads="1"/>
            </p:cNvSpPr>
            <p:nvPr/>
          </p:nvSpPr>
          <p:spPr bwMode="auto">
            <a:xfrm>
              <a:off x="191171" y="1128241"/>
              <a:ext cx="1423131" cy="445204"/>
            </a:xfrm>
            <a:prstGeom prst="roundRect">
              <a:avLst>
                <a:gd name="adj" fmla="val 16667"/>
              </a:avLst>
            </a:prstGeom>
            <a:solidFill>
              <a:sysClr val="window" lastClr="FFFFFF">
                <a:lumMod val="100000"/>
                <a:lumOff val="0"/>
              </a:sysClr>
            </a:solidFill>
            <a:ln w="25400">
              <a:solidFill>
                <a:srgbClr val="4F81BD">
                  <a:lumMod val="100000"/>
                  <a:lumOff val="0"/>
                </a:srgbClr>
              </a:solidFill>
              <a:round/>
              <a:headEnd/>
              <a:tailEnd/>
            </a:ln>
          </p:spPr>
          <p:txBody>
            <a:bodyPr rot="0" vert="horz" wrap="square" lIns="91440" tIns="45720" rIns="91440" bIns="45720" anchor="ctr" anchorCtr="0" upright="1">
              <a:noAutofit/>
            </a:bodyPr>
            <a:lstStyle/>
            <a:p>
              <a:pPr algn="ctr">
                <a:spcAft>
                  <a:spcPts val="0"/>
                </a:spcAft>
              </a:pPr>
              <a:r>
                <a:rPr lang="fr-BE" sz="1400" b="1" dirty="0">
                  <a:latin typeface="Times New Roman" panose="02020603050405020304" pitchFamily="18" charset="0"/>
                  <a:ea typeface="Times New Roman" panose="02020603050405020304" pitchFamily="18" charset="0"/>
                </a:rPr>
                <a:t>FAMIFED</a:t>
              </a:r>
            </a:p>
          </p:txBody>
        </p:sp>
        <p:sp>
          <p:nvSpPr>
            <p:cNvPr id="18" name="Rounded Rectangle 17"/>
            <p:cNvSpPr>
              <a:spLocks noChangeArrowheads="1"/>
            </p:cNvSpPr>
            <p:nvPr/>
          </p:nvSpPr>
          <p:spPr bwMode="auto">
            <a:xfrm>
              <a:off x="181304" y="1709645"/>
              <a:ext cx="1462332" cy="427990"/>
            </a:xfrm>
            <a:prstGeom prst="roundRect">
              <a:avLst>
                <a:gd name="adj" fmla="val 16667"/>
              </a:avLst>
            </a:prstGeom>
            <a:solidFill>
              <a:sysClr val="window" lastClr="FFFFFF">
                <a:lumMod val="100000"/>
                <a:lumOff val="0"/>
              </a:sysClr>
            </a:solidFill>
            <a:ln w="25400">
              <a:solidFill>
                <a:srgbClr val="4F81BD">
                  <a:lumMod val="100000"/>
                  <a:lumOff val="0"/>
                </a:srgbClr>
              </a:solidFill>
              <a:round/>
              <a:headEnd/>
              <a:tailEnd/>
            </a:ln>
          </p:spPr>
          <p:txBody>
            <a:bodyPr rot="0" vert="horz" wrap="square" lIns="91440" tIns="45720" rIns="91440" bIns="45720" anchor="ctr" anchorCtr="0" upright="1">
              <a:noAutofit/>
            </a:bodyPr>
            <a:lstStyle/>
            <a:p>
              <a:pPr algn="ctr">
                <a:spcAft>
                  <a:spcPts val="0"/>
                </a:spcAft>
              </a:pPr>
              <a:endParaRPr lang="en-US" sz="1400" b="1" dirty="0" smtClean="0">
                <a:effectLst/>
                <a:latin typeface="Times New Roman" panose="02020603050405020304" pitchFamily="18" charset="0"/>
                <a:ea typeface="Times New Roman" panose="02020603050405020304" pitchFamily="18" charset="0"/>
              </a:endParaRPr>
            </a:p>
            <a:p>
              <a:pPr algn="ctr">
                <a:spcAft>
                  <a:spcPts val="0"/>
                </a:spcAft>
              </a:pPr>
              <a:r>
                <a:rPr lang="fr-BE" sz="1400" b="1">
                  <a:latin typeface="Times New Roman" panose="02020603050405020304" pitchFamily="18" charset="0"/>
                  <a:ea typeface="Times New Roman" panose="02020603050405020304" pitchFamily="18" charset="0"/>
                </a:rPr>
                <a:t>CPAS</a:t>
              </a:r>
            </a:p>
            <a:p>
              <a:pPr algn="ctr">
                <a:spcAft>
                  <a:spcPts val="0"/>
                </a:spcAft>
              </a:pPr>
              <a:r>
                <a:rPr lang="fr-BE" sz="1200">
                  <a:latin typeface="Times New Roman" panose="02020603050405020304" pitchFamily="18" charset="0"/>
                  <a:ea typeface="Times New Roman" panose="02020603050405020304" pitchFamily="18" charset="0"/>
                </a:rPr>
                <a:t> </a:t>
              </a:r>
            </a:p>
          </p:txBody>
        </p:sp>
        <p:sp>
          <p:nvSpPr>
            <p:cNvPr id="19" name="Can 18"/>
            <p:cNvSpPr/>
            <p:nvPr/>
          </p:nvSpPr>
          <p:spPr>
            <a:xfrm>
              <a:off x="3527363" y="2988659"/>
              <a:ext cx="1155940" cy="1130935"/>
            </a:xfrm>
            <a:prstGeom prst="can">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1100" dirty="0">
                  <a:solidFill>
                    <a:srgbClr val="FFFFFF"/>
                  </a:solidFill>
                  <a:latin typeface="Times New Roman" panose="02020603050405020304" pitchFamily="18" charset="0"/>
                  <a:ea typeface="Times New Roman" panose="02020603050405020304" pitchFamily="18" charset="0"/>
                </a:rPr>
                <a:t>cadastre allocations familiales</a:t>
              </a:r>
            </a:p>
          </p:txBody>
        </p:sp>
        <p:cxnSp>
          <p:nvCxnSpPr>
            <p:cNvPr id="20" name="Straight Arrow Connector 19"/>
            <p:cNvCxnSpPr>
              <a:cxnSpLocks noChangeShapeType="1"/>
              <a:endCxn id="19" idx="1"/>
            </p:cNvCxnSpPr>
            <p:nvPr/>
          </p:nvCxnSpPr>
          <p:spPr bwMode="auto">
            <a:xfrm>
              <a:off x="4104574" y="2600164"/>
              <a:ext cx="759" cy="388495"/>
            </a:xfrm>
            <a:prstGeom prst="straightConnector1">
              <a:avLst/>
            </a:prstGeom>
            <a:noFill/>
            <a:ln w="9525">
              <a:solidFill>
                <a:srgbClr val="4F81BD">
                  <a:lumMod val="95000"/>
                  <a:lumOff val="0"/>
                </a:srgbClr>
              </a:solidFill>
              <a:round/>
              <a:headEnd type="arrow" w="med" len="med"/>
              <a:tailEnd type="arrow" w="med" len="med"/>
            </a:ln>
            <a:extLst>
              <a:ext uri="{909E8E84-426E-40DD-AFC4-6F175D3DCCD1}">
                <a14:hiddenFill xmlns:a14="http://schemas.microsoft.com/office/drawing/2010/main">
                  <a:noFill/>
                </a14:hiddenFill>
              </a:ext>
            </a:extLst>
          </p:spPr>
        </p:cxnSp>
        <p:cxnSp>
          <p:nvCxnSpPr>
            <p:cNvPr id="21" name="Straight Arrow Connector 20"/>
            <p:cNvCxnSpPr>
              <a:cxnSpLocks noChangeShapeType="1"/>
            </p:cNvCxnSpPr>
            <p:nvPr/>
          </p:nvCxnSpPr>
          <p:spPr bwMode="auto">
            <a:xfrm flipV="1">
              <a:off x="1626204" y="1304925"/>
              <a:ext cx="1840896" cy="1250398"/>
            </a:xfrm>
            <a:prstGeom prst="straightConnector1">
              <a:avLst/>
            </a:prstGeom>
            <a:noFill/>
            <a:ln w="9525">
              <a:solidFill>
                <a:srgbClr val="4F81BD">
                  <a:lumMod val="95000"/>
                  <a:lumOff val="0"/>
                </a:srgbClr>
              </a:solidFill>
              <a:round/>
              <a:headEnd type="arrow" w="med" len="med"/>
              <a:tailEnd type="arrow" w="med" len="med"/>
            </a:ln>
            <a:extLst>
              <a:ext uri="{909E8E84-426E-40DD-AFC4-6F175D3DCCD1}">
                <a14:hiddenFill xmlns:a14="http://schemas.microsoft.com/office/drawing/2010/main">
                  <a:noFill/>
                </a14:hiddenFill>
              </a:ext>
            </a:extLst>
          </p:spPr>
        </p:cxnSp>
        <p:cxnSp>
          <p:nvCxnSpPr>
            <p:cNvPr id="22" name="Straight Arrow Connector 21"/>
            <p:cNvCxnSpPr>
              <a:cxnSpLocks noChangeShapeType="1"/>
            </p:cNvCxnSpPr>
            <p:nvPr/>
          </p:nvCxnSpPr>
          <p:spPr bwMode="auto">
            <a:xfrm flipV="1">
              <a:off x="1655657" y="1285741"/>
              <a:ext cx="1849543" cy="1814637"/>
            </a:xfrm>
            <a:prstGeom prst="straightConnector1">
              <a:avLst/>
            </a:prstGeom>
            <a:noFill/>
            <a:ln w="9525">
              <a:solidFill>
                <a:srgbClr val="4F81BD">
                  <a:lumMod val="95000"/>
                  <a:lumOff val="0"/>
                </a:srgbClr>
              </a:solidFill>
              <a:round/>
              <a:headEnd type="arrow" w="med" len="med"/>
              <a:tailEnd type="arrow" w="med" len="med"/>
            </a:ln>
            <a:extLst>
              <a:ext uri="{909E8E84-426E-40DD-AFC4-6F175D3DCCD1}">
                <a14:hiddenFill xmlns:a14="http://schemas.microsoft.com/office/drawing/2010/main">
                  <a:noFill/>
                </a14:hiddenFill>
              </a:ext>
            </a:extLst>
          </p:spPr>
        </p:cxnSp>
        <p:cxnSp>
          <p:nvCxnSpPr>
            <p:cNvPr id="23" name="Straight Arrow Connector 22"/>
            <p:cNvCxnSpPr>
              <a:cxnSpLocks noChangeShapeType="1"/>
            </p:cNvCxnSpPr>
            <p:nvPr/>
          </p:nvCxnSpPr>
          <p:spPr bwMode="auto">
            <a:xfrm flipV="1">
              <a:off x="1637232" y="1239898"/>
              <a:ext cx="1890619" cy="2423976"/>
            </a:xfrm>
            <a:prstGeom prst="straightConnector1">
              <a:avLst/>
            </a:prstGeom>
            <a:noFill/>
            <a:ln w="9525">
              <a:solidFill>
                <a:srgbClr val="4F81BD">
                  <a:lumMod val="95000"/>
                  <a:lumOff val="0"/>
                </a:srgbClr>
              </a:solidFill>
              <a:round/>
              <a:headEnd type="arrow" w="med" len="med"/>
              <a:tailEnd type="arrow" w="med" len="med"/>
            </a:ln>
            <a:extLst>
              <a:ext uri="{909E8E84-426E-40DD-AFC4-6F175D3DCCD1}">
                <a14:hiddenFill xmlns:a14="http://schemas.microsoft.com/office/drawing/2010/main">
                  <a:noFill/>
                </a14:hiddenFill>
              </a:ext>
            </a:extLst>
          </p:spPr>
        </p:cxnSp>
        <p:sp>
          <p:nvSpPr>
            <p:cNvPr id="24" name="Rounded Rectangle 23"/>
            <p:cNvSpPr>
              <a:spLocks noChangeArrowheads="1"/>
            </p:cNvSpPr>
            <p:nvPr/>
          </p:nvSpPr>
          <p:spPr bwMode="auto">
            <a:xfrm>
              <a:off x="3454060" y="4410078"/>
              <a:ext cx="1308440" cy="523240"/>
            </a:xfrm>
            <a:prstGeom prst="roundRect">
              <a:avLst>
                <a:gd name="adj" fmla="val 16667"/>
              </a:avLst>
            </a:prstGeom>
            <a:solidFill>
              <a:sysClr val="window" lastClr="FFFFFF">
                <a:lumMod val="100000"/>
                <a:lumOff val="0"/>
              </a:sysClr>
            </a:solidFill>
            <a:ln w="25400">
              <a:solidFill>
                <a:srgbClr val="4F81BD">
                  <a:lumMod val="100000"/>
                  <a:lumOff val="0"/>
                </a:srgbClr>
              </a:solidFill>
              <a:round/>
              <a:headEnd/>
              <a:tailEnd/>
            </a:ln>
          </p:spPr>
          <p:txBody>
            <a:bodyPr rot="0" vert="horz" wrap="square" lIns="91440" tIns="45720" rIns="91440" bIns="45720" anchor="ctr" anchorCtr="0" upright="1">
              <a:noAutofit/>
            </a:bodyPr>
            <a:lstStyle/>
            <a:p>
              <a:pPr algn="ctr">
                <a:spcAft>
                  <a:spcPts val="0"/>
                </a:spcAft>
              </a:pPr>
              <a:r>
                <a:rPr lang="fr-BE" sz="1200" b="1" dirty="0" err="1" smtClean="0">
                  <a:latin typeface="Times New Roman" panose="02020603050405020304" pitchFamily="18" charset="0"/>
                  <a:ea typeface="Times New Roman" panose="02020603050405020304" pitchFamily="18" charset="0"/>
                </a:rPr>
                <a:t>Regio</a:t>
              </a:r>
              <a:endParaRPr lang="fr-BE" sz="1200" b="1" dirty="0">
                <a:latin typeface="Times New Roman" panose="02020603050405020304" pitchFamily="18" charset="0"/>
                <a:ea typeface="Times New Roman" panose="02020603050405020304" pitchFamily="18" charset="0"/>
              </a:endParaRPr>
            </a:p>
          </p:txBody>
        </p:sp>
        <p:cxnSp>
          <p:nvCxnSpPr>
            <p:cNvPr id="25" name="Straight Arrow Connector 24"/>
            <p:cNvCxnSpPr>
              <a:cxnSpLocks noChangeShapeType="1"/>
            </p:cNvCxnSpPr>
            <p:nvPr/>
          </p:nvCxnSpPr>
          <p:spPr bwMode="auto">
            <a:xfrm>
              <a:off x="4086990" y="4133531"/>
              <a:ext cx="0" cy="276544"/>
            </a:xfrm>
            <a:prstGeom prst="straightConnector1">
              <a:avLst/>
            </a:prstGeom>
            <a:noFill/>
            <a:ln w="9525">
              <a:solidFill>
                <a:srgbClr val="4F81BD">
                  <a:lumMod val="95000"/>
                  <a:lumOff val="0"/>
                </a:srgbClr>
              </a:solidFill>
              <a:round/>
              <a:headEnd type="arrow" w="med" len="med"/>
              <a:tailEnd type="arrow" w="med" len="med"/>
            </a:ln>
            <a:extLst>
              <a:ext uri="{909E8E84-426E-40DD-AFC4-6F175D3DCCD1}">
                <a14:hiddenFill xmlns:a14="http://schemas.microsoft.com/office/drawing/2010/main">
                  <a:noFill/>
                </a14:hiddenFill>
              </a:ext>
            </a:extLst>
          </p:spPr>
        </p:cxnSp>
        <p:sp>
          <p:nvSpPr>
            <p:cNvPr id="26" name="Rounded Rectangle 25"/>
            <p:cNvSpPr>
              <a:spLocks noChangeArrowheads="1"/>
            </p:cNvSpPr>
            <p:nvPr/>
          </p:nvSpPr>
          <p:spPr bwMode="auto">
            <a:xfrm>
              <a:off x="2331285" y="5075850"/>
              <a:ext cx="1094200" cy="744418"/>
            </a:xfrm>
            <a:prstGeom prst="roundRect">
              <a:avLst>
                <a:gd name="adj" fmla="val 16667"/>
              </a:avLst>
            </a:prstGeom>
            <a:solidFill>
              <a:sysClr val="window" lastClr="FFFFFF">
                <a:lumMod val="100000"/>
                <a:lumOff val="0"/>
              </a:sysClr>
            </a:solidFill>
            <a:ln w="25400">
              <a:solidFill>
                <a:srgbClr val="4F81BD">
                  <a:lumMod val="100000"/>
                  <a:lumOff val="0"/>
                </a:srgbClr>
              </a:solidFill>
              <a:round/>
              <a:headEnd/>
              <a:tailEnd/>
            </a:ln>
          </p:spPr>
          <p:txBody>
            <a:bodyPr rot="0" vert="horz" wrap="square" lIns="91440" tIns="45720" rIns="91440" bIns="45720" anchor="ctr" anchorCtr="0" upright="1">
              <a:noAutofit/>
            </a:bodyPr>
            <a:lstStyle/>
            <a:p>
              <a:pPr algn="ctr">
                <a:spcAft>
                  <a:spcPts val="0"/>
                </a:spcAft>
              </a:pPr>
              <a:r>
                <a:rPr lang="fr-BE" sz="1000" dirty="0">
                  <a:latin typeface="Times New Roman" panose="02020603050405020304" pitchFamily="18" charset="0"/>
                  <a:ea typeface="Times New Roman" panose="02020603050405020304" pitchFamily="18" charset="0"/>
                </a:rPr>
                <a:t>Caisse allocations familiales A</a:t>
              </a:r>
            </a:p>
          </p:txBody>
        </p:sp>
        <p:sp>
          <p:nvSpPr>
            <p:cNvPr id="27" name="Rounded Rectangle 26"/>
            <p:cNvSpPr>
              <a:spLocks noChangeArrowheads="1"/>
            </p:cNvSpPr>
            <p:nvPr/>
          </p:nvSpPr>
          <p:spPr bwMode="auto">
            <a:xfrm>
              <a:off x="3546143" y="5143094"/>
              <a:ext cx="959485" cy="648002"/>
            </a:xfrm>
            <a:prstGeom prst="roundRect">
              <a:avLst>
                <a:gd name="adj" fmla="val 16667"/>
              </a:avLst>
            </a:prstGeom>
            <a:solidFill>
              <a:sysClr val="window" lastClr="FFFFFF">
                <a:lumMod val="100000"/>
                <a:lumOff val="0"/>
              </a:sysClr>
            </a:solidFill>
            <a:ln w="25400">
              <a:solidFill>
                <a:srgbClr val="4F81BD">
                  <a:lumMod val="100000"/>
                  <a:lumOff val="0"/>
                </a:srgbClr>
              </a:solidFill>
              <a:round/>
              <a:headEnd/>
              <a:tailEnd/>
            </a:ln>
          </p:spPr>
          <p:txBody>
            <a:bodyPr rot="0" vert="horz" wrap="square" lIns="91440" tIns="45720" rIns="91440" bIns="45720" anchor="ctr" anchorCtr="0" upright="1">
              <a:noAutofit/>
            </a:bodyPr>
            <a:lstStyle/>
            <a:p>
              <a:pPr algn="ctr">
                <a:spcAft>
                  <a:spcPts val="0"/>
                </a:spcAft>
              </a:pPr>
              <a:endParaRPr lang="fr-BE" sz="1000" dirty="0" smtClean="0">
                <a:latin typeface="Times New Roman" panose="02020603050405020304" pitchFamily="18" charset="0"/>
                <a:ea typeface="Times New Roman" panose="02020603050405020304" pitchFamily="18" charset="0"/>
              </a:endParaRPr>
            </a:p>
            <a:p>
              <a:pPr algn="ctr">
                <a:spcAft>
                  <a:spcPts val="0"/>
                </a:spcAft>
              </a:pPr>
              <a:r>
                <a:rPr lang="fr-BE" sz="1000" dirty="0" smtClean="0">
                  <a:latin typeface="Times New Roman" panose="02020603050405020304" pitchFamily="18" charset="0"/>
                  <a:ea typeface="Times New Roman" panose="02020603050405020304" pitchFamily="18" charset="0"/>
                </a:rPr>
                <a:t>Caisse </a:t>
              </a:r>
              <a:r>
                <a:rPr lang="fr-BE" sz="1000" dirty="0">
                  <a:latin typeface="Times New Roman" panose="02020603050405020304" pitchFamily="18" charset="0"/>
                  <a:ea typeface="Times New Roman" panose="02020603050405020304" pitchFamily="18" charset="0"/>
                </a:rPr>
                <a:t>allocations familiales B</a:t>
              </a:r>
            </a:p>
            <a:p>
              <a:pPr algn="ctr">
                <a:spcAft>
                  <a:spcPts val="0"/>
                </a:spcAft>
              </a:pPr>
              <a:r>
                <a:rPr lang="fr-BE" sz="1000" dirty="0">
                  <a:latin typeface="Times New Roman" panose="02020603050405020304" pitchFamily="18" charset="0"/>
                  <a:ea typeface="Times New Roman" panose="02020603050405020304" pitchFamily="18" charset="0"/>
                </a:rPr>
                <a:t> </a:t>
              </a:r>
            </a:p>
          </p:txBody>
        </p:sp>
        <p:sp>
          <p:nvSpPr>
            <p:cNvPr id="28" name="Rounded Rectangle 27"/>
            <p:cNvSpPr>
              <a:spLocks noChangeArrowheads="1"/>
            </p:cNvSpPr>
            <p:nvPr/>
          </p:nvSpPr>
          <p:spPr bwMode="auto">
            <a:xfrm>
              <a:off x="4580291" y="5037954"/>
              <a:ext cx="1026349" cy="760323"/>
            </a:xfrm>
            <a:prstGeom prst="roundRect">
              <a:avLst>
                <a:gd name="adj" fmla="val 16667"/>
              </a:avLst>
            </a:prstGeom>
            <a:solidFill>
              <a:sysClr val="window" lastClr="FFFFFF">
                <a:lumMod val="100000"/>
                <a:lumOff val="0"/>
              </a:sysClr>
            </a:solidFill>
            <a:ln w="25400">
              <a:solidFill>
                <a:srgbClr val="4F81BD">
                  <a:lumMod val="100000"/>
                  <a:lumOff val="0"/>
                </a:srgbClr>
              </a:solidFill>
              <a:round/>
              <a:headEnd/>
              <a:tailEnd/>
            </a:ln>
          </p:spPr>
          <p:txBody>
            <a:bodyPr rot="0" vert="horz" wrap="square" lIns="91440" tIns="45720" rIns="91440" bIns="45720" anchor="ctr" anchorCtr="0" upright="1">
              <a:noAutofit/>
            </a:bodyPr>
            <a:lstStyle/>
            <a:p>
              <a:pPr algn="ctr">
                <a:spcAft>
                  <a:spcPts val="0"/>
                </a:spcAft>
              </a:pPr>
              <a:endParaRPr lang="fr-BE" sz="1000" dirty="0" smtClean="0">
                <a:latin typeface="Times New Roman" panose="02020603050405020304" pitchFamily="18" charset="0"/>
                <a:ea typeface="Times New Roman" panose="02020603050405020304" pitchFamily="18" charset="0"/>
              </a:endParaRPr>
            </a:p>
            <a:p>
              <a:pPr algn="ctr">
                <a:spcAft>
                  <a:spcPts val="0"/>
                </a:spcAft>
              </a:pPr>
              <a:r>
                <a:rPr lang="fr-BE" sz="1000" dirty="0" smtClean="0">
                  <a:latin typeface="Times New Roman" panose="02020603050405020304" pitchFamily="18" charset="0"/>
                  <a:ea typeface="Times New Roman" panose="02020603050405020304" pitchFamily="18" charset="0"/>
                </a:rPr>
                <a:t>Caisse </a:t>
              </a:r>
              <a:r>
                <a:rPr lang="fr-BE" sz="1000" dirty="0">
                  <a:latin typeface="Times New Roman" panose="02020603050405020304" pitchFamily="18" charset="0"/>
                  <a:ea typeface="Times New Roman" panose="02020603050405020304" pitchFamily="18" charset="0"/>
                </a:rPr>
                <a:t>allocations familiales ...</a:t>
              </a:r>
            </a:p>
            <a:p>
              <a:pPr>
                <a:spcAft>
                  <a:spcPts val="0"/>
                </a:spcAft>
              </a:pPr>
              <a:r>
                <a:rPr lang="fr-BE" sz="1000" dirty="0">
                  <a:latin typeface="Times New Roman" panose="02020603050405020304" pitchFamily="18" charset="0"/>
                  <a:ea typeface="Times New Roman" panose="02020603050405020304" pitchFamily="18" charset="0"/>
                </a:rPr>
                <a:t> </a:t>
              </a:r>
            </a:p>
          </p:txBody>
        </p:sp>
        <p:cxnSp>
          <p:nvCxnSpPr>
            <p:cNvPr id="29" name="Straight Arrow Connector 28"/>
            <p:cNvCxnSpPr>
              <a:cxnSpLocks noChangeShapeType="1"/>
              <a:endCxn id="26" idx="0"/>
            </p:cNvCxnSpPr>
            <p:nvPr/>
          </p:nvCxnSpPr>
          <p:spPr bwMode="auto">
            <a:xfrm flipH="1">
              <a:off x="2878386" y="4972049"/>
              <a:ext cx="1208600" cy="103800"/>
            </a:xfrm>
            <a:prstGeom prst="straightConnector1">
              <a:avLst/>
            </a:prstGeom>
            <a:noFill/>
            <a:ln w="9525">
              <a:solidFill>
                <a:srgbClr val="4F81BD">
                  <a:lumMod val="95000"/>
                  <a:lumOff val="0"/>
                </a:srgbClr>
              </a:solidFill>
              <a:round/>
              <a:headEnd type="arrow" w="med" len="med"/>
              <a:tailEnd type="arrow" w="med" len="med"/>
            </a:ln>
            <a:extLst>
              <a:ext uri="{909E8E84-426E-40DD-AFC4-6F175D3DCCD1}">
                <a14:hiddenFill xmlns:a14="http://schemas.microsoft.com/office/drawing/2010/main">
                  <a:noFill/>
                </a14:hiddenFill>
              </a:ext>
            </a:extLst>
          </p:spPr>
        </p:cxnSp>
        <p:cxnSp>
          <p:nvCxnSpPr>
            <p:cNvPr id="30" name="Straight Arrow Connector 29"/>
            <p:cNvCxnSpPr>
              <a:cxnSpLocks noChangeShapeType="1"/>
              <a:endCxn id="28" idx="0"/>
            </p:cNvCxnSpPr>
            <p:nvPr/>
          </p:nvCxnSpPr>
          <p:spPr bwMode="auto">
            <a:xfrm>
              <a:off x="4019287" y="4959645"/>
              <a:ext cx="1074179" cy="78309"/>
            </a:xfrm>
            <a:prstGeom prst="straightConnector1">
              <a:avLst/>
            </a:prstGeom>
            <a:noFill/>
            <a:ln w="9525">
              <a:solidFill>
                <a:srgbClr val="4F81BD">
                  <a:lumMod val="95000"/>
                  <a:lumOff val="0"/>
                </a:srgbClr>
              </a:solidFill>
              <a:round/>
              <a:headEnd type="arrow" w="med" len="med"/>
              <a:tailEnd type="arrow" w="med" len="med"/>
            </a:ln>
            <a:extLst>
              <a:ext uri="{909E8E84-426E-40DD-AFC4-6F175D3DCCD1}">
                <a14:hiddenFill xmlns:a14="http://schemas.microsoft.com/office/drawing/2010/main">
                  <a:noFill/>
                </a14:hiddenFill>
              </a:ext>
            </a:extLst>
          </p:spPr>
        </p:cxnSp>
        <p:cxnSp>
          <p:nvCxnSpPr>
            <p:cNvPr id="31" name="Straight Arrow Connector 30"/>
            <p:cNvCxnSpPr>
              <a:cxnSpLocks noChangeShapeType="1"/>
            </p:cNvCxnSpPr>
            <p:nvPr/>
          </p:nvCxnSpPr>
          <p:spPr bwMode="auto">
            <a:xfrm>
              <a:off x="4067932" y="4944705"/>
              <a:ext cx="0" cy="205526"/>
            </a:xfrm>
            <a:prstGeom prst="straightConnector1">
              <a:avLst/>
            </a:prstGeom>
            <a:noFill/>
            <a:ln w="9525">
              <a:solidFill>
                <a:srgbClr val="4F81BD">
                  <a:lumMod val="95000"/>
                  <a:lumOff val="0"/>
                </a:srgbClr>
              </a:solidFill>
              <a:round/>
              <a:headEnd type="arrow" w="med" len="med"/>
              <a:tailEnd type="arrow" w="med" len="med"/>
            </a:ln>
            <a:extLst>
              <a:ext uri="{909E8E84-426E-40DD-AFC4-6F175D3DCCD1}">
                <a14:hiddenFill xmlns:a14="http://schemas.microsoft.com/office/drawing/2010/main">
                  <a:noFill/>
                </a14:hiddenFill>
              </a:ext>
            </a:extLst>
          </p:spPr>
        </p:cxnSp>
        <p:sp>
          <p:nvSpPr>
            <p:cNvPr id="32" name="Text Box 6"/>
            <p:cNvSpPr txBox="1"/>
            <p:nvPr/>
          </p:nvSpPr>
          <p:spPr>
            <a:xfrm>
              <a:off x="1978643" y="84475"/>
              <a:ext cx="2414791" cy="55054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BE" sz="1100" b="1" dirty="0" err="1" smtClean="0">
                  <a:latin typeface="Times New Roman" panose="02020603050405020304" pitchFamily="18" charset="0"/>
                  <a:ea typeface="Times New Roman" panose="02020603050405020304" pitchFamily="18" charset="0"/>
                </a:rPr>
                <a:t>Consultatie</a:t>
              </a:r>
              <a:r>
                <a:rPr lang="fr-BE" sz="1100" b="1" dirty="0" smtClean="0">
                  <a:latin typeface="Times New Roman" panose="02020603050405020304" pitchFamily="18" charset="0"/>
                  <a:ea typeface="Times New Roman" panose="02020603050405020304" pitchFamily="18" charset="0"/>
                </a:rPr>
                <a:t> </a:t>
              </a:r>
              <a:r>
                <a:rPr lang="fr-BE" sz="1100" b="1" dirty="0" err="1" smtClean="0">
                  <a:latin typeface="Times New Roman" panose="02020603050405020304" pitchFamily="18" charset="0"/>
                  <a:ea typeface="Times New Roman" panose="02020603050405020304" pitchFamily="18" charset="0"/>
                </a:rPr>
                <a:t>middels</a:t>
              </a:r>
              <a:r>
                <a:rPr lang="fr-BE" sz="1100" b="1" dirty="0" smtClean="0">
                  <a:latin typeface="Times New Roman" panose="02020603050405020304" pitchFamily="18" charset="0"/>
                  <a:ea typeface="Times New Roman" panose="02020603050405020304" pitchFamily="18" charset="0"/>
                </a:rPr>
                <a:t> </a:t>
              </a:r>
              <a:r>
                <a:rPr lang="fr-BE" sz="1100" b="1" dirty="0" err="1" smtClean="0">
                  <a:latin typeface="Times New Roman" panose="02020603050405020304" pitchFamily="18" charset="0"/>
                  <a:ea typeface="Times New Roman" panose="02020603050405020304" pitchFamily="18" charset="0"/>
                </a:rPr>
                <a:t>ChildBenefits</a:t>
              </a:r>
              <a:endParaRPr lang="fr-BE" sz="1100" b="1" dirty="0">
                <a:latin typeface="Times New Roman" panose="02020603050405020304" pitchFamily="18" charset="0"/>
                <a:ea typeface="Times New Roman" panose="02020603050405020304" pitchFamily="18" charset="0"/>
              </a:endParaRPr>
            </a:p>
          </p:txBody>
        </p:sp>
        <p:cxnSp>
          <p:nvCxnSpPr>
            <p:cNvPr id="33" name="Straight Connector 32"/>
            <p:cNvCxnSpPr/>
            <p:nvPr/>
          </p:nvCxnSpPr>
          <p:spPr>
            <a:xfrm flipV="1">
              <a:off x="3104175" y="587628"/>
              <a:ext cx="8255" cy="441325"/>
            </a:xfrm>
            <a:prstGeom prst="line">
              <a:avLst/>
            </a:prstGeom>
            <a:noFill/>
            <a:ln w="9525" cap="flat" cmpd="sng" algn="ctr">
              <a:solidFill>
                <a:srgbClr val="4F81BD">
                  <a:shade val="95000"/>
                  <a:satMod val="105000"/>
                </a:srgbClr>
              </a:solidFill>
              <a:prstDash val="solid"/>
            </a:ln>
            <a:effectLst/>
          </p:spPr>
        </p:cxnSp>
        <p:sp>
          <p:nvSpPr>
            <p:cNvPr id="34" name="Rounded Rectangle 33"/>
            <p:cNvSpPr>
              <a:spLocks noChangeArrowheads="1"/>
            </p:cNvSpPr>
            <p:nvPr/>
          </p:nvSpPr>
          <p:spPr bwMode="auto">
            <a:xfrm>
              <a:off x="193971" y="2278760"/>
              <a:ext cx="1432326" cy="427354"/>
            </a:xfrm>
            <a:prstGeom prst="roundRect">
              <a:avLst>
                <a:gd name="adj" fmla="val 16667"/>
              </a:avLst>
            </a:prstGeom>
            <a:solidFill>
              <a:sysClr val="window" lastClr="FFFFFF">
                <a:lumMod val="100000"/>
                <a:lumOff val="0"/>
              </a:sysClr>
            </a:solidFill>
            <a:ln w="25400">
              <a:solidFill>
                <a:srgbClr val="4F81BD">
                  <a:lumMod val="100000"/>
                  <a:lumOff val="0"/>
                </a:srgbClr>
              </a:solidFill>
              <a:round/>
              <a:headEnd/>
              <a:tailEnd/>
            </a:ln>
          </p:spPr>
          <p:txBody>
            <a:bodyPr rot="0" vert="horz" wrap="square" lIns="91440" tIns="45720" rIns="91440" bIns="45720" anchor="ctr" anchorCtr="0" upright="1">
              <a:noAutofit/>
            </a:bodyPr>
            <a:lstStyle/>
            <a:p>
              <a:pPr algn="ctr">
                <a:spcAft>
                  <a:spcPts val="0"/>
                </a:spcAft>
              </a:pPr>
              <a:endParaRPr lang="en-US" sz="1400" b="1" dirty="0" smtClean="0">
                <a:effectLst/>
                <a:latin typeface="Times New Roman" panose="02020603050405020304" pitchFamily="18" charset="0"/>
                <a:ea typeface="Times New Roman" panose="02020603050405020304" pitchFamily="18" charset="0"/>
              </a:endParaRPr>
            </a:p>
            <a:p>
              <a:pPr algn="ctr">
                <a:spcAft>
                  <a:spcPts val="0"/>
                </a:spcAft>
              </a:pPr>
              <a:r>
                <a:rPr lang="fr-BE" sz="1400" b="1">
                  <a:latin typeface="Times New Roman" panose="02020603050405020304" pitchFamily="18" charset="0"/>
                  <a:ea typeface="Times New Roman" panose="02020603050405020304" pitchFamily="18" charset="0"/>
                </a:rPr>
                <a:t>SPP IS</a:t>
              </a:r>
            </a:p>
            <a:p>
              <a:pPr algn="ctr">
                <a:spcAft>
                  <a:spcPts val="0"/>
                </a:spcAft>
              </a:pPr>
              <a:r>
                <a:rPr lang="fr-BE" sz="1200">
                  <a:latin typeface="Times New Roman" panose="02020603050405020304" pitchFamily="18" charset="0"/>
                  <a:ea typeface="Times New Roman" panose="02020603050405020304" pitchFamily="18" charset="0"/>
                </a:rPr>
                <a:t> </a:t>
              </a:r>
            </a:p>
          </p:txBody>
        </p:sp>
        <p:sp>
          <p:nvSpPr>
            <p:cNvPr id="35" name="Rounded Rectangle 34"/>
            <p:cNvSpPr>
              <a:spLocks noChangeArrowheads="1"/>
            </p:cNvSpPr>
            <p:nvPr/>
          </p:nvSpPr>
          <p:spPr bwMode="auto">
            <a:xfrm>
              <a:off x="193806" y="2825442"/>
              <a:ext cx="1461770" cy="427354"/>
            </a:xfrm>
            <a:prstGeom prst="roundRect">
              <a:avLst>
                <a:gd name="adj" fmla="val 16667"/>
              </a:avLst>
            </a:prstGeom>
            <a:solidFill>
              <a:sysClr val="window" lastClr="FFFFFF">
                <a:lumMod val="100000"/>
                <a:lumOff val="0"/>
              </a:sysClr>
            </a:solidFill>
            <a:ln w="25400">
              <a:solidFill>
                <a:srgbClr val="4F81BD">
                  <a:lumMod val="100000"/>
                  <a:lumOff val="0"/>
                </a:srgbClr>
              </a:solidFill>
              <a:round/>
              <a:headEnd/>
              <a:tailEnd/>
            </a:ln>
          </p:spPr>
          <p:txBody>
            <a:bodyPr rot="0" vert="horz" wrap="square" lIns="91440" tIns="45720" rIns="91440" bIns="45720" anchor="ctr" anchorCtr="0" upright="1">
              <a:noAutofit/>
            </a:bodyPr>
            <a:lstStyle/>
            <a:p>
              <a:pPr algn="ctr">
                <a:spcAft>
                  <a:spcPts val="0"/>
                </a:spcAft>
              </a:pPr>
              <a:endParaRPr lang="en-US" sz="1400" b="1" dirty="0" smtClean="0">
                <a:effectLst/>
                <a:latin typeface="Times New Roman" panose="02020603050405020304" pitchFamily="18" charset="0"/>
                <a:ea typeface="Times New Roman" panose="02020603050405020304" pitchFamily="18" charset="0"/>
              </a:endParaRPr>
            </a:p>
            <a:p>
              <a:pPr algn="ctr">
                <a:spcAft>
                  <a:spcPts val="0"/>
                </a:spcAft>
              </a:pPr>
              <a:r>
                <a:rPr lang="fr-BE" sz="1400" b="1">
                  <a:latin typeface="Times New Roman" panose="02020603050405020304" pitchFamily="18" charset="0"/>
                  <a:ea typeface="Times New Roman" panose="02020603050405020304" pitchFamily="18" charset="0"/>
                </a:rPr>
                <a:t>SPF SS</a:t>
              </a:r>
            </a:p>
            <a:p>
              <a:pPr algn="ctr">
                <a:spcAft>
                  <a:spcPts val="0"/>
                </a:spcAft>
              </a:pPr>
              <a:r>
                <a:rPr lang="fr-BE" sz="1200">
                  <a:latin typeface="Times New Roman" panose="02020603050405020304" pitchFamily="18" charset="0"/>
                  <a:ea typeface="Times New Roman" panose="02020603050405020304" pitchFamily="18" charset="0"/>
                </a:rPr>
                <a:t> </a:t>
              </a:r>
            </a:p>
          </p:txBody>
        </p:sp>
        <p:sp>
          <p:nvSpPr>
            <p:cNvPr id="36" name="Rounded Rectangle 35"/>
            <p:cNvSpPr>
              <a:spLocks noChangeArrowheads="1"/>
            </p:cNvSpPr>
            <p:nvPr/>
          </p:nvSpPr>
          <p:spPr bwMode="auto">
            <a:xfrm>
              <a:off x="186950" y="3372719"/>
              <a:ext cx="1461770" cy="427354"/>
            </a:xfrm>
            <a:prstGeom prst="roundRect">
              <a:avLst>
                <a:gd name="adj" fmla="val 16667"/>
              </a:avLst>
            </a:prstGeom>
            <a:solidFill>
              <a:sysClr val="window" lastClr="FFFFFF">
                <a:lumMod val="100000"/>
                <a:lumOff val="0"/>
              </a:sysClr>
            </a:solidFill>
            <a:ln w="25400">
              <a:solidFill>
                <a:srgbClr val="4F81BD">
                  <a:lumMod val="100000"/>
                  <a:lumOff val="0"/>
                </a:srgbClr>
              </a:solidFill>
              <a:round/>
              <a:headEnd/>
              <a:tailEnd/>
            </a:ln>
          </p:spPr>
          <p:txBody>
            <a:bodyPr rot="0" vert="horz" wrap="square" lIns="91440" tIns="45720" rIns="91440" bIns="45720" anchor="ctr" anchorCtr="0" upright="1">
              <a:noAutofit/>
            </a:bodyPr>
            <a:lstStyle/>
            <a:p>
              <a:pPr algn="ctr">
                <a:spcAft>
                  <a:spcPts val="0"/>
                </a:spcAft>
              </a:pPr>
              <a:endParaRPr lang="en-US" sz="1400" b="1" dirty="0" smtClean="0">
                <a:effectLst/>
                <a:latin typeface="Times New Roman" panose="02020603050405020304" pitchFamily="18" charset="0"/>
                <a:ea typeface="Times New Roman" panose="02020603050405020304" pitchFamily="18" charset="0"/>
              </a:endParaRPr>
            </a:p>
            <a:p>
              <a:pPr algn="ctr">
                <a:spcAft>
                  <a:spcPts val="0"/>
                </a:spcAft>
              </a:pPr>
              <a:r>
                <a:rPr lang="fr-BE" sz="1400" b="1" dirty="0">
                  <a:latin typeface="Times New Roman" panose="02020603050405020304" pitchFamily="18" charset="0"/>
                  <a:ea typeface="Times New Roman" panose="02020603050405020304" pitchFamily="18" charset="0"/>
                </a:rPr>
                <a:t>VMSW</a:t>
              </a:r>
            </a:p>
            <a:p>
              <a:pPr algn="ctr">
                <a:spcAft>
                  <a:spcPts val="0"/>
                </a:spcAft>
              </a:pPr>
              <a:r>
                <a:rPr lang="fr-BE" sz="1200" dirty="0">
                  <a:latin typeface="Times New Roman" panose="02020603050405020304" pitchFamily="18" charset="0"/>
                  <a:ea typeface="Times New Roman" panose="02020603050405020304" pitchFamily="18" charset="0"/>
                </a:rPr>
                <a:t> </a:t>
              </a:r>
            </a:p>
          </p:txBody>
        </p:sp>
        <p:sp>
          <p:nvSpPr>
            <p:cNvPr id="37" name="Rounded Rectangle 36"/>
            <p:cNvSpPr>
              <a:spLocks noChangeArrowheads="1"/>
            </p:cNvSpPr>
            <p:nvPr/>
          </p:nvSpPr>
          <p:spPr bwMode="auto">
            <a:xfrm>
              <a:off x="3544172" y="942975"/>
              <a:ext cx="1104027" cy="561257"/>
            </a:xfrm>
            <a:prstGeom prst="roundRect">
              <a:avLst>
                <a:gd name="adj" fmla="val 16667"/>
              </a:avLst>
            </a:prstGeom>
            <a:gradFill rotWithShape="1">
              <a:gsLst>
                <a:gs pos="0">
                  <a:srgbClr val="2C5D98"/>
                </a:gs>
                <a:gs pos="80000">
                  <a:srgbClr val="3C7BC7"/>
                </a:gs>
                <a:gs pos="100000">
                  <a:srgbClr val="3A7CCB"/>
                </a:gs>
              </a:gsLst>
              <a:lin ang="16200000"/>
            </a:gradFill>
            <a:ln w="9525">
              <a:solidFill>
                <a:srgbClr val="4F81BD">
                  <a:lumMod val="95000"/>
                  <a:lumOff val="0"/>
                </a:srgbClr>
              </a:solidFill>
              <a:round/>
              <a:headEnd/>
              <a:tailEnd/>
            </a:ln>
            <a:effectLst>
              <a:outerShdw dist="23000" dir="5400000" rotWithShape="0">
                <a:srgbClr val="000000">
                  <a:alpha val="34999"/>
                </a:srgbClr>
              </a:outerShdw>
            </a:effectLst>
          </p:spPr>
          <p:txBody>
            <a:bodyPr rot="0" vert="horz" wrap="square" lIns="91440" tIns="45720" rIns="91440" bIns="45720" anchor="ctr" anchorCtr="0" upright="1">
              <a:noAutofit/>
            </a:bodyPr>
            <a:lstStyle/>
            <a:p>
              <a:pPr algn="ctr">
                <a:spcAft>
                  <a:spcPts val="0"/>
                </a:spcAft>
              </a:pPr>
              <a:r>
                <a:rPr lang="fr-BE" sz="1400" b="1" dirty="0" err="1">
                  <a:solidFill>
                    <a:srgbClr val="FFFFFF"/>
                  </a:solidFill>
                  <a:latin typeface="Times New Roman" panose="02020603050405020304" pitchFamily="18" charset="0"/>
                  <a:ea typeface="Times New Roman" panose="02020603050405020304" pitchFamily="18" charset="0"/>
                </a:rPr>
                <a:t>BCSS</a:t>
              </a:r>
              <a:endParaRPr lang="fr-BE" sz="1400" b="1" dirty="0">
                <a:solidFill>
                  <a:srgbClr val="FFFFFF"/>
                </a:solidFill>
                <a:latin typeface="Times New Roman" panose="02020603050405020304" pitchFamily="18" charset="0"/>
                <a:ea typeface="Times New Roman" panose="02020603050405020304" pitchFamily="18" charset="0"/>
              </a:endParaRPr>
            </a:p>
          </p:txBody>
        </p:sp>
        <p:sp>
          <p:nvSpPr>
            <p:cNvPr id="38" name="Rounded Rectangle 37"/>
            <p:cNvSpPr>
              <a:spLocks noChangeArrowheads="1"/>
            </p:cNvSpPr>
            <p:nvPr/>
          </p:nvSpPr>
          <p:spPr bwMode="auto">
            <a:xfrm>
              <a:off x="180000" y="3912603"/>
              <a:ext cx="1461135" cy="426720"/>
            </a:xfrm>
            <a:prstGeom prst="roundRect">
              <a:avLst>
                <a:gd name="adj" fmla="val 16667"/>
              </a:avLst>
            </a:prstGeom>
            <a:solidFill>
              <a:sysClr val="window" lastClr="FFFFFF">
                <a:lumMod val="100000"/>
                <a:lumOff val="0"/>
              </a:sysClr>
            </a:solidFill>
            <a:ln w="25400">
              <a:solidFill>
                <a:srgbClr val="4F81BD">
                  <a:lumMod val="100000"/>
                  <a:lumOff val="0"/>
                </a:srgbClr>
              </a:solidFill>
              <a:round/>
              <a:headEnd/>
              <a:tailEnd/>
            </a:ln>
          </p:spPr>
          <p:txBody>
            <a:bodyPr rot="0" vert="horz" wrap="square" lIns="91440" tIns="45720" rIns="91440" bIns="45720" anchor="ctr" anchorCtr="0" upright="1">
              <a:noAutofit/>
            </a:bodyPr>
            <a:lstStyle/>
            <a:p>
              <a:pPr algn="ctr">
                <a:spcAft>
                  <a:spcPts val="0"/>
                </a:spcAft>
              </a:pPr>
              <a:endParaRPr lang="en-US" sz="1400" b="1" dirty="0" smtClean="0">
                <a:effectLst/>
                <a:latin typeface="Times New Roman" panose="02020603050405020304" pitchFamily="18" charset="0"/>
                <a:ea typeface="Times New Roman" panose="02020603050405020304" pitchFamily="18" charset="0"/>
              </a:endParaRPr>
            </a:p>
            <a:p>
              <a:pPr algn="ctr">
                <a:spcAft>
                  <a:spcPts val="0"/>
                </a:spcAft>
              </a:pPr>
              <a:r>
                <a:rPr lang="fr-BE" sz="1400" b="1" dirty="0" err="1">
                  <a:latin typeface="Times New Roman" panose="02020603050405020304" pitchFamily="18" charset="0"/>
                  <a:ea typeface="Times New Roman" panose="02020603050405020304" pitchFamily="18" charset="0"/>
                </a:rPr>
                <a:t>Fedris</a:t>
              </a:r>
              <a:endParaRPr lang="fr-BE" sz="1400" b="1" dirty="0">
                <a:latin typeface="Times New Roman" panose="02020603050405020304" pitchFamily="18" charset="0"/>
                <a:ea typeface="Times New Roman" panose="02020603050405020304" pitchFamily="18" charset="0"/>
              </a:endParaRPr>
            </a:p>
            <a:p>
              <a:pPr algn="ctr">
                <a:spcAft>
                  <a:spcPts val="0"/>
                </a:spcAft>
              </a:pPr>
              <a:r>
                <a:rPr lang="fr-BE" sz="1200" dirty="0">
                  <a:latin typeface="Times New Roman" panose="02020603050405020304" pitchFamily="18" charset="0"/>
                  <a:ea typeface="Times New Roman" panose="02020603050405020304" pitchFamily="18" charset="0"/>
                </a:rPr>
                <a:t> </a:t>
              </a:r>
            </a:p>
          </p:txBody>
        </p:sp>
        <p:sp>
          <p:nvSpPr>
            <p:cNvPr id="39" name="Rounded Rectangle 38"/>
            <p:cNvSpPr>
              <a:spLocks noChangeArrowheads="1"/>
            </p:cNvSpPr>
            <p:nvPr/>
          </p:nvSpPr>
          <p:spPr bwMode="auto">
            <a:xfrm>
              <a:off x="182116" y="4468076"/>
              <a:ext cx="1461135" cy="426720"/>
            </a:xfrm>
            <a:prstGeom prst="roundRect">
              <a:avLst>
                <a:gd name="adj" fmla="val 16667"/>
              </a:avLst>
            </a:prstGeom>
            <a:solidFill>
              <a:sysClr val="window" lastClr="FFFFFF">
                <a:lumMod val="100000"/>
                <a:lumOff val="0"/>
              </a:sysClr>
            </a:solidFill>
            <a:ln w="25400">
              <a:solidFill>
                <a:srgbClr val="4F81BD">
                  <a:lumMod val="100000"/>
                  <a:lumOff val="0"/>
                </a:srgbClr>
              </a:solidFill>
              <a:round/>
              <a:headEnd/>
              <a:tailEnd/>
            </a:ln>
          </p:spPr>
          <p:txBody>
            <a:bodyPr rot="0" vert="horz" wrap="square" lIns="91440" tIns="45720" rIns="91440" bIns="45720" anchor="ctr" anchorCtr="0" upright="1">
              <a:noAutofit/>
            </a:bodyPr>
            <a:lstStyle/>
            <a:p>
              <a:pPr algn="ctr"/>
              <a:endParaRPr lang="en-US" sz="1400" b="1" dirty="0">
                <a:solidFill>
                  <a:srgbClr val="C4BC96"/>
                </a:solidFill>
                <a:latin typeface="Times New Roman" panose="02020603050405020304" pitchFamily="18" charset="0"/>
                <a:ea typeface="Times New Roman" panose="02020603050405020304" pitchFamily="18" charset="0"/>
              </a:endParaRPr>
            </a:p>
            <a:p>
              <a:pPr algn="ctr"/>
              <a:r>
                <a:rPr lang="fr-BE" sz="1400" b="1" dirty="0">
                  <a:latin typeface="Times New Roman" panose="02020603050405020304" pitchFamily="18" charset="0"/>
                  <a:ea typeface="Times New Roman" panose="02020603050405020304" pitchFamily="18" charset="0"/>
                </a:rPr>
                <a:t>BCED</a:t>
              </a:r>
            </a:p>
            <a:p>
              <a:pPr algn="ctr"/>
              <a:r>
                <a:rPr lang="fr-BE" sz="1400" b="1" dirty="0" smtClean="0">
                  <a:solidFill>
                    <a:srgbClr val="C4BC96"/>
                  </a:solidFill>
                  <a:latin typeface="Times New Roman" panose="02020603050405020304" pitchFamily="18" charset="0"/>
                  <a:ea typeface="Times New Roman" panose="02020603050405020304" pitchFamily="18" charset="0"/>
                </a:rPr>
                <a:t> </a:t>
              </a:r>
              <a:endParaRPr lang="fr-BE" sz="1400" b="1" dirty="0">
                <a:solidFill>
                  <a:srgbClr val="C4BC96"/>
                </a:solidFill>
                <a:latin typeface="Times New Roman" panose="02020603050405020304" pitchFamily="18" charset="0"/>
                <a:ea typeface="Times New Roman" panose="02020603050405020304" pitchFamily="18" charset="0"/>
              </a:endParaRPr>
            </a:p>
          </p:txBody>
        </p:sp>
        <p:sp>
          <p:nvSpPr>
            <p:cNvPr id="40" name="Rounded Rectangle 39"/>
            <p:cNvSpPr>
              <a:spLocks noChangeArrowheads="1"/>
            </p:cNvSpPr>
            <p:nvPr/>
          </p:nvSpPr>
          <p:spPr bwMode="auto">
            <a:xfrm>
              <a:off x="182703" y="4982358"/>
              <a:ext cx="1461135" cy="426085"/>
            </a:xfrm>
            <a:prstGeom prst="roundRect">
              <a:avLst>
                <a:gd name="adj" fmla="val 16667"/>
              </a:avLst>
            </a:prstGeom>
            <a:solidFill>
              <a:sysClr val="window" lastClr="FFFFFF">
                <a:lumMod val="100000"/>
                <a:lumOff val="0"/>
              </a:sysClr>
            </a:solidFill>
            <a:ln w="25400">
              <a:solidFill>
                <a:srgbClr val="4F81BD">
                  <a:lumMod val="100000"/>
                  <a:lumOff val="0"/>
                </a:srgbClr>
              </a:solidFill>
              <a:round/>
              <a:headEnd/>
              <a:tailEnd/>
            </a:ln>
          </p:spPr>
          <p:txBody>
            <a:bodyPr rot="0" vert="horz" wrap="square" lIns="91440" tIns="45720" rIns="91440" bIns="45720" anchor="ctr" anchorCtr="0" upright="1">
              <a:noAutofit/>
            </a:bodyPr>
            <a:lstStyle/>
            <a:p>
              <a:pPr algn="ctr">
                <a:spcAft>
                  <a:spcPts val="0"/>
                </a:spcAft>
              </a:pPr>
              <a:r>
                <a:rPr lang="fr-BE" sz="1400" b="1" dirty="0" smtClean="0">
                  <a:latin typeface="Times New Roman" panose="02020603050405020304" pitchFamily="18" charset="0"/>
                  <a:ea typeface="Times New Roman" panose="02020603050405020304" pitchFamily="18" charset="0"/>
                </a:rPr>
                <a:t>VWF</a:t>
              </a:r>
              <a:r>
                <a:rPr lang="fr-BE" sz="1200" dirty="0">
                  <a:solidFill>
                    <a:srgbClr val="C4BC96"/>
                  </a:solidFill>
                  <a:latin typeface="Times New Roman" panose="02020603050405020304" pitchFamily="18" charset="0"/>
                  <a:ea typeface="Times New Roman" panose="02020603050405020304" pitchFamily="18" charset="0"/>
                </a:rPr>
                <a:t> </a:t>
              </a:r>
            </a:p>
          </p:txBody>
        </p:sp>
        <p:sp>
          <p:nvSpPr>
            <p:cNvPr id="41" name="Rounded Rectangle 40"/>
            <p:cNvSpPr>
              <a:spLocks noChangeArrowheads="1"/>
            </p:cNvSpPr>
            <p:nvPr/>
          </p:nvSpPr>
          <p:spPr bwMode="auto">
            <a:xfrm>
              <a:off x="182703" y="5511603"/>
              <a:ext cx="1461135" cy="426085"/>
            </a:xfrm>
            <a:prstGeom prst="roundRect">
              <a:avLst>
                <a:gd name="adj" fmla="val 16667"/>
              </a:avLst>
            </a:prstGeom>
            <a:solidFill>
              <a:sysClr val="window" lastClr="FFFFFF">
                <a:lumMod val="100000"/>
                <a:lumOff val="0"/>
              </a:sysClr>
            </a:solidFill>
            <a:ln w="25400">
              <a:solidFill>
                <a:srgbClr val="4F81BD">
                  <a:lumMod val="100000"/>
                  <a:lumOff val="0"/>
                </a:srgbClr>
              </a:solidFill>
              <a:round/>
              <a:headEnd/>
              <a:tailEnd/>
            </a:ln>
          </p:spPr>
          <p:txBody>
            <a:bodyPr rot="0" vert="horz" wrap="square" lIns="91440" tIns="45720" rIns="91440" bIns="45720" anchor="ctr" anchorCtr="0" upright="1">
              <a:noAutofit/>
            </a:bodyPr>
            <a:lstStyle/>
            <a:p>
              <a:pPr algn="ctr">
                <a:spcAft>
                  <a:spcPts val="0"/>
                </a:spcAft>
              </a:pPr>
              <a:endParaRPr lang="en-US" sz="1400" b="1" dirty="0" smtClean="0">
                <a:solidFill>
                  <a:srgbClr val="C4BC96"/>
                </a:solidFill>
                <a:effectLst/>
                <a:latin typeface="Times New Roman" panose="02020603050405020304" pitchFamily="18" charset="0"/>
                <a:ea typeface="Times New Roman" panose="02020603050405020304" pitchFamily="18" charset="0"/>
              </a:endParaRPr>
            </a:p>
            <a:p>
              <a:pPr algn="ctr">
                <a:spcAft>
                  <a:spcPts val="0"/>
                </a:spcAft>
              </a:pPr>
              <a:r>
                <a:rPr lang="fr-BE" sz="1400" b="1" dirty="0" err="1">
                  <a:latin typeface="Times New Roman" panose="02020603050405020304" pitchFamily="18" charset="0"/>
                  <a:ea typeface="Times New Roman" panose="02020603050405020304" pitchFamily="18" charset="0"/>
                </a:rPr>
                <a:t>Fidus.brussels</a:t>
              </a:r>
              <a:endParaRPr lang="fr-BE" sz="1400" b="1" dirty="0">
                <a:latin typeface="Times New Roman" panose="02020603050405020304" pitchFamily="18" charset="0"/>
                <a:ea typeface="Times New Roman" panose="02020603050405020304" pitchFamily="18" charset="0"/>
              </a:endParaRPr>
            </a:p>
            <a:p>
              <a:pPr algn="ctr">
                <a:spcAft>
                  <a:spcPts val="0"/>
                </a:spcAft>
              </a:pPr>
              <a:r>
                <a:rPr lang="fr-BE" sz="1200" dirty="0">
                  <a:latin typeface="Times New Roman" panose="02020603050405020304" pitchFamily="18" charset="0"/>
                  <a:ea typeface="Times New Roman" panose="02020603050405020304" pitchFamily="18" charset="0"/>
                </a:rPr>
                <a:t> </a:t>
              </a:r>
            </a:p>
          </p:txBody>
        </p:sp>
        <p:cxnSp>
          <p:nvCxnSpPr>
            <p:cNvPr id="42" name="Straight Arrow Connector 41"/>
            <p:cNvCxnSpPr>
              <a:cxnSpLocks noChangeShapeType="1"/>
            </p:cNvCxnSpPr>
            <p:nvPr/>
          </p:nvCxnSpPr>
          <p:spPr bwMode="auto">
            <a:xfrm flipV="1">
              <a:off x="1626367" y="1285741"/>
              <a:ext cx="1878833" cy="2937707"/>
            </a:xfrm>
            <a:prstGeom prst="straightConnector1">
              <a:avLst/>
            </a:prstGeom>
            <a:noFill/>
            <a:ln w="9525">
              <a:solidFill>
                <a:srgbClr val="4F81BD">
                  <a:lumMod val="95000"/>
                  <a:lumOff val="0"/>
                </a:srgbClr>
              </a:solidFill>
              <a:round/>
              <a:headEnd type="arrow" w="med" len="med"/>
              <a:tailEnd type="arrow" w="med" len="med"/>
            </a:ln>
            <a:extLst>
              <a:ext uri="{909E8E84-426E-40DD-AFC4-6F175D3DCCD1}">
                <a14:hiddenFill xmlns:a14="http://schemas.microsoft.com/office/drawing/2010/main">
                  <a:noFill/>
                </a14:hiddenFill>
              </a:ext>
            </a:extLst>
          </p:spPr>
        </p:cxnSp>
        <p:cxnSp>
          <p:nvCxnSpPr>
            <p:cNvPr id="43" name="Straight Arrow Connector 42"/>
            <p:cNvCxnSpPr>
              <a:cxnSpLocks noChangeShapeType="1"/>
            </p:cNvCxnSpPr>
            <p:nvPr/>
          </p:nvCxnSpPr>
          <p:spPr bwMode="auto">
            <a:xfrm flipV="1">
              <a:off x="1655740" y="1285876"/>
              <a:ext cx="1849460" cy="3460409"/>
            </a:xfrm>
            <a:prstGeom prst="straightConnector1">
              <a:avLst/>
            </a:prstGeom>
            <a:noFill/>
            <a:ln w="9525">
              <a:solidFill>
                <a:srgbClr val="4F81BD">
                  <a:lumMod val="95000"/>
                  <a:lumOff val="0"/>
                </a:srgbClr>
              </a:solidFill>
              <a:round/>
              <a:headEnd type="arrow" w="med" len="med"/>
              <a:tailEnd type="arrow" w="med" len="med"/>
            </a:ln>
            <a:extLst>
              <a:ext uri="{909E8E84-426E-40DD-AFC4-6F175D3DCCD1}">
                <a14:hiddenFill xmlns:a14="http://schemas.microsoft.com/office/drawing/2010/main">
                  <a:noFill/>
                </a14:hiddenFill>
              </a:ext>
            </a:extLst>
          </p:spPr>
        </p:cxnSp>
        <p:cxnSp>
          <p:nvCxnSpPr>
            <p:cNvPr id="44" name="Straight Arrow Connector 43"/>
            <p:cNvCxnSpPr>
              <a:cxnSpLocks noChangeShapeType="1"/>
            </p:cNvCxnSpPr>
            <p:nvPr/>
          </p:nvCxnSpPr>
          <p:spPr bwMode="auto">
            <a:xfrm flipV="1">
              <a:off x="1655740" y="1304926"/>
              <a:ext cx="1890395" cy="3983967"/>
            </a:xfrm>
            <a:prstGeom prst="straightConnector1">
              <a:avLst/>
            </a:prstGeom>
            <a:noFill/>
            <a:ln w="9525">
              <a:solidFill>
                <a:srgbClr val="4F81BD">
                  <a:lumMod val="95000"/>
                  <a:lumOff val="0"/>
                </a:srgbClr>
              </a:solidFill>
              <a:round/>
              <a:headEnd type="arrow" w="med" len="med"/>
              <a:tailEnd type="arrow" w="med" len="med"/>
            </a:ln>
            <a:extLst>
              <a:ext uri="{909E8E84-426E-40DD-AFC4-6F175D3DCCD1}">
                <a14:hiddenFill xmlns:a14="http://schemas.microsoft.com/office/drawing/2010/main">
                  <a:noFill/>
                </a14:hiddenFill>
              </a:ext>
            </a:extLst>
          </p:spPr>
        </p:cxnSp>
        <p:cxnSp>
          <p:nvCxnSpPr>
            <p:cNvPr id="45" name="Straight Arrow Connector 44"/>
            <p:cNvCxnSpPr>
              <a:cxnSpLocks noChangeShapeType="1"/>
            </p:cNvCxnSpPr>
            <p:nvPr/>
          </p:nvCxnSpPr>
          <p:spPr bwMode="auto">
            <a:xfrm flipV="1">
              <a:off x="1655740" y="1304927"/>
              <a:ext cx="1876988" cy="4526891"/>
            </a:xfrm>
            <a:prstGeom prst="straightConnector1">
              <a:avLst/>
            </a:prstGeom>
            <a:noFill/>
            <a:ln w="9525">
              <a:solidFill>
                <a:srgbClr val="4F81BD">
                  <a:lumMod val="95000"/>
                  <a:lumOff val="0"/>
                </a:srgbClr>
              </a:solidFill>
              <a:round/>
              <a:headEnd type="arrow" w="med" len="med"/>
              <a:tailEnd type="arrow" w="med" len="med"/>
            </a:ln>
            <a:extLst>
              <a:ext uri="{909E8E84-426E-40DD-AFC4-6F175D3DCCD1}">
                <a14:hiddenFill xmlns:a14="http://schemas.microsoft.com/office/drawing/2010/main">
                  <a:noFill/>
                </a14:hiddenFill>
              </a:ext>
            </a:extLst>
          </p:spPr>
        </p:cxnSp>
        <p:sp>
          <p:nvSpPr>
            <p:cNvPr id="46" name="Rounded Rectangle 45"/>
            <p:cNvSpPr>
              <a:spLocks noChangeArrowheads="1"/>
            </p:cNvSpPr>
            <p:nvPr/>
          </p:nvSpPr>
          <p:spPr bwMode="auto">
            <a:xfrm>
              <a:off x="6610350" y="818326"/>
              <a:ext cx="2143125" cy="769280"/>
            </a:xfrm>
            <a:prstGeom prst="roundRect">
              <a:avLst>
                <a:gd name="adj" fmla="val 16667"/>
              </a:avLst>
            </a:prstGeom>
            <a:gradFill rotWithShape="1">
              <a:gsLst>
                <a:gs pos="0">
                  <a:srgbClr val="2C5D98"/>
                </a:gs>
                <a:gs pos="80000">
                  <a:srgbClr val="3C7BC7"/>
                </a:gs>
                <a:gs pos="100000">
                  <a:srgbClr val="3A7CCB"/>
                </a:gs>
              </a:gsLst>
              <a:lin ang="16200000"/>
            </a:gradFill>
            <a:ln w="9525">
              <a:solidFill>
                <a:srgbClr val="4F81BD">
                  <a:lumMod val="95000"/>
                  <a:lumOff val="0"/>
                </a:srgbClr>
              </a:solidFill>
              <a:round/>
              <a:headEnd/>
              <a:tailEnd/>
            </a:ln>
            <a:effectLst>
              <a:outerShdw dist="23000" dir="5400000" rotWithShape="0">
                <a:srgbClr val="000000">
                  <a:alpha val="34999"/>
                </a:srgbClr>
              </a:outerShdw>
            </a:effectLst>
          </p:spPr>
          <p:txBody>
            <a:bodyPr rot="0" vert="horz" wrap="square" lIns="91440" tIns="45720" rIns="91440" bIns="45720" anchor="ctr" anchorCtr="0" upright="1">
              <a:noAutofit/>
            </a:bodyPr>
            <a:lstStyle/>
            <a:p>
              <a:pPr algn="ctr">
                <a:spcAft>
                  <a:spcPts val="0"/>
                </a:spcAft>
              </a:pPr>
              <a:r>
                <a:rPr lang="fr-BE" sz="1400" b="1" dirty="0" smtClean="0">
                  <a:solidFill>
                    <a:srgbClr val="FFFFFF"/>
                  </a:solidFill>
                  <a:latin typeface="Times New Roman" panose="02020603050405020304" pitchFamily="18" charset="0"/>
                  <a:ea typeface="Times New Roman" panose="02020603050405020304" pitchFamily="18" charset="0"/>
                </a:rPr>
                <a:t>VDI</a:t>
              </a:r>
              <a:endParaRPr lang="fr-BE" sz="1400" b="1" dirty="0">
                <a:solidFill>
                  <a:srgbClr val="FFFFFF"/>
                </a:solidFill>
                <a:latin typeface="Times New Roman" panose="02020603050405020304" pitchFamily="18" charset="0"/>
                <a:ea typeface="Times New Roman" panose="02020603050405020304" pitchFamily="18" charset="0"/>
              </a:endParaRPr>
            </a:p>
          </p:txBody>
        </p:sp>
        <p:cxnSp>
          <p:nvCxnSpPr>
            <p:cNvPr id="47" name="Straight Arrow Connector 46"/>
            <p:cNvCxnSpPr>
              <a:cxnSpLocks noChangeShapeType="1"/>
              <a:stCxn id="46" idx="2"/>
              <a:endCxn id="49" idx="0"/>
            </p:cNvCxnSpPr>
            <p:nvPr/>
          </p:nvCxnSpPr>
          <p:spPr bwMode="auto">
            <a:xfrm>
              <a:off x="7681912" y="1587607"/>
              <a:ext cx="0" cy="358621"/>
            </a:xfrm>
            <a:prstGeom prst="straightConnector1">
              <a:avLst/>
            </a:prstGeom>
            <a:noFill/>
            <a:ln w="9525">
              <a:solidFill>
                <a:srgbClr val="4F81BD">
                  <a:lumMod val="95000"/>
                  <a:lumOff val="0"/>
                </a:srgbClr>
              </a:solidFill>
              <a:round/>
              <a:headEnd type="arrow" w="med" len="med"/>
              <a:tailEnd type="arrow" w="med" len="med"/>
            </a:ln>
            <a:extLst>
              <a:ext uri="{909E8E84-426E-40DD-AFC4-6F175D3DCCD1}">
                <a14:hiddenFill xmlns:a14="http://schemas.microsoft.com/office/drawing/2010/main">
                  <a:noFill/>
                </a14:hiddenFill>
              </a:ext>
            </a:extLst>
          </p:spPr>
        </p:cxnSp>
        <p:cxnSp>
          <p:nvCxnSpPr>
            <p:cNvPr id="48" name="Straight Arrow Connector 47"/>
            <p:cNvCxnSpPr>
              <a:cxnSpLocks noChangeShapeType="1"/>
            </p:cNvCxnSpPr>
            <p:nvPr/>
          </p:nvCxnSpPr>
          <p:spPr bwMode="auto">
            <a:xfrm>
              <a:off x="4658517" y="1228728"/>
              <a:ext cx="1961358" cy="11297"/>
            </a:xfrm>
            <a:prstGeom prst="straightConnector1">
              <a:avLst/>
            </a:prstGeom>
            <a:noFill/>
            <a:ln w="9525">
              <a:solidFill>
                <a:srgbClr val="4F81BD">
                  <a:lumMod val="95000"/>
                  <a:lumOff val="0"/>
                </a:srgbClr>
              </a:solidFill>
              <a:round/>
              <a:headEnd type="arrow" w="med" len="med"/>
              <a:tailEnd type="arrow" w="med" len="med"/>
            </a:ln>
            <a:extLst>
              <a:ext uri="{909E8E84-426E-40DD-AFC4-6F175D3DCCD1}">
                <a14:hiddenFill xmlns:a14="http://schemas.microsoft.com/office/drawing/2010/main">
                  <a:noFill/>
                </a14:hiddenFill>
              </a:ext>
            </a:extLst>
          </p:spPr>
        </p:cxnSp>
        <p:sp>
          <p:nvSpPr>
            <p:cNvPr id="49" name="Rounded Rectangle 48"/>
            <p:cNvSpPr>
              <a:spLocks noChangeArrowheads="1"/>
            </p:cNvSpPr>
            <p:nvPr/>
          </p:nvSpPr>
          <p:spPr bwMode="auto">
            <a:xfrm>
              <a:off x="6920189" y="1946228"/>
              <a:ext cx="1523445" cy="623847"/>
            </a:xfrm>
            <a:prstGeom prst="roundRect">
              <a:avLst>
                <a:gd name="adj" fmla="val 16667"/>
              </a:avLst>
            </a:prstGeom>
            <a:solidFill>
              <a:sysClr val="window" lastClr="FFFFFF">
                <a:lumMod val="100000"/>
                <a:lumOff val="0"/>
              </a:sysClr>
            </a:solidFill>
            <a:ln w="25400">
              <a:solidFill>
                <a:srgbClr val="4F81BD">
                  <a:lumMod val="100000"/>
                  <a:lumOff val="0"/>
                </a:srgbClr>
              </a:solidFill>
              <a:round/>
              <a:headEnd/>
              <a:tailEnd/>
            </a:ln>
          </p:spPr>
          <p:txBody>
            <a:bodyPr rot="0" vert="horz" wrap="square" lIns="91440" tIns="45720" rIns="91440" bIns="45720" anchor="ctr" anchorCtr="0" upright="1">
              <a:noAutofit/>
            </a:bodyPr>
            <a:lstStyle/>
            <a:p>
              <a:pPr algn="ctr">
                <a:spcAft>
                  <a:spcPts val="0"/>
                </a:spcAft>
              </a:pPr>
              <a:r>
                <a:rPr lang="fr-BE" sz="1400" b="1" dirty="0">
                  <a:latin typeface="Times New Roman" panose="02020603050405020304" pitchFamily="18" charset="0"/>
                  <a:ea typeface="Times New Roman" panose="02020603050405020304" pitchFamily="18" charset="0"/>
                </a:rPr>
                <a:t>KRING</a:t>
              </a:r>
            </a:p>
            <a:p>
              <a:pPr algn="ctr">
                <a:spcAft>
                  <a:spcPts val="0"/>
                </a:spcAft>
              </a:pPr>
              <a:r>
                <a:rPr lang="fr-BE" sz="1400" b="1" dirty="0" err="1">
                  <a:latin typeface="Times New Roman" panose="02020603050405020304" pitchFamily="18" charset="0"/>
                  <a:ea typeface="Times New Roman" panose="02020603050405020304" pitchFamily="18" charset="0"/>
                </a:rPr>
                <a:t>Kind</a:t>
              </a:r>
              <a:r>
                <a:rPr lang="fr-BE" sz="1400" b="1" dirty="0">
                  <a:latin typeface="Times New Roman" panose="02020603050405020304" pitchFamily="18" charset="0"/>
                  <a:ea typeface="Times New Roman" panose="02020603050405020304" pitchFamily="18" charset="0"/>
                </a:rPr>
                <a:t> en </a:t>
              </a:r>
              <a:r>
                <a:rPr lang="fr-BE" sz="1400" b="1" dirty="0" err="1">
                  <a:latin typeface="Times New Roman" panose="02020603050405020304" pitchFamily="18" charset="0"/>
                  <a:ea typeface="Times New Roman" panose="02020603050405020304" pitchFamily="18" charset="0"/>
                </a:rPr>
                <a:t>Gezin</a:t>
              </a:r>
              <a:endParaRPr lang="fr-BE" sz="1400" b="1" dirty="0">
                <a:latin typeface="Times New Roman" panose="02020603050405020304" pitchFamily="18" charset="0"/>
                <a:ea typeface="Times New Roman" panose="02020603050405020304" pitchFamily="18" charset="0"/>
              </a:endParaRPr>
            </a:p>
          </p:txBody>
        </p:sp>
        <p:sp>
          <p:nvSpPr>
            <p:cNvPr id="50" name="Can 49"/>
            <p:cNvSpPr/>
            <p:nvPr/>
          </p:nvSpPr>
          <p:spPr>
            <a:xfrm>
              <a:off x="5454668" y="2960084"/>
              <a:ext cx="1155700" cy="1130935"/>
            </a:xfrm>
            <a:prstGeom prst="can">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1100">
                  <a:solidFill>
                    <a:srgbClr val="FFFFFF"/>
                  </a:solidFill>
                  <a:latin typeface="Times New Roman" panose="02020603050405020304" pitchFamily="18" charset="0"/>
                  <a:ea typeface="Times New Roman" panose="02020603050405020304" pitchFamily="18" charset="0"/>
                </a:rPr>
                <a:t>cadastre</a:t>
              </a:r>
            </a:p>
            <a:p>
              <a:pPr algn="ctr">
                <a:spcAft>
                  <a:spcPts val="0"/>
                </a:spcAft>
              </a:pPr>
              <a:r>
                <a:rPr lang="fr-BE" sz="1100">
                  <a:solidFill>
                    <a:srgbClr val="FFFFFF"/>
                  </a:solidFill>
                  <a:latin typeface="Times New Roman" panose="02020603050405020304" pitchFamily="18" charset="0"/>
                  <a:ea typeface="Times New Roman" panose="02020603050405020304" pitchFamily="18" charset="0"/>
                </a:rPr>
                <a:t>flamand</a:t>
              </a:r>
            </a:p>
          </p:txBody>
        </p:sp>
        <p:sp>
          <p:nvSpPr>
            <p:cNvPr id="51" name="Rounded Rectangle 50"/>
            <p:cNvSpPr>
              <a:spLocks noChangeArrowheads="1"/>
            </p:cNvSpPr>
            <p:nvPr/>
          </p:nvSpPr>
          <p:spPr bwMode="auto">
            <a:xfrm>
              <a:off x="5650872" y="5118268"/>
              <a:ext cx="959485" cy="520700"/>
            </a:xfrm>
            <a:prstGeom prst="roundRect">
              <a:avLst>
                <a:gd name="adj" fmla="val 16667"/>
              </a:avLst>
            </a:prstGeom>
            <a:solidFill>
              <a:sysClr val="window" lastClr="FFFFFF">
                <a:lumMod val="100000"/>
                <a:lumOff val="0"/>
              </a:sysClr>
            </a:solidFill>
            <a:ln w="25400">
              <a:solidFill>
                <a:srgbClr val="4F81BD">
                  <a:lumMod val="100000"/>
                  <a:lumOff val="0"/>
                </a:srgbClr>
              </a:solidFill>
              <a:round/>
              <a:headEnd/>
              <a:tailEnd/>
            </a:ln>
          </p:spPr>
          <p:txBody>
            <a:bodyPr rot="0" vert="horz" wrap="square" lIns="91440" tIns="45720" rIns="91440" bIns="45720" anchor="ctr" anchorCtr="0" upright="1">
              <a:noAutofit/>
            </a:bodyPr>
            <a:lstStyle/>
            <a:p>
              <a:pPr algn="ctr">
                <a:spcAft>
                  <a:spcPts val="0"/>
                </a:spcAft>
              </a:pPr>
              <a:r>
                <a:rPr lang="fr-BE" sz="1000" dirty="0">
                  <a:latin typeface="Times New Roman" panose="02020603050405020304" pitchFamily="18" charset="0"/>
                  <a:ea typeface="Times New Roman" panose="02020603050405020304" pitchFamily="18" charset="0"/>
                </a:rPr>
                <a:t>Acteur de paiement 1</a:t>
              </a:r>
            </a:p>
          </p:txBody>
        </p:sp>
        <p:sp>
          <p:nvSpPr>
            <p:cNvPr id="52" name="Rounded Rectangle 51"/>
            <p:cNvSpPr>
              <a:spLocks noChangeArrowheads="1"/>
            </p:cNvSpPr>
            <p:nvPr/>
          </p:nvSpPr>
          <p:spPr bwMode="auto">
            <a:xfrm>
              <a:off x="6682070" y="5099344"/>
              <a:ext cx="959485" cy="520700"/>
            </a:xfrm>
            <a:prstGeom prst="roundRect">
              <a:avLst>
                <a:gd name="adj" fmla="val 16667"/>
              </a:avLst>
            </a:prstGeom>
            <a:solidFill>
              <a:sysClr val="window" lastClr="FFFFFF">
                <a:lumMod val="100000"/>
                <a:lumOff val="0"/>
              </a:sysClr>
            </a:solidFill>
            <a:ln w="25400">
              <a:solidFill>
                <a:srgbClr val="4F81BD">
                  <a:lumMod val="100000"/>
                  <a:lumOff val="0"/>
                </a:srgbClr>
              </a:solidFill>
              <a:round/>
              <a:headEnd/>
              <a:tailEnd/>
            </a:ln>
          </p:spPr>
          <p:txBody>
            <a:bodyPr rot="0" vert="horz" wrap="square" lIns="91440" tIns="45720" rIns="91440" bIns="45720" anchor="ctr" anchorCtr="0" upright="1">
              <a:noAutofit/>
            </a:bodyPr>
            <a:lstStyle/>
            <a:p>
              <a:pPr algn="ctr">
                <a:spcAft>
                  <a:spcPts val="0"/>
                </a:spcAft>
              </a:pPr>
              <a:r>
                <a:rPr lang="fr-BE" sz="1000">
                  <a:latin typeface="Times New Roman" panose="02020603050405020304" pitchFamily="18" charset="0"/>
                  <a:ea typeface="Times New Roman" panose="02020603050405020304" pitchFamily="18" charset="0"/>
                </a:rPr>
                <a:t>Acteur de paiement 2</a:t>
              </a:r>
            </a:p>
          </p:txBody>
        </p:sp>
        <p:sp>
          <p:nvSpPr>
            <p:cNvPr id="53" name="Rounded Rectangle 52"/>
            <p:cNvSpPr>
              <a:spLocks noChangeArrowheads="1"/>
            </p:cNvSpPr>
            <p:nvPr/>
          </p:nvSpPr>
          <p:spPr bwMode="auto">
            <a:xfrm>
              <a:off x="7715252" y="5099344"/>
              <a:ext cx="959485" cy="520700"/>
            </a:xfrm>
            <a:prstGeom prst="roundRect">
              <a:avLst>
                <a:gd name="adj" fmla="val 16667"/>
              </a:avLst>
            </a:prstGeom>
            <a:solidFill>
              <a:sysClr val="window" lastClr="FFFFFF">
                <a:lumMod val="100000"/>
                <a:lumOff val="0"/>
              </a:sysClr>
            </a:solidFill>
            <a:ln w="25400">
              <a:solidFill>
                <a:srgbClr val="4F81BD">
                  <a:lumMod val="100000"/>
                  <a:lumOff val="0"/>
                </a:srgbClr>
              </a:solidFill>
              <a:round/>
              <a:headEnd/>
              <a:tailEnd/>
            </a:ln>
          </p:spPr>
          <p:txBody>
            <a:bodyPr rot="0" vert="horz" wrap="square" lIns="91440" tIns="45720" rIns="91440" bIns="45720" anchor="ctr" anchorCtr="0" upright="1">
              <a:noAutofit/>
            </a:bodyPr>
            <a:lstStyle/>
            <a:p>
              <a:pPr algn="ctr">
                <a:spcAft>
                  <a:spcPts val="0"/>
                </a:spcAft>
              </a:pPr>
              <a:r>
                <a:rPr lang="fr-BE" sz="1000">
                  <a:latin typeface="Times New Roman" panose="02020603050405020304" pitchFamily="18" charset="0"/>
                  <a:ea typeface="Times New Roman" panose="02020603050405020304" pitchFamily="18" charset="0"/>
                </a:rPr>
                <a:t>Acteur de paiement 3</a:t>
              </a:r>
            </a:p>
          </p:txBody>
        </p:sp>
        <p:cxnSp>
          <p:nvCxnSpPr>
            <p:cNvPr id="54" name="Straight Arrow Connector 53"/>
            <p:cNvCxnSpPr>
              <a:cxnSpLocks noChangeShapeType="1"/>
              <a:stCxn id="50" idx="4"/>
              <a:endCxn id="49" idx="2"/>
            </p:cNvCxnSpPr>
            <p:nvPr/>
          </p:nvCxnSpPr>
          <p:spPr bwMode="auto">
            <a:xfrm flipV="1">
              <a:off x="6610368" y="2570075"/>
              <a:ext cx="1071544" cy="955477"/>
            </a:xfrm>
            <a:prstGeom prst="straightConnector1">
              <a:avLst/>
            </a:prstGeom>
            <a:noFill/>
            <a:ln w="9525">
              <a:solidFill>
                <a:srgbClr val="4F81BD">
                  <a:lumMod val="95000"/>
                  <a:lumOff val="0"/>
                </a:srgbClr>
              </a:solidFill>
              <a:round/>
              <a:headEnd type="arrow" w="med" len="med"/>
              <a:tailEnd type="arrow" w="med" len="med"/>
            </a:ln>
            <a:extLst>
              <a:ext uri="{909E8E84-426E-40DD-AFC4-6F175D3DCCD1}">
                <a14:hiddenFill xmlns:a14="http://schemas.microsoft.com/office/drawing/2010/main">
                  <a:noFill/>
                </a14:hiddenFill>
              </a:ext>
            </a:extLst>
          </p:spPr>
        </p:cxnSp>
        <p:cxnSp>
          <p:nvCxnSpPr>
            <p:cNvPr id="55" name="Straight Arrow Connector 54"/>
            <p:cNvCxnSpPr>
              <a:cxnSpLocks noChangeShapeType="1"/>
              <a:endCxn id="53" idx="0"/>
            </p:cNvCxnSpPr>
            <p:nvPr/>
          </p:nvCxnSpPr>
          <p:spPr bwMode="auto">
            <a:xfrm>
              <a:off x="7629525" y="2571750"/>
              <a:ext cx="564933" cy="2527594"/>
            </a:xfrm>
            <a:prstGeom prst="straightConnector1">
              <a:avLst/>
            </a:prstGeom>
            <a:noFill/>
            <a:ln w="9525">
              <a:solidFill>
                <a:srgbClr val="4F81BD">
                  <a:lumMod val="95000"/>
                  <a:lumOff val="0"/>
                </a:srgbClr>
              </a:solidFill>
              <a:round/>
              <a:headEnd type="arrow" w="med" len="med"/>
              <a:tailEnd type="arrow" w="med" len="med"/>
            </a:ln>
            <a:extLst>
              <a:ext uri="{909E8E84-426E-40DD-AFC4-6F175D3DCCD1}">
                <a14:hiddenFill xmlns:a14="http://schemas.microsoft.com/office/drawing/2010/main">
                  <a:noFill/>
                </a14:hiddenFill>
              </a:ext>
            </a:extLst>
          </p:spPr>
        </p:cxnSp>
        <p:cxnSp>
          <p:nvCxnSpPr>
            <p:cNvPr id="56" name="Straight Arrow Connector 55"/>
            <p:cNvCxnSpPr>
              <a:cxnSpLocks noChangeShapeType="1"/>
              <a:endCxn id="52" idx="0"/>
            </p:cNvCxnSpPr>
            <p:nvPr/>
          </p:nvCxnSpPr>
          <p:spPr bwMode="auto">
            <a:xfrm flipH="1">
              <a:off x="7161344" y="2571750"/>
              <a:ext cx="479711" cy="2527594"/>
            </a:xfrm>
            <a:prstGeom prst="straightConnector1">
              <a:avLst/>
            </a:prstGeom>
            <a:noFill/>
            <a:ln w="9525">
              <a:solidFill>
                <a:srgbClr val="4F81BD">
                  <a:lumMod val="95000"/>
                  <a:lumOff val="0"/>
                </a:srgbClr>
              </a:solidFill>
              <a:round/>
              <a:headEnd type="arrow" w="med" len="med"/>
              <a:tailEnd type="arrow" w="med" len="med"/>
            </a:ln>
            <a:extLst>
              <a:ext uri="{909E8E84-426E-40DD-AFC4-6F175D3DCCD1}">
                <a14:hiddenFill xmlns:a14="http://schemas.microsoft.com/office/drawing/2010/main">
                  <a:noFill/>
                </a14:hiddenFill>
              </a:ext>
            </a:extLst>
          </p:spPr>
        </p:cxnSp>
        <p:cxnSp>
          <p:nvCxnSpPr>
            <p:cNvPr id="57" name="Straight Arrow Connector 56"/>
            <p:cNvCxnSpPr>
              <a:cxnSpLocks noChangeShapeType="1"/>
              <a:endCxn id="51" idx="0"/>
            </p:cNvCxnSpPr>
            <p:nvPr/>
          </p:nvCxnSpPr>
          <p:spPr bwMode="auto">
            <a:xfrm flipH="1">
              <a:off x="6130213" y="2571750"/>
              <a:ext cx="1517863" cy="2546518"/>
            </a:xfrm>
            <a:prstGeom prst="straightConnector1">
              <a:avLst/>
            </a:prstGeom>
            <a:noFill/>
            <a:ln w="9525">
              <a:solidFill>
                <a:srgbClr val="4F81BD">
                  <a:lumMod val="95000"/>
                  <a:lumOff val="0"/>
                </a:srgbClr>
              </a:solidFill>
              <a:round/>
              <a:headEnd type="arrow" w="med" len="med"/>
              <a:tailEnd type="arrow" w="med" len="med"/>
            </a:ln>
            <a:extLst>
              <a:ext uri="{909E8E84-426E-40DD-AFC4-6F175D3DCCD1}">
                <a14:hiddenFill xmlns:a14="http://schemas.microsoft.com/office/drawing/2010/main">
                  <a:noFill/>
                </a14:hiddenFill>
              </a:ext>
            </a:extLst>
          </p:spPr>
        </p:cxnSp>
        <p:cxnSp>
          <p:nvCxnSpPr>
            <p:cNvPr id="58" name="Straight Arrow Connector 57"/>
            <p:cNvCxnSpPr>
              <a:cxnSpLocks noChangeShapeType="1"/>
              <a:endCxn id="59" idx="0"/>
            </p:cNvCxnSpPr>
            <p:nvPr/>
          </p:nvCxnSpPr>
          <p:spPr bwMode="auto">
            <a:xfrm>
              <a:off x="7658100" y="2571750"/>
              <a:ext cx="1548163" cy="2525919"/>
            </a:xfrm>
            <a:prstGeom prst="straightConnector1">
              <a:avLst/>
            </a:prstGeom>
            <a:noFill/>
            <a:ln w="9525">
              <a:solidFill>
                <a:srgbClr val="4F81BD">
                  <a:lumMod val="95000"/>
                  <a:lumOff val="0"/>
                </a:srgbClr>
              </a:solidFill>
              <a:round/>
              <a:headEnd type="arrow" w="med" len="med"/>
              <a:tailEnd type="arrow" w="med" len="med"/>
            </a:ln>
            <a:extLst>
              <a:ext uri="{909E8E84-426E-40DD-AFC4-6F175D3DCCD1}">
                <a14:hiddenFill xmlns:a14="http://schemas.microsoft.com/office/drawing/2010/main">
                  <a:noFill/>
                </a14:hiddenFill>
              </a:ext>
            </a:extLst>
          </p:spPr>
        </p:cxnSp>
        <p:sp>
          <p:nvSpPr>
            <p:cNvPr id="59" name="Rounded Rectangle 58"/>
            <p:cNvSpPr>
              <a:spLocks noChangeArrowheads="1"/>
            </p:cNvSpPr>
            <p:nvPr/>
          </p:nvSpPr>
          <p:spPr bwMode="auto">
            <a:xfrm>
              <a:off x="8727440" y="5097669"/>
              <a:ext cx="958850" cy="520700"/>
            </a:xfrm>
            <a:prstGeom prst="roundRect">
              <a:avLst>
                <a:gd name="adj" fmla="val 16667"/>
              </a:avLst>
            </a:prstGeom>
            <a:solidFill>
              <a:sysClr val="window" lastClr="FFFFFF">
                <a:lumMod val="100000"/>
                <a:lumOff val="0"/>
              </a:sysClr>
            </a:solidFill>
            <a:ln w="25400">
              <a:solidFill>
                <a:srgbClr val="4F81BD">
                  <a:lumMod val="100000"/>
                  <a:lumOff val="0"/>
                </a:srgbClr>
              </a:solidFill>
              <a:round/>
              <a:headEnd/>
              <a:tailEnd/>
            </a:ln>
          </p:spPr>
          <p:txBody>
            <a:bodyPr rot="0" vert="horz" wrap="square" lIns="91440" tIns="45720" rIns="91440" bIns="45720" anchor="ctr" anchorCtr="0" upright="1">
              <a:noAutofit/>
            </a:bodyPr>
            <a:lstStyle/>
            <a:p>
              <a:pPr algn="ctr">
                <a:spcAft>
                  <a:spcPts val="0"/>
                </a:spcAft>
              </a:pPr>
              <a:r>
                <a:rPr lang="fr-BE" sz="1000">
                  <a:latin typeface="Times New Roman" panose="02020603050405020304" pitchFamily="18" charset="0"/>
                  <a:ea typeface="Times New Roman" panose="02020603050405020304" pitchFamily="18" charset="0"/>
                </a:rPr>
                <a:t>Acteur de paiement 4</a:t>
              </a:r>
            </a:p>
          </p:txBody>
        </p:sp>
        <p:sp>
          <p:nvSpPr>
            <p:cNvPr id="60" name="Rounded Rectangle 59"/>
            <p:cNvSpPr>
              <a:spLocks noChangeArrowheads="1"/>
            </p:cNvSpPr>
            <p:nvPr/>
          </p:nvSpPr>
          <p:spPr bwMode="auto">
            <a:xfrm>
              <a:off x="8609421" y="3404643"/>
              <a:ext cx="1076867" cy="490494"/>
            </a:xfrm>
            <a:prstGeom prst="roundRect">
              <a:avLst>
                <a:gd name="adj" fmla="val 16667"/>
              </a:avLst>
            </a:prstGeom>
            <a:solidFill>
              <a:sysClr val="window" lastClr="FFFFFF">
                <a:lumMod val="100000"/>
                <a:lumOff val="0"/>
              </a:sysClr>
            </a:solidFill>
            <a:ln w="25400">
              <a:solidFill>
                <a:srgbClr val="4F81BD">
                  <a:lumMod val="100000"/>
                  <a:lumOff val="0"/>
                </a:srgbClr>
              </a:solidFill>
              <a:round/>
              <a:headEnd/>
              <a:tailEnd/>
            </a:ln>
          </p:spPr>
          <p:txBody>
            <a:bodyPr rot="0" vert="horz" wrap="square" lIns="91440" tIns="45720" rIns="91440" bIns="45720" anchor="ctr" anchorCtr="0" upright="1">
              <a:noAutofit/>
            </a:bodyPr>
            <a:lstStyle/>
            <a:p>
              <a:pPr algn="ctr">
                <a:spcAft>
                  <a:spcPts val="0"/>
                </a:spcAft>
              </a:pPr>
              <a:r>
                <a:rPr lang="fr-BE" sz="1000" dirty="0">
                  <a:latin typeface="Times New Roman" panose="02020603050405020304" pitchFamily="18" charset="0"/>
                  <a:ea typeface="Times New Roman" panose="02020603050405020304" pitchFamily="18" charset="0"/>
                </a:rPr>
                <a:t>EVA FONS</a:t>
              </a:r>
            </a:p>
            <a:p>
              <a:pPr algn="ctr">
                <a:spcAft>
                  <a:spcPts val="0"/>
                </a:spcAft>
              </a:pPr>
              <a:r>
                <a:rPr lang="fr-BE" sz="1000" dirty="0">
                  <a:latin typeface="Times New Roman" panose="02020603050405020304" pitchFamily="18" charset="0"/>
                  <a:ea typeface="Times New Roman" panose="02020603050405020304" pitchFamily="18" charset="0"/>
                </a:rPr>
                <a:t>Acteur public</a:t>
              </a:r>
            </a:p>
          </p:txBody>
        </p:sp>
        <p:cxnSp>
          <p:nvCxnSpPr>
            <p:cNvPr id="61" name="Straight Arrow Connector 60"/>
            <p:cNvCxnSpPr>
              <a:cxnSpLocks noChangeShapeType="1"/>
              <a:endCxn id="60" idx="0"/>
            </p:cNvCxnSpPr>
            <p:nvPr/>
          </p:nvCxnSpPr>
          <p:spPr bwMode="auto">
            <a:xfrm>
              <a:off x="7617522" y="2555323"/>
              <a:ext cx="1529735" cy="849320"/>
            </a:xfrm>
            <a:prstGeom prst="straightConnector1">
              <a:avLst/>
            </a:prstGeom>
            <a:noFill/>
            <a:ln w="9525">
              <a:solidFill>
                <a:srgbClr val="4F81BD">
                  <a:lumMod val="95000"/>
                  <a:lumOff val="0"/>
                </a:srgbClr>
              </a:solidFill>
              <a:round/>
              <a:headEnd type="arrow" w="med" len="med"/>
              <a:tailEnd type="arrow" w="med" len="med"/>
            </a:ln>
            <a:extLst>
              <a:ext uri="{909E8E84-426E-40DD-AFC4-6F175D3DCCD1}">
                <a14:hiddenFill xmlns:a14="http://schemas.microsoft.com/office/drawing/2010/main">
                  <a:noFill/>
                </a14:hiddenFill>
              </a:ext>
            </a:extLst>
          </p:spPr>
        </p:cxnSp>
      </p:grpSp>
      <p:cxnSp>
        <p:nvCxnSpPr>
          <p:cNvPr id="62" name="Straight Arrow Connector 61"/>
          <p:cNvCxnSpPr>
            <a:cxnSpLocks noChangeShapeType="1"/>
          </p:cNvCxnSpPr>
          <p:nvPr/>
        </p:nvCxnSpPr>
        <p:spPr bwMode="auto">
          <a:xfrm>
            <a:off x="3957536" y="3098585"/>
            <a:ext cx="675" cy="279982"/>
          </a:xfrm>
          <a:prstGeom prst="straightConnector1">
            <a:avLst/>
          </a:prstGeom>
          <a:noFill/>
          <a:ln w="9525">
            <a:solidFill>
              <a:srgbClr val="4F81BD">
                <a:lumMod val="95000"/>
                <a:lumOff val="0"/>
              </a:srgbClr>
            </a:solidFill>
            <a:round/>
            <a:headEnd type="arrow" w="med" len="med"/>
            <a:tailEnd type="arrow" w="med" len="med"/>
          </a:ln>
          <a:extLst>
            <a:ext uri="{909E8E84-426E-40DD-AFC4-6F175D3DCCD1}">
              <a14:hiddenFill xmlns:a14="http://schemas.microsoft.com/office/drawing/2010/main">
                <a:noFill/>
              </a14:hiddenFill>
            </a:ext>
          </a:extLst>
        </p:spPr>
      </p:cxnSp>
      <p:sp>
        <p:nvSpPr>
          <p:cNvPr id="63" name="Rounded Rectangle 62"/>
          <p:cNvSpPr>
            <a:spLocks noChangeArrowheads="1"/>
          </p:cNvSpPr>
          <p:nvPr/>
        </p:nvSpPr>
        <p:spPr bwMode="auto">
          <a:xfrm>
            <a:off x="445966" y="6335188"/>
            <a:ext cx="1299192" cy="307072"/>
          </a:xfrm>
          <a:prstGeom prst="roundRect">
            <a:avLst>
              <a:gd name="adj" fmla="val 16667"/>
            </a:avLst>
          </a:prstGeom>
          <a:solidFill>
            <a:sysClr val="window" lastClr="FFFFFF">
              <a:lumMod val="100000"/>
              <a:lumOff val="0"/>
            </a:sysClr>
          </a:solidFill>
          <a:ln w="25400">
            <a:solidFill>
              <a:srgbClr val="4F81BD">
                <a:lumMod val="100000"/>
                <a:lumOff val="0"/>
              </a:srgbClr>
            </a:solidFill>
            <a:round/>
            <a:headEnd/>
            <a:tailEnd/>
          </a:ln>
        </p:spPr>
        <p:txBody>
          <a:bodyPr rot="0" vert="horz" wrap="square" lIns="91440" tIns="45720" rIns="91440" bIns="45720" anchor="ctr" anchorCtr="0" upright="1">
            <a:noAutofit/>
          </a:bodyPr>
          <a:lstStyle/>
          <a:p>
            <a:pPr algn="ctr">
              <a:spcAft>
                <a:spcPts val="0"/>
              </a:spcAft>
            </a:pPr>
            <a:endParaRPr lang="en-US" sz="1400" b="1" dirty="0" smtClean="0">
              <a:solidFill>
                <a:srgbClr val="C4BC96"/>
              </a:solidFill>
              <a:effectLst/>
              <a:latin typeface="Times New Roman" panose="02020603050405020304" pitchFamily="18" charset="0"/>
              <a:ea typeface="Times New Roman" panose="02020603050405020304" pitchFamily="18" charset="0"/>
            </a:endParaRPr>
          </a:p>
          <a:p>
            <a:pPr algn="ctr">
              <a:spcAft>
                <a:spcPts val="0"/>
              </a:spcAft>
            </a:pPr>
            <a:r>
              <a:rPr lang="fr-BE" sz="1400" b="1" dirty="0" err="1" smtClean="0">
                <a:latin typeface="Times New Roman" panose="02020603050405020304" pitchFamily="18" charset="0"/>
                <a:ea typeface="Times New Roman" panose="02020603050405020304" pitchFamily="18" charset="0"/>
              </a:rPr>
              <a:t>Kind</a:t>
            </a:r>
            <a:r>
              <a:rPr lang="fr-BE" sz="1400" b="1" dirty="0" smtClean="0">
                <a:latin typeface="Times New Roman" panose="02020603050405020304" pitchFamily="18" charset="0"/>
                <a:ea typeface="Times New Roman" panose="02020603050405020304" pitchFamily="18" charset="0"/>
              </a:rPr>
              <a:t> &amp; </a:t>
            </a:r>
            <a:r>
              <a:rPr lang="fr-BE" sz="1400" b="1" dirty="0" err="1" smtClean="0">
                <a:latin typeface="Times New Roman" panose="02020603050405020304" pitchFamily="18" charset="0"/>
                <a:ea typeface="Times New Roman" panose="02020603050405020304" pitchFamily="18" charset="0"/>
              </a:rPr>
              <a:t>Gezin</a:t>
            </a:r>
            <a:endParaRPr lang="fr-BE" sz="1400" b="1" dirty="0">
              <a:latin typeface="Times New Roman" panose="02020603050405020304" pitchFamily="18" charset="0"/>
              <a:ea typeface="Times New Roman" panose="02020603050405020304" pitchFamily="18" charset="0"/>
            </a:endParaRPr>
          </a:p>
          <a:p>
            <a:pPr algn="ctr">
              <a:spcAft>
                <a:spcPts val="0"/>
              </a:spcAft>
            </a:pPr>
            <a:r>
              <a:rPr lang="fr-BE" sz="1200" dirty="0">
                <a:latin typeface="Times New Roman" panose="02020603050405020304" pitchFamily="18" charset="0"/>
                <a:ea typeface="Times New Roman" panose="02020603050405020304" pitchFamily="18" charset="0"/>
              </a:rPr>
              <a:t> </a:t>
            </a:r>
          </a:p>
        </p:txBody>
      </p:sp>
      <p:cxnSp>
        <p:nvCxnSpPr>
          <p:cNvPr id="64" name="Straight Arrow Connector 63"/>
          <p:cNvCxnSpPr>
            <a:cxnSpLocks noChangeShapeType="1"/>
            <a:endCxn id="37" idx="1"/>
          </p:cNvCxnSpPr>
          <p:nvPr/>
        </p:nvCxnSpPr>
        <p:spPr bwMode="auto">
          <a:xfrm flipV="1">
            <a:off x="1766736" y="2868415"/>
            <a:ext cx="1660605" cy="3565882"/>
          </a:xfrm>
          <a:prstGeom prst="straightConnector1">
            <a:avLst/>
          </a:prstGeom>
          <a:noFill/>
          <a:ln w="9525">
            <a:solidFill>
              <a:srgbClr val="4F81BD">
                <a:lumMod val="95000"/>
                <a:lumOff val="0"/>
              </a:srgbClr>
            </a:solidFill>
            <a:round/>
            <a:headEnd type="arrow" w="med" len="me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43164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fr-BE" altLang="en-US" smtClean="0"/>
              <a:t>Facts &amp; Figures 2018 </a:t>
            </a:r>
            <a:endParaRPr lang="en-US" altLang="en-US" dirty="0"/>
          </a:p>
        </p:txBody>
      </p:sp>
      <p:sp>
        <p:nvSpPr>
          <p:cNvPr id="22531" name="Content Placeholder 2"/>
          <p:cNvSpPr>
            <a:spLocks noGrp="1"/>
          </p:cNvSpPr>
          <p:nvPr>
            <p:ph idx="1"/>
          </p:nvPr>
        </p:nvSpPr>
        <p:spPr/>
        <p:txBody>
          <a:bodyPr>
            <a:normAutofit/>
          </a:bodyPr>
          <a:lstStyle/>
          <a:p>
            <a:r>
              <a:rPr lang="fr-BE" altLang="en-US" dirty="0"/>
              <a:t>G-Cloud</a:t>
            </a:r>
          </a:p>
          <a:p>
            <a:pPr lvl="1"/>
            <a:r>
              <a:rPr lang="fr-BE" altLang="en-US" dirty="0"/>
              <a:t>clients par services : </a:t>
            </a:r>
            <a:r>
              <a:rPr lang="fr-BE" altLang="en-US" dirty="0" err="1"/>
              <a:t>IaaS</a:t>
            </a:r>
            <a:r>
              <a:rPr lang="fr-BE" altLang="en-US" dirty="0"/>
              <a:t>  38 / </a:t>
            </a:r>
            <a:r>
              <a:rPr lang="fr-BE" altLang="en-US" dirty="0" err="1"/>
              <a:t>PaaS</a:t>
            </a:r>
            <a:r>
              <a:rPr lang="fr-BE" altLang="en-US" dirty="0"/>
              <a:t>  15 / IAP 32 / </a:t>
            </a:r>
            <a:r>
              <a:rPr lang="fr-BE" altLang="en-US" dirty="0" err="1"/>
              <a:t>UCCaaS</a:t>
            </a:r>
            <a:r>
              <a:rPr lang="fr-BE" altLang="en-US" dirty="0"/>
              <a:t> 15 / </a:t>
            </a:r>
            <a:r>
              <a:rPr lang="fr-BE" altLang="en-US" dirty="0" err="1"/>
              <a:t>Shad</a:t>
            </a:r>
            <a:r>
              <a:rPr lang="fr-BE" altLang="en-US" dirty="0"/>
              <a:t> 35 / </a:t>
            </a:r>
            <a:r>
              <a:rPr lang="fr-BE" altLang="en-US" dirty="0" err="1"/>
              <a:t>BaaS</a:t>
            </a:r>
            <a:r>
              <a:rPr lang="fr-BE" altLang="en-US" dirty="0"/>
              <a:t> 16</a:t>
            </a:r>
          </a:p>
          <a:p>
            <a:pPr lvl="1"/>
            <a:r>
              <a:rPr lang="fr-BE" altLang="en-US" dirty="0"/>
              <a:t>serveur : 2.445 machines virtuelles pour  31 tenants (espace privatif dédié à une ou plusieurs institutions au sein d’un espace global partagé) </a:t>
            </a:r>
          </a:p>
          <a:p>
            <a:pPr lvl="1"/>
            <a:r>
              <a:rPr lang="fr-BE" altLang="en-US" dirty="0" err="1"/>
              <a:t>Openshift</a:t>
            </a:r>
            <a:r>
              <a:rPr lang="fr-BE" altLang="en-US" dirty="0"/>
              <a:t> : 3.174 </a:t>
            </a:r>
            <a:r>
              <a:rPr lang="fr-BE" altLang="en-US" dirty="0" err="1"/>
              <a:t>Pods</a:t>
            </a:r>
            <a:r>
              <a:rPr lang="fr-BE" altLang="en-US" dirty="0"/>
              <a:t> (</a:t>
            </a:r>
            <a:r>
              <a:rPr lang="fr-BE" altLang="en-US" dirty="0" err="1"/>
              <a:t>deployment</a:t>
            </a:r>
            <a:r>
              <a:rPr lang="fr-BE" altLang="en-US" dirty="0"/>
              <a:t> </a:t>
            </a:r>
            <a:r>
              <a:rPr lang="fr-BE" altLang="en-US" dirty="0" err="1"/>
              <a:t>units</a:t>
            </a:r>
            <a:r>
              <a:rPr lang="fr-BE" altLang="en-US" dirty="0"/>
              <a:t>) pour 13 tenants</a:t>
            </a:r>
          </a:p>
          <a:p>
            <a:pPr lvl="1"/>
            <a:r>
              <a:rPr lang="fr-BE" altLang="en-US" dirty="0" err="1"/>
              <a:t>storage</a:t>
            </a:r>
            <a:r>
              <a:rPr lang="fr-BE" altLang="en-US" dirty="0"/>
              <a:t> :  de 500 </a:t>
            </a:r>
            <a:r>
              <a:rPr lang="fr-BE" altLang="en-US" dirty="0" err="1"/>
              <a:t>Tera</a:t>
            </a:r>
            <a:r>
              <a:rPr lang="fr-BE" altLang="en-US" dirty="0"/>
              <a:t> Bytes en 2016 à 2.500 TB in </a:t>
            </a:r>
            <a:r>
              <a:rPr lang="fr-BE" altLang="en-US" dirty="0" smtClean="0"/>
              <a:t>2018</a:t>
            </a:r>
            <a:r>
              <a:rPr lang="fr-FR" altLang="en-US" dirty="0" smtClean="0"/>
              <a:t> </a:t>
            </a:r>
          </a:p>
          <a:p>
            <a:r>
              <a:rPr lang="fr-BE" altLang="en-US" dirty="0" smtClean="0"/>
              <a:t>IAP - Internet Access Protection</a:t>
            </a:r>
          </a:p>
          <a:p>
            <a:pPr lvl="1"/>
            <a:r>
              <a:rPr lang="fr-FR" altLang="en-US" dirty="0" smtClean="0"/>
              <a:t>volumes stables, sans incidents majeurs</a:t>
            </a:r>
          </a:p>
          <a:p>
            <a:pPr lvl="1"/>
            <a:r>
              <a:rPr lang="fr-FR" altLang="en-US" dirty="0" smtClean="0"/>
              <a:t>nécessité de veille continue et rapidité de réaction</a:t>
            </a:r>
          </a:p>
          <a:p>
            <a:pPr lvl="1"/>
            <a:r>
              <a:rPr lang="fr-FR" dirty="0" smtClean="0"/>
              <a:t>nouveaux clients </a:t>
            </a:r>
            <a:r>
              <a:rPr lang="fr-FR" dirty="0" smtClean="0">
                <a:sym typeface="Wingdings" panose="05000000000000000000" pitchFamily="2" charset="2"/>
              </a:rPr>
              <a:t> </a:t>
            </a:r>
            <a:r>
              <a:rPr lang="fr-FR" dirty="0" err="1" smtClean="0"/>
              <a:t>Famiwal</a:t>
            </a:r>
            <a:r>
              <a:rPr lang="fr-FR" dirty="0" smtClean="0"/>
              <a:t> et  Défense nationale</a:t>
            </a:r>
          </a:p>
          <a:p>
            <a:pPr lvl="1"/>
            <a:r>
              <a:rPr lang="fr-FR" dirty="0" smtClean="0"/>
              <a:t>nouveaux services pour des clients existants </a:t>
            </a:r>
            <a:r>
              <a:rPr lang="fr-FR" dirty="0" smtClean="0">
                <a:sym typeface="Wingdings" panose="05000000000000000000" pitchFamily="2" charset="2"/>
              </a:rPr>
              <a:t></a:t>
            </a:r>
            <a:r>
              <a:rPr lang="fr-FR" dirty="0" smtClean="0"/>
              <a:t> SPF Sécurité sociale et SPF Affaires étrangères</a:t>
            </a:r>
          </a:p>
        </p:txBody>
      </p:sp>
      <p:sp>
        <p:nvSpPr>
          <p:cNvPr id="4" name="Slide Number Placeholder 3"/>
          <p:cNvSpPr>
            <a:spLocks noGrp="1"/>
          </p:cNvSpPr>
          <p:nvPr>
            <p:ph type="sldNum" sz="quarter" idx="10"/>
          </p:nvPr>
        </p:nvSpPr>
        <p:spPr/>
        <p:txBody>
          <a:bodyPr/>
          <a:lstStyle/>
          <a:p>
            <a:fld id="{33EB56E7-7BE6-4063-BC65-FDE3F4819DE3}" type="slidenum">
              <a:rPr lang="en-GB" smtClean="0"/>
              <a:pPr/>
              <a:t>12</a:t>
            </a:fld>
            <a:endParaRPr lang="en-GB" dirty="0"/>
          </a:p>
        </p:txBody>
      </p:sp>
    </p:spTree>
    <p:extLst>
      <p:ext uri="{BB962C8B-B14F-4D97-AF65-F5344CB8AC3E}">
        <p14:creationId xmlns:p14="http://schemas.microsoft.com/office/powerpoint/2010/main" val="673319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99592" y="394278"/>
            <a:ext cx="7747767" cy="656430"/>
          </a:xfrm>
        </p:spPr>
        <p:txBody>
          <a:bodyPr anchor="b"/>
          <a:lstStyle/>
          <a:p>
            <a:r>
              <a:rPr lang="nl-BE" sz="4000" dirty="0">
                <a:solidFill>
                  <a:srgbClr val="0087BE"/>
                </a:solidFill>
              </a:rPr>
              <a:t>Status G-Cloud Service </a:t>
            </a:r>
            <a:r>
              <a:rPr lang="nl-BE" sz="4000" dirty="0" smtClean="0">
                <a:solidFill>
                  <a:srgbClr val="0087BE"/>
                </a:solidFill>
              </a:rPr>
              <a:t>Portfolio </a:t>
            </a:r>
            <a:r>
              <a:rPr lang="nl-BE" sz="1300" dirty="0" smtClean="0">
                <a:solidFill>
                  <a:srgbClr val="0087BE"/>
                </a:solidFill>
              </a:rPr>
              <a:t>(23/11/2018)</a:t>
            </a:r>
            <a:r>
              <a:rPr lang="nl-BE" sz="1300" dirty="0" smtClean="0">
                <a:solidFill>
                  <a:srgbClr val="FF0000"/>
                </a:solidFill>
              </a:rPr>
              <a:t> </a:t>
            </a:r>
            <a:endParaRPr lang="en-GB" sz="1300" dirty="0">
              <a:solidFill>
                <a:srgbClr val="FF00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6376" y="55978"/>
            <a:ext cx="5777657" cy="405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0" y="1052736"/>
            <a:ext cx="9150882" cy="5278500"/>
            <a:chOff x="0" y="1052736"/>
            <a:chExt cx="9150882" cy="527850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52736"/>
              <a:ext cx="9150882" cy="527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Onthaa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7514"/>
            <a:stretch/>
          </p:blipFill>
          <p:spPr bwMode="auto">
            <a:xfrm>
              <a:off x="1828800" y="1293936"/>
              <a:ext cx="375249" cy="216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Onthaa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7514"/>
            <a:stretch/>
          </p:blipFill>
          <p:spPr bwMode="auto">
            <a:xfrm>
              <a:off x="4114800" y="1738536"/>
              <a:ext cx="375249" cy="216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Onthaa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7514"/>
            <a:stretch/>
          </p:blipFill>
          <p:spPr bwMode="auto">
            <a:xfrm>
              <a:off x="4114799" y="2132136"/>
              <a:ext cx="375249" cy="216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Onthaa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7514"/>
            <a:stretch/>
          </p:blipFill>
          <p:spPr bwMode="auto">
            <a:xfrm>
              <a:off x="4114798" y="2882231"/>
              <a:ext cx="375249" cy="216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ome"/>
            <p:cNvPicPr>
              <a:picLocks noChangeAspect="1" noChangeArrowheads="1"/>
            </p:cNvPicPr>
            <p:nvPr/>
          </p:nvPicPr>
          <p:blipFill rotWithShape="1">
            <a:blip r:embed="rId5">
              <a:extLst>
                <a:ext uri="{28A0092B-C50C-407E-A947-70E740481C1C}">
                  <a14:useLocalDpi xmlns:a14="http://schemas.microsoft.com/office/drawing/2010/main" val="0"/>
                </a:ext>
              </a:extLst>
            </a:blip>
            <a:srcRect r="63650"/>
            <a:stretch/>
          </p:blipFill>
          <p:spPr bwMode="auto">
            <a:xfrm>
              <a:off x="8744866" y="1262136"/>
              <a:ext cx="315547" cy="324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ome"/>
            <p:cNvPicPr>
              <a:picLocks noChangeAspect="1" noChangeArrowheads="1"/>
            </p:cNvPicPr>
            <p:nvPr/>
          </p:nvPicPr>
          <p:blipFill rotWithShape="1">
            <a:blip r:embed="rId5">
              <a:extLst>
                <a:ext uri="{28A0092B-C50C-407E-A947-70E740481C1C}">
                  <a14:useLocalDpi xmlns:a14="http://schemas.microsoft.com/office/drawing/2010/main" val="0"/>
                </a:ext>
              </a:extLst>
            </a:blip>
            <a:srcRect r="63650"/>
            <a:stretch/>
          </p:blipFill>
          <p:spPr bwMode="auto">
            <a:xfrm>
              <a:off x="1888502" y="2805336"/>
              <a:ext cx="315547" cy="324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ome"/>
            <p:cNvPicPr>
              <a:picLocks noChangeAspect="1" noChangeArrowheads="1"/>
            </p:cNvPicPr>
            <p:nvPr/>
          </p:nvPicPr>
          <p:blipFill rotWithShape="1">
            <a:blip r:embed="rId5">
              <a:extLst>
                <a:ext uri="{28A0092B-C50C-407E-A947-70E740481C1C}">
                  <a14:useLocalDpi xmlns:a14="http://schemas.microsoft.com/office/drawing/2010/main" val="0"/>
                </a:ext>
              </a:extLst>
            </a:blip>
            <a:srcRect r="63650"/>
            <a:stretch/>
          </p:blipFill>
          <p:spPr bwMode="auto">
            <a:xfrm>
              <a:off x="1891848" y="5515544"/>
              <a:ext cx="315547" cy="324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ome"/>
            <p:cNvPicPr>
              <a:picLocks noChangeAspect="1" noChangeArrowheads="1"/>
            </p:cNvPicPr>
            <p:nvPr/>
          </p:nvPicPr>
          <p:blipFill rotWithShape="1">
            <a:blip r:embed="rId5">
              <a:extLst>
                <a:ext uri="{28A0092B-C50C-407E-A947-70E740481C1C}">
                  <a14:useLocalDpi xmlns:a14="http://schemas.microsoft.com/office/drawing/2010/main" val="0"/>
                </a:ext>
              </a:extLst>
            </a:blip>
            <a:srcRect r="63650"/>
            <a:stretch/>
          </p:blipFill>
          <p:spPr bwMode="auto">
            <a:xfrm>
              <a:off x="1891848" y="5931060"/>
              <a:ext cx="315547" cy="32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ome"/>
            <p:cNvPicPr>
              <a:picLocks noChangeAspect="1" noChangeArrowheads="1"/>
            </p:cNvPicPr>
            <p:nvPr/>
          </p:nvPicPr>
          <p:blipFill rotWithShape="1">
            <a:blip r:embed="rId5">
              <a:extLst>
                <a:ext uri="{28A0092B-C50C-407E-A947-70E740481C1C}">
                  <a14:useLocalDpi xmlns:a14="http://schemas.microsoft.com/office/drawing/2010/main" val="0"/>
                </a:ext>
              </a:extLst>
            </a:blip>
            <a:srcRect r="63650"/>
            <a:stretch/>
          </p:blipFill>
          <p:spPr bwMode="auto">
            <a:xfrm>
              <a:off x="4174501" y="5515544"/>
              <a:ext cx="315547" cy="324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ome"/>
            <p:cNvPicPr>
              <a:picLocks noChangeAspect="1" noChangeArrowheads="1"/>
            </p:cNvPicPr>
            <p:nvPr/>
          </p:nvPicPr>
          <p:blipFill rotWithShape="1">
            <a:blip r:embed="rId5">
              <a:extLst>
                <a:ext uri="{28A0092B-C50C-407E-A947-70E740481C1C}">
                  <a14:useLocalDpi xmlns:a14="http://schemas.microsoft.com/office/drawing/2010/main" val="0"/>
                </a:ext>
              </a:extLst>
            </a:blip>
            <a:srcRect r="63650"/>
            <a:stretch/>
          </p:blipFill>
          <p:spPr bwMode="auto">
            <a:xfrm>
              <a:off x="8744866" y="5515544"/>
              <a:ext cx="315547" cy="324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ome"/>
            <p:cNvPicPr>
              <a:picLocks noChangeAspect="1" noChangeArrowheads="1"/>
            </p:cNvPicPr>
            <p:nvPr/>
          </p:nvPicPr>
          <p:blipFill rotWithShape="1">
            <a:blip r:embed="rId5">
              <a:extLst>
                <a:ext uri="{28A0092B-C50C-407E-A947-70E740481C1C}">
                  <a14:useLocalDpi xmlns:a14="http://schemas.microsoft.com/office/drawing/2010/main" val="0"/>
                </a:ext>
              </a:extLst>
            </a:blip>
            <a:srcRect r="63650"/>
            <a:stretch/>
          </p:blipFill>
          <p:spPr bwMode="auto">
            <a:xfrm>
              <a:off x="8744866" y="4382852"/>
              <a:ext cx="315547" cy="324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Federale Overheidsdienst Justitie"/>
            <p:cNvPicPr>
              <a:picLocks noChangeAspect="1" noChangeArrowheads="1"/>
            </p:cNvPicPr>
            <p:nvPr/>
          </p:nvPicPr>
          <p:blipFill rotWithShape="1">
            <a:blip r:embed="rId6">
              <a:extLst>
                <a:ext uri="{28A0092B-C50C-407E-A947-70E740481C1C}">
                  <a14:useLocalDpi xmlns:a14="http://schemas.microsoft.com/office/drawing/2010/main" val="0"/>
                </a:ext>
              </a:extLst>
            </a:blip>
            <a:srcRect r="75831"/>
            <a:stretch/>
          </p:blipFill>
          <p:spPr bwMode="auto">
            <a:xfrm>
              <a:off x="8350801" y="4426492"/>
              <a:ext cx="335999" cy="252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FOD Financiën"/>
            <p:cNvPicPr>
              <a:picLocks noChangeAspect="1" noChangeArrowheads="1"/>
            </p:cNvPicPr>
            <p:nvPr/>
          </p:nvPicPr>
          <p:blipFill rotWithShape="1">
            <a:blip r:embed="rId7">
              <a:extLst>
                <a:ext uri="{28A0092B-C50C-407E-A947-70E740481C1C}">
                  <a14:useLocalDpi xmlns:a14="http://schemas.microsoft.com/office/drawing/2010/main" val="0"/>
                </a:ext>
              </a:extLst>
            </a:blip>
            <a:srcRect r="67768"/>
            <a:stretch/>
          </p:blipFill>
          <p:spPr bwMode="auto">
            <a:xfrm>
              <a:off x="4222365" y="4788292"/>
              <a:ext cx="309427" cy="288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FOD Financiën"/>
            <p:cNvPicPr>
              <a:picLocks noChangeAspect="1" noChangeArrowheads="1"/>
            </p:cNvPicPr>
            <p:nvPr/>
          </p:nvPicPr>
          <p:blipFill rotWithShape="1">
            <a:blip r:embed="rId7">
              <a:extLst>
                <a:ext uri="{28A0092B-C50C-407E-A947-70E740481C1C}">
                  <a14:useLocalDpi xmlns:a14="http://schemas.microsoft.com/office/drawing/2010/main" val="0"/>
                </a:ext>
              </a:extLst>
            </a:blip>
            <a:srcRect r="67768"/>
            <a:stretch/>
          </p:blipFill>
          <p:spPr bwMode="auto">
            <a:xfrm>
              <a:off x="6472373" y="2840290"/>
              <a:ext cx="309427" cy="288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5" descr="FOD Beleid en Ondersteuni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69636"/>
            <a:stretch/>
          </p:blipFill>
          <p:spPr bwMode="auto">
            <a:xfrm>
              <a:off x="1910182" y="2091659"/>
              <a:ext cx="300559" cy="29695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5" descr="FOD Beleid en Ondersteuni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69636"/>
            <a:stretch/>
          </p:blipFill>
          <p:spPr bwMode="auto">
            <a:xfrm>
              <a:off x="6467685" y="1698059"/>
              <a:ext cx="300559" cy="29695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5" descr="FOD Beleid en Ondersteuni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69636"/>
            <a:stretch/>
          </p:blipFill>
          <p:spPr bwMode="auto">
            <a:xfrm>
              <a:off x="6470998" y="2091659"/>
              <a:ext cx="300559" cy="29695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7" descr="Homepagina"/>
            <p:cNvPicPr>
              <a:picLocks noChangeAspect="1" noChangeArrowheads="1"/>
            </p:cNvPicPr>
            <p:nvPr/>
          </p:nvPicPr>
          <p:blipFill rotWithShape="1">
            <a:blip r:embed="rId9">
              <a:extLst>
                <a:ext uri="{28A0092B-C50C-407E-A947-70E740481C1C}">
                  <a14:useLocalDpi xmlns:a14="http://schemas.microsoft.com/office/drawing/2010/main" val="0"/>
                </a:ext>
              </a:extLst>
            </a:blip>
            <a:srcRect r="69167"/>
            <a:stretch/>
          </p:blipFill>
          <p:spPr bwMode="auto">
            <a:xfrm>
              <a:off x="1938467" y="1695765"/>
              <a:ext cx="257269" cy="252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7" descr="Homepagina"/>
            <p:cNvPicPr>
              <a:picLocks noChangeAspect="1" noChangeArrowheads="1"/>
            </p:cNvPicPr>
            <p:nvPr/>
          </p:nvPicPr>
          <p:blipFill rotWithShape="1">
            <a:blip r:embed="rId9">
              <a:extLst>
                <a:ext uri="{28A0092B-C50C-407E-A947-70E740481C1C}">
                  <a14:useLocalDpi xmlns:a14="http://schemas.microsoft.com/office/drawing/2010/main" val="0"/>
                </a:ext>
              </a:extLst>
            </a:blip>
            <a:srcRect r="69167"/>
            <a:stretch/>
          </p:blipFill>
          <p:spPr bwMode="auto">
            <a:xfrm>
              <a:off x="6489329" y="1312317"/>
              <a:ext cx="257269" cy="252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1" descr="Startpagina RSZ -  Rijksdienst voor Sociale Zekerheid"/>
            <p:cNvPicPr>
              <a:picLocks noChangeAspect="1" noChangeArrowheads="1"/>
            </p:cNvPicPr>
            <p:nvPr/>
          </p:nvPicPr>
          <p:blipFill rotWithShape="1">
            <a:blip r:embed="rId10">
              <a:extLst>
                <a:ext uri="{28A0092B-C50C-407E-A947-70E740481C1C}">
                  <a14:useLocalDpi xmlns:a14="http://schemas.microsoft.com/office/drawing/2010/main" val="0"/>
                </a:ext>
              </a:extLst>
            </a:blip>
            <a:srcRect r="80335"/>
            <a:stretch/>
          </p:blipFill>
          <p:spPr bwMode="auto">
            <a:xfrm>
              <a:off x="8712460" y="4018743"/>
              <a:ext cx="347953" cy="216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3" descr="economie"/>
            <p:cNvPicPr>
              <a:picLocks noChangeAspect="1" noChangeArrowheads="1"/>
            </p:cNvPicPr>
            <p:nvPr/>
          </p:nvPicPr>
          <p:blipFill rotWithShape="1">
            <a:blip r:embed="rId11">
              <a:extLst>
                <a:ext uri="{28A0092B-C50C-407E-A947-70E740481C1C}">
                  <a14:useLocalDpi xmlns:a14="http://schemas.microsoft.com/office/drawing/2010/main" val="0"/>
                </a:ext>
              </a:extLst>
            </a:blip>
            <a:srcRect t="20097" r="81922" b="6442"/>
            <a:stretch/>
          </p:blipFill>
          <p:spPr bwMode="auto">
            <a:xfrm>
              <a:off x="1910156" y="3986808"/>
              <a:ext cx="281133" cy="252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3" descr="economie"/>
            <p:cNvPicPr>
              <a:picLocks noChangeAspect="1" noChangeArrowheads="1"/>
            </p:cNvPicPr>
            <p:nvPr/>
          </p:nvPicPr>
          <p:blipFill rotWithShape="1">
            <a:blip r:embed="rId11">
              <a:extLst>
                <a:ext uri="{28A0092B-C50C-407E-A947-70E740481C1C}">
                  <a14:useLocalDpi xmlns:a14="http://schemas.microsoft.com/office/drawing/2010/main" val="0"/>
                </a:ext>
              </a:extLst>
            </a:blip>
            <a:srcRect t="20097" r="81922" b="6442"/>
            <a:stretch/>
          </p:blipFill>
          <p:spPr bwMode="auto">
            <a:xfrm>
              <a:off x="1910156" y="4396550"/>
              <a:ext cx="281133" cy="252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3" descr="economie"/>
            <p:cNvPicPr>
              <a:picLocks noChangeAspect="1" noChangeArrowheads="1"/>
            </p:cNvPicPr>
            <p:nvPr/>
          </p:nvPicPr>
          <p:blipFill rotWithShape="1">
            <a:blip r:embed="rId11">
              <a:extLst>
                <a:ext uri="{28A0092B-C50C-407E-A947-70E740481C1C}">
                  <a14:useLocalDpi xmlns:a14="http://schemas.microsoft.com/office/drawing/2010/main" val="0"/>
                </a:ext>
              </a:extLst>
            </a:blip>
            <a:srcRect t="20097" r="81922" b="6442"/>
            <a:stretch/>
          </p:blipFill>
          <p:spPr bwMode="auto">
            <a:xfrm>
              <a:off x="1910156" y="4806292"/>
              <a:ext cx="281133" cy="252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3" descr="economie"/>
            <p:cNvPicPr>
              <a:picLocks noChangeAspect="1" noChangeArrowheads="1"/>
            </p:cNvPicPr>
            <p:nvPr/>
          </p:nvPicPr>
          <p:blipFill rotWithShape="1">
            <a:blip r:embed="rId11">
              <a:extLst>
                <a:ext uri="{28A0092B-C50C-407E-A947-70E740481C1C}">
                  <a14:useLocalDpi xmlns:a14="http://schemas.microsoft.com/office/drawing/2010/main" val="0"/>
                </a:ext>
              </a:extLst>
            </a:blip>
            <a:srcRect t="20097" r="81922" b="6442"/>
            <a:stretch/>
          </p:blipFill>
          <p:spPr bwMode="auto">
            <a:xfrm>
              <a:off x="4208915" y="4000743"/>
              <a:ext cx="281133" cy="252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3" descr="economie"/>
            <p:cNvPicPr>
              <a:picLocks noChangeAspect="1" noChangeArrowheads="1"/>
            </p:cNvPicPr>
            <p:nvPr/>
          </p:nvPicPr>
          <p:blipFill rotWithShape="1">
            <a:blip r:embed="rId11">
              <a:extLst>
                <a:ext uri="{28A0092B-C50C-407E-A947-70E740481C1C}">
                  <a14:useLocalDpi xmlns:a14="http://schemas.microsoft.com/office/drawing/2010/main" val="0"/>
                </a:ext>
              </a:extLst>
            </a:blip>
            <a:srcRect t="20097" r="81922" b="6442"/>
            <a:stretch/>
          </p:blipFill>
          <p:spPr bwMode="auto">
            <a:xfrm>
              <a:off x="4208915" y="4410485"/>
              <a:ext cx="281133" cy="252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3" descr="economie"/>
            <p:cNvPicPr>
              <a:picLocks noChangeAspect="1" noChangeArrowheads="1"/>
            </p:cNvPicPr>
            <p:nvPr/>
          </p:nvPicPr>
          <p:blipFill rotWithShape="1">
            <a:blip r:embed="rId11">
              <a:extLst>
                <a:ext uri="{28A0092B-C50C-407E-A947-70E740481C1C}">
                  <a14:useLocalDpi xmlns:a14="http://schemas.microsoft.com/office/drawing/2010/main" val="0"/>
                </a:ext>
              </a:extLst>
            </a:blip>
            <a:srcRect t="20097" r="81922" b="6442"/>
            <a:stretch/>
          </p:blipFill>
          <p:spPr bwMode="auto">
            <a:xfrm>
              <a:off x="4161857" y="1298136"/>
              <a:ext cx="281133" cy="2520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5" descr="Hom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04685" y="5978341"/>
              <a:ext cx="468052" cy="229437"/>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1241630" y="3335153"/>
              <a:ext cx="996126" cy="154511"/>
              <a:chOff x="2997059" y="3746400"/>
              <a:chExt cx="2088815" cy="324000"/>
            </a:xfrm>
          </p:grpSpPr>
          <p:pic>
            <p:nvPicPr>
              <p:cNvPr id="38" name="Picture 10" descr="FOD Financiën"/>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67768"/>
              <a:stretch/>
            </p:blipFill>
            <p:spPr bwMode="auto">
              <a:xfrm>
                <a:off x="2997059" y="3761388"/>
                <a:ext cx="309427" cy="2880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Home"/>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r="63650"/>
              <a:stretch/>
            </p:blipFill>
            <p:spPr bwMode="auto">
              <a:xfrm>
                <a:off x="3309502" y="3746400"/>
                <a:ext cx="315547" cy="3240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1" descr="Startpagina RSZ -  Rijksdienst voor Sociale Zekerheid"/>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80335"/>
              <a:stretch/>
            </p:blipFill>
            <p:spPr bwMode="auto">
              <a:xfrm>
                <a:off x="3634185" y="3797388"/>
                <a:ext cx="347953" cy="2160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5" descr="FOD Beleid en Ondersteunin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r="69636"/>
              <a:stretch/>
            </p:blipFill>
            <p:spPr bwMode="auto">
              <a:xfrm>
                <a:off x="4001864" y="3752434"/>
                <a:ext cx="300559" cy="29695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7" descr="Homepagina"/>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69167"/>
              <a:stretch/>
            </p:blipFill>
            <p:spPr bwMode="auto">
              <a:xfrm>
                <a:off x="4293956" y="3774911"/>
                <a:ext cx="257269" cy="2520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7" descr="https://www.ehealth.fgov.be/sites/default/files/ehealth_0.gif?141882270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79624" y="3784248"/>
                <a:ext cx="506250" cy="1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p:cNvGrpSpPr/>
            <p:nvPr/>
          </p:nvGrpSpPr>
          <p:grpSpPr>
            <a:xfrm>
              <a:off x="8477798" y="2892471"/>
              <a:ext cx="576064" cy="186715"/>
              <a:chOff x="7200292" y="3810760"/>
              <a:chExt cx="999623" cy="324000"/>
            </a:xfrm>
          </p:grpSpPr>
          <p:pic>
            <p:nvPicPr>
              <p:cNvPr id="45" name="Picture 19" descr="http://www.sfpd.fgov.be/img/logo.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200292" y="3830155"/>
                <a:ext cx="396044" cy="27987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Hom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63650"/>
              <a:stretch/>
            </p:blipFill>
            <p:spPr bwMode="auto">
              <a:xfrm>
                <a:off x="7884368" y="3810760"/>
                <a:ext cx="315547" cy="3240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descr="Federale Overheidsdienst Justitie"/>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r="75831"/>
              <a:stretch/>
            </p:blipFill>
            <p:spPr bwMode="auto">
              <a:xfrm>
                <a:off x="7524328" y="3854400"/>
                <a:ext cx="335999" cy="252000"/>
              </a:xfrm>
              <a:prstGeom prst="rect">
                <a:avLst/>
              </a:prstGeom>
              <a:noFill/>
              <a:extLst>
                <a:ext uri="{909E8E84-426E-40DD-AFC4-6F175D3DCCD1}">
                  <a14:hiddenFill xmlns:a14="http://schemas.microsoft.com/office/drawing/2010/main">
                    <a:solidFill>
                      <a:srgbClr val="FFFFFF"/>
                    </a:solidFill>
                  </a14:hiddenFill>
                </a:ext>
              </a:extLst>
            </p:spPr>
          </p:pic>
        </p:grpSp>
        <p:pic>
          <p:nvPicPr>
            <p:cNvPr id="48" name="Picture 25" descr="Home"/>
            <p:cNvPicPr>
              <a:picLocks noChangeAspect="1" noChangeArrowheads="1"/>
            </p:cNvPicPr>
            <p:nvPr/>
          </p:nvPicPr>
          <p:blipFill>
            <a:blip r:embed="rId12" cstate="print">
              <a:lum bright="70000" contrast="-70000"/>
              <a:extLst>
                <a:ext uri="{28A0092B-C50C-407E-A947-70E740481C1C}">
                  <a14:useLocalDpi xmlns:a14="http://schemas.microsoft.com/office/drawing/2010/main" val="0"/>
                </a:ext>
              </a:extLst>
            </a:blip>
            <a:srcRect/>
            <a:stretch>
              <a:fillRect/>
            </a:stretch>
          </p:blipFill>
          <p:spPr bwMode="auto">
            <a:xfrm>
              <a:off x="6304685" y="5562825"/>
              <a:ext cx="468052" cy="22943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Home"/>
            <p:cNvPicPr>
              <a:picLocks noChangeAspect="1" noChangeArrowheads="1"/>
            </p:cNvPicPr>
            <p:nvPr/>
          </p:nvPicPr>
          <p:blipFill rotWithShape="1">
            <a:blip r:embed="rId5">
              <a:lum bright="70000" contrast="-70000"/>
              <a:extLst>
                <a:ext uri="{28A0092B-C50C-407E-A947-70E740481C1C}">
                  <a14:useLocalDpi xmlns:a14="http://schemas.microsoft.com/office/drawing/2010/main" val="0"/>
                </a:ext>
              </a:extLst>
            </a:blip>
            <a:srcRect r="63650"/>
            <a:stretch/>
          </p:blipFill>
          <p:spPr bwMode="auto">
            <a:xfrm>
              <a:off x="4191707" y="5930984"/>
              <a:ext cx="315547" cy="3240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0" descr="FOD Financiën"/>
            <p:cNvPicPr>
              <a:picLocks noChangeAspect="1" noChangeArrowheads="1"/>
            </p:cNvPicPr>
            <p:nvPr/>
          </p:nvPicPr>
          <p:blipFill rotWithShape="1">
            <a:blip r:embed="rId7">
              <a:extLst>
                <a:ext uri="{28A0092B-C50C-407E-A947-70E740481C1C}">
                  <a14:useLocalDpi xmlns:a14="http://schemas.microsoft.com/office/drawing/2010/main" val="0"/>
                </a:ext>
              </a:extLst>
            </a:blip>
            <a:srcRect r="67768"/>
            <a:stretch/>
          </p:blipFill>
          <p:spPr bwMode="auto">
            <a:xfrm>
              <a:off x="3857532" y="5533544"/>
              <a:ext cx="309427" cy="28800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 descr="Logo IBZ"/>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432151" y="5539677"/>
              <a:ext cx="366680" cy="263899"/>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roup 51"/>
            <p:cNvGrpSpPr/>
            <p:nvPr/>
          </p:nvGrpSpPr>
          <p:grpSpPr>
            <a:xfrm>
              <a:off x="5927911" y="4036688"/>
              <a:ext cx="896580" cy="166144"/>
              <a:chOff x="5076056" y="4461836"/>
              <a:chExt cx="1748435" cy="324000"/>
            </a:xfrm>
          </p:grpSpPr>
          <p:grpSp>
            <p:nvGrpSpPr>
              <p:cNvPr id="53" name="Group 52"/>
              <p:cNvGrpSpPr/>
              <p:nvPr/>
            </p:nvGrpSpPr>
            <p:grpSpPr>
              <a:xfrm>
                <a:off x="5400092" y="4461836"/>
                <a:ext cx="1424399" cy="324000"/>
                <a:chOff x="5400092" y="4461836"/>
                <a:chExt cx="1424399" cy="324000"/>
              </a:xfrm>
            </p:grpSpPr>
            <p:pic>
              <p:nvPicPr>
                <p:cNvPr id="55" name="Picture 2" descr="Onthaal"/>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b="27514"/>
                <a:stretch/>
              </p:blipFill>
              <p:spPr bwMode="auto">
                <a:xfrm>
                  <a:off x="5400092" y="4519980"/>
                  <a:ext cx="375249" cy="21600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9" descr="http://www.sfpd.fgov.be/img/logo.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428447" y="4473116"/>
                  <a:ext cx="396044" cy="27987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Home"/>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r="63650"/>
                <a:stretch/>
              </p:blipFill>
              <p:spPr bwMode="auto">
                <a:xfrm>
                  <a:off x="5840629" y="4461836"/>
                  <a:ext cx="315547" cy="3240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0" descr="FOD Financiën"/>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67768"/>
                <a:stretch/>
              </p:blipFill>
              <p:spPr bwMode="auto">
                <a:xfrm>
                  <a:off x="6178643" y="4478636"/>
                  <a:ext cx="309427"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54" name="Picture 13"/>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076056" y="4496636"/>
                <a:ext cx="266538" cy="2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9" name="Group 58"/>
            <p:cNvGrpSpPr/>
            <p:nvPr/>
          </p:nvGrpSpPr>
          <p:grpSpPr>
            <a:xfrm>
              <a:off x="5927911" y="4454860"/>
              <a:ext cx="896580" cy="166144"/>
              <a:chOff x="5076056" y="4461836"/>
              <a:chExt cx="1748435" cy="324000"/>
            </a:xfrm>
          </p:grpSpPr>
          <p:grpSp>
            <p:nvGrpSpPr>
              <p:cNvPr id="60" name="Group 59"/>
              <p:cNvGrpSpPr/>
              <p:nvPr/>
            </p:nvGrpSpPr>
            <p:grpSpPr>
              <a:xfrm>
                <a:off x="5400092" y="4461836"/>
                <a:ext cx="1424399" cy="324000"/>
                <a:chOff x="5400092" y="4461836"/>
                <a:chExt cx="1424399" cy="324000"/>
              </a:xfrm>
            </p:grpSpPr>
            <p:pic>
              <p:nvPicPr>
                <p:cNvPr id="62" name="Picture 2" descr="Onthaal"/>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b="27514"/>
                <a:stretch/>
              </p:blipFill>
              <p:spPr bwMode="auto">
                <a:xfrm>
                  <a:off x="5400092" y="4519980"/>
                  <a:ext cx="375249" cy="21600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9" descr="http://www.sfpd.fgov.be/img/logo.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428447" y="4473116"/>
                  <a:ext cx="396044" cy="27987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 descr="Home"/>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r="63650"/>
                <a:stretch/>
              </p:blipFill>
              <p:spPr bwMode="auto">
                <a:xfrm>
                  <a:off x="5840629" y="4461836"/>
                  <a:ext cx="315547" cy="32400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0" descr="FOD Financiën"/>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67768"/>
                <a:stretch/>
              </p:blipFill>
              <p:spPr bwMode="auto">
                <a:xfrm>
                  <a:off x="6178643" y="4478636"/>
                  <a:ext cx="309427"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61" name="Picture 13"/>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076056" y="4496636"/>
                <a:ext cx="266538" cy="2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6" name="Group 65"/>
            <p:cNvGrpSpPr/>
            <p:nvPr/>
          </p:nvGrpSpPr>
          <p:grpSpPr>
            <a:xfrm>
              <a:off x="5927911" y="4873032"/>
              <a:ext cx="896580" cy="166144"/>
              <a:chOff x="5076056" y="4461836"/>
              <a:chExt cx="1748435" cy="324000"/>
            </a:xfrm>
          </p:grpSpPr>
          <p:grpSp>
            <p:nvGrpSpPr>
              <p:cNvPr id="67" name="Group 66"/>
              <p:cNvGrpSpPr/>
              <p:nvPr/>
            </p:nvGrpSpPr>
            <p:grpSpPr>
              <a:xfrm>
                <a:off x="5400092" y="4461836"/>
                <a:ext cx="1424399" cy="324000"/>
                <a:chOff x="5400092" y="4461836"/>
                <a:chExt cx="1424399" cy="324000"/>
              </a:xfrm>
            </p:grpSpPr>
            <p:pic>
              <p:nvPicPr>
                <p:cNvPr id="69" name="Picture 2" descr="Onthaal"/>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b="27514"/>
                <a:stretch/>
              </p:blipFill>
              <p:spPr bwMode="auto">
                <a:xfrm>
                  <a:off x="5400092" y="4519980"/>
                  <a:ext cx="375249" cy="21600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9" descr="http://www.sfpd.fgov.be/img/logo.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428447" y="4473116"/>
                  <a:ext cx="396044" cy="279871"/>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6" descr="Home"/>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r="63650"/>
                <a:stretch/>
              </p:blipFill>
              <p:spPr bwMode="auto">
                <a:xfrm>
                  <a:off x="5840629" y="4461836"/>
                  <a:ext cx="315547" cy="32400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0" descr="FOD Financiën"/>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67768"/>
                <a:stretch/>
              </p:blipFill>
              <p:spPr bwMode="auto">
                <a:xfrm>
                  <a:off x="6178643" y="4478636"/>
                  <a:ext cx="309427"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68" name="Picture 13"/>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076056" y="4496636"/>
                <a:ext cx="266538" cy="2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73" name="Picture 17" descr="Homepagina"/>
            <p:cNvPicPr>
              <a:picLocks noChangeAspect="1" noChangeArrowheads="1"/>
            </p:cNvPicPr>
            <p:nvPr/>
          </p:nvPicPr>
          <p:blipFill rotWithShape="1">
            <a:blip r:embed="rId9">
              <a:extLst>
                <a:ext uri="{28A0092B-C50C-407E-A947-70E740481C1C}">
                  <a14:useLocalDpi xmlns:a14="http://schemas.microsoft.com/office/drawing/2010/main" val="0"/>
                </a:ext>
              </a:extLst>
            </a:blip>
            <a:srcRect r="69167"/>
            <a:stretch/>
          </p:blipFill>
          <p:spPr bwMode="auto">
            <a:xfrm>
              <a:off x="3909690" y="4824292"/>
              <a:ext cx="257269" cy="25200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p:cNvSpPr>
            <a:spLocks noGrp="1"/>
          </p:cNvSpPr>
          <p:nvPr>
            <p:ph type="sldNum" sz="quarter" idx="12"/>
          </p:nvPr>
        </p:nvSpPr>
        <p:spPr/>
        <p:txBody>
          <a:bodyPr/>
          <a:lstStyle/>
          <a:p>
            <a:pPr>
              <a:defRPr/>
            </a:pPr>
            <a:r>
              <a:rPr lang="en-GB" dirty="0" smtClean="0"/>
              <a:t>13</a:t>
            </a:r>
            <a:endParaRPr lang="en-GB" dirty="0"/>
          </a:p>
        </p:txBody>
      </p:sp>
    </p:spTree>
    <p:extLst>
      <p:ext uri="{BB962C8B-B14F-4D97-AF65-F5344CB8AC3E}">
        <p14:creationId xmlns:p14="http://schemas.microsoft.com/office/powerpoint/2010/main" val="2729370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14</a:t>
            </a:fld>
            <a:endParaRPr lang="en-GB" dirty="0"/>
          </a:p>
        </p:txBody>
      </p:sp>
      <p:sp>
        <p:nvSpPr>
          <p:cNvPr id="6" name="Content Placeholder 5"/>
          <p:cNvSpPr>
            <a:spLocks noGrp="1"/>
          </p:cNvSpPr>
          <p:nvPr>
            <p:ph idx="1"/>
          </p:nvPr>
        </p:nvSpPr>
        <p:spPr/>
        <p:txBody>
          <a:bodyPr/>
          <a:lstStyle/>
          <a:p>
            <a:endParaRPr lang="en-US" dirty="0"/>
          </a:p>
        </p:txBody>
      </p:sp>
      <p:grpSp>
        <p:nvGrpSpPr>
          <p:cNvPr id="71" name="Group 70"/>
          <p:cNvGrpSpPr/>
          <p:nvPr/>
        </p:nvGrpSpPr>
        <p:grpSpPr>
          <a:xfrm>
            <a:off x="0" y="1172390"/>
            <a:ext cx="9144000" cy="5712994"/>
            <a:chOff x="1116330" y="1566227"/>
            <a:chExt cx="6911340" cy="3725545"/>
          </a:xfrm>
        </p:grpSpPr>
        <p:sp>
          <p:nvSpPr>
            <p:cNvPr id="8" name="Shape 276"/>
            <p:cNvSpPr/>
            <p:nvPr/>
          </p:nvSpPr>
          <p:spPr>
            <a:xfrm>
              <a:off x="1116330" y="1566227"/>
              <a:ext cx="6911340" cy="2227603"/>
            </a:xfrm>
            <a:custGeom>
              <a:avLst/>
              <a:gdLst/>
              <a:ahLst/>
              <a:cxnLst/>
              <a:rect l="0" t="0" r="0" b="0"/>
              <a:pathLst>
                <a:path w="6911518" h="2227656">
                  <a:moveTo>
                    <a:pt x="0" y="0"/>
                  </a:moveTo>
                  <a:lnTo>
                    <a:pt x="6911518" y="0"/>
                  </a:lnTo>
                  <a:lnTo>
                    <a:pt x="6911518" y="2227656"/>
                  </a:lnTo>
                  <a:lnTo>
                    <a:pt x="0" y="2227656"/>
                  </a:lnTo>
                  <a:lnTo>
                    <a:pt x="0" y="0"/>
                  </a:lnTo>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9" name="Shape 277"/>
            <p:cNvSpPr/>
            <p:nvPr/>
          </p:nvSpPr>
          <p:spPr>
            <a:xfrm>
              <a:off x="1116330" y="3793830"/>
              <a:ext cx="6911340" cy="1497942"/>
            </a:xfrm>
            <a:custGeom>
              <a:avLst/>
              <a:gdLst/>
              <a:ahLst/>
              <a:cxnLst/>
              <a:rect l="0" t="0" r="0" b="0"/>
              <a:pathLst>
                <a:path w="6911518" h="1497978">
                  <a:moveTo>
                    <a:pt x="0" y="0"/>
                  </a:moveTo>
                  <a:lnTo>
                    <a:pt x="6911518" y="0"/>
                  </a:lnTo>
                  <a:lnTo>
                    <a:pt x="6911518" y="1497978"/>
                  </a:lnTo>
                  <a:lnTo>
                    <a:pt x="0" y="1497978"/>
                  </a:lnTo>
                  <a:lnTo>
                    <a:pt x="0" y="0"/>
                  </a:lnTo>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10" name="Shape 8"/>
            <p:cNvSpPr/>
            <p:nvPr/>
          </p:nvSpPr>
          <p:spPr>
            <a:xfrm>
              <a:off x="2122964" y="1881573"/>
              <a:ext cx="227019" cy="224010"/>
            </a:xfrm>
            <a:custGeom>
              <a:avLst/>
              <a:gdLst/>
              <a:ahLst/>
              <a:cxnLst/>
              <a:rect l="0" t="0" r="0" b="0"/>
              <a:pathLst>
                <a:path w="227025" h="224015">
                  <a:moveTo>
                    <a:pt x="113487" y="0"/>
                  </a:moveTo>
                  <a:lnTo>
                    <a:pt x="140018" y="84074"/>
                  </a:lnTo>
                  <a:lnTo>
                    <a:pt x="227025" y="84074"/>
                  </a:lnTo>
                  <a:lnTo>
                    <a:pt x="155931" y="138290"/>
                  </a:lnTo>
                  <a:lnTo>
                    <a:pt x="183502" y="224015"/>
                  </a:lnTo>
                  <a:lnTo>
                    <a:pt x="113487" y="171818"/>
                  </a:lnTo>
                  <a:lnTo>
                    <a:pt x="42786" y="224015"/>
                  </a:lnTo>
                  <a:lnTo>
                    <a:pt x="70015" y="138100"/>
                  </a:lnTo>
                  <a:lnTo>
                    <a:pt x="0" y="84074"/>
                  </a:lnTo>
                  <a:lnTo>
                    <a:pt x="87338" y="84074"/>
                  </a:lnTo>
                  <a:lnTo>
                    <a:pt x="113487"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11" name="Shape 9"/>
            <p:cNvSpPr/>
            <p:nvPr/>
          </p:nvSpPr>
          <p:spPr>
            <a:xfrm>
              <a:off x="2462056" y="1865574"/>
              <a:ext cx="202611" cy="200020"/>
            </a:xfrm>
            <a:custGeom>
              <a:avLst/>
              <a:gdLst/>
              <a:ahLst/>
              <a:cxnLst/>
              <a:rect l="0" t="0" r="0" b="0"/>
              <a:pathLst>
                <a:path w="202616" h="200025">
                  <a:moveTo>
                    <a:pt x="101460" y="0"/>
                  </a:moveTo>
                  <a:lnTo>
                    <a:pt x="124816" y="75108"/>
                  </a:lnTo>
                  <a:lnTo>
                    <a:pt x="202616" y="75108"/>
                  </a:lnTo>
                  <a:lnTo>
                    <a:pt x="139332" y="123495"/>
                  </a:lnTo>
                  <a:lnTo>
                    <a:pt x="163728" y="200025"/>
                  </a:lnTo>
                  <a:lnTo>
                    <a:pt x="101460" y="153454"/>
                  </a:lnTo>
                  <a:lnTo>
                    <a:pt x="38202" y="200025"/>
                  </a:lnTo>
                  <a:lnTo>
                    <a:pt x="62586" y="123266"/>
                  </a:lnTo>
                  <a:lnTo>
                    <a:pt x="0" y="75108"/>
                  </a:lnTo>
                  <a:lnTo>
                    <a:pt x="77788" y="75108"/>
                  </a:lnTo>
                  <a:lnTo>
                    <a:pt x="101460"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12" name="Shape 10"/>
            <p:cNvSpPr/>
            <p:nvPr/>
          </p:nvSpPr>
          <p:spPr>
            <a:xfrm>
              <a:off x="2738918" y="1996225"/>
              <a:ext cx="165121" cy="162683"/>
            </a:xfrm>
            <a:custGeom>
              <a:avLst/>
              <a:gdLst/>
              <a:ahLst/>
              <a:cxnLst/>
              <a:rect l="0" t="0" r="0" b="0"/>
              <a:pathLst>
                <a:path w="165125" h="162687">
                  <a:moveTo>
                    <a:pt x="82740" y="0"/>
                  </a:moveTo>
                  <a:lnTo>
                    <a:pt x="101854" y="61049"/>
                  </a:lnTo>
                  <a:lnTo>
                    <a:pt x="165125" y="61049"/>
                  </a:lnTo>
                  <a:lnTo>
                    <a:pt x="113500" y="100444"/>
                  </a:lnTo>
                  <a:lnTo>
                    <a:pt x="133299" y="162687"/>
                  </a:lnTo>
                  <a:lnTo>
                    <a:pt x="82740" y="124854"/>
                  </a:lnTo>
                  <a:lnTo>
                    <a:pt x="31496" y="162687"/>
                  </a:lnTo>
                  <a:lnTo>
                    <a:pt x="51295" y="100292"/>
                  </a:lnTo>
                  <a:lnTo>
                    <a:pt x="0" y="61049"/>
                  </a:lnTo>
                  <a:lnTo>
                    <a:pt x="63665" y="61049"/>
                  </a:lnTo>
                  <a:lnTo>
                    <a:pt x="82740"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13" name="Shape 11"/>
            <p:cNvSpPr/>
            <p:nvPr/>
          </p:nvSpPr>
          <p:spPr>
            <a:xfrm>
              <a:off x="1768328" y="2009560"/>
              <a:ext cx="296639" cy="292588"/>
            </a:xfrm>
            <a:custGeom>
              <a:avLst/>
              <a:gdLst/>
              <a:ahLst/>
              <a:cxnLst/>
              <a:rect l="0" t="0" r="0" b="0"/>
              <a:pathLst>
                <a:path w="296647" h="292595">
                  <a:moveTo>
                    <a:pt x="148146" y="0"/>
                  </a:moveTo>
                  <a:lnTo>
                    <a:pt x="182791" y="109830"/>
                  </a:lnTo>
                  <a:lnTo>
                    <a:pt x="296647" y="109830"/>
                  </a:lnTo>
                  <a:lnTo>
                    <a:pt x="204026" y="180645"/>
                  </a:lnTo>
                  <a:lnTo>
                    <a:pt x="239738" y="292595"/>
                  </a:lnTo>
                  <a:lnTo>
                    <a:pt x="148146" y="224434"/>
                  </a:lnTo>
                  <a:lnTo>
                    <a:pt x="56172" y="292595"/>
                  </a:lnTo>
                  <a:lnTo>
                    <a:pt x="91224" y="180353"/>
                  </a:lnTo>
                  <a:lnTo>
                    <a:pt x="0" y="109830"/>
                  </a:lnTo>
                  <a:lnTo>
                    <a:pt x="113843" y="109830"/>
                  </a:lnTo>
                  <a:lnTo>
                    <a:pt x="148146"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14" name="Shape 12"/>
            <p:cNvSpPr/>
            <p:nvPr/>
          </p:nvSpPr>
          <p:spPr>
            <a:xfrm>
              <a:off x="1530331" y="2315462"/>
              <a:ext cx="318940" cy="314533"/>
            </a:xfrm>
            <a:custGeom>
              <a:avLst/>
              <a:gdLst/>
              <a:ahLst/>
              <a:cxnLst/>
              <a:rect l="0" t="0" r="0" b="0"/>
              <a:pathLst>
                <a:path w="318948" h="314541">
                  <a:moveTo>
                    <a:pt x="159512" y="0"/>
                  </a:moveTo>
                  <a:lnTo>
                    <a:pt x="196266" y="118085"/>
                  </a:lnTo>
                  <a:lnTo>
                    <a:pt x="318948" y="118085"/>
                  </a:lnTo>
                  <a:lnTo>
                    <a:pt x="219240" y="194183"/>
                  </a:lnTo>
                  <a:lnTo>
                    <a:pt x="257442" y="314541"/>
                  </a:lnTo>
                  <a:lnTo>
                    <a:pt x="159512" y="241287"/>
                  </a:lnTo>
                  <a:lnTo>
                    <a:pt x="60477" y="314541"/>
                  </a:lnTo>
                  <a:lnTo>
                    <a:pt x="98298" y="193904"/>
                  </a:lnTo>
                  <a:lnTo>
                    <a:pt x="0" y="118085"/>
                  </a:lnTo>
                  <a:lnTo>
                    <a:pt x="122364" y="118085"/>
                  </a:lnTo>
                  <a:lnTo>
                    <a:pt x="159512"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15" name="Shape 13"/>
            <p:cNvSpPr/>
            <p:nvPr/>
          </p:nvSpPr>
          <p:spPr>
            <a:xfrm>
              <a:off x="1503455" y="2696572"/>
              <a:ext cx="356798" cy="351884"/>
            </a:xfrm>
            <a:custGeom>
              <a:avLst/>
              <a:gdLst/>
              <a:ahLst/>
              <a:cxnLst/>
              <a:rect l="0" t="0" r="0" b="0"/>
              <a:pathLst>
                <a:path w="356807" h="351892">
                  <a:moveTo>
                    <a:pt x="178232" y="0"/>
                  </a:moveTo>
                  <a:lnTo>
                    <a:pt x="219608" y="132042"/>
                  </a:lnTo>
                  <a:lnTo>
                    <a:pt x="356807" y="132042"/>
                  </a:lnTo>
                  <a:lnTo>
                    <a:pt x="245085" y="217284"/>
                  </a:lnTo>
                  <a:lnTo>
                    <a:pt x="288214" y="351892"/>
                  </a:lnTo>
                  <a:lnTo>
                    <a:pt x="178562" y="269926"/>
                  </a:lnTo>
                  <a:lnTo>
                    <a:pt x="67551" y="351892"/>
                  </a:lnTo>
                  <a:lnTo>
                    <a:pt x="109982" y="216865"/>
                  </a:lnTo>
                  <a:lnTo>
                    <a:pt x="0" y="132042"/>
                  </a:lnTo>
                  <a:lnTo>
                    <a:pt x="137223" y="132042"/>
                  </a:lnTo>
                  <a:lnTo>
                    <a:pt x="178232"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16" name="Shape 14"/>
            <p:cNvSpPr/>
            <p:nvPr/>
          </p:nvSpPr>
          <p:spPr>
            <a:xfrm>
              <a:off x="1717048" y="3064395"/>
              <a:ext cx="373027" cy="367808"/>
            </a:xfrm>
            <a:custGeom>
              <a:avLst/>
              <a:gdLst/>
              <a:ahLst/>
              <a:cxnLst/>
              <a:rect l="0" t="0" r="0" b="0"/>
              <a:pathLst>
                <a:path w="373037" h="367817">
                  <a:moveTo>
                    <a:pt x="186334" y="0"/>
                  </a:moveTo>
                  <a:lnTo>
                    <a:pt x="229845" y="138024"/>
                  </a:lnTo>
                  <a:lnTo>
                    <a:pt x="373037" y="138024"/>
                  </a:lnTo>
                  <a:lnTo>
                    <a:pt x="256350" y="227050"/>
                  </a:lnTo>
                  <a:lnTo>
                    <a:pt x="301257" y="367817"/>
                  </a:lnTo>
                  <a:lnTo>
                    <a:pt x="186334" y="282143"/>
                  </a:lnTo>
                  <a:lnTo>
                    <a:pt x="70714" y="367817"/>
                  </a:lnTo>
                  <a:lnTo>
                    <a:pt x="114897" y="226758"/>
                  </a:lnTo>
                  <a:lnTo>
                    <a:pt x="0" y="138024"/>
                  </a:lnTo>
                  <a:lnTo>
                    <a:pt x="143205" y="138024"/>
                  </a:lnTo>
                  <a:lnTo>
                    <a:pt x="186334"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17" name="Shape 15"/>
            <p:cNvSpPr/>
            <p:nvPr/>
          </p:nvSpPr>
          <p:spPr>
            <a:xfrm>
              <a:off x="2147605" y="2136294"/>
              <a:ext cx="532484" cy="632166"/>
            </a:xfrm>
            <a:custGeom>
              <a:avLst/>
              <a:gdLst/>
              <a:ahLst/>
              <a:cxnLst/>
              <a:rect l="0" t="0" r="0" b="0"/>
              <a:pathLst>
                <a:path w="532498" h="632181">
                  <a:moveTo>
                    <a:pt x="286055" y="0"/>
                  </a:moveTo>
                  <a:cubicBezTo>
                    <a:pt x="360845" y="0"/>
                    <a:pt x="421577" y="22085"/>
                    <a:pt x="468287" y="66281"/>
                  </a:cubicBezTo>
                  <a:cubicBezTo>
                    <a:pt x="496087" y="92443"/>
                    <a:pt x="516928" y="129946"/>
                    <a:pt x="530847" y="178892"/>
                  </a:cubicBezTo>
                  <a:lnTo>
                    <a:pt x="408648" y="208077"/>
                  </a:lnTo>
                  <a:cubicBezTo>
                    <a:pt x="401422" y="176390"/>
                    <a:pt x="386347" y="151359"/>
                    <a:pt x="363398" y="133007"/>
                  </a:cubicBezTo>
                  <a:cubicBezTo>
                    <a:pt x="340474" y="114668"/>
                    <a:pt x="312585" y="105499"/>
                    <a:pt x="279794" y="105499"/>
                  </a:cubicBezTo>
                  <a:cubicBezTo>
                    <a:pt x="234480" y="105499"/>
                    <a:pt x="197714" y="121768"/>
                    <a:pt x="169507" y="154280"/>
                  </a:cubicBezTo>
                  <a:cubicBezTo>
                    <a:pt x="141275" y="186817"/>
                    <a:pt x="127178" y="239497"/>
                    <a:pt x="127178" y="312318"/>
                  </a:cubicBezTo>
                  <a:cubicBezTo>
                    <a:pt x="127178" y="389623"/>
                    <a:pt x="141072" y="444652"/>
                    <a:pt x="168885" y="477456"/>
                  </a:cubicBezTo>
                  <a:cubicBezTo>
                    <a:pt x="196660" y="510261"/>
                    <a:pt x="232816" y="526669"/>
                    <a:pt x="277292" y="526669"/>
                  </a:cubicBezTo>
                  <a:cubicBezTo>
                    <a:pt x="310096" y="526669"/>
                    <a:pt x="338328" y="516242"/>
                    <a:pt x="361950" y="495402"/>
                  </a:cubicBezTo>
                  <a:cubicBezTo>
                    <a:pt x="385572" y="474561"/>
                    <a:pt x="402539" y="441744"/>
                    <a:pt x="412826" y="396977"/>
                  </a:cubicBezTo>
                  <a:lnTo>
                    <a:pt x="532498" y="434937"/>
                  </a:lnTo>
                  <a:cubicBezTo>
                    <a:pt x="514160" y="501663"/>
                    <a:pt x="483641" y="551218"/>
                    <a:pt x="440970" y="583603"/>
                  </a:cubicBezTo>
                  <a:cubicBezTo>
                    <a:pt x="398298" y="615988"/>
                    <a:pt x="344145" y="632181"/>
                    <a:pt x="278537" y="632181"/>
                  </a:cubicBezTo>
                  <a:cubicBezTo>
                    <a:pt x="197371" y="632181"/>
                    <a:pt x="130632" y="604444"/>
                    <a:pt x="78384" y="548996"/>
                  </a:cubicBezTo>
                  <a:cubicBezTo>
                    <a:pt x="26124" y="493522"/>
                    <a:pt x="0" y="417690"/>
                    <a:pt x="0" y="321500"/>
                  </a:cubicBezTo>
                  <a:cubicBezTo>
                    <a:pt x="0" y="219761"/>
                    <a:pt x="26264" y="140729"/>
                    <a:pt x="78791" y="84430"/>
                  </a:cubicBezTo>
                  <a:cubicBezTo>
                    <a:pt x="131343" y="28143"/>
                    <a:pt x="200431" y="0"/>
                    <a:pt x="286055" y="0"/>
                  </a:cubicBez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18" name="Shape 16"/>
            <p:cNvSpPr/>
            <p:nvPr/>
          </p:nvSpPr>
          <p:spPr>
            <a:xfrm>
              <a:off x="2742695" y="2305171"/>
              <a:ext cx="228327" cy="462807"/>
            </a:xfrm>
            <a:custGeom>
              <a:avLst/>
              <a:gdLst/>
              <a:ahLst/>
              <a:cxnLst/>
              <a:rect l="0" t="0" r="0" b="0"/>
              <a:pathLst>
                <a:path w="228333" h="462818">
                  <a:moveTo>
                    <a:pt x="228105" y="0"/>
                  </a:moveTo>
                  <a:lnTo>
                    <a:pt x="228333" y="19"/>
                  </a:lnTo>
                  <a:lnTo>
                    <a:pt x="228333" y="95533"/>
                  </a:lnTo>
                  <a:lnTo>
                    <a:pt x="186307" y="104249"/>
                  </a:lnTo>
                  <a:cubicBezTo>
                    <a:pt x="173450" y="110087"/>
                    <a:pt x="161811" y="118840"/>
                    <a:pt x="151384" y="130505"/>
                  </a:cubicBezTo>
                  <a:cubicBezTo>
                    <a:pt x="130556" y="153886"/>
                    <a:pt x="120117" y="187516"/>
                    <a:pt x="120117" y="231445"/>
                  </a:cubicBezTo>
                  <a:cubicBezTo>
                    <a:pt x="120117" y="275361"/>
                    <a:pt x="130556" y="309004"/>
                    <a:pt x="151384" y="332346"/>
                  </a:cubicBezTo>
                  <a:cubicBezTo>
                    <a:pt x="161811" y="344030"/>
                    <a:pt x="173450" y="352790"/>
                    <a:pt x="186307" y="358629"/>
                  </a:cubicBezTo>
                  <a:lnTo>
                    <a:pt x="228333" y="367343"/>
                  </a:lnTo>
                  <a:lnTo>
                    <a:pt x="228333" y="462818"/>
                  </a:lnTo>
                  <a:lnTo>
                    <a:pt x="169472" y="456000"/>
                  </a:lnTo>
                  <a:cubicBezTo>
                    <a:pt x="150114" y="451409"/>
                    <a:pt x="131229" y="444525"/>
                    <a:pt x="112827" y="435356"/>
                  </a:cubicBezTo>
                  <a:cubicBezTo>
                    <a:pt x="75971" y="417005"/>
                    <a:pt x="47968" y="390106"/>
                    <a:pt x="28803" y="354660"/>
                  </a:cubicBezTo>
                  <a:cubicBezTo>
                    <a:pt x="9601" y="319202"/>
                    <a:pt x="0" y="276060"/>
                    <a:pt x="0" y="225171"/>
                  </a:cubicBezTo>
                  <a:cubicBezTo>
                    <a:pt x="0" y="186258"/>
                    <a:pt x="9601" y="148590"/>
                    <a:pt x="28803" y="112179"/>
                  </a:cubicBezTo>
                  <a:cubicBezTo>
                    <a:pt x="47968" y="75755"/>
                    <a:pt x="75133" y="47942"/>
                    <a:pt x="110312" y="28765"/>
                  </a:cubicBezTo>
                  <a:cubicBezTo>
                    <a:pt x="145478" y="9588"/>
                    <a:pt x="184747" y="0"/>
                    <a:pt x="228105" y="0"/>
                  </a:cubicBez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19" name="Shape 17"/>
            <p:cNvSpPr/>
            <p:nvPr/>
          </p:nvSpPr>
          <p:spPr>
            <a:xfrm>
              <a:off x="2971022" y="2305191"/>
              <a:ext cx="228708" cy="462859"/>
            </a:xfrm>
            <a:custGeom>
              <a:avLst/>
              <a:gdLst/>
              <a:ahLst/>
              <a:cxnLst/>
              <a:rect l="0" t="0" r="0" b="0"/>
              <a:pathLst>
                <a:path w="228714" h="462870">
                  <a:moveTo>
                    <a:pt x="0" y="0"/>
                  </a:moveTo>
                  <a:lnTo>
                    <a:pt x="47763" y="4059"/>
                  </a:lnTo>
                  <a:cubicBezTo>
                    <a:pt x="93485" y="12217"/>
                    <a:pt x="132394" y="32610"/>
                    <a:pt x="164503" y="65233"/>
                  </a:cubicBezTo>
                  <a:cubicBezTo>
                    <a:pt x="207315" y="108756"/>
                    <a:pt x="228714" y="163734"/>
                    <a:pt x="228714" y="230168"/>
                  </a:cubicBezTo>
                  <a:cubicBezTo>
                    <a:pt x="228714" y="297173"/>
                    <a:pt x="207111" y="352698"/>
                    <a:pt x="163868" y="396767"/>
                  </a:cubicBezTo>
                  <a:cubicBezTo>
                    <a:pt x="120650" y="440823"/>
                    <a:pt x="66230" y="462870"/>
                    <a:pt x="622" y="462870"/>
                  </a:cubicBezTo>
                  <a:lnTo>
                    <a:pt x="0" y="462798"/>
                  </a:lnTo>
                  <a:lnTo>
                    <a:pt x="0" y="367324"/>
                  </a:lnTo>
                  <a:lnTo>
                    <a:pt x="203" y="367366"/>
                  </a:lnTo>
                  <a:cubicBezTo>
                    <a:pt x="30772" y="367366"/>
                    <a:pt x="56439" y="355695"/>
                    <a:pt x="77140" y="332327"/>
                  </a:cubicBezTo>
                  <a:cubicBezTo>
                    <a:pt x="97853" y="308984"/>
                    <a:pt x="108217" y="275063"/>
                    <a:pt x="108217" y="230587"/>
                  </a:cubicBezTo>
                  <a:cubicBezTo>
                    <a:pt x="108217" y="187229"/>
                    <a:pt x="97853" y="153866"/>
                    <a:pt x="77140" y="130486"/>
                  </a:cubicBezTo>
                  <a:cubicBezTo>
                    <a:pt x="56439" y="107156"/>
                    <a:pt x="30772" y="95472"/>
                    <a:pt x="203" y="95472"/>
                  </a:cubicBezTo>
                  <a:lnTo>
                    <a:pt x="0" y="95514"/>
                  </a:lnTo>
                  <a:lnTo>
                    <a:pt x="0"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20" name="Shape 18"/>
            <p:cNvSpPr/>
            <p:nvPr/>
          </p:nvSpPr>
          <p:spPr>
            <a:xfrm>
              <a:off x="3271102" y="2305179"/>
              <a:ext cx="286886" cy="452858"/>
            </a:xfrm>
            <a:custGeom>
              <a:avLst/>
              <a:gdLst/>
              <a:ahLst/>
              <a:cxnLst/>
              <a:rect l="0" t="0" r="0" b="0"/>
              <a:pathLst>
                <a:path w="286893" h="452869">
                  <a:moveTo>
                    <a:pt x="209766" y="0"/>
                  </a:moveTo>
                  <a:cubicBezTo>
                    <a:pt x="236436" y="0"/>
                    <a:pt x="262166" y="7366"/>
                    <a:pt x="286893" y="22098"/>
                  </a:cubicBezTo>
                  <a:lnTo>
                    <a:pt x="250635" y="124257"/>
                  </a:lnTo>
                  <a:cubicBezTo>
                    <a:pt x="230886" y="111481"/>
                    <a:pt x="212535" y="105080"/>
                    <a:pt x="195593" y="105080"/>
                  </a:cubicBezTo>
                  <a:cubicBezTo>
                    <a:pt x="179172" y="105080"/>
                    <a:pt x="165265" y="109588"/>
                    <a:pt x="153873" y="118631"/>
                  </a:cubicBezTo>
                  <a:cubicBezTo>
                    <a:pt x="142481" y="127660"/>
                    <a:pt x="133502" y="144005"/>
                    <a:pt x="126987" y="167627"/>
                  </a:cubicBezTo>
                  <a:cubicBezTo>
                    <a:pt x="120447" y="191249"/>
                    <a:pt x="117196" y="240754"/>
                    <a:pt x="117196" y="316090"/>
                  </a:cubicBezTo>
                  <a:lnTo>
                    <a:pt x="117196" y="452869"/>
                  </a:lnTo>
                  <a:lnTo>
                    <a:pt x="0" y="452869"/>
                  </a:lnTo>
                  <a:lnTo>
                    <a:pt x="0" y="9995"/>
                  </a:lnTo>
                  <a:lnTo>
                    <a:pt x="108839" y="9995"/>
                  </a:lnTo>
                  <a:lnTo>
                    <a:pt x="108839" y="72961"/>
                  </a:lnTo>
                  <a:cubicBezTo>
                    <a:pt x="127483" y="43218"/>
                    <a:pt x="144221" y="23622"/>
                    <a:pt x="159093" y="14161"/>
                  </a:cubicBezTo>
                  <a:cubicBezTo>
                    <a:pt x="173965" y="4712"/>
                    <a:pt x="190843" y="0"/>
                    <a:pt x="209766" y="0"/>
                  </a:cubicBez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21" name="Shape 19"/>
            <p:cNvSpPr/>
            <p:nvPr/>
          </p:nvSpPr>
          <p:spPr>
            <a:xfrm>
              <a:off x="3589758" y="2309239"/>
              <a:ext cx="214338" cy="617267"/>
            </a:xfrm>
            <a:custGeom>
              <a:avLst/>
              <a:gdLst/>
              <a:ahLst/>
              <a:cxnLst/>
              <a:rect l="0" t="0" r="0" b="0"/>
              <a:pathLst>
                <a:path w="214344" h="617282">
                  <a:moveTo>
                    <a:pt x="214344" y="0"/>
                  </a:moveTo>
                  <a:lnTo>
                    <a:pt x="214344" y="88771"/>
                  </a:lnTo>
                  <a:lnTo>
                    <a:pt x="176289" y="96793"/>
                  </a:lnTo>
                  <a:cubicBezTo>
                    <a:pt x="164401" y="102319"/>
                    <a:pt x="153733" y="110609"/>
                    <a:pt x="144285" y="121664"/>
                  </a:cubicBezTo>
                  <a:cubicBezTo>
                    <a:pt x="125387" y="143750"/>
                    <a:pt x="115938" y="176490"/>
                    <a:pt x="115938" y="219874"/>
                  </a:cubicBezTo>
                  <a:cubicBezTo>
                    <a:pt x="115938" y="269619"/>
                    <a:pt x="125793" y="306386"/>
                    <a:pt x="145529" y="330160"/>
                  </a:cubicBezTo>
                  <a:cubicBezTo>
                    <a:pt x="155404" y="342047"/>
                    <a:pt x="166354" y="350960"/>
                    <a:pt x="178379" y="356900"/>
                  </a:cubicBezTo>
                  <a:lnTo>
                    <a:pt x="214344" y="365053"/>
                  </a:lnTo>
                  <a:lnTo>
                    <a:pt x="214344" y="455463"/>
                  </a:lnTo>
                  <a:lnTo>
                    <a:pt x="211471" y="455163"/>
                  </a:lnTo>
                  <a:cubicBezTo>
                    <a:pt x="200384" y="452731"/>
                    <a:pt x="189871" y="449083"/>
                    <a:pt x="179934" y="444219"/>
                  </a:cubicBezTo>
                  <a:cubicBezTo>
                    <a:pt x="160058" y="434491"/>
                    <a:pt x="139141" y="417803"/>
                    <a:pt x="117183" y="394181"/>
                  </a:cubicBezTo>
                  <a:lnTo>
                    <a:pt x="117183" y="617282"/>
                  </a:lnTo>
                  <a:lnTo>
                    <a:pt x="0" y="617282"/>
                  </a:lnTo>
                  <a:lnTo>
                    <a:pt x="0" y="5942"/>
                  </a:lnTo>
                  <a:lnTo>
                    <a:pt x="109245" y="5942"/>
                  </a:lnTo>
                  <a:lnTo>
                    <a:pt x="109245" y="71004"/>
                  </a:lnTo>
                  <a:cubicBezTo>
                    <a:pt x="123431" y="48741"/>
                    <a:pt x="142608" y="30682"/>
                    <a:pt x="166802" y="16775"/>
                  </a:cubicBezTo>
                  <a:cubicBezTo>
                    <a:pt x="178899" y="9828"/>
                    <a:pt x="191652" y="4618"/>
                    <a:pt x="205067" y="1145"/>
                  </a:cubicBezTo>
                  <a:lnTo>
                    <a:pt x="214344"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22" name="Shape 20"/>
            <p:cNvSpPr/>
            <p:nvPr/>
          </p:nvSpPr>
          <p:spPr>
            <a:xfrm>
              <a:off x="3804097" y="2305174"/>
              <a:ext cx="217666" cy="462866"/>
            </a:xfrm>
            <a:custGeom>
              <a:avLst/>
              <a:gdLst/>
              <a:ahLst/>
              <a:cxnLst/>
              <a:rect l="0" t="0" r="0" b="0"/>
              <a:pathLst>
                <a:path w="217672" h="462877">
                  <a:moveTo>
                    <a:pt x="32950" y="0"/>
                  </a:moveTo>
                  <a:cubicBezTo>
                    <a:pt x="84373" y="0"/>
                    <a:pt x="128035" y="20155"/>
                    <a:pt x="163887" y="60465"/>
                  </a:cubicBezTo>
                  <a:cubicBezTo>
                    <a:pt x="199752" y="100775"/>
                    <a:pt x="217672" y="156934"/>
                    <a:pt x="217672" y="228943"/>
                  </a:cubicBezTo>
                  <a:cubicBezTo>
                    <a:pt x="217672" y="302895"/>
                    <a:pt x="199612" y="360362"/>
                    <a:pt x="163468" y="401371"/>
                  </a:cubicBezTo>
                  <a:cubicBezTo>
                    <a:pt x="127324" y="442366"/>
                    <a:pt x="83534" y="462877"/>
                    <a:pt x="32112" y="462877"/>
                  </a:cubicBezTo>
                  <a:lnTo>
                    <a:pt x="0" y="459528"/>
                  </a:lnTo>
                  <a:lnTo>
                    <a:pt x="0" y="369119"/>
                  </a:lnTo>
                  <a:lnTo>
                    <a:pt x="3334" y="369875"/>
                  </a:lnTo>
                  <a:cubicBezTo>
                    <a:pt x="30588" y="369875"/>
                    <a:pt x="53232" y="358978"/>
                    <a:pt x="71292" y="337160"/>
                  </a:cubicBezTo>
                  <a:cubicBezTo>
                    <a:pt x="89376" y="315328"/>
                    <a:pt x="98406" y="279540"/>
                    <a:pt x="98406" y="229756"/>
                  </a:cubicBezTo>
                  <a:cubicBezTo>
                    <a:pt x="98406" y="183350"/>
                    <a:pt x="89097" y="148869"/>
                    <a:pt x="70479" y="126352"/>
                  </a:cubicBezTo>
                  <a:cubicBezTo>
                    <a:pt x="51848" y="103835"/>
                    <a:pt x="28772" y="92570"/>
                    <a:pt x="1264" y="92570"/>
                  </a:cubicBezTo>
                  <a:lnTo>
                    <a:pt x="0" y="92837"/>
                  </a:lnTo>
                  <a:lnTo>
                    <a:pt x="0" y="4066"/>
                  </a:lnTo>
                  <a:lnTo>
                    <a:pt x="32950"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23" name="Shape 21"/>
            <p:cNvSpPr/>
            <p:nvPr/>
          </p:nvSpPr>
          <p:spPr>
            <a:xfrm>
              <a:off x="4072266" y="2305171"/>
              <a:ext cx="228321" cy="462806"/>
            </a:xfrm>
            <a:custGeom>
              <a:avLst/>
              <a:gdLst/>
              <a:ahLst/>
              <a:cxnLst/>
              <a:rect l="0" t="0" r="0" b="0"/>
              <a:pathLst>
                <a:path w="228327" h="462817">
                  <a:moveTo>
                    <a:pt x="228117" y="0"/>
                  </a:moveTo>
                  <a:lnTo>
                    <a:pt x="228327" y="18"/>
                  </a:lnTo>
                  <a:lnTo>
                    <a:pt x="228327" y="95535"/>
                  </a:lnTo>
                  <a:lnTo>
                    <a:pt x="186312" y="104249"/>
                  </a:lnTo>
                  <a:cubicBezTo>
                    <a:pt x="173453" y="110087"/>
                    <a:pt x="161811" y="118840"/>
                    <a:pt x="151384" y="130505"/>
                  </a:cubicBezTo>
                  <a:cubicBezTo>
                    <a:pt x="130531" y="153886"/>
                    <a:pt x="120117" y="187516"/>
                    <a:pt x="120117" y="231445"/>
                  </a:cubicBezTo>
                  <a:cubicBezTo>
                    <a:pt x="120117" y="275361"/>
                    <a:pt x="130531" y="309004"/>
                    <a:pt x="151384" y="332346"/>
                  </a:cubicBezTo>
                  <a:cubicBezTo>
                    <a:pt x="161811" y="344030"/>
                    <a:pt x="173453" y="352790"/>
                    <a:pt x="186312" y="358629"/>
                  </a:cubicBezTo>
                  <a:lnTo>
                    <a:pt x="228327" y="367342"/>
                  </a:lnTo>
                  <a:lnTo>
                    <a:pt x="228327" y="462817"/>
                  </a:lnTo>
                  <a:lnTo>
                    <a:pt x="169472" y="456000"/>
                  </a:lnTo>
                  <a:cubicBezTo>
                    <a:pt x="150114" y="451409"/>
                    <a:pt x="131229" y="444525"/>
                    <a:pt x="112827" y="435356"/>
                  </a:cubicBezTo>
                  <a:cubicBezTo>
                    <a:pt x="75971" y="417005"/>
                    <a:pt x="47968" y="390106"/>
                    <a:pt x="28778" y="354660"/>
                  </a:cubicBezTo>
                  <a:cubicBezTo>
                    <a:pt x="9614" y="319202"/>
                    <a:pt x="0" y="276060"/>
                    <a:pt x="0" y="225171"/>
                  </a:cubicBezTo>
                  <a:cubicBezTo>
                    <a:pt x="0" y="186258"/>
                    <a:pt x="9614" y="148590"/>
                    <a:pt x="28778" y="112179"/>
                  </a:cubicBezTo>
                  <a:cubicBezTo>
                    <a:pt x="47968" y="75755"/>
                    <a:pt x="75133" y="47942"/>
                    <a:pt x="110312" y="28765"/>
                  </a:cubicBezTo>
                  <a:cubicBezTo>
                    <a:pt x="145491" y="9588"/>
                    <a:pt x="184747" y="0"/>
                    <a:pt x="228117" y="0"/>
                  </a:cubicBez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24" name="Shape 22"/>
            <p:cNvSpPr/>
            <p:nvPr/>
          </p:nvSpPr>
          <p:spPr>
            <a:xfrm>
              <a:off x="4300586" y="2305189"/>
              <a:ext cx="228715" cy="462861"/>
            </a:xfrm>
            <a:custGeom>
              <a:avLst/>
              <a:gdLst/>
              <a:ahLst/>
              <a:cxnLst/>
              <a:rect l="0" t="0" r="0" b="0"/>
              <a:pathLst>
                <a:path w="228721" h="462872">
                  <a:moveTo>
                    <a:pt x="0" y="0"/>
                  </a:moveTo>
                  <a:lnTo>
                    <a:pt x="47775" y="4061"/>
                  </a:lnTo>
                  <a:cubicBezTo>
                    <a:pt x="93491" y="12219"/>
                    <a:pt x="132401" y="32612"/>
                    <a:pt x="164510" y="65235"/>
                  </a:cubicBezTo>
                  <a:cubicBezTo>
                    <a:pt x="207321" y="108758"/>
                    <a:pt x="228721" y="163736"/>
                    <a:pt x="228721" y="230170"/>
                  </a:cubicBezTo>
                  <a:cubicBezTo>
                    <a:pt x="228721" y="297175"/>
                    <a:pt x="207118" y="352699"/>
                    <a:pt x="163887" y="396768"/>
                  </a:cubicBezTo>
                  <a:cubicBezTo>
                    <a:pt x="120657" y="440825"/>
                    <a:pt x="66237" y="462872"/>
                    <a:pt x="629" y="462872"/>
                  </a:cubicBezTo>
                  <a:lnTo>
                    <a:pt x="0" y="462799"/>
                  </a:lnTo>
                  <a:lnTo>
                    <a:pt x="0" y="367324"/>
                  </a:lnTo>
                  <a:lnTo>
                    <a:pt x="210" y="367368"/>
                  </a:lnTo>
                  <a:cubicBezTo>
                    <a:pt x="30779" y="367368"/>
                    <a:pt x="56445" y="355697"/>
                    <a:pt x="77146" y="332328"/>
                  </a:cubicBezTo>
                  <a:cubicBezTo>
                    <a:pt x="97860" y="308986"/>
                    <a:pt x="108210" y="275064"/>
                    <a:pt x="108210" y="230589"/>
                  </a:cubicBezTo>
                  <a:cubicBezTo>
                    <a:pt x="108210" y="187231"/>
                    <a:pt x="97860" y="153868"/>
                    <a:pt x="77146" y="130487"/>
                  </a:cubicBezTo>
                  <a:cubicBezTo>
                    <a:pt x="56445" y="107157"/>
                    <a:pt x="30779" y="95473"/>
                    <a:pt x="210" y="95473"/>
                  </a:cubicBezTo>
                  <a:lnTo>
                    <a:pt x="0" y="95517"/>
                  </a:lnTo>
                  <a:lnTo>
                    <a:pt x="0"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25" name="Shape 23"/>
            <p:cNvSpPr/>
            <p:nvPr/>
          </p:nvSpPr>
          <p:spPr>
            <a:xfrm>
              <a:off x="4600686" y="2305179"/>
              <a:ext cx="286886" cy="452858"/>
            </a:xfrm>
            <a:custGeom>
              <a:avLst/>
              <a:gdLst/>
              <a:ahLst/>
              <a:cxnLst/>
              <a:rect l="0" t="0" r="0" b="0"/>
              <a:pathLst>
                <a:path w="286893" h="452869">
                  <a:moveTo>
                    <a:pt x="209753" y="0"/>
                  </a:moveTo>
                  <a:cubicBezTo>
                    <a:pt x="236436" y="0"/>
                    <a:pt x="262154" y="7366"/>
                    <a:pt x="286893" y="22098"/>
                  </a:cubicBezTo>
                  <a:lnTo>
                    <a:pt x="250622" y="124257"/>
                  </a:lnTo>
                  <a:cubicBezTo>
                    <a:pt x="230886" y="111481"/>
                    <a:pt x="212522" y="105080"/>
                    <a:pt x="195568" y="105080"/>
                  </a:cubicBezTo>
                  <a:cubicBezTo>
                    <a:pt x="179159" y="105080"/>
                    <a:pt x="165253" y="109588"/>
                    <a:pt x="153874" y="118631"/>
                  </a:cubicBezTo>
                  <a:cubicBezTo>
                    <a:pt x="142469" y="127660"/>
                    <a:pt x="133503" y="144005"/>
                    <a:pt x="126975" y="167627"/>
                  </a:cubicBezTo>
                  <a:cubicBezTo>
                    <a:pt x="120434" y="191249"/>
                    <a:pt x="117170" y="240754"/>
                    <a:pt x="117170" y="316090"/>
                  </a:cubicBezTo>
                  <a:lnTo>
                    <a:pt x="117170" y="452869"/>
                  </a:lnTo>
                  <a:lnTo>
                    <a:pt x="0" y="452869"/>
                  </a:lnTo>
                  <a:lnTo>
                    <a:pt x="0" y="9995"/>
                  </a:lnTo>
                  <a:lnTo>
                    <a:pt x="108839" y="9995"/>
                  </a:lnTo>
                  <a:lnTo>
                    <a:pt x="108839" y="72961"/>
                  </a:lnTo>
                  <a:cubicBezTo>
                    <a:pt x="127457" y="43218"/>
                    <a:pt x="144209" y="23622"/>
                    <a:pt x="159093" y="14161"/>
                  </a:cubicBezTo>
                  <a:cubicBezTo>
                    <a:pt x="173965" y="4712"/>
                    <a:pt x="190843" y="0"/>
                    <a:pt x="209753" y="0"/>
                  </a:cubicBez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26" name="Shape 24"/>
            <p:cNvSpPr/>
            <p:nvPr/>
          </p:nvSpPr>
          <p:spPr>
            <a:xfrm>
              <a:off x="4891791" y="2490862"/>
              <a:ext cx="196210" cy="277181"/>
            </a:xfrm>
            <a:custGeom>
              <a:avLst/>
              <a:gdLst/>
              <a:ahLst/>
              <a:cxnLst/>
              <a:rect l="0" t="0" r="0" b="0"/>
              <a:pathLst>
                <a:path w="196215" h="277188">
                  <a:moveTo>
                    <a:pt x="196215" y="0"/>
                  </a:moveTo>
                  <a:lnTo>
                    <a:pt x="196215" y="74403"/>
                  </a:lnTo>
                  <a:lnTo>
                    <a:pt x="163582" y="82759"/>
                  </a:lnTo>
                  <a:cubicBezTo>
                    <a:pt x="152952" y="86167"/>
                    <a:pt x="145142" y="89539"/>
                    <a:pt x="140145" y="92873"/>
                  </a:cubicBezTo>
                  <a:cubicBezTo>
                    <a:pt x="124828" y="103693"/>
                    <a:pt x="117196" y="117473"/>
                    <a:pt x="117196" y="134148"/>
                  </a:cubicBezTo>
                  <a:cubicBezTo>
                    <a:pt x="117196" y="150544"/>
                    <a:pt x="123304" y="164730"/>
                    <a:pt x="135547" y="176693"/>
                  </a:cubicBezTo>
                  <a:cubicBezTo>
                    <a:pt x="147777" y="188644"/>
                    <a:pt x="163335" y="194613"/>
                    <a:pt x="182257" y="194613"/>
                  </a:cubicBezTo>
                  <a:lnTo>
                    <a:pt x="196215" y="192262"/>
                  </a:lnTo>
                  <a:lnTo>
                    <a:pt x="196215" y="270017"/>
                  </a:lnTo>
                  <a:lnTo>
                    <a:pt x="184845" y="273535"/>
                  </a:lnTo>
                  <a:cubicBezTo>
                    <a:pt x="172685" y="275969"/>
                    <a:pt x="160147" y="277188"/>
                    <a:pt x="147231" y="277188"/>
                  </a:cubicBezTo>
                  <a:cubicBezTo>
                    <a:pt x="101625" y="277188"/>
                    <a:pt x="65710" y="264831"/>
                    <a:pt x="39421" y="240066"/>
                  </a:cubicBezTo>
                  <a:cubicBezTo>
                    <a:pt x="13145" y="215326"/>
                    <a:pt x="0" y="184059"/>
                    <a:pt x="0" y="146238"/>
                  </a:cubicBezTo>
                  <a:cubicBezTo>
                    <a:pt x="0" y="121219"/>
                    <a:pt x="5982" y="98905"/>
                    <a:pt x="17945" y="79309"/>
                  </a:cubicBezTo>
                  <a:cubicBezTo>
                    <a:pt x="29896" y="59713"/>
                    <a:pt x="46647" y="44689"/>
                    <a:pt x="68199" y="34262"/>
                  </a:cubicBezTo>
                  <a:cubicBezTo>
                    <a:pt x="89738" y="23836"/>
                    <a:pt x="120802" y="14755"/>
                    <a:pt x="161392" y="6958"/>
                  </a:cubicBezTo>
                  <a:lnTo>
                    <a:pt x="196215"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27" name="Shape 25"/>
            <p:cNvSpPr/>
            <p:nvPr/>
          </p:nvSpPr>
          <p:spPr>
            <a:xfrm>
              <a:off x="4903893" y="2305533"/>
              <a:ext cx="184107" cy="144752"/>
            </a:xfrm>
            <a:custGeom>
              <a:avLst/>
              <a:gdLst/>
              <a:ahLst/>
              <a:cxnLst/>
              <a:rect l="0" t="0" r="0" b="0"/>
              <a:pathLst>
                <a:path w="184112" h="144755">
                  <a:moveTo>
                    <a:pt x="184112" y="0"/>
                  </a:moveTo>
                  <a:lnTo>
                    <a:pt x="184112" y="89352"/>
                  </a:lnTo>
                  <a:lnTo>
                    <a:pt x="183490" y="89294"/>
                  </a:lnTo>
                  <a:cubicBezTo>
                    <a:pt x="162636" y="89294"/>
                    <a:pt x="146380" y="93396"/>
                    <a:pt x="134696" y="101601"/>
                  </a:cubicBezTo>
                  <a:cubicBezTo>
                    <a:pt x="123025" y="109792"/>
                    <a:pt x="113576" y="124181"/>
                    <a:pt x="106337" y="144755"/>
                  </a:cubicBezTo>
                  <a:lnTo>
                    <a:pt x="0" y="125565"/>
                  </a:lnTo>
                  <a:cubicBezTo>
                    <a:pt x="11951" y="82767"/>
                    <a:pt x="32537" y="51080"/>
                    <a:pt x="61722" y="30493"/>
                  </a:cubicBezTo>
                  <a:cubicBezTo>
                    <a:pt x="83620" y="15063"/>
                    <a:pt x="113483" y="5419"/>
                    <a:pt x="151328" y="1561"/>
                  </a:cubicBezTo>
                  <a:lnTo>
                    <a:pt x="184112"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28" name="Shape 26"/>
            <p:cNvSpPr/>
            <p:nvPr/>
          </p:nvSpPr>
          <p:spPr>
            <a:xfrm>
              <a:off x="5088000" y="2305165"/>
              <a:ext cx="219552" cy="455707"/>
            </a:xfrm>
            <a:custGeom>
              <a:avLst/>
              <a:gdLst/>
              <a:ahLst/>
              <a:cxnLst/>
              <a:rect l="0" t="0" r="0" b="0"/>
              <a:pathLst>
                <a:path w="219558" h="455718">
                  <a:moveTo>
                    <a:pt x="7722" y="0"/>
                  </a:moveTo>
                  <a:cubicBezTo>
                    <a:pt x="59982" y="0"/>
                    <a:pt x="98895" y="6198"/>
                    <a:pt x="124473" y="18567"/>
                  </a:cubicBezTo>
                  <a:cubicBezTo>
                    <a:pt x="150051" y="30925"/>
                    <a:pt x="168059" y="46647"/>
                    <a:pt x="178486" y="65672"/>
                  </a:cubicBezTo>
                  <a:cubicBezTo>
                    <a:pt x="188900" y="84734"/>
                    <a:pt x="194120" y="119685"/>
                    <a:pt x="194120" y="170561"/>
                  </a:cubicBezTo>
                  <a:lnTo>
                    <a:pt x="192875" y="307340"/>
                  </a:lnTo>
                  <a:cubicBezTo>
                    <a:pt x="192875" y="346266"/>
                    <a:pt x="194755" y="374968"/>
                    <a:pt x="198489" y="393446"/>
                  </a:cubicBezTo>
                  <a:cubicBezTo>
                    <a:pt x="202261" y="411950"/>
                    <a:pt x="209258" y="431749"/>
                    <a:pt x="219558" y="452882"/>
                  </a:cubicBezTo>
                  <a:lnTo>
                    <a:pt x="103620" y="452882"/>
                  </a:lnTo>
                  <a:cubicBezTo>
                    <a:pt x="100546" y="445097"/>
                    <a:pt x="96800" y="433553"/>
                    <a:pt x="92380" y="418262"/>
                  </a:cubicBezTo>
                  <a:cubicBezTo>
                    <a:pt x="90412" y="411315"/>
                    <a:pt x="89040" y="406730"/>
                    <a:pt x="88189" y="404508"/>
                  </a:cubicBezTo>
                  <a:cubicBezTo>
                    <a:pt x="68187" y="423964"/>
                    <a:pt x="46774" y="438569"/>
                    <a:pt x="23978" y="448297"/>
                  </a:cubicBezTo>
                  <a:lnTo>
                    <a:pt x="0" y="455718"/>
                  </a:lnTo>
                  <a:lnTo>
                    <a:pt x="0" y="377964"/>
                  </a:lnTo>
                  <a:lnTo>
                    <a:pt x="16988" y="375102"/>
                  </a:lnTo>
                  <a:cubicBezTo>
                    <a:pt x="27064" y="371627"/>
                    <a:pt x="36900" y="366414"/>
                    <a:pt x="46495" y="359461"/>
                  </a:cubicBezTo>
                  <a:cubicBezTo>
                    <a:pt x="60681" y="348907"/>
                    <a:pt x="69990" y="335966"/>
                    <a:pt x="74448" y="320688"/>
                  </a:cubicBezTo>
                  <a:cubicBezTo>
                    <a:pt x="77496" y="310680"/>
                    <a:pt x="79020" y="291643"/>
                    <a:pt x="79020" y="263563"/>
                  </a:cubicBezTo>
                  <a:lnTo>
                    <a:pt x="79020" y="240195"/>
                  </a:lnTo>
                  <a:cubicBezTo>
                    <a:pt x="63995" y="245199"/>
                    <a:pt x="40246" y="251181"/>
                    <a:pt x="7722" y="258128"/>
                  </a:cubicBezTo>
                  <a:lnTo>
                    <a:pt x="0" y="260105"/>
                  </a:lnTo>
                  <a:lnTo>
                    <a:pt x="0" y="185702"/>
                  </a:lnTo>
                  <a:lnTo>
                    <a:pt x="3101" y="185082"/>
                  </a:lnTo>
                  <a:cubicBezTo>
                    <a:pt x="37869" y="177633"/>
                    <a:pt x="63170" y="170571"/>
                    <a:pt x="79020" y="163893"/>
                  </a:cubicBezTo>
                  <a:lnTo>
                    <a:pt x="79020" y="152197"/>
                  </a:lnTo>
                  <a:cubicBezTo>
                    <a:pt x="79020" y="129705"/>
                    <a:pt x="73470" y="113640"/>
                    <a:pt x="62345" y="104038"/>
                  </a:cubicBezTo>
                  <a:cubicBezTo>
                    <a:pt x="56788" y="99251"/>
                    <a:pt x="48762" y="95656"/>
                    <a:pt x="38267" y="93259"/>
                  </a:cubicBezTo>
                  <a:lnTo>
                    <a:pt x="0" y="89720"/>
                  </a:lnTo>
                  <a:lnTo>
                    <a:pt x="0" y="368"/>
                  </a:lnTo>
                  <a:lnTo>
                    <a:pt x="7722"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29" name="Shape 27"/>
            <p:cNvSpPr/>
            <p:nvPr/>
          </p:nvSpPr>
          <p:spPr>
            <a:xfrm>
              <a:off x="5333884" y="2158814"/>
              <a:ext cx="261041" cy="609229"/>
            </a:xfrm>
            <a:custGeom>
              <a:avLst/>
              <a:gdLst/>
              <a:ahLst/>
              <a:cxnLst/>
              <a:rect l="0" t="0" r="0" b="0"/>
              <a:pathLst>
                <a:path w="261048" h="609244">
                  <a:moveTo>
                    <a:pt x="171386" y="0"/>
                  </a:moveTo>
                  <a:lnTo>
                    <a:pt x="171386" y="156375"/>
                  </a:lnTo>
                  <a:lnTo>
                    <a:pt x="251460" y="156375"/>
                  </a:lnTo>
                  <a:lnTo>
                    <a:pt x="251460" y="249771"/>
                  </a:lnTo>
                  <a:lnTo>
                    <a:pt x="171386" y="249771"/>
                  </a:lnTo>
                  <a:lnTo>
                    <a:pt x="171386" y="428244"/>
                  </a:lnTo>
                  <a:cubicBezTo>
                    <a:pt x="171386" y="464401"/>
                    <a:pt x="172136" y="485458"/>
                    <a:pt x="173685" y="491439"/>
                  </a:cubicBezTo>
                  <a:cubicBezTo>
                    <a:pt x="175196" y="497421"/>
                    <a:pt x="178689" y="502336"/>
                    <a:pt x="184099" y="506247"/>
                  </a:cubicBezTo>
                  <a:cubicBezTo>
                    <a:pt x="189522" y="510134"/>
                    <a:pt x="196126" y="512077"/>
                    <a:pt x="203911" y="512077"/>
                  </a:cubicBezTo>
                  <a:cubicBezTo>
                    <a:pt x="214769" y="512077"/>
                    <a:pt x="230467" y="508317"/>
                    <a:pt x="251028" y="500812"/>
                  </a:cubicBezTo>
                  <a:lnTo>
                    <a:pt x="261048" y="591731"/>
                  </a:lnTo>
                  <a:cubicBezTo>
                    <a:pt x="233781" y="603415"/>
                    <a:pt x="202946" y="609244"/>
                    <a:pt x="168465" y="609244"/>
                  </a:cubicBezTo>
                  <a:cubicBezTo>
                    <a:pt x="147332" y="609244"/>
                    <a:pt x="128270" y="605701"/>
                    <a:pt x="111341" y="598615"/>
                  </a:cubicBezTo>
                  <a:cubicBezTo>
                    <a:pt x="94374" y="591515"/>
                    <a:pt x="81940" y="582359"/>
                    <a:pt x="74003" y="571094"/>
                  </a:cubicBezTo>
                  <a:cubicBezTo>
                    <a:pt x="66078" y="559841"/>
                    <a:pt x="60592" y="544601"/>
                    <a:pt x="57518" y="525412"/>
                  </a:cubicBezTo>
                  <a:cubicBezTo>
                    <a:pt x="55029" y="511797"/>
                    <a:pt x="53772" y="484276"/>
                    <a:pt x="53772" y="442862"/>
                  </a:cubicBezTo>
                  <a:lnTo>
                    <a:pt x="53772" y="249771"/>
                  </a:lnTo>
                  <a:lnTo>
                    <a:pt x="0" y="249771"/>
                  </a:lnTo>
                  <a:lnTo>
                    <a:pt x="0" y="156375"/>
                  </a:lnTo>
                  <a:lnTo>
                    <a:pt x="53772" y="156375"/>
                  </a:lnTo>
                  <a:lnTo>
                    <a:pt x="53772" y="68364"/>
                  </a:lnTo>
                  <a:lnTo>
                    <a:pt x="171386"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30" name="Shape 28"/>
            <p:cNvSpPr/>
            <p:nvPr/>
          </p:nvSpPr>
          <p:spPr>
            <a:xfrm>
              <a:off x="5617075" y="2305167"/>
              <a:ext cx="209764" cy="462443"/>
            </a:xfrm>
            <a:custGeom>
              <a:avLst/>
              <a:gdLst/>
              <a:ahLst/>
              <a:cxnLst/>
              <a:rect l="0" t="0" r="0" b="0"/>
              <a:pathLst>
                <a:path w="209769" h="462454">
                  <a:moveTo>
                    <a:pt x="203098" y="0"/>
                  </a:moveTo>
                  <a:lnTo>
                    <a:pt x="209769" y="582"/>
                  </a:lnTo>
                  <a:lnTo>
                    <a:pt x="209769" y="89745"/>
                  </a:lnTo>
                  <a:lnTo>
                    <a:pt x="175158" y="96649"/>
                  </a:lnTo>
                  <a:cubicBezTo>
                    <a:pt x="164595" y="101305"/>
                    <a:pt x="155143" y="108287"/>
                    <a:pt x="146799" y="117589"/>
                  </a:cubicBezTo>
                  <a:cubicBezTo>
                    <a:pt x="130111" y="136246"/>
                    <a:pt x="121920" y="161519"/>
                    <a:pt x="122200" y="193497"/>
                  </a:cubicBezTo>
                  <a:lnTo>
                    <a:pt x="209769" y="193497"/>
                  </a:lnTo>
                  <a:lnTo>
                    <a:pt x="209769" y="265214"/>
                  </a:lnTo>
                  <a:lnTo>
                    <a:pt x="120091" y="265214"/>
                  </a:lnTo>
                  <a:cubicBezTo>
                    <a:pt x="120955" y="299974"/>
                    <a:pt x="130391" y="327012"/>
                    <a:pt x="148463" y="346329"/>
                  </a:cubicBezTo>
                  <a:cubicBezTo>
                    <a:pt x="157499" y="355987"/>
                    <a:pt x="167646" y="363229"/>
                    <a:pt x="178907" y="368057"/>
                  </a:cubicBezTo>
                  <a:lnTo>
                    <a:pt x="209769" y="374077"/>
                  </a:lnTo>
                  <a:lnTo>
                    <a:pt x="209769" y="462454"/>
                  </a:lnTo>
                  <a:lnTo>
                    <a:pt x="160758" y="458172"/>
                  </a:lnTo>
                  <a:cubicBezTo>
                    <a:pt x="110509" y="448737"/>
                    <a:pt x="71514" y="425148"/>
                    <a:pt x="43777" y="387401"/>
                  </a:cubicBezTo>
                  <a:cubicBezTo>
                    <a:pt x="14592" y="347091"/>
                    <a:pt x="0" y="296215"/>
                    <a:pt x="0" y="234772"/>
                  </a:cubicBezTo>
                  <a:cubicBezTo>
                    <a:pt x="0" y="161379"/>
                    <a:pt x="19202" y="103911"/>
                    <a:pt x="57569" y="62344"/>
                  </a:cubicBezTo>
                  <a:cubicBezTo>
                    <a:pt x="95923" y="20790"/>
                    <a:pt x="144437" y="0"/>
                    <a:pt x="203098" y="0"/>
                  </a:cubicBez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31" name="Shape 29"/>
            <p:cNvSpPr/>
            <p:nvPr/>
          </p:nvSpPr>
          <p:spPr>
            <a:xfrm>
              <a:off x="5826839" y="2617085"/>
              <a:ext cx="197655" cy="150961"/>
            </a:xfrm>
            <a:custGeom>
              <a:avLst/>
              <a:gdLst/>
              <a:ahLst/>
              <a:cxnLst/>
              <a:rect l="0" t="0" r="0" b="0"/>
              <a:pathLst>
                <a:path w="197660" h="150965">
                  <a:moveTo>
                    <a:pt x="80896" y="0"/>
                  </a:moveTo>
                  <a:lnTo>
                    <a:pt x="197660" y="19596"/>
                  </a:lnTo>
                  <a:cubicBezTo>
                    <a:pt x="182635" y="62421"/>
                    <a:pt x="158937" y="95009"/>
                    <a:pt x="126552" y="117386"/>
                  </a:cubicBezTo>
                  <a:cubicBezTo>
                    <a:pt x="94180" y="139776"/>
                    <a:pt x="53654" y="150965"/>
                    <a:pt x="4988" y="150965"/>
                  </a:cubicBezTo>
                  <a:lnTo>
                    <a:pt x="0" y="150529"/>
                  </a:lnTo>
                  <a:lnTo>
                    <a:pt x="0" y="62152"/>
                  </a:lnTo>
                  <a:lnTo>
                    <a:pt x="6258" y="63373"/>
                  </a:lnTo>
                  <a:cubicBezTo>
                    <a:pt x="24584" y="63373"/>
                    <a:pt x="40040" y="58382"/>
                    <a:pt x="52537" y="48387"/>
                  </a:cubicBezTo>
                  <a:cubicBezTo>
                    <a:pt x="65059" y="38367"/>
                    <a:pt x="74508" y="22250"/>
                    <a:pt x="80896" y="0"/>
                  </a:cubicBez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32" name="Shape 30"/>
            <p:cNvSpPr/>
            <p:nvPr/>
          </p:nvSpPr>
          <p:spPr>
            <a:xfrm>
              <a:off x="5826839" y="2305749"/>
              <a:ext cx="205579" cy="264627"/>
            </a:xfrm>
            <a:custGeom>
              <a:avLst/>
              <a:gdLst/>
              <a:ahLst/>
              <a:cxnLst/>
              <a:rect l="0" t="0" r="0" b="0"/>
              <a:pathLst>
                <a:path w="205584" h="264633">
                  <a:moveTo>
                    <a:pt x="0" y="0"/>
                  </a:moveTo>
                  <a:lnTo>
                    <a:pt x="40137" y="3499"/>
                  </a:lnTo>
                  <a:cubicBezTo>
                    <a:pt x="84338" y="11660"/>
                    <a:pt x="120717" y="32057"/>
                    <a:pt x="149273" y="64671"/>
                  </a:cubicBezTo>
                  <a:cubicBezTo>
                    <a:pt x="187360" y="108194"/>
                    <a:pt x="205584" y="174844"/>
                    <a:pt x="203921" y="264633"/>
                  </a:cubicBezTo>
                  <a:lnTo>
                    <a:pt x="0" y="264633"/>
                  </a:lnTo>
                  <a:lnTo>
                    <a:pt x="0" y="192916"/>
                  </a:lnTo>
                  <a:lnTo>
                    <a:pt x="87576" y="192916"/>
                  </a:lnTo>
                  <a:cubicBezTo>
                    <a:pt x="86725" y="158981"/>
                    <a:pt x="77975" y="133213"/>
                    <a:pt x="61300" y="115547"/>
                  </a:cubicBezTo>
                  <a:cubicBezTo>
                    <a:pt x="44612" y="97907"/>
                    <a:pt x="24318" y="89080"/>
                    <a:pt x="416" y="89080"/>
                  </a:cubicBezTo>
                  <a:lnTo>
                    <a:pt x="0" y="89163"/>
                  </a:lnTo>
                  <a:lnTo>
                    <a:pt x="0"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33" name="Shape 31"/>
            <p:cNvSpPr/>
            <p:nvPr/>
          </p:nvSpPr>
          <p:spPr>
            <a:xfrm>
              <a:off x="2149344" y="2856733"/>
              <a:ext cx="248939" cy="575575"/>
            </a:xfrm>
            <a:custGeom>
              <a:avLst/>
              <a:gdLst/>
              <a:ahLst/>
              <a:cxnLst/>
              <a:rect l="0" t="0" r="0" b="0"/>
              <a:pathLst>
                <a:path w="248945" h="575589">
                  <a:moveTo>
                    <a:pt x="184455" y="0"/>
                  </a:moveTo>
                  <a:lnTo>
                    <a:pt x="248945" y="0"/>
                  </a:lnTo>
                  <a:lnTo>
                    <a:pt x="248945" y="85435"/>
                  </a:lnTo>
                  <a:lnTo>
                    <a:pt x="248501" y="83693"/>
                  </a:lnTo>
                  <a:lnTo>
                    <a:pt x="246799" y="83693"/>
                  </a:lnTo>
                  <a:cubicBezTo>
                    <a:pt x="238252" y="117005"/>
                    <a:pt x="229718" y="157150"/>
                    <a:pt x="219494" y="191300"/>
                  </a:cubicBezTo>
                  <a:lnTo>
                    <a:pt x="175082" y="333057"/>
                  </a:lnTo>
                  <a:lnTo>
                    <a:pt x="248945" y="333057"/>
                  </a:lnTo>
                  <a:lnTo>
                    <a:pt x="248945" y="412483"/>
                  </a:lnTo>
                  <a:lnTo>
                    <a:pt x="157975" y="412483"/>
                  </a:lnTo>
                  <a:lnTo>
                    <a:pt x="108458" y="575589"/>
                  </a:lnTo>
                  <a:lnTo>
                    <a:pt x="0" y="575589"/>
                  </a:lnTo>
                  <a:lnTo>
                    <a:pt x="184455"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34" name="Shape 32"/>
            <p:cNvSpPr/>
            <p:nvPr/>
          </p:nvSpPr>
          <p:spPr>
            <a:xfrm>
              <a:off x="2398283" y="2856733"/>
              <a:ext cx="256597" cy="575575"/>
            </a:xfrm>
            <a:custGeom>
              <a:avLst/>
              <a:gdLst/>
              <a:ahLst/>
              <a:cxnLst/>
              <a:rect l="0" t="0" r="0" b="0"/>
              <a:pathLst>
                <a:path w="256604" h="575589">
                  <a:moveTo>
                    <a:pt x="0" y="0"/>
                  </a:moveTo>
                  <a:lnTo>
                    <a:pt x="69596" y="0"/>
                  </a:lnTo>
                  <a:lnTo>
                    <a:pt x="256604" y="575589"/>
                  </a:lnTo>
                  <a:lnTo>
                    <a:pt x="143891" y="575589"/>
                  </a:lnTo>
                  <a:lnTo>
                    <a:pt x="91796" y="412483"/>
                  </a:lnTo>
                  <a:lnTo>
                    <a:pt x="0" y="412483"/>
                  </a:lnTo>
                  <a:lnTo>
                    <a:pt x="0" y="333057"/>
                  </a:lnTo>
                  <a:lnTo>
                    <a:pt x="73863" y="333057"/>
                  </a:lnTo>
                  <a:lnTo>
                    <a:pt x="28600" y="191300"/>
                  </a:lnTo>
                  <a:cubicBezTo>
                    <a:pt x="23051" y="173793"/>
                    <a:pt x="17926" y="155219"/>
                    <a:pt x="13121" y="136858"/>
                  </a:cubicBezTo>
                  <a:lnTo>
                    <a:pt x="0" y="85435"/>
                  </a:lnTo>
                  <a:lnTo>
                    <a:pt x="0"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35" name="Shape 33"/>
            <p:cNvSpPr/>
            <p:nvPr/>
          </p:nvSpPr>
          <p:spPr>
            <a:xfrm>
              <a:off x="2640398" y="3016433"/>
              <a:ext cx="616582" cy="415877"/>
            </a:xfrm>
            <a:custGeom>
              <a:avLst/>
              <a:gdLst/>
              <a:ahLst/>
              <a:cxnLst/>
              <a:rect l="0" t="0" r="0" b="0"/>
              <a:pathLst>
                <a:path w="616598" h="415887">
                  <a:moveTo>
                    <a:pt x="0" y="0"/>
                  </a:moveTo>
                  <a:lnTo>
                    <a:pt x="107607" y="0"/>
                  </a:lnTo>
                  <a:lnTo>
                    <a:pt x="151168" y="188735"/>
                  </a:lnTo>
                  <a:cubicBezTo>
                    <a:pt x="160553" y="233134"/>
                    <a:pt x="169939" y="278397"/>
                    <a:pt x="177648" y="323660"/>
                  </a:cubicBezTo>
                  <a:lnTo>
                    <a:pt x="179349" y="323660"/>
                  </a:lnTo>
                  <a:cubicBezTo>
                    <a:pt x="187884" y="278397"/>
                    <a:pt x="201549" y="232283"/>
                    <a:pt x="213500" y="189573"/>
                  </a:cubicBezTo>
                  <a:lnTo>
                    <a:pt x="267297" y="0"/>
                  </a:lnTo>
                  <a:lnTo>
                    <a:pt x="352704" y="0"/>
                  </a:lnTo>
                  <a:lnTo>
                    <a:pt x="404787" y="184455"/>
                  </a:lnTo>
                  <a:cubicBezTo>
                    <a:pt x="417601" y="233134"/>
                    <a:pt x="428714" y="278397"/>
                    <a:pt x="438087" y="323660"/>
                  </a:cubicBezTo>
                  <a:lnTo>
                    <a:pt x="439814" y="323660"/>
                  </a:lnTo>
                  <a:cubicBezTo>
                    <a:pt x="446646" y="278397"/>
                    <a:pt x="456032" y="233134"/>
                    <a:pt x="467144" y="184455"/>
                  </a:cubicBezTo>
                  <a:lnTo>
                    <a:pt x="513245" y="0"/>
                  </a:lnTo>
                  <a:lnTo>
                    <a:pt x="616598" y="0"/>
                  </a:lnTo>
                  <a:lnTo>
                    <a:pt x="485927" y="415887"/>
                  </a:lnTo>
                  <a:lnTo>
                    <a:pt x="388569" y="415887"/>
                  </a:lnTo>
                  <a:lnTo>
                    <a:pt x="339052" y="246799"/>
                  </a:lnTo>
                  <a:cubicBezTo>
                    <a:pt x="326212" y="203238"/>
                    <a:pt x="316840" y="163970"/>
                    <a:pt x="307429" y="113576"/>
                  </a:cubicBezTo>
                  <a:lnTo>
                    <a:pt x="305727" y="113576"/>
                  </a:lnTo>
                  <a:cubicBezTo>
                    <a:pt x="297193" y="164821"/>
                    <a:pt x="286093" y="205804"/>
                    <a:pt x="274130" y="246799"/>
                  </a:cubicBezTo>
                  <a:lnTo>
                    <a:pt x="221183" y="415887"/>
                  </a:lnTo>
                  <a:lnTo>
                    <a:pt x="122987" y="415887"/>
                  </a:lnTo>
                  <a:lnTo>
                    <a:pt x="0"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36" name="Shape 34"/>
            <p:cNvSpPr/>
            <p:nvPr/>
          </p:nvSpPr>
          <p:spPr>
            <a:xfrm>
              <a:off x="3267235" y="3165229"/>
              <a:ext cx="176785" cy="276469"/>
            </a:xfrm>
            <a:custGeom>
              <a:avLst/>
              <a:gdLst/>
              <a:ahLst/>
              <a:cxnLst/>
              <a:rect l="0" t="0" r="0" b="0"/>
              <a:pathLst>
                <a:path w="176790" h="276476">
                  <a:moveTo>
                    <a:pt x="176790" y="0"/>
                  </a:moveTo>
                  <a:lnTo>
                    <a:pt x="176790" y="71168"/>
                  </a:lnTo>
                  <a:lnTo>
                    <a:pt x="148935" y="78361"/>
                  </a:lnTo>
                  <a:cubicBezTo>
                    <a:pt x="121926" y="90107"/>
                    <a:pt x="104204" y="109966"/>
                    <a:pt x="104204" y="141564"/>
                  </a:cubicBezTo>
                  <a:cubicBezTo>
                    <a:pt x="104204" y="182547"/>
                    <a:pt x="130683" y="201330"/>
                    <a:pt x="163970" y="201330"/>
                  </a:cubicBezTo>
                  <a:lnTo>
                    <a:pt x="176790" y="199246"/>
                  </a:lnTo>
                  <a:lnTo>
                    <a:pt x="176790" y="269717"/>
                  </a:lnTo>
                  <a:lnTo>
                    <a:pt x="168989" y="272369"/>
                  </a:lnTo>
                  <a:cubicBezTo>
                    <a:pt x="156941" y="275036"/>
                    <a:pt x="144132" y="276476"/>
                    <a:pt x="130683" y="276476"/>
                  </a:cubicBezTo>
                  <a:cubicBezTo>
                    <a:pt x="46990" y="276476"/>
                    <a:pt x="0" y="215846"/>
                    <a:pt x="0" y="152664"/>
                  </a:cubicBezTo>
                  <a:cubicBezTo>
                    <a:pt x="0" y="73873"/>
                    <a:pt x="52364" y="24400"/>
                    <a:pt x="143396" y="4952"/>
                  </a:cubicBezTo>
                  <a:lnTo>
                    <a:pt x="176790"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37" name="Shape 35"/>
            <p:cNvSpPr/>
            <p:nvPr/>
          </p:nvSpPr>
          <p:spPr>
            <a:xfrm>
              <a:off x="3297142" y="3007264"/>
              <a:ext cx="146878" cy="104826"/>
            </a:xfrm>
            <a:custGeom>
              <a:avLst/>
              <a:gdLst/>
              <a:ahLst/>
              <a:cxnLst/>
              <a:rect l="0" t="0" r="0" b="0"/>
              <a:pathLst>
                <a:path w="146882" h="104829">
                  <a:moveTo>
                    <a:pt x="146882" y="0"/>
                  </a:moveTo>
                  <a:lnTo>
                    <a:pt x="146882" y="75243"/>
                  </a:lnTo>
                  <a:lnTo>
                    <a:pt x="132372" y="74070"/>
                  </a:lnTo>
                  <a:cubicBezTo>
                    <a:pt x="91377" y="74070"/>
                    <a:pt x="48666" y="86884"/>
                    <a:pt x="20498" y="104829"/>
                  </a:cubicBezTo>
                  <a:lnTo>
                    <a:pt x="0" y="36491"/>
                  </a:lnTo>
                  <a:cubicBezTo>
                    <a:pt x="23051" y="22413"/>
                    <a:pt x="59081" y="8799"/>
                    <a:pt x="103393" y="2872"/>
                  </a:cubicBezTo>
                  <a:lnTo>
                    <a:pt x="146882"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38" name="Shape 36"/>
            <p:cNvSpPr/>
            <p:nvPr/>
          </p:nvSpPr>
          <p:spPr>
            <a:xfrm>
              <a:off x="3444020" y="3007038"/>
              <a:ext cx="181040" cy="427902"/>
            </a:xfrm>
            <a:custGeom>
              <a:avLst/>
              <a:gdLst/>
              <a:ahLst/>
              <a:cxnLst/>
              <a:rect l="0" t="0" r="0" b="0"/>
              <a:pathLst>
                <a:path w="181045" h="427912">
                  <a:moveTo>
                    <a:pt x="3410" y="0"/>
                  </a:moveTo>
                  <a:cubicBezTo>
                    <a:pt x="136646" y="0"/>
                    <a:pt x="175076" y="84544"/>
                    <a:pt x="175076" y="175070"/>
                  </a:cubicBezTo>
                  <a:lnTo>
                    <a:pt x="175076" y="325361"/>
                  </a:lnTo>
                  <a:cubicBezTo>
                    <a:pt x="175076" y="362941"/>
                    <a:pt x="176778" y="399682"/>
                    <a:pt x="181045" y="425285"/>
                  </a:cubicBezTo>
                  <a:lnTo>
                    <a:pt x="86252" y="425285"/>
                  </a:lnTo>
                  <a:lnTo>
                    <a:pt x="79419" y="379171"/>
                  </a:lnTo>
                  <a:lnTo>
                    <a:pt x="76854" y="379171"/>
                  </a:lnTo>
                  <a:cubicBezTo>
                    <a:pt x="64046" y="395402"/>
                    <a:pt x="46755" y="409277"/>
                    <a:pt x="25941" y="419094"/>
                  </a:cubicBezTo>
                  <a:lnTo>
                    <a:pt x="0" y="427912"/>
                  </a:lnTo>
                  <a:lnTo>
                    <a:pt x="0" y="357441"/>
                  </a:lnTo>
                  <a:lnTo>
                    <a:pt x="16328" y="354787"/>
                  </a:lnTo>
                  <a:cubicBezTo>
                    <a:pt x="43072" y="345700"/>
                    <a:pt x="62122" y="324723"/>
                    <a:pt x="69171" y="302311"/>
                  </a:cubicBezTo>
                  <a:cubicBezTo>
                    <a:pt x="71736" y="294627"/>
                    <a:pt x="72587" y="286080"/>
                    <a:pt x="72587" y="279248"/>
                  </a:cubicBezTo>
                  <a:lnTo>
                    <a:pt x="72587" y="222034"/>
                  </a:lnTo>
                  <a:cubicBezTo>
                    <a:pt x="54016" y="221605"/>
                    <a:pt x="35658" y="222299"/>
                    <a:pt x="18566" y="224568"/>
                  </a:cubicBezTo>
                  <a:lnTo>
                    <a:pt x="0" y="229362"/>
                  </a:lnTo>
                  <a:lnTo>
                    <a:pt x="0" y="158194"/>
                  </a:lnTo>
                  <a:lnTo>
                    <a:pt x="15282" y="155928"/>
                  </a:lnTo>
                  <a:cubicBezTo>
                    <a:pt x="32539" y="154358"/>
                    <a:pt x="50806" y="153626"/>
                    <a:pt x="70022" y="153734"/>
                  </a:cubicBezTo>
                  <a:lnTo>
                    <a:pt x="70022" y="146888"/>
                  </a:lnTo>
                  <a:cubicBezTo>
                    <a:pt x="70022" y="122974"/>
                    <a:pt x="61533" y="85330"/>
                    <a:pt x="10209" y="76293"/>
                  </a:cubicBezTo>
                  <a:lnTo>
                    <a:pt x="0" y="75468"/>
                  </a:lnTo>
                  <a:lnTo>
                    <a:pt x="0" y="225"/>
                  </a:lnTo>
                  <a:lnTo>
                    <a:pt x="3410"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39" name="Shape 37"/>
            <p:cNvSpPr/>
            <p:nvPr/>
          </p:nvSpPr>
          <p:spPr>
            <a:xfrm>
              <a:off x="3703634" y="3007045"/>
              <a:ext cx="236557" cy="425262"/>
            </a:xfrm>
            <a:custGeom>
              <a:avLst/>
              <a:gdLst/>
              <a:ahLst/>
              <a:cxnLst/>
              <a:rect l="0" t="0" r="0" b="0"/>
              <a:pathLst>
                <a:path w="236563" h="425272">
                  <a:moveTo>
                    <a:pt x="211811" y="0"/>
                  </a:moveTo>
                  <a:cubicBezTo>
                    <a:pt x="222047" y="0"/>
                    <a:pt x="228041" y="864"/>
                    <a:pt x="236563" y="2553"/>
                  </a:cubicBezTo>
                  <a:lnTo>
                    <a:pt x="236563" y="101613"/>
                  </a:lnTo>
                  <a:cubicBezTo>
                    <a:pt x="228041" y="99911"/>
                    <a:pt x="218631" y="98209"/>
                    <a:pt x="205829" y="98209"/>
                  </a:cubicBezTo>
                  <a:cubicBezTo>
                    <a:pt x="155435" y="98209"/>
                    <a:pt x="121272" y="130658"/>
                    <a:pt x="111887" y="177610"/>
                  </a:cubicBezTo>
                  <a:cubicBezTo>
                    <a:pt x="110173" y="187033"/>
                    <a:pt x="108471" y="198120"/>
                    <a:pt x="108471" y="210071"/>
                  </a:cubicBezTo>
                  <a:lnTo>
                    <a:pt x="108471" y="425272"/>
                  </a:lnTo>
                  <a:lnTo>
                    <a:pt x="3429" y="425272"/>
                  </a:lnTo>
                  <a:lnTo>
                    <a:pt x="3429" y="143472"/>
                  </a:lnTo>
                  <a:cubicBezTo>
                    <a:pt x="3429" y="87109"/>
                    <a:pt x="2566" y="46965"/>
                    <a:pt x="0" y="9385"/>
                  </a:cubicBezTo>
                  <a:lnTo>
                    <a:pt x="91389" y="9385"/>
                  </a:lnTo>
                  <a:lnTo>
                    <a:pt x="94806" y="88811"/>
                  </a:lnTo>
                  <a:lnTo>
                    <a:pt x="98209" y="88811"/>
                  </a:lnTo>
                  <a:cubicBezTo>
                    <a:pt x="118720" y="29870"/>
                    <a:pt x="167399" y="0"/>
                    <a:pt x="211811" y="0"/>
                  </a:cubicBez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40" name="Shape 38"/>
            <p:cNvSpPr/>
            <p:nvPr/>
          </p:nvSpPr>
          <p:spPr>
            <a:xfrm>
              <a:off x="3953023" y="3007035"/>
              <a:ext cx="206656" cy="434660"/>
            </a:xfrm>
            <a:custGeom>
              <a:avLst/>
              <a:gdLst/>
              <a:ahLst/>
              <a:cxnLst/>
              <a:rect l="0" t="0" r="0" b="0"/>
              <a:pathLst>
                <a:path w="206661" h="434670">
                  <a:moveTo>
                    <a:pt x="187008" y="0"/>
                  </a:moveTo>
                  <a:lnTo>
                    <a:pt x="206661" y="2084"/>
                  </a:lnTo>
                  <a:lnTo>
                    <a:pt x="206661" y="81808"/>
                  </a:lnTo>
                  <a:lnTo>
                    <a:pt x="188750" y="83848"/>
                  </a:lnTo>
                  <a:cubicBezTo>
                    <a:pt x="136356" y="96353"/>
                    <a:pt x="107594" y="150622"/>
                    <a:pt x="107594" y="218630"/>
                  </a:cubicBezTo>
                  <a:cubicBezTo>
                    <a:pt x="107594" y="285128"/>
                    <a:pt x="136356" y="335941"/>
                    <a:pt x="188180" y="347605"/>
                  </a:cubicBezTo>
                  <a:lnTo>
                    <a:pt x="206661" y="349589"/>
                  </a:lnTo>
                  <a:lnTo>
                    <a:pt x="206661" y="431249"/>
                  </a:lnTo>
                  <a:lnTo>
                    <a:pt x="178460" y="434670"/>
                  </a:lnTo>
                  <a:cubicBezTo>
                    <a:pt x="79413" y="434670"/>
                    <a:pt x="864" y="350139"/>
                    <a:pt x="864" y="222034"/>
                  </a:cubicBezTo>
                  <a:cubicBezTo>
                    <a:pt x="0" y="82842"/>
                    <a:pt x="87097" y="0"/>
                    <a:pt x="187008" y="0"/>
                  </a:cubicBez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41" name="Shape 39"/>
            <p:cNvSpPr/>
            <p:nvPr/>
          </p:nvSpPr>
          <p:spPr>
            <a:xfrm>
              <a:off x="4159679" y="2826000"/>
              <a:ext cx="207507" cy="612273"/>
            </a:xfrm>
            <a:custGeom>
              <a:avLst/>
              <a:gdLst/>
              <a:ahLst/>
              <a:cxnLst/>
              <a:rect l="0" t="0" r="0" b="0"/>
              <a:pathLst>
                <a:path w="207512" h="612288">
                  <a:moveTo>
                    <a:pt x="99066" y="0"/>
                  </a:moveTo>
                  <a:lnTo>
                    <a:pt x="204108" y="0"/>
                  </a:lnTo>
                  <a:lnTo>
                    <a:pt x="204108" y="489331"/>
                  </a:lnTo>
                  <a:cubicBezTo>
                    <a:pt x="204108" y="532041"/>
                    <a:pt x="205810" y="578142"/>
                    <a:pt x="207512" y="606323"/>
                  </a:cubicBezTo>
                  <a:lnTo>
                    <a:pt x="113570" y="606323"/>
                  </a:lnTo>
                  <a:lnTo>
                    <a:pt x="109303" y="540563"/>
                  </a:lnTo>
                  <a:lnTo>
                    <a:pt x="107588" y="540563"/>
                  </a:lnTo>
                  <a:cubicBezTo>
                    <a:pt x="89024" y="575158"/>
                    <a:pt x="56037" y="600130"/>
                    <a:pt x="15119" y="610454"/>
                  </a:cubicBezTo>
                  <a:lnTo>
                    <a:pt x="0" y="612288"/>
                  </a:lnTo>
                  <a:lnTo>
                    <a:pt x="0" y="530628"/>
                  </a:lnTo>
                  <a:lnTo>
                    <a:pt x="5124" y="531177"/>
                  </a:lnTo>
                  <a:cubicBezTo>
                    <a:pt x="47822" y="531177"/>
                    <a:pt x="85389" y="502145"/>
                    <a:pt x="95637" y="456870"/>
                  </a:cubicBezTo>
                  <a:cubicBezTo>
                    <a:pt x="98203" y="447485"/>
                    <a:pt x="99066" y="437236"/>
                    <a:pt x="99066" y="426136"/>
                  </a:cubicBezTo>
                  <a:lnTo>
                    <a:pt x="99066" y="363792"/>
                  </a:lnTo>
                  <a:cubicBezTo>
                    <a:pt x="99066" y="355257"/>
                    <a:pt x="98203" y="345008"/>
                    <a:pt x="96488" y="336461"/>
                  </a:cubicBezTo>
                  <a:cubicBezTo>
                    <a:pt x="87103" y="295478"/>
                    <a:pt x="53804" y="262166"/>
                    <a:pt x="5975" y="262166"/>
                  </a:cubicBezTo>
                  <a:lnTo>
                    <a:pt x="0" y="262847"/>
                  </a:lnTo>
                  <a:lnTo>
                    <a:pt x="0" y="183122"/>
                  </a:lnTo>
                  <a:lnTo>
                    <a:pt x="20123" y="185256"/>
                  </a:lnTo>
                  <a:cubicBezTo>
                    <a:pt x="56671" y="193423"/>
                    <a:pt x="83255" y="212639"/>
                    <a:pt x="97352" y="235699"/>
                  </a:cubicBezTo>
                  <a:lnTo>
                    <a:pt x="99066" y="235699"/>
                  </a:lnTo>
                  <a:lnTo>
                    <a:pt x="99066"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42" name="Shape 40"/>
            <p:cNvSpPr/>
            <p:nvPr/>
          </p:nvSpPr>
          <p:spPr>
            <a:xfrm>
              <a:off x="4427848" y="3007041"/>
              <a:ext cx="295470" cy="433809"/>
            </a:xfrm>
            <a:custGeom>
              <a:avLst/>
              <a:gdLst/>
              <a:ahLst/>
              <a:cxnLst/>
              <a:rect l="0" t="0" r="0" b="0"/>
              <a:pathLst>
                <a:path w="295478" h="433819">
                  <a:moveTo>
                    <a:pt x="168237" y="0"/>
                  </a:moveTo>
                  <a:cubicBezTo>
                    <a:pt x="214350" y="0"/>
                    <a:pt x="254495" y="11951"/>
                    <a:pt x="278397" y="24765"/>
                  </a:cubicBezTo>
                  <a:lnTo>
                    <a:pt x="257899" y="99060"/>
                  </a:lnTo>
                  <a:cubicBezTo>
                    <a:pt x="239954" y="88811"/>
                    <a:pt x="206680" y="75146"/>
                    <a:pt x="169938" y="75146"/>
                  </a:cubicBezTo>
                  <a:cubicBezTo>
                    <a:pt x="132372" y="75146"/>
                    <a:pt x="111887" y="93078"/>
                    <a:pt x="111887" y="118707"/>
                  </a:cubicBezTo>
                  <a:cubicBezTo>
                    <a:pt x="111887" y="145174"/>
                    <a:pt x="131508" y="158001"/>
                    <a:pt x="184467" y="176759"/>
                  </a:cubicBezTo>
                  <a:cubicBezTo>
                    <a:pt x="259613" y="204089"/>
                    <a:pt x="294627" y="242532"/>
                    <a:pt x="295478" y="304013"/>
                  </a:cubicBezTo>
                  <a:cubicBezTo>
                    <a:pt x="295478" y="379159"/>
                    <a:pt x="236563" y="433819"/>
                    <a:pt x="126378" y="433819"/>
                  </a:cubicBezTo>
                  <a:cubicBezTo>
                    <a:pt x="75997" y="433819"/>
                    <a:pt x="30759" y="421881"/>
                    <a:pt x="0" y="404787"/>
                  </a:cubicBezTo>
                  <a:lnTo>
                    <a:pt x="20510" y="328790"/>
                  </a:lnTo>
                  <a:cubicBezTo>
                    <a:pt x="44412" y="343306"/>
                    <a:pt x="89675" y="358673"/>
                    <a:pt x="127241" y="358673"/>
                  </a:cubicBezTo>
                  <a:cubicBezTo>
                    <a:pt x="173368" y="358673"/>
                    <a:pt x="193853" y="339890"/>
                    <a:pt x="193853" y="312560"/>
                  </a:cubicBezTo>
                  <a:cubicBezTo>
                    <a:pt x="193853" y="284378"/>
                    <a:pt x="176771" y="269850"/>
                    <a:pt x="125527" y="251930"/>
                  </a:cubicBezTo>
                  <a:cubicBezTo>
                    <a:pt x="44412" y="223749"/>
                    <a:pt x="10236" y="179337"/>
                    <a:pt x="11113" y="130658"/>
                  </a:cubicBezTo>
                  <a:cubicBezTo>
                    <a:pt x="11113" y="57213"/>
                    <a:pt x="71729" y="0"/>
                    <a:pt x="168237" y="0"/>
                  </a:cubicBez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43" name="Shape 41"/>
            <p:cNvSpPr/>
            <p:nvPr/>
          </p:nvSpPr>
          <p:spPr>
            <a:xfrm>
              <a:off x="4876345" y="3021025"/>
              <a:ext cx="299445" cy="419281"/>
            </a:xfrm>
            <a:custGeom>
              <a:avLst/>
              <a:gdLst/>
              <a:ahLst/>
              <a:cxnLst/>
              <a:rect l="0" t="0" r="0" b="0"/>
              <a:pathLst>
                <a:path w="299453" h="419291">
                  <a:moveTo>
                    <a:pt x="207721" y="0"/>
                  </a:moveTo>
                  <a:cubicBezTo>
                    <a:pt x="236322" y="0"/>
                    <a:pt x="258775" y="8242"/>
                    <a:pt x="275044" y="24714"/>
                  </a:cubicBezTo>
                  <a:cubicBezTo>
                    <a:pt x="291312" y="41186"/>
                    <a:pt x="299453" y="61646"/>
                    <a:pt x="299453" y="86119"/>
                  </a:cubicBezTo>
                  <a:cubicBezTo>
                    <a:pt x="299453" y="104064"/>
                    <a:pt x="295999" y="121818"/>
                    <a:pt x="289090" y="139370"/>
                  </a:cubicBezTo>
                  <a:cubicBezTo>
                    <a:pt x="282181" y="156934"/>
                    <a:pt x="270701" y="176111"/>
                    <a:pt x="254622" y="196926"/>
                  </a:cubicBezTo>
                  <a:cubicBezTo>
                    <a:pt x="238544" y="217741"/>
                    <a:pt x="216941" y="241414"/>
                    <a:pt x="189827" y="267932"/>
                  </a:cubicBezTo>
                  <a:cubicBezTo>
                    <a:pt x="162687" y="294475"/>
                    <a:pt x="127927" y="326377"/>
                    <a:pt x="85522" y="363665"/>
                  </a:cubicBezTo>
                  <a:lnTo>
                    <a:pt x="70129" y="376390"/>
                  </a:lnTo>
                  <a:lnTo>
                    <a:pt x="167183" y="376390"/>
                  </a:lnTo>
                  <a:cubicBezTo>
                    <a:pt x="183159" y="376390"/>
                    <a:pt x="194843" y="375641"/>
                    <a:pt x="202247" y="374167"/>
                  </a:cubicBezTo>
                  <a:cubicBezTo>
                    <a:pt x="209639" y="372694"/>
                    <a:pt x="215900" y="369532"/>
                    <a:pt x="221043" y="364693"/>
                  </a:cubicBezTo>
                  <a:cubicBezTo>
                    <a:pt x="226161" y="359867"/>
                    <a:pt x="232473" y="351231"/>
                    <a:pt x="239979" y="338811"/>
                  </a:cubicBezTo>
                  <a:cubicBezTo>
                    <a:pt x="241757" y="335255"/>
                    <a:pt x="243129" y="332994"/>
                    <a:pt x="244119" y="332003"/>
                  </a:cubicBezTo>
                  <a:lnTo>
                    <a:pt x="265417" y="332003"/>
                  </a:lnTo>
                  <a:cubicBezTo>
                    <a:pt x="264046" y="336144"/>
                    <a:pt x="261963" y="340385"/>
                    <a:pt x="259207" y="344729"/>
                  </a:cubicBezTo>
                  <a:cubicBezTo>
                    <a:pt x="258420" y="347091"/>
                    <a:pt x="254813" y="355727"/>
                    <a:pt x="248412" y="370611"/>
                  </a:cubicBezTo>
                  <a:cubicBezTo>
                    <a:pt x="241986" y="385509"/>
                    <a:pt x="236918" y="397205"/>
                    <a:pt x="233172" y="405676"/>
                  </a:cubicBezTo>
                  <a:cubicBezTo>
                    <a:pt x="229413" y="414160"/>
                    <a:pt x="227444" y="418706"/>
                    <a:pt x="227254" y="419291"/>
                  </a:cubicBezTo>
                  <a:cubicBezTo>
                    <a:pt x="215011" y="418706"/>
                    <a:pt x="200914" y="418109"/>
                    <a:pt x="184937" y="417513"/>
                  </a:cubicBezTo>
                  <a:cubicBezTo>
                    <a:pt x="160477" y="416725"/>
                    <a:pt x="136601" y="416331"/>
                    <a:pt x="113322" y="416331"/>
                  </a:cubicBezTo>
                  <a:cubicBezTo>
                    <a:pt x="94590" y="416331"/>
                    <a:pt x="81178" y="416369"/>
                    <a:pt x="73088" y="416484"/>
                  </a:cubicBezTo>
                  <a:cubicBezTo>
                    <a:pt x="64998" y="416585"/>
                    <a:pt x="55182" y="416827"/>
                    <a:pt x="43650" y="417220"/>
                  </a:cubicBezTo>
                  <a:cubicBezTo>
                    <a:pt x="32105" y="417614"/>
                    <a:pt x="23368" y="418008"/>
                    <a:pt x="17463" y="418402"/>
                  </a:cubicBezTo>
                  <a:cubicBezTo>
                    <a:pt x="11544" y="418795"/>
                    <a:pt x="5728" y="419087"/>
                    <a:pt x="0" y="419291"/>
                  </a:cubicBezTo>
                  <a:lnTo>
                    <a:pt x="4737" y="403022"/>
                  </a:lnTo>
                  <a:cubicBezTo>
                    <a:pt x="83058" y="335356"/>
                    <a:pt x="145288" y="274993"/>
                    <a:pt x="191452" y="221920"/>
                  </a:cubicBezTo>
                  <a:cubicBezTo>
                    <a:pt x="229514" y="177940"/>
                    <a:pt x="248552" y="137300"/>
                    <a:pt x="248552" y="100013"/>
                  </a:cubicBezTo>
                  <a:cubicBezTo>
                    <a:pt x="248552" y="82067"/>
                    <a:pt x="243522" y="68059"/>
                    <a:pt x="233464" y="58001"/>
                  </a:cubicBezTo>
                  <a:cubicBezTo>
                    <a:pt x="223393" y="47943"/>
                    <a:pt x="210388" y="42913"/>
                    <a:pt x="194399" y="42913"/>
                  </a:cubicBezTo>
                  <a:cubicBezTo>
                    <a:pt x="164617" y="42913"/>
                    <a:pt x="138176" y="60757"/>
                    <a:pt x="115100" y="96469"/>
                  </a:cubicBezTo>
                  <a:lnTo>
                    <a:pt x="95580" y="96469"/>
                  </a:lnTo>
                  <a:cubicBezTo>
                    <a:pt x="102273" y="77724"/>
                    <a:pt x="109182" y="56921"/>
                    <a:pt x="116294" y="34023"/>
                  </a:cubicBezTo>
                  <a:cubicBezTo>
                    <a:pt x="130289" y="24168"/>
                    <a:pt x="144297" y="16040"/>
                    <a:pt x="158305" y="9627"/>
                  </a:cubicBezTo>
                  <a:cubicBezTo>
                    <a:pt x="172314" y="3213"/>
                    <a:pt x="188785" y="0"/>
                    <a:pt x="207721" y="0"/>
                  </a:cubicBez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p>
          </p:txBody>
        </p:sp>
        <p:sp>
          <p:nvSpPr>
            <p:cNvPr id="44" name="Shape 42"/>
            <p:cNvSpPr/>
            <p:nvPr/>
          </p:nvSpPr>
          <p:spPr>
            <a:xfrm>
              <a:off x="5205374" y="3035279"/>
              <a:ext cx="132267" cy="412428"/>
            </a:xfrm>
            <a:custGeom>
              <a:avLst/>
              <a:gdLst/>
              <a:ahLst/>
              <a:cxnLst/>
              <a:rect l="0" t="0" r="0" b="0"/>
              <a:pathLst>
                <a:path w="132270" h="412438">
                  <a:moveTo>
                    <a:pt x="132270" y="0"/>
                  </a:moveTo>
                  <a:lnTo>
                    <a:pt x="132270" y="33414"/>
                  </a:lnTo>
                  <a:lnTo>
                    <a:pt x="124130" y="41827"/>
                  </a:lnTo>
                  <a:cubicBezTo>
                    <a:pt x="116738" y="52177"/>
                    <a:pt x="108598" y="66439"/>
                    <a:pt x="99720" y="84575"/>
                  </a:cubicBezTo>
                  <a:cubicBezTo>
                    <a:pt x="80785" y="124224"/>
                    <a:pt x="68008" y="162947"/>
                    <a:pt x="61392" y="200716"/>
                  </a:cubicBezTo>
                  <a:cubicBezTo>
                    <a:pt x="54788" y="238499"/>
                    <a:pt x="51486" y="267645"/>
                    <a:pt x="51486" y="288156"/>
                  </a:cubicBezTo>
                  <a:cubicBezTo>
                    <a:pt x="51486" y="316172"/>
                    <a:pt x="55283" y="338905"/>
                    <a:pt x="62878" y="356368"/>
                  </a:cubicBezTo>
                  <a:cubicBezTo>
                    <a:pt x="70472" y="373817"/>
                    <a:pt x="81381" y="382555"/>
                    <a:pt x="95580" y="382555"/>
                  </a:cubicBezTo>
                  <a:cubicBezTo>
                    <a:pt x="106819" y="382555"/>
                    <a:pt x="117767" y="377767"/>
                    <a:pt x="128422" y="368191"/>
                  </a:cubicBezTo>
                  <a:lnTo>
                    <a:pt x="132270" y="363196"/>
                  </a:lnTo>
                  <a:lnTo>
                    <a:pt x="132270" y="395688"/>
                  </a:lnTo>
                  <a:lnTo>
                    <a:pt x="118062" y="405001"/>
                  </a:lnTo>
                  <a:cubicBezTo>
                    <a:pt x="106423" y="409958"/>
                    <a:pt x="94488" y="412438"/>
                    <a:pt x="82258" y="412438"/>
                  </a:cubicBezTo>
                  <a:cubicBezTo>
                    <a:pt x="68453" y="412438"/>
                    <a:pt x="55334" y="408831"/>
                    <a:pt x="42900" y="401630"/>
                  </a:cubicBezTo>
                  <a:cubicBezTo>
                    <a:pt x="30480" y="394442"/>
                    <a:pt x="20218" y="382098"/>
                    <a:pt x="12128" y="364648"/>
                  </a:cubicBezTo>
                  <a:cubicBezTo>
                    <a:pt x="4051" y="347185"/>
                    <a:pt x="0" y="324363"/>
                    <a:pt x="0" y="296144"/>
                  </a:cubicBezTo>
                  <a:cubicBezTo>
                    <a:pt x="0" y="282339"/>
                    <a:pt x="1130" y="265474"/>
                    <a:pt x="3403" y="245547"/>
                  </a:cubicBezTo>
                  <a:cubicBezTo>
                    <a:pt x="5677" y="225621"/>
                    <a:pt x="11290" y="200475"/>
                    <a:pt x="20269" y="170097"/>
                  </a:cubicBezTo>
                  <a:cubicBezTo>
                    <a:pt x="29248" y="139718"/>
                    <a:pt x="42608" y="109543"/>
                    <a:pt x="60363" y="79546"/>
                  </a:cubicBezTo>
                  <a:cubicBezTo>
                    <a:pt x="82258" y="42462"/>
                    <a:pt x="103111" y="17468"/>
                    <a:pt x="122949" y="4539"/>
                  </a:cubicBezTo>
                  <a:lnTo>
                    <a:pt x="132270" y="0"/>
                  </a:ln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p>
          </p:txBody>
        </p:sp>
        <p:sp>
          <p:nvSpPr>
            <p:cNvPr id="45" name="Shape 43"/>
            <p:cNvSpPr/>
            <p:nvPr/>
          </p:nvSpPr>
          <p:spPr>
            <a:xfrm>
              <a:off x="5337640" y="3020439"/>
              <a:ext cx="131671" cy="410519"/>
            </a:xfrm>
            <a:custGeom>
              <a:avLst/>
              <a:gdLst/>
              <a:ahLst/>
              <a:cxnLst/>
              <a:rect l="0" t="0" r="0" b="0"/>
              <a:pathLst>
                <a:path w="131674" h="410529">
                  <a:moveTo>
                    <a:pt x="50597" y="0"/>
                  </a:moveTo>
                  <a:cubicBezTo>
                    <a:pt x="68542" y="0"/>
                    <a:pt x="82995" y="4293"/>
                    <a:pt x="93942" y="12865"/>
                  </a:cubicBezTo>
                  <a:cubicBezTo>
                    <a:pt x="104889" y="21450"/>
                    <a:pt x="113030" y="31915"/>
                    <a:pt x="118364" y="44234"/>
                  </a:cubicBezTo>
                  <a:cubicBezTo>
                    <a:pt x="123685" y="56566"/>
                    <a:pt x="127229" y="68847"/>
                    <a:pt x="129007" y="81077"/>
                  </a:cubicBezTo>
                  <a:cubicBezTo>
                    <a:pt x="130785" y="93307"/>
                    <a:pt x="131674" y="104457"/>
                    <a:pt x="131674" y="114516"/>
                  </a:cubicBezTo>
                  <a:cubicBezTo>
                    <a:pt x="131674" y="145288"/>
                    <a:pt x="126924" y="179172"/>
                    <a:pt x="117462" y="216154"/>
                  </a:cubicBezTo>
                  <a:cubicBezTo>
                    <a:pt x="108001" y="253136"/>
                    <a:pt x="94882" y="287655"/>
                    <a:pt x="78118" y="319710"/>
                  </a:cubicBezTo>
                  <a:cubicBezTo>
                    <a:pt x="61341" y="351777"/>
                    <a:pt x="41910" y="377711"/>
                    <a:pt x="19825" y="397535"/>
                  </a:cubicBezTo>
                  <a:lnTo>
                    <a:pt x="0" y="410529"/>
                  </a:lnTo>
                  <a:lnTo>
                    <a:pt x="0" y="378036"/>
                  </a:lnTo>
                  <a:lnTo>
                    <a:pt x="20422" y="351523"/>
                  </a:lnTo>
                  <a:cubicBezTo>
                    <a:pt x="35001" y="323317"/>
                    <a:pt x="48717" y="287464"/>
                    <a:pt x="61544" y="243967"/>
                  </a:cubicBezTo>
                  <a:cubicBezTo>
                    <a:pt x="74371" y="200470"/>
                    <a:pt x="80785" y="157315"/>
                    <a:pt x="80785" y="114516"/>
                  </a:cubicBezTo>
                  <a:cubicBezTo>
                    <a:pt x="80785" y="89256"/>
                    <a:pt x="77521" y="68313"/>
                    <a:pt x="71006" y="51638"/>
                  </a:cubicBezTo>
                  <a:cubicBezTo>
                    <a:pt x="64491" y="34963"/>
                    <a:pt x="53061" y="26632"/>
                    <a:pt x="36690" y="26632"/>
                  </a:cubicBezTo>
                  <a:cubicBezTo>
                    <a:pt x="28791" y="26632"/>
                    <a:pt x="21196" y="29045"/>
                    <a:pt x="13907" y="33884"/>
                  </a:cubicBezTo>
                  <a:lnTo>
                    <a:pt x="0" y="48255"/>
                  </a:lnTo>
                  <a:lnTo>
                    <a:pt x="0" y="14841"/>
                  </a:lnTo>
                  <a:lnTo>
                    <a:pt x="20523" y="4847"/>
                  </a:lnTo>
                  <a:cubicBezTo>
                    <a:pt x="30512" y="1616"/>
                    <a:pt x="40539" y="0"/>
                    <a:pt x="50597" y="0"/>
                  </a:cubicBez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p>
          </p:txBody>
        </p:sp>
        <p:sp>
          <p:nvSpPr>
            <p:cNvPr id="46" name="Shape 44"/>
            <p:cNvSpPr/>
            <p:nvPr/>
          </p:nvSpPr>
          <p:spPr>
            <a:xfrm>
              <a:off x="5491199" y="3021025"/>
              <a:ext cx="222219" cy="419281"/>
            </a:xfrm>
            <a:custGeom>
              <a:avLst/>
              <a:gdLst/>
              <a:ahLst/>
              <a:cxnLst/>
              <a:rect l="0" t="0" r="0" b="0"/>
              <a:pathLst>
                <a:path w="222225" h="419291">
                  <a:moveTo>
                    <a:pt x="213932" y="0"/>
                  </a:moveTo>
                  <a:lnTo>
                    <a:pt x="222225" y="6807"/>
                  </a:lnTo>
                  <a:cubicBezTo>
                    <a:pt x="215900" y="23177"/>
                    <a:pt x="210680" y="37287"/>
                    <a:pt x="206540" y="49124"/>
                  </a:cubicBezTo>
                  <a:cubicBezTo>
                    <a:pt x="202400" y="60960"/>
                    <a:pt x="196520" y="79007"/>
                    <a:pt x="188925" y="103276"/>
                  </a:cubicBezTo>
                  <a:cubicBezTo>
                    <a:pt x="181343" y="127533"/>
                    <a:pt x="173584" y="153124"/>
                    <a:pt x="165697" y="180061"/>
                  </a:cubicBezTo>
                  <a:cubicBezTo>
                    <a:pt x="157810" y="206985"/>
                    <a:pt x="147155" y="243535"/>
                    <a:pt x="133744" y="289687"/>
                  </a:cubicBezTo>
                  <a:cubicBezTo>
                    <a:pt x="117564" y="346304"/>
                    <a:pt x="109487" y="377380"/>
                    <a:pt x="109487" y="382892"/>
                  </a:cubicBezTo>
                  <a:cubicBezTo>
                    <a:pt x="109487" y="385267"/>
                    <a:pt x="110071" y="387185"/>
                    <a:pt x="111252" y="388671"/>
                  </a:cubicBezTo>
                  <a:cubicBezTo>
                    <a:pt x="112446" y="390144"/>
                    <a:pt x="114516" y="391681"/>
                    <a:pt x="117475" y="393255"/>
                  </a:cubicBezTo>
                  <a:cubicBezTo>
                    <a:pt x="121615" y="395427"/>
                    <a:pt x="136411" y="398678"/>
                    <a:pt x="161861" y="403022"/>
                  </a:cubicBezTo>
                  <a:lnTo>
                    <a:pt x="156235" y="419291"/>
                  </a:lnTo>
                  <a:cubicBezTo>
                    <a:pt x="149530" y="418706"/>
                    <a:pt x="140056" y="418109"/>
                    <a:pt x="127826" y="417513"/>
                  </a:cubicBezTo>
                  <a:cubicBezTo>
                    <a:pt x="111646" y="416725"/>
                    <a:pt x="97256" y="416331"/>
                    <a:pt x="84633" y="416331"/>
                  </a:cubicBezTo>
                  <a:cubicBezTo>
                    <a:pt x="75552" y="416331"/>
                    <a:pt x="47346" y="417322"/>
                    <a:pt x="0" y="419291"/>
                  </a:cubicBezTo>
                  <a:lnTo>
                    <a:pt x="4737" y="403022"/>
                  </a:lnTo>
                  <a:cubicBezTo>
                    <a:pt x="5321" y="403022"/>
                    <a:pt x="7988" y="402425"/>
                    <a:pt x="12713" y="401244"/>
                  </a:cubicBezTo>
                  <a:cubicBezTo>
                    <a:pt x="22974" y="399072"/>
                    <a:pt x="30963" y="397205"/>
                    <a:pt x="36690" y="395618"/>
                  </a:cubicBezTo>
                  <a:cubicBezTo>
                    <a:pt x="42405" y="394043"/>
                    <a:pt x="46456" y="392316"/>
                    <a:pt x="48819" y="390436"/>
                  </a:cubicBezTo>
                  <a:cubicBezTo>
                    <a:pt x="51194" y="388569"/>
                    <a:pt x="53454" y="385661"/>
                    <a:pt x="55626" y="381711"/>
                  </a:cubicBezTo>
                  <a:cubicBezTo>
                    <a:pt x="59970" y="373037"/>
                    <a:pt x="66091" y="356857"/>
                    <a:pt x="73978" y="333185"/>
                  </a:cubicBezTo>
                  <a:cubicBezTo>
                    <a:pt x="81864" y="309512"/>
                    <a:pt x="89548" y="284950"/>
                    <a:pt x="97053" y="259499"/>
                  </a:cubicBezTo>
                  <a:cubicBezTo>
                    <a:pt x="104546" y="234061"/>
                    <a:pt x="110960" y="211569"/>
                    <a:pt x="116294" y="192037"/>
                  </a:cubicBezTo>
                  <a:lnTo>
                    <a:pt x="147650" y="82563"/>
                  </a:lnTo>
                  <a:cubicBezTo>
                    <a:pt x="149428" y="76251"/>
                    <a:pt x="150317" y="72403"/>
                    <a:pt x="150317" y="71018"/>
                  </a:cubicBezTo>
                  <a:cubicBezTo>
                    <a:pt x="150317" y="68263"/>
                    <a:pt x="149428" y="65837"/>
                    <a:pt x="147650" y="63767"/>
                  </a:cubicBezTo>
                  <a:cubicBezTo>
                    <a:pt x="145885" y="61697"/>
                    <a:pt x="143510" y="60668"/>
                    <a:pt x="140551" y="60668"/>
                  </a:cubicBezTo>
                  <a:cubicBezTo>
                    <a:pt x="135814" y="60668"/>
                    <a:pt x="123876" y="62636"/>
                    <a:pt x="104750" y="66573"/>
                  </a:cubicBezTo>
                  <a:cubicBezTo>
                    <a:pt x="99225" y="67767"/>
                    <a:pt x="95961" y="68555"/>
                    <a:pt x="94983" y="68948"/>
                  </a:cubicBezTo>
                  <a:lnTo>
                    <a:pt x="99428" y="50902"/>
                  </a:lnTo>
                  <a:cubicBezTo>
                    <a:pt x="149733" y="33147"/>
                    <a:pt x="187897" y="16180"/>
                    <a:pt x="213932" y="0"/>
                  </a:cubicBez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p>
          </p:txBody>
        </p:sp>
        <p:sp>
          <p:nvSpPr>
            <p:cNvPr id="47" name="Shape 45"/>
            <p:cNvSpPr/>
            <p:nvPr/>
          </p:nvSpPr>
          <p:spPr>
            <a:xfrm>
              <a:off x="5762528" y="3217973"/>
              <a:ext cx="114068" cy="229729"/>
            </a:xfrm>
            <a:custGeom>
              <a:avLst/>
              <a:gdLst/>
              <a:ahLst/>
              <a:cxnLst/>
              <a:rect l="0" t="0" r="0" b="0"/>
              <a:pathLst>
                <a:path w="114071" h="229734">
                  <a:moveTo>
                    <a:pt x="114071" y="0"/>
                  </a:moveTo>
                  <a:lnTo>
                    <a:pt x="114071" y="29781"/>
                  </a:lnTo>
                  <a:lnTo>
                    <a:pt x="98019" y="42321"/>
                  </a:lnTo>
                  <a:cubicBezTo>
                    <a:pt x="87712" y="51321"/>
                    <a:pt x="78416" y="60481"/>
                    <a:pt x="70129" y="69803"/>
                  </a:cubicBezTo>
                  <a:cubicBezTo>
                    <a:pt x="53556" y="88446"/>
                    <a:pt x="45276" y="110785"/>
                    <a:pt x="45276" y="136821"/>
                  </a:cubicBezTo>
                  <a:cubicBezTo>
                    <a:pt x="45276" y="152403"/>
                    <a:pt x="50648" y="167148"/>
                    <a:pt x="61405" y="181067"/>
                  </a:cubicBezTo>
                  <a:cubicBezTo>
                    <a:pt x="72149" y="194961"/>
                    <a:pt x="86995" y="201921"/>
                    <a:pt x="105944" y="201921"/>
                  </a:cubicBezTo>
                  <a:lnTo>
                    <a:pt x="114071" y="200836"/>
                  </a:lnTo>
                  <a:lnTo>
                    <a:pt x="114071" y="227357"/>
                  </a:lnTo>
                  <a:lnTo>
                    <a:pt x="89065" y="229734"/>
                  </a:lnTo>
                  <a:cubicBezTo>
                    <a:pt x="72682" y="229734"/>
                    <a:pt x="57747" y="226228"/>
                    <a:pt x="44234" y="219231"/>
                  </a:cubicBezTo>
                  <a:cubicBezTo>
                    <a:pt x="30734" y="212233"/>
                    <a:pt x="19977" y="202124"/>
                    <a:pt x="11989" y="188903"/>
                  </a:cubicBezTo>
                  <a:cubicBezTo>
                    <a:pt x="3988" y="175683"/>
                    <a:pt x="0" y="160201"/>
                    <a:pt x="0" y="142447"/>
                  </a:cubicBezTo>
                  <a:cubicBezTo>
                    <a:pt x="0" y="120946"/>
                    <a:pt x="5626" y="101311"/>
                    <a:pt x="16866" y="83557"/>
                  </a:cubicBezTo>
                  <a:cubicBezTo>
                    <a:pt x="28118" y="65802"/>
                    <a:pt x="41720" y="50664"/>
                    <a:pt x="57709" y="38141"/>
                  </a:cubicBezTo>
                  <a:cubicBezTo>
                    <a:pt x="65691" y="31880"/>
                    <a:pt x="74711" y="25359"/>
                    <a:pt x="84771" y="18579"/>
                  </a:cubicBezTo>
                  <a:lnTo>
                    <a:pt x="114071" y="0"/>
                  </a:ln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p>
          </p:txBody>
        </p:sp>
        <p:sp>
          <p:nvSpPr>
            <p:cNvPr id="48" name="Shape 46"/>
            <p:cNvSpPr/>
            <p:nvPr/>
          </p:nvSpPr>
          <p:spPr>
            <a:xfrm>
              <a:off x="5838282" y="3047152"/>
              <a:ext cx="38315" cy="162665"/>
            </a:xfrm>
            <a:custGeom>
              <a:avLst/>
              <a:gdLst/>
              <a:ahLst/>
              <a:cxnLst/>
              <a:rect l="0" t="0" r="0" b="0"/>
              <a:pathLst>
                <a:path w="38316" h="162669">
                  <a:moveTo>
                    <a:pt x="38316" y="0"/>
                  </a:moveTo>
                  <a:lnTo>
                    <a:pt x="38316" y="162669"/>
                  </a:lnTo>
                  <a:lnTo>
                    <a:pt x="23673" y="142101"/>
                  </a:lnTo>
                  <a:cubicBezTo>
                    <a:pt x="17945" y="133325"/>
                    <a:pt x="12573" y="122772"/>
                    <a:pt x="7531" y="110427"/>
                  </a:cubicBezTo>
                  <a:cubicBezTo>
                    <a:pt x="2515" y="98108"/>
                    <a:pt x="0" y="85535"/>
                    <a:pt x="0" y="72708"/>
                  </a:cubicBezTo>
                  <a:cubicBezTo>
                    <a:pt x="0" y="54763"/>
                    <a:pt x="5321" y="38139"/>
                    <a:pt x="15964" y="22848"/>
                  </a:cubicBezTo>
                  <a:cubicBezTo>
                    <a:pt x="21292" y="15203"/>
                    <a:pt x="27508" y="8386"/>
                    <a:pt x="34612" y="2395"/>
                  </a:cubicBezTo>
                  <a:lnTo>
                    <a:pt x="38316" y="0"/>
                  </a:ln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p>
          </p:txBody>
        </p:sp>
        <p:sp>
          <p:nvSpPr>
            <p:cNvPr id="49" name="Shape 47"/>
            <p:cNvSpPr/>
            <p:nvPr/>
          </p:nvSpPr>
          <p:spPr>
            <a:xfrm>
              <a:off x="5876597" y="3367980"/>
              <a:ext cx="61841" cy="77344"/>
            </a:xfrm>
            <a:custGeom>
              <a:avLst/>
              <a:gdLst/>
              <a:ahLst/>
              <a:cxnLst/>
              <a:rect l="0" t="0" r="0" b="0"/>
              <a:pathLst>
                <a:path w="61843" h="77346">
                  <a:moveTo>
                    <a:pt x="61843" y="0"/>
                  </a:moveTo>
                  <a:lnTo>
                    <a:pt x="61843" y="48861"/>
                  </a:lnTo>
                  <a:lnTo>
                    <a:pt x="27953" y="69512"/>
                  </a:lnTo>
                  <a:cubicBezTo>
                    <a:pt x="19380" y="72915"/>
                    <a:pt x="10678" y="75468"/>
                    <a:pt x="1849" y="77170"/>
                  </a:cubicBezTo>
                  <a:lnTo>
                    <a:pt x="0" y="77346"/>
                  </a:lnTo>
                  <a:lnTo>
                    <a:pt x="0" y="50825"/>
                  </a:lnTo>
                  <a:lnTo>
                    <a:pt x="14019" y="48954"/>
                  </a:lnTo>
                  <a:cubicBezTo>
                    <a:pt x="20898" y="46982"/>
                    <a:pt x="27274" y="44023"/>
                    <a:pt x="33147" y="40073"/>
                  </a:cubicBezTo>
                  <a:cubicBezTo>
                    <a:pt x="44869" y="32187"/>
                    <a:pt x="53759" y="21874"/>
                    <a:pt x="59767" y="9149"/>
                  </a:cubicBezTo>
                  <a:lnTo>
                    <a:pt x="61843" y="0"/>
                  </a:ln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p>
          </p:txBody>
        </p:sp>
        <p:sp>
          <p:nvSpPr>
            <p:cNvPr id="50" name="Shape 48"/>
            <p:cNvSpPr/>
            <p:nvPr/>
          </p:nvSpPr>
          <p:spPr>
            <a:xfrm>
              <a:off x="5876597" y="3022661"/>
              <a:ext cx="61841" cy="280130"/>
            </a:xfrm>
            <a:custGeom>
              <a:avLst/>
              <a:gdLst/>
              <a:ahLst/>
              <a:cxnLst/>
              <a:rect l="0" t="0" r="0" b="0"/>
              <a:pathLst>
                <a:path w="61843" h="280137">
                  <a:moveTo>
                    <a:pt x="61843" y="0"/>
                  </a:moveTo>
                  <a:lnTo>
                    <a:pt x="61843" y="22191"/>
                  </a:lnTo>
                  <a:lnTo>
                    <a:pt x="43090" y="25700"/>
                  </a:lnTo>
                  <a:cubicBezTo>
                    <a:pt x="36211" y="28537"/>
                    <a:pt x="30036" y="32791"/>
                    <a:pt x="24562" y="38462"/>
                  </a:cubicBezTo>
                  <a:cubicBezTo>
                    <a:pt x="13602" y="49803"/>
                    <a:pt x="8141" y="64357"/>
                    <a:pt x="8141" y="82112"/>
                  </a:cubicBezTo>
                  <a:cubicBezTo>
                    <a:pt x="8141" y="95129"/>
                    <a:pt x="11138" y="107804"/>
                    <a:pt x="17171" y="120123"/>
                  </a:cubicBezTo>
                  <a:cubicBezTo>
                    <a:pt x="23165" y="132467"/>
                    <a:pt x="32296" y="147606"/>
                    <a:pt x="44526" y="165551"/>
                  </a:cubicBezTo>
                  <a:lnTo>
                    <a:pt x="61843" y="152349"/>
                  </a:lnTo>
                  <a:lnTo>
                    <a:pt x="61843" y="183667"/>
                  </a:lnTo>
                  <a:lnTo>
                    <a:pt x="60516" y="184487"/>
                  </a:lnTo>
                  <a:lnTo>
                    <a:pt x="61843" y="186179"/>
                  </a:lnTo>
                  <a:lnTo>
                    <a:pt x="61843" y="280137"/>
                  </a:lnTo>
                  <a:lnTo>
                    <a:pt x="57404" y="268523"/>
                  </a:lnTo>
                  <a:cubicBezTo>
                    <a:pt x="49809" y="254121"/>
                    <a:pt x="36640" y="234995"/>
                    <a:pt x="17895" y="211119"/>
                  </a:cubicBezTo>
                  <a:lnTo>
                    <a:pt x="0" y="225098"/>
                  </a:lnTo>
                  <a:lnTo>
                    <a:pt x="0" y="195316"/>
                  </a:lnTo>
                  <a:lnTo>
                    <a:pt x="4001" y="192780"/>
                  </a:lnTo>
                  <a:lnTo>
                    <a:pt x="0" y="187160"/>
                  </a:lnTo>
                  <a:lnTo>
                    <a:pt x="0" y="24491"/>
                  </a:lnTo>
                  <a:lnTo>
                    <a:pt x="20269" y="11386"/>
                  </a:lnTo>
                  <a:cubicBezTo>
                    <a:pt x="29147" y="7049"/>
                    <a:pt x="38246" y="3794"/>
                    <a:pt x="47566" y="1624"/>
                  </a:cubicBezTo>
                  <a:lnTo>
                    <a:pt x="61843" y="0"/>
                  </a:ln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p>
          </p:txBody>
        </p:sp>
        <p:sp>
          <p:nvSpPr>
            <p:cNvPr id="51" name="Shape 49"/>
            <p:cNvSpPr/>
            <p:nvPr/>
          </p:nvSpPr>
          <p:spPr>
            <a:xfrm>
              <a:off x="5938438" y="3208835"/>
              <a:ext cx="56063" cy="208005"/>
            </a:xfrm>
            <a:custGeom>
              <a:avLst/>
              <a:gdLst/>
              <a:ahLst/>
              <a:cxnLst/>
              <a:rect l="0" t="0" r="0" b="0"/>
              <a:pathLst>
                <a:path w="56064" h="208010">
                  <a:moveTo>
                    <a:pt x="0" y="0"/>
                  </a:moveTo>
                  <a:lnTo>
                    <a:pt x="25076" y="31971"/>
                  </a:lnTo>
                  <a:cubicBezTo>
                    <a:pt x="32423" y="42082"/>
                    <a:pt x="38316" y="51083"/>
                    <a:pt x="42755" y="58976"/>
                  </a:cubicBezTo>
                  <a:cubicBezTo>
                    <a:pt x="51632" y="74749"/>
                    <a:pt x="56064" y="91221"/>
                    <a:pt x="56064" y="108379"/>
                  </a:cubicBezTo>
                  <a:cubicBezTo>
                    <a:pt x="56064" y="125943"/>
                    <a:pt x="52076" y="142758"/>
                    <a:pt x="44088" y="158836"/>
                  </a:cubicBezTo>
                  <a:cubicBezTo>
                    <a:pt x="36100" y="174914"/>
                    <a:pt x="25394" y="188872"/>
                    <a:pt x="11983" y="200708"/>
                  </a:cubicBezTo>
                  <a:lnTo>
                    <a:pt x="0" y="208010"/>
                  </a:lnTo>
                  <a:lnTo>
                    <a:pt x="0" y="159149"/>
                  </a:lnTo>
                  <a:lnTo>
                    <a:pt x="6953" y="128508"/>
                  </a:lnTo>
                  <a:cubicBezTo>
                    <a:pt x="6953" y="120323"/>
                    <a:pt x="6001" y="112383"/>
                    <a:pt x="4101" y="104688"/>
                  </a:cubicBezTo>
                  <a:lnTo>
                    <a:pt x="0" y="93958"/>
                  </a:lnTo>
                  <a:lnTo>
                    <a:pt x="0" y="0"/>
                  </a:ln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p>
          </p:txBody>
        </p:sp>
        <p:sp>
          <p:nvSpPr>
            <p:cNvPr id="52" name="Shape 50"/>
            <p:cNvSpPr/>
            <p:nvPr/>
          </p:nvSpPr>
          <p:spPr>
            <a:xfrm>
              <a:off x="5938438" y="3021029"/>
              <a:ext cx="96017" cy="185295"/>
            </a:xfrm>
            <a:custGeom>
              <a:avLst/>
              <a:gdLst/>
              <a:ahLst/>
              <a:cxnLst/>
              <a:rect l="0" t="0" r="0" b="0"/>
              <a:pathLst>
                <a:path w="96019" h="185299">
                  <a:moveTo>
                    <a:pt x="14345" y="0"/>
                  </a:moveTo>
                  <a:cubicBezTo>
                    <a:pt x="31515" y="0"/>
                    <a:pt x="46158" y="3112"/>
                    <a:pt x="58287" y="9322"/>
                  </a:cubicBezTo>
                  <a:cubicBezTo>
                    <a:pt x="70415" y="15532"/>
                    <a:pt x="79750" y="24117"/>
                    <a:pt x="86252" y="35065"/>
                  </a:cubicBezTo>
                  <a:cubicBezTo>
                    <a:pt x="92767" y="46012"/>
                    <a:pt x="96019" y="58585"/>
                    <a:pt x="96019" y="72784"/>
                  </a:cubicBezTo>
                  <a:cubicBezTo>
                    <a:pt x="96019" y="98641"/>
                    <a:pt x="87433" y="119748"/>
                    <a:pt x="70263" y="136119"/>
                  </a:cubicBezTo>
                  <a:cubicBezTo>
                    <a:pt x="61690" y="144304"/>
                    <a:pt x="51435" y="152562"/>
                    <a:pt x="39502" y="160895"/>
                  </a:cubicBezTo>
                  <a:lnTo>
                    <a:pt x="0" y="185299"/>
                  </a:lnTo>
                  <a:lnTo>
                    <a:pt x="0" y="153981"/>
                  </a:lnTo>
                  <a:lnTo>
                    <a:pt x="33141" y="128715"/>
                  </a:lnTo>
                  <a:cubicBezTo>
                    <a:pt x="46857" y="114910"/>
                    <a:pt x="53702" y="96660"/>
                    <a:pt x="53702" y="73978"/>
                  </a:cubicBezTo>
                  <a:cubicBezTo>
                    <a:pt x="53702" y="54648"/>
                    <a:pt x="48482" y="41326"/>
                    <a:pt x="38017" y="34023"/>
                  </a:cubicBezTo>
                  <a:cubicBezTo>
                    <a:pt x="27565" y="26734"/>
                    <a:pt x="16224" y="23076"/>
                    <a:pt x="3994" y="23076"/>
                  </a:cubicBezTo>
                  <a:lnTo>
                    <a:pt x="0" y="23823"/>
                  </a:lnTo>
                  <a:lnTo>
                    <a:pt x="0" y="1632"/>
                  </a:lnTo>
                  <a:lnTo>
                    <a:pt x="14345" y="0"/>
                  </a:ln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p>
          </p:txBody>
        </p:sp>
        <p:sp>
          <p:nvSpPr>
            <p:cNvPr id="53" name="Shape 51"/>
            <p:cNvSpPr/>
            <p:nvPr/>
          </p:nvSpPr>
          <p:spPr>
            <a:xfrm>
              <a:off x="1490658" y="4124916"/>
              <a:ext cx="322610" cy="723308"/>
            </a:xfrm>
            <a:custGeom>
              <a:avLst/>
              <a:gdLst/>
              <a:ahLst/>
              <a:cxnLst/>
              <a:rect l="0" t="0" r="0" b="0"/>
              <a:pathLst>
                <a:path w="322618" h="723325">
                  <a:moveTo>
                    <a:pt x="322618" y="0"/>
                  </a:moveTo>
                  <a:lnTo>
                    <a:pt x="322618" y="140116"/>
                  </a:lnTo>
                  <a:lnTo>
                    <a:pt x="322339" y="140116"/>
                  </a:lnTo>
                  <a:lnTo>
                    <a:pt x="220993" y="444738"/>
                  </a:lnTo>
                  <a:lnTo>
                    <a:pt x="322618" y="444738"/>
                  </a:lnTo>
                  <a:lnTo>
                    <a:pt x="322618" y="556613"/>
                  </a:lnTo>
                  <a:lnTo>
                    <a:pt x="188862" y="556613"/>
                  </a:lnTo>
                  <a:lnTo>
                    <a:pt x="143446" y="696745"/>
                  </a:lnTo>
                  <a:cubicBezTo>
                    <a:pt x="141961" y="701901"/>
                    <a:pt x="140030" y="706244"/>
                    <a:pt x="137643" y="709762"/>
                  </a:cubicBezTo>
                  <a:cubicBezTo>
                    <a:pt x="135230" y="713267"/>
                    <a:pt x="131343" y="716061"/>
                    <a:pt x="125997" y="718080"/>
                  </a:cubicBezTo>
                  <a:cubicBezTo>
                    <a:pt x="120637" y="720074"/>
                    <a:pt x="113081" y="721471"/>
                    <a:pt x="103289" y="722208"/>
                  </a:cubicBezTo>
                  <a:cubicBezTo>
                    <a:pt x="93497" y="722957"/>
                    <a:pt x="80670" y="723325"/>
                    <a:pt x="64795" y="723325"/>
                  </a:cubicBezTo>
                  <a:cubicBezTo>
                    <a:pt x="47803" y="723325"/>
                    <a:pt x="34506" y="722767"/>
                    <a:pt x="24917" y="721662"/>
                  </a:cubicBezTo>
                  <a:cubicBezTo>
                    <a:pt x="15316" y="720569"/>
                    <a:pt x="8661" y="717877"/>
                    <a:pt x="4978" y="713648"/>
                  </a:cubicBezTo>
                  <a:cubicBezTo>
                    <a:pt x="1283" y="709394"/>
                    <a:pt x="0" y="703386"/>
                    <a:pt x="1105" y="695627"/>
                  </a:cubicBezTo>
                  <a:cubicBezTo>
                    <a:pt x="2210" y="687893"/>
                    <a:pt x="4978" y="677542"/>
                    <a:pt x="9411" y="664626"/>
                  </a:cubicBezTo>
                  <a:lnTo>
                    <a:pt x="230391" y="28788"/>
                  </a:lnTo>
                  <a:cubicBezTo>
                    <a:pt x="232626" y="22514"/>
                    <a:pt x="235191" y="17434"/>
                    <a:pt x="238163" y="13561"/>
                  </a:cubicBezTo>
                  <a:cubicBezTo>
                    <a:pt x="241110" y="9674"/>
                    <a:pt x="245821" y="6715"/>
                    <a:pt x="252285" y="4709"/>
                  </a:cubicBezTo>
                  <a:cubicBezTo>
                    <a:pt x="258737" y="2702"/>
                    <a:pt x="267691" y="1369"/>
                    <a:pt x="279146" y="797"/>
                  </a:cubicBezTo>
                  <a:cubicBezTo>
                    <a:pt x="284867" y="530"/>
                    <a:pt x="291513" y="327"/>
                    <a:pt x="299082" y="191"/>
                  </a:cubicBezTo>
                  <a:lnTo>
                    <a:pt x="322618" y="0"/>
                  </a:ln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54" name="Shape 52"/>
            <p:cNvSpPr/>
            <p:nvPr/>
          </p:nvSpPr>
          <p:spPr>
            <a:xfrm>
              <a:off x="1813268" y="4124900"/>
              <a:ext cx="338675" cy="723324"/>
            </a:xfrm>
            <a:custGeom>
              <a:avLst/>
              <a:gdLst/>
              <a:ahLst/>
              <a:cxnLst/>
              <a:rect l="0" t="0" r="0" b="0"/>
              <a:pathLst>
                <a:path w="338684" h="723341">
                  <a:moveTo>
                    <a:pt x="1943" y="0"/>
                  </a:moveTo>
                  <a:cubicBezTo>
                    <a:pt x="23724" y="0"/>
                    <a:pt x="41072" y="279"/>
                    <a:pt x="54000" y="813"/>
                  </a:cubicBezTo>
                  <a:cubicBezTo>
                    <a:pt x="66916" y="1384"/>
                    <a:pt x="76987" y="2718"/>
                    <a:pt x="84188" y="4724"/>
                  </a:cubicBezTo>
                  <a:cubicBezTo>
                    <a:pt x="91389" y="6731"/>
                    <a:pt x="96558" y="9804"/>
                    <a:pt x="99695" y="13843"/>
                  </a:cubicBezTo>
                  <a:cubicBezTo>
                    <a:pt x="102832" y="17920"/>
                    <a:pt x="105512" y="23457"/>
                    <a:pt x="107721" y="30455"/>
                  </a:cubicBezTo>
                  <a:lnTo>
                    <a:pt x="329273" y="665734"/>
                  </a:lnTo>
                  <a:cubicBezTo>
                    <a:pt x="333705" y="679043"/>
                    <a:pt x="336474" y="689547"/>
                    <a:pt x="337579" y="697319"/>
                  </a:cubicBezTo>
                  <a:cubicBezTo>
                    <a:pt x="338684" y="705053"/>
                    <a:pt x="337210" y="710870"/>
                    <a:pt x="333134" y="714756"/>
                  </a:cubicBezTo>
                  <a:cubicBezTo>
                    <a:pt x="329082" y="718642"/>
                    <a:pt x="321882" y="721030"/>
                    <a:pt x="311544" y="721957"/>
                  </a:cubicBezTo>
                  <a:cubicBezTo>
                    <a:pt x="301193" y="722871"/>
                    <a:pt x="286995" y="723341"/>
                    <a:pt x="268884" y="723341"/>
                  </a:cubicBezTo>
                  <a:cubicBezTo>
                    <a:pt x="250063" y="723341"/>
                    <a:pt x="235395" y="723062"/>
                    <a:pt x="224866" y="722516"/>
                  </a:cubicBezTo>
                  <a:cubicBezTo>
                    <a:pt x="214338" y="721957"/>
                    <a:pt x="206312" y="720839"/>
                    <a:pt x="200774" y="719201"/>
                  </a:cubicBezTo>
                  <a:cubicBezTo>
                    <a:pt x="195237" y="717524"/>
                    <a:pt x="191364" y="715239"/>
                    <a:pt x="189141" y="712267"/>
                  </a:cubicBezTo>
                  <a:cubicBezTo>
                    <a:pt x="186931" y="709308"/>
                    <a:pt x="185077" y="705447"/>
                    <a:pt x="183604" y="700634"/>
                  </a:cubicBezTo>
                  <a:lnTo>
                    <a:pt x="135420" y="556628"/>
                  </a:lnTo>
                  <a:lnTo>
                    <a:pt x="0" y="556628"/>
                  </a:lnTo>
                  <a:lnTo>
                    <a:pt x="0" y="444754"/>
                  </a:lnTo>
                  <a:lnTo>
                    <a:pt x="101625" y="444754"/>
                  </a:lnTo>
                  <a:lnTo>
                    <a:pt x="279" y="140132"/>
                  </a:lnTo>
                  <a:lnTo>
                    <a:pt x="0" y="140132"/>
                  </a:lnTo>
                  <a:lnTo>
                    <a:pt x="0" y="16"/>
                  </a:lnTo>
                  <a:lnTo>
                    <a:pt x="1943" y="0"/>
                  </a:ln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55" name="Shape 53"/>
            <p:cNvSpPr/>
            <p:nvPr/>
          </p:nvSpPr>
          <p:spPr>
            <a:xfrm>
              <a:off x="2181829" y="4330613"/>
              <a:ext cx="699485" cy="516662"/>
            </a:xfrm>
            <a:custGeom>
              <a:avLst/>
              <a:gdLst/>
              <a:ahLst/>
              <a:cxnLst/>
              <a:rect l="0" t="0" r="0" b="0"/>
              <a:pathLst>
                <a:path w="699503" h="516674">
                  <a:moveTo>
                    <a:pt x="52489" y="0"/>
                  </a:moveTo>
                  <a:cubicBezTo>
                    <a:pt x="64872" y="0"/>
                    <a:pt x="74701" y="178"/>
                    <a:pt x="81953" y="610"/>
                  </a:cubicBezTo>
                  <a:cubicBezTo>
                    <a:pt x="89205" y="991"/>
                    <a:pt x="94679" y="1905"/>
                    <a:pt x="98374" y="3353"/>
                  </a:cubicBezTo>
                  <a:cubicBezTo>
                    <a:pt x="102057" y="4813"/>
                    <a:pt x="104572" y="6947"/>
                    <a:pt x="105893" y="9690"/>
                  </a:cubicBezTo>
                  <a:cubicBezTo>
                    <a:pt x="107213" y="12471"/>
                    <a:pt x="108268" y="16358"/>
                    <a:pt x="109055" y="21361"/>
                  </a:cubicBezTo>
                  <a:lnTo>
                    <a:pt x="198857" y="413410"/>
                  </a:lnTo>
                  <a:lnTo>
                    <a:pt x="199250" y="413410"/>
                  </a:lnTo>
                  <a:lnTo>
                    <a:pt x="292608" y="24130"/>
                  </a:lnTo>
                  <a:cubicBezTo>
                    <a:pt x="293675" y="19152"/>
                    <a:pt x="295046" y="15037"/>
                    <a:pt x="296774" y="11862"/>
                  </a:cubicBezTo>
                  <a:cubicBezTo>
                    <a:pt x="298488" y="8699"/>
                    <a:pt x="301384" y="6274"/>
                    <a:pt x="305460" y="4559"/>
                  </a:cubicBezTo>
                  <a:cubicBezTo>
                    <a:pt x="309563" y="2819"/>
                    <a:pt x="315163" y="1651"/>
                    <a:pt x="322288" y="991"/>
                  </a:cubicBezTo>
                  <a:cubicBezTo>
                    <a:pt x="329400" y="330"/>
                    <a:pt x="338912" y="0"/>
                    <a:pt x="350761" y="0"/>
                  </a:cubicBezTo>
                  <a:cubicBezTo>
                    <a:pt x="363436" y="0"/>
                    <a:pt x="373507" y="279"/>
                    <a:pt x="381038" y="787"/>
                  </a:cubicBezTo>
                  <a:cubicBezTo>
                    <a:pt x="388557" y="1308"/>
                    <a:pt x="394360" y="2426"/>
                    <a:pt x="398450" y="4153"/>
                  </a:cubicBezTo>
                  <a:cubicBezTo>
                    <a:pt x="402527" y="5867"/>
                    <a:pt x="405486" y="8306"/>
                    <a:pt x="407340" y="11481"/>
                  </a:cubicBezTo>
                  <a:cubicBezTo>
                    <a:pt x="409181" y="14643"/>
                    <a:pt x="410642" y="18872"/>
                    <a:pt x="411696" y="24130"/>
                  </a:cubicBezTo>
                  <a:lnTo>
                    <a:pt x="508216" y="413410"/>
                  </a:lnTo>
                  <a:lnTo>
                    <a:pt x="509016" y="413410"/>
                  </a:lnTo>
                  <a:lnTo>
                    <a:pt x="598818" y="22568"/>
                  </a:lnTo>
                  <a:cubicBezTo>
                    <a:pt x="599618" y="18326"/>
                    <a:pt x="600659" y="14681"/>
                    <a:pt x="601980" y="11684"/>
                  </a:cubicBezTo>
                  <a:cubicBezTo>
                    <a:pt x="603301" y="8649"/>
                    <a:pt x="605803" y="6274"/>
                    <a:pt x="609498" y="4559"/>
                  </a:cubicBezTo>
                  <a:cubicBezTo>
                    <a:pt x="613181" y="2819"/>
                    <a:pt x="618465" y="1651"/>
                    <a:pt x="625323" y="991"/>
                  </a:cubicBezTo>
                  <a:cubicBezTo>
                    <a:pt x="632181" y="330"/>
                    <a:pt x="641820" y="0"/>
                    <a:pt x="654202" y="0"/>
                  </a:cubicBezTo>
                  <a:cubicBezTo>
                    <a:pt x="665810" y="0"/>
                    <a:pt x="674840" y="330"/>
                    <a:pt x="681304" y="991"/>
                  </a:cubicBezTo>
                  <a:cubicBezTo>
                    <a:pt x="687769" y="1651"/>
                    <a:pt x="692455" y="3429"/>
                    <a:pt x="695351" y="6337"/>
                  </a:cubicBezTo>
                  <a:cubicBezTo>
                    <a:pt x="698246" y="9233"/>
                    <a:pt x="699503" y="13513"/>
                    <a:pt x="699110" y="19190"/>
                  </a:cubicBezTo>
                  <a:cubicBezTo>
                    <a:pt x="698716" y="24867"/>
                    <a:pt x="697319" y="32576"/>
                    <a:pt x="694957" y="42342"/>
                  </a:cubicBezTo>
                  <a:lnTo>
                    <a:pt x="577456" y="487794"/>
                  </a:lnTo>
                  <a:cubicBezTo>
                    <a:pt x="575869" y="494119"/>
                    <a:pt x="573697" y="499199"/>
                    <a:pt x="570928" y="503034"/>
                  </a:cubicBezTo>
                  <a:cubicBezTo>
                    <a:pt x="568160" y="506857"/>
                    <a:pt x="564007" y="509753"/>
                    <a:pt x="558470" y="511734"/>
                  </a:cubicBezTo>
                  <a:cubicBezTo>
                    <a:pt x="552933" y="513702"/>
                    <a:pt x="545808" y="515023"/>
                    <a:pt x="537096" y="515696"/>
                  </a:cubicBezTo>
                  <a:cubicBezTo>
                    <a:pt x="528396" y="516344"/>
                    <a:pt x="517322" y="516674"/>
                    <a:pt x="503873" y="516674"/>
                  </a:cubicBezTo>
                  <a:cubicBezTo>
                    <a:pt x="488836" y="516674"/>
                    <a:pt x="476771" y="516344"/>
                    <a:pt x="467678" y="515696"/>
                  </a:cubicBezTo>
                  <a:cubicBezTo>
                    <a:pt x="458572" y="515023"/>
                    <a:pt x="451383" y="513702"/>
                    <a:pt x="446113" y="511734"/>
                  </a:cubicBezTo>
                  <a:cubicBezTo>
                    <a:pt x="440830" y="509753"/>
                    <a:pt x="437020" y="506857"/>
                    <a:pt x="434645" y="503034"/>
                  </a:cubicBezTo>
                  <a:cubicBezTo>
                    <a:pt x="432257" y="499199"/>
                    <a:pt x="430403" y="494119"/>
                    <a:pt x="429108" y="487794"/>
                  </a:cubicBezTo>
                  <a:lnTo>
                    <a:pt x="347218" y="163398"/>
                  </a:lnTo>
                  <a:lnTo>
                    <a:pt x="346418" y="163398"/>
                  </a:lnTo>
                  <a:lnTo>
                    <a:pt x="268884" y="487794"/>
                  </a:lnTo>
                  <a:cubicBezTo>
                    <a:pt x="267564" y="493878"/>
                    <a:pt x="265722" y="498805"/>
                    <a:pt x="263347" y="502628"/>
                  </a:cubicBezTo>
                  <a:cubicBezTo>
                    <a:pt x="260972" y="506463"/>
                    <a:pt x="257213" y="509422"/>
                    <a:pt x="252070" y="511530"/>
                  </a:cubicBezTo>
                  <a:cubicBezTo>
                    <a:pt x="246939" y="513652"/>
                    <a:pt x="239928" y="515023"/>
                    <a:pt x="231102" y="515696"/>
                  </a:cubicBezTo>
                  <a:cubicBezTo>
                    <a:pt x="222263" y="516344"/>
                    <a:pt x="210591" y="516674"/>
                    <a:pt x="196088" y="516674"/>
                  </a:cubicBezTo>
                  <a:cubicBezTo>
                    <a:pt x="180797" y="516674"/>
                    <a:pt x="168593" y="516344"/>
                    <a:pt x="159487" y="515696"/>
                  </a:cubicBezTo>
                  <a:cubicBezTo>
                    <a:pt x="150393" y="515023"/>
                    <a:pt x="143205" y="513702"/>
                    <a:pt x="137935" y="511734"/>
                  </a:cubicBezTo>
                  <a:cubicBezTo>
                    <a:pt x="132652" y="509753"/>
                    <a:pt x="128829" y="506857"/>
                    <a:pt x="126454" y="503034"/>
                  </a:cubicBezTo>
                  <a:cubicBezTo>
                    <a:pt x="124079" y="499199"/>
                    <a:pt x="122110" y="494119"/>
                    <a:pt x="120523" y="487794"/>
                  </a:cubicBezTo>
                  <a:lnTo>
                    <a:pt x="4216" y="41148"/>
                  </a:lnTo>
                  <a:cubicBezTo>
                    <a:pt x="1854" y="31661"/>
                    <a:pt x="521" y="24193"/>
                    <a:pt x="254" y="18796"/>
                  </a:cubicBezTo>
                  <a:cubicBezTo>
                    <a:pt x="0" y="13398"/>
                    <a:pt x="1499" y="9233"/>
                    <a:pt x="4813" y="6337"/>
                  </a:cubicBezTo>
                  <a:cubicBezTo>
                    <a:pt x="8103" y="3429"/>
                    <a:pt x="13513" y="1651"/>
                    <a:pt x="21031" y="991"/>
                  </a:cubicBezTo>
                  <a:cubicBezTo>
                    <a:pt x="28550" y="330"/>
                    <a:pt x="39027" y="0"/>
                    <a:pt x="52489" y="0"/>
                  </a:cubicBez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56" name="Shape 54"/>
            <p:cNvSpPr/>
            <p:nvPr/>
          </p:nvSpPr>
          <p:spPr>
            <a:xfrm>
              <a:off x="2870431" y="4330634"/>
              <a:ext cx="230448" cy="516649"/>
            </a:xfrm>
            <a:custGeom>
              <a:avLst/>
              <a:gdLst/>
              <a:ahLst/>
              <a:cxnLst/>
              <a:rect l="0" t="0" r="0" b="0"/>
              <a:pathLst>
                <a:path w="230454" h="516661">
                  <a:moveTo>
                    <a:pt x="230454" y="0"/>
                  </a:moveTo>
                  <a:lnTo>
                    <a:pt x="230454" y="100075"/>
                  </a:lnTo>
                  <a:lnTo>
                    <a:pt x="230251" y="100075"/>
                  </a:lnTo>
                  <a:lnTo>
                    <a:pt x="157861" y="317665"/>
                  </a:lnTo>
                  <a:lnTo>
                    <a:pt x="230454" y="317665"/>
                  </a:lnTo>
                  <a:lnTo>
                    <a:pt x="230454" y="397573"/>
                  </a:lnTo>
                  <a:lnTo>
                    <a:pt x="134912" y="397573"/>
                  </a:lnTo>
                  <a:lnTo>
                    <a:pt x="102476" y="497674"/>
                  </a:lnTo>
                  <a:cubicBezTo>
                    <a:pt x="101410" y="501370"/>
                    <a:pt x="100025" y="504456"/>
                    <a:pt x="98311" y="506971"/>
                  </a:cubicBezTo>
                  <a:cubicBezTo>
                    <a:pt x="96596" y="509460"/>
                    <a:pt x="93840" y="511454"/>
                    <a:pt x="90005" y="512889"/>
                  </a:cubicBezTo>
                  <a:cubicBezTo>
                    <a:pt x="86182" y="514337"/>
                    <a:pt x="80772" y="515315"/>
                    <a:pt x="73787" y="515848"/>
                  </a:cubicBezTo>
                  <a:cubicBezTo>
                    <a:pt x="66802" y="516381"/>
                    <a:pt x="57620" y="516661"/>
                    <a:pt x="46279" y="516661"/>
                  </a:cubicBezTo>
                  <a:cubicBezTo>
                    <a:pt x="34150" y="516661"/>
                    <a:pt x="24663" y="516242"/>
                    <a:pt x="17805" y="515467"/>
                  </a:cubicBezTo>
                  <a:cubicBezTo>
                    <a:pt x="10947" y="514680"/>
                    <a:pt x="6210" y="512749"/>
                    <a:pt x="3569" y="509727"/>
                  </a:cubicBezTo>
                  <a:cubicBezTo>
                    <a:pt x="914" y="506704"/>
                    <a:pt x="0" y="502411"/>
                    <a:pt x="800" y="496874"/>
                  </a:cubicBezTo>
                  <a:cubicBezTo>
                    <a:pt x="1588" y="491337"/>
                    <a:pt x="3569" y="483971"/>
                    <a:pt x="6731" y="474700"/>
                  </a:cubicBezTo>
                  <a:lnTo>
                    <a:pt x="164567" y="20561"/>
                  </a:lnTo>
                  <a:cubicBezTo>
                    <a:pt x="166167" y="16078"/>
                    <a:pt x="168008" y="12458"/>
                    <a:pt x="170116" y="9677"/>
                  </a:cubicBezTo>
                  <a:cubicBezTo>
                    <a:pt x="172225" y="6921"/>
                    <a:pt x="175590" y="4787"/>
                    <a:pt x="180213" y="3340"/>
                  </a:cubicBezTo>
                  <a:cubicBezTo>
                    <a:pt x="184823" y="1892"/>
                    <a:pt x="191224" y="965"/>
                    <a:pt x="199390" y="584"/>
                  </a:cubicBezTo>
                  <a:lnTo>
                    <a:pt x="230454" y="0"/>
                  </a:ln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57" name="Shape 55"/>
            <p:cNvSpPr/>
            <p:nvPr/>
          </p:nvSpPr>
          <p:spPr>
            <a:xfrm>
              <a:off x="3100879" y="4330608"/>
              <a:ext cx="241904" cy="516675"/>
            </a:xfrm>
            <a:custGeom>
              <a:avLst/>
              <a:gdLst/>
              <a:ahLst/>
              <a:cxnLst/>
              <a:rect l="0" t="0" r="0" b="0"/>
              <a:pathLst>
                <a:path w="241910" h="516687">
                  <a:moveTo>
                    <a:pt x="1384" y="0"/>
                  </a:moveTo>
                  <a:cubicBezTo>
                    <a:pt x="16929" y="0"/>
                    <a:pt x="29337" y="190"/>
                    <a:pt x="38557" y="610"/>
                  </a:cubicBezTo>
                  <a:cubicBezTo>
                    <a:pt x="47803" y="991"/>
                    <a:pt x="54978" y="1918"/>
                    <a:pt x="60135" y="3365"/>
                  </a:cubicBezTo>
                  <a:cubicBezTo>
                    <a:pt x="65278" y="4813"/>
                    <a:pt x="68961" y="6998"/>
                    <a:pt x="71209" y="9881"/>
                  </a:cubicBezTo>
                  <a:cubicBezTo>
                    <a:pt x="73457" y="12814"/>
                    <a:pt x="75362" y="16764"/>
                    <a:pt x="76937" y="21755"/>
                  </a:cubicBezTo>
                  <a:lnTo>
                    <a:pt x="235179" y="475539"/>
                  </a:lnTo>
                  <a:cubicBezTo>
                    <a:pt x="238354" y="485038"/>
                    <a:pt x="240335" y="492531"/>
                    <a:pt x="241122" y="498081"/>
                  </a:cubicBezTo>
                  <a:cubicBezTo>
                    <a:pt x="241910" y="503619"/>
                    <a:pt x="240855" y="507797"/>
                    <a:pt x="237947" y="510527"/>
                  </a:cubicBezTo>
                  <a:cubicBezTo>
                    <a:pt x="235052" y="513309"/>
                    <a:pt x="229908" y="515023"/>
                    <a:pt x="222529" y="515709"/>
                  </a:cubicBezTo>
                  <a:cubicBezTo>
                    <a:pt x="215138" y="516344"/>
                    <a:pt x="204991" y="516687"/>
                    <a:pt x="192062" y="516687"/>
                  </a:cubicBezTo>
                  <a:cubicBezTo>
                    <a:pt x="178613" y="516687"/>
                    <a:pt x="168123" y="516484"/>
                    <a:pt x="160617" y="516077"/>
                  </a:cubicBezTo>
                  <a:cubicBezTo>
                    <a:pt x="153098" y="515709"/>
                    <a:pt x="147358" y="514909"/>
                    <a:pt x="143408" y="513702"/>
                  </a:cubicBezTo>
                  <a:cubicBezTo>
                    <a:pt x="139446" y="512534"/>
                    <a:pt x="136690" y="510883"/>
                    <a:pt x="135103" y="508775"/>
                  </a:cubicBezTo>
                  <a:cubicBezTo>
                    <a:pt x="133515" y="506667"/>
                    <a:pt x="132194" y="503885"/>
                    <a:pt x="131153" y="500444"/>
                  </a:cubicBezTo>
                  <a:lnTo>
                    <a:pt x="96736" y="397599"/>
                  </a:lnTo>
                  <a:lnTo>
                    <a:pt x="0" y="397599"/>
                  </a:lnTo>
                  <a:lnTo>
                    <a:pt x="0" y="317691"/>
                  </a:lnTo>
                  <a:lnTo>
                    <a:pt x="72593" y="317691"/>
                  </a:lnTo>
                  <a:lnTo>
                    <a:pt x="190" y="100101"/>
                  </a:lnTo>
                  <a:lnTo>
                    <a:pt x="0" y="100101"/>
                  </a:lnTo>
                  <a:lnTo>
                    <a:pt x="0" y="26"/>
                  </a:lnTo>
                  <a:lnTo>
                    <a:pt x="1384" y="0"/>
                  </a:ln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58" name="Shape 56"/>
            <p:cNvSpPr/>
            <p:nvPr/>
          </p:nvSpPr>
          <p:spPr>
            <a:xfrm>
              <a:off x="3407662" y="4332997"/>
              <a:ext cx="174861" cy="514300"/>
            </a:xfrm>
            <a:custGeom>
              <a:avLst/>
              <a:gdLst/>
              <a:ahLst/>
              <a:cxnLst/>
              <a:rect l="0" t="0" r="0" b="0"/>
              <a:pathLst>
                <a:path w="174866" h="514312">
                  <a:moveTo>
                    <a:pt x="30861" y="0"/>
                  </a:moveTo>
                  <a:lnTo>
                    <a:pt x="163386" y="0"/>
                  </a:lnTo>
                  <a:lnTo>
                    <a:pt x="174866" y="272"/>
                  </a:lnTo>
                  <a:lnTo>
                    <a:pt x="174866" y="80537"/>
                  </a:lnTo>
                  <a:lnTo>
                    <a:pt x="150724" y="79515"/>
                  </a:lnTo>
                  <a:lnTo>
                    <a:pt x="104051" y="79515"/>
                  </a:lnTo>
                  <a:lnTo>
                    <a:pt x="104051" y="224701"/>
                  </a:lnTo>
                  <a:lnTo>
                    <a:pt x="157048" y="224701"/>
                  </a:lnTo>
                  <a:lnTo>
                    <a:pt x="174866" y="222239"/>
                  </a:lnTo>
                  <a:lnTo>
                    <a:pt x="174866" y="313983"/>
                  </a:lnTo>
                  <a:lnTo>
                    <a:pt x="165760" y="307785"/>
                  </a:lnTo>
                  <a:cubicBezTo>
                    <a:pt x="157315" y="304368"/>
                    <a:pt x="147574" y="302641"/>
                    <a:pt x="136500" y="302641"/>
                  </a:cubicBezTo>
                  <a:lnTo>
                    <a:pt x="104051" y="302641"/>
                  </a:lnTo>
                  <a:lnTo>
                    <a:pt x="104051" y="497662"/>
                  </a:lnTo>
                  <a:cubicBezTo>
                    <a:pt x="104051" y="500317"/>
                    <a:pt x="103188" y="502691"/>
                    <a:pt x="101473" y="504800"/>
                  </a:cubicBezTo>
                  <a:cubicBezTo>
                    <a:pt x="99758" y="506920"/>
                    <a:pt x="96926" y="508622"/>
                    <a:pt x="92964" y="509930"/>
                  </a:cubicBezTo>
                  <a:cubicBezTo>
                    <a:pt x="89014" y="511264"/>
                    <a:pt x="83744" y="512331"/>
                    <a:pt x="77152" y="513105"/>
                  </a:cubicBezTo>
                  <a:cubicBezTo>
                    <a:pt x="70536" y="513880"/>
                    <a:pt x="62116" y="514312"/>
                    <a:pt x="51829" y="514312"/>
                  </a:cubicBezTo>
                  <a:cubicBezTo>
                    <a:pt x="41796" y="514312"/>
                    <a:pt x="33426" y="513880"/>
                    <a:pt x="26708" y="513105"/>
                  </a:cubicBezTo>
                  <a:cubicBezTo>
                    <a:pt x="19977" y="512331"/>
                    <a:pt x="14643" y="511264"/>
                    <a:pt x="10693" y="509930"/>
                  </a:cubicBezTo>
                  <a:cubicBezTo>
                    <a:pt x="6731" y="508622"/>
                    <a:pt x="3962" y="506920"/>
                    <a:pt x="2375" y="504800"/>
                  </a:cubicBezTo>
                  <a:cubicBezTo>
                    <a:pt x="800" y="502691"/>
                    <a:pt x="0" y="500317"/>
                    <a:pt x="0" y="497662"/>
                  </a:cubicBezTo>
                  <a:lnTo>
                    <a:pt x="0" y="32829"/>
                  </a:lnTo>
                  <a:cubicBezTo>
                    <a:pt x="0" y="21222"/>
                    <a:pt x="2972" y="12840"/>
                    <a:pt x="8903" y="7721"/>
                  </a:cubicBezTo>
                  <a:cubicBezTo>
                    <a:pt x="14834" y="2565"/>
                    <a:pt x="22149" y="0"/>
                    <a:pt x="30861" y="0"/>
                  </a:cubicBez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59" name="Shape 57"/>
            <p:cNvSpPr/>
            <p:nvPr/>
          </p:nvSpPr>
          <p:spPr>
            <a:xfrm>
              <a:off x="3582524" y="4333269"/>
              <a:ext cx="204922" cy="514028"/>
            </a:xfrm>
            <a:custGeom>
              <a:avLst/>
              <a:gdLst/>
              <a:ahLst/>
              <a:cxnLst/>
              <a:rect l="0" t="0" r="0" b="0"/>
              <a:pathLst>
                <a:path w="204927" h="514040">
                  <a:moveTo>
                    <a:pt x="0" y="0"/>
                  </a:moveTo>
                  <a:lnTo>
                    <a:pt x="21755" y="515"/>
                  </a:lnTo>
                  <a:cubicBezTo>
                    <a:pt x="30455" y="1074"/>
                    <a:pt x="38367" y="1697"/>
                    <a:pt x="45491" y="2497"/>
                  </a:cubicBezTo>
                  <a:cubicBezTo>
                    <a:pt x="66053" y="5405"/>
                    <a:pt x="84582" y="10396"/>
                    <a:pt x="101067" y="17521"/>
                  </a:cubicBezTo>
                  <a:cubicBezTo>
                    <a:pt x="117564" y="24645"/>
                    <a:pt x="131534" y="33929"/>
                    <a:pt x="143015" y="45423"/>
                  </a:cubicBezTo>
                  <a:cubicBezTo>
                    <a:pt x="154483" y="56891"/>
                    <a:pt x="163259" y="70480"/>
                    <a:pt x="169329" y="86152"/>
                  </a:cubicBezTo>
                  <a:cubicBezTo>
                    <a:pt x="175374" y="101861"/>
                    <a:pt x="178422" y="119883"/>
                    <a:pt x="178422" y="140165"/>
                  </a:cubicBezTo>
                  <a:cubicBezTo>
                    <a:pt x="178422" y="157322"/>
                    <a:pt x="176238" y="172931"/>
                    <a:pt x="171895" y="187053"/>
                  </a:cubicBezTo>
                  <a:cubicBezTo>
                    <a:pt x="167538" y="201150"/>
                    <a:pt x="161138" y="213748"/>
                    <a:pt x="152705" y="224823"/>
                  </a:cubicBezTo>
                  <a:cubicBezTo>
                    <a:pt x="144259" y="235885"/>
                    <a:pt x="133845" y="245537"/>
                    <a:pt x="121450" y="253715"/>
                  </a:cubicBezTo>
                  <a:cubicBezTo>
                    <a:pt x="109055" y="261894"/>
                    <a:pt x="94945" y="268473"/>
                    <a:pt x="79121" y="273489"/>
                  </a:cubicBezTo>
                  <a:cubicBezTo>
                    <a:pt x="86754" y="277185"/>
                    <a:pt x="93955" y="281668"/>
                    <a:pt x="100673" y="286939"/>
                  </a:cubicBezTo>
                  <a:cubicBezTo>
                    <a:pt x="107404" y="292222"/>
                    <a:pt x="113729" y="298610"/>
                    <a:pt x="119672" y="306116"/>
                  </a:cubicBezTo>
                  <a:cubicBezTo>
                    <a:pt x="125603" y="313634"/>
                    <a:pt x="131204" y="322207"/>
                    <a:pt x="136474" y="331833"/>
                  </a:cubicBezTo>
                  <a:cubicBezTo>
                    <a:pt x="141757" y="341472"/>
                    <a:pt x="146888" y="352356"/>
                    <a:pt x="151917" y="364472"/>
                  </a:cubicBezTo>
                  <a:lnTo>
                    <a:pt x="195034" y="465361"/>
                  </a:lnTo>
                  <a:cubicBezTo>
                    <a:pt x="198984" y="475419"/>
                    <a:pt x="201625" y="482709"/>
                    <a:pt x="202946" y="487294"/>
                  </a:cubicBezTo>
                  <a:cubicBezTo>
                    <a:pt x="204254" y="491917"/>
                    <a:pt x="204927" y="495574"/>
                    <a:pt x="204927" y="498203"/>
                  </a:cubicBezTo>
                  <a:cubicBezTo>
                    <a:pt x="204927" y="501111"/>
                    <a:pt x="204394" y="503550"/>
                    <a:pt x="203340" y="505506"/>
                  </a:cubicBezTo>
                  <a:cubicBezTo>
                    <a:pt x="202286" y="507500"/>
                    <a:pt x="199784" y="509138"/>
                    <a:pt x="195821" y="510458"/>
                  </a:cubicBezTo>
                  <a:cubicBezTo>
                    <a:pt x="191872" y="511767"/>
                    <a:pt x="186055" y="512694"/>
                    <a:pt x="178422" y="513227"/>
                  </a:cubicBezTo>
                  <a:cubicBezTo>
                    <a:pt x="170764" y="513748"/>
                    <a:pt x="160338" y="514040"/>
                    <a:pt x="147168" y="514040"/>
                  </a:cubicBezTo>
                  <a:cubicBezTo>
                    <a:pt x="136093" y="514040"/>
                    <a:pt x="127241" y="513748"/>
                    <a:pt x="120650" y="513227"/>
                  </a:cubicBezTo>
                  <a:cubicBezTo>
                    <a:pt x="114059" y="512694"/>
                    <a:pt x="108852" y="511703"/>
                    <a:pt x="105029" y="510255"/>
                  </a:cubicBezTo>
                  <a:cubicBezTo>
                    <a:pt x="101206" y="508820"/>
                    <a:pt x="98501" y="506966"/>
                    <a:pt x="96926" y="504705"/>
                  </a:cubicBezTo>
                  <a:cubicBezTo>
                    <a:pt x="95339" y="502483"/>
                    <a:pt x="94018" y="499778"/>
                    <a:pt x="92964" y="496615"/>
                  </a:cubicBezTo>
                  <a:lnTo>
                    <a:pt x="47066" y="382290"/>
                  </a:lnTo>
                  <a:cubicBezTo>
                    <a:pt x="41529" y="369374"/>
                    <a:pt x="36132" y="357906"/>
                    <a:pt x="30848" y="347860"/>
                  </a:cubicBezTo>
                  <a:cubicBezTo>
                    <a:pt x="25565" y="337840"/>
                    <a:pt x="19710" y="329471"/>
                    <a:pt x="13246" y="322727"/>
                  </a:cubicBezTo>
                  <a:lnTo>
                    <a:pt x="0" y="313711"/>
                  </a:lnTo>
                  <a:lnTo>
                    <a:pt x="0" y="221967"/>
                  </a:lnTo>
                  <a:lnTo>
                    <a:pt x="20968" y="219070"/>
                  </a:lnTo>
                  <a:cubicBezTo>
                    <a:pt x="32042" y="215539"/>
                    <a:pt x="41275" y="210523"/>
                    <a:pt x="48666" y="204046"/>
                  </a:cubicBezTo>
                  <a:cubicBezTo>
                    <a:pt x="56045" y="197607"/>
                    <a:pt x="61582" y="189885"/>
                    <a:pt x="65278" y="180906"/>
                  </a:cubicBezTo>
                  <a:cubicBezTo>
                    <a:pt x="68961" y="171940"/>
                    <a:pt x="70815" y="161932"/>
                    <a:pt x="70815" y="150858"/>
                  </a:cubicBezTo>
                  <a:cubicBezTo>
                    <a:pt x="70815" y="133980"/>
                    <a:pt x="66993" y="119730"/>
                    <a:pt x="59334" y="108122"/>
                  </a:cubicBezTo>
                  <a:cubicBezTo>
                    <a:pt x="51689" y="96527"/>
                    <a:pt x="39154" y="88336"/>
                    <a:pt x="21755" y="83599"/>
                  </a:cubicBezTo>
                  <a:cubicBezTo>
                    <a:pt x="16485" y="82278"/>
                    <a:pt x="10477" y="81237"/>
                    <a:pt x="3759" y="80424"/>
                  </a:cubicBezTo>
                  <a:lnTo>
                    <a:pt x="0" y="80265"/>
                  </a:lnTo>
                  <a:lnTo>
                    <a:pt x="0" y="0"/>
                  </a:ln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60" name="Shape 58"/>
            <p:cNvSpPr/>
            <p:nvPr/>
          </p:nvSpPr>
          <p:spPr>
            <a:xfrm>
              <a:off x="3863796" y="4332989"/>
              <a:ext cx="210656" cy="511912"/>
            </a:xfrm>
            <a:custGeom>
              <a:avLst/>
              <a:gdLst/>
              <a:ahLst/>
              <a:cxnLst/>
              <a:rect l="0" t="0" r="0" b="0"/>
              <a:pathLst>
                <a:path w="210661" h="511924">
                  <a:moveTo>
                    <a:pt x="30861" y="0"/>
                  </a:moveTo>
                  <a:lnTo>
                    <a:pt x="162204" y="0"/>
                  </a:lnTo>
                  <a:lnTo>
                    <a:pt x="210661" y="3072"/>
                  </a:lnTo>
                  <a:lnTo>
                    <a:pt x="210661" y="87855"/>
                  </a:lnTo>
                  <a:lnTo>
                    <a:pt x="199533" y="84711"/>
                  </a:lnTo>
                  <a:cubicBezTo>
                    <a:pt x="186646" y="82569"/>
                    <a:pt x="172225" y="81496"/>
                    <a:pt x="156261" y="81496"/>
                  </a:cubicBezTo>
                  <a:lnTo>
                    <a:pt x="103645" y="81496"/>
                  </a:lnTo>
                  <a:lnTo>
                    <a:pt x="103645" y="429628"/>
                  </a:lnTo>
                  <a:lnTo>
                    <a:pt x="157848" y="429628"/>
                  </a:lnTo>
                  <a:cubicBezTo>
                    <a:pt x="172091" y="429628"/>
                    <a:pt x="185214" y="428708"/>
                    <a:pt x="197214" y="426863"/>
                  </a:cubicBezTo>
                  <a:lnTo>
                    <a:pt x="210661" y="423439"/>
                  </a:lnTo>
                  <a:lnTo>
                    <a:pt x="210661" y="508554"/>
                  </a:lnTo>
                  <a:lnTo>
                    <a:pt x="153111" y="511924"/>
                  </a:lnTo>
                  <a:lnTo>
                    <a:pt x="30861" y="511924"/>
                  </a:lnTo>
                  <a:cubicBezTo>
                    <a:pt x="22149" y="511924"/>
                    <a:pt x="14834" y="509346"/>
                    <a:pt x="8903" y="504203"/>
                  </a:cubicBezTo>
                  <a:cubicBezTo>
                    <a:pt x="2972" y="499072"/>
                    <a:pt x="0" y="490703"/>
                    <a:pt x="0" y="479082"/>
                  </a:cubicBezTo>
                  <a:lnTo>
                    <a:pt x="0" y="32830"/>
                  </a:lnTo>
                  <a:cubicBezTo>
                    <a:pt x="0" y="21234"/>
                    <a:pt x="2972" y="12853"/>
                    <a:pt x="8903" y="7722"/>
                  </a:cubicBezTo>
                  <a:cubicBezTo>
                    <a:pt x="14834" y="2565"/>
                    <a:pt x="22149" y="0"/>
                    <a:pt x="30861" y="0"/>
                  </a:cubicBez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61" name="Shape 59"/>
            <p:cNvSpPr/>
            <p:nvPr/>
          </p:nvSpPr>
          <p:spPr>
            <a:xfrm>
              <a:off x="4074452" y="4336061"/>
              <a:ext cx="214618" cy="505471"/>
            </a:xfrm>
            <a:custGeom>
              <a:avLst/>
              <a:gdLst/>
              <a:ahLst/>
              <a:cxnLst/>
              <a:rect l="0" t="0" r="0" b="0"/>
              <a:pathLst>
                <a:path w="214624" h="505483">
                  <a:moveTo>
                    <a:pt x="0" y="0"/>
                  </a:moveTo>
                  <a:lnTo>
                    <a:pt x="14781" y="937"/>
                  </a:lnTo>
                  <a:cubicBezTo>
                    <a:pt x="34134" y="3609"/>
                    <a:pt x="51759" y="7616"/>
                    <a:pt x="67646" y="12956"/>
                  </a:cubicBezTo>
                  <a:cubicBezTo>
                    <a:pt x="99422" y="23637"/>
                    <a:pt x="126206" y="39461"/>
                    <a:pt x="147949" y="60416"/>
                  </a:cubicBezTo>
                  <a:cubicBezTo>
                    <a:pt x="169716" y="81409"/>
                    <a:pt x="186265" y="107304"/>
                    <a:pt x="197618" y="138165"/>
                  </a:cubicBezTo>
                  <a:cubicBezTo>
                    <a:pt x="208947" y="169014"/>
                    <a:pt x="214624" y="204751"/>
                    <a:pt x="214624" y="245379"/>
                  </a:cubicBezTo>
                  <a:cubicBezTo>
                    <a:pt x="214624" y="292331"/>
                    <a:pt x="208490" y="332475"/>
                    <a:pt x="196221" y="365838"/>
                  </a:cubicBezTo>
                  <a:cubicBezTo>
                    <a:pt x="183966" y="399201"/>
                    <a:pt x="166364" y="426455"/>
                    <a:pt x="143415" y="447537"/>
                  </a:cubicBezTo>
                  <a:cubicBezTo>
                    <a:pt x="120466" y="468632"/>
                    <a:pt x="92577" y="484138"/>
                    <a:pt x="59734" y="494006"/>
                  </a:cubicBezTo>
                  <a:cubicBezTo>
                    <a:pt x="43313" y="498959"/>
                    <a:pt x="25330" y="502671"/>
                    <a:pt x="5783" y="505145"/>
                  </a:cubicBezTo>
                  <a:lnTo>
                    <a:pt x="0" y="505483"/>
                  </a:lnTo>
                  <a:lnTo>
                    <a:pt x="0" y="420367"/>
                  </a:lnTo>
                  <a:lnTo>
                    <a:pt x="19183" y="415482"/>
                  </a:lnTo>
                  <a:cubicBezTo>
                    <a:pt x="38703" y="408116"/>
                    <a:pt x="54985" y="396953"/>
                    <a:pt x="68053" y="382056"/>
                  </a:cubicBezTo>
                  <a:cubicBezTo>
                    <a:pt x="81096" y="367159"/>
                    <a:pt x="90849" y="348642"/>
                    <a:pt x="97314" y="326468"/>
                  </a:cubicBezTo>
                  <a:cubicBezTo>
                    <a:pt x="103778" y="304319"/>
                    <a:pt x="107017" y="278475"/>
                    <a:pt x="107017" y="248935"/>
                  </a:cubicBezTo>
                  <a:cubicBezTo>
                    <a:pt x="107017" y="224678"/>
                    <a:pt x="104172" y="202122"/>
                    <a:pt x="98508" y="181294"/>
                  </a:cubicBezTo>
                  <a:cubicBezTo>
                    <a:pt x="92831" y="160454"/>
                    <a:pt x="83738" y="142382"/>
                    <a:pt x="71215" y="127078"/>
                  </a:cubicBezTo>
                  <a:cubicBezTo>
                    <a:pt x="58680" y="111800"/>
                    <a:pt x="42589" y="99862"/>
                    <a:pt x="22943" y="91264"/>
                  </a:cubicBezTo>
                  <a:lnTo>
                    <a:pt x="0" y="84783"/>
                  </a:lnTo>
                  <a:lnTo>
                    <a:pt x="0" y="0"/>
                  </a:ln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62" name="Shape 60"/>
            <p:cNvSpPr/>
            <p:nvPr/>
          </p:nvSpPr>
          <p:spPr>
            <a:xfrm>
              <a:off x="4525898" y="4124904"/>
              <a:ext cx="979297" cy="723324"/>
            </a:xfrm>
            <a:custGeom>
              <a:avLst/>
              <a:gdLst/>
              <a:ahLst/>
              <a:cxnLst/>
              <a:rect l="0" t="0" r="0" b="0"/>
              <a:pathLst>
                <a:path w="979322" h="723341">
                  <a:moveTo>
                    <a:pt x="73469" y="0"/>
                  </a:moveTo>
                  <a:cubicBezTo>
                    <a:pt x="90830" y="0"/>
                    <a:pt x="104584" y="292"/>
                    <a:pt x="114744" y="826"/>
                  </a:cubicBezTo>
                  <a:cubicBezTo>
                    <a:pt x="124892" y="1384"/>
                    <a:pt x="132550" y="2680"/>
                    <a:pt x="137732" y="4724"/>
                  </a:cubicBezTo>
                  <a:cubicBezTo>
                    <a:pt x="142887" y="6744"/>
                    <a:pt x="146393" y="9690"/>
                    <a:pt x="148247" y="13576"/>
                  </a:cubicBezTo>
                  <a:cubicBezTo>
                    <a:pt x="150101" y="17437"/>
                    <a:pt x="151574" y="22885"/>
                    <a:pt x="152679" y="29908"/>
                  </a:cubicBezTo>
                  <a:lnTo>
                    <a:pt x="278409" y="578790"/>
                  </a:lnTo>
                  <a:lnTo>
                    <a:pt x="278955" y="578790"/>
                  </a:lnTo>
                  <a:lnTo>
                    <a:pt x="409677" y="33782"/>
                  </a:lnTo>
                  <a:cubicBezTo>
                    <a:pt x="411150" y="26772"/>
                    <a:pt x="413080" y="21057"/>
                    <a:pt x="415493" y="16612"/>
                  </a:cubicBezTo>
                  <a:cubicBezTo>
                    <a:pt x="417894" y="12179"/>
                    <a:pt x="421945" y="8776"/>
                    <a:pt x="427672" y="6363"/>
                  </a:cubicBezTo>
                  <a:cubicBezTo>
                    <a:pt x="433388" y="3975"/>
                    <a:pt x="441249" y="2311"/>
                    <a:pt x="451218" y="1384"/>
                  </a:cubicBezTo>
                  <a:cubicBezTo>
                    <a:pt x="461162" y="470"/>
                    <a:pt x="474485" y="0"/>
                    <a:pt x="491096" y="0"/>
                  </a:cubicBezTo>
                  <a:cubicBezTo>
                    <a:pt x="508813" y="0"/>
                    <a:pt x="522948" y="381"/>
                    <a:pt x="533464" y="1092"/>
                  </a:cubicBezTo>
                  <a:cubicBezTo>
                    <a:pt x="543992" y="1829"/>
                    <a:pt x="552094" y="3416"/>
                    <a:pt x="557835" y="5804"/>
                  </a:cubicBezTo>
                  <a:cubicBezTo>
                    <a:pt x="563563" y="8230"/>
                    <a:pt x="567703" y="11646"/>
                    <a:pt x="570294" y="16065"/>
                  </a:cubicBezTo>
                  <a:cubicBezTo>
                    <a:pt x="572872" y="20498"/>
                    <a:pt x="574904" y="26416"/>
                    <a:pt x="576402" y="33782"/>
                  </a:cubicBezTo>
                  <a:lnTo>
                    <a:pt x="711530" y="578790"/>
                  </a:lnTo>
                  <a:lnTo>
                    <a:pt x="712635" y="578790"/>
                  </a:lnTo>
                  <a:lnTo>
                    <a:pt x="838352" y="31572"/>
                  </a:lnTo>
                  <a:cubicBezTo>
                    <a:pt x="839457" y="25654"/>
                    <a:pt x="840930" y="20599"/>
                    <a:pt x="842797" y="16320"/>
                  </a:cubicBezTo>
                  <a:cubicBezTo>
                    <a:pt x="844639" y="12103"/>
                    <a:pt x="848144" y="8776"/>
                    <a:pt x="853313" y="6363"/>
                  </a:cubicBezTo>
                  <a:cubicBezTo>
                    <a:pt x="858469" y="3975"/>
                    <a:pt x="865860" y="2311"/>
                    <a:pt x="875475" y="1384"/>
                  </a:cubicBezTo>
                  <a:cubicBezTo>
                    <a:pt x="885063" y="470"/>
                    <a:pt x="898537" y="0"/>
                    <a:pt x="915898" y="0"/>
                  </a:cubicBezTo>
                  <a:cubicBezTo>
                    <a:pt x="932142" y="0"/>
                    <a:pt x="944778" y="470"/>
                    <a:pt x="953833" y="1384"/>
                  </a:cubicBezTo>
                  <a:cubicBezTo>
                    <a:pt x="962876" y="2311"/>
                    <a:pt x="969442" y="4801"/>
                    <a:pt x="973493" y="8865"/>
                  </a:cubicBezTo>
                  <a:cubicBezTo>
                    <a:pt x="977544" y="12929"/>
                    <a:pt x="979322" y="18923"/>
                    <a:pt x="978764" y="26861"/>
                  </a:cubicBezTo>
                  <a:cubicBezTo>
                    <a:pt x="978205" y="34811"/>
                    <a:pt x="976274" y="45593"/>
                    <a:pt x="972947" y="59271"/>
                  </a:cubicBezTo>
                  <a:lnTo>
                    <a:pt x="808456" y="682904"/>
                  </a:lnTo>
                  <a:cubicBezTo>
                    <a:pt x="806221" y="691769"/>
                    <a:pt x="803186" y="698894"/>
                    <a:pt x="799300" y="704228"/>
                  </a:cubicBezTo>
                  <a:cubicBezTo>
                    <a:pt x="795426" y="709587"/>
                    <a:pt x="789622" y="713664"/>
                    <a:pt x="781863" y="716394"/>
                  </a:cubicBezTo>
                  <a:cubicBezTo>
                    <a:pt x="774116" y="719176"/>
                    <a:pt x="764146" y="721030"/>
                    <a:pt x="751967" y="721944"/>
                  </a:cubicBezTo>
                  <a:cubicBezTo>
                    <a:pt x="739775" y="722859"/>
                    <a:pt x="724268" y="723341"/>
                    <a:pt x="705434" y="723341"/>
                  </a:cubicBezTo>
                  <a:cubicBezTo>
                    <a:pt x="684378" y="723341"/>
                    <a:pt x="667499" y="722859"/>
                    <a:pt x="654748" y="721944"/>
                  </a:cubicBezTo>
                  <a:cubicBezTo>
                    <a:pt x="642023" y="721030"/>
                    <a:pt x="631939" y="719176"/>
                    <a:pt x="624573" y="716394"/>
                  </a:cubicBezTo>
                  <a:cubicBezTo>
                    <a:pt x="617169" y="713664"/>
                    <a:pt x="611835" y="709587"/>
                    <a:pt x="608520" y="704228"/>
                  </a:cubicBezTo>
                  <a:cubicBezTo>
                    <a:pt x="605180" y="698894"/>
                    <a:pt x="602590" y="691769"/>
                    <a:pt x="600748" y="682904"/>
                  </a:cubicBezTo>
                  <a:lnTo>
                    <a:pt x="486105" y="228727"/>
                  </a:lnTo>
                  <a:lnTo>
                    <a:pt x="485000" y="228727"/>
                  </a:lnTo>
                  <a:lnTo>
                    <a:pt x="376441" y="682904"/>
                  </a:lnTo>
                  <a:cubicBezTo>
                    <a:pt x="374586" y="691401"/>
                    <a:pt x="371996" y="698348"/>
                    <a:pt x="368681" y="703682"/>
                  </a:cubicBezTo>
                  <a:cubicBezTo>
                    <a:pt x="365366" y="709041"/>
                    <a:pt x="360096" y="713194"/>
                    <a:pt x="352908" y="716140"/>
                  </a:cubicBezTo>
                  <a:cubicBezTo>
                    <a:pt x="345694" y="719099"/>
                    <a:pt x="335915" y="721030"/>
                    <a:pt x="323532" y="721944"/>
                  </a:cubicBezTo>
                  <a:cubicBezTo>
                    <a:pt x="311175" y="722859"/>
                    <a:pt x="294830" y="723341"/>
                    <a:pt x="274536" y="723341"/>
                  </a:cubicBezTo>
                  <a:cubicBezTo>
                    <a:pt x="253111" y="723341"/>
                    <a:pt x="236042" y="722859"/>
                    <a:pt x="223304" y="721944"/>
                  </a:cubicBezTo>
                  <a:cubicBezTo>
                    <a:pt x="210566" y="721030"/>
                    <a:pt x="200495" y="719176"/>
                    <a:pt x="193116" y="716394"/>
                  </a:cubicBezTo>
                  <a:cubicBezTo>
                    <a:pt x="185725" y="713664"/>
                    <a:pt x="180365" y="709587"/>
                    <a:pt x="177050" y="704228"/>
                  </a:cubicBezTo>
                  <a:cubicBezTo>
                    <a:pt x="173723" y="698894"/>
                    <a:pt x="170955" y="691769"/>
                    <a:pt x="168745" y="682904"/>
                  </a:cubicBezTo>
                  <a:lnTo>
                    <a:pt x="5905" y="57607"/>
                  </a:lnTo>
                  <a:cubicBezTo>
                    <a:pt x="2591" y="44323"/>
                    <a:pt x="736" y="33884"/>
                    <a:pt x="368" y="26302"/>
                  </a:cubicBezTo>
                  <a:cubicBezTo>
                    <a:pt x="0" y="18745"/>
                    <a:pt x="2121" y="12929"/>
                    <a:pt x="6744" y="8865"/>
                  </a:cubicBezTo>
                  <a:cubicBezTo>
                    <a:pt x="11354" y="4801"/>
                    <a:pt x="18936" y="2311"/>
                    <a:pt x="29451" y="1384"/>
                  </a:cubicBezTo>
                  <a:cubicBezTo>
                    <a:pt x="39967" y="470"/>
                    <a:pt x="54648" y="0"/>
                    <a:pt x="73469" y="0"/>
                  </a:cubicBez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63" name="Shape 61"/>
            <p:cNvSpPr/>
            <p:nvPr/>
          </p:nvSpPr>
          <p:spPr>
            <a:xfrm>
              <a:off x="5585606" y="4330611"/>
              <a:ext cx="104442" cy="516662"/>
            </a:xfrm>
            <a:custGeom>
              <a:avLst/>
              <a:gdLst/>
              <a:ahLst/>
              <a:cxnLst/>
              <a:rect l="0" t="0" r="0" b="0"/>
              <a:pathLst>
                <a:path w="104445" h="516674">
                  <a:moveTo>
                    <a:pt x="52210" y="0"/>
                  </a:moveTo>
                  <a:cubicBezTo>
                    <a:pt x="62509" y="0"/>
                    <a:pt x="70942" y="394"/>
                    <a:pt x="77546" y="1207"/>
                  </a:cubicBezTo>
                  <a:cubicBezTo>
                    <a:pt x="84138" y="1968"/>
                    <a:pt x="89395" y="3048"/>
                    <a:pt x="93358" y="4356"/>
                  </a:cubicBezTo>
                  <a:cubicBezTo>
                    <a:pt x="97320" y="5677"/>
                    <a:pt x="100165" y="7391"/>
                    <a:pt x="101879" y="9499"/>
                  </a:cubicBezTo>
                  <a:cubicBezTo>
                    <a:pt x="103581" y="11608"/>
                    <a:pt x="104445" y="14008"/>
                    <a:pt x="104445" y="16624"/>
                  </a:cubicBezTo>
                  <a:lnTo>
                    <a:pt x="104445" y="500050"/>
                  </a:lnTo>
                  <a:cubicBezTo>
                    <a:pt x="104445" y="502704"/>
                    <a:pt x="103581" y="505079"/>
                    <a:pt x="101879" y="507187"/>
                  </a:cubicBezTo>
                  <a:cubicBezTo>
                    <a:pt x="100165" y="509308"/>
                    <a:pt x="97320" y="511010"/>
                    <a:pt x="93358" y="512318"/>
                  </a:cubicBezTo>
                  <a:cubicBezTo>
                    <a:pt x="89395" y="513677"/>
                    <a:pt x="84138" y="514693"/>
                    <a:pt x="77546" y="515493"/>
                  </a:cubicBezTo>
                  <a:cubicBezTo>
                    <a:pt x="70942" y="516268"/>
                    <a:pt x="62509" y="516674"/>
                    <a:pt x="52210" y="516674"/>
                  </a:cubicBezTo>
                  <a:cubicBezTo>
                    <a:pt x="42215" y="516674"/>
                    <a:pt x="33833" y="516268"/>
                    <a:pt x="27102" y="515493"/>
                  </a:cubicBezTo>
                  <a:cubicBezTo>
                    <a:pt x="20384" y="514693"/>
                    <a:pt x="15049" y="513677"/>
                    <a:pt x="11087" y="512318"/>
                  </a:cubicBezTo>
                  <a:cubicBezTo>
                    <a:pt x="7138" y="511010"/>
                    <a:pt x="4280" y="509308"/>
                    <a:pt x="2578" y="507187"/>
                  </a:cubicBezTo>
                  <a:cubicBezTo>
                    <a:pt x="864" y="505079"/>
                    <a:pt x="0" y="502704"/>
                    <a:pt x="0" y="500050"/>
                  </a:cubicBezTo>
                  <a:lnTo>
                    <a:pt x="0" y="16624"/>
                  </a:lnTo>
                  <a:cubicBezTo>
                    <a:pt x="0" y="14008"/>
                    <a:pt x="864" y="11608"/>
                    <a:pt x="2578" y="9499"/>
                  </a:cubicBezTo>
                  <a:cubicBezTo>
                    <a:pt x="4280" y="7391"/>
                    <a:pt x="7176" y="5677"/>
                    <a:pt x="11278" y="4356"/>
                  </a:cubicBezTo>
                  <a:cubicBezTo>
                    <a:pt x="15354" y="3048"/>
                    <a:pt x="20701" y="1968"/>
                    <a:pt x="27305" y="1207"/>
                  </a:cubicBezTo>
                  <a:cubicBezTo>
                    <a:pt x="33896" y="394"/>
                    <a:pt x="42215" y="0"/>
                    <a:pt x="52210" y="0"/>
                  </a:cubicBez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64" name="Shape 62"/>
            <p:cNvSpPr/>
            <p:nvPr/>
          </p:nvSpPr>
          <p:spPr>
            <a:xfrm>
              <a:off x="5801620" y="4331409"/>
              <a:ext cx="422099" cy="515875"/>
            </a:xfrm>
            <a:custGeom>
              <a:avLst/>
              <a:gdLst/>
              <a:ahLst/>
              <a:cxnLst/>
              <a:rect l="0" t="0" r="0" b="0"/>
              <a:pathLst>
                <a:path w="422110" h="515887">
                  <a:moveTo>
                    <a:pt x="376619" y="0"/>
                  </a:moveTo>
                  <a:cubicBezTo>
                    <a:pt x="385597" y="0"/>
                    <a:pt x="393090" y="330"/>
                    <a:pt x="399161" y="991"/>
                  </a:cubicBezTo>
                  <a:cubicBezTo>
                    <a:pt x="405231" y="1638"/>
                    <a:pt x="409905" y="2756"/>
                    <a:pt x="413220" y="4356"/>
                  </a:cubicBezTo>
                  <a:cubicBezTo>
                    <a:pt x="416509" y="5931"/>
                    <a:pt x="418821" y="7798"/>
                    <a:pt x="420129" y="9881"/>
                  </a:cubicBezTo>
                  <a:cubicBezTo>
                    <a:pt x="421437" y="12014"/>
                    <a:pt x="422110" y="14389"/>
                    <a:pt x="422110" y="17005"/>
                  </a:cubicBezTo>
                  <a:lnTo>
                    <a:pt x="422110" y="477114"/>
                  </a:lnTo>
                  <a:cubicBezTo>
                    <a:pt x="422110" y="483197"/>
                    <a:pt x="421043" y="488582"/>
                    <a:pt x="418935" y="493319"/>
                  </a:cubicBezTo>
                  <a:cubicBezTo>
                    <a:pt x="416827" y="498069"/>
                    <a:pt x="414007" y="502031"/>
                    <a:pt x="410426" y="505194"/>
                  </a:cubicBezTo>
                  <a:cubicBezTo>
                    <a:pt x="406895" y="508356"/>
                    <a:pt x="402641" y="510680"/>
                    <a:pt x="397777" y="512115"/>
                  </a:cubicBezTo>
                  <a:cubicBezTo>
                    <a:pt x="392900" y="513563"/>
                    <a:pt x="387972" y="514299"/>
                    <a:pt x="382943" y="514299"/>
                  </a:cubicBezTo>
                  <a:lnTo>
                    <a:pt x="338646" y="514299"/>
                  </a:lnTo>
                  <a:cubicBezTo>
                    <a:pt x="329412" y="514299"/>
                    <a:pt x="321424" y="513359"/>
                    <a:pt x="314706" y="511531"/>
                  </a:cubicBezTo>
                  <a:cubicBezTo>
                    <a:pt x="307988" y="509677"/>
                    <a:pt x="301777" y="506311"/>
                    <a:pt x="296101" y="501434"/>
                  </a:cubicBezTo>
                  <a:cubicBezTo>
                    <a:pt x="290436" y="496557"/>
                    <a:pt x="284950" y="489953"/>
                    <a:pt x="279692" y="481660"/>
                  </a:cubicBezTo>
                  <a:cubicBezTo>
                    <a:pt x="274396" y="473342"/>
                    <a:pt x="268478" y="462598"/>
                    <a:pt x="261900" y="449415"/>
                  </a:cubicBezTo>
                  <a:lnTo>
                    <a:pt x="134506" y="210071"/>
                  </a:lnTo>
                  <a:cubicBezTo>
                    <a:pt x="127102" y="195834"/>
                    <a:pt x="119609" y="180467"/>
                    <a:pt x="111951" y="163970"/>
                  </a:cubicBezTo>
                  <a:cubicBezTo>
                    <a:pt x="104292" y="147498"/>
                    <a:pt x="97460" y="131470"/>
                    <a:pt x="91377" y="115913"/>
                  </a:cubicBezTo>
                  <a:lnTo>
                    <a:pt x="90589" y="115913"/>
                  </a:lnTo>
                  <a:cubicBezTo>
                    <a:pt x="91630" y="134900"/>
                    <a:pt x="92418" y="153835"/>
                    <a:pt x="92964" y="172669"/>
                  </a:cubicBezTo>
                  <a:cubicBezTo>
                    <a:pt x="93485" y="191554"/>
                    <a:pt x="93764" y="210998"/>
                    <a:pt x="93764" y="231039"/>
                  </a:cubicBezTo>
                  <a:lnTo>
                    <a:pt x="93764" y="498869"/>
                  </a:lnTo>
                  <a:cubicBezTo>
                    <a:pt x="93764" y="501510"/>
                    <a:pt x="93028" y="503873"/>
                    <a:pt x="91580" y="505981"/>
                  </a:cubicBezTo>
                  <a:cubicBezTo>
                    <a:pt x="90107" y="508089"/>
                    <a:pt x="87617" y="509893"/>
                    <a:pt x="84074" y="511327"/>
                  </a:cubicBezTo>
                  <a:cubicBezTo>
                    <a:pt x="80493" y="512788"/>
                    <a:pt x="75692" y="513905"/>
                    <a:pt x="69621" y="514693"/>
                  </a:cubicBezTo>
                  <a:cubicBezTo>
                    <a:pt x="63564" y="515481"/>
                    <a:pt x="55766" y="515887"/>
                    <a:pt x="46279" y="515887"/>
                  </a:cubicBezTo>
                  <a:cubicBezTo>
                    <a:pt x="37046" y="515887"/>
                    <a:pt x="29388" y="515481"/>
                    <a:pt x="23343" y="514693"/>
                  </a:cubicBezTo>
                  <a:cubicBezTo>
                    <a:pt x="17259" y="513905"/>
                    <a:pt x="12509" y="512788"/>
                    <a:pt x="9093" y="511327"/>
                  </a:cubicBezTo>
                  <a:cubicBezTo>
                    <a:pt x="5664" y="509893"/>
                    <a:pt x="3277" y="508089"/>
                    <a:pt x="1981" y="505981"/>
                  </a:cubicBezTo>
                  <a:cubicBezTo>
                    <a:pt x="622" y="503873"/>
                    <a:pt x="0" y="501510"/>
                    <a:pt x="0" y="498869"/>
                  </a:cubicBezTo>
                  <a:lnTo>
                    <a:pt x="0" y="38760"/>
                  </a:lnTo>
                  <a:cubicBezTo>
                    <a:pt x="0" y="26378"/>
                    <a:pt x="3620" y="17069"/>
                    <a:pt x="10859" y="10884"/>
                  </a:cubicBezTo>
                  <a:cubicBezTo>
                    <a:pt x="18110" y="4686"/>
                    <a:pt x="27025" y="1588"/>
                    <a:pt x="37579" y="1588"/>
                  </a:cubicBezTo>
                  <a:lnTo>
                    <a:pt x="93358" y="1588"/>
                  </a:lnTo>
                  <a:cubicBezTo>
                    <a:pt x="103378" y="1588"/>
                    <a:pt x="111823" y="2439"/>
                    <a:pt x="118669" y="4153"/>
                  </a:cubicBezTo>
                  <a:cubicBezTo>
                    <a:pt x="125527" y="5880"/>
                    <a:pt x="131674" y="8700"/>
                    <a:pt x="137084" y="12675"/>
                  </a:cubicBezTo>
                  <a:cubicBezTo>
                    <a:pt x="142468" y="16612"/>
                    <a:pt x="147561" y="22085"/>
                    <a:pt x="152298" y="29083"/>
                  </a:cubicBezTo>
                  <a:cubicBezTo>
                    <a:pt x="157048" y="36055"/>
                    <a:pt x="161925" y="44691"/>
                    <a:pt x="166941" y="55004"/>
                  </a:cubicBezTo>
                  <a:lnTo>
                    <a:pt x="266636" y="242126"/>
                  </a:lnTo>
                  <a:cubicBezTo>
                    <a:pt x="272440" y="253479"/>
                    <a:pt x="278168" y="264605"/>
                    <a:pt x="283820" y="275539"/>
                  </a:cubicBezTo>
                  <a:cubicBezTo>
                    <a:pt x="289509" y="286474"/>
                    <a:pt x="294970" y="297447"/>
                    <a:pt x="300253" y="308382"/>
                  </a:cubicBezTo>
                  <a:cubicBezTo>
                    <a:pt x="305524" y="319329"/>
                    <a:pt x="310680" y="330086"/>
                    <a:pt x="315684" y="340627"/>
                  </a:cubicBezTo>
                  <a:cubicBezTo>
                    <a:pt x="320713" y="351181"/>
                    <a:pt x="325577" y="361722"/>
                    <a:pt x="330314" y="372275"/>
                  </a:cubicBezTo>
                  <a:lnTo>
                    <a:pt x="330733" y="372275"/>
                  </a:lnTo>
                  <a:cubicBezTo>
                    <a:pt x="329933" y="353822"/>
                    <a:pt x="329337" y="334556"/>
                    <a:pt x="328930" y="314503"/>
                  </a:cubicBezTo>
                  <a:cubicBezTo>
                    <a:pt x="328562" y="294475"/>
                    <a:pt x="328333" y="275349"/>
                    <a:pt x="328333" y="257150"/>
                  </a:cubicBezTo>
                  <a:lnTo>
                    <a:pt x="328333" y="17005"/>
                  </a:lnTo>
                  <a:cubicBezTo>
                    <a:pt x="328333" y="14389"/>
                    <a:pt x="329159" y="12014"/>
                    <a:pt x="330733" y="9881"/>
                  </a:cubicBezTo>
                  <a:cubicBezTo>
                    <a:pt x="332308" y="7798"/>
                    <a:pt x="334950" y="5931"/>
                    <a:pt x="338646" y="4356"/>
                  </a:cubicBezTo>
                  <a:cubicBezTo>
                    <a:pt x="342316" y="2756"/>
                    <a:pt x="347193" y="1638"/>
                    <a:pt x="353276" y="991"/>
                  </a:cubicBezTo>
                  <a:cubicBezTo>
                    <a:pt x="359334" y="330"/>
                    <a:pt x="367119" y="0"/>
                    <a:pt x="376619" y="0"/>
                  </a:cubicBez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65" name="Shape 63"/>
            <p:cNvSpPr/>
            <p:nvPr/>
          </p:nvSpPr>
          <p:spPr>
            <a:xfrm>
              <a:off x="6335293" y="4331409"/>
              <a:ext cx="422099" cy="515875"/>
            </a:xfrm>
            <a:custGeom>
              <a:avLst/>
              <a:gdLst/>
              <a:ahLst/>
              <a:cxnLst/>
              <a:rect l="0" t="0" r="0" b="0"/>
              <a:pathLst>
                <a:path w="422110" h="515887">
                  <a:moveTo>
                    <a:pt x="376606" y="0"/>
                  </a:moveTo>
                  <a:cubicBezTo>
                    <a:pt x="385572" y="0"/>
                    <a:pt x="393103" y="330"/>
                    <a:pt x="399148" y="991"/>
                  </a:cubicBezTo>
                  <a:cubicBezTo>
                    <a:pt x="405231" y="1638"/>
                    <a:pt x="409905" y="2756"/>
                    <a:pt x="413195" y="4356"/>
                  </a:cubicBezTo>
                  <a:cubicBezTo>
                    <a:pt x="416497" y="5931"/>
                    <a:pt x="418808" y="7798"/>
                    <a:pt x="420129" y="9881"/>
                  </a:cubicBezTo>
                  <a:cubicBezTo>
                    <a:pt x="421424" y="12014"/>
                    <a:pt x="422110" y="14389"/>
                    <a:pt x="422110" y="17005"/>
                  </a:cubicBezTo>
                  <a:lnTo>
                    <a:pt x="422110" y="477114"/>
                  </a:lnTo>
                  <a:cubicBezTo>
                    <a:pt x="422110" y="483197"/>
                    <a:pt x="421043" y="488582"/>
                    <a:pt x="418922" y="493319"/>
                  </a:cubicBezTo>
                  <a:cubicBezTo>
                    <a:pt x="416852" y="498069"/>
                    <a:pt x="413982" y="502031"/>
                    <a:pt x="410451" y="505194"/>
                  </a:cubicBezTo>
                  <a:cubicBezTo>
                    <a:pt x="406870" y="508356"/>
                    <a:pt x="402666" y="510680"/>
                    <a:pt x="397789" y="512115"/>
                  </a:cubicBezTo>
                  <a:cubicBezTo>
                    <a:pt x="392887" y="513563"/>
                    <a:pt x="387947" y="514299"/>
                    <a:pt x="382943" y="514299"/>
                  </a:cubicBezTo>
                  <a:lnTo>
                    <a:pt x="338646" y="514299"/>
                  </a:lnTo>
                  <a:cubicBezTo>
                    <a:pt x="329387" y="514299"/>
                    <a:pt x="321412" y="513359"/>
                    <a:pt x="314706" y="511531"/>
                  </a:cubicBezTo>
                  <a:cubicBezTo>
                    <a:pt x="307975" y="509677"/>
                    <a:pt x="301752" y="506311"/>
                    <a:pt x="296101" y="501434"/>
                  </a:cubicBezTo>
                  <a:cubicBezTo>
                    <a:pt x="290436" y="496557"/>
                    <a:pt x="284950" y="489953"/>
                    <a:pt x="279692" y="481660"/>
                  </a:cubicBezTo>
                  <a:cubicBezTo>
                    <a:pt x="274409" y="473342"/>
                    <a:pt x="268453" y="462598"/>
                    <a:pt x="261887" y="449415"/>
                  </a:cubicBezTo>
                  <a:lnTo>
                    <a:pt x="134506" y="210071"/>
                  </a:lnTo>
                  <a:cubicBezTo>
                    <a:pt x="127102" y="195834"/>
                    <a:pt x="119583" y="180467"/>
                    <a:pt x="111925" y="163970"/>
                  </a:cubicBezTo>
                  <a:cubicBezTo>
                    <a:pt x="104305" y="147498"/>
                    <a:pt x="97434" y="131470"/>
                    <a:pt x="91377" y="115913"/>
                  </a:cubicBezTo>
                  <a:lnTo>
                    <a:pt x="90589" y="115913"/>
                  </a:lnTo>
                  <a:cubicBezTo>
                    <a:pt x="91630" y="134900"/>
                    <a:pt x="92431" y="153835"/>
                    <a:pt x="92951" y="172669"/>
                  </a:cubicBezTo>
                  <a:cubicBezTo>
                    <a:pt x="93472" y="191554"/>
                    <a:pt x="93751" y="210998"/>
                    <a:pt x="93751" y="231039"/>
                  </a:cubicBezTo>
                  <a:lnTo>
                    <a:pt x="93751" y="498869"/>
                  </a:lnTo>
                  <a:cubicBezTo>
                    <a:pt x="93751" y="501510"/>
                    <a:pt x="93028" y="503873"/>
                    <a:pt x="91592" y="505981"/>
                  </a:cubicBezTo>
                  <a:cubicBezTo>
                    <a:pt x="90119" y="508089"/>
                    <a:pt x="87630" y="509893"/>
                    <a:pt x="84061" y="511327"/>
                  </a:cubicBezTo>
                  <a:cubicBezTo>
                    <a:pt x="80505" y="512788"/>
                    <a:pt x="75679" y="513905"/>
                    <a:pt x="69609" y="514693"/>
                  </a:cubicBezTo>
                  <a:cubicBezTo>
                    <a:pt x="63551" y="515481"/>
                    <a:pt x="55766" y="515887"/>
                    <a:pt x="46279" y="515887"/>
                  </a:cubicBezTo>
                  <a:cubicBezTo>
                    <a:pt x="37059" y="515887"/>
                    <a:pt x="29388" y="515481"/>
                    <a:pt x="23330" y="514693"/>
                  </a:cubicBezTo>
                  <a:cubicBezTo>
                    <a:pt x="17272" y="513905"/>
                    <a:pt x="12509" y="512788"/>
                    <a:pt x="9093" y="511327"/>
                  </a:cubicBezTo>
                  <a:cubicBezTo>
                    <a:pt x="5652" y="509893"/>
                    <a:pt x="3277" y="508089"/>
                    <a:pt x="1981" y="505981"/>
                  </a:cubicBezTo>
                  <a:cubicBezTo>
                    <a:pt x="635" y="503873"/>
                    <a:pt x="0" y="501510"/>
                    <a:pt x="0" y="498869"/>
                  </a:cubicBezTo>
                  <a:lnTo>
                    <a:pt x="0" y="38760"/>
                  </a:lnTo>
                  <a:cubicBezTo>
                    <a:pt x="0" y="26378"/>
                    <a:pt x="3620" y="17069"/>
                    <a:pt x="10871" y="10884"/>
                  </a:cubicBezTo>
                  <a:cubicBezTo>
                    <a:pt x="18123" y="4686"/>
                    <a:pt x="27013" y="1588"/>
                    <a:pt x="37579" y="1588"/>
                  </a:cubicBezTo>
                  <a:lnTo>
                    <a:pt x="93358" y="1588"/>
                  </a:lnTo>
                  <a:cubicBezTo>
                    <a:pt x="103365" y="1588"/>
                    <a:pt x="111798" y="2439"/>
                    <a:pt x="118669" y="4153"/>
                  </a:cubicBezTo>
                  <a:cubicBezTo>
                    <a:pt x="125514" y="5880"/>
                    <a:pt x="131648" y="8700"/>
                    <a:pt x="137071" y="12675"/>
                  </a:cubicBezTo>
                  <a:cubicBezTo>
                    <a:pt x="142468" y="16612"/>
                    <a:pt x="147561" y="22085"/>
                    <a:pt x="152298" y="29083"/>
                  </a:cubicBezTo>
                  <a:cubicBezTo>
                    <a:pt x="157048" y="36055"/>
                    <a:pt x="161912" y="44691"/>
                    <a:pt x="166929" y="55004"/>
                  </a:cubicBezTo>
                  <a:lnTo>
                    <a:pt x="266636" y="242126"/>
                  </a:lnTo>
                  <a:cubicBezTo>
                    <a:pt x="272415" y="253479"/>
                    <a:pt x="278168" y="264605"/>
                    <a:pt x="283845" y="275539"/>
                  </a:cubicBezTo>
                  <a:cubicBezTo>
                    <a:pt x="289522" y="286474"/>
                    <a:pt x="294996" y="297447"/>
                    <a:pt x="300253" y="308382"/>
                  </a:cubicBezTo>
                  <a:cubicBezTo>
                    <a:pt x="305511" y="319329"/>
                    <a:pt x="310680" y="330086"/>
                    <a:pt x="315684" y="340627"/>
                  </a:cubicBezTo>
                  <a:cubicBezTo>
                    <a:pt x="320688" y="351181"/>
                    <a:pt x="325577" y="361722"/>
                    <a:pt x="330314" y="372275"/>
                  </a:cubicBezTo>
                  <a:lnTo>
                    <a:pt x="330733" y="372275"/>
                  </a:lnTo>
                  <a:cubicBezTo>
                    <a:pt x="329933" y="353822"/>
                    <a:pt x="329324" y="334556"/>
                    <a:pt x="328943" y="314503"/>
                  </a:cubicBezTo>
                  <a:cubicBezTo>
                    <a:pt x="328549" y="294475"/>
                    <a:pt x="328333" y="275349"/>
                    <a:pt x="328333" y="257150"/>
                  </a:cubicBezTo>
                  <a:lnTo>
                    <a:pt x="328333" y="17005"/>
                  </a:lnTo>
                  <a:cubicBezTo>
                    <a:pt x="328333" y="14389"/>
                    <a:pt x="329133" y="12014"/>
                    <a:pt x="330733" y="9881"/>
                  </a:cubicBezTo>
                  <a:cubicBezTo>
                    <a:pt x="332296" y="7798"/>
                    <a:pt x="334925" y="5931"/>
                    <a:pt x="338646" y="4356"/>
                  </a:cubicBezTo>
                  <a:cubicBezTo>
                    <a:pt x="342316" y="2756"/>
                    <a:pt x="347218" y="1638"/>
                    <a:pt x="353263" y="991"/>
                  </a:cubicBezTo>
                  <a:cubicBezTo>
                    <a:pt x="359334" y="330"/>
                    <a:pt x="367119" y="0"/>
                    <a:pt x="376606" y="0"/>
                  </a:cubicBez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66" name="Shape 64"/>
            <p:cNvSpPr/>
            <p:nvPr/>
          </p:nvSpPr>
          <p:spPr>
            <a:xfrm>
              <a:off x="6868942" y="4332987"/>
              <a:ext cx="303433" cy="511925"/>
            </a:xfrm>
            <a:custGeom>
              <a:avLst/>
              <a:gdLst/>
              <a:ahLst/>
              <a:cxnLst/>
              <a:rect l="0" t="0" r="0" b="0"/>
              <a:pathLst>
                <a:path w="303441" h="511937">
                  <a:moveTo>
                    <a:pt x="30874" y="0"/>
                  </a:moveTo>
                  <a:lnTo>
                    <a:pt x="286423" y="0"/>
                  </a:lnTo>
                  <a:cubicBezTo>
                    <a:pt x="288811" y="0"/>
                    <a:pt x="290906" y="660"/>
                    <a:pt x="292760" y="1994"/>
                  </a:cubicBezTo>
                  <a:cubicBezTo>
                    <a:pt x="294627" y="3315"/>
                    <a:pt x="296202" y="5613"/>
                    <a:pt x="297510" y="8903"/>
                  </a:cubicBezTo>
                  <a:cubicBezTo>
                    <a:pt x="298818" y="12205"/>
                    <a:pt x="299796" y="16421"/>
                    <a:pt x="300469" y="21565"/>
                  </a:cubicBezTo>
                  <a:cubicBezTo>
                    <a:pt x="301130" y="26708"/>
                    <a:pt x="301473" y="33223"/>
                    <a:pt x="301473" y="41148"/>
                  </a:cubicBezTo>
                  <a:cubicBezTo>
                    <a:pt x="301473" y="48552"/>
                    <a:pt x="301130" y="54801"/>
                    <a:pt x="300469" y="59944"/>
                  </a:cubicBezTo>
                  <a:cubicBezTo>
                    <a:pt x="299796" y="65062"/>
                    <a:pt x="298818" y="69241"/>
                    <a:pt x="297510" y="72416"/>
                  </a:cubicBezTo>
                  <a:cubicBezTo>
                    <a:pt x="296202" y="75565"/>
                    <a:pt x="294627" y="77864"/>
                    <a:pt x="292760" y="79312"/>
                  </a:cubicBezTo>
                  <a:cubicBezTo>
                    <a:pt x="290906" y="80759"/>
                    <a:pt x="288811" y="81496"/>
                    <a:pt x="286423" y="81496"/>
                  </a:cubicBezTo>
                  <a:lnTo>
                    <a:pt x="103658" y="81496"/>
                  </a:lnTo>
                  <a:lnTo>
                    <a:pt x="103658" y="206515"/>
                  </a:lnTo>
                  <a:lnTo>
                    <a:pt x="258331" y="206515"/>
                  </a:lnTo>
                  <a:cubicBezTo>
                    <a:pt x="260718" y="206515"/>
                    <a:pt x="262903" y="207239"/>
                    <a:pt x="264859" y="208699"/>
                  </a:cubicBezTo>
                  <a:cubicBezTo>
                    <a:pt x="266852" y="210134"/>
                    <a:pt x="268516" y="212395"/>
                    <a:pt x="269824" y="215405"/>
                  </a:cubicBezTo>
                  <a:cubicBezTo>
                    <a:pt x="271120" y="218440"/>
                    <a:pt x="272098" y="222529"/>
                    <a:pt x="272783" y="227686"/>
                  </a:cubicBezTo>
                  <a:cubicBezTo>
                    <a:pt x="273444" y="232804"/>
                    <a:pt x="273774" y="239116"/>
                    <a:pt x="273774" y="246482"/>
                  </a:cubicBezTo>
                  <a:cubicBezTo>
                    <a:pt x="273774" y="254127"/>
                    <a:pt x="273444" y="260452"/>
                    <a:pt x="272783" y="265468"/>
                  </a:cubicBezTo>
                  <a:cubicBezTo>
                    <a:pt x="272098" y="270472"/>
                    <a:pt x="271120" y="274498"/>
                    <a:pt x="269824" y="277533"/>
                  </a:cubicBezTo>
                  <a:cubicBezTo>
                    <a:pt x="268516" y="280556"/>
                    <a:pt x="266852" y="282740"/>
                    <a:pt x="264859" y="284061"/>
                  </a:cubicBezTo>
                  <a:cubicBezTo>
                    <a:pt x="262903" y="285382"/>
                    <a:pt x="260718" y="286029"/>
                    <a:pt x="258331" y="286029"/>
                  </a:cubicBezTo>
                  <a:lnTo>
                    <a:pt x="103658" y="286029"/>
                  </a:lnTo>
                  <a:lnTo>
                    <a:pt x="103658" y="430429"/>
                  </a:lnTo>
                  <a:lnTo>
                    <a:pt x="288011" y="430429"/>
                  </a:lnTo>
                  <a:cubicBezTo>
                    <a:pt x="290385" y="430429"/>
                    <a:pt x="292557" y="431165"/>
                    <a:pt x="294551" y="432613"/>
                  </a:cubicBezTo>
                  <a:cubicBezTo>
                    <a:pt x="296507" y="434061"/>
                    <a:pt x="298158" y="436359"/>
                    <a:pt x="299479" y="439534"/>
                  </a:cubicBezTo>
                  <a:cubicBezTo>
                    <a:pt x="300799" y="442709"/>
                    <a:pt x="301790" y="446850"/>
                    <a:pt x="302463" y="451980"/>
                  </a:cubicBezTo>
                  <a:cubicBezTo>
                    <a:pt x="303124" y="457149"/>
                    <a:pt x="303441" y="463525"/>
                    <a:pt x="303441" y="471170"/>
                  </a:cubicBezTo>
                  <a:cubicBezTo>
                    <a:pt x="303441" y="478841"/>
                    <a:pt x="303124" y="485216"/>
                    <a:pt x="302463" y="490372"/>
                  </a:cubicBezTo>
                  <a:cubicBezTo>
                    <a:pt x="301790" y="495503"/>
                    <a:pt x="300799" y="499656"/>
                    <a:pt x="299479" y="502831"/>
                  </a:cubicBezTo>
                  <a:cubicBezTo>
                    <a:pt x="298158" y="505994"/>
                    <a:pt x="296507" y="508317"/>
                    <a:pt x="294551" y="509740"/>
                  </a:cubicBezTo>
                  <a:cubicBezTo>
                    <a:pt x="292557" y="511188"/>
                    <a:pt x="290385" y="511937"/>
                    <a:pt x="288011" y="511937"/>
                  </a:cubicBezTo>
                  <a:lnTo>
                    <a:pt x="30874" y="511937"/>
                  </a:lnTo>
                  <a:cubicBezTo>
                    <a:pt x="22161" y="511937"/>
                    <a:pt x="14834" y="509359"/>
                    <a:pt x="8928" y="504203"/>
                  </a:cubicBezTo>
                  <a:cubicBezTo>
                    <a:pt x="2972" y="499072"/>
                    <a:pt x="0" y="490715"/>
                    <a:pt x="0" y="479082"/>
                  </a:cubicBezTo>
                  <a:lnTo>
                    <a:pt x="0" y="32830"/>
                  </a:lnTo>
                  <a:cubicBezTo>
                    <a:pt x="0" y="21247"/>
                    <a:pt x="2972" y="12853"/>
                    <a:pt x="8928" y="7722"/>
                  </a:cubicBezTo>
                  <a:cubicBezTo>
                    <a:pt x="14834" y="2566"/>
                    <a:pt x="22161" y="0"/>
                    <a:pt x="30874" y="0"/>
                  </a:cubicBez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67" name="Shape 65"/>
            <p:cNvSpPr/>
            <p:nvPr/>
          </p:nvSpPr>
          <p:spPr>
            <a:xfrm>
              <a:off x="7264147" y="4332997"/>
              <a:ext cx="174868" cy="514300"/>
            </a:xfrm>
            <a:custGeom>
              <a:avLst/>
              <a:gdLst/>
              <a:ahLst/>
              <a:cxnLst/>
              <a:rect l="0" t="0" r="0" b="0"/>
              <a:pathLst>
                <a:path w="174873" h="514312">
                  <a:moveTo>
                    <a:pt x="30861" y="0"/>
                  </a:moveTo>
                  <a:lnTo>
                    <a:pt x="163398" y="0"/>
                  </a:lnTo>
                  <a:lnTo>
                    <a:pt x="174873" y="272"/>
                  </a:lnTo>
                  <a:lnTo>
                    <a:pt x="174873" y="80536"/>
                  </a:lnTo>
                  <a:lnTo>
                    <a:pt x="150736" y="79515"/>
                  </a:lnTo>
                  <a:lnTo>
                    <a:pt x="104064" y="79515"/>
                  </a:lnTo>
                  <a:lnTo>
                    <a:pt x="104064" y="224701"/>
                  </a:lnTo>
                  <a:lnTo>
                    <a:pt x="157061" y="224701"/>
                  </a:lnTo>
                  <a:lnTo>
                    <a:pt x="174873" y="222239"/>
                  </a:lnTo>
                  <a:lnTo>
                    <a:pt x="174873" y="313984"/>
                  </a:lnTo>
                  <a:lnTo>
                    <a:pt x="165760" y="307785"/>
                  </a:lnTo>
                  <a:cubicBezTo>
                    <a:pt x="157328" y="304368"/>
                    <a:pt x="147561" y="302641"/>
                    <a:pt x="136487" y="302641"/>
                  </a:cubicBezTo>
                  <a:lnTo>
                    <a:pt x="104064" y="302641"/>
                  </a:lnTo>
                  <a:lnTo>
                    <a:pt x="104064" y="497662"/>
                  </a:lnTo>
                  <a:cubicBezTo>
                    <a:pt x="104064" y="500317"/>
                    <a:pt x="103188" y="502691"/>
                    <a:pt x="101486" y="504800"/>
                  </a:cubicBezTo>
                  <a:cubicBezTo>
                    <a:pt x="99784" y="506920"/>
                    <a:pt x="96926" y="508622"/>
                    <a:pt x="92989" y="509930"/>
                  </a:cubicBezTo>
                  <a:cubicBezTo>
                    <a:pt x="89014" y="511264"/>
                    <a:pt x="83757" y="512331"/>
                    <a:pt x="77140" y="513105"/>
                  </a:cubicBezTo>
                  <a:cubicBezTo>
                    <a:pt x="70548" y="513880"/>
                    <a:pt x="62128" y="514312"/>
                    <a:pt x="51829" y="514312"/>
                  </a:cubicBezTo>
                  <a:cubicBezTo>
                    <a:pt x="41821" y="514312"/>
                    <a:pt x="33426" y="513880"/>
                    <a:pt x="26721" y="513105"/>
                  </a:cubicBezTo>
                  <a:cubicBezTo>
                    <a:pt x="19990" y="512331"/>
                    <a:pt x="14656" y="511264"/>
                    <a:pt x="10694" y="509930"/>
                  </a:cubicBezTo>
                  <a:cubicBezTo>
                    <a:pt x="6744" y="508622"/>
                    <a:pt x="3963" y="506920"/>
                    <a:pt x="2387" y="504800"/>
                  </a:cubicBezTo>
                  <a:cubicBezTo>
                    <a:pt x="813" y="502691"/>
                    <a:pt x="0" y="500317"/>
                    <a:pt x="0" y="497662"/>
                  </a:cubicBezTo>
                  <a:lnTo>
                    <a:pt x="0" y="32829"/>
                  </a:lnTo>
                  <a:cubicBezTo>
                    <a:pt x="0" y="21222"/>
                    <a:pt x="2985" y="12840"/>
                    <a:pt x="8903" y="7721"/>
                  </a:cubicBezTo>
                  <a:cubicBezTo>
                    <a:pt x="14846" y="2565"/>
                    <a:pt x="22149" y="0"/>
                    <a:pt x="30861" y="0"/>
                  </a:cubicBez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68" name="Shape 66"/>
            <p:cNvSpPr/>
            <p:nvPr/>
          </p:nvSpPr>
          <p:spPr>
            <a:xfrm>
              <a:off x="7439015" y="4333269"/>
              <a:ext cx="204928" cy="514028"/>
            </a:xfrm>
            <a:custGeom>
              <a:avLst/>
              <a:gdLst/>
              <a:ahLst/>
              <a:cxnLst/>
              <a:rect l="0" t="0" r="0" b="0"/>
              <a:pathLst>
                <a:path w="204933" h="514040">
                  <a:moveTo>
                    <a:pt x="0" y="0"/>
                  </a:moveTo>
                  <a:lnTo>
                    <a:pt x="21761" y="515"/>
                  </a:lnTo>
                  <a:cubicBezTo>
                    <a:pt x="30448" y="1074"/>
                    <a:pt x="38373" y="1697"/>
                    <a:pt x="45498" y="2497"/>
                  </a:cubicBezTo>
                  <a:cubicBezTo>
                    <a:pt x="66059" y="5405"/>
                    <a:pt x="84588" y="10396"/>
                    <a:pt x="101086" y="17521"/>
                  </a:cubicBezTo>
                  <a:cubicBezTo>
                    <a:pt x="117570" y="24645"/>
                    <a:pt x="131528" y="33929"/>
                    <a:pt x="143034" y="45423"/>
                  </a:cubicBezTo>
                  <a:cubicBezTo>
                    <a:pt x="154477" y="56891"/>
                    <a:pt x="163227" y="70480"/>
                    <a:pt x="169323" y="86152"/>
                  </a:cubicBezTo>
                  <a:cubicBezTo>
                    <a:pt x="175381" y="101861"/>
                    <a:pt x="178429" y="119883"/>
                    <a:pt x="178429" y="140165"/>
                  </a:cubicBezTo>
                  <a:cubicBezTo>
                    <a:pt x="178429" y="157322"/>
                    <a:pt x="176257" y="172931"/>
                    <a:pt x="171888" y="187053"/>
                  </a:cubicBezTo>
                  <a:cubicBezTo>
                    <a:pt x="167545" y="201150"/>
                    <a:pt x="161144" y="213748"/>
                    <a:pt x="152698" y="224823"/>
                  </a:cubicBezTo>
                  <a:cubicBezTo>
                    <a:pt x="144253" y="235885"/>
                    <a:pt x="133852" y="245537"/>
                    <a:pt x="121444" y="253715"/>
                  </a:cubicBezTo>
                  <a:cubicBezTo>
                    <a:pt x="109061" y="261894"/>
                    <a:pt x="94939" y="268473"/>
                    <a:pt x="79115" y="273489"/>
                  </a:cubicBezTo>
                  <a:cubicBezTo>
                    <a:pt x="86773" y="277185"/>
                    <a:pt x="93948" y="281668"/>
                    <a:pt x="100692" y="286939"/>
                  </a:cubicBezTo>
                  <a:cubicBezTo>
                    <a:pt x="107410" y="292222"/>
                    <a:pt x="113748" y="298610"/>
                    <a:pt x="119666" y="306116"/>
                  </a:cubicBezTo>
                  <a:cubicBezTo>
                    <a:pt x="125609" y="313634"/>
                    <a:pt x="131210" y="322207"/>
                    <a:pt x="136480" y="331833"/>
                  </a:cubicBezTo>
                  <a:cubicBezTo>
                    <a:pt x="141751" y="341472"/>
                    <a:pt x="146895" y="352356"/>
                    <a:pt x="151911" y="364472"/>
                  </a:cubicBezTo>
                  <a:lnTo>
                    <a:pt x="195028" y="465361"/>
                  </a:lnTo>
                  <a:cubicBezTo>
                    <a:pt x="198990" y="475419"/>
                    <a:pt x="201632" y="482709"/>
                    <a:pt x="202953" y="487294"/>
                  </a:cubicBezTo>
                  <a:cubicBezTo>
                    <a:pt x="204248" y="491917"/>
                    <a:pt x="204933" y="495574"/>
                    <a:pt x="204933" y="498203"/>
                  </a:cubicBezTo>
                  <a:cubicBezTo>
                    <a:pt x="204933" y="501111"/>
                    <a:pt x="204388" y="503550"/>
                    <a:pt x="203346" y="505506"/>
                  </a:cubicBezTo>
                  <a:cubicBezTo>
                    <a:pt x="202279" y="507500"/>
                    <a:pt x="199790" y="509138"/>
                    <a:pt x="195840" y="510458"/>
                  </a:cubicBezTo>
                  <a:cubicBezTo>
                    <a:pt x="191865" y="511767"/>
                    <a:pt x="186062" y="512694"/>
                    <a:pt x="178429" y="513227"/>
                  </a:cubicBezTo>
                  <a:cubicBezTo>
                    <a:pt x="170771" y="513748"/>
                    <a:pt x="160344" y="514040"/>
                    <a:pt x="147174" y="514040"/>
                  </a:cubicBezTo>
                  <a:cubicBezTo>
                    <a:pt x="136087" y="514040"/>
                    <a:pt x="127248" y="513748"/>
                    <a:pt x="120656" y="513227"/>
                  </a:cubicBezTo>
                  <a:cubicBezTo>
                    <a:pt x="114052" y="512694"/>
                    <a:pt x="108858" y="511703"/>
                    <a:pt x="105035" y="510255"/>
                  </a:cubicBezTo>
                  <a:cubicBezTo>
                    <a:pt x="101225" y="508820"/>
                    <a:pt x="98508" y="506966"/>
                    <a:pt x="96920" y="504705"/>
                  </a:cubicBezTo>
                  <a:cubicBezTo>
                    <a:pt x="95320" y="502483"/>
                    <a:pt x="94024" y="499778"/>
                    <a:pt x="92958" y="496615"/>
                  </a:cubicBezTo>
                  <a:lnTo>
                    <a:pt x="47073" y="382290"/>
                  </a:lnTo>
                  <a:cubicBezTo>
                    <a:pt x="41535" y="369374"/>
                    <a:pt x="36125" y="357906"/>
                    <a:pt x="30855" y="347860"/>
                  </a:cubicBezTo>
                  <a:cubicBezTo>
                    <a:pt x="25559" y="337840"/>
                    <a:pt x="19717" y="329471"/>
                    <a:pt x="13252" y="322727"/>
                  </a:cubicBezTo>
                  <a:lnTo>
                    <a:pt x="0" y="313712"/>
                  </a:lnTo>
                  <a:lnTo>
                    <a:pt x="0" y="221967"/>
                  </a:lnTo>
                  <a:lnTo>
                    <a:pt x="20962" y="219070"/>
                  </a:lnTo>
                  <a:cubicBezTo>
                    <a:pt x="32036" y="215539"/>
                    <a:pt x="41281" y="210523"/>
                    <a:pt x="48660" y="204046"/>
                  </a:cubicBezTo>
                  <a:cubicBezTo>
                    <a:pt x="56052" y="197607"/>
                    <a:pt x="61576" y="189885"/>
                    <a:pt x="65259" y="180906"/>
                  </a:cubicBezTo>
                  <a:cubicBezTo>
                    <a:pt x="68955" y="171940"/>
                    <a:pt x="70809" y="161932"/>
                    <a:pt x="70809" y="150858"/>
                  </a:cubicBezTo>
                  <a:cubicBezTo>
                    <a:pt x="70809" y="133980"/>
                    <a:pt x="66973" y="119730"/>
                    <a:pt x="59341" y="108122"/>
                  </a:cubicBezTo>
                  <a:cubicBezTo>
                    <a:pt x="51683" y="96527"/>
                    <a:pt x="39160" y="88336"/>
                    <a:pt x="21761" y="83599"/>
                  </a:cubicBezTo>
                  <a:cubicBezTo>
                    <a:pt x="16491" y="82278"/>
                    <a:pt x="10471" y="81237"/>
                    <a:pt x="3766" y="80424"/>
                  </a:cubicBezTo>
                  <a:lnTo>
                    <a:pt x="0" y="80264"/>
                  </a:lnTo>
                  <a:lnTo>
                    <a:pt x="0" y="0"/>
                  </a:ln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69" name="Shape 278"/>
            <p:cNvSpPr/>
            <p:nvPr/>
          </p:nvSpPr>
          <p:spPr>
            <a:xfrm>
              <a:off x="6158100" y="2160090"/>
              <a:ext cx="281108" cy="1278389"/>
            </a:xfrm>
            <a:custGeom>
              <a:avLst/>
              <a:gdLst/>
              <a:ahLst/>
              <a:cxnLst/>
              <a:rect l="0" t="0" r="0" b="0"/>
              <a:pathLst>
                <a:path w="281115" h="1278420">
                  <a:moveTo>
                    <a:pt x="0" y="0"/>
                  </a:moveTo>
                  <a:lnTo>
                    <a:pt x="281115" y="0"/>
                  </a:lnTo>
                  <a:lnTo>
                    <a:pt x="281115" y="1278420"/>
                  </a:lnTo>
                  <a:lnTo>
                    <a:pt x="0" y="1278420"/>
                  </a:lnTo>
                  <a:lnTo>
                    <a:pt x="0" y="0"/>
                  </a:lnTo>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p>
          </p:txBody>
        </p:sp>
        <p:sp>
          <p:nvSpPr>
            <p:cNvPr id="70" name="Shape 68"/>
            <p:cNvSpPr/>
            <p:nvPr/>
          </p:nvSpPr>
          <p:spPr>
            <a:xfrm>
              <a:off x="6561861" y="2160089"/>
              <a:ext cx="1047431" cy="1278389"/>
            </a:xfrm>
            <a:custGeom>
              <a:avLst/>
              <a:gdLst/>
              <a:ahLst/>
              <a:cxnLst/>
              <a:rect l="0" t="0" r="0" b="0"/>
              <a:pathLst>
                <a:path w="1047458" h="1278420">
                  <a:moveTo>
                    <a:pt x="0" y="0"/>
                  </a:moveTo>
                  <a:lnTo>
                    <a:pt x="1047458" y="0"/>
                  </a:lnTo>
                  <a:lnTo>
                    <a:pt x="1047458" y="236347"/>
                  </a:lnTo>
                  <a:lnTo>
                    <a:pt x="664286" y="236347"/>
                  </a:lnTo>
                  <a:lnTo>
                    <a:pt x="664286" y="1278420"/>
                  </a:lnTo>
                  <a:lnTo>
                    <a:pt x="383172" y="1278420"/>
                  </a:lnTo>
                  <a:lnTo>
                    <a:pt x="383172" y="236347"/>
                  </a:lnTo>
                  <a:lnTo>
                    <a:pt x="0" y="236347"/>
                  </a:lnTo>
                  <a:lnTo>
                    <a:pt x="0" y="0"/>
                  </a:ln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p>
          </p:txBody>
        </p:sp>
      </p:grpSp>
      <p:sp>
        <p:nvSpPr>
          <p:cNvPr id="74" name="Title 1"/>
          <p:cNvSpPr>
            <a:spLocks noGrp="1"/>
          </p:cNvSpPr>
          <p:nvPr>
            <p:ph type="title"/>
          </p:nvPr>
        </p:nvSpPr>
        <p:spPr>
          <a:xfrm>
            <a:off x="467544" y="188640"/>
            <a:ext cx="8229600" cy="922114"/>
          </a:xfrm>
        </p:spPr>
        <p:txBody>
          <a:bodyPr/>
          <a:lstStyle/>
          <a:p>
            <a:r>
              <a:rPr lang="fr-BE" altLang="en-US" dirty="0" smtClean="0"/>
              <a:t>Facts &amp; Figures 2018 </a:t>
            </a:r>
            <a:endParaRPr lang="en-US" altLang="en-US" dirty="0" smtClean="0"/>
          </a:p>
        </p:txBody>
      </p:sp>
    </p:spTree>
    <p:extLst>
      <p:ext uri="{BB962C8B-B14F-4D97-AF65-F5344CB8AC3E}">
        <p14:creationId xmlns:p14="http://schemas.microsoft.com/office/powerpoint/2010/main" val="27232566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9772" y="188640"/>
            <a:ext cx="4104456" cy="6420812"/>
          </a:xfrm>
          <a:ln w="28575">
            <a:solidFill>
              <a:srgbClr val="002060"/>
            </a:solidFill>
            <a:bevel/>
          </a:ln>
        </p:spPr>
      </p:pic>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15</a:t>
            </a:fld>
            <a:endParaRPr lang="en-GB" dirty="0"/>
          </a:p>
        </p:txBody>
      </p:sp>
    </p:spTree>
    <p:extLst>
      <p:ext uri="{BB962C8B-B14F-4D97-AF65-F5344CB8AC3E}">
        <p14:creationId xmlns:p14="http://schemas.microsoft.com/office/powerpoint/2010/main" val="2643420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fr-BE" altLang="en-US" smtClean="0"/>
              <a:t>Facts &amp; Figures 2018 </a:t>
            </a:r>
            <a:endParaRPr lang="en-US" altLang="en-US" dirty="0" smtClean="0"/>
          </a:p>
        </p:txBody>
      </p:sp>
      <p:sp>
        <p:nvSpPr>
          <p:cNvPr id="22531" name="Content Placeholder 2"/>
          <p:cNvSpPr>
            <a:spLocks noGrp="1"/>
          </p:cNvSpPr>
          <p:nvPr>
            <p:ph idx="1"/>
          </p:nvPr>
        </p:nvSpPr>
        <p:spPr/>
        <p:txBody>
          <a:bodyPr/>
          <a:lstStyle/>
          <a:p>
            <a:endParaRPr lang="nl-BE" altLang="en-US" dirty="0" smtClean="0"/>
          </a:p>
          <a:p>
            <a:r>
              <a:rPr lang="nl-BE" altLang="en-US" dirty="0" smtClean="0"/>
              <a:t>Sectoraal Comité van de Sociale Zekerheid en van de Gezondheid / Informatieveiligheidscomité</a:t>
            </a:r>
          </a:p>
          <a:p>
            <a:pPr lvl="1"/>
            <a:r>
              <a:rPr lang="nl-BE" altLang="en-US" dirty="0" smtClean="0"/>
              <a:t> </a:t>
            </a:r>
            <a:r>
              <a:rPr lang="nl-BE" altLang="en-US" dirty="0" smtClean="0">
                <a:solidFill>
                  <a:srgbClr val="0082B8"/>
                </a:solidFill>
              </a:rPr>
              <a:t>174</a:t>
            </a:r>
            <a:r>
              <a:rPr lang="nl-BE" altLang="en-US" dirty="0" smtClean="0"/>
              <a:t> behandelde dossiers (163 in 2017) </a:t>
            </a:r>
          </a:p>
          <a:p>
            <a:r>
              <a:rPr lang="nl-BE" altLang="en-US" dirty="0"/>
              <a:t>A</a:t>
            </a:r>
            <a:r>
              <a:rPr lang="nl-BE" altLang="en-US" dirty="0" smtClean="0"/>
              <a:t>lgemeen Coördinatiecomité en werkgroepen</a:t>
            </a:r>
          </a:p>
          <a:p>
            <a:pPr lvl="1"/>
            <a:r>
              <a:rPr lang="nl-BE" altLang="en-US" dirty="0" smtClean="0"/>
              <a:t> </a:t>
            </a:r>
            <a:r>
              <a:rPr lang="nl-BE" altLang="en-US" dirty="0" smtClean="0">
                <a:solidFill>
                  <a:srgbClr val="0082B8"/>
                </a:solidFill>
              </a:rPr>
              <a:t>70</a:t>
            </a:r>
            <a:r>
              <a:rPr lang="nl-BE" altLang="en-US" dirty="0" smtClean="0"/>
              <a:t>-tal vergaderingen (60 in 2017) </a:t>
            </a:r>
          </a:p>
          <a:p>
            <a:r>
              <a:rPr lang="nl-BE" altLang="en-US" dirty="0" smtClean="0"/>
              <a:t> </a:t>
            </a:r>
            <a:r>
              <a:rPr lang="nl-BE" altLang="en-US" dirty="0" smtClean="0">
                <a:solidFill>
                  <a:srgbClr val="0082B8"/>
                </a:solidFill>
              </a:rPr>
              <a:t>10</a:t>
            </a:r>
            <a:r>
              <a:rPr lang="nl-BE" altLang="en-US" dirty="0" smtClean="0"/>
              <a:t> parlementaire vragen (21 in 2017) </a:t>
            </a:r>
          </a:p>
          <a:p>
            <a:r>
              <a:rPr lang="nl-NL" altLang="en-US" dirty="0" smtClean="0"/>
              <a:t> </a:t>
            </a:r>
            <a:r>
              <a:rPr lang="nl-NL" altLang="en-US" dirty="0" smtClean="0">
                <a:solidFill>
                  <a:srgbClr val="0082B8"/>
                </a:solidFill>
              </a:rPr>
              <a:t>50</a:t>
            </a:r>
            <a:r>
              <a:rPr lang="nl-NL" altLang="en-US" dirty="0" smtClean="0"/>
              <a:t> dossiers inzake statistiekaanvragen werden behandeld (56 in 2017) </a:t>
            </a:r>
            <a:endParaRPr lang="nl-BE" altLang="en-US" dirty="0" smtClean="0"/>
          </a:p>
        </p:txBody>
      </p:sp>
      <p:sp>
        <p:nvSpPr>
          <p:cNvPr id="4" name="Slide Number Placeholder 3"/>
          <p:cNvSpPr>
            <a:spLocks noGrp="1"/>
          </p:cNvSpPr>
          <p:nvPr>
            <p:ph type="sldNum" sz="quarter" idx="10"/>
          </p:nvPr>
        </p:nvSpPr>
        <p:spPr/>
        <p:txBody>
          <a:bodyPr/>
          <a:lstStyle/>
          <a:p>
            <a:fld id="{33EB56E7-7BE6-4063-BC65-FDE3F4819DE3}" type="slidenum">
              <a:rPr lang="en-GB" smtClean="0"/>
              <a:pPr/>
              <a:t>16</a:t>
            </a:fld>
            <a:endParaRPr lang="en-GB" dirty="0"/>
          </a:p>
        </p:txBody>
      </p:sp>
    </p:spTree>
    <p:extLst>
      <p:ext uri="{BB962C8B-B14F-4D97-AF65-F5344CB8AC3E}">
        <p14:creationId xmlns:p14="http://schemas.microsoft.com/office/powerpoint/2010/main" val="4176222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fr-BE" altLang="en-US" smtClean="0"/>
              <a:t>Facts &amp; Figures 2018 </a:t>
            </a:r>
            <a:endParaRPr lang="en-US" altLang="en-US" dirty="0" smtClean="0"/>
          </a:p>
        </p:txBody>
      </p:sp>
      <p:sp>
        <p:nvSpPr>
          <p:cNvPr id="22531" name="Content Placeholder 2"/>
          <p:cNvSpPr>
            <a:spLocks noGrp="1"/>
          </p:cNvSpPr>
          <p:nvPr>
            <p:ph idx="1"/>
          </p:nvPr>
        </p:nvSpPr>
        <p:spPr/>
        <p:txBody>
          <a:bodyPr/>
          <a:lstStyle/>
          <a:p>
            <a:r>
              <a:rPr lang="nl-NL" altLang="en-US" smtClean="0"/>
              <a:t>Informatieveiligheidscomité (IVC)</a:t>
            </a:r>
          </a:p>
          <a:p>
            <a:pPr lvl="1"/>
            <a:r>
              <a:rPr lang="nl-NL" altLang="en-US" smtClean="0"/>
              <a:t>géén toezichthoudende autoriteit in de zin van de GDPR</a:t>
            </a:r>
          </a:p>
          <a:p>
            <a:pPr lvl="1"/>
            <a:r>
              <a:rPr lang="nl-NL" altLang="en-US" smtClean="0"/>
              <a:t>opgericht bij de wet van 5 september 2018</a:t>
            </a:r>
          </a:p>
          <a:p>
            <a:pPr lvl="1"/>
            <a:r>
              <a:rPr lang="nl-NL" altLang="en-US" smtClean="0"/>
              <a:t>samenstelling</a:t>
            </a:r>
          </a:p>
          <a:p>
            <a:pPr lvl="2"/>
            <a:r>
              <a:rPr lang="nl-NL" altLang="en-US" smtClean="0"/>
              <a:t>kamer sociale zekerheid en gezondheid - heeft enkele bevoegdheden van het voormalige sectoraal comité van de sociale zekerheid en van de gezondheid (SC SZ&amp;G) overgenomen</a:t>
            </a:r>
          </a:p>
          <a:p>
            <a:pPr lvl="2"/>
            <a:r>
              <a:rPr lang="nl-NL" altLang="en-US" smtClean="0"/>
              <a:t>kamer federale overheid - heeft enkele bevoegdheden van het voormalige sectoraal comité voor de federale overheid overgenomen</a:t>
            </a:r>
          </a:p>
          <a:p>
            <a:pPr lvl="1"/>
            <a:r>
              <a:rPr lang="nl-NL" altLang="en-US" smtClean="0"/>
              <a:t>verdere regeling</a:t>
            </a:r>
          </a:p>
          <a:p>
            <a:pPr lvl="2"/>
            <a:r>
              <a:rPr lang="nl-NL" altLang="en-US" smtClean="0"/>
              <a:t>kamer sociale zekerheid en gezondheid (wet KSZ van 15 januari 1990)</a:t>
            </a:r>
          </a:p>
          <a:p>
            <a:pPr lvl="2"/>
            <a:r>
              <a:rPr lang="nl-NL" altLang="en-US" smtClean="0"/>
              <a:t>kamer federale overheid (wet van 15 augustus 2012 houdende oprichting en organisatie van een federale dienstenintegrator)</a:t>
            </a:r>
            <a:endParaRPr lang="nl-NL" altLang="en-US" dirty="0"/>
          </a:p>
        </p:txBody>
      </p:sp>
      <p:sp>
        <p:nvSpPr>
          <p:cNvPr id="4" name="Slide Number Placeholder 3"/>
          <p:cNvSpPr>
            <a:spLocks noGrp="1"/>
          </p:cNvSpPr>
          <p:nvPr>
            <p:ph type="sldNum" sz="quarter" idx="10"/>
          </p:nvPr>
        </p:nvSpPr>
        <p:spPr/>
        <p:txBody>
          <a:bodyPr/>
          <a:lstStyle/>
          <a:p>
            <a:fld id="{33EB56E7-7BE6-4063-BC65-FDE3F4819DE3}" type="slidenum">
              <a:rPr lang="en-GB" smtClean="0"/>
              <a:pPr/>
              <a:t>17</a:t>
            </a:fld>
            <a:endParaRPr lang="en-GB" dirty="0"/>
          </a:p>
        </p:txBody>
      </p:sp>
    </p:spTree>
    <p:extLst>
      <p:ext uri="{BB962C8B-B14F-4D97-AF65-F5344CB8AC3E}">
        <p14:creationId xmlns:p14="http://schemas.microsoft.com/office/powerpoint/2010/main" val="42857922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fr-BE" altLang="en-US" smtClean="0"/>
              <a:t>Facts &amp; Figures 2018 </a:t>
            </a:r>
            <a:endParaRPr lang="en-US" altLang="en-US" dirty="0" smtClean="0"/>
          </a:p>
        </p:txBody>
      </p:sp>
      <p:sp>
        <p:nvSpPr>
          <p:cNvPr id="22531" name="Content Placeholder 2"/>
          <p:cNvSpPr>
            <a:spLocks noGrp="1"/>
          </p:cNvSpPr>
          <p:nvPr>
            <p:ph idx="1"/>
          </p:nvPr>
        </p:nvSpPr>
        <p:spPr/>
        <p:txBody>
          <a:bodyPr/>
          <a:lstStyle/>
          <a:p>
            <a:r>
              <a:rPr lang="nl-BE" dirty="0" smtClean="0"/>
              <a:t>IVC - bevoegdheden kamer SZ&amp;G</a:t>
            </a:r>
          </a:p>
          <a:p>
            <a:pPr lvl="1"/>
            <a:r>
              <a:rPr lang="nl-BE" dirty="0" smtClean="0"/>
              <a:t>bevoegdheden SC SZ&amp;G die gehandhaafd worden</a:t>
            </a:r>
          </a:p>
          <a:p>
            <a:pPr lvl="2"/>
            <a:r>
              <a:rPr lang="nl-BE" dirty="0" smtClean="0"/>
              <a:t>formuleren van goede praktijken</a:t>
            </a:r>
          </a:p>
          <a:p>
            <a:pPr lvl="2"/>
            <a:r>
              <a:rPr lang="nl-BE" dirty="0" smtClean="0"/>
              <a:t>verlenen van beraadslagingen voor verwerking anonieme gegevens</a:t>
            </a:r>
          </a:p>
          <a:p>
            <a:pPr lvl="2"/>
            <a:r>
              <a:rPr lang="nl-BE" dirty="0" smtClean="0"/>
              <a:t>verlenen van beraadslagingen voor mededeling persoonsgegevens</a:t>
            </a:r>
          </a:p>
          <a:p>
            <a:pPr lvl="2"/>
            <a:r>
              <a:rPr lang="nl-BE" dirty="0" smtClean="0"/>
              <a:t>bijhouden en publiceren van beraadslagingen op de website van de KSZ</a:t>
            </a:r>
          </a:p>
          <a:p>
            <a:pPr lvl="2"/>
            <a:r>
              <a:rPr lang="nl-BE" dirty="0" smtClean="0"/>
              <a:t>ondersteunen van functionarissen voor gegevensbescherming</a:t>
            </a:r>
          </a:p>
          <a:p>
            <a:pPr lvl="2"/>
            <a:r>
              <a:rPr lang="nl-BE" dirty="0" smtClean="0"/>
              <a:t>publiceren van een beknopt activiteitenverslag</a:t>
            </a:r>
          </a:p>
          <a:p>
            <a:pPr lvl="2"/>
            <a:endParaRPr lang="nl-BE" dirty="0" smtClean="0"/>
          </a:p>
          <a:p>
            <a:pPr lvl="1"/>
            <a:r>
              <a:rPr lang="nl-BE" dirty="0" smtClean="0"/>
              <a:t>bevoegdheden SC SZ&amp;G die niet gehandhaafd worden</a:t>
            </a:r>
          </a:p>
          <a:p>
            <a:pPr lvl="2"/>
            <a:r>
              <a:rPr lang="nl-BE" dirty="0" smtClean="0"/>
              <a:t>toezien op naleving regelgeving inzake gegevensbescherming</a:t>
            </a:r>
          </a:p>
          <a:p>
            <a:pPr lvl="2"/>
            <a:r>
              <a:rPr lang="nl-BE" dirty="0" smtClean="0"/>
              <a:t>oplossen van problemen en geschillen / behandelen van klachten</a:t>
            </a:r>
            <a:endParaRPr lang="nl-BE" dirty="0"/>
          </a:p>
        </p:txBody>
      </p:sp>
      <p:sp>
        <p:nvSpPr>
          <p:cNvPr id="4" name="Slide Number Placeholder 3"/>
          <p:cNvSpPr>
            <a:spLocks noGrp="1"/>
          </p:cNvSpPr>
          <p:nvPr>
            <p:ph type="sldNum" sz="quarter" idx="10"/>
          </p:nvPr>
        </p:nvSpPr>
        <p:spPr/>
        <p:txBody>
          <a:bodyPr/>
          <a:lstStyle/>
          <a:p>
            <a:fld id="{33EB56E7-7BE6-4063-BC65-FDE3F4819DE3}" type="slidenum">
              <a:rPr lang="en-GB" smtClean="0"/>
              <a:pPr/>
              <a:t>18</a:t>
            </a:fld>
            <a:endParaRPr lang="en-GB" dirty="0"/>
          </a:p>
        </p:txBody>
      </p:sp>
    </p:spTree>
    <p:extLst>
      <p:ext uri="{BB962C8B-B14F-4D97-AF65-F5344CB8AC3E}">
        <p14:creationId xmlns:p14="http://schemas.microsoft.com/office/powerpoint/2010/main" val="2936379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fr-BE" altLang="en-US" smtClean="0"/>
              <a:t>Facts &amp; Figures 2018 </a:t>
            </a:r>
            <a:endParaRPr lang="en-US" altLang="en-US" dirty="0" smtClean="0"/>
          </a:p>
        </p:txBody>
      </p:sp>
      <p:sp>
        <p:nvSpPr>
          <p:cNvPr id="3" name="Content Placeholder 2"/>
          <p:cNvSpPr>
            <a:spLocks noGrp="1"/>
          </p:cNvSpPr>
          <p:nvPr>
            <p:ph idx="1"/>
          </p:nvPr>
        </p:nvSpPr>
        <p:spPr/>
        <p:txBody>
          <a:bodyPr/>
          <a:lstStyle/>
          <a:p>
            <a:endParaRPr lang="nl-NL" dirty="0" smtClean="0"/>
          </a:p>
          <a:p>
            <a:r>
              <a:rPr lang="nl-NL" dirty="0" smtClean="0"/>
              <a:t>enquête </a:t>
            </a:r>
            <a:r>
              <a:rPr lang="nl-NL" dirty="0" err="1" smtClean="0"/>
              <a:t>relative</a:t>
            </a:r>
            <a:r>
              <a:rPr lang="nl-NL" dirty="0" smtClean="0"/>
              <a:t> à la </a:t>
            </a:r>
            <a:r>
              <a:rPr lang="nl-NL" dirty="0" err="1" smtClean="0"/>
              <a:t>satisfaction</a:t>
            </a:r>
            <a:r>
              <a:rPr lang="nl-NL" dirty="0" smtClean="0"/>
              <a:t> des </a:t>
            </a:r>
            <a:r>
              <a:rPr lang="nl-NL" dirty="0" err="1" smtClean="0"/>
              <a:t>partenaires</a:t>
            </a:r>
            <a:r>
              <a:rPr lang="nl-NL" dirty="0" smtClean="0"/>
              <a:t> </a:t>
            </a:r>
          </a:p>
          <a:p>
            <a:pPr lvl="1"/>
            <a:r>
              <a:rPr lang="nl-NL" dirty="0" smtClean="0"/>
              <a:t>s</a:t>
            </a:r>
            <a:r>
              <a:rPr lang="fr-BE" dirty="0" err="1" smtClean="0"/>
              <a:t>atisfaction</a:t>
            </a:r>
            <a:r>
              <a:rPr lang="fr-BE" dirty="0" smtClean="0"/>
              <a:t> globale moyenne de </a:t>
            </a:r>
            <a:r>
              <a:rPr lang="fr-BE" dirty="0" smtClean="0">
                <a:solidFill>
                  <a:srgbClr val="0082B8"/>
                </a:solidFill>
              </a:rPr>
              <a:t>75%  </a:t>
            </a:r>
            <a:r>
              <a:rPr lang="fr-BE" dirty="0" smtClean="0"/>
              <a:t>(75,88% en 2017)</a:t>
            </a:r>
          </a:p>
          <a:p>
            <a:endParaRPr lang="fr-BE" sz="400" dirty="0" smtClean="0"/>
          </a:p>
          <a:p>
            <a:r>
              <a:rPr lang="fr-BE" dirty="0" smtClean="0"/>
              <a:t>thèmes évalués </a:t>
            </a:r>
            <a:endParaRPr lang="en-US" dirty="0" smtClean="0"/>
          </a:p>
          <a:p>
            <a:pPr lvl="1"/>
            <a:r>
              <a:rPr lang="fr-BE" dirty="0" smtClean="0"/>
              <a:t>stratégie </a:t>
            </a:r>
            <a:endParaRPr lang="en-US" dirty="0" smtClean="0"/>
          </a:p>
          <a:p>
            <a:pPr lvl="1"/>
            <a:r>
              <a:rPr lang="fr-BE" dirty="0" smtClean="0"/>
              <a:t>priorités et gestion de projets </a:t>
            </a:r>
            <a:endParaRPr lang="en-US" dirty="0" smtClean="0"/>
          </a:p>
          <a:p>
            <a:pPr lvl="1"/>
            <a:r>
              <a:rPr lang="fr-BE" dirty="0" smtClean="0"/>
              <a:t>sécurité de l’information </a:t>
            </a:r>
            <a:endParaRPr lang="en-US" dirty="0" smtClean="0"/>
          </a:p>
          <a:p>
            <a:pPr lvl="1"/>
            <a:r>
              <a:rPr lang="fr-BE" dirty="0" smtClean="0"/>
              <a:t>évaluation des groupes de travail et suivi des programmes qui font rapport au Comité général de Coordination </a:t>
            </a:r>
          </a:p>
          <a:p>
            <a:endParaRPr lang="fr-BE" sz="400" dirty="0" smtClean="0"/>
          </a:p>
          <a:p>
            <a:r>
              <a:rPr lang="fr-BE" dirty="0" smtClean="0"/>
              <a:t>actions d’amélioration élaborées</a:t>
            </a:r>
            <a:endParaRPr lang="en-US" dirty="0" smtClean="0"/>
          </a:p>
          <a:p>
            <a:pPr lvl="1"/>
            <a:endParaRPr lang="fr-FR" dirty="0" smtClean="0"/>
          </a:p>
          <a:p>
            <a:pPr lvl="1"/>
            <a:endParaRPr lang="fr-FR" dirty="0" smtClean="0"/>
          </a:p>
          <a:p>
            <a:endParaRPr lang="en-US" dirty="0"/>
          </a:p>
        </p:txBody>
      </p:sp>
      <p:sp>
        <p:nvSpPr>
          <p:cNvPr id="4" name="Slide Number Placeholder 3"/>
          <p:cNvSpPr>
            <a:spLocks noGrp="1"/>
          </p:cNvSpPr>
          <p:nvPr>
            <p:ph type="sldNum" sz="quarter" idx="10"/>
          </p:nvPr>
        </p:nvSpPr>
        <p:spPr/>
        <p:txBody>
          <a:bodyPr/>
          <a:lstStyle/>
          <a:p>
            <a:fld id="{54CD6772-4E9C-4A29-A651-ECD0CF714BDA}" type="slidenum">
              <a:rPr lang="en-GB" smtClean="0"/>
              <a:pPr/>
              <a:t>19</a:t>
            </a:fld>
            <a:endParaRPr lang="en-GB" dirty="0"/>
          </a:p>
        </p:txBody>
      </p:sp>
      <p:cxnSp>
        <p:nvCxnSpPr>
          <p:cNvPr id="8" name="Straight Connector 7"/>
          <p:cNvCxnSpPr/>
          <p:nvPr/>
        </p:nvCxnSpPr>
        <p:spPr>
          <a:xfrm>
            <a:off x="4787900" y="5875338"/>
            <a:ext cx="4763" cy="319087"/>
          </a:xfrm>
          <a:prstGeom prst="line">
            <a:avLst/>
          </a:prstGeom>
          <a:ln w="381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91238" y="5886450"/>
            <a:ext cx="0" cy="279400"/>
          </a:xfrm>
          <a:prstGeom prst="line">
            <a:avLst/>
          </a:prstGeom>
          <a:ln w="381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479800" y="5848350"/>
            <a:ext cx="0" cy="317500"/>
          </a:xfrm>
          <a:prstGeom prst="line">
            <a:avLst/>
          </a:prstGeom>
          <a:ln w="38100" cmpd="sng">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873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Nos </a:t>
            </a:r>
            <a:r>
              <a:rPr lang="fr-BE" dirty="0" smtClean="0"/>
              <a:t>valeurs</a:t>
            </a:r>
            <a:endParaRPr lang="en-US" dirty="0"/>
          </a:p>
        </p:txBody>
      </p:sp>
      <p:sp>
        <p:nvSpPr>
          <p:cNvPr id="3" name="Content Placeholder 2"/>
          <p:cNvSpPr>
            <a:spLocks noGrp="1"/>
          </p:cNvSpPr>
          <p:nvPr>
            <p:ph idx="1"/>
          </p:nvPr>
        </p:nvSpPr>
        <p:spPr/>
        <p:txBody>
          <a:bodyPr>
            <a:normAutofit fontScale="92500"/>
          </a:bodyPr>
          <a:lstStyle/>
          <a:p>
            <a:endParaRPr lang="fr-BE" dirty="0" smtClean="0"/>
          </a:p>
          <a:p>
            <a:endParaRPr lang="fr-BE" dirty="0"/>
          </a:p>
          <a:p>
            <a:endParaRPr lang="fr-BE" dirty="0" smtClean="0"/>
          </a:p>
          <a:p>
            <a:endParaRPr lang="fr-BE" dirty="0"/>
          </a:p>
          <a:p>
            <a:endParaRPr lang="fr-BE" dirty="0" smtClean="0"/>
          </a:p>
          <a:p>
            <a:endParaRPr lang="fr-BE" dirty="0"/>
          </a:p>
          <a:p>
            <a:endParaRPr lang="fr-BE" dirty="0" smtClean="0"/>
          </a:p>
          <a:p>
            <a:endParaRPr lang="fr-BE" dirty="0"/>
          </a:p>
          <a:p>
            <a:endParaRPr lang="fr-BE" dirty="0" smtClean="0"/>
          </a:p>
          <a:p>
            <a:endParaRPr lang="fr-BE" dirty="0"/>
          </a:p>
          <a:p>
            <a:pPr marL="0" indent="0" algn="ctr">
              <a:buNone/>
            </a:pPr>
            <a:endParaRPr lang="fr-BE" dirty="0" smtClean="0"/>
          </a:p>
          <a:p>
            <a:pPr marL="0" indent="0" algn="ctr">
              <a:buNone/>
            </a:pPr>
            <a:r>
              <a:rPr lang="fr-BE" dirty="0" smtClean="0">
                <a:solidFill>
                  <a:srgbClr val="0082B8"/>
                </a:solidFill>
              </a:rPr>
              <a:t>&gt; </a:t>
            </a:r>
            <a:r>
              <a:rPr lang="fr-BE" sz="2200" dirty="0" smtClean="0">
                <a:solidFill>
                  <a:srgbClr val="0082B8"/>
                </a:solidFill>
              </a:rPr>
              <a:t>retrouvez </a:t>
            </a:r>
            <a:r>
              <a:rPr lang="fr-BE" sz="2200" dirty="0">
                <a:solidFill>
                  <a:srgbClr val="0082B8"/>
                </a:solidFill>
              </a:rPr>
              <a:t>les valeurs détaillées dans </a:t>
            </a:r>
            <a:r>
              <a:rPr lang="fr-BE" sz="2200" dirty="0" smtClean="0">
                <a:solidFill>
                  <a:srgbClr val="0082B8"/>
                </a:solidFill>
              </a:rPr>
              <a:t>la brochure d’accueil sur l’</a:t>
            </a:r>
            <a:r>
              <a:rPr lang="fr-BE" sz="2200" dirty="0" smtClean="0">
                <a:solidFill>
                  <a:srgbClr val="0082B8"/>
                </a:solidFill>
                <a:hlinkClick r:id="rId2"/>
              </a:rPr>
              <a:t>intranet</a:t>
            </a:r>
            <a:r>
              <a:rPr lang="fr-BE" sz="2200" dirty="0" smtClean="0">
                <a:solidFill>
                  <a:srgbClr val="0082B8"/>
                </a:solidFill>
              </a:rPr>
              <a:t> </a:t>
            </a:r>
            <a:endParaRPr lang="en-US" sz="2200" dirty="0">
              <a:solidFill>
                <a:srgbClr val="0082B8"/>
              </a:solidFill>
            </a:endParaRPr>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a:t>
            </a:fld>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3592" y="1196751"/>
            <a:ext cx="5058688" cy="4493125"/>
          </a:xfrm>
          <a:prstGeom prst="rect">
            <a:avLst/>
          </a:prstGeom>
          <a:noFill/>
          <a:ln>
            <a:noFill/>
          </a:ln>
        </p:spPr>
      </p:pic>
    </p:spTree>
    <p:extLst>
      <p:ext uri="{BB962C8B-B14F-4D97-AF65-F5344CB8AC3E}">
        <p14:creationId xmlns:p14="http://schemas.microsoft.com/office/powerpoint/2010/main" val="2009067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20</a:t>
            </a:fld>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44217"/>
            <a:ext cx="9154344" cy="2110608"/>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144001" cy="2578996"/>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98068"/>
            <a:ext cx="9146268" cy="2127076"/>
          </a:xfrm>
          <a:prstGeom prst="rect">
            <a:avLst/>
          </a:prstGeom>
        </p:spPr>
      </p:pic>
      <p:sp>
        <p:nvSpPr>
          <p:cNvPr id="8" name="Rectangle 7"/>
          <p:cNvSpPr/>
          <p:nvPr/>
        </p:nvSpPr>
        <p:spPr>
          <a:xfrm>
            <a:off x="107504" y="3379058"/>
            <a:ext cx="4896544" cy="553998"/>
          </a:xfrm>
          <a:prstGeom prst="rect">
            <a:avLst/>
          </a:prstGeom>
        </p:spPr>
        <p:txBody>
          <a:bodyPr wrap="square">
            <a:spAutoFit/>
          </a:bodyPr>
          <a:lstStyle/>
          <a:p>
            <a:pPr eaLnBrk="1" hangingPunct="1">
              <a:defRPr/>
            </a:pPr>
            <a:r>
              <a:rPr lang="fr-BE" sz="3000" dirty="0" smtClean="0">
                <a:solidFill>
                  <a:schemeClr val="bg1"/>
                </a:solidFill>
                <a:latin typeface="+mj-lt"/>
              </a:rPr>
              <a:t>Bilan &amp; Perspectives</a:t>
            </a:r>
            <a:endParaRPr lang="fr-BE" sz="3000" dirty="0">
              <a:solidFill>
                <a:schemeClr val="bg1"/>
              </a:solidFill>
              <a:latin typeface="+mj-lt"/>
            </a:endParaRPr>
          </a:p>
        </p:txBody>
      </p:sp>
    </p:spTree>
    <p:extLst>
      <p:ext uri="{BB962C8B-B14F-4D97-AF65-F5344CB8AC3E}">
        <p14:creationId xmlns:p14="http://schemas.microsoft.com/office/powerpoint/2010/main" val="10665130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fr-BE" altLang="en-US" dirty="0" smtClean="0"/>
              <a:t>Bilan &amp; Perspectives </a:t>
            </a:r>
            <a:endParaRPr lang="en-US" altLang="en-US" dirty="0" smtClean="0">
              <a:solidFill>
                <a:srgbClr val="FF0000"/>
              </a:solidFill>
            </a:endParaRPr>
          </a:p>
        </p:txBody>
      </p:sp>
      <p:sp>
        <p:nvSpPr>
          <p:cNvPr id="31747" name="Content Placeholder 2"/>
          <p:cNvSpPr>
            <a:spLocks noGrp="1"/>
          </p:cNvSpPr>
          <p:nvPr>
            <p:ph idx="1"/>
          </p:nvPr>
        </p:nvSpPr>
        <p:spPr>
          <a:xfrm>
            <a:off x="457200" y="1556792"/>
            <a:ext cx="8229600" cy="4536504"/>
          </a:xfrm>
        </p:spPr>
        <p:txBody>
          <a:bodyPr>
            <a:normAutofit/>
          </a:bodyPr>
          <a:lstStyle/>
          <a:p>
            <a:pPr>
              <a:lnSpc>
                <a:spcPct val="90000"/>
              </a:lnSpc>
              <a:defRPr/>
            </a:pPr>
            <a:r>
              <a:rPr lang="en-US" altLang="en-US" dirty="0" smtClean="0"/>
              <a:t>budget</a:t>
            </a:r>
          </a:p>
          <a:p>
            <a:pPr lvl="1">
              <a:lnSpc>
                <a:spcPct val="90000"/>
              </a:lnSpc>
              <a:defRPr/>
            </a:pPr>
            <a:endParaRPr lang="fr-FR" altLang="en-US" sz="400" dirty="0" smtClean="0"/>
          </a:p>
          <a:p>
            <a:pPr lvl="1">
              <a:lnSpc>
                <a:spcPct val="90000"/>
              </a:lnSpc>
              <a:defRPr/>
            </a:pPr>
            <a:r>
              <a:rPr lang="fr-FR" altLang="en-US" dirty="0" smtClean="0"/>
              <a:t>budget 2019 initial demandé par la BCSS</a:t>
            </a:r>
            <a:r>
              <a:rPr lang="fr-FR" dirty="0" smtClean="0"/>
              <a:t> </a:t>
            </a:r>
            <a:r>
              <a:rPr lang="fr-FR" dirty="0"/>
              <a:t>: </a:t>
            </a:r>
            <a:r>
              <a:rPr lang="fr-FR" dirty="0" smtClean="0">
                <a:solidFill>
                  <a:srgbClr val="0082B8"/>
                </a:solidFill>
              </a:rPr>
              <a:t>17.393.854</a:t>
            </a:r>
            <a:r>
              <a:rPr lang="fr-FR" dirty="0" smtClean="0"/>
              <a:t> </a:t>
            </a:r>
            <a:r>
              <a:rPr lang="fr-FR" dirty="0" smtClean="0">
                <a:solidFill>
                  <a:srgbClr val="0082B8"/>
                </a:solidFill>
              </a:rPr>
              <a:t>€ </a:t>
            </a:r>
            <a:r>
              <a:rPr lang="fr-FR" dirty="0" smtClean="0"/>
              <a:t>(</a:t>
            </a:r>
            <a:r>
              <a:rPr lang="fr-FR" dirty="0"/>
              <a:t>17.878.332 </a:t>
            </a:r>
            <a:r>
              <a:rPr lang="fr-FR" dirty="0" smtClean="0"/>
              <a:t>€ en 2018)</a:t>
            </a:r>
            <a:endParaRPr lang="fr-FR" altLang="en-US" dirty="0"/>
          </a:p>
          <a:p>
            <a:pPr lvl="1">
              <a:lnSpc>
                <a:spcPct val="90000"/>
              </a:lnSpc>
              <a:defRPr/>
            </a:pPr>
            <a:r>
              <a:rPr lang="fr-FR" dirty="0" smtClean="0"/>
              <a:t>un </a:t>
            </a:r>
            <a:r>
              <a:rPr lang="fr-FR" dirty="0"/>
              <a:t>budget complémentaire de +/- </a:t>
            </a:r>
            <a:r>
              <a:rPr lang="fr-FR" dirty="0" smtClean="0">
                <a:solidFill>
                  <a:srgbClr val="0082B8"/>
                </a:solidFill>
              </a:rPr>
              <a:t>350.000 €</a:t>
            </a:r>
            <a:r>
              <a:rPr lang="fr-FR" dirty="0" smtClean="0"/>
              <a:t> </a:t>
            </a:r>
            <a:r>
              <a:rPr lang="fr-FR" dirty="0"/>
              <a:t>pourrait </a:t>
            </a:r>
            <a:r>
              <a:rPr lang="fr-FR" dirty="0" smtClean="0"/>
              <a:t>éventuellement être </a:t>
            </a:r>
            <a:r>
              <a:rPr lang="fr-FR" dirty="0"/>
              <a:t>accordé (en attente de confirmation)</a:t>
            </a:r>
          </a:p>
          <a:p>
            <a:pPr lvl="1">
              <a:lnSpc>
                <a:spcPct val="90000"/>
              </a:lnSpc>
              <a:defRPr/>
            </a:pPr>
            <a:r>
              <a:rPr lang="fr-FR" dirty="0" smtClean="0"/>
              <a:t>avances </a:t>
            </a:r>
            <a:r>
              <a:rPr lang="fr-FR" dirty="0"/>
              <a:t>sur BSM 2018 pour 2019 : </a:t>
            </a:r>
            <a:r>
              <a:rPr lang="fr-FR" dirty="0">
                <a:solidFill>
                  <a:srgbClr val="0082B8"/>
                </a:solidFill>
              </a:rPr>
              <a:t>500.000 €  </a:t>
            </a:r>
            <a:r>
              <a:rPr lang="fr-FR" dirty="0"/>
              <a:t>pour soutenir les projets et investissements n'ayant pas pu être complètement réalisés en 2018 </a:t>
            </a:r>
          </a:p>
          <a:p>
            <a:pPr lvl="1">
              <a:lnSpc>
                <a:spcPct val="90000"/>
              </a:lnSpc>
              <a:defRPr/>
            </a:pPr>
            <a:r>
              <a:rPr lang="fr-FR" dirty="0"/>
              <a:t>l</a:t>
            </a:r>
            <a:r>
              <a:rPr lang="fr-FR" dirty="0" smtClean="0"/>
              <a:t>a BCSS dispose aussi pour </a:t>
            </a:r>
            <a:r>
              <a:rPr lang="fr-FR" dirty="0"/>
              <a:t>2019 de </a:t>
            </a:r>
            <a:r>
              <a:rPr lang="fr-FR" dirty="0">
                <a:solidFill>
                  <a:srgbClr val="0082B8"/>
                </a:solidFill>
              </a:rPr>
              <a:t>500.000 €</a:t>
            </a:r>
            <a:r>
              <a:rPr lang="fr-FR" dirty="0"/>
              <a:t> de solde sur BSM 2017, principalement pour des projets/investissements informatiques</a:t>
            </a:r>
          </a:p>
          <a:p>
            <a:pPr lvl="1">
              <a:lnSpc>
                <a:spcPct val="90000"/>
              </a:lnSpc>
              <a:defRPr/>
            </a:pPr>
            <a:r>
              <a:rPr lang="fr-FR" dirty="0" smtClean="0"/>
              <a:t>monitorings </a:t>
            </a:r>
            <a:r>
              <a:rPr lang="fr-FR" dirty="0"/>
              <a:t>constants au niveau du Collège des IPSS et du SPF BOSA (Cellule Budget</a:t>
            </a:r>
            <a:r>
              <a:rPr lang="fr-FR" dirty="0" smtClean="0"/>
              <a:t>)</a:t>
            </a:r>
            <a:endParaRPr lang="fr-FR" dirty="0"/>
          </a:p>
        </p:txBody>
      </p:sp>
      <p:sp>
        <p:nvSpPr>
          <p:cNvPr id="4" name="Slide Number Placeholder 3"/>
          <p:cNvSpPr>
            <a:spLocks noGrp="1"/>
          </p:cNvSpPr>
          <p:nvPr>
            <p:ph type="sldNum" sz="quarter" idx="10"/>
          </p:nvPr>
        </p:nvSpPr>
        <p:spPr/>
        <p:txBody>
          <a:bodyPr/>
          <a:lstStyle/>
          <a:p>
            <a:pPr>
              <a:defRPr/>
            </a:pPr>
            <a:fld id="{DFB531B0-D171-433B-8B50-B49B68141D3C}" type="slidenum">
              <a:rPr lang="en-GB" smtClean="0"/>
              <a:pPr>
                <a:defRPr/>
              </a:pPr>
              <a:t>21</a:t>
            </a:fld>
            <a:endParaRPr lang="en-GB" dirty="0"/>
          </a:p>
        </p:txBody>
      </p:sp>
    </p:spTree>
    <p:extLst>
      <p:ext uri="{BB962C8B-B14F-4D97-AF65-F5344CB8AC3E}">
        <p14:creationId xmlns:p14="http://schemas.microsoft.com/office/powerpoint/2010/main" val="32525528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fr-BE" altLang="en-US" smtClean="0"/>
              <a:t>Bilan &amp; Perspectives </a:t>
            </a:r>
            <a:endParaRPr lang="en-US" altLang="en-US" dirty="0" smtClean="0">
              <a:solidFill>
                <a:srgbClr val="FF0000"/>
              </a:solidFill>
            </a:endParaRPr>
          </a:p>
        </p:txBody>
      </p:sp>
      <p:sp>
        <p:nvSpPr>
          <p:cNvPr id="31747" name="Content Placeholder 2"/>
          <p:cNvSpPr>
            <a:spLocks noGrp="1"/>
          </p:cNvSpPr>
          <p:nvPr>
            <p:ph idx="1"/>
          </p:nvPr>
        </p:nvSpPr>
        <p:spPr>
          <a:xfrm>
            <a:off x="457200" y="1556792"/>
            <a:ext cx="8229600" cy="4608512"/>
          </a:xfrm>
        </p:spPr>
        <p:txBody>
          <a:bodyPr>
            <a:normAutofit/>
          </a:bodyPr>
          <a:lstStyle/>
          <a:p>
            <a:pPr>
              <a:lnSpc>
                <a:spcPct val="90000"/>
              </a:lnSpc>
              <a:defRPr/>
            </a:pPr>
            <a:r>
              <a:rPr lang="fr-FR" dirty="0" smtClean="0"/>
              <a:t>budget: affaires courantes du gouvernement </a:t>
            </a:r>
          </a:p>
          <a:p>
            <a:pPr lvl="1">
              <a:lnSpc>
                <a:spcPct val="90000"/>
              </a:lnSpc>
              <a:defRPr/>
            </a:pPr>
            <a:r>
              <a:rPr lang="fr-FR" dirty="0" smtClean="0"/>
              <a:t>IPSS sous prudence budgétaire dès le début de l’année</a:t>
            </a:r>
          </a:p>
          <a:p>
            <a:pPr lvl="1">
              <a:lnSpc>
                <a:spcPct val="90000"/>
              </a:lnSpc>
              <a:defRPr/>
            </a:pPr>
            <a:endParaRPr lang="fr-FR" sz="400" dirty="0" smtClean="0"/>
          </a:p>
          <a:p>
            <a:pPr lvl="1">
              <a:lnSpc>
                <a:spcPct val="90000"/>
              </a:lnSpc>
              <a:defRPr/>
            </a:pPr>
            <a:r>
              <a:rPr lang="fr-FR" dirty="0" smtClean="0"/>
              <a:t>pour toute nouvelle dépense </a:t>
            </a:r>
          </a:p>
          <a:p>
            <a:pPr lvl="2">
              <a:lnSpc>
                <a:spcPct val="90000"/>
              </a:lnSpc>
              <a:defRPr/>
            </a:pPr>
            <a:r>
              <a:rPr lang="fr-FR" sz="2000" dirty="0" smtClean="0"/>
              <a:t>avis positif préalable du commissaire du gouvernement du Budget si montant &gt; 31.000 € TVAC</a:t>
            </a:r>
          </a:p>
          <a:p>
            <a:pPr lvl="2">
              <a:lnSpc>
                <a:spcPct val="90000"/>
              </a:lnSpc>
              <a:defRPr/>
            </a:pPr>
            <a:r>
              <a:rPr lang="fr-FR" sz="2000" dirty="0" smtClean="0"/>
              <a:t>accord préalable de la ministre du Budget </a:t>
            </a:r>
          </a:p>
          <a:p>
            <a:pPr lvl="3">
              <a:lnSpc>
                <a:spcPct val="90000"/>
              </a:lnSpc>
              <a:defRPr/>
            </a:pPr>
            <a:r>
              <a:rPr lang="fr-FR" sz="2000" dirty="0" smtClean="0"/>
              <a:t>si montant &gt; 70.000€ HTVA (procédure négociée sans publication) </a:t>
            </a:r>
          </a:p>
          <a:p>
            <a:pPr lvl="3">
              <a:lnSpc>
                <a:spcPct val="90000"/>
              </a:lnSpc>
              <a:defRPr/>
            </a:pPr>
            <a:r>
              <a:rPr lang="fr-FR" sz="2000" dirty="0" smtClean="0"/>
              <a:t>si montant &gt; 130.000€ HTVA (autres procédures)</a:t>
            </a:r>
          </a:p>
          <a:p>
            <a:pPr lvl="3">
              <a:lnSpc>
                <a:spcPct val="90000"/>
              </a:lnSpc>
              <a:defRPr/>
            </a:pPr>
            <a:endParaRPr lang="fr-FR" sz="400" dirty="0" smtClean="0"/>
          </a:p>
          <a:p>
            <a:pPr lvl="1">
              <a:lnSpc>
                <a:spcPct val="90000"/>
              </a:lnSpc>
              <a:defRPr/>
            </a:pPr>
            <a:r>
              <a:rPr lang="fr-FR" dirty="0" smtClean="0"/>
              <a:t>ne s’applique pas pour le personnel détaché, et probablement ni pour les dépenses récurrentes visant à assurer la continuité des services offerts par l’institution</a:t>
            </a:r>
            <a:endParaRPr lang="fr-FR" dirty="0"/>
          </a:p>
        </p:txBody>
      </p:sp>
      <p:sp>
        <p:nvSpPr>
          <p:cNvPr id="4" name="Slide Number Placeholder 3"/>
          <p:cNvSpPr>
            <a:spLocks noGrp="1"/>
          </p:cNvSpPr>
          <p:nvPr>
            <p:ph type="sldNum" sz="quarter" idx="10"/>
          </p:nvPr>
        </p:nvSpPr>
        <p:spPr/>
        <p:txBody>
          <a:bodyPr/>
          <a:lstStyle/>
          <a:p>
            <a:pPr>
              <a:defRPr/>
            </a:pPr>
            <a:fld id="{DFB531B0-D171-433B-8B50-B49B68141D3C}" type="slidenum">
              <a:rPr lang="en-GB" smtClean="0"/>
              <a:pPr>
                <a:defRPr/>
              </a:pPr>
              <a:t>22</a:t>
            </a:fld>
            <a:endParaRPr lang="en-GB" dirty="0"/>
          </a:p>
        </p:txBody>
      </p:sp>
    </p:spTree>
    <p:extLst>
      <p:ext uri="{BB962C8B-B14F-4D97-AF65-F5344CB8AC3E}">
        <p14:creationId xmlns:p14="http://schemas.microsoft.com/office/powerpoint/2010/main" val="39443469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fr-BE" altLang="en-US" smtClean="0"/>
              <a:t>Bilan &amp; Perspective</a:t>
            </a:r>
            <a:endParaRPr lang="en-US" altLang="en-US" dirty="0" smtClean="0"/>
          </a:p>
        </p:txBody>
      </p:sp>
      <p:sp>
        <p:nvSpPr>
          <p:cNvPr id="39939" name="Content Placeholder 2"/>
          <p:cNvSpPr>
            <a:spLocks noGrp="1"/>
          </p:cNvSpPr>
          <p:nvPr>
            <p:ph idx="1"/>
          </p:nvPr>
        </p:nvSpPr>
        <p:spPr/>
        <p:txBody>
          <a:bodyPr/>
          <a:lstStyle/>
          <a:p>
            <a:endParaRPr lang="fr-BE" altLang="en-US" dirty="0" smtClean="0"/>
          </a:p>
          <a:p>
            <a:r>
              <a:rPr lang="fr-BE" altLang="en-US" dirty="0" smtClean="0"/>
              <a:t>PPKB</a:t>
            </a:r>
          </a:p>
          <a:p>
            <a:pPr lvl="1"/>
            <a:r>
              <a:rPr lang="fr-BE" altLang="en-US" dirty="0" smtClean="0"/>
              <a:t>de manière globale, nous mettons l’accent sur les projets liés à la simplification administrative et au principe de collecte unique des données (</a:t>
            </a:r>
            <a:r>
              <a:rPr lang="fr-BE" altLang="en-US" dirty="0" err="1" smtClean="0"/>
              <a:t>only</a:t>
            </a:r>
            <a:r>
              <a:rPr lang="fr-BE" altLang="en-US" dirty="0" smtClean="0"/>
              <a:t> once) avec  pour corollaire un bon return on </a:t>
            </a:r>
            <a:r>
              <a:rPr lang="fr-BE" altLang="en-US" dirty="0" err="1" smtClean="0"/>
              <a:t>investment</a:t>
            </a:r>
            <a:r>
              <a:rPr lang="fr-BE" altLang="en-US" dirty="0" smtClean="0"/>
              <a:t> (ROI) et la recherche de l’efficience</a:t>
            </a:r>
          </a:p>
          <a:p>
            <a:pPr lvl="2"/>
            <a:r>
              <a:rPr lang="fr-BE" altLang="en-US" dirty="0" smtClean="0"/>
              <a:t>optimalisation des processus </a:t>
            </a:r>
          </a:p>
          <a:p>
            <a:pPr lvl="2"/>
            <a:r>
              <a:rPr lang="fr-BE" altLang="en-US" dirty="0" smtClean="0"/>
              <a:t>réutilisation des flux / messages existants</a:t>
            </a:r>
          </a:p>
          <a:p>
            <a:pPr lvl="2"/>
            <a:r>
              <a:rPr lang="fr-BE" altLang="en-US" dirty="0" smtClean="0"/>
              <a:t>penser les applications de manière générique</a:t>
            </a:r>
          </a:p>
          <a:p>
            <a:pPr lvl="1"/>
            <a:r>
              <a:rPr lang="fr-FR" dirty="0" smtClean="0"/>
              <a:t>matrice </a:t>
            </a:r>
          </a:p>
          <a:p>
            <a:pPr lvl="2"/>
            <a:r>
              <a:rPr lang="fr-FR" dirty="0" smtClean="0"/>
              <a:t>état des lieux du programme </a:t>
            </a:r>
            <a:r>
              <a:rPr lang="fr-FR" dirty="0" err="1" smtClean="0"/>
              <a:t>only</a:t>
            </a:r>
            <a:r>
              <a:rPr lang="fr-FR" dirty="0" smtClean="0"/>
              <a:t> once </a:t>
            </a:r>
          </a:p>
          <a:p>
            <a:pPr lvl="2"/>
            <a:r>
              <a:rPr lang="fr-FR" dirty="0" smtClean="0"/>
              <a:t>échanges de données à partir du réseau de la sécurité sociale et vers celui-ci </a:t>
            </a:r>
          </a:p>
          <a:p>
            <a:pPr lvl="2"/>
            <a:r>
              <a:rPr lang="fr-FR" dirty="0" smtClean="0"/>
              <a:t>mention de la réutilisation des sources authentiques pertinentes</a:t>
            </a:r>
            <a:endParaRPr lang="nl-NL" dirty="0"/>
          </a:p>
        </p:txBody>
      </p:sp>
      <p:sp>
        <p:nvSpPr>
          <p:cNvPr id="4" name="Slide Number Placeholder 3"/>
          <p:cNvSpPr>
            <a:spLocks noGrp="1"/>
          </p:cNvSpPr>
          <p:nvPr>
            <p:ph type="sldNum" sz="quarter" idx="10"/>
          </p:nvPr>
        </p:nvSpPr>
        <p:spPr/>
        <p:txBody>
          <a:bodyPr/>
          <a:lstStyle/>
          <a:p>
            <a:fld id="{C7164ADA-95C7-45D1-8896-39C54C419A94}" type="slidenum">
              <a:rPr lang="en-GB" smtClean="0"/>
              <a:pPr/>
              <a:t>23</a:t>
            </a:fld>
            <a:endParaRPr lang="en-GB" dirty="0"/>
          </a:p>
        </p:txBody>
      </p:sp>
    </p:spTree>
    <p:extLst>
      <p:ext uri="{BB962C8B-B14F-4D97-AF65-F5344CB8AC3E}">
        <p14:creationId xmlns:p14="http://schemas.microsoft.com/office/powerpoint/2010/main" val="2008453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a:t>Only</a:t>
            </a:r>
            <a:r>
              <a:rPr lang="fr-BE" altLang="en-US" dirty="0"/>
              <a:t> </a:t>
            </a:r>
            <a:r>
              <a:rPr lang="fr-BE" altLang="en-US" dirty="0" smtClean="0"/>
              <a:t>once - matrix </a:t>
            </a:r>
            <a:endParaRPr lang="en-US" dirty="0"/>
          </a:p>
        </p:txBody>
      </p:sp>
      <p:sp>
        <p:nvSpPr>
          <p:cNvPr id="4" name="Slide Number Placeholder 3"/>
          <p:cNvSpPr>
            <a:spLocks noGrp="1"/>
          </p:cNvSpPr>
          <p:nvPr>
            <p:ph type="sldNum" sz="quarter" idx="10"/>
          </p:nvPr>
        </p:nvSpPr>
        <p:spPr/>
        <p:txBody>
          <a:bodyPr/>
          <a:lstStyle/>
          <a:p>
            <a:pPr lvl="0"/>
            <a:fld id="{7A7F1E79-8225-48A0-95BD-5254C3720E2D}" type="slidenum">
              <a:rPr lang="en-GB" noProof="0" smtClean="0"/>
              <a:pPr lvl="0"/>
              <a:t>24</a:t>
            </a:fld>
            <a:endParaRPr lang="en-GB" noProof="0" dirty="0"/>
          </a:p>
        </p:txBody>
      </p:sp>
      <p:pic>
        <p:nvPicPr>
          <p:cNvPr id="6" name="Content Placeholder 2"/>
          <p:cNvPicPr>
            <a:picLocks noChangeAspect="1"/>
          </p:cNvPicPr>
          <p:nvPr/>
        </p:nvPicPr>
        <p:blipFill>
          <a:blip r:embed="rId2"/>
          <a:stretch>
            <a:fillRect/>
          </a:stretch>
        </p:blipFill>
        <p:spPr bwMode="auto">
          <a:xfrm>
            <a:off x="28567" y="1196752"/>
            <a:ext cx="9097556"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08384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a:t>Only</a:t>
            </a:r>
            <a:r>
              <a:rPr lang="fr-BE" altLang="en-US" dirty="0"/>
              <a:t> </a:t>
            </a:r>
            <a:r>
              <a:rPr lang="fr-BE" altLang="en-US" dirty="0" smtClean="0"/>
              <a:t>once - matrix </a:t>
            </a:r>
            <a:endParaRPr lang="en-US" dirty="0"/>
          </a:p>
        </p:txBody>
      </p:sp>
      <p:sp>
        <p:nvSpPr>
          <p:cNvPr id="4" name="Slide Number Placeholder 3"/>
          <p:cNvSpPr>
            <a:spLocks noGrp="1"/>
          </p:cNvSpPr>
          <p:nvPr>
            <p:ph type="sldNum" sz="quarter" idx="10"/>
          </p:nvPr>
        </p:nvSpPr>
        <p:spPr/>
        <p:txBody>
          <a:bodyPr/>
          <a:lstStyle/>
          <a:p>
            <a:pPr lvl="0"/>
            <a:fld id="{7A7F1E79-8225-48A0-95BD-5254C3720E2D}" type="slidenum">
              <a:rPr lang="en-GB" noProof="0" smtClean="0"/>
              <a:pPr lvl="0"/>
              <a:t>25</a:t>
            </a:fld>
            <a:endParaRPr lang="en-GB" noProof="0" dirty="0"/>
          </a:p>
        </p:txBody>
      </p:sp>
      <p:pic>
        <p:nvPicPr>
          <p:cNvPr id="5" name="Content Placeholder 5"/>
          <p:cNvPicPr>
            <a:picLocks noGrp="1" noChangeAspect="1"/>
          </p:cNvPicPr>
          <p:nvPr>
            <p:ph idx="1"/>
          </p:nvPr>
        </p:nvPicPr>
        <p:blipFill>
          <a:blip r:embed="rId2"/>
          <a:stretch>
            <a:fillRect/>
          </a:stretch>
        </p:blipFill>
        <p:spPr>
          <a:xfrm>
            <a:off x="35496" y="1196752"/>
            <a:ext cx="9031153" cy="4608512"/>
          </a:xfrm>
          <a:prstGeom prst="rect">
            <a:avLst/>
          </a:prstGeom>
        </p:spPr>
      </p:pic>
    </p:spTree>
    <p:extLst>
      <p:ext uri="{BB962C8B-B14F-4D97-AF65-F5344CB8AC3E}">
        <p14:creationId xmlns:p14="http://schemas.microsoft.com/office/powerpoint/2010/main" val="29538188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a:t>Only</a:t>
            </a:r>
            <a:r>
              <a:rPr lang="fr-BE" altLang="en-US" dirty="0"/>
              <a:t> </a:t>
            </a:r>
            <a:r>
              <a:rPr lang="fr-BE" altLang="en-US" dirty="0" smtClean="0"/>
              <a:t>once - matrix</a:t>
            </a:r>
            <a:endParaRPr lang="en-US" dirty="0"/>
          </a:p>
        </p:txBody>
      </p:sp>
      <p:sp>
        <p:nvSpPr>
          <p:cNvPr id="4" name="Slide Number Placeholder 3"/>
          <p:cNvSpPr>
            <a:spLocks noGrp="1"/>
          </p:cNvSpPr>
          <p:nvPr>
            <p:ph type="sldNum" sz="quarter" idx="10"/>
          </p:nvPr>
        </p:nvSpPr>
        <p:spPr/>
        <p:txBody>
          <a:bodyPr/>
          <a:lstStyle/>
          <a:p>
            <a:pPr lvl="0"/>
            <a:fld id="{7A7F1E79-8225-48A0-95BD-5254C3720E2D}" type="slidenum">
              <a:rPr lang="en-GB" noProof="0" smtClean="0"/>
              <a:pPr lvl="0"/>
              <a:t>26</a:t>
            </a:fld>
            <a:endParaRPr lang="en-GB" noProof="0" dirty="0"/>
          </a:p>
        </p:txBody>
      </p:sp>
      <p:pic>
        <p:nvPicPr>
          <p:cNvPr id="5" name="Content Placeholder 4"/>
          <p:cNvPicPr>
            <a:picLocks noGrp="1" noChangeAspect="1"/>
          </p:cNvPicPr>
          <p:nvPr>
            <p:ph idx="1"/>
          </p:nvPr>
        </p:nvPicPr>
        <p:blipFill>
          <a:blip r:embed="rId2"/>
          <a:stretch>
            <a:fillRect/>
          </a:stretch>
        </p:blipFill>
        <p:spPr>
          <a:xfrm>
            <a:off x="28600" y="1268760"/>
            <a:ext cx="9071108" cy="4608512"/>
          </a:xfrm>
          <a:prstGeom prst="rect">
            <a:avLst/>
          </a:prstGeom>
        </p:spPr>
      </p:pic>
    </p:spTree>
    <p:extLst>
      <p:ext uri="{BB962C8B-B14F-4D97-AF65-F5344CB8AC3E}">
        <p14:creationId xmlns:p14="http://schemas.microsoft.com/office/powerpoint/2010/main" val="6845854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a:t>Only</a:t>
            </a:r>
            <a:r>
              <a:rPr lang="fr-BE" altLang="en-US" dirty="0"/>
              <a:t> </a:t>
            </a:r>
            <a:r>
              <a:rPr lang="fr-BE" altLang="en-US" dirty="0" smtClean="0"/>
              <a:t>once - matrix</a:t>
            </a:r>
            <a:endParaRPr lang="en-US" dirty="0"/>
          </a:p>
        </p:txBody>
      </p:sp>
      <p:sp>
        <p:nvSpPr>
          <p:cNvPr id="4" name="Slide Number Placeholder 3"/>
          <p:cNvSpPr>
            <a:spLocks noGrp="1"/>
          </p:cNvSpPr>
          <p:nvPr>
            <p:ph type="sldNum" sz="quarter" idx="10"/>
          </p:nvPr>
        </p:nvSpPr>
        <p:spPr/>
        <p:txBody>
          <a:bodyPr/>
          <a:lstStyle/>
          <a:p>
            <a:pPr lvl="0"/>
            <a:fld id="{7A7F1E79-8225-48A0-95BD-5254C3720E2D}" type="slidenum">
              <a:rPr lang="en-GB" noProof="0" smtClean="0"/>
              <a:pPr lvl="0"/>
              <a:t>27</a:t>
            </a:fld>
            <a:endParaRPr lang="en-GB" noProof="0" dirty="0"/>
          </a:p>
        </p:txBody>
      </p:sp>
      <p:pic>
        <p:nvPicPr>
          <p:cNvPr id="5" name="Content Placeholder 5"/>
          <p:cNvPicPr>
            <a:picLocks noGrp="1" noChangeAspect="1"/>
          </p:cNvPicPr>
          <p:nvPr>
            <p:ph idx="1"/>
          </p:nvPr>
        </p:nvPicPr>
        <p:blipFill>
          <a:blip r:embed="rId2"/>
          <a:stretch>
            <a:fillRect/>
          </a:stretch>
        </p:blipFill>
        <p:spPr>
          <a:xfrm>
            <a:off x="35496" y="1268760"/>
            <a:ext cx="9110317" cy="4176464"/>
          </a:xfrm>
          <a:prstGeom prst="rect">
            <a:avLst/>
          </a:prstGeom>
        </p:spPr>
      </p:pic>
    </p:spTree>
    <p:extLst>
      <p:ext uri="{BB962C8B-B14F-4D97-AF65-F5344CB8AC3E}">
        <p14:creationId xmlns:p14="http://schemas.microsoft.com/office/powerpoint/2010/main" val="18054912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a:t>Bilan &amp; Perspectives</a:t>
            </a:r>
            <a:endParaRPr lang="en-US" dirty="0">
              <a:solidFill>
                <a:srgbClr val="FF0000"/>
              </a:solidFill>
            </a:endParaRPr>
          </a:p>
        </p:txBody>
      </p:sp>
      <p:sp>
        <p:nvSpPr>
          <p:cNvPr id="3" name="Content Placeholder 2"/>
          <p:cNvSpPr>
            <a:spLocks noGrp="1"/>
          </p:cNvSpPr>
          <p:nvPr>
            <p:ph idx="1"/>
          </p:nvPr>
        </p:nvSpPr>
        <p:spPr>
          <a:xfrm>
            <a:off x="457200" y="1556792"/>
            <a:ext cx="8229600" cy="5112568"/>
          </a:xfrm>
        </p:spPr>
        <p:txBody>
          <a:bodyPr>
            <a:normAutofit/>
          </a:bodyPr>
          <a:lstStyle/>
          <a:p>
            <a:pPr lvl="0"/>
            <a:r>
              <a:rPr lang="fr-BE" dirty="0"/>
              <a:t>p</a:t>
            </a:r>
            <a:r>
              <a:rPr lang="fr-BE" dirty="0" smtClean="0"/>
              <a:t>riorités 2019</a:t>
            </a:r>
            <a:endParaRPr lang="fr-BE" dirty="0"/>
          </a:p>
          <a:p>
            <a:pPr lvl="1"/>
            <a:r>
              <a:rPr lang="fr-BE" sz="2200" dirty="0" smtClean="0"/>
              <a:t>liste consolidée </a:t>
            </a:r>
            <a:r>
              <a:rPr lang="fr-BE" sz="2200" dirty="0"/>
              <a:t>de </a:t>
            </a:r>
            <a:r>
              <a:rPr lang="fr-BE" sz="2200" dirty="0" smtClean="0">
                <a:solidFill>
                  <a:srgbClr val="0070C0"/>
                </a:solidFill>
              </a:rPr>
              <a:t>119</a:t>
            </a:r>
            <a:r>
              <a:rPr lang="fr-BE" sz="2200" dirty="0" smtClean="0">
                <a:solidFill>
                  <a:srgbClr val="0082B8"/>
                </a:solidFill>
              </a:rPr>
              <a:t> </a:t>
            </a:r>
            <a:r>
              <a:rPr lang="fr-BE" sz="2200" dirty="0" smtClean="0"/>
              <a:t>demandes (194 </a:t>
            </a:r>
            <a:r>
              <a:rPr lang="fr-BE" sz="2200" dirty="0"/>
              <a:t>en 2018) </a:t>
            </a:r>
            <a:endParaRPr lang="fr-BE" sz="2200" dirty="0" smtClean="0"/>
          </a:p>
          <a:p>
            <a:pPr lvl="1"/>
            <a:r>
              <a:rPr lang="fr-BE" sz="2200" dirty="0" smtClean="0"/>
              <a:t>disponible </a:t>
            </a:r>
            <a:r>
              <a:rPr lang="fr-BE" sz="2200" dirty="0"/>
              <a:t>sur la page comité général de Coordination du site web</a:t>
            </a:r>
            <a:br>
              <a:rPr lang="fr-BE" sz="2200" dirty="0"/>
            </a:br>
            <a:r>
              <a:rPr lang="fr-BE" dirty="0" smtClean="0">
                <a:sym typeface="Wingdings" panose="05000000000000000000" pitchFamily="2" charset="2"/>
              </a:rPr>
              <a:t> </a:t>
            </a:r>
            <a:r>
              <a:rPr lang="fr-BE" sz="1400" dirty="0">
                <a:hlinkClick r:id="rId2"/>
              </a:rPr>
              <a:t>https://</a:t>
            </a:r>
            <a:r>
              <a:rPr lang="fr-BE" sz="1400" dirty="0" smtClean="0">
                <a:hlinkClick r:id="rId2"/>
              </a:rPr>
              <a:t>www.ksz-bcss.fgov.be/fr/a-propos-de-la-bcss/comites/comite-general-de-coordination</a:t>
            </a:r>
            <a:endParaRPr lang="fr-BE"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28</a:t>
            </a:fld>
            <a:endParaRPr lang="en-GB" dirty="0"/>
          </a:p>
        </p:txBody>
      </p:sp>
    </p:spTree>
    <p:extLst>
      <p:ext uri="{BB962C8B-B14F-4D97-AF65-F5344CB8AC3E}">
        <p14:creationId xmlns:p14="http://schemas.microsoft.com/office/powerpoint/2010/main" val="6625565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a:t>Bilan &amp; Perspectives</a:t>
            </a:r>
            <a:endParaRPr lang="fr-BE" dirty="0">
              <a:solidFill>
                <a:srgbClr val="FF0000"/>
              </a:solidFill>
            </a:endParaRPr>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29</a:t>
            </a:fld>
            <a:endParaRPr lang="en-GB" dirty="0"/>
          </a:p>
        </p:txBody>
      </p:sp>
      <p:pic>
        <p:nvPicPr>
          <p:cNvPr id="6" name="Picture 5"/>
          <p:cNvPicPr>
            <a:picLocks noChangeAspect="1"/>
          </p:cNvPicPr>
          <p:nvPr/>
        </p:nvPicPr>
        <p:blipFill>
          <a:blip r:embed="rId2"/>
          <a:stretch>
            <a:fillRect/>
          </a:stretch>
        </p:blipFill>
        <p:spPr>
          <a:xfrm>
            <a:off x="179512" y="1160748"/>
            <a:ext cx="8784976" cy="4536504"/>
          </a:xfrm>
          <a:prstGeom prst="rect">
            <a:avLst/>
          </a:prstGeom>
        </p:spPr>
      </p:pic>
    </p:spTree>
    <p:extLst>
      <p:ext uri="{BB962C8B-B14F-4D97-AF65-F5344CB8AC3E}">
        <p14:creationId xmlns:p14="http://schemas.microsoft.com/office/powerpoint/2010/main" val="75490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fr-BE" altLang="en-US" dirty="0" err="1" smtClean="0">
                <a:solidFill>
                  <a:srgbClr val="0082B8"/>
                </a:solidFill>
              </a:rPr>
              <a:t>Facts</a:t>
            </a:r>
            <a:r>
              <a:rPr lang="fr-BE" altLang="en-US" dirty="0" smtClean="0"/>
              <a:t> &amp; Figures 2018</a:t>
            </a:r>
            <a:endParaRPr lang="en-US" altLang="en-US" dirty="0" smtClean="0"/>
          </a:p>
        </p:txBody>
      </p:sp>
      <p:sp>
        <p:nvSpPr>
          <p:cNvPr id="3" name="Content Placeholder 2"/>
          <p:cNvSpPr>
            <a:spLocks noGrp="1"/>
          </p:cNvSpPr>
          <p:nvPr>
            <p:ph idx="1"/>
          </p:nvPr>
        </p:nvSpPr>
        <p:spPr/>
        <p:txBody>
          <a:bodyPr/>
          <a:lstStyle/>
          <a:p>
            <a:endParaRPr lang="fr-BE" dirty="0" smtClean="0"/>
          </a:p>
          <a:p>
            <a:r>
              <a:rPr lang="fr-BE" dirty="0" smtClean="0"/>
              <a:t>disponibilité des services  (norme: 98%)</a:t>
            </a:r>
            <a:endParaRPr lang="fr-FR" dirty="0" smtClean="0"/>
          </a:p>
          <a:p>
            <a:pPr lvl="1"/>
            <a:r>
              <a:rPr lang="fr-FR" dirty="0" smtClean="0"/>
              <a:t> </a:t>
            </a:r>
            <a:r>
              <a:rPr lang="fr-BE" dirty="0" smtClean="0">
                <a:solidFill>
                  <a:srgbClr val="0082B8"/>
                </a:solidFill>
              </a:rPr>
              <a:t>99,98 %  </a:t>
            </a:r>
            <a:r>
              <a:rPr lang="fr-BE" dirty="0" smtClean="0"/>
              <a:t>de disponibilité du système informatique de la BCSS </a:t>
            </a:r>
          </a:p>
          <a:p>
            <a:pPr lvl="1"/>
            <a:r>
              <a:rPr lang="fr-BE" dirty="0" smtClean="0"/>
              <a:t> </a:t>
            </a:r>
            <a:r>
              <a:rPr lang="fr-BE" dirty="0" smtClean="0">
                <a:solidFill>
                  <a:srgbClr val="0082B8"/>
                </a:solidFill>
              </a:rPr>
              <a:t>99,73 % </a:t>
            </a:r>
            <a:r>
              <a:rPr lang="fr-BE" dirty="0" smtClean="0"/>
              <a:t>de disponibilité pour les services du Registre national </a:t>
            </a:r>
          </a:p>
          <a:p>
            <a:pPr lvl="1"/>
            <a:r>
              <a:rPr lang="fr-BE" dirty="0" smtClean="0"/>
              <a:t> </a:t>
            </a:r>
            <a:r>
              <a:rPr lang="fr-BE" dirty="0" smtClean="0">
                <a:solidFill>
                  <a:srgbClr val="0082B8"/>
                </a:solidFill>
              </a:rPr>
              <a:t>99,75 % </a:t>
            </a:r>
            <a:r>
              <a:rPr lang="fr-BE" dirty="0" smtClean="0"/>
              <a:t>de disponibilité pour les services de l’ONSS</a:t>
            </a:r>
          </a:p>
          <a:p>
            <a:pPr lvl="1"/>
            <a:endParaRPr lang="fr-BE" dirty="0" smtClean="0"/>
          </a:p>
          <a:p>
            <a:r>
              <a:rPr lang="fr-BE" dirty="0" smtClean="0"/>
              <a:t>délais de traitement (normes: 90% - 95%) </a:t>
            </a:r>
          </a:p>
          <a:p>
            <a:pPr lvl="1"/>
            <a:r>
              <a:rPr lang="fr-BE" dirty="0" smtClean="0"/>
              <a:t>délai maximal de 1 seconde dans </a:t>
            </a:r>
            <a:r>
              <a:rPr lang="fr-BE" dirty="0" smtClean="0">
                <a:solidFill>
                  <a:srgbClr val="0082B8"/>
                </a:solidFill>
              </a:rPr>
              <a:t>99,85 % </a:t>
            </a:r>
            <a:r>
              <a:rPr lang="fr-BE" dirty="0" smtClean="0"/>
              <a:t>des cas</a:t>
            </a:r>
          </a:p>
          <a:p>
            <a:pPr lvl="1"/>
            <a:r>
              <a:rPr lang="fr-BE" dirty="0" smtClean="0"/>
              <a:t>délai maximal de 2 secondes dans </a:t>
            </a:r>
            <a:r>
              <a:rPr lang="fr-BE" dirty="0" smtClean="0">
                <a:solidFill>
                  <a:srgbClr val="0082B8"/>
                </a:solidFill>
              </a:rPr>
              <a:t>99,93 %  </a:t>
            </a:r>
            <a:r>
              <a:rPr lang="fr-BE" dirty="0" smtClean="0"/>
              <a:t>des cas </a:t>
            </a:r>
          </a:p>
          <a:p>
            <a:pPr lvl="1"/>
            <a:r>
              <a:rPr lang="fr-BE" dirty="0" smtClean="0"/>
              <a:t> </a:t>
            </a:r>
            <a:r>
              <a:rPr lang="fr-BE" dirty="0" smtClean="0">
                <a:solidFill>
                  <a:srgbClr val="0082B8"/>
                </a:solidFill>
              </a:rPr>
              <a:t>99,88 % </a:t>
            </a:r>
            <a:r>
              <a:rPr lang="fr-BE" dirty="0" smtClean="0"/>
              <a:t>des services traités en mode batch dans les 4 jours calendrier</a:t>
            </a:r>
          </a:p>
          <a:p>
            <a:pPr lvl="1"/>
            <a:r>
              <a:rPr lang="fr-BE" dirty="0" smtClean="0"/>
              <a:t>travaux batch exceptionnels : </a:t>
            </a:r>
            <a:r>
              <a:rPr lang="fr-BE" dirty="0" smtClean="0">
                <a:solidFill>
                  <a:srgbClr val="0082B8"/>
                </a:solidFill>
              </a:rPr>
              <a:t>100 % </a:t>
            </a:r>
            <a:r>
              <a:rPr lang="fr-BE" dirty="0" smtClean="0"/>
              <a:t>des services traités dans les délais convenus avec les institutions</a:t>
            </a:r>
          </a:p>
          <a:p>
            <a:pPr lvl="1"/>
            <a:endParaRPr lang="fr-BE" dirty="0" smtClean="0"/>
          </a:p>
          <a:p>
            <a:endParaRPr lang="fr-BE" dirty="0"/>
          </a:p>
        </p:txBody>
      </p:sp>
      <p:sp>
        <p:nvSpPr>
          <p:cNvPr id="4" name="Slide Number Placeholder 3"/>
          <p:cNvSpPr>
            <a:spLocks noGrp="1"/>
          </p:cNvSpPr>
          <p:nvPr>
            <p:ph type="sldNum" sz="quarter" idx="10"/>
          </p:nvPr>
        </p:nvSpPr>
        <p:spPr/>
        <p:txBody>
          <a:bodyPr/>
          <a:lstStyle/>
          <a:p>
            <a:fld id="{EF4B86D7-EDDD-4D11-90D5-B63D2F676D03}" type="slidenum">
              <a:rPr lang="en-GB" smtClean="0"/>
              <a:pPr/>
              <a:t>3</a:t>
            </a:fld>
            <a:endParaRPr lang="en-GB" dirty="0"/>
          </a:p>
        </p:txBody>
      </p:sp>
    </p:spTree>
    <p:extLst>
      <p:ext uri="{BB962C8B-B14F-4D97-AF65-F5344CB8AC3E}">
        <p14:creationId xmlns:p14="http://schemas.microsoft.com/office/powerpoint/2010/main" val="17312411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a:t>Bilan &amp; Perspectives</a:t>
            </a:r>
            <a:endParaRPr lang="en-US" dirty="0">
              <a:solidFill>
                <a:srgbClr val="FF0000"/>
              </a:solidFill>
            </a:endParaRPr>
          </a:p>
        </p:txBody>
      </p:sp>
      <p:sp>
        <p:nvSpPr>
          <p:cNvPr id="3" name="Content Placeholder 2"/>
          <p:cNvSpPr>
            <a:spLocks noGrp="1"/>
          </p:cNvSpPr>
          <p:nvPr>
            <p:ph idx="1"/>
          </p:nvPr>
        </p:nvSpPr>
        <p:spPr/>
        <p:txBody>
          <a:bodyPr>
            <a:normAutofit/>
          </a:bodyPr>
          <a:lstStyle/>
          <a:p>
            <a:pPr lvl="0"/>
            <a:r>
              <a:rPr lang="fr-BE" dirty="0"/>
              <a:t>p</a:t>
            </a:r>
            <a:r>
              <a:rPr lang="fr-BE" dirty="0" smtClean="0"/>
              <a:t>riorités 2019 - ventilation</a:t>
            </a:r>
          </a:p>
          <a:p>
            <a:pPr lvl="1"/>
            <a:endParaRPr lang="fr-BE" dirty="0"/>
          </a:p>
          <a:p>
            <a:pPr lvl="1"/>
            <a:endParaRPr lang="fr-BE" dirty="0" smtClean="0"/>
          </a:p>
          <a:p>
            <a:pPr lvl="1"/>
            <a:endParaRPr lang="fr-BE" dirty="0"/>
          </a:p>
          <a:p>
            <a:pPr lvl="1"/>
            <a:endParaRPr lang="fr-BE" dirty="0"/>
          </a:p>
          <a:p>
            <a:pPr lvl="2">
              <a:defRPr/>
            </a:pPr>
            <a:endParaRPr lang="fr-FR" sz="400" dirty="0"/>
          </a:p>
          <a:p>
            <a:pPr marL="0" indent="0">
              <a:buNone/>
              <a:defRPr/>
            </a:pP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30</a:t>
            </a:fld>
            <a:endParaRPr lang="en-GB" dirty="0"/>
          </a:p>
        </p:txBody>
      </p:sp>
      <p:pic>
        <p:nvPicPr>
          <p:cNvPr id="8" name="Picture 7"/>
          <p:cNvPicPr>
            <a:picLocks noChangeAspect="1"/>
          </p:cNvPicPr>
          <p:nvPr/>
        </p:nvPicPr>
        <p:blipFill>
          <a:blip r:embed="rId2"/>
          <a:stretch>
            <a:fillRect/>
          </a:stretch>
        </p:blipFill>
        <p:spPr>
          <a:xfrm>
            <a:off x="755576" y="1916832"/>
            <a:ext cx="7962300" cy="3024336"/>
          </a:xfrm>
          <a:prstGeom prst="rect">
            <a:avLst/>
          </a:prstGeom>
        </p:spPr>
      </p:pic>
    </p:spTree>
    <p:extLst>
      <p:ext uri="{BB962C8B-B14F-4D97-AF65-F5344CB8AC3E}">
        <p14:creationId xmlns:p14="http://schemas.microsoft.com/office/powerpoint/2010/main" val="28301034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mtClean="0"/>
              <a:t>Balans &amp; Perspectieven</a:t>
            </a:r>
            <a:endParaRPr lang="en-US" dirty="0"/>
          </a:p>
        </p:txBody>
      </p:sp>
      <p:sp>
        <p:nvSpPr>
          <p:cNvPr id="3" name="Content Placeholder 2"/>
          <p:cNvSpPr>
            <a:spLocks noGrp="1"/>
          </p:cNvSpPr>
          <p:nvPr>
            <p:ph idx="1"/>
          </p:nvPr>
        </p:nvSpPr>
        <p:spPr/>
        <p:txBody>
          <a:bodyPr/>
          <a:lstStyle/>
          <a:p>
            <a:r>
              <a:rPr lang="en-US" dirty="0" smtClean="0"/>
              <a:t> </a:t>
            </a:r>
            <a:r>
              <a:rPr lang="en-US" dirty="0" smtClean="0">
                <a:solidFill>
                  <a:srgbClr val="0082B8"/>
                </a:solidFill>
              </a:rPr>
              <a:t>119</a:t>
            </a:r>
            <a:r>
              <a:rPr lang="en-US" dirty="0" smtClean="0"/>
              <a:t> </a:t>
            </a:r>
            <a:r>
              <a:rPr lang="en-US" dirty="0" err="1" smtClean="0"/>
              <a:t>aanvragen</a:t>
            </a:r>
            <a:r>
              <a:rPr lang="en-US" dirty="0" smtClean="0"/>
              <a:t> </a:t>
            </a:r>
            <a:r>
              <a:rPr lang="en-US" dirty="0" err="1" smtClean="0"/>
              <a:t>waaronder</a:t>
            </a:r>
            <a:endParaRPr lang="en-US" dirty="0" smtClean="0"/>
          </a:p>
          <a:p>
            <a:pPr lvl="1"/>
            <a:r>
              <a:rPr lang="nl-NL" dirty="0" smtClean="0"/>
              <a:t>verdere activering van gegevensstromen bij regionale overheidsinstanties waarnaar bevoegdheden zijn overgeheveld, </a:t>
            </a:r>
            <a:r>
              <a:rPr lang="nl-NL" dirty="0" err="1" smtClean="0"/>
              <a:t>oa</a:t>
            </a:r>
            <a:r>
              <a:rPr lang="nl-NL" dirty="0" smtClean="0"/>
              <a:t> financiering van de rust- en verzorgingstehuizen, psychiatrische verzorgingscentra, mobiliteitshulpmiddelen, beschut wonen,…</a:t>
            </a:r>
          </a:p>
          <a:p>
            <a:pPr lvl="1"/>
            <a:r>
              <a:rPr lang="nl-NL" dirty="0" smtClean="0"/>
              <a:t>toevoeging van IRISCARE als lid van het (uitgebreide) netwerk van de KSZ</a:t>
            </a:r>
          </a:p>
          <a:p>
            <a:pPr lvl="1"/>
            <a:r>
              <a:rPr lang="nl-NL" dirty="0" smtClean="0"/>
              <a:t>snellere identificatie van buitenlandse werknemers</a:t>
            </a:r>
          </a:p>
          <a:p>
            <a:pPr lvl="1"/>
            <a:r>
              <a:rPr lang="nl-NL" dirty="0" smtClean="0"/>
              <a:t>verdere uitbouw van gegevensuitwisselingen tussen de sector van de sociale zekerheid en de fiscus in de strijd tegen sociale en fiscale fraude</a:t>
            </a:r>
          </a:p>
          <a:p>
            <a:pPr lvl="1"/>
            <a:endParaRPr lang="nl-NL" dirty="0" smtClean="0"/>
          </a:p>
          <a:p>
            <a:pPr lvl="1"/>
            <a:endParaRPr lang="nl-NL" dirty="0" smtClean="0"/>
          </a:p>
          <a:p>
            <a:pPr lvl="1"/>
            <a:endParaRPr lang="nl-NL" dirty="0" smtClean="0"/>
          </a:p>
          <a:p>
            <a:pPr lvl="1"/>
            <a:endParaRPr lang="en-US" dirty="0"/>
          </a:p>
        </p:txBody>
      </p:sp>
      <p:sp>
        <p:nvSpPr>
          <p:cNvPr id="4" name="Slide Number Placeholder 3"/>
          <p:cNvSpPr>
            <a:spLocks noGrp="1"/>
          </p:cNvSpPr>
          <p:nvPr>
            <p:ph type="sldNum" sz="quarter" idx="10"/>
          </p:nvPr>
        </p:nvSpPr>
        <p:spPr/>
        <p:txBody>
          <a:bodyPr/>
          <a:lstStyle/>
          <a:p>
            <a:fld id="{7A7F1E79-8225-48A0-95BD-5254C3720E2D}" type="slidenum">
              <a:rPr lang="en-GB" smtClean="0"/>
              <a:pPr/>
              <a:t>31</a:t>
            </a:fld>
            <a:endParaRPr lang="en-GB" dirty="0"/>
          </a:p>
        </p:txBody>
      </p:sp>
    </p:spTree>
    <p:extLst>
      <p:ext uri="{BB962C8B-B14F-4D97-AF65-F5344CB8AC3E}">
        <p14:creationId xmlns:p14="http://schemas.microsoft.com/office/powerpoint/2010/main" val="38535534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ltLang="en-US" dirty="0"/>
              <a:t>Balans &amp; </a:t>
            </a:r>
            <a:r>
              <a:rPr lang="fr-BE" altLang="en-US" dirty="0" err="1"/>
              <a:t>Perspectieven</a:t>
            </a:r>
            <a:endParaRPr lang="en-US" dirty="0"/>
          </a:p>
        </p:txBody>
      </p:sp>
      <p:sp>
        <p:nvSpPr>
          <p:cNvPr id="3" name="Content Placeholder 2"/>
          <p:cNvSpPr>
            <a:spLocks noGrp="1"/>
          </p:cNvSpPr>
          <p:nvPr>
            <p:ph idx="1"/>
          </p:nvPr>
        </p:nvSpPr>
        <p:spPr>
          <a:xfrm>
            <a:off x="457200" y="1196752"/>
            <a:ext cx="8229600" cy="5472608"/>
          </a:xfrm>
        </p:spPr>
        <p:txBody>
          <a:bodyPr>
            <a:normAutofit/>
          </a:bodyPr>
          <a:lstStyle/>
          <a:p>
            <a:r>
              <a:rPr lang="en-US" dirty="0" smtClean="0"/>
              <a:t> </a:t>
            </a:r>
            <a:r>
              <a:rPr lang="en-US" dirty="0" smtClean="0">
                <a:solidFill>
                  <a:srgbClr val="0070C0"/>
                </a:solidFill>
              </a:rPr>
              <a:t>119</a:t>
            </a:r>
            <a:r>
              <a:rPr lang="en-US" dirty="0" smtClean="0"/>
              <a:t> </a:t>
            </a:r>
            <a:r>
              <a:rPr lang="fr-BE" dirty="0" err="1" smtClean="0"/>
              <a:t>aanvragen</a:t>
            </a:r>
            <a:r>
              <a:rPr lang="fr-BE" dirty="0" smtClean="0"/>
              <a:t> </a:t>
            </a:r>
            <a:r>
              <a:rPr lang="fr-BE" dirty="0" err="1" smtClean="0"/>
              <a:t>waaronder</a:t>
            </a:r>
            <a:endParaRPr lang="en-US" dirty="0"/>
          </a:p>
          <a:p>
            <a:pPr lvl="1"/>
            <a:r>
              <a:rPr lang="nl-NL" sz="1900" dirty="0" smtClean="0"/>
              <a:t>mededeling </a:t>
            </a:r>
            <a:r>
              <a:rPr lang="nl-NL" sz="1900" dirty="0"/>
              <a:t>van gegevens met betrekking tot de handicap</a:t>
            </a:r>
          </a:p>
          <a:p>
            <a:pPr lvl="2"/>
            <a:r>
              <a:rPr lang="nl-NL" sz="1700" dirty="0" smtClean="0"/>
              <a:t>nieuwe </a:t>
            </a:r>
            <a:r>
              <a:rPr lang="nl-NL" sz="1700" dirty="0"/>
              <a:t>aanvragen </a:t>
            </a:r>
            <a:r>
              <a:rPr lang="nl-NL" sz="1700" dirty="0" smtClean="0"/>
              <a:t>om </a:t>
            </a:r>
            <a:r>
              <a:rPr lang="nl-NL" sz="1700" dirty="0"/>
              <a:t>toegang te krijgen tot </a:t>
            </a:r>
            <a:r>
              <a:rPr lang="nl-NL" sz="1700" dirty="0" smtClean="0"/>
              <a:t>de betrokken </a:t>
            </a:r>
            <a:r>
              <a:rPr lang="nl-NL" sz="1700" dirty="0"/>
              <a:t>diensten </a:t>
            </a:r>
            <a:endParaRPr lang="nl-NL" sz="1700" dirty="0" smtClean="0"/>
          </a:p>
          <a:p>
            <a:pPr lvl="2"/>
            <a:r>
              <a:rPr lang="nl-NL" sz="1700" dirty="0" smtClean="0"/>
              <a:t>regionale instellingen bevoegd voor handicap betrekken nu al via KSZ gegevens uit het netwerk</a:t>
            </a:r>
          </a:p>
          <a:p>
            <a:pPr lvl="2"/>
            <a:r>
              <a:rPr lang="nl-NL" sz="1700" dirty="0" smtClean="0"/>
              <a:t>ook omgekeerde </a:t>
            </a:r>
            <a:r>
              <a:rPr lang="nl-NL" sz="1700" dirty="0"/>
              <a:t>beweging </a:t>
            </a:r>
            <a:r>
              <a:rPr lang="nl-NL" sz="1700" dirty="0" smtClean="0"/>
              <a:t>: (</a:t>
            </a:r>
            <a:r>
              <a:rPr lang="nl-NL" sz="1700" dirty="0"/>
              <a:t>federale) instellingen uit het netwerk </a:t>
            </a:r>
            <a:r>
              <a:rPr lang="nl-NL" sz="1700" dirty="0" smtClean="0"/>
              <a:t>zullen gegevens betrekken </a:t>
            </a:r>
            <a:r>
              <a:rPr lang="nl-NL" sz="1700" dirty="0"/>
              <a:t>bij de regionale instellingen die bevoegd zijn voor </a:t>
            </a:r>
            <a:r>
              <a:rPr lang="nl-NL" sz="1700" dirty="0" smtClean="0"/>
              <a:t>handicap</a:t>
            </a:r>
            <a:endParaRPr lang="nl-NL" sz="1700" dirty="0"/>
          </a:p>
          <a:p>
            <a:pPr lvl="3"/>
            <a:r>
              <a:rPr lang="nl-NL" dirty="0" smtClean="0"/>
              <a:t>Wallonië </a:t>
            </a:r>
            <a:r>
              <a:rPr lang="nl-NL" dirty="0" smtClean="0">
                <a:sym typeface="Wingdings" panose="05000000000000000000" pitchFamily="2" charset="2"/>
              </a:rPr>
              <a:t></a:t>
            </a:r>
            <a:r>
              <a:rPr lang="nl-NL" dirty="0" smtClean="0"/>
              <a:t> </a:t>
            </a:r>
            <a:r>
              <a:rPr lang="nl-NL" dirty="0"/>
              <a:t>AVIQ – Agence pour </a:t>
            </a:r>
            <a:r>
              <a:rPr lang="nl-NL" dirty="0" err="1"/>
              <a:t>une</a:t>
            </a:r>
            <a:r>
              <a:rPr lang="nl-NL" dirty="0"/>
              <a:t> </a:t>
            </a:r>
            <a:r>
              <a:rPr lang="nl-NL" dirty="0" err="1"/>
              <a:t>Vie</a:t>
            </a:r>
            <a:r>
              <a:rPr lang="nl-NL" dirty="0"/>
              <a:t> de </a:t>
            </a:r>
            <a:r>
              <a:rPr lang="nl-NL" dirty="0" err="1"/>
              <a:t>Qualité</a:t>
            </a:r>
            <a:endParaRPr lang="nl-NL" dirty="0"/>
          </a:p>
          <a:p>
            <a:pPr lvl="3"/>
            <a:r>
              <a:rPr lang="nl-NL" dirty="0" smtClean="0"/>
              <a:t>Brussel </a:t>
            </a:r>
            <a:r>
              <a:rPr lang="nl-NL" dirty="0" smtClean="0">
                <a:sym typeface="Wingdings" panose="05000000000000000000" pitchFamily="2" charset="2"/>
              </a:rPr>
              <a:t></a:t>
            </a:r>
            <a:r>
              <a:rPr lang="nl-NL" dirty="0" smtClean="0"/>
              <a:t> </a:t>
            </a:r>
            <a:r>
              <a:rPr lang="nl-NL" dirty="0" err="1"/>
              <a:t>Phare</a:t>
            </a:r>
            <a:r>
              <a:rPr lang="nl-NL" dirty="0"/>
              <a:t> – </a:t>
            </a:r>
            <a:r>
              <a:rPr lang="nl-NL" dirty="0" err="1"/>
              <a:t>Personne</a:t>
            </a:r>
            <a:r>
              <a:rPr lang="nl-NL" dirty="0"/>
              <a:t> </a:t>
            </a:r>
            <a:r>
              <a:rPr lang="nl-NL" dirty="0" err="1"/>
              <a:t>Handicapée</a:t>
            </a:r>
            <a:r>
              <a:rPr lang="nl-NL" dirty="0"/>
              <a:t> Autonomie </a:t>
            </a:r>
            <a:r>
              <a:rPr lang="nl-NL" dirty="0" err="1"/>
              <a:t>Recherchée</a:t>
            </a:r>
            <a:endParaRPr lang="nl-NL" dirty="0"/>
          </a:p>
          <a:p>
            <a:pPr lvl="3"/>
            <a:r>
              <a:rPr lang="nl-NL" dirty="0"/>
              <a:t>Duitstalige </a:t>
            </a:r>
            <a:r>
              <a:rPr lang="nl-NL" dirty="0" smtClean="0"/>
              <a:t>Gemeenschap </a:t>
            </a:r>
            <a:r>
              <a:rPr lang="nl-NL" dirty="0" smtClean="0">
                <a:sym typeface="Wingdings" panose="05000000000000000000" pitchFamily="2" charset="2"/>
              </a:rPr>
              <a:t></a:t>
            </a:r>
            <a:r>
              <a:rPr lang="nl-NL" dirty="0" smtClean="0"/>
              <a:t> </a:t>
            </a:r>
            <a:r>
              <a:rPr lang="nl-NL" dirty="0"/>
              <a:t>DSL - Dienststelle </a:t>
            </a:r>
            <a:r>
              <a:rPr lang="nl-NL" dirty="0" err="1"/>
              <a:t>für</a:t>
            </a:r>
            <a:r>
              <a:rPr lang="nl-NL" dirty="0"/>
              <a:t> </a:t>
            </a:r>
            <a:r>
              <a:rPr lang="nl-NL" dirty="0" err="1"/>
              <a:t>Selbstbestimmtes</a:t>
            </a:r>
            <a:r>
              <a:rPr lang="nl-NL" dirty="0"/>
              <a:t> Leben </a:t>
            </a:r>
          </a:p>
          <a:p>
            <a:pPr lvl="3"/>
            <a:r>
              <a:rPr lang="nl-NL" dirty="0" smtClean="0"/>
              <a:t>Vlaanderen </a:t>
            </a:r>
            <a:r>
              <a:rPr lang="nl-NL" dirty="0" smtClean="0">
                <a:sym typeface="Wingdings" panose="05000000000000000000" pitchFamily="2" charset="2"/>
              </a:rPr>
              <a:t></a:t>
            </a:r>
            <a:r>
              <a:rPr lang="nl-NL" dirty="0" smtClean="0"/>
              <a:t> </a:t>
            </a:r>
            <a:r>
              <a:rPr lang="nl-NL" dirty="0"/>
              <a:t>VSB – Vlaamse Sociale </a:t>
            </a:r>
            <a:r>
              <a:rPr lang="nl-NL" dirty="0" smtClean="0"/>
              <a:t>Bescherming</a:t>
            </a:r>
          </a:p>
          <a:p>
            <a:pPr lvl="1">
              <a:defRPr/>
            </a:pPr>
            <a:r>
              <a:rPr lang="nl-NL" sz="1900" dirty="0" smtClean="0"/>
              <a:t>portaal </a:t>
            </a:r>
            <a:r>
              <a:rPr lang="nl-NL" sz="1900" dirty="0"/>
              <a:t>sociale zekerheid (deel burger</a:t>
            </a:r>
            <a:r>
              <a:rPr lang="nl-NL" sz="1900" dirty="0" smtClean="0"/>
              <a:t>)</a:t>
            </a:r>
            <a:endParaRPr lang="nl-NL" sz="1900" dirty="0"/>
          </a:p>
          <a:p>
            <a:pPr lvl="2">
              <a:defRPr/>
            </a:pPr>
            <a:r>
              <a:rPr lang="nl-NL" sz="1700" dirty="0"/>
              <a:t>opvolging activiteiten in het kader van de “Single Digital Gateway” (EU 2018/1724 – 2 oktober 2018)</a:t>
            </a:r>
          </a:p>
          <a:p>
            <a:pPr lvl="2">
              <a:defRPr/>
            </a:pPr>
            <a:r>
              <a:rPr lang="nl-NL" sz="1700" dirty="0"/>
              <a:t>toevoeging online dienst </a:t>
            </a:r>
            <a:r>
              <a:rPr lang="nl-NL" sz="1700" dirty="0" smtClean="0"/>
              <a:t>“vrijstelling </a:t>
            </a:r>
            <a:r>
              <a:rPr lang="nl-NL" sz="1700" dirty="0"/>
              <a:t>bijdragen zelfstandigen” (RSVZ</a:t>
            </a:r>
            <a:r>
              <a:rPr lang="nl-NL" sz="1700" dirty="0" smtClean="0"/>
              <a:t>)</a:t>
            </a:r>
            <a:endParaRPr lang="nl-NL" sz="1700" dirty="0"/>
          </a:p>
          <a:p>
            <a:pPr marL="457200" lvl="1" indent="0">
              <a:buNone/>
            </a:pPr>
            <a:endParaRPr lang="nl-NL" dirty="0"/>
          </a:p>
          <a:p>
            <a:pPr lvl="1"/>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32</a:t>
            </a:fld>
            <a:endParaRPr lang="en-GB" dirty="0"/>
          </a:p>
        </p:txBody>
      </p:sp>
    </p:spTree>
    <p:extLst>
      <p:ext uri="{BB962C8B-B14F-4D97-AF65-F5344CB8AC3E}">
        <p14:creationId xmlns:p14="http://schemas.microsoft.com/office/powerpoint/2010/main" val="28934926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ltLang="en-US" dirty="0"/>
              <a:t>Balans &amp; </a:t>
            </a:r>
            <a:r>
              <a:rPr lang="fr-BE" altLang="en-US" dirty="0" err="1"/>
              <a:t>Perspectieven</a:t>
            </a:r>
            <a:endParaRPr lang="en-US" dirty="0"/>
          </a:p>
        </p:txBody>
      </p:sp>
      <p:sp>
        <p:nvSpPr>
          <p:cNvPr id="3" name="Content Placeholder 2"/>
          <p:cNvSpPr>
            <a:spLocks noGrp="1"/>
          </p:cNvSpPr>
          <p:nvPr>
            <p:ph idx="1"/>
          </p:nvPr>
        </p:nvSpPr>
        <p:spPr>
          <a:xfrm>
            <a:off x="457200" y="1196751"/>
            <a:ext cx="8229600" cy="5544617"/>
          </a:xfrm>
        </p:spPr>
        <p:txBody>
          <a:bodyPr>
            <a:normAutofit lnSpcReduction="10000"/>
          </a:bodyPr>
          <a:lstStyle/>
          <a:p>
            <a:r>
              <a:rPr lang="en-US" sz="2600" dirty="0" smtClean="0"/>
              <a:t> </a:t>
            </a:r>
            <a:r>
              <a:rPr lang="en-US" sz="2600" dirty="0" smtClean="0">
                <a:solidFill>
                  <a:srgbClr val="0070C0"/>
                </a:solidFill>
              </a:rPr>
              <a:t>119</a:t>
            </a:r>
            <a:r>
              <a:rPr lang="en-US" sz="2600" dirty="0" smtClean="0"/>
              <a:t> </a:t>
            </a:r>
            <a:r>
              <a:rPr lang="fr-BE" sz="2600" dirty="0" err="1"/>
              <a:t>aanvragen</a:t>
            </a:r>
            <a:r>
              <a:rPr lang="fr-BE" sz="2600" dirty="0"/>
              <a:t> </a:t>
            </a:r>
            <a:r>
              <a:rPr lang="fr-BE" sz="2600" dirty="0" err="1"/>
              <a:t>waaronder</a:t>
            </a:r>
            <a:endParaRPr lang="en-US" sz="2600" dirty="0"/>
          </a:p>
          <a:p>
            <a:pPr lvl="1"/>
            <a:r>
              <a:rPr lang="nl-NL" dirty="0" smtClean="0"/>
              <a:t>project e-Domeinen</a:t>
            </a:r>
            <a:endParaRPr lang="nl-NL" dirty="0"/>
          </a:p>
          <a:p>
            <a:pPr lvl="2"/>
            <a:r>
              <a:rPr lang="nl-NL" sz="1800" dirty="0" smtClean="0"/>
              <a:t>momenteel </a:t>
            </a:r>
            <a:r>
              <a:rPr lang="nl-NL" sz="1800" dirty="0"/>
              <a:t>worden de administratieve geldboeten voor sociaalrechtelijke inbreuken geïnd door FOD WASO (Dienst Administratieve Geldboeten)</a:t>
            </a:r>
          </a:p>
          <a:p>
            <a:pPr lvl="2"/>
            <a:r>
              <a:rPr lang="nl-NL" sz="1800" dirty="0" smtClean="0"/>
              <a:t>indien </a:t>
            </a:r>
            <a:r>
              <a:rPr lang="nl-NL" sz="1800" dirty="0"/>
              <a:t>een overtreder in gebreke blijft voor de betaling of het hem toegekende afbetalingsplan niet nakomt maakt FOD WASO de zaak aanhangig bij de ANFI (Administratie van de Niet-fiscale invorderingen bij de FOD Financiën)</a:t>
            </a:r>
          </a:p>
          <a:p>
            <a:pPr lvl="2"/>
            <a:r>
              <a:rPr lang="nl-NL" sz="1800" dirty="0" smtClean="0"/>
              <a:t>de </a:t>
            </a:r>
            <a:r>
              <a:rPr lang="nl-NL" sz="1800" dirty="0"/>
              <a:t>verzoeken tot invordering worden vooralsnog overgemaakt door middel van papieren documenten met de bewijsstukken van de vordering als bijlage </a:t>
            </a:r>
          </a:p>
          <a:p>
            <a:pPr lvl="2"/>
            <a:r>
              <a:rPr lang="nl-NL" sz="1800" dirty="0" smtClean="0"/>
              <a:t>voortaan </a:t>
            </a:r>
            <a:r>
              <a:rPr lang="nl-NL" sz="1800" dirty="0"/>
              <a:t>zal FOD WASO de gegevens op elektronische wijze met tussenkomst van KSZ aan FOD Financiën overmaken voor invoeging in de specifieke FIRST-toepassing</a:t>
            </a:r>
          </a:p>
          <a:p>
            <a:pPr lvl="1">
              <a:defRPr/>
            </a:pPr>
            <a:r>
              <a:rPr lang="nl-NL" dirty="0" smtClean="0"/>
              <a:t>re-</a:t>
            </a:r>
            <a:r>
              <a:rPr lang="nl-NL" dirty="0" err="1" smtClean="0"/>
              <a:t>engeneering</a:t>
            </a:r>
            <a:r>
              <a:rPr lang="nl-NL" dirty="0" smtClean="0"/>
              <a:t> </a:t>
            </a:r>
            <a:r>
              <a:rPr lang="nl-NL" dirty="0"/>
              <a:t>van het </a:t>
            </a:r>
            <a:r>
              <a:rPr lang="nl-NL" dirty="0" smtClean="0"/>
              <a:t>Pensioenkadaster</a:t>
            </a:r>
          </a:p>
          <a:p>
            <a:pPr lvl="2">
              <a:defRPr/>
            </a:pPr>
            <a:r>
              <a:rPr lang="nl-NL" sz="1800" dirty="0" smtClean="0"/>
              <a:t>een </a:t>
            </a:r>
            <a:r>
              <a:rPr lang="nl-NL" sz="1800" dirty="0"/>
              <a:t>unieke aangifte aan de gegevensbank aanvullende pensioenen wordt uitgewerkt, die niet enkel voorziet in de aangifte van de opgebouwde rechten, maar ook in de aangifte van de </a:t>
            </a:r>
            <a:r>
              <a:rPr lang="nl-NL" sz="1800" dirty="0" smtClean="0"/>
              <a:t>uitbetalingen </a:t>
            </a:r>
            <a:br>
              <a:rPr lang="nl-NL" sz="1800" dirty="0" smtClean="0"/>
            </a:br>
            <a:r>
              <a:rPr lang="nl-NL" sz="1800" dirty="0" smtClean="0">
                <a:sym typeface="Wingdings" panose="05000000000000000000" pitchFamily="2" charset="2"/>
              </a:rPr>
              <a:t> </a:t>
            </a:r>
            <a:r>
              <a:rPr lang="nl-NL" sz="1800" dirty="0" smtClean="0"/>
              <a:t>aanzienlijke </a:t>
            </a:r>
            <a:r>
              <a:rPr lang="nl-NL" sz="1800" dirty="0"/>
              <a:t>vereenvoudiging </a:t>
            </a:r>
            <a:r>
              <a:rPr lang="nl-NL" sz="1800" dirty="0" smtClean="0"/>
              <a:t>voor </a:t>
            </a:r>
            <a:r>
              <a:rPr lang="nl-NL" sz="1800" dirty="0"/>
              <a:t>de uitbetalende </a:t>
            </a:r>
            <a:r>
              <a:rPr lang="nl-NL" sz="1800" dirty="0" smtClean="0"/>
              <a:t>instellingen</a:t>
            </a:r>
          </a:p>
          <a:p>
            <a:pPr lvl="2">
              <a:defRPr/>
            </a:pPr>
            <a:r>
              <a:rPr lang="nl-NL" sz="1800" dirty="0"/>
              <a:t>d</a:t>
            </a:r>
            <a:r>
              <a:rPr lang="nl-NL" sz="1800" dirty="0" smtClean="0"/>
              <a:t>e </a:t>
            </a:r>
            <a:r>
              <a:rPr lang="nl-NL" sz="1800" dirty="0"/>
              <a:t>gegevens met betrekking tot de uitbetalingen worden vervolgens door </a:t>
            </a:r>
            <a:r>
              <a:rPr lang="nl-NL" sz="1800" dirty="0" err="1"/>
              <a:t>Sigedis</a:t>
            </a:r>
            <a:r>
              <a:rPr lang="nl-NL" sz="1800" dirty="0"/>
              <a:t> aan het Pensioenkadaster </a:t>
            </a:r>
            <a:r>
              <a:rPr lang="nl-NL" sz="1800" dirty="0" smtClean="0"/>
              <a:t>doorgegeven</a:t>
            </a:r>
            <a:endParaRPr lang="nl-NL" sz="1800" dirty="0"/>
          </a:p>
          <a:p>
            <a:pPr marL="457200" lvl="1" indent="0">
              <a:buNone/>
            </a:pPr>
            <a:endParaRPr lang="nl-NL" dirty="0"/>
          </a:p>
          <a:p>
            <a:pPr lvl="1"/>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33</a:t>
            </a:fld>
            <a:endParaRPr lang="en-GB" dirty="0"/>
          </a:p>
        </p:txBody>
      </p:sp>
    </p:spTree>
    <p:extLst>
      <p:ext uri="{BB962C8B-B14F-4D97-AF65-F5344CB8AC3E}">
        <p14:creationId xmlns:p14="http://schemas.microsoft.com/office/powerpoint/2010/main" val="30232921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ltLang="en-US" dirty="0"/>
              <a:t>Bilan &amp; Perspectives</a:t>
            </a:r>
            <a:endParaRPr lang="fr-BE" dirty="0">
              <a:solidFill>
                <a:srgbClr val="FF0000"/>
              </a:solidFill>
            </a:endParaRPr>
          </a:p>
        </p:txBody>
      </p:sp>
      <p:sp>
        <p:nvSpPr>
          <p:cNvPr id="3" name="Content Placeholder 2"/>
          <p:cNvSpPr>
            <a:spLocks noGrp="1"/>
          </p:cNvSpPr>
          <p:nvPr>
            <p:ph idx="1"/>
          </p:nvPr>
        </p:nvSpPr>
        <p:spPr>
          <a:xfrm>
            <a:off x="457200" y="1196752"/>
            <a:ext cx="8229600" cy="5472608"/>
          </a:xfrm>
        </p:spPr>
        <p:txBody>
          <a:bodyPr>
            <a:normAutofit/>
          </a:bodyPr>
          <a:lstStyle/>
          <a:p>
            <a:r>
              <a:rPr lang="en-US" dirty="0" smtClean="0"/>
              <a:t>(Bel)EESSI</a:t>
            </a:r>
            <a:endParaRPr lang="en-US" dirty="0"/>
          </a:p>
          <a:p>
            <a:pPr lvl="1"/>
            <a:r>
              <a:rPr lang="fr-BE" sz="1800" dirty="0" smtClean="0"/>
              <a:t>l’Union </a:t>
            </a:r>
            <a:r>
              <a:rPr lang="fr-BE" sz="1800" dirty="0"/>
              <a:t>européenne prévoit l’obligation d’échanger par voie électronique </a:t>
            </a:r>
            <a:r>
              <a:rPr lang="fr-BE" sz="1800" dirty="0" smtClean="0"/>
              <a:t>les </a:t>
            </a:r>
            <a:r>
              <a:rPr lang="fr-BE" sz="1800" dirty="0"/>
              <a:t>données de sécurité </a:t>
            </a:r>
            <a:r>
              <a:rPr lang="fr-BE" sz="1800" dirty="0" smtClean="0"/>
              <a:t>sociale à </a:t>
            </a:r>
            <a:r>
              <a:rPr lang="fr-BE" sz="1800" dirty="0"/>
              <a:t>travers le système EESSI (</a:t>
            </a:r>
            <a:r>
              <a:rPr lang="fr-BE" sz="1800" dirty="0" err="1"/>
              <a:t>Electronic</a:t>
            </a:r>
            <a:r>
              <a:rPr lang="fr-BE" sz="1800" dirty="0"/>
              <a:t> Exchange of Social Security </a:t>
            </a:r>
            <a:r>
              <a:rPr lang="fr-BE" sz="1800" dirty="0" smtClean="0"/>
              <a:t>Information)</a:t>
            </a:r>
          </a:p>
          <a:p>
            <a:pPr lvl="1"/>
            <a:r>
              <a:rPr lang="fr-FR" sz="1800" dirty="0"/>
              <a:t>l</a:t>
            </a:r>
            <a:r>
              <a:rPr lang="fr-FR" sz="1800" dirty="0" smtClean="0"/>
              <a:t>’entrée en </a:t>
            </a:r>
            <a:r>
              <a:rPr lang="fr-FR" sz="1800" dirty="0"/>
              <a:t>production </a:t>
            </a:r>
            <a:r>
              <a:rPr lang="fr-FR" sz="1800" dirty="0" smtClean="0"/>
              <a:t>au sein des </a:t>
            </a:r>
            <a:r>
              <a:rPr lang="fr-BE" sz="1800" dirty="0" smtClean="0"/>
              <a:t>États </a:t>
            </a:r>
            <a:r>
              <a:rPr lang="fr-BE" sz="1800" dirty="0"/>
              <a:t>membres </a:t>
            </a:r>
            <a:r>
              <a:rPr lang="fr-FR" sz="1800" dirty="0" smtClean="0"/>
              <a:t>est </a:t>
            </a:r>
            <a:r>
              <a:rPr lang="fr-FR" sz="1800" dirty="0"/>
              <a:t>attendue pour l’été </a:t>
            </a:r>
            <a:r>
              <a:rPr lang="fr-FR" sz="1800" dirty="0" smtClean="0"/>
              <a:t>2019</a:t>
            </a:r>
            <a:endParaRPr lang="fr-BE" sz="1800" dirty="0" smtClean="0"/>
          </a:p>
          <a:p>
            <a:pPr lvl="2"/>
            <a:r>
              <a:rPr lang="fr-BE" dirty="0" smtClean="0"/>
              <a:t>mettre </a:t>
            </a:r>
            <a:r>
              <a:rPr lang="fr-BE" dirty="0"/>
              <a:t>en œuvre </a:t>
            </a:r>
            <a:r>
              <a:rPr lang="fr-BE" dirty="0" err="1" smtClean="0"/>
              <a:t>BelEESSI</a:t>
            </a:r>
            <a:r>
              <a:rPr lang="fr-BE" dirty="0" smtClean="0"/>
              <a:t> (</a:t>
            </a:r>
            <a:r>
              <a:rPr lang="fr-BE" dirty="0" err="1"/>
              <a:t>Belgian</a:t>
            </a:r>
            <a:r>
              <a:rPr lang="fr-BE" dirty="0"/>
              <a:t> </a:t>
            </a:r>
            <a:r>
              <a:rPr lang="fr-BE" dirty="0" err="1"/>
              <a:t>Implementation</a:t>
            </a:r>
            <a:r>
              <a:rPr lang="fr-BE" dirty="0"/>
              <a:t> of </a:t>
            </a:r>
            <a:r>
              <a:rPr lang="fr-BE" dirty="0" smtClean="0"/>
              <a:t>EESSI) </a:t>
            </a:r>
            <a:r>
              <a:rPr lang="fr-BE" dirty="0"/>
              <a:t>au niveau national </a:t>
            </a:r>
            <a:endParaRPr lang="fr-BE" dirty="0" smtClean="0"/>
          </a:p>
          <a:p>
            <a:pPr lvl="2"/>
            <a:r>
              <a:rPr lang="fr-BE" dirty="0" smtClean="0"/>
              <a:t>connecter </a:t>
            </a:r>
            <a:r>
              <a:rPr lang="fr-BE" dirty="0"/>
              <a:t>leurs organismes de sécurité sociale aux échanges électroniques </a:t>
            </a:r>
            <a:r>
              <a:rPr lang="fr-BE" dirty="0" smtClean="0"/>
              <a:t>européens</a:t>
            </a:r>
          </a:p>
          <a:p>
            <a:pPr lvl="1"/>
            <a:r>
              <a:rPr lang="fr-FR" sz="1800" dirty="0" smtClean="0"/>
              <a:t>BCSS premier organisme à présenter des Business Use Case (BUC) pilotes réussis </a:t>
            </a:r>
          </a:p>
          <a:p>
            <a:pPr lvl="2"/>
            <a:r>
              <a:rPr lang="fr-FR" dirty="0" smtClean="0"/>
              <a:t>connexion </a:t>
            </a:r>
            <a:r>
              <a:rPr lang="fr-FR" dirty="0"/>
              <a:t>du réseau belge à la plate-forme </a:t>
            </a:r>
            <a:r>
              <a:rPr lang="fr-FR" dirty="0" smtClean="0"/>
              <a:t>EESSI, </a:t>
            </a:r>
            <a:r>
              <a:rPr lang="fr-FR" dirty="0"/>
              <a:t>via le Point d’Accès technique mis en place par la BCSS </a:t>
            </a:r>
            <a:endParaRPr lang="fr-FR" dirty="0" smtClean="0"/>
          </a:p>
          <a:p>
            <a:pPr lvl="2"/>
            <a:r>
              <a:rPr lang="fr-FR" dirty="0"/>
              <a:t>c</a:t>
            </a:r>
            <a:r>
              <a:rPr lang="fr-FR" dirty="0" smtClean="0"/>
              <a:t>onnexion </a:t>
            </a:r>
            <a:r>
              <a:rPr lang="fr-FR" dirty="0"/>
              <a:t>du Point d’Accès technique de </a:t>
            </a:r>
            <a:r>
              <a:rPr lang="fr-FR" dirty="0" smtClean="0"/>
              <a:t>la BCSS à d’autres Points d’Accès techniques par pays</a:t>
            </a:r>
          </a:p>
          <a:p>
            <a:pPr lvl="2"/>
            <a:r>
              <a:rPr lang="fr-FR" dirty="0" smtClean="0"/>
              <a:t>mise </a:t>
            </a:r>
            <a:r>
              <a:rPr lang="fr-FR" dirty="0"/>
              <a:t>en place d’une passerelle d’échange entre les institutions et le Point d’Accès technique de la BCSS</a:t>
            </a:r>
            <a:endParaRPr lang="fr-FR" dirty="0" smtClean="0"/>
          </a:p>
          <a:p>
            <a:pPr lvl="2"/>
            <a:r>
              <a:rPr lang="fr-FR" dirty="0"/>
              <a:t>c</a:t>
            </a:r>
            <a:r>
              <a:rPr lang="fr-FR" dirty="0" smtClean="0"/>
              <a:t>onnexion d’institutions pilotes belges (ONSS, SFP, INASTI, INAMI) à d’autres partenaires étrangers via cette passerelle d’échange</a:t>
            </a:r>
          </a:p>
          <a:p>
            <a:pPr lvl="2"/>
            <a:r>
              <a:rPr lang="fr-FR" dirty="0" smtClean="0"/>
              <a:t>premiers </a:t>
            </a:r>
            <a:r>
              <a:rPr lang="fr-FR" dirty="0"/>
              <a:t>échanges de documents effectifs en environnement d’acceptation de bout en bout</a:t>
            </a:r>
            <a:endParaRPr lang="fr-BE" sz="2200" dirty="0" smtClean="0"/>
          </a:p>
          <a:p>
            <a:pPr lvl="1"/>
            <a:endParaRPr lang="fr-BE" dirty="0"/>
          </a:p>
          <a:p>
            <a:pPr lvl="1"/>
            <a:endParaRPr lang="fr-BE" dirty="0" smtClean="0"/>
          </a:p>
          <a:p>
            <a:pPr lvl="1"/>
            <a:endParaRPr lang="fr-BE" dirty="0"/>
          </a:p>
          <a:p>
            <a:pPr lvl="1"/>
            <a:endParaRPr lang="nl-NL" dirty="0"/>
          </a:p>
          <a:p>
            <a:pPr lvl="1"/>
            <a:endParaRPr lang="fr-BE" dirty="0"/>
          </a:p>
          <a:p>
            <a:endParaRPr lang="fr-BE"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34</a:t>
            </a:fld>
            <a:endParaRPr lang="en-GB" dirty="0"/>
          </a:p>
        </p:txBody>
      </p:sp>
    </p:spTree>
    <p:extLst>
      <p:ext uri="{BB962C8B-B14F-4D97-AF65-F5344CB8AC3E}">
        <p14:creationId xmlns:p14="http://schemas.microsoft.com/office/powerpoint/2010/main" val="2527469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ltLang="en-US" dirty="0"/>
              <a:t>Bilan &amp; Perspectives</a:t>
            </a:r>
            <a:endParaRPr lang="fr-BE" dirty="0"/>
          </a:p>
        </p:txBody>
      </p:sp>
      <p:sp>
        <p:nvSpPr>
          <p:cNvPr id="3" name="Content Placeholder 2"/>
          <p:cNvSpPr>
            <a:spLocks noGrp="1"/>
          </p:cNvSpPr>
          <p:nvPr>
            <p:ph idx="1"/>
          </p:nvPr>
        </p:nvSpPr>
        <p:spPr>
          <a:xfrm>
            <a:off x="457200" y="1556792"/>
            <a:ext cx="8229600" cy="5112568"/>
          </a:xfrm>
        </p:spPr>
        <p:txBody>
          <a:bodyPr>
            <a:normAutofit/>
          </a:bodyPr>
          <a:lstStyle/>
          <a:p>
            <a:r>
              <a:rPr lang="fr-BE" dirty="0"/>
              <a:t>carte </a:t>
            </a:r>
            <a:r>
              <a:rPr lang="fr-BE" dirty="0" err="1"/>
              <a:t>isi</a:t>
            </a:r>
            <a:r>
              <a:rPr lang="fr-BE" baseline="30000" dirty="0"/>
              <a:t>+</a:t>
            </a:r>
          </a:p>
          <a:p>
            <a:pPr lvl="1"/>
            <a:r>
              <a:rPr lang="fr-BE" dirty="0"/>
              <a:t>au </a:t>
            </a:r>
            <a:r>
              <a:rPr lang="fr-BE" dirty="0" smtClean="0"/>
              <a:t>31/12/2018, </a:t>
            </a:r>
            <a:r>
              <a:rPr lang="fr-BE" dirty="0" smtClean="0">
                <a:solidFill>
                  <a:srgbClr val="0082B8"/>
                </a:solidFill>
              </a:rPr>
              <a:t>2.050.620</a:t>
            </a:r>
            <a:r>
              <a:rPr lang="fr-BE" dirty="0" smtClean="0"/>
              <a:t> cartes </a:t>
            </a:r>
            <a:r>
              <a:rPr lang="fr-BE" dirty="0" err="1"/>
              <a:t>isi</a:t>
            </a:r>
            <a:r>
              <a:rPr lang="fr-BE" baseline="30000" dirty="0"/>
              <a:t>+</a:t>
            </a:r>
            <a:r>
              <a:rPr lang="fr-BE" dirty="0"/>
              <a:t> ont été produites (dont 158.506  en 2018)</a:t>
            </a:r>
          </a:p>
          <a:p>
            <a:pPr lvl="1"/>
            <a:r>
              <a:rPr lang="fr-BE" dirty="0"/>
              <a:t>n</a:t>
            </a:r>
            <a:r>
              <a:rPr lang="fr-BE" dirty="0" smtClean="0"/>
              <a:t>ouveau cahier </a:t>
            </a:r>
            <a:r>
              <a:rPr lang="fr-BE" dirty="0"/>
              <a:t>des </a:t>
            </a:r>
            <a:r>
              <a:rPr lang="fr-BE" dirty="0" smtClean="0"/>
              <a:t>charges : </a:t>
            </a:r>
            <a:r>
              <a:rPr lang="fr-BE" dirty="0"/>
              <a:t>attribution du marché public à </a:t>
            </a:r>
            <a:r>
              <a:rPr lang="fr-BE" dirty="0" err="1"/>
              <a:t>Zetes</a:t>
            </a:r>
            <a:r>
              <a:rPr lang="fr-BE" dirty="0"/>
              <a:t> pour la production de la carte </a:t>
            </a:r>
            <a:r>
              <a:rPr lang="fr-BE" dirty="0" err="1"/>
              <a:t>isi</a:t>
            </a:r>
            <a:r>
              <a:rPr lang="fr-BE" baseline="30000" dirty="0"/>
              <a:t>+</a:t>
            </a:r>
            <a:r>
              <a:rPr lang="fr-BE" dirty="0"/>
              <a:t> deuxième génération </a:t>
            </a:r>
          </a:p>
          <a:p>
            <a:pPr lvl="1"/>
            <a:r>
              <a:rPr lang="fr-BE" dirty="0" smtClean="0"/>
              <a:t>réalisé </a:t>
            </a:r>
            <a:r>
              <a:rPr lang="fr-BE" dirty="0"/>
              <a:t>en 2018</a:t>
            </a:r>
            <a:endParaRPr lang="en-US" dirty="0"/>
          </a:p>
          <a:p>
            <a:pPr lvl="2"/>
            <a:r>
              <a:rPr lang="fr-BE" sz="1800" dirty="0"/>
              <a:t>gestion du basculement du fournisseur </a:t>
            </a:r>
            <a:r>
              <a:rPr lang="fr-BE" sz="1800" dirty="0" err="1"/>
              <a:t>Oberthur</a:t>
            </a:r>
            <a:r>
              <a:rPr lang="fr-BE" sz="1800" dirty="0"/>
              <a:t> vers </a:t>
            </a:r>
            <a:r>
              <a:rPr lang="fr-BE" sz="1800" dirty="0" err="1"/>
              <a:t>Zetes</a:t>
            </a:r>
            <a:endParaRPr lang="en-US" sz="1800" dirty="0"/>
          </a:p>
          <a:p>
            <a:pPr lvl="2"/>
            <a:r>
              <a:rPr lang="fr-BE" sz="1800" dirty="0"/>
              <a:t>design et personnalisation de la nouvelle carte</a:t>
            </a:r>
            <a:endParaRPr lang="en-US" sz="1800" dirty="0"/>
          </a:p>
          <a:p>
            <a:pPr lvl="2"/>
            <a:r>
              <a:rPr lang="fr-BE" sz="1800" dirty="0"/>
              <a:t>tests des procédures de commande</a:t>
            </a:r>
            <a:endParaRPr lang="en-US" sz="1800" dirty="0"/>
          </a:p>
          <a:p>
            <a:pPr lvl="2"/>
            <a:r>
              <a:rPr lang="fr-BE" sz="1800" dirty="0" smtClean="0"/>
              <a:t>mise </a:t>
            </a:r>
            <a:r>
              <a:rPr lang="fr-BE" sz="1800" dirty="0"/>
              <a:t>en production du circuit (OA-BCSS-ZETES) - avril </a:t>
            </a:r>
            <a:r>
              <a:rPr lang="fr-BE" sz="1800" dirty="0" smtClean="0"/>
              <a:t>2018</a:t>
            </a:r>
          </a:p>
          <a:p>
            <a:pPr lvl="2"/>
            <a:r>
              <a:rPr lang="fr-BE" sz="1800" dirty="0" smtClean="0"/>
              <a:t>test </a:t>
            </a:r>
            <a:r>
              <a:rPr lang="fr-BE" sz="1800" dirty="0"/>
              <a:t>et activation du site de back-up - mai 2018</a:t>
            </a:r>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35</a:t>
            </a:fld>
            <a:endParaRPr lang="en-GB" dirty="0"/>
          </a:p>
        </p:txBody>
      </p:sp>
    </p:spTree>
    <p:extLst>
      <p:ext uri="{BB962C8B-B14F-4D97-AF65-F5344CB8AC3E}">
        <p14:creationId xmlns:p14="http://schemas.microsoft.com/office/powerpoint/2010/main" val="635605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ltLang="en-US" dirty="0"/>
              <a:t>SSH - Objectifs</a:t>
            </a:r>
            <a:endParaRPr lang="fr-BE" dirty="0"/>
          </a:p>
        </p:txBody>
      </p:sp>
      <p:sp>
        <p:nvSpPr>
          <p:cNvPr id="3" name="Content Placeholder 2"/>
          <p:cNvSpPr>
            <a:spLocks noGrp="1"/>
          </p:cNvSpPr>
          <p:nvPr>
            <p:ph idx="1"/>
          </p:nvPr>
        </p:nvSpPr>
        <p:spPr>
          <a:xfrm>
            <a:off x="457200" y="1556792"/>
            <a:ext cx="8229600" cy="5112568"/>
          </a:xfrm>
        </p:spPr>
        <p:txBody>
          <a:bodyPr/>
          <a:lstStyle/>
          <a:p>
            <a:r>
              <a:rPr lang="fr-BE" dirty="0" smtClean="0"/>
              <a:t>pour les assurés sociaux</a:t>
            </a:r>
          </a:p>
          <a:p>
            <a:pPr lvl="1"/>
            <a:r>
              <a:rPr lang="fr-FR" dirty="0" smtClean="0"/>
              <a:t>inclusion </a:t>
            </a:r>
            <a:r>
              <a:rPr lang="fr-FR" dirty="0"/>
              <a:t>: veiller à ce que les citoyens bénéficient au maximum des droits sociaux complémentaires auxquels ils ont déjà droit</a:t>
            </a:r>
          </a:p>
          <a:p>
            <a:pPr lvl="1"/>
            <a:r>
              <a:rPr lang="fr-FR" dirty="0" smtClean="0"/>
              <a:t>simplicité </a:t>
            </a:r>
            <a:r>
              <a:rPr lang="fr-FR" dirty="0"/>
              <a:t>: réduire à un minimum les formalités administratives et tenir compte de la réalité du </a:t>
            </a:r>
            <a:r>
              <a:rPr lang="fr-FR" dirty="0" smtClean="0"/>
              <a:t>terrain</a:t>
            </a:r>
            <a:endParaRPr lang="fr-BE" dirty="0" smtClean="0"/>
          </a:p>
          <a:p>
            <a:endParaRPr lang="fr-FR" sz="400" dirty="0" smtClean="0"/>
          </a:p>
          <a:p>
            <a:r>
              <a:rPr lang="fr-FR" dirty="0" smtClean="0"/>
              <a:t>pour </a:t>
            </a:r>
            <a:r>
              <a:rPr lang="fr-FR" dirty="0"/>
              <a:t>les institutions / acteurs qui octroient l'avantage</a:t>
            </a:r>
          </a:p>
          <a:p>
            <a:pPr lvl="1"/>
            <a:r>
              <a:rPr lang="fr-FR" dirty="0" smtClean="0"/>
              <a:t>certitude </a:t>
            </a:r>
            <a:r>
              <a:rPr lang="fr-FR" dirty="0"/>
              <a:t>: éviter les éventuels abus </a:t>
            </a:r>
          </a:p>
          <a:p>
            <a:pPr lvl="1"/>
            <a:r>
              <a:rPr lang="fr-FR" dirty="0" smtClean="0"/>
              <a:t>efficacité </a:t>
            </a:r>
            <a:r>
              <a:rPr lang="fr-FR" dirty="0"/>
              <a:t>: mettre rapidement à disposition toutes les informations nécessaires à l'octroi (statut social, </a:t>
            </a:r>
            <a:r>
              <a:rPr lang="fr-FR" dirty="0" smtClean="0"/>
              <a:t>domicile, ...)</a:t>
            </a:r>
            <a:endParaRPr lang="fr-FR" dirty="0"/>
          </a:p>
          <a:p>
            <a:endParaRPr lang="fr-BE" dirty="0"/>
          </a:p>
        </p:txBody>
      </p:sp>
      <p:sp>
        <p:nvSpPr>
          <p:cNvPr id="4" name="Slide Number Placeholder 3"/>
          <p:cNvSpPr>
            <a:spLocks noGrp="1"/>
          </p:cNvSpPr>
          <p:nvPr>
            <p:ph type="sldNum" sz="quarter" idx="4294967295"/>
          </p:nvPr>
        </p:nvSpPr>
        <p:spPr>
          <a:xfrm>
            <a:off x="8343900" y="6489700"/>
            <a:ext cx="750888" cy="365125"/>
          </a:xfrm>
        </p:spPr>
        <p:txBody>
          <a:bodyPr/>
          <a:lstStyle/>
          <a:p>
            <a:pPr>
              <a:defRPr/>
            </a:pPr>
            <a:fld id="{7A7F1E79-8225-48A0-95BD-5254C3720E2D}" type="slidenum">
              <a:rPr lang="en-GB" smtClean="0">
                <a:solidFill>
                  <a:prstClr val="white">
                    <a:lumMod val="50000"/>
                  </a:prstClr>
                </a:solidFill>
              </a:rPr>
              <a:pPr>
                <a:defRPr/>
              </a:pPr>
              <a:t>36</a:t>
            </a:fld>
            <a:endParaRPr lang="en-GB" dirty="0">
              <a:solidFill>
                <a:prstClr val="white">
                  <a:lumMod val="50000"/>
                </a:prstClr>
              </a:solidFill>
            </a:endParaRPr>
          </a:p>
        </p:txBody>
      </p:sp>
    </p:spTree>
    <p:extLst>
      <p:ext uri="{BB962C8B-B14F-4D97-AF65-F5344CB8AC3E}">
        <p14:creationId xmlns:p14="http://schemas.microsoft.com/office/powerpoint/2010/main" val="32569664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68313" y="188913"/>
            <a:ext cx="8229600" cy="922337"/>
          </a:xfrm>
        </p:spPr>
        <p:txBody>
          <a:bodyPr>
            <a:normAutofit/>
          </a:bodyPr>
          <a:lstStyle/>
          <a:p>
            <a:r>
              <a:rPr lang="fr-BE" dirty="0"/>
              <a:t>SSH - Statuts sociaux</a:t>
            </a:r>
          </a:p>
        </p:txBody>
      </p:sp>
      <p:sp>
        <p:nvSpPr>
          <p:cNvPr id="4" name="Slide Number Placeholder 3"/>
          <p:cNvSpPr>
            <a:spLocks noGrp="1"/>
          </p:cNvSpPr>
          <p:nvPr>
            <p:ph type="sldNum" sz="quarter" idx="4294967295"/>
          </p:nvPr>
        </p:nvSpPr>
        <p:spPr>
          <a:xfrm>
            <a:off x="8343900" y="6489700"/>
            <a:ext cx="750888" cy="365125"/>
          </a:xfrm>
        </p:spPr>
        <p:txBody>
          <a:bodyPr/>
          <a:lstStyle/>
          <a:p>
            <a:pPr>
              <a:defRPr/>
            </a:pPr>
            <a:fld id="{DB15C271-D95B-4495-BF06-02EB3913D729}" type="slidenum">
              <a:rPr lang="en-GB" smtClean="0"/>
              <a:pPr>
                <a:defRPr/>
              </a:pPr>
              <a:t>37</a:t>
            </a:fld>
            <a:endParaRPr lang="fr-BE" dirty="0"/>
          </a:p>
        </p:txBody>
      </p:sp>
      <p:sp>
        <p:nvSpPr>
          <p:cNvPr id="14341" name="AutoShape 5"/>
          <p:cNvSpPr>
            <a:spLocks noChangeAspect="1" noChangeArrowheads="1"/>
          </p:cNvSpPr>
          <p:nvPr/>
        </p:nvSpPr>
        <p:spPr bwMode="auto">
          <a:xfrm>
            <a:off x="0" y="1125538"/>
            <a:ext cx="7705725"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BE" altLang="fr-FR" sz="1800"/>
          </a:p>
        </p:txBody>
      </p:sp>
      <p:sp>
        <p:nvSpPr>
          <p:cNvPr id="2" name="Content Placeholder 1"/>
          <p:cNvSpPr>
            <a:spLocks noGrp="1"/>
          </p:cNvSpPr>
          <p:nvPr>
            <p:ph idx="1"/>
          </p:nvPr>
        </p:nvSpPr>
        <p:spPr>
          <a:xfrm>
            <a:off x="457200" y="1556792"/>
            <a:ext cx="8229600" cy="482453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fr-BE" dirty="0"/>
              <a:t>les </a:t>
            </a:r>
            <a:r>
              <a:rPr lang="fr-BE" dirty="0" smtClean="0"/>
              <a:t>citoyens </a:t>
            </a:r>
            <a:r>
              <a:rPr lang="fr-BE" dirty="0"/>
              <a:t>sont </a:t>
            </a:r>
            <a:r>
              <a:rPr lang="fr-BE" dirty="0" smtClean="0"/>
              <a:t>connus dans ce projet avec </a:t>
            </a:r>
            <a:r>
              <a:rPr lang="fr-BE" dirty="0"/>
              <a:t>des statuts sociaux en provenance des institutions suivantes :  </a:t>
            </a:r>
          </a:p>
          <a:p>
            <a:pPr lvl="1"/>
            <a:r>
              <a:rPr lang="fr-FR" dirty="0"/>
              <a:t>Service fédéral des pensions (ex. garantie de revenus aux personnes âgées - GRAPA)</a:t>
            </a:r>
          </a:p>
          <a:p>
            <a:pPr lvl="1"/>
            <a:r>
              <a:rPr lang="fr-FR" dirty="0"/>
              <a:t>CPAS (ex. revenu d'intégration)</a:t>
            </a:r>
          </a:p>
          <a:p>
            <a:pPr lvl="1"/>
            <a:r>
              <a:rPr lang="fr-FR" dirty="0"/>
              <a:t>DG Personnes handicapées (ex. handicap reconnu, allocation de remplacement de revenu - ARR)</a:t>
            </a:r>
          </a:p>
          <a:p>
            <a:pPr lvl="1"/>
            <a:r>
              <a:rPr lang="fr-FR" dirty="0"/>
              <a:t>m</a:t>
            </a:r>
            <a:r>
              <a:rPr lang="fr-FR" dirty="0" smtClean="0"/>
              <a:t>utualités </a:t>
            </a:r>
            <a:r>
              <a:rPr lang="fr-FR" dirty="0"/>
              <a:t>(ex. intervention majorée - IM)</a:t>
            </a:r>
          </a:p>
          <a:p>
            <a:pPr lvl="1"/>
            <a:r>
              <a:rPr lang="fr-FR" dirty="0"/>
              <a:t>p</a:t>
            </a:r>
            <a:r>
              <a:rPr lang="fr-FR" dirty="0" smtClean="0"/>
              <a:t>rotection </a:t>
            </a:r>
            <a:r>
              <a:rPr lang="fr-FR" dirty="0"/>
              <a:t>sociale flamande (ex. allocation pour l'aide aux personnes âgées - AAPA)</a:t>
            </a:r>
          </a:p>
          <a:p>
            <a:pPr marL="0" indent="0">
              <a:buNone/>
            </a:pPr>
            <a:endParaRPr lang="fr-BE" dirty="0"/>
          </a:p>
          <a:p>
            <a:pPr lvl="1"/>
            <a:endParaRPr lang="fr-BE" dirty="0"/>
          </a:p>
          <a:p>
            <a:pPr lvl="2"/>
            <a:endParaRPr lang="fr-BE" dirty="0"/>
          </a:p>
          <a:p>
            <a:pPr lvl="2"/>
            <a:endParaRPr lang="fr-BE" dirty="0"/>
          </a:p>
        </p:txBody>
      </p:sp>
    </p:spTree>
    <p:extLst>
      <p:ext uri="{BB962C8B-B14F-4D97-AF65-F5344CB8AC3E}">
        <p14:creationId xmlns:p14="http://schemas.microsoft.com/office/powerpoint/2010/main" val="27050120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68313" y="188913"/>
            <a:ext cx="8229600" cy="922337"/>
          </a:xfrm>
        </p:spPr>
        <p:txBody>
          <a:bodyPr>
            <a:normAutofit/>
          </a:bodyPr>
          <a:lstStyle/>
          <a:p>
            <a:r>
              <a:rPr lang="fr-BE" dirty="0" smtClean="0">
                <a:solidFill>
                  <a:srgbClr val="0082B8"/>
                </a:solidFill>
              </a:rPr>
              <a:t>SSH </a:t>
            </a:r>
            <a:r>
              <a:rPr lang="fr-BE" dirty="0">
                <a:solidFill>
                  <a:srgbClr val="0082B8"/>
                </a:solidFill>
              </a:rPr>
              <a:t>- </a:t>
            </a:r>
            <a:r>
              <a:rPr lang="fr-BE" dirty="0" smtClean="0">
                <a:solidFill>
                  <a:srgbClr val="0082B8"/>
                </a:solidFill>
              </a:rPr>
              <a:t>Approche</a:t>
            </a:r>
          </a:p>
        </p:txBody>
      </p:sp>
      <p:sp>
        <p:nvSpPr>
          <p:cNvPr id="4" name="Slide Number Placeholder 3"/>
          <p:cNvSpPr>
            <a:spLocks noGrp="1"/>
          </p:cNvSpPr>
          <p:nvPr>
            <p:ph type="sldNum" sz="quarter" idx="4294967295"/>
          </p:nvPr>
        </p:nvSpPr>
        <p:spPr>
          <a:xfrm>
            <a:off x="8343900" y="6489700"/>
            <a:ext cx="750888" cy="365125"/>
          </a:xfrm>
        </p:spPr>
        <p:txBody>
          <a:bodyPr/>
          <a:lstStyle/>
          <a:p>
            <a:pPr>
              <a:defRPr/>
            </a:pPr>
            <a:fld id="{DB15C271-D95B-4495-BF06-02EB3913D729}" type="slidenum">
              <a:rPr lang="en-GB" smtClean="0"/>
              <a:pPr>
                <a:defRPr/>
              </a:pPr>
              <a:t>38</a:t>
            </a:fld>
            <a:endParaRPr lang="fr-BE" dirty="0"/>
          </a:p>
        </p:txBody>
      </p:sp>
      <p:sp>
        <p:nvSpPr>
          <p:cNvPr id="14341" name="AutoShape 5"/>
          <p:cNvSpPr>
            <a:spLocks noChangeAspect="1" noChangeArrowheads="1"/>
          </p:cNvSpPr>
          <p:nvPr/>
        </p:nvSpPr>
        <p:spPr bwMode="auto">
          <a:xfrm>
            <a:off x="0" y="1125538"/>
            <a:ext cx="7705725"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BE" altLang="fr-FR" sz="1800"/>
          </a:p>
        </p:txBody>
      </p:sp>
      <p:sp>
        <p:nvSpPr>
          <p:cNvPr id="2" name="Content Placeholder 1"/>
          <p:cNvSpPr>
            <a:spLocks noGrp="1"/>
          </p:cNvSpPr>
          <p:nvPr>
            <p:ph idx="1"/>
          </p:nvPr>
        </p:nvSpPr>
        <p:spPr>
          <a:xfrm>
            <a:off x="457200" y="1556792"/>
            <a:ext cx="8229600" cy="482453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tabLst>
                <a:tab pos="722313" algn="l"/>
              </a:tabLst>
            </a:pPr>
            <a:r>
              <a:rPr lang="fr-FR" dirty="0" smtClean="0"/>
              <a:t>octroi </a:t>
            </a:r>
            <a:r>
              <a:rPr lang="fr-FR" dirty="0"/>
              <a:t>automatique des droits complémentaires</a:t>
            </a:r>
          </a:p>
          <a:p>
            <a:pPr lvl="1">
              <a:tabLst>
                <a:tab pos="722313" algn="l"/>
              </a:tabLst>
            </a:pPr>
            <a:r>
              <a:rPr lang="fr-FR" dirty="0" smtClean="0"/>
              <a:t>scénario </a:t>
            </a:r>
            <a:r>
              <a:rPr lang="fr-FR" dirty="0"/>
              <a:t>de prédilection</a:t>
            </a:r>
          </a:p>
          <a:p>
            <a:pPr lvl="1">
              <a:tabLst>
                <a:tab pos="722313" algn="l"/>
              </a:tabLst>
            </a:pPr>
            <a:r>
              <a:rPr lang="fr-FR" dirty="0" smtClean="0"/>
              <a:t>techniquement </a:t>
            </a:r>
            <a:r>
              <a:rPr lang="fr-FR" dirty="0"/>
              <a:t>plus simple depuis 2016 (statuts sociaux harmonisés - nouveaux outils, entre autres "base de données tampon" à la BCSS)</a:t>
            </a:r>
          </a:p>
          <a:p>
            <a:pPr lvl="1">
              <a:tabLst>
                <a:tab pos="722313" algn="l"/>
              </a:tabLst>
            </a:pPr>
            <a:r>
              <a:rPr lang="fr-FR" dirty="0" smtClean="0"/>
              <a:t>simple </a:t>
            </a:r>
            <a:r>
              <a:rPr lang="fr-FR" dirty="0"/>
              <a:t>pour le citoyen</a:t>
            </a:r>
          </a:p>
          <a:p>
            <a:pPr lvl="1">
              <a:tabLst>
                <a:tab pos="722313" algn="l"/>
              </a:tabLst>
            </a:pPr>
            <a:r>
              <a:rPr lang="fr-FR" dirty="0" smtClean="0"/>
              <a:t>la </a:t>
            </a:r>
            <a:r>
              <a:rPr lang="fr-FR" dirty="0"/>
              <a:t>meilleure solution pour éviter le "non-</a:t>
            </a:r>
            <a:r>
              <a:rPr lang="fr-FR" dirty="0" err="1"/>
              <a:t>take</a:t>
            </a:r>
            <a:r>
              <a:rPr lang="fr-FR" dirty="0"/>
              <a:t>-up"</a:t>
            </a:r>
          </a:p>
          <a:p>
            <a:pPr>
              <a:tabLst>
                <a:tab pos="722313" algn="l"/>
              </a:tabLst>
            </a:pPr>
            <a:endParaRPr lang="fr-FR" sz="400" dirty="0"/>
          </a:p>
          <a:p>
            <a:pPr>
              <a:tabLst>
                <a:tab pos="722313" algn="l"/>
              </a:tabLst>
            </a:pPr>
            <a:r>
              <a:rPr lang="fr-FR" dirty="0" smtClean="0"/>
              <a:t>faciliter </a:t>
            </a:r>
            <a:r>
              <a:rPr lang="fr-FR" dirty="0"/>
              <a:t>l'octroi sur demande</a:t>
            </a:r>
          </a:p>
          <a:p>
            <a:pPr lvl="1">
              <a:tabLst>
                <a:tab pos="722313" algn="l"/>
              </a:tabLst>
            </a:pPr>
            <a:r>
              <a:rPr lang="fr-FR" dirty="0" smtClean="0"/>
              <a:t>consultation </a:t>
            </a:r>
            <a:r>
              <a:rPr lang="fr-FR" dirty="0"/>
              <a:t>en ligne (entre autres STIB, SNCB, TEC...)</a:t>
            </a:r>
          </a:p>
          <a:p>
            <a:pPr lvl="1">
              <a:tabLst>
                <a:tab pos="722313" algn="l"/>
              </a:tabLst>
            </a:pPr>
            <a:r>
              <a:rPr lang="fr-FR" dirty="0" smtClean="0"/>
              <a:t>complémentaire </a:t>
            </a:r>
            <a:r>
              <a:rPr lang="fr-FR" dirty="0"/>
              <a:t>: "</a:t>
            </a:r>
            <a:r>
              <a:rPr lang="fr-FR" dirty="0" err="1"/>
              <a:t>app</a:t>
            </a:r>
            <a:r>
              <a:rPr lang="fr-FR" dirty="0"/>
              <a:t>" ou application web </a:t>
            </a:r>
            <a:r>
              <a:rPr lang="fr-FR" dirty="0" err="1"/>
              <a:t>MyBEnefits</a:t>
            </a:r>
            <a:r>
              <a:rPr lang="fr-FR" dirty="0"/>
              <a:t> - </a:t>
            </a:r>
            <a:r>
              <a:rPr lang="fr-FR" dirty="0">
                <a:solidFill>
                  <a:srgbClr val="0082B8"/>
                </a:solidFill>
              </a:rPr>
              <a:t>n</a:t>
            </a:r>
            <a:r>
              <a:rPr lang="fr-FR" dirty="0" smtClean="0">
                <a:solidFill>
                  <a:srgbClr val="0082B8"/>
                </a:solidFill>
              </a:rPr>
              <a:t>ouveau</a:t>
            </a:r>
            <a:endParaRPr lang="fr-FR" dirty="0">
              <a:solidFill>
                <a:srgbClr val="0082B8"/>
              </a:solidFill>
            </a:endParaRPr>
          </a:p>
          <a:p>
            <a:pPr lvl="1">
              <a:tabLst>
                <a:tab pos="722313" algn="l"/>
              </a:tabLst>
            </a:pPr>
            <a:r>
              <a:rPr lang="fr-FR" dirty="0" smtClean="0"/>
              <a:t>grand </a:t>
            </a:r>
            <a:r>
              <a:rPr lang="fr-FR" dirty="0"/>
              <a:t>potentiel</a:t>
            </a:r>
          </a:p>
          <a:p>
            <a:pPr lvl="1">
              <a:tabLst>
                <a:tab pos="722313" algn="l"/>
              </a:tabLst>
            </a:pPr>
            <a:r>
              <a:rPr lang="fr-FR" dirty="0" smtClean="0"/>
              <a:t>éviter </a:t>
            </a:r>
            <a:r>
              <a:rPr lang="fr-FR" dirty="0"/>
              <a:t>la surcharge administrative avec les attestations papier</a:t>
            </a:r>
            <a:endParaRPr lang="fr-BE" dirty="0"/>
          </a:p>
          <a:p>
            <a:pPr lvl="1"/>
            <a:endParaRPr lang="fr-BE" dirty="0"/>
          </a:p>
          <a:p>
            <a:pPr lvl="2"/>
            <a:endParaRPr lang="fr-BE" dirty="0"/>
          </a:p>
          <a:p>
            <a:pPr lvl="2"/>
            <a:endParaRPr lang="fr-BE" dirty="0"/>
          </a:p>
        </p:txBody>
      </p:sp>
    </p:spTree>
    <p:extLst>
      <p:ext uri="{BB962C8B-B14F-4D97-AF65-F5344CB8AC3E}">
        <p14:creationId xmlns:p14="http://schemas.microsoft.com/office/powerpoint/2010/main" val="10463471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fr-BE" altLang="en-US" smtClean="0">
                <a:sym typeface="Arial" charset="0"/>
              </a:rPr>
              <a:t>SSH - MyBEnefits </a:t>
            </a:r>
            <a:endParaRPr lang="fr-BE" dirty="0" smtClean="0"/>
          </a:p>
        </p:txBody>
      </p:sp>
      <p:sp>
        <p:nvSpPr>
          <p:cNvPr id="2" name="Content Placeholder 1"/>
          <p:cNvSpPr>
            <a:spLocks noGrp="1"/>
          </p:cNvSpPr>
          <p:nvPr>
            <p:ph idx="1"/>
          </p:nvPr>
        </p:nvSpPr>
        <p:spPr/>
        <p:txBody>
          <a:bodyPr>
            <a:normAutofit lnSpcReduction="10000"/>
          </a:bodyPr>
          <a:lstStyle/>
          <a:p>
            <a:r>
              <a:rPr lang="fr-FR" dirty="0"/>
              <a:t>l</a:t>
            </a:r>
            <a:r>
              <a:rPr lang="fr-FR" dirty="0" smtClean="0"/>
              <a:t>e citoyen peut lui-même consulter et démontrer son statut social</a:t>
            </a:r>
          </a:p>
          <a:p>
            <a:r>
              <a:rPr lang="fr-FR" dirty="0" smtClean="0"/>
              <a:t>solution via une </a:t>
            </a:r>
            <a:r>
              <a:rPr lang="fr-FR" dirty="0" err="1" smtClean="0"/>
              <a:t>app</a:t>
            </a:r>
            <a:r>
              <a:rPr lang="fr-FR" dirty="0" smtClean="0"/>
              <a:t> mobile et une application web</a:t>
            </a:r>
          </a:p>
          <a:p>
            <a:pPr lvl="1"/>
            <a:r>
              <a:rPr lang="fr-FR" dirty="0" smtClean="0"/>
              <a:t>statut social connu du citoyen </a:t>
            </a:r>
          </a:p>
          <a:p>
            <a:pPr lvl="1"/>
            <a:r>
              <a:rPr lang="fr-FR" dirty="0" smtClean="0"/>
              <a:t>à terme : + membres de la famille de moins de 13 ans</a:t>
            </a:r>
            <a:endParaRPr lang="fr-BE" dirty="0" smtClean="0"/>
          </a:p>
          <a:p>
            <a:r>
              <a:rPr lang="fr-FR" dirty="0" smtClean="0"/>
              <a:t>2 groupes cibles</a:t>
            </a:r>
          </a:p>
          <a:p>
            <a:pPr lvl="1"/>
            <a:r>
              <a:rPr lang="fr-FR" dirty="0" smtClean="0"/>
              <a:t>citoyen : l’outil en ligne lui permet de consulter son statut et d’en apporter la preuve pour obtenir des droits complémentaires</a:t>
            </a:r>
          </a:p>
          <a:p>
            <a:pPr lvl="1"/>
            <a:r>
              <a:rPr lang="fr-FR" dirty="0" smtClean="0"/>
              <a:t>utilisateurs professionnels : </a:t>
            </a:r>
          </a:p>
          <a:p>
            <a:pPr lvl="2"/>
            <a:r>
              <a:rPr lang="fr-FR" dirty="0" smtClean="0"/>
              <a:t>acteurs qui ne travaillent pas directement avec la BCSS (ex. : centres sportifs, garderies, musées, centres de loisirs, parcs récréatifs...)</a:t>
            </a:r>
          </a:p>
          <a:p>
            <a:pPr lvl="2"/>
            <a:r>
              <a:rPr lang="fr-FR" dirty="0" smtClean="0"/>
              <a:t>acteurs qui ne disposent pas (encore) d'un flux de données automatique </a:t>
            </a:r>
            <a:br>
              <a:rPr lang="fr-FR" dirty="0" smtClean="0"/>
            </a:br>
            <a:r>
              <a:rPr lang="fr-FR" dirty="0" smtClean="0"/>
              <a:t>(ex. : carte accompagnateur de la SNCB, assistance juridique pro deo, réduction de la taxe communale...)  </a:t>
            </a:r>
          </a:p>
          <a:p>
            <a:pPr lvl="2"/>
            <a:r>
              <a:rPr lang="fr-FR" dirty="0" smtClean="0"/>
              <a:t>contrôle des données actuelles / très récentes</a:t>
            </a:r>
          </a:p>
          <a:p>
            <a:pPr lvl="2"/>
            <a:r>
              <a:rPr lang="fr-FR" dirty="0" smtClean="0"/>
              <a:t>pas d'intégration technique requise</a:t>
            </a:r>
          </a:p>
          <a:p>
            <a:pPr lvl="1"/>
            <a:endParaRPr lang="fr-FR" dirty="0" smtClean="0"/>
          </a:p>
        </p:txBody>
      </p:sp>
      <p:sp>
        <p:nvSpPr>
          <p:cNvPr id="4" name="Slide Number Placeholder 3"/>
          <p:cNvSpPr>
            <a:spLocks noGrp="1"/>
          </p:cNvSpPr>
          <p:nvPr>
            <p:ph type="sldNum" sz="quarter" idx="10"/>
          </p:nvPr>
        </p:nvSpPr>
        <p:spPr/>
        <p:txBody>
          <a:bodyPr/>
          <a:lstStyle/>
          <a:p>
            <a:fld id="{DB15C271-D95B-4495-BF06-02EB3913D729}" type="slidenum">
              <a:rPr lang="en-GB" smtClean="0"/>
              <a:pPr/>
              <a:t>39</a:t>
            </a:fld>
            <a:endParaRPr lang="fr-BE" dirty="0"/>
          </a:p>
        </p:txBody>
      </p:sp>
      <p:sp>
        <p:nvSpPr>
          <p:cNvPr id="14341" name="AutoShape 5"/>
          <p:cNvSpPr>
            <a:spLocks noChangeAspect="1" noChangeArrowheads="1"/>
          </p:cNvSpPr>
          <p:nvPr/>
        </p:nvSpPr>
        <p:spPr bwMode="auto">
          <a:xfrm>
            <a:off x="0" y="1125538"/>
            <a:ext cx="7705725"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BE" altLang="fr-FR" sz="1800"/>
          </a:p>
        </p:txBody>
      </p:sp>
    </p:spTree>
    <p:extLst>
      <p:ext uri="{BB962C8B-B14F-4D97-AF65-F5344CB8AC3E}">
        <p14:creationId xmlns:p14="http://schemas.microsoft.com/office/powerpoint/2010/main" val="2087744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fr-BE" altLang="en-US" smtClean="0"/>
              <a:t>Facts &amp; Figures 2018</a:t>
            </a:r>
            <a:endParaRPr lang="en-US" altLang="en-US" dirty="0" smtClean="0"/>
          </a:p>
        </p:txBody>
      </p:sp>
      <p:sp>
        <p:nvSpPr>
          <p:cNvPr id="16387" name="Content Placeholder 2"/>
          <p:cNvSpPr>
            <a:spLocks noGrp="1"/>
          </p:cNvSpPr>
          <p:nvPr>
            <p:ph idx="1"/>
          </p:nvPr>
        </p:nvSpPr>
        <p:spPr/>
        <p:txBody>
          <a:bodyPr>
            <a:normAutofit fontScale="92500" lnSpcReduction="20000"/>
          </a:bodyPr>
          <a:lstStyle/>
          <a:p>
            <a:r>
              <a:rPr lang="fr-BE" altLang="en-US" dirty="0" smtClean="0"/>
              <a:t>Cellule Identification</a:t>
            </a:r>
          </a:p>
          <a:p>
            <a:pPr lvl="1"/>
            <a:r>
              <a:rPr lang="fr-BE" altLang="en-US" dirty="0" smtClean="0"/>
              <a:t>update Bis : </a:t>
            </a:r>
            <a:r>
              <a:rPr lang="fr-BE" altLang="en-US" dirty="0" smtClean="0">
                <a:solidFill>
                  <a:srgbClr val="0082B8"/>
                </a:solidFill>
              </a:rPr>
              <a:t>11.657</a:t>
            </a:r>
            <a:r>
              <a:rPr lang="fr-BE" altLang="en-US" dirty="0" smtClean="0"/>
              <a:t> (11.939 en 2017)</a:t>
            </a:r>
          </a:p>
          <a:p>
            <a:pPr lvl="1"/>
            <a:r>
              <a:rPr lang="fr-BE" altLang="en-US" dirty="0" smtClean="0"/>
              <a:t>update RAD : </a:t>
            </a:r>
            <a:r>
              <a:rPr lang="fr-BE" altLang="en-US" dirty="0" smtClean="0">
                <a:solidFill>
                  <a:srgbClr val="0082B8"/>
                </a:solidFill>
              </a:rPr>
              <a:t>29.209</a:t>
            </a:r>
            <a:r>
              <a:rPr lang="fr-BE" altLang="en-US" dirty="0" smtClean="0"/>
              <a:t> (13.990 en 2017)</a:t>
            </a:r>
          </a:p>
          <a:p>
            <a:pPr lvl="1"/>
            <a:r>
              <a:rPr lang="fr-BE" altLang="en-US" dirty="0" smtClean="0"/>
              <a:t>mutations Radiés : </a:t>
            </a:r>
            <a:r>
              <a:rPr lang="fr-BE" altLang="en-US" dirty="0" smtClean="0">
                <a:solidFill>
                  <a:srgbClr val="0082B8"/>
                </a:solidFill>
              </a:rPr>
              <a:t>9.183</a:t>
            </a:r>
            <a:r>
              <a:rPr lang="fr-BE" altLang="en-US" dirty="0" smtClean="0"/>
              <a:t> (4.397 en 2017)</a:t>
            </a:r>
          </a:p>
          <a:p>
            <a:pPr lvl="1"/>
            <a:r>
              <a:rPr lang="fr-BE" altLang="en-US" dirty="0" smtClean="0"/>
              <a:t>adresses provisoires RAD : </a:t>
            </a:r>
            <a:r>
              <a:rPr lang="fr-BE" altLang="en-US" dirty="0" smtClean="0">
                <a:solidFill>
                  <a:srgbClr val="0082B8"/>
                </a:solidFill>
              </a:rPr>
              <a:t>58.336</a:t>
            </a:r>
            <a:r>
              <a:rPr lang="fr-BE" altLang="en-US" dirty="0" smtClean="0"/>
              <a:t> (53.251 en 2017)</a:t>
            </a:r>
          </a:p>
          <a:p>
            <a:pPr lvl="1"/>
            <a:r>
              <a:rPr lang="fr-BE" altLang="en-US" dirty="0" smtClean="0"/>
              <a:t>remplacements : </a:t>
            </a:r>
            <a:r>
              <a:rPr lang="fr-BE" altLang="en-US" dirty="0" smtClean="0">
                <a:solidFill>
                  <a:srgbClr val="0082B8"/>
                </a:solidFill>
              </a:rPr>
              <a:t>11.200</a:t>
            </a:r>
            <a:r>
              <a:rPr lang="fr-BE" altLang="en-US" dirty="0" smtClean="0"/>
              <a:t> (10.233 en 2017)</a:t>
            </a:r>
          </a:p>
          <a:p>
            <a:pPr lvl="1"/>
            <a:r>
              <a:rPr lang="fr-BE" altLang="en-US" dirty="0" smtClean="0"/>
              <a:t>remplacements NI (</a:t>
            </a:r>
            <a:r>
              <a:rPr lang="fr-BE" altLang="en-US" dirty="0" err="1" smtClean="0"/>
              <a:t>NouvellesInscriptions</a:t>
            </a:r>
            <a:r>
              <a:rPr lang="fr-BE" altLang="en-US" dirty="0" smtClean="0"/>
              <a:t>) : </a:t>
            </a:r>
            <a:r>
              <a:rPr lang="fr-BE" altLang="en-US" dirty="0" smtClean="0">
                <a:solidFill>
                  <a:srgbClr val="0082B8"/>
                </a:solidFill>
              </a:rPr>
              <a:t>50.234</a:t>
            </a:r>
            <a:r>
              <a:rPr lang="fr-BE" altLang="en-US" dirty="0" smtClean="0"/>
              <a:t> (49.450 en 2017)</a:t>
            </a:r>
          </a:p>
          <a:p>
            <a:r>
              <a:rPr lang="fr-BE" altLang="en-US" dirty="0" smtClean="0"/>
              <a:t>gestion des programmes</a:t>
            </a:r>
          </a:p>
          <a:p>
            <a:pPr lvl="1"/>
            <a:r>
              <a:rPr lang="en-US" altLang="en-US" dirty="0" smtClean="0"/>
              <a:t> </a:t>
            </a:r>
            <a:r>
              <a:rPr lang="en-US" dirty="0" smtClean="0">
                <a:solidFill>
                  <a:srgbClr val="0082B8"/>
                </a:solidFill>
              </a:rPr>
              <a:t>22.420.280</a:t>
            </a:r>
            <a:r>
              <a:rPr lang="en-US" altLang="en-US" dirty="0" smtClean="0"/>
              <a:t> </a:t>
            </a:r>
            <a:r>
              <a:rPr lang="fr-FR" altLang="en-US" dirty="0" smtClean="0"/>
              <a:t>personnes différentes dans le répertoire des références </a:t>
            </a:r>
            <a:r>
              <a:rPr lang="en-US" altLang="en-US" dirty="0" smtClean="0"/>
              <a:t>(21.777.940 en 2017)</a:t>
            </a:r>
            <a:r>
              <a:rPr lang="fr-FR" altLang="en-US" dirty="0" smtClean="0"/>
              <a:t> </a:t>
            </a:r>
          </a:p>
          <a:p>
            <a:pPr lvl="1"/>
            <a:r>
              <a:rPr lang="fr-FR" altLang="en-US" dirty="0" smtClean="0"/>
              <a:t>en moyenne toute personne est connue dans </a:t>
            </a:r>
            <a:r>
              <a:rPr lang="fr-FR" altLang="en-US" dirty="0" smtClean="0">
                <a:solidFill>
                  <a:srgbClr val="0082B8"/>
                </a:solidFill>
              </a:rPr>
              <a:t>13,21</a:t>
            </a:r>
            <a:r>
              <a:rPr lang="fr-FR" altLang="en-US" dirty="0" smtClean="0"/>
              <a:t> secteurs (12,89 en 2017) </a:t>
            </a:r>
          </a:p>
          <a:p>
            <a:pPr lvl="1"/>
            <a:r>
              <a:rPr lang="fr-FR" altLang="en-US" dirty="0" smtClean="0"/>
              <a:t> </a:t>
            </a:r>
            <a:r>
              <a:rPr lang="en-US" altLang="en-US" dirty="0" smtClean="0">
                <a:solidFill>
                  <a:srgbClr val="0082B8"/>
                </a:solidFill>
              </a:rPr>
              <a:t>268.657.006</a:t>
            </a:r>
            <a:r>
              <a:rPr lang="fr-FR" altLang="en-US" dirty="0" smtClean="0"/>
              <a:t> ‘dossiers actifs’ dans le répertoire des personnes (242.547.388 en 2017)</a:t>
            </a:r>
          </a:p>
          <a:p>
            <a:pPr lvl="1"/>
            <a:r>
              <a:rPr lang="fr-FR" altLang="en-US" dirty="0" smtClean="0"/>
              <a:t>traitements dans les 7 jours des </a:t>
            </a:r>
            <a:r>
              <a:rPr lang="fr-FR" altLang="en-US" dirty="0" smtClean="0">
                <a:solidFill>
                  <a:srgbClr val="0082B8"/>
                </a:solidFill>
              </a:rPr>
              <a:t>1.834</a:t>
            </a:r>
            <a:r>
              <a:rPr lang="fr-FR" altLang="en-US" dirty="0" smtClean="0"/>
              <a:t> demandes &gt; des huissiers de justice concernant l’accès à des données sociales à caractère personnel (1.865 en 2017) </a:t>
            </a:r>
            <a:br>
              <a:rPr lang="fr-FR" altLang="en-US" dirty="0" smtClean="0"/>
            </a:br>
            <a:endParaRPr lang="fr-FR" altLang="en-US" dirty="0"/>
          </a:p>
        </p:txBody>
      </p:sp>
      <p:sp>
        <p:nvSpPr>
          <p:cNvPr id="4" name="Slide Number Placeholder 3"/>
          <p:cNvSpPr>
            <a:spLocks noGrp="1"/>
          </p:cNvSpPr>
          <p:nvPr>
            <p:ph type="sldNum" sz="quarter" idx="10"/>
          </p:nvPr>
        </p:nvSpPr>
        <p:spPr/>
        <p:txBody>
          <a:bodyPr/>
          <a:lstStyle/>
          <a:p>
            <a:fld id="{14BDAAAA-7080-4706-9A75-5C60FD0F9F6B}" type="slidenum">
              <a:rPr lang="en-GB" smtClean="0"/>
              <a:pPr/>
              <a:t>4</a:t>
            </a:fld>
            <a:endParaRPr lang="en-GB" dirty="0"/>
          </a:p>
        </p:txBody>
      </p:sp>
    </p:spTree>
    <p:extLst>
      <p:ext uri="{BB962C8B-B14F-4D97-AF65-F5344CB8AC3E}">
        <p14:creationId xmlns:p14="http://schemas.microsoft.com/office/powerpoint/2010/main" val="14652410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solidFill>
                  <a:srgbClr val="0082B8"/>
                </a:solidFill>
              </a:rPr>
              <a:t>Application mobile</a:t>
            </a:r>
            <a:endParaRPr lang="fr-BE" dirty="0">
              <a:solidFill>
                <a:srgbClr val="0082B8"/>
              </a:solidFill>
            </a:endParaRPr>
          </a:p>
        </p:txBody>
      </p:sp>
      <p:sp>
        <p:nvSpPr>
          <p:cNvPr id="4" name="Slide Number Placeholder 3"/>
          <p:cNvSpPr>
            <a:spLocks noGrp="1"/>
          </p:cNvSpPr>
          <p:nvPr>
            <p:ph type="sldNum" sz="quarter" idx="4294967295"/>
          </p:nvPr>
        </p:nvSpPr>
        <p:spPr>
          <a:xfrm>
            <a:off x="8343900" y="6489700"/>
            <a:ext cx="750888" cy="365125"/>
          </a:xfrm>
        </p:spPr>
        <p:txBody>
          <a:bodyPr/>
          <a:lstStyle/>
          <a:p>
            <a:pPr>
              <a:defRPr/>
            </a:pPr>
            <a:fld id="{7A7F1E79-8225-48A0-95BD-5254C3720E2D}" type="slidenum">
              <a:rPr lang="en-GB" smtClean="0">
                <a:solidFill>
                  <a:prstClr val="white">
                    <a:lumMod val="50000"/>
                  </a:prstClr>
                </a:solidFill>
              </a:rPr>
              <a:pPr>
                <a:defRPr/>
              </a:pPr>
              <a:t>40</a:t>
            </a:fld>
            <a:endParaRPr lang="en-GB" dirty="0">
              <a:solidFill>
                <a:prstClr val="white">
                  <a:lumMod val="50000"/>
                </a:prstClr>
              </a:solidFill>
            </a:endParaRPr>
          </a:p>
        </p:txBody>
      </p:sp>
      <p:sp>
        <p:nvSpPr>
          <p:cNvPr id="3" name="Content Placeholder 2"/>
          <p:cNvSpPr>
            <a:spLocks noGrp="1"/>
          </p:cNvSpPr>
          <p:nvPr>
            <p:ph idx="1"/>
          </p:nvPr>
        </p:nvSpPr>
        <p:spPr>
          <a:xfrm>
            <a:off x="457200" y="1196752"/>
            <a:ext cx="8229600" cy="5400600"/>
          </a:xfrm>
        </p:spPr>
        <p:txBody>
          <a:bodyPr>
            <a:normAutofit lnSpcReduction="10000"/>
          </a:bodyPr>
          <a:lstStyle/>
          <a:p>
            <a:endParaRPr lang="fr-BE" dirty="0" smtClean="0"/>
          </a:p>
          <a:p>
            <a:endParaRPr lang="fr-BE" dirty="0"/>
          </a:p>
          <a:p>
            <a:endParaRPr lang="fr-BE" dirty="0" smtClean="0"/>
          </a:p>
          <a:p>
            <a:endParaRPr lang="fr-BE" dirty="0"/>
          </a:p>
          <a:p>
            <a:endParaRPr lang="fr-BE" dirty="0" smtClean="0"/>
          </a:p>
          <a:p>
            <a:endParaRPr lang="fr-BE" dirty="0"/>
          </a:p>
          <a:p>
            <a:endParaRPr lang="fr-BE" dirty="0" smtClean="0"/>
          </a:p>
          <a:p>
            <a:endParaRPr lang="fr-BE" dirty="0"/>
          </a:p>
          <a:p>
            <a:endParaRPr lang="fr-BE" dirty="0" smtClean="0"/>
          </a:p>
          <a:p>
            <a:endParaRPr lang="fr-BE" dirty="0"/>
          </a:p>
          <a:p>
            <a:endParaRPr lang="fr-BE" dirty="0" smtClean="0"/>
          </a:p>
          <a:p>
            <a:pPr marL="0" indent="0">
              <a:buNone/>
            </a:pPr>
            <a:r>
              <a:rPr lang="fr-BE" dirty="0" smtClean="0">
                <a:sym typeface="Wingdings" panose="05000000000000000000" pitchFamily="2" charset="2"/>
              </a:rPr>
              <a:t></a:t>
            </a:r>
            <a:r>
              <a:rPr lang="fr-BE" dirty="0" smtClean="0"/>
              <a:t>disponible pour les appareils Android (Google Play)</a:t>
            </a:r>
          </a:p>
          <a:p>
            <a:pPr marL="0" indent="0">
              <a:buNone/>
            </a:pPr>
            <a:r>
              <a:rPr lang="fr-BE" dirty="0" smtClean="0">
                <a:sym typeface="Wingdings" panose="05000000000000000000" pitchFamily="2" charset="2"/>
              </a:rPr>
              <a:t>disponible aussi via www.mybenefits.fgov.be</a:t>
            </a:r>
            <a:endParaRPr lang="fr-BE" dirty="0"/>
          </a:p>
        </p:txBody>
      </p:sp>
      <p:pic>
        <p:nvPicPr>
          <p:cNvPr id="7"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328141" y="1196976"/>
            <a:ext cx="2467995" cy="43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86945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solidFill>
                  <a:srgbClr val="0082B8"/>
                </a:solidFill>
              </a:rPr>
              <a:t>MyBEnefits.fgov.be</a:t>
            </a:r>
            <a:endParaRPr lang="en-US" dirty="0">
              <a:solidFill>
                <a:srgbClr val="0082B8"/>
              </a:solidFill>
            </a:endParaRPr>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41</a:t>
            </a:fld>
            <a:endParaRPr lang="en-GB" dirty="0"/>
          </a:p>
        </p:txBody>
      </p:sp>
      <p:pic>
        <p:nvPicPr>
          <p:cNvPr id="5" name="Picture 4"/>
          <p:cNvPicPr>
            <a:picLocks noChangeAspect="1"/>
          </p:cNvPicPr>
          <p:nvPr/>
        </p:nvPicPr>
        <p:blipFill rotWithShape="1">
          <a:blip r:embed="rId2"/>
          <a:srcRect l="2148" t="1023" r="6141" b="20218"/>
          <a:stretch/>
        </p:blipFill>
        <p:spPr>
          <a:xfrm>
            <a:off x="-36512" y="1313383"/>
            <a:ext cx="9217024" cy="5544617"/>
          </a:xfrm>
          <a:prstGeom prst="rect">
            <a:avLst/>
          </a:prstGeom>
        </p:spPr>
      </p:pic>
    </p:spTree>
    <p:extLst>
      <p:ext uri="{BB962C8B-B14F-4D97-AF65-F5344CB8AC3E}">
        <p14:creationId xmlns:p14="http://schemas.microsoft.com/office/powerpoint/2010/main" val="13454444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57200" y="1196752"/>
            <a:ext cx="8229600"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Calibri" panose="020F050202020403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Calibri" panose="020F050202020403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BE" smtClean="0"/>
          </a:p>
          <a:p>
            <a:endParaRPr lang="fr-BE" smtClean="0"/>
          </a:p>
          <a:p>
            <a:endParaRPr lang="fr-BE" smtClean="0"/>
          </a:p>
          <a:p>
            <a:endParaRPr lang="fr-BE" smtClean="0"/>
          </a:p>
          <a:p>
            <a:endParaRPr lang="fr-BE" smtClean="0"/>
          </a:p>
          <a:p>
            <a:endParaRPr lang="fr-BE" smtClean="0"/>
          </a:p>
          <a:p>
            <a:endParaRPr lang="fr-BE" smtClean="0"/>
          </a:p>
          <a:p>
            <a:endParaRPr lang="fr-BE" smtClean="0"/>
          </a:p>
          <a:p>
            <a:endParaRPr lang="fr-BE" smtClean="0"/>
          </a:p>
          <a:p>
            <a:endParaRPr lang="fr-BE" smtClean="0"/>
          </a:p>
          <a:p>
            <a:endParaRPr lang="fr-BE" smtClean="0"/>
          </a:p>
          <a:p>
            <a:endParaRPr lang="fr-BE" dirty="0" smtClean="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7594" y="1028309"/>
            <a:ext cx="7054963" cy="5606124"/>
          </a:xfrm>
        </p:spPr>
      </p:pic>
      <p:sp>
        <p:nvSpPr>
          <p:cNvPr id="7" name="TextBox 6"/>
          <p:cNvSpPr txBox="1"/>
          <p:nvPr/>
        </p:nvSpPr>
        <p:spPr>
          <a:xfrm>
            <a:off x="5209882" y="4077072"/>
            <a:ext cx="3528392" cy="646331"/>
          </a:xfrm>
          <a:prstGeom prst="rect">
            <a:avLst/>
          </a:prstGeom>
          <a:noFill/>
          <a:ln>
            <a:solidFill>
              <a:srgbClr val="0070C0"/>
            </a:solidFill>
          </a:ln>
        </p:spPr>
        <p:txBody>
          <a:bodyPr wrap="square" rtlCol="0">
            <a:spAutoFit/>
          </a:bodyPr>
          <a:lstStyle/>
          <a:p>
            <a:pPr marL="285750" indent="-285750">
              <a:buFontTx/>
              <a:buChar char="-"/>
            </a:pPr>
            <a:r>
              <a:rPr lang="fr-FR" dirty="0"/>
              <a:t>Pour PC, tablette ou smartphone</a:t>
            </a:r>
          </a:p>
          <a:p>
            <a:pPr marL="285750" indent="-285750">
              <a:buFontTx/>
              <a:buChar char="-"/>
            </a:pPr>
            <a:r>
              <a:rPr lang="fr-FR" dirty="0"/>
              <a:t>Peut imprimer une attestation</a:t>
            </a:r>
          </a:p>
        </p:txBody>
      </p:sp>
      <p:sp>
        <p:nvSpPr>
          <p:cNvPr id="2" name="Title 1"/>
          <p:cNvSpPr>
            <a:spLocks noGrp="1"/>
          </p:cNvSpPr>
          <p:nvPr>
            <p:ph type="title"/>
          </p:nvPr>
        </p:nvSpPr>
        <p:spPr/>
        <p:txBody>
          <a:bodyPr/>
          <a:lstStyle/>
          <a:p>
            <a:r>
              <a:rPr lang="fr-FR" dirty="0"/>
              <a:t>Site web et application en ligne</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42</a:t>
            </a:fld>
            <a:endParaRPr lang="en-GB" dirty="0"/>
          </a:p>
        </p:txBody>
      </p:sp>
    </p:spTree>
    <p:extLst>
      <p:ext uri="{BB962C8B-B14F-4D97-AF65-F5344CB8AC3E}">
        <p14:creationId xmlns:p14="http://schemas.microsoft.com/office/powerpoint/2010/main" val="25376602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MyBEnefits - Planning	</a:t>
            </a:r>
            <a:endParaRPr lang="fr-BE" dirty="0"/>
          </a:p>
        </p:txBody>
      </p:sp>
      <p:sp>
        <p:nvSpPr>
          <p:cNvPr id="3" name="Content Placeholder 2"/>
          <p:cNvSpPr>
            <a:spLocks noGrp="1"/>
          </p:cNvSpPr>
          <p:nvPr>
            <p:ph idx="1"/>
          </p:nvPr>
        </p:nvSpPr>
        <p:spPr/>
        <p:txBody>
          <a:bodyPr/>
          <a:lstStyle/>
          <a:p>
            <a:endParaRPr lang="fr-BE" dirty="0" smtClean="0"/>
          </a:p>
          <a:p>
            <a:r>
              <a:rPr lang="fr-BE" dirty="0" smtClean="0"/>
              <a:t>les applications web et mobile sont d’ores et déjà en production</a:t>
            </a:r>
          </a:p>
          <a:p>
            <a:endParaRPr lang="fr-BE" sz="400" dirty="0" smtClean="0"/>
          </a:p>
          <a:p>
            <a:r>
              <a:rPr lang="fr-BE" dirty="0" smtClean="0"/>
              <a:t>dans la prochaine phase seront ajoutées les fonctionnalités suivantes</a:t>
            </a:r>
          </a:p>
          <a:p>
            <a:pPr lvl="1"/>
            <a:r>
              <a:rPr lang="fr-FR" dirty="0" smtClean="0"/>
              <a:t>demander un statut pour un enfant de moins de 13 ans au sein de sa propre famille</a:t>
            </a:r>
          </a:p>
          <a:p>
            <a:pPr lvl="1"/>
            <a:r>
              <a:rPr lang="fr-FR" dirty="0" smtClean="0"/>
              <a:t>sauvegarder localement le code QR et le code numérique (sans connexion internet) et l'utiliser pendant la période de validité </a:t>
            </a:r>
            <a:endParaRPr lang="fr-FR" dirty="0"/>
          </a:p>
        </p:txBody>
      </p:sp>
      <p:sp>
        <p:nvSpPr>
          <p:cNvPr id="4" name="Slide Number Placeholder 3"/>
          <p:cNvSpPr>
            <a:spLocks noGrp="1"/>
          </p:cNvSpPr>
          <p:nvPr>
            <p:ph type="sldNum" sz="quarter" idx="10"/>
          </p:nvPr>
        </p:nvSpPr>
        <p:spPr/>
        <p:txBody>
          <a:bodyPr/>
          <a:lstStyle/>
          <a:p>
            <a:fld id="{7A7F1E79-8225-48A0-95BD-5254C3720E2D}" type="slidenum">
              <a:rPr lang="en-GB" smtClean="0"/>
              <a:pPr/>
              <a:t>43</a:t>
            </a:fld>
            <a:endParaRPr lang="en-GB" dirty="0"/>
          </a:p>
        </p:txBody>
      </p:sp>
    </p:spTree>
    <p:extLst>
      <p:ext uri="{BB962C8B-B14F-4D97-AF65-F5344CB8AC3E}">
        <p14:creationId xmlns:p14="http://schemas.microsoft.com/office/powerpoint/2010/main" val="36750367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App </a:t>
            </a:r>
            <a:r>
              <a:rPr lang="fr-BE" dirty="0" err="1" smtClean="0"/>
              <a:t>MyBEnefits</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44</a:t>
            </a:fld>
            <a:endParaRPr lang="en-GB" dirty="0"/>
          </a:p>
        </p:txBody>
      </p:sp>
      <p:sp>
        <p:nvSpPr>
          <p:cNvPr id="6" name="Content Placeholder 5"/>
          <p:cNvSpPr>
            <a:spLocks noGrp="1"/>
          </p:cNvSpPr>
          <p:nvPr>
            <p:ph idx="1"/>
          </p:nvPr>
        </p:nvSpPr>
        <p:spPr/>
        <p:txBody>
          <a:bodyPr/>
          <a:lstStyle/>
          <a:p>
            <a:endParaRPr lang="fr-BE" dirty="0" smtClean="0">
              <a:hlinkClick r:id="rId2"/>
            </a:endParaRPr>
          </a:p>
          <a:p>
            <a:r>
              <a:rPr lang="fr-BE" dirty="0">
                <a:hlinkClick r:id="rId3"/>
              </a:rPr>
              <a:t>FR : Film App </a:t>
            </a:r>
            <a:r>
              <a:rPr lang="fr-BE" dirty="0" err="1" smtClean="0">
                <a:hlinkClick r:id="rId3"/>
              </a:rPr>
              <a:t>MyBEnefits</a:t>
            </a:r>
            <a:endParaRPr lang="fr-BE" dirty="0" smtClean="0">
              <a:hlinkClick r:id="rId2"/>
            </a:endParaRPr>
          </a:p>
          <a:p>
            <a:r>
              <a:rPr lang="fr-BE" dirty="0" smtClean="0">
                <a:hlinkClick r:id="rId2"/>
              </a:rPr>
              <a:t>NL : Film </a:t>
            </a:r>
            <a:r>
              <a:rPr lang="fr-BE" dirty="0">
                <a:hlinkClick r:id="rId2"/>
              </a:rPr>
              <a:t>App </a:t>
            </a:r>
            <a:r>
              <a:rPr lang="fr-BE" dirty="0" err="1" smtClean="0">
                <a:hlinkClick r:id="rId2"/>
              </a:rPr>
              <a:t>MyBEnefits</a:t>
            </a:r>
            <a:endParaRPr lang="fr-BE" dirty="0" smtClean="0"/>
          </a:p>
          <a:p>
            <a:endParaRPr lang="fr-BE" sz="400" dirty="0"/>
          </a:p>
          <a:p>
            <a:r>
              <a:rPr lang="fr-BE" altLang="fr-FR" dirty="0">
                <a:solidFill>
                  <a:srgbClr val="000000"/>
                </a:solidFill>
                <a:sym typeface="Wingdings" pitchFamily="2" charset="2"/>
              </a:rPr>
              <a:t>plus d’information dans la fiche du projet SSH, disponible sur le site web</a:t>
            </a:r>
            <a:br>
              <a:rPr lang="fr-BE" altLang="fr-FR" dirty="0">
                <a:solidFill>
                  <a:srgbClr val="000000"/>
                </a:solidFill>
                <a:sym typeface="Wingdings" pitchFamily="2" charset="2"/>
              </a:rPr>
            </a:br>
            <a:r>
              <a:rPr lang="fr-BE" altLang="fr-FR" sz="2200" dirty="0">
                <a:solidFill>
                  <a:srgbClr val="000000"/>
                </a:solidFill>
                <a:sym typeface="Wingdings" pitchFamily="2" charset="2"/>
              </a:rPr>
              <a:t> </a:t>
            </a:r>
            <a:r>
              <a:rPr lang="fr-BE" altLang="fr-FR" sz="2200" dirty="0" smtClean="0">
                <a:solidFill>
                  <a:srgbClr val="000000"/>
                </a:solidFill>
                <a:sym typeface="Wingdings" pitchFamily="2" charset="2"/>
              </a:rPr>
              <a:t>FR : fiche </a:t>
            </a:r>
            <a:r>
              <a:rPr lang="en-US" sz="2000" dirty="0">
                <a:hlinkClick r:id="rId4"/>
              </a:rPr>
              <a:t>SSH - </a:t>
            </a:r>
            <a:r>
              <a:rPr lang="en-US" sz="2000" dirty="0" err="1">
                <a:hlinkClick r:id="rId4"/>
              </a:rPr>
              <a:t>MyBEnefits</a:t>
            </a:r>
            <a:r>
              <a:rPr lang="fr-BE" altLang="fr-FR" sz="2200" dirty="0" smtClean="0">
                <a:solidFill>
                  <a:srgbClr val="000000"/>
                </a:solidFill>
                <a:sym typeface="Wingdings" pitchFamily="2" charset="2"/>
              </a:rPr>
              <a:t/>
            </a:r>
            <a:br>
              <a:rPr lang="fr-BE" altLang="fr-FR" sz="2200" dirty="0" smtClean="0">
                <a:solidFill>
                  <a:srgbClr val="000000"/>
                </a:solidFill>
                <a:sym typeface="Wingdings" pitchFamily="2" charset="2"/>
              </a:rPr>
            </a:br>
            <a:r>
              <a:rPr lang="fr-BE" altLang="fr-FR" sz="2200" dirty="0" smtClean="0">
                <a:solidFill>
                  <a:srgbClr val="000000"/>
                </a:solidFill>
                <a:sym typeface="Wingdings" pitchFamily="2" charset="2"/>
              </a:rPr>
              <a:t> </a:t>
            </a:r>
            <a:r>
              <a:rPr lang="fr-BE" altLang="fr-FR" sz="2200" dirty="0">
                <a:solidFill>
                  <a:srgbClr val="000000"/>
                </a:solidFill>
                <a:sym typeface="Wingdings" pitchFamily="2" charset="2"/>
              </a:rPr>
              <a:t>NL : fiche </a:t>
            </a:r>
            <a:r>
              <a:rPr lang="fr-BE" altLang="fr-FR" sz="2000" dirty="0">
                <a:solidFill>
                  <a:srgbClr val="000000"/>
                </a:solidFill>
                <a:sym typeface="Wingdings" pitchFamily="2" charset="2"/>
                <a:hlinkClick r:id="rId5"/>
              </a:rPr>
              <a:t>GSS – </a:t>
            </a:r>
            <a:r>
              <a:rPr lang="fr-BE" altLang="fr-FR" sz="2000" dirty="0" err="1">
                <a:solidFill>
                  <a:srgbClr val="000000"/>
                </a:solidFill>
                <a:sym typeface="Wingdings" pitchFamily="2" charset="2"/>
                <a:hlinkClick r:id="rId5"/>
              </a:rPr>
              <a:t>MyBEnefits</a:t>
            </a:r>
            <a:endParaRPr lang="fr-BE" altLang="fr-FR" sz="2000" dirty="0">
              <a:solidFill>
                <a:srgbClr val="000000"/>
              </a:solidFill>
              <a:sym typeface="Wingdings" pitchFamily="2" charset="2"/>
            </a:endParaRPr>
          </a:p>
          <a:p>
            <a:endParaRPr lang="fr-BE" altLang="fr-FR" sz="2200" dirty="0" smtClean="0">
              <a:solidFill>
                <a:srgbClr val="000000"/>
              </a:solidFill>
              <a:sym typeface="Wingdings" pitchFamily="2" charset="2"/>
            </a:endParaRPr>
          </a:p>
          <a:p>
            <a:endParaRPr lang="fr-BE" dirty="0" smtClean="0"/>
          </a:p>
          <a:p>
            <a:endParaRPr lang="en-US" dirty="0"/>
          </a:p>
        </p:txBody>
      </p:sp>
    </p:spTree>
    <p:extLst>
      <p:ext uri="{BB962C8B-B14F-4D97-AF65-F5344CB8AC3E}">
        <p14:creationId xmlns:p14="http://schemas.microsoft.com/office/powerpoint/2010/main" val="13296012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normAutofit/>
          </a:bodyPr>
          <a:lstStyle/>
          <a:p>
            <a:r>
              <a:rPr lang="fr-BE" altLang="en-US" dirty="0" err="1" smtClean="0"/>
              <a:t>eBox</a:t>
            </a:r>
            <a:r>
              <a:rPr lang="fr-BE" altLang="en-US" dirty="0" smtClean="0"/>
              <a:t> </a:t>
            </a:r>
            <a:r>
              <a:rPr lang="fr-BE" altLang="en-US" dirty="0"/>
              <a:t>burger </a:t>
            </a:r>
            <a:endParaRPr lang="en-US" altLang="en-US" dirty="0" smtClean="0">
              <a:solidFill>
                <a:srgbClr val="FF0000"/>
              </a:solidFill>
            </a:endParaRPr>
          </a:p>
        </p:txBody>
      </p:sp>
      <p:sp>
        <p:nvSpPr>
          <p:cNvPr id="61443" name="Content Placeholder 2"/>
          <p:cNvSpPr>
            <a:spLocks noGrp="1"/>
          </p:cNvSpPr>
          <p:nvPr>
            <p:ph idx="1"/>
          </p:nvPr>
        </p:nvSpPr>
        <p:spPr>
          <a:xfrm>
            <a:off x="457200" y="1520428"/>
            <a:ext cx="8229600" cy="5292948"/>
          </a:xfrm>
        </p:spPr>
        <p:txBody>
          <a:bodyPr>
            <a:normAutofit/>
          </a:bodyPr>
          <a:lstStyle/>
          <a:p>
            <a:r>
              <a:rPr lang="nl-BE" altLang="en-US" dirty="0"/>
              <a:t>e</a:t>
            </a:r>
            <a:r>
              <a:rPr lang="nl-BE" altLang="en-US" dirty="0" smtClean="0"/>
              <a:t>lektronische brievenbus waarin de burger op een geïntegreerde manier officiële documenten kan ontvangen</a:t>
            </a:r>
            <a:r>
              <a:rPr lang="fr-FR" altLang="en-US" dirty="0" smtClean="0"/>
              <a:t> </a:t>
            </a:r>
          </a:p>
          <a:p>
            <a:r>
              <a:rPr lang="nl-BE" altLang="en-US" dirty="0" smtClean="0"/>
              <a:t>de tool is zo ontworpen dat de burger</a:t>
            </a:r>
          </a:p>
          <a:p>
            <a:pPr lvl="1"/>
            <a:r>
              <a:rPr lang="nl-BE" altLang="en-US" dirty="0" smtClean="0"/>
              <a:t>zich eenmalig aanmeldt (single </a:t>
            </a:r>
            <a:r>
              <a:rPr lang="nl-BE" altLang="en-US" dirty="0" err="1" smtClean="0"/>
              <a:t>sign</a:t>
            </a:r>
            <a:r>
              <a:rPr lang="nl-BE" altLang="en-US" dirty="0" smtClean="0"/>
              <a:t> on)</a:t>
            </a:r>
          </a:p>
          <a:p>
            <a:pPr lvl="1"/>
            <a:r>
              <a:rPr lang="nl-BE" altLang="en-US" dirty="0" smtClean="0"/>
              <a:t>en daarna via zijn PC/tablet/smartphone toegang heeft tot </a:t>
            </a:r>
          </a:p>
          <a:p>
            <a:pPr lvl="2"/>
            <a:r>
              <a:rPr lang="nl-BE" altLang="en-US" sz="1800" dirty="0" smtClean="0"/>
              <a:t>de documenten die voor hem zijn bestemd, ongeacht waar deze documenten opgeslagen zijn, via de interface van zijn keuze </a:t>
            </a:r>
          </a:p>
          <a:p>
            <a:pPr lvl="2"/>
            <a:r>
              <a:rPr lang="nl-BE" altLang="en-US" sz="1800" dirty="0" smtClean="0"/>
              <a:t>elektronische transacties via </a:t>
            </a:r>
            <a:r>
              <a:rPr lang="nl-BE" altLang="en-US" sz="1800" dirty="0" err="1" smtClean="0"/>
              <a:t>webtoepassingen</a:t>
            </a:r>
            <a:r>
              <a:rPr lang="nl-BE" altLang="en-US" sz="1800" dirty="0" smtClean="0"/>
              <a:t> of apps </a:t>
            </a:r>
          </a:p>
          <a:p>
            <a:r>
              <a:rPr lang="nl-BE" altLang="en-US" dirty="0" smtClean="0"/>
              <a:t>zelfde architectuur en technologie als </a:t>
            </a:r>
            <a:r>
              <a:rPr lang="nl-BE" altLang="en-US" dirty="0" err="1" smtClean="0"/>
              <a:t>eBox</a:t>
            </a:r>
            <a:r>
              <a:rPr lang="nl-BE" altLang="en-US" dirty="0" smtClean="0"/>
              <a:t> ondernemingen</a:t>
            </a:r>
          </a:p>
          <a:p>
            <a:r>
              <a:rPr lang="fr-BE" altLang="en-US" dirty="0" err="1" smtClean="0"/>
              <a:t>nood</a:t>
            </a:r>
            <a:r>
              <a:rPr lang="fr-BE" altLang="en-US" dirty="0" smtClean="0"/>
              <a:t> </a:t>
            </a:r>
            <a:r>
              <a:rPr lang="fr-BE" altLang="en-US" dirty="0" err="1" smtClean="0"/>
              <a:t>aan</a:t>
            </a:r>
            <a:r>
              <a:rPr lang="fr-BE" altLang="en-US" dirty="0" smtClean="0"/>
              <a:t> </a:t>
            </a:r>
            <a:r>
              <a:rPr lang="fr-BE" altLang="en-US" dirty="0" err="1" smtClean="0"/>
              <a:t>bevordering</a:t>
            </a:r>
            <a:r>
              <a:rPr lang="fr-BE" altLang="en-US" dirty="0" smtClean="0"/>
              <a:t> van </a:t>
            </a:r>
            <a:r>
              <a:rPr lang="fr-BE" altLang="en-US" dirty="0" err="1" smtClean="0"/>
              <a:t>gebruik</a:t>
            </a:r>
            <a:r>
              <a:rPr lang="fr-BE" altLang="en-US" dirty="0" smtClean="0"/>
              <a:t> van </a:t>
            </a:r>
            <a:r>
              <a:rPr lang="fr-BE" altLang="en-US" dirty="0" err="1" smtClean="0"/>
              <a:t>eBox</a:t>
            </a:r>
            <a:r>
              <a:rPr lang="fr-BE" altLang="en-US" dirty="0" smtClean="0"/>
              <a:t> burger</a:t>
            </a:r>
          </a:p>
          <a:p>
            <a:r>
              <a:rPr lang="fr-BE" altLang="en-US" dirty="0" err="1" smtClean="0"/>
              <a:t>cijfers</a:t>
            </a:r>
            <a:r>
              <a:rPr lang="fr-BE" altLang="en-US" dirty="0" smtClean="0"/>
              <a:t> </a:t>
            </a:r>
            <a:r>
              <a:rPr lang="fr-BE" altLang="en-US" dirty="0" err="1" smtClean="0"/>
              <a:t>eBox</a:t>
            </a:r>
            <a:r>
              <a:rPr lang="fr-BE" altLang="en-US" dirty="0" smtClean="0"/>
              <a:t> burger KSZ op 31/12/2018</a:t>
            </a:r>
          </a:p>
          <a:p>
            <a:pPr lvl="1"/>
            <a:r>
              <a:rPr lang="nl-NL" altLang="en-US" dirty="0"/>
              <a:t> </a:t>
            </a:r>
            <a:r>
              <a:rPr lang="nl-NL" altLang="en-US" dirty="0" smtClean="0">
                <a:solidFill>
                  <a:srgbClr val="0070C0"/>
                </a:solidFill>
              </a:rPr>
              <a:t>41.696.974</a:t>
            </a:r>
            <a:r>
              <a:rPr lang="nl-NL" altLang="en-US" dirty="0" smtClean="0">
                <a:solidFill>
                  <a:srgbClr val="FF0000"/>
                </a:solidFill>
              </a:rPr>
              <a:t> </a:t>
            </a:r>
            <a:r>
              <a:rPr lang="nl-NL" altLang="en-US" dirty="0" smtClean="0"/>
              <a:t>gepubliceerde documenten (</a:t>
            </a:r>
            <a:r>
              <a:rPr lang="nl-NL" altLang="en-US" dirty="0"/>
              <a:t>24.528.087 op 31/12/2017) </a:t>
            </a:r>
            <a:endParaRPr lang="nl-NL" altLang="en-US" dirty="0">
              <a:solidFill>
                <a:srgbClr val="0082B8"/>
              </a:solidFill>
            </a:endParaRPr>
          </a:p>
          <a:p>
            <a:pPr lvl="1"/>
            <a:r>
              <a:rPr lang="nl-NL" altLang="en-US" dirty="0" smtClean="0"/>
              <a:t> </a:t>
            </a:r>
            <a:r>
              <a:rPr lang="nl-NL" altLang="en-US" dirty="0" smtClean="0">
                <a:solidFill>
                  <a:srgbClr val="0070C0"/>
                </a:solidFill>
              </a:rPr>
              <a:t>530.832</a:t>
            </a:r>
            <a:r>
              <a:rPr lang="nl-NL" altLang="en-US" dirty="0" smtClean="0">
                <a:solidFill>
                  <a:srgbClr val="0082B8"/>
                </a:solidFill>
              </a:rPr>
              <a:t> </a:t>
            </a:r>
            <a:r>
              <a:rPr lang="nl-NL" altLang="en-US" dirty="0" smtClean="0"/>
              <a:t>geactiveerde </a:t>
            </a:r>
            <a:r>
              <a:rPr lang="nl-NL" altLang="en-US" dirty="0" err="1" smtClean="0"/>
              <a:t>eBox</a:t>
            </a:r>
            <a:r>
              <a:rPr lang="nl-NL" altLang="en-US" dirty="0" smtClean="0"/>
              <a:t> Burger (</a:t>
            </a:r>
            <a:r>
              <a:rPr lang="nl-NL" altLang="en-US" dirty="0"/>
              <a:t>428.909 op 31/12/2017) </a:t>
            </a:r>
            <a:endParaRPr lang="nl-NL" altLang="en-US" dirty="0" smtClean="0">
              <a:solidFill>
                <a:srgbClr val="0082B8"/>
              </a:solidFill>
            </a:endParaRPr>
          </a:p>
        </p:txBody>
      </p:sp>
      <p:sp>
        <p:nvSpPr>
          <p:cNvPr id="4" name="Slide Number Placeholder 3"/>
          <p:cNvSpPr>
            <a:spLocks noGrp="1"/>
          </p:cNvSpPr>
          <p:nvPr>
            <p:ph type="sldNum" sz="quarter" idx="10"/>
          </p:nvPr>
        </p:nvSpPr>
        <p:spPr/>
        <p:txBody>
          <a:bodyPr/>
          <a:lstStyle/>
          <a:p>
            <a:pPr lvl="0"/>
            <a:fld id="{0B870603-FE73-4830-971F-F1A758636EE3}" type="slidenum">
              <a:rPr lang="en-GB" noProof="0" smtClean="0"/>
              <a:pPr lvl="0"/>
              <a:t>45</a:t>
            </a:fld>
            <a:endParaRPr lang="en-GB" noProof="0" dirty="0"/>
          </a:p>
        </p:txBody>
      </p:sp>
    </p:spTree>
    <p:extLst>
      <p:ext uri="{BB962C8B-B14F-4D97-AF65-F5344CB8AC3E}">
        <p14:creationId xmlns:p14="http://schemas.microsoft.com/office/powerpoint/2010/main" val="22370798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normAutofit/>
          </a:bodyPr>
          <a:lstStyle/>
          <a:p>
            <a:r>
              <a:rPr lang="fr-BE" altLang="en-US" dirty="0" err="1" smtClean="0"/>
              <a:t>eBox</a:t>
            </a:r>
            <a:r>
              <a:rPr lang="fr-BE" altLang="en-US" dirty="0" smtClean="0"/>
              <a:t> </a:t>
            </a:r>
            <a:r>
              <a:rPr lang="fr-BE" altLang="en-US" dirty="0"/>
              <a:t>burger </a:t>
            </a:r>
            <a:endParaRPr lang="en-US" altLang="en-US" dirty="0"/>
          </a:p>
        </p:txBody>
      </p:sp>
      <p:sp>
        <p:nvSpPr>
          <p:cNvPr id="4" name="Slide Number Placeholder 3"/>
          <p:cNvSpPr>
            <a:spLocks noGrp="1"/>
          </p:cNvSpPr>
          <p:nvPr>
            <p:ph type="sldNum" sz="quarter" idx="10"/>
          </p:nvPr>
        </p:nvSpPr>
        <p:spPr/>
        <p:txBody>
          <a:bodyPr/>
          <a:lstStyle/>
          <a:p>
            <a:pPr lvl="0"/>
            <a:fld id="{0B870603-FE73-4830-971F-F1A758636EE3}" type="slidenum">
              <a:rPr lang="en-GB" noProof="0" smtClean="0"/>
              <a:pPr lvl="0"/>
              <a:t>46</a:t>
            </a:fld>
            <a:endParaRPr lang="en-GB" noProof="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46304678"/>
              </p:ext>
            </p:extLst>
          </p:nvPr>
        </p:nvGraphicFramePr>
        <p:xfrm>
          <a:off x="457200" y="1196975"/>
          <a:ext cx="8229600" cy="5111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18142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normAutofit/>
          </a:bodyPr>
          <a:lstStyle/>
          <a:p>
            <a:r>
              <a:rPr lang="fr-BE" altLang="en-US" dirty="0" err="1" smtClean="0"/>
              <a:t>eBox</a:t>
            </a:r>
            <a:r>
              <a:rPr lang="fr-BE" altLang="en-US" dirty="0" smtClean="0"/>
              <a:t> </a:t>
            </a:r>
            <a:r>
              <a:rPr lang="fr-BE" altLang="en-US" dirty="0"/>
              <a:t>burger </a:t>
            </a:r>
            <a:endParaRPr lang="en-US" altLang="en-US" dirty="0"/>
          </a:p>
        </p:txBody>
      </p:sp>
      <p:sp>
        <p:nvSpPr>
          <p:cNvPr id="4" name="Slide Number Placeholder 3"/>
          <p:cNvSpPr>
            <a:spLocks noGrp="1"/>
          </p:cNvSpPr>
          <p:nvPr>
            <p:ph type="sldNum" sz="quarter" idx="10"/>
          </p:nvPr>
        </p:nvSpPr>
        <p:spPr/>
        <p:txBody>
          <a:bodyPr/>
          <a:lstStyle/>
          <a:p>
            <a:pPr lvl="0"/>
            <a:fld id="{0B870603-FE73-4830-971F-F1A758636EE3}" type="slidenum">
              <a:rPr lang="en-GB" noProof="0" smtClean="0"/>
              <a:pPr lvl="0"/>
              <a:t>47</a:t>
            </a:fld>
            <a:endParaRPr lang="en-GB" noProof="0" dirty="0"/>
          </a:p>
        </p:txBody>
      </p:sp>
      <p:graphicFrame>
        <p:nvGraphicFramePr>
          <p:cNvPr id="7" name="Chart 6"/>
          <p:cNvGraphicFramePr>
            <a:graphicFrameLocks/>
          </p:cNvGraphicFramePr>
          <p:nvPr>
            <p:extLst>
              <p:ext uri="{D42A27DB-BD31-4B8C-83A1-F6EECF244321}">
                <p14:modId xmlns:p14="http://schemas.microsoft.com/office/powerpoint/2010/main" val="2985118420"/>
              </p:ext>
            </p:extLst>
          </p:nvPr>
        </p:nvGraphicFramePr>
        <p:xfrm>
          <a:off x="611560" y="1110754"/>
          <a:ext cx="7920880" cy="51079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9424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352928" cy="922114"/>
          </a:xfrm>
        </p:spPr>
        <p:txBody>
          <a:bodyPr>
            <a:normAutofit/>
          </a:bodyPr>
          <a:lstStyle/>
          <a:p>
            <a:r>
              <a:rPr lang="fr-BE" altLang="en-US" dirty="0" err="1" smtClean="0"/>
              <a:t>eBox</a:t>
            </a:r>
            <a:r>
              <a:rPr lang="fr-BE" altLang="en-US" dirty="0" smtClean="0"/>
              <a:t> burger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F1E79-8225-48A0-95BD-5254C3720E2D}" type="slidenum">
              <a:rPr kumimoji="0" lang="en-GB" sz="10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0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pic>
        <p:nvPicPr>
          <p:cNvPr id="2050" name="Picture 1" descr="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019" y="1268760"/>
            <a:ext cx="7808868"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73292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mtClean="0"/>
              <a:t>Balans &amp; Perspectieven</a:t>
            </a:r>
            <a:endParaRPr lang="en-US" dirty="0"/>
          </a:p>
        </p:txBody>
      </p:sp>
      <p:sp>
        <p:nvSpPr>
          <p:cNvPr id="3" name="Content Placeholder 2"/>
          <p:cNvSpPr>
            <a:spLocks noGrp="1"/>
          </p:cNvSpPr>
          <p:nvPr>
            <p:ph idx="1"/>
          </p:nvPr>
        </p:nvSpPr>
        <p:spPr/>
        <p:txBody>
          <a:bodyPr/>
          <a:lstStyle/>
          <a:p>
            <a:r>
              <a:rPr lang="nl-BE" altLang="en-US" dirty="0" smtClean="0"/>
              <a:t>Resources management</a:t>
            </a:r>
          </a:p>
          <a:p>
            <a:pPr lvl="1"/>
            <a:r>
              <a:rPr lang="nl-BE" altLang="en-US" dirty="0" err="1" smtClean="0"/>
              <a:t>synergieën</a:t>
            </a:r>
            <a:r>
              <a:rPr lang="nl-BE" altLang="en-US" dirty="0" smtClean="0"/>
              <a:t> tussen de OISZ</a:t>
            </a:r>
          </a:p>
          <a:p>
            <a:pPr lvl="2"/>
            <a:r>
              <a:rPr lang="nl-BE" altLang="en-US" dirty="0" smtClean="0"/>
              <a:t>human resources</a:t>
            </a:r>
          </a:p>
          <a:p>
            <a:pPr lvl="3"/>
            <a:r>
              <a:rPr lang="nl-BE" altLang="en-US" dirty="0" smtClean="0"/>
              <a:t>opleidingen </a:t>
            </a:r>
            <a:br>
              <a:rPr lang="nl-BE" altLang="en-US" dirty="0" smtClean="0"/>
            </a:br>
            <a:r>
              <a:rPr lang="nl-BE" altLang="en-US" dirty="0" smtClean="0"/>
              <a:t>(met uitzondering van de informatica- of technische opleidingen –&gt; Smals) </a:t>
            </a:r>
          </a:p>
          <a:p>
            <a:pPr lvl="3"/>
            <a:r>
              <a:rPr lang="nl-BE" altLang="en-US" dirty="0" smtClean="0"/>
              <a:t>uitwisselen van ervaringen / </a:t>
            </a:r>
            <a:r>
              <a:rPr lang="en-US" dirty="0" err="1" smtClean="0"/>
              <a:t>deelname</a:t>
            </a:r>
            <a:r>
              <a:rPr lang="en-US" dirty="0" smtClean="0"/>
              <a:t> </a:t>
            </a:r>
            <a:r>
              <a:rPr lang="en-US" dirty="0" err="1" smtClean="0"/>
              <a:t>aan</a:t>
            </a:r>
            <a:r>
              <a:rPr lang="en-US" dirty="0" smtClean="0"/>
              <a:t> workshops </a:t>
            </a:r>
            <a:r>
              <a:rPr lang="nl-BE" altLang="en-US" dirty="0" smtClean="0"/>
              <a:t>(New Way of </a:t>
            </a:r>
            <a:r>
              <a:rPr lang="nl-BE" altLang="en-US" dirty="0" err="1" smtClean="0"/>
              <a:t>Working</a:t>
            </a:r>
            <a:r>
              <a:rPr lang="nl-BE" altLang="en-US" dirty="0" smtClean="0"/>
              <a:t>)</a:t>
            </a:r>
          </a:p>
          <a:p>
            <a:pPr lvl="3"/>
            <a:r>
              <a:rPr lang="fr-FR" dirty="0" err="1" smtClean="0"/>
              <a:t>selectie</a:t>
            </a:r>
            <a:r>
              <a:rPr lang="fr-FR" dirty="0" smtClean="0"/>
              <a:t> &amp; </a:t>
            </a:r>
            <a:r>
              <a:rPr lang="fr-FR" dirty="0" err="1" smtClean="0"/>
              <a:t>recrutering</a:t>
            </a:r>
            <a:r>
              <a:rPr lang="fr-FR" dirty="0" smtClean="0"/>
              <a:t> (in </a:t>
            </a:r>
            <a:r>
              <a:rPr lang="fr-FR" dirty="0" err="1" smtClean="0"/>
              <a:t>partenariaat</a:t>
            </a:r>
            <a:r>
              <a:rPr lang="fr-FR" dirty="0" smtClean="0"/>
              <a:t> met </a:t>
            </a:r>
            <a:r>
              <a:rPr lang="fr-FR" dirty="0" err="1" smtClean="0"/>
              <a:t>Selor</a:t>
            </a:r>
            <a:r>
              <a:rPr lang="fr-FR" dirty="0" smtClean="0"/>
              <a:t> en </a:t>
            </a:r>
            <a:r>
              <a:rPr lang="fr-FR" dirty="0" err="1" smtClean="0"/>
              <a:t>andere</a:t>
            </a:r>
            <a:r>
              <a:rPr lang="fr-FR" dirty="0" smtClean="0"/>
              <a:t> OISZ)</a:t>
            </a:r>
            <a:endParaRPr lang="nl-BE" altLang="en-US" dirty="0" smtClean="0"/>
          </a:p>
          <a:p>
            <a:pPr lvl="2"/>
            <a:r>
              <a:rPr lang="nl-BE" altLang="en-US" dirty="0" smtClean="0"/>
              <a:t>logistiek </a:t>
            </a:r>
          </a:p>
          <a:p>
            <a:pPr lvl="3"/>
            <a:r>
              <a:rPr lang="nl-BE" altLang="en-US" dirty="0" smtClean="0"/>
              <a:t>budget, financieel beheer, beheer van gebouwen en van de laste</a:t>
            </a:r>
          </a:p>
          <a:p>
            <a:pPr lvl="1"/>
            <a:r>
              <a:rPr lang="nl-NL" altLang="en-US" dirty="0" smtClean="0"/>
              <a:t>een nieuwe module in BHDW voor een beter beheer van de vormingsaanvragen zal ontwikkeld worden</a:t>
            </a:r>
          </a:p>
          <a:p>
            <a:pPr lvl="1"/>
            <a:r>
              <a:rPr lang="nl-NL" altLang="en-US" dirty="0" smtClean="0"/>
              <a:t>een nieuwe tool voor het beheer van de BSC zal ook ontwikkeld worden (vervanging van huidige </a:t>
            </a:r>
            <a:r>
              <a:rPr lang="nl-NL" altLang="en-US" dirty="0" err="1" smtClean="0"/>
              <a:t>Bizzscore</a:t>
            </a:r>
            <a:r>
              <a:rPr lang="nl-NL" altLang="en-US" dirty="0" smtClean="0"/>
              <a:t> tegen eind 2019)</a:t>
            </a:r>
            <a:endParaRPr lang="nl-BE" altLang="en-US" dirty="0" smtClean="0"/>
          </a:p>
          <a:p>
            <a:pPr lvl="2"/>
            <a:endParaRPr lang="nl-BE" altLang="en-US" dirty="0" smtClean="0"/>
          </a:p>
          <a:p>
            <a:endParaRPr lang="nl-BE" altLang="en-US" dirty="0"/>
          </a:p>
        </p:txBody>
      </p:sp>
      <p:sp>
        <p:nvSpPr>
          <p:cNvPr id="4" name="Slide Number Placeholder 3"/>
          <p:cNvSpPr>
            <a:spLocks noGrp="1"/>
          </p:cNvSpPr>
          <p:nvPr>
            <p:ph type="sldNum" sz="quarter" idx="10"/>
          </p:nvPr>
        </p:nvSpPr>
        <p:spPr/>
        <p:txBody>
          <a:bodyPr/>
          <a:lstStyle/>
          <a:p>
            <a:fld id="{7A7F1E79-8225-48A0-95BD-5254C3720E2D}" type="slidenum">
              <a:rPr lang="en-GB" smtClean="0"/>
              <a:pPr/>
              <a:t>49</a:t>
            </a:fld>
            <a:endParaRPr lang="en-GB" dirty="0"/>
          </a:p>
        </p:txBody>
      </p:sp>
    </p:spTree>
    <p:extLst>
      <p:ext uri="{BB962C8B-B14F-4D97-AF65-F5344CB8AC3E}">
        <p14:creationId xmlns:p14="http://schemas.microsoft.com/office/powerpoint/2010/main" val="2107184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a:t>Facts &amp; Figures </a:t>
            </a:r>
            <a:r>
              <a:rPr lang="fr-BE" altLang="en-US" dirty="0" smtClean="0"/>
              <a:t>2018</a:t>
            </a:r>
            <a:endParaRPr lang="fr-BE"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5</a:t>
            </a:fld>
            <a:endParaRPr lang="en-GB" dirty="0"/>
          </a:p>
        </p:txBody>
      </p:sp>
      <p:graphicFrame>
        <p:nvGraphicFramePr>
          <p:cNvPr id="6" name="Chart 5"/>
          <p:cNvGraphicFramePr>
            <a:graphicFrameLocks/>
          </p:cNvGraphicFramePr>
          <p:nvPr>
            <p:extLst>
              <p:ext uri="{D42A27DB-BD31-4B8C-83A1-F6EECF244321}">
                <p14:modId xmlns:p14="http://schemas.microsoft.com/office/powerpoint/2010/main" val="431822577"/>
              </p:ext>
            </p:extLst>
          </p:nvPr>
        </p:nvGraphicFramePr>
        <p:xfrm>
          <a:off x="457200" y="1268760"/>
          <a:ext cx="7355160"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85945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mtClean="0"/>
              <a:t>Bilan &amp; Perspectives</a:t>
            </a:r>
            <a:endParaRPr lang="en-US" dirty="0"/>
          </a:p>
        </p:txBody>
      </p:sp>
      <p:sp>
        <p:nvSpPr>
          <p:cNvPr id="3" name="Content Placeholder 2"/>
          <p:cNvSpPr>
            <a:spLocks noGrp="1"/>
          </p:cNvSpPr>
          <p:nvPr>
            <p:ph idx="1"/>
          </p:nvPr>
        </p:nvSpPr>
        <p:spPr/>
        <p:txBody>
          <a:bodyPr/>
          <a:lstStyle/>
          <a:p>
            <a:r>
              <a:rPr lang="fr-FR" smtClean="0"/>
              <a:t>Informatique</a:t>
            </a:r>
          </a:p>
          <a:p>
            <a:pPr lvl="1"/>
            <a:r>
              <a:rPr lang="fr-FR" smtClean="0"/>
              <a:t>2018</a:t>
            </a:r>
          </a:p>
          <a:p>
            <a:pPr lvl="2"/>
            <a:r>
              <a:rPr lang="fr-FR" smtClean="0"/>
              <a:t>poursuite migrations au niveau infrastructure (serveurs, storage, network) vers la plateforme G-Cloud </a:t>
            </a:r>
          </a:p>
          <a:p>
            <a:pPr lvl="2"/>
            <a:r>
              <a:rPr lang="fr-FR" smtClean="0"/>
              <a:t>utilisation de la plateforme PaaS/Openshift en production</a:t>
            </a:r>
          </a:p>
          <a:p>
            <a:pPr lvl="2"/>
            <a:r>
              <a:rPr lang="fr-FR" smtClean="0"/>
              <a:t>utilisation du service de Back-up (BaaS) </a:t>
            </a:r>
          </a:p>
          <a:p>
            <a:pPr lvl="2"/>
            <a:r>
              <a:rPr lang="fr-FR" smtClean="0"/>
              <a:t>intégration de la technologie WS REST et déploiements des premiers services en production </a:t>
            </a:r>
          </a:p>
          <a:p>
            <a:pPr lvl="2"/>
            <a:r>
              <a:rPr lang="fr-FR" smtClean="0"/>
              <a:t>guidelines REST pour les administrations fédérales</a:t>
            </a:r>
          </a:p>
          <a:p>
            <a:pPr lvl="2"/>
            <a:r>
              <a:rPr lang="fr-FR" smtClean="0"/>
              <a:t>mise en place de l’environnement d’acceptation pour le projet EESSI, et premiers tests réussis avec quelques partenaires étrangers </a:t>
            </a:r>
          </a:p>
          <a:p>
            <a:pPr lvl="1"/>
            <a:r>
              <a:rPr lang="fr-FR" smtClean="0"/>
              <a:t>2019</a:t>
            </a:r>
          </a:p>
          <a:p>
            <a:pPr lvl="2"/>
            <a:r>
              <a:rPr lang="fr-FR" smtClean="0"/>
              <a:t>poursuite des migrations au niveau IaaS, PaaS et BaaS vers la plateforme G-Cloud </a:t>
            </a:r>
          </a:p>
          <a:p>
            <a:pPr lvl="2"/>
            <a:r>
              <a:rPr lang="fr-FR" smtClean="0"/>
              <a:t>configuration et utilisation du service d’archivage offert par le G-Cloud (AaaS)</a:t>
            </a:r>
          </a:p>
          <a:p>
            <a:pPr lvl="2"/>
            <a:r>
              <a:rPr lang="fr-FR" smtClean="0"/>
              <a:t>migration des composants ESB (DataPower) vers la plateforme fédérale de services dans le G-Cloud</a:t>
            </a:r>
          </a:p>
          <a:p>
            <a:pPr lvl="2"/>
            <a:r>
              <a:rPr lang="fr-FR" smtClean="0"/>
              <a:t>mise en place de l’environnement de production pour le projet EESSI</a:t>
            </a:r>
          </a:p>
          <a:p>
            <a:endParaRPr lang="en-US" dirty="0"/>
          </a:p>
        </p:txBody>
      </p:sp>
      <p:sp>
        <p:nvSpPr>
          <p:cNvPr id="4" name="Slide Number Placeholder 3"/>
          <p:cNvSpPr>
            <a:spLocks noGrp="1"/>
          </p:cNvSpPr>
          <p:nvPr>
            <p:ph type="sldNum" sz="quarter" idx="10"/>
          </p:nvPr>
        </p:nvSpPr>
        <p:spPr/>
        <p:txBody>
          <a:bodyPr/>
          <a:lstStyle/>
          <a:p>
            <a:fld id="{7A7F1E79-8225-48A0-95BD-5254C3720E2D}" type="slidenum">
              <a:rPr lang="en-GB" smtClean="0"/>
              <a:pPr/>
              <a:t>50</a:t>
            </a:fld>
            <a:endParaRPr lang="en-GB" dirty="0"/>
          </a:p>
        </p:txBody>
      </p:sp>
    </p:spTree>
    <p:extLst>
      <p:ext uri="{BB962C8B-B14F-4D97-AF65-F5344CB8AC3E}">
        <p14:creationId xmlns:p14="http://schemas.microsoft.com/office/powerpoint/2010/main" val="21301101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a:t>Bilan &amp; Perspectives - </a:t>
            </a:r>
            <a:r>
              <a:rPr lang="fr-BE" dirty="0"/>
              <a:t>G-Cloud</a:t>
            </a:r>
            <a:endParaRPr lang="en-US" dirty="0">
              <a:solidFill>
                <a:srgbClr val="FF0000"/>
              </a:solidFill>
            </a:endParaRPr>
          </a:p>
        </p:txBody>
      </p:sp>
      <p:sp>
        <p:nvSpPr>
          <p:cNvPr id="3" name="Content Placeholder 2"/>
          <p:cNvSpPr>
            <a:spLocks noGrp="1"/>
          </p:cNvSpPr>
          <p:nvPr>
            <p:ph idx="1"/>
          </p:nvPr>
        </p:nvSpPr>
        <p:spPr>
          <a:xfrm>
            <a:off x="457200" y="1556792"/>
            <a:ext cx="8229600" cy="5112568"/>
          </a:xfrm>
        </p:spPr>
        <p:txBody>
          <a:bodyPr/>
          <a:lstStyle/>
          <a:p>
            <a:r>
              <a:rPr lang="fr-BE" dirty="0" err="1"/>
              <a:t>o</a:t>
            </a:r>
            <a:r>
              <a:rPr lang="fr-BE" dirty="0" err="1" smtClean="0"/>
              <a:t>perational</a:t>
            </a:r>
            <a:r>
              <a:rPr lang="fr-BE" dirty="0" smtClean="0"/>
              <a:t> </a:t>
            </a:r>
            <a:r>
              <a:rPr lang="fr-BE" dirty="0"/>
              <a:t>e</a:t>
            </a:r>
            <a:r>
              <a:rPr lang="fr-BE" dirty="0" smtClean="0"/>
              <a:t>xcellence </a:t>
            </a:r>
            <a:r>
              <a:rPr lang="fr-BE" dirty="0"/>
              <a:t>p</a:t>
            </a:r>
            <a:r>
              <a:rPr lang="fr-BE" dirty="0" smtClean="0"/>
              <a:t>rogram</a:t>
            </a:r>
          </a:p>
          <a:p>
            <a:pPr lvl="1"/>
            <a:r>
              <a:rPr lang="fr-FR" dirty="0" smtClean="0"/>
              <a:t>genèse </a:t>
            </a:r>
            <a:r>
              <a:rPr lang="fr-FR" dirty="0"/>
              <a:t>du programme </a:t>
            </a:r>
            <a:r>
              <a:rPr lang="fr-FR" dirty="0" smtClean="0"/>
              <a:t>- rapports </a:t>
            </a:r>
            <a:r>
              <a:rPr lang="fr-FR" dirty="0"/>
              <a:t>sur les incidents de l’été 2018</a:t>
            </a:r>
          </a:p>
          <a:p>
            <a:pPr lvl="1"/>
            <a:r>
              <a:rPr lang="fr-FR" dirty="0" smtClean="0"/>
              <a:t>analyse </a:t>
            </a:r>
            <a:r>
              <a:rPr lang="fr-FR" dirty="0"/>
              <a:t>sur 24 points d’améliorations </a:t>
            </a:r>
            <a:endParaRPr lang="fr-FR" dirty="0" smtClean="0"/>
          </a:p>
          <a:p>
            <a:pPr lvl="1"/>
            <a:r>
              <a:rPr lang="fr-FR" dirty="0" smtClean="0"/>
              <a:t>élaboration </a:t>
            </a:r>
            <a:r>
              <a:rPr lang="fr-FR" dirty="0"/>
              <a:t>du plan pour restaurer la confiance </a:t>
            </a:r>
            <a:r>
              <a:rPr lang="fr-FR" dirty="0" smtClean="0"/>
              <a:t>des </a:t>
            </a:r>
            <a:r>
              <a:rPr lang="fr-FR" dirty="0"/>
              <a:t>clients sur les services I&amp;S</a:t>
            </a:r>
          </a:p>
          <a:p>
            <a:pPr lvl="1"/>
            <a:r>
              <a:rPr lang="fr-FR" dirty="0" smtClean="0"/>
              <a:t>programme </a:t>
            </a:r>
            <a:r>
              <a:rPr lang="fr-FR" dirty="0"/>
              <a:t>constitué de 9 p</a:t>
            </a:r>
            <a:r>
              <a:rPr lang="fr-FR" dirty="0" smtClean="0"/>
              <a:t>rojets</a:t>
            </a:r>
          </a:p>
          <a:p>
            <a:pPr marL="719138" lvl="1" indent="0">
              <a:buNone/>
            </a:pPr>
            <a:r>
              <a:rPr lang="fr-FR" dirty="0" smtClean="0">
                <a:sym typeface="Wingdings" panose="05000000000000000000" pitchFamily="2" charset="2"/>
              </a:rPr>
              <a:t> </a:t>
            </a:r>
            <a:r>
              <a:rPr lang="fr-FR" dirty="0" smtClean="0"/>
              <a:t>détail présenté dans les 2 slides suivants</a:t>
            </a:r>
            <a:endParaRPr lang="fr-FR" dirty="0"/>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51</a:t>
            </a:fld>
            <a:endParaRPr lang="en-GB" dirty="0"/>
          </a:p>
        </p:txBody>
      </p:sp>
    </p:spTree>
    <p:extLst>
      <p:ext uri="{BB962C8B-B14F-4D97-AF65-F5344CB8AC3E}">
        <p14:creationId xmlns:p14="http://schemas.microsoft.com/office/powerpoint/2010/main" val="10613782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solidFill>
                  <a:srgbClr val="0087BE"/>
                </a:solidFill>
              </a:rPr>
              <a:t>Programme</a:t>
            </a:r>
            <a:r>
              <a:rPr lang="en-US" sz="4000" dirty="0">
                <a:solidFill>
                  <a:srgbClr val="0087BE"/>
                </a:solidFill>
              </a:rPr>
              <a:t> </a:t>
            </a:r>
            <a:r>
              <a:rPr lang="en-US" sz="4000" dirty="0" err="1">
                <a:solidFill>
                  <a:srgbClr val="0087BE"/>
                </a:solidFill>
              </a:rPr>
              <a:t>constitué</a:t>
            </a:r>
            <a:r>
              <a:rPr lang="en-US" sz="4000" dirty="0">
                <a:solidFill>
                  <a:srgbClr val="0087BE"/>
                </a:solidFill>
              </a:rPr>
              <a:t> de 9 </a:t>
            </a:r>
            <a:r>
              <a:rPr lang="en-US" sz="4000" dirty="0" err="1">
                <a:solidFill>
                  <a:srgbClr val="0087BE"/>
                </a:solidFill>
              </a:rPr>
              <a:t>Projets</a:t>
            </a:r>
            <a:r>
              <a:rPr lang="en-US" sz="4000" dirty="0">
                <a:solidFill>
                  <a:srgbClr val="0087BE"/>
                </a:solidFill>
              </a:rPr>
              <a:t> (1)</a:t>
            </a:r>
          </a:p>
        </p:txBody>
      </p:sp>
      <p:sp>
        <p:nvSpPr>
          <p:cNvPr id="35" name="Rectangle 34"/>
          <p:cNvSpPr/>
          <p:nvPr/>
        </p:nvSpPr>
        <p:spPr>
          <a:xfrm>
            <a:off x="6706228" y="3166138"/>
            <a:ext cx="2361574" cy="2258568"/>
          </a:xfrm>
          <a:prstGeom prst="rect">
            <a:avLst/>
          </a:prstGeom>
          <a:solidFill>
            <a:schemeClr val="tx1">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1" spcCol="1270" anchor="t" anchorCtr="0">
            <a:noAutofit/>
          </a:bodyPr>
          <a:lstStyle/>
          <a:p>
            <a:r>
              <a:rPr lang="fr-BE" sz="1400" dirty="0">
                <a:solidFill>
                  <a:schemeClr val="tx1"/>
                </a:solidFill>
              </a:rPr>
              <a:t>Compartimenter l’infrastructure afin de limiter </a:t>
            </a:r>
            <a:r>
              <a:rPr lang="fr-BE" sz="1400" dirty="0" smtClean="0">
                <a:solidFill>
                  <a:schemeClr val="tx1"/>
                </a:solidFill>
              </a:rPr>
              <a:t>l’impact en </a:t>
            </a:r>
            <a:r>
              <a:rPr lang="fr-BE" sz="1400" dirty="0">
                <a:solidFill>
                  <a:schemeClr val="tx1"/>
                </a:solidFill>
              </a:rPr>
              <a:t>cas d’incident. La segmentation peut se faire à différents niveaux : géographique, datacenter, </a:t>
            </a:r>
            <a:r>
              <a:rPr lang="fr-BE" sz="1400" dirty="0" err="1">
                <a:solidFill>
                  <a:schemeClr val="tx1"/>
                </a:solidFill>
              </a:rPr>
              <a:t>stack</a:t>
            </a:r>
            <a:r>
              <a:rPr lang="fr-BE" sz="1400" dirty="0">
                <a:solidFill>
                  <a:schemeClr val="tx1"/>
                </a:solidFill>
              </a:rPr>
              <a:t> technologique, tenants, </a:t>
            </a:r>
            <a:r>
              <a:rPr lang="fr-BE" sz="1400" dirty="0" err="1" smtClean="0">
                <a:solidFill>
                  <a:schemeClr val="tx1"/>
                </a:solidFill>
              </a:rPr>
              <a:t>workload</a:t>
            </a:r>
            <a:r>
              <a:rPr lang="fr-BE" sz="1400" dirty="0" smtClean="0">
                <a:solidFill>
                  <a:schemeClr val="tx1"/>
                </a:solidFill>
              </a:rPr>
              <a:t>…</a:t>
            </a:r>
            <a:endParaRPr lang="en-US" sz="1400" dirty="0">
              <a:solidFill>
                <a:schemeClr val="tx1"/>
              </a:solidFill>
            </a:endParaRPr>
          </a:p>
        </p:txBody>
      </p:sp>
      <p:sp>
        <p:nvSpPr>
          <p:cNvPr id="36" name="Rectangle 35"/>
          <p:cNvSpPr/>
          <p:nvPr/>
        </p:nvSpPr>
        <p:spPr>
          <a:xfrm>
            <a:off x="6706228" y="2205875"/>
            <a:ext cx="2437772" cy="960263"/>
          </a:xfrm>
          <a:prstGeom prst="rect">
            <a:avLst/>
          </a:prstGeom>
          <a:gradFill>
            <a:gsLst>
              <a:gs pos="0">
                <a:schemeClr val="tx2">
                  <a:lumMod val="75000"/>
                </a:schemeClr>
              </a:gs>
              <a:gs pos="32000">
                <a:schemeClr val="tx2"/>
              </a:gs>
            </a:gsLst>
            <a:lin ang="0" scaled="1"/>
          </a:gra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74320" tIns="228600" rIns="182880" bIns="228600" numCol="1" spcCol="1270" anchor="t" anchorCtr="0">
            <a:spAutoFit/>
          </a:bodyPr>
          <a:lstStyle/>
          <a:p>
            <a:pPr defTabSz="666734">
              <a:lnSpc>
                <a:spcPct val="90000"/>
              </a:lnSpc>
              <a:spcBef>
                <a:spcPct val="0"/>
              </a:spcBef>
              <a:spcAft>
                <a:spcPts val="200"/>
              </a:spcAft>
            </a:pPr>
            <a:r>
              <a:rPr lang="en-US" sz="1800" dirty="0" smtClean="0">
                <a:solidFill>
                  <a:srgbClr val="FFFFFF"/>
                </a:solidFill>
              </a:rPr>
              <a:t>Infrastructure segmentation</a:t>
            </a:r>
            <a:endParaRPr lang="en-US" sz="1800" dirty="0">
              <a:solidFill>
                <a:srgbClr val="FFFFFF"/>
              </a:solidFill>
            </a:endParaRPr>
          </a:p>
        </p:txBody>
      </p:sp>
      <p:sp>
        <p:nvSpPr>
          <p:cNvPr id="41" name="Parallelogram 40"/>
          <p:cNvSpPr/>
          <p:nvPr/>
        </p:nvSpPr>
        <p:spPr>
          <a:xfrm rot="5400000" flipV="1">
            <a:off x="6384821" y="2393068"/>
            <a:ext cx="845181" cy="202363"/>
          </a:xfrm>
          <a:prstGeom prst="parallelogram">
            <a:avLst>
              <a:gd name="adj" fmla="val 66077"/>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470820" y="3046349"/>
            <a:ext cx="2165535" cy="2258568"/>
          </a:xfrm>
          <a:prstGeom prst="rect">
            <a:avLst/>
          </a:prstGeom>
          <a:solidFill>
            <a:schemeClr val="tx1">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1" spcCol="1270" anchor="t" anchorCtr="0">
            <a:noAutofit/>
          </a:bodyPr>
          <a:lstStyle/>
          <a:p>
            <a:pPr defTabSz="666734">
              <a:lnSpc>
                <a:spcPct val="90000"/>
              </a:lnSpc>
              <a:spcBef>
                <a:spcPct val="0"/>
              </a:spcBef>
              <a:spcAft>
                <a:spcPts val="200"/>
              </a:spcAft>
            </a:pPr>
            <a:r>
              <a:rPr lang="fr-BE" sz="1400" dirty="0">
                <a:solidFill>
                  <a:schemeClr val="tx1"/>
                </a:solidFill>
              </a:rPr>
              <a:t>M</a:t>
            </a:r>
            <a:r>
              <a:rPr lang="fr-BE" sz="1400" dirty="0" smtClean="0">
                <a:solidFill>
                  <a:schemeClr val="tx1"/>
                </a:solidFill>
              </a:rPr>
              <a:t>ise </a:t>
            </a:r>
            <a:r>
              <a:rPr lang="fr-BE" sz="1400" dirty="0">
                <a:solidFill>
                  <a:schemeClr val="tx1"/>
                </a:solidFill>
              </a:rPr>
              <a:t>en place des éléments d’infrastructure afin d’assurer une plus grande </a:t>
            </a:r>
            <a:r>
              <a:rPr lang="fr-BE" sz="1400" dirty="0" smtClean="0">
                <a:solidFill>
                  <a:schemeClr val="tx1"/>
                </a:solidFill>
              </a:rPr>
              <a:t>résilience </a:t>
            </a:r>
            <a:r>
              <a:rPr lang="fr-BE" sz="1400" dirty="0">
                <a:solidFill>
                  <a:schemeClr val="tx1"/>
                </a:solidFill>
              </a:rPr>
              <a:t>aux pannes (quorum, </a:t>
            </a:r>
            <a:r>
              <a:rPr lang="fr-BE" sz="1400" dirty="0" err="1">
                <a:solidFill>
                  <a:schemeClr val="tx1"/>
                </a:solidFill>
              </a:rPr>
              <a:t>witness</a:t>
            </a:r>
            <a:r>
              <a:rPr lang="fr-BE" sz="1400" dirty="0">
                <a:solidFill>
                  <a:schemeClr val="tx1"/>
                </a:solidFill>
              </a:rPr>
              <a:t>, NFS HA, probes,…)</a:t>
            </a:r>
            <a:endParaRPr lang="en-US" sz="1400" dirty="0">
              <a:solidFill>
                <a:schemeClr val="tx1"/>
              </a:solidFill>
            </a:endParaRPr>
          </a:p>
        </p:txBody>
      </p:sp>
      <p:sp>
        <p:nvSpPr>
          <p:cNvPr id="43" name="Rectangle 42"/>
          <p:cNvSpPr/>
          <p:nvPr/>
        </p:nvSpPr>
        <p:spPr>
          <a:xfrm>
            <a:off x="4470819" y="2060438"/>
            <a:ext cx="2437772" cy="1041311"/>
          </a:xfrm>
          <a:prstGeom prst="rect">
            <a:avLst/>
          </a:prstGeom>
          <a:gradFill>
            <a:gsLst>
              <a:gs pos="0">
                <a:schemeClr val="accent5">
                  <a:lumMod val="75000"/>
                </a:schemeClr>
              </a:gs>
              <a:gs pos="32000">
                <a:schemeClr val="accent5"/>
              </a:gs>
            </a:gsLst>
            <a:lin ang="0" scaled="1"/>
          </a:gra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74320" tIns="228600" rIns="182880" bIns="228600" numCol="1" spcCol="1270" anchor="t" anchorCtr="0">
            <a:spAutoFit/>
          </a:bodyPr>
          <a:lstStyle/>
          <a:p>
            <a:pPr defTabSz="666734">
              <a:lnSpc>
                <a:spcPct val="90000"/>
              </a:lnSpc>
              <a:spcBef>
                <a:spcPct val="0"/>
              </a:spcBef>
              <a:spcAft>
                <a:spcPts val="200"/>
              </a:spcAft>
            </a:pPr>
            <a:r>
              <a:rPr lang="en-US" sz="2000" dirty="0" smtClean="0">
                <a:solidFill>
                  <a:srgbClr val="FFFFFF"/>
                </a:solidFill>
              </a:rPr>
              <a:t>Infrastructure </a:t>
            </a:r>
          </a:p>
          <a:p>
            <a:pPr defTabSz="666734">
              <a:lnSpc>
                <a:spcPct val="90000"/>
              </a:lnSpc>
              <a:spcBef>
                <a:spcPct val="0"/>
              </a:spcBef>
              <a:spcAft>
                <a:spcPts val="200"/>
              </a:spcAft>
            </a:pPr>
            <a:r>
              <a:rPr lang="en-US" sz="2000" dirty="0">
                <a:solidFill>
                  <a:srgbClr val="FFFFFF"/>
                </a:solidFill>
              </a:rPr>
              <a:t>r</a:t>
            </a:r>
            <a:r>
              <a:rPr lang="en-US" sz="2000" dirty="0" smtClean="0">
                <a:solidFill>
                  <a:srgbClr val="FFFFFF"/>
                </a:solidFill>
              </a:rPr>
              <a:t>esilience</a:t>
            </a:r>
            <a:endParaRPr lang="en-US" sz="2000" dirty="0">
              <a:solidFill>
                <a:srgbClr val="FFFFFF"/>
              </a:solidFill>
            </a:endParaRPr>
          </a:p>
        </p:txBody>
      </p:sp>
      <p:sp>
        <p:nvSpPr>
          <p:cNvPr id="45" name="Parallelogram 44"/>
          <p:cNvSpPr/>
          <p:nvPr/>
        </p:nvSpPr>
        <p:spPr>
          <a:xfrm rot="5400000" flipV="1">
            <a:off x="4149412" y="2248114"/>
            <a:ext cx="845180" cy="202363"/>
          </a:xfrm>
          <a:prstGeom prst="parallelogram">
            <a:avLst>
              <a:gd name="adj" fmla="val 66077"/>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2235410" y="2910146"/>
            <a:ext cx="2165533" cy="2258568"/>
          </a:xfrm>
          <a:prstGeom prst="rect">
            <a:avLst/>
          </a:prstGeom>
          <a:solidFill>
            <a:schemeClr val="tx1">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1" spcCol="1270" anchor="t" anchorCtr="0">
            <a:noAutofit/>
          </a:bodyPr>
          <a:lstStyle/>
          <a:p>
            <a:pPr defTabSz="666734">
              <a:lnSpc>
                <a:spcPct val="90000"/>
              </a:lnSpc>
              <a:spcBef>
                <a:spcPct val="0"/>
              </a:spcBef>
              <a:spcAft>
                <a:spcPts val="200"/>
              </a:spcAft>
            </a:pPr>
            <a:r>
              <a:rPr lang="fr-BE" sz="1400" dirty="0" smtClean="0">
                <a:solidFill>
                  <a:schemeClr val="tx1"/>
                </a:solidFill>
              </a:rPr>
              <a:t>Réalisation </a:t>
            </a:r>
            <a:r>
              <a:rPr lang="fr-BE" sz="1400" dirty="0">
                <a:solidFill>
                  <a:schemeClr val="tx1"/>
                </a:solidFill>
              </a:rPr>
              <a:t>de tests </a:t>
            </a:r>
            <a:r>
              <a:rPr lang="fr-BE" sz="1400" dirty="0" smtClean="0">
                <a:solidFill>
                  <a:schemeClr val="tx1"/>
                </a:solidFill>
              </a:rPr>
              <a:t>afin </a:t>
            </a:r>
            <a:r>
              <a:rPr lang="fr-BE" sz="1400" dirty="0">
                <a:solidFill>
                  <a:schemeClr val="tx1"/>
                </a:solidFill>
              </a:rPr>
              <a:t>de s’assurer du bon fonctionnement des mécanismes de </a:t>
            </a:r>
            <a:r>
              <a:rPr lang="fr-BE" sz="1400" dirty="0" smtClean="0">
                <a:solidFill>
                  <a:schemeClr val="tx1"/>
                </a:solidFill>
              </a:rPr>
              <a:t>résilience/</a:t>
            </a:r>
            <a:r>
              <a:rPr lang="fr-BE" sz="1400" dirty="0" err="1" smtClean="0">
                <a:solidFill>
                  <a:schemeClr val="tx1"/>
                </a:solidFill>
              </a:rPr>
              <a:t>failover</a:t>
            </a:r>
            <a:r>
              <a:rPr lang="fr-BE" sz="1400" dirty="0" smtClean="0">
                <a:solidFill>
                  <a:schemeClr val="tx1"/>
                </a:solidFill>
              </a:rPr>
              <a:t>. Ces </a:t>
            </a:r>
            <a:r>
              <a:rPr lang="fr-BE" sz="1400" dirty="0">
                <a:solidFill>
                  <a:schemeClr val="tx1"/>
                </a:solidFill>
              </a:rPr>
              <a:t>tests seront automatisés afin d’être rejoués par la </a:t>
            </a:r>
            <a:r>
              <a:rPr lang="fr-BE" sz="1400" dirty="0" smtClean="0">
                <a:solidFill>
                  <a:schemeClr val="tx1"/>
                </a:solidFill>
              </a:rPr>
              <a:t>suite.</a:t>
            </a:r>
            <a:endParaRPr lang="en-US" sz="1400" dirty="0">
              <a:solidFill>
                <a:schemeClr val="tx1"/>
              </a:solidFill>
            </a:endParaRPr>
          </a:p>
        </p:txBody>
      </p:sp>
      <p:sp>
        <p:nvSpPr>
          <p:cNvPr id="47" name="Rectangle 46"/>
          <p:cNvSpPr/>
          <p:nvPr/>
        </p:nvSpPr>
        <p:spPr>
          <a:xfrm>
            <a:off x="2235409" y="1924235"/>
            <a:ext cx="2437772" cy="1041311"/>
          </a:xfrm>
          <a:prstGeom prst="rect">
            <a:avLst/>
          </a:prstGeom>
          <a:gradFill>
            <a:gsLst>
              <a:gs pos="0">
                <a:schemeClr val="accent3">
                  <a:lumMod val="75000"/>
                </a:schemeClr>
              </a:gs>
              <a:gs pos="32000">
                <a:schemeClr val="accent3"/>
              </a:gs>
            </a:gsLst>
            <a:lin ang="0" scaled="1"/>
          </a:gra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74320" tIns="228600" rIns="182880" bIns="228600" numCol="1" spcCol="1270" anchor="t" anchorCtr="0">
            <a:spAutoFit/>
          </a:bodyPr>
          <a:lstStyle/>
          <a:p>
            <a:pPr defTabSz="666734">
              <a:lnSpc>
                <a:spcPct val="90000"/>
              </a:lnSpc>
              <a:spcBef>
                <a:spcPct val="0"/>
              </a:spcBef>
              <a:spcAft>
                <a:spcPts val="200"/>
              </a:spcAft>
            </a:pPr>
            <a:r>
              <a:rPr lang="fr-BE" sz="2000" dirty="0" err="1" smtClean="0"/>
              <a:t>Resilience</a:t>
            </a:r>
            <a:r>
              <a:rPr lang="fr-BE" sz="2000" dirty="0" smtClean="0"/>
              <a:t> </a:t>
            </a:r>
          </a:p>
          <a:p>
            <a:pPr defTabSz="666734">
              <a:lnSpc>
                <a:spcPct val="90000"/>
              </a:lnSpc>
              <a:spcBef>
                <a:spcPct val="0"/>
              </a:spcBef>
              <a:spcAft>
                <a:spcPts val="200"/>
              </a:spcAft>
            </a:pPr>
            <a:r>
              <a:rPr lang="fr-BE" sz="2000" dirty="0" err="1"/>
              <a:t>t</a:t>
            </a:r>
            <a:r>
              <a:rPr lang="fr-BE" sz="2000" dirty="0" err="1" smtClean="0"/>
              <a:t>esting</a:t>
            </a:r>
            <a:endParaRPr lang="en-US" sz="2000" dirty="0">
              <a:solidFill>
                <a:srgbClr val="FFFFFF"/>
              </a:solidFill>
            </a:endParaRPr>
          </a:p>
        </p:txBody>
      </p:sp>
      <p:sp>
        <p:nvSpPr>
          <p:cNvPr id="49" name="Rectangle 48"/>
          <p:cNvSpPr/>
          <p:nvPr/>
        </p:nvSpPr>
        <p:spPr>
          <a:xfrm>
            <a:off x="-3931" y="2771402"/>
            <a:ext cx="2169342" cy="2255375"/>
          </a:xfrm>
          <a:prstGeom prst="rect">
            <a:avLst/>
          </a:prstGeom>
          <a:solidFill>
            <a:schemeClr val="tx1">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1" spcCol="1270" anchor="t" anchorCtr="0">
            <a:noAutofit/>
          </a:bodyPr>
          <a:lstStyle/>
          <a:p>
            <a:pPr defTabSz="666734">
              <a:lnSpc>
                <a:spcPct val="90000"/>
              </a:lnSpc>
              <a:spcBef>
                <a:spcPct val="0"/>
              </a:spcBef>
              <a:spcAft>
                <a:spcPts val="200"/>
              </a:spcAft>
            </a:pPr>
            <a:r>
              <a:rPr lang="fr-BE" sz="1400" dirty="0" smtClean="0">
                <a:solidFill>
                  <a:schemeClr val="tx1"/>
                </a:solidFill>
              </a:rPr>
              <a:t>Déployer</a:t>
            </a:r>
            <a:r>
              <a:rPr lang="fr-BE" sz="1400" dirty="0">
                <a:solidFill>
                  <a:schemeClr val="tx1"/>
                </a:solidFill>
              </a:rPr>
              <a:t>, pour fin mai, eHealth </a:t>
            </a:r>
            <a:r>
              <a:rPr lang="fr-BE" sz="1400" dirty="0" err="1">
                <a:solidFill>
                  <a:schemeClr val="tx1"/>
                </a:solidFill>
              </a:rPr>
              <a:t>core</a:t>
            </a:r>
            <a:r>
              <a:rPr lang="fr-BE" sz="1400" dirty="0">
                <a:solidFill>
                  <a:schemeClr val="tx1"/>
                </a:solidFill>
              </a:rPr>
              <a:t> sur une infrastructure garantissant </a:t>
            </a:r>
            <a:r>
              <a:rPr lang="fr-BE" sz="1400" dirty="0" smtClean="0">
                <a:solidFill>
                  <a:schemeClr val="tx1"/>
                </a:solidFill>
              </a:rPr>
              <a:t>99.9</a:t>
            </a:r>
            <a:r>
              <a:rPr lang="fr-BE" sz="1400" dirty="0">
                <a:solidFill>
                  <a:schemeClr val="tx1"/>
                </a:solidFill>
              </a:rPr>
              <a:t>% de disponibilité</a:t>
            </a:r>
            <a:endParaRPr lang="en-US" sz="1400" dirty="0">
              <a:solidFill>
                <a:schemeClr val="tx1"/>
              </a:solidFill>
            </a:endParaRPr>
          </a:p>
        </p:txBody>
      </p:sp>
      <p:sp>
        <p:nvSpPr>
          <p:cNvPr id="64" name="Parallelogram 63"/>
          <p:cNvSpPr/>
          <p:nvPr/>
        </p:nvSpPr>
        <p:spPr>
          <a:xfrm rot="5400000" flipV="1">
            <a:off x="1914002" y="2111911"/>
            <a:ext cx="845181" cy="202363"/>
          </a:xfrm>
          <a:prstGeom prst="parallelogram">
            <a:avLst>
              <a:gd name="adj" fmla="val 66077"/>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1" y="1788032"/>
            <a:ext cx="2437772" cy="1015663"/>
          </a:xfrm>
          <a:prstGeom prst="rect">
            <a:avLst/>
          </a:prstGeom>
          <a:solidFill>
            <a:schemeClr val="accent1"/>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228600" rIns="182880" bIns="228600" numCol="1" spcCol="1270" anchor="t" anchorCtr="0">
            <a:spAutoFit/>
          </a:bodyPr>
          <a:lstStyle/>
          <a:p>
            <a:pPr defTabSz="666734">
              <a:lnSpc>
                <a:spcPct val="90000"/>
              </a:lnSpc>
              <a:spcBef>
                <a:spcPct val="0"/>
              </a:spcBef>
              <a:spcAft>
                <a:spcPts val="200"/>
              </a:spcAft>
            </a:pPr>
            <a:r>
              <a:rPr lang="en-US" sz="2000" dirty="0" err="1" smtClean="0">
                <a:solidFill>
                  <a:srgbClr val="FFFFFF"/>
                </a:solidFill>
              </a:rPr>
              <a:t>Ehealth</a:t>
            </a:r>
            <a:r>
              <a:rPr lang="en-US" sz="2000" dirty="0" smtClean="0">
                <a:solidFill>
                  <a:srgbClr val="FFFFFF"/>
                </a:solidFill>
              </a:rPr>
              <a:t> high availability</a:t>
            </a:r>
          </a:p>
        </p:txBody>
      </p:sp>
      <p:pic>
        <p:nvPicPr>
          <p:cNvPr id="83" name="Picture 82"/>
          <p:cNvPicPr>
            <a:picLocks noChangeAspect="1"/>
          </p:cNvPicPr>
          <p:nvPr/>
        </p:nvPicPr>
        <p:blipFill>
          <a:blip r:embed="rId2"/>
          <a:stretch>
            <a:fillRect/>
          </a:stretch>
        </p:blipFill>
        <p:spPr>
          <a:xfrm>
            <a:off x="6302172" y="2145495"/>
            <a:ext cx="487622" cy="490188"/>
          </a:xfrm>
          <a:prstGeom prst="rect">
            <a:avLst/>
          </a:prstGeom>
        </p:spPr>
      </p:pic>
      <p:sp>
        <p:nvSpPr>
          <p:cNvPr id="38" name="Freeform 37"/>
          <p:cNvSpPr>
            <a:spLocks noEditPoints="1"/>
          </p:cNvSpPr>
          <p:nvPr/>
        </p:nvSpPr>
        <p:spPr bwMode="auto">
          <a:xfrm>
            <a:off x="2000346" y="1844824"/>
            <a:ext cx="267398" cy="504471"/>
          </a:xfrm>
          <a:custGeom>
            <a:avLst/>
            <a:gdLst>
              <a:gd name="T0" fmla="*/ 84 w 345"/>
              <a:gd name="T1" fmla="*/ 684 h 684"/>
              <a:gd name="T2" fmla="*/ 81 w 345"/>
              <a:gd name="T3" fmla="*/ 683 h 684"/>
              <a:gd name="T4" fmla="*/ 77 w 345"/>
              <a:gd name="T5" fmla="*/ 675 h 684"/>
              <a:gd name="T6" fmla="*/ 137 w 345"/>
              <a:gd name="T7" fmla="*/ 396 h 684"/>
              <a:gd name="T8" fmla="*/ 7 w 345"/>
              <a:gd name="T9" fmla="*/ 396 h 684"/>
              <a:gd name="T10" fmla="*/ 1 w 345"/>
              <a:gd name="T11" fmla="*/ 392 h 684"/>
              <a:gd name="T12" fmla="*/ 1 w 345"/>
              <a:gd name="T13" fmla="*/ 385 h 684"/>
              <a:gd name="T14" fmla="*/ 255 w 345"/>
              <a:gd name="T15" fmla="*/ 4 h 684"/>
              <a:gd name="T16" fmla="*/ 263 w 345"/>
              <a:gd name="T17" fmla="*/ 2 h 684"/>
              <a:gd name="T18" fmla="*/ 267 w 345"/>
              <a:gd name="T19" fmla="*/ 10 h 684"/>
              <a:gd name="T20" fmla="*/ 207 w 345"/>
              <a:gd name="T21" fmla="*/ 289 h 684"/>
              <a:gd name="T22" fmla="*/ 337 w 345"/>
              <a:gd name="T23" fmla="*/ 289 h 684"/>
              <a:gd name="T24" fmla="*/ 343 w 345"/>
              <a:gd name="T25" fmla="*/ 293 h 684"/>
              <a:gd name="T26" fmla="*/ 343 w 345"/>
              <a:gd name="T27" fmla="*/ 300 h 684"/>
              <a:gd name="T28" fmla="*/ 90 w 345"/>
              <a:gd name="T29" fmla="*/ 681 h 684"/>
              <a:gd name="T30" fmla="*/ 84 w 345"/>
              <a:gd name="T31" fmla="*/ 684 h 684"/>
              <a:gd name="T32" fmla="*/ 20 w 345"/>
              <a:gd name="T33" fmla="*/ 382 h 684"/>
              <a:gd name="T34" fmla="*/ 146 w 345"/>
              <a:gd name="T35" fmla="*/ 382 h 684"/>
              <a:gd name="T36" fmla="*/ 151 w 345"/>
              <a:gd name="T37" fmla="*/ 384 h 684"/>
              <a:gd name="T38" fmla="*/ 153 w 345"/>
              <a:gd name="T39" fmla="*/ 390 h 684"/>
              <a:gd name="T40" fmla="*/ 99 w 345"/>
              <a:gd name="T41" fmla="*/ 642 h 684"/>
              <a:gd name="T42" fmla="*/ 324 w 345"/>
              <a:gd name="T43" fmla="*/ 303 h 684"/>
              <a:gd name="T44" fmla="*/ 199 w 345"/>
              <a:gd name="T45" fmla="*/ 303 h 684"/>
              <a:gd name="T46" fmla="*/ 193 w 345"/>
              <a:gd name="T47" fmla="*/ 301 h 684"/>
              <a:gd name="T48" fmla="*/ 192 w 345"/>
              <a:gd name="T49" fmla="*/ 295 h 684"/>
              <a:gd name="T50" fmla="*/ 246 w 345"/>
              <a:gd name="T51" fmla="*/ 43 h 684"/>
              <a:gd name="T52" fmla="*/ 20 w 345"/>
              <a:gd name="T53" fmla="*/ 382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5" h="684">
                <a:moveTo>
                  <a:pt x="84" y="684"/>
                </a:moveTo>
                <a:cubicBezTo>
                  <a:pt x="83" y="684"/>
                  <a:pt x="82" y="684"/>
                  <a:pt x="81" y="683"/>
                </a:cubicBezTo>
                <a:cubicBezTo>
                  <a:pt x="78" y="682"/>
                  <a:pt x="77" y="679"/>
                  <a:pt x="77" y="675"/>
                </a:cubicBezTo>
                <a:cubicBezTo>
                  <a:pt x="137" y="396"/>
                  <a:pt x="137" y="396"/>
                  <a:pt x="137" y="396"/>
                </a:cubicBezTo>
                <a:cubicBezTo>
                  <a:pt x="7" y="396"/>
                  <a:pt x="7" y="396"/>
                  <a:pt x="7" y="396"/>
                </a:cubicBezTo>
                <a:cubicBezTo>
                  <a:pt x="5" y="396"/>
                  <a:pt x="2" y="394"/>
                  <a:pt x="1" y="392"/>
                </a:cubicBezTo>
                <a:cubicBezTo>
                  <a:pt x="0" y="390"/>
                  <a:pt x="0" y="387"/>
                  <a:pt x="1" y="385"/>
                </a:cubicBezTo>
                <a:cubicBezTo>
                  <a:pt x="255" y="4"/>
                  <a:pt x="255" y="4"/>
                  <a:pt x="255" y="4"/>
                </a:cubicBezTo>
                <a:cubicBezTo>
                  <a:pt x="256" y="1"/>
                  <a:pt x="260" y="0"/>
                  <a:pt x="263" y="2"/>
                </a:cubicBezTo>
                <a:cubicBezTo>
                  <a:pt x="266" y="3"/>
                  <a:pt x="268" y="6"/>
                  <a:pt x="267" y="10"/>
                </a:cubicBezTo>
                <a:cubicBezTo>
                  <a:pt x="207" y="289"/>
                  <a:pt x="207" y="289"/>
                  <a:pt x="207" y="289"/>
                </a:cubicBezTo>
                <a:cubicBezTo>
                  <a:pt x="337" y="289"/>
                  <a:pt x="337" y="289"/>
                  <a:pt x="337" y="289"/>
                </a:cubicBezTo>
                <a:cubicBezTo>
                  <a:pt x="340" y="289"/>
                  <a:pt x="342" y="291"/>
                  <a:pt x="343" y="293"/>
                </a:cubicBezTo>
                <a:cubicBezTo>
                  <a:pt x="345" y="295"/>
                  <a:pt x="345" y="298"/>
                  <a:pt x="343" y="300"/>
                </a:cubicBezTo>
                <a:cubicBezTo>
                  <a:pt x="90" y="681"/>
                  <a:pt x="90" y="681"/>
                  <a:pt x="90" y="681"/>
                </a:cubicBezTo>
                <a:cubicBezTo>
                  <a:pt x="89" y="683"/>
                  <a:pt x="86" y="684"/>
                  <a:pt x="84" y="684"/>
                </a:cubicBezTo>
                <a:close/>
                <a:moveTo>
                  <a:pt x="20" y="382"/>
                </a:moveTo>
                <a:cubicBezTo>
                  <a:pt x="146" y="382"/>
                  <a:pt x="146" y="382"/>
                  <a:pt x="146" y="382"/>
                </a:cubicBezTo>
                <a:cubicBezTo>
                  <a:pt x="148" y="382"/>
                  <a:pt x="150" y="383"/>
                  <a:pt x="151" y="384"/>
                </a:cubicBezTo>
                <a:cubicBezTo>
                  <a:pt x="153" y="386"/>
                  <a:pt x="153" y="388"/>
                  <a:pt x="153" y="390"/>
                </a:cubicBezTo>
                <a:cubicBezTo>
                  <a:pt x="99" y="642"/>
                  <a:pt x="99" y="642"/>
                  <a:pt x="99" y="642"/>
                </a:cubicBezTo>
                <a:cubicBezTo>
                  <a:pt x="324" y="303"/>
                  <a:pt x="324" y="303"/>
                  <a:pt x="324" y="303"/>
                </a:cubicBezTo>
                <a:cubicBezTo>
                  <a:pt x="199" y="303"/>
                  <a:pt x="199" y="303"/>
                  <a:pt x="199" y="303"/>
                </a:cubicBezTo>
                <a:cubicBezTo>
                  <a:pt x="196" y="303"/>
                  <a:pt x="194" y="302"/>
                  <a:pt x="193" y="301"/>
                </a:cubicBezTo>
                <a:cubicBezTo>
                  <a:pt x="192" y="299"/>
                  <a:pt x="191" y="297"/>
                  <a:pt x="192" y="295"/>
                </a:cubicBezTo>
                <a:cubicBezTo>
                  <a:pt x="246" y="43"/>
                  <a:pt x="246" y="43"/>
                  <a:pt x="246" y="43"/>
                </a:cubicBezTo>
                <a:lnTo>
                  <a:pt x="20" y="382"/>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1800"/>
          </a:p>
        </p:txBody>
      </p:sp>
      <p:sp>
        <p:nvSpPr>
          <p:cNvPr id="51" name="Freeform 50"/>
          <p:cNvSpPr>
            <a:spLocks noEditPoints="1"/>
          </p:cNvSpPr>
          <p:nvPr/>
        </p:nvSpPr>
        <p:spPr bwMode="auto">
          <a:xfrm>
            <a:off x="8572470" y="2253931"/>
            <a:ext cx="495332" cy="480636"/>
          </a:xfrm>
          <a:custGeom>
            <a:avLst/>
            <a:gdLst>
              <a:gd name="T0" fmla="*/ 492 w 640"/>
              <a:gd name="T1" fmla="*/ 256 h 621"/>
              <a:gd name="T2" fmla="*/ 421 w 640"/>
              <a:gd name="T3" fmla="*/ 285 h 621"/>
              <a:gd name="T4" fmla="*/ 334 w 640"/>
              <a:gd name="T5" fmla="*/ 147 h 621"/>
              <a:gd name="T6" fmla="*/ 327 w 640"/>
              <a:gd name="T7" fmla="*/ 0 h 621"/>
              <a:gd name="T8" fmla="*/ 320 w 640"/>
              <a:gd name="T9" fmla="*/ 147 h 621"/>
              <a:gd name="T10" fmla="*/ 234 w 640"/>
              <a:gd name="T11" fmla="*/ 286 h 621"/>
              <a:gd name="T12" fmla="*/ 147 w 640"/>
              <a:gd name="T13" fmla="*/ 256 h 621"/>
              <a:gd name="T14" fmla="*/ 0 w 640"/>
              <a:gd name="T15" fmla="*/ 256 h 621"/>
              <a:gd name="T16" fmla="*/ 143 w 640"/>
              <a:gd name="T17" fmla="*/ 281 h 621"/>
              <a:gd name="T18" fmla="*/ 229 w 640"/>
              <a:gd name="T19" fmla="*/ 316 h 621"/>
              <a:gd name="T20" fmla="*/ 206 w 640"/>
              <a:gd name="T21" fmla="*/ 483 h 621"/>
              <a:gd name="T22" fmla="*/ 97 w 640"/>
              <a:gd name="T23" fmla="*/ 548 h 621"/>
              <a:gd name="T24" fmla="*/ 245 w 640"/>
              <a:gd name="T25" fmla="*/ 548 h 621"/>
              <a:gd name="T26" fmla="*/ 278 w 640"/>
              <a:gd name="T27" fmla="*/ 401 h 621"/>
              <a:gd name="T28" fmla="*/ 372 w 640"/>
              <a:gd name="T29" fmla="*/ 404 h 621"/>
              <a:gd name="T30" fmla="*/ 394 w 640"/>
              <a:gd name="T31" fmla="*/ 548 h 621"/>
              <a:gd name="T32" fmla="*/ 542 w 640"/>
              <a:gd name="T33" fmla="*/ 548 h 621"/>
              <a:gd name="T34" fmla="*/ 436 w 640"/>
              <a:gd name="T35" fmla="*/ 481 h 621"/>
              <a:gd name="T36" fmla="*/ 426 w 640"/>
              <a:gd name="T37" fmla="*/ 316 h 621"/>
              <a:gd name="T38" fmla="*/ 496 w 640"/>
              <a:gd name="T39" fmla="*/ 281 h 621"/>
              <a:gd name="T40" fmla="*/ 640 w 640"/>
              <a:gd name="T41" fmla="*/ 256 h 621"/>
              <a:gd name="T42" fmla="*/ 73 w 640"/>
              <a:gd name="T43" fmla="*/ 316 h 621"/>
              <a:gd name="T44" fmla="*/ 73 w 640"/>
              <a:gd name="T45" fmla="*/ 196 h 621"/>
              <a:gd name="T46" fmla="*/ 73 w 640"/>
              <a:gd name="T47" fmla="*/ 316 h 621"/>
              <a:gd name="T48" fmla="*/ 171 w 640"/>
              <a:gd name="T49" fmla="*/ 607 h 621"/>
              <a:gd name="T50" fmla="*/ 171 w 640"/>
              <a:gd name="T51" fmla="*/ 488 h 621"/>
              <a:gd name="T52" fmla="*/ 528 w 640"/>
              <a:gd name="T53" fmla="*/ 548 h 621"/>
              <a:gd name="T54" fmla="*/ 408 w 640"/>
              <a:gd name="T55" fmla="*/ 548 h 621"/>
              <a:gd name="T56" fmla="*/ 528 w 640"/>
              <a:gd name="T57" fmla="*/ 548 h 621"/>
              <a:gd name="T58" fmla="*/ 327 w 640"/>
              <a:gd name="T59" fmla="*/ 14 h 621"/>
              <a:gd name="T60" fmla="*/ 327 w 640"/>
              <a:gd name="T61" fmla="*/ 134 h 621"/>
              <a:gd name="T62" fmla="*/ 327 w 640"/>
              <a:gd name="T63" fmla="*/ 400 h 621"/>
              <a:gd name="T64" fmla="*/ 327 w 640"/>
              <a:gd name="T65" fmla="*/ 232 h 621"/>
              <a:gd name="T66" fmla="*/ 327 w 640"/>
              <a:gd name="T67" fmla="*/ 400 h 621"/>
              <a:gd name="T68" fmla="*/ 508 w 640"/>
              <a:gd name="T69" fmla="*/ 271 h 621"/>
              <a:gd name="T70" fmla="*/ 508 w 640"/>
              <a:gd name="T71" fmla="*/ 271 h 621"/>
              <a:gd name="T72" fmla="*/ 566 w 640"/>
              <a:gd name="T73" fmla="*/ 196 h 621"/>
              <a:gd name="T74" fmla="*/ 566 w 640"/>
              <a:gd name="T75" fmla="*/ 31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0" h="621">
                <a:moveTo>
                  <a:pt x="566" y="182"/>
                </a:moveTo>
                <a:cubicBezTo>
                  <a:pt x="525" y="182"/>
                  <a:pt x="492" y="215"/>
                  <a:pt x="492" y="256"/>
                </a:cubicBezTo>
                <a:cubicBezTo>
                  <a:pt x="492" y="260"/>
                  <a:pt x="492" y="264"/>
                  <a:pt x="493" y="267"/>
                </a:cubicBezTo>
                <a:cubicBezTo>
                  <a:pt x="421" y="285"/>
                  <a:pt x="421" y="285"/>
                  <a:pt x="421" y="285"/>
                </a:cubicBezTo>
                <a:cubicBezTo>
                  <a:pt x="408" y="248"/>
                  <a:pt x="375" y="221"/>
                  <a:pt x="334" y="218"/>
                </a:cubicBezTo>
                <a:cubicBezTo>
                  <a:pt x="334" y="147"/>
                  <a:pt x="334" y="147"/>
                  <a:pt x="334" y="147"/>
                </a:cubicBezTo>
                <a:cubicBezTo>
                  <a:pt x="372" y="144"/>
                  <a:pt x="401" y="112"/>
                  <a:pt x="401" y="74"/>
                </a:cubicBezTo>
                <a:cubicBezTo>
                  <a:pt x="401" y="33"/>
                  <a:pt x="368" y="0"/>
                  <a:pt x="327" y="0"/>
                </a:cubicBezTo>
                <a:cubicBezTo>
                  <a:pt x="287" y="0"/>
                  <a:pt x="254" y="33"/>
                  <a:pt x="254" y="74"/>
                </a:cubicBezTo>
                <a:cubicBezTo>
                  <a:pt x="254" y="112"/>
                  <a:pt x="283" y="144"/>
                  <a:pt x="320" y="147"/>
                </a:cubicBezTo>
                <a:cubicBezTo>
                  <a:pt x="320" y="218"/>
                  <a:pt x="320" y="218"/>
                  <a:pt x="320" y="218"/>
                </a:cubicBezTo>
                <a:cubicBezTo>
                  <a:pt x="280" y="221"/>
                  <a:pt x="246" y="249"/>
                  <a:pt x="234" y="286"/>
                </a:cubicBezTo>
                <a:cubicBezTo>
                  <a:pt x="146" y="267"/>
                  <a:pt x="146" y="267"/>
                  <a:pt x="146" y="267"/>
                </a:cubicBezTo>
                <a:cubicBezTo>
                  <a:pt x="147" y="263"/>
                  <a:pt x="147" y="260"/>
                  <a:pt x="147" y="256"/>
                </a:cubicBezTo>
                <a:cubicBezTo>
                  <a:pt x="147" y="215"/>
                  <a:pt x="114" y="182"/>
                  <a:pt x="73" y="182"/>
                </a:cubicBezTo>
                <a:cubicBezTo>
                  <a:pt x="33" y="182"/>
                  <a:pt x="0" y="215"/>
                  <a:pt x="0" y="256"/>
                </a:cubicBezTo>
                <a:cubicBezTo>
                  <a:pt x="0" y="297"/>
                  <a:pt x="33" y="330"/>
                  <a:pt x="73" y="330"/>
                </a:cubicBezTo>
                <a:cubicBezTo>
                  <a:pt x="105" y="330"/>
                  <a:pt x="133" y="309"/>
                  <a:pt x="143" y="281"/>
                </a:cubicBezTo>
                <a:cubicBezTo>
                  <a:pt x="230" y="300"/>
                  <a:pt x="230" y="300"/>
                  <a:pt x="230" y="300"/>
                </a:cubicBezTo>
                <a:cubicBezTo>
                  <a:pt x="229" y="305"/>
                  <a:pt x="229" y="311"/>
                  <a:pt x="229" y="316"/>
                </a:cubicBezTo>
                <a:cubicBezTo>
                  <a:pt x="229" y="348"/>
                  <a:pt x="244" y="375"/>
                  <a:pt x="267" y="394"/>
                </a:cubicBezTo>
                <a:cubicBezTo>
                  <a:pt x="206" y="483"/>
                  <a:pt x="206" y="483"/>
                  <a:pt x="206" y="483"/>
                </a:cubicBezTo>
                <a:cubicBezTo>
                  <a:pt x="196" y="477"/>
                  <a:pt x="184" y="474"/>
                  <a:pt x="171" y="474"/>
                </a:cubicBezTo>
                <a:cubicBezTo>
                  <a:pt x="130" y="474"/>
                  <a:pt x="97" y="507"/>
                  <a:pt x="97" y="548"/>
                </a:cubicBezTo>
                <a:cubicBezTo>
                  <a:pt x="97" y="588"/>
                  <a:pt x="130" y="621"/>
                  <a:pt x="171" y="621"/>
                </a:cubicBezTo>
                <a:cubicBezTo>
                  <a:pt x="212" y="621"/>
                  <a:pt x="245" y="588"/>
                  <a:pt x="245" y="548"/>
                </a:cubicBezTo>
                <a:cubicBezTo>
                  <a:pt x="245" y="525"/>
                  <a:pt x="234" y="504"/>
                  <a:pt x="218" y="491"/>
                </a:cubicBezTo>
                <a:cubicBezTo>
                  <a:pt x="278" y="401"/>
                  <a:pt x="278" y="401"/>
                  <a:pt x="278" y="401"/>
                </a:cubicBezTo>
                <a:cubicBezTo>
                  <a:pt x="293" y="410"/>
                  <a:pt x="309" y="414"/>
                  <a:pt x="327" y="414"/>
                </a:cubicBezTo>
                <a:cubicBezTo>
                  <a:pt x="343" y="414"/>
                  <a:pt x="359" y="411"/>
                  <a:pt x="372" y="404"/>
                </a:cubicBezTo>
                <a:cubicBezTo>
                  <a:pt x="424" y="489"/>
                  <a:pt x="424" y="489"/>
                  <a:pt x="424" y="489"/>
                </a:cubicBezTo>
                <a:cubicBezTo>
                  <a:pt x="406" y="502"/>
                  <a:pt x="394" y="523"/>
                  <a:pt x="394" y="548"/>
                </a:cubicBezTo>
                <a:cubicBezTo>
                  <a:pt x="394" y="588"/>
                  <a:pt x="427" y="621"/>
                  <a:pt x="468" y="621"/>
                </a:cubicBezTo>
                <a:cubicBezTo>
                  <a:pt x="509" y="621"/>
                  <a:pt x="542" y="588"/>
                  <a:pt x="542" y="548"/>
                </a:cubicBezTo>
                <a:cubicBezTo>
                  <a:pt x="542" y="507"/>
                  <a:pt x="509" y="474"/>
                  <a:pt x="468" y="474"/>
                </a:cubicBezTo>
                <a:cubicBezTo>
                  <a:pt x="456" y="474"/>
                  <a:pt x="446" y="477"/>
                  <a:pt x="436" y="481"/>
                </a:cubicBezTo>
                <a:cubicBezTo>
                  <a:pt x="384" y="396"/>
                  <a:pt x="384" y="396"/>
                  <a:pt x="384" y="396"/>
                </a:cubicBezTo>
                <a:cubicBezTo>
                  <a:pt x="409" y="378"/>
                  <a:pt x="426" y="349"/>
                  <a:pt x="426" y="316"/>
                </a:cubicBezTo>
                <a:cubicBezTo>
                  <a:pt x="426" y="310"/>
                  <a:pt x="425" y="305"/>
                  <a:pt x="424" y="299"/>
                </a:cubicBezTo>
                <a:cubicBezTo>
                  <a:pt x="496" y="281"/>
                  <a:pt x="496" y="281"/>
                  <a:pt x="496" y="281"/>
                </a:cubicBezTo>
                <a:cubicBezTo>
                  <a:pt x="507" y="309"/>
                  <a:pt x="534" y="330"/>
                  <a:pt x="566" y="330"/>
                </a:cubicBezTo>
                <a:cubicBezTo>
                  <a:pt x="606" y="330"/>
                  <a:pt x="640" y="297"/>
                  <a:pt x="640" y="256"/>
                </a:cubicBezTo>
                <a:cubicBezTo>
                  <a:pt x="640" y="215"/>
                  <a:pt x="606" y="182"/>
                  <a:pt x="566" y="182"/>
                </a:cubicBezTo>
                <a:close/>
                <a:moveTo>
                  <a:pt x="73" y="316"/>
                </a:moveTo>
                <a:cubicBezTo>
                  <a:pt x="40" y="316"/>
                  <a:pt x="14" y="289"/>
                  <a:pt x="14" y="256"/>
                </a:cubicBezTo>
                <a:cubicBezTo>
                  <a:pt x="14" y="223"/>
                  <a:pt x="40" y="196"/>
                  <a:pt x="73" y="196"/>
                </a:cubicBezTo>
                <a:cubicBezTo>
                  <a:pt x="106" y="196"/>
                  <a:pt x="133" y="223"/>
                  <a:pt x="133" y="256"/>
                </a:cubicBezTo>
                <a:cubicBezTo>
                  <a:pt x="133" y="289"/>
                  <a:pt x="106" y="316"/>
                  <a:pt x="73" y="316"/>
                </a:cubicBezTo>
                <a:close/>
                <a:moveTo>
                  <a:pt x="231" y="548"/>
                </a:moveTo>
                <a:cubicBezTo>
                  <a:pt x="231" y="581"/>
                  <a:pt x="204" y="607"/>
                  <a:pt x="171" y="607"/>
                </a:cubicBezTo>
                <a:cubicBezTo>
                  <a:pt x="138" y="607"/>
                  <a:pt x="111" y="581"/>
                  <a:pt x="111" y="548"/>
                </a:cubicBezTo>
                <a:cubicBezTo>
                  <a:pt x="111" y="515"/>
                  <a:pt x="138" y="488"/>
                  <a:pt x="171" y="488"/>
                </a:cubicBezTo>
                <a:cubicBezTo>
                  <a:pt x="204" y="488"/>
                  <a:pt x="231" y="515"/>
                  <a:pt x="231" y="548"/>
                </a:cubicBezTo>
                <a:close/>
                <a:moveTo>
                  <a:pt x="528" y="548"/>
                </a:moveTo>
                <a:cubicBezTo>
                  <a:pt x="528" y="581"/>
                  <a:pt x="501" y="607"/>
                  <a:pt x="468" y="607"/>
                </a:cubicBezTo>
                <a:cubicBezTo>
                  <a:pt x="435" y="607"/>
                  <a:pt x="408" y="581"/>
                  <a:pt x="408" y="548"/>
                </a:cubicBezTo>
                <a:cubicBezTo>
                  <a:pt x="408" y="515"/>
                  <a:pt x="435" y="488"/>
                  <a:pt x="468" y="488"/>
                </a:cubicBezTo>
                <a:cubicBezTo>
                  <a:pt x="501" y="488"/>
                  <a:pt x="528" y="515"/>
                  <a:pt x="528" y="548"/>
                </a:cubicBezTo>
                <a:close/>
                <a:moveTo>
                  <a:pt x="268" y="74"/>
                </a:moveTo>
                <a:cubicBezTo>
                  <a:pt x="268" y="41"/>
                  <a:pt x="294" y="14"/>
                  <a:pt x="327" y="14"/>
                </a:cubicBezTo>
                <a:cubicBezTo>
                  <a:pt x="360" y="14"/>
                  <a:pt x="387" y="41"/>
                  <a:pt x="387" y="74"/>
                </a:cubicBezTo>
                <a:cubicBezTo>
                  <a:pt x="387" y="107"/>
                  <a:pt x="360" y="134"/>
                  <a:pt x="327" y="134"/>
                </a:cubicBezTo>
                <a:cubicBezTo>
                  <a:pt x="294" y="134"/>
                  <a:pt x="268" y="107"/>
                  <a:pt x="268" y="74"/>
                </a:cubicBezTo>
                <a:close/>
                <a:moveTo>
                  <a:pt x="327" y="400"/>
                </a:moveTo>
                <a:cubicBezTo>
                  <a:pt x="281" y="400"/>
                  <a:pt x="243" y="363"/>
                  <a:pt x="243" y="316"/>
                </a:cubicBezTo>
                <a:cubicBezTo>
                  <a:pt x="243" y="270"/>
                  <a:pt x="281" y="232"/>
                  <a:pt x="327" y="232"/>
                </a:cubicBezTo>
                <a:cubicBezTo>
                  <a:pt x="374" y="232"/>
                  <a:pt x="412" y="270"/>
                  <a:pt x="412" y="316"/>
                </a:cubicBezTo>
                <a:cubicBezTo>
                  <a:pt x="412" y="363"/>
                  <a:pt x="374" y="400"/>
                  <a:pt x="327" y="400"/>
                </a:cubicBezTo>
                <a:close/>
                <a:moveTo>
                  <a:pt x="566" y="316"/>
                </a:moveTo>
                <a:cubicBezTo>
                  <a:pt x="538" y="316"/>
                  <a:pt x="514" y="297"/>
                  <a:pt x="508" y="271"/>
                </a:cubicBezTo>
                <a:cubicBezTo>
                  <a:pt x="508" y="271"/>
                  <a:pt x="508" y="271"/>
                  <a:pt x="508" y="271"/>
                </a:cubicBezTo>
                <a:cubicBezTo>
                  <a:pt x="508" y="271"/>
                  <a:pt x="508" y="271"/>
                  <a:pt x="508" y="271"/>
                </a:cubicBezTo>
                <a:cubicBezTo>
                  <a:pt x="507" y="266"/>
                  <a:pt x="506" y="261"/>
                  <a:pt x="506" y="256"/>
                </a:cubicBezTo>
                <a:cubicBezTo>
                  <a:pt x="506" y="223"/>
                  <a:pt x="533" y="196"/>
                  <a:pt x="566" y="196"/>
                </a:cubicBezTo>
                <a:cubicBezTo>
                  <a:pt x="599" y="196"/>
                  <a:pt x="626" y="223"/>
                  <a:pt x="626" y="256"/>
                </a:cubicBezTo>
                <a:cubicBezTo>
                  <a:pt x="626" y="289"/>
                  <a:pt x="599" y="316"/>
                  <a:pt x="566" y="316"/>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1800"/>
          </a:p>
        </p:txBody>
      </p:sp>
      <p:sp>
        <p:nvSpPr>
          <p:cNvPr id="52" name="Freeform 51"/>
          <p:cNvSpPr>
            <a:spLocks noEditPoints="1"/>
          </p:cNvSpPr>
          <p:nvPr/>
        </p:nvSpPr>
        <p:spPr bwMode="auto">
          <a:xfrm>
            <a:off x="4126939" y="2020013"/>
            <a:ext cx="445061" cy="467835"/>
          </a:xfrm>
          <a:custGeom>
            <a:avLst/>
            <a:gdLst>
              <a:gd name="T0" fmla="*/ 63 w 574"/>
              <a:gd name="T1" fmla="*/ 361 h 605"/>
              <a:gd name="T2" fmla="*/ 56 w 574"/>
              <a:gd name="T3" fmla="*/ 239 h 605"/>
              <a:gd name="T4" fmla="*/ 49 w 574"/>
              <a:gd name="T5" fmla="*/ 361 h 605"/>
              <a:gd name="T6" fmla="*/ 0 w 574"/>
              <a:gd name="T7" fmla="*/ 368 h 605"/>
              <a:gd name="T8" fmla="*/ 7 w 574"/>
              <a:gd name="T9" fmla="*/ 484 h 605"/>
              <a:gd name="T10" fmla="*/ 49 w 574"/>
              <a:gd name="T11" fmla="*/ 598 h 605"/>
              <a:gd name="T12" fmla="*/ 63 w 574"/>
              <a:gd name="T13" fmla="*/ 598 h 605"/>
              <a:gd name="T14" fmla="*/ 105 w 574"/>
              <a:gd name="T15" fmla="*/ 484 h 605"/>
              <a:gd name="T16" fmla="*/ 112 w 574"/>
              <a:gd name="T17" fmla="*/ 368 h 605"/>
              <a:gd name="T18" fmla="*/ 98 w 574"/>
              <a:gd name="T19" fmla="*/ 470 h 605"/>
              <a:gd name="T20" fmla="*/ 14 w 574"/>
              <a:gd name="T21" fmla="*/ 375 h 605"/>
              <a:gd name="T22" fmla="*/ 98 w 574"/>
              <a:gd name="T23" fmla="*/ 470 h 605"/>
              <a:gd name="T24" fmla="*/ 217 w 574"/>
              <a:gd name="T25" fmla="*/ 224 h 605"/>
              <a:gd name="T26" fmla="*/ 210 w 574"/>
              <a:gd name="T27" fmla="*/ 103 h 605"/>
              <a:gd name="T28" fmla="*/ 203 w 574"/>
              <a:gd name="T29" fmla="*/ 224 h 605"/>
              <a:gd name="T30" fmla="*/ 154 w 574"/>
              <a:gd name="T31" fmla="*/ 231 h 605"/>
              <a:gd name="T32" fmla="*/ 161 w 574"/>
              <a:gd name="T33" fmla="*/ 348 h 605"/>
              <a:gd name="T34" fmla="*/ 203 w 574"/>
              <a:gd name="T35" fmla="*/ 462 h 605"/>
              <a:gd name="T36" fmla="*/ 217 w 574"/>
              <a:gd name="T37" fmla="*/ 462 h 605"/>
              <a:gd name="T38" fmla="*/ 259 w 574"/>
              <a:gd name="T39" fmla="*/ 348 h 605"/>
              <a:gd name="T40" fmla="*/ 266 w 574"/>
              <a:gd name="T41" fmla="*/ 231 h 605"/>
              <a:gd name="T42" fmla="*/ 252 w 574"/>
              <a:gd name="T43" fmla="*/ 334 h 605"/>
              <a:gd name="T44" fmla="*/ 168 w 574"/>
              <a:gd name="T45" fmla="*/ 238 h 605"/>
              <a:gd name="T46" fmla="*/ 252 w 574"/>
              <a:gd name="T47" fmla="*/ 334 h 605"/>
              <a:gd name="T48" fmla="*/ 371 w 574"/>
              <a:gd name="T49" fmla="*/ 279 h 605"/>
              <a:gd name="T50" fmla="*/ 364 w 574"/>
              <a:gd name="T51" fmla="*/ 158 h 605"/>
              <a:gd name="T52" fmla="*/ 357 w 574"/>
              <a:gd name="T53" fmla="*/ 279 h 605"/>
              <a:gd name="T54" fmla="*/ 308 w 574"/>
              <a:gd name="T55" fmla="*/ 286 h 605"/>
              <a:gd name="T56" fmla="*/ 315 w 574"/>
              <a:gd name="T57" fmla="*/ 402 h 605"/>
              <a:gd name="T58" fmla="*/ 357 w 574"/>
              <a:gd name="T59" fmla="*/ 516 h 605"/>
              <a:gd name="T60" fmla="*/ 371 w 574"/>
              <a:gd name="T61" fmla="*/ 516 h 605"/>
              <a:gd name="T62" fmla="*/ 413 w 574"/>
              <a:gd name="T63" fmla="*/ 402 h 605"/>
              <a:gd name="T64" fmla="*/ 420 w 574"/>
              <a:gd name="T65" fmla="*/ 286 h 605"/>
              <a:gd name="T66" fmla="*/ 406 w 574"/>
              <a:gd name="T67" fmla="*/ 388 h 605"/>
              <a:gd name="T68" fmla="*/ 322 w 574"/>
              <a:gd name="T69" fmla="*/ 293 h 605"/>
              <a:gd name="T70" fmla="*/ 406 w 574"/>
              <a:gd name="T71" fmla="*/ 388 h 605"/>
              <a:gd name="T72" fmla="*/ 525 w 574"/>
              <a:gd name="T73" fmla="*/ 121 h 605"/>
              <a:gd name="T74" fmla="*/ 518 w 574"/>
              <a:gd name="T75" fmla="*/ 0 h 605"/>
              <a:gd name="T76" fmla="*/ 511 w 574"/>
              <a:gd name="T77" fmla="*/ 121 h 605"/>
              <a:gd name="T78" fmla="*/ 462 w 574"/>
              <a:gd name="T79" fmla="*/ 128 h 605"/>
              <a:gd name="T80" fmla="*/ 469 w 574"/>
              <a:gd name="T81" fmla="*/ 245 h 605"/>
              <a:gd name="T82" fmla="*/ 511 w 574"/>
              <a:gd name="T83" fmla="*/ 359 h 605"/>
              <a:gd name="T84" fmla="*/ 525 w 574"/>
              <a:gd name="T85" fmla="*/ 359 h 605"/>
              <a:gd name="T86" fmla="*/ 567 w 574"/>
              <a:gd name="T87" fmla="*/ 245 h 605"/>
              <a:gd name="T88" fmla="*/ 574 w 574"/>
              <a:gd name="T89" fmla="*/ 128 h 605"/>
              <a:gd name="T90" fmla="*/ 560 w 574"/>
              <a:gd name="T91" fmla="*/ 231 h 605"/>
              <a:gd name="T92" fmla="*/ 476 w 574"/>
              <a:gd name="T93" fmla="*/ 135 h 605"/>
              <a:gd name="T94" fmla="*/ 560 w 574"/>
              <a:gd name="T95" fmla="*/ 231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605">
                <a:moveTo>
                  <a:pt x="105" y="361"/>
                </a:moveTo>
                <a:cubicBezTo>
                  <a:pt x="63" y="361"/>
                  <a:pt x="63" y="361"/>
                  <a:pt x="63" y="361"/>
                </a:cubicBezTo>
                <a:cubicBezTo>
                  <a:pt x="63" y="246"/>
                  <a:pt x="63" y="246"/>
                  <a:pt x="63" y="246"/>
                </a:cubicBezTo>
                <a:cubicBezTo>
                  <a:pt x="63" y="243"/>
                  <a:pt x="60" y="239"/>
                  <a:pt x="56" y="239"/>
                </a:cubicBezTo>
                <a:cubicBezTo>
                  <a:pt x="52" y="239"/>
                  <a:pt x="49" y="243"/>
                  <a:pt x="49" y="246"/>
                </a:cubicBezTo>
                <a:cubicBezTo>
                  <a:pt x="49" y="361"/>
                  <a:pt x="49" y="361"/>
                  <a:pt x="49" y="361"/>
                </a:cubicBezTo>
                <a:cubicBezTo>
                  <a:pt x="7" y="361"/>
                  <a:pt x="7" y="361"/>
                  <a:pt x="7" y="361"/>
                </a:cubicBezTo>
                <a:cubicBezTo>
                  <a:pt x="3" y="361"/>
                  <a:pt x="0" y="364"/>
                  <a:pt x="0" y="368"/>
                </a:cubicBezTo>
                <a:cubicBezTo>
                  <a:pt x="0" y="477"/>
                  <a:pt x="0" y="477"/>
                  <a:pt x="0" y="477"/>
                </a:cubicBezTo>
                <a:cubicBezTo>
                  <a:pt x="0" y="481"/>
                  <a:pt x="3" y="484"/>
                  <a:pt x="7" y="484"/>
                </a:cubicBezTo>
                <a:cubicBezTo>
                  <a:pt x="49" y="484"/>
                  <a:pt x="49" y="484"/>
                  <a:pt x="49" y="484"/>
                </a:cubicBezTo>
                <a:cubicBezTo>
                  <a:pt x="49" y="598"/>
                  <a:pt x="49" y="598"/>
                  <a:pt x="49" y="598"/>
                </a:cubicBezTo>
                <a:cubicBezTo>
                  <a:pt x="49" y="602"/>
                  <a:pt x="52" y="605"/>
                  <a:pt x="56" y="605"/>
                </a:cubicBezTo>
                <a:cubicBezTo>
                  <a:pt x="60" y="605"/>
                  <a:pt x="63" y="602"/>
                  <a:pt x="63" y="598"/>
                </a:cubicBezTo>
                <a:cubicBezTo>
                  <a:pt x="63" y="484"/>
                  <a:pt x="63" y="484"/>
                  <a:pt x="63" y="484"/>
                </a:cubicBezTo>
                <a:cubicBezTo>
                  <a:pt x="105" y="484"/>
                  <a:pt x="105" y="484"/>
                  <a:pt x="105" y="484"/>
                </a:cubicBezTo>
                <a:cubicBezTo>
                  <a:pt x="109" y="484"/>
                  <a:pt x="112" y="481"/>
                  <a:pt x="112" y="477"/>
                </a:cubicBezTo>
                <a:cubicBezTo>
                  <a:pt x="112" y="368"/>
                  <a:pt x="112" y="368"/>
                  <a:pt x="112" y="368"/>
                </a:cubicBezTo>
                <a:cubicBezTo>
                  <a:pt x="112" y="364"/>
                  <a:pt x="109" y="361"/>
                  <a:pt x="105" y="361"/>
                </a:cubicBezTo>
                <a:close/>
                <a:moveTo>
                  <a:pt x="98" y="470"/>
                </a:moveTo>
                <a:cubicBezTo>
                  <a:pt x="14" y="470"/>
                  <a:pt x="14" y="470"/>
                  <a:pt x="14" y="470"/>
                </a:cubicBezTo>
                <a:cubicBezTo>
                  <a:pt x="14" y="375"/>
                  <a:pt x="14" y="375"/>
                  <a:pt x="14" y="375"/>
                </a:cubicBezTo>
                <a:cubicBezTo>
                  <a:pt x="98" y="375"/>
                  <a:pt x="98" y="375"/>
                  <a:pt x="98" y="375"/>
                </a:cubicBezTo>
                <a:lnTo>
                  <a:pt x="98" y="470"/>
                </a:lnTo>
                <a:close/>
                <a:moveTo>
                  <a:pt x="259" y="224"/>
                </a:moveTo>
                <a:cubicBezTo>
                  <a:pt x="217" y="224"/>
                  <a:pt x="217" y="224"/>
                  <a:pt x="217" y="224"/>
                </a:cubicBezTo>
                <a:cubicBezTo>
                  <a:pt x="217" y="110"/>
                  <a:pt x="217" y="110"/>
                  <a:pt x="217" y="110"/>
                </a:cubicBezTo>
                <a:cubicBezTo>
                  <a:pt x="217" y="106"/>
                  <a:pt x="214" y="103"/>
                  <a:pt x="210" y="103"/>
                </a:cubicBezTo>
                <a:cubicBezTo>
                  <a:pt x="206" y="103"/>
                  <a:pt x="203" y="106"/>
                  <a:pt x="203" y="110"/>
                </a:cubicBezTo>
                <a:cubicBezTo>
                  <a:pt x="203" y="224"/>
                  <a:pt x="203" y="224"/>
                  <a:pt x="203" y="224"/>
                </a:cubicBezTo>
                <a:cubicBezTo>
                  <a:pt x="161" y="224"/>
                  <a:pt x="161" y="224"/>
                  <a:pt x="161" y="224"/>
                </a:cubicBezTo>
                <a:cubicBezTo>
                  <a:pt x="157" y="224"/>
                  <a:pt x="154" y="227"/>
                  <a:pt x="154" y="231"/>
                </a:cubicBezTo>
                <a:cubicBezTo>
                  <a:pt x="154" y="341"/>
                  <a:pt x="154" y="341"/>
                  <a:pt x="154" y="341"/>
                </a:cubicBezTo>
                <a:cubicBezTo>
                  <a:pt x="154" y="344"/>
                  <a:pt x="157" y="348"/>
                  <a:pt x="161" y="348"/>
                </a:cubicBezTo>
                <a:cubicBezTo>
                  <a:pt x="203" y="348"/>
                  <a:pt x="203" y="348"/>
                  <a:pt x="203" y="348"/>
                </a:cubicBezTo>
                <a:cubicBezTo>
                  <a:pt x="203" y="462"/>
                  <a:pt x="203" y="462"/>
                  <a:pt x="203" y="462"/>
                </a:cubicBezTo>
                <a:cubicBezTo>
                  <a:pt x="203" y="466"/>
                  <a:pt x="206" y="469"/>
                  <a:pt x="210" y="469"/>
                </a:cubicBezTo>
                <a:cubicBezTo>
                  <a:pt x="214" y="469"/>
                  <a:pt x="217" y="466"/>
                  <a:pt x="217" y="462"/>
                </a:cubicBezTo>
                <a:cubicBezTo>
                  <a:pt x="217" y="348"/>
                  <a:pt x="217" y="348"/>
                  <a:pt x="217" y="348"/>
                </a:cubicBezTo>
                <a:cubicBezTo>
                  <a:pt x="259" y="348"/>
                  <a:pt x="259" y="348"/>
                  <a:pt x="259" y="348"/>
                </a:cubicBezTo>
                <a:cubicBezTo>
                  <a:pt x="263" y="348"/>
                  <a:pt x="266" y="344"/>
                  <a:pt x="266" y="341"/>
                </a:cubicBezTo>
                <a:cubicBezTo>
                  <a:pt x="266" y="231"/>
                  <a:pt x="266" y="231"/>
                  <a:pt x="266" y="231"/>
                </a:cubicBezTo>
                <a:cubicBezTo>
                  <a:pt x="266" y="227"/>
                  <a:pt x="263" y="224"/>
                  <a:pt x="259" y="224"/>
                </a:cubicBezTo>
                <a:close/>
                <a:moveTo>
                  <a:pt x="252" y="334"/>
                </a:moveTo>
                <a:cubicBezTo>
                  <a:pt x="168" y="334"/>
                  <a:pt x="168" y="334"/>
                  <a:pt x="168" y="334"/>
                </a:cubicBezTo>
                <a:cubicBezTo>
                  <a:pt x="168" y="238"/>
                  <a:pt x="168" y="238"/>
                  <a:pt x="168" y="238"/>
                </a:cubicBezTo>
                <a:cubicBezTo>
                  <a:pt x="252" y="238"/>
                  <a:pt x="252" y="238"/>
                  <a:pt x="252" y="238"/>
                </a:cubicBezTo>
                <a:lnTo>
                  <a:pt x="252" y="334"/>
                </a:lnTo>
                <a:close/>
                <a:moveTo>
                  <a:pt x="413" y="279"/>
                </a:moveTo>
                <a:cubicBezTo>
                  <a:pt x="371" y="279"/>
                  <a:pt x="371" y="279"/>
                  <a:pt x="371" y="279"/>
                </a:cubicBezTo>
                <a:cubicBezTo>
                  <a:pt x="371" y="165"/>
                  <a:pt x="371" y="165"/>
                  <a:pt x="371" y="165"/>
                </a:cubicBezTo>
                <a:cubicBezTo>
                  <a:pt x="371" y="161"/>
                  <a:pt x="368" y="158"/>
                  <a:pt x="364" y="158"/>
                </a:cubicBezTo>
                <a:cubicBezTo>
                  <a:pt x="360" y="158"/>
                  <a:pt x="357" y="161"/>
                  <a:pt x="357" y="165"/>
                </a:cubicBezTo>
                <a:cubicBezTo>
                  <a:pt x="357" y="279"/>
                  <a:pt x="357" y="279"/>
                  <a:pt x="357" y="279"/>
                </a:cubicBezTo>
                <a:cubicBezTo>
                  <a:pt x="315" y="279"/>
                  <a:pt x="315" y="279"/>
                  <a:pt x="315" y="279"/>
                </a:cubicBezTo>
                <a:cubicBezTo>
                  <a:pt x="311" y="279"/>
                  <a:pt x="308" y="282"/>
                  <a:pt x="308" y="286"/>
                </a:cubicBezTo>
                <a:cubicBezTo>
                  <a:pt x="308" y="395"/>
                  <a:pt x="308" y="395"/>
                  <a:pt x="308" y="395"/>
                </a:cubicBezTo>
                <a:cubicBezTo>
                  <a:pt x="308" y="399"/>
                  <a:pt x="311" y="402"/>
                  <a:pt x="315" y="402"/>
                </a:cubicBezTo>
                <a:cubicBezTo>
                  <a:pt x="357" y="402"/>
                  <a:pt x="357" y="402"/>
                  <a:pt x="357" y="402"/>
                </a:cubicBezTo>
                <a:cubicBezTo>
                  <a:pt x="357" y="516"/>
                  <a:pt x="357" y="516"/>
                  <a:pt x="357" y="516"/>
                </a:cubicBezTo>
                <a:cubicBezTo>
                  <a:pt x="357" y="520"/>
                  <a:pt x="360" y="523"/>
                  <a:pt x="364" y="523"/>
                </a:cubicBezTo>
                <a:cubicBezTo>
                  <a:pt x="368" y="523"/>
                  <a:pt x="371" y="520"/>
                  <a:pt x="371" y="516"/>
                </a:cubicBezTo>
                <a:cubicBezTo>
                  <a:pt x="371" y="402"/>
                  <a:pt x="371" y="402"/>
                  <a:pt x="371" y="402"/>
                </a:cubicBezTo>
                <a:cubicBezTo>
                  <a:pt x="413" y="402"/>
                  <a:pt x="413" y="402"/>
                  <a:pt x="413" y="402"/>
                </a:cubicBezTo>
                <a:cubicBezTo>
                  <a:pt x="417" y="402"/>
                  <a:pt x="420" y="399"/>
                  <a:pt x="420" y="395"/>
                </a:cubicBezTo>
                <a:cubicBezTo>
                  <a:pt x="420" y="286"/>
                  <a:pt x="420" y="286"/>
                  <a:pt x="420" y="286"/>
                </a:cubicBezTo>
                <a:cubicBezTo>
                  <a:pt x="420" y="282"/>
                  <a:pt x="417" y="279"/>
                  <a:pt x="413" y="279"/>
                </a:cubicBezTo>
                <a:close/>
                <a:moveTo>
                  <a:pt x="406" y="388"/>
                </a:moveTo>
                <a:cubicBezTo>
                  <a:pt x="322" y="388"/>
                  <a:pt x="322" y="388"/>
                  <a:pt x="322" y="388"/>
                </a:cubicBezTo>
                <a:cubicBezTo>
                  <a:pt x="322" y="293"/>
                  <a:pt x="322" y="293"/>
                  <a:pt x="322" y="293"/>
                </a:cubicBezTo>
                <a:cubicBezTo>
                  <a:pt x="406" y="293"/>
                  <a:pt x="406" y="293"/>
                  <a:pt x="406" y="293"/>
                </a:cubicBezTo>
                <a:lnTo>
                  <a:pt x="406" y="388"/>
                </a:lnTo>
                <a:close/>
                <a:moveTo>
                  <a:pt x="567" y="121"/>
                </a:moveTo>
                <a:cubicBezTo>
                  <a:pt x="525" y="121"/>
                  <a:pt x="525" y="121"/>
                  <a:pt x="525" y="121"/>
                </a:cubicBezTo>
                <a:cubicBezTo>
                  <a:pt x="525" y="7"/>
                  <a:pt x="525" y="7"/>
                  <a:pt x="525" y="7"/>
                </a:cubicBezTo>
                <a:cubicBezTo>
                  <a:pt x="525" y="3"/>
                  <a:pt x="522" y="0"/>
                  <a:pt x="518" y="0"/>
                </a:cubicBezTo>
                <a:cubicBezTo>
                  <a:pt x="514" y="0"/>
                  <a:pt x="511" y="3"/>
                  <a:pt x="511" y="7"/>
                </a:cubicBezTo>
                <a:cubicBezTo>
                  <a:pt x="511" y="121"/>
                  <a:pt x="511" y="121"/>
                  <a:pt x="511" y="121"/>
                </a:cubicBezTo>
                <a:cubicBezTo>
                  <a:pt x="469" y="121"/>
                  <a:pt x="469" y="121"/>
                  <a:pt x="469" y="121"/>
                </a:cubicBezTo>
                <a:cubicBezTo>
                  <a:pt x="465" y="121"/>
                  <a:pt x="462" y="125"/>
                  <a:pt x="462" y="128"/>
                </a:cubicBezTo>
                <a:cubicBezTo>
                  <a:pt x="462" y="238"/>
                  <a:pt x="462" y="238"/>
                  <a:pt x="462" y="238"/>
                </a:cubicBezTo>
                <a:cubicBezTo>
                  <a:pt x="462" y="241"/>
                  <a:pt x="465" y="245"/>
                  <a:pt x="469" y="245"/>
                </a:cubicBezTo>
                <a:cubicBezTo>
                  <a:pt x="511" y="245"/>
                  <a:pt x="511" y="245"/>
                  <a:pt x="511" y="245"/>
                </a:cubicBezTo>
                <a:cubicBezTo>
                  <a:pt x="511" y="359"/>
                  <a:pt x="511" y="359"/>
                  <a:pt x="511" y="359"/>
                </a:cubicBezTo>
                <a:cubicBezTo>
                  <a:pt x="511" y="363"/>
                  <a:pt x="514" y="366"/>
                  <a:pt x="518" y="366"/>
                </a:cubicBezTo>
                <a:cubicBezTo>
                  <a:pt x="522" y="366"/>
                  <a:pt x="525" y="363"/>
                  <a:pt x="525" y="359"/>
                </a:cubicBezTo>
                <a:cubicBezTo>
                  <a:pt x="525" y="245"/>
                  <a:pt x="525" y="245"/>
                  <a:pt x="525" y="245"/>
                </a:cubicBezTo>
                <a:cubicBezTo>
                  <a:pt x="567" y="245"/>
                  <a:pt x="567" y="245"/>
                  <a:pt x="567" y="245"/>
                </a:cubicBezTo>
                <a:cubicBezTo>
                  <a:pt x="571" y="245"/>
                  <a:pt x="574" y="241"/>
                  <a:pt x="574" y="238"/>
                </a:cubicBezTo>
                <a:cubicBezTo>
                  <a:pt x="574" y="128"/>
                  <a:pt x="574" y="128"/>
                  <a:pt x="574" y="128"/>
                </a:cubicBezTo>
                <a:cubicBezTo>
                  <a:pt x="574" y="125"/>
                  <a:pt x="571" y="121"/>
                  <a:pt x="567" y="121"/>
                </a:cubicBezTo>
                <a:close/>
                <a:moveTo>
                  <a:pt x="560" y="231"/>
                </a:moveTo>
                <a:cubicBezTo>
                  <a:pt x="476" y="231"/>
                  <a:pt x="476" y="231"/>
                  <a:pt x="476" y="231"/>
                </a:cubicBezTo>
                <a:cubicBezTo>
                  <a:pt x="476" y="135"/>
                  <a:pt x="476" y="135"/>
                  <a:pt x="476" y="135"/>
                </a:cubicBezTo>
                <a:cubicBezTo>
                  <a:pt x="560" y="135"/>
                  <a:pt x="560" y="135"/>
                  <a:pt x="560" y="135"/>
                </a:cubicBezTo>
                <a:lnTo>
                  <a:pt x="560" y="231"/>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1800"/>
          </a:p>
        </p:txBody>
      </p:sp>
      <p:sp>
        <p:nvSpPr>
          <p:cNvPr id="18" name="Slide Number Placeholder 3"/>
          <p:cNvSpPr>
            <a:spLocks noGrp="1"/>
          </p:cNvSpPr>
          <p:nvPr>
            <p:ph type="sldNum" sz="quarter" idx="10"/>
          </p:nvPr>
        </p:nvSpPr>
        <p:spPr>
          <a:xfrm>
            <a:off x="8343900" y="6489700"/>
            <a:ext cx="750888" cy="365125"/>
          </a:xfrm>
        </p:spPr>
        <p:txBody>
          <a:bodyPr/>
          <a:lstStyle/>
          <a:p>
            <a:pPr algn="r" fontAlgn="auto">
              <a:spcBef>
                <a:spcPts val="0"/>
              </a:spcBef>
              <a:spcAft>
                <a:spcPts val="0"/>
              </a:spcAft>
              <a:defRPr/>
            </a:pPr>
            <a:r>
              <a:rPr lang="en-GB" sz="1000" dirty="0">
                <a:solidFill>
                  <a:schemeClr val="bg1">
                    <a:lumMod val="50000"/>
                  </a:schemeClr>
                </a:solidFill>
                <a:latin typeface="+mn-lt"/>
                <a:cs typeface="+mn-cs"/>
              </a:rPr>
              <a:t>29</a:t>
            </a:r>
          </a:p>
        </p:txBody>
      </p:sp>
    </p:spTree>
    <p:extLst>
      <p:ext uri="{BB962C8B-B14F-4D97-AF65-F5344CB8AC3E}">
        <p14:creationId xmlns:p14="http://schemas.microsoft.com/office/powerpoint/2010/main" val="176497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200"/>
                                        <p:tgtEl>
                                          <p:spTgt spid="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200"/>
                                        <p:tgtEl>
                                          <p:spTgt spid="49"/>
                                        </p:tgtEl>
                                      </p:cBhvr>
                                    </p:animEffect>
                                  </p:childTnLst>
                                </p:cTn>
                              </p:par>
                            </p:childTnLst>
                          </p:cTn>
                        </p:par>
                        <p:par>
                          <p:cTn id="11" fill="hold">
                            <p:stCondLst>
                              <p:cond delay="200"/>
                            </p:stCondLst>
                            <p:childTnLst>
                              <p:par>
                                <p:cTn id="12" presetID="22" presetClass="entr" presetSubtype="2" fill="hold" grpId="0" nodeType="after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wipe(right)">
                                      <p:cBhvr>
                                        <p:cTn id="14" dur="200"/>
                                        <p:tgtEl>
                                          <p:spTgt spid="64"/>
                                        </p:tgtEl>
                                      </p:cBhvr>
                                    </p:animEffect>
                                  </p:childTnLst>
                                </p:cTn>
                              </p:par>
                            </p:childTnLst>
                          </p:cTn>
                        </p:par>
                        <p:par>
                          <p:cTn id="15" fill="hold">
                            <p:stCondLst>
                              <p:cond delay="400"/>
                            </p:stCondLst>
                            <p:childTnLst>
                              <p:par>
                                <p:cTn id="16" presetID="22" presetClass="entr" presetSubtype="8" fill="hold" grpId="0"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left)">
                                      <p:cBhvr>
                                        <p:cTn id="18" dur="200"/>
                                        <p:tgtEl>
                                          <p:spTgt spid="47"/>
                                        </p:tgtEl>
                                      </p:cBhvr>
                                    </p:animEffect>
                                  </p:childTnLst>
                                </p:cTn>
                              </p:par>
                            </p:childTnLst>
                          </p:cTn>
                        </p:par>
                        <p:par>
                          <p:cTn id="19" fill="hold">
                            <p:stCondLst>
                              <p:cond delay="600"/>
                            </p:stCondLst>
                            <p:childTnLst>
                              <p:par>
                                <p:cTn id="20" presetID="10" presetClass="entr" presetSubtype="0" fill="hold" nodeType="after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200"/>
                                        <p:tgtEl>
                                          <p:spTgt spid="8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200"/>
                                        <p:tgtEl>
                                          <p:spTgt spid="46"/>
                                        </p:tgtEl>
                                      </p:cBhvr>
                                    </p:animEffect>
                                  </p:childTnLst>
                                </p:cTn>
                              </p:par>
                            </p:childTnLst>
                          </p:cTn>
                        </p:par>
                        <p:par>
                          <p:cTn id="26" fill="hold">
                            <p:stCondLst>
                              <p:cond delay="800"/>
                            </p:stCondLst>
                            <p:childTnLst>
                              <p:par>
                                <p:cTn id="27" presetID="22" presetClass="entr" presetSubtype="2"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right)">
                                      <p:cBhvr>
                                        <p:cTn id="29" dur="200"/>
                                        <p:tgtEl>
                                          <p:spTgt spid="45"/>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left)">
                                      <p:cBhvr>
                                        <p:cTn id="33" dur="200"/>
                                        <p:tgtEl>
                                          <p:spTgt spid="4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200"/>
                                        <p:tgtEl>
                                          <p:spTgt spid="42"/>
                                        </p:tgtEl>
                                      </p:cBhvr>
                                    </p:animEffect>
                                  </p:childTnLst>
                                </p:cTn>
                              </p:par>
                            </p:childTnLst>
                          </p:cTn>
                        </p:par>
                        <p:par>
                          <p:cTn id="37" fill="hold">
                            <p:stCondLst>
                              <p:cond delay="1200"/>
                            </p:stCondLst>
                            <p:childTnLst>
                              <p:par>
                                <p:cTn id="38" presetID="22" presetClass="entr" presetSubtype="2"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right)">
                                      <p:cBhvr>
                                        <p:cTn id="40" dur="200"/>
                                        <p:tgtEl>
                                          <p:spTgt spid="41"/>
                                        </p:tgtEl>
                                      </p:cBhvr>
                                    </p:animEffect>
                                  </p:childTnLst>
                                </p:cTn>
                              </p:par>
                            </p:childTnLst>
                          </p:cTn>
                        </p:par>
                        <p:par>
                          <p:cTn id="41" fill="hold">
                            <p:stCondLst>
                              <p:cond delay="1400"/>
                            </p:stCondLst>
                            <p:childTnLst>
                              <p:par>
                                <p:cTn id="42" presetID="22" presetClass="entr" presetSubtype="8"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200"/>
                                        <p:tgtEl>
                                          <p:spTgt spid="3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2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41" grpId="0" animBg="1"/>
      <p:bldP spid="42" grpId="0" animBg="1"/>
      <p:bldP spid="43" grpId="0" animBg="1"/>
      <p:bldP spid="45" grpId="0" animBg="1"/>
      <p:bldP spid="46" grpId="0" animBg="1"/>
      <p:bldP spid="47" grpId="0" animBg="1"/>
      <p:bldP spid="49" grpId="0" animBg="1"/>
      <p:bldP spid="64" grpId="0" animBg="1"/>
      <p:bldP spid="6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7185948" y="3190610"/>
            <a:ext cx="1958052" cy="2758670"/>
          </a:xfrm>
          <a:prstGeom prst="rect">
            <a:avLst/>
          </a:prstGeom>
          <a:solidFill>
            <a:schemeClr val="tx1">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1" spcCol="1270" anchor="t" anchorCtr="0">
            <a:noAutofit/>
          </a:bodyPr>
          <a:lstStyle/>
          <a:p>
            <a:pPr defTabSz="666734">
              <a:lnSpc>
                <a:spcPct val="90000"/>
              </a:lnSpc>
              <a:spcBef>
                <a:spcPct val="0"/>
              </a:spcBef>
              <a:spcAft>
                <a:spcPts val="200"/>
              </a:spcAft>
            </a:pPr>
            <a:r>
              <a:rPr lang="fr-BE" sz="1400" dirty="0">
                <a:solidFill>
                  <a:schemeClr val="tx1"/>
                </a:solidFill>
              </a:rPr>
              <a:t>I</a:t>
            </a:r>
            <a:r>
              <a:rPr lang="fr-BE" sz="1400" dirty="0" smtClean="0">
                <a:solidFill>
                  <a:schemeClr val="tx1"/>
                </a:solidFill>
              </a:rPr>
              <a:t>dentification </a:t>
            </a:r>
            <a:r>
              <a:rPr lang="fr-BE" sz="1400" dirty="0">
                <a:solidFill>
                  <a:schemeClr val="tx1"/>
                </a:solidFill>
              </a:rPr>
              <a:t>des rôles, des ressources et </a:t>
            </a:r>
            <a:r>
              <a:rPr lang="fr-BE" sz="1400" dirty="0" smtClean="0">
                <a:solidFill>
                  <a:schemeClr val="tx1"/>
                </a:solidFill>
              </a:rPr>
              <a:t>de la </a:t>
            </a:r>
            <a:r>
              <a:rPr lang="fr-BE" sz="1400" dirty="0">
                <a:solidFill>
                  <a:schemeClr val="tx1"/>
                </a:solidFill>
              </a:rPr>
              <a:t>gouvernance nécessaire pour soutenir le plan </a:t>
            </a:r>
            <a:r>
              <a:rPr lang="fr-BE" sz="1400" dirty="0" smtClean="0">
                <a:solidFill>
                  <a:schemeClr val="tx1"/>
                </a:solidFill>
              </a:rPr>
              <a:t>d’excellence </a:t>
            </a:r>
            <a:r>
              <a:rPr lang="fr-BE" sz="1400" dirty="0">
                <a:solidFill>
                  <a:schemeClr val="tx1"/>
                </a:solidFill>
              </a:rPr>
              <a:t>: groupe </a:t>
            </a:r>
            <a:r>
              <a:rPr lang="fr-BE" sz="1400" dirty="0" smtClean="0">
                <a:solidFill>
                  <a:schemeClr val="tx1"/>
                </a:solidFill>
              </a:rPr>
              <a:t>d’architectes</a:t>
            </a:r>
            <a:r>
              <a:rPr lang="fr-BE" sz="1400" dirty="0">
                <a:solidFill>
                  <a:schemeClr val="tx1"/>
                </a:solidFill>
              </a:rPr>
              <a:t>, connaissance business en dehors des heures ouvrables, </a:t>
            </a:r>
            <a:r>
              <a:rPr lang="fr-BE" sz="1400" dirty="0" err="1">
                <a:solidFill>
                  <a:schemeClr val="tx1"/>
                </a:solidFill>
              </a:rPr>
              <a:t>duty</a:t>
            </a:r>
            <a:r>
              <a:rPr lang="fr-BE" sz="1400" dirty="0">
                <a:solidFill>
                  <a:schemeClr val="tx1"/>
                </a:solidFill>
              </a:rPr>
              <a:t> manager</a:t>
            </a:r>
            <a:r>
              <a:rPr lang="fr-BE" sz="1400" dirty="0" smtClean="0">
                <a:solidFill>
                  <a:schemeClr val="tx1"/>
                </a:solidFill>
              </a:rPr>
              <a:t>,…</a:t>
            </a:r>
            <a:endParaRPr lang="en-US" sz="1050" dirty="0">
              <a:solidFill>
                <a:schemeClr val="tx1"/>
              </a:solidFill>
            </a:endParaRPr>
          </a:p>
        </p:txBody>
      </p:sp>
      <p:sp>
        <p:nvSpPr>
          <p:cNvPr id="36" name="Rectangle 35"/>
          <p:cNvSpPr/>
          <p:nvPr/>
        </p:nvSpPr>
        <p:spPr>
          <a:xfrm>
            <a:off x="7185948" y="2329349"/>
            <a:ext cx="2002536" cy="861261"/>
          </a:xfrm>
          <a:prstGeom prst="rect">
            <a:avLst/>
          </a:prstGeom>
          <a:gradFill>
            <a:gsLst>
              <a:gs pos="0">
                <a:schemeClr val="accent5">
                  <a:lumMod val="75000"/>
                </a:schemeClr>
              </a:gs>
              <a:gs pos="32000">
                <a:schemeClr val="accent5"/>
              </a:gs>
            </a:gsLst>
            <a:lin ang="0" scaled="1"/>
          </a:gra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74320" tIns="228600" rIns="182880" bIns="228600" numCol="1" spcCol="1270" anchor="t" anchorCtr="0">
            <a:spAutoFit/>
          </a:bodyPr>
          <a:lstStyle/>
          <a:p>
            <a:pPr defTabSz="666734">
              <a:lnSpc>
                <a:spcPct val="90000"/>
              </a:lnSpc>
              <a:spcBef>
                <a:spcPct val="0"/>
              </a:spcBef>
              <a:spcAft>
                <a:spcPts val="200"/>
              </a:spcAft>
            </a:pPr>
            <a:r>
              <a:rPr lang="en-US" sz="1350" dirty="0" smtClean="0">
                <a:solidFill>
                  <a:srgbClr val="FFFFFF"/>
                </a:solidFill>
              </a:rPr>
              <a:t>Human</a:t>
            </a:r>
          </a:p>
          <a:p>
            <a:pPr defTabSz="666734">
              <a:lnSpc>
                <a:spcPct val="90000"/>
              </a:lnSpc>
              <a:spcBef>
                <a:spcPct val="0"/>
              </a:spcBef>
              <a:spcAft>
                <a:spcPts val="200"/>
              </a:spcAft>
            </a:pPr>
            <a:r>
              <a:rPr lang="en-US" sz="1350" dirty="0" smtClean="0">
                <a:solidFill>
                  <a:srgbClr val="FFFFFF"/>
                </a:solidFill>
              </a:rPr>
              <a:t>Resources</a:t>
            </a:r>
            <a:endParaRPr lang="en-US" sz="1350" dirty="0">
              <a:solidFill>
                <a:srgbClr val="FFFFFF"/>
              </a:solidFill>
            </a:endParaRPr>
          </a:p>
        </p:txBody>
      </p:sp>
      <p:sp>
        <p:nvSpPr>
          <p:cNvPr id="41" name="Parallelogram 40"/>
          <p:cNvSpPr/>
          <p:nvPr/>
        </p:nvSpPr>
        <p:spPr>
          <a:xfrm rot="5400000" flipV="1">
            <a:off x="6892481" y="2488600"/>
            <a:ext cx="789299" cy="202363"/>
          </a:xfrm>
          <a:prstGeom prst="parallelogram">
            <a:avLst>
              <a:gd name="adj" fmla="val 66077"/>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389461" y="3056044"/>
            <a:ext cx="1737360" cy="2749220"/>
          </a:xfrm>
          <a:prstGeom prst="rect">
            <a:avLst/>
          </a:prstGeom>
          <a:solidFill>
            <a:schemeClr val="tx1">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1" spcCol="1270" anchor="t" anchorCtr="0">
            <a:noAutofit/>
          </a:bodyPr>
          <a:lstStyle/>
          <a:p>
            <a:pPr defTabSz="666734">
              <a:lnSpc>
                <a:spcPct val="90000"/>
              </a:lnSpc>
              <a:spcBef>
                <a:spcPct val="0"/>
              </a:spcBef>
              <a:spcAft>
                <a:spcPts val="200"/>
              </a:spcAft>
            </a:pPr>
            <a:r>
              <a:rPr lang="fr-BE" sz="1400" dirty="0" smtClean="0">
                <a:solidFill>
                  <a:schemeClr val="tx1"/>
                </a:solidFill>
              </a:rPr>
              <a:t>Mise </a:t>
            </a:r>
            <a:r>
              <a:rPr lang="fr-BE" sz="1400" dirty="0">
                <a:solidFill>
                  <a:schemeClr val="tx1"/>
                </a:solidFill>
              </a:rPr>
              <a:t>en place de </a:t>
            </a:r>
            <a:r>
              <a:rPr lang="fr-BE" sz="1400" dirty="0" smtClean="0">
                <a:solidFill>
                  <a:schemeClr val="tx1"/>
                </a:solidFill>
              </a:rPr>
              <a:t>canaux </a:t>
            </a:r>
            <a:r>
              <a:rPr lang="fr-BE" sz="1400" dirty="0">
                <a:solidFill>
                  <a:schemeClr val="tx1"/>
                </a:solidFill>
              </a:rPr>
              <a:t>de communication afin de fournir </a:t>
            </a:r>
            <a:r>
              <a:rPr lang="fr-BE" sz="1400" dirty="0" smtClean="0">
                <a:solidFill>
                  <a:schemeClr val="tx1"/>
                </a:solidFill>
              </a:rPr>
              <a:t>les </a:t>
            </a:r>
            <a:r>
              <a:rPr lang="fr-BE" sz="1400" dirty="0">
                <a:solidFill>
                  <a:schemeClr val="tx1"/>
                </a:solidFill>
              </a:rPr>
              <a:t>informations </a:t>
            </a:r>
            <a:r>
              <a:rPr lang="fr-BE" sz="1400" dirty="0" smtClean="0">
                <a:solidFill>
                  <a:schemeClr val="tx1"/>
                </a:solidFill>
              </a:rPr>
              <a:t>relatives aux différents services d’infrastructure : intervention, </a:t>
            </a:r>
            <a:r>
              <a:rPr lang="fr-BE" sz="1400" dirty="0">
                <a:solidFill>
                  <a:schemeClr val="tx1"/>
                </a:solidFill>
              </a:rPr>
              <a:t>incidents, disponibilité des services </a:t>
            </a:r>
            <a:r>
              <a:rPr lang="fr-BE" sz="1400" dirty="0" err="1">
                <a:solidFill>
                  <a:schemeClr val="tx1"/>
                </a:solidFill>
              </a:rPr>
              <a:t>core</a:t>
            </a:r>
            <a:r>
              <a:rPr lang="fr-BE" sz="1400" dirty="0">
                <a:solidFill>
                  <a:schemeClr val="tx1"/>
                </a:solidFill>
              </a:rPr>
              <a:t>...</a:t>
            </a:r>
            <a:endParaRPr lang="en-US" sz="1400" dirty="0">
              <a:solidFill>
                <a:schemeClr val="tx1"/>
              </a:solidFill>
            </a:endParaRPr>
          </a:p>
        </p:txBody>
      </p:sp>
      <p:sp>
        <p:nvSpPr>
          <p:cNvPr id="10" name="Rectangle 9"/>
          <p:cNvSpPr/>
          <p:nvPr/>
        </p:nvSpPr>
        <p:spPr>
          <a:xfrm>
            <a:off x="5389461" y="2194020"/>
            <a:ext cx="2002536" cy="861261"/>
          </a:xfrm>
          <a:prstGeom prst="rect">
            <a:avLst/>
          </a:prstGeom>
          <a:gradFill>
            <a:gsLst>
              <a:gs pos="0">
                <a:schemeClr val="accent4">
                  <a:lumMod val="75000"/>
                </a:schemeClr>
              </a:gs>
              <a:gs pos="32000">
                <a:schemeClr val="accent4"/>
              </a:gs>
            </a:gsLst>
            <a:lin ang="0" scaled="1"/>
          </a:gra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74320" tIns="228600" rIns="182880" bIns="228600" numCol="1" spcCol="1270" anchor="t" anchorCtr="0">
            <a:spAutoFit/>
          </a:bodyPr>
          <a:lstStyle/>
          <a:p>
            <a:pPr defTabSz="666734">
              <a:lnSpc>
                <a:spcPct val="90000"/>
              </a:lnSpc>
              <a:spcBef>
                <a:spcPct val="0"/>
              </a:spcBef>
              <a:spcAft>
                <a:spcPts val="200"/>
              </a:spcAft>
            </a:pPr>
            <a:r>
              <a:rPr lang="en-US" sz="1350" dirty="0" smtClean="0">
                <a:solidFill>
                  <a:srgbClr val="FFFFFF"/>
                </a:solidFill>
              </a:rPr>
              <a:t>Communication</a:t>
            </a:r>
          </a:p>
          <a:p>
            <a:pPr defTabSz="666734">
              <a:lnSpc>
                <a:spcPct val="90000"/>
              </a:lnSpc>
              <a:spcBef>
                <a:spcPct val="0"/>
              </a:spcBef>
              <a:spcAft>
                <a:spcPts val="200"/>
              </a:spcAft>
            </a:pPr>
            <a:endParaRPr lang="en-US" sz="1350" dirty="0">
              <a:solidFill>
                <a:srgbClr val="FFFFFF"/>
              </a:solidFill>
            </a:endParaRPr>
          </a:p>
        </p:txBody>
      </p:sp>
      <p:sp>
        <p:nvSpPr>
          <p:cNvPr id="53" name="Parallelogram 52"/>
          <p:cNvSpPr/>
          <p:nvPr/>
        </p:nvSpPr>
        <p:spPr>
          <a:xfrm rot="5400000" flipV="1">
            <a:off x="5093837" y="2352820"/>
            <a:ext cx="789299" cy="202363"/>
          </a:xfrm>
          <a:prstGeom prst="parallelogram">
            <a:avLst>
              <a:gd name="adj" fmla="val 66077"/>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592804" y="2919951"/>
            <a:ext cx="1737360" cy="2741297"/>
          </a:xfrm>
          <a:prstGeom prst="rect">
            <a:avLst/>
          </a:prstGeom>
          <a:solidFill>
            <a:schemeClr val="tx1">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1" spcCol="1270" anchor="t" anchorCtr="0">
            <a:noAutofit/>
          </a:bodyPr>
          <a:lstStyle/>
          <a:p>
            <a:pPr defTabSz="666734">
              <a:lnSpc>
                <a:spcPct val="90000"/>
              </a:lnSpc>
              <a:spcBef>
                <a:spcPct val="0"/>
              </a:spcBef>
              <a:spcAft>
                <a:spcPts val="200"/>
              </a:spcAft>
            </a:pPr>
            <a:r>
              <a:rPr lang="fr-BE" sz="1400" dirty="0" smtClean="0">
                <a:solidFill>
                  <a:schemeClr val="tx1"/>
                </a:solidFill>
              </a:rPr>
              <a:t>Récolte </a:t>
            </a:r>
            <a:r>
              <a:rPr lang="fr-BE" sz="1400" dirty="0">
                <a:solidFill>
                  <a:schemeClr val="tx1"/>
                </a:solidFill>
              </a:rPr>
              <a:t>et suivi des métriques techno-business </a:t>
            </a:r>
            <a:r>
              <a:rPr lang="fr-BE" sz="1400" dirty="0" smtClean="0">
                <a:solidFill>
                  <a:schemeClr val="tx1"/>
                </a:solidFill>
              </a:rPr>
              <a:t>afin de réaliser un monitoring plus précis, proactif et orienté business. </a:t>
            </a:r>
            <a:endParaRPr lang="en-US" sz="1400" dirty="0">
              <a:solidFill>
                <a:schemeClr val="tx1"/>
              </a:solidFill>
            </a:endParaRPr>
          </a:p>
        </p:txBody>
      </p:sp>
      <p:sp>
        <p:nvSpPr>
          <p:cNvPr id="9" name="Rectangle 8"/>
          <p:cNvSpPr/>
          <p:nvPr/>
        </p:nvSpPr>
        <p:spPr>
          <a:xfrm>
            <a:off x="3592974" y="2058691"/>
            <a:ext cx="2002536" cy="861261"/>
          </a:xfrm>
          <a:prstGeom prst="rect">
            <a:avLst/>
          </a:prstGeom>
          <a:gradFill>
            <a:gsLst>
              <a:gs pos="0">
                <a:schemeClr val="accent3">
                  <a:lumMod val="75000"/>
                </a:schemeClr>
              </a:gs>
              <a:gs pos="32000">
                <a:schemeClr val="accent3"/>
              </a:gs>
            </a:gsLst>
            <a:lin ang="0" scaled="1"/>
          </a:gra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74320" tIns="228600" rIns="182880" bIns="228600" numCol="1" spcCol="1270" anchor="t" anchorCtr="0">
            <a:spAutoFit/>
          </a:bodyPr>
          <a:lstStyle/>
          <a:p>
            <a:pPr defTabSz="666734">
              <a:lnSpc>
                <a:spcPct val="90000"/>
              </a:lnSpc>
              <a:spcBef>
                <a:spcPct val="0"/>
              </a:spcBef>
              <a:spcAft>
                <a:spcPts val="200"/>
              </a:spcAft>
            </a:pPr>
            <a:r>
              <a:rPr lang="en-US" sz="1350" dirty="0" smtClean="0">
                <a:solidFill>
                  <a:srgbClr val="FFFFFF"/>
                </a:solidFill>
              </a:rPr>
              <a:t>Business</a:t>
            </a:r>
          </a:p>
          <a:p>
            <a:pPr defTabSz="666734">
              <a:lnSpc>
                <a:spcPct val="90000"/>
              </a:lnSpc>
              <a:spcBef>
                <a:spcPct val="0"/>
              </a:spcBef>
              <a:spcAft>
                <a:spcPts val="200"/>
              </a:spcAft>
            </a:pPr>
            <a:r>
              <a:rPr lang="en-US" sz="1350" dirty="0">
                <a:solidFill>
                  <a:srgbClr val="FFFFFF"/>
                </a:solidFill>
              </a:rPr>
              <a:t>m</a:t>
            </a:r>
            <a:r>
              <a:rPr lang="en-US" sz="1350" dirty="0" smtClean="0">
                <a:solidFill>
                  <a:srgbClr val="FFFFFF"/>
                </a:solidFill>
              </a:rPr>
              <a:t>onitoring</a:t>
            </a:r>
            <a:endParaRPr lang="en-US" sz="1350" dirty="0">
              <a:solidFill>
                <a:srgbClr val="FFFFFF"/>
              </a:solidFill>
            </a:endParaRPr>
          </a:p>
        </p:txBody>
      </p:sp>
      <p:sp>
        <p:nvSpPr>
          <p:cNvPr id="52" name="Parallelogram 51"/>
          <p:cNvSpPr/>
          <p:nvPr/>
        </p:nvSpPr>
        <p:spPr>
          <a:xfrm rot="5400000" flipV="1">
            <a:off x="3299337" y="2216998"/>
            <a:ext cx="789299" cy="202363"/>
          </a:xfrm>
          <a:prstGeom prst="parallelogram">
            <a:avLst>
              <a:gd name="adj" fmla="val 66077"/>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1796487" y="2751547"/>
            <a:ext cx="1737360" cy="2775221"/>
          </a:xfrm>
          <a:prstGeom prst="rect">
            <a:avLst/>
          </a:prstGeom>
          <a:solidFill>
            <a:schemeClr val="tx1">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1" spcCol="1270" anchor="t" anchorCtr="0">
            <a:noAutofit/>
          </a:bodyPr>
          <a:lstStyle/>
          <a:p>
            <a:pPr defTabSz="666734">
              <a:lnSpc>
                <a:spcPct val="90000"/>
              </a:lnSpc>
              <a:spcBef>
                <a:spcPct val="0"/>
              </a:spcBef>
              <a:spcAft>
                <a:spcPts val="200"/>
              </a:spcAft>
            </a:pPr>
            <a:r>
              <a:rPr lang="fr-BE" sz="1400" dirty="0" smtClean="0">
                <a:solidFill>
                  <a:schemeClr val="tx1"/>
                </a:solidFill>
              </a:rPr>
              <a:t>Mise </a:t>
            </a:r>
            <a:r>
              <a:rPr lang="fr-BE" sz="1400" dirty="0">
                <a:solidFill>
                  <a:schemeClr val="tx1"/>
                </a:solidFill>
              </a:rPr>
              <a:t>en </a:t>
            </a:r>
            <a:r>
              <a:rPr lang="fr-BE" sz="1400" dirty="0" smtClean="0">
                <a:solidFill>
                  <a:schemeClr val="tx1"/>
                </a:solidFill>
              </a:rPr>
              <a:t>place d’une </a:t>
            </a:r>
            <a:r>
              <a:rPr lang="fr-BE" sz="1400" dirty="0">
                <a:solidFill>
                  <a:schemeClr val="tx1"/>
                </a:solidFill>
              </a:rPr>
              <a:t>infrastructure centralisée permettant le stockage, le traitement et la consultation des logs </a:t>
            </a:r>
            <a:r>
              <a:rPr lang="fr-BE" sz="1400" dirty="0" smtClean="0">
                <a:solidFill>
                  <a:schemeClr val="tx1"/>
                </a:solidFill>
              </a:rPr>
              <a:t>techniques.</a:t>
            </a:r>
            <a:endParaRPr lang="en-US" sz="1400" dirty="0">
              <a:solidFill>
                <a:schemeClr val="tx1"/>
              </a:solidFill>
            </a:endParaRPr>
          </a:p>
        </p:txBody>
      </p:sp>
      <p:sp>
        <p:nvSpPr>
          <p:cNvPr id="8" name="Rectangle 7"/>
          <p:cNvSpPr/>
          <p:nvPr/>
        </p:nvSpPr>
        <p:spPr>
          <a:xfrm>
            <a:off x="1796487" y="1923362"/>
            <a:ext cx="2002536" cy="861261"/>
          </a:xfrm>
          <a:prstGeom prst="rect">
            <a:avLst/>
          </a:prstGeom>
          <a:gradFill flip="none" rotWithShape="1">
            <a:gsLst>
              <a:gs pos="0">
                <a:schemeClr val="accent2">
                  <a:lumMod val="75000"/>
                </a:schemeClr>
              </a:gs>
              <a:gs pos="32000">
                <a:schemeClr val="accent2"/>
              </a:gs>
            </a:gsLst>
            <a:lin ang="0" scaled="1"/>
            <a:tileRect/>
          </a:gra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74320" tIns="228600" rIns="182880" bIns="228600" numCol="1" spcCol="1270" anchor="t" anchorCtr="0">
            <a:spAutoFit/>
          </a:bodyPr>
          <a:lstStyle/>
          <a:p>
            <a:pPr defTabSz="666734">
              <a:lnSpc>
                <a:spcPct val="90000"/>
              </a:lnSpc>
              <a:spcBef>
                <a:spcPct val="0"/>
              </a:spcBef>
              <a:spcAft>
                <a:spcPts val="200"/>
              </a:spcAft>
            </a:pPr>
            <a:r>
              <a:rPr lang="en-US" sz="1350" dirty="0" smtClean="0">
                <a:solidFill>
                  <a:srgbClr val="FFFFFF"/>
                </a:solidFill>
              </a:rPr>
              <a:t>Log</a:t>
            </a:r>
          </a:p>
          <a:p>
            <a:pPr defTabSz="666734">
              <a:lnSpc>
                <a:spcPct val="90000"/>
              </a:lnSpc>
              <a:spcBef>
                <a:spcPct val="0"/>
              </a:spcBef>
              <a:spcAft>
                <a:spcPts val="200"/>
              </a:spcAft>
            </a:pPr>
            <a:r>
              <a:rPr lang="en-US" sz="1350" dirty="0" err="1">
                <a:solidFill>
                  <a:srgbClr val="FFFFFF"/>
                </a:solidFill>
              </a:rPr>
              <a:t>c</a:t>
            </a:r>
            <a:r>
              <a:rPr lang="en-US" sz="1350" dirty="0" err="1" smtClean="0">
                <a:solidFill>
                  <a:srgbClr val="FFFFFF"/>
                </a:solidFill>
              </a:rPr>
              <a:t>entralizatoin</a:t>
            </a:r>
            <a:endParaRPr lang="en-US" sz="1350" dirty="0">
              <a:solidFill>
                <a:srgbClr val="FFFFFF"/>
              </a:solidFill>
            </a:endParaRPr>
          </a:p>
        </p:txBody>
      </p:sp>
      <p:sp>
        <p:nvSpPr>
          <p:cNvPr id="2" name="Title 1"/>
          <p:cNvSpPr>
            <a:spLocks noGrp="1"/>
          </p:cNvSpPr>
          <p:nvPr>
            <p:ph type="title"/>
          </p:nvPr>
        </p:nvSpPr>
        <p:spPr/>
        <p:txBody>
          <a:bodyPr/>
          <a:lstStyle/>
          <a:p>
            <a:r>
              <a:rPr lang="en-US" sz="4000" dirty="0" err="1">
                <a:solidFill>
                  <a:srgbClr val="5591C3"/>
                </a:solidFill>
              </a:rPr>
              <a:t>Programme</a:t>
            </a:r>
            <a:r>
              <a:rPr lang="en-US" sz="4000" dirty="0">
                <a:solidFill>
                  <a:srgbClr val="5591C3"/>
                </a:solidFill>
              </a:rPr>
              <a:t> </a:t>
            </a:r>
            <a:r>
              <a:rPr lang="en-US" sz="4000" dirty="0" err="1" smtClean="0">
                <a:solidFill>
                  <a:srgbClr val="5591C3"/>
                </a:solidFill>
              </a:rPr>
              <a:t>constitué</a:t>
            </a:r>
            <a:r>
              <a:rPr lang="en-US" sz="4000" dirty="0" smtClean="0">
                <a:solidFill>
                  <a:srgbClr val="5591C3"/>
                </a:solidFill>
              </a:rPr>
              <a:t> </a:t>
            </a:r>
            <a:r>
              <a:rPr lang="en-US" sz="4000" dirty="0">
                <a:solidFill>
                  <a:srgbClr val="5591C3"/>
                </a:solidFill>
              </a:rPr>
              <a:t>de 9 </a:t>
            </a:r>
            <a:r>
              <a:rPr lang="en-US" sz="4000" dirty="0" err="1">
                <a:solidFill>
                  <a:srgbClr val="5591C3"/>
                </a:solidFill>
              </a:rPr>
              <a:t>Projets</a:t>
            </a:r>
            <a:r>
              <a:rPr lang="en-US" sz="4000" dirty="0">
                <a:solidFill>
                  <a:srgbClr val="5591C3"/>
                </a:solidFill>
              </a:rPr>
              <a:t> </a:t>
            </a:r>
            <a:r>
              <a:rPr lang="en-US" dirty="0" smtClean="0">
                <a:solidFill>
                  <a:srgbClr val="5591C3"/>
                </a:solidFill>
              </a:rPr>
              <a:t>(2)</a:t>
            </a:r>
            <a:endParaRPr lang="en-US" dirty="0">
              <a:solidFill>
                <a:srgbClr val="5591C3"/>
              </a:solidFill>
            </a:endParaRPr>
          </a:p>
        </p:txBody>
      </p:sp>
      <p:sp>
        <p:nvSpPr>
          <p:cNvPr id="3" name="Rectangle 2"/>
          <p:cNvSpPr/>
          <p:nvPr/>
        </p:nvSpPr>
        <p:spPr>
          <a:xfrm>
            <a:off x="0" y="2705596"/>
            <a:ext cx="1737360" cy="2686608"/>
          </a:xfrm>
          <a:prstGeom prst="rect">
            <a:avLst/>
          </a:prstGeom>
          <a:solidFill>
            <a:schemeClr val="tx1">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1" spcCol="1270" anchor="t" anchorCtr="0">
            <a:noAutofit/>
          </a:bodyPr>
          <a:lstStyle/>
          <a:p>
            <a:pPr defTabSz="666734">
              <a:lnSpc>
                <a:spcPct val="90000"/>
              </a:lnSpc>
              <a:spcBef>
                <a:spcPct val="0"/>
              </a:spcBef>
              <a:spcAft>
                <a:spcPts val="200"/>
              </a:spcAft>
            </a:pPr>
            <a:r>
              <a:rPr lang="fr-BE" sz="1400" dirty="0" smtClean="0">
                <a:solidFill>
                  <a:schemeClr val="tx1"/>
                </a:solidFill>
              </a:rPr>
              <a:t>Définition des pratiques et mise </a:t>
            </a:r>
            <a:r>
              <a:rPr lang="fr-BE" sz="1400" dirty="0">
                <a:solidFill>
                  <a:schemeClr val="tx1"/>
                </a:solidFill>
              </a:rPr>
              <a:t>en place des </a:t>
            </a:r>
            <a:r>
              <a:rPr lang="fr-BE" sz="1400" dirty="0" smtClean="0">
                <a:solidFill>
                  <a:schemeClr val="tx1"/>
                </a:solidFill>
              </a:rPr>
              <a:t>outils  nécessaires </a:t>
            </a:r>
            <a:r>
              <a:rPr lang="fr-BE" sz="1400" dirty="0">
                <a:solidFill>
                  <a:schemeClr val="tx1"/>
                </a:solidFill>
              </a:rPr>
              <a:t>pour soutenir </a:t>
            </a:r>
            <a:r>
              <a:rPr lang="fr-BE" sz="1400" dirty="0" smtClean="0">
                <a:solidFill>
                  <a:schemeClr val="tx1"/>
                </a:solidFill>
              </a:rPr>
              <a:t>l’industrialisation de la gestion de l’infrastructure: </a:t>
            </a:r>
            <a:r>
              <a:rPr lang="fr-BE" sz="1400" dirty="0">
                <a:solidFill>
                  <a:schemeClr val="tx1"/>
                </a:solidFill>
              </a:rPr>
              <a:t>automatisation, </a:t>
            </a:r>
            <a:r>
              <a:rPr lang="fr-BE" sz="1400" dirty="0" err="1">
                <a:solidFill>
                  <a:schemeClr val="tx1"/>
                </a:solidFill>
              </a:rPr>
              <a:t>testing</a:t>
            </a:r>
            <a:r>
              <a:rPr lang="fr-BE" sz="1400" dirty="0">
                <a:solidFill>
                  <a:schemeClr val="tx1"/>
                </a:solidFill>
              </a:rPr>
              <a:t>, </a:t>
            </a:r>
            <a:r>
              <a:rPr lang="fr-BE" sz="1400" dirty="0" err="1">
                <a:solidFill>
                  <a:schemeClr val="tx1"/>
                </a:solidFill>
              </a:rPr>
              <a:t>repository</a:t>
            </a:r>
            <a:r>
              <a:rPr lang="fr-BE" sz="1400" dirty="0">
                <a:solidFill>
                  <a:schemeClr val="tx1"/>
                </a:solidFill>
              </a:rPr>
              <a:t> de code... </a:t>
            </a:r>
            <a:endParaRPr lang="en-US" sz="1400" dirty="0">
              <a:solidFill>
                <a:schemeClr val="tx1"/>
              </a:solidFill>
            </a:endParaRPr>
          </a:p>
        </p:txBody>
      </p:sp>
      <p:sp>
        <p:nvSpPr>
          <p:cNvPr id="51" name="Parallelogram 50"/>
          <p:cNvSpPr/>
          <p:nvPr/>
        </p:nvSpPr>
        <p:spPr>
          <a:xfrm rot="5400000" flipV="1">
            <a:off x="1506483" y="2081588"/>
            <a:ext cx="789299" cy="202363"/>
          </a:xfrm>
          <a:prstGeom prst="parallelogram">
            <a:avLst>
              <a:gd name="adj" fmla="val 66077"/>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1788033"/>
            <a:ext cx="2002536" cy="930511"/>
          </a:xfrm>
          <a:prstGeom prst="rect">
            <a:avLst/>
          </a:prstGeom>
          <a:solidFill>
            <a:schemeClr val="accent1"/>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228600" rIns="182880" bIns="228600" numCol="1" spcCol="1270" anchor="t" anchorCtr="0">
            <a:spAutoFit/>
          </a:bodyPr>
          <a:lstStyle/>
          <a:p>
            <a:pPr defTabSz="666734">
              <a:lnSpc>
                <a:spcPct val="90000"/>
              </a:lnSpc>
              <a:spcBef>
                <a:spcPct val="0"/>
              </a:spcBef>
              <a:spcAft>
                <a:spcPts val="200"/>
              </a:spcAft>
            </a:pPr>
            <a:r>
              <a:rPr lang="fr-BE" sz="1600" dirty="0" err="1"/>
              <a:t>Industrialize</a:t>
            </a:r>
            <a:r>
              <a:rPr lang="fr-BE" sz="1600" dirty="0"/>
              <a:t> </a:t>
            </a:r>
            <a:endParaRPr lang="fr-BE" sz="1600" dirty="0" smtClean="0"/>
          </a:p>
          <a:p>
            <a:pPr defTabSz="666734">
              <a:lnSpc>
                <a:spcPct val="90000"/>
              </a:lnSpc>
              <a:spcBef>
                <a:spcPct val="0"/>
              </a:spcBef>
              <a:spcAft>
                <a:spcPts val="200"/>
              </a:spcAft>
            </a:pPr>
            <a:r>
              <a:rPr lang="fr-BE" sz="1600" dirty="0" smtClean="0"/>
              <a:t>infra </a:t>
            </a:r>
            <a:r>
              <a:rPr lang="fr-BE" sz="1600" dirty="0"/>
              <a:t>changes</a:t>
            </a:r>
            <a:endParaRPr lang="en-US" sz="1600" dirty="0">
              <a:solidFill>
                <a:srgbClr val="FFFFFF"/>
              </a:solidFill>
            </a:endParaRPr>
          </a:p>
        </p:txBody>
      </p:sp>
      <p:pic>
        <p:nvPicPr>
          <p:cNvPr id="65" name="Picture 64"/>
          <p:cNvPicPr>
            <a:picLocks noChangeAspect="1"/>
          </p:cNvPicPr>
          <p:nvPr/>
        </p:nvPicPr>
        <p:blipFill>
          <a:blip r:embed="rId2"/>
          <a:stretch>
            <a:fillRect/>
          </a:stretch>
        </p:blipFill>
        <p:spPr>
          <a:xfrm>
            <a:off x="6951776" y="2276872"/>
            <a:ext cx="356528" cy="400634"/>
          </a:xfrm>
          <a:prstGeom prst="rect">
            <a:avLst/>
          </a:prstGeom>
        </p:spPr>
      </p:pic>
      <p:sp>
        <p:nvSpPr>
          <p:cNvPr id="45" name="Freeform 44"/>
          <p:cNvSpPr>
            <a:spLocks noEditPoints="1"/>
          </p:cNvSpPr>
          <p:nvPr/>
        </p:nvSpPr>
        <p:spPr bwMode="auto">
          <a:xfrm>
            <a:off x="5106719" y="2099676"/>
            <a:ext cx="446889" cy="442436"/>
          </a:xfrm>
          <a:custGeom>
            <a:avLst/>
            <a:gdLst>
              <a:gd name="T0" fmla="*/ 68 w 387"/>
              <a:gd name="T1" fmla="*/ 320 h 388"/>
              <a:gd name="T2" fmla="*/ 41 w 387"/>
              <a:gd name="T3" fmla="*/ 262 h 388"/>
              <a:gd name="T4" fmla="*/ 62 w 387"/>
              <a:gd name="T5" fmla="*/ 326 h 388"/>
              <a:gd name="T6" fmla="*/ 121 w 387"/>
              <a:gd name="T7" fmla="*/ 352 h 388"/>
              <a:gd name="T8" fmla="*/ 121 w 387"/>
              <a:gd name="T9" fmla="*/ 343 h 388"/>
              <a:gd name="T10" fmla="*/ 50 w 387"/>
              <a:gd name="T11" fmla="*/ 338 h 388"/>
              <a:gd name="T12" fmla="*/ 16 w 387"/>
              <a:gd name="T13" fmla="*/ 263 h 388"/>
              <a:gd name="T14" fmla="*/ 11 w 387"/>
              <a:gd name="T15" fmla="*/ 267 h 388"/>
              <a:gd name="T16" fmla="*/ 121 w 387"/>
              <a:gd name="T17" fmla="*/ 377 h 388"/>
              <a:gd name="T18" fmla="*/ 125 w 387"/>
              <a:gd name="T19" fmla="*/ 372 h 388"/>
              <a:gd name="T20" fmla="*/ 386 w 387"/>
              <a:gd name="T21" fmla="*/ 329 h 388"/>
              <a:gd name="T22" fmla="*/ 290 w 387"/>
              <a:gd name="T23" fmla="*/ 240 h 388"/>
              <a:gd name="T24" fmla="*/ 248 w 387"/>
              <a:gd name="T25" fmla="*/ 242 h 388"/>
              <a:gd name="T26" fmla="*/ 292 w 387"/>
              <a:gd name="T27" fmla="*/ 96 h 388"/>
              <a:gd name="T28" fmla="*/ 190 w 387"/>
              <a:gd name="T29" fmla="*/ 96 h 388"/>
              <a:gd name="T30" fmla="*/ 126 w 387"/>
              <a:gd name="T31" fmla="*/ 120 h 388"/>
              <a:gd name="T32" fmla="*/ 148 w 387"/>
              <a:gd name="T33" fmla="*/ 92 h 388"/>
              <a:gd name="T34" fmla="*/ 52 w 387"/>
              <a:gd name="T35" fmla="*/ 2 h 388"/>
              <a:gd name="T36" fmla="*/ 2 w 387"/>
              <a:gd name="T37" fmla="*/ 59 h 388"/>
              <a:gd name="T38" fmla="*/ 94 w 387"/>
              <a:gd name="T39" fmla="*/ 150 h 388"/>
              <a:gd name="T40" fmla="*/ 120 w 387"/>
              <a:gd name="T41" fmla="*/ 127 h 388"/>
              <a:gd name="T42" fmla="*/ 104 w 387"/>
              <a:gd name="T43" fmla="*/ 182 h 388"/>
              <a:gd name="T44" fmla="*/ 127 w 387"/>
              <a:gd name="T45" fmla="*/ 211 h 388"/>
              <a:gd name="T46" fmla="*/ 57 w 387"/>
              <a:gd name="T47" fmla="*/ 229 h 388"/>
              <a:gd name="T48" fmla="*/ 152 w 387"/>
              <a:gd name="T49" fmla="*/ 331 h 388"/>
              <a:gd name="T50" fmla="*/ 159 w 387"/>
              <a:gd name="T51" fmla="*/ 331 h 388"/>
              <a:gd name="T52" fmla="*/ 177 w 387"/>
              <a:gd name="T53" fmla="*/ 261 h 388"/>
              <a:gd name="T54" fmla="*/ 203 w 387"/>
              <a:gd name="T55" fmla="*/ 285 h 388"/>
              <a:gd name="T56" fmla="*/ 241 w 387"/>
              <a:gd name="T57" fmla="*/ 248 h 388"/>
              <a:gd name="T58" fmla="*/ 239 w 387"/>
              <a:gd name="T59" fmla="*/ 290 h 388"/>
              <a:gd name="T60" fmla="*/ 239 w 387"/>
              <a:gd name="T61" fmla="*/ 297 h 388"/>
              <a:gd name="T62" fmla="*/ 332 w 387"/>
              <a:gd name="T63" fmla="*/ 388 h 388"/>
              <a:gd name="T64" fmla="*/ 386 w 387"/>
              <a:gd name="T65" fmla="*/ 336 h 388"/>
              <a:gd name="T66" fmla="*/ 386 w 387"/>
              <a:gd name="T67" fmla="*/ 329 h 388"/>
              <a:gd name="T68" fmla="*/ 116 w 387"/>
              <a:gd name="T69" fmla="*/ 117 h 388"/>
              <a:gd name="T70" fmla="*/ 94 w 387"/>
              <a:gd name="T71" fmla="*/ 139 h 388"/>
              <a:gd name="T72" fmla="*/ 55 w 387"/>
              <a:gd name="T73" fmla="*/ 12 h 388"/>
              <a:gd name="T74" fmla="*/ 116 w 387"/>
              <a:gd name="T75" fmla="*/ 117 h 388"/>
              <a:gd name="T76" fmla="*/ 67 w 387"/>
              <a:gd name="T77" fmla="*/ 233 h 388"/>
              <a:gd name="T78" fmla="*/ 152 w 387"/>
              <a:gd name="T79" fmla="*/ 236 h 388"/>
              <a:gd name="T80" fmla="*/ 155 w 387"/>
              <a:gd name="T81" fmla="*/ 321 h 388"/>
              <a:gd name="T82" fmla="*/ 238 w 387"/>
              <a:gd name="T83" fmla="*/ 238 h 388"/>
              <a:gd name="T84" fmla="*/ 203 w 387"/>
              <a:gd name="T85" fmla="*/ 274 h 388"/>
              <a:gd name="T86" fmla="*/ 197 w 387"/>
              <a:gd name="T87" fmla="*/ 102 h 388"/>
              <a:gd name="T88" fmla="*/ 286 w 387"/>
              <a:gd name="T89" fmla="*/ 102 h 388"/>
              <a:gd name="T90" fmla="*/ 238 w 387"/>
              <a:gd name="T91" fmla="*/ 238 h 388"/>
              <a:gd name="T92" fmla="*/ 249 w 387"/>
              <a:gd name="T93" fmla="*/ 294 h 388"/>
              <a:gd name="T94" fmla="*/ 376 w 387"/>
              <a:gd name="T95" fmla="*/ 333 h 388"/>
              <a:gd name="T96" fmla="*/ 122 w 387"/>
              <a:gd name="T97" fmla="*/ 318 h 388"/>
              <a:gd name="T98" fmla="*/ 70 w 387"/>
              <a:gd name="T99" fmla="*/ 266 h 388"/>
              <a:gd name="T100" fmla="*/ 66 w 387"/>
              <a:gd name="T101" fmla="*/ 261 h 388"/>
              <a:gd name="T102" fmla="*/ 79 w 387"/>
              <a:gd name="T103" fmla="*/ 309 h 388"/>
              <a:gd name="T104" fmla="*/ 122 w 387"/>
              <a:gd name="T105" fmla="*/ 327 h 388"/>
              <a:gd name="T106" fmla="*/ 122 w 387"/>
              <a:gd name="T107" fmla="*/ 31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7" h="388">
                <a:moveTo>
                  <a:pt x="121" y="343"/>
                </a:moveTo>
                <a:cubicBezTo>
                  <a:pt x="101" y="342"/>
                  <a:pt x="82" y="334"/>
                  <a:pt x="68" y="320"/>
                </a:cubicBezTo>
                <a:cubicBezTo>
                  <a:pt x="54" y="306"/>
                  <a:pt x="46" y="287"/>
                  <a:pt x="45" y="267"/>
                </a:cubicBezTo>
                <a:cubicBezTo>
                  <a:pt x="45" y="264"/>
                  <a:pt x="43" y="262"/>
                  <a:pt x="41" y="262"/>
                </a:cubicBezTo>
                <a:cubicBezTo>
                  <a:pt x="38" y="262"/>
                  <a:pt x="36" y="264"/>
                  <a:pt x="36" y="267"/>
                </a:cubicBezTo>
                <a:cubicBezTo>
                  <a:pt x="37" y="289"/>
                  <a:pt x="46" y="311"/>
                  <a:pt x="62" y="326"/>
                </a:cubicBezTo>
                <a:cubicBezTo>
                  <a:pt x="77" y="342"/>
                  <a:pt x="99" y="351"/>
                  <a:pt x="121" y="352"/>
                </a:cubicBezTo>
                <a:cubicBezTo>
                  <a:pt x="121" y="352"/>
                  <a:pt x="121" y="352"/>
                  <a:pt x="121" y="352"/>
                </a:cubicBezTo>
                <a:cubicBezTo>
                  <a:pt x="124" y="352"/>
                  <a:pt x="126" y="350"/>
                  <a:pt x="126" y="347"/>
                </a:cubicBezTo>
                <a:cubicBezTo>
                  <a:pt x="126" y="345"/>
                  <a:pt x="124" y="343"/>
                  <a:pt x="121" y="343"/>
                </a:cubicBezTo>
                <a:close/>
                <a:moveTo>
                  <a:pt x="121" y="368"/>
                </a:moveTo>
                <a:cubicBezTo>
                  <a:pt x="94" y="367"/>
                  <a:pt x="69" y="356"/>
                  <a:pt x="50" y="338"/>
                </a:cubicBezTo>
                <a:cubicBezTo>
                  <a:pt x="32" y="319"/>
                  <a:pt x="21" y="294"/>
                  <a:pt x="20" y="267"/>
                </a:cubicBezTo>
                <a:cubicBezTo>
                  <a:pt x="20" y="265"/>
                  <a:pt x="18" y="263"/>
                  <a:pt x="16" y="263"/>
                </a:cubicBezTo>
                <a:cubicBezTo>
                  <a:pt x="16" y="263"/>
                  <a:pt x="16" y="263"/>
                  <a:pt x="16" y="263"/>
                </a:cubicBezTo>
                <a:cubicBezTo>
                  <a:pt x="13" y="263"/>
                  <a:pt x="11" y="265"/>
                  <a:pt x="11" y="267"/>
                </a:cubicBezTo>
                <a:cubicBezTo>
                  <a:pt x="12" y="296"/>
                  <a:pt x="23" y="324"/>
                  <a:pt x="44" y="344"/>
                </a:cubicBezTo>
                <a:cubicBezTo>
                  <a:pt x="64" y="365"/>
                  <a:pt x="92" y="376"/>
                  <a:pt x="121" y="377"/>
                </a:cubicBezTo>
                <a:cubicBezTo>
                  <a:pt x="121" y="377"/>
                  <a:pt x="121" y="377"/>
                  <a:pt x="121" y="377"/>
                </a:cubicBezTo>
                <a:cubicBezTo>
                  <a:pt x="123" y="377"/>
                  <a:pt x="125" y="375"/>
                  <a:pt x="125" y="372"/>
                </a:cubicBezTo>
                <a:cubicBezTo>
                  <a:pt x="125" y="370"/>
                  <a:pt x="123" y="368"/>
                  <a:pt x="121" y="368"/>
                </a:cubicBezTo>
                <a:close/>
                <a:moveTo>
                  <a:pt x="386" y="329"/>
                </a:moveTo>
                <a:cubicBezTo>
                  <a:pt x="296" y="240"/>
                  <a:pt x="296" y="240"/>
                  <a:pt x="296" y="240"/>
                </a:cubicBezTo>
                <a:cubicBezTo>
                  <a:pt x="295" y="238"/>
                  <a:pt x="292" y="238"/>
                  <a:pt x="290" y="240"/>
                </a:cubicBezTo>
                <a:cubicBezTo>
                  <a:pt x="268" y="262"/>
                  <a:pt x="268" y="262"/>
                  <a:pt x="268" y="262"/>
                </a:cubicBezTo>
                <a:cubicBezTo>
                  <a:pt x="248" y="242"/>
                  <a:pt x="248" y="242"/>
                  <a:pt x="248" y="242"/>
                </a:cubicBezTo>
                <a:cubicBezTo>
                  <a:pt x="292" y="198"/>
                  <a:pt x="292" y="198"/>
                  <a:pt x="292" y="198"/>
                </a:cubicBezTo>
                <a:cubicBezTo>
                  <a:pt x="320" y="169"/>
                  <a:pt x="320" y="124"/>
                  <a:pt x="292" y="96"/>
                </a:cubicBezTo>
                <a:cubicBezTo>
                  <a:pt x="279" y="82"/>
                  <a:pt x="261" y="75"/>
                  <a:pt x="241" y="75"/>
                </a:cubicBezTo>
                <a:cubicBezTo>
                  <a:pt x="222" y="75"/>
                  <a:pt x="204" y="82"/>
                  <a:pt x="190" y="96"/>
                </a:cubicBezTo>
                <a:cubicBezTo>
                  <a:pt x="146" y="140"/>
                  <a:pt x="146" y="140"/>
                  <a:pt x="146" y="140"/>
                </a:cubicBezTo>
                <a:cubicBezTo>
                  <a:pt x="126" y="120"/>
                  <a:pt x="126" y="120"/>
                  <a:pt x="126" y="120"/>
                </a:cubicBezTo>
                <a:cubicBezTo>
                  <a:pt x="148" y="98"/>
                  <a:pt x="148" y="98"/>
                  <a:pt x="148" y="98"/>
                </a:cubicBezTo>
                <a:cubicBezTo>
                  <a:pt x="150" y="96"/>
                  <a:pt x="150" y="93"/>
                  <a:pt x="148" y="92"/>
                </a:cubicBezTo>
                <a:cubicBezTo>
                  <a:pt x="59" y="2"/>
                  <a:pt x="59" y="2"/>
                  <a:pt x="59" y="2"/>
                </a:cubicBezTo>
                <a:cubicBezTo>
                  <a:pt x="57" y="0"/>
                  <a:pt x="54" y="0"/>
                  <a:pt x="52" y="2"/>
                </a:cubicBezTo>
                <a:cubicBezTo>
                  <a:pt x="2" y="52"/>
                  <a:pt x="2" y="52"/>
                  <a:pt x="2" y="52"/>
                </a:cubicBezTo>
                <a:cubicBezTo>
                  <a:pt x="0" y="54"/>
                  <a:pt x="0" y="57"/>
                  <a:pt x="2" y="59"/>
                </a:cubicBezTo>
                <a:cubicBezTo>
                  <a:pt x="91" y="149"/>
                  <a:pt x="91" y="149"/>
                  <a:pt x="91" y="149"/>
                </a:cubicBezTo>
                <a:cubicBezTo>
                  <a:pt x="92" y="149"/>
                  <a:pt x="93" y="150"/>
                  <a:pt x="94" y="150"/>
                </a:cubicBezTo>
                <a:cubicBezTo>
                  <a:pt x="96" y="150"/>
                  <a:pt x="97" y="149"/>
                  <a:pt x="98" y="149"/>
                </a:cubicBezTo>
                <a:cubicBezTo>
                  <a:pt x="120" y="127"/>
                  <a:pt x="120" y="127"/>
                  <a:pt x="120" y="127"/>
                </a:cubicBezTo>
                <a:cubicBezTo>
                  <a:pt x="140" y="147"/>
                  <a:pt x="140" y="147"/>
                  <a:pt x="140" y="147"/>
                </a:cubicBezTo>
                <a:cubicBezTo>
                  <a:pt x="104" y="182"/>
                  <a:pt x="104" y="182"/>
                  <a:pt x="104" y="182"/>
                </a:cubicBezTo>
                <a:cubicBezTo>
                  <a:pt x="103" y="184"/>
                  <a:pt x="103" y="187"/>
                  <a:pt x="104" y="188"/>
                </a:cubicBezTo>
                <a:cubicBezTo>
                  <a:pt x="127" y="211"/>
                  <a:pt x="127" y="211"/>
                  <a:pt x="127" y="211"/>
                </a:cubicBezTo>
                <a:cubicBezTo>
                  <a:pt x="121" y="209"/>
                  <a:pt x="114" y="208"/>
                  <a:pt x="108" y="208"/>
                </a:cubicBezTo>
                <a:cubicBezTo>
                  <a:pt x="89" y="208"/>
                  <a:pt x="70" y="216"/>
                  <a:pt x="57" y="229"/>
                </a:cubicBezTo>
                <a:cubicBezTo>
                  <a:pt x="55" y="231"/>
                  <a:pt x="55" y="234"/>
                  <a:pt x="57" y="236"/>
                </a:cubicBezTo>
                <a:cubicBezTo>
                  <a:pt x="152" y="331"/>
                  <a:pt x="152" y="331"/>
                  <a:pt x="152" y="331"/>
                </a:cubicBezTo>
                <a:cubicBezTo>
                  <a:pt x="153" y="332"/>
                  <a:pt x="154" y="332"/>
                  <a:pt x="155" y="332"/>
                </a:cubicBezTo>
                <a:cubicBezTo>
                  <a:pt x="157" y="332"/>
                  <a:pt x="158" y="332"/>
                  <a:pt x="159" y="331"/>
                </a:cubicBezTo>
                <a:cubicBezTo>
                  <a:pt x="172" y="318"/>
                  <a:pt x="180" y="299"/>
                  <a:pt x="180" y="280"/>
                </a:cubicBezTo>
                <a:cubicBezTo>
                  <a:pt x="180" y="274"/>
                  <a:pt x="179" y="267"/>
                  <a:pt x="177" y="261"/>
                </a:cubicBezTo>
                <a:cubicBezTo>
                  <a:pt x="200" y="284"/>
                  <a:pt x="200" y="284"/>
                  <a:pt x="200" y="284"/>
                </a:cubicBezTo>
                <a:cubicBezTo>
                  <a:pt x="200" y="284"/>
                  <a:pt x="202" y="285"/>
                  <a:pt x="203" y="285"/>
                </a:cubicBezTo>
                <a:cubicBezTo>
                  <a:pt x="204" y="285"/>
                  <a:pt x="205" y="284"/>
                  <a:pt x="206" y="284"/>
                </a:cubicBezTo>
                <a:cubicBezTo>
                  <a:pt x="241" y="248"/>
                  <a:pt x="241" y="248"/>
                  <a:pt x="241" y="248"/>
                </a:cubicBezTo>
                <a:cubicBezTo>
                  <a:pt x="261" y="268"/>
                  <a:pt x="261" y="268"/>
                  <a:pt x="261" y="268"/>
                </a:cubicBezTo>
                <a:cubicBezTo>
                  <a:pt x="239" y="290"/>
                  <a:pt x="239" y="290"/>
                  <a:pt x="239" y="290"/>
                </a:cubicBezTo>
                <a:cubicBezTo>
                  <a:pt x="239" y="291"/>
                  <a:pt x="238" y="292"/>
                  <a:pt x="238" y="294"/>
                </a:cubicBezTo>
                <a:cubicBezTo>
                  <a:pt x="238" y="295"/>
                  <a:pt x="239" y="296"/>
                  <a:pt x="239" y="297"/>
                </a:cubicBezTo>
                <a:cubicBezTo>
                  <a:pt x="329" y="386"/>
                  <a:pt x="329" y="386"/>
                  <a:pt x="329" y="386"/>
                </a:cubicBezTo>
                <a:cubicBezTo>
                  <a:pt x="330" y="387"/>
                  <a:pt x="331" y="388"/>
                  <a:pt x="332" y="388"/>
                </a:cubicBezTo>
                <a:cubicBezTo>
                  <a:pt x="334" y="388"/>
                  <a:pt x="335" y="387"/>
                  <a:pt x="336" y="386"/>
                </a:cubicBezTo>
                <a:cubicBezTo>
                  <a:pt x="386" y="336"/>
                  <a:pt x="386" y="336"/>
                  <a:pt x="386" y="336"/>
                </a:cubicBezTo>
                <a:cubicBezTo>
                  <a:pt x="387" y="335"/>
                  <a:pt x="387" y="334"/>
                  <a:pt x="387" y="333"/>
                </a:cubicBezTo>
                <a:cubicBezTo>
                  <a:pt x="387" y="331"/>
                  <a:pt x="387" y="330"/>
                  <a:pt x="386" y="329"/>
                </a:cubicBezTo>
                <a:close/>
                <a:moveTo>
                  <a:pt x="116" y="117"/>
                </a:moveTo>
                <a:cubicBezTo>
                  <a:pt x="116" y="117"/>
                  <a:pt x="116" y="117"/>
                  <a:pt x="116" y="117"/>
                </a:cubicBezTo>
                <a:cubicBezTo>
                  <a:pt x="116" y="117"/>
                  <a:pt x="116" y="117"/>
                  <a:pt x="116" y="117"/>
                </a:cubicBezTo>
                <a:cubicBezTo>
                  <a:pt x="94" y="139"/>
                  <a:pt x="94" y="139"/>
                  <a:pt x="94" y="139"/>
                </a:cubicBezTo>
                <a:cubicBezTo>
                  <a:pt x="12" y="56"/>
                  <a:pt x="12" y="56"/>
                  <a:pt x="12" y="56"/>
                </a:cubicBezTo>
                <a:cubicBezTo>
                  <a:pt x="55" y="12"/>
                  <a:pt x="55" y="12"/>
                  <a:pt x="55" y="12"/>
                </a:cubicBezTo>
                <a:cubicBezTo>
                  <a:pt x="138" y="95"/>
                  <a:pt x="138" y="95"/>
                  <a:pt x="138" y="95"/>
                </a:cubicBezTo>
                <a:lnTo>
                  <a:pt x="116" y="117"/>
                </a:lnTo>
                <a:close/>
                <a:moveTo>
                  <a:pt x="155" y="321"/>
                </a:moveTo>
                <a:cubicBezTo>
                  <a:pt x="67" y="233"/>
                  <a:pt x="67" y="233"/>
                  <a:pt x="67" y="233"/>
                </a:cubicBezTo>
                <a:cubicBezTo>
                  <a:pt x="78" y="223"/>
                  <a:pt x="93" y="218"/>
                  <a:pt x="108" y="218"/>
                </a:cubicBezTo>
                <a:cubicBezTo>
                  <a:pt x="124" y="218"/>
                  <a:pt x="140" y="224"/>
                  <a:pt x="152" y="236"/>
                </a:cubicBezTo>
                <a:cubicBezTo>
                  <a:pt x="164" y="248"/>
                  <a:pt x="170" y="264"/>
                  <a:pt x="170" y="280"/>
                </a:cubicBezTo>
                <a:cubicBezTo>
                  <a:pt x="170" y="295"/>
                  <a:pt x="165" y="310"/>
                  <a:pt x="155" y="321"/>
                </a:cubicBezTo>
                <a:close/>
                <a:moveTo>
                  <a:pt x="238" y="238"/>
                </a:moveTo>
                <a:cubicBezTo>
                  <a:pt x="238" y="238"/>
                  <a:pt x="238" y="238"/>
                  <a:pt x="238" y="238"/>
                </a:cubicBezTo>
                <a:cubicBezTo>
                  <a:pt x="238" y="238"/>
                  <a:pt x="238" y="238"/>
                  <a:pt x="238" y="238"/>
                </a:cubicBezTo>
                <a:cubicBezTo>
                  <a:pt x="203" y="274"/>
                  <a:pt x="203" y="274"/>
                  <a:pt x="203" y="274"/>
                </a:cubicBezTo>
                <a:cubicBezTo>
                  <a:pt x="114" y="185"/>
                  <a:pt x="114" y="185"/>
                  <a:pt x="114" y="185"/>
                </a:cubicBezTo>
                <a:cubicBezTo>
                  <a:pt x="197" y="102"/>
                  <a:pt x="197" y="102"/>
                  <a:pt x="197" y="102"/>
                </a:cubicBezTo>
                <a:cubicBezTo>
                  <a:pt x="209" y="91"/>
                  <a:pt x="225" y="84"/>
                  <a:pt x="241" y="84"/>
                </a:cubicBezTo>
                <a:cubicBezTo>
                  <a:pt x="258" y="84"/>
                  <a:pt x="274" y="91"/>
                  <a:pt x="286" y="102"/>
                </a:cubicBezTo>
                <a:cubicBezTo>
                  <a:pt x="310" y="127"/>
                  <a:pt x="310" y="166"/>
                  <a:pt x="286" y="191"/>
                </a:cubicBezTo>
                <a:lnTo>
                  <a:pt x="238" y="238"/>
                </a:lnTo>
                <a:close/>
                <a:moveTo>
                  <a:pt x="332" y="376"/>
                </a:moveTo>
                <a:cubicBezTo>
                  <a:pt x="249" y="294"/>
                  <a:pt x="249" y="294"/>
                  <a:pt x="249" y="294"/>
                </a:cubicBezTo>
                <a:cubicBezTo>
                  <a:pt x="293" y="250"/>
                  <a:pt x="293" y="250"/>
                  <a:pt x="293" y="250"/>
                </a:cubicBezTo>
                <a:cubicBezTo>
                  <a:pt x="376" y="333"/>
                  <a:pt x="376" y="333"/>
                  <a:pt x="376" y="333"/>
                </a:cubicBezTo>
                <a:lnTo>
                  <a:pt x="332" y="376"/>
                </a:lnTo>
                <a:close/>
                <a:moveTo>
                  <a:pt x="122" y="318"/>
                </a:moveTo>
                <a:cubicBezTo>
                  <a:pt x="108" y="317"/>
                  <a:pt x="95" y="312"/>
                  <a:pt x="86" y="302"/>
                </a:cubicBezTo>
                <a:cubicBezTo>
                  <a:pt x="76" y="293"/>
                  <a:pt x="71" y="280"/>
                  <a:pt x="70" y="266"/>
                </a:cubicBezTo>
                <a:cubicBezTo>
                  <a:pt x="70" y="263"/>
                  <a:pt x="68" y="261"/>
                  <a:pt x="66" y="261"/>
                </a:cubicBezTo>
                <a:cubicBezTo>
                  <a:pt x="66" y="261"/>
                  <a:pt x="66" y="261"/>
                  <a:pt x="66" y="261"/>
                </a:cubicBezTo>
                <a:cubicBezTo>
                  <a:pt x="63" y="262"/>
                  <a:pt x="61" y="264"/>
                  <a:pt x="61" y="266"/>
                </a:cubicBezTo>
                <a:cubicBezTo>
                  <a:pt x="61" y="282"/>
                  <a:pt x="68" y="297"/>
                  <a:pt x="79" y="309"/>
                </a:cubicBezTo>
                <a:cubicBezTo>
                  <a:pt x="91" y="320"/>
                  <a:pt x="106" y="327"/>
                  <a:pt x="122" y="327"/>
                </a:cubicBezTo>
                <a:cubicBezTo>
                  <a:pt x="122" y="327"/>
                  <a:pt x="122" y="327"/>
                  <a:pt x="122" y="327"/>
                </a:cubicBezTo>
                <a:cubicBezTo>
                  <a:pt x="124" y="327"/>
                  <a:pt x="126" y="325"/>
                  <a:pt x="127" y="322"/>
                </a:cubicBezTo>
                <a:cubicBezTo>
                  <a:pt x="127" y="320"/>
                  <a:pt x="125" y="318"/>
                  <a:pt x="122" y="318"/>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1800"/>
          </a:p>
        </p:txBody>
      </p:sp>
      <p:sp>
        <p:nvSpPr>
          <p:cNvPr id="46" name="Freeform 45"/>
          <p:cNvSpPr>
            <a:spLocks noEditPoints="1"/>
          </p:cNvSpPr>
          <p:nvPr/>
        </p:nvSpPr>
        <p:spPr bwMode="auto">
          <a:xfrm>
            <a:off x="3275856" y="2028535"/>
            <a:ext cx="418131" cy="320345"/>
          </a:xfrm>
          <a:custGeom>
            <a:avLst/>
            <a:gdLst>
              <a:gd name="T0" fmla="*/ 267 w 431"/>
              <a:gd name="T1" fmla="*/ 136 h 325"/>
              <a:gd name="T2" fmla="*/ 370 w 431"/>
              <a:gd name="T3" fmla="*/ 185 h 325"/>
              <a:gd name="T4" fmla="*/ 267 w 431"/>
              <a:gd name="T5" fmla="*/ 239 h 325"/>
              <a:gd name="T6" fmla="*/ 265 w 431"/>
              <a:gd name="T7" fmla="*/ 245 h 325"/>
              <a:gd name="T8" fmla="*/ 269 w 431"/>
              <a:gd name="T9" fmla="*/ 248 h 325"/>
              <a:gd name="T10" fmla="*/ 271 w 431"/>
              <a:gd name="T11" fmla="*/ 247 h 325"/>
              <a:gd name="T12" fmla="*/ 383 w 431"/>
              <a:gd name="T13" fmla="*/ 188 h 325"/>
              <a:gd name="T14" fmla="*/ 386 w 431"/>
              <a:gd name="T15" fmla="*/ 184 h 325"/>
              <a:gd name="T16" fmla="*/ 383 w 431"/>
              <a:gd name="T17" fmla="*/ 180 h 325"/>
              <a:gd name="T18" fmla="*/ 271 w 431"/>
              <a:gd name="T19" fmla="*/ 128 h 325"/>
              <a:gd name="T20" fmla="*/ 265 w 431"/>
              <a:gd name="T21" fmla="*/ 130 h 325"/>
              <a:gd name="T22" fmla="*/ 267 w 431"/>
              <a:gd name="T23" fmla="*/ 136 h 325"/>
              <a:gd name="T24" fmla="*/ 202 w 431"/>
              <a:gd name="T25" fmla="*/ 268 h 325"/>
              <a:gd name="T26" fmla="*/ 203 w 431"/>
              <a:gd name="T27" fmla="*/ 268 h 325"/>
              <a:gd name="T28" fmla="*/ 207 w 431"/>
              <a:gd name="T29" fmla="*/ 265 h 325"/>
              <a:gd name="T30" fmla="*/ 252 w 431"/>
              <a:gd name="T31" fmla="*/ 113 h 325"/>
              <a:gd name="T32" fmla="*/ 248 w 431"/>
              <a:gd name="T33" fmla="*/ 107 h 325"/>
              <a:gd name="T34" fmla="*/ 243 w 431"/>
              <a:gd name="T35" fmla="*/ 110 h 325"/>
              <a:gd name="T36" fmla="*/ 198 w 431"/>
              <a:gd name="T37" fmla="*/ 262 h 325"/>
              <a:gd name="T38" fmla="*/ 202 w 431"/>
              <a:gd name="T39" fmla="*/ 268 h 325"/>
              <a:gd name="T40" fmla="*/ 386 w 431"/>
              <a:gd name="T41" fmla="*/ 0 h 325"/>
              <a:gd name="T42" fmla="*/ 46 w 431"/>
              <a:gd name="T43" fmla="*/ 0 h 325"/>
              <a:gd name="T44" fmla="*/ 0 w 431"/>
              <a:gd name="T45" fmla="*/ 47 h 325"/>
              <a:gd name="T46" fmla="*/ 0 w 431"/>
              <a:gd name="T47" fmla="*/ 320 h 325"/>
              <a:gd name="T48" fmla="*/ 5 w 431"/>
              <a:gd name="T49" fmla="*/ 325 h 325"/>
              <a:gd name="T50" fmla="*/ 427 w 431"/>
              <a:gd name="T51" fmla="*/ 325 h 325"/>
              <a:gd name="T52" fmla="*/ 431 w 431"/>
              <a:gd name="T53" fmla="*/ 320 h 325"/>
              <a:gd name="T54" fmla="*/ 431 w 431"/>
              <a:gd name="T55" fmla="*/ 47 h 325"/>
              <a:gd name="T56" fmla="*/ 386 w 431"/>
              <a:gd name="T57" fmla="*/ 0 h 325"/>
              <a:gd name="T58" fmla="*/ 422 w 431"/>
              <a:gd name="T59" fmla="*/ 315 h 325"/>
              <a:gd name="T60" fmla="*/ 9 w 431"/>
              <a:gd name="T61" fmla="*/ 315 h 325"/>
              <a:gd name="T62" fmla="*/ 9 w 431"/>
              <a:gd name="T63" fmla="*/ 64 h 325"/>
              <a:gd name="T64" fmla="*/ 422 w 431"/>
              <a:gd name="T65" fmla="*/ 64 h 325"/>
              <a:gd name="T66" fmla="*/ 422 w 431"/>
              <a:gd name="T67" fmla="*/ 315 h 325"/>
              <a:gd name="T68" fmla="*/ 422 w 431"/>
              <a:gd name="T69" fmla="*/ 55 h 325"/>
              <a:gd name="T70" fmla="*/ 9 w 431"/>
              <a:gd name="T71" fmla="*/ 55 h 325"/>
              <a:gd name="T72" fmla="*/ 9 w 431"/>
              <a:gd name="T73" fmla="*/ 47 h 325"/>
              <a:gd name="T74" fmla="*/ 46 w 431"/>
              <a:gd name="T75" fmla="*/ 9 h 325"/>
              <a:gd name="T76" fmla="*/ 386 w 431"/>
              <a:gd name="T77" fmla="*/ 9 h 325"/>
              <a:gd name="T78" fmla="*/ 422 w 431"/>
              <a:gd name="T79" fmla="*/ 47 h 325"/>
              <a:gd name="T80" fmla="*/ 422 w 431"/>
              <a:gd name="T81" fmla="*/ 55 h 325"/>
              <a:gd name="T82" fmla="*/ 67 w 431"/>
              <a:gd name="T83" fmla="*/ 195 h 325"/>
              <a:gd name="T84" fmla="*/ 179 w 431"/>
              <a:gd name="T85" fmla="*/ 247 h 325"/>
              <a:gd name="T86" fmla="*/ 181 w 431"/>
              <a:gd name="T87" fmla="*/ 248 h 325"/>
              <a:gd name="T88" fmla="*/ 185 w 431"/>
              <a:gd name="T89" fmla="*/ 245 h 325"/>
              <a:gd name="T90" fmla="*/ 183 w 431"/>
              <a:gd name="T91" fmla="*/ 239 h 325"/>
              <a:gd name="T92" fmla="*/ 80 w 431"/>
              <a:gd name="T93" fmla="*/ 191 h 325"/>
              <a:gd name="T94" fmla="*/ 183 w 431"/>
              <a:gd name="T95" fmla="*/ 136 h 325"/>
              <a:gd name="T96" fmla="*/ 185 w 431"/>
              <a:gd name="T97" fmla="*/ 130 h 325"/>
              <a:gd name="T98" fmla="*/ 179 w 431"/>
              <a:gd name="T99" fmla="*/ 128 h 325"/>
              <a:gd name="T100" fmla="*/ 67 w 431"/>
              <a:gd name="T101" fmla="*/ 187 h 325"/>
              <a:gd name="T102" fmla="*/ 64 w 431"/>
              <a:gd name="T103" fmla="*/ 191 h 325"/>
              <a:gd name="T104" fmla="*/ 67 w 431"/>
              <a:gd name="T105" fmla="*/ 19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1" h="325">
                <a:moveTo>
                  <a:pt x="267" y="136"/>
                </a:moveTo>
                <a:cubicBezTo>
                  <a:pt x="370" y="185"/>
                  <a:pt x="370" y="185"/>
                  <a:pt x="370" y="185"/>
                </a:cubicBezTo>
                <a:cubicBezTo>
                  <a:pt x="267" y="239"/>
                  <a:pt x="267" y="239"/>
                  <a:pt x="267" y="239"/>
                </a:cubicBezTo>
                <a:cubicBezTo>
                  <a:pt x="265" y="240"/>
                  <a:pt x="264" y="243"/>
                  <a:pt x="265" y="245"/>
                </a:cubicBezTo>
                <a:cubicBezTo>
                  <a:pt x="266" y="247"/>
                  <a:pt x="268" y="248"/>
                  <a:pt x="269" y="248"/>
                </a:cubicBezTo>
                <a:cubicBezTo>
                  <a:pt x="270" y="248"/>
                  <a:pt x="271" y="248"/>
                  <a:pt x="271" y="247"/>
                </a:cubicBezTo>
                <a:cubicBezTo>
                  <a:pt x="383" y="188"/>
                  <a:pt x="383" y="188"/>
                  <a:pt x="383" y="188"/>
                </a:cubicBezTo>
                <a:cubicBezTo>
                  <a:pt x="385" y="188"/>
                  <a:pt x="386" y="186"/>
                  <a:pt x="386" y="184"/>
                </a:cubicBezTo>
                <a:cubicBezTo>
                  <a:pt x="386" y="182"/>
                  <a:pt x="385" y="181"/>
                  <a:pt x="383" y="180"/>
                </a:cubicBezTo>
                <a:cubicBezTo>
                  <a:pt x="271" y="128"/>
                  <a:pt x="271" y="128"/>
                  <a:pt x="271" y="128"/>
                </a:cubicBezTo>
                <a:cubicBezTo>
                  <a:pt x="269" y="127"/>
                  <a:pt x="266" y="128"/>
                  <a:pt x="265" y="130"/>
                </a:cubicBezTo>
                <a:cubicBezTo>
                  <a:pt x="264" y="132"/>
                  <a:pt x="265" y="135"/>
                  <a:pt x="267" y="136"/>
                </a:cubicBezTo>
                <a:close/>
                <a:moveTo>
                  <a:pt x="202" y="268"/>
                </a:moveTo>
                <a:cubicBezTo>
                  <a:pt x="202" y="268"/>
                  <a:pt x="202" y="268"/>
                  <a:pt x="203" y="268"/>
                </a:cubicBezTo>
                <a:cubicBezTo>
                  <a:pt x="205" y="268"/>
                  <a:pt x="207" y="267"/>
                  <a:pt x="207" y="265"/>
                </a:cubicBezTo>
                <a:cubicBezTo>
                  <a:pt x="252" y="113"/>
                  <a:pt x="252" y="113"/>
                  <a:pt x="252" y="113"/>
                </a:cubicBezTo>
                <a:cubicBezTo>
                  <a:pt x="252" y="111"/>
                  <a:pt x="251" y="108"/>
                  <a:pt x="248" y="107"/>
                </a:cubicBezTo>
                <a:cubicBezTo>
                  <a:pt x="246" y="106"/>
                  <a:pt x="243" y="108"/>
                  <a:pt x="243" y="110"/>
                </a:cubicBezTo>
                <a:cubicBezTo>
                  <a:pt x="198" y="262"/>
                  <a:pt x="198" y="262"/>
                  <a:pt x="198" y="262"/>
                </a:cubicBezTo>
                <a:cubicBezTo>
                  <a:pt x="198" y="265"/>
                  <a:pt x="199" y="267"/>
                  <a:pt x="202" y="268"/>
                </a:cubicBezTo>
                <a:close/>
                <a:moveTo>
                  <a:pt x="386" y="0"/>
                </a:moveTo>
                <a:cubicBezTo>
                  <a:pt x="46" y="0"/>
                  <a:pt x="46" y="0"/>
                  <a:pt x="46" y="0"/>
                </a:cubicBezTo>
                <a:cubicBezTo>
                  <a:pt x="21" y="0"/>
                  <a:pt x="0" y="21"/>
                  <a:pt x="0" y="47"/>
                </a:cubicBezTo>
                <a:cubicBezTo>
                  <a:pt x="0" y="320"/>
                  <a:pt x="0" y="320"/>
                  <a:pt x="0" y="320"/>
                </a:cubicBezTo>
                <a:cubicBezTo>
                  <a:pt x="0" y="323"/>
                  <a:pt x="2" y="325"/>
                  <a:pt x="5" y="325"/>
                </a:cubicBezTo>
                <a:cubicBezTo>
                  <a:pt x="427" y="325"/>
                  <a:pt x="427" y="325"/>
                  <a:pt x="427" y="325"/>
                </a:cubicBezTo>
                <a:cubicBezTo>
                  <a:pt x="429" y="325"/>
                  <a:pt x="431" y="323"/>
                  <a:pt x="431" y="320"/>
                </a:cubicBezTo>
                <a:cubicBezTo>
                  <a:pt x="431" y="47"/>
                  <a:pt x="431" y="47"/>
                  <a:pt x="431" y="47"/>
                </a:cubicBezTo>
                <a:cubicBezTo>
                  <a:pt x="431" y="21"/>
                  <a:pt x="411" y="0"/>
                  <a:pt x="386" y="0"/>
                </a:cubicBezTo>
                <a:close/>
                <a:moveTo>
                  <a:pt x="422" y="315"/>
                </a:moveTo>
                <a:cubicBezTo>
                  <a:pt x="9" y="315"/>
                  <a:pt x="9" y="315"/>
                  <a:pt x="9" y="315"/>
                </a:cubicBezTo>
                <a:cubicBezTo>
                  <a:pt x="9" y="64"/>
                  <a:pt x="9" y="64"/>
                  <a:pt x="9" y="64"/>
                </a:cubicBezTo>
                <a:cubicBezTo>
                  <a:pt x="422" y="64"/>
                  <a:pt x="422" y="64"/>
                  <a:pt x="422" y="64"/>
                </a:cubicBezTo>
                <a:lnTo>
                  <a:pt x="422" y="315"/>
                </a:lnTo>
                <a:close/>
                <a:moveTo>
                  <a:pt x="422" y="55"/>
                </a:moveTo>
                <a:cubicBezTo>
                  <a:pt x="9" y="55"/>
                  <a:pt x="9" y="55"/>
                  <a:pt x="9" y="55"/>
                </a:cubicBezTo>
                <a:cubicBezTo>
                  <a:pt x="9" y="47"/>
                  <a:pt x="9" y="47"/>
                  <a:pt x="9" y="47"/>
                </a:cubicBezTo>
                <a:cubicBezTo>
                  <a:pt x="9" y="26"/>
                  <a:pt x="26" y="9"/>
                  <a:pt x="46" y="9"/>
                </a:cubicBezTo>
                <a:cubicBezTo>
                  <a:pt x="386" y="9"/>
                  <a:pt x="386" y="9"/>
                  <a:pt x="386" y="9"/>
                </a:cubicBezTo>
                <a:cubicBezTo>
                  <a:pt x="406" y="9"/>
                  <a:pt x="422" y="26"/>
                  <a:pt x="422" y="47"/>
                </a:cubicBezTo>
                <a:lnTo>
                  <a:pt x="422" y="55"/>
                </a:lnTo>
                <a:close/>
                <a:moveTo>
                  <a:pt x="67" y="195"/>
                </a:moveTo>
                <a:cubicBezTo>
                  <a:pt x="179" y="247"/>
                  <a:pt x="179" y="247"/>
                  <a:pt x="179" y="247"/>
                </a:cubicBezTo>
                <a:cubicBezTo>
                  <a:pt x="179" y="248"/>
                  <a:pt x="180" y="248"/>
                  <a:pt x="181" y="248"/>
                </a:cubicBezTo>
                <a:cubicBezTo>
                  <a:pt x="182" y="248"/>
                  <a:pt x="184" y="247"/>
                  <a:pt x="185" y="245"/>
                </a:cubicBezTo>
                <a:cubicBezTo>
                  <a:pt x="186" y="243"/>
                  <a:pt x="185" y="240"/>
                  <a:pt x="183" y="239"/>
                </a:cubicBezTo>
                <a:cubicBezTo>
                  <a:pt x="80" y="191"/>
                  <a:pt x="80" y="191"/>
                  <a:pt x="80" y="191"/>
                </a:cubicBezTo>
                <a:cubicBezTo>
                  <a:pt x="183" y="136"/>
                  <a:pt x="183" y="136"/>
                  <a:pt x="183" y="136"/>
                </a:cubicBezTo>
                <a:cubicBezTo>
                  <a:pt x="185" y="135"/>
                  <a:pt x="186" y="132"/>
                  <a:pt x="185" y="130"/>
                </a:cubicBezTo>
                <a:cubicBezTo>
                  <a:pt x="184" y="127"/>
                  <a:pt x="181" y="127"/>
                  <a:pt x="179" y="128"/>
                </a:cubicBezTo>
                <a:cubicBezTo>
                  <a:pt x="67" y="187"/>
                  <a:pt x="67" y="187"/>
                  <a:pt x="67" y="187"/>
                </a:cubicBezTo>
                <a:cubicBezTo>
                  <a:pt x="65" y="188"/>
                  <a:pt x="64" y="189"/>
                  <a:pt x="64" y="191"/>
                </a:cubicBezTo>
                <a:cubicBezTo>
                  <a:pt x="64" y="193"/>
                  <a:pt x="65" y="194"/>
                  <a:pt x="67" y="195"/>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1800"/>
          </a:p>
        </p:txBody>
      </p:sp>
      <p:sp>
        <p:nvSpPr>
          <p:cNvPr id="47" name="Freeform 46"/>
          <p:cNvSpPr>
            <a:spLocks noEditPoints="1"/>
          </p:cNvSpPr>
          <p:nvPr/>
        </p:nvSpPr>
        <p:spPr bwMode="auto">
          <a:xfrm>
            <a:off x="1541638" y="1923529"/>
            <a:ext cx="391444" cy="352295"/>
          </a:xfrm>
          <a:custGeom>
            <a:avLst/>
            <a:gdLst>
              <a:gd name="T0" fmla="*/ 339 w 339"/>
              <a:gd name="T1" fmla="*/ 98 h 331"/>
              <a:gd name="T2" fmla="*/ 287 w 339"/>
              <a:gd name="T3" fmla="*/ 0 h 331"/>
              <a:gd name="T4" fmla="*/ 47 w 339"/>
              <a:gd name="T5" fmla="*/ 3 h 331"/>
              <a:gd name="T6" fmla="*/ 0 w 339"/>
              <a:gd name="T7" fmla="*/ 98 h 331"/>
              <a:gd name="T8" fmla="*/ 0 w 339"/>
              <a:gd name="T9" fmla="*/ 326 h 331"/>
              <a:gd name="T10" fmla="*/ 335 w 339"/>
              <a:gd name="T11" fmla="*/ 331 h 331"/>
              <a:gd name="T12" fmla="*/ 339 w 339"/>
              <a:gd name="T13" fmla="*/ 100 h 331"/>
              <a:gd name="T14" fmla="*/ 54 w 339"/>
              <a:gd name="T15" fmla="*/ 9 h 331"/>
              <a:gd name="T16" fmla="*/ 327 w 339"/>
              <a:gd name="T17" fmla="*/ 96 h 331"/>
              <a:gd name="T18" fmla="*/ 54 w 339"/>
              <a:gd name="T19" fmla="*/ 9 h 331"/>
              <a:gd name="T20" fmla="*/ 9 w 339"/>
              <a:gd name="T21" fmla="*/ 322 h 331"/>
              <a:gd name="T22" fmla="*/ 330 w 339"/>
              <a:gd name="T23" fmla="*/ 256 h 331"/>
              <a:gd name="T24" fmla="*/ 330 w 339"/>
              <a:gd name="T25" fmla="*/ 246 h 331"/>
              <a:gd name="T26" fmla="*/ 9 w 339"/>
              <a:gd name="T27" fmla="*/ 180 h 331"/>
              <a:gd name="T28" fmla="*/ 330 w 339"/>
              <a:gd name="T29" fmla="*/ 246 h 331"/>
              <a:gd name="T30" fmla="*/ 9 w 339"/>
              <a:gd name="T31" fmla="*/ 171 h 331"/>
              <a:gd name="T32" fmla="*/ 330 w 339"/>
              <a:gd name="T33" fmla="*/ 105 h 331"/>
              <a:gd name="T34" fmla="*/ 245 w 339"/>
              <a:gd name="T35" fmla="*/ 308 h 331"/>
              <a:gd name="T36" fmla="*/ 245 w 339"/>
              <a:gd name="T37" fmla="*/ 269 h 331"/>
              <a:gd name="T38" fmla="*/ 245 w 339"/>
              <a:gd name="T39" fmla="*/ 308 h 331"/>
              <a:gd name="T40" fmla="*/ 255 w 339"/>
              <a:gd name="T41" fmla="*/ 289 h 331"/>
              <a:gd name="T42" fmla="*/ 235 w 339"/>
              <a:gd name="T43" fmla="*/ 289 h 331"/>
              <a:gd name="T44" fmla="*/ 289 w 339"/>
              <a:gd name="T45" fmla="*/ 308 h 331"/>
              <a:gd name="T46" fmla="*/ 289 w 339"/>
              <a:gd name="T47" fmla="*/ 269 h 331"/>
              <a:gd name="T48" fmla="*/ 289 w 339"/>
              <a:gd name="T49" fmla="*/ 308 h 331"/>
              <a:gd name="T50" fmla="*/ 299 w 339"/>
              <a:gd name="T51" fmla="*/ 289 h 331"/>
              <a:gd name="T52" fmla="*/ 279 w 339"/>
              <a:gd name="T53" fmla="*/ 289 h 331"/>
              <a:gd name="T54" fmla="*/ 245 w 339"/>
              <a:gd name="T55" fmla="*/ 158 h 331"/>
              <a:gd name="T56" fmla="*/ 245 w 339"/>
              <a:gd name="T57" fmla="*/ 119 h 331"/>
              <a:gd name="T58" fmla="*/ 245 w 339"/>
              <a:gd name="T59" fmla="*/ 158 h 331"/>
              <a:gd name="T60" fmla="*/ 255 w 339"/>
              <a:gd name="T61" fmla="*/ 138 h 331"/>
              <a:gd name="T62" fmla="*/ 235 w 339"/>
              <a:gd name="T63" fmla="*/ 138 h 331"/>
              <a:gd name="T64" fmla="*/ 289 w 339"/>
              <a:gd name="T65" fmla="*/ 158 h 331"/>
              <a:gd name="T66" fmla="*/ 289 w 339"/>
              <a:gd name="T67" fmla="*/ 119 h 331"/>
              <a:gd name="T68" fmla="*/ 289 w 339"/>
              <a:gd name="T69" fmla="*/ 158 h 331"/>
              <a:gd name="T70" fmla="*/ 299 w 339"/>
              <a:gd name="T71" fmla="*/ 138 h 331"/>
              <a:gd name="T72" fmla="*/ 279 w 339"/>
              <a:gd name="T73" fmla="*/ 138 h 331"/>
              <a:gd name="T74" fmla="*/ 245 w 339"/>
              <a:gd name="T75" fmla="*/ 233 h 331"/>
              <a:gd name="T76" fmla="*/ 245 w 339"/>
              <a:gd name="T77" fmla="*/ 194 h 331"/>
              <a:gd name="T78" fmla="*/ 245 w 339"/>
              <a:gd name="T79" fmla="*/ 233 h 331"/>
              <a:gd name="T80" fmla="*/ 255 w 339"/>
              <a:gd name="T81" fmla="*/ 213 h 331"/>
              <a:gd name="T82" fmla="*/ 235 w 339"/>
              <a:gd name="T83" fmla="*/ 213 h 331"/>
              <a:gd name="T84" fmla="*/ 289 w 339"/>
              <a:gd name="T85" fmla="*/ 233 h 331"/>
              <a:gd name="T86" fmla="*/ 289 w 339"/>
              <a:gd name="T87" fmla="*/ 194 h 331"/>
              <a:gd name="T88" fmla="*/ 289 w 339"/>
              <a:gd name="T89" fmla="*/ 233 h 331"/>
              <a:gd name="T90" fmla="*/ 299 w 339"/>
              <a:gd name="T91" fmla="*/ 213 h 331"/>
              <a:gd name="T92" fmla="*/ 279 w 339"/>
              <a:gd name="T93" fmla="*/ 21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9" h="331">
                <a:moveTo>
                  <a:pt x="339" y="98"/>
                </a:moveTo>
                <a:cubicBezTo>
                  <a:pt x="339" y="98"/>
                  <a:pt x="339" y="98"/>
                  <a:pt x="339" y="98"/>
                </a:cubicBezTo>
                <a:cubicBezTo>
                  <a:pt x="292" y="3"/>
                  <a:pt x="292" y="3"/>
                  <a:pt x="292" y="3"/>
                </a:cubicBezTo>
                <a:cubicBezTo>
                  <a:pt x="291" y="1"/>
                  <a:pt x="289" y="0"/>
                  <a:pt x="287" y="0"/>
                </a:cubicBezTo>
                <a:cubicBezTo>
                  <a:pt x="51" y="0"/>
                  <a:pt x="51" y="0"/>
                  <a:pt x="51" y="0"/>
                </a:cubicBezTo>
                <a:cubicBezTo>
                  <a:pt x="50" y="0"/>
                  <a:pt x="48" y="1"/>
                  <a:pt x="47" y="3"/>
                </a:cubicBezTo>
                <a:cubicBezTo>
                  <a:pt x="0" y="98"/>
                  <a:pt x="0" y="98"/>
                  <a:pt x="0" y="98"/>
                </a:cubicBezTo>
                <a:cubicBezTo>
                  <a:pt x="0" y="98"/>
                  <a:pt x="0" y="98"/>
                  <a:pt x="0" y="98"/>
                </a:cubicBezTo>
                <a:cubicBezTo>
                  <a:pt x="0" y="99"/>
                  <a:pt x="0" y="100"/>
                  <a:pt x="0" y="100"/>
                </a:cubicBezTo>
                <a:cubicBezTo>
                  <a:pt x="0" y="326"/>
                  <a:pt x="0" y="326"/>
                  <a:pt x="0" y="326"/>
                </a:cubicBezTo>
                <a:cubicBezTo>
                  <a:pt x="0" y="329"/>
                  <a:pt x="2" y="331"/>
                  <a:pt x="4" y="331"/>
                </a:cubicBezTo>
                <a:cubicBezTo>
                  <a:pt x="335" y="331"/>
                  <a:pt x="335" y="331"/>
                  <a:pt x="335" y="331"/>
                </a:cubicBezTo>
                <a:cubicBezTo>
                  <a:pt x="337" y="331"/>
                  <a:pt x="339" y="329"/>
                  <a:pt x="339" y="326"/>
                </a:cubicBezTo>
                <a:cubicBezTo>
                  <a:pt x="339" y="100"/>
                  <a:pt x="339" y="100"/>
                  <a:pt x="339" y="100"/>
                </a:cubicBezTo>
                <a:cubicBezTo>
                  <a:pt x="339" y="100"/>
                  <a:pt x="339" y="99"/>
                  <a:pt x="339" y="98"/>
                </a:cubicBezTo>
                <a:close/>
                <a:moveTo>
                  <a:pt x="54" y="9"/>
                </a:moveTo>
                <a:cubicBezTo>
                  <a:pt x="285" y="9"/>
                  <a:pt x="285" y="9"/>
                  <a:pt x="285" y="9"/>
                </a:cubicBezTo>
                <a:cubicBezTo>
                  <a:pt x="327" y="96"/>
                  <a:pt x="327" y="96"/>
                  <a:pt x="327" y="96"/>
                </a:cubicBezTo>
                <a:cubicBezTo>
                  <a:pt x="12" y="96"/>
                  <a:pt x="12" y="96"/>
                  <a:pt x="12" y="96"/>
                </a:cubicBezTo>
                <a:lnTo>
                  <a:pt x="54" y="9"/>
                </a:lnTo>
                <a:close/>
                <a:moveTo>
                  <a:pt x="330" y="322"/>
                </a:moveTo>
                <a:cubicBezTo>
                  <a:pt x="9" y="322"/>
                  <a:pt x="9" y="322"/>
                  <a:pt x="9" y="322"/>
                </a:cubicBezTo>
                <a:cubicBezTo>
                  <a:pt x="9" y="256"/>
                  <a:pt x="9" y="256"/>
                  <a:pt x="9" y="256"/>
                </a:cubicBezTo>
                <a:cubicBezTo>
                  <a:pt x="330" y="256"/>
                  <a:pt x="330" y="256"/>
                  <a:pt x="330" y="256"/>
                </a:cubicBezTo>
                <a:lnTo>
                  <a:pt x="330" y="322"/>
                </a:lnTo>
                <a:close/>
                <a:moveTo>
                  <a:pt x="330" y="246"/>
                </a:moveTo>
                <a:cubicBezTo>
                  <a:pt x="9" y="246"/>
                  <a:pt x="9" y="246"/>
                  <a:pt x="9" y="246"/>
                </a:cubicBezTo>
                <a:cubicBezTo>
                  <a:pt x="9" y="180"/>
                  <a:pt x="9" y="180"/>
                  <a:pt x="9" y="180"/>
                </a:cubicBezTo>
                <a:cubicBezTo>
                  <a:pt x="330" y="180"/>
                  <a:pt x="330" y="180"/>
                  <a:pt x="330" y="180"/>
                </a:cubicBezTo>
                <a:lnTo>
                  <a:pt x="330" y="246"/>
                </a:lnTo>
                <a:close/>
                <a:moveTo>
                  <a:pt x="330" y="171"/>
                </a:moveTo>
                <a:cubicBezTo>
                  <a:pt x="9" y="171"/>
                  <a:pt x="9" y="171"/>
                  <a:pt x="9" y="171"/>
                </a:cubicBezTo>
                <a:cubicBezTo>
                  <a:pt x="9" y="105"/>
                  <a:pt x="9" y="105"/>
                  <a:pt x="9" y="105"/>
                </a:cubicBezTo>
                <a:cubicBezTo>
                  <a:pt x="330" y="105"/>
                  <a:pt x="330" y="105"/>
                  <a:pt x="330" y="105"/>
                </a:cubicBezTo>
                <a:lnTo>
                  <a:pt x="330" y="171"/>
                </a:lnTo>
                <a:close/>
                <a:moveTo>
                  <a:pt x="245" y="308"/>
                </a:moveTo>
                <a:cubicBezTo>
                  <a:pt x="256" y="308"/>
                  <a:pt x="264" y="299"/>
                  <a:pt x="264" y="289"/>
                </a:cubicBezTo>
                <a:cubicBezTo>
                  <a:pt x="264" y="278"/>
                  <a:pt x="256" y="269"/>
                  <a:pt x="245" y="269"/>
                </a:cubicBezTo>
                <a:cubicBezTo>
                  <a:pt x="234" y="269"/>
                  <a:pt x="225" y="278"/>
                  <a:pt x="225" y="289"/>
                </a:cubicBezTo>
                <a:cubicBezTo>
                  <a:pt x="225" y="299"/>
                  <a:pt x="234" y="308"/>
                  <a:pt x="245" y="308"/>
                </a:cubicBezTo>
                <a:close/>
                <a:moveTo>
                  <a:pt x="245" y="279"/>
                </a:moveTo>
                <a:cubicBezTo>
                  <a:pt x="250" y="279"/>
                  <a:pt x="255" y="283"/>
                  <a:pt x="255" y="289"/>
                </a:cubicBezTo>
                <a:cubicBezTo>
                  <a:pt x="255" y="294"/>
                  <a:pt x="250" y="299"/>
                  <a:pt x="245" y="299"/>
                </a:cubicBezTo>
                <a:cubicBezTo>
                  <a:pt x="239" y="299"/>
                  <a:pt x="235" y="294"/>
                  <a:pt x="235" y="289"/>
                </a:cubicBezTo>
                <a:cubicBezTo>
                  <a:pt x="235" y="283"/>
                  <a:pt x="239" y="279"/>
                  <a:pt x="245" y="279"/>
                </a:cubicBezTo>
                <a:close/>
                <a:moveTo>
                  <a:pt x="289" y="308"/>
                </a:moveTo>
                <a:cubicBezTo>
                  <a:pt x="299" y="308"/>
                  <a:pt x="308" y="299"/>
                  <a:pt x="308" y="289"/>
                </a:cubicBezTo>
                <a:cubicBezTo>
                  <a:pt x="308" y="278"/>
                  <a:pt x="299" y="269"/>
                  <a:pt x="289" y="269"/>
                </a:cubicBezTo>
                <a:cubicBezTo>
                  <a:pt x="278" y="269"/>
                  <a:pt x="269" y="278"/>
                  <a:pt x="269" y="289"/>
                </a:cubicBezTo>
                <a:cubicBezTo>
                  <a:pt x="269" y="299"/>
                  <a:pt x="278" y="308"/>
                  <a:pt x="289" y="308"/>
                </a:cubicBezTo>
                <a:close/>
                <a:moveTo>
                  <a:pt x="289" y="279"/>
                </a:moveTo>
                <a:cubicBezTo>
                  <a:pt x="294" y="279"/>
                  <a:pt x="299" y="283"/>
                  <a:pt x="299" y="289"/>
                </a:cubicBezTo>
                <a:cubicBezTo>
                  <a:pt x="299" y="294"/>
                  <a:pt x="294" y="299"/>
                  <a:pt x="289" y="299"/>
                </a:cubicBezTo>
                <a:cubicBezTo>
                  <a:pt x="283" y="299"/>
                  <a:pt x="279" y="294"/>
                  <a:pt x="279" y="289"/>
                </a:cubicBezTo>
                <a:cubicBezTo>
                  <a:pt x="279" y="283"/>
                  <a:pt x="283" y="279"/>
                  <a:pt x="289" y="279"/>
                </a:cubicBezTo>
                <a:close/>
                <a:moveTo>
                  <a:pt x="245" y="158"/>
                </a:moveTo>
                <a:cubicBezTo>
                  <a:pt x="256" y="158"/>
                  <a:pt x="264" y="149"/>
                  <a:pt x="264" y="138"/>
                </a:cubicBezTo>
                <a:cubicBezTo>
                  <a:pt x="264" y="127"/>
                  <a:pt x="256" y="119"/>
                  <a:pt x="245" y="119"/>
                </a:cubicBezTo>
                <a:cubicBezTo>
                  <a:pt x="234" y="119"/>
                  <a:pt x="225" y="127"/>
                  <a:pt x="225" y="138"/>
                </a:cubicBezTo>
                <a:cubicBezTo>
                  <a:pt x="225" y="149"/>
                  <a:pt x="234" y="158"/>
                  <a:pt x="245" y="158"/>
                </a:cubicBezTo>
                <a:close/>
                <a:moveTo>
                  <a:pt x="245" y="128"/>
                </a:moveTo>
                <a:cubicBezTo>
                  <a:pt x="250" y="128"/>
                  <a:pt x="255" y="133"/>
                  <a:pt x="255" y="138"/>
                </a:cubicBezTo>
                <a:cubicBezTo>
                  <a:pt x="255" y="144"/>
                  <a:pt x="250" y="148"/>
                  <a:pt x="245" y="148"/>
                </a:cubicBezTo>
                <a:cubicBezTo>
                  <a:pt x="239" y="148"/>
                  <a:pt x="235" y="144"/>
                  <a:pt x="235" y="138"/>
                </a:cubicBezTo>
                <a:cubicBezTo>
                  <a:pt x="235" y="133"/>
                  <a:pt x="239" y="128"/>
                  <a:pt x="245" y="128"/>
                </a:cubicBezTo>
                <a:close/>
                <a:moveTo>
                  <a:pt x="289" y="158"/>
                </a:moveTo>
                <a:cubicBezTo>
                  <a:pt x="299" y="158"/>
                  <a:pt x="308" y="149"/>
                  <a:pt x="308" y="138"/>
                </a:cubicBezTo>
                <a:cubicBezTo>
                  <a:pt x="308" y="127"/>
                  <a:pt x="299" y="119"/>
                  <a:pt x="289" y="119"/>
                </a:cubicBezTo>
                <a:cubicBezTo>
                  <a:pt x="278" y="119"/>
                  <a:pt x="269" y="127"/>
                  <a:pt x="269" y="138"/>
                </a:cubicBezTo>
                <a:cubicBezTo>
                  <a:pt x="269" y="149"/>
                  <a:pt x="278" y="158"/>
                  <a:pt x="289" y="158"/>
                </a:cubicBezTo>
                <a:close/>
                <a:moveTo>
                  <a:pt x="289" y="128"/>
                </a:moveTo>
                <a:cubicBezTo>
                  <a:pt x="294" y="128"/>
                  <a:pt x="299" y="133"/>
                  <a:pt x="299" y="138"/>
                </a:cubicBezTo>
                <a:cubicBezTo>
                  <a:pt x="299" y="144"/>
                  <a:pt x="294" y="148"/>
                  <a:pt x="289" y="148"/>
                </a:cubicBezTo>
                <a:cubicBezTo>
                  <a:pt x="283" y="148"/>
                  <a:pt x="279" y="144"/>
                  <a:pt x="279" y="138"/>
                </a:cubicBezTo>
                <a:cubicBezTo>
                  <a:pt x="279" y="133"/>
                  <a:pt x="283" y="128"/>
                  <a:pt x="289" y="128"/>
                </a:cubicBezTo>
                <a:close/>
                <a:moveTo>
                  <a:pt x="245" y="233"/>
                </a:moveTo>
                <a:cubicBezTo>
                  <a:pt x="256" y="233"/>
                  <a:pt x="264" y="224"/>
                  <a:pt x="264" y="213"/>
                </a:cubicBezTo>
                <a:cubicBezTo>
                  <a:pt x="264" y="203"/>
                  <a:pt x="256" y="194"/>
                  <a:pt x="245" y="194"/>
                </a:cubicBezTo>
                <a:cubicBezTo>
                  <a:pt x="234" y="194"/>
                  <a:pt x="225" y="203"/>
                  <a:pt x="225" y="213"/>
                </a:cubicBezTo>
                <a:cubicBezTo>
                  <a:pt x="225" y="224"/>
                  <a:pt x="234" y="233"/>
                  <a:pt x="245" y="233"/>
                </a:cubicBezTo>
                <a:close/>
                <a:moveTo>
                  <a:pt x="245" y="203"/>
                </a:moveTo>
                <a:cubicBezTo>
                  <a:pt x="250" y="203"/>
                  <a:pt x="255" y="208"/>
                  <a:pt x="255" y="213"/>
                </a:cubicBezTo>
                <a:cubicBezTo>
                  <a:pt x="255" y="219"/>
                  <a:pt x="250" y="223"/>
                  <a:pt x="245" y="223"/>
                </a:cubicBezTo>
                <a:cubicBezTo>
                  <a:pt x="239" y="223"/>
                  <a:pt x="235" y="219"/>
                  <a:pt x="235" y="213"/>
                </a:cubicBezTo>
                <a:cubicBezTo>
                  <a:pt x="235" y="208"/>
                  <a:pt x="239" y="203"/>
                  <a:pt x="245" y="203"/>
                </a:cubicBezTo>
                <a:close/>
                <a:moveTo>
                  <a:pt x="289" y="233"/>
                </a:moveTo>
                <a:cubicBezTo>
                  <a:pt x="299" y="233"/>
                  <a:pt x="308" y="224"/>
                  <a:pt x="308" y="213"/>
                </a:cubicBezTo>
                <a:cubicBezTo>
                  <a:pt x="308" y="203"/>
                  <a:pt x="299" y="194"/>
                  <a:pt x="289" y="194"/>
                </a:cubicBezTo>
                <a:cubicBezTo>
                  <a:pt x="278" y="194"/>
                  <a:pt x="269" y="203"/>
                  <a:pt x="269" y="213"/>
                </a:cubicBezTo>
                <a:cubicBezTo>
                  <a:pt x="269" y="224"/>
                  <a:pt x="278" y="233"/>
                  <a:pt x="289" y="233"/>
                </a:cubicBezTo>
                <a:close/>
                <a:moveTo>
                  <a:pt x="289" y="203"/>
                </a:moveTo>
                <a:cubicBezTo>
                  <a:pt x="294" y="203"/>
                  <a:pt x="299" y="208"/>
                  <a:pt x="299" y="213"/>
                </a:cubicBezTo>
                <a:cubicBezTo>
                  <a:pt x="299" y="219"/>
                  <a:pt x="294" y="223"/>
                  <a:pt x="289" y="223"/>
                </a:cubicBezTo>
                <a:cubicBezTo>
                  <a:pt x="283" y="223"/>
                  <a:pt x="279" y="219"/>
                  <a:pt x="279" y="213"/>
                </a:cubicBezTo>
                <a:cubicBezTo>
                  <a:pt x="279" y="208"/>
                  <a:pt x="283" y="203"/>
                  <a:pt x="289" y="203"/>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1800"/>
          </a:p>
        </p:txBody>
      </p:sp>
      <p:sp>
        <p:nvSpPr>
          <p:cNvPr id="48" name="Freeform 47"/>
          <p:cNvSpPr>
            <a:spLocks noEditPoints="1"/>
          </p:cNvSpPr>
          <p:nvPr/>
        </p:nvSpPr>
        <p:spPr bwMode="auto">
          <a:xfrm>
            <a:off x="8532440" y="2443411"/>
            <a:ext cx="522902" cy="524369"/>
          </a:xfrm>
          <a:custGeom>
            <a:avLst/>
            <a:gdLst>
              <a:gd name="T0" fmla="*/ 311 w 453"/>
              <a:gd name="T1" fmla="*/ 43 h 454"/>
              <a:gd name="T2" fmla="*/ 354 w 453"/>
              <a:gd name="T3" fmla="*/ 77 h 454"/>
              <a:gd name="T4" fmla="*/ 448 w 453"/>
              <a:gd name="T5" fmla="*/ 177 h 454"/>
              <a:gd name="T6" fmla="*/ 304 w 453"/>
              <a:gd name="T7" fmla="*/ 122 h 454"/>
              <a:gd name="T8" fmla="*/ 185 w 453"/>
              <a:gd name="T9" fmla="*/ 185 h 454"/>
              <a:gd name="T10" fmla="*/ 97 w 453"/>
              <a:gd name="T11" fmla="*/ 96 h 454"/>
              <a:gd name="T12" fmla="*/ 4 w 453"/>
              <a:gd name="T13" fmla="*/ 204 h 454"/>
              <a:gd name="T14" fmla="*/ 51 w 453"/>
              <a:gd name="T15" fmla="*/ 436 h 454"/>
              <a:gd name="T16" fmla="*/ 100 w 453"/>
              <a:gd name="T17" fmla="*/ 342 h 454"/>
              <a:gd name="T18" fmla="*/ 149 w 453"/>
              <a:gd name="T19" fmla="*/ 437 h 454"/>
              <a:gd name="T20" fmla="*/ 157 w 453"/>
              <a:gd name="T21" fmla="*/ 219 h 454"/>
              <a:gd name="T22" fmla="*/ 237 w 453"/>
              <a:gd name="T23" fmla="*/ 252 h 454"/>
              <a:gd name="T24" fmla="*/ 303 w 453"/>
              <a:gd name="T25" fmla="*/ 436 h 454"/>
              <a:gd name="T26" fmla="*/ 353 w 453"/>
              <a:gd name="T27" fmla="*/ 342 h 454"/>
              <a:gd name="T28" fmla="*/ 402 w 453"/>
              <a:gd name="T29" fmla="*/ 437 h 454"/>
              <a:gd name="T30" fmla="*/ 418 w 453"/>
              <a:gd name="T31" fmla="*/ 277 h 454"/>
              <a:gd name="T32" fmla="*/ 220 w 453"/>
              <a:gd name="T33" fmla="*/ 243 h 454"/>
              <a:gd name="T34" fmla="*/ 137 w 453"/>
              <a:gd name="T35" fmla="*/ 145 h 454"/>
              <a:gd name="T36" fmla="*/ 133 w 453"/>
              <a:gd name="T37" fmla="*/ 185 h 454"/>
              <a:gd name="T38" fmla="*/ 140 w 453"/>
              <a:gd name="T39" fmla="*/ 436 h 454"/>
              <a:gd name="T40" fmla="*/ 105 w 453"/>
              <a:gd name="T41" fmla="*/ 281 h 454"/>
              <a:gd name="T42" fmla="*/ 72 w 453"/>
              <a:gd name="T43" fmla="*/ 444 h 454"/>
              <a:gd name="T44" fmla="*/ 61 w 453"/>
              <a:gd name="T45" fmla="*/ 386 h 454"/>
              <a:gd name="T46" fmla="*/ 62 w 453"/>
              <a:gd name="T47" fmla="*/ 249 h 454"/>
              <a:gd name="T48" fmla="*/ 35 w 453"/>
              <a:gd name="T49" fmla="*/ 193 h 454"/>
              <a:gd name="T50" fmla="*/ 53 w 453"/>
              <a:gd name="T51" fmla="*/ 252 h 454"/>
              <a:gd name="T52" fmla="*/ 53 w 453"/>
              <a:gd name="T53" fmla="*/ 276 h 454"/>
              <a:gd name="T54" fmla="*/ 47 w 453"/>
              <a:gd name="T55" fmla="*/ 128 h 454"/>
              <a:gd name="T56" fmla="*/ 141 w 453"/>
              <a:gd name="T57" fmla="*/ 127 h 454"/>
              <a:gd name="T58" fmla="*/ 222 w 453"/>
              <a:gd name="T59" fmla="*/ 225 h 454"/>
              <a:gd name="T60" fmla="*/ 53 w 453"/>
              <a:gd name="T61" fmla="*/ 183 h 454"/>
              <a:gd name="T62" fmla="*/ 440 w 453"/>
              <a:gd name="T63" fmla="*/ 201 h 454"/>
              <a:gd name="T64" fmla="*/ 394 w 453"/>
              <a:gd name="T65" fmla="*/ 267 h 454"/>
              <a:gd name="T66" fmla="*/ 407 w 453"/>
              <a:gd name="T67" fmla="*/ 232 h 454"/>
              <a:gd name="T68" fmla="*/ 393 w 453"/>
              <a:gd name="T69" fmla="*/ 165 h 454"/>
              <a:gd name="T70" fmla="*/ 385 w 453"/>
              <a:gd name="T71" fmla="*/ 265 h 454"/>
              <a:gd name="T72" fmla="*/ 392 w 453"/>
              <a:gd name="T73" fmla="*/ 436 h 454"/>
              <a:gd name="T74" fmla="*/ 357 w 453"/>
              <a:gd name="T75" fmla="*/ 281 h 454"/>
              <a:gd name="T76" fmla="*/ 325 w 453"/>
              <a:gd name="T77" fmla="*/ 444 h 454"/>
              <a:gd name="T78" fmla="*/ 314 w 453"/>
              <a:gd name="T79" fmla="*/ 392 h 454"/>
              <a:gd name="T80" fmla="*/ 320 w 453"/>
              <a:gd name="T81" fmla="*/ 150 h 454"/>
              <a:gd name="T82" fmla="*/ 310 w 453"/>
              <a:gd name="T83" fmla="*/ 183 h 454"/>
              <a:gd name="T84" fmla="*/ 236 w 453"/>
              <a:gd name="T85" fmla="*/ 223 h 454"/>
              <a:gd name="T86" fmla="*/ 312 w 453"/>
              <a:gd name="T87" fmla="*/ 127 h 454"/>
              <a:gd name="T88" fmla="*/ 406 w 453"/>
              <a:gd name="T89" fmla="*/ 128 h 454"/>
              <a:gd name="T90" fmla="*/ 409 w 453"/>
              <a:gd name="T91" fmla="*/ 196 h 454"/>
              <a:gd name="T92" fmla="*/ 142 w 453"/>
              <a:gd name="T93" fmla="*/ 43 h 454"/>
              <a:gd name="T94" fmla="*/ 99 w 453"/>
              <a:gd name="T95" fmla="*/ 9 h 454"/>
              <a:gd name="T96" fmla="*/ 99 w 453"/>
              <a:gd name="T97" fmla="*/ 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3" h="454">
                <a:moveTo>
                  <a:pt x="354" y="86"/>
                </a:moveTo>
                <a:cubicBezTo>
                  <a:pt x="378" y="86"/>
                  <a:pt x="398" y="67"/>
                  <a:pt x="398" y="43"/>
                </a:cubicBezTo>
                <a:cubicBezTo>
                  <a:pt x="398" y="19"/>
                  <a:pt x="378" y="0"/>
                  <a:pt x="354" y="0"/>
                </a:cubicBezTo>
                <a:cubicBezTo>
                  <a:pt x="330" y="0"/>
                  <a:pt x="311" y="19"/>
                  <a:pt x="311" y="43"/>
                </a:cubicBezTo>
                <a:cubicBezTo>
                  <a:pt x="311" y="67"/>
                  <a:pt x="330" y="86"/>
                  <a:pt x="354" y="86"/>
                </a:cubicBezTo>
                <a:close/>
                <a:moveTo>
                  <a:pt x="354" y="9"/>
                </a:moveTo>
                <a:cubicBezTo>
                  <a:pt x="373" y="9"/>
                  <a:pt x="388" y="24"/>
                  <a:pt x="388" y="43"/>
                </a:cubicBezTo>
                <a:cubicBezTo>
                  <a:pt x="388" y="62"/>
                  <a:pt x="373" y="77"/>
                  <a:pt x="354" y="77"/>
                </a:cubicBezTo>
                <a:cubicBezTo>
                  <a:pt x="336" y="77"/>
                  <a:pt x="320" y="62"/>
                  <a:pt x="320" y="43"/>
                </a:cubicBezTo>
                <a:cubicBezTo>
                  <a:pt x="320" y="24"/>
                  <a:pt x="336" y="9"/>
                  <a:pt x="354" y="9"/>
                </a:cubicBezTo>
                <a:close/>
                <a:moveTo>
                  <a:pt x="448" y="177"/>
                </a:moveTo>
                <a:cubicBezTo>
                  <a:pt x="448" y="177"/>
                  <a:pt x="448" y="177"/>
                  <a:pt x="448" y="177"/>
                </a:cubicBezTo>
                <a:cubicBezTo>
                  <a:pt x="414" y="123"/>
                  <a:pt x="414" y="123"/>
                  <a:pt x="414" y="123"/>
                </a:cubicBezTo>
                <a:cubicBezTo>
                  <a:pt x="401" y="104"/>
                  <a:pt x="393" y="96"/>
                  <a:pt x="356" y="96"/>
                </a:cubicBezTo>
                <a:cubicBezTo>
                  <a:pt x="356" y="96"/>
                  <a:pt x="356" y="96"/>
                  <a:pt x="356" y="96"/>
                </a:cubicBezTo>
                <a:cubicBezTo>
                  <a:pt x="319" y="96"/>
                  <a:pt x="309" y="113"/>
                  <a:pt x="304" y="122"/>
                </a:cubicBezTo>
                <a:cubicBezTo>
                  <a:pt x="304" y="122"/>
                  <a:pt x="304" y="122"/>
                  <a:pt x="304" y="122"/>
                </a:cubicBezTo>
                <a:cubicBezTo>
                  <a:pt x="297" y="136"/>
                  <a:pt x="272" y="179"/>
                  <a:pt x="268" y="185"/>
                </a:cubicBezTo>
                <a:cubicBezTo>
                  <a:pt x="263" y="188"/>
                  <a:pt x="240" y="206"/>
                  <a:pt x="226" y="217"/>
                </a:cubicBezTo>
                <a:cubicBezTo>
                  <a:pt x="216" y="209"/>
                  <a:pt x="198" y="195"/>
                  <a:pt x="185" y="185"/>
                </a:cubicBezTo>
                <a:cubicBezTo>
                  <a:pt x="181" y="179"/>
                  <a:pt x="156" y="136"/>
                  <a:pt x="149" y="122"/>
                </a:cubicBezTo>
                <a:cubicBezTo>
                  <a:pt x="148" y="122"/>
                  <a:pt x="148" y="122"/>
                  <a:pt x="148" y="122"/>
                </a:cubicBezTo>
                <a:cubicBezTo>
                  <a:pt x="143" y="113"/>
                  <a:pt x="134" y="96"/>
                  <a:pt x="97" y="96"/>
                </a:cubicBezTo>
                <a:cubicBezTo>
                  <a:pt x="97" y="96"/>
                  <a:pt x="97" y="96"/>
                  <a:pt x="97" y="96"/>
                </a:cubicBezTo>
                <a:cubicBezTo>
                  <a:pt x="60" y="96"/>
                  <a:pt x="52" y="104"/>
                  <a:pt x="39" y="123"/>
                </a:cubicBezTo>
                <a:cubicBezTo>
                  <a:pt x="5" y="177"/>
                  <a:pt x="5" y="177"/>
                  <a:pt x="5" y="177"/>
                </a:cubicBezTo>
                <a:cubicBezTo>
                  <a:pt x="5" y="177"/>
                  <a:pt x="5" y="177"/>
                  <a:pt x="5" y="177"/>
                </a:cubicBezTo>
                <a:cubicBezTo>
                  <a:pt x="0" y="186"/>
                  <a:pt x="0" y="195"/>
                  <a:pt x="4" y="204"/>
                </a:cubicBezTo>
                <a:cubicBezTo>
                  <a:pt x="35" y="277"/>
                  <a:pt x="35" y="277"/>
                  <a:pt x="35" y="277"/>
                </a:cubicBezTo>
                <a:cubicBezTo>
                  <a:pt x="38" y="282"/>
                  <a:pt x="44" y="286"/>
                  <a:pt x="50" y="286"/>
                </a:cubicBezTo>
                <a:cubicBezTo>
                  <a:pt x="51" y="286"/>
                  <a:pt x="52" y="286"/>
                  <a:pt x="52" y="286"/>
                </a:cubicBezTo>
                <a:cubicBezTo>
                  <a:pt x="52" y="404"/>
                  <a:pt x="51" y="433"/>
                  <a:pt x="51" y="436"/>
                </a:cubicBezTo>
                <a:cubicBezTo>
                  <a:pt x="51" y="436"/>
                  <a:pt x="51" y="436"/>
                  <a:pt x="51" y="437"/>
                </a:cubicBezTo>
                <a:cubicBezTo>
                  <a:pt x="52" y="447"/>
                  <a:pt x="62" y="454"/>
                  <a:pt x="72" y="454"/>
                </a:cubicBezTo>
                <a:cubicBezTo>
                  <a:pt x="83" y="454"/>
                  <a:pt x="92" y="446"/>
                  <a:pt x="93" y="436"/>
                </a:cubicBezTo>
                <a:cubicBezTo>
                  <a:pt x="100" y="342"/>
                  <a:pt x="100" y="342"/>
                  <a:pt x="100" y="342"/>
                </a:cubicBezTo>
                <a:cubicBezTo>
                  <a:pt x="108" y="436"/>
                  <a:pt x="108" y="436"/>
                  <a:pt x="108" y="436"/>
                </a:cubicBezTo>
                <a:cubicBezTo>
                  <a:pt x="108" y="446"/>
                  <a:pt x="117" y="454"/>
                  <a:pt x="128" y="454"/>
                </a:cubicBezTo>
                <a:cubicBezTo>
                  <a:pt x="128" y="454"/>
                  <a:pt x="128" y="454"/>
                  <a:pt x="129" y="454"/>
                </a:cubicBezTo>
                <a:cubicBezTo>
                  <a:pt x="139" y="454"/>
                  <a:pt x="148" y="446"/>
                  <a:pt x="149" y="437"/>
                </a:cubicBezTo>
                <a:cubicBezTo>
                  <a:pt x="149" y="436"/>
                  <a:pt x="149" y="436"/>
                  <a:pt x="149" y="436"/>
                </a:cubicBezTo>
                <a:cubicBezTo>
                  <a:pt x="149" y="430"/>
                  <a:pt x="146" y="298"/>
                  <a:pt x="143" y="200"/>
                </a:cubicBezTo>
                <a:cubicBezTo>
                  <a:pt x="156" y="218"/>
                  <a:pt x="156" y="218"/>
                  <a:pt x="156" y="218"/>
                </a:cubicBezTo>
                <a:cubicBezTo>
                  <a:pt x="156" y="218"/>
                  <a:pt x="157" y="219"/>
                  <a:pt x="157" y="219"/>
                </a:cubicBezTo>
                <a:cubicBezTo>
                  <a:pt x="215" y="251"/>
                  <a:pt x="215" y="251"/>
                  <a:pt x="215" y="251"/>
                </a:cubicBezTo>
                <a:cubicBezTo>
                  <a:pt x="219" y="254"/>
                  <a:pt x="223" y="254"/>
                  <a:pt x="226" y="253"/>
                </a:cubicBezTo>
                <a:cubicBezTo>
                  <a:pt x="227" y="254"/>
                  <a:pt x="229" y="254"/>
                  <a:pt x="230" y="254"/>
                </a:cubicBezTo>
                <a:cubicBezTo>
                  <a:pt x="232" y="254"/>
                  <a:pt x="235" y="253"/>
                  <a:pt x="237" y="252"/>
                </a:cubicBezTo>
                <a:cubicBezTo>
                  <a:pt x="295" y="219"/>
                  <a:pt x="295" y="219"/>
                  <a:pt x="295" y="219"/>
                </a:cubicBezTo>
                <a:cubicBezTo>
                  <a:pt x="296" y="219"/>
                  <a:pt x="297" y="218"/>
                  <a:pt x="297" y="218"/>
                </a:cubicBezTo>
                <a:cubicBezTo>
                  <a:pt x="310" y="200"/>
                  <a:pt x="310" y="200"/>
                  <a:pt x="310" y="200"/>
                </a:cubicBezTo>
                <a:cubicBezTo>
                  <a:pt x="307" y="298"/>
                  <a:pt x="304" y="430"/>
                  <a:pt x="303" y="436"/>
                </a:cubicBezTo>
                <a:cubicBezTo>
                  <a:pt x="303" y="436"/>
                  <a:pt x="303" y="436"/>
                  <a:pt x="303" y="437"/>
                </a:cubicBezTo>
                <a:cubicBezTo>
                  <a:pt x="305" y="447"/>
                  <a:pt x="314" y="454"/>
                  <a:pt x="325" y="454"/>
                </a:cubicBezTo>
                <a:cubicBezTo>
                  <a:pt x="336" y="454"/>
                  <a:pt x="345" y="446"/>
                  <a:pt x="345" y="436"/>
                </a:cubicBezTo>
                <a:cubicBezTo>
                  <a:pt x="353" y="342"/>
                  <a:pt x="353" y="342"/>
                  <a:pt x="353" y="342"/>
                </a:cubicBezTo>
                <a:cubicBezTo>
                  <a:pt x="360" y="436"/>
                  <a:pt x="360" y="436"/>
                  <a:pt x="360" y="436"/>
                </a:cubicBezTo>
                <a:cubicBezTo>
                  <a:pt x="361" y="446"/>
                  <a:pt x="369" y="454"/>
                  <a:pt x="380" y="454"/>
                </a:cubicBezTo>
                <a:cubicBezTo>
                  <a:pt x="381" y="454"/>
                  <a:pt x="381" y="454"/>
                  <a:pt x="381" y="454"/>
                </a:cubicBezTo>
                <a:cubicBezTo>
                  <a:pt x="392" y="454"/>
                  <a:pt x="401" y="446"/>
                  <a:pt x="402" y="437"/>
                </a:cubicBezTo>
                <a:cubicBezTo>
                  <a:pt x="402" y="436"/>
                  <a:pt x="402" y="436"/>
                  <a:pt x="402" y="436"/>
                </a:cubicBezTo>
                <a:cubicBezTo>
                  <a:pt x="402" y="433"/>
                  <a:pt x="401" y="404"/>
                  <a:pt x="400" y="286"/>
                </a:cubicBezTo>
                <a:cubicBezTo>
                  <a:pt x="401" y="286"/>
                  <a:pt x="402" y="286"/>
                  <a:pt x="403" y="286"/>
                </a:cubicBezTo>
                <a:cubicBezTo>
                  <a:pt x="409" y="286"/>
                  <a:pt x="415" y="282"/>
                  <a:pt x="418" y="277"/>
                </a:cubicBezTo>
                <a:cubicBezTo>
                  <a:pt x="449" y="204"/>
                  <a:pt x="449" y="204"/>
                  <a:pt x="449" y="204"/>
                </a:cubicBezTo>
                <a:cubicBezTo>
                  <a:pt x="453" y="195"/>
                  <a:pt x="452" y="186"/>
                  <a:pt x="448" y="177"/>
                </a:cubicBezTo>
                <a:close/>
                <a:moveTo>
                  <a:pt x="230" y="241"/>
                </a:moveTo>
                <a:cubicBezTo>
                  <a:pt x="227" y="244"/>
                  <a:pt x="223" y="245"/>
                  <a:pt x="220" y="243"/>
                </a:cubicBezTo>
                <a:cubicBezTo>
                  <a:pt x="163" y="211"/>
                  <a:pt x="163" y="211"/>
                  <a:pt x="163" y="211"/>
                </a:cubicBezTo>
                <a:cubicBezTo>
                  <a:pt x="143" y="183"/>
                  <a:pt x="143" y="183"/>
                  <a:pt x="143" y="183"/>
                </a:cubicBezTo>
                <a:cubicBezTo>
                  <a:pt x="142" y="171"/>
                  <a:pt x="142" y="160"/>
                  <a:pt x="142" y="150"/>
                </a:cubicBezTo>
                <a:cubicBezTo>
                  <a:pt x="142" y="147"/>
                  <a:pt x="140" y="145"/>
                  <a:pt x="137" y="145"/>
                </a:cubicBezTo>
                <a:cubicBezTo>
                  <a:pt x="137" y="145"/>
                  <a:pt x="137" y="145"/>
                  <a:pt x="137" y="145"/>
                </a:cubicBezTo>
                <a:cubicBezTo>
                  <a:pt x="134" y="145"/>
                  <a:pt x="132" y="148"/>
                  <a:pt x="132" y="150"/>
                </a:cubicBezTo>
                <a:cubicBezTo>
                  <a:pt x="132" y="150"/>
                  <a:pt x="133" y="164"/>
                  <a:pt x="133" y="185"/>
                </a:cubicBezTo>
                <a:cubicBezTo>
                  <a:pt x="133" y="185"/>
                  <a:pt x="133" y="185"/>
                  <a:pt x="133" y="185"/>
                </a:cubicBezTo>
                <a:cubicBezTo>
                  <a:pt x="134" y="213"/>
                  <a:pt x="135" y="253"/>
                  <a:pt x="136" y="293"/>
                </a:cubicBezTo>
                <a:cubicBezTo>
                  <a:pt x="137" y="329"/>
                  <a:pt x="138" y="365"/>
                  <a:pt x="139" y="392"/>
                </a:cubicBezTo>
                <a:cubicBezTo>
                  <a:pt x="139" y="405"/>
                  <a:pt x="139" y="416"/>
                  <a:pt x="140" y="424"/>
                </a:cubicBezTo>
                <a:cubicBezTo>
                  <a:pt x="140" y="430"/>
                  <a:pt x="140" y="433"/>
                  <a:pt x="140" y="436"/>
                </a:cubicBezTo>
                <a:cubicBezTo>
                  <a:pt x="140" y="436"/>
                  <a:pt x="140" y="436"/>
                  <a:pt x="140" y="436"/>
                </a:cubicBezTo>
                <a:cubicBezTo>
                  <a:pt x="140" y="441"/>
                  <a:pt x="134" y="445"/>
                  <a:pt x="128" y="444"/>
                </a:cubicBezTo>
                <a:cubicBezTo>
                  <a:pt x="122" y="444"/>
                  <a:pt x="117" y="440"/>
                  <a:pt x="117" y="435"/>
                </a:cubicBezTo>
                <a:cubicBezTo>
                  <a:pt x="105" y="281"/>
                  <a:pt x="105" y="281"/>
                  <a:pt x="105" y="281"/>
                </a:cubicBezTo>
                <a:cubicBezTo>
                  <a:pt x="105" y="279"/>
                  <a:pt x="103" y="277"/>
                  <a:pt x="100" y="277"/>
                </a:cubicBezTo>
                <a:cubicBezTo>
                  <a:pt x="98" y="277"/>
                  <a:pt x="96" y="279"/>
                  <a:pt x="96" y="281"/>
                </a:cubicBezTo>
                <a:cubicBezTo>
                  <a:pt x="84" y="435"/>
                  <a:pt x="84" y="435"/>
                  <a:pt x="84" y="435"/>
                </a:cubicBezTo>
                <a:cubicBezTo>
                  <a:pt x="83" y="440"/>
                  <a:pt x="78" y="444"/>
                  <a:pt x="72" y="444"/>
                </a:cubicBezTo>
                <a:cubicBezTo>
                  <a:pt x="66" y="445"/>
                  <a:pt x="61" y="441"/>
                  <a:pt x="60" y="436"/>
                </a:cubicBezTo>
                <a:cubicBezTo>
                  <a:pt x="60" y="436"/>
                  <a:pt x="60" y="436"/>
                  <a:pt x="60" y="436"/>
                </a:cubicBezTo>
                <a:cubicBezTo>
                  <a:pt x="61" y="433"/>
                  <a:pt x="61" y="429"/>
                  <a:pt x="61" y="422"/>
                </a:cubicBezTo>
                <a:cubicBezTo>
                  <a:pt x="61" y="413"/>
                  <a:pt x="61" y="401"/>
                  <a:pt x="61" y="386"/>
                </a:cubicBezTo>
                <a:cubicBezTo>
                  <a:pt x="61" y="357"/>
                  <a:pt x="62" y="318"/>
                  <a:pt x="62" y="281"/>
                </a:cubicBezTo>
                <a:cubicBezTo>
                  <a:pt x="67" y="277"/>
                  <a:pt x="69" y="271"/>
                  <a:pt x="67" y="265"/>
                </a:cubicBezTo>
                <a:cubicBezTo>
                  <a:pt x="67" y="265"/>
                  <a:pt x="67" y="265"/>
                  <a:pt x="67" y="264"/>
                </a:cubicBezTo>
                <a:cubicBezTo>
                  <a:pt x="67" y="263"/>
                  <a:pt x="65" y="258"/>
                  <a:pt x="62" y="249"/>
                </a:cubicBezTo>
                <a:cubicBezTo>
                  <a:pt x="63" y="197"/>
                  <a:pt x="63" y="169"/>
                  <a:pt x="63" y="169"/>
                </a:cubicBezTo>
                <a:cubicBezTo>
                  <a:pt x="63" y="167"/>
                  <a:pt x="61" y="165"/>
                  <a:pt x="59" y="165"/>
                </a:cubicBezTo>
                <a:cubicBezTo>
                  <a:pt x="58" y="164"/>
                  <a:pt x="55" y="165"/>
                  <a:pt x="54" y="166"/>
                </a:cubicBezTo>
                <a:cubicBezTo>
                  <a:pt x="35" y="193"/>
                  <a:pt x="35" y="193"/>
                  <a:pt x="35" y="193"/>
                </a:cubicBezTo>
                <a:cubicBezTo>
                  <a:pt x="34" y="194"/>
                  <a:pt x="34" y="195"/>
                  <a:pt x="34" y="197"/>
                </a:cubicBezTo>
                <a:cubicBezTo>
                  <a:pt x="34" y="197"/>
                  <a:pt x="40" y="215"/>
                  <a:pt x="46" y="232"/>
                </a:cubicBezTo>
                <a:cubicBezTo>
                  <a:pt x="49" y="239"/>
                  <a:pt x="51" y="246"/>
                  <a:pt x="53" y="252"/>
                </a:cubicBezTo>
                <a:cubicBezTo>
                  <a:pt x="53" y="252"/>
                  <a:pt x="53" y="252"/>
                  <a:pt x="53" y="252"/>
                </a:cubicBezTo>
                <a:cubicBezTo>
                  <a:pt x="54" y="254"/>
                  <a:pt x="54" y="255"/>
                  <a:pt x="55" y="257"/>
                </a:cubicBezTo>
                <a:cubicBezTo>
                  <a:pt x="56" y="262"/>
                  <a:pt x="58" y="265"/>
                  <a:pt x="59" y="267"/>
                </a:cubicBezTo>
                <a:cubicBezTo>
                  <a:pt x="58" y="267"/>
                  <a:pt x="58" y="267"/>
                  <a:pt x="58" y="267"/>
                </a:cubicBezTo>
                <a:cubicBezTo>
                  <a:pt x="59" y="271"/>
                  <a:pt x="57" y="274"/>
                  <a:pt x="53" y="276"/>
                </a:cubicBezTo>
                <a:cubicBezTo>
                  <a:pt x="49" y="277"/>
                  <a:pt x="45" y="276"/>
                  <a:pt x="44" y="273"/>
                </a:cubicBezTo>
                <a:cubicBezTo>
                  <a:pt x="12" y="201"/>
                  <a:pt x="12" y="201"/>
                  <a:pt x="12" y="201"/>
                </a:cubicBezTo>
                <a:cubicBezTo>
                  <a:pt x="10" y="194"/>
                  <a:pt x="10" y="188"/>
                  <a:pt x="13" y="182"/>
                </a:cubicBezTo>
                <a:cubicBezTo>
                  <a:pt x="47" y="128"/>
                  <a:pt x="47" y="128"/>
                  <a:pt x="47" y="128"/>
                </a:cubicBezTo>
                <a:cubicBezTo>
                  <a:pt x="58" y="112"/>
                  <a:pt x="63" y="105"/>
                  <a:pt x="97" y="105"/>
                </a:cubicBezTo>
                <a:cubicBezTo>
                  <a:pt x="97" y="105"/>
                  <a:pt x="97" y="105"/>
                  <a:pt x="97" y="105"/>
                </a:cubicBezTo>
                <a:cubicBezTo>
                  <a:pt x="128" y="105"/>
                  <a:pt x="136" y="118"/>
                  <a:pt x="140" y="126"/>
                </a:cubicBezTo>
                <a:cubicBezTo>
                  <a:pt x="141" y="127"/>
                  <a:pt x="141" y="127"/>
                  <a:pt x="141" y="127"/>
                </a:cubicBezTo>
                <a:cubicBezTo>
                  <a:pt x="149" y="141"/>
                  <a:pt x="177" y="190"/>
                  <a:pt x="177" y="191"/>
                </a:cubicBezTo>
                <a:cubicBezTo>
                  <a:pt x="178" y="191"/>
                  <a:pt x="178" y="192"/>
                  <a:pt x="178" y="192"/>
                </a:cubicBezTo>
                <a:cubicBezTo>
                  <a:pt x="178" y="192"/>
                  <a:pt x="191" y="202"/>
                  <a:pt x="204" y="212"/>
                </a:cubicBezTo>
                <a:cubicBezTo>
                  <a:pt x="211" y="217"/>
                  <a:pt x="217" y="221"/>
                  <a:pt x="222" y="225"/>
                </a:cubicBezTo>
                <a:cubicBezTo>
                  <a:pt x="226" y="228"/>
                  <a:pt x="228" y="230"/>
                  <a:pt x="230" y="231"/>
                </a:cubicBezTo>
                <a:cubicBezTo>
                  <a:pt x="230" y="231"/>
                  <a:pt x="230" y="231"/>
                  <a:pt x="230" y="231"/>
                </a:cubicBezTo>
                <a:cubicBezTo>
                  <a:pt x="232" y="233"/>
                  <a:pt x="232" y="238"/>
                  <a:pt x="230" y="241"/>
                </a:cubicBezTo>
                <a:close/>
                <a:moveTo>
                  <a:pt x="53" y="183"/>
                </a:moveTo>
                <a:cubicBezTo>
                  <a:pt x="53" y="192"/>
                  <a:pt x="53" y="206"/>
                  <a:pt x="53" y="223"/>
                </a:cubicBezTo>
                <a:cubicBezTo>
                  <a:pt x="50" y="214"/>
                  <a:pt x="47" y="204"/>
                  <a:pt x="44" y="196"/>
                </a:cubicBezTo>
                <a:lnTo>
                  <a:pt x="53" y="183"/>
                </a:lnTo>
                <a:close/>
                <a:moveTo>
                  <a:pt x="440" y="201"/>
                </a:moveTo>
                <a:cubicBezTo>
                  <a:pt x="409" y="273"/>
                  <a:pt x="409" y="273"/>
                  <a:pt x="409" y="273"/>
                </a:cubicBezTo>
                <a:cubicBezTo>
                  <a:pt x="408" y="276"/>
                  <a:pt x="404" y="277"/>
                  <a:pt x="400" y="276"/>
                </a:cubicBezTo>
                <a:cubicBezTo>
                  <a:pt x="396" y="274"/>
                  <a:pt x="394" y="271"/>
                  <a:pt x="394" y="267"/>
                </a:cubicBezTo>
                <a:cubicBezTo>
                  <a:pt x="394" y="267"/>
                  <a:pt x="394" y="267"/>
                  <a:pt x="394" y="267"/>
                </a:cubicBezTo>
                <a:cubicBezTo>
                  <a:pt x="395" y="265"/>
                  <a:pt x="396" y="262"/>
                  <a:pt x="398" y="257"/>
                </a:cubicBezTo>
                <a:cubicBezTo>
                  <a:pt x="399" y="255"/>
                  <a:pt x="399" y="254"/>
                  <a:pt x="400" y="252"/>
                </a:cubicBezTo>
                <a:cubicBezTo>
                  <a:pt x="400" y="252"/>
                  <a:pt x="400" y="252"/>
                  <a:pt x="400" y="252"/>
                </a:cubicBezTo>
                <a:cubicBezTo>
                  <a:pt x="402" y="246"/>
                  <a:pt x="404" y="239"/>
                  <a:pt x="407" y="232"/>
                </a:cubicBezTo>
                <a:cubicBezTo>
                  <a:pt x="413" y="215"/>
                  <a:pt x="419" y="197"/>
                  <a:pt x="419" y="197"/>
                </a:cubicBezTo>
                <a:cubicBezTo>
                  <a:pt x="419" y="195"/>
                  <a:pt x="419" y="194"/>
                  <a:pt x="418" y="193"/>
                </a:cubicBezTo>
                <a:cubicBezTo>
                  <a:pt x="399" y="166"/>
                  <a:pt x="399" y="166"/>
                  <a:pt x="399" y="166"/>
                </a:cubicBezTo>
                <a:cubicBezTo>
                  <a:pt x="397" y="165"/>
                  <a:pt x="395" y="164"/>
                  <a:pt x="393" y="165"/>
                </a:cubicBezTo>
                <a:cubicBezTo>
                  <a:pt x="391" y="165"/>
                  <a:pt x="390" y="167"/>
                  <a:pt x="390" y="169"/>
                </a:cubicBezTo>
                <a:cubicBezTo>
                  <a:pt x="390" y="169"/>
                  <a:pt x="390" y="197"/>
                  <a:pt x="391" y="249"/>
                </a:cubicBezTo>
                <a:cubicBezTo>
                  <a:pt x="388" y="258"/>
                  <a:pt x="386" y="263"/>
                  <a:pt x="386" y="264"/>
                </a:cubicBezTo>
                <a:cubicBezTo>
                  <a:pt x="386" y="265"/>
                  <a:pt x="385" y="265"/>
                  <a:pt x="385" y="265"/>
                </a:cubicBezTo>
                <a:cubicBezTo>
                  <a:pt x="384" y="271"/>
                  <a:pt x="386" y="277"/>
                  <a:pt x="391" y="281"/>
                </a:cubicBezTo>
                <a:cubicBezTo>
                  <a:pt x="391" y="318"/>
                  <a:pt x="392" y="357"/>
                  <a:pt x="392" y="386"/>
                </a:cubicBezTo>
                <a:cubicBezTo>
                  <a:pt x="392" y="401"/>
                  <a:pt x="392" y="413"/>
                  <a:pt x="392" y="422"/>
                </a:cubicBezTo>
                <a:cubicBezTo>
                  <a:pt x="392" y="429"/>
                  <a:pt x="392" y="433"/>
                  <a:pt x="392" y="436"/>
                </a:cubicBezTo>
                <a:cubicBezTo>
                  <a:pt x="392" y="436"/>
                  <a:pt x="392" y="436"/>
                  <a:pt x="392" y="436"/>
                </a:cubicBezTo>
                <a:cubicBezTo>
                  <a:pt x="392" y="441"/>
                  <a:pt x="387" y="445"/>
                  <a:pt x="381" y="444"/>
                </a:cubicBezTo>
                <a:cubicBezTo>
                  <a:pt x="375" y="444"/>
                  <a:pt x="370" y="440"/>
                  <a:pt x="369" y="435"/>
                </a:cubicBezTo>
                <a:cubicBezTo>
                  <a:pt x="357" y="281"/>
                  <a:pt x="357" y="281"/>
                  <a:pt x="357" y="281"/>
                </a:cubicBezTo>
                <a:cubicBezTo>
                  <a:pt x="357" y="279"/>
                  <a:pt x="355" y="277"/>
                  <a:pt x="353" y="277"/>
                </a:cubicBezTo>
                <a:cubicBezTo>
                  <a:pt x="350" y="277"/>
                  <a:pt x="348" y="279"/>
                  <a:pt x="348" y="281"/>
                </a:cubicBezTo>
                <a:cubicBezTo>
                  <a:pt x="336" y="435"/>
                  <a:pt x="336" y="435"/>
                  <a:pt x="336" y="435"/>
                </a:cubicBezTo>
                <a:cubicBezTo>
                  <a:pt x="336" y="440"/>
                  <a:pt x="331" y="444"/>
                  <a:pt x="325" y="444"/>
                </a:cubicBezTo>
                <a:cubicBezTo>
                  <a:pt x="319" y="445"/>
                  <a:pt x="313" y="441"/>
                  <a:pt x="313" y="436"/>
                </a:cubicBezTo>
                <a:cubicBezTo>
                  <a:pt x="313" y="436"/>
                  <a:pt x="313" y="436"/>
                  <a:pt x="313" y="436"/>
                </a:cubicBezTo>
                <a:cubicBezTo>
                  <a:pt x="313" y="433"/>
                  <a:pt x="313" y="430"/>
                  <a:pt x="313" y="424"/>
                </a:cubicBezTo>
                <a:cubicBezTo>
                  <a:pt x="313" y="416"/>
                  <a:pt x="314" y="405"/>
                  <a:pt x="314" y="392"/>
                </a:cubicBezTo>
                <a:cubicBezTo>
                  <a:pt x="315" y="365"/>
                  <a:pt x="316" y="329"/>
                  <a:pt x="317" y="293"/>
                </a:cubicBezTo>
                <a:cubicBezTo>
                  <a:pt x="318" y="253"/>
                  <a:pt x="319" y="213"/>
                  <a:pt x="320" y="185"/>
                </a:cubicBezTo>
                <a:cubicBezTo>
                  <a:pt x="320" y="185"/>
                  <a:pt x="320" y="185"/>
                  <a:pt x="320" y="185"/>
                </a:cubicBezTo>
                <a:cubicBezTo>
                  <a:pt x="320" y="164"/>
                  <a:pt x="320" y="150"/>
                  <a:pt x="320" y="150"/>
                </a:cubicBezTo>
                <a:cubicBezTo>
                  <a:pt x="321" y="148"/>
                  <a:pt x="318" y="145"/>
                  <a:pt x="316" y="145"/>
                </a:cubicBezTo>
                <a:cubicBezTo>
                  <a:pt x="316" y="145"/>
                  <a:pt x="316" y="145"/>
                  <a:pt x="316" y="145"/>
                </a:cubicBezTo>
                <a:cubicBezTo>
                  <a:pt x="313" y="145"/>
                  <a:pt x="311" y="147"/>
                  <a:pt x="311" y="150"/>
                </a:cubicBezTo>
                <a:cubicBezTo>
                  <a:pt x="311" y="160"/>
                  <a:pt x="310" y="171"/>
                  <a:pt x="310" y="183"/>
                </a:cubicBezTo>
                <a:cubicBezTo>
                  <a:pt x="290" y="211"/>
                  <a:pt x="290" y="211"/>
                  <a:pt x="290" y="211"/>
                </a:cubicBezTo>
                <a:cubicBezTo>
                  <a:pt x="241" y="239"/>
                  <a:pt x="241" y="239"/>
                  <a:pt x="241" y="239"/>
                </a:cubicBezTo>
                <a:cubicBezTo>
                  <a:pt x="242" y="233"/>
                  <a:pt x="240" y="228"/>
                  <a:pt x="236" y="224"/>
                </a:cubicBezTo>
                <a:cubicBezTo>
                  <a:pt x="236" y="224"/>
                  <a:pt x="236" y="224"/>
                  <a:pt x="236" y="223"/>
                </a:cubicBezTo>
                <a:cubicBezTo>
                  <a:pt x="235" y="223"/>
                  <a:pt x="235" y="223"/>
                  <a:pt x="234" y="222"/>
                </a:cubicBezTo>
                <a:cubicBezTo>
                  <a:pt x="249" y="211"/>
                  <a:pt x="274" y="192"/>
                  <a:pt x="274" y="192"/>
                </a:cubicBezTo>
                <a:cubicBezTo>
                  <a:pt x="275" y="192"/>
                  <a:pt x="275" y="191"/>
                  <a:pt x="276" y="191"/>
                </a:cubicBezTo>
                <a:cubicBezTo>
                  <a:pt x="276" y="190"/>
                  <a:pt x="304" y="141"/>
                  <a:pt x="312" y="127"/>
                </a:cubicBezTo>
                <a:cubicBezTo>
                  <a:pt x="313" y="126"/>
                  <a:pt x="313" y="126"/>
                  <a:pt x="313" y="126"/>
                </a:cubicBezTo>
                <a:cubicBezTo>
                  <a:pt x="317" y="118"/>
                  <a:pt x="324" y="105"/>
                  <a:pt x="356" y="105"/>
                </a:cubicBezTo>
                <a:cubicBezTo>
                  <a:pt x="356" y="105"/>
                  <a:pt x="356" y="105"/>
                  <a:pt x="356" y="105"/>
                </a:cubicBezTo>
                <a:cubicBezTo>
                  <a:pt x="390" y="105"/>
                  <a:pt x="395" y="112"/>
                  <a:pt x="406" y="128"/>
                </a:cubicBezTo>
                <a:cubicBezTo>
                  <a:pt x="440" y="182"/>
                  <a:pt x="440" y="182"/>
                  <a:pt x="440" y="182"/>
                </a:cubicBezTo>
                <a:cubicBezTo>
                  <a:pt x="443" y="188"/>
                  <a:pt x="443" y="194"/>
                  <a:pt x="440" y="201"/>
                </a:cubicBezTo>
                <a:close/>
                <a:moveTo>
                  <a:pt x="400" y="183"/>
                </a:moveTo>
                <a:cubicBezTo>
                  <a:pt x="409" y="196"/>
                  <a:pt x="409" y="196"/>
                  <a:pt x="409" y="196"/>
                </a:cubicBezTo>
                <a:cubicBezTo>
                  <a:pt x="406" y="204"/>
                  <a:pt x="403" y="214"/>
                  <a:pt x="400" y="223"/>
                </a:cubicBezTo>
                <a:cubicBezTo>
                  <a:pt x="400" y="206"/>
                  <a:pt x="400" y="192"/>
                  <a:pt x="400" y="183"/>
                </a:cubicBezTo>
                <a:close/>
                <a:moveTo>
                  <a:pt x="99" y="86"/>
                </a:moveTo>
                <a:cubicBezTo>
                  <a:pt x="122" y="86"/>
                  <a:pt x="142" y="67"/>
                  <a:pt x="142" y="43"/>
                </a:cubicBezTo>
                <a:cubicBezTo>
                  <a:pt x="142" y="19"/>
                  <a:pt x="122" y="0"/>
                  <a:pt x="99" y="0"/>
                </a:cubicBezTo>
                <a:cubicBezTo>
                  <a:pt x="75" y="0"/>
                  <a:pt x="55" y="19"/>
                  <a:pt x="55" y="43"/>
                </a:cubicBezTo>
                <a:cubicBezTo>
                  <a:pt x="55" y="67"/>
                  <a:pt x="75" y="86"/>
                  <a:pt x="99" y="86"/>
                </a:cubicBezTo>
                <a:close/>
                <a:moveTo>
                  <a:pt x="99" y="9"/>
                </a:moveTo>
                <a:cubicBezTo>
                  <a:pt x="117" y="9"/>
                  <a:pt x="132" y="24"/>
                  <a:pt x="132" y="43"/>
                </a:cubicBezTo>
                <a:cubicBezTo>
                  <a:pt x="132" y="62"/>
                  <a:pt x="117" y="77"/>
                  <a:pt x="99" y="77"/>
                </a:cubicBezTo>
                <a:cubicBezTo>
                  <a:pt x="80" y="77"/>
                  <a:pt x="65" y="62"/>
                  <a:pt x="65" y="43"/>
                </a:cubicBezTo>
                <a:cubicBezTo>
                  <a:pt x="65" y="24"/>
                  <a:pt x="80" y="9"/>
                  <a:pt x="99" y="9"/>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1800"/>
          </a:p>
        </p:txBody>
      </p:sp>
      <p:sp>
        <p:nvSpPr>
          <p:cNvPr id="22" name="Slide Number Placeholder 3"/>
          <p:cNvSpPr>
            <a:spLocks noGrp="1"/>
          </p:cNvSpPr>
          <p:nvPr>
            <p:ph type="sldNum" sz="quarter" idx="10"/>
          </p:nvPr>
        </p:nvSpPr>
        <p:spPr>
          <a:xfrm>
            <a:off x="8343900" y="6489700"/>
            <a:ext cx="750888" cy="365125"/>
          </a:xfrm>
        </p:spPr>
        <p:txBody>
          <a:bodyPr/>
          <a:lstStyle/>
          <a:p>
            <a:pPr algn="r" fontAlgn="auto">
              <a:spcBef>
                <a:spcPts val="0"/>
              </a:spcBef>
              <a:spcAft>
                <a:spcPts val="0"/>
              </a:spcAft>
              <a:defRPr/>
            </a:pPr>
            <a:r>
              <a:rPr lang="en-GB" sz="1000" dirty="0" smtClean="0">
                <a:solidFill>
                  <a:schemeClr val="bg1">
                    <a:lumMod val="50000"/>
                  </a:schemeClr>
                </a:solidFill>
                <a:latin typeface="+mn-lt"/>
                <a:cs typeface="+mn-cs"/>
              </a:rPr>
              <a:t>30</a:t>
            </a:r>
            <a:endParaRPr lang="en-GB" sz="1000" dirty="0">
              <a:solidFill>
                <a:schemeClr val="bg1">
                  <a:lumMod val="50000"/>
                </a:schemeClr>
              </a:solidFill>
              <a:latin typeface="+mn-lt"/>
              <a:cs typeface="+mn-cs"/>
            </a:endParaRPr>
          </a:p>
        </p:txBody>
      </p:sp>
    </p:spTree>
    <p:extLst>
      <p:ext uri="{BB962C8B-B14F-4D97-AF65-F5344CB8AC3E}">
        <p14:creationId xmlns:p14="http://schemas.microsoft.com/office/powerpoint/2010/main" val="75927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
                                        <p:tgtEl>
                                          <p:spTgt spid="3"/>
                                        </p:tgtEl>
                                      </p:cBhvr>
                                    </p:animEffect>
                                  </p:childTnLst>
                                </p:cTn>
                              </p:par>
                            </p:childTnLst>
                          </p:cTn>
                        </p:par>
                        <p:par>
                          <p:cTn id="11" fill="hold">
                            <p:stCondLst>
                              <p:cond delay="200"/>
                            </p:stCondLst>
                            <p:childTnLst>
                              <p:par>
                                <p:cTn id="12" presetID="22" presetClass="entr" presetSubtype="2" fill="hold" grpId="0" nodeType="after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wipe(right)">
                                      <p:cBhvr>
                                        <p:cTn id="14" dur="200"/>
                                        <p:tgtEl>
                                          <p:spTgt spid="51"/>
                                        </p:tgtEl>
                                      </p:cBhvr>
                                    </p:animEffect>
                                  </p:childTnLst>
                                </p:cTn>
                              </p:par>
                            </p:childTnLst>
                          </p:cTn>
                        </p:par>
                        <p:par>
                          <p:cTn id="15" fill="hold">
                            <p:stCondLst>
                              <p:cond delay="4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2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
                                        <p:tgtEl>
                                          <p:spTgt spid="4"/>
                                        </p:tgtEl>
                                      </p:cBhvr>
                                    </p:animEffect>
                                  </p:childTnLst>
                                </p:cTn>
                              </p:par>
                            </p:childTnLst>
                          </p:cTn>
                        </p:par>
                        <p:par>
                          <p:cTn id="22" fill="hold">
                            <p:stCondLst>
                              <p:cond delay="600"/>
                            </p:stCondLst>
                            <p:childTnLst>
                              <p:par>
                                <p:cTn id="23" presetID="22" presetClass="entr" presetSubtype="2" fill="hold" grpId="0" nodeType="after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wipe(right)">
                                      <p:cBhvr>
                                        <p:cTn id="25" dur="200"/>
                                        <p:tgtEl>
                                          <p:spTgt spid="52"/>
                                        </p:tgtEl>
                                      </p:cBhvr>
                                    </p:animEffect>
                                  </p:childTnLst>
                                </p:cTn>
                              </p:par>
                            </p:childTnLst>
                          </p:cTn>
                        </p:par>
                        <p:par>
                          <p:cTn id="26" fill="hold">
                            <p:stCondLst>
                              <p:cond delay="8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2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200"/>
                                        <p:tgtEl>
                                          <p:spTgt spid="5"/>
                                        </p:tgtEl>
                                      </p:cBhvr>
                                    </p:animEffect>
                                  </p:childTnLst>
                                </p:cTn>
                              </p:par>
                            </p:childTnLst>
                          </p:cTn>
                        </p:par>
                        <p:par>
                          <p:cTn id="33" fill="hold">
                            <p:stCondLst>
                              <p:cond delay="1000"/>
                            </p:stCondLst>
                            <p:childTnLst>
                              <p:par>
                                <p:cTn id="34" presetID="22" presetClass="entr" presetSubtype="2"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right)">
                                      <p:cBhvr>
                                        <p:cTn id="36" dur="200"/>
                                        <p:tgtEl>
                                          <p:spTgt spid="53"/>
                                        </p:tgtEl>
                                      </p:cBhvr>
                                    </p:animEffect>
                                  </p:childTnLst>
                                </p:cTn>
                              </p:par>
                            </p:childTnLst>
                          </p:cTn>
                        </p:par>
                        <p:par>
                          <p:cTn id="37" fill="hold">
                            <p:stCondLst>
                              <p:cond delay="1200"/>
                            </p:stCondLst>
                            <p:childTnLst>
                              <p:par>
                                <p:cTn id="38" presetID="2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200"/>
                                        <p:tgtEl>
                                          <p:spTgt spid="10"/>
                                        </p:tgtEl>
                                      </p:cBhvr>
                                    </p:animEffect>
                                  </p:childTnLst>
                                </p:cTn>
                              </p:par>
                            </p:childTnLst>
                          </p:cTn>
                        </p:par>
                        <p:par>
                          <p:cTn id="41" fill="hold">
                            <p:stCondLst>
                              <p:cond delay="1400"/>
                            </p:stCondLst>
                            <p:childTnLst>
                              <p:par>
                                <p:cTn id="42" presetID="10" presetClass="entr" presetSubtype="0" fill="hold" nodeType="after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fade">
                                      <p:cBhvr>
                                        <p:cTn id="44" dur="200"/>
                                        <p:tgtEl>
                                          <p:spTgt spid="6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200"/>
                                        <p:tgtEl>
                                          <p:spTgt spid="6"/>
                                        </p:tgtEl>
                                      </p:cBhvr>
                                    </p:animEffect>
                                  </p:childTnLst>
                                </p:cTn>
                              </p:par>
                            </p:childTnLst>
                          </p:cTn>
                        </p:par>
                        <p:par>
                          <p:cTn id="48" fill="hold">
                            <p:stCondLst>
                              <p:cond delay="1600"/>
                            </p:stCondLst>
                            <p:childTnLst>
                              <p:par>
                                <p:cTn id="49" presetID="22" presetClass="entr" presetSubtype="2"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wipe(right)">
                                      <p:cBhvr>
                                        <p:cTn id="51" dur="200"/>
                                        <p:tgtEl>
                                          <p:spTgt spid="41"/>
                                        </p:tgtEl>
                                      </p:cBhvr>
                                    </p:animEffect>
                                  </p:childTnLst>
                                </p:cTn>
                              </p:par>
                            </p:childTnLst>
                          </p:cTn>
                        </p:par>
                        <p:par>
                          <p:cTn id="52" fill="hold">
                            <p:stCondLst>
                              <p:cond delay="1800"/>
                            </p:stCondLst>
                            <p:childTnLst>
                              <p:par>
                                <p:cTn id="53" presetID="22" presetClass="entr" presetSubtype="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left)">
                                      <p:cBhvr>
                                        <p:cTn id="55" dur="200"/>
                                        <p:tgtEl>
                                          <p:spTgt spid="3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2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41" grpId="0" animBg="1"/>
      <p:bldP spid="6" grpId="0" animBg="1"/>
      <p:bldP spid="10" grpId="0" animBg="1"/>
      <p:bldP spid="53" grpId="0" animBg="1"/>
      <p:bldP spid="5" grpId="0" animBg="1"/>
      <p:bldP spid="9" grpId="0" animBg="1"/>
      <p:bldP spid="52" grpId="0" animBg="1"/>
      <p:bldP spid="4" grpId="0" animBg="1"/>
      <p:bldP spid="8" grpId="0" animBg="1"/>
      <p:bldP spid="3" grpId="0" animBg="1"/>
      <p:bldP spid="51" grpId="0"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G-Cloud : SoftwareReuse</a:t>
            </a:r>
            <a:endParaRPr lang="en-US" dirty="0"/>
          </a:p>
        </p:txBody>
      </p:sp>
      <p:sp>
        <p:nvSpPr>
          <p:cNvPr id="3" name="Content Placeholder 2"/>
          <p:cNvSpPr>
            <a:spLocks noGrp="1"/>
          </p:cNvSpPr>
          <p:nvPr>
            <p:ph idx="1"/>
          </p:nvPr>
        </p:nvSpPr>
        <p:spPr/>
        <p:txBody>
          <a:bodyPr/>
          <a:lstStyle/>
          <a:p>
            <a:r>
              <a:rPr lang="nl-NL" dirty="0" smtClean="0"/>
              <a:t>de uitdaging</a:t>
            </a:r>
          </a:p>
          <a:p>
            <a:pPr lvl="1"/>
            <a:r>
              <a:rPr lang="nl-NL" dirty="0" smtClean="0"/>
              <a:t>het tempo waarmee overheidsinstellingen nieuwe toepassingen wensen uit te rollen, wordt steeds hoger </a:t>
            </a:r>
          </a:p>
          <a:p>
            <a:pPr lvl="1"/>
            <a:r>
              <a:rPr lang="nl-NL" dirty="0" smtClean="0"/>
              <a:t>de beschikbare budgetten volgen dit tempo niet </a:t>
            </a:r>
          </a:p>
          <a:p>
            <a:pPr lvl="1"/>
            <a:r>
              <a:rPr lang="nl-NL" dirty="0" smtClean="0"/>
              <a:t>instellingen hebben dezelfde soort businessbehoeften en kijken daarom steeds vaker naar elkaar op zoek naar functionaliteiten om het ICT-werk te verlichten</a:t>
            </a:r>
          </a:p>
          <a:p>
            <a:r>
              <a:rPr lang="nl-NL" dirty="0" smtClean="0"/>
              <a:t>antwoord is hergebruik</a:t>
            </a:r>
          </a:p>
          <a:p>
            <a:pPr lvl="1"/>
            <a:r>
              <a:rPr lang="nl-NL" dirty="0" smtClean="0"/>
              <a:t>door ervaringen, software-componenten en zelfs integrale diensten uit te wisselen, halen overheden meer rendement uit hun ICT-investeringen </a:t>
            </a:r>
          </a:p>
          <a:p>
            <a:pPr lvl="1"/>
            <a:r>
              <a:rPr lang="nl-NL" dirty="0" smtClean="0"/>
              <a:t>ze vermijden kosten, versnellen de bouw van nieuwe toepassingen en beperken de complexiteit van hun portfolio</a:t>
            </a:r>
          </a:p>
          <a:p>
            <a:endParaRPr lang="en-US" dirty="0"/>
          </a:p>
        </p:txBody>
      </p:sp>
      <p:sp>
        <p:nvSpPr>
          <p:cNvPr id="4" name="Slide Number Placeholder 3"/>
          <p:cNvSpPr>
            <a:spLocks noGrp="1"/>
          </p:cNvSpPr>
          <p:nvPr>
            <p:ph type="sldNum" sz="quarter" idx="10"/>
          </p:nvPr>
        </p:nvSpPr>
        <p:spPr/>
        <p:txBody>
          <a:bodyPr/>
          <a:lstStyle/>
          <a:p>
            <a:fld id="{7A7F1E79-8225-48A0-95BD-5254C3720E2D}" type="slidenum">
              <a:rPr lang="en-GB" smtClean="0"/>
              <a:pPr/>
              <a:t>54</a:t>
            </a:fld>
            <a:endParaRPr lang="en-GB" dirty="0"/>
          </a:p>
        </p:txBody>
      </p:sp>
    </p:spTree>
    <p:extLst>
      <p:ext uri="{BB962C8B-B14F-4D97-AF65-F5344CB8AC3E}">
        <p14:creationId xmlns:p14="http://schemas.microsoft.com/office/powerpoint/2010/main" val="16744370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ReUse Competency Center </a:t>
            </a:r>
            <a:endParaRPr lang="en-US" dirty="0"/>
          </a:p>
        </p:txBody>
      </p:sp>
      <p:sp>
        <p:nvSpPr>
          <p:cNvPr id="3" name="Content Placeholder 2"/>
          <p:cNvSpPr>
            <a:spLocks noGrp="1"/>
          </p:cNvSpPr>
          <p:nvPr>
            <p:ph idx="1"/>
          </p:nvPr>
        </p:nvSpPr>
        <p:spPr/>
        <p:txBody>
          <a:bodyPr/>
          <a:lstStyle/>
          <a:p>
            <a:r>
              <a:rPr lang="nl-NL" dirty="0" smtClean="0"/>
              <a:t>het “</a:t>
            </a:r>
            <a:r>
              <a:rPr lang="nl-NL" dirty="0" err="1" smtClean="0"/>
              <a:t>ReUse</a:t>
            </a:r>
            <a:r>
              <a:rPr lang="nl-NL" dirty="0" smtClean="0"/>
              <a:t> </a:t>
            </a:r>
            <a:r>
              <a:rPr lang="nl-NL" dirty="0" err="1" smtClean="0"/>
              <a:t>Competency</a:t>
            </a:r>
            <a:r>
              <a:rPr lang="nl-NL" dirty="0" smtClean="0"/>
              <a:t> Center” van Smals streeft er naar hergebruik maximaal te ondersteunen en in te burgeren in de organisatie van Smals, haar leden, partners en domeinen waarbinnen Smals actief </a:t>
            </a:r>
            <a:r>
              <a:rPr lang="nl-NL" dirty="0" smtClean="0"/>
              <a:t>is</a:t>
            </a:r>
          </a:p>
          <a:p>
            <a:endParaRPr lang="nl-NL" sz="400" dirty="0" smtClean="0"/>
          </a:p>
          <a:p>
            <a:r>
              <a:rPr lang="nl-NL" dirty="0" smtClean="0">
                <a:hlinkClick r:id="rId2"/>
              </a:rPr>
              <a:t>https</a:t>
            </a:r>
            <a:r>
              <a:rPr lang="nl-NL" dirty="0">
                <a:hlinkClick r:id="rId2"/>
              </a:rPr>
              <a:t>://</a:t>
            </a:r>
            <a:r>
              <a:rPr lang="nl-NL" dirty="0" smtClean="0">
                <a:hlinkClick r:id="rId2"/>
              </a:rPr>
              <a:t>reuse.smals.be/language-selection</a:t>
            </a:r>
            <a:endParaRPr lang="nl-NL" dirty="0" smtClean="0"/>
          </a:p>
          <a:p>
            <a:endParaRPr lang="nl-NL" dirty="0" smtClean="0"/>
          </a:p>
          <a:p>
            <a:endParaRPr lang="en-US" dirty="0"/>
          </a:p>
        </p:txBody>
      </p:sp>
      <p:sp>
        <p:nvSpPr>
          <p:cNvPr id="4" name="Slide Number Placeholder 3"/>
          <p:cNvSpPr>
            <a:spLocks noGrp="1"/>
          </p:cNvSpPr>
          <p:nvPr>
            <p:ph type="sldNum" sz="quarter" idx="10"/>
          </p:nvPr>
        </p:nvSpPr>
        <p:spPr/>
        <p:txBody>
          <a:bodyPr/>
          <a:lstStyle/>
          <a:p>
            <a:fld id="{7A7F1E79-8225-48A0-95BD-5254C3720E2D}" type="slidenum">
              <a:rPr lang="en-GB" smtClean="0"/>
              <a:pPr/>
              <a:t>55</a:t>
            </a:fld>
            <a:endParaRPr lang="en-GB" dirty="0"/>
          </a:p>
        </p:txBody>
      </p:sp>
    </p:spTree>
    <p:extLst>
      <p:ext uri="{BB962C8B-B14F-4D97-AF65-F5344CB8AC3E}">
        <p14:creationId xmlns:p14="http://schemas.microsoft.com/office/powerpoint/2010/main" val="32234409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a:t>
            </a:r>
            <a:r>
              <a:rPr lang="en-US" dirty="0" err="1"/>
              <a:t>ReUse</a:t>
            </a:r>
            <a:r>
              <a:rPr lang="en-US" dirty="0"/>
              <a:t> Catalogue</a:t>
            </a:r>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56</a:t>
            </a:fld>
            <a:endParaRPr lang="en-GB" dirty="0"/>
          </a:p>
        </p:txBody>
      </p:sp>
      <p:pic>
        <p:nvPicPr>
          <p:cNvPr id="5" name="Picture 4"/>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936416" y="2974039"/>
            <a:ext cx="609601" cy="609601"/>
          </a:xfrm>
          <a:prstGeom prst="rect">
            <a:avLst/>
          </a:prstGeom>
        </p:spPr>
      </p:pic>
      <p:pic>
        <p:nvPicPr>
          <p:cNvPr id="6" name="Picture 5"/>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509451" y="1557759"/>
            <a:ext cx="609601" cy="609601"/>
          </a:xfrm>
          <a:prstGeom prst="rect">
            <a:avLst/>
          </a:prstGeom>
        </p:spPr>
      </p:pic>
      <p:pic>
        <p:nvPicPr>
          <p:cNvPr id="7" name="Picture 6"/>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431908" y="1537946"/>
            <a:ext cx="649225" cy="649225"/>
          </a:xfrm>
          <a:prstGeom prst="rect">
            <a:avLst/>
          </a:prstGeom>
        </p:spPr>
      </p:pic>
      <p:pic>
        <p:nvPicPr>
          <p:cNvPr id="8" name="Picture 7"/>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214788" y="2359204"/>
            <a:ext cx="609601" cy="609601"/>
          </a:xfrm>
          <a:prstGeom prst="rect">
            <a:avLst/>
          </a:prstGeom>
        </p:spPr>
      </p:pic>
      <p:pic>
        <p:nvPicPr>
          <p:cNvPr id="9" name="Picture 8"/>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658044" y="2472891"/>
            <a:ext cx="609601" cy="609601"/>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66003" y="2823577"/>
            <a:ext cx="1376258" cy="1376258"/>
          </a:xfrm>
          <a:prstGeom prst="rect">
            <a:avLst/>
          </a:prstGeom>
        </p:spPr>
      </p:pic>
      <p:pic>
        <p:nvPicPr>
          <p:cNvPr id="11" name="Picture 2" descr="eHealth-Platfor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0366" y="4942087"/>
            <a:ext cx="1416910" cy="5210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81814" y="4942087"/>
            <a:ext cx="1023367" cy="3819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Accuei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5856" y="5740688"/>
            <a:ext cx="1237618" cy="30104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Office National de SecuritÃ© Sociale (ONS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02958" y="5642109"/>
            <a:ext cx="678933" cy="4320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Filtre icon. The image is depicting a funnel-like object. The object is segmented into two portions, the bottom shape is rectangular and asymmetrical whereas the top half is more of a trapezoid shape with rounded corners."/>
          <p:cNvPicPr>
            <a:picLocks noChangeAspect="1" noChangeArrowheads="1"/>
          </p:cNvPicPr>
          <p:nvPr/>
        </p:nvPicPr>
        <p:blipFill>
          <a:blip r:embed="rId1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796263" y="1842990"/>
            <a:ext cx="773499" cy="77349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RÃ©sultat de recherche d'images pour &quot;integration icon&quot;"/>
          <p:cNvPicPr>
            <a:picLocks noChangeAspect="1" noChangeArrowheads="1"/>
          </p:cNvPicPr>
          <p:nvPr/>
        </p:nvPicPr>
        <p:blipFill>
          <a:blip r:embed="rId1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81731" y="2594374"/>
            <a:ext cx="870242" cy="87024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Chercher icon. This icon is supposed to represent a magnifying glass. It's a large circle with a fat line protruding out from the bottom of it at an angle. The line is meant to represent the handle of the magnifying glass while the circle represents the magnifier portion."/>
          <p:cNvPicPr>
            <a:picLocks noChangeAspect="1" noChangeArrowheads="1"/>
          </p:cNvPicPr>
          <p:nvPr/>
        </p:nvPicPr>
        <p:blipFill>
          <a:blip r:embed="rId1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6180" y="1831868"/>
            <a:ext cx="720586" cy="72058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50845" y="3617303"/>
            <a:ext cx="2324162" cy="738664"/>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none" rtlCol="0">
            <a:spAutoFit/>
          </a:bodyPr>
          <a:lstStyle/>
          <a:p>
            <a:pPr algn="ctr"/>
            <a:r>
              <a:rPr lang="fr-BE" sz="1400" dirty="0">
                <a:solidFill>
                  <a:schemeClr val="accent6">
                    <a:lumMod val="75000"/>
                  </a:schemeClr>
                </a:solidFill>
              </a:rPr>
              <a:t>m</a:t>
            </a:r>
            <a:r>
              <a:rPr lang="fr-BE" sz="1400" dirty="0" smtClean="0">
                <a:solidFill>
                  <a:schemeClr val="accent6">
                    <a:lumMod val="75000"/>
                  </a:schemeClr>
                </a:solidFill>
              </a:rPr>
              <a:t>oteur de recherche efficace</a:t>
            </a:r>
          </a:p>
          <a:p>
            <a:pPr algn="ctr"/>
            <a:r>
              <a:rPr lang="fr-BE" sz="1400" dirty="0">
                <a:solidFill>
                  <a:schemeClr val="accent6">
                    <a:lumMod val="75000"/>
                  </a:schemeClr>
                </a:solidFill>
              </a:rPr>
              <a:t>f</a:t>
            </a:r>
            <a:r>
              <a:rPr lang="fr-BE" sz="1400" dirty="0" smtClean="0">
                <a:solidFill>
                  <a:schemeClr val="accent6">
                    <a:lumMod val="75000"/>
                  </a:schemeClr>
                </a:solidFill>
              </a:rPr>
              <a:t>iltres</a:t>
            </a:r>
          </a:p>
          <a:p>
            <a:pPr algn="ctr"/>
            <a:r>
              <a:rPr lang="fr-BE" sz="1400" dirty="0">
                <a:solidFill>
                  <a:schemeClr val="accent6">
                    <a:lumMod val="75000"/>
                  </a:schemeClr>
                </a:solidFill>
              </a:rPr>
              <a:t>c</a:t>
            </a:r>
            <a:r>
              <a:rPr lang="fr-BE" sz="1400" dirty="0" smtClean="0">
                <a:solidFill>
                  <a:schemeClr val="accent6">
                    <a:lumMod val="75000"/>
                  </a:schemeClr>
                </a:solidFill>
              </a:rPr>
              <a:t>ontenu cohérent</a:t>
            </a:r>
            <a:endParaRPr lang="fr-BE" sz="1400" dirty="0">
              <a:solidFill>
                <a:schemeClr val="accent6">
                  <a:lumMod val="75000"/>
                </a:schemeClr>
              </a:solidFill>
            </a:endParaRPr>
          </a:p>
        </p:txBody>
      </p:sp>
      <p:sp>
        <p:nvSpPr>
          <p:cNvPr id="19" name="TextBox 18"/>
          <p:cNvSpPr txBox="1"/>
          <p:nvPr/>
        </p:nvSpPr>
        <p:spPr>
          <a:xfrm>
            <a:off x="2940636" y="6165347"/>
            <a:ext cx="3500574" cy="307777"/>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none" rtlCol="0">
            <a:spAutoFit/>
          </a:bodyPr>
          <a:lstStyle/>
          <a:p>
            <a:pPr algn="ctr"/>
            <a:r>
              <a:rPr lang="fr-BE" sz="1400" dirty="0"/>
              <a:t>a</a:t>
            </a:r>
            <a:r>
              <a:rPr lang="fr-BE" sz="1400" dirty="0" smtClean="0"/>
              <a:t>limenté et exploitable par tous les membres</a:t>
            </a:r>
            <a:endParaRPr lang="fr-BE" sz="1400" dirty="0"/>
          </a:p>
        </p:txBody>
      </p:sp>
      <p:sp>
        <p:nvSpPr>
          <p:cNvPr id="20" name="TextBox 19"/>
          <p:cNvSpPr txBox="1"/>
          <p:nvPr/>
        </p:nvSpPr>
        <p:spPr>
          <a:xfrm>
            <a:off x="5972646" y="3725025"/>
            <a:ext cx="2532075" cy="523220"/>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fr-BE" sz="1400" dirty="0"/>
              <a:t>t</a:t>
            </a:r>
            <a:r>
              <a:rPr lang="fr-BE" sz="1400" dirty="0" smtClean="0"/>
              <a:t>ous </a:t>
            </a:r>
            <a:r>
              <a:rPr lang="fr-BE" sz="1400" dirty="0"/>
              <a:t>les </a:t>
            </a:r>
            <a:r>
              <a:rPr lang="fr-BE" sz="1400" dirty="0" smtClean="0"/>
              <a:t>éléments réutilisables</a:t>
            </a:r>
          </a:p>
          <a:p>
            <a:pPr algn="ctr"/>
            <a:r>
              <a:rPr lang="fr-BE" sz="1400" dirty="0"/>
              <a:t>d</a:t>
            </a:r>
            <a:r>
              <a:rPr lang="fr-BE" sz="1400" dirty="0" smtClean="0"/>
              <a:t>e tous types</a:t>
            </a:r>
            <a:endParaRPr lang="fr-BE" sz="1400" dirty="0"/>
          </a:p>
        </p:txBody>
      </p:sp>
      <p:sp>
        <p:nvSpPr>
          <p:cNvPr id="21" name="TextBox 20"/>
          <p:cNvSpPr txBox="1"/>
          <p:nvPr/>
        </p:nvSpPr>
        <p:spPr>
          <a:xfrm>
            <a:off x="3727559" y="2418315"/>
            <a:ext cx="1632306" cy="307777"/>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rtlCol="0">
            <a:spAutoFit/>
          </a:bodyPr>
          <a:lstStyle/>
          <a:p>
            <a:r>
              <a:rPr lang="fr-BE" sz="1400" dirty="0"/>
              <a:t>u</a:t>
            </a:r>
            <a:r>
              <a:rPr lang="fr-BE" sz="1400" dirty="0" smtClean="0"/>
              <a:t>nique et centralisé</a:t>
            </a:r>
            <a:endParaRPr lang="fr-BE" sz="1400" dirty="0"/>
          </a:p>
        </p:txBody>
      </p:sp>
      <p:pic>
        <p:nvPicPr>
          <p:cNvPr id="22" name="Picture 10" descr="RÃ©sultat de recherche d'images pour &quot;internet icon&quo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302103" y="3254508"/>
            <a:ext cx="504056" cy="50405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3507081" y="4243140"/>
            <a:ext cx="2079672" cy="307777"/>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rtlCol="0">
            <a:spAutoFit/>
          </a:bodyPr>
          <a:lstStyle/>
          <a:p>
            <a:r>
              <a:rPr lang="fr-BE" sz="1400" dirty="0"/>
              <a:t>a</a:t>
            </a:r>
            <a:r>
              <a:rPr lang="fr-BE" sz="1400" dirty="0" smtClean="0"/>
              <a:t>ccessible depuis Internet</a:t>
            </a:r>
            <a:endParaRPr lang="fr-BE" sz="1400" dirty="0"/>
          </a:p>
        </p:txBody>
      </p:sp>
      <p:sp>
        <p:nvSpPr>
          <p:cNvPr id="24" name="Rectangle 23"/>
          <p:cNvSpPr/>
          <p:nvPr/>
        </p:nvSpPr>
        <p:spPr>
          <a:xfrm>
            <a:off x="4453217" y="3244334"/>
            <a:ext cx="237566" cy="369332"/>
          </a:xfrm>
          <a:prstGeom prst="rect">
            <a:avLst/>
          </a:prstGeom>
        </p:spPr>
        <p:txBody>
          <a:bodyPr wrap="none">
            <a:spAutoFit/>
          </a:bodyPr>
          <a:lstStyle/>
          <a:p>
            <a:r>
              <a:rPr lang="fr-BE" dirty="0"/>
              <a:t> </a:t>
            </a:r>
          </a:p>
        </p:txBody>
      </p:sp>
    </p:spTree>
    <p:extLst>
      <p:ext uri="{BB962C8B-B14F-4D97-AF65-F5344CB8AC3E}">
        <p14:creationId xmlns:p14="http://schemas.microsoft.com/office/powerpoint/2010/main" val="221148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par>
                                <p:cTn id="61" presetID="10" presetClass="entr" presetSubtype="0"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par>
                                <p:cTn id="64" presetID="10" presetClass="entr" presetSubtype="0"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P spid="21" grpId="0" animBg="1"/>
      <p:bldP spid="2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G-Cloud Service Platform - API Gateway</a:t>
            </a:r>
            <a:endParaRPr lang="en-US" dirty="0"/>
          </a:p>
        </p:txBody>
      </p:sp>
      <p:sp>
        <p:nvSpPr>
          <p:cNvPr id="3" name="Content Placeholder 2"/>
          <p:cNvSpPr>
            <a:spLocks noGrp="1"/>
          </p:cNvSpPr>
          <p:nvPr>
            <p:ph idx="1"/>
          </p:nvPr>
        </p:nvSpPr>
        <p:spPr/>
        <p:txBody>
          <a:bodyPr/>
          <a:lstStyle/>
          <a:p>
            <a:r>
              <a:rPr lang="en-US" dirty="0" err="1" smtClean="0"/>
              <a:t>toutes</a:t>
            </a:r>
            <a:r>
              <a:rPr lang="en-US" dirty="0" smtClean="0"/>
              <a:t> les institutions </a:t>
            </a:r>
            <a:r>
              <a:rPr lang="en-US" dirty="0" err="1" smtClean="0"/>
              <a:t>fédérales</a:t>
            </a:r>
            <a:r>
              <a:rPr lang="en-US" dirty="0" smtClean="0"/>
              <a:t> </a:t>
            </a:r>
            <a:r>
              <a:rPr lang="en-US" dirty="0" err="1" smtClean="0"/>
              <a:t>utilisent</a:t>
            </a:r>
            <a:r>
              <a:rPr lang="en-US" dirty="0" smtClean="0"/>
              <a:t> “Enterprise Service Bus” / la </a:t>
            </a:r>
            <a:r>
              <a:rPr lang="en-US" dirty="0" err="1" smtClean="0"/>
              <a:t>technologie</a:t>
            </a:r>
            <a:r>
              <a:rPr lang="en-US" dirty="0" smtClean="0"/>
              <a:t> SOA (BCSS, BOSA FSB, eHealth, </a:t>
            </a:r>
            <a:r>
              <a:rPr lang="en-US" dirty="0" smtClean="0"/>
              <a:t>ONSS, </a:t>
            </a:r>
            <a:r>
              <a:rPr lang="en-US" dirty="0" smtClean="0"/>
              <a:t>SPF Finances, ...)</a:t>
            </a:r>
          </a:p>
          <a:p>
            <a:pPr lvl="1"/>
            <a:r>
              <a:rPr lang="en-US" dirty="0" smtClean="0"/>
              <a:t>technologies : Oracle, IBM </a:t>
            </a:r>
            <a:r>
              <a:rPr lang="en-US" dirty="0" err="1" smtClean="0"/>
              <a:t>DataPower</a:t>
            </a:r>
            <a:r>
              <a:rPr lang="en-US" dirty="0" smtClean="0"/>
              <a:t>, Sonic, ...</a:t>
            </a:r>
          </a:p>
          <a:p>
            <a:pPr lvl="1"/>
            <a:r>
              <a:rPr lang="en-US" dirty="0" smtClean="0"/>
              <a:t>≠ </a:t>
            </a:r>
            <a:r>
              <a:rPr lang="en-US" dirty="0" err="1" smtClean="0"/>
              <a:t>implémentations</a:t>
            </a:r>
            <a:r>
              <a:rPr lang="en-US" dirty="0" smtClean="0"/>
              <a:t> (service integrators &lt;-&gt; service providers)</a:t>
            </a:r>
          </a:p>
          <a:p>
            <a:pPr lvl="1"/>
            <a:r>
              <a:rPr lang="en-US" dirty="0" smtClean="0"/>
              <a:t>≠ standards, protocols</a:t>
            </a:r>
          </a:p>
          <a:p>
            <a:r>
              <a:rPr lang="en-US" dirty="0" smtClean="0"/>
              <a:t>transactions </a:t>
            </a:r>
            <a:r>
              <a:rPr lang="en-US" dirty="0" err="1" smtClean="0"/>
              <a:t>en</a:t>
            </a:r>
            <a:r>
              <a:rPr lang="en-US" dirty="0" smtClean="0"/>
              <a:t> </a:t>
            </a:r>
            <a:r>
              <a:rPr lang="en-US" dirty="0" err="1" smtClean="0"/>
              <a:t>hausse</a:t>
            </a:r>
            <a:r>
              <a:rPr lang="en-US" dirty="0" smtClean="0"/>
              <a:t> </a:t>
            </a:r>
            <a:r>
              <a:rPr lang="en-US" dirty="0" smtClean="0">
                <a:sym typeface="Wingdings" panose="05000000000000000000" pitchFamily="2" charset="2"/>
              </a:rPr>
              <a:t></a:t>
            </a:r>
            <a:r>
              <a:rPr lang="en-US" dirty="0" smtClean="0"/>
              <a:t> </a:t>
            </a:r>
            <a:r>
              <a:rPr lang="en-US" dirty="0" err="1" smtClean="0"/>
              <a:t>coût</a:t>
            </a:r>
            <a:r>
              <a:rPr lang="en-US" dirty="0" smtClean="0"/>
              <a:t> des licenses </a:t>
            </a:r>
            <a:r>
              <a:rPr lang="en-US" dirty="0" err="1" smtClean="0"/>
              <a:t>en</a:t>
            </a:r>
            <a:r>
              <a:rPr lang="en-US" dirty="0" smtClean="0"/>
              <a:t> </a:t>
            </a:r>
            <a:r>
              <a:rPr lang="en-US" dirty="0" err="1" smtClean="0"/>
              <a:t>hausse</a:t>
            </a:r>
            <a:endParaRPr lang="en-US" dirty="0" smtClean="0"/>
          </a:p>
          <a:p>
            <a:r>
              <a:rPr lang="fr-FR" dirty="0" smtClean="0"/>
              <a:t>plateforme de gestion call for tender API</a:t>
            </a:r>
          </a:p>
          <a:p>
            <a:r>
              <a:rPr lang="fr-FR" dirty="0" smtClean="0"/>
              <a:t>groupe de travail </a:t>
            </a:r>
            <a:r>
              <a:rPr lang="fr-FR" dirty="0" err="1" smtClean="0"/>
              <a:t>Synergy</a:t>
            </a:r>
            <a:r>
              <a:rPr lang="fr-FR" dirty="0" smtClean="0"/>
              <a:t> pour rédiger le guide de style REST et standardiser les services </a:t>
            </a:r>
            <a:r>
              <a:rPr lang="fr-FR" dirty="0" err="1" smtClean="0"/>
              <a:t>RESTful</a:t>
            </a:r>
            <a:r>
              <a:rPr lang="fr-FR" dirty="0" smtClean="0"/>
              <a:t> dans les institutions fédérales</a:t>
            </a:r>
          </a:p>
          <a:p>
            <a:r>
              <a:rPr lang="en-US" dirty="0" smtClean="0">
                <a:hlinkClick r:id="rId2"/>
              </a:rPr>
              <a:t>https://www.gcloud.belgium.be/rest/</a:t>
            </a:r>
            <a:r>
              <a:rPr lang="en-US" dirty="0" smtClean="0"/>
              <a:t> </a:t>
            </a:r>
          </a:p>
          <a:p>
            <a:endParaRPr lang="en-US" dirty="0"/>
          </a:p>
        </p:txBody>
      </p:sp>
      <p:sp>
        <p:nvSpPr>
          <p:cNvPr id="4" name="Slide Number Placeholder 3"/>
          <p:cNvSpPr>
            <a:spLocks noGrp="1"/>
          </p:cNvSpPr>
          <p:nvPr>
            <p:ph type="sldNum" sz="quarter" idx="10"/>
          </p:nvPr>
        </p:nvSpPr>
        <p:spPr/>
        <p:txBody>
          <a:bodyPr/>
          <a:lstStyle/>
          <a:p>
            <a:fld id="{7A7F1E79-8225-48A0-95BD-5254C3720E2D}" type="slidenum">
              <a:rPr lang="en-GB" smtClean="0"/>
              <a:pPr/>
              <a:t>57</a:t>
            </a:fld>
            <a:endParaRPr lang="en-GB" dirty="0"/>
          </a:p>
        </p:txBody>
      </p:sp>
    </p:spTree>
    <p:extLst>
      <p:ext uri="{BB962C8B-B14F-4D97-AF65-F5344CB8AC3E}">
        <p14:creationId xmlns:p14="http://schemas.microsoft.com/office/powerpoint/2010/main" val="39468151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800" dirty="0"/>
              <a:t>G-Cloud Service Platform - API Gateway</a:t>
            </a:r>
            <a:endParaRPr lang="en-US" sz="3800" dirty="0"/>
          </a:p>
        </p:txBody>
      </p:sp>
      <p:sp>
        <p:nvSpPr>
          <p:cNvPr id="3" name="Content Placeholder 2"/>
          <p:cNvSpPr>
            <a:spLocks noGrp="1"/>
          </p:cNvSpPr>
          <p:nvPr>
            <p:ph idx="1"/>
          </p:nvPr>
        </p:nvSpPr>
        <p:spPr/>
        <p:txBody>
          <a:bodyPr>
            <a:normAutofit/>
          </a:bodyPr>
          <a:lstStyle/>
          <a:p>
            <a:r>
              <a:rPr lang="en-US" dirty="0" err="1"/>
              <a:t>résultat</a:t>
            </a:r>
            <a:r>
              <a:rPr lang="en-US" dirty="0"/>
              <a:t> </a:t>
            </a:r>
            <a:r>
              <a:rPr lang="en-US" dirty="0" smtClean="0"/>
              <a:t>call </a:t>
            </a:r>
            <a:r>
              <a:rPr lang="en-US" dirty="0"/>
              <a:t>for tender</a:t>
            </a:r>
          </a:p>
          <a:p>
            <a:pPr lvl="1"/>
            <a:r>
              <a:rPr lang="en-US" dirty="0" err="1"/>
              <a:t>Sopra</a:t>
            </a:r>
            <a:r>
              <a:rPr lang="en-US" dirty="0"/>
              <a:t> </a:t>
            </a:r>
            <a:r>
              <a:rPr lang="en-US" dirty="0" err="1"/>
              <a:t>Steria</a:t>
            </a:r>
            <a:endParaRPr lang="en-US" dirty="0"/>
          </a:p>
          <a:p>
            <a:pPr lvl="2"/>
            <a:r>
              <a:rPr lang="en-US" dirty="0" err="1"/>
              <a:t>passerelle</a:t>
            </a:r>
            <a:r>
              <a:rPr lang="en-US" dirty="0"/>
              <a:t> API: </a:t>
            </a:r>
            <a:r>
              <a:rPr lang="en-US" dirty="0" err="1"/>
              <a:t>Axway</a:t>
            </a:r>
            <a:r>
              <a:rPr lang="en-US" dirty="0"/>
              <a:t> API Manager (</a:t>
            </a:r>
            <a:r>
              <a:rPr lang="en-US" dirty="0" err="1"/>
              <a:t>licence</a:t>
            </a:r>
            <a:r>
              <a:rPr lang="en-US" dirty="0"/>
              <a:t> de site </a:t>
            </a:r>
            <a:r>
              <a:rPr lang="en-US" dirty="0" err="1"/>
              <a:t>d'entreprise</a:t>
            </a:r>
            <a:r>
              <a:rPr lang="en-US" dirty="0"/>
              <a:t>)</a:t>
            </a:r>
          </a:p>
          <a:p>
            <a:pPr lvl="2"/>
            <a:r>
              <a:rPr lang="en-US" dirty="0"/>
              <a:t>ESB: </a:t>
            </a:r>
            <a:r>
              <a:rPr lang="en-US" dirty="0" err="1"/>
              <a:t>RedHat</a:t>
            </a:r>
            <a:r>
              <a:rPr lang="en-US" dirty="0"/>
              <a:t> Fuse / Fuse on </a:t>
            </a:r>
            <a:r>
              <a:rPr lang="en-US" dirty="0" err="1"/>
              <a:t>Openshift</a:t>
            </a:r>
            <a:endParaRPr lang="en-US" dirty="0"/>
          </a:p>
          <a:p>
            <a:endParaRPr lang="en-US" sz="400" dirty="0"/>
          </a:p>
          <a:p>
            <a:pPr lvl="1"/>
            <a:r>
              <a:rPr lang="en-US" dirty="0" err="1"/>
              <a:t>priorités</a:t>
            </a:r>
            <a:endParaRPr lang="en-US" dirty="0"/>
          </a:p>
          <a:p>
            <a:pPr lvl="2"/>
            <a:r>
              <a:rPr lang="en-US" dirty="0"/>
              <a:t>1°: </a:t>
            </a:r>
            <a:r>
              <a:rPr lang="en-US" dirty="0" err="1"/>
              <a:t>déploiement</a:t>
            </a:r>
            <a:r>
              <a:rPr lang="en-US" dirty="0"/>
              <a:t> </a:t>
            </a:r>
            <a:r>
              <a:rPr lang="en-US" dirty="0" err="1"/>
              <a:t>passerelle</a:t>
            </a:r>
            <a:r>
              <a:rPr lang="en-US" dirty="0"/>
              <a:t> API (2017-2018)</a:t>
            </a:r>
          </a:p>
          <a:p>
            <a:pPr lvl="2"/>
            <a:r>
              <a:rPr lang="en-US" dirty="0"/>
              <a:t>2°: </a:t>
            </a:r>
            <a:r>
              <a:rPr lang="en-US" dirty="0" err="1"/>
              <a:t>déploiement</a:t>
            </a:r>
            <a:r>
              <a:rPr lang="en-US" dirty="0"/>
              <a:t> ESB (2019-…)</a:t>
            </a:r>
          </a:p>
          <a:p>
            <a:endParaRPr lang="en-US" sz="400" dirty="0"/>
          </a:p>
          <a:p>
            <a:pPr lvl="1"/>
            <a:r>
              <a:rPr lang="en-US" dirty="0" err="1"/>
              <a:t>tous</a:t>
            </a:r>
            <a:r>
              <a:rPr lang="en-US" dirty="0"/>
              <a:t> les services business SOAP + REST </a:t>
            </a:r>
            <a:r>
              <a:rPr lang="en-US" dirty="0" err="1"/>
              <a:t>seront</a:t>
            </a:r>
            <a:r>
              <a:rPr lang="en-US" dirty="0"/>
              <a:t> </a:t>
            </a:r>
            <a:r>
              <a:rPr lang="en-US" dirty="0" err="1"/>
              <a:t>migrés</a:t>
            </a:r>
            <a:r>
              <a:rPr lang="en-US" dirty="0"/>
              <a:t> </a:t>
            </a:r>
            <a:r>
              <a:rPr lang="en-US" dirty="0" err="1"/>
              <a:t>vers</a:t>
            </a:r>
            <a:r>
              <a:rPr lang="en-US" dirty="0"/>
              <a:t> </a:t>
            </a:r>
            <a:r>
              <a:rPr lang="en-US" dirty="0" err="1"/>
              <a:t>Axway</a:t>
            </a:r>
            <a:r>
              <a:rPr lang="en-US" dirty="0"/>
              <a:t> API Manager</a:t>
            </a:r>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58</a:t>
            </a:fld>
            <a:endParaRPr lang="en-GB" dirty="0"/>
          </a:p>
        </p:txBody>
      </p:sp>
      <p:sp>
        <p:nvSpPr>
          <p:cNvPr id="5" name="Subtitle 3"/>
          <p:cNvSpPr txBox="1">
            <a:spLocks/>
          </p:cNvSpPr>
          <p:nvPr/>
        </p:nvSpPr>
        <p:spPr bwMode="auto">
          <a:xfrm>
            <a:off x="1073772" y="4565703"/>
            <a:ext cx="78628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Calibri" panose="020F050202020403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Calibri" panose="020F050202020403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smtClean="0"/>
          </a:p>
          <a:p>
            <a:endParaRPr lang="en-US" sz="2800" dirty="0" smtClean="0"/>
          </a:p>
        </p:txBody>
      </p:sp>
      <p:grpSp>
        <p:nvGrpSpPr>
          <p:cNvPr id="6" name="Group 16"/>
          <p:cNvGrpSpPr>
            <a:grpSpLocks noChangeAspect="1"/>
          </p:cNvGrpSpPr>
          <p:nvPr/>
        </p:nvGrpSpPr>
        <p:grpSpPr>
          <a:xfrm>
            <a:off x="755576" y="5620671"/>
            <a:ext cx="7951592" cy="677989"/>
            <a:chOff x="215516" y="6024051"/>
            <a:chExt cx="8835102" cy="753321"/>
          </a:xfrm>
        </p:grpSpPr>
        <p:pic>
          <p:nvPicPr>
            <p:cNvPr id="7" name="Picture 2" descr="C:\Users\wisa\Downloads\Axway_Software_logo_June_201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516" y="6114021"/>
              <a:ext cx="1423281" cy="66335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15"/>
            <p:cNvGrpSpPr/>
            <p:nvPr/>
          </p:nvGrpSpPr>
          <p:grpSpPr>
            <a:xfrm>
              <a:off x="1763688" y="6024051"/>
              <a:ext cx="7286930" cy="672033"/>
              <a:chOff x="1763688" y="6024051"/>
              <a:chExt cx="7286930" cy="672033"/>
            </a:xfrm>
          </p:grpSpPr>
          <p:pic>
            <p:nvPicPr>
              <p:cNvPr id="9" name="Picture 6" descr="C:\Users\wisa\Downloads\lillogocarr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6024051"/>
                <a:ext cx="672033" cy="67203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14"/>
              <p:cNvGrpSpPr/>
              <p:nvPr/>
            </p:nvGrpSpPr>
            <p:grpSpPr>
              <a:xfrm>
                <a:off x="3780532" y="6188577"/>
                <a:ext cx="5270086" cy="502766"/>
                <a:chOff x="3780532" y="6188577"/>
                <a:chExt cx="5270086" cy="502766"/>
              </a:xfrm>
            </p:grpSpPr>
            <p:pic>
              <p:nvPicPr>
                <p:cNvPr id="11" name="Picture 3" descr="C:\Users\wisa\Downloads\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r="69960"/>
                <a:stretch/>
              </p:blipFill>
              <p:spPr bwMode="auto">
                <a:xfrm>
                  <a:off x="3780532" y="6188577"/>
                  <a:ext cx="503436" cy="50276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3"/>
                <p:cNvGrpSpPr/>
                <p:nvPr/>
              </p:nvGrpSpPr>
              <p:grpSpPr>
                <a:xfrm>
                  <a:off x="4391979" y="6201308"/>
                  <a:ext cx="4658639" cy="459175"/>
                  <a:chOff x="4391979" y="6201308"/>
                  <a:chExt cx="4658639" cy="459175"/>
                </a:xfrm>
              </p:grpSpPr>
              <p:pic>
                <p:nvPicPr>
                  <p:cNvPr id="13" name="Picture 4" descr="C:\Users\wisa\Downloads\ehealth-algemeen.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7315" b="19933"/>
                  <a:stretch/>
                </p:blipFill>
                <p:spPr bwMode="auto">
                  <a:xfrm>
                    <a:off x="4391979" y="6219437"/>
                    <a:ext cx="1114772" cy="44104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wisa\Downloads\language-e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2346" y="6282332"/>
                    <a:ext cx="991565" cy="23861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C:\Users\wisa\Downloads\logo_finance-en.gif"/>
                  <p:cNvPicPr>
                    <a:picLocks noChangeAspect="1" noChangeArrowheads="1"/>
                  </p:cNvPicPr>
                  <p:nvPr/>
                </p:nvPicPr>
                <p:blipFill rotWithShape="1">
                  <a:blip r:embed="rId7">
                    <a:extLst>
                      <a:ext uri="{28A0092B-C50C-407E-A947-70E740481C1C}">
                        <a14:useLocalDpi xmlns:a14="http://schemas.microsoft.com/office/drawing/2010/main" val="0"/>
                      </a:ext>
                    </a:extLst>
                  </a:blip>
                  <a:srcRect r="23118"/>
                  <a:stretch/>
                </p:blipFill>
                <p:spPr bwMode="auto">
                  <a:xfrm>
                    <a:off x="6701843" y="6217701"/>
                    <a:ext cx="1188132" cy="37932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descr="C:\Users\wisa\Downloads\smals_logo_baselineict_q795738036016742077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56376" y="6201308"/>
                    <a:ext cx="1094242" cy="400661"/>
                  </a:xfrm>
                  <a:prstGeom prst="rect">
                    <a:avLst/>
                  </a:prstGeom>
                  <a:noFill/>
                  <a:extLst>
                    <a:ext uri="{909E8E84-426E-40DD-AFC4-6F175D3DCCD1}">
                      <a14:hiddenFill xmlns:a14="http://schemas.microsoft.com/office/drawing/2010/main">
                        <a:solidFill>
                          <a:srgbClr val="FFFFFF"/>
                        </a:solidFill>
                      </a14:hiddenFill>
                    </a:ext>
                  </a:extLst>
                </p:spPr>
              </p:pic>
            </p:grpSp>
          </p:grpSp>
        </p:grpSp>
      </p:grpSp>
      <p:pic>
        <p:nvPicPr>
          <p:cNvPr id="17" name="Picture 2" descr="C:\Users\wisa\Downloads\logo-hom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66755" y="4293096"/>
            <a:ext cx="2115473" cy="1195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3082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653118" y="1307317"/>
            <a:ext cx="8163252" cy="5364945"/>
          </a:xfrm>
          <a:prstGeom prst="rect">
            <a:avLst/>
          </a:prstGeom>
        </p:spPr>
      </p:pic>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59</a:t>
            </a:fld>
            <a:endParaRPr lang="en-GB" dirty="0"/>
          </a:p>
        </p:txBody>
      </p:sp>
      <p:sp>
        <p:nvSpPr>
          <p:cNvPr id="7" name="Title 1"/>
          <p:cNvSpPr txBox="1">
            <a:spLocks/>
          </p:cNvSpPr>
          <p:nvPr/>
        </p:nvSpPr>
        <p:spPr bwMode="auto">
          <a:xfrm>
            <a:off x="619944" y="341040"/>
            <a:ext cx="8229600" cy="92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000" b="0" kern="1200">
                <a:solidFill>
                  <a:srgbClr val="0087BE"/>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a:lstStyle>
          <a:p>
            <a:r>
              <a:rPr lang="en-GB" sz="3800" dirty="0" smtClean="0"/>
              <a:t>API Gateway - Timeline</a:t>
            </a:r>
            <a:endParaRPr lang="en-US" sz="3800" dirty="0"/>
          </a:p>
        </p:txBody>
      </p:sp>
    </p:spTree>
    <p:extLst>
      <p:ext uri="{BB962C8B-B14F-4D97-AF65-F5344CB8AC3E}">
        <p14:creationId xmlns:p14="http://schemas.microsoft.com/office/powerpoint/2010/main" val="426939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fr-BE" altLang="en-US" smtClean="0"/>
              <a:t>Facts &amp; Figures 2018</a:t>
            </a:r>
            <a:endParaRPr lang="en-US" altLang="en-US" dirty="0"/>
          </a:p>
        </p:txBody>
      </p:sp>
      <p:sp>
        <p:nvSpPr>
          <p:cNvPr id="22531" name="Content Placeholder 2"/>
          <p:cNvSpPr>
            <a:spLocks noGrp="1"/>
          </p:cNvSpPr>
          <p:nvPr>
            <p:ph idx="1"/>
          </p:nvPr>
        </p:nvSpPr>
        <p:spPr/>
        <p:txBody>
          <a:bodyPr>
            <a:normAutofit lnSpcReduction="10000"/>
          </a:bodyPr>
          <a:lstStyle/>
          <a:p>
            <a:r>
              <a:rPr lang="fr-FR" altLang="en-US" dirty="0" smtClean="0"/>
              <a:t> </a:t>
            </a:r>
            <a:r>
              <a:rPr lang="fr-FR" altLang="en-US" dirty="0" smtClean="0">
                <a:solidFill>
                  <a:srgbClr val="0082B8"/>
                </a:solidFill>
              </a:rPr>
              <a:t>64</a:t>
            </a:r>
            <a:r>
              <a:rPr lang="fr-FR" altLang="en-US" dirty="0" smtClean="0"/>
              <a:t> prioritaire </a:t>
            </a:r>
            <a:r>
              <a:rPr lang="nl-NL" altLang="en-US" dirty="0" smtClean="0"/>
              <a:t>projectaanvragen </a:t>
            </a:r>
            <a:r>
              <a:rPr lang="fr-FR" altLang="en-US" dirty="0" smtClean="0"/>
              <a:t>(71 in 2017) en</a:t>
            </a:r>
            <a:r>
              <a:rPr lang="nl-NL" altLang="en-US" dirty="0" smtClean="0"/>
              <a:t> meer dan </a:t>
            </a:r>
            <a:r>
              <a:rPr lang="nl-NL" altLang="en-US" dirty="0" smtClean="0">
                <a:solidFill>
                  <a:srgbClr val="0082B8"/>
                </a:solidFill>
              </a:rPr>
              <a:t>600</a:t>
            </a:r>
            <a:r>
              <a:rPr lang="nl-NL" altLang="en-US" dirty="0" smtClean="0"/>
              <a:t> change </a:t>
            </a:r>
            <a:r>
              <a:rPr lang="nl-NL" altLang="en-US" dirty="0" err="1" smtClean="0"/>
              <a:t>requests</a:t>
            </a:r>
            <a:r>
              <a:rPr lang="nl-NL" altLang="en-US" dirty="0" smtClean="0"/>
              <a:t> en configuraties uitgevoerd, zoals</a:t>
            </a:r>
          </a:p>
          <a:p>
            <a:pPr lvl="1"/>
            <a:r>
              <a:rPr lang="fr-BE" dirty="0" err="1" smtClean="0"/>
              <a:t>verder</a:t>
            </a:r>
            <a:r>
              <a:rPr lang="fr-BE" dirty="0" smtClean="0"/>
              <a:t> </a:t>
            </a:r>
            <a:r>
              <a:rPr lang="fr-BE" dirty="0" err="1" smtClean="0"/>
              <a:t>uitbouwen</a:t>
            </a:r>
            <a:r>
              <a:rPr lang="fr-BE" dirty="0" smtClean="0"/>
              <a:t> van </a:t>
            </a:r>
            <a:r>
              <a:rPr lang="fr-BE" dirty="0" err="1" smtClean="0"/>
              <a:t>gegevensuitwisselingen</a:t>
            </a:r>
            <a:r>
              <a:rPr lang="fr-BE" dirty="0" smtClean="0"/>
              <a:t> met de </a:t>
            </a:r>
            <a:r>
              <a:rPr lang="fr-BE" dirty="0" err="1" smtClean="0"/>
              <a:t>deelentiteiten</a:t>
            </a:r>
            <a:r>
              <a:rPr lang="fr-BE" dirty="0" smtClean="0"/>
              <a:t> </a:t>
            </a:r>
          </a:p>
          <a:p>
            <a:pPr lvl="2"/>
            <a:r>
              <a:rPr lang="nl-NL" dirty="0" smtClean="0"/>
              <a:t>continuïteit van de dienstverlening garanderen n.a.v. bevoegdheidsoverdracht (</a:t>
            </a:r>
            <a:r>
              <a:rPr lang="nl-NL" dirty="0" err="1" smtClean="0"/>
              <a:t>bvb</a:t>
            </a:r>
            <a:r>
              <a:rPr lang="nl-NL" dirty="0" smtClean="0"/>
              <a:t>. dienstencheques, economische migratie (arbeids- en beroepskaarten), doelgroepenbeleid, vermindering onroerende voorheffing,…)</a:t>
            </a:r>
            <a:endParaRPr lang="fr-BE" dirty="0" smtClean="0"/>
          </a:p>
          <a:p>
            <a:pPr lvl="1"/>
            <a:r>
              <a:rPr lang="nl-NL" dirty="0" smtClean="0"/>
              <a:t>“bijklussen”: in de loopbaandatabank bij Sigedis controle van de toegangsvoorwaarden voor het onbelast bijverdienen tot 6000€/jaar voor activiteiten van burger tot burger, verenigingswerk of deeleconomie</a:t>
            </a:r>
          </a:p>
          <a:p>
            <a:pPr lvl="1"/>
            <a:r>
              <a:rPr lang="nl-NL" dirty="0" smtClean="0"/>
              <a:t>situatie inzake solvabiliteit van een schuldenaar – </a:t>
            </a:r>
            <a:r>
              <a:rPr lang="nl-NL" dirty="0" err="1" smtClean="0"/>
              <a:t>inproductiestelling</a:t>
            </a:r>
            <a:r>
              <a:rPr lang="nl-NL" dirty="0" smtClean="0"/>
              <a:t> van een dienst voor de raadpleging van gegevens van de OISZ door de deurwaarders</a:t>
            </a:r>
          </a:p>
          <a:p>
            <a:pPr lvl="1"/>
            <a:r>
              <a:rPr lang="en-US" dirty="0" err="1" smtClean="0"/>
              <a:t>toevoegen</a:t>
            </a:r>
            <a:r>
              <a:rPr lang="en-US" dirty="0" smtClean="0"/>
              <a:t> van de </a:t>
            </a:r>
            <a:r>
              <a:rPr lang="en-US" dirty="0" err="1" smtClean="0"/>
              <a:t>afdeling</a:t>
            </a:r>
            <a:r>
              <a:rPr lang="en-US" dirty="0" smtClean="0"/>
              <a:t> </a:t>
            </a:r>
            <a:r>
              <a:rPr lang="en-US" dirty="0" err="1" smtClean="0"/>
              <a:t>Vlaamse</a:t>
            </a:r>
            <a:r>
              <a:rPr lang="en-US" dirty="0" smtClean="0"/>
              <a:t> </a:t>
            </a:r>
            <a:r>
              <a:rPr lang="en-US" dirty="0" err="1" smtClean="0"/>
              <a:t>Sociale</a:t>
            </a:r>
            <a:r>
              <a:rPr lang="en-US" dirty="0" smtClean="0"/>
              <a:t> </a:t>
            </a:r>
            <a:r>
              <a:rPr lang="en-US" dirty="0" err="1" smtClean="0"/>
              <a:t>Bescherming</a:t>
            </a:r>
            <a:r>
              <a:rPr lang="en-US" dirty="0" smtClean="0"/>
              <a:t> (VSB) </a:t>
            </a:r>
            <a:r>
              <a:rPr lang="en-US" dirty="0" err="1" smtClean="0"/>
              <a:t>als</a:t>
            </a:r>
            <a:r>
              <a:rPr lang="en-US" dirty="0" smtClean="0"/>
              <a:t> </a:t>
            </a:r>
            <a:r>
              <a:rPr lang="en-US" dirty="0" err="1" smtClean="0"/>
              <a:t>authentieke</a:t>
            </a:r>
            <a:r>
              <a:rPr lang="en-US" dirty="0" smtClean="0"/>
              <a:t> </a:t>
            </a:r>
            <a:r>
              <a:rPr lang="en-US" dirty="0" err="1" smtClean="0"/>
              <a:t>bron</a:t>
            </a:r>
            <a:r>
              <a:rPr lang="en-US" dirty="0" smtClean="0"/>
              <a:t> in het KSZ-</a:t>
            </a:r>
            <a:r>
              <a:rPr lang="en-US" dirty="0" err="1" smtClean="0"/>
              <a:t>netwerk</a:t>
            </a:r>
            <a:r>
              <a:rPr lang="en-US" dirty="0" smtClean="0"/>
              <a:t> </a:t>
            </a:r>
            <a:r>
              <a:rPr lang="en-US" dirty="0" err="1" smtClean="0"/>
              <a:t>voor</a:t>
            </a:r>
            <a:r>
              <a:rPr lang="en-US" dirty="0" smtClean="0"/>
              <a:t> het </a:t>
            </a:r>
            <a:r>
              <a:rPr lang="en-US" dirty="0" err="1" smtClean="0"/>
              <a:t>zorgbudget</a:t>
            </a:r>
            <a:r>
              <a:rPr lang="en-US" dirty="0" smtClean="0"/>
              <a:t> </a:t>
            </a:r>
            <a:r>
              <a:rPr lang="en-US" dirty="0" err="1" smtClean="0"/>
              <a:t>voor</a:t>
            </a:r>
            <a:r>
              <a:rPr lang="en-US" dirty="0" smtClean="0"/>
              <a:t> </a:t>
            </a:r>
            <a:r>
              <a:rPr lang="en-US" dirty="0" err="1" smtClean="0"/>
              <a:t>ouderen</a:t>
            </a:r>
            <a:r>
              <a:rPr lang="en-US" dirty="0" smtClean="0"/>
              <a:t> met </a:t>
            </a:r>
            <a:r>
              <a:rPr lang="en-US" dirty="0" err="1" smtClean="0"/>
              <a:t>een</a:t>
            </a:r>
            <a:r>
              <a:rPr lang="en-US" dirty="0" smtClean="0"/>
              <a:t> </a:t>
            </a:r>
            <a:r>
              <a:rPr lang="en-US" dirty="0" err="1" smtClean="0"/>
              <a:t>zorgnood</a:t>
            </a:r>
            <a:endParaRPr lang="en-US" dirty="0" smtClean="0"/>
          </a:p>
          <a:p>
            <a:pPr lvl="1"/>
            <a:r>
              <a:rPr lang="nl-NL" dirty="0" smtClean="0"/>
              <a:t>strijd tegen uitkerings- en domiciliefraude: uitbreiden van de doorgave van energiegegevens tot de 3 regio’s </a:t>
            </a:r>
            <a:r>
              <a:rPr lang="en-US" dirty="0" smtClean="0"/>
              <a:t> </a:t>
            </a:r>
            <a:endParaRPr lang="nl-NL" dirty="0"/>
          </a:p>
        </p:txBody>
      </p:sp>
      <p:sp>
        <p:nvSpPr>
          <p:cNvPr id="4" name="Slide Number Placeholder 3"/>
          <p:cNvSpPr>
            <a:spLocks noGrp="1"/>
          </p:cNvSpPr>
          <p:nvPr>
            <p:ph type="sldNum" sz="quarter" idx="10"/>
          </p:nvPr>
        </p:nvSpPr>
        <p:spPr/>
        <p:txBody>
          <a:bodyPr/>
          <a:lstStyle/>
          <a:p>
            <a:fld id="{33EB56E7-7BE6-4063-BC65-FDE3F4819DE3}" type="slidenum">
              <a:rPr lang="en-GB" smtClean="0"/>
              <a:pPr/>
              <a:t>6</a:t>
            </a:fld>
            <a:endParaRPr lang="en-GB" dirty="0"/>
          </a:p>
        </p:txBody>
      </p:sp>
    </p:spTree>
    <p:extLst>
      <p:ext uri="{BB962C8B-B14F-4D97-AF65-F5344CB8AC3E}">
        <p14:creationId xmlns:p14="http://schemas.microsoft.com/office/powerpoint/2010/main" val="9049656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a:solidFill>
                  <a:srgbClr val="0082B8"/>
                </a:solidFill>
              </a:rPr>
              <a:t>Bilan &amp; Perspectives </a:t>
            </a:r>
            <a:endParaRPr lang="fr-BE" dirty="0">
              <a:solidFill>
                <a:srgbClr val="0082B8"/>
              </a:solidFill>
            </a:endParaRPr>
          </a:p>
        </p:txBody>
      </p:sp>
      <p:sp>
        <p:nvSpPr>
          <p:cNvPr id="3" name="Content Placeholder 2"/>
          <p:cNvSpPr>
            <a:spLocks noGrp="1"/>
          </p:cNvSpPr>
          <p:nvPr>
            <p:ph idx="1"/>
          </p:nvPr>
        </p:nvSpPr>
        <p:spPr>
          <a:xfrm>
            <a:off x="457200" y="1556792"/>
            <a:ext cx="8229600" cy="4680520"/>
          </a:xfrm>
        </p:spPr>
        <p:txBody>
          <a:bodyPr>
            <a:normAutofit/>
          </a:bodyPr>
          <a:lstStyle/>
          <a:p>
            <a:r>
              <a:rPr lang="fr-FR" dirty="0"/>
              <a:t>n</a:t>
            </a:r>
            <a:r>
              <a:rPr lang="fr-FR" dirty="0" smtClean="0"/>
              <a:t>ouvelle </a:t>
            </a:r>
            <a:r>
              <a:rPr lang="fr-FR" dirty="0"/>
              <a:t>cellule Service Desk </a:t>
            </a:r>
          </a:p>
          <a:p>
            <a:pPr lvl="1"/>
            <a:r>
              <a:rPr lang="fr-FR" sz="2200" dirty="0" smtClean="0"/>
              <a:t>au 31/12/2018 nombre </a:t>
            </a:r>
            <a:r>
              <a:rPr lang="fr-FR" sz="2200" dirty="0"/>
              <a:t>total de tickets </a:t>
            </a:r>
            <a:r>
              <a:rPr lang="fr-FR" sz="2200" dirty="0" smtClean="0"/>
              <a:t>: </a:t>
            </a:r>
            <a:r>
              <a:rPr lang="fr-FR" sz="2200" dirty="0" smtClean="0">
                <a:solidFill>
                  <a:srgbClr val="0070C0"/>
                </a:solidFill>
              </a:rPr>
              <a:t>1.898</a:t>
            </a:r>
            <a:r>
              <a:rPr lang="fr-FR" sz="2200" dirty="0" smtClean="0"/>
              <a:t> </a:t>
            </a:r>
            <a:r>
              <a:rPr lang="fr-FR" sz="2200" dirty="0" smtClean="0">
                <a:solidFill>
                  <a:srgbClr val="0070C0"/>
                </a:solidFill>
              </a:rPr>
              <a:t>(+/- 160/mois</a:t>
            </a:r>
            <a:r>
              <a:rPr lang="fr-FR" sz="2200" dirty="0">
                <a:solidFill>
                  <a:srgbClr val="0070C0"/>
                </a:solidFill>
              </a:rPr>
              <a:t>)</a:t>
            </a:r>
          </a:p>
          <a:p>
            <a:pPr lvl="2"/>
            <a:r>
              <a:rPr lang="fr-FR" sz="2000" dirty="0"/>
              <a:t>1ère ligne : 60% des tickets traités en 8 jours en moyenne</a:t>
            </a:r>
          </a:p>
          <a:p>
            <a:pPr lvl="2"/>
            <a:r>
              <a:rPr lang="fr-FR" sz="2000" dirty="0"/>
              <a:t>2ème ligne: 40% des tickets traités en 16 jours en moyenne</a:t>
            </a:r>
          </a:p>
          <a:p>
            <a:endParaRPr lang="fr-FR" dirty="0" smtClean="0"/>
          </a:p>
          <a:p>
            <a:r>
              <a:rPr lang="fr-FR" dirty="0"/>
              <a:t>m</a:t>
            </a:r>
            <a:r>
              <a:rPr lang="fr-FR" dirty="0" smtClean="0"/>
              <a:t>éthodologie </a:t>
            </a:r>
            <a:r>
              <a:rPr lang="fr-FR" dirty="0"/>
              <a:t>de gestion des projets internes</a:t>
            </a:r>
          </a:p>
          <a:p>
            <a:pPr lvl="1"/>
            <a:r>
              <a:rPr lang="fr-FR" sz="2200" dirty="0" smtClean="0"/>
              <a:t>classement </a:t>
            </a:r>
            <a:r>
              <a:rPr lang="fr-FR" sz="2200" dirty="0"/>
              <a:t>des projets en programmes (G-Cloud, EESSI, REST,…)</a:t>
            </a:r>
          </a:p>
          <a:p>
            <a:pPr lvl="1"/>
            <a:r>
              <a:rPr lang="fr-FR" sz="2200" dirty="0" smtClean="0"/>
              <a:t>nombre </a:t>
            </a:r>
            <a:r>
              <a:rPr lang="fr-FR" sz="2200" dirty="0"/>
              <a:t>de projets identifiés </a:t>
            </a:r>
            <a:r>
              <a:rPr lang="fr-FR" sz="2200" dirty="0" smtClean="0"/>
              <a:t>: </a:t>
            </a:r>
            <a:r>
              <a:rPr lang="fr-FR" sz="2200" dirty="0" smtClean="0">
                <a:solidFill>
                  <a:srgbClr val="0082B8"/>
                </a:solidFill>
              </a:rPr>
              <a:t>65</a:t>
            </a:r>
            <a:endParaRPr lang="fr-FR" sz="2200" dirty="0">
              <a:solidFill>
                <a:srgbClr val="0082B8"/>
              </a:solidFill>
            </a:endParaRPr>
          </a:p>
          <a:p>
            <a:pPr lvl="1"/>
            <a:r>
              <a:rPr lang="fr-FR" sz="2200" dirty="0" smtClean="0"/>
              <a:t>nombre </a:t>
            </a:r>
            <a:r>
              <a:rPr lang="fr-FR" sz="2200" dirty="0"/>
              <a:t>de projets </a:t>
            </a:r>
            <a:r>
              <a:rPr lang="fr-FR" sz="2200" dirty="0" smtClean="0"/>
              <a:t>en cours ou planifiés : </a:t>
            </a:r>
            <a:r>
              <a:rPr lang="fr-FR" sz="2200" dirty="0" smtClean="0">
                <a:solidFill>
                  <a:srgbClr val="0082B8"/>
                </a:solidFill>
              </a:rPr>
              <a:t>45</a:t>
            </a:r>
            <a:endParaRPr lang="fr-FR" sz="2200" dirty="0">
              <a:solidFill>
                <a:srgbClr val="0082B8"/>
              </a:solidFill>
            </a:endParaRPr>
          </a:p>
          <a:p>
            <a:pPr lvl="1"/>
            <a:r>
              <a:rPr lang="fr-FR" sz="2200" dirty="0" smtClean="0"/>
              <a:t>nombre </a:t>
            </a:r>
            <a:r>
              <a:rPr lang="fr-FR" sz="2200" dirty="0"/>
              <a:t>de projets </a:t>
            </a:r>
            <a:r>
              <a:rPr lang="fr-FR" sz="2200" dirty="0" smtClean="0"/>
              <a:t>terminés : </a:t>
            </a:r>
            <a:r>
              <a:rPr lang="fr-FR" sz="2200" dirty="0" smtClean="0">
                <a:solidFill>
                  <a:srgbClr val="0082B8"/>
                </a:solidFill>
              </a:rPr>
              <a:t>20</a:t>
            </a:r>
            <a:endParaRPr lang="fr-FR" sz="2200" dirty="0">
              <a:solidFill>
                <a:srgbClr val="0082B8"/>
              </a:solidFill>
            </a:endParaRPr>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60</a:t>
            </a:fld>
            <a:endParaRPr lang="en-GB" dirty="0"/>
          </a:p>
        </p:txBody>
      </p:sp>
    </p:spTree>
    <p:extLst>
      <p:ext uri="{BB962C8B-B14F-4D97-AF65-F5344CB8AC3E}">
        <p14:creationId xmlns:p14="http://schemas.microsoft.com/office/powerpoint/2010/main" val="18617381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mtClean="0"/>
              <a:t>Balans &amp; Perspectieven</a:t>
            </a:r>
            <a:endParaRPr lang="fr-BE" dirty="0"/>
          </a:p>
        </p:txBody>
      </p:sp>
      <p:sp>
        <p:nvSpPr>
          <p:cNvPr id="3" name="Content Placeholder 2"/>
          <p:cNvSpPr>
            <a:spLocks noGrp="1"/>
          </p:cNvSpPr>
          <p:nvPr>
            <p:ph idx="1"/>
          </p:nvPr>
        </p:nvSpPr>
        <p:spPr/>
        <p:txBody>
          <a:bodyPr/>
          <a:lstStyle/>
          <a:p>
            <a:r>
              <a:rPr lang="nl-NL" smtClean="0"/>
              <a:t>Veiligheid &amp; Audit</a:t>
            </a:r>
          </a:p>
          <a:p>
            <a:pPr lvl="1"/>
            <a:r>
              <a:rPr lang="nl-NL" smtClean="0"/>
              <a:t>2018</a:t>
            </a:r>
          </a:p>
          <a:p>
            <a:pPr lvl="2"/>
            <a:r>
              <a:rPr lang="nl-NL" smtClean="0"/>
              <a:t>GDPR compliance bereikt in mei 2018</a:t>
            </a:r>
          </a:p>
          <a:p>
            <a:pPr lvl="2"/>
            <a:r>
              <a:rPr lang="nl-NL" smtClean="0"/>
              <a:t>2 audits werden uitgevoerd (UAM &amp; data protection by design)</a:t>
            </a:r>
          </a:p>
          <a:p>
            <a:pPr lvl="2"/>
            <a:r>
              <a:rPr lang="nl-NL" smtClean="0"/>
              <a:t>heropbouw en optimalisering processen van team met shared services security ongoing</a:t>
            </a:r>
          </a:p>
          <a:p>
            <a:pPr lvl="2"/>
            <a:r>
              <a:rPr lang="nl-NL" smtClean="0"/>
              <a:t>automatisering vragenlijst minimale normen gedaan maar proces dient herzien te worden</a:t>
            </a:r>
          </a:p>
          <a:p>
            <a:pPr lvl="2"/>
            <a:r>
              <a:rPr lang="nl-NL" smtClean="0"/>
              <a:t>sensibilisering rond actuele security bedreigingen</a:t>
            </a:r>
          </a:p>
          <a:p>
            <a:pPr lvl="2"/>
            <a:r>
              <a:rPr lang="nl-NL" smtClean="0"/>
              <a:t>update van bepaalde minimale normen zoals 'logging', ...</a:t>
            </a:r>
          </a:p>
          <a:p>
            <a:pPr lvl="1"/>
            <a:r>
              <a:rPr lang="nl-NL" smtClean="0"/>
              <a:t>2019  </a:t>
            </a:r>
          </a:p>
          <a:p>
            <a:pPr lvl="2"/>
            <a:r>
              <a:rPr lang="nl-NL" smtClean="0"/>
              <a:t>verder onderhoud van GDPR processen (zie volgende)</a:t>
            </a:r>
          </a:p>
          <a:p>
            <a:pPr lvl="2"/>
            <a:r>
              <a:rPr lang="nl-NL" smtClean="0"/>
              <a:t>audit uit te voeren (logging)</a:t>
            </a:r>
          </a:p>
          <a:p>
            <a:pPr lvl="2"/>
            <a:r>
              <a:rPr lang="nl-NL" smtClean="0"/>
              <a:t>opbouwen knowledge base en process-documentatie voor shared security team</a:t>
            </a:r>
          </a:p>
          <a:p>
            <a:pPr lvl="2"/>
            <a:r>
              <a:rPr lang="nl-NL" smtClean="0"/>
              <a:t>sensibilisering acties ‘security &amp; privacy’ voor de medewerkers</a:t>
            </a:r>
          </a:p>
          <a:p>
            <a:pPr lvl="2"/>
            <a:r>
              <a:rPr lang="nl-NL" smtClean="0"/>
              <a:t>samenwerking met risk management voor geïdentificeerde bedreigingen </a:t>
            </a:r>
          </a:p>
          <a:p>
            <a:pPr lvl="2"/>
            <a:r>
              <a:rPr lang="nl-NL" smtClean="0"/>
              <a:t>governance business continuity</a:t>
            </a:r>
            <a:endParaRPr lang="nl-NL" dirty="0"/>
          </a:p>
        </p:txBody>
      </p:sp>
      <p:sp>
        <p:nvSpPr>
          <p:cNvPr id="4" name="Slide Number Placeholder 3"/>
          <p:cNvSpPr>
            <a:spLocks noGrp="1"/>
          </p:cNvSpPr>
          <p:nvPr>
            <p:ph type="sldNum" sz="quarter" idx="10"/>
          </p:nvPr>
        </p:nvSpPr>
        <p:spPr/>
        <p:txBody>
          <a:bodyPr/>
          <a:lstStyle/>
          <a:p>
            <a:fld id="{7A7F1E79-8225-48A0-95BD-5254C3720E2D}" type="slidenum">
              <a:rPr lang="en-GB" smtClean="0"/>
              <a:pPr/>
              <a:t>61</a:t>
            </a:fld>
            <a:endParaRPr lang="en-GB" dirty="0"/>
          </a:p>
        </p:txBody>
      </p:sp>
    </p:spTree>
    <p:extLst>
      <p:ext uri="{BB962C8B-B14F-4D97-AF65-F5344CB8AC3E}">
        <p14:creationId xmlns:p14="http://schemas.microsoft.com/office/powerpoint/2010/main" val="19220332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mtClean="0"/>
              <a:t>Balans &amp; Perspectieven</a:t>
            </a:r>
            <a:endParaRPr lang="fr-BE" dirty="0"/>
          </a:p>
        </p:txBody>
      </p:sp>
      <p:sp>
        <p:nvSpPr>
          <p:cNvPr id="3" name="Content Placeholder 2"/>
          <p:cNvSpPr>
            <a:spLocks noGrp="1"/>
          </p:cNvSpPr>
          <p:nvPr>
            <p:ph idx="1"/>
          </p:nvPr>
        </p:nvSpPr>
        <p:spPr/>
        <p:txBody>
          <a:bodyPr>
            <a:normAutofit lnSpcReduction="10000"/>
          </a:bodyPr>
          <a:lstStyle/>
          <a:p>
            <a:r>
              <a:rPr lang="nl-NL" smtClean="0"/>
              <a:t>GDPR</a:t>
            </a:r>
          </a:p>
          <a:p>
            <a:pPr lvl="1"/>
            <a:r>
              <a:rPr lang="nl-NL" smtClean="0"/>
              <a:t>risk based approach voor de bestaande en de nieuwe verwerkingen</a:t>
            </a:r>
          </a:p>
          <a:p>
            <a:pPr lvl="2"/>
            <a:r>
              <a:rPr lang="nl-NL" smtClean="0"/>
              <a:t>DPIA’s (Data Protection Impact Assessment) voor bestaande verwerkingen</a:t>
            </a:r>
          </a:p>
          <a:p>
            <a:pPr lvl="3"/>
            <a:r>
              <a:rPr lang="nl-NL" smtClean="0"/>
              <a:t>elke verwerking moet om de 3 jaar geëvalueerd worden</a:t>
            </a:r>
          </a:p>
          <a:p>
            <a:pPr lvl="3"/>
            <a:r>
              <a:rPr lang="nl-NL" smtClean="0"/>
              <a:t>groeperen van verwerkingen voor uitvoering DPIA is toegestaan</a:t>
            </a:r>
          </a:p>
          <a:p>
            <a:pPr lvl="3"/>
            <a:r>
              <a:rPr lang="nl-NL" smtClean="0"/>
              <a:t>verbeterplannen indien risico’s boven ‘acceptable level’</a:t>
            </a:r>
          </a:p>
          <a:p>
            <a:pPr lvl="2"/>
            <a:r>
              <a:rPr lang="nl-NL" smtClean="0"/>
              <a:t>DPIA voor nieuwe verwerkingen</a:t>
            </a:r>
          </a:p>
          <a:p>
            <a:pPr lvl="3"/>
            <a:r>
              <a:rPr lang="nl-NL" smtClean="0"/>
              <a:t>security team betrekken bij de initiatie van een nieuwe verwerking</a:t>
            </a:r>
          </a:p>
          <a:p>
            <a:pPr lvl="3"/>
            <a:r>
              <a:rPr lang="nl-NL" smtClean="0"/>
              <a:t>bijdrage ‘data protection by design’ in het verloop van projecten en indienststelling</a:t>
            </a:r>
          </a:p>
          <a:p>
            <a:pPr lvl="3"/>
            <a:r>
              <a:rPr lang="nl-NL" smtClean="0"/>
              <a:t>werkzaam evenwicht tussen veiligheid en efficiëntie &gt; zo nodig escalatie naar directiecomité</a:t>
            </a:r>
          </a:p>
          <a:p>
            <a:pPr lvl="2"/>
            <a:r>
              <a:rPr lang="nl-NL" smtClean="0"/>
              <a:t>aan de hand van template</a:t>
            </a:r>
          </a:p>
          <a:p>
            <a:pPr lvl="1"/>
            <a:r>
              <a:rPr lang="nl-NL" smtClean="0"/>
              <a:t>bijkomende verplichtingen GDPR</a:t>
            </a:r>
          </a:p>
          <a:p>
            <a:pPr lvl="2"/>
            <a:r>
              <a:rPr lang="nl-NL" smtClean="0"/>
              <a:t>rechten van de betrokkene</a:t>
            </a:r>
          </a:p>
          <a:p>
            <a:pPr lvl="2"/>
            <a:r>
              <a:rPr lang="nl-NL" smtClean="0"/>
              <a:t>controle op de GDPR compliance</a:t>
            </a:r>
          </a:p>
          <a:p>
            <a:pPr lvl="2"/>
            <a:r>
              <a:rPr lang="nl-NL" smtClean="0"/>
              <a:t>…</a:t>
            </a:r>
          </a:p>
          <a:p>
            <a:pPr lvl="1"/>
            <a:r>
              <a:rPr lang="nl-NL" smtClean="0"/>
              <a:t>advies verstrekken op aanvraag</a:t>
            </a:r>
            <a:endParaRPr lang="nl-NL" dirty="0"/>
          </a:p>
        </p:txBody>
      </p:sp>
      <p:sp>
        <p:nvSpPr>
          <p:cNvPr id="4" name="Slide Number Placeholder 3"/>
          <p:cNvSpPr>
            <a:spLocks noGrp="1"/>
          </p:cNvSpPr>
          <p:nvPr>
            <p:ph type="sldNum" sz="quarter" idx="10"/>
          </p:nvPr>
        </p:nvSpPr>
        <p:spPr/>
        <p:txBody>
          <a:bodyPr/>
          <a:lstStyle/>
          <a:p>
            <a:fld id="{7A7F1E79-8225-48A0-95BD-5254C3720E2D}" type="slidenum">
              <a:rPr lang="en-GB" smtClean="0"/>
              <a:pPr/>
              <a:t>62</a:t>
            </a:fld>
            <a:endParaRPr lang="en-GB" dirty="0"/>
          </a:p>
        </p:txBody>
      </p:sp>
    </p:spTree>
    <p:extLst>
      <p:ext uri="{BB962C8B-B14F-4D97-AF65-F5344CB8AC3E}">
        <p14:creationId xmlns:p14="http://schemas.microsoft.com/office/powerpoint/2010/main" val="22789112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63</a:t>
            </a:fld>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44217"/>
            <a:ext cx="9154344" cy="2110608"/>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144001" cy="2578996"/>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98068"/>
            <a:ext cx="9146268" cy="2127076"/>
          </a:xfrm>
          <a:prstGeom prst="rect">
            <a:avLst/>
          </a:prstGeom>
        </p:spPr>
      </p:pic>
      <p:sp>
        <p:nvSpPr>
          <p:cNvPr id="8" name="Rectangle 7"/>
          <p:cNvSpPr/>
          <p:nvPr/>
        </p:nvSpPr>
        <p:spPr>
          <a:xfrm>
            <a:off x="107504" y="3133417"/>
            <a:ext cx="4896544" cy="1015663"/>
          </a:xfrm>
          <a:prstGeom prst="rect">
            <a:avLst/>
          </a:prstGeom>
        </p:spPr>
        <p:txBody>
          <a:bodyPr wrap="square">
            <a:spAutoFit/>
          </a:bodyPr>
          <a:lstStyle/>
          <a:p>
            <a:pPr>
              <a:defRPr/>
            </a:pPr>
            <a:r>
              <a:rPr lang="fr-BE" sz="3000" dirty="0" err="1" smtClean="0">
                <a:solidFill>
                  <a:schemeClr val="bg1"/>
                </a:solidFill>
              </a:rPr>
              <a:t>Enkele</a:t>
            </a:r>
            <a:r>
              <a:rPr lang="fr-BE" sz="3000" dirty="0" smtClean="0">
                <a:solidFill>
                  <a:schemeClr val="bg1"/>
                </a:solidFill>
              </a:rPr>
              <a:t> </a:t>
            </a:r>
            <a:r>
              <a:rPr lang="fr-BE" sz="3000" dirty="0" err="1" smtClean="0">
                <a:solidFill>
                  <a:schemeClr val="bg1"/>
                </a:solidFill>
              </a:rPr>
              <a:t>strategische</a:t>
            </a:r>
            <a:r>
              <a:rPr lang="fr-BE" sz="3000" dirty="0" smtClean="0">
                <a:solidFill>
                  <a:schemeClr val="bg1"/>
                </a:solidFill>
              </a:rPr>
              <a:t> </a:t>
            </a:r>
            <a:r>
              <a:rPr lang="fr-BE" sz="3000" dirty="0" err="1">
                <a:solidFill>
                  <a:schemeClr val="bg1"/>
                </a:solidFill>
              </a:rPr>
              <a:t>k</a:t>
            </a:r>
            <a:r>
              <a:rPr lang="fr-BE" sz="3000" dirty="0" err="1" smtClean="0">
                <a:solidFill>
                  <a:schemeClr val="bg1"/>
                </a:solidFill>
              </a:rPr>
              <a:t>rachtlijnen</a:t>
            </a:r>
            <a:r>
              <a:rPr lang="fr-BE" sz="3000" dirty="0" smtClean="0">
                <a:solidFill>
                  <a:schemeClr val="bg1"/>
                </a:solidFill>
              </a:rPr>
              <a:t> 2019</a:t>
            </a:r>
            <a:endParaRPr lang="en-US" sz="3000" dirty="0">
              <a:solidFill>
                <a:schemeClr val="bg1"/>
              </a:solidFill>
            </a:endParaRPr>
          </a:p>
        </p:txBody>
      </p:sp>
    </p:spTree>
    <p:extLst>
      <p:ext uri="{BB962C8B-B14F-4D97-AF65-F5344CB8AC3E}">
        <p14:creationId xmlns:p14="http://schemas.microsoft.com/office/powerpoint/2010/main" val="29511212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t>Enkele strategische krachtlijnen 2019</a:t>
            </a:r>
            <a:endParaRPr lang="fr-BE" dirty="0"/>
          </a:p>
        </p:txBody>
      </p:sp>
      <p:sp>
        <p:nvSpPr>
          <p:cNvPr id="3" name="Content Placeholder 2"/>
          <p:cNvSpPr>
            <a:spLocks noGrp="1"/>
          </p:cNvSpPr>
          <p:nvPr>
            <p:ph idx="1"/>
          </p:nvPr>
        </p:nvSpPr>
        <p:spPr/>
        <p:txBody>
          <a:bodyPr/>
          <a:lstStyle/>
          <a:p>
            <a:r>
              <a:rPr lang="nl-NL" smtClean="0"/>
              <a:t>uitvoering van Staatshervorming - aandachtspunten</a:t>
            </a:r>
          </a:p>
          <a:p>
            <a:pPr lvl="1"/>
            <a:r>
              <a:rPr lang="nl-NL" smtClean="0"/>
              <a:t>geen bijkomende administratieve belasting</a:t>
            </a:r>
          </a:p>
          <a:p>
            <a:pPr lvl="1"/>
            <a:r>
              <a:rPr lang="nl-NL" smtClean="0"/>
              <a:t>geen versnippering van de dienstverlening</a:t>
            </a:r>
          </a:p>
          <a:p>
            <a:pPr lvl="1"/>
            <a:r>
              <a:rPr lang="nl-NL" smtClean="0"/>
              <a:t>geen verhoging van de globale uitvoeringskost voor de overheid in zijn geheel</a:t>
            </a:r>
          </a:p>
          <a:p>
            <a:pPr lvl="1"/>
            <a:r>
              <a:rPr lang="nl-NL" smtClean="0"/>
              <a:t>waarborgen continuïteit van rechten en meeneembaarheid van opgebouwde rechten bij wijziging van woon- of vestigingsplaats tussen Gewesten/Gemeenschappen</a:t>
            </a:r>
            <a:endParaRPr lang="nl-NL" dirty="0"/>
          </a:p>
        </p:txBody>
      </p:sp>
      <p:sp>
        <p:nvSpPr>
          <p:cNvPr id="4" name="Slide Number Placeholder 3"/>
          <p:cNvSpPr>
            <a:spLocks noGrp="1"/>
          </p:cNvSpPr>
          <p:nvPr>
            <p:ph type="sldNum" sz="quarter" idx="10"/>
          </p:nvPr>
        </p:nvSpPr>
        <p:spPr/>
        <p:txBody>
          <a:bodyPr/>
          <a:lstStyle/>
          <a:p>
            <a:fld id="{7A7F1E79-8225-48A0-95BD-5254C3720E2D}" type="slidenum">
              <a:rPr lang="en-GB" smtClean="0"/>
              <a:pPr/>
              <a:t>64</a:t>
            </a:fld>
            <a:endParaRPr lang="en-GB" dirty="0"/>
          </a:p>
        </p:txBody>
      </p:sp>
    </p:spTree>
    <p:extLst>
      <p:ext uri="{BB962C8B-B14F-4D97-AF65-F5344CB8AC3E}">
        <p14:creationId xmlns:p14="http://schemas.microsoft.com/office/powerpoint/2010/main" val="35081466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t>Enkele strategische krachtlijnen 2019</a:t>
            </a:r>
            <a:endParaRPr lang="en-US" dirty="0"/>
          </a:p>
        </p:txBody>
      </p:sp>
      <p:sp>
        <p:nvSpPr>
          <p:cNvPr id="3" name="Content Placeholder 2"/>
          <p:cNvSpPr>
            <a:spLocks noGrp="1"/>
          </p:cNvSpPr>
          <p:nvPr>
            <p:ph idx="1"/>
          </p:nvPr>
        </p:nvSpPr>
        <p:spPr/>
        <p:txBody>
          <a:bodyPr/>
          <a:lstStyle/>
          <a:p>
            <a:r>
              <a:rPr lang="nl-NL" smtClean="0"/>
              <a:t>concretiseren en formaliseren van de samenwerking met de regionale dienstenintegratoren</a:t>
            </a:r>
          </a:p>
          <a:p>
            <a:pPr lvl="1"/>
            <a:r>
              <a:rPr lang="nl-NL" smtClean="0"/>
              <a:t>naleven van principes van doelbinding en minimale gegevensverwerking</a:t>
            </a:r>
          </a:p>
          <a:p>
            <a:pPr lvl="2"/>
            <a:r>
              <a:rPr lang="nl-NL" smtClean="0"/>
              <a:t>filtering in functie van de verleende beraadslaging door het IVC</a:t>
            </a:r>
          </a:p>
          <a:p>
            <a:pPr lvl="2"/>
            <a:r>
              <a:rPr lang="nl-NL" smtClean="0"/>
              <a:t>geen dupliceren van gegevens</a:t>
            </a:r>
          </a:p>
          <a:p>
            <a:pPr lvl="1"/>
            <a:r>
              <a:rPr lang="nl-NL" smtClean="0"/>
              <a:t>uitbouw van een (voortdurend te actualiseren) verwijzingsrepertorium tot op het niveau van de diverse bevoegde organisaties van de Gemeenschap of het Gewest</a:t>
            </a:r>
          </a:p>
          <a:p>
            <a:pPr lvl="1"/>
            <a:r>
              <a:rPr lang="nl-NL" smtClean="0"/>
              <a:t>end-to-end traceerbaarheid bij de uitwisseling van persoonsgegevens</a:t>
            </a:r>
          </a:p>
          <a:p>
            <a:pPr lvl="1"/>
            <a:r>
              <a:rPr lang="nl-NL" smtClean="0"/>
              <a:t>naleven van regels en richtlijnen inzake de bescherming van de persoonlijke levenssfeer (GDPR en minimale veiligheidsnormen)</a:t>
            </a:r>
          </a:p>
          <a:p>
            <a:pPr lvl="1"/>
            <a:r>
              <a:rPr lang="nl-NL" smtClean="0"/>
              <a:t>algemene principes zijn goedgekeurd door het IVC (beraadslaging nr. 18/184)</a:t>
            </a:r>
          </a:p>
          <a:p>
            <a:pPr lvl="1"/>
            <a:r>
              <a:rPr lang="nl-NL" smtClean="0"/>
              <a:t>overeenkomsten tussen elke dienstenintegrator en de KSZ</a:t>
            </a:r>
          </a:p>
          <a:p>
            <a:endParaRPr lang="en-US" dirty="0"/>
          </a:p>
        </p:txBody>
      </p:sp>
      <p:sp>
        <p:nvSpPr>
          <p:cNvPr id="4" name="Slide Number Placeholder 3"/>
          <p:cNvSpPr>
            <a:spLocks noGrp="1"/>
          </p:cNvSpPr>
          <p:nvPr>
            <p:ph type="sldNum" sz="quarter" idx="10"/>
          </p:nvPr>
        </p:nvSpPr>
        <p:spPr/>
        <p:txBody>
          <a:bodyPr/>
          <a:lstStyle/>
          <a:p>
            <a:fld id="{7A7F1E79-8225-48A0-95BD-5254C3720E2D}" type="slidenum">
              <a:rPr lang="en-GB" smtClean="0"/>
              <a:pPr/>
              <a:t>65</a:t>
            </a:fld>
            <a:endParaRPr lang="en-GB" dirty="0"/>
          </a:p>
        </p:txBody>
      </p:sp>
    </p:spTree>
    <p:extLst>
      <p:ext uri="{BB962C8B-B14F-4D97-AF65-F5344CB8AC3E}">
        <p14:creationId xmlns:p14="http://schemas.microsoft.com/office/powerpoint/2010/main" val="1111347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t>Enkele strategische krachtlijnen 2019</a:t>
            </a:r>
            <a:endParaRPr lang="fr-BE" dirty="0"/>
          </a:p>
        </p:txBody>
      </p:sp>
      <p:sp>
        <p:nvSpPr>
          <p:cNvPr id="3" name="Content Placeholder 2"/>
          <p:cNvSpPr>
            <a:spLocks noGrp="1"/>
          </p:cNvSpPr>
          <p:nvPr>
            <p:ph idx="1"/>
          </p:nvPr>
        </p:nvSpPr>
        <p:spPr/>
        <p:txBody>
          <a:bodyPr/>
          <a:lstStyle/>
          <a:p>
            <a:r>
              <a:rPr lang="nl-NL" smtClean="0"/>
              <a:t>samenwerking met het Rijksregister</a:t>
            </a:r>
          </a:p>
          <a:p>
            <a:pPr lvl="1"/>
            <a:r>
              <a:rPr lang="nl-NL" smtClean="0"/>
              <a:t>omzetting van concepten die ontwikkeld werden binnen het netwerk met als doel o.m. om te helpen en de kosten te verminderen</a:t>
            </a:r>
          </a:p>
          <a:p>
            <a:pPr lvl="1"/>
            <a:r>
              <a:rPr lang="nl-NL" smtClean="0"/>
              <a:t>probleem van onderfinanciering wordt opgelost</a:t>
            </a:r>
          </a:p>
          <a:p>
            <a:pPr lvl="1"/>
            <a:r>
              <a:rPr lang="nl-NL" smtClean="0"/>
              <a:t>evolutie naar open architectuur waarbij de bevolkingsregisters worden gevirtualiseerd over de gemeenten heen</a:t>
            </a:r>
          </a:p>
          <a:p>
            <a:endParaRPr lang="fr-BE" dirty="0"/>
          </a:p>
        </p:txBody>
      </p:sp>
      <p:sp>
        <p:nvSpPr>
          <p:cNvPr id="4" name="Slide Number Placeholder 3"/>
          <p:cNvSpPr>
            <a:spLocks noGrp="1"/>
          </p:cNvSpPr>
          <p:nvPr>
            <p:ph type="sldNum" sz="quarter" idx="10"/>
          </p:nvPr>
        </p:nvSpPr>
        <p:spPr/>
        <p:txBody>
          <a:bodyPr/>
          <a:lstStyle/>
          <a:p>
            <a:fld id="{7A7F1E79-8225-48A0-95BD-5254C3720E2D}" type="slidenum">
              <a:rPr lang="en-GB" smtClean="0"/>
              <a:pPr/>
              <a:t>66</a:t>
            </a:fld>
            <a:endParaRPr lang="en-GB" dirty="0"/>
          </a:p>
        </p:txBody>
      </p:sp>
    </p:spTree>
    <p:extLst>
      <p:ext uri="{BB962C8B-B14F-4D97-AF65-F5344CB8AC3E}">
        <p14:creationId xmlns:p14="http://schemas.microsoft.com/office/powerpoint/2010/main" val="996224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t>Enkele strategische krachtlijnen 2019</a:t>
            </a:r>
            <a:endParaRPr lang="fr-BE" dirty="0"/>
          </a:p>
        </p:txBody>
      </p:sp>
      <p:sp>
        <p:nvSpPr>
          <p:cNvPr id="3" name="Content Placeholder 2"/>
          <p:cNvSpPr>
            <a:spLocks noGrp="1"/>
          </p:cNvSpPr>
          <p:nvPr>
            <p:ph idx="1"/>
          </p:nvPr>
        </p:nvSpPr>
        <p:spPr/>
        <p:txBody>
          <a:bodyPr/>
          <a:lstStyle/>
          <a:p>
            <a:r>
              <a:rPr lang="fr-BE" smtClean="0"/>
              <a:t>uitbreiding ‘vereenvoudigingsuniversum’ </a:t>
            </a:r>
          </a:p>
          <a:p>
            <a:pPr lvl="1"/>
            <a:r>
              <a:rPr lang="nl-NL" smtClean="0"/>
              <a:t>zeer uitgewerkt tussen actoren in de sociale sector</a:t>
            </a:r>
          </a:p>
          <a:p>
            <a:pPr lvl="1"/>
            <a:r>
              <a:rPr lang="nl-NL" smtClean="0"/>
              <a:t>al geleidelijk uitgebreid tot gezondheidssector</a:t>
            </a:r>
          </a:p>
          <a:p>
            <a:pPr lvl="2"/>
            <a:r>
              <a:rPr lang="nl-NL" smtClean="0"/>
              <a:t>eHealth-platform, Back2work, Mult-eMediatt, …</a:t>
            </a:r>
          </a:p>
          <a:p>
            <a:pPr lvl="1"/>
            <a:r>
              <a:rPr lang="nl-NL" smtClean="0"/>
              <a:t>nood aan verdere uitbreiding tot</a:t>
            </a:r>
          </a:p>
          <a:p>
            <a:pPr lvl="2"/>
            <a:r>
              <a:rPr lang="nl-NL" smtClean="0"/>
              <a:t>FOD Justitie (project gedetineerden)</a:t>
            </a:r>
          </a:p>
          <a:p>
            <a:pPr lvl="2"/>
            <a:r>
              <a:rPr lang="nl-NL" smtClean="0"/>
              <a:t>belastingdiensten op verschillende overheidsniveaus (VLABEL, Brussels Fiscaliteit, DGO de la Fiscalité: projecten voor o.m. overname onroerende voorheffing, overname inning registratie- en successierechten)</a:t>
            </a:r>
          </a:p>
          <a:p>
            <a:pPr lvl="2"/>
            <a:r>
              <a:rPr lang="nl-NL" smtClean="0"/>
              <a:t>rechtbanken en hoven en FOD Justitie, bvb. bij rechtshandhaving (project e-Bericht i.v.m. behandeling van processen verbaal door arbeidsauditoraten)</a:t>
            </a:r>
          </a:p>
          <a:p>
            <a:pPr lvl="2"/>
            <a:r>
              <a:rPr lang="nl-NL" smtClean="0"/>
              <a:t>…</a:t>
            </a:r>
            <a:endParaRPr lang="nl-NL" dirty="0"/>
          </a:p>
        </p:txBody>
      </p:sp>
      <p:sp>
        <p:nvSpPr>
          <p:cNvPr id="4" name="Slide Number Placeholder 3"/>
          <p:cNvSpPr>
            <a:spLocks noGrp="1"/>
          </p:cNvSpPr>
          <p:nvPr>
            <p:ph type="sldNum" sz="quarter" idx="10"/>
          </p:nvPr>
        </p:nvSpPr>
        <p:spPr/>
        <p:txBody>
          <a:bodyPr/>
          <a:lstStyle/>
          <a:p>
            <a:fld id="{7A7F1E79-8225-48A0-95BD-5254C3720E2D}" type="slidenum">
              <a:rPr lang="en-GB" smtClean="0"/>
              <a:pPr/>
              <a:t>67</a:t>
            </a:fld>
            <a:endParaRPr lang="en-GB" dirty="0"/>
          </a:p>
        </p:txBody>
      </p:sp>
    </p:spTree>
    <p:extLst>
      <p:ext uri="{BB962C8B-B14F-4D97-AF65-F5344CB8AC3E}">
        <p14:creationId xmlns:p14="http://schemas.microsoft.com/office/powerpoint/2010/main" val="8793077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63288"/>
            <a:ext cx="9144000" cy="2110608"/>
          </a:xfrm>
          <a:prstGeom prst="rect">
            <a:avLst/>
          </a:prstGeom>
        </p:spPr>
      </p:pic>
      <p:pic>
        <p:nvPicPr>
          <p:cNvPr id="7"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9144001" cy="257899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598067"/>
            <a:ext cx="9146268" cy="2146149"/>
          </a:xfrm>
          <a:prstGeom prst="rect">
            <a:avLst/>
          </a:prstGeom>
        </p:spPr>
      </p:pic>
      <p:sp>
        <p:nvSpPr>
          <p:cNvPr id="2" name="Title 1"/>
          <p:cNvSpPr txBox="1">
            <a:spLocks/>
          </p:cNvSpPr>
          <p:nvPr/>
        </p:nvSpPr>
        <p:spPr bwMode="auto">
          <a:xfrm>
            <a:off x="179512" y="620688"/>
            <a:ext cx="42592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000" b="0" kern="1200">
                <a:solidFill>
                  <a:srgbClr val="0087BE"/>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a:lstStyle>
          <a:p>
            <a:pPr eaLnBrk="1" hangingPunct="1">
              <a:lnSpc>
                <a:spcPct val="150000"/>
              </a:lnSpc>
            </a:pPr>
            <a:r>
              <a:rPr lang="fr-BE" altLang="en-US" sz="2800" b="1" dirty="0">
                <a:solidFill>
                  <a:schemeClr val="bg1"/>
                </a:solidFill>
                <a:latin typeface="Calibri Light" panose="020F0302020204030204" pitchFamily="34" charset="0"/>
              </a:rPr>
              <a:t>Merci à tous</a:t>
            </a:r>
            <a:br>
              <a:rPr lang="fr-BE" altLang="en-US" sz="2800" b="1" dirty="0">
                <a:solidFill>
                  <a:schemeClr val="bg1"/>
                </a:solidFill>
                <a:latin typeface="Calibri Light" panose="020F0302020204030204" pitchFamily="34" charset="0"/>
              </a:rPr>
            </a:br>
            <a:r>
              <a:rPr lang="fr-BE" altLang="en-US" sz="2800" b="1" dirty="0">
                <a:solidFill>
                  <a:schemeClr val="bg1"/>
                </a:solidFill>
                <a:latin typeface="Calibri Light" panose="020F0302020204030204" pitchFamily="34" charset="0"/>
              </a:rPr>
              <a:t>Meilleurs vœux pour </a:t>
            </a:r>
            <a:r>
              <a:rPr lang="fr-BE" altLang="en-US" sz="2800" b="1" dirty="0" smtClean="0">
                <a:solidFill>
                  <a:schemeClr val="bg1"/>
                </a:solidFill>
                <a:latin typeface="Calibri Light" panose="020F0302020204030204" pitchFamily="34" charset="0"/>
              </a:rPr>
              <a:t>2019</a:t>
            </a:r>
            <a:endParaRPr lang="en-US" altLang="en-US" sz="2800" b="1" dirty="0" smtClean="0">
              <a:solidFill>
                <a:schemeClr val="bg1"/>
              </a:solidFill>
              <a:latin typeface="Calibri Light" panose="020F0302020204030204" pitchFamily="34" charset="0"/>
            </a:endParaRPr>
          </a:p>
        </p:txBody>
      </p:sp>
      <p:sp>
        <p:nvSpPr>
          <p:cNvPr id="3" name="Title 1"/>
          <p:cNvSpPr txBox="1">
            <a:spLocks/>
          </p:cNvSpPr>
          <p:nvPr/>
        </p:nvSpPr>
        <p:spPr bwMode="auto">
          <a:xfrm>
            <a:off x="312737" y="3225506"/>
            <a:ext cx="42592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50000"/>
              </a:lnSpc>
              <a:spcBef>
                <a:spcPct val="0"/>
              </a:spcBef>
              <a:buFontTx/>
              <a:buNone/>
            </a:pPr>
            <a:r>
              <a:rPr lang="nl-BE" altLang="fr-FR" sz="2800" b="1" dirty="0">
                <a:solidFill>
                  <a:schemeClr val="bg1"/>
                </a:solidFill>
                <a:latin typeface="Calibri Light" pitchFamily="34" charset="0"/>
              </a:rPr>
              <a:t>Dank u wel aan iedereen</a:t>
            </a:r>
          </a:p>
          <a:p>
            <a:pPr algn="ctr" eaLnBrk="1" hangingPunct="1">
              <a:lnSpc>
                <a:spcPct val="150000"/>
              </a:lnSpc>
              <a:spcBef>
                <a:spcPct val="0"/>
              </a:spcBef>
              <a:buFontTx/>
              <a:buNone/>
            </a:pPr>
            <a:r>
              <a:rPr lang="nl-BE" altLang="fr-FR" sz="2800" b="1" dirty="0">
                <a:solidFill>
                  <a:schemeClr val="bg1"/>
                </a:solidFill>
                <a:latin typeface="Calibri Light" pitchFamily="34" charset="0"/>
              </a:rPr>
              <a:t>Beste wensen voor </a:t>
            </a:r>
            <a:r>
              <a:rPr lang="nl-BE" altLang="fr-FR" sz="2800" b="1" dirty="0" smtClean="0">
                <a:solidFill>
                  <a:schemeClr val="bg1"/>
                </a:solidFill>
                <a:latin typeface="Calibri Light" pitchFamily="34" charset="0"/>
              </a:rPr>
              <a:t>2019 </a:t>
            </a:r>
            <a:r>
              <a:rPr lang="fr-BE" altLang="en-US" sz="2800" b="1" dirty="0">
                <a:solidFill>
                  <a:schemeClr val="accent1">
                    <a:lumMod val="20000"/>
                    <a:lumOff val="80000"/>
                  </a:schemeClr>
                </a:solidFill>
                <a:latin typeface="Calibri Light" pitchFamily="34" charset="0"/>
              </a:rPr>
              <a:t/>
            </a:r>
            <a:br>
              <a:rPr lang="fr-BE" altLang="en-US" sz="2800" b="1" dirty="0">
                <a:solidFill>
                  <a:schemeClr val="accent1">
                    <a:lumMod val="20000"/>
                    <a:lumOff val="80000"/>
                  </a:schemeClr>
                </a:solidFill>
                <a:latin typeface="Calibri Light" pitchFamily="34" charset="0"/>
              </a:rPr>
            </a:br>
            <a:endParaRPr lang="en-US" altLang="en-US" sz="2800" b="1" dirty="0">
              <a:solidFill>
                <a:schemeClr val="accent1">
                  <a:lumMod val="20000"/>
                  <a:lumOff val="80000"/>
                </a:schemeClr>
              </a:solidFill>
              <a:latin typeface="Calibri Light" pitchFamily="34" charset="0"/>
            </a:endParaRPr>
          </a:p>
        </p:txBody>
      </p:sp>
      <p:sp>
        <p:nvSpPr>
          <p:cNvPr id="9" name="Title 1"/>
          <p:cNvSpPr txBox="1">
            <a:spLocks/>
          </p:cNvSpPr>
          <p:nvPr/>
        </p:nvSpPr>
        <p:spPr bwMode="auto">
          <a:xfrm>
            <a:off x="331912" y="5454352"/>
            <a:ext cx="42592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000" b="0" kern="1200">
                <a:solidFill>
                  <a:srgbClr val="0087BE"/>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a:lstStyle>
          <a:p>
            <a:pPr algn="l" eaLnBrk="1" hangingPunct="1">
              <a:lnSpc>
                <a:spcPct val="150000"/>
              </a:lnSpc>
            </a:pPr>
            <a:r>
              <a:rPr lang="fr-BE" altLang="en-US" sz="1600" b="1" dirty="0" err="1" smtClean="0">
                <a:solidFill>
                  <a:schemeClr val="bg1"/>
                </a:solidFill>
                <a:latin typeface="Calibri Light" panose="020F0302020204030204" pitchFamily="34" charset="0"/>
              </a:rPr>
              <a:t>Beschikbaar</a:t>
            </a:r>
            <a:r>
              <a:rPr lang="fr-BE" altLang="en-US" sz="1600" b="1" dirty="0" smtClean="0">
                <a:solidFill>
                  <a:schemeClr val="bg1"/>
                </a:solidFill>
                <a:latin typeface="Calibri Light" panose="020F0302020204030204" pitchFamily="34" charset="0"/>
              </a:rPr>
              <a:t> op Intranet</a:t>
            </a:r>
            <a:r>
              <a:rPr lang="fr-BE" altLang="en-US" sz="1600" b="1" dirty="0">
                <a:solidFill>
                  <a:schemeClr val="bg1"/>
                </a:solidFill>
                <a:latin typeface="Calibri Light" panose="020F0302020204030204" pitchFamily="34" charset="0"/>
              </a:rPr>
              <a:t/>
            </a:r>
            <a:br>
              <a:rPr lang="fr-BE" altLang="en-US" sz="1600" b="1" dirty="0">
                <a:solidFill>
                  <a:schemeClr val="bg1"/>
                </a:solidFill>
                <a:latin typeface="Calibri Light" panose="020F0302020204030204" pitchFamily="34" charset="0"/>
              </a:rPr>
            </a:br>
            <a:r>
              <a:rPr lang="fr-BE" altLang="en-US" sz="1600" b="1" dirty="0" smtClean="0">
                <a:solidFill>
                  <a:schemeClr val="bg1"/>
                </a:solidFill>
                <a:latin typeface="Calibri Light" panose="020F0302020204030204" pitchFamily="34" charset="0"/>
              </a:rPr>
              <a:t>Disponible sur l’Intranet</a:t>
            </a:r>
            <a:endParaRPr lang="en-US" altLang="en-US" sz="1600" b="1" dirty="0" smtClean="0">
              <a:solidFill>
                <a:schemeClr val="bg1"/>
              </a:solidFill>
              <a:latin typeface="Calibri Light" panose="020F0302020204030204" pitchFamily="34" charset="0"/>
            </a:endParaRPr>
          </a:p>
        </p:txBody>
      </p:sp>
    </p:spTree>
    <p:extLst>
      <p:ext uri="{BB962C8B-B14F-4D97-AF65-F5344CB8AC3E}">
        <p14:creationId xmlns:p14="http://schemas.microsoft.com/office/powerpoint/2010/main" val="1058326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fr-BE" altLang="en-US" smtClean="0"/>
              <a:t>Facts &amp; Figures 2018</a:t>
            </a:r>
            <a:endParaRPr lang="en-US" altLang="en-US" dirty="0"/>
          </a:p>
        </p:txBody>
      </p:sp>
      <p:sp>
        <p:nvSpPr>
          <p:cNvPr id="22531" name="Content Placeholder 2"/>
          <p:cNvSpPr>
            <a:spLocks noGrp="1"/>
          </p:cNvSpPr>
          <p:nvPr>
            <p:ph idx="1"/>
          </p:nvPr>
        </p:nvSpPr>
        <p:spPr/>
        <p:txBody>
          <a:bodyPr/>
          <a:lstStyle/>
          <a:p>
            <a:r>
              <a:rPr lang="fr-FR" altLang="en-US" dirty="0" smtClean="0"/>
              <a:t> </a:t>
            </a:r>
            <a:r>
              <a:rPr lang="fr-FR" altLang="en-US" dirty="0" smtClean="0">
                <a:solidFill>
                  <a:srgbClr val="0082B8"/>
                </a:solidFill>
              </a:rPr>
              <a:t>64</a:t>
            </a:r>
            <a:r>
              <a:rPr lang="fr-FR" altLang="en-US" dirty="0" smtClean="0"/>
              <a:t> prioritaire </a:t>
            </a:r>
            <a:r>
              <a:rPr lang="nl-NL" altLang="en-US" dirty="0" smtClean="0"/>
              <a:t>projectaanvragen </a:t>
            </a:r>
            <a:r>
              <a:rPr lang="fr-FR" altLang="en-US" dirty="0" smtClean="0"/>
              <a:t>(71 in 2017) en</a:t>
            </a:r>
            <a:r>
              <a:rPr lang="nl-NL" altLang="en-US" dirty="0" smtClean="0"/>
              <a:t> meer dan </a:t>
            </a:r>
            <a:r>
              <a:rPr lang="nl-NL" altLang="en-US" dirty="0" smtClean="0">
                <a:solidFill>
                  <a:srgbClr val="0082B8"/>
                </a:solidFill>
              </a:rPr>
              <a:t>600</a:t>
            </a:r>
            <a:r>
              <a:rPr lang="nl-NL" altLang="en-US" dirty="0" smtClean="0"/>
              <a:t> change </a:t>
            </a:r>
            <a:r>
              <a:rPr lang="nl-NL" altLang="en-US" dirty="0" err="1" smtClean="0"/>
              <a:t>requests</a:t>
            </a:r>
            <a:r>
              <a:rPr lang="nl-NL" altLang="en-US" dirty="0" smtClean="0"/>
              <a:t> en configuraties uitgevoerd, zoals</a:t>
            </a:r>
          </a:p>
          <a:p>
            <a:pPr lvl="1"/>
            <a:r>
              <a:rPr lang="nl-NL" dirty="0" smtClean="0"/>
              <a:t>DOLSIS : verdere uitbreiding van aantal gebruikende instellingen en aantal authentieke bronnen die via de webapplicatie worden ontsloten</a:t>
            </a:r>
          </a:p>
          <a:p>
            <a:pPr lvl="1"/>
            <a:r>
              <a:rPr lang="nl-NL" dirty="0" smtClean="0"/>
              <a:t>migratie van A1-stromen naar </a:t>
            </a:r>
            <a:r>
              <a:rPr lang="nl-NL" dirty="0" err="1" smtClean="0"/>
              <a:t>webservices</a:t>
            </a:r>
            <a:r>
              <a:rPr lang="nl-NL" dirty="0" smtClean="0"/>
              <a:t>, </a:t>
            </a:r>
            <a:r>
              <a:rPr lang="nl-NL" dirty="0" err="1" smtClean="0"/>
              <a:t>oa</a:t>
            </a:r>
            <a:endParaRPr lang="nl-NL" dirty="0" smtClean="0"/>
          </a:p>
          <a:p>
            <a:pPr lvl="2"/>
            <a:r>
              <a:rPr lang="nl-BE" dirty="0" smtClean="0"/>
              <a:t>A037 – consultatie periodes inactiviteit wegens tijdelijke werkloosheid =&gt; </a:t>
            </a:r>
            <a:r>
              <a:rPr lang="nl-BE" dirty="0" err="1" smtClean="0"/>
              <a:t>TemporaryUnemploymentService</a:t>
            </a:r>
            <a:endParaRPr lang="nl-BE" dirty="0" smtClean="0"/>
          </a:p>
          <a:p>
            <a:pPr lvl="2"/>
            <a:r>
              <a:rPr lang="nl-BE" dirty="0" smtClean="0"/>
              <a:t>A038 – consultatie jaarlijkse vakantie =&gt; </a:t>
            </a:r>
            <a:r>
              <a:rPr lang="nl-BE" dirty="0" err="1" smtClean="0"/>
              <a:t>HolidayAttestationService</a:t>
            </a:r>
            <a:endParaRPr lang="nl-BE" dirty="0" smtClean="0"/>
          </a:p>
          <a:p>
            <a:pPr lvl="2"/>
            <a:r>
              <a:rPr lang="nl-BE" dirty="0" smtClean="0"/>
              <a:t>A052 – consultatie periodes inactiviteit in geval van ziekte =&gt; </a:t>
            </a:r>
            <a:r>
              <a:rPr lang="nl-BE" dirty="0" err="1" smtClean="0"/>
              <a:t>HDIAllowanceService</a:t>
            </a:r>
            <a:endParaRPr lang="fr-BE" dirty="0" smtClean="0"/>
          </a:p>
          <a:p>
            <a:pPr lvl="2"/>
            <a:r>
              <a:rPr lang="nl-BE" dirty="0" smtClean="0"/>
              <a:t>C101 – consultatie attesten gezondheidszorg van gepensioneerden =&gt; </a:t>
            </a:r>
            <a:r>
              <a:rPr lang="nl-BE" dirty="0" err="1" smtClean="0"/>
              <a:t>PensionCareService</a:t>
            </a:r>
            <a:endParaRPr lang="fr-BE" dirty="0" smtClean="0"/>
          </a:p>
          <a:p>
            <a:pPr lvl="2"/>
            <a:r>
              <a:rPr lang="nl-BE" dirty="0" smtClean="0"/>
              <a:t>L301/L302 – consultatie begin en einde zelfstandigenactiviteit =&gt; SelfEmployedV2</a:t>
            </a:r>
            <a:endParaRPr lang="fr-BE" dirty="0" smtClean="0"/>
          </a:p>
          <a:p>
            <a:pPr lvl="2"/>
            <a:r>
              <a:rPr lang="nl-BE" dirty="0" smtClean="0"/>
              <a:t>L410 - consultatie bijdragetoestand zelfstandigen =&gt; SelfEmployedV2</a:t>
            </a:r>
            <a:endParaRPr lang="fr-BE" dirty="0"/>
          </a:p>
        </p:txBody>
      </p:sp>
      <p:sp>
        <p:nvSpPr>
          <p:cNvPr id="4" name="Slide Number Placeholder 3"/>
          <p:cNvSpPr>
            <a:spLocks noGrp="1"/>
          </p:cNvSpPr>
          <p:nvPr>
            <p:ph type="sldNum" sz="quarter" idx="10"/>
          </p:nvPr>
        </p:nvSpPr>
        <p:spPr/>
        <p:txBody>
          <a:bodyPr/>
          <a:lstStyle/>
          <a:p>
            <a:fld id="{33EB56E7-7BE6-4063-BC65-FDE3F4819DE3}" type="slidenum">
              <a:rPr lang="en-GB" smtClean="0"/>
              <a:pPr/>
              <a:t>7</a:t>
            </a:fld>
            <a:endParaRPr lang="en-GB" dirty="0"/>
          </a:p>
        </p:txBody>
      </p:sp>
    </p:spTree>
    <p:extLst>
      <p:ext uri="{BB962C8B-B14F-4D97-AF65-F5344CB8AC3E}">
        <p14:creationId xmlns:p14="http://schemas.microsoft.com/office/powerpoint/2010/main" val="1989717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fr-BE" altLang="en-US" smtClean="0"/>
              <a:t>Facts &amp; Figures 2018 </a:t>
            </a:r>
            <a:endParaRPr lang="en-US" altLang="en-US" dirty="0" smtClean="0"/>
          </a:p>
        </p:txBody>
      </p:sp>
      <p:sp>
        <p:nvSpPr>
          <p:cNvPr id="22531" name="Content Placeholder 2"/>
          <p:cNvSpPr>
            <a:spLocks noGrp="1"/>
          </p:cNvSpPr>
          <p:nvPr>
            <p:ph idx="1"/>
          </p:nvPr>
        </p:nvSpPr>
        <p:spPr/>
        <p:txBody>
          <a:bodyPr/>
          <a:lstStyle/>
          <a:p>
            <a:r>
              <a:rPr lang="nl-NL" altLang="en-US" dirty="0" smtClean="0"/>
              <a:t>Regionalisering kinderbijslag</a:t>
            </a:r>
          </a:p>
          <a:p>
            <a:pPr lvl="1"/>
            <a:r>
              <a:rPr lang="nl-BE" dirty="0"/>
              <a:t>h</a:t>
            </a:r>
            <a:r>
              <a:rPr lang="nl-BE" dirty="0" smtClean="0"/>
              <a:t>et systeem dat federaal tot en met 31 december 2018 door FAMIFED wordt geregeld, wordt vanaf 1 januari 2019 als volgt georganiseerd:</a:t>
            </a:r>
            <a:endParaRPr lang="fr-BE" dirty="0" smtClean="0"/>
          </a:p>
          <a:p>
            <a:pPr lvl="2"/>
            <a:r>
              <a:rPr lang="nl-BE" dirty="0" smtClean="0"/>
              <a:t>Elke gemeenschap werkt eigen reglementering uit</a:t>
            </a:r>
          </a:p>
          <a:p>
            <a:pPr lvl="2"/>
            <a:r>
              <a:rPr lang="nl-BE" dirty="0" smtClean="0"/>
              <a:t>Voor wat betreft Vlaanderen: Kind en Gezin neemt de bevoegdheden inzake kinderbijslag in Vlaanderen over en heeft dit hervormd tot een reeks maatregelen die onder de noemer “Groeipakket” zijn gekend. De gegevensuitwisseling verloopt met tussenkomst van de Vlaamse Dienstenintegrator en de individuele dossiers worden ingeschreven in het KSZ-personenrepertorium</a:t>
            </a:r>
          </a:p>
          <a:p>
            <a:pPr lvl="2"/>
            <a:r>
              <a:rPr lang="nl-BE" dirty="0" smtClean="0"/>
              <a:t>Voor wat betreft de Franstalige en Duitstalige Gemeenschap en de GGC/COCOM</a:t>
            </a:r>
            <a:r>
              <a:rPr lang="fr-BE" dirty="0" smtClean="0"/>
              <a:t>: </a:t>
            </a:r>
            <a:r>
              <a:rPr lang="nl-BE" dirty="0" smtClean="0"/>
              <a:t>oprichting per 1 januari 2019 van de “Interregionale” die het federale FAMIFED-kadaster overneemt</a:t>
            </a:r>
          </a:p>
          <a:p>
            <a:pPr lvl="1"/>
            <a:r>
              <a:rPr lang="nl-BE" dirty="0"/>
              <a:t>u</a:t>
            </a:r>
            <a:r>
              <a:rPr lang="nl-BE" dirty="0" smtClean="0"/>
              <a:t>itwerken van nieuwe gegevensuitwisselingen: </a:t>
            </a:r>
            <a:r>
              <a:rPr lang="nl-BE" dirty="0" err="1" smtClean="0"/>
              <a:t>inproductiestelling</a:t>
            </a:r>
            <a:r>
              <a:rPr lang="nl-BE" dirty="0" smtClean="0"/>
              <a:t> van </a:t>
            </a:r>
            <a:r>
              <a:rPr lang="nl-BE" dirty="0" err="1" smtClean="0"/>
              <a:t>webservice</a:t>
            </a:r>
            <a:r>
              <a:rPr lang="nl-BE" dirty="0" smtClean="0"/>
              <a:t> “</a:t>
            </a:r>
            <a:r>
              <a:rPr lang="nl-BE" dirty="0" err="1" smtClean="0"/>
              <a:t>ChildBenefits</a:t>
            </a:r>
            <a:r>
              <a:rPr lang="nl-BE" dirty="0" smtClean="0"/>
              <a:t>” eind 2018</a:t>
            </a:r>
            <a:endParaRPr lang="fr-BE" dirty="0" smtClean="0"/>
          </a:p>
        </p:txBody>
      </p:sp>
      <p:sp>
        <p:nvSpPr>
          <p:cNvPr id="4" name="Slide Number Placeholder 3"/>
          <p:cNvSpPr>
            <a:spLocks noGrp="1"/>
          </p:cNvSpPr>
          <p:nvPr>
            <p:ph type="sldNum" sz="quarter" idx="10"/>
          </p:nvPr>
        </p:nvSpPr>
        <p:spPr/>
        <p:txBody>
          <a:bodyPr/>
          <a:lstStyle/>
          <a:p>
            <a:pPr lvl="0"/>
            <a:fld id="{33EB56E7-7BE6-4063-BC65-FDE3F4819DE3}" type="slidenum">
              <a:rPr lang="en-GB" noProof="0" smtClean="0"/>
              <a:pPr lvl="0"/>
              <a:t>8</a:t>
            </a:fld>
            <a:endParaRPr lang="en-GB" noProof="0" dirty="0"/>
          </a:p>
        </p:txBody>
      </p:sp>
    </p:spTree>
    <p:extLst>
      <p:ext uri="{BB962C8B-B14F-4D97-AF65-F5344CB8AC3E}">
        <p14:creationId xmlns:p14="http://schemas.microsoft.com/office/powerpoint/2010/main" val="3662845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9</a:t>
            </a:fld>
            <a:endParaRPr lang="en-GB" dirty="0"/>
          </a:p>
        </p:txBody>
      </p:sp>
      <p:sp>
        <p:nvSpPr>
          <p:cNvPr id="7" name="Content Placeholder 6"/>
          <p:cNvSpPr>
            <a:spLocks noGrp="1"/>
          </p:cNvSpPr>
          <p:nvPr>
            <p:ph idx="1"/>
          </p:nvPr>
        </p:nvSpPr>
        <p:spPr>
          <a:xfrm>
            <a:off x="457200" y="620688"/>
            <a:ext cx="8229600" cy="5112568"/>
          </a:xfrm>
        </p:spPr>
        <p:txBody>
          <a:bodyPr/>
          <a:lstStyle/>
          <a:p>
            <a:pPr algn="ctr">
              <a:buFont typeface="Calibri" panose="020F0502020204030204" pitchFamily="34" charset="0"/>
              <a:buChar char="˃"/>
            </a:pPr>
            <a:r>
              <a:rPr lang="nl-BE" sz="2800" dirty="0" smtClean="0">
                <a:solidFill>
                  <a:srgbClr val="0082B8"/>
                </a:solidFill>
              </a:rPr>
              <a:t>tijdslijn </a:t>
            </a:r>
            <a:r>
              <a:rPr lang="nl-BE" sz="2800" dirty="0">
                <a:solidFill>
                  <a:srgbClr val="0082B8"/>
                </a:solidFill>
              </a:rPr>
              <a:t>regionalisering kinderbijslag</a:t>
            </a:r>
          </a:p>
          <a:p>
            <a:pPr>
              <a:buFont typeface="Calibri" panose="020F0502020204030204" pitchFamily="34" charset="0"/>
              <a:buChar char="˃"/>
            </a:pPr>
            <a:endParaRPr lang="nl-BE" dirty="0">
              <a:solidFill>
                <a:srgbClr val="0082B8"/>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219335178"/>
              </p:ext>
            </p:extLst>
          </p:nvPr>
        </p:nvGraphicFramePr>
        <p:xfrm>
          <a:off x="323528" y="1628800"/>
          <a:ext cx="8484421" cy="3888432"/>
        </p:xfrm>
        <a:graphic>
          <a:graphicData uri="http://schemas.openxmlformats.org/presentationml/2006/ole">
            <mc:AlternateContent xmlns:mc="http://schemas.openxmlformats.org/markup-compatibility/2006">
              <mc:Choice xmlns:v="urn:schemas-microsoft-com:vml" Requires="v">
                <p:oleObj spid="_x0000_s1267" name="Visio" r:id="rId3" imgW="9867089" imgH="4529138" progId="Visio.Drawing.11">
                  <p:embed/>
                </p:oleObj>
              </mc:Choice>
              <mc:Fallback>
                <p:oleObj name="Visio" r:id="rId3" imgW="9867089" imgH="4529138" progId="Visio.Drawing.11">
                  <p:embed/>
                  <p:pic>
                    <p:nvPicPr>
                      <p:cNvPr id="8" name="Object 7"/>
                      <p:cNvPicPr>
                        <a:picLocks noChangeAspect="1" noChangeArrowheads="1"/>
                      </p:cNvPicPr>
                      <p:nvPr/>
                    </p:nvPicPr>
                    <p:blipFill>
                      <a:blip r:embed="rId4"/>
                      <a:srcRect/>
                      <a:stretch>
                        <a:fillRect/>
                      </a:stretch>
                    </p:blipFill>
                    <p:spPr bwMode="auto">
                      <a:xfrm>
                        <a:off x="323528" y="1628800"/>
                        <a:ext cx="8484421" cy="3888432"/>
                      </a:xfrm>
                      <a:prstGeom prst="rect">
                        <a:avLst/>
                      </a:prstGeom>
                      <a:noFill/>
                    </p:spPr>
                  </p:pic>
                </p:oleObj>
              </mc:Fallback>
            </mc:AlternateContent>
          </a:graphicData>
        </a:graphic>
      </p:graphicFrame>
    </p:spTree>
    <p:extLst>
      <p:ext uri="{BB962C8B-B14F-4D97-AF65-F5344CB8AC3E}">
        <p14:creationId xmlns:p14="http://schemas.microsoft.com/office/powerpoint/2010/main" val="4039647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14420</TotalTime>
  <Words>4053</Words>
  <Application>Microsoft Office PowerPoint</Application>
  <PresentationFormat>On-screen Show (4:3)</PresentationFormat>
  <Paragraphs>679</Paragraphs>
  <Slides>68</Slides>
  <Notes>3</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68</vt:i4>
      </vt:variant>
    </vt:vector>
  </HeadingPairs>
  <TitlesOfParts>
    <vt:vector size="76" baseType="lpstr">
      <vt:lpstr>Arial</vt:lpstr>
      <vt:lpstr>Calibri</vt:lpstr>
      <vt:lpstr>Calibri Light</vt:lpstr>
      <vt:lpstr>Times New Roman</vt:lpstr>
      <vt:lpstr>Wingdings</vt:lpstr>
      <vt:lpstr>Office Theme</vt:lpstr>
      <vt:lpstr>1_Office Theme</vt:lpstr>
      <vt:lpstr>Visio</vt:lpstr>
      <vt:lpstr>PowerPoint Presentation</vt:lpstr>
      <vt:lpstr>Nos valeurs</vt:lpstr>
      <vt:lpstr>Facts &amp; Figures 2018</vt:lpstr>
      <vt:lpstr>Facts &amp; Figures 2018</vt:lpstr>
      <vt:lpstr>Facts &amp; Figures 2018</vt:lpstr>
      <vt:lpstr>Facts &amp; Figures 2018</vt:lpstr>
      <vt:lpstr>Facts &amp; Figures 2018</vt:lpstr>
      <vt:lpstr>Facts &amp; Figures 2018 </vt:lpstr>
      <vt:lpstr>PowerPoint Presentation</vt:lpstr>
      <vt:lpstr>Facts &amp; Figures 2018</vt:lpstr>
      <vt:lpstr>Facts &amp; Figures 2018</vt:lpstr>
      <vt:lpstr>Facts &amp; Figures 2018 </vt:lpstr>
      <vt:lpstr>Status G-Cloud Service Portfolio (23/11/2018) </vt:lpstr>
      <vt:lpstr>Facts &amp; Figures 2018 </vt:lpstr>
      <vt:lpstr>PowerPoint Presentation</vt:lpstr>
      <vt:lpstr>Facts &amp; Figures 2018 </vt:lpstr>
      <vt:lpstr>Facts &amp; Figures 2018 </vt:lpstr>
      <vt:lpstr>Facts &amp; Figures 2018 </vt:lpstr>
      <vt:lpstr>Facts &amp; Figures 2018 </vt:lpstr>
      <vt:lpstr>PowerPoint Presentation</vt:lpstr>
      <vt:lpstr>Bilan &amp; Perspectives </vt:lpstr>
      <vt:lpstr>Bilan &amp; Perspectives </vt:lpstr>
      <vt:lpstr>Bilan &amp; Perspective</vt:lpstr>
      <vt:lpstr>Only once - matrix </vt:lpstr>
      <vt:lpstr>Only once - matrix </vt:lpstr>
      <vt:lpstr>Only once - matrix</vt:lpstr>
      <vt:lpstr>Only once - matrix</vt:lpstr>
      <vt:lpstr>Bilan &amp; Perspectives</vt:lpstr>
      <vt:lpstr>Bilan &amp; Perspectives</vt:lpstr>
      <vt:lpstr>Bilan &amp; Perspectives</vt:lpstr>
      <vt:lpstr>Balans &amp; Perspectieven</vt:lpstr>
      <vt:lpstr>Balans &amp; Perspectieven</vt:lpstr>
      <vt:lpstr>Balans &amp; Perspectieven</vt:lpstr>
      <vt:lpstr>Bilan &amp; Perspectives</vt:lpstr>
      <vt:lpstr>Bilan &amp; Perspectives</vt:lpstr>
      <vt:lpstr>SSH - Objectifs</vt:lpstr>
      <vt:lpstr>SSH - Statuts sociaux</vt:lpstr>
      <vt:lpstr>SSH - Approche</vt:lpstr>
      <vt:lpstr>SSH - MyBEnefits </vt:lpstr>
      <vt:lpstr>Application mobile</vt:lpstr>
      <vt:lpstr>MyBEnefits.fgov.be</vt:lpstr>
      <vt:lpstr>Site web et application en ligne</vt:lpstr>
      <vt:lpstr>MyBEnefits - Planning </vt:lpstr>
      <vt:lpstr>App MyBEnefits</vt:lpstr>
      <vt:lpstr>eBox burger </vt:lpstr>
      <vt:lpstr>eBox burger </vt:lpstr>
      <vt:lpstr>eBox burger </vt:lpstr>
      <vt:lpstr>eBox burger </vt:lpstr>
      <vt:lpstr>Balans &amp; Perspectieven</vt:lpstr>
      <vt:lpstr>Bilan &amp; Perspectives</vt:lpstr>
      <vt:lpstr>Bilan &amp; Perspectives - G-Cloud</vt:lpstr>
      <vt:lpstr>Programme constitué de 9 Projets (1)</vt:lpstr>
      <vt:lpstr>Programme constitué de 9 Projets (2)</vt:lpstr>
      <vt:lpstr>G-Cloud : SoftwareReuse</vt:lpstr>
      <vt:lpstr>ReUse Competency Center </vt:lpstr>
      <vt:lpstr>Software ReUse Catalogue</vt:lpstr>
      <vt:lpstr>G-Cloud Service Platform - API Gateway</vt:lpstr>
      <vt:lpstr>G-Cloud Service Platform - API Gateway</vt:lpstr>
      <vt:lpstr>PowerPoint Presentation</vt:lpstr>
      <vt:lpstr>Bilan &amp; Perspectives </vt:lpstr>
      <vt:lpstr>Balans &amp; Perspectieven</vt:lpstr>
      <vt:lpstr>Balans &amp; Perspectieven</vt:lpstr>
      <vt:lpstr>PowerPoint Presentation</vt:lpstr>
      <vt:lpstr>Enkele strategische krachtlijnen 2019</vt:lpstr>
      <vt:lpstr>Enkele strategische krachtlijnen 2019</vt:lpstr>
      <vt:lpstr>Enkele strategische krachtlijnen 2019</vt:lpstr>
      <vt:lpstr>Enkele strategische krachtlijnen 2019</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Isabelle Leroy (KSZ-BCSS)</cp:lastModifiedBy>
  <cp:revision>787</cp:revision>
  <cp:lastPrinted>2019-01-23T13:55:34Z</cp:lastPrinted>
  <dcterms:created xsi:type="dcterms:W3CDTF">2013-03-05T07:37:33Z</dcterms:created>
  <dcterms:modified xsi:type="dcterms:W3CDTF">2019-01-25T10:13:14Z</dcterms:modified>
</cp:coreProperties>
</file>