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4"/>
  </p:handoutMasterIdLst>
  <p:sldIdLst>
    <p:sldId id="298" r:id="rId2"/>
    <p:sldId id="322" r:id="rId3"/>
    <p:sldId id="305" r:id="rId4"/>
    <p:sldId id="302" r:id="rId5"/>
    <p:sldId id="267" r:id="rId6"/>
    <p:sldId id="306" r:id="rId7"/>
    <p:sldId id="281" r:id="rId8"/>
    <p:sldId id="307" r:id="rId9"/>
    <p:sldId id="303" r:id="rId10"/>
    <p:sldId id="311" r:id="rId11"/>
    <p:sldId id="312" r:id="rId12"/>
    <p:sldId id="313" r:id="rId13"/>
    <p:sldId id="314" r:id="rId14"/>
    <p:sldId id="310" r:id="rId15"/>
    <p:sldId id="301" r:id="rId16"/>
    <p:sldId id="316" r:id="rId17"/>
    <p:sldId id="323" r:id="rId18"/>
    <p:sldId id="265" r:id="rId19"/>
    <p:sldId id="318" r:id="rId20"/>
    <p:sldId id="317" r:id="rId21"/>
    <p:sldId id="320" r:id="rId22"/>
    <p:sldId id="321" r:id="rId2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987" autoAdjust="0"/>
    <p:restoredTop sz="94662" autoAdjust="0"/>
  </p:normalViewPr>
  <p:slideViewPr>
    <p:cSldViewPr>
      <p:cViewPr varScale="1">
        <p:scale>
          <a:sx n="117" d="100"/>
          <a:sy n="117" d="100"/>
        </p:scale>
        <p:origin x="213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26409-BE34-4D03-B678-7264196503FF}" type="datetimeFigureOut">
              <a:rPr lang="fr-BE" smtClean="0"/>
              <a:t>23/01/2019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5F56B-2F4D-4EFA-A13F-AAD0EEA2AEF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37173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benefits.fgov.b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663825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911975" y="6453188"/>
            <a:ext cx="2133600" cy="293687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prstClr val="white">
                    <a:lumMod val="50000"/>
                  </a:prstClr>
                </a:solidFill>
              </a:rPr>
              <a:t>22/01/2015</a:t>
            </a:r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92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000" b="0">
                <a:solidFill>
                  <a:srgbClr val="0087B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/>
            </a:lvl1pPr>
            <a:lvl2pPr marL="742950" indent="-285750">
              <a:buFont typeface="Calibri" panose="020F0502020204030204" pitchFamily="34" charset="0"/>
              <a:buChar char="-"/>
              <a:defRPr sz="2000"/>
            </a:lvl2pPr>
            <a:lvl3pPr>
              <a:defRPr sz="1600"/>
            </a:lvl3pPr>
            <a:lvl4pPr marL="1600200" indent="-228600">
              <a:buFont typeface="Calibri" panose="020F0502020204030204" pitchFamily="34" charset="0"/>
              <a:buChar char="-"/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1"/>
          </p:nvPr>
        </p:nvSpPr>
        <p:spPr>
          <a:xfrm>
            <a:off x="468313" y="63817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26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2FE2F-7D45-439B-A76C-7ED3EBF3ADED}" type="slidenum">
              <a:rPr lang="en-GB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1"/>
          </p:nvPr>
        </p:nvSpPr>
        <p:spPr>
          <a:xfrm>
            <a:off x="468313" y="63817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50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000" b="0">
                <a:solidFill>
                  <a:srgbClr val="0087B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3B685-A2AB-4518-B31A-1C8B277EB988}" type="slidenum">
              <a:rPr lang="en-GB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1"/>
          </p:nvPr>
        </p:nvSpPr>
        <p:spPr>
          <a:xfrm>
            <a:off x="468313" y="63817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900113" y="1341438"/>
            <a:ext cx="741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19256" cy="1296144"/>
          </a:xfrm>
          <a:ln w="19050">
            <a:solidFill>
              <a:srgbClr val="0082B8"/>
            </a:solidFill>
          </a:ln>
        </p:spPr>
        <p:txBody>
          <a:bodyPr/>
          <a:lstStyle>
            <a:lvl1pPr marL="0" indent="0" algn="ctr">
              <a:buNone/>
              <a:defRPr lang="en-US" altLang="en-US" sz="3200" kern="1200" dirty="0" smtClean="0">
                <a:solidFill>
                  <a:srgbClr val="0078B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alt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81544-C7E5-4496-85B9-B0A4BDFE3E45}" type="slidenum">
              <a:rPr lang="en-GB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1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 userDrawn="1"/>
        </p:nvSpPr>
        <p:spPr bwMode="auto">
          <a:xfrm>
            <a:off x="2411760" y="476672"/>
            <a:ext cx="4679875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3000" dirty="0" smtClean="0">
                <a:solidFill>
                  <a:srgbClr val="0070C0"/>
                </a:solidFill>
                <a:cs typeface="Arial" charset="0"/>
                <a:sym typeface="Arial" charset="0"/>
                <a:hlinkClick r:id="rId2"/>
              </a:rPr>
              <a:t>www.mybenefits.fgov.be</a:t>
            </a:r>
            <a:endParaRPr lang="fr-BE" sz="3000" dirty="0" smtClean="0">
              <a:solidFill>
                <a:srgbClr val="0070C0"/>
              </a:solidFill>
              <a:cs typeface="Arial" charset="0"/>
              <a:sym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BE" sz="1600" dirty="0" smtClean="0">
              <a:solidFill>
                <a:srgbClr val="0D0D0D"/>
              </a:solidFill>
              <a:cs typeface="Arial" charset="0"/>
              <a:sym typeface="Arial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0997E-C732-4EF4-9679-8436FE3692AD}" type="slidenum">
              <a:rPr lang="en-GB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81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908A-FD6B-4A5D-B601-ADDB9BC7EF3A}" type="datetime1">
              <a:rPr lang="nl-BE" smtClean="0"/>
              <a:t>23/01/2019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63719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29" name="TextBox 7"/>
          <p:cNvSpPr txBox="1">
            <a:spLocks noChangeArrowheads="1"/>
          </p:cNvSpPr>
          <p:nvPr userDrawn="1"/>
        </p:nvSpPr>
        <p:spPr bwMode="auto">
          <a:xfrm>
            <a:off x="468313" y="6678613"/>
            <a:ext cx="7559675" cy="179387"/>
          </a:xfrm>
          <a:prstGeom prst="rect">
            <a:avLst/>
          </a:prstGeom>
          <a:solidFill>
            <a:srgbClr val="0080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3900" y="6489700"/>
            <a:ext cx="750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676CE1-14E3-46A9-BAE8-13AD1D1AD5EB}" type="slidenum">
              <a:rPr lang="en-GB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7" name="Content Placeholder 3" descr="image00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2630"/>
            <a:ext cx="938303" cy="92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02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benefits.fgov.be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90862"/>
            <a:ext cx="8229600" cy="922114"/>
          </a:xfrm>
        </p:spPr>
        <p:txBody>
          <a:bodyPr>
            <a:normAutofit/>
          </a:bodyPr>
          <a:lstStyle/>
          <a:p>
            <a:r>
              <a:rPr lang="fr-FR" sz="4800"/>
              <a:t>MyBEnefits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780928"/>
            <a:ext cx="6984776" cy="5112568"/>
          </a:xfrm>
        </p:spPr>
        <p:txBody>
          <a:bodyPr/>
          <a:lstStyle/>
          <a:p>
            <a:endParaRPr lang="fr-BE" altLang="en-US" dirty="0" smtClean="0">
              <a:sym typeface="Arial" charset="0"/>
            </a:endParaRPr>
          </a:p>
          <a:p>
            <a:pPr marL="0" indent="0" algn="ctr">
              <a:buNone/>
            </a:pPr>
            <a:r>
              <a:rPr lang="fr-FR" sz="3600" dirty="0">
                <a:sym typeface="Arial" charset="0"/>
              </a:rPr>
              <a:t>Présentation - </a:t>
            </a:r>
            <a:r>
              <a:rPr lang="fr-FR" sz="3600" dirty="0" smtClean="0">
                <a:sym typeface="Arial" charset="0"/>
              </a:rPr>
              <a:t>23/1/2019</a:t>
            </a:r>
            <a:endParaRPr lang="fr-FR" sz="3600" dirty="0">
              <a:sym typeface="Arial" charset="0"/>
            </a:endParaRPr>
          </a:p>
          <a:p>
            <a:pPr marL="0" indent="0" algn="ctr">
              <a:buNone/>
            </a:pPr>
            <a:endParaRPr lang="fr-BE" altLang="en-US" sz="3600" dirty="0" smtClean="0">
              <a:sym typeface="Arial" charset="0"/>
            </a:endParaRPr>
          </a:p>
          <a:p>
            <a:pPr marL="0" indent="0" algn="ctr">
              <a:buNone/>
            </a:pPr>
            <a:r>
              <a:rPr lang="fr-FR" sz="2800" dirty="0">
                <a:sym typeface="Arial" charset="0"/>
              </a:rPr>
              <a:t>Automatisation et simplification de l'octroi </a:t>
            </a:r>
            <a:r>
              <a:rPr lang="fr-FR" sz="2800" dirty="0" smtClean="0">
                <a:sym typeface="Arial" charset="0"/>
              </a:rPr>
              <a:t/>
            </a:r>
            <a:br>
              <a:rPr lang="fr-FR" sz="2800" dirty="0" smtClean="0">
                <a:sym typeface="Arial" charset="0"/>
              </a:rPr>
            </a:br>
            <a:r>
              <a:rPr lang="fr-FR" sz="2800" dirty="0" smtClean="0">
                <a:sym typeface="Arial" charset="0"/>
              </a:rPr>
              <a:t>des </a:t>
            </a:r>
            <a:r>
              <a:rPr lang="fr-FR" sz="2800" dirty="0">
                <a:sym typeface="Arial" charset="0"/>
              </a:rPr>
              <a:t>droits sociaux complémentaires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8178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Nouveau - complémentaire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7571184" cy="51125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2600" dirty="0">
                <a:solidFill>
                  <a:srgbClr val="0070C0"/>
                </a:solidFill>
              </a:rPr>
              <a:t>Le citoyen peut </a:t>
            </a:r>
            <a:r>
              <a:rPr lang="fr-FR" sz="2600" b="1" u="sng" dirty="0">
                <a:solidFill>
                  <a:srgbClr val="0070C0"/>
                </a:solidFill>
              </a:rPr>
              <a:t>lui-même</a:t>
            </a:r>
            <a:r>
              <a:rPr lang="fr-FR" sz="2600" dirty="0">
                <a:solidFill>
                  <a:srgbClr val="0070C0"/>
                </a:solidFill>
              </a:rPr>
              <a:t> consulter et démontrer son statut social</a:t>
            </a:r>
          </a:p>
          <a:p>
            <a:endParaRPr lang="fr-FR" altLang="en-US" sz="1800" dirty="0" smtClean="0">
              <a:sym typeface="Arial" charset="0"/>
            </a:endParaRPr>
          </a:p>
          <a:p>
            <a:r>
              <a:rPr lang="fr-FR" dirty="0"/>
              <a:t>Outil en ligne : permet au citoyen de consulter lui-même son statut social</a:t>
            </a:r>
          </a:p>
          <a:p>
            <a:pPr lvl="1"/>
            <a:r>
              <a:rPr lang="fr-FR" dirty="0"/>
              <a:t>Démontrer plus facilement son statut, afin d'obtenir des droits complémentaires </a:t>
            </a:r>
          </a:p>
          <a:p>
            <a:pPr lvl="1"/>
            <a:endParaRPr lang="fr-FR" altLang="en-US" sz="1800" dirty="0" smtClean="0">
              <a:sym typeface="Arial" charset="0"/>
            </a:endParaRPr>
          </a:p>
          <a:p>
            <a:r>
              <a:rPr lang="fr-FR" dirty="0"/>
              <a:t>Utilisateurs professionnels : </a:t>
            </a:r>
          </a:p>
          <a:p>
            <a:pPr lvl="1">
              <a:spcAft>
                <a:spcPts val="400"/>
              </a:spcAft>
            </a:pPr>
            <a:r>
              <a:rPr lang="fr-FR" dirty="0"/>
              <a:t>Acteurs qui ne travaillent pas directement avec la BCSS (ex. : </a:t>
            </a:r>
            <a:r>
              <a:rPr lang="fr-FR" dirty="0" smtClean="0"/>
              <a:t>centres sportifs</a:t>
            </a:r>
            <a:r>
              <a:rPr lang="fr-FR" dirty="0"/>
              <a:t>, garderies, musées, centres de loisirs, parcs récréatifs...)</a:t>
            </a:r>
          </a:p>
          <a:p>
            <a:pPr lvl="1">
              <a:spcAft>
                <a:spcPts val="400"/>
              </a:spcAft>
            </a:pPr>
            <a:r>
              <a:rPr lang="fr-FR" dirty="0"/>
              <a:t>Acteurs qui ne disposent pas (encore) d'un flux de données automatique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(</a:t>
            </a:r>
            <a:r>
              <a:rPr lang="fr-FR" dirty="0"/>
              <a:t>ex. : carte accompagnateur de la SNCB, assistance juridique pro deo, réduction de la taxe communale...)  </a:t>
            </a:r>
          </a:p>
          <a:p>
            <a:pPr lvl="1">
              <a:spcAft>
                <a:spcPts val="400"/>
              </a:spcAft>
            </a:pPr>
            <a:r>
              <a:rPr lang="fr-FR" dirty="0"/>
              <a:t>Contrôle </a:t>
            </a:r>
            <a:r>
              <a:rPr lang="fr-FR" dirty="0" smtClean="0"/>
              <a:t>des </a:t>
            </a:r>
            <a:r>
              <a:rPr lang="fr-FR" dirty="0"/>
              <a:t>données actuelles / très récentes</a:t>
            </a:r>
          </a:p>
          <a:p>
            <a:pPr lvl="1"/>
            <a:r>
              <a:rPr lang="fr-FR" dirty="0"/>
              <a:t>Pas d'intégration technique requise</a:t>
            </a:r>
          </a:p>
          <a:p>
            <a:pPr lvl="1"/>
            <a:endParaRPr lang="en-US" sz="1800" dirty="0"/>
          </a:p>
          <a:p>
            <a:r>
              <a:rPr lang="fr-FR" dirty="0"/>
              <a:t>Solution via une </a:t>
            </a:r>
            <a:r>
              <a:rPr lang="fr-FR" dirty="0" err="1"/>
              <a:t>app</a:t>
            </a:r>
            <a:r>
              <a:rPr lang="fr-FR" dirty="0"/>
              <a:t> mobile et une application web</a:t>
            </a:r>
          </a:p>
          <a:p>
            <a:pPr lvl="1">
              <a:buFontTx/>
              <a:buChar char="-"/>
            </a:pPr>
            <a:r>
              <a:rPr lang="fr-FR" dirty="0"/>
              <a:t>Statut social connu du citoyen </a:t>
            </a:r>
          </a:p>
          <a:p>
            <a:pPr lvl="1">
              <a:buFontTx/>
              <a:buChar char="-"/>
            </a:pPr>
            <a:r>
              <a:rPr lang="fr-FR" dirty="0"/>
              <a:t>À terme : + membres de la famille de moins de 13 ans</a:t>
            </a: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43900" y="6489700"/>
            <a:ext cx="75088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F1E79-8225-48A0-95BD-5254C3720E2D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000" b="0" i="0" u="none" strike="noStrike" kern="1200" cap="none" spc="0" normalizeH="0" baseline="0" noProof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89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App mobile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43900" y="6489700"/>
            <a:ext cx="75088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F1E79-8225-48A0-95BD-5254C3720E2D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000" b="0" i="0" u="none" strike="noStrike" kern="1200" cap="none" spc="0" normalizeH="0" baseline="0" noProof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pPr marL="0" indent="0">
              <a:buNone/>
            </a:pPr>
            <a:endParaRPr lang="fr-BE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8141" y="1196976"/>
            <a:ext cx="2467995" cy="432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3080" y="5904634"/>
            <a:ext cx="7038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 Disponible pour les appareils </a:t>
            </a:r>
            <a:r>
              <a:rPr lang="fr-FR" dirty="0" smtClean="0"/>
              <a:t>Android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472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849061"/>
            <a:ext cx="5226149" cy="5823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Site web et application en ligne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43900" y="6489700"/>
            <a:ext cx="75088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F1E79-8225-48A0-95BD-5254C3720E2D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000" b="0" i="0" u="none" strike="noStrike" kern="1200" cap="none" spc="0" normalizeH="0" baseline="0" noProof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4509120"/>
            <a:ext cx="3528392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Pour PC, tablette ou smartphone</a:t>
            </a:r>
          </a:p>
          <a:p>
            <a:pPr marL="285750" indent="-285750">
              <a:buFontTx/>
              <a:buChar char="-"/>
            </a:pPr>
            <a:r>
              <a:rPr lang="fr-FR" dirty="0"/>
              <a:t>Peut imprimer une attestation</a:t>
            </a:r>
          </a:p>
        </p:txBody>
      </p:sp>
    </p:spTree>
    <p:extLst>
      <p:ext uri="{BB962C8B-B14F-4D97-AF65-F5344CB8AC3E}">
        <p14:creationId xmlns:p14="http://schemas.microsoft.com/office/powerpoint/2010/main" val="54833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Planning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147248" cy="5112568"/>
          </a:xfrm>
        </p:spPr>
        <p:txBody>
          <a:bodyPr>
            <a:normAutofit/>
          </a:bodyPr>
          <a:lstStyle/>
          <a:p>
            <a:endParaRPr lang="fr-BE" dirty="0" smtClean="0"/>
          </a:p>
          <a:p>
            <a:r>
              <a:rPr lang="fr-FR" dirty="0" err="1"/>
              <a:t>L'app</a:t>
            </a:r>
            <a:r>
              <a:rPr lang="fr-FR" dirty="0"/>
              <a:t> et le site web mobile sont </a:t>
            </a:r>
            <a:r>
              <a:rPr lang="fr-FR" u="sng" dirty="0"/>
              <a:t>maintenant</a:t>
            </a:r>
            <a:r>
              <a:rPr lang="fr-FR" dirty="0"/>
              <a:t> accessibles au </a:t>
            </a:r>
            <a:r>
              <a:rPr lang="fr-FR" dirty="0" smtClean="0"/>
              <a:t>public</a:t>
            </a:r>
            <a:endParaRPr lang="fr-FR" dirty="0"/>
          </a:p>
          <a:p>
            <a:pPr marL="400050" lvl="1" indent="0">
              <a:buNone/>
            </a:pP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 App disponible via Play Store (Android</a:t>
            </a:r>
            <a:r>
              <a:rPr lang="fr-FR" dirty="0" smtClean="0"/>
              <a:t>)</a:t>
            </a:r>
            <a:endParaRPr lang="fr-FR" dirty="0"/>
          </a:p>
          <a:p>
            <a:pPr marL="400050" lvl="1" indent="0">
              <a:buNone/>
            </a:pP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 Site web accessible aux appareils mobiles via </a:t>
            </a:r>
            <a:r>
              <a:rPr lang="fr-FR" dirty="0">
                <a:solidFill>
                  <a:srgbClr val="0070C0"/>
                </a:solidFill>
                <a:hlinkClick r:id="rId2"/>
              </a:rPr>
              <a:t>www.mybenefits.fgov.be</a:t>
            </a:r>
          </a:p>
          <a:p>
            <a:pPr marL="400050" lvl="1" indent="0">
              <a:buNone/>
            </a:pPr>
            <a:endParaRPr lang="fr-BE" dirty="0" smtClean="0"/>
          </a:p>
          <a:p>
            <a:r>
              <a:rPr lang="fr-FR" dirty="0"/>
              <a:t>Fonctionnalités supplémentaires prévues pour la phase suivante :</a:t>
            </a:r>
          </a:p>
          <a:p>
            <a:pPr lvl="1"/>
            <a:r>
              <a:rPr lang="fr-FR" dirty="0"/>
              <a:t>Demander un statut pour un enfant de moins de 13 ans au sein de la propre famille</a:t>
            </a:r>
          </a:p>
          <a:p>
            <a:pPr lvl="1"/>
            <a:r>
              <a:rPr lang="fr-FR" dirty="0"/>
              <a:t>Sauvegarder localement le code QR et le code numérique (sans connexion </a:t>
            </a:r>
            <a:r>
              <a:rPr lang="fr-FR" dirty="0" smtClean="0"/>
              <a:t>internet</a:t>
            </a:r>
            <a:r>
              <a:rPr lang="fr-FR" dirty="0"/>
              <a:t>) et l'utiliser pendant la période de validité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43900" y="6489700"/>
            <a:ext cx="75088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F1E79-8225-48A0-95BD-5254C3720E2D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000" b="0" i="0" u="none" strike="noStrike" kern="1200" cap="none" spc="0" normalizeH="0" baseline="0" noProof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37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Comment cela fonctionne-t-il techniquement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5112568"/>
          </a:xfrm>
        </p:spPr>
        <p:txBody>
          <a:bodyPr>
            <a:normAutofit/>
          </a:bodyPr>
          <a:lstStyle/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marL="0" indent="0" algn="ctr">
              <a:buNone/>
            </a:pPr>
            <a:r>
              <a:rPr lang="fr-FR" sz="2800"/>
              <a:t>Frank Robben, administrateur général de la BCSS</a:t>
            </a:r>
          </a:p>
        </p:txBody>
      </p:sp>
    </p:spTree>
    <p:extLst>
      <p:ext uri="{BB962C8B-B14F-4D97-AF65-F5344CB8AC3E}">
        <p14:creationId xmlns:p14="http://schemas.microsoft.com/office/powerpoint/2010/main" val="36984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48" t="1023" r="6141" b="20218"/>
          <a:stretch/>
        </p:blipFill>
        <p:spPr>
          <a:xfrm>
            <a:off x="-36512" y="1340767"/>
            <a:ext cx="9217024" cy="55446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5517232"/>
            <a:ext cx="7056784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b="1">
                <a:solidFill>
                  <a:schemeClr val="bg1"/>
                </a:solidFill>
              </a:rPr>
              <a:t>2 modes d'utilisation : Citoyen / Professionnel</a:t>
            </a:r>
          </a:p>
        </p:txBody>
      </p:sp>
    </p:spTree>
    <p:extLst>
      <p:ext uri="{BB962C8B-B14F-4D97-AF65-F5344CB8AC3E}">
        <p14:creationId xmlns:p14="http://schemas.microsoft.com/office/powerpoint/2010/main" val="28806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Démo – App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84784"/>
            <a:ext cx="782519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8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Démo – </a:t>
            </a:r>
            <a:r>
              <a:rPr lang="fr-FR" dirty="0" err="1" smtClean="0"/>
              <a:t>WebApp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84784"/>
            <a:ext cx="782519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8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2014537"/>
            <a:ext cx="1512168" cy="1311008"/>
          </a:xfrm>
          <a:prstGeom prst="rect">
            <a:avLst/>
          </a:prstGeom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fr-FR"/>
              <a:t>Connexion sécurisée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925" y="1092200"/>
            <a:ext cx="8640763" cy="5424488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fr-BE" dirty="0" smtClean="0"/>
          </a:p>
          <a:p>
            <a:pPr marL="0" indent="0">
              <a:buNone/>
              <a:defRPr/>
            </a:pPr>
            <a:r>
              <a:rPr lang="fr-FR" dirty="0">
                <a:solidFill>
                  <a:srgbClr val="0070C0"/>
                </a:solidFill>
              </a:rPr>
              <a:t>Informations sensibles en matière de vie privée : niveau de sécurité suffisamment élevé</a:t>
            </a:r>
          </a:p>
          <a:p>
            <a:pPr lvl="1">
              <a:defRPr/>
            </a:pPr>
            <a:r>
              <a:rPr lang="fr-FR" dirty="0" err="1"/>
              <a:t>e-ID</a:t>
            </a:r>
            <a:endParaRPr lang="fr-FR" dirty="0"/>
          </a:p>
          <a:p>
            <a:pPr lvl="1">
              <a:defRPr/>
            </a:pPr>
            <a:r>
              <a:rPr lang="fr-FR" dirty="0"/>
              <a:t>ITSME </a:t>
            </a:r>
          </a:p>
          <a:p>
            <a:pPr lvl="1">
              <a:defRPr/>
            </a:pPr>
            <a:r>
              <a:rPr lang="fr-FR" dirty="0"/>
              <a:t>Time-</a:t>
            </a:r>
            <a:r>
              <a:rPr lang="fr-FR" dirty="0" err="1"/>
              <a:t>based</a:t>
            </a:r>
            <a:r>
              <a:rPr lang="fr-FR" dirty="0"/>
              <a:t> One-Time </a:t>
            </a:r>
            <a:r>
              <a:rPr lang="fr-FR" dirty="0" err="1"/>
              <a:t>Password</a:t>
            </a:r>
            <a:r>
              <a:rPr lang="fr-FR" dirty="0"/>
              <a:t> </a:t>
            </a:r>
          </a:p>
          <a:p>
            <a:pPr lvl="1">
              <a:defRPr/>
            </a:pPr>
            <a:endParaRPr lang="fr-BE" dirty="0">
              <a:solidFill>
                <a:schemeClr val="accent1"/>
              </a:solidFill>
            </a:endParaRPr>
          </a:p>
          <a:p>
            <a:pPr marL="0" indent="0">
              <a:buNone/>
              <a:defRPr/>
            </a:pPr>
            <a:r>
              <a:rPr lang="fr-FR" dirty="0">
                <a:solidFill>
                  <a:srgbClr val="0070C0"/>
                </a:solidFill>
              </a:rPr>
              <a:t>Citoyen : identification nécessaire</a:t>
            </a:r>
          </a:p>
          <a:p>
            <a:pPr lvl="1">
              <a:defRPr/>
            </a:pPr>
            <a:r>
              <a:rPr lang="fr-FR" dirty="0"/>
              <a:t>Consulter le statut </a:t>
            </a:r>
          </a:p>
          <a:p>
            <a:pPr lvl="1">
              <a:defRPr/>
            </a:pPr>
            <a:r>
              <a:rPr lang="fr-FR" dirty="0"/>
              <a:t>Créer un code QR / </a:t>
            </a:r>
            <a:r>
              <a:rPr lang="fr-FR" dirty="0" smtClean="0"/>
              <a:t>l’imprimer </a:t>
            </a:r>
            <a:r>
              <a:rPr lang="fr-FR" dirty="0"/>
              <a:t>le cas échéant (uniquement via le site web)</a:t>
            </a:r>
          </a:p>
          <a:p>
            <a:pPr marL="0" indent="0">
              <a:buNone/>
              <a:defRPr/>
            </a:pPr>
            <a:endParaRPr lang="fr-BE" dirty="0">
              <a:solidFill>
                <a:schemeClr val="accent1"/>
              </a:solidFill>
            </a:endParaRPr>
          </a:p>
          <a:p>
            <a:pPr marL="0" indent="0">
              <a:buNone/>
              <a:defRPr/>
            </a:pPr>
            <a:r>
              <a:rPr lang="fr-FR" dirty="0">
                <a:solidFill>
                  <a:srgbClr val="0070C0"/>
                </a:solidFill>
              </a:rPr>
              <a:t>Professionnel : pas </a:t>
            </a:r>
            <a:r>
              <a:rPr lang="fr-FR" dirty="0" smtClean="0">
                <a:solidFill>
                  <a:srgbClr val="0070C0"/>
                </a:solidFill>
              </a:rPr>
              <a:t>d’identification nécessaire</a:t>
            </a:r>
            <a:endParaRPr lang="fr-FR" dirty="0">
              <a:solidFill>
                <a:srgbClr val="0070C0"/>
              </a:solidFill>
            </a:endParaRPr>
          </a:p>
          <a:p>
            <a:pPr lvl="1">
              <a:defRPr/>
            </a:pPr>
            <a:r>
              <a:rPr lang="fr-FR" dirty="0"/>
              <a:t>Lire le code QR / </a:t>
            </a:r>
            <a:r>
              <a:rPr lang="fr-FR" dirty="0" smtClean="0"/>
              <a:t>le code unique</a:t>
            </a:r>
            <a:endParaRPr lang="fr-FR" dirty="0"/>
          </a:p>
          <a:p>
            <a:pPr lvl="1">
              <a:defRPr/>
            </a:pPr>
            <a:r>
              <a:rPr lang="fr-FR" dirty="0"/>
              <a:t>Informations minimales : statut, code postal, chiffre de contrôle du NRN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43900" y="6489700"/>
            <a:ext cx="750888" cy="365125"/>
          </a:xfrm>
        </p:spPr>
        <p:txBody>
          <a:bodyPr/>
          <a:lstStyle/>
          <a:p>
            <a:pPr>
              <a:defRPr/>
            </a:pPr>
            <a:fld id="{E0ECAA3E-CFBF-4E71-990E-D154BAE6F169}" type="slidenum">
              <a:rPr lang="en-GB" smtClean="0"/>
              <a:pPr>
                <a:defRPr/>
              </a:pPr>
              <a:t>18</a:t>
            </a:fld>
            <a:endParaRPr lang="en-GB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2098576"/>
            <a:ext cx="2581108" cy="105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8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Consulter et créer un code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340768"/>
            <a:ext cx="3029069" cy="5040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376079"/>
            <a:ext cx="4181282" cy="484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8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Pourquoi MyBEnefits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96752"/>
            <a:ext cx="7992888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fr-FR" sz="2800" dirty="0"/>
              <a:t>Maggie De Block</a:t>
            </a:r>
          </a:p>
          <a:p>
            <a:pPr marL="0" indent="0" algn="ctr">
              <a:buNone/>
            </a:pPr>
            <a:r>
              <a:rPr lang="fr-FR" dirty="0"/>
              <a:t>Ministre des Affaires sociales et de la Santé publique</a:t>
            </a:r>
          </a:p>
          <a:p>
            <a:pPr marL="0" indent="0" algn="ctr">
              <a:buNone/>
            </a:pPr>
            <a:r>
              <a:rPr lang="fr-FR" dirty="0"/>
              <a:t>et de l'Asile et de la Migration</a:t>
            </a:r>
          </a:p>
          <a:p>
            <a:pPr marL="0" indent="0" algn="ctr">
              <a:buNone/>
            </a:pPr>
            <a:endParaRPr lang="nl-NL" sz="2800" dirty="0"/>
          </a:p>
          <a:p>
            <a:pPr marL="0" indent="0" algn="ctr">
              <a:buNone/>
            </a:pPr>
            <a:r>
              <a:rPr lang="fr-FR" sz="2800" dirty="0"/>
              <a:t>Philippe De Backer</a:t>
            </a:r>
          </a:p>
          <a:p>
            <a:pPr marL="0" indent="0" algn="ctr">
              <a:buNone/>
            </a:pPr>
            <a:r>
              <a:rPr lang="fr-FR" dirty="0"/>
              <a:t>Ministre de l'Agenda numérique, chargé de la Simplification administrative, de la Lutte contre la fraude sociale,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de </a:t>
            </a:r>
            <a:r>
              <a:rPr lang="fr-FR" dirty="0"/>
              <a:t>la Protection de la vie privée et de la Mer du Nord </a:t>
            </a:r>
          </a:p>
          <a:p>
            <a:pPr marL="0" indent="0" algn="ctr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519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Professionnel - Consultation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268760"/>
            <a:ext cx="3008818" cy="49792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62" y="1268760"/>
            <a:ext cx="3736795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Que disent les utilisateurs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196752"/>
            <a:ext cx="7211144" cy="511256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fr-FR" dirty="0" err="1"/>
              <a:t>Eric</a:t>
            </a:r>
            <a:r>
              <a:rPr lang="fr-FR" dirty="0"/>
              <a:t> Lecomte</a:t>
            </a:r>
          </a:p>
          <a:p>
            <a:pPr marL="457200" lvl="1" indent="0">
              <a:buNone/>
            </a:pPr>
            <a:r>
              <a:rPr lang="fr-FR" dirty="0"/>
              <a:t>Expert expérimenté, </a:t>
            </a:r>
            <a:r>
              <a:rPr lang="fr-FR" dirty="0" smtClean="0"/>
              <a:t>SPP </a:t>
            </a:r>
            <a:r>
              <a:rPr lang="fr-FR" dirty="0"/>
              <a:t>Intégration sociale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88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Des questions ?</a:t>
            </a:r>
          </a:p>
        </p:txBody>
      </p:sp>
      <p:pic>
        <p:nvPicPr>
          <p:cNvPr id="4" name="Picture 2" descr="http://fr.hdyo.org/assets/ask-question-2-ce96e3e01c85a38a0d39c61cfae6d42c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4112" y="1844824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91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25344"/>
          </a:xfrm>
          <a:prstGeom prst="rect">
            <a:avLst/>
          </a:prstGeom>
        </p:spPr>
      </p:pic>
      <p:pic>
        <p:nvPicPr>
          <p:cNvPr id="3" name="Picture 2" descr="image00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472" y="6570935"/>
            <a:ext cx="262637" cy="2550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380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Contexte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"Statut social" pour quelque 2 millions de </a:t>
            </a:r>
            <a:r>
              <a:rPr lang="fr-FR" dirty="0" smtClean="0"/>
              <a:t>citoyens</a:t>
            </a:r>
            <a:endParaRPr lang="fr-FR" dirty="0"/>
          </a:p>
          <a:p>
            <a:pPr lvl="1"/>
            <a:r>
              <a:rPr lang="fr-FR" dirty="0"/>
              <a:t>Vieillesse</a:t>
            </a:r>
          </a:p>
          <a:p>
            <a:pPr lvl="1"/>
            <a:r>
              <a:rPr lang="fr-FR" dirty="0"/>
              <a:t>Revenu limité / revenu d'intégration</a:t>
            </a:r>
          </a:p>
          <a:p>
            <a:pPr lvl="1"/>
            <a:r>
              <a:rPr lang="fr-FR" dirty="0"/>
              <a:t>Handicap, déficience physique ou mentale</a:t>
            </a:r>
          </a:p>
          <a:p>
            <a:pPr lvl="1"/>
            <a:r>
              <a:rPr lang="fr-FR" dirty="0"/>
              <a:t>Enfant aux besoins particuliers</a:t>
            </a:r>
          </a:p>
          <a:p>
            <a:pPr lvl="1"/>
            <a:endParaRPr lang="en-US" dirty="0"/>
          </a:p>
          <a:p>
            <a:pPr marL="0" lvl="1" indent="0">
              <a:buNone/>
            </a:pPr>
            <a:r>
              <a:rPr lang="fr-FR" sz="2400" dirty="0"/>
              <a:t>Les citoyens ayant un statut </a:t>
            </a:r>
            <a:r>
              <a:rPr lang="fr-FR" sz="2400" dirty="0" smtClean="0"/>
              <a:t>social reçoivent </a:t>
            </a:r>
            <a:r>
              <a:rPr lang="fr-FR" sz="2400" dirty="0"/>
              <a:t>des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"</a:t>
            </a:r>
            <a:r>
              <a:rPr lang="fr-FR" sz="2400" dirty="0"/>
              <a:t>droits complémentaires" </a:t>
            </a:r>
            <a:r>
              <a:rPr lang="fr-FR" sz="2400" dirty="0" smtClean="0"/>
              <a:t>:</a:t>
            </a:r>
          </a:p>
          <a:p>
            <a:pPr lvl="1"/>
            <a:r>
              <a:rPr lang="fr-FR" dirty="0" smtClean="0"/>
              <a:t>Tarif social pour le gaz, l'électricité, l'eau, les télécommunications</a:t>
            </a:r>
          </a:p>
          <a:p>
            <a:pPr lvl="1"/>
            <a:r>
              <a:rPr lang="fr-FR" dirty="0" smtClean="0"/>
              <a:t>Transports en commun </a:t>
            </a:r>
            <a:r>
              <a:rPr lang="fr-FR" dirty="0"/>
              <a:t>(SNCB, De </a:t>
            </a:r>
            <a:r>
              <a:rPr lang="fr-FR" dirty="0" err="1"/>
              <a:t>Lijn</a:t>
            </a:r>
            <a:r>
              <a:rPr lang="fr-FR" dirty="0"/>
              <a:t>, TEC...)</a:t>
            </a:r>
          </a:p>
          <a:p>
            <a:pPr lvl="1"/>
            <a:r>
              <a:rPr lang="fr-FR" dirty="0"/>
              <a:t>Logement</a:t>
            </a:r>
          </a:p>
          <a:p>
            <a:pPr lvl="1"/>
            <a:r>
              <a:rPr lang="fr-FR" dirty="0"/>
              <a:t>Réduction d'impôts, ramassage gratuit des ordures ménagères</a:t>
            </a:r>
          </a:p>
          <a:p>
            <a:pPr lvl="1"/>
            <a:r>
              <a:rPr lang="fr-FR" dirty="0"/>
              <a:t>Réduction pour des activités socioculturelles et sportives</a:t>
            </a:r>
          </a:p>
          <a:p>
            <a:pPr lvl="1"/>
            <a:r>
              <a:rPr lang="fr-FR" dirty="0"/>
              <a:t>…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014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>
            <a:normAutofit/>
          </a:bodyPr>
          <a:lstStyle/>
          <a:p>
            <a:r>
              <a:rPr lang="fr-FR"/>
              <a:t>Statuts sociaux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43900" y="6489700"/>
            <a:ext cx="750888" cy="365125"/>
          </a:xfrm>
        </p:spPr>
        <p:txBody>
          <a:bodyPr/>
          <a:lstStyle/>
          <a:p>
            <a:pPr>
              <a:defRPr/>
            </a:pPr>
            <a:fld id="{DB15C271-D95B-4495-BF06-02EB3913D729}" type="slidenum">
              <a:rPr lang="en-GB" smtClean="0"/>
              <a:pPr>
                <a:defRPr/>
              </a:pPr>
              <a:t>5</a:t>
            </a:fld>
            <a:endParaRPr lang="en-GB" smtClean="0"/>
          </a:p>
        </p:txBody>
      </p:sp>
      <p:sp>
        <p:nvSpPr>
          <p:cNvPr id="14341" name="AutoShape 5"/>
          <p:cNvSpPr>
            <a:spLocks noChangeAspect="1" noChangeArrowheads="1"/>
          </p:cNvSpPr>
          <p:nvPr/>
        </p:nvSpPr>
        <p:spPr bwMode="auto">
          <a:xfrm>
            <a:off x="0" y="1125538"/>
            <a:ext cx="770572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8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 smtClean="0"/>
          </a:p>
          <a:p>
            <a:pPr marL="0" indent="0">
              <a:buNone/>
            </a:pPr>
            <a:r>
              <a:rPr lang="fr-FR" dirty="0"/>
              <a:t>Dans ce projet, les citoyens sont connus sous un statut social par les institutions suivantes :  </a:t>
            </a:r>
          </a:p>
          <a:p>
            <a:pPr lvl="1"/>
            <a:endParaRPr lang="fr-BE" dirty="0" smtClean="0"/>
          </a:p>
          <a:p>
            <a:pPr lvl="1"/>
            <a:r>
              <a:rPr lang="fr-FR" dirty="0"/>
              <a:t>Service fédéral des pensions (ex</a:t>
            </a:r>
            <a:r>
              <a:rPr lang="fr-FR" dirty="0" smtClean="0"/>
              <a:t>. </a:t>
            </a:r>
            <a:r>
              <a:rPr lang="fr-FR" dirty="0"/>
              <a:t>garantie de revenus aux personnes âgées - GRAPA)</a:t>
            </a:r>
          </a:p>
          <a:p>
            <a:pPr lvl="1"/>
            <a:r>
              <a:rPr lang="fr-FR" dirty="0"/>
              <a:t>CPAS (ex. revenu d'intégration)</a:t>
            </a:r>
          </a:p>
          <a:p>
            <a:pPr lvl="1"/>
            <a:r>
              <a:rPr lang="fr-FR" dirty="0"/>
              <a:t>DG Personnes handicapées (ex. handicap reconnu, allocation de remplacement de </a:t>
            </a:r>
            <a:r>
              <a:rPr lang="fr-FR" dirty="0" smtClean="0"/>
              <a:t>revenu </a:t>
            </a:r>
            <a:r>
              <a:rPr lang="fr-FR" dirty="0"/>
              <a:t>- ARR)</a:t>
            </a:r>
          </a:p>
          <a:p>
            <a:pPr lvl="1"/>
            <a:r>
              <a:rPr lang="fr-FR" dirty="0"/>
              <a:t>Mutualités (ex. intervention majorée - IM)</a:t>
            </a:r>
          </a:p>
          <a:p>
            <a:pPr lvl="1"/>
            <a:r>
              <a:rPr lang="fr-FR" dirty="0"/>
              <a:t>Protection sociale flamande (ex. allocation pour l'aide aux personnes âgées - </a:t>
            </a:r>
            <a:r>
              <a:rPr lang="fr-FR" dirty="0" smtClean="0"/>
              <a:t>AAPA</a:t>
            </a:r>
            <a:r>
              <a:rPr lang="fr-FR" dirty="0"/>
              <a:t>)</a:t>
            </a:r>
          </a:p>
          <a:p>
            <a:endParaRPr lang="fr-BE" sz="1800" dirty="0" smtClean="0"/>
          </a:p>
          <a:p>
            <a:pPr marL="457200" lvl="1" indent="0">
              <a:buNone/>
            </a:pPr>
            <a:endParaRPr lang="fr-BE" sz="1400" dirty="0"/>
          </a:p>
          <a:p>
            <a:pPr marL="971550" lvl="2" indent="-171450">
              <a:buFont typeface="Arial" panose="020B0604020202020204" pitchFamily="34" charset="0"/>
              <a:buChar char="•"/>
            </a:pPr>
            <a:endParaRPr lang="fr-BE" sz="1200" dirty="0"/>
          </a:p>
          <a:p>
            <a:pPr marL="971550" lvl="2" indent="-171450">
              <a:buFont typeface="Arial" panose="020B0604020202020204" pitchFamily="34" charset="0"/>
              <a:buChar char="•"/>
            </a:pP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375994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Défi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Constatation </a:t>
            </a:r>
            <a:r>
              <a:rPr lang="fr-FR" dirty="0"/>
              <a:t>- Le défi du "Non </a:t>
            </a:r>
            <a:r>
              <a:rPr lang="fr-FR" dirty="0" err="1"/>
              <a:t>take-up</a:t>
            </a:r>
            <a:r>
              <a:rPr lang="fr-FR" dirty="0"/>
              <a:t>"</a:t>
            </a:r>
          </a:p>
          <a:p>
            <a:pPr lvl="1"/>
            <a:r>
              <a:rPr lang="fr-FR" dirty="0"/>
              <a:t>Les citoyens ne </a:t>
            </a:r>
            <a:r>
              <a:rPr lang="fr-FR" dirty="0" smtClean="0"/>
              <a:t>font </a:t>
            </a:r>
            <a:r>
              <a:rPr lang="fr-FR" dirty="0"/>
              <a:t>pas toujours </a:t>
            </a:r>
            <a:r>
              <a:rPr lang="fr-FR" dirty="0" smtClean="0"/>
              <a:t>usage de </a:t>
            </a:r>
            <a:r>
              <a:rPr lang="fr-FR" dirty="0"/>
              <a:t>leurs droits complémentaires</a:t>
            </a:r>
          </a:p>
          <a:p>
            <a:pPr lvl="1"/>
            <a:r>
              <a:rPr lang="fr-FR" dirty="0"/>
              <a:t>La politique sociale </a:t>
            </a:r>
            <a:r>
              <a:rPr lang="fr-FR" dirty="0" smtClean="0"/>
              <a:t>ne profite </a:t>
            </a:r>
            <a:r>
              <a:rPr lang="fr-FR" dirty="0"/>
              <a:t>pas toujours </a:t>
            </a:r>
            <a:r>
              <a:rPr lang="fr-FR" dirty="0" smtClean="0"/>
              <a:t>à ceux </a:t>
            </a:r>
            <a:r>
              <a:rPr lang="fr-FR" dirty="0"/>
              <a:t>qui en ont le plus besoin</a:t>
            </a:r>
          </a:p>
          <a:p>
            <a:pPr lvl="1"/>
            <a:endParaRPr lang="en-US" dirty="0"/>
          </a:p>
          <a:p>
            <a:r>
              <a:rPr lang="fr-FR" dirty="0"/>
              <a:t>Seuils</a:t>
            </a:r>
          </a:p>
          <a:p>
            <a:pPr lvl="1"/>
            <a:r>
              <a:rPr lang="fr-FR" dirty="0"/>
              <a:t>Connaissance limitée des droits complémentaires</a:t>
            </a:r>
          </a:p>
          <a:p>
            <a:pPr lvl="2"/>
            <a:r>
              <a:rPr lang="fr-FR" dirty="0"/>
              <a:t>Les citoyens ne connaissent pas toujours leurs droits</a:t>
            </a:r>
          </a:p>
          <a:p>
            <a:pPr lvl="2"/>
            <a:r>
              <a:rPr lang="fr-FR" dirty="0"/>
              <a:t>Les citoyens ne reçoivent pas toujours leurs droits automatiquement  </a:t>
            </a:r>
          </a:p>
          <a:p>
            <a:pPr lvl="1"/>
            <a:r>
              <a:rPr lang="fr-FR" dirty="0"/>
              <a:t>Seuils personnels (sentiment de honte, niveau de </a:t>
            </a:r>
            <a:r>
              <a:rPr lang="fr-FR" dirty="0" smtClean="0"/>
              <a:t>langage </a:t>
            </a:r>
            <a:r>
              <a:rPr lang="fr-FR" dirty="0"/>
              <a:t>ou de lecture...)</a:t>
            </a:r>
          </a:p>
          <a:p>
            <a:pPr lvl="1"/>
            <a:r>
              <a:rPr lang="fr-FR" dirty="0"/>
              <a:t>Complexité - Seuils administratifs</a:t>
            </a:r>
          </a:p>
          <a:p>
            <a:pPr lvl="2"/>
            <a:r>
              <a:rPr lang="fr-FR" dirty="0"/>
              <a:t>Dispositions réglementaires</a:t>
            </a:r>
          </a:p>
          <a:p>
            <a:pPr lvl="2"/>
            <a:r>
              <a:rPr lang="fr-FR" dirty="0" smtClean="0"/>
              <a:t>Demander, </a:t>
            </a:r>
            <a:r>
              <a:rPr lang="fr-FR" dirty="0"/>
              <a:t>introduire une attestation (encore souvent sur papier)</a:t>
            </a:r>
          </a:p>
        </p:txBody>
      </p:sp>
    </p:spTree>
    <p:extLst>
      <p:ext uri="{BB962C8B-B14F-4D97-AF65-F5344CB8AC3E}">
        <p14:creationId xmlns:p14="http://schemas.microsoft.com/office/powerpoint/2010/main" val="359224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Objectifs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931224" cy="5112568"/>
          </a:xfrm>
        </p:spPr>
        <p:txBody>
          <a:bodyPr/>
          <a:lstStyle/>
          <a:p>
            <a:endParaRPr lang="fr-BE" dirty="0" smtClean="0"/>
          </a:p>
          <a:p>
            <a:r>
              <a:rPr lang="fr-FR" dirty="0"/>
              <a:t>Pour les assurés sociaux</a:t>
            </a:r>
          </a:p>
          <a:p>
            <a:pPr lvl="1"/>
            <a:r>
              <a:rPr lang="fr-FR" dirty="0"/>
              <a:t>Inclusion : </a:t>
            </a:r>
            <a:r>
              <a:rPr lang="fr-FR" dirty="0" smtClean="0"/>
              <a:t>veiller </a:t>
            </a:r>
            <a:r>
              <a:rPr lang="fr-FR" dirty="0"/>
              <a:t>à ce que les citoyens bénéficient au </a:t>
            </a:r>
            <a:r>
              <a:rPr lang="fr-FR" dirty="0" smtClean="0"/>
              <a:t>maximum des </a:t>
            </a:r>
            <a:r>
              <a:rPr lang="fr-FR" dirty="0"/>
              <a:t>droits sociaux complémentaires auxquels ils ont déjà </a:t>
            </a:r>
            <a:r>
              <a:rPr lang="fr-FR" dirty="0" smtClean="0"/>
              <a:t>droit</a:t>
            </a:r>
            <a:endParaRPr lang="fr-FR" dirty="0"/>
          </a:p>
          <a:p>
            <a:pPr lvl="1"/>
            <a:r>
              <a:rPr lang="fr-FR" dirty="0"/>
              <a:t>Simplicité : </a:t>
            </a:r>
            <a:r>
              <a:rPr lang="fr-FR" dirty="0" smtClean="0"/>
              <a:t>réduire </a:t>
            </a:r>
            <a:r>
              <a:rPr lang="fr-FR" dirty="0"/>
              <a:t>à un minimum les formalités administratives et </a:t>
            </a:r>
            <a:r>
              <a:rPr lang="fr-FR" dirty="0" smtClean="0"/>
              <a:t>tenir compte de </a:t>
            </a:r>
            <a:r>
              <a:rPr lang="fr-FR" dirty="0"/>
              <a:t>la réalité du terrain</a:t>
            </a:r>
          </a:p>
          <a:p>
            <a:pPr lvl="1"/>
            <a:endParaRPr lang="fr-BE" dirty="0" smtClean="0"/>
          </a:p>
          <a:p>
            <a:r>
              <a:rPr lang="fr-FR" dirty="0"/>
              <a:t>Pour les institutions / acteurs qui octroient l'avantage</a:t>
            </a:r>
          </a:p>
          <a:p>
            <a:pPr lvl="1"/>
            <a:r>
              <a:rPr lang="fr-FR" dirty="0"/>
              <a:t>Certitude : éviter les éventuels abus </a:t>
            </a:r>
          </a:p>
          <a:p>
            <a:pPr lvl="1"/>
            <a:r>
              <a:rPr lang="fr-FR" dirty="0"/>
              <a:t>Efficacité : mettre </a:t>
            </a:r>
            <a:r>
              <a:rPr lang="fr-FR" dirty="0" smtClean="0"/>
              <a:t>rapidement à </a:t>
            </a:r>
            <a:r>
              <a:rPr lang="fr-FR" dirty="0"/>
              <a:t>disposition toutes les informations nécessaires à l'octroi (statut social, domicile...)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43900" y="6489700"/>
            <a:ext cx="750888" cy="365125"/>
          </a:xfrm>
        </p:spPr>
        <p:txBody>
          <a:bodyPr/>
          <a:lstStyle/>
          <a:p>
            <a:pPr>
              <a:defRPr/>
            </a:pPr>
            <a:fld id="{7A7F1E79-8225-48A0-95BD-5254C3720E2D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7</a:t>
            </a:fld>
            <a:endParaRPr lang="en-GB" smtClean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5986154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/>
              <a:t>Poursuivre l'amélioration de l'octroi des droits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/>
              <a:t>Informatiser / automatiser l'octroi des droits dans la mesure du possible</a:t>
            </a:r>
          </a:p>
        </p:txBody>
      </p:sp>
    </p:spTree>
    <p:extLst>
      <p:ext uri="{BB962C8B-B14F-4D97-AF65-F5344CB8AC3E}">
        <p14:creationId xmlns:p14="http://schemas.microsoft.com/office/powerpoint/2010/main" val="70092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Vision et politique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147248" cy="5112568"/>
          </a:xfrm>
        </p:spPr>
        <p:txBody>
          <a:bodyPr>
            <a:normAutofit/>
          </a:bodyPr>
          <a:lstStyle/>
          <a:p>
            <a:r>
              <a:rPr lang="fr-FR" dirty="0"/>
              <a:t>Octroi automatique </a:t>
            </a:r>
            <a:r>
              <a:rPr lang="fr-FR" dirty="0" smtClean="0"/>
              <a:t>des </a:t>
            </a:r>
            <a:r>
              <a:rPr lang="fr-FR" dirty="0"/>
              <a:t>droits complémentaires</a:t>
            </a:r>
          </a:p>
          <a:p>
            <a:pPr lvl="1"/>
            <a:r>
              <a:rPr lang="fr-FR" b="1" u="sng" dirty="0"/>
              <a:t>Scénario de prédilection</a:t>
            </a:r>
          </a:p>
          <a:p>
            <a:pPr lvl="1"/>
            <a:r>
              <a:rPr lang="fr-FR" dirty="0"/>
              <a:t>Techniquement plus simple depuis 2016 (</a:t>
            </a:r>
            <a:r>
              <a:rPr lang="fr-FR" dirty="0">
                <a:solidFill>
                  <a:srgbClr val="0070C0"/>
                </a:solidFill>
              </a:rPr>
              <a:t>statuts sociaux harmonisés</a:t>
            </a:r>
            <a:r>
              <a:rPr lang="fr-FR" dirty="0"/>
              <a:t> - nouveaux outils, entre autres "base de données tampon" à la BCSS)</a:t>
            </a:r>
          </a:p>
          <a:p>
            <a:pPr lvl="1"/>
            <a:r>
              <a:rPr lang="fr-FR" dirty="0"/>
              <a:t>Simple pour le citoyen</a:t>
            </a:r>
          </a:p>
          <a:p>
            <a:pPr lvl="1"/>
            <a:r>
              <a:rPr lang="fr-FR" dirty="0"/>
              <a:t>La meilleure solution pour éviter le "non-</a:t>
            </a:r>
            <a:r>
              <a:rPr lang="fr-FR" dirty="0" err="1"/>
              <a:t>take</a:t>
            </a:r>
            <a:r>
              <a:rPr lang="fr-FR" dirty="0"/>
              <a:t>-up"</a:t>
            </a:r>
          </a:p>
          <a:p>
            <a:pPr lvl="1"/>
            <a:endParaRPr lang="en-US" dirty="0" smtClean="0"/>
          </a:p>
          <a:p>
            <a:r>
              <a:rPr lang="fr-FR" dirty="0"/>
              <a:t>Faciliter l'octroi sur demande</a:t>
            </a:r>
          </a:p>
          <a:p>
            <a:pPr lvl="1"/>
            <a:r>
              <a:rPr lang="fr-FR" dirty="0"/>
              <a:t>Consultation en ligne (entre autres STIB, SNCB, TEC...)</a:t>
            </a:r>
          </a:p>
          <a:p>
            <a:pPr lvl="1"/>
            <a:r>
              <a:rPr lang="fr-FR" b="1" u="sng" dirty="0"/>
              <a:t>Complémentaire</a:t>
            </a:r>
            <a:r>
              <a:rPr lang="fr-FR" b="1" dirty="0"/>
              <a:t> :</a:t>
            </a:r>
            <a:r>
              <a:rPr lang="fr-FR" dirty="0"/>
              <a:t> "</a:t>
            </a:r>
            <a:r>
              <a:rPr lang="fr-FR" dirty="0" err="1" smtClean="0"/>
              <a:t>app</a:t>
            </a:r>
            <a:r>
              <a:rPr lang="fr-FR" dirty="0" smtClean="0"/>
              <a:t>" </a:t>
            </a:r>
            <a:r>
              <a:rPr lang="fr-FR" dirty="0"/>
              <a:t>ou application web </a:t>
            </a:r>
            <a:r>
              <a:rPr lang="fr-FR" b="1" dirty="0" err="1"/>
              <a:t>MyBEnefits</a:t>
            </a:r>
            <a:r>
              <a:rPr lang="fr-FR" b="1" dirty="0"/>
              <a:t> - </a:t>
            </a:r>
            <a:r>
              <a:rPr lang="fr-FR" b="1" dirty="0">
                <a:solidFill>
                  <a:srgbClr val="0070C0"/>
                </a:solidFill>
              </a:rPr>
              <a:t>Nouveau</a:t>
            </a:r>
          </a:p>
          <a:p>
            <a:pPr lvl="1"/>
            <a:r>
              <a:rPr lang="fr-FR" dirty="0"/>
              <a:t>Grand potentiel</a:t>
            </a:r>
          </a:p>
          <a:p>
            <a:pPr lvl="1"/>
            <a:r>
              <a:rPr lang="fr-FR" dirty="0"/>
              <a:t>Éviter la surcharge administrative avec les attestations papier</a:t>
            </a:r>
          </a:p>
        </p:txBody>
      </p:sp>
    </p:spTree>
    <p:extLst>
      <p:ext uri="{BB962C8B-B14F-4D97-AF65-F5344CB8AC3E}">
        <p14:creationId xmlns:p14="http://schemas.microsoft.com/office/powerpoint/2010/main" val="188341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Octroi automatique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700" y="1484784"/>
            <a:ext cx="8507288" cy="5112568"/>
          </a:xfrm>
        </p:spPr>
        <p:txBody>
          <a:bodyPr/>
          <a:lstStyle/>
          <a:p>
            <a:r>
              <a:rPr lang="fr-FR" dirty="0"/>
              <a:t>Quelques exemples - octroi automatique aujourd'hui</a:t>
            </a:r>
          </a:p>
          <a:p>
            <a:pPr lvl="1"/>
            <a:endParaRPr lang="en-US" dirty="0" smtClean="0"/>
          </a:p>
          <a:p>
            <a:pPr lvl="1"/>
            <a:r>
              <a:rPr lang="fr-FR" dirty="0"/>
              <a:t>Tarif social pour le gaz / électricité : environ 416.000 citoyens en Belgique</a:t>
            </a:r>
          </a:p>
          <a:p>
            <a:pPr lvl="1"/>
            <a:r>
              <a:rPr lang="fr-FR" dirty="0"/>
              <a:t>Tarif social pour l'eau : environ 267.000 habitants en Flandre</a:t>
            </a:r>
          </a:p>
          <a:p>
            <a:pPr lvl="1"/>
            <a:r>
              <a:rPr lang="fr-FR" dirty="0"/>
              <a:t>Abonnements De </a:t>
            </a:r>
            <a:r>
              <a:rPr lang="fr-FR" dirty="0" err="1"/>
              <a:t>Lijn</a:t>
            </a:r>
            <a:r>
              <a:rPr lang="fr-FR" dirty="0"/>
              <a:t> : environ 165.000 citoyens en Flandre</a:t>
            </a:r>
          </a:p>
          <a:p>
            <a:pPr lvl="1"/>
            <a:r>
              <a:rPr lang="fr-FR" dirty="0"/>
              <a:t>Réduction de l'impôt provincial : quelque 105.000 habitants </a:t>
            </a:r>
            <a:r>
              <a:rPr lang="fr-FR" dirty="0" smtClean="0"/>
              <a:t>en</a:t>
            </a:r>
            <a:br>
              <a:rPr lang="fr-FR" dirty="0" smtClean="0"/>
            </a:br>
            <a:r>
              <a:rPr lang="fr-FR" dirty="0" smtClean="0"/>
              <a:t>Flandre </a:t>
            </a:r>
            <a:r>
              <a:rPr lang="fr-FR" dirty="0"/>
              <a:t>orientale</a:t>
            </a:r>
          </a:p>
          <a:p>
            <a:pPr lvl="1"/>
            <a:r>
              <a:rPr lang="fr-FR" dirty="0"/>
              <a:t>Garderie extrascolaire : quelque 2.700 enfants dans la commune d'Anderlecht</a:t>
            </a:r>
          </a:p>
          <a:p>
            <a:pPr lvl="1"/>
            <a:r>
              <a:rPr lang="fr-FR" dirty="0"/>
              <a:t>Collecte des ordures </a:t>
            </a:r>
            <a:r>
              <a:rPr lang="fr-FR" dirty="0" smtClean="0"/>
              <a:t>ménagères </a:t>
            </a:r>
            <a:r>
              <a:rPr lang="fr-FR" dirty="0"/>
              <a:t>: quelque 2.300 dans la ville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de </a:t>
            </a:r>
            <a:r>
              <a:rPr lang="fr-FR" dirty="0"/>
              <a:t>Charleroi</a:t>
            </a:r>
          </a:p>
          <a:p>
            <a:pPr lvl="1"/>
            <a:r>
              <a:rPr lang="fr-FR" dirty="0"/>
              <a:t>Taxe sur les eaux usées : quelque 2.700 dans la ville de Huy</a:t>
            </a:r>
          </a:p>
        </p:txBody>
      </p:sp>
    </p:spTree>
    <p:extLst>
      <p:ext uri="{BB962C8B-B14F-4D97-AF65-F5344CB8AC3E}">
        <p14:creationId xmlns:p14="http://schemas.microsoft.com/office/powerpoint/2010/main" val="252269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4955</TotalTime>
  <Words>793</Words>
  <Application>Microsoft Office PowerPoint</Application>
  <PresentationFormat>On-screen Show (4:3)</PresentationFormat>
  <Paragraphs>176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1_Office Theme</vt:lpstr>
      <vt:lpstr>MyBEnefits</vt:lpstr>
      <vt:lpstr>Pourquoi MyBEnefits ?</vt:lpstr>
      <vt:lpstr>PowerPoint Presentation</vt:lpstr>
      <vt:lpstr>Contexte</vt:lpstr>
      <vt:lpstr>Statuts sociaux</vt:lpstr>
      <vt:lpstr>Défi</vt:lpstr>
      <vt:lpstr>Objectifs</vt:lpstr>
      <vt:lpstr>Vision et politique</vt:lpstr>
      <vt:lpstr>Octroi automatique</vt:lpstr>
      <vt:lpstr>Nouveau - complémentaire</vt:lpstr>
      <vt:lpstr>App mobile</vt:lpstr>
      <vt:lpstr>Site web et application en ligne</vt:lpstr>
      <vt:lpstr>Planning </vt:lpstr>
      <vt:lpstr>Comment cela fonctionne-t-il techniquement ?</vt:lpstr>
      <vt:lpstr>PowerPoint Presentation</vt:lpstr>
      <vt:lpstr>Démo – App</vt:lpstr>
      <vt:lpstr>Démo – WebApp</vt:lpstr>
      <vt:lpstr>Connexion sécurisée</vt:lpstr>
      <vt:lpstr>Consulter et créer un code</vt:lpstr>
      <vt:lpstr>Professionnel - Consultation</vt:lpstr>
      <vt:lpstr>Que disent les utilisateurs ?</vt:lpstr>
      <vt:lpstr>Des questions ?</vt:lpstr>
    </vt:vector>
  </TitlesOfParts>
  <Company>KSZ-BCSS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Statuts sociaux harmonisés - droits dérivés</dc:title>
  <dc:creator>Isabelle Leroy</dc:creator>
  <cp:lastModifiedBy>Frank Robben (KSZ-BCSS)</cp:lastModifiedBy>
  <cp:revision>196</cp:revision>
  <cp:lastPrinted>2019-01-21T13:39:43Z</cp:lastPrinted>
  <dcterms:created xsi:type="dcterms:W3CDTF">2017-01-30T10:21:21Z</dcterms:created>
  <dcterms:modified xsi:type="dcterms:W3CDTF">2019-01-23T10:15:43Z</dcterms:modified>
</cp:coreProperties>
</file>