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98" r:id="rId2"/>
    <p:sldId id="322" r:id="rId3"/>
    <p:sldId id="305" r:id="rId4"/>
    <p:sldId id="302" r:id="rId5"/>
    <p:sldId id="267" r:id="rId6"/>
    <p:sldId id="306" r:id="rId7"/>
    <p:sldId id="281" r:id="rId8"/>
    <p:sldId id="307" r:id="rId9"/>
    <p:sldId id="303" r:id="rId10"/>
    <p:sldId id="311" r:id="rId11"/>
    <p:sldId id="312" r:id="rId12"/>
    <p:sldId id="313" r:id="rId13"/>
    <p:sldId id="314" r:id="rId14"/>
    <p:sldId id="310" r:id="rId15"/>
    <p:sldId id="301" r:id="rId16"/>
    <p:sldId id="316" r:id="rId17"/>
    <p:sldId id="323" r:id="rId18"/>
    <p:sldId id="265" r:id="rId19"/>
    <p:sldId id="318" r:id="rId20"/>
    <p:sldId id="317" r:id="rId21"/>
    <p:sldId id="320" r:id="rId22"/>
    <p:sldId id="321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2" autoAdjust="0"/>
  </p:normalViewPr>
  <p:slideViewPr>
    <p:cSldViewPr>
      <p:cViewPr varScale="1">
        <p:scale>
          <a:sx n="117" d="100"/>
          <a:sy n="117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26409-BE34-4D03-B678-7264196503FF}" type="datetimeFigureOut">
              <a:rPr lang="fr-BE" smtClean="0"/>
              <a:t>23/01/2019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5F56B-2F4D-4EFA-A13F-AAD0EEA2AEF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7173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benefits.fgov.b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6638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11975" y="6453188"/>
            <a:ext cx="21336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22/01/2015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2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 marL="742950" indent="-285750">
              <a:buFont typeface="Calibri" panose="020F0502020204030204" pitchFamily="34" charset="0"/>
              <a:buChar char="-"/>
              <a:defRPr sz="2000"/>
            </a:lvl2pPr>
            <a:lvl3pPr>
              <a:defRPr sz="1600"/>
            </a:lvl3pPr>
            <a:lvl4pPr marL="1600200" indent="-228600">
              <a:buFont typeface="Calibri" panose="020F0502020204030204" pitchFamily="34" charset="0"/>
              <a:buChar char="-"/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2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FE2F-7D45-439B-A76C-7ED3EBF3ADED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0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B685-A2AB-4518-B31A-1C8B277EB988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900113" y="1341438"/>
            <a:ext cx="741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19256" cy="1296144"/>
          </a:xfrm>
          <a:ln w="19050">
            <a:solidFill>
              <a:srgbClr val="0082B8"/>
            </a:solidFill>
          </a:ln>
        </p:spPr>
        <p:txBody>
          <a:bodyPr/>
          <a:lstStyle>
            <a:lvl1pPr marL="0" indent="0" algn="ctr">
              <a:buNone/>
              <a:defRPr lang="en-US" altLang="en-US" sz="3200" kern="1200" dirty="0" smtClean="0">
                <a:solidFill>
                  <a:srgbClr val="0078B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alt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1544-C7E5-4496-85B9-B0A4BDFE3E45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1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2411760" y="476672"/>
            <a:ext cx="467987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000" dirty="0" smtClean="0">
                <a:solidFill>
                  <a:srgbClr val="0070C0"/>
                </a:solidFill>
                <a:cs typeface="Arial" charset="0"/>
                <a:sym typeface="Arial" charset="0"/>
                <a:hlinkClick r:id="rId2"/>
              </a:rPr>
              <a:t>www.mybenefits.fgov.be</a:t>
            </a:r>
            <a:endParaRPr lang="fr-BE" sz="3000" dirty="0" smtClean="0">
              <a:solidFill>
                <a:srgbClr val="0070C0"/>
              </a:solidFill>
              <a:cs typeface="Arial" charset="0"/>
              <a:sym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600" dirty="0" smtClean="0">
              <a:solidFill>
                <a:srgbClr val="0D0D0D"/>
              </a:solidFill>
              <a:cs typeface="Arial" charset="0"/>
              <a:sym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997E-C732-4EF4-9679-8436FE3692AD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1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908A-FD6B-4A5D-B601-ADDB9BC7EF3A}" type="datetime1">
              <a:rPr lang="nl-BE" smtClean="0"/>
              <a:t>23/01/2019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371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468313" y="6678613"/>
            <a:ext cx="7559675" cy="179387"/>
          </a:xfrm>
          <a:prstGeom prst="rect">
            <a:avLst/>
          </a:prstGeom>
          <a:solidFill>
            <a:srgbClr val="0080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489700"/>
            <a:ext cx="75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676CE1-14E3-46A9-BAE8-13AD1D1AD5EB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Content Placeholder 3" descr="image00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630"/>
            <a:ext cx="938303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02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benefits.fgov.b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90862"/>
            <a:ext cx="8229600" cy="922114"/>
          </a:xfrm>
        </p:spPr>
        <p:txBody>
          <a:bodyPr>
            <a:normAutofit/>
          </a:bodyPr>
          <a:lstStyle/>
          <a:p>
            <a:r>
              <a:rPr lang="fr-BE" sz="4800" dirty="0" err="1" smtClean="0"/>
              <a:t>MyBEnefits</a:t>
            </a:r>
            <a:endParaRPr lang="fr-BE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780928"/>
            <a:ext cx="6984776" cy="5112568"/>
          </a:xfrm>
        </p:spPr>
        <p:txBody>
          <a:bodyPr/>
          <a:lstStyle/>
          <a:p>
            <a:endParaRPr lang="fr-BE" altLang="en-US" dirty="0" smtClean="0">
              <a:sym typeface="Arial" charset="0"/>
            </a:endParaRPr>
          </a:p>
          <a:p>
            <a:pPr marL="0" indent="0" algn="ctr">
              <a:buNone/>
            </a:pPr>
            <a:r>
              <a:rPr lang="fr-BE" altLang="en-US" sz="3600" dirty="0" err="1" smtClean="0">
                <a:sym typeface="Arial" charset="0"/>
              </a:rPr>
              <a:t>Voorstelling</a:t>
            </a:r>
            <a:r>
              <a:rPr lang="fr-BE" altLang="en-US" sz="3600" dirty="0" smtClean="0">
                <a:sym typeface="Arial" charset="0"/>
              </a:rPr>
              <a:t> – </a:t>
            </a:r>
            <a:r>
              <a:rPr lang="fr-BE" altLang="en-US" sz="3600" dirty="0" smtClean="0">
                <a:sym typeface="Arial" charset="0"/>
              </a:rPr>
              <a:t>23/1/2019</a:t>
            </a:r>
            <a:endParaRPr lang="fr-BE" altLang="en-US" sz="3600" dirty="0" smtClean="0">
              <a:sym typeface="Arial" charset="0"/>
            </a:endParaRPr>
          </a:p>
          <a:p>
            <a:pPr marL="0" indent="0" algn="ctr">
              <a:buNone/>
            </a:pPr>
            <a:endParaRPr lang="fr-BE" altLang="en-US" sz="3600" dirty="0" smtClean="0">
              <a:sym typeface="Arial" charset="0"/>
            </a:endParaRPr>
          </a:p>
          <a:p>
            <a:pPr marL="0" indent="0" algn="ctr">
              <a:buNone/>
            </a:pPr>
            <a:r>
              <a:rPr lang="fr-BE" sz="2800" dirty="0" err="1" smtClean="0">
                <a:sym typeface="Arial" charset="0"/>
              </a:rPr>
              <a:t>Automatisering</a:t>
            </a:r>
            <a:r>
              <a:rPr lang="fr-BE" sz="2800" dirty="0" smtClean="0">
                <a:sym typeface="Arial" charset="0"/>
              </a:rPr>
              <a:t> en </a:t>
            </a:r>
            <a:r>
              <a:rPr lang="fr-BE" sz="2800" dirty="0" err="1" smtClean="0">
                <a:sym typeface="Arial" charset="0"/>
              </a:rPr>
              <a:t>vereenvoudiging</a:t>
            </a:r>
            <a:r>
              <a:rPr lang="fr-BE" sz="2800" dirty="0" smtClean="0">
                <a:sym typeface="Arial" charset="0"/>
              </a:rPr>
              <a:t> in de </a:t>
            </a:r>
            <a:r>
              <a:rPr lang="fr-BE" sz="2800" dirty="0" err="1" smtClean="0">
                <a:sym typeface="Arial" charset="0"/>
              </a:rPr>
              <a:t>toekenning</a:t>
            </a:r>
            <a:r>
              <a:rPr lang="fr-BE" sz="2800" dirty="0" smtClean="0">
                <a:sym typeface="Arial" charset="0"/>
              </a:rPr>
              <a:t> van </a:t>
            </a:r>
            <a:r>
              <a:rPr lang="fr-BE" sz="2800" dirty="0" err="1" smtClean="0">
                <a:sym typeface="Arial" charset="0"/>
              </a:rPr>
              <a:t>aanvullende</a:t>
            </a:r>
            <a:r>
              <a:rPr lang="fr-BE" sz="2800" dirty="0" smtClean="0">
                <a:sym typeface="Arial" charset="0"/>
              </a:rPr>
              <a:t> sociale </a:t>
            </a:r>
            <a:r>
              <a:rPr lang="fr-BE" sz="2800" dirty="0" err="1" smtClean="0">
                <a:sym typeface="Arial" charset="0"/>
              </a:rPr>
              <a:t>rechten</a:t>
            </a:r>
            <a:endParaRPr lang="fr-BE" sz="2800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17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err="1" smtClean="0">
                <a:sym typeface="Arial" charset="0"/>
              </a:rPr>
              <a:t>Nieuw</a:t>
            </a:r>
            <a:r>
              <a:rPr lang="fr-BE" altLang="en-US" dirty="0" smtClean="0">
                <a:sym typeface="Arial" charset="0"/>
              </a:rPr>
              <a:t> - </a:t>
            </a:r>
            <a:r>
              <a:rPr lang="fr-BE" altLang="en-US" dirty="0" err="1" smtClean="0">
                <a:sym typeface="Arial" charset="0"/>
              </a:rPr>
              <a:t>complementair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571184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Burger kan </a:t>
            </a:r>
            <a:r>
              <a:rPr lang="fr-FR" sz="2600" b="1" u="sng" dirty="0" err="1" smtClean="0">
                <a:solidFill>
                  <a:srgbClr val="0070C0"/>
                </a:solidFill>
              </a:rPr>
              <a:t>zelf</a:t>
            </a:r>
            <a:r>
              <a:rPr lang="fr-FR" sz="2600" dirty="0" smtClean="0">
                <a:solidFill>
                  <a:srgbClr val="0070C0"/>
                </a:solidFill>
              </a:rPr>
              <a:t> </a:t>
            </a:r>
            <a:r>
              <a:rPr lang="fr-FR" sz="2600" dirty="0" err="1" smtClean="0">
                <a:solidFill>
                  <a:srgbClr val="0070C0"/>
                </a:solidFill>
              </a:rPr>
              <a:t>zijn</a:t>
            </a:r>
            <a:r>
              <a:rPr lang="fr-FR" sz="2600" dirty="0" smtClean="0">
                <a:solidFill>
                  <a:srgbClr val="0070C0"/>
                </a:solidFill>
              </a:rPr>
              <a:t> </a:t>
            </a:r>
            <a:r>
              <a:rPr lang="fr-FR" sz="2600" dirty="0" err="1" smtClean="0">
                <a:solidFill>
                  <a:srgbClr val="0070C0"/>
                </a:solidFill>
              </a:rPr>
              <a:t>sociaal</a:t>
            </a:r>
            <a:r>
              <a:rPr lang="fr-FR" sz="2600" dirty="0" smtClean="0">
                <a:solidFill>
                  <a:srgbClr val="0070C0"/>
                </a:solidFill>
              </a:rPr>
              <a:t> </a:t>
            </a:r>
            <a:r>
              <a:rPr lang="fr-FR" sz="2600" dirty="0" err="1" smtClean="0">
                <a:solidFill>
                  <a:srgbClr val="0070C0"/>
                </a:solidFill>
              </a:rPr>
              <a:t>statuut</a:t>
            </a:r>
            <a:r>
              <a:rPr lang="fr-FR" sz="2600" dirty="0" smtClean="0">
                <a:solidFill>
                  <a:srgbClr val="0070C0"/>
                </a:solidFill>
              </a:rPr>
              <a:t> </a:t>
            </a:r>
            <a:r>
              <a:rPr lang="fr-FR" sz="2600" dirty="0" err="1" smtClean="0">
                <a:solidFill>
                  <a:srgbClr val="0070C0"/>
                </a:solidFill>
              </a:rPr>
              <a:t>raadplegen</a:t>
            </a:r>
            <a:r>
              <a:rPr lang="fr-FR" sz="2600" dirty="0" smtClean="0">
                <a:solidFill>
                  <a:srgbClr val="0070C0"/>
                </a:solidFill>
              </a:rPr>
              <a:t> &amp; </a:t>
            </a:r>
            <a:r>
              <a:rPr lang="fr-FR" sz="2600" dirty="0" err="1" smtClean="0">
                <a:solidFill>
                  <a:srgbClr val="0070C0"/>
                </a:solidFill>
              </a:rPr>
              <a:t>aantonen</a:t>
            </a:r>
            <a:endParaRPr lang="fr-FR" sz="2600" dirty="0">
              <a:solidFill>
                <a:srgbClr val="0070C0"/>
              </a:solidFill>
            </a:endParaRPr>
          </a:p>
          <a:p>
            <a:endParaRPr lang="fr-FR" altLang="en-US" sz="1800" dirty="0" smtClean="0">
              <a:sym typeface="Arial" charset="0"/>
            </a:endParaRPr>
          </a:p>
          <a:p>
            <a:r>
              <a:rPr lang="fr-FR" altLang="en-US" dirty="0" smtClean="0">
                <a:sym typeface="Arial" charset="0"/>
              </a:rPr>
              <a:t>Online </a:t>
            </a:r>
            <a:r>
              <a:rPr lang="fr-FR" altLang="en-US" dirty="0" err="1" smtClean="0">
                <a:sym typeface="Arial" charset="0"/>
              </a:rPr>
              <a:t>tool</a:t>
            </a:r>
            <a:r>
              <a:rPr lang="fr-FR" altLang="en-US" dirty="0" smtClean="0">
                <a:sym typeface="Arial" charset="0"/>
              </a:rPr>
              <a:t>: </a:t>
            </a:r>
            <a:r>
              <a:rPr lang="fr-FR" altLang="en-US" dirty="0" err="1" smtClean="0">
                <a:sym typeface="Arial" charset="0"/>
              </a:rPr>
              <a:t>laat</a:t>
            </a:r>
            <a:r>
              <a:rPr lang="fr-FR" altLang="en-US" dirty="0" smtClean="0">
                <a:sym typeface="Arial" charset="0"/>
              </a:rPr>
              <a:t> de burger </a:t>
            </a:r>
            <a:r>
              <a:rPr lang="fr-FR" altLang="en-US" dirty="0" err="1" smtClean="0">
                <a:sym typeface="Arial" charset="0"/>
              </a:rPr>
              <a:t>zelf</a:t>
            </a:r>
            <a:r>
              <a:rPr lang="fr-FR" altLang="en-US" dirty="0" smtClean="0">
                <a:sym typeface="Arial" charset="0"/>
              </a:rPr>
              <a:t> </a:t>
            </a:r>
            <a:r>
              <a:rPr lang="fr-FR" altLang="en-US" dirty="0" err="1" smtClean="0">
                <a:sym typeface="Arial" charset="0"/>
              </a:rPr>
              <a:t>zijn</a:t>
            </a:r>
            <a:r>
              <a:rPr lang="fr-FR" altLang="en-US" dirty="0" smtClean="0">
                <a:sym typeface="Arial" charset="0"/>
              </a:rPr>
              <a:t> </a:t>
            </a:r>
            <a:r>
              <a:rPr lang="fr-FR" altLang="en-US" dirty="0" err="1" smtClean="0">
                <a:sym typeface="Arial" charset="0"/>
              </a:rPr>
              <a:t>sociaal</a:t>
            </a:r>
            <a:r>
              <a:rPr lang="fr-FR" altLang="en-US" dirty="0" smtClean="0">
                <a:sym typeface="Arial" charset="0"/>
              </a:rPr>
              <a:t> </a:t>
            </a:r>
            <a:r>
              <a:rPr lang="fr-FR" altLang="en-US" dirty="0" err="1" smtClean="0">
                <a:sym typeface="Arial" charset="0"/>
              </a:rPr>
              <a:t>statuut</a:t>
            </a:r>
            <a:r>
              <a:rPr lang="fr-FR" altLang="en-US" dirty="0" smtClean="0">
                <a:sym typeface="Arial" charset="0"/>
              </a:rPr>
              <a:t> </a:t>
            </a:r>
            <a:r>
              <a:rPr lang="fr-FR" altLang="en-US" dirty="0" err="1" smtClean="0">
                <a:sym typeface="Arial" charset="0"/>
              </a:rPr>
              <a:t>raadplegen</a:t>
            </a:r>
            <a:endParaRPr lang="fr-FR" altLang="en-US" dirty="0" smtClean="0">
              <a:sym typeface="Arial" charset="0"/>
            </a:endParaRPr>
          </a:p>
          <a:p>
            <a:pPr lvl="1"/>
            <a:r>
              <a:rPr lang="fr-FR" altLang="en-US" dirty="0" err="1" smtClean="0">
                <a:sym typeface="Arial" charset="0"/>
              </a:rPr>
              <a:t>Vlotter</a:t>
            </a:r>
            <a:r>
              <a:rPr lang="fr-FR" altLang="en-US" dirty="0" smtClean="0">
                <a:sym typeface="Arial" charset="0"/>
              </a:rPr>
              <a:t> </a:t>
            </a:r>
            <a:r>
              <a:rPr lang="fr-FR" altLang="en-US" dirty="0" err="1" smtClean="0">
                <a:sym typeface="Arial" charset="0"/>
              </a:rPr>
              <a:t>statuut</a:t>
            </a:r>
            <a:r>
              <a:rPr lang="fr-FR" altLang="en-US" dirty="0" smtClean="0">
                <a:sym typeface="Arial" charset="0"/>
              </a:rPr>
              <a:t> </a:t>
            </a:r>
            <a:r>
              <a:rPr lang="fr-FR" altLang="en-US" dirty="0" err="1" smtClean="0">
                <a:sym typeface="Arial" charset="0"/>
              </a:rPr>
              <a:t>aantonen</a:t>
            </a:r>
            <a:r>
              <a:rPr lang="fr-FR" altLang="en-US" dirty="0" smtClean="0">
                <a:sym typeface="Arial" charset="0"/>
              </a:rPr>
              <a:t>, om </a:t>
            </a:r>
            <a:r>
              <a:rPr lang="fr-FR" altLang="en-US" dirty="0" err="1" smtClean="0">
                <a:sym typeface="Arial" charset="0"/>
              </a:rPr>
              <a:t>aanvullende</a:t>
            </a:r>
            <a:r>
              <a:rPr lang="fr-FR" altLang="en-US" dirty="0" smtClean="0">
                <a:sym typeface="Arial" charset="0"/>
              </a:rPr>
              <a:t> </a:t>
            </a:r>
            <a:r>
              <a:rPr lang="fr-FR" altLang="en-US" dirty="0" err="1" smtClean="0">
                <a:sym typeface="Arial" charset="0"/>
              </a:rPr>
              <a:t>rechten</a:t>
            </a:r>
            <a:r>
              <a:rPr lang="fr-FR" altLang="en-US" dirty="0" smtClean="0">
                <a:sym typeface="Arial" charset="0"/>
              </a:rPr>
              <a:t> te </a:t>
            </a:r>
            <a:r>
              <a:rPr lang="fr-FR" altLang="en-US" dirty="0" err="1" smtClean="0">
                <a:sym typeface="Arial" charset="0"/>
              </a:rPr>
              <a:t>verkrijgen</a:t>
            </a:r>
            <a:r>
              <a:rPr lang="fr-FR" altLang="en-US" dirty="0" smtClean="0">
                <a:sym typeface="Arial" charset="0"/>
              </a:rPr>
              <a:t> </a:t>
            </a:r>
          </a:p>
          <a:p>
            <a:pPr lvl="1"/>
            <a:endParaRPr lang="fr-FR" altLang="en-US" sz="1800" dirty="0" smtClean="0">
              <a:sym typeface="Arial" charset="0"/>
            </a:endParaRPr>
          </a:p>
          <a:p>
            <a:r>
              <a:rPr lang="fr-FR" altLang="en-US" dirty="0" err="1" smtClean="0">
                <a:sym typeface="Arial" charset="0"/>
              </a:rPr>
              <a:t>Professionele</a:t>
            </a:r>
            <a:r>
              <a:rPr lang="fr-FR" altLang="en-US" dirty="0" smtClean="0">
                <a:sym typeface="Arial" charset="0"/>
              </a:rPr>
              <a:t> </a:t>
            </a:r>
            <a:r>
              <a:rPr lang="fr-FR" altLang="en-US" dirty="0" err="1" smtClean="0">
                <a:sym typeface="Arial" charset="0"/>
              </a:rPr>
              <a:t>gebruikers</a:t>
            </a:r>
            <a:r>
              <a:rPr lang="fr-FR" altLang="en-US" dirty="0" smtClean="0">
                <a:sym typeface="Arial" charset="0"/>
              </a:rPr>
              <a:t> : </a:t>
            </a:r>
          </a:p>
          <a:p>
            <a:pPr lvl="1">
              <a:spcAft>
                <a:spcPts val="400"/>
              </a:spcAft>
            </a:pPr>
            <a:r>
              <a:rPr lang="fr-FR" altLang="en-US" dirty="0" smtClean="0">
                <a:sym typeface="Arial" charset="0"/>
              </a:rPr>
              <a:t>Actoren die </a:t>
            </a:r>
            <a:r>
              <a:rPr lang="fr-FR" altLang="en-US" dirty="0" err="1" smtClean="0">
                <a:sym typeface="Arial" charset="0"/>
              </a:rPr>
              <a:t>typisch</a:t>
            </a:r>
            <a:r>
              <a:rPr lang="fr-FR" altLang="en-US" dirty="0" smtClean="0">
                <a:sym typeface="Arial" charset="0"/>
              </a:rPr>
              <a:t> niet </a:t>
            </a:r>
            <a:r>
              <a:rPr lang="fr-FR" altLang="en-US" dirty="0" err="1" smtClean="0">
                <a:sym typeface="Arial" charset="0"/>
              </a:rPr>
              <a:t>rechtstreeks</a:t>
            </a:r>
            <a:r>
              <a:rPr lang="fr-FR" altLang="en-US" dirty="0" smtClean="0">
                <a:sym typeface="Arial" charset="0"/>
              </a:rPr>
              <a:t> met de KSZ </a:t>
            </a:r>
            <a:r>
              <a:rPr lang="fr-FR" altLang="en-US" dirty="0" err="1" smtClean="0">
                <a:sym typeface="Arial" charset="0"/>
              </a:rPr>
              <a:t>samenwerken</a:t>
            </a:r>
            <a:r>
              <a:rPr lang="fr-FR" altLang="en-US" dirty="0" smtClean="0">
                <a:sym typeface="Arial" charset="0"/>
              </a:rPr>
              <a:t> (</a:t>
            </a:r>
            <a:r>
              <a:rPr lang="fr-FR" altLang="en-US" dirty="0" err="1" smtClean="0">
                <a:sym typeface="Arial" charset="0"/>
              </a:rPr>
              <a:t>bv</a:t>
            </a:r>
            <a:r>
              <a:rPr lang="fr-FR" altLang="en-US" dirty="0" smtClean="0">
                <a:sym typeface="Arial" charset="0"/>
              </a:rPr>
              <a:t>.</a:t>
            </a:r>
            <a:r>
              <a:rPr lang="fr-FR" altLang="en-US" dirty="0">
                <a:sym typeface="Arial" charset="0"/>
              </a:rPr>
              <a:t> : sport, </a:t>
            </a:r>
            <a:r>
              <a:rPr lang="fr-FR" altLang="en-US" dirty="0" err="1">
                <a:sym typeface="Arial" charset="0"/>
              </a:rPr>
              <a:t>kinderopvang</a:t>
            </a:r>
            <a:r>
              <a:rPr lang="fr-FR" altLang="en-US" dirty="0" smtClean="0">
                <a:sym typeface="Arial" charset="0"/>
              </a:rPr>
              <a:t>, </a:t>
            </a:r>
            <a:r>
              <a:rPr lang="fr-FR" altLang="en-US" dirty="0" err="1" smtClean="0">
                <a:sym typeface="Arial" charset="0"/>
              </a:rPr>
              <a:t>musea</a:t>
            </a:r>
            <a:r>
              <a:rPr lang="fr-FR" altLang="en-US" dirty="0">
                <a:sym typeface="Arial" charset="0"/>
              </a:rPr>
              <a:t>, </a:t>
            </a:r>
            <a:r>
              <a:rPr lang="fr-FR" altLang="en-US" dirty="0" err="1">
                <a:sym typeface="Arial" charset="0"/>
              </a:rPr>
              <a:t>vrijetijdscentra</a:t>
            </a:r>
            <a:r>
              <a:rPr lang="fr-FR" altLang="en-US" dirty="0" smtClean="0">
                <a:sym typeface="Arial" charset="0"/>
              </a:rPr>
              <a:t>, </a:t>
            </a:r>
            <a:r>
              <a:rPr lang="fr-FR" altLang="en-US" dirty="0" err="1" smtClean="0">
                <a:sym typeface="Arial" charset="0"/>
              </a:rPr>
              <a:t>pretparken</a:t>
            </a:r>
            <a:r>
              <a:rPr lang="fr-FR" altLang="en-US" dirty="0" smtClean="0">
                <a:sym typeface="Arial" charset="0"/>
              </a:rPr>
              <a:t>…)</a:t>
            </a:r>
          </a:p>
          <a:p>
            <a:pPr lvl="1">
              <a:spcAft>
                <a:spcPts val="400"/>
              </a:spcAft>
            </a:pPr>
            <a:r>
              <a:rPr lang="fr-FR" altLang="en-US" dirty="0" smtClean="0">
                <a:sym typeface="Arial" charset="0"/>
              </a:rPr>
              <a:t>Actoren die (</a:t>
            </a:r>
            <a:r>
              <a:rPr lang="fr-FR" altLang="en-US" dirty="0" err="1" smtClean="0">
                <a:sym typeface="Arial" charset="0"/>
              </a:rPr>
              <a:t>nog</a:t>
            </a:r>
            <a:r>
              <a:rPr lang="fr-FR" altLang="en-US" dirty="0" smtClean="0">
                <a:sym typeface="Arial" charset="0"/>
              </a:rPr>
              <a:t>) niet over </a:t>
            </a:r>
            <a:r>
              <a:rPr lang="fr-FR" altLang="en-US" dirty="0" err="1" smtClean="0">
                <a:sym typeface="Arial" charset="0"/>
              </a:rPr>
              <a:t>een</a:t>
            </a:r>
            <a:r>
              <a:rPr lang="fr-FR" altLang="en-US" dirty="0" smtClean="0">
                <a:sym typeface="Arial" charset="0"/>
              </a:rPr>
              <a:t> </a:t>
            </a:r>
            <a:r>
              <a:rPr lang="fr-FR" altLang="en-US" dirty="0" err="1" smtClean="0">
                <a:sym typeface="Arial" charset="0"/>
              </a:rPr>
              <a:t>automatische</a:t>
            </a:r>
            <a:r>
              <a:rPr lang="fr-FR" altLang="en-US" dirty="0" smtClean="0">
                <a:sym typeface="Arial" charset="0"/>
              </a:rPr>
              <a:t> </a:t>
            </a:r>
            <a:r>
              <a:rPr lang="fr-FR" altLang="en-US" dirty="0" err="1" smtClean="0">
                <a:sym typeface="Arial" charset="0"/>
              </a:rPr>
              <a:t>gegevensstroom</a:t>
            </a:r>
            <a:r>
              <a:rPr lang="fr-FR" altLang="en-US" dirty="0" smtClean="0">
                <a:sym typeface="Arial" charset="0"/>
              </a:rPr>
              <a:t> </a:t>
            </a:r>
            <a:r>
              <a:rPr lang="fr-FR" altLang="en-US" dirty="0" err="1" smtClean="0">
                <a:sym typeface="Arial" charset="0"/>
              </a:rPr>
              <a:t>beschikken</a:t>
            </a:r>
            <a:r>
              <a:rPr lang="fr-FR" altLang="en-US" dirty="0">
                <a:sym typeface="Arial" charset="0"/>
              </a:rPr>
              <a:t> </a:t>
            </a:r>
            <a:r>
              <a:rPr lang="fr-FR" altLang="en-US" dirty="0" smtClean="0">
                <a:sym typeface="Arial" charset="0"/>
              </a:rPr>
              <a:t>(</a:t>
            </a:r>
            <a:r>
              <a:rPr lang="fr-FR" altLang="en-US" dirty="0" err="1" smtClean="0">
                <a:sym typeface="Arial" charset="0"/>
              </a:rPr>
              <a:t>vb</a:t>
            </a:r>
            <a:r>
              <a:rPr lang="fr-FR" altLang="en-US" dirty="0" smtClean="0">
                <a:sym typeface="Arial" charset="0"/>
              </a:rPr>
              <a:t>. </a:t>
            </a:r>
            <a:r>
              <a:rPr lang="fr-FR" altLang="en-US" dirty="0">
                <a:sym typeface="Arial" charset="0"/>
              </a:rPr>
              <a:t>NMBS-</a:t>
            </a:r>
            <a:r>
              <a:rPr lang="fr-FR" altLang="en-US" dirty="0" err="1">
                <a:sym typeface="Arial" charset="0"/>
              </a:rPr>
              <a:t>begeleiderskaart</a:t>
            </a:r>
            <a:r>
              <a:rPr lang="fr-FR" altLang="en-US" dirty="0">
                <a:sym typeface="Arial" charset="0"/>
              </a:rPr>
              <a:t> , </a:t>
            </a:r>
            <a:r>
              <a:rPr lang="fr-FR" altLang="en-US" dirty="0" smtClean="0">
                <a:sym typeface="Arial" charset="0"/>
              </a:rPr>
              <a:t>pro </a:t>
            </a:r>
            <a:r>
              <a:rPr lang="fr-FR" altLang="en-US" dirty="0">
                <a:sym typeface="Arial" charset="0"/>
              </a:rPr>
              <a:t>deo </a:t>
            </a:r>
            <a:r>
              <a:rPr lang="fr-FR" altLang="en-US" dirty="0" err="1" smtClean="0">
                <a:sym typeface="Arial" charset="0"/>
              </a:rPr>
              <a:t>rechtsbijstand</a:t>
            </a:r>
            <a:r>
              <a:rPr lang="fr-FR" altLang="en-US" dirty="0">
                <a:sym typeface="Arial" charset="0"/>
              </a:rPr>
              <a:t>, </a:t>
            </a:r>
            <a:r>
              <a:rPr lang="fr-FR" altLang="en-US" dirty="0" err="1" smtClean="0">
                <a:sym typeface="Arial" charset="0"/>
              </a:rPr>
              <a:t>korting</a:t>
            </a:r>
            <a:r>
              <a:rPr lang="fr-FR" altLang="en-US" dirty="0" smtClean="0">
                <a:sym typeface="Arial" charset="0"/>
              </a:rPr>
              <a:t> </a:t>
            </a:r>
            <a:r>
              <a:rPr lang="fr-FR" altLang="en-US" dirty="0" err="1" smtClean="0">
                <a:sym typeface="Arial" charset="0"/>
              </a:rPr>
              <a:t>gemeentebelasting</a:t>
            </a:r>
            <a:r>
              <a:rPr lang="fr-FR" altLang="en-US" dirty="0" smtClean="0">
                <a:sym typeface="Arial" charset="0"/>
              </a:rPr>
              <a:t>…)  </a:t>
            </a:r>
          </a:p>
          <a:p>
            <a:pPr lvl="1">
              <a:spcAft>
                <a:spcPts val="400"/>
              </a:spcAft>
            </a:pPr>
            <a:r>
              <a:rPr lang="en-US" dirty="0" err="1" smtClean="0"/>
              <a:t>Controle</a:t>
            </a:r>
            <a:r>
              <a:rPr lang="en-US" dirty="0" smtClean="0"/>
              <a:t> van </a:t>
            </a:r>
            <a:r>
              <a:rPr lang="en-US" dirty="0" err="1" smtClean="0"/>
              <a:t>actuele</a:t>
            </a:r>
            <a:r>
              <a:rPr lang="en-US" dirty="0" smtClean="0"/>
              <a:t> / </a:t>
            </a:r>
            <a:r>
              <a:rPr lang="en-US" dirty="0" err="1" smtClean="0"/>
              <a:t>zeer</a:t>
            </a:r>
            <a:r>
              <a:rPr lang="en-US" dirty="0" smtClean="0"/>
              <a:t> </a:t>
            </a:r>
            <a:r>
              <a:rPr lang="en-US" dirty="0" err="1" smtClean="0"/>
              <a:t>recente</a:t>
            </a:r>
            <a:r>
              <a:rPr lang="en-US" dirty="0" smtClean="0"/>
              <a:t> </a:t>
            </a:r>
            <a:r>
              <a:rPr lang="en-US" dirty="0" err="1" smtClean="0"/>
              <a:t>gegevens</a:t>
            </a:r>
            <a:endParaRPr lang="en-US" dirty="0" smtClean="0"/>
          </a:p>
          <a:p>
            <a:pPr lvl="1"/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integratie</a:t>
            </a:r>
            <a:r>
              <a:rPr lang="en-US" dirty="0"/>
              <a:t> </a:t>
            </a:r>
            <a:r>
              <a:rPr lang="en-US" dirty="0" err="1" smtClean="0"/>
              <a:t>nodig</a:t>
            </a:r>
            <a:endParaRPr lang="en-US" dirty="0" smtClean="0"/>
          </a:p>
          <a:p>
            <a:pPr lvl="1"/>
            <a:endParaRPr lang="en-US" sz="1800" dirty="0"/>
          </a:p>
          <a:p>
            <a:r>
              <a:rPr lang="fr-FR" dirty="0" err="1" smtClean="0"/>
              <a:t>Oplossing</a:t>
            </a:r>
            <a:r>
              <a:rPr lang="fr-FR" dirty="0" smtClean="0"/>
              <a:t> via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mobiele</a:t>
            </a:r>
            <a:r>
              <a:rPr lang="fr-FR" dirty="0" smtClean="0"/>
              <a:t> </a:t>
            </a:r>
            <a:r>
              <a:rPr lang="fr-FR" dirty="0" err="1" smtClean="0"/>
              <a:t>app</a:t>
            </a:r>
            <a:r>
              <a:rPr lang="fr-FR" dirty="0" smtClean="0"/>
              <a:t> &amp; </a:t>
            </a:r>
            <a:r>
              <a:rPr lang="fr-FR" dirty="0" err="1" smtClean="0"/>
              <a:t>webtoepassing</a:t>
            </a:r>
            <a:endParaRPr lang="fr-FR" dirty="0" smtClean="0"/>
          </a:p>
          <a:p>
            <a:pPr lvl="1">
              <a:buFontTx/>
              <a:buChar char="-"/>
            </a:pPr>
            <a:r>
              <a:rPr lang="fr-FR" altLang="en-US" dirty="0" err="1" smtClean="0">
                <a:sym typeface="Arial" charset="0"/>
              </a:rPr>
              <a:t>Gekend</a:t>
            </a:r>
            <a:r>
              <a:rPr lang="fr-FR" altLang="en-US" dirty="0" smtClean="0">
                <a:sym typeface="Arial" charset="0"/>
              </a:rPr>
              <a:t> </a:t>
            </a:r>
            <a:r>
              <a:rPr lang="fr-FR" altLang="en-US" dirty="0" err="1" smtClean="0">
                <a:sym typeface="Arial" charset="0"/>
              </a:rPr>
              <a:t>sociaal</a:t>
            </a:r>
            <a:r>
              <a:rPr lang="fr-FR" altLang="en-US" dirty="0" smtClean="0">
                <a:sym typeface="Arial" charset="0"/>
              </a:rPr>
              <a:t> </a:t>
            </a:r>
            <a:r>
              <a:rPr lang="fr-FR" altLang="en-US" dirty="0" err="1" smtClean="0">
                <a:sym typeface="Arial" charset="0"/>
              </a:rPr>
              <a:t>statuut</a:t>
            </a:r>
            <a:r>
              <a:rPr lang="fr-FR" altLang="en-US" dirty="0" smtClean="0">
                <a:sym typeface="Arial" charset="0"/>
              </a:rPr>
              <a:t> van de burger </a:t>
            </a:r>
          </a:p>
          <a:p>
            <a:pPr lvl="1">
              <a:buFontTx/>
              <a:buChar char="-"/>
            </a:pPr>
            <a:r>
              <a:rPr lang="fr-FR" altLang="en-US" dirty="0">
                <a:sym typeface="Arial" charset="0"/>
              </a:rPr>
              <a:t>O</a:t>
            </a:r>
            <a:r>
              <a:rPr lang="fr-FR" altLang="en-US" dirty="0" smtClean="0">
                <a:sym typeface="Arial" charset="0"/>
              </a:rPr>
              <a:t>p </a:t>
            </a:r>
            <a:r>
              <a:rPr lang="fr-FR" altLang="en-US" dirty="0" err="1" smtClean="0">
                <a:sym typeface="Arial" charset="0"/>
              </a:rPr>
              <a:t>termijn</a:t>
            </a:r>
            <a:r>
              <a:rPr lang="fr-FR" altLang="en-US" dirty="0" smtClean="0">
                <a:sym typeface="Arial" charset="0"/>
              </a:rPr>
              <a:t>: + </a:t>
            </a:r>
            <a:r>
              <a:rPr lang="fr-FR" altLang="en-US" dirty="0" err="1" smtClean="0">
                <a:sym typeface="Arial" charset="0"/>
              </a:rPr>
              <a:t>gezinsleden</a:t>
            </a:r>
            <a:r>
              <a:rPr lang="fr-FR" altLang="en-US" dirty="0" smtClean="0">
                <a:sym typeface="Arial" charset="0"/>
              </a:rPr>
              <a:t> </a:t>
            </a:r>
            <a:r>
              <a:rPr lang="fr-FR" altLang="en-US" dirty="0" err="1" smtClean="0">
                <a:sym typeface="Arial" charset="0"/>
              </a:rPr>
              <a:t>jonger</a:t>
            </a:r>
            <a:r>
              <a:rPr lang="fr-FR" altLang="en-US" dirty="0" smtClean="0">
                <a:sym typeface="Arial" charset="0"/>
              </a:rPr>
              <a:t> dan 13 </a:t>
            </a:r>
            <a:r>
              <a:rPr lang="fr-FR" altLang="en-US" dirty="0" err="1" smtClean="0">
                <a:sym typeface="Arial" charset="0"/>
              </a:rPr>
              <a:t>jaar</a:t>
            </a:r>
            <a:endParaRPr lang="fr-BE" altLang="en-US" dirty="0" smtClean="0">
              <a:sym typeface="Arial" charset="0"/>
            </a:endParaRP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3900" y="6489700"/>
            <a:ext cx="75088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1E79-8225-48A0-95BD-5254C3720E2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8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Mobiele</a:t>
            </a:r>
            <a:r>
              <a:rPr lang="fr-BE" dirty="0" smtClean="0"/>
              <a:t> App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3900" y="6489700"/>
            <a:ext cx="75088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1E79-8225-48A0-95BD-5254C3720E2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8141" y="1196976"/>
            <a:ext cx="2467995" cy="432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3080" y="5904634"/>
            <a:ext cx="70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fr-BE" dirty="0" smtClean="0">
                <a:sym typeface="Wingdings" panose="05000000000000000000" pitchFamily="2" charset="2"/>
              </a:rPr>
              <a:t></a:t>
            </a:r>
            <a:r>
              <a:rPr lang="fr-BE" dirty="0" smtClean="0"/>
              <a:t> </a:t>
            </a:r>
            <a:r>
              <a:rPr lang="fr-BE" dirty="0" err="1" smtClean="0"/>
              <a:t>Beschikbaar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Android-</a:t>
            </a:r>
            <a:r>
              <a:rPr lang="fr-BE" dirty="0" err="1" smtClean="0"/>
              <a:t>toestellen</a:t>
            </a: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47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838052"/>
            <a:ext cx="5040559" cy="5797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Website</a:t>
            </a:r>
            <a:r>
              <a:rPr lang="fr-BE" dirty="0" smtClean="0"/>
              <a:t> &amp; online </a:t>
            </a:r>
            <a:r>
              <a:rPr lang="fr-BE" dirty="0" err="1" smtClean="0"/>
              <a:t>toepassing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3900" y="6489700"/>
            <a:ext cx="75088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1E79-8225-48A0-95BD-5254C3720E2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9882" y="4437112"/>
            <a:ext cx="331661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Voor</a:t>
            </a:r>
            <a:r>
              <a:rPr lang="en-US" dirty="0" smtClean="0"/>
              <a:t> PC, tablet of smartphone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Kan</a:t>
            </a:r>
            <a:r>
              <a:rPr lang="en-US" dirty="0" smtClean="0"/>
              <a:t> attest </a:t>
            </a:r>
            <a:r>
              <a:rPr lang="en-US" dirty="0" err="1" smtClean="0"/>
              <a:t>afdrukken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Planning	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886700" cy="5112568"/>
          </a:xfrm>
        </p:spPr>
        <p:txBody>
          <a:bodyPr/>
          <a:lstStyle/>
          <a:p>
            <a:endParaRPr lang="fr-BE" dirty="0" smtClean="0"/>
          </a:p>
          <a:p>
            <a:r>
              <a:rPr lang="fr-BE" dirty="0" smtClean="0"/>
              <a:t>De </a:t>
            </a:r>
            <a:r>
              <a:rPr lang="fr-BE" dirty="0" err="1" smtClean="0"/>
              <a:t>app</a:t>
            </a:r>
            <a:r>
              <a:rPr lang="fr-BE" dirty="0" smtClean="0"/>
              <a:t> en de </a:t>
            </a:r>
            <a:r>
              <a:rPr lang="fr-BE" dirty="0" err="1" smtClean="0"/>
              <a:t>mobiele</a:t>
            </a:r>
            <a:r>
              <a:rPr lang="fr-BE" dirty="0" smtClean="0"/>
              <a:t> </a:t>
            </a:r>
            <a:r>
              <a:rPr lang="fr-BE" dirty="0" err="1" smtClean="0"/>
              <a:t>website</a:t>
            </a:r>
            <a:r>
              <a:rPr lang="fr-BE" dirty="0" smtClean="0"/>
              <a:t> </a:t>
            </a:r>
            <a:r>
              <a:rPr lang="fr-BE" dirty="0" err="1" smtClean="0"/>
              <a:t>zijn</a:t>
            </a:r>
            <a:r>
              <a:rPr lang="fr-BE" dirty="0" smtClean="0"/>
              <a:t> </a:t>
            </a:r>
            <a:r>
              <a:rPr lang="fr-BE" u="sng" dirty="0" smtClean="0"/>
              <a:t>nu</a:t>
            </a:r>
            <a:r>
              <a:rPr lang="fr-BE" dirty="0" smtClean="0"/>
              <a:t> </a:t>
            </a:r>
            <a:r>
              <a:rPr lang="fr-BE" dirty="0" err="1" smtClean="0"/>
              <a:t>publiek</a:t>
            </a:r>
            <a:r>
              <a:rPr lang="fr-BE" dirty="0" smtClean="0"/>
              <a:t> </a:t>
            </a:r>
            <a:r>
              <a:rPr lang="fr-BE" dirty="0" err="1" smtClean="0"/>
              <a:t>beschikbaar</a:t>
            </a:r>
            <a:endParaRPr lang="fr-BE" dirty="0" smtClean="0"/>
          </a:p>
          <a:p>
            <a:pPr marL="400050" lvl="1" indent="0">
              <a:buNone/>
            </a:pPr>
            <a:r>
              <a:rPr lang="fr-BE" dirty="0">
                <a:sym typeface="Wingdings" panose="05000000000000000000" pitchFamily="2" charset="2"/>
              </a:rPr>
              <a:t></a:t>
            </a:r>
            <a:r>
              <a:rPr lang="fr-BE" dirty="0"/>
              <a:t> </a:t>
            </a:r>
            <a:r>
              <a:rPr lang="fr-BE" dirty="0" smtClean="0"/>
              <a:t>App </a:t>
            </a:r>
            <a:r>
              <a:rPr lang="fr-BE" dirty="0" err="1" smtClean="0"/>
              <a:t>beschikbaar</a:t>
            </a:r>
            <a:r>
              <a:rPr lang="fr-BE" dirty="0" smtClean="0"/>
              <a:t> </a:t>
            </a:r>
            <a:r>
              <a:rPr lang="fr-BE" dirty="0"/>
              <a:t>via Play Store (Android</a:t>
            </a:r>
            <a:r>
              <a:rPr lang="fr-BE" dirty="0" smtClean="0"/>
              <a:t>)</a:t>
            </a:r>
            <a:endParaRPr lang="fr-BE" dirty="0"/>
          </a:p>
          <a:p>
            <a:pPr marL="400050" lvl="1" indent="0">
              <a:buNone/>
            </a:pPr>
            <a:r>
              <a:rPr lang="fr-BE" dirty="0" smtClean="0">
                <a:sym typeface="Wingdings" panose="05000000000000000000" pitchFamily="2" charset="2"/>
              </a:rPr>
              <a:t> </a:t>
            </a:r>
            <a:r>
              <a:rPr lang="fr-BE" dirty="0" err="1" smtClean="0">
                <a:sym typeface="Wingdings" panose="05000000000000000000" pitchFamily="2" charset="2"/>
              </a:rPr>
              <a:t>Mobiel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toegankelijke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website</a:t>
            </a:r>
            <a:r>
              <a:rPr lang="fr-BE" dirty="0" smtClean="0">
                <a:sym typeface="Wingdings" panose="05000000000000000000" pitchFamily="2" charset="2"/>
              </a:rPr>
              <a:t> via </a:t>
            </a:r>
            <a:r>
              <a:rPr lang="fr-BE" dirty="0" smtClean="0">
                <a:solidFill>
                  <a:srgbClr val="0070C0"/>
                </a:solidFill>
                <a:sym typeface="Wingdings" panose="05000000000000000000" pitchFamily="2" charset="2"/>
                <a:hlinkClick r:id="rId2"/>
              </a:rPr>
              <a:t>www.mybenefits.fgov.be</a:t>
            </a:r>
            <a:endParaRPr lang="fr-BE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endParaRPr lang="fr-BE" dirty="0" smtClean="0"/>
          </a:p>
          <a:p>
            <a:r>
              <a:rPr lang="fr-BE" dirty="0" smtClean="0"/>
              <a:t>Extra </a:t>
            </a:r>
            <a:r>
              <a:rPr lang="fr-BE" dirty="0" err="1" smtClean="0"/>
              <a:t>functionaliteit</a:t>
            </a:r>
            <a:r>
              <a:rPr lang="fr-BE" dirty="0" smtClean="0"/>
              <a:t> </a:t>
            </a:r>
            <a:r>
              <a:rPr lang="fr-BE" dirty="0" err="1" smtClean="0"/>
              <a:t>gepland</a:t>
            </a:r>
            <a:r>
              <a:rPr lang="fr-BE" dirty="0" smtClean="0"/>
              <a:t> in </a:t>
            </a:r>
            <a:r>
              <a:rPr lang="fr-BE" dirty="0" err="1" smtClean="0"/>
              <a:t>volgende</a:t>
            </a:r>
            <a:r>
              <a:rPr lang="fr-BE" dirty="0" smtClean="0"/>
              <a:t> </a:t>
            </a:r>
            <a:r>
              <a:rPr lang="fr-BE" dirty="0" err="1" smtClean="0"/>
              <a:t>fase</a:t>
            </a:r>
            <a:r>
              <a:rPr lang="fr-BE" dirty="0" smtClean="0"/>
              <a:t> :</a:t>
            </a:r>
          </a:p>
          <a:p>
            <a:pPr lvl="1"/>
            <a:r>
              <a:rPr lang="fr-BE" dirty="0" err="1" smtClean="0"/>
              <a:t>Statuut</a:t>
            </a:r>
            <a:r>
              <a:rPr lang="fr-BE" dirty="0" smtClean="0"/>
              <a:t> </a:t>
            </a:r>
            <a:r>
              <a:rPr lang="fr-BE" dirty="0" err="1" smtClean="0"/>
              <a:t>opvragen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kind</a:t>
            </a:r>
            <a:r>
              <a:rPr lang="fr-BE" dirty="0" smtClean="0"/>
              <a:t> </a:t>
            </a:r>
            <a:r>
              <a:rPr lang="fr-BE" dirty="0" err="1" smtClean="0"/>
              <a:t>jonger</a:t>
            </a:r>
            <a:r>
              <a:rPr lang="fr-BE" dirty="0" smtClean="0"/>
              <a:t> dan 13 </a:t>
            </a:r>
            <a:r>
              <a:rPr lang="fr-BE" dirty="0" err="1" smtClean="0"/>
              <a:t>jaar</a:t>
            </a:r>
            <a:r>
              <a:rPr lang="fr-BE" dirty="0" smtClean="0"/>
              <a:t> </a:t>
            </a:r>
            <a:r>
              <a:rPr lang="fr-BE" dirty="0" err="1" smtClean="0"/>
              <a:t>binnen</a:t>
            </a:r>
            <a:r>
              <a:rPr lang="fr-BE" dirty="0" smtClean="0"/>
              <a:t> het </a:t>
            </a:r>
            <a:r>
              <a:rPr lang="fr-BE" dirty="0" err="1" smtClean="0"/>
              <a:t>eigen</a:t>
            </a:r>
            <a:r>
              <a:rPr lang="fr-BE" dirty="0" smtClean="0"/>
              <a:t> </a:t>
            </a:r>
            <a:r>
              <a:rPr lang="fr-BE" dirty="0" err="1" smtClean="0"/>
              <a:t>gezin</a:t>
            </a:r>
            <a:endParaRPr lang="fr-BE" dirty="0" smtClean="0"/>
          </a:p>
          <a:p>
            <a:pPr lvl="1"/>
            <a:r>
              <a:rPr lang="fr-BE" dirty="0" smtClean="0"/>
              <a:t>QR-code en </a:t>
            </a:r>
            <a:r>
              <a:rPr lang="fr-BE" dirty="0" err="1" smtClean="0"/>
              <a:t>numerieke</a:t>
            </a:r>
            <a:r>
              <a:rPr lang="fr-BE" dirty="0" smtClean="0"/>
              <a:t> code </a:t>
            </a:r>
            <a:r>
              <a:rPr lang="fr-BE" dirty="0" err="1" smtClean="0"/>
              <a:t>lokaal</a:t>
            </a:r>
            <a:r>
              <a:rPr lang="fr-BE" dirty="0" smtClean="0"/>
              <a:t> </a:t>
            </a:r>
            <a:r>
              <a:rPr lang="fr-BE" dirty="0" err="1" smtClean="0"/>
              <a:t>opslaan</a:t>
            </a:r>
            <a:r>
              <a:rPr lang="fr-BE" dirty="0" smtClean="0"/>
              <a:t> (</a:t>
            </a:r>
            <a:r>
              <a:rPr lang="fr-BE" dirty="0" err="1" smtClean="0"/>
              <a:t>zonder</a:t>
            </a:r>
            <a:r>
              <a:rPr lang="fr-BE" dirty="0" smtClean="0"/>
              <a:t> </a:t>
            </a:r>
            <a:r>
              <a:rPr lang="fr-BE" dirty="0" err="1" smtClean="0"/>
              <a:t>internetverbinding</a:t>
            </a:r>
            <a:r>
              <a:rPr lang="fr-BE" dirty="0" smtClean="0"/>
              <a:t>) en </a:t>
            </a:r>
            <a:r>
              <a:rPr lang="fr-BE" dirty="0" err="1" smtClean="0"/>
              <a:t>gebruiken</a:t>
            </a:r>
            <a:r>
              <a:rPr lang="fr-BE" dirty="0" smtClean="0"/>
              <a:t> </a:t>
            </a:r>
            <a:r>
              <a:rPr lang="fr-BE" dirty="0" err="1" smtClean="0"/>
              <a:t>gedurende</a:t>
            </a:r>
            <a:r>
              <a:rPr lang="fr-BE" dirty="0" smtClean="0"/>
              <a:t> de </a:t>
            </a:r>
            <a:r>
              <a:rPr lang="fr-BE" dirty="0" err="1" smtClean="0"/>
              <a:t>geldigheidsduur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3900" y="6489700"/>
            <a:ext cx="75088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F1E79-8225-48A0-95BD-5254C3720E2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3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werkt</a:t>
            </a:r>
            <a:r>
              <a:rPr lang="en-US" dirty="0" smtClean="0"/>
              <a:t> het </a:t>
            </a:r>
            <a:r>
              <a:rPr lang="en-US" dirty="0" err="1" smtClean="0"/>
              <a:t>technisch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12568"/>
          </a:xfrm>
        </p:spPr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Frank Robben, </a:t>
            </a:r>
            <a:r>
              <a:rPr lang="en-US" sz="2800" dirty="0" err="1" smtClean="0"/>
              <a:t>administrateur-generaal</a:t>
            </a:r>
            <a:r>
              <a:rPr lang="en-US" sz="2800" dirty="0" smtClean="0"/>
              <a:t>, KSZ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8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8" t="1023" r="6141" b="20218"/>
          <a:stretch/>
        </p:blipFill>
        <p:spPr>
          <a:xfrm>
            <a:off x="-36512" y="1340767"/>
            <a:ext cx="9217024" cy="5544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301208"/>
            <a:ext cx="6192688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 </a:t>
            </a:r>
            <a:r>
              <a:rPr lang="en-US" sz="2800" b="1" dirty="0" err="1" smtClean="0">
                <a:solidFill>
                  <a:schemeClr val="bg1"/>
                </a:solidFill>
              </a:rPr>
              <a:t>Gebruiksmodi</a:t>
            </a:r>
            <a:r>
              <a:rPr lang="en-US" sz="2800" b="1" dirty="0" smtClean="0">
                <a:solidFill>
                  <a:schemeClr val="bg1"/>
                </a:solidFill>
              </a:rPr>
              <a:t>: Burger / </a:t>
            </a:r>
            <a:r>
              <a:rPr lang="en-US" sz="2800" b="1" dirty="0" err="1" smtClean="0">
                <a:solidFill>
                  <a:schemeClr val="bg1"/>
                </a:solidFill>
              </a:rPr>
              <a:t>Professioneel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App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782519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</a:t>
            </a:r>
            <a:r>
              <a:rPr lang="en-US" dirty="0" err="1" smtClean="0"/>
              <a:t>WebApp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782519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014537"/>
            <a:ext cx="1512168" cy="1311008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fr-BE" dirty="0" err="1" smtClean="0"/>
              <a:t>Veilig</a:t>
            </a:r>
            <a:r>
              <a:rPr lang="fr-BE" dirty="0" smtClean="0"/>
              <a:t> </a:t>
            </a:r>
            <a:r>
              <a:rPr lang="fr-BE" dirty="0" err="1" smtClean="0"/>
              <a:t>aanmelden</a:t>
            </a:r>
            <a:endParaRPr lang="fr-BE" altLang="fr-F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1092200"/>
            <a:ext cx="8640763" cy="5424488"/>
          </a:xfrm>
        </p:spPr>
        <p:txBody>
          <a:bodyPr>
            <a:normAutofit/>
          </a:bodyPr>
          <a:lstStyle/>
          <a:p>
            <a:pPr>
              <a:defRPr/>
            </a:pPr>
            <a:endParaRPr lang="fr-BE" dirty="0" smtClean="0"/>
          </a:p>
          <a:p>
            <a:pPr marL="0" indent="0">
              <a:buNone/>
              <a:defRPr/>
            </a:pPr>
            <a:r>
              <a:rPr lang="fr-BE" dirty="0" err="1" smtClean="0">
                <a:solidFill>
                  <a:srgbClr val="0070C0"/>
                </a:solidFill>
              </a:rPr>
              <a:t>Privacy-gevoelige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informatie</a:t>
            </a:r>
            <a:r>
              <a:rPr lang="fr-BE" dirty="0" smtClean="0">
                <a:solidFill>
                  <a:srgbClr val="0070C0"/>
                </a:solidFill>
              </a:rPr>
              <a:t>: </a:t>
            </a:r>
            <a:r>
              <a:rPr lang="fr-BE" dirty="0" err="1" smtClean="0">
                <a:solidFill>
                  <a:srgbClr val="0070C0"/>
                </a:solidFill>
              </a:rPr>
              <a:t>voldoende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hoog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veiligheidsniveau</a:t>
            </a:r>
            <a:endParaRPr lang="fr-BE" dirty="0" smtClean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fr-BE" dirty="0" err="1" smtClean="0"/>
              <a:t>e-ID</a:t>
            </a:r>
            <a:endParaRPr lang="fr-BE" dirty="0" smtClean="0"/>
          </a:p>
          <a:p>
            <a:pPr lvl="1">
              <a:defRPr/>
            </a:pPr>
            <a:r>
              <a:rPr lang="fr-BE" dirty="0" smtClean="0"/>
              <a:t>ITSME </a:t>
            </a:r>
          </a:p>
          <a:p>
            <a:pPr lvl="1">
              <a:defRPr/>
            </a:pPr>
            <a:r>
              <a:rPr lang="fr-BE" dirty="0" smtClean="0"/>
              <a:t>Time-</a:t>
            </a:r>
            <a:r>
              <a:rPr lang="fr-BE" dirty="0" err="1" smtClean="0"/>
              <a:t>based</a:t>
            </a:r>
            <a:r>
              <a:rPr lang="fr-BE" dirty="0" smtClean="0"/>
              <a:t> One-Time </a:t>
            </a:r>
            <a:r>
              <a:rPr lang="fr-BE" dirty="0" err="1" smtClean="0"/>
              <a:t>Password</a:t>
            </a:r>
            <a:r>
              <a:rPr lang="fr-BE" dirty="0" smtClean="0"/>
              <a:t> </a:t>
            </a:r>
          </a:p>
          <a:p>
            <a:pPr lvl="1">
              <a:defRPr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r>
              <a:rPr lang="fr-BE" dirty="0" smtClean="0">
                <a:solidFill>
                  <a:srgbClr val="0070C0"/>
                </a:solidFill>
              </a:rPr>
              <a:t>Burger : </a:t>
            </a:r>
            <a:r>
              <a:rPr lang="fr-BE" dirty="0" err="1" smtClean="0">
                <a:solidFill>
                  <a:srgbClr val="0070C0"/>
                </a:solidFill>
              </a:rPr>
              <a:t>Identificatie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nodig</a:t>
            </a:r>
            <a:endParaRPr lang="fr-BE" dirty="0" smtClean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fr-BE" dirty="0" err="1" smtClean="0"/>
              <a:t>Statuut</a:t>
            </a:r>
            <a:r>
              <a:rPr lang="fr-BE" dirty="0" smtClean="0"/>
              <a:t> </a:t>
            </a:r>
            <a:r>
              <a:rPr lang="fr-BE" dirty="0" err="1" smtClean="0"/>
              <a:t>consulteren</a:t>
            </a:r>
            <a:r>
              <a:rPr lang="fr-BE" dirty="0" smtClean="0"/>
              <a:t> </a:t>
            </a:r>
          </a:p>
          <a:p>
            <a:pPr lvl="1">
              <a:defRPr/>
            </a:pPr>
            <a:r>
              <a:rPr lang="fr-BE" dirty="0" smtClean="0"/>
              <a:t>QR-code </a:t>
            </a:r>
            <a:r>
              <a:rPr lang="fr-BE" dirty="0" err="1" smtClean="0"/>
              <a:t>aanmaken</a:t>
            </a:r>
            <a:r>
              <a:rPr lang="fr-BE" dirty="0" smtClean="0"/>
              <a:t> / </a:t>
            </a:r>
            <a:r>
              <a:rPr lang="fr-BE" dirty="0" err="1" smtClean="0"/>
              <a:t>evt</a:t>
            </a:r>
            <a:r>
              <a:rPr lang="fr-BE" dirty="0" smtClean="0"/>
              <a:t>. </a:t>
            </a:r>
            <a:r>
              <a:rPr lang="fr-BE" dirty="0" err="1" smtClean="0"/>
              <a:t>afdrukken</a:t>
            </a:r>
            <a:r>
              <a:rPr lang="fr-BE" dirty="0" smtClean="0"/>
              <a:t> (</a:t>
            </a:r>
            <a:r>
              <a:rPr lang="fr-BE" dirty="0" err="1" smtClean="0"/>
              <a:t>enkel</a:t>
            </a:r>
            <a:r>
              <a:rPr lang="fr-BE" dirty="0" smtClean="0"/>
              <a:t> via </a:t>
            </a:r>
            <a:r>
              <a:rPr lang="fr-BE" dirty="0" err="1" smtClean="0"/>
              <a:t>website</a:t>
            </a:r>
            <a:r>
              <a:rPr lang="fr-BE" dirty="0" smtClean="0"/>
              <a:t>)</a:t>
            </a:r>
          </a:p>
          <a:p>
            <a:pPr marL="0" indent="0">
              <a:buNone/>
              <a:defRPr/>
            </a:pPr>
            <a:endParaRPr lang="fr-BE" dirty="0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r>
              <a:rPr lang="fr-BE" dirty="0" err="1" smtClean="0">
                <a:solidFill>
                  <a:srgbClr val="0070C0"/>
                </a:solidFill>
              </a:rPr>
              <a:t>Professioneel</a:t>
            </a:r>
            <a:r>
              <a:rPr lang="fr-BE" dirty="0" smtClean="0">
                <a:solidFill>
                  <a:srgbClr val="0070C0"/>
                </a:solidFill>
              </a:rPr>
              <a:t>: </a:t>
            </a:r>
            <a:r>
              <a:rPr lang="fr-BE" dirty="0" err="1" smtClean="0">
                <a:solidFill>
                  <a:srgbClr val="0070C0"/>
                </a:solidFill>
              </a:rPr>
              <a:t>geen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identificatie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nodig</a:t>
            </a:r>
            <a:endParaRPr lang="fr-BE" dirty="0" smtClean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fr-BE" dirty="0" err="1" smtClean="0"/>
              <a:t>Aangeboden</a:t>
            </a:r>
            <a:r>
              <a:rPr lang="fr-BE" dirty="0" smtClean="0"/>
              <a:t> </a:t>
            </a:r>
            <a:r>
              <a:rPr lang="fr-BE" dirty="0"/>
              <a:t>QR-code / </a:t>
            </a:r>
            <a:r>
              <a:rPr lang="fr-BE" dirty="0" err="1" smtClean="0"/>
              <a:t>unieke</a:t>
            </a:r>
            <a:r>
              <a:rPr lang="fr-BE" dirty="0" smtClean="0"/>
              <a:t> code </a:t>
            </a:r>
            <a:r>
              <a:rPr lang="fr-BE" dirty="0" err="1"/>
              <a:t>uitlezen</a:t>
            </a:r>
            <a:endParaRPr lang="fr-BE" dirty="0"/>
          </a:p>
          <a:p>
            <a:pPr lvl="1">
              <a:defRPr/>
            </a:pPr>
            <a:r>
              <a:rPr lang="fr-BE" dirty="0" smtClean="0"/>
              <a:t>Minimale </a:t>
            </a:r>
            <a:r>
              <a:rPr lang="fr-BE" dirty="0" err="1" smtClean="0"/>
              <a:t>informatie</a:t>
            </a:r>
            <a:r>
              <a:rPr lang="fr-BE" dirty="0" smtClean="0"/>
              <a:t>: </a:t>
            </a:r>
            <a:r>
              <a:rPr lang="fr-BE" dirty="0" err="1" smtClean="0"/>
              <a:t>statuut</a:t>
            </a:r>
            <a:r>
              <a:rPr lang="fr-BE" dirty="0"/>
              <a:t>, </a:t>
            </a:r>
            <a:r>
              <a:rPr lang="fr-BE" dirty="0" err="1" smtClean="0"/>
              <a:t>postcode</a:t>
            </a:r>
            <a:r>
              <a:rPr lang="fr-BE" dirty="0" smtClean="0"/>
              <a:t>, </a:t>
            </a:r>
            <a:r>
              <a:rPr lang="fr-BE" dirty="0" err="1"/>
              <a:t>controlegetal</a:t>
            </a:r>
            <a:r>
              <a:rPr lang="fr-BE" dirty="0"/>
              <a:t> </a:t>
            </a:r>
            <a:r>
              <a:rPr lang="fr-BE" dirty="0" smtClean="0"/>
              <a:t>RRN-</a:t>
            </a:r>
            <a:r>
              <a:rPr lang="fr-BE" dirty="0" err="1" smtClean="0"/>
              <a:t>nummer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3900" y="6489700"/>
            <a:ext cx="750888" cy="365125"/>
          </a:xfrm>
        </p:spPr>
        <p:txBody>
          <a:bodyPr/>
          <a:lstStyle/>
          <a:p>
            <a:pPr>
              <a:defRPr/>
            </a:pPr>
            <a:fld id="{E0ECAA3E-CFBF-4E71-990E-D154BAE6F169}" type="slidenum">
              <a:rPr lang="en-GB" smtClean="0"/>
              <a:pPr>
                <a:defRPr/>
              </a:pPr>
              <a:t>18</a:t>
            </a:fld>
            <a:endParaRPr lang="fr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098576"/>
            <a:ext cx="2581108" cy="10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Consulteren</a:t>
            </a:r>
            <a:r>
              <a:rPr lang="en-US" dirty="0" smtClean="0"/>
              <a:t> &amp; code </a:t>
            </a:r>
            <a:r>
              <a:rPr lang="en-US" dirty="0" err="1" smtClean="0"/>
              <a:t>creëren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40768"/>
            <a:ext cx="3029069" cy="504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376079"/>
            <a:ext cx="4181282" cy="484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Waarom</a:t>
            </a:r>
            <a:r>
              <a:rPr lang="en-US" dirty="0" smtClean="0"/>
              <a:t> </a:t>
            </a:r>
            <a:r>
              <a:rPr lang="en-US" dirty="0" err="1" smtClean="0"/>
              <a:t>MyBEnefits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800" dirty="0" smtClean="0"/>
              <a:t>Maggie De Block</a:t>
            </a:r>
          </a:p>
          <a:p>
            <a:pPr marL="0" indent="0" algn="ctr">
              <a:buNone/>
            </a:pPr>
            <a:r>
              <a:rPr lang="en-US" dirty="0" smtClean="0"/>
              <a:t>Minister </a:t>
            </a:r>
            <a:r>
              <a:rPr lang="nl-NL" dirty="0"/>
              <a:t>van Sociale Zaken en </a:t>
            </a:r>
            <a:r>
              <a:rPr lang="nl-NL" dirty="0" smtClean="0"/>
              <a:t>Volksgezondheid</a:t>
            </a:r>
          </a:p>
          <a:p>
            <a:pPr marL="0" indent="0" algn="ctr">
              <a:buNone/>
            </a:pPr>
            <a:r>
              <a:rPr lang="nl-NL" dirty="0" smtClean="0"/>
              <a:t>en </a:t>
            </a:r>
            <a:r>
              <a:rPr lang="nl-NL" dirty="0"/>
              <a:t>voor Asiel en </a:t>
            </a:r>
            <a:r>
              <a:rPr lang="nl-NL" dirty="0" smtClean="0"/>
              <a:t>Migratie</a:t>
            </a:r>
          </a:p>
          <a:p>
            <a:pPr marL="0" indent="0" algn="ctr">
              <a:buNone/>
            </a:pPr>
            <a:endParaRPr lang="nl-NL" sz="2800" dirty="0"/>
          </a:p>
          <a:p>
            <a:pPr marL="0" indent="0" algn="ctr">
              <a:buNone/>
            </a:pPr>
            <a:r>
              <a:rPr lang="en-US" sz="2800" dirty="0" smtClean="0"/>
              <a:t>Philippe De Backer</a:t>
            </a:r>
            <a:endParaRPr lang="en-US" sz="2800" dirty="0"/>
          </a:p>
          <a:p>
            <a:pPr marL="0" indent="0" algn="ctr">
              <a:buNone/>
            </a:pPr>
            <a:r>
              <a:rPr lang="en-US" dirty="0"/>
              <a:t>Minister </a:t>
            </a:r>
            <a:r>
              <a:rPr lang="nl-NL" dirty="0"/>
              <a:t>van Digitale agenda, belast met Administratieve Vereenvoudiging, Bestrijding van de sociale fraude, Privacy en Noordzee </a:t>
            </a:r>
            <a:endParaRPr lang="en-US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51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Professioneel</a:t>
            </a:r>
            <a:r>
              <a:rPr lang="en-US" dirty="0" smtClean="0"/>
              <a:t> – </a:t>
            </a:r>
            <a:r>
              <a:rPr lang="en-US" dirty="0" err="1" smtClean="0"/>
              <a:t>Consultatie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268760"/>
            <a:ext cx="3008818" cy="4979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62" y="1268760"/>
            <a:ext cx="373679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 </a:t>
            </a:r>
            <a:r>
              <a:rPr lang="en-US" dirty="0" err="1" smtClean="0"/>
              <a:t>zeggen</a:t>
            </a:r>
            <a:r>
              <a:rPr lang="en-US" dirty="0" smtClean="0"/>
              <a:t> de </a:t>
            </a:r>
            <a:r>
              <a:rPr lang="en-US" dirty="0" err="1" smtClean="0"/>
              <a:t>gebruikers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196752"/>
            <a:ext cx="7211144" cy="511256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Eric </a:t>
            </a:r>
            <a:r>
              <a:rPr lang="en-US" dirty="0" err="1" smtClean="0"/>
              <a:t>Lecomte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/>
              <a:t>E</a:t>
            </a:r>
            <a:r>
              <a:rPr lang="en-US" dirty="0" err="1" smtClean="0"/>
              <a:t>rvaringsdeskundige</a:t>
            </a:r>
            <a:r>
              <a:rPr lang="en-US" dirty="0" smtClean="0"/>
              <a:t>, POD </a:t>
            </a:r>
            <a:r>
              <a:rPr lang="en-US" dirty="0" err="1" smtClean="0"/>
              <a:t>Maatschappelijke</a:t>
            </a:r>
            <a:r>
              <a:rPr lang="en-US" dirty="0" smtClean="0"/>
              <a:t> </a:t>
            </a:r>
            <a:r>
              <a:rPr lang="en-US" dirty="0" err="1" smtClean="0"/>
              <a:t>Integratie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2" descr="http://fr.hdyo.org/assets/ask-question-2-ce96e3e01c85a38a0d39c61cfae6d42c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4112" y="1844824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25344"/>
          </a:xfrm>
          <a:prstGeom prst="rect">
            <a:avLst/>
          </a:prstGeom>
        </p:spPr>
      </p:pic>
      <p:pic>
        <p:nvPicPr>
          <p:cNvPr id="3" name="Picture 2" descr="image00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72" y="6570935"/>
            <a:ext cx="262637" cy="255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8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‘</a:t>
            </a:r>
            <a:r>
              <a:rPr lang="en-US" dirty="0" err="1" smtClean="0"/>
              <a:t>Sociaal</a:t>
            </a:r>
            <a:r>
              <a:rPr lang="en-US" dirty="0" smtClean="0"/>
              <a:t> </a:t>
            </a:r>
            <a:r>
              <a:rPr lang="en-US" dirty="0" err="1" smtClean="0"/>
              <a:t>statuut</a:t>
            </a:r>
            <a:r>
              <a:rPr lang="en-US" dirty="0" smtClean="0"/>
              <a:t>’ </a:t>
            </a:r>
            <a:r>
              <a:rPr lang="en-US" dirty="0" err="1" smtClean="0"/>
              <a:t>voor</a:t>
            </a:r>
            <a:r>
              <a:rPr lang="en-US" dirty="0" smtClean="0"/>
              <a:t> ca. 2 </a:t>
            </a:r>
            <a:r>
              <a:rPr lang="en-US" dirty="0" err="1" smtClean="0"/>
              <a:t>miljoen</a:t>
            </a:r>
            <a:r>
              <a:rPr lang="en-US" dirty="0" smtClean="0"/>
              <a:t> burgers </a:t>
            </a:r>
          </a:p>
          <a:p>
            <a:pPr lvl="1"/>
            <a:r>
              <a:rPr lang="en-US" dirty="0" err="1"/>
              <a:t>Ouderdom</a:t>
            </a:r>
            <a:endParaRPr lang="en-US" dirty="0"/>
          </a:p>
          <a:p>
            <a:pPr lvl="1"/>
            <a:r>
              <a:rPr lang="en-US" dirty="0" err="1" smtClean="0"/>
              <a:t>Beperkt</a:t>
            </a:r>
            <a:r>
              <a:rPr lang="en-US" dirty="0" smtClean="0"/>
              <a:t> </a:t>
            </a:r>
            <a:r>
              <a:rPr lang="en-US" dirty="0" err="1" smtClean="0"/>
              <a:t>inkomen</a:t>
            </a:r>
            <a:r>
              <a:rPr lang="en-US" dirty="0" smtClean="0"/>
              <a:t> / </a:t>
            </a:r>
            <a:r>
              <a:rPr lang="en-US" dirty="0" err="1" smtClean="0"/>
              <a:t>leefloon</a:t>
            </a:r>
            <a:endParaRPr lang="en-US" dirty="0"/>
          </a:p>
          <a:p>
            <a:pPr lvl="1"/>
            <a:r>
              <a:rPr lang="en-US" dirty="0" smtClean="0"/>
              <a:t>Handicap, </a:t>
            </a:r>
            <a:r>
              <a:rPr lang="en-US" dirty="0" err="1" smtClean="0"/>
              <a:t>fysieke</a:t>
            </a:r>
            <a:r>
              <a:rPr lang="en-US" dirty="0" smtClean="0"/>
              <a:t> of </a:t>
            </a:r>
            <a:r>
              <a:rPr lang="en-US" dirty="0" err="1" smtClean="0"/>
              <a:t>mentale</a:t>
            </a:r>
            <a:r>
              <a:rPr lang="en-US" dirty="0" smtClean="0"/>
              <a:t> </a:t>
            </a:r>
            <a:r>
              <a:rPr lang="en-US" dirty="0" err="1" smtClean="0"/>
              <a:t>beperking</a:t>
            </a:r>
            <a:endParaRPr lang="en-US" dirty="0" smtClean="0"/>
          </a:p>
          <a:p>
            <a:pPr lvl="1"/>
            <a:r>
              <a:rPr lang="en-US" dirty="0" smtClean="0"/>
              <a:t>Kind met </a:t>
            </a:r>
            <a:r>
              <a:rPr lang="en-US" dirty="0" err="1" smtClean="0"/>
              <a:t>bijzondere</a:t>
            </a:r>
            <a:r>
              <a:rPr lang="en-US" dirty="0" smtClean="0"/>
              <a:t> </a:t>
            </a:r>
            <a:r>
              <a:rPr lang="en-US" dirty="0" err="1" smtClean="0"/>
              <a:t>noden</a:t>
            </a:r>
            <a:endParaRPr lang="en-US" dirty="0" smtClean="0"/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sz="2400" dirty="0" smtClean="0"/>
              <a:t>Burgers met </a:t>
            </a:r>
            <a:r>
              <a:rPr lang="en-US" sz="2400" dirty="0" err="1" smtClean="0"/>
              <a:t>sociaal</a:t>
            </a:r>
            <a:r>
              <a:rPr lang="en-US" sz="2400" dirty="0" smtClean="0"/>
              <a:t> </a:t>
            </a:r>
            <a:r>
              <a:rPr lang="en-US" sz="2400" dirty="0" err="1" smtClean="0"/>
              <a:t>statuut</a:t>
            </a:r>
            <a:r>
              <a:rPr lang="en-US" sz="2400" dirty="0" smtClean="0"/>
              <a:t> </a:t>
            </a:r>
            <a:r>
              <a:rPr lang="en-US" sz="2400" dirty="0" err="1" smtClean="0"/>
              <a:t>krijgen</a:t>
            </a:r>
            <a:r>
              <a:rPr lang="en-US" sz="2400" dirty="0" smtClean="0"/>
              <a:t> ‘</a:t>
            </a:r>
            <a:r>
              <a:rPr lang="en-US" sz="2400" dirty="0" err="1" smtClean="0"/>
              <a:t>aanvullende</a:t>
            </a:r>
            <a:r>
              <a:rPr lang="en-US" sz="2400" dirty="0" smtClean="0"/>
              <a:t> </a:t>
            </a:r>
            <a:r>
              <a:rPr lang="en-US" sz="2400" dirty="0" err="1" smtClean="0"/>
              <a:t>rechten</a:t>
            </a:r>
            <a:r>
              <a:rPr lang="en-US" sz="2400" dirty="0" smtClean="0"/>
              <a:t>’:</a:t>
            </a:r>
          </a:p>
          <a:p>
            <a:pPr lvl="1"/>
            <a:r>
              <a:rPr lang="en-US" dirty="0" err="1" smtClean="0"/>
              <a:t>Sociaal</a:t>
            </a:r>
            <a:r>
              <a:rPr lang="en-US" dirty="0" smtClean="0"/>
              <a:t> </a:t>
            </a:r>
            <a:r>
              <a:rPr lang="en-US" dirty="0" err="1" smtClean="0"/>
              <a:t>tarief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gas, </a:t>
            </a:r>
            <a:r>
              <a:rPr lang="en-US" dirty="0" err="1" smtClean="0"/>
              <a:t>elektriciteit</a:t>
            </a:r>
            <a:r>
              <a:rPr lang="en-US" dirty="0"/>
              <a:t>, water, telecom</a:t>
            </a:r>
            <a:endParaRPr lang="en-US" dirty="0" smtClean="0"/>
          </a:p>
          <a:p>
            <a:pPr lvl="1"/>
            <a:r>
              <a:rPr lang="en-US" dirty="0" err="1" smtClean="0"/>
              <a:t>Openbaar</a:t>
            </a:r>
            <a:r>
              <a:rPr lang="en-US" dirty="0" smtClean="0"/>
              <a:t> </a:t>
            </a:r>
            <a:r>
              <a:rPr lang="en-US" dirty="0" err="1" smtClean="0"/>
              <a:t>vervoer</a:t>
            </a:r>
            <a:r>
              <a:rPr lang="en-US" dirty="0" smtClean="0"/>
              <a:t> (NMBS, De </a:t>
            </a:r>
            <a:r>
              <a:rPr lang="en-US" dirty="0" err="1" smtClean="0"/>
              <a:t>Lijn</a:t>
            </a:r>
            <a:r>
              <a:rPr lang="en-US" dirty="0" smtClean="0"/>
              <a:t>, TEC…)</a:t>
            </a:r>
          </a:p>
          <a:p>
            <a:pPr lvl="1"/>
            <a:r>
              <a:rPr lang="en-US" dirty="0" err="1" smtClean="0"/>
              <a:t>Huisvesting</a:t>
            </a:r>
            <a:endParaRPr lang="en-US" dirty="0" smtClean="0"/>
          </a:p>
          <a:p>
            <a:pPr lvl="1"/>
            <a:r>
              <a:rPr lang="en-US" dirty="0" err="1"/>
              <a:t>Belastingkorting</a:t>
            </a:r>
            <a:r>
              <a:rPr lang="en-US" dirty="0"/>
              <a:t>, gratis </a:t>
            </a:r>
            <a:r>
              <a:rPr lang="en-US" dirty="0" err="1"/>
              <a:t>huisvuilophaling</a:t>
            </a:r>
            <a:endParaRPr lang="en-US" dirty="0"/>
          </a:p>
          <a:p>
            <a:pPr lvl="1"/>
            <a:r>
              <a:rPr lang="en-US" dirty="0" err="1" smtClean="0"/>
              <a:t>Korting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socioculturele</a:t>
            </a:r>
            <a:r>
              <a:rPr lang="en-US" dirty="0" smtClean="0"/>
              <a:t> </a:t>
            </a:r>
            <a:r>
              <a:rPr lang="en-US" dirty="0" err="1" smtClean="0"/>
              <a:t>activiteiten</a:t>
            </a:r>
            <a:r>
              <a:rPr lang="en-US" dirty="0" smtClean="0"/>
              <a:t>, sport</a:t>
            </a:r>
          </a:p>
          <a:p>
            <a:pPr lvl="1"/>
            <a:r>
              <a:rPr lang="en-US" dirty="0" smtClean="0"/>
              <a:t>…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01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>
            <a:normAutofit/>
          </a:bodyPr>
          <a:lstStyle/>
          <a:p>
            <a:r>
              <a:rPr lang="fr-BE" dirty="0" smtClean="0"/>
              <a:t>Sociale </a:t>
            </a:r>
            <a:r>
              <a:rPr lang="fr-BE" dirty="0" err="1" smtClean="0"/>
              <a:t>statuten</a:t>
            </a: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3900" y="6489700"/>
            <a:ext cx="750888" cy="365125"/>
          </a:xfrm>
        </p:spPr>
        <p:txBody>
          <a:bodyPr/>
          <a:lstStyle/>
          <a:p>
            <a:pPr>
              <a:defRPr/>
            </a:pPr>
            <a:fld id="{DB15C271-D95B-4495-BF06-02EB3913D729}" type="slidenum">
              <a:rPr lang="en-GB" smtClean="0"/>
              <a:pPr>
                <a:defRPr/>
              </a:pPr>
              <a:t>5</a:t>
            </a:fld>
            <a:endParaRPr lang="fr-BE" dirty="0"/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0" y="1125538"/>
            <a:ext cx="77057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Burgers </a:t>
            </a:r>
            <a:r>
              <a:rPr lang="fr-BE" dirty="0" err="1" smtClean="0"/>
              <a:t>zijn</a:t>
            </a:r>
            <a:r>
              <a:rPr lang="fr-BE" dirty="0" smtClean="0"/>
              <a:t> </a:t>
            </a:r>
            <a:r>
              <a:rPr lang="fr-BE" dirty="0" err="1" smtClean="0"/>
              <a:t>binnen</a:t>
            </a:r>
            <a:r>
              <a:rPr lang="fr-BE" dirty="0" smtClean="0"/>
              <a:t> dit </a:t>
            </a:r>
            <a:r>
              <a:rPr lang="fr-BE" dirty="0" err="1" smtClean="0"/>
              <a:t>project</a:t>
            </a:r>
            <a:r>
              <a:rPr lang="fr-BE" dirty="0" smtClean="0"/>
              <a:t> </a:t>
            </a:r>
            <a:r>
              <a:rPr lang="fr-BE" dirty="0" err="1" smtClean="0"/>
              <a:t>gekend</a:t>
            </a:r>
            <a:r>
              <a:rPr lang="fr-BE" dirty="0" smtClean="0"/>
              <a:t> </a:t>
            </a:r>
            <a:r>
              <a:rPr lang="fr-BE" dirty="0" err="1" smtClean="0"/>
              <a:t>onder</a:t>
            </a:r>
            <a:r>
              <a:rPr lang="fr-BE" dirty="0" smtClean="0"/>
              <a:t> 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sociaal</a:t>
            </a:r>
            <a:r>
              <a:rPr lang="fr-BE" dirty="0" smtClean="0"/>
              <a:t> </a:t>
            </a:r>
            <a:r>
              <a:rPr lang="fr-BE" dirty="0" err="1" smtClean="0"/>
              <a:t>statuut</a:t>
            </a:r>
            <a:r>
              <a:rPr lang="fr-BE" dirty="0" smtClean="0"/>
              <a:t> via </a:t>
            </a:r>
            <a:r>
              <a:rPr lang="fr-BE" dirty="0" err="1" smtClean="0"/>
              <a:t>volgende</a:t>
            </a:r>
            <a:r>
              <a:rPr lang="fr-BE" dirty="0" smtClean="0"/>
              <a:t> </a:t>
            </a:r>
            <a:r>
              <a:rPr lang="fr-BE" dirty="0" err="1" smtClean="0"/>
              <a:t>instellingen</a:t>
            </a:r>
            <a:r>
              <a:rPr lang="fr-BE" dirty="0" smtClean="0"/>
              <a:t> :  </a:t>
            </a:r>
          </a:p>
          <a:p>
            <a:pPr lvl="1"/>
            <a:endParaRPr lang="fr-BE" dirty="0" smtClean="0"/>
          </a:p>
          <a:p>
            <a:pPr lvl="1"/>
            <a:r>
              <a:rPr lang="fr-BE" dirty="0" err="1" smtClean="0"/>
              <a:t>Federale</a:t>
            </a:r>
            <a:r>
              <a:rPr lang="fr-BE" dirty="0" smtClean="0"/>
              <a:t> </a:t>
            </a:r>
            <a:r>
              <a:rPr lang="fr-BE" dirty="0" err="1" smtClean="0"/>
              <a:t>pensioendienst</a:t>
            </a:r>
            <a:r>
              <a:rPr lang="fr-BE" dirty="0" smtClean="0"/>
              <a:t> (</a:t>
            </a:r>
            <a:r>
              <a:rPr lang="fr-BE" dirty="0" err="1" smtClean="0"/>
              <a:t>vb</a:t>
            </a:r>
            <a:r>
              <a:rPr lang="fr-BE" dirty="0" smtClean="0"/>
              <a:t>. </a:t>
            </a:r>
            <a:r>
              <a:rPr lang="fr-BE" dirty="0" err="1" smtClean="0"/>
              <a:t>Inkomensgarantie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ouderen</a:t>
            </a:r>
            <a:r>
              <a:rPr lang="fr-BE" dirty="0" smtClean="0"/>
              <a:t> - IGO)</a:t>
            </a:r>
          </a:p>
          <a:p>
            <a:pPr lvl="1"/>
            <a:r>
              <a:rPr lang="fr-BE" dirty="0" smtClean="0"/>
              <a:t>OCMW (</a:t>
            </a:r>
            <a:r>
              <a:rPr lang="fr-BE" dirty="0" err="1" smtClean="0"/>
              <a:t>vb</a:t>
            </a:r>
            <a:r>
              <a:rPr lang="fr-BE" dirty="0" smtClean="0"/>
              <a:t>. </a:t>
            </a:r>
            <a:r>
              <a:rPr lang="fr-BE" dirty="0" err="1" smtClean="0"/>
              <a:t>Leefloon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DG </a:t>
            </a:r>
            <a:r>
              <a:rPr lang="fr-BE" dirty="0" err="1" smtClean="0"/>
              <a:t>Personen</a:t>
            </a:r>
            <a:r>
              <a:rPr lang="fr-BE" dirty="0" smtClean="0"/>
              <a:t> met </a:t>
            </a:r>
            <a:r>
              <a:rPr lang="fr-BE" dirty="0" err="1" smtClean="0"/>
              <a:t>een</a:t>
            </a:r>
            <a:r>
              <a:rPr lang="fr-BE" dirty="0" smtClean="0"/>
              <a:t> Handicap (</a:t>
            </a:r>
            <a:r>
              <a:rPr lang="fr-BE" dirty="0" err="1" smtClean="0"/>
              <a:t>vb</a:t>
            </a:r>
            <a:r>
              <a:rPr lang="fr-BE" dirty="0" smtClean="0"/>
              <a:t>. </a:t>
            </a:r>
            <a:r>
              <a:rPr lang="fr-BE" dirty="0" err="1" smtClean="0"/>
              <a:t>Erkende</a:t>
            </a:r>
            <a:r>
              <a:rPr lang="fr-BE" dirty="0" smtClean="0"/>
              <a:t> handicap, </a:t>
            </a:r>
            <a:r>
              <a:rPr lang="fr-BE" dirty="0" err="1" smtClean="0"/>
              <a:t>Inkomensvervangende</a:t>
            </a:r>
            <a:r>
              <a:rPr lang="fr-BE" dirty="0" smtClean="0"/>
              <a:t> </a:t>
            </a:r>
            <a:r>
              <a:rPr lang="fr-BE" dirty="0" err="1" smtClean="0"/>
              <a:t>tegemoetkoming</a:t>
            </a:r>
            <a:r>
              <a:rPr lang="fr-BE" dirty="0" smtClean="0"/>
              <a:t> - IVT)</a:t>
            </a:r>
          </a:p>
          <a:p>
            <a:pPr lvl="1"/>
            <a:r>
              <a:rPr lang="fr-BE" dirty="0" err="1" smtClean="0"/>
              <a:t>Mutualiteiten</a:t>
            </a:r>
            <a:r>
              <a:rPr lang="fr-BE" dirty="0" smtClean="0"/>
              <a:t> (</a:t>
            </a:r>
            <a:r>
              <a:rPr lang="fr-BE" dirty="0" err="1" smtClean="0"/>
              <a:t>vb</a:t>
            </a:r>
            <a:r>
              <a:rPr lang="fr-BE" dirty="0" smtClean="0"/>
              <a:t>. </a:t>
            </a:r>
            <a:r>
              <a:rPr lang="fr-BE" dirty="0" err="1" smtClean="0"/>
              <a:t>Verhoogde</a:t>
            </a:r>
            <a:r>
              <a:rPr lang="fr-BE" dirty="0" smtClean="0"/>
              <a:t> </a:t>
            </a:r>
            <a:r>
              <a:rPr lang="fr-BE" dirty="0" err="1" smtClean="0"/>
              <a:t>Tegemoetkoming</a:t>
            </a:r>
            <a:r>
              <a:rPr lang="fr-BE" dirty="0" smtClean="0"/>
              <a:t> - VT)</a:t>
            </a:r>
          </a:p>
          <a:p>
            <a:pPr lvl="1"/>
            <a:r>
              <a:rPr lang="fr-BE" dirty="0" err="1" smtClean="0"/>
              <a:t>Vlaamse</a:t>
            </a:r>
            <a:r>
              <a:rPr lang="fr-BE" dirty="0" smtClean="0"/>
              <a:t> sociale </a:t>
            </a:r>
            <a:r>
              <a:rPr lang="fr-BE" dirty="0" err="1" smtClean="0"/>
              <a:t>bescherming</a:t>
            </a:r>
            <a:r>
              <a:rPr lang="fr-BE" dirty="0" smtClean="0"/>
              <a:t> (</a:t>
            </a:r>
            <a:r>
              <a:rPr lang="fr-BE" dirty="0" err="1" smtClean="0"/>
              <a:t>vb</a:t>
            </a:r>
            <a:r>
              <a:rPr lang="fr-BE" dirty="0" smtClean="0"/>
              <a:t>. </a:t>
            </a:r>
            <a:r>
              <a:rPr lang="fr-BE" dirty="0" err="1" smtClean="0"/>
              <a:t>tegemoetkoming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hulp</a:t>
            </a:r>
            <a:r>
              <a:rPr lang="fr-BE" dirty="0" smtClean="0"/>
              <a:t> </a:t>
            </a:r>
            <a:r>
              <a:rPr lang="fr-BE" dirty="0" err="1" smtClean="0"/>
              <a:t>aan</a:t>
            </a:r>
            <a:r>
              <a:rPr lang="fr-BE" dirty="0" smtClean="0"/>
              <a:t> </a:t>
            </a:r>
            <a:r>
              <a:rPr lang="fr-BE" dirty="0" err="1" smtClean="0"/>
              <a:t>bejaarden</a:t>
            </a:r>
            <a:r>
              <a:rPr lang="fr-BE" dirty="0" smtClean="0"/>
              <a:t> - THAB)</a:t>
            </a:r>
          </a:p>
          <a:p>
            <a:endParaRPr lang="fr-BE" sz="1800" dirty="0" smtClean="0"/>
          </a:p>
          <a:p>
            <a:pPr marL="457200" lvl="1" indent="0">
              <a:buNone/>
            </a:pPr>
            <a:endParaRPr lang="fr-BE" sz="1400" dirty="0"/>
          </a:p>
          <a:p>
            <a:pPr marL="971550" lvl="2" indent="-171450">
              <a:buFont typeface="Arial" panose="020B0604020202020204" pitchFamily="34" charset="0"/>
              <a:buChar char="•"/>
            </a:pPr>
            <a:endParaRPr lang="fr-BE" sz="1200" dirty="0"/>
          </a:p>
          <a:p>
            <a:pPr marL="971550" lvl="2" indent="-171450">
              <a:buFont typeface="Arial" panose="020B0604020202020204" pitchFamily="34" charset="0"/>
              <a:buChar char="•"/>
            </a:pP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7599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Uitdaging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en-US" dirty="0" err="1" smtClean="0"/>
              <a:t>Vaststelling</a:t>
            </a:r>
            <a:r>
              <a:rPr lang="en-US" dirty="0" smtClean="0"/>
              <a:t>  </a:t>
            </a:r>
            <a:r>
              <a:rPr lang="en-US" dirty="0"/>
              <a:t>- De </a:t>
            </a:r>
            <a:r>
              <a:rPr lang="en-US" dirty="0" err="1"/>
              <a:t>uitdaging</a:t>
            </a:r>
            <a:r>
              <a:rPr lang="en-US" dirty="0"/>
              <a:t> van ‘Non take-up’</a:t>
            </a:r>
          </a:p>
          <a:p>
            <a:pPr lvl="1"/>
            <a:r>
              <a:rPr lang="en-US" dirty="0"/>
              <a:t>Burgers </a:t>
            </a:r>
            <a:r>
              <a:rPr lang="en-US" dirty="0" err="1"/>
              <a:t>nemen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aanvullende</a:t>
            </a:r>
            <a:r>
              <a:rPr lang="en-US" dirty="0"/>
              <a:t> </a:t>
            </a:r>
            <a:r>
              <a:rPr lang="en-US" dirty="0" err="1"/>
              <a:t>rechten</a:t>
            </a:r>
            <a:r>
              <a:rPr lang="en-US" dirty="0"/>
              <a:t> op</a:t>
            </a:r>
          </a:p>
          <a:p>
            <a:pPr lvl="1"/>
            <a:r>
              <a:rPr lang="en-US" dirty="0" err="1" smtClean="0"/>
              <a:t>Sociaal</a:t>
            </a:r>
            <a:r>
              <a:rPr lang="en-US" dirty="0" smtClean="0"/>
              <a:t> </a:t>
            </a:r>
            <a:r>
              <a:rPr lang="en-US" dirty="0" err="1" smtClean="0"/>
              <a:t>beleid</a:t>
            </a:r>
            <a:r>
              <a:rPr lang="en-US" dirty="0" smtClean="0"/>
              <a:t> </a:t>
            </a:r>
            <a:r>
              <a:rPr lang="en-US" dirty="0" err="1" smtClean="0"/>
              <a:t>komt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terecht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het </a:t>
            </a:r>
            <a:r>
              <a:rPr lang="en-US" dirty="0" err="1" smtClean="0"/>
              <a:t>meest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Drempels</a:t>
            </a:r>
            <a:endParaRPr lang="en-US" dirty="0" smtClean="0"/>
          </a:p>
          <a:p>
            <a:pPr lvl="1"/>
            <a:r>
              <a:rPr lang="en-US" dirty="0" err="1" smtClean="0"/>
              <a:t>Beperkte</a:t>
            </a:r>
            <a:r>
              <a:rPr lang="en-US" dirty="0" smtClean="0"/>
              <a:t> </a:t>
            </a:r>
            <a:r>
              <a:rPr lang="en-US" dirty="0" err="1" smtClean="0"/>
              <a:t>kennis</a:t>
            </a:r>
            <a:r>
              <a:rPr lang="en-US" dirty="0" smtClean="0"/>
              <a:t> over de </a:t>
            </a:r>
            <a:r>
              <a:rPr lang="en-US" dirty="0" err="1" smtClean="0"/>
              <a:t>aanvullende</a:t>
            </a:r>
            <a:r>
              <a:rPr lang="en-US" dirty="0" smtClean="0"/>
              <a:t> </a:t>
            </a:r>
            <a:r>
              <a:rPr lang="en-US" dirty="0" err="1" smtClean="0"/>
              <a:t>rechten</a:t>
            </a:r>
            <a:endParaRPr lang="en-US" dirty="0" smtClean="0"/>
          </a:p>
          <a:p>
            <a:pPr lvl="2"/>
            <a:r>
              <a:rPr lang="fr-BE" dirty="0" smtClean="0"/>
              <a:t>Burgers </a:t>
            </a:r>
            <a:r>
              <a:rPr lang="fr-BE" dirty="0" err="1" smtClean="0"/>
              <a:t>kennen</a:t>
            </a:r>
            <a:r>
              <a:rPr lang="fr-BE" dirty="0" smtClean="0"/>
              <a:t> niet </a:t>
            </a:r>
            <a:r>
              <a:rPr lang="fr-BE" dirty="0" err="1" smtClean="0"/>
              <a:t>altijd</a:t>
            </a:r>
            <a:r>
              <a:rPr lang="fr-BE" dirty="0" smtClean="0"/>
              <a:t> hun </a:t>
            </a:r>
            <a:r>
              <a:rPr lang="fr-BE" dirty="0" err="1" smtClean="0"/>
              <a:t>rechten</a:t>
            </a:r>
            <a:endParaRPr lang="fr-BE" dirty="0" smtClean="0"/>
          </a:p>
          <a:p>
            <a:pPr lvl="2"/>
            <a:r>
              <a:rPr lang="fr-BE" dirty="0" smtClean="0"/>
              <a:t>Burgers </a:t>
            </a:r>
            <a:r>
              <a:rPr lang="fr-BE" dirty="0" err="1" smtClean="0"/>
              <a:t>krijgen</a:t>
            </a:r>
            <a:r>
              <a:rPr lang="fr-BE" dirty="0" smtClean="0"/>
              <a:t> hun </a:t>
            </a:r>
            <a:r>
              <a:rPr lang="fr-BE" dirty="0" err="1" smtClean="0"/>
              <a:t>recht</a:t>
            </a:r>
            <a:r>
              <a:rPr lang="fr-BE" dirty="0" smtClean="0"/>
              <a:t> niet </a:t>
            </a:r>
            <a:r>
              <a:rPr lang="fr-BE" dirty="0" err="1" smtClean="0"/>
              <a:t>altijd</a:t>
            </a:r>
            <a:r>
              <a:rPr lang="fr-BE" dirty="0" smtClean="0"/>
              <a:t> </a:t>
            </a:r>
            <a:r>
              <a:rPr lang="fr-BE" dirty="0" err="1" smtClean="0"/>
              <a:t>automatisch</a:t>
            </a:r>
            <a:r>
              <a:rPr lang="fr-BE" dirty="0" smtClean="0"/>
              <a:t> </a:t>
            </a:r>
          </a:p>
          <a:p>
            <a:pPr lvl="1"/>
            <a:r>
              <a:rPr lang="en-US" dirty="0" err="1" smtClean="0"/>
              <a:t>Persoonlijke</a:t>
            </a:r>
            <a:r>
              <a:rPr lang="en-US" dirty="0" smtClean="0"/>
              <a:t> </a:t>
            </a:r>
            <a:r>
              <a:rPr lang="en-US" dirty="0" err="1" smtClean="0"/>
              <a:t>drempels</a:t>
            </a:r>
            <a:r>
              <a:rPr lang="en-US" dirty="0" smtClean="0"/>
              <a:t> (</a:t>
            </a:r>
            <a:r>
              <a:rPr lang="en-US" sz="1600" dirty="0" err="1" smtClean="0"/>
              <a:t>schaamtegevoel</a:t>
            </a:r>
            <a:r>
              <a:rPr lang="en-US" sz="1600" dirty="0" smtClean="0"/>
              <a:t>, </a:t>
            </a:r>
            <a:r>
              <a:rPr lang="en-US" sz="1600" dirty="0" err="1" smtClean="0"/>
              <a:t>taal</a:t>
            </a:r>
            <a:r>
              <a:rPr lang="en-US" sz="1600" dirty="0" smtClean="0"/>
              <a:t>- of </a:t>
            </a:r>
            <a:r>
              <a:rPr lang="en-US" sz="1600" dirty="0" err="1" smtClean="0"/>
              <a:t>leesniveau</a:t>
            </a:r>
            <a:r>
              <a:rPr lang="en-US" sz="1600" dirty="0" smtClean="0"/>
              <a:t>…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Complexiteit</a:t>
            </a:r>
            <a:r>
              <a:rPr lang="en-US" dirty="0" smtClean="0"/>
              <a:t> – </a:t>
            </a:r>
            <a:r>
              <a:rPr lang="en-US" dirty="0" err="1" smtClean="0"/>
              <a:t>Administratieve</a:t>
            </a:r>
            <a:r>
              <a:rPr lang="en-US" dirty="0" smtClean="0"/>
              <a:t> </a:t>
            </a:r>
            <a:r>
              <a:rPr lang="en-US" dirty="0" err="1" smtClean="0"/>
              <a:t>drempels</a:t>
            </a:r>
            <a:endParaRPr lang="en-US" dirty="0" smtClean="0"/>
          </a:p>
          <a:p>
            <a:pPr lvl="2"/>
            <a:r>
              <a:rPr lang="en-US" dirty="0" err="1" smtClean="0"/>
              <a:t>Reglementaire</a:t>
            </a:r>
            <a:r>
              <a:rPr lang="en-US" dirty="0" smtClean="0"/>
              <a:t> </a:t>
            </a:r>
            <a:r>
              <a:rPr lang="en-US" dirty="0" err="1" smtClean="0"/>
              <a:t>bepalingen</a:t>
            </a:r>
            <a:endParaRPr lang="en-US" dirty="0" smtClean="0"/>
          </a:p>
          <a:p>
            <a:pPr lvl="2"/>
            <a:r>
              <a:rPr lang="en-US" dirty="0" smtClean="0"/>
              <a:t>Attest </a:t>
            </a:r>
            <a:r>
              <a:rPr lang="en-US" dirty="0" err="1" smtClean="0"/>
              <a:t>aanvragen</a:t>
            </a:r>
            <a:r>
              <a:rPr lang="en-US" dirty="0" smtClean="0"/>
              <a:t>, attest </a:t>
            </a:r>
            <a:r>
              <a:rPr lang="en-US" dirty="0" err="1" smtClean="0"/>
              <a:t>indienen</a:t>
            </a:r>
            <a:r>
              <a:rPr lang="en-US" dirty="0" smtClean="0"/>
              <a:t> (</a:t>
            </a:r>
            <a:r>
              <a:rPr lang="en-US" dirty="0" err="1"/>
              <a:t>vaak</a:t>
            </a:r>
            <a:r>
              <a:rPr lang="en-US" dirty="0"/>
              <a:t> nog op </a:t>
            </a:r>
            <a:r>
              <a:rPr lang="en-US" dirty="0" err="1"/>
              <a:t>papier</a:t>
            </a:r>
            <a:r>
              <a:rPr lang="en-US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22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err="1" smtClean="0">
                <a:sym typeface="Arial" charset="0"/>
              </a:rPr>
              <a:t>Doelstellingen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5112568"/>
          </a:xfrm>
        </p:spPr>
        <p:txBody>
          <a:bodyPr/>
          <a:lstStyle/>
          <a:p>
            <a:endParaRPr lang="fr-BE" dirty="0" smtClean="0"/>
          </a:p>
          <a:p>
            <a:r>
              <a:rPr lang="fr-BE" dirty="0" err="1" smtClean="0"/>
              <a:t>Voor</a:t>
            </a:r>
            <a:r>
              <a:rPr lang="fr-BE" dirty="0" smtClean="0"/>
              <a:t> de </a:t>
            </a:r>
            <a:r>
              <a:rPr lang="fr-BE" dirty="0" err="1" smtClean="0"/>
              <a:t>sociaal</a:t>
            </a:r>
            <a:r>
              <a:rPr lang="fr-BE" dirty="0" smtClean="0"/>
              <a:t> </a:t>
            </a:r>
            <a:r>
              <a:rPr lang="fr-BE" dirty="0" err="1" smtClean="0"/>
              <a:t>verzekerden</a:t>
            </a:r>
            <a:endParaRPr lang="fr-BE" dirty="0" smtClean="0"/>
          </a:p>
          <a:p>
            <a:pPr lvl="1"/>
            <a:r>
              <a:rPr lang="fr-BE" dirty="0" err="1" smtClean="0"/>
              <a:t>Inclusie</a:t>
            </a:r>
            <a:r>
              <a:rPr lang="fr-BE" dirty="0" smtClean="0"/>
              <a:t>: Burgers </a:t>
            </a:r>
            <a:r>
              <a:rPr lang="fr-BE" dirty="0" err="1" smtClean="0"/>
              <a:t>maximaal</a:t>
            </a:r>
            <a:r>
              <a:rPr lang="fr-BE" dirty="0"/>
              <a:t> </a:t>
            </a:r>
            <a:r>
              <a:rPr lang="fr-BE" dirty="0" err="1"/>
              <a:t>laten</a:t>
            </a:r>
            <a:r>
              <a:rPr lang="fr-BE" dirty="0"/>
              <a:t> </a:t>
            </a:r>
            <a:r>
              <a:rPr lang="fr-BE" dirty="0" err="1"/>
              <a:t>genieten</a:t>
            </a:r>
            <a:r>
              <a:rPr lang="fr-BE" dirty="0"/>
              <a:t> van </a:t>
            </a:r>
            <a:r>
              <a:rPr lang="fr-BE" dirty="0" smtClean="0"/>
              <a:t>de </a:t>
            </a:r>
            <a:r>
              <a:rPr lang="fr-BE" dirty="0" err="1" smtClean="0"/>
              <a:t>aanvullende</a:t>
            </a:r>
            <a:r>
              <a:rPr lang="fr-BE" dirty="0" smtClean="0"/>
              <a:t> sociale </a:t>
            </a:r>
            <a:r>
              <a:rPr lang="fr-BE" dirty="0" err="1" smtClean="0"/>
              <a:t>rechten</a:t>
            </a:r>
            <a:r>
              <a:rPr lang="fr-BE" dirty="0" smtClean="0"/>
              <a:t>, </a:t>
            </a:r>
            <a:r>
              <a:rPr lang="fr-BE" dirty="0" err="1" smtClean="0"/>
              <a:t>waar</a:t>
            </a:r>
            <a:r>
              <a:rPr lang="fr-BE" dirty="0" smtClean="0"/>
              <a:t> </a:t>
            </a:r>
            <a:r>
              <a:rPr lang="fr-BE" dirty="0" err="1" smtClean="0"/>
              <a:t>ze</a:t>
            </a:r>
            <a:r>
              <a:rPr lang="fr-BE" dirty="0" smtClean="0"/>
              <a:t> al </a:t>
            </a:r>
            <a:r>
              <a:rPr lang="fr-BE" dirty="0" err="1" smtClean="0"/>
              <a:t>recht</a:t>
            </a:r>
            <a:r>
              <a:rPr lang="fr-BE" dirty="0" smtClean="0"/>
              <a:t> op </a:t>
            </a:r>
            <a:r>
              <a:rPr lang="fr-BE" dirty="0" err="1" smtClean="0"/>
              <a:t>hebben</a:t>
            </a:r>
            <a:endParaRPr lang="fr-BE" dirty="0" smtClean="0"/>
          </a:p>
          <a:p>
            <a:pPr lvl="1"/>
            <a:r>
              <a:rPr lang="fr-BE" dirty="0" err="1" smtClean="0"/>
              <a:t>Eenvoud</a:t>
            </a:r>
            <a:r>
              <a:rPr lang="fr-BE" dirty="0" smtClean="0"/>
              <a:t>: </a:t>
            </a:r>
            <a:r>
              <a:rPr lang="fr-BE" dirty="0" err="1" smtClean="0"/>
              <a:t>Administratieve</a:t>
            </a:r>
            <a:r>
              <a:rPr lang="fr-BE" dirty="0" smtClean="0"/>
              <a:t> </a:t>
            </a:r>
            <a:r>
              <a:rPr lang="fr-BE" dirty="0" err="1" smtClean="0"/>
              <a:t>formaliteiten</a:t>
            </a:r>
            <a:r>
              <a:rPr lang="fr-BE" dirty="0" smtClean="0"/>
              <a:t> </a:t>
            </a:r>
            <a:r>
              <a:rPr lang="fr-BE" dirty="0" err="1" smtClean="0"/>
              <a:t>tot</a:t>
            </a:r>
            <a:r>
              <a:rPr lang="fr-BE" dirty="0" smtClean="0"/>
              <a:t> </a:t>
            </a:r>
            <a:r>
              <a:rPr lang="fr-BE" dirty="0" err="1" smtClean="0"/>
              <a:t>een</a:t>
            </a:r>
            <a:r>
              <a:rPr lang="fr-BE" dirty="0" smtClean="0"/>
              <a:t> minimum </a:t>
            </a:r>
            <a:r>
              <a:rPr lang="fr-BE" dirty="0" err="1" smtClean="0"/>
              <a:t>beperken</a:t>
            </a:r>
            <a:r>
              <a:rPr lang="fr-BE" dirty="0" smtClean="0"/>
              <a:t> &amp; </a:t>
            </a:r>
            <a:r>
              <a:rPr lang="fr-BE" dirty="0" err="1" smtClean="0"/>
              <a:t>rekening</a:t>
            </a:r>
            <a:r>
              <a:rPr lang="fr-BE" dirty="0" smtClean="0"/>
              <a:t> </a:t>
            </a:r>
            <a:r>
              <a:rPr lang="fr-BE" dirty="0" err="1" smtClean="0"/>
              <a:t>houden</a:t>
            </a:r>
            <a:r>
              <a:rPr lang="fr-BE" dirty="0" smtClean="0"/>
              <a:t> met de </a:t>
            </a:r>
            <a:r>
              <a:rPr lang="fr-BE" dirty="0" err="1" smtClean="0"/>
              <a:t>realiteit</a:t>
            </a:r>
            <a:r>
              <a:rPr lang="fr-BE" dirty="0" smtClean="0"/>
              <a:t> op het </a:t>
            </a:r>
            <a:r>
              <a:rPr lang="fr-BE" dirty="0" err="1" smtClean="0"/>
              <a:t>terrein</a:t>
            </a:r>
            <a:endParaRPr lang="fr-BE" dirty="0" smtClean="0"/>
          </a:p>
          <a:p>
            <a:pPr lvl="1"/>
            <a:endParaRPr lang="fr-BE" dirty="0" smtClean="0"/>
          </a:p>
          <a:p>
            <a:r>
              <a:rPr lang="fr-BE" dirty="0" err="1" smtClean="0"/>
              <a:t>Voor</a:t>
            </a:r>
            <a:r>
              <a:rPr lang="fr-BE" dirty="0" smtClean="0"/>
              <a:t> de </a:t>
            </a:r>
            <a:r>
              <a:rPr lang="fr-BE" dirty="0" err="1" smtClean="0"/>
              <a:t>instellingen</a:t>
            </a:r>
            <a:r>
              <a:rPr lang="fr-BE" dirty="0" smtClean="0"/>
              <a:t> / </a:t>
            </a:r>
            <a:r>
              <a:rPr lang="fr-BE" dirty="0" err="1" smtClean="0"/>
              <a:t>actoren</a:t>
            </a:r>
            <a:r>
              <a:rPr lang="fr-BE" dirty="0" smtClean="0"/>
              <a:t> die het </a:t>
            </a:r>
            <a:r>
              <a:rPr lang="fr-BE" dirty="0" err="1" smtClean="0"/>
              <a:t>voordeel</a:t>
            </a:r>
            <a:r>
              <a:rPr lang="fr-BE" dirty="0" smtClean="0"/>
              <a:t> </a:t>
            </a:r>
            <a:r>
              <a:rPr lang="fr-BE" dirty="0" err="1" smtClean="0"/>
              <a:t>toekennen</a:t>
            </a:r>
            <a:endParaRPr lang="fr-BE" dirty="0" smtClean="0"/>
          </a:p>
          <a:p>
            <a:pPr lvl="1"/>
            <a:r>
              <a:rPr lang="fr-BE" dirty="0" err="1" smtClean="0"/>
              <a:t>Zekerheid</a:t>
            </a:r>
            <a:r>
              <a:rPr lang="fr-BE" dirty="0" smtClean="0"/>
              <a:t>: </a:t>
            </a:r>
            <a:r>
              <a:rPr lang="fr-BE" dirty="0" err="1" smtClean="0"/>
              <a:t>vermijden</a:t>
            </a:r>
            <a:r>
              <a:rPr lang="fr-BE" dirty="0" smtClean="0"/>
              <a:t> van </a:t>
            </a:r>
            <a:r>
              <a:rPr lang="fr-BE" dirty="0" err="1" smtClean="0"/>
              <a:t>evt</a:t>
            </a:r>
            <a:r>
              <a:rPr lang="fr-BE" dirty="0"/>
              <a:t>. </a:t>
            </a:r>
            <a:r>
              <a:rPr lang="fr-BE" dirty="0" err="1"/>
              <a:t>misbruik</a:t>
            </a:r>
            <a:endParaRPr lang="fr-BE" dirty="0" smtClean="0"/>
          </a:p>
          <a:p>
            <a:pPr lvl="1"/>
            <a:r>
              <a:rPr lang="fr-BE" dirty="0" err="1" smtClean="0"/>
              <a:t>Efficiëntie</a:t>
            </a:r>
            <a:r>
              <a:rPr lang="fr-BE" dirty="0" smtClean="0"/>
              <a:t>: </a:t>
            </a:r>
            <a:r>
              <a:rPr lang="fr-BE" dirty="0" err="1" smtClean="0"/>
              <a:t>vlot</a:t>
            </a:r>
            <a:r>
              <a:rPr lang="fr-BE" dirty="0" smtClean="0"/>
              <a:t> </a:t>
            </a:r>
            <a:r>
              <a:rPr lang="fr-BE" dirty="0" err="1" smtClean="0"/>
              <a:t>alle</a:t>
            </a:r>
            <a:r>
              <a:rPr lang="fr-BE" dirty="0" smtClean="0"/>
              <a:t> </a:t>
            </a:r>
            <a:r>
              <a:rPr lang="fr-BE" dirty="0" err="1" smtClean="0"/>
              <a:t>nodige</a:t>
            </a:r>
            <a:r>
              <a:rPr lang="fr-BE" dirty="0" smtClean="0"/>
              <a:t> </a:t>
            </a:r>
            <a:r>
              <a:rPr lang="fr-BE" dirty="0" err="1" smtClean="0"/>
              <a:t>informatie</a:t>
            </a:r>
            <a:r>
              <a:rPr lang="fr-BE" dirty="0" smtClean="0"/>
              <a:t> ter </a:t>
            </a:r>
            <a:r>
              <a:rPr lang="fr-BE" dirty="0" err="1" smtClean="0"/>
              <a:t>beschikking</a:t>
            </a:r>
            <a:r>
              <a:rPr lang="fr-BE" dirty="0" smtClean="0"/>
              <a:t> </a:t>
            </a:r>
            <a:r>
              <a:rPr lang="fr-BE" dirty="0" err="1" smtClean="0"/>
              <a:t>stellen</a:t>
            </a:r>
            <a:r>
              <a:rPr lang="fr-BE" dirty="0"/>
              <a:t> </a:t>
            </a:r>
            <a:r>
              <a:rPr lang="fr-BE" dirty="0" err="1"/>
              <a:t>voor</a:t>
            </a:r>
            <a:r>
              <a:rPr lang="fr-BE" dirty="0"/>
              <a:t> de </a:t>
            </a:r>
            <a:r>
              <a:rPr lang="fr-BE" dirty="0" err="1" smtClean="0"/>
              <a:t>toekenning</a:t>
            </a:r>
            <a:r>
              <a:rPr lang="fr-BE" dirty="0" smtClean="0"/>
              <a:t> (</a:t>
            </a:r>
            <a:r>
              <a:rPr lang="fr-BE" dirty="0" err="1" smtClean="0"/>
              <a:t>sociaal</a:t>
            </a:r>
            <a:r>
              <a:rPr lang="fr-BE" dirty="0" smtClean="0"/>
              <a:t> </a:t>
            </a:r>
            <a:r>
              <a:rPr lang="fr-BE" dirty="0" err="1" smtClean="0"/>
              <a:t>statuut</a:t>
            </a:r>
            <a:r>
              <a:rPr lang="fr-BE" dirty="0" smtClean="0"/>
              <a:t>, </a:t>
            </a:r>
            <a:r>
              <a:rPr lang="fr-BE" dirty="0" err="1" smtClean="0"/>
              <a:t>domicilieadres</a:t>
            </a:r>
            <a:r>
              <a:rPr lang="fr-BE" dirty="0" smtClean="0"/>
              <a:t>…)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43900" y="6489700"/>
            <a:ext cx="750888" cy="365125"/>
          </a:xfrm>
        </p:spPr>
        <p:txBody>
          <a:bodyPr/>
          <a:lstStyle/>
          <a:p>
            <a:pPr>
              <a:defRPr/>
            </a:pPr>
            <a:fld id="{7A7F1E79-8225-48A0-95BD-5254C3720E2D}" type="slidenum">
              <a:rPr lang="en-GB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598615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 err="1" smtClean="0">
                <a:sym typeface="Wingdings" panose="05000000000000000000" pitchFamily="2" charset="2"/>
              </a:rPr>
              <a:t>Toekenning</a:t>
            </a:r>
            <a:r>
              <a:rPr lang="fr-BE" dirty="0" smtClean="0">
                <a:sym typeface="Wingdings" panose="05000000000000000000" pitchFamily="2" charset="2"/>
              </a:rPr>
              <a:t> van </a:t>
            </a:r>
            <a:r>
              <a:rPr lang="fr-BE" dirty="0" err="1" smtClean="0">
                <a:sym typeface="Wingdings" panose="05000000000000000000" pitchFamily="2" charset="2"/>
              </a:rPr>
              <a:t>rechten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verder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verbeteren</a:t>
            </a:r>
            <a:endParaRPr lang="fr-BE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 err="1" smtClean="0">
                <a:sym typeface="Wingdings" panose="05000000000000000000" pitchFamily="2" charset="2"/>
              </a:rPr>
              <a:t>Waar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mogelijk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toekenning</a:t>
            </a:r>
            <a:r>
              <a:rPr lang="fr-BE" dirty="0" smtClean="0">
                <a:sym typeface="Wingdings" panose="05000000000000000000" pitchFamily="2" charset="2"/>
              </a:rPr>
              <a:t> van </a:t>
            </a:r>
            <a:r>
              <a:rPr lang="fr-BE" dirty="0" err="1" smtClean="0">
                <a:sym typeface="Wingdings" panose="05000000000000000000" pitchFamily="2" charset="2"/>
              </a:rPr>
              <a:t>rechten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informatiseren</a:t>
            </a:r>
            <a:r>
              <a:rPr lang="fr-BE" dirty="0" smtClean="0">
                <a:sym typeface="Wingdings" panose="05000000000000000000" pitchFamily="2" charset="2"/>
              </a:rPr>
              <a:t> / </a:t>
            </a:r>
            <a:r>
              <a:rPr lang="fr-BE" dirty="0" err="1" smtClean="0">
                <a:sym typeface="Wingdings" panose="05000000000000000000" pitchFamily="2" charset="2"/>
              </a:rPr>
              <a:t>automatiseren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009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Visie</a:t>
            </a:r>
            <a:r>
              <a:rPr lang="en-US" dirty="0" smtClean="0"/>
              <a:t> &amp; </a:t>
            </a:r>
            <a:r>
              <a:rPr lang="en-US" dirty="0" err="1" smtClean="0"/>
              <a:t>beleid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5112568"/>
          </a:xfrm>
        </p:spPr>
        <p:txBody>
          <a:bodyPr>
            <a:normAutofit/>
          </a:bodyPr>
          <a:lstStyle/>
          <a:p>
            <a:r>
              <a:rPr lang="en-US" dirty="0" err="1" smtClean="0"/>
              <a:t>Automatische</a:t>
            </a:r>
            <a:r>
              <a:rPr lang="en-US" dirty="0" smtClean="0"/>
              <a:t> </a:t>
            </a:r>
            <a:r>
              <a:rPr lang="en-US" dirty="0" err="1" smtClean="0"/>
              <a:t>toekenning</a:t>
            </a:r>
            <a:r>
              <a:rPr lang="en-US" dirty="0" smtClean="0"/>
              <a:t> van de </a:t>
            </a:r>
            <a:r>
              <a:rPr lang="en-US" dirty="0" err="1" smtClean="0"/>
              <a:t>aanvullende</a:t>
            </a:r>
            <a:r>
              <a:rPr lang="en-US" dirty="0" smtClean="0"/>
              <a:t> </a:t>
            </a:r>
            <a:r>
              <a:rPr lang="en-US" dirty="0" err="1" smtClean="0"/>
              <a:t>rechten</a:t>
            </a:r>
            <a:endParaRPr lang="en-US" dirty="0" smtClean="0"/>
          </a:p>
          <a:p>
            <a:pPr lvl="1"/>
            <a:r>
              <a:rPr lang="en-US" b="1" u="sng" dirty="0" err="1"/>
              <a:t>Voorkeurscenario</a:t>
            </a:r>
            <a:endParaRPr lang="en-US" b="1" u="sng" dirty="0"/>
          </a:p>
          <a:p>
            <a:pPr lvl="1"/>
            <a:r>
              <a:rPr lang="en-US" dirty="0" err="1" smtClean="0"/>
              <a:t>Technisch</a:t>
            </a:r>
            <a:r>
              <a:rPr lang="en-US" dirty="0" smtClean="0"/>
              <a:t> </a:t>
            </a:r>
            <a:r>
              <a:rPr lang="en-US" dirty="0" err="1" smtClean="0"/>
              <a:t>eenvoudiger</a:t>
            </a:r>
            <a:r>
              <a:rPr lang="en-US" dirty="0" smtClean="0"/>
              <a:t> </a:t>
            </a:r>
            <a:r>
              <a:rPr lang="en-US" dirty="0" err="1" smtClean="0"/>
              <a:t>sinds</a:t>
            </a:r>
            <a:r>
              <a:rPr lang="en-US" dirty="0" smtClean="0"/>
              <a:t> 2016 (</a:t>
            </a:r>
            <a:r>
              <a:rPr lang="en-US" dirty="0" smtClean="0">
                <a:solidFill>
                  <a:srgbClr val="0070C0"/>
                </a:solidFill>
              </a:rPr>
              <a:t>Geharmoniseerde </a:t>
            </a:r>
            <a:r>
              <a:rPr lang="en-US" dirty="0" err="1" smtClean="0">
                <a:solidFill>
                  <a:srgbClr val="0070C0"/>
                </a:solidFill>
              </a:rPr>
              <a:t>Sociale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Statuten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dirty="0" err="1" smtClean="0"/>
              <a:t>nieuwe</a:t>
            </a:r>
            <a:r>
              <a:rPr lang="en-US" dirty="0" smtClean="0"/>
              <a:t> tools, </a:t>
            </a:r>
            <a:r>
              <a:rPr lang="en-US" dirty="0" err="1" smtClean="0"/>
              <a:t>oa</a:t>
            </a:r>
            <a:r>
              <a:rPr lang="en-US" dirty="0" smtClean="0"/>
              <a:t>. ‘</a:t>
            </a:r>
            <a:r>
              <a:rPr lang="en-US" dirty="0" err="1" smtClean="0"/>
              <a:t>bufferdatabank</a:t>
            </a:r>
            <a:r>
              <a:rPr lang="en-US" dirty="0" smtClean="0"/>
              <a:t>’ </a:t>
            </a:r>
            <a:r>
              <a:rPr lang="en-US" dirty="0" err="1" smtClean="0"/>
              <a:t>bij</a:t>
            </a:r>
            <a:r>
              <a:rPr lang="en-US" dirty="0" smtClean="0"/>
              <a:t> KSZ)</a:t>
            </a:r>
          </a:p>
          <a:p>
            <a:pPr lvl="1"/>
            <a:r>
              <a:rPr lang="en-US" dirty="0" err="1" smtClean="0"/>
              <a:t>Eenvoudig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burger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beste</a:t>
            </a:r>
            <a:r>
              <a:rPr lang="en-US" dirty="0" smtClean="0"/>
              <a:t> </a:t>
            </a:r>
            <a:r>
              <a:rPr lang="en-US" dirty="0" err="1" smtClean="0"/>
              <a:t>oplossing</a:t>
            </a:r>
            <a:r>
              <a:rPr lang="en-US" dirty="0" smtClean="0"/>
              <a:t> om non-take-up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vermijden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Faciliteren</a:t>
            </a:r>
            <a:r>
              <a:rPr lang="en-US" dirty="0" smtClean="0"/>
              <a:t> van de </a:t>
            </a:r>
            <a:r>
              <a:rPr lang="en-US" dirty="0" err="1" smtClean="0"/>
              <a:t>toekenning</a:t>
            </a:r>
            <a:r>
              <a:rPr lang="en-US" dirty="0" smtClean="0"/>
              <a:t> op </a:t>
            </a:r>
            <a:r>
              <a:rPr lang="en-US" dirty="0" err="1" smtClean="0"/>
              <a:t>aanvraag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Online </a:t>
            </a:r>
            <a:r>
              <a:rPr lang="en-US" dirty="0" err="1" smtClean="0"/>
              <a:t>consultatie</a:t>
            </a:r>
            <a:r>
              <a:rPr lang="en-US" dirty="0" smtClean="0"/>
              <a:t> (</a:t>
            </a:r>
            <a:r>
              <a:rPr lang="en-US" dirty="0" err="1" smtClean="0"/>
              <a:t>oa</a:t>
            </a:r>
            <a:r>
              <a:rPr lang="en-US" dirty="0" smtClean="0"/>
              <a:t>. MIVB, NMBS, TEC…)</a:t>
            </a:r>
          </a:p>
          <a:p>
            <a:pPr lvl="1"/>
            <a:r>
              <a:rPr lang="en-US" b="1" u="sng" dirty="0" err="1" smtClean="0"/>
              <a:t>Complementair</a:t>
            </a:r>
            <a:r>
              <a:rPr lang="en-US" b="1" u="sng" dirty="0" smtClean="0"/>
              <a:t>:</a:t>
            </a:r>
            <a:r>
              <a:rPr lang="en-US" dirty="0" smtClean="0"/>
              <a:t> ‘app’ of </a:t>
            </a:r>
            <a:r>
              <a:rPr lang="en-US" dirty="0" err="1" smtClean="0"/>
              <a:t>webtoepassing</a:t>
            </a:r>
            <a:r>
              <a:rPr lang="en-US" dirty="0" smtClean="0"/>
              <a:t> </a:t>
            </a:r>
            <a:r>
              <a:rPr lang="en-US" b="1" dirty="0" err="1" smtClean="0"/>
              <a:t>MyBEnefits</a:t>
            </a:r>
            <a:r>
              <a:rPr lang="en-US" b="1" dirty="0"/>
              <a:t> - </a:t>
            </a:r>
            <a:r>
              <a:rPr lang="en-US" b="1" dirty="0" err="1">
                <a:solidFill>
                  <a:srgbClr val="0070C0"/>
                </a:solidFill>
              </a:rPr>
              <a:t>Nieuw</a:t>
            </a:r>
            <a:endParaRPr lang="en-US" b="1" dirty="0" smtClean="0"/>
          </a:p>
          <a:p>
            <a:pPr lvl="1"/>
            <a:r>
              <a:rPr lang="en-US" dirty="0" smtClean="0"/>
              <a:t>Groot </a:t>
            </a:r>
            <a:r>
              <a:rPr lang="en-US" dirty="0" err="1" smtClean="0"/>
              <a:t>potentieel</a:t>
            </a:r>
            <a:r>
              <a:rPr lang="en-US" dirty="0" smtClean="0"/>
              <a:t> </a:t>
            </a:r>
            <a:r>
              <a:rPr lang="en-US" dirty="0" err="1" smtClean="0"/>
              <a:t>bereik</a:t>
            </a:r>
            <a:endParaRPr lang="en-US" dirty="0" smtClean="0"/>
          </a:p>
          <a:p>
            <a:pPr lvl="1"/>
            <a:r>
              <a:rPr lang="en-US" dirty="0" err="1" smtClean="0"/>
              <a:t>Vermijden</a:t>
            </a:r>
            <a:r>
              <a:rPr lang="en-US" dirty="0" smtClean="0"/>
              <a:t> van </a:t>
            </a:r>
            <a:r>
              <a:rPr lang="en-US" dirty="0" err="1" smtClean="0"/>
              <a:t>administratieve</a:t>
            </a:r>
            <a:r>
              <a:rPr lang="en-US" dirty="0" smtClean="0"/>
              <a:t> </a:t>
            </a:r>
            <a:r>
              <a:rPr lang="en-US" dirty="0" err="1" smtClean="0"/>
              <a:t>overlast</a:t>
            </a:r>
            <a:r>
              <a:rPr lang="en-US" dirty="0" smtClean="0"/>
              <a:t> met </a:t>
            </a:r>
            <a:r>
              <a:rPr lang="en-US" dirty="0" err="1" smtClean="0"/>
              <a:t>papieren</a:t>
            </a:r>
            <a:r>
              <a:rPr lang="en-US" dirty="0" smtClean="0"/>
              <a:t> </a:t>
            </a:r>
            <a:r>
              <a:rPr lang="en-US" dirty="0" err="1" smtClean="0"/>
              <a:t>attesten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Automatische</a:t>
            </a:r>
            <a:r>
              <a:rPr lang="en-US" dirty="0" smtClean="0"/>
              <a:t> </a:t>
            </a:r>
            <a:r>
              <a:rPr lang="en-US" dirty="0" err="1" smtClean="0"/>
              <a:t>toekenning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r>
              <a:rPr lang="en-US" dirty="0" err="1" smtClean="0"/>
              <a:t>Enkele</a:t>
            </a:r>
            <a:r>
              <a:rPr lang="en-US" dirty="0" smtClean="0"/>
              <a:t> </a:t>
            </a:r>
            <a:r>
              <a:rPr lang="en-US" dirty="0" err="1" smtClean="0"/>
              <a:t>voorbeelden</a:t>
            </a:r>
            <a:r>
              <a:rPr lang="en-US" dirty="0" smtClean="0"/>
              <a:t> – </a:t>
            </a:r>
            <a:r>
              <a:rPr lang="en-US" dirty="0" err="1" smtClean="0"/>
              <a:t>automatische</a:t>
            </a:r>
            <a:r>
              <a:rPr lang="en-US" dirty="0" smtClean="0"/>
              <a:t> </a:t>
            </a:r>
            <a:r>
              <a:rPr lang="en-US" dirty="0" err="1" smtClean="0"/>
              <a:t>toekenning</a:t>
            </a:r>
            <a:r>
              <a:rPr lang="en-US" dirty="0" smtClean="0"/>
              <a:t> </a:t>
            </a:r>
            <a:r>
              <a:rPr lang="en-US" dirty="0" err="1" smtClean="0"/>
              <a:t>vandaag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Sociaal</a:t>
            </a:r>
            <a:r>
              <a:rPr lang="en-US" dirty="0" smtClean="0"/>
              <a:t> </a:t>
            </a:r>
            <a:r>
              <a:rPr lang="en-US" dirty="0" err="1" smtClean="0"/>
              <a:t>tarief</a:t>
            </a:r>
            <a:r>
              <a:rPr lang="en-US" dirty="0" smtClean="0"/>
              <a:t> gas / </a:t>
            </a:r>
            <a:r>
              <a:rPr lang="en-US" dirty="0" err="1" smtClean="0"/>
              <a:t>elektriciteit</a:t>
            </a:r>
            <a:r>
              <a:rPr lang="en-US" dirty="0" smtClean="0"/>
              <a:t>: ca. 416.000 burgers in </a:t>
            </a:r>
            <a:r>
              <a:rPr lang="en-US" dirty="0" err="1" smtClean="0"/>
              <a:t>België</a:t>
            </a:r>
            <a:endParaRPr lang="en-US" dirty="0" smtClean="0"/>
          </a:p>
          <a:p>
            <a:pPr lvl="1"/>
            <a:r>
              <a:rPr lang="en-US" dirty="0" err="1" smtClean="0"/>
              <a:t>Sociaal</a:t>
            </a:r>
            <a:r>
              <a:rPr lang="en-US" dirty="0" smtClean="0"/>
              <a:t> </a:t>
            </a:r>
            <a:r>
              <a:rPr lang="en-US" dirty="0" err="1" smtClean="0"/>
              <a:t>tarief</a:t>
            </a:r>
            <a:r>
              <a:rPr lang="en-US" dirty="0" smtClean="0"/>
              <a:t> water: ca. 267.000 burgers in </a:t>
            </a:r>
            <a:r>
              <a:rPr lang="en-US" dirty="0" err="1" smtClean="0"/>
              <a:t>Vlaanderen</a:t>
            </a:r>
            <a:endParaRPr lang="en-US" dirty="0" smtClean="0"/>
          </a:p>
          <a:p>
            <a:pPr lvl="1"/>
            <a:r>
              <a:rPr lang="en-US" dirty="0" err="1" smtClean="0"/>
              <a:t>Abonnementen</a:t>
            </a:r>
            <a:r>
              <a:rPr lang="en-US" dirty="0" smtClean="0"/>
              <a:t> De </a:t>
            </a:r>
            <a:r>
              <a:rPr lang="en-US" dirty="0" err="1" smtClean="0"/>
              <a:t>Lijn</a:t>
            </a:r>
            <a:r>
              <a:rPr lang="en-US" dirty="0" smtClean="0"/>
              <a:t>: ca. 165.000 burgers </a:t>
            </a:r>
            <a:r>
              <a:rPr lang="en-US" dirty="0"/>
              <a:t>in </a:t>
            </a:r>
            <a:r>
              <a:rPr lang="en-US" dirty="0" err="1"/>
              <a:t>Vlaanderen</a:t>
            </a:r>
            <a:endParaRPr lang="en-US" dirty="0"/>
          </a:p>
          <a:p>
            <a:pPr lvl="1"/>
            <a:r>
              <a:rPr lang="en-US" dirty="0" err="1" smtClean="0"/>
              <a:t>Korting</a:t>
            </a:r>
            <a:r>
              <a:rPr lang="en-US" dirty="0" smtClean="0"/>
              <a:t> </a:t>
            </a:r>
            <a:r>
              <a:rPr lang="en-US" dirty="0" err="1" smtClean="0"/>
              <a:t>provinciale</a:t>
            </a:r>
            <a:r>
              <a:rPr lang="en-US" dirty="0" smtClean="0"/>
              <a:t> </a:t>
            </a:r>
            <a:r>
              <a:rPr lang="en-US" dirty="0" err="1" smtClean="0"/>
              <a:t>belasting</a:t>
            </a:r>
            <a:r>
              <a:rPr lang="en-US" dirty="0" smtClean="0"/>
              <a:t>: ca. 105.000 burgers in Oost-</a:t>
            </a:r>
            <a:r>
              <a:rPr lang="en-US" dirty="0" err="1" smtClean="0"/>
              <a:t>Vlaanderen</a:t>
            </a:r>
            <a:endParaRPr lang="en-US" dirty="0" smtClean="0"/>
          </a:p>
          <a:p>
            <a:pPr lvl="1"/>
            <a:r>
              <a:rPr lang="en-US" dirty="0" err="1"/>
              <a:t>Buitenschoolse</a:t>
            </a:r>
            <a:r>
              <a:rPr lang="en-US" dirty="0"/>
              <a:t> </a:t>
            </a:r>
            <a:r>
              <a:rPr lang="en-US" dirty="0" err="1"/>
              <a:t>kinderopvang</a:t>
            </a:r>
            <a:r>
              <a:rPr lang="en-US" dirty="0"/>
              <a:t>: ca. 2.700 in </a:t>
            </a:r>
            <a:r>
              <a:rPr lang="en-US" dirty="0" err="1"/>
              <a:t>gemeente</a:t>
            </a:r>
            <a:r>
              <a:rPr lang="en-US" dirty="0"/>
              <a:t> Anderlecht</a:t>
            </a:r>
          </a:p>
          <a:p>
            <a:pPr lvl="1"/>
            <a:r>
              <a:rPr lang="en-US" dirty="0" err="1" smtClean="0"/>
              <a:t>Huisvuilophaling</a:t>
            </a:r>
            <a:r>
              <a:rPr lang="en-US" dirty="0" smtClean="0"/>
              <a:t>: ca. 2.300 in </a:t>
            </a:r>
            <a:r>
              <a:rPr lang="en-US" dirty="0" err="1" smtClean="0"/>
              <a:t>stad</a:t>
            </a:r>
            <a:r>
              <a:rPr lang="en-US" dirty="0" smtClean="0"/>
              <a:t> Charleroi</a:t>
            </a:r>
          </a:p>
          <a:p>
            <a:pPr lvl="1"/>
            <a:r>
              <a:rPr lang="en-US" dirty="0" err="1" smtClean="0"/>
              <a:t>Afvalwatertaks</a:t>
            </a:r>
            <a:r>
              <a:rPr lang="en-US" dirty="0" smtClean="0"/>
              <a:t>: ca. 2.700 in </a:t>
            </a:r>
            <a:r>
              <a:rPr lang="en-US" dirty="0" err="1" smtClean="0"/>
              <a:t>stad</a:t>
            </a:r>
            <a:r>
              <a:rPr lang="en-US" dirty="0" smtClean="0"/>
              <a:t> </a:t>
            </a:r>
            <a:r>
              <a:rPr lang="en-US" dirty="0" err="1" smtClean="0"/>
              <a:t>Huy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26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4900</TotalTime>
  <Words>737</Words>
  <Application>Microsoft Office PowerPoint</Application>
  <PresentationFormat>On-screen Show (4:3)</PresentationFormat>
  <Paragraphs>176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1_Office Theme</vt:lpstr>
      <vt:lpstr>MyBEnefits</vt:lpstr>
      <vt:lpstr>Waarom MyBEnefits?</vt:lpstr>
      <vt:lpstr>PowerPoint Presentation</vt:lpstr>
      <vt:lpstr>Context</vt:lpstr>
      <vt:lpstr>Sociale statuten</vt:lpstr>
      <vt:lpstr>Uitdaging</vt:lpstr>
      <vt:lpstr>Doelstellingen</vt:lpstr>
      <vt:lpstr>Visie &amp; beleid</vt:lpstr>
      <vt:lpstr>Automatische toekenning</vt:lpstr>
      <vt:lpstr>Nieuw - complementair</vt:lpstr>
      <vt:lpstr>Mobiele App</vt:lpstr>
      <vt:lpstr>Website &amp; online toepassing</vt:lpstr>
      <vt:lpstr>Planning </vt:lpstr>
      <vt:lpstr>Hoe werkt het technisch?</vt:lpstr>
      <vt:lpstr>PowerPoint Presentation</vt:lpstr>
      <vt:lpstr>Demo – App</vt:lpstr>
      <vt:lpstr>Demo – WebApp</vt:lpstr>
      <vt:lpstr>Veilig aanmelden</vt:lpstr>
      <vt:lpstr>Consulteren &amp; code creëren</vt:lpstr>
      <vt:lpstr>Professioneel – Consultatie</vt:lpstr>
      <vt:lpstr>Wat zeggen de gebruikers?</vt:lpstr>
      <vt:lpstr>Vragen?</vt:lpstr>
    </vt:vector>
  </TitlesOfParts>
  <Company>KSZ-BCSS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Statuts sociaux harmonisés - droits dérivés</dc:title>
  <dc:creator>Isabelle Leroy</dc:creator>
  <cp:lastModifiedBy>Frank Robben (KSZ-BCSS)</cp:lastModifiedBy>
  <cp:revision>190</cp:revision>
  <cp:lastPrinted>2019-01-18T07:44:45Z</cp:lastPrinted>
  <dcterms:created xsi:type="dcterms:W3CDTF">2017-01-30T10:21:21Z</dcterms:created>
  <dcterms:modified xsi:type="dcterms:W3CDTF">2019-01-23T10:15:22Z</dcterms:modified>
</cp:coreProperties>
</file>