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67" r:id="rId4"/>
    <p:sldId id="268" r:id="rId5"/>
    <p:sldId id="269" r:id="rId6"/>
    <p:sldId id="264" r:id="rId7"/>
    <p:sldId id="324" r:id="rId8"/>
    <p:sldId id="313" r:id="rId9"/>
    <p:sldId id="326" r:id="rId10"/>
    <p:sldId id="335" r:id="rId11"/>
    <p:sldId id="314" r:id="rId12"/>
    <p:sldId id="328" r:id="rId13"/>
    <p:sldId id="327" r:id="rId14"/>
    <p:sldId id="336" r:id="rId15"/>
    <p:sldId id="322" r:id="rId16"/>
    <p:sldId id="337" r:id="rId17"/>
    <p:sldId id="303" r:id="rId18"/>
    <p:sldId id="297" r:id="rId19"/>
    <p:sldId id="331" r:id="rId20"/>
    <p:sldId id="339" r:id="rId21"/>
    <p:sldId id="338" r:id="rId22"/>
    <p:sldId id="262" r:id="rId23"/>
  </p:sldIdLst>
  <p:sldSz cx="9144000" cy="6858000" type="screen4x3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6BFAD76-8727-4237-A63B-D20E63503730}">
          <p14:sldIdLst>
            <p14:sldId id="256"/>
            <p14:sldId id="258"/>
            <p14:sldId id="267"/>
            <p14:sldId id="268"/>
            <p14:sldId id="269"/>
            <p14:sldId id="264"/>
            <p14:sldId id="324"/>
            <p14:sldId id="313"/>
            <p14:sldId id="326"/>
            <p14:sldId id="335"/>
            <p14:sldId id="314"/>
            <p14:sldId id="328"/>
            <p14:sldId id="327"/>
            <p14:sldId id="336"/>
            <p14:sldId id="322"/>
            <p14:sldId id="337"/>
            <p14:sldId id="303"/>
            <p14:sldId id="297"/>
            <p14:sldId id="331"/>
            <p14:sldId id="339"/>
            <p14:sldId id="338"/>
            <p14:sldId id="26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1E0"/>
    <a:srgbClr val="00808E"/>
    <a:srgbClr val="CBD7DA"/>
    <a:srgbClr val="CCDFD2"/>
    <a:srgbClr val="CBCDE6"/>
    <a:srgbClr val="E94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8" autoAdjust="0"/>
    <p:restoredTop sz="97186" autoAdjust="0"/>
  </p:normalViewPr>
  <p:slideViewPr>
    <p:cSldViewPr>
      <p:cViewPr>
        <p:scale>
          <a:sx n="90" d="100"/>
          <a:sy n="90" d="100"/>
        </p:scale>
        <p:origin x="-10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246" y="-84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7A1CA-ABD7-43BF-ACF3-90C392D6CECD}" type="datetimeFigureOut">
              <a:rPr lang="fr-BE" smtClean="0"/>
              <a:t>20/12/2018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D31B1-B3D3-43AB-AEFD-3431BA5097B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4323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7B0DF-E820-499B-BEA1-1CB0C5E785C9}" type="datetimeFigureOut">
              <a:rPr lang="nl-BE" smtClean="0"/>
              <a:t>20/12/2018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3C46F-5572-42D0-BC29-D9E5A8800B8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320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992" eaLnBrk="0" hangingPunct="0">
              <a:defRPr sz="2900">
                <a:solidFill>
                  <a:srgbClr val="4D4D4D"/>
                </a:solidFill>
                <a:latin typeface="Arial" charset="0"/>
              </a:defRPr>
            </a:lvl1pPr>
            <a:lvl2pPr marL="756620" indent="-291008" defTabSz="927992" eaLnBrk="0" hangingPunct="0">
              <a:defRPr sz="2900">
                <a:solidFill>
                  <a:srgbClr val="4D4D4D"/>
                </a:solidFill>
                <a:latin typeface="Arial" charset="0"/>
              </a:defRPr>
            </a:lvl2pPr>
            <a:lvl3pPr marL="1164031" indent="-232806" defTabSz="927992" eaLnBrk="0" hangingPunct="0">
              <a:defRPr sz="2900">
                <a:solidFill>
                  <a:srgbClr val="4D4D4D"/>
                </a:solidFill>
                <a:latin typeface="Arial" charset="0"/>
              </a:defRPr>
            </a:lvl3pPr>
            <a:lvl4pPr marL="1629644" indent="-232806" defTabSz="927992" eaLnBrk="0" hangingPunct="0">
              <a:defRPr sz="2900">
                <a:solidFill>
                  <a:srgbClr val="4D4D4D"/>
                </a:solidFill>
                <a:latin typeface="Arial" charset="0"/>
              </a:defRPr>
            </a:lvl4pPr>
            <a:lvl5pPr marL="2095256" indent="-232806" defTabSz="927992" eaLnBrk="0" hangingPunct="0">
              <a:defRPr sz="2900">
                <a:solidFill>
                  <a:srgbClr val="4D4D4D"/>
                </a:solidFill>
                <a:latin typeface="Arial" charset="0"/>
              </a:defRPr>
            </a:lvl5pPr>
            <a:lvl6pPr marL="2560869" indent="-232806" defTabSz="92799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900">
                <a:solidFill>
                  <a:srgbClr val="4D4D4D"/>
                </a:solidFill>
                <a:latin typeface="Arial" charset="0"/>
              </a:defRPr>
            </a:lvl6pPr>
            <a:lvl7pPr marL="3026481" indent="-232806" defTabSz="92799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900">
                <a:solidFill>
                  <a:srgbClr val="4D4D4D"/>
                </a:solidFill>
                <a:latin typeface="Arial" charset="0"/>
              </a:defRPr>
            </a:lvl7pPr>
            <a:lvl8pPr marL="3492094" indent="-232806" defTabSz="92799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900">
                <a:solidFill>
                  <a:srgbClr val="4D4D4D"/>
                </a:solidFill>
                <a:latin typeface="Arial" charset="0"/>
              </a:defRPr>
            </a:lvl8pPr>
            <a:lvl9pPr marL="3957706" indent="-232806" defTabSz="92799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9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/>
            <a:fld id="{DA6D13BA-7F90-4A7B-AF7D-9ECF42A18AD0}" type="slidenum">
              <a:rPr lang="nl-BE" altLang="fr-FR" sz="1200">
                <a:solidFill>
                  <a:schemeClr val="tx1"/>
                </a:solidFill>
              </a:rPr>
              <a:pPr eaLnBrk="1" hangingPunct="1"/>
              <a:t>7</a:t>
            </a:fld>
            <a:endParaRPr lang="nl-BE" altLang="fr-FR" sz="1200">
              <a:solidFill>
                <a:schemeClr val="tx1"/>
              </a:solidFill>
            </a:endParaRPr>
          </a:p>
        </p:txBody>
      </p:sp>
      <p:sp>
        <p:nvSpPr>
          <p:cNvPr id="140291" name="Rectangle 7"/>
          <p:cNvSpPr txBox="1">
            <a:spLocks noGrp="1" noChangeArrowheads="1"/>
          </p:cNvSpPr>
          <p:nvPr/>
        </p:nvSpPr>
        <p:spPr bwMode="auto">
          <a:xfrm>
            <a:off x="3883934" y="9446545"/>
            <a:ext cx="2972448" cy="49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33" tIns="46065" rIns="92133" bIns="46065" anchor="b"/>
          <a:lstStyle>
            <a:lvl1pPr defTabSz="920750"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defTabSz="920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defTabSz="92075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defTabSz="92075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defTabSz="92075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defTabSz="920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defTabSz="920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defTabSz="920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defTabSz="920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109D389-8692-464C-972D-3566310ABEA9}" type="slidenum">
              <a:rPr lang="de-DE" altLang="fr-FR" sz="1200">
                <a:solidFill>
                  <a:schemeClr val="tx1"/>
                </a:solidFill>
                <a:latin typeface="Siemens Sans" pitchFamily="2" charset="0"/>
                <a:cs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de-DE" altLang="fr-FR" sz="1200">
              <a:solidFill>
                <a:schemeClr val="tx1"/>
              </a:solidFill>
              <a:latin typeface="Siemens Sans" pitchFamily="2" charset="0"/>
              <a:cs typeface="Arial" charset="0"/>
            </a:endParaRPr>
          </a:p>
        </p:txBody>
      </p:sp>
      <p:sp>
        <p:nvSpPr>
          <p:cNvPr id="14029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525463"/>
            <a:ext cx="4973638" cy="3729037"/>
          </a:xfrm>
          <a:ln/>
        </p:spPr>
      </p:sp>
      <p:sp>
        <p:nvSpPr>
          <p:cNvPr id="140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4829" y="4361435"/>
            <a:ext cx="5862327" cy="4839578"/>
          </a:xfrm>
          <a:noFill/>
        </p:spPr>
        <p:txBody>
          <a:bodyPr lIns="92133" tIns="46065" rIns="92133" bIns="46065"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72816"/>
            <a:ext cx="7920000" cy="2232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om </a:t>
            </a:r>
            <a:r>
              <a:rPr lang="en-US" dirty="0" smtClean="0"/>
              <a:t>de </a:t>
            </a:r>
            <a:r>
              <a:rPr lang="en-US" dirty="0" err="1" smtClean="0"/>
              <a:t>titel</a:t>
            </a:r>
            <a:r>
              <a:rPr lang="en-US" dirty="0" smtClean="0"/>
              <a:t> van de </a:t>
            </a:r>
            <a:r>
              <a:rPr lang="en-US" dirty="0" err="1" smtClean="0"/>
              <a:t>presentatie</a:t>
            </a:r>
            <a:r>
              <a:rPr lang="en-US" dirty="0" smtClean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</a:t>
            </a:r>
            <a:r>
              <a:rPr lang="en-US" dirty="0" smtClean="0"/>
              <a:t>le </a:t>
            </a:r>
            <a:r>
              <a:rPr lang="en-US" dirty="0" err="1" smtClean="0"/>
              <a:t>titre</a:t>
            </a:r>
            <a:r>
              <a:rPr lang="en-US" dirty="0" smtClean="0"/>
              <a:t> de la </a:t>
            </a:r>
            <a:r>
              <a:rPr lang="en-US" dirty="0" err="1" smtClean="0"/>
              <a:t>présentation</a:t>
            </a:r>
            <a:endParaRPr lang="fr-BE" dirty="0"/>
          </a:p>
        </p:txBody>
      </p:sp>
      <p:sp>
        <p:nvSpPr>
          <p:cNvPr id="7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1619250" y="4653136"/>
            <a:ext cx="5113338" cy="92392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/>
              <a:t>Voer je naam/functie/afdeling </a:t>
            </a:r>
            <a:r>
              <a:rPr lang="nl-BE" dirty="0" smtClean="0"/>
              <a:t>in</a:t>
            </a:r>
            <a:br>
              <a:rPr lang="nl-BE" dirty="0" smtClean="0"/>
            </a:br>
            <a:r>
              <a:rPr lang="nl-BE" dirty="0" smtClean="0"/>
              <a:t>Introduisez </a:t>
            </a:r>
            <a:r>
              <a:rPr lang="nl-BE" dirty="0"/>
              <a:t>vos nom/fonction/département</a:t>
            </a:r>
          </a:p>
        </p:txBody>
      </p:sp>
    </p:spTree>
    <p:extLst>
      <p:ext uri="{BB962C8B-B14F-4D97-AF65-F5344CB8AC3E}">
        <p14:creationId xmlns:p14="http://schemas.microsoft.com/office/powerpoint/2010/main" val="2441704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 smtClean="0"/>
              <a:t>Inhoud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Table des </a:t>
            </a:r>
            <a:r>
              <a:rPr lang="en-US" dirty="0" err="1"/>
              <a:t>matières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Klik om tekst toe te </a:t>
            </a:r>
            <a:r>
              <a:rPr lang="en-US" dirty="0" smtClean="0"/>
              <a:t>voegen</a:t>
            </a:r>
            <a:br>
              <a:rPr lang="en-US" dirty="0" smtClean="0"/>
            </a:br>
            <a:r>
              <a:rPr lang="en-US" dirty="0" smtClean="0"/>
              <a:t>Cliquez </a:t>
            </a:r>
            <a:r>
              <a:rPr lang="en-US" dirty="0"/>
              <a:t>pour ajouter du texte</a:t>
            </a:r>
            <a:endParaRPr lang="fr-BE" dirty="0"/>
          </a:p>
          <a:p>
            <a:pPr lvl="0"/>
            <a:endParaRPr lang="en-US" dirty="0"/>
          </a:p>
        </p:txBody>
      </p:sp>
      <p:sp>
        <p:nvSpPr>
          <p:cNvPr id="7" name="TextBox 10"/>
          <p:cNvSpPr txBox="1"/>
          <p:nvPr userDrawn="1"/>
        </p:nvSpPr>
        <p:spPr>
          <a:xfrm>
            <a:off x="467544" y="6453336"/>
            <a:ext cx="84249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RSZ</a:t>
            </a:r>
            <a:r>
              <a:rPr lang="nl" sz="8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ONSS LSS - </a:t>
            </a:r>
            <a:fld id="{56545C67-2F65-4D21-826B-564D0ABCECCB}" type="datetimeFigureOut">
              <a:rPr lang="fr-BE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20/12/2018</a:t>
            </a:fld>
            <a:r>
              <a:rPr lang="nl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                        			</a:t>
            </a:r>
            <a:r>
              <a:rPr lang="nl" sz="8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endParaRPr lang="nl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877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v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3767" y="3637519"/>
            <a:ext cx="6010945" cy="1764000"/>
          </a:xfrm>
        </p:spPr>
        <p:txBody>
          <a:bodyPr anchor="t">
            <a:normAutofit/>
          </a:bodyPr>
          <a:lstStyle>
            <a:lvl1pPr algn="l">
              <a:defRPr sz="2800" b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om </a:t>
            </a:r>
            <a:r>
              <a:rPr lang="en-US" dirty="0" smtClean="0"/>
              <a:t>de </a:t>
            </a:r>
            <a:r>
              <a:rPr lang="en-US" dirty="0" err="1" smtClean="0"/>
              <a:t>titel</a:t>
            </a:r>
            <a:r>
              <a:rPr lang="en-US" dirty="0" smtClean="0"/>
              <a:t> van het </a:t>
            </a:r>
            <a:r>
              <a:rPr lang="en-US" dirty="0" err="1" smtClean="0"/>
              <a:t>hoofdstuk</a:t>
            </a:r>
            <a:r>
              <a:rPr lang="en-US" dirty="0" smtClean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</a:t>
            </a:r>
            <a:r>
              <a:rPr lang="en-US" dirty="0" smtClean="0"/>
              <a:t>le </a:t>
            </a:r>
            <a:r>
              <a:rPr lang="en-US" dirty="0" err="1" smtClean="0"/>
              <a:t>titre</a:t>
            </a:r>
            <a:r>
              <a:rPr lang="en-US" dirty="0" smtClean="0"/>
              <a:t> du </a:t>
            </a:r>
            <a:r>
              <a:rPr lang="en-US" dirty="0" err="1" smtClean="0"/>
              <a:t>chapitre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23981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v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933056"/>
            <a:ext cx="7772400" cy="1362075"/>
          </a:xfrm>
        </p:spPr>
        <p:txBody>
          <a:bodyPr anchor="t">
            <a:normAutofit/>
          </a:bodyPr>
          <a:lstStyle>
            <a:lvl1pPr algn="ctr">
              <a:defRPr sz="1800" b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Klik om </a:t>
            </a:r>
            <a:r>
              <a:rPr lang="en-US" dirty="0" smtClean="0"/>
              <a:t>de subtitel van het hoofdstuk toe </a:t>
            </a:r>
            <a:r>
              <a:rPr lang="en-US" dirty="0"/>
              <a:t>te voegen</a:t>
            </a:r>
            <a:br>
              <a:rPr lang="en-US" dirty="0"/>
            </a:br>
            <a:r>
              <a:rPr lang="en-US" dirty="0"/>
              <a:t>Cliquez pour </a:t>
            </a:r>
            <a:r>
              <a:rPr lang="en-US" dirty="0" smtClean="0"/>
              <a:t>ajouter le sous-titre du chapitre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3189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titre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Klik om tekst toe te </a:t>
            </a:r>
            <a:r>
              <a:rPr lang="en-US" dirty="0" smtClean="0"/>
              <a:t>voegen</a:t>
            </a:r>
            <a:br>
              <a:rPr lang="en-US" dirty="0" smtClean="0"/>
            </a:br>
            <a:r>
              <a:rPr lang="en-US" dirty="0" smtClean="0"/>
              <a:t>Cliquez </a:t>
            </a:r>
            <a:r>
              <a:rPr lang="en-US" dirty="0"/>
              <a:t>pour ajouter du texte</a:t>
            </a:r>
            <a:endParaRPr lang="fr-BE" dirty="0"/>
          </a:p>
          <a:p>
            <a:pPr lvl="0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9552" y="1196752"/>
            <a:ext cx="8136904" cy="0"/>
          </a:xfrm>
          <a:prstGeom prst="line">
            <a:avLst/>
          </a:prstGeom>
          <a:ln w="25400">
            <a:solidFill>
              <a:srgbClr val="0080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67544" y="6453336"/>
            <a:ext cx="84249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RSZ</a:t>
            </a:r>
            <a:r>
              <a:rPr lang="nl" sz="8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ONSS LSS - </a:t>
            </a:r>
            <a:fld id="{56545C67-2F65-4D21-826B-564D0ABCECCB}" type="datetimeFigureOut">
              <a:rPr lang="fr-BE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20/12/2018</a:t>
            </a:fld>
            <a:r>
              <a:rPr lang="nl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                        			</a:t>
            </a:r>
            <a:r>
              <a:rPr lang="nl" sz="8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endParaRPr lang="nl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818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AD357A3-5CB5-AB4D-B009-98384B4CF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Klik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titre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Klik om tekst toe te </a:t>
            </a:r>
            <a:r>
              <a:rPr lang="en-US" dirty="0" smtClean="0"/>
              <a:t>voegen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Cliquez </a:t>
            </a:r>
            <a:r>
              <a:rPr lang="en-US" dirty="0"/>
              <a:t>pour ajouter du texte</a:t>
            </a:r>
            <a:endParaRPr lang="fr-BE" dirty="0"/>
          </a:p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Klik om tekst toe te </a:t>
            </a:r>
            <a:r>
              <a:rPr lang="en-US" dirty="0" smtClean="0"/>
              <a:t>voegen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Cliquez </a:t>
            </a:r>
            <a:r>
              <a:rPr lang="en-US" dirty="0"/>
              <a:t>pour ajouter du texte</a:t>
            </a:r>
            <a:endParaRPr lang="fr-BE" dirty="0"/>
          </a:p>
          <a:p>
            <a:pPr lvl="0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5DE036-FC30-844B-A89A-0255F6E46FA1}"/>
              </a:ext>
            </a:extLst>
          </p:cNvPr>
          <p:cNvSpPr txBox="1"/>
          <p:nvPr userDrawn="1"/>
        </p:nvSpPr>
        <p:spPr>
          <a:xfrm>
            <a:off x="467544" y="6453336"/>
            <a:ext cx="84249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RSZ</a:t>
            </a:r>
            <a:r>
              <a:rPr lang="nl" sz="8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ONSS LSS - </a:t>
            </a:r>
            <a:fld id="{56545C67-2F65-4D21-826B-564D0ABCECCB}" type="datetimeFigureOut">
              <a:rPr lang="fr-BE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20/12/2018</a:t>
            </a:fld>
            <a:r>
              <a:rPr lang="nl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                        			</a:t>
            </a:r>
            <a:r>
              <a:rPr lang="nl" sz="8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endParaRPr lang="nl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39552" y="1196752"/>
            <a:ext cx="8136904" cy="0"/>
          </a:xfrm>
          <a:prstGeom prst="line">
            <a:avLst/>
          </a:prstGeom>
          <a:ln w="25400">
            <a:solidFill>
              <a:srgbClr val="0080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624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1619250" y="4653136"/>
            <a:ext cx="5113338" cy="923925"/>
          </a:xfr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/>
              <a:t>Voer je naam/functie/afdeling/telefoonnummer/e-mailadres </a:t>
            </a:r>
            <a:r>
              <a:rPr lang="nl-BE" dirty="0" smtClean="0"/>
              <a:t>in</a:t>
            </a:r>
            <a:br>
              <a:rPr lang="nl-BE" dirty="0" smtClean="0"/>
            </a:br>
            <a:r>
              <a:rPr lang="nl-BE" dirty="0" smtClean="0"/>
              <a:t>Introduisez </a:t>
            </a:r>
            <a:r>
              <a:rPr lang="nl-BE" dirty="0"/>
              <a:t>vos nom/fonction/département/numéro de téléphone/adresse email</a:t>
            </a:r>
          </a:p>
        </p:txBody>
      </p:sp>
    </p:spTree>
    <p:extLst>
      <p:ext uri="{BB962C8B-B14F-4D97-AF65-F5344CB8AC3E}">
        <p14:creationId xmlns:p14="http://schemas.microsoft.com/office/powerpoint/2010/main" val="1098348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533525" y="6453188"/>
            <a:ext cx="1905000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16263" y="6453188"/>
            <a:ext cx="2895600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D.D'HAENE Synergies² 17-01-2013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7625" y="6453188"/>
            <a:ext cx="1295400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92DB5-6842-459A-902C-C8E9A2750F40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944623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5" name="TextBox 10"/>
          <p:cNvSpPr txBox="1"/>
          <p:nvPr userDrawn="1"/>
        </p:nvSpPr>
        <p:spPr>
          <a:xfrm>
            <a:off x="467544" y="6453336"/>
            <a:ext cx="84249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RSZ</a:t>
            </a:r>
            <a:r>
              <a:rPr lang="nl" sz="8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ONSS LSS - </a:t>
            </a:r>
            <a:fld id="{56545C67-2F65-4D21-826B-564D0ABCECCB}" type="datetimeFigureOut">
              <a:rPr lang="fr-BE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20/12/2018</a:t>
            </a:fld>
            <a:r>
              <a:rPr lang="nl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                        			</a:t>
            </a:r>
            <a:r>
              <a:rPr lang="nl" sz="8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endParaRPr lang="nl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8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60" r:id="rId4"/>
    <p:sldLayoutId id="2147483650" r:id="rId5"/>
    <p:sldLayoutId id="2147483652" r:id="rId6"/>
    <p:sldLayoutId id="2147483662" r:id="rId7"/>
    <p:sldLayoutId id="2147483663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hyperlink" Target="http://www.google.be/url?sa=i&amp;rct=j&amp;q=&amp;esrc=s&amp;source=images&amp;cd=&amp;cad=rja&amp;uact=8&amp;ved=2ahUKEwj8hK2h0rrdAhWPJlAKHbq-A84QjRx6BAgBEAU&amp;url=http://www.fgtb.be/-/reforme-du-financement-de-la-secu-la-securite-sociale-en-danger-&amp;psig=AOvVaw1x5xTf0HVM2HkG-lT8_7cb&amp;ust=153701952316738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slideLayout" Target="../slideLayouts/slideLayout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image" Target="../media/image8.png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8424936" cy="2376264"/>
          </a:xfrm>
        </p:spPr>
        <p:txBody>
          <a:bodyPr>
            <a:normAutofit fontScale="90000"/>
          </a:bodyPr>
          <a:lstStyle/>
          <a:p>
            <a:r>
              <a:rPr lang="en-GB" sz="10700" b="1" dirty="0" smtClean="0">
                <a:latin typeface="+mn-lt"/>
              </a:rPr>
              <a:t>EESSI </a:t>
            </a:r>
            <a:r>
              <a:rPr lang="en-GB" sz="3100" b="1" dirty="0" smtClean="0">
                <a:latin typeface="+mn-lt"/>
              </a:rPr>
              <a:t/>
            </a:r>
            <a:br>
              <a:rPr lang="en-GB" sz="3100" b="1" dirty="0" smtClean="0">
                <a:latin typeface="+mn-lt"/>
              </a:rPr>
            </a:br>
            <a:r>
              <a:rPr lang="en-GB" sz="3100" b="1" dirty="0"/>
              <a:t>“e-Government </a:t>
            </a:r>
            <a:r>
              <a:rPr lang="en-GB" sz="3100" b="1" dirty="0" smtClean="0"/>
              <a:t>van de </a:t>
            </a:r>
            <a:r>
              <a:rPr lang="en-GB" sz="3100" b="1" dirty="0" err="1" smtClean="0"/>
              <a:t>sociale</a:t>
            </a:r>
            <a:r>
              <a:rPr lang="en-GB" sz="3100" b="1" dirty="0" smtClean="0"/>
              <a:t> </a:t>
            </a:r>
            <a:r>
              <a:rPr lang="en-GB" sz="3100" b="1" dirty="0" err="1" smtClean="0"/>
              <a:t>zekerheid</a:t>
            </a:r>
            <a:r>
              <a:rPr lang="en-GB" sz="3100" b="1" dirty="0" smtClean="0"/>
              <a:t>”</a:t>
            </a:r>
            <a:r>
              <a:rPr lang="en-GB" sz="3100" b="1" dirty="0"/>
              <a:t/>
            </a:r>
            <a:br>
              <a:rPr lang="en-GB" sz="3100" b="1" dirty="0"/>
            </a:br>
            <a:r>
              <a:rPr lang="en-GB" sz="3100" i="1" dirty="0" err="1" smtClean="0"/>
              <a:t>Verslag</a:t>
            </a:r>
            <a:r>
              <a:rPr lang="en-GB" sz="3100" i="1" dirty="0" smtClean="0"/>
              <a:t> </a:t>
            </a:r>
            <a:r>
              <a:rPr lang="en-GB" sz="3100" i="1" dirty="0" err="1" smtClean="0"/>
              <a:t>aan</a:t>
            </a:r>
            <a:r>
              <a:rPr lang="en-GB" sz="3100" i="1" dirty="0" smtClean="0"/>
              <a:t> de </a:t>
            </a:r>
            <a:r>
              <a:rPr lang="en-GB" sz="3100" i="1" dirty="0" err="1" smtClean="0"/>
              <a:t>Nationale</a:t>
            </a:r>
            <a:r>
              <a:rPr lang="en-GB" sz="3100" i="1" dirty="0" smtClean="0"/>
              <a:t> </a:t>
            </a:r>
            <a:r>
              <a:rPr lang="en-GB" sz="3100" i="1" dirty="0" err="1" smtClean="0"/>
              <a:t>Arbeidsraad</a:t>
            </a:r>
            <a:r>
              <a:rPr lang="en-GB" sz="3100" b="1" dirty="0" smtClean="0">
                <a:latin typeface="+mn-lt"/>
              </a:rPr>
              <a:t/>
            </a:r>
            <a:br>
              <a:rPr lang="en-GB" sz="3100" b="1" dirty="0" smtClean="0">
                <a:latin typeface="+mn-lt"/>
              </a:rPr>
            </a:br>
            <a:r>
              <a:rPr lang="en-GB" sz="3100" b="1" dirty="0" smtClean="0">
                <a:latin typeface="+mn-lt"/>
              </a:rPr>
              <a:t/>
            </a:r>
            <a:br>
              <a:rPr lang="en-GB" sz="3100" b="1" dirty="0" smtClean="0">
                <a:latin typeface="+mn-lt"/>
              </a:rPr>
            </a:br>
            <a:r>
              <a:rPr lang="en-GB" sz="2700" dirty="0" smtClean="0">
                <a:latin typeface="+mn-lt"/>
              </a:rPr>
              <a:t>19 </a:t>
            </a:r>
            <a:r>
              <a:rPr lang="en-GB" sz="2700" dirty="0" err="1" smtClean="0">
                <a:latin typeface="+mn-lt"/>
              </a:rPr>
              <a:t>december</a:t>
            </a:r>
            <a:r>
              <a:rPr lang="en-GB" sz="2700" dirty="0" smtClean="0">
                <a:latin typeface="+mn-lt"/>
              </a:rPr>
              <a:t> 2018 </a:t>
            </a:r>
            <a:r>
              <a:rPr lang="en-GB" sz="2700" dirty="0">
                <a:latin typeface="+mn-lt"/>
              </a:rPr>
              <a:t/>
            </a:r>
            <a:br>
              <a:rPr lang="en-GB" sz="2700" dirty="0">
                <a:latin typeface="+mn-lt"/>
              </a:rPr>
            </a:br>
            <a:r>
              <a:rPr lang="en-GB" sz="2700" dirty="0" smtClean="0">
                <a:latin typeface="+mn-lt"/>
              </a:rPr>
              <a:t>                        </a:t>
            </a:r>
            <a:br>
              <a:rPr lang="en-GB" sz="2700" dirty="0" smtClean="0">
                <a:latin typeface="+mn-lt"/>
              </a:rPr>
            </a:br>
            <a:endParaRPr lang="en-GB" sz="27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19250" y="4365104"/>
            <a:ext cx="5617046" cy="1211957"/>
          </a:xfrm>
        </p:spPr>
        <p:txBody>
          <a:bodyPr>
            <a:normAutofit/>
          </a:bodyPr>
          <a:lstStyle/>
          <a:p>
            <a:pPr algn="r"/>
            <a:r>
              <a:rPr lang="en-GB" i="1" dirty="0" smtClean="0">
                <a:latin typeface="+mj-lt"/>
              </a:rPr>
              <a:t>Dominique D’Haene</a:t>
            </a:r>
          </a:p>
          <a:p>
            <a:pPr algn="r"/>
            <a:r>
              <a:rPr lang="en-GB" i="1" dirty="0" smtClean="0">
                <a:latin typeface="+mj-lt"/>
              </a:rPr>
              <a:t>Attaché </a:t>
            </a:r>
            <a:r>
              <a:rPr lang="en-GB" i="1" dirty="0" err="1">
                <a:latin typeface="+mj-lt"/>
              </a:rPr>
              <a:t>j</a:t>
            </a:r>
            <a:r>
              <a:rPr lang="en-GB" i="1" dirty="0" err="1" smtClean="0">
                <a:latin typeface="+mj-lt"/>
              </a:rPr>
              <a:t>uriste</a:t>
            </a:r>
            <a:endParaRPr lang="en-GB" i="1" dirty="0" smtClean="0">
              <a:latin typeface="+mj-lt"/>
            </a:endParaRPr>
          </a:p>
          <a:p>
            <a:pPr algn="r"/>
            <a:r>
              <a:rPr lang="en-GB" i="1" dirty="0" smtClean="0">
                <a:latin typeface="+mj-lt"/>
              </a:rPr>
              <a:t>Directie Internationale Betrekkingen 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4239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54328489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20688"/>
            <a:ext cx="892899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b="1" dirty="0" smtClean="0">
                <a:solidFill>
                  <a:srgbClr val="00808E"/>
                </a:solidFill>
                <a:latin typeface="+mn-lt"/>
              </a:rPr>
              <a:t>CONCEPT</a:t>
            </a:r>
            <a:r>
              <a:rPr lang="fr-BE" b="1" dirty="0">
                <a:solidFill>
                  <a:srgbClr val="00808E"/>
                </a:solidFill>
                <a:latin typeface="+mn-lt"/>
              </a:rPr>
              <a:t/>
            </a:r>
            <a:br>
              <a:rPr lang="fr-BE" b="1" dirty="0">
                <a:solidFill>
                  <a:srgbClr val="00808E"/>
                </a:solidFill>
                <a:latin typeface="+mn-lt"/>
              </a:rPr>
            </a:br>
            <a:endParaRPr lang="nl" dirty="0">
              <a:latin typeface="+mn-lt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nl" sz="24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Doelstellingen?</a:t>
            </a:r>
          </a:p>
          <a:p>
            <a:endParaRPr lang="nl" sz="2400" b="1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2"/>
            <a:r>
              <a:rPr lang="nl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Snellere, efficiënte en betrouwbare </a:t>
            </a:r>
            <a:r>
              <a:rPr lang="nl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gegevensuitwisseling</a:t>
            </a:r>
            <a:r>
              <a:rPr lang="nl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tussen socialezekerheidsinstellingen </a:t>
            </a:r>
          </a:p>
          <a:p>
            <a:pPr marL="914400" lvl="2" indent="0">
              <a:buNone/>
            </a:pPr>
            <a:endParaRPr lang="nl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2"/>
            <a:r>
              <a:rPr lang="nl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Strikt vertrouwelijke gegevens </a:t>
            </a:r>
            <a:r>
              <a:rPr lang="nl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(naleving van de meest recente normen op het vlak van de informaticaveiligheid)</a:t>
            </a:r>
          </a:p>
          <a:p>
            <a:pPr marL="914400" lvl="2" indent="0">
              <a:buNone/>
            </a:pPr>
            <a:endParaRPr lang="nl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2"/>
            <a:r>
              <a:rPr lang="nl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Verlichting van de administratieve last </a:t>
            </a:r>
            <a:r>
              <a:rPr lang="nl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van de socialezekerheidsinstellingen</a:t>
            </a:r>
          </a:p>
          <a:p>
            <a:pPr lvl="3"/>
            <a:r>
              <a:rPr lang="nl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Een daling in het gebruik en de verzending van documenten op papier (kosten voor invoer en verzending)</a:t>
            </a:r>
          </a:p>
          <a:p>
            <a:pPr marL="914400" lvl="2" indent="0">
              <a:buNone/>
            </a:pPr>
            <a:endParaRPr lang="nl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2"/>
            <a:r>
              <a:rPr lang="nl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Een </a:t>
            </a:r>
            <a:r>
              <a:rPr lang="nl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snellere toekenning </a:t>
            </a:r>
            <a:r>
              <a:rPr lang="nl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en </a:t>
            </a:r>
            <a:r>
              <a:rPr lang="nl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betere </a:t>
            </a:r>
            <a:r>
              <a:rPr lang="nl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continuïteit van </a:t>
            </a:r>
            <a:r>
              <a:rPr lang="nl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de socialezekerheidsrechten </a:t>
            </a:r>
            <a:r>
              <a:rPr lang="nl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voor burgers die zich vrij binnen de Europese Unie verplaatsen</a:t>
            </a:r>
            <a:r>
              <a:rPr lang="nl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.</a:t>
            </a:r>
          </a:p>
          <a:p>
            <a:pPr lvl="2"/>
            <a:endParaRPr lang="nl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2"/>
            <a:r>
              <a:rPr lang="nl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Een </a:t>
            </a:r>
            <a:r>
              <a:rPr lang="nl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veelbelovende tool </a:t>
            </a:r>
            <a:r>
              <a:rPr lang="nl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in het kader van de </a:t>
            </a:r>
            <a:r>
              <a:rPr lang="nl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strijd tegen sociale fraude en het vermijden van fouten</a:t>
            </a:r>
            <a:r>
              <a:rPr lang="nl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(kwaliteit, betrouwbaarheid, leesbaarheid  en toegankelijkheid van de uitgewisselde gegevens).</a:t>
            </a:r>
            <a:endParaRPr lang="nl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134245" cy="16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88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b="1" dirty="0" smtClean="0">
                <a:solidFill>
                  <a:srgbClr val="00808E"/>
                </a:solidFill>
                <a:latin typeface="+mn-lt"/>
              </a:rPr>
              <a:t>PRAKTIJK</a:t>
            </a:r>
            <a:endParaRPr lang="nl" dirty="0">
              <a:solidFill>
                <a:srgbClr val="00808E"/>
              </a:solidFill>
              <a:latin typeface="+mn-lt"/>
            </a:endParaRPr>
          </a:p>
        </p:txBody>
      </p:sp>
      <p:pic>
        <p:nvPicPr>
          <p:cNvPr id="4" name="Afbeelding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8218488" cy="325331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764704"/>
            <a:ext cx="194468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37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" sz="2700" b="1" dirty="0" smtClean="0">
                <a:solidFill>
                  <a:srgbClr val="00808E"/>
                </a:solidFill>
                <a:latin typeface="+mj-lt"/>
              </a:rPr>
              <a:t>PRAKTIJK</a:t>
            </a:r>
            <a:r>
              <a:rPr lang="fr-BE" sz="2700" b="1" dirty="0" smtClean="0">
                <a:solidFill>
                  <a:srgbClr val="00808E"/>
                </a:solidFill>
                <a:latin typeface="+mj-lt"/>
              </a:rPr>
              <a:t/>
            </a:r>
            <a:br>
              <a:rPr lang="fr-BE" sz="2700" b="1" dirty="0" smtClean="0">
                <a:solidFill>
                  <a:srgbClr val="00808E"/>
                </a:solidFill>
                <a:latin typeface="+mj-lt"/>
              </a:rPr>
            </a:br>
            <a:r>
              <a:rPr lang="fr-BE" b="1" dirty="0">
                <a:solidFill>
                  <a:srgbClr val="00808E"/>
                </a:solidFill>
              </a:rPr>
              <a:t/>
            </a:r>
            <a:br>
              <a:rPr lang="fr-BE" b="1" dirty="0">
                <a:solidFill>
                  <a:srgbClr val="00808E"/>
                </a:solidFill>
              </a:rPr>
            </a:br>
            <a:endParaRPr lang="n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696"/>
            <a:ext cx="8229600" cy="4896640"/>
          </a:xfrm>
        </p:spPr>
        <p:txBody>
          <a:bodyPr>
            <a:normAutofit fontScale="85000" lnSpcReduction="20000"/>
          </a:bodyPr>
          <a:lstStyle/>
          <a:p>
            <a:r>
              <a:rPr lang="nl" sz="26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Coördinatie van de implementatie op Belgisch niveau: </a:t>
            </a:r>
          </a:p>
          <a:p>
            <a:pPr lvl="1" algn="just"/>
            <a:r>
              <a:rPr lang="nl" sz="19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installatie van een (uniek) </a:t>
            </a:r>
            <a:r>
              <a:rPr lang="nl" sz="19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Access Point </a:t>
            </a:r>
            <a:r>
              <a:rPr lang="nl" sz="19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: de KSZ</a:t>
            </a:r>
          </a:p>
          <a:p>
            <a:pPr marL="457200" lvl="1" indent="0" algn="just">
              <a:buNone/>
            </a:pPr>
            <a:endParaRPr lang="nl" sz="19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 algn="just"/>
            <a:r>
              <a:rPr lang="nl" sz="19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analyse van de stromen/scenario's (122 "BUC"*) van gestandaardiseerde elektronische documenten (300 "SED") </a:t>
            </a:r>
            <a:r>
              <a:rPr lang="nl" sz="19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om ervoor te zorgen dat de grensoverschrijdende operationele processen nageleefd worden en om een correcte configuratie van het technische gedeelte mogelijk te maken </a:t>
            </a:r>
          </a:p>
          <a:p>
            <a:pPr lvl="1" algn="just"/>
            <a:endParaRPr lang="nl" sz="19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 algn="just"/>
            <a:r>
              <a:rPr lang="nl" sz="19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invoering van een nationale technische "brug" die de intelligente "</a:t>
            </a:r>
            <a:r>
              <a:rPr lang="nl" sz="19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routing</a:t>
            </a:r>
            <a:r>
              <a:rPr lang="nl" sz="19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" van de berichten mogelijk maakt op basis van een repertorium dat door de Europese Commissie bepaald wordt </a:t>
            </a:r>
          </a:p>
          <a:p>
            <a:pPr lvl="1" algn="just"/>
            <a:endParaRPr lang="nl" sz="19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 algn="just"/>
            <a:r>
              <a:rPr lang="nl" sz="19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aanmaak van </a:t>
            </a:r>
            <a:r>
              <a:rPr lang="nl" sz="19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technische architectuur* zodat de instellingen </a:t>
            </a:r>
            <a:r>
              <a:rPr lang="nl" sz="19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zich optimaal kunnen connecteren aan het EESSI-systeem zonder al te veel complexe functionaliteiten voor de gebruikers van de OISZ  </a:t>
            </a:r>
          </a:p>
          <a:p>
            <a:pPr lvl="1" algn="just"/>
            <a:endParaRPr lang="nl" sz="19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 algn="just"/>
            <a:r>
              <a:rPr lang="nl" sz="19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sturing</a:t>
            </a:r>
            <a:r>
              <a:rPr lang="nl" sz="19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en </a:t>
            </a:r>
            <a:r>
              <a:rPr lang="nl" sz="19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coördinatie</a:t>
            </a:r>
            <a:r>
              <a:rPr lang="nl" sz="19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van het project in België voor wat de businesskant en de technische kant betreft (globale en sectorale visie)</a:t>
            </a:r>
          </a:p>
          <a:p>
            <a:pPr marL="457200" lvl="1" indent="0" algn="just">
              <a:buNone/>
            </a:pPr>
            <a:endParaRPr lang="nl" sz="19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 algn="just"/>
            <a:r>
              <a:rPr lang="nl" sz="19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« </a:t>
            </a:r>
            <a:r>
              <a:rPr lang="nl" sz="19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First mover</a:t>
            </a:r>
            <a:r>
              <a:rPr lang="nl" sz="19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 » </a:t>
            </a:r>
          </a:p>
          <a:p>
            <a:pPr algn="just"/>
            <a:endParaRPr lang="nl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578" y="260648"/>
            <a:ext cx="1638837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1547366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56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solidFill>
                  <a:srgbClr val="00808E"/>
                </a:solidFill>
                <a:latin typeface="+mj-lt"/>
              </a:rPr>
              <a:t/>
            </a:r>
            <a:br>
              <a:rPr lang="fr-BE" b="1" dirty="0">
                <a:solidFill>
                  <a:srgbClr val="00808E"/>
                </a:solidFill>
                <a:latin typeface="+mj-lt"/>
              </a:rPr>
            </a:br>
            <a:endParaRPr lang="nl" dirty="0">
              <a:latin typeface="+mj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nl" b="1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457200" lvl="1" indent="0">
              <a:buNone/>
            </a:pPr>
            <a:endParaRPr lang="nl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457200" lvl="1" indent="0">
              <a:buNone/>
            </a:pPr>
            <a:endParaRPr lang="nl" b="1" dirty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nl" b="1" dirty="0">
                <a:solidFill>
                  <a:schemeClr val="tx1">
                    <a:lumMod val="50000"/>
                  </a:schemeClr>
                </a:solidFill>
              </a:rPr>
              <a:t>SED « Structured Electronic Document »</a:t>
            </a:r>
          </a:p>
          <a:p>
            <a:pPr lvl="2" algn="just"/>
            <a:r>
              <a:rPr lang="nl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Document met een gedefinieerde unieke structuur om via het EESSI-platform de geharmoniseerde elektronische uitwisseling van de berichten mogelijk te maken die vereist zijn voor de toepassing van de coördinatieregels tussen de lidstaten   </a:t>
            </a:r>
            <a:endParaRPr lang="nl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914400" lvl="2" indent="0">
              <a:buNone/>
            </a:pPr>
            <a:endParaRPr lang="nl" b="1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lvl="1"/>
            <a:r>
              <a:rPr lang="nl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BUC « Business Use Case »</a:t>
            </a:r>
          </a:p>
          <a:p>
            <a:pPr lvl="2"/>
            <a:r>
              <a:rPr lang="nl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Operationeel scenario / Gegevensstroom om de uitwisseling van de SED stapsgewijze via het EESSI-platform, en zo de toepassing van de coördinatieregels in de concrete dossiers, mogelijk te maken</a:t>
            </a:r>
          </a:p>
          <a:p>
            <a:pPr marL="914400" lvl="2" indent="0">
              <a:buNone/>
            </a:pPr>
            <a:r>
              <a:rPr lang="nl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endParaRPr lang="nl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0"/>
            <a:ext cx="3247265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95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628650" y="2911441"/>
            <a:ext cx="1222513" cy="1089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ACCESS POINT (KSZ)</a:t>
            </a:r>
          </a:p>
        </p:txBody>
      </p:sp>
      <p:sp>
        <p:nvSpPr>
          <p:cNvPr id="5" name="Ovaal 4"/>
          <p:cNvSpPr/>
          <p:nvPr/>
        </p:nvSpPr>
        <p:spPr>
          <a:xfrm>
            <a:off x="4873279" y="145558"/>
            <a:ext cx="1744319" cy="16086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RINA</a:t>
            </a:r>
          </a:p>
        </p:txBody>
      </p:sp>
      <p:sp>
        <p:nvSpPr>
          <p:cNvPr id="6" name="Ovaal 5"/>
          <p:cNvSpPr/>
          <p:nvPr/>
        </p:nvSpPr>
        <p:spPr>
          <a:xfrm>
            <a:off x="4866998" y="2553675"/>
            <a:ext cx="1750600" cy="17090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National Application</a:t>
            </a:r>
          </a:p>
        </p:txBody>
      </p:sp>
      <p:sp>
        <p:nvSpPr>
          <p:cNvPr id="8" name="Ovaal 7"/>
          <p:cNvSpPr/>
          <p:nvPr/>
        </p:nvSpPr>
        <p:spPr>
          <a:xfrm>
            <a:off x="4918005" y="4869160"/>
            <a:ext cx="1699592" cy="16748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Mixed solution</a:t>
            </a:r>
          </a:p>
        </p:txBody>
      </p:sp>
      <p:sp>
        <p:nvSpPr>
          <p:cNvPr id="9" name="Gelijkbenige driehoek 8"/>
          <p:cNvSpPr/>
          <p:nvPr/>
        </p:nvSpPr>
        <p:spPr>
          <a:xfrm>
            <a:off x="2037437" y="2354933"/>
            <a:ext cx="2151565" cy="1484243"/>
          </a:xfrm>
          <a:prstGeom prst="triangle">
            <a:avLst>
              <a:gd name="adj" fmla="val 514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National Gateway</a:t>
            </a:r>
          </a:p>
        </p:txBody>
      </p:sp>
      <p:cxnSp>
        <p:nvCxnSpPr>
          <p:cNvPr id="11" name="Rechte verbindingslijn 10"/>
          <p:cNvCxnSpPr>
            <a:stCxn id="5" idx="2"/>
          </p:cNvCxnSpPr>
          <p:nvPr/>
        </p:nvCxnSpPr>
        <p:spPr>
          <a:xfrm flipH="1">
            <a:off x="1873526" y="949895"/>
            <a:ext cx="2999753" cy="250647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>
            <a:stCxn id="9" idx="1"/>
            <a:endCxn id="4" idx="3"/>
          </p:cNvCxnSpPr>
          <p:nvPr/>
        </p:nvCxnSpPr>
        <p:spPr>
          <a:xfrm flipH="1">
            <a:off x="1851163" y="3097055"/>
            <a:ext cx="739796" cy="35931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>
            <a:stCxn id="6" idx="2"/>
            <a:endCxn id="9" idx="5"/>
          </p:cNvCxnSpPr>
          <p:nvPr/>
        </p:nvCxnSpPr>
        <p:spPr>
          <a:xfrm flipH="1" flipV="1">
            <a:off x="3666742" y="3097055"/>
            <a:ext cx="1200256" cy="3111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>
            <a:stCxn id="8" idx="2"/>
            <a:endCxn id="4" idx="3"/>
          </p:cNvCxnSpPr>
          <p:nvPr/>
        </p:nvCxnSpPr>
        <p:spPr>
          <a:xfrm flipH="1" flipV="1">
            <a:off x="1851163" y="3456368"/>
            <a:ext cx="3066842" cy="225023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>
            <a:stCxn id="5" idx="3"/>
            <a:endCxn id="9" idx="5"/>
          </p:cNvCxnSpPr>
          <p:nvPr/>
        </p:nvCxnSpPr>
        <p:spPr>
          <a:xfrm flipH="1">
            <a:off x="3666742" y="1518645"/>
            <a:ext cx="1461987" cy="157841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>
            <a:stCxn id="8" idx="1"/>
            <a:endCxn id="9" idx="5"/>
          </p:cNvCxnSpPr>
          <p:nvPr/>
        </p:nvCxnSpPr>
        <p:spPr>
          <a:xfrm flipH="1" flipV="1">
            <a:off x="3666742" y="3097055"/>
            <a:ext cx="1500162" cy="20173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110282"/>
              </p:ext>
            </p:extLst>
          </p:nvPr>
        </p:nvGraphicFramePr>
        <p:xfrm>
          <a:off x="179512" y="404664"/>
          <a:ext cx="18002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133372">
                <a:tc>
                  <a:txBody>
                    <a:bodyPr/>
                    <a:lstStyle/>
                    <a:p>
                      <a:r>
                        <a:rPr lang="nl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ARCHITECTURES</a:t>
                      </a:r>
                      <a:endParaRPr lang="nl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BD1E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39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2700" b="1" dirty="0" err="1" smtClean="0">
                <a:solidFill>
                  <a:srgbClr val="00808E"/>
                </a:solidFill>
                <a:latin typeface="+mj-lt"/>
              </a:rPr>
              <a:t>Praktijk</a:t>
            </a:r>
            <a:r>
              <a:rPr lang="fr-BE" sz="2700" b="1" dirty="0" smtClean="0">
                <a:solidFill>
                  <a:srgbClr val="00808E"/>
                </a:solidFill>
                <a:latin typeface="+mj-lt"/>
              </a:rPr>
              <a:t/>
            </a:r>
            <a:br>
              <a:rPr lang="fr-BE" sz="2700" b="1" dirty="0" smtClean="0">
                <a:solidFill>
                  <a:srgbClr val="00808E"/>
                </a:solidFill>
                <a:latin typeface="+mj-lt"/>
              </a:rPr>
            </a:br>
            <a:r>
              <a:rPr lang="fr-BE" b="1" dirty="0">
                <a:solidFill>
                  <a:srgbClr val="00808E"/>
                </a:solidFill>
              </a:rPr>
              <a:t/>
            </a:r>
            <a:br>
              <a:rPr lang="fr-BE" b="1" dirty="0">
                <a:solidFill>
                  <a:srgbClr val="00808E"/>
                </a:solidFill>
              </a:rPr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>
            <a:noAutofit/>
          </a:bodyPr>
          <a:lstStyle/>
          <a:p>
            <a:endParaRPr lang="fr-BE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endParaRPr lang="fr-BE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endParaRPr lang="fr-BE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fr-BE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fr-BE" sz="240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Implementatie</a:t>
            </a:r>
            <a:r>
              <a:rPr lang="fr-BE" sz="2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fr-BE" sz="240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bij</a:t>
            </a:r>
            <a:r>
              <a:rPr lang="fr-BE" sz="2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de RSZ:</a:t>
            </a:r>
          </a:p>
          <a:p>
            <a:pPr marL="0" indent="0">
              <a:buNone/>
            </a:pPr>
            <a:r>
              <a:rPr lang="fr-BE" sz="240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Welke</a:t>
            </a:r>
            <a:r>
              <a:rPr lang="fr-BE" sz="2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fr-BE" sz="240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sectoren</a:t>
            </a:r>
            <a:r>
              <a:rPr lang="fr-BE" sz="2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?</a:t>
            </a:r>
          </a:p>
          <a:p>
            <a:pPr lvl="2"/>
            <a:r>
              <a:rPr lang="fr-BE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Toepasselijke</a:t>
            </a:r>
            <a:r>
              <a:rPr lang="fr-BE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fr-BE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wetgeving</a:t>
            </a:r>
            <a:endParaRPr lang="fr-BE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2"/>
            <a:r>
              <a:rPr lang="fr-BE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Navordering</a:t>
            </a:r>
            <a:endParaRPr lang="fr-BE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2"/>
            <a:r>
              <a:rPr lang="fr-BE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Geneeskundige</a:t>
            </a:r>
            <a:r>
              <a:rPr lang="fr-BE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fr-BE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verzorging</a:t>
            </a:r>
            <a:endParaRPr lang="fr-BE" b="1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2"/>
            <a:r>
              <a:rPr lang="fr-BE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Kinderbijslag</a:t>
            </a:r>
            <a:endParaRPr lang="fr-BE" b="1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2"/>
            <a:r>
              <a:rPr lang="fr-BE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Pensioenen</a:t>
            </a:r>
            <a:endParaRPr lang="fr-BE" b="1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2"/>
            <a:r>
              <a:rPr lang="fr-BE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Werkloosheid</a:t>
            </a:r>
            <a:endParaRPr lang="fr-BE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457200" lvl="1" indent="0">
              <a:buNone/>
            </a:pPr>
            <a:endParaRPr lang="fr-BE" sz="18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1547366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 descr="C:\Users\4795\AppData\Local\Microsoft\Windows\Temporary Internet Files\Content.Outlook\8ATBEMOL\1920x1080_logo_green_portrai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306" y="1502720"/>
            <a:ext cx="1366014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associé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547461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75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b="1" dirty="0">
                <a:solidFill>
                  <a:srgbClr val="00808E"/>
                </a:solidFill>
                <a:latin typeface="+mn-lt"/>
              </a:rPr>
              <a:t>PRAKTIJK</a:t>
            </a:r>
            <a:r>
              <a:rPr lang="fr-BE" b="1" dirty="0">
                <a:solidFill>
                  <a:srgbClr val="00808E"/>
                </a:solidFill>
                <a:latin typeface="+mn-lt"/>
              </a:rPr>
              <a:t/>
            </a:r>
            <a:br>
              <a:rPr lang="fr-BE" b="1" dirty="0">
                <a:solidFill>
                  <a:srgbClr val="00808E"/>
                </a:solidFill>
                <a:latin typeface="+mn-lt"/>
              </a:rPr>
            </a:br>
            <a:endParaRPr lang="nl" dirty="0">
              <a:latin typeface="+mn-lt"/>
            </a:endParaRPr>
          </a:p>
        </p:txBody>
      </p:sp>
      <p:sp>
        <p:nvSpPr>
          <p:cNvPr id="5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218488" cy="5184576"/>
          </a:xfrm>
        </p:spPr>
        <p:txBody>
          <a:bodyPr>
            <a:normAutofit lnSpcReduction="10000"/>
          </a:bodyPr>
          <a:lstStyle/>
          <a:p>
            <a:endParaRPr lang="nl" dirty="0" smtClean="0"/>
          </a:p>
          <a:p>
            <a:endParaRPr lang="nl" dirty="0"/>
          </a:p>
          <a:p>
            <a:r>
              <a:rPr lang="nl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RSZ: « </a:t>
            </a:r>
            <a:r>
              <a:rPr lang="nl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Trekker</a:t>
            </a:r>
            <a:r>
              <a:rPr lang="nl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 » wat betreft de toepasselijke wetgeving</a:t>
            </a:r>
          </a:p>
          <a:p>
            <a:pPr lvl="2"/>
            <a:r>
              <a:rPr lang="nl" sz="1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Actieve deelname aan het project sinds 2009 (lid van de groep experten per sector binnen de Europese Commissie)</a:t>
            </a:r>
          </a:p>
          <a:p>
            <a:pPr lvl="2"/>
            <a:r>
              <a:rPr lang="nl" sz="1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Expertise op het vlak van de informaticatoepassingen voor de toepassing van de coördinatieverordeningen (toepasselijke wetgeving): GOTOT-WABRO</a:t>
            </a:r>
          </a:p>
          <a:p>
            <a:pPr lvl="2"/>
            <a:r>
              <a:rPr lang="nl" sz="1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Deelname aan de procedure voor cofinanciering, opgestart door de Europese Commissie</a:t>
            </a:r>
          </a:p>
          <a:p>
            <a:pPr marL="914400" lvl="2" indent="0">
              <a:buNone/>
            </a:pPr>
            <a:endParaRPr lang="nl" sz="1800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nl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Hoe?</a:t>
            </a:r>
          </a:p>
          <a:p>
            <a:pPr lvl="2"/>
            <a:r>
              <a:rPr lang="nl" sz="1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National application</a:t>
            </a:r>
          </a:p>
          <a:p>
            <a:pPr lvl="2"/>
            <a:r>
              <a:rPr lang="nl" sz="1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Hiërarchische ondersteuning</a:t>
            </a:r>
            <a:endParaRPr lang="nl" sz="1800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2"/>
            <a:r>
              <a:rPr lang="nl" sz="1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Prioritaire samenwerking met het BelEESSI-team (FOD Sociale Zekerheid-KSZ)</a:t>
            </a:r>
            <a:endParaRPr lang="nl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867071"/>
            <a:ext cx="1998685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404000" cy="80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2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b="1" dirty="0" smtClean="0">
                <a:solidFill>
                  <a:srgbClr val="00808E"/>
                </a:solidFill>
                <a:latin typeface="+mn-lt"/>
              </a:rPr>
              <a:t>PLANNING </a:t>
            </a:r>
            <a:endParaRPr lang="nl" dirty="0">
              <a:solidFill>
                <a:srgbClr val="00808E"/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821848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3367"/>
            <a:ext cx="1984000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b="1" dirty="0">
                <a:solidFill>
                  <a:srgbClr val="00808E"/>
                </a:solidFill>
                <a:latin typeface="+mj-lt"/>
              </a:rPr>
              <a:t>PLANNING </a:t>
            </a:r>
            <a:r>
              <a:rPr lang="fr-BE" b="1" dirty="0" smtClean="0">
                <a:solidFill>
                  <a:srgbClr val="00808E"/>
                </a:solidFill>
                <a:latin typeface="+mj-lt"/>
              </a:rPr>
              <a:t/>
            </a:r>
            <a:br>
              <a:rPr lang="fr-BE" b="1" dirty="0" smtClean="0">
                <a:solidFill>
                  <a:srgbClr val="00808E"/>
                </a:solidFill>
                <a:latin typeface="+mj-lt"/>
              </a:rPr>
            </a:br>
            <a:r>
              <a:rPr lang="nl" b="1" dirty="0">
                <a:solidFill>
                  <a:srgbClr val="00808E"/>
                </a:solidFill>
                <a:latin typeface="+mj-lt"/>
              </a:rPr>
              <a:t>Andere sectoren</a:t>
            </a:r>
            <a:endParaRPr lang="nl" dirty="0">
              <a:latin typeface="+mj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2484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nl" b="1" dirty="0" smtClean="0">
                <a:latin typeface="+mn-lt"/>
              </a:rPr>
              <a:t>Niet-definitieve planning </a:t>
            </a:r>
            <a:r>
              <a:rPr lang="nl" dirty="0" smtClean="0">
                <a:latin typeface="+mn-lt"/>
              </a:rPr>
              <a:t>wordt opgemaakt in nauwe samenwerking met de RSZ-projectleiders en het BelEESSI-team voor alle stromen van alle sectoren samen, dit om de Europese deadline te halen</a:t>
            </a:r>
          </a:p>
          <a:p>
            <a:pPr algn="just"/>
            <a:r>
              <a:rPr lang="nl" dirty="0" smtClean="0">
                <a:latin typeface="+mn-lt"/>
              </a:rPr>
              <a:t>Naargelang de </a:t>
            </a:r>
            <a:r>
              <a:rPr lang="nl" b="1" dirty="0" smtClean="0">
                <a:latin typeface="+mn-lt"/>
              </a:rPr>
              <a:t>evolutie in de technische ontwikkeling en de expertise </a:t>
            </a:r>
            <a:r>
              <a:rPr lang="nl" dirty="0" smtClean="0">
                <a:latin typeface="+mn-lt"/>
              </a:rPr>
              <a:t>op het vlak van de sector "trekker" (testen in BE en met andere partnerlidstaten)</a:t>
            </a:r>
          </a:p>
          <a:p>
            <a:pPr algn="just"/>
            <a:r>
              <a:rPr lang="nl" dirty="0" smtClean="0">
                <a:latin typeface="+mn-lt"/>
              </a:rPr>
              <a:t>het gaat over een </a:t>
            </a:r>
            <a:r>
              <a:rPr lang="nl" b="1" dirty="0" smtClean="0">
                <a:latin typeface="+mn-lt"/>
              </a:rPr>
              <a:t>project in fasen </a:t>
            </a:r>
            <a:r>
              <a:rPr lang="nl" dirty="0" smtClean="0">
                <a:latin typeface="+mn-lt"/>
              </a:rPr>
              <a:t>(zeer regelmatige opvolgvergaderingen, gedeelde documentatie via Sharepoint, train-the-trainer-opleidingen die door de Europese Commissie georganiseerd worden)</a:t>
            </a:r>
          </a:p>
          <a:p>
            <a:pPr marL="0" indent="0" algn="just">
              <a:buNone/>
            </a:pPr>
            <a:endParaRPr lang="nl" dirty="0">
              <a:latin typeface="+mn-lt"/>
            </a:endParaRPr>
          </a:p>
          <a:p>
            <a:pPr marL="914400" lvl="2" indent="0" algn="just">
              <a:buNone/>
            </a:pPr>
            <a:r>
              <a:rPr lang="nl" dirty="0">
                <a:latin typeface="+mn-lt"/>
              </a:rPr>
              <a:t>	</a:t>
            </a:r>
            <a:r>
              <a:rPr lang="nl" sz="1900" dirty="0" smtClean="0">
                <a:latin typeface="+mj-lt"/>
              </a:rPr>
              <a:t>Er worden ook een planning voorzien voor de </a:t>
            </a:r>
            <a:r>
              <a:rPr lang="nl" sz="1900" b="1" dirty="0" smtClean="0">
                <a:latin typeface="+mj-lt"/>
              </a:rPr>
              <a:t>opleiding</a:t>
            </a:r>
            <a:r>
              <a:rPr lang="nl" sz="1900" dirty="0" smtClean="0">
                <a:latin typeface="+mj-lt"/>
              </a:rPr>
              <a:t>, te 	gelegener tijd, van RSZ-medewerkers die de huidige, aangepaste 	toepassingen zullen moeten gebruiken om EESSI in hun dagelijkse 	werkzaamheden te integreren. Ook voor de </a:t>
            </a:r>
            <a:r>
              <a:rPr lang="nl" sz="1900" b="1" dirty="0" smtClean="0">
                <a:latin typeface="+mj-lt"/>
              </a:rPr>
              <a:t>communicatie over 	het project </a:t>
            </a:r>
            <a:r>
              <a:rPr lang="nl" sz="1900" dirty="0" smtClean="0">
                <a:latin typeface="+mj-lt"/>
              </a:rPr>
              <a:t>wordt een planning voorzien.  </a:t>
            </a:r>
            <a:endParaRPr lang="nl" sz="1900" b="1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1547366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1440000" cy="80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85" y="4911064"/>
            <a:ext cx="1112734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8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1" y="3645023"/>
            <a:ext cx="6082952" cy="1756495"/>
          </a:xfrm>
        </p:spPr>
        <p:txBody>
          <a:bodyPr>
            <a:noAutofit/>
          </a:bodyPr>
          <a:lstStyle/>
          <a:p>
            <a:r>
              <a:rPr lang="en-GB" sz="9600" dirty="0" smtClean="0">
                <a:solidFill>
                  <a:srgbClr val="00808E"/>
                </a:solidFill>
                <a:latin typeface="+mn-lt"/>
              </a:rPr>
              <a:t>EESSI</a:t>
            </a:r>
            <a:endParaRPr lang="en-GB" sz="9600" dirty="0">
              <a:solidFill>
                <a:srgbClr val="00808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730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0" y="-1"/>
            <a:ext cx="9156100" cy="688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631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BE" altLang="fr-FR" b="1" dirty="0">
                <a:solidFill>
                  <a:srgbClr val="00808E"/>
                </a:solidFill>
                <a:latin typeface="+mn-lt"/>
              </a:rPr>
              <a:t/>
            </a:r>
            <a:br>
              <a:rPr lang="fr-BE" altLang="fr-FR" b="1" dirty="0">
                <a:solidFill>
                  <a:srgbClr val="00808E"/>
                </a:solidFill>
                <a:latin typeface="+mn-lt"/>
              </a:rPr>
            </a:br>
            <a:endParaRPr lang="fr-BE" b="1" dirty="0">
              <a:solidFill>
                <a:srgbClr val="00808E"/>
              </a:solidFill>
              <a:latin typeface="+mn-l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92DB5-6842-459A-902C-C8E9A2750F40}" type="slidenum">
              <a:rPr lang="fr-BE" smtClean="0"/>
              <a:pPr>
                <a:defRPr/>
              </a:pPr>
              <a:t>21</a:t>
            </a:fld>
            <a:endParaRPr lang="fr-BE"/>
          </a:p>
        </p:txBody>
      </p:sp>
      <p:pic>
        <p:nvPicPr>
          <p:cNvPr id="3" name="Picture 2" descr="Afbeeldingsresultaat voor bedankt voor jullie aandacht vr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690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619250" y="3573016"/>
            <a:ext cx="5113338" cy="2004045"/>
          </a:xfrm>
        </p:spPr>
        <p:txBody>
          <a:bodyPr>
            <a:normAutofit fontScale="92500"/>
          </a:bodyPr>
          <a:lstStyle/>
          <a:p>
            <a:r>
              <a:rPr lang="en-GB" sz="2400" dirty="0" err="1" smtClean="0"/>
              <a:t>Altijd voor vragen te uwer beschikking!</a:t>
            </a:r>
          </a:p>
          <a:p>
            <a:endParaRPr lang="en-GB" sz="2400" dirty="0" smtClean="0"/>
          </a:p>
          <a:p>
            <a:r>
              <a:rPr lang="en-GB" sz="1800" dirty="0" smtClean="0"/>
              <a:t>Dominique D’Haene</a:t>
            </a:r>
          </a:p>
          <a:p>
            <a:r>
              <a:rPr lang="en-GB" sz="1800" dirty="0" smtClean="0"/>
              <a:t>dominique.dhaene@rsz.fgov.be</a:t>
            </a:r>
          </a:p>
          <a:p>
            <a:r>
              <a:rPr lang="en-GB" sz="1800" dirty="0" smtClean="0"/>
              <a:t>02 509 29 58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2607146" cy="18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1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solidFill>
                  <a:srgbClr val="00808E"/>
                </a:solidFill>
                <a:latin typeface="+mn-lt"/>
              </a:rPr>
              <a:t>It’s…</a:t>
            </a:r>
            <a:endParaRPr lang="en-GB" sz="9600" dirty="0">
              <a:solidFill>
                <a:srgbClr val="00808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413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solidFill>
                  <a:srgbClr val="00808E"/>
                </a:solidFill>
                <a:latin typeface="+mn-lt"/>
              </a:rPr>
              <a:t>EASY !</a:t>
            </a:r>
            <a:endParaRPr lang="en-GB" sz="9600" dirty="0">
              <a:solidFill>
                <a:srgbClr val="00808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215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38" y="3356992"/>
            <a:ext cx="4899475" cy="31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14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808E"/>
                </a:solidFill>
                <a:latin typeface="+mn-lt"/>
              </a:rPr>
              <a:t>PLAN</a:t>
            </a:r>
            <a:endParaRPr lang="en-GB" b="1" dirty="0">
              <a:solidFill>
                <a:srgbClr val="00808E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GB" sz="4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CONCEPT</a:t>
            </a:r>
          </a:p>
          <a:p>
            <a:pPr marL="400050" lvl="1" indent="0">
              <a:buNone/>
            </a:pPr>
            <a:endParaRPr lang="en-GB" sz="4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00050" lvl="1" indent="0">
              <a:buNone/>
            </a:pPr>
            <a:r>
              <a:rPr lang="en-GB" sz="4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	PRAKTIJK</a:t>
            </a:r>
            <a:endParaRPr lang="en-GB" sz="4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543300" lvl="8" indent="0">
              <a:buNone/>
            </a:pPr>
            <a:endParaRPr lang="en-GB" sz="4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43300" lvl="8" indent="0">
              <a:buNone/>
            </a:pPr>
            <a:r>
              <a:rPr lang="en-GB" sz="4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PLANNING</a:t>
            </a:r>
          </a:p>
          <a:p>
            <a:pPr marL="914400" lvl="1" indent="-457200">
              <a:buFont typeface="+mj-lt"/>
              <a:buAutoNum type="arabicPeriod"/>
            </a:pPr>
            <a:endParaRPr lang="en-GB" sz="4400" dirty="0" smtClean="0"/>
          </a:p>
          <a:p>
            <a:pPr marL="914400" lvl="1" indent="-457200">
              <a:buFont typeface="+mj-lt"/>
              <a:buAutoNum type="arabicPeriod"/>
            </a:pPr>
            <a:endParaRPr lang="en-GB" sz="44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4664"/>
            <a:ext cx="1686614" cy="15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60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404664"/>
            <a:ext cx="9071421" cy="1080120"/>
          </a:xfrm>
          <a:noFill/>
        </p:spPr>
        <p:txBody>
          <a:bodyPr lIns="0" tIns="0" rIns="0" bIns="0" anchor="b">
            <a:normAutofit/>
          </a:bodyPr>
          <a:lstStyle/>
          <a:p>
            <a:pPr algn="ctr"/>
            <a:r>
              <a:rPr lang="nl-BE" sz="3200" b="1" i="1" dirty="0" smtClean="0">
                <a:latin typeface="+mn-lt"/>
              </a:rPr>
              <a:t>European Exchange of Social Security Information</a:t>
            </a:r>
          </a:p>
        </p:txBody>
      </p:sp>
      <p:sp>
        <p:nvSpPr>
          <p:cNvPr id="3379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9552" y="3316287"/>
            <a:ext cx="8856662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fr-FR" sz="2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798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03325" y="2052638"/>
            <a:ext cx="2727325" cy="1612900"/>
          </a:xfrm>
          <a:prstGeom prst="ellipse">
            <a:avLst/>
          </a:prstGeom>
          <a:solidFill>
            <a:srgbClr val="9BBEDC"/>
          </a:solidFill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lIns="0" tIns="0" rIns="0" bIns="0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fr-FR" sz="11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799" name="Oval 7">
            <a:hlinkClick r:id="rId86" action="ppaction://hlinksldjump"/>
          </p:cNvPr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5688013" y="1952625"/>
            <a:ext cx="2803525" cy="1536700"/>
          </a:xfrm>
          <a:prstGeom prst="ellipse">
            <a:avLst/>
          </a:prstGeom>
          <a:solidFill>
            <a:srgbClr val="9BBEDC"/>
          </a:solidFill>
          <a:ln w="9525" algn="ctr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lIns="0" tIns="0" rIns="0" bIns="0" anchor="b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fr-FR" sz="11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3800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43250" y="4764088"/>
            <a:ext cx="3332163" cy="1690687"/>
          </a:xfrm>
          <a:prstGeom prst="ellipse">
            <a:avLst/>
          </a:prstGeom>
          <a:solidFill>
            <a:srgbClr val="9BBEDC"/>
          </a:solidFill>
          <a:ln w="9525" algn="ctr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lIns="0" tIns="0" rIns="0" bIns="0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fr-FR" sz="11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3801" name="Oval 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6469063" y="4022725"/>
            <a:ext cx="2468562" cy="1646238"/>
          </a:xfrm>
          <a:prstGeom prst="ellipse">
            <a:avLst/>
          </a:prstGeom>
          <a:solidFill>
            <a:srgbClr val="9BBEDC"/>
          </a:solidFill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lIns="0" tIns="0" rIns="0" bIns="0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fr-FR" sz="11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802" name="Oval 10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950913" y="3846513"/>
            <a:ext cx="2490787" cy="1654175"/>
          </a:xfrm>
          <a:prstGeom prst="ellipse">
            <a:avLst/>
          </a:prstGeom>
          <a:solidFill>
            <a:srgbClr val="9BBEDC"/>
          </a:solidFill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lIns="0" tIns="0" rIns="0" bIns="0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fr-FR" sz="11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49425" y="3063875"/>
            <a:ext cx="465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000">
                <a:solidFill>
                  <a:srgbClr val="000000"/>
                </a:solidFill>
                <a:cs typeface="Arial" charset="0"/>
              </a:rPr>
              <a:t>Member</a:t>
            </a:r>
            <a:br>
              <a:rPr lang="en-US" altLang="fr-FR" sz="1000">
                <a:solidFill>
                  <a:srgbClr val="000000"/>
                </a:solidFill>
                <a:cs typeface="Arial" charset="0"/>
              </a:rPr>
            </a:br>
            <a:r>
              <a:rPr lang="en-US" altLang="fr-FR" sz="1000">
                <a:solidFill>
                  <a:srgbClr val="000000"/>
                </a:solidFill>
                <a:cs typeface="Arial" charset="0"/>
              </a:rPr>
              <a:t>State 1</a:t>
            </a:r>
            <a:endParaRPr lang="en-US" altLang="fr-FR" sz="1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89638" y="2387600"/>
            <a:ext cx="465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000">
                <a:solidFill>
                  <a:srgbClr val="000000"/>
                </a:solidFill>
                <a:cs typeface="Arial" charset="0"/>
              </a:rPr>
              <a:t>Member</a:t>
            </a:r>
            <a:br>
              <a:rPr lang="en-US" altLang="fr-FR" sz="1000">
                <a:solidFill>
                  <a:srgbClr val="000000"/>
                </a:solidFill>
                <a:cs typeface="Arial" charset="0"/>
              </a:rPr>
            </a:br>
            <a:r>
              <a:rPr lang="en-US" altLang="fr-FR" sz="1000">
                <a:solidFill>
                  <a:srgbClr val="000000"/>
                </a:solidFill>
                <a:cs typeface="Arial" charset="0"/>
              </a:rPr>
              <a:t>State 2</a:t>
            </a:r>
            <a:endParaRPr lang="en-US" altLang="fr-FR" sz="1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805" name="Text Box 13"/>
          <p:cNvSpPr txBox="1"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5802313" y="5886450"/>
            <a:ext cx="242887" cy="2444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sp>
        <p:nvSpPr>
          <p:cNvPr id="33806" name="Text Box 14"/>
          <p:cNvSpPr txBox="1"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5202238" y="6100763"/>
            <a:ext cx="242887" cy="242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76925" y="5418138"/>
            <a:ext cx="465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000">
                <a:solidFill>
                  <a:srgbClr val="000000"/>
                </a:solidFill>
                <a:cs typeface="Arial" charset="0"/>
              </a:rPr>
              <a:t>Member</a:t>
            </a:r>
            <a:br>
              <a:rPr lang="en-US" altLang="fr-FR" sz="1000">
                <a:solidFill>
                  <a:srgbClr val="000000"/>
                </a:solidFill>
                <a:cs typeface="Arial" charset="0"/>
              </a:rPr>
            </a:br>
            <a:r>
              <a:rPr lang="en-US" altLang="fr-FR" sz="1000">
                <a:solidFill>
                  <a:srgbClr val="000000"/>
                </a:solidFill>
                <a:cs typeface="Arial" charset="0"/>
              </a:rPr>
              <a:t>State 4</a:t>
            </a:r>
            <a:endParaRPr lang="en-US" altLang="fr-FR" sz="1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808" name="Text Box 16"/>
          <p:cNvSpPr txBox="1"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4489450" y="6008688"/>
            <a:ext cx="242888" cy="242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 dirty="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sp>
        <p:nvSpPr>
          <p:cNvPr id="33809" name="Text Box 17"/>
          <p:cNvSpPr txBox="1"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7783513" y="2749550"/>
            <a:ext cx="242887" cy="24288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sp>
        <p:nvSpPr>
          <p:cNvPr id="33810" name="Text Box 18"/>
          <p:cNvSpPr txBox="1"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7726363" y="2335213"/>
            <a:ext cx="242887" cy="242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sp>
        <p:nvSpPr>
          <p:cNvPr id="33811" name="Text Box 19"/>
          <p:cNvSpPr txBox="1"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7443788" y="2986088"/>
            <a:ext cx="242887" cy="2444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sp>
        <p:nvSpPr>
          <p:cNvPr id="33812" name="Text Box 20"/>
          <p:cNvSpPr txBox="1"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7008813" y="1984375"/>
            <a:ext cx="242887" cy="2444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sp>
        <p:nvSpPr>
          <p:cNvPr id="33813" name="Text Box 21"/>
          <p:cNvSpPr txBox="1"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7453313" y="2032000"/>
            <a:ext cx="244475" cy="2444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sp>
        <p:nvSpPr>
          <p:cNvPr id="33814" name="Text Box 22"/>
          <p:cNvSpPr txBox="1"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2185988" y="2049463"/>
            <a:ext cx="242887" cy="242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sp>
        <p:nvSpPr>
          <p:cNvPr id="33815" name="Text Box 23"/>
          <p:cNvSpPr txBox="1"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2674938" y="2119313"/>
            <a:ext cx="242887" cy="242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sp>
        <p:nvSpPr>
          <p:cNvPr id="33816" name="Text Box 24"/>
          <p:cNvSpPr txBox="1"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1698625" y="2292350"/>
            <a:ext cx="242888" cy="24288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sp>
        <p:nvSpPr>
          <p:cNvPr id="33817" name="Text Box 25"/>
          <p:cNvSpPr txBox="1"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3414713" y="5791200"/>
            <a:ext cx="242887" cy="23653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sp>
        <p:nvSpPr>
          <p:cNvPr id="33818" name="Text Box 26"/>
          <p:cNvSpPr txBox="1"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3971925" y="6027738"/>
            <a:ext cx="242888" cy="23653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sp>
        <p:nvSpPr>
          <p:cNvPr id="33819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473950" y="4352925"/>
            <a:ext cx="8985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000">
                <a:solidFill>
                  <a:srgbClr val="000000"/>
                </a:solidFill>
                <a:cs typeface="Arial" charset="0"/>
              </a:rPr>
              <a:t>Member State 3</a:t>
            </a:r>
            <a:endParaRPr lang="en-US" altLang="fr-FR" sz="1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820" name="Text Box 28"/>
          <p:cNvSpPr txBox="1"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8355013" y="5100638"/>
            <a:ext cx="242887" cy="242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sp>
        <p:nvSpPr>
          <p:cNvPr id="33821" name="Text Box 29"/>
          <p:cNvSpPr txBox="1"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8393113" y="4586288"/>
            <a:ext cx="242887" cy="242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sp>
        <p:nvSpPr>
          <p:cNvPr id="33822" name="Text Box 30"/>
          <p:cNvSpPr txBox="1"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7912100" y="5337175"/>
            <a:ext cx="242888" cy="24288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cxnSp>
        <p:nvCxnSpPr>
          <p:cNvPr id="33823" name="AutoShape 31"/>
          <p:cNvCxnSpPr>
            <a:cxnSpLocks noChangeShapeType="1"/>
            <a:stCxn id="33816" idx="2"/>
            <a:endCxn id="33864" idx="2"/>
          </p:cNvCxnSpPr>
          <p:nvPr>
            <p:custDataLst>
              <p:tags r:id="rId27"/>
            </p:custDataLst>
          </p:nvPr>
        </p:nvCxnSpPr>
        <p:spPr bwMode="auto">
          <a:xfrm>
            <a:off x="1820863" y="2535238"/>
            <a:ext cx="658812" cy="201612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4" name="AutoShape 32"/>
          <p:cNvCxnSpPr>
            <a:cxnSpLocks noChangeShapeType="1"/>
            <a:stCxn id="33814" idx="2"/>
            <a:endCxn id="33864" idx="0"/>
          </p:cNvCxnSpPr>
          <p:nvPr>
            <p:custDataLst>
              <p:tags r:id="rId28"/>
            </p:custDataLst>
          </p:nvPr>
        </p:nvCxnSpPr>
        <p:spPr bwMode="auto">
          <a:xfrm>
            <a:off x="2308225" y="2292350"/>
            <a:ext cx="198438" cy="417513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5" name="AutoShape 33"/>
          <p:cNvCxnSpPr>
            <a:cxnSpLocks noChangeShapeType="1"/>
            <a:stCxn id="33815" idx="2"/>
            <a:endCxn id="33864" idx="7"/>
          </p:cNvCxnSpPr>
          <p:nvPr>
            <p:custDataLst>
              <p:tags r:id="rId29"/>
            </p:custDataLst>
          </p:nvPr>
        </p:nvCxnSpPr>
        <p:spPr bwMode="auto">
          <a:xfrm flipH="1">
            <a:off x="2525713" y="2362200"/>
            <a:ext cx="271462" cy="355600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6" name="AutoShape 34"/>
          <p:cNvCxnSpPr>
            <a:cxnSpLocks noChangeShapeType="1"/>
            <a:stCxn id="33813" idx="2"/>
            <a:endCxn id="33897" idx="6"/>
          </p:cNvCxnSpPr>
          <p:nvPr>
            <p:custDataLst>
              <p:tags r:id="rId30"/>
            </p:custDataLst>
          </p:nvPr>
        </p:nvCxnSpPr>
        <p:spPr bwMode="auto">
          <a:xfrm flipH="1">
            <a:off x="6943725" y="2276475"/>
            <a:ext cx="631825" cy="280988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7" name="AutoShape 35"/>
          <p:cNvCxnSpPr>
            <a:cxnSpLocks noChangeShapeType="1"/>
            <a:stCxn id="33810" idx="1"/>
            <a:endCxn id="33897" idx="7"/>
          </p:cNvCxnSpPr>
          <p:nvPr>
            <p:custDataLst>
              <p:tags r:id="rId31"/>
            </p:custDataLst>
          </p:nvPr>
        </p:nvCxnSpPr>
        <p:spPr bwMode="auto">
          <a:xfrm flipH="1">
            <a:off x="6935788" y="2457450"/>
            <a:ext cx="790575" cy="80963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8" name="AutoShape 36"/>
          <p:cNvCxnSpPr>
            <a:cxnSpLocks noChangeShapeType="1"/>
            <a:stCxn id="33809" idx="1"/>
            <a:endCxn id="33897" idx="6"/>
          </p:cNvCxnSpPr>
          <p:nvPr>
            <p:custDataLst>
              <p:tags r:id="rId32"/>
            </p:custDataLst>
          </p:nvPr>
        </p:nvCxnSpPr>
        <p:spPr bwMode="auto">
          <a:xfrm flipH="1" flipV="1">
            <a:off x="6943725" y="2557463"/>
            <a:ext cx="839788" cy="314325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9" name="AutoShape 37"/>
          <p:cNvCxnSpPr>
            <a:cxnSpLocks noChangeShapeType="1"/>
            <a:stCxn id="33811" idx="1"/>
            <a:endCxn id="33897" idx="5"/>
          </p:cNvCxnSpPr>
          <p:nvPr>
            <p:custDataLst>
              <p:tags r:id="rId33"/>
            </p:custDataLst>
          </p:nvPr>
        </p:nvCxnSpPr>
        <p:spPr bwMode="auto">
          <a:xfrm flipH="1" flipV="1">
            <a:off x="6935788" y="2576513"/>
            <a:ext cx="508000" cy="531812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0" name="AutoShape 38"/>
          <p:cNvCxnSpPr>
            <a:cxnSpLocks noChangeShapeType="1"/>
            <a:stCxn id="33817" idx="0"/>
            <a:endCxn id="33853" idx="2"/>
          </p:cNvCxnSpPr>
          <p:nvPr>
            <p:custDataLst>
              <p:tags r:id="rId34"/>
            </p:custDataLst>
          </p:nvPr>
        </p:nvCxnSpPr>
        <p:spPr bwMode="auto">
          <a:xfrm flipV="1">
            <a:off x="3536950" y="5649913"/>
            <a:ext cx="573088" cy="141287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1" name="AutoShape 39"/>
          <p:cNvCxnSpPr>
            <a:cxnSpLocks noChangeShapeType="1"/>
            <a:stCxn id="33818" idx="0"/>
            <a:endCxn id="33853" idx="4"/>
          </p:cNvCxnSpPr>
          <p:nvPr>
            <p:custDataLst>
              <p:tags r:id="rId35"/>
            </p:custDataLst>
          </p:nvPr>
        </p:nvCxnSpPr>
        <p:spPr bwMode="auto">
          <a:xfrm flipV="1">
            <a:off x="4094163" y="5676900"/>
            <a:ext cx="42862" cy="350838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2" name="AutoShape 40"/>
          <p:cNvCxnSpPr>
            <a:cxnSpLocks noChangeShapeType="1"/>
            <a:stCxn id="33808" idx="0"/>
            <a:endCxn id="33853" idx="5"/>
          </p:cNvCxnSpPr>
          <p:nvPr>
            <p:custDataLst>
              <p:tags r:id="rId36"/>
            </p:custDataLst>
          </p:nvPr>
        </p:nvCxnSpPr>
        <p:spPr bwMode="auto">
          <a:xfrm flipH="1" flipV="1">
            <a:off x="4156075" y="5668963"/>
            <a:ext cx="455613" cy="339725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3" name="AutoShape 41"/>
          <p:cNvCxnSpPr>
            <a:cxnSpLocks noChangeShapeType="1"/>
            <a:stCxn id="33806" idx="0"/>
            <a:endCxn id="33855" idx="4"/>
          </p:cNvCxnSpPr>
          <p:nvPr>
            <p:custDataLst>
              <p:tags r:id="rId37"/>
            </p:custDataLst>
          </p:nvPr>
        </p:nvCxnSpPr>
        <p:spPr bwMode="auto">
          <a:xfrm flipH="1" flipV="1">
            <a:off x="5295900" y="5734050"/>
            <a:ext cx="28575" cy="366713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4" name="AutoShape 42"/>
          <p:cNvCxnSpPr>
            <a:cxnSpLocks noChangeShapeType="1"/>
            <a:stCxn id="33805" idx="0"/>
            <a:endCxn id="33855" idx="2"/>
          </p:cNvCxnSpPr>
          <p:nvPr>
            <p:custDataLst>
              <p:tags r:id="rId38"/>
            </p:custDataLst>
          </p:nvPr>
        </p:nvCxnSpPr>
        <p:spPr bwMode="auto">
          <a:xfrm flipH="1" flipV="1">
            <a:off x="5268913" y="5707063"/>
            <a:ext cx="655637" cy="179387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5" name="AutoShape 43"/>
          <p:cNvCxnSpPr>
            <a:cxnSpLocks noChangeShapeType="1"/>
            <a:stCxn id="33864" idx="5"/>
            <a:endCxn id="33862" idx="3"/>
          </p:cNvCxnSpPr>
          <p:nvPr>
            <p:custDataLst>
              <p:tags r:id="rId39"/>
            </p:custDataLst>
          </p:nvPr>
        </p:nvCxnSpPr>
        <p:spPr bwMode="auto">
          <a:xfrm>
            <a:off x="2525713" y="2755900"/>
            <a:ext cx="738187" cy="334963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36" name="Text Box 44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595563" y="4845050"/>
            <a:ext cx="484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000">
                <a:solidFill>
                  <a:srgbClr val="000000"/>
                </a:solidFill>
                <a:cs typeface="Arial" charset="0"/>
              </a:rPr>
              <a:t>Member</a:t>
            </a:r>
            <a:br>
              <a:rPr lang="en-US" altLang="fr-FR" sz="1000">
                <a:solidFill>
                  <a:srgbClr val="000000"/>
                </a:solidFill>
                <a:cs typeface="Arial" charset="0"/>
              </a:rPr>
            </a:br>
            <a:r>
              <a:rPr lang="en-US" altLang="fr-FR" sz="1000">
                <a:solidFill>
                  <a:srgbClr val="000000"/>
                </a:solidFill>
                <a:cs typeface="Arial" charset="0"/>
              </a:rPr>
              <a:t>State “n”</a:t>
            </a:r>
            <a:endParaRPr lang="en-US" altLang="fr-FR" sz="1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837" name="Text Box 45"/>
          <p:cNvSpPr txBox="1"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2109788" y="5070475"/>
            <a:ext cx="242887" cy="24288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sp>
        <p:nvSpPr>
          <p:cNvPr id="33838" name="Text Box 46"/>
          <p:cNvSpPr txBox="1">
            <a:spLocks noChangeAspect="1" noChangeArrowheads="1"/>
          </p:cNvSpPr>
          <p:nvPr>
            <p:custDataLst>
              <p:tags r:id="rId42"/>
            </p:custDataLst>
          </p:nvPr>
        </p:nvSpPr>
        <p:spPr bwMode="auto">
          <a:xfrm>
            <a:off x="1830388" y="4046538"/>
            <a:ext cx="242887" cy="242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sp>
        <p:nvSpPr>
          <p:cNvPr id="33839" name="Text Box 47"/>
          <p:cNvSpPr txBox="1">
            <a:spLocks noChangeAspect="1" noChangeArrowheads="1"/>
          </p:cNvSpPr>
          <p:nvPr>
            <p:custDataLst>
              <p:tags r:id="rId43"/>
            </p:custDataLst>
          </p:nvPr>
        </p:nvSpPr>
        <p:spPr bwMode="auto">
          <a:xfrm>
            <a:off x="1555750" y="5070475"/>
            <a:ext cx="242888" cy="24288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cxnSp>
        <p:nvCxnSpPr>
          <p:cNvPr id="33840" name="AutoShape 48"/>
          <p:cNvCxnSpPr>
            <a:cxnSpLocks noChangeShapeType="1"/>
            <a:stCxn id="33839" idx="0"/>
            <a:endCxn id="33843" idx="2"/>
          </p:cNvCxnSpPr>
          <p:nvPr>
            <p:custDataLst>
              <p:tags r:id="rId44"/>
            </p:custDataLst>
          </p:nvPr>
        </p:nvCxnSpPr>
        <p:spPr bwMode="auto">
          <a:xfrm flipV="1">
            <a:off x="1677988" y="4613275"/>
            <a:ext cx="274637" cy="457200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1" name="AutoShape 49"/>
          <p:cNvCxnSpPr>
            <a:cxnSpLocks noChangeShapeType="1"/>
            <a:stCxn id="33837" idx="0"/>
            <a:endCxn id="33843" idx="0"/>
          </p:cNvCxnSpPr>
          <p:nvPr>
            <p:custDataLst>
              <p:tags r:id="rId45"/>
            </p:custDataLst>
          </p:nvPr>
        </p:nvCxnSpPr>
        <p:spPr bwMode="auto">
          <a:xfrm flipH="1" flipV="1">
            <a:off x="1979613" y="4586288"/>
            <a:ext cx="252412" cy="484187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2" name="AutoShape 50"/>
          <p:cNvCxnSpPr>
            <a:cxnSpLocks noChangeShapeType="1"/>
            <a:stCxn id="33843" idx="4"/>
            <a:endCxn id="33874" idx="3"/>
          </p:cNvCxnSpPr>
          <p:nvPr>
            <p:custDataLst>
              <p:tags r:id="rId46"/>
            </p:custDataLst>
          </p:nvPr>
        </p:nvCxnSpPr>
        <p:spPr bwMode="auto">
          <a:xfrm flipV="1">
            <a:off x="1979613" y="4548188"/>
            <a:ext cx="898525" cy="9207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43" name="Oval 5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952625" y="4586288"/>
            <a:ext cx="53975" cy="5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cxnSp>
        <p:nvCxnSpPr>
          <p:cNvPr id="33844" name="AutoShape 52"/>
          <p:cNvCxnSpPr>
            <a:cxnSpLocks noChangeShapeType="1"/>
            <a:stCxn id="33838" idx="2"/>
            <a:endCxn id="33843" idx="0"/>
          </p:cNvCxnSpPr>
          <p:nvPr>
            <p:custDataLst>
              <p:tags r:id="rId48"/>
            </p:custDataLst>
          </p:nvPr>
        </p:nvCxnSpPr>
        <p:spPr bwMode="auto">
          <a:xfrm>
            <a:off x="1952625" y="4289425"/>
            <a:ext cx="26988" cy="296863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45" name="Oval 53"/>
          <p:cNvSpPr>
            <a:spLocks noChangeAspect="1" noChangeArrowheads="1"/>
          </p:cNvSpPr>
          <p:nvPr>
            <p:custDataLst>
              <p:tags r:id="rId49"/>
            </p:custDataLst>
          </p:nvPr>
        </p:nvSpPr>
        <p:spPr bwMode="auto">
          <a:xfrm>
            <a:off x="6584950" y="3549650"/>
            <a:ext cx="539750" cy="539750"/>
          </a:xfrm>
          <a:prstGeom prst="ellipse">
            <a:avLst/>
          </a:prstGeom>
          <a:solidFill>
            <a:srgbClr val="80808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grpSp>
        <p:nvGrpSpPr>
          <p:cNvPr id="33847" name="Group 58"/>
          <p:cNvGrpSpPr>
            <a:grpSpLocks/>
          </p:cNvGrpSpPr>
          <p:nvPr>
            <p:custDataLst>
              <p:tags r:id="rId50"/>
            </p:custDataLst>
          </p:nvPr>
        </p:nvGrpSpPr>
        <p:grpSpPr bwMode="auto">
          <a:xfrm>
            <a:off x="8145463" y="5680076"/>
            <a:ext cx="998537" cy="490538"/>
            <a:chOff x="5085" y="3257"/>
            <a:chExt cx="501" cy="154"/>
          </a:xfrm>
        </p:grpSpPr>
        <p:sp>
          <p:nvSpPr>
            <p:cNvPr id="33907" name="Text Box 59"/>
            <p:cNvSpPr txBox="1">
              <a:spLocks noChangeAspect="1" noChangeArrowheads="1"/>
            </p:cNvSpPr>
            <p:nvPr/>
          </p:nvSpPr>
          <p:spPr bwMode="auto">
            <a:xfrm>
              <a:off x="5085" y="3258"/>
              <a:ext cx="153" cy="1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54000" tIns="10800" rIns="54000" bIns="10800" anchor="ctr" anchorCtr="1"/>
            <a:lstStyle>
              <a:lvl1pPr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  <a:buFont typeface="Wingdings" pitchFamily="2" charset="2"/>
                <a:buChar char="Ø"/>
                <a:defRPr sz="2800">
                  <a:solidFill>
                    <a:srgbClr val="4D4D4D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  <a:buFont typeface="Wingdings" pitchFamily="2" charset="2"/>
                <a:buChar char="Ø"/>
                <a:defRPr sz="2800">
                  <a:solidFill>
                    <a:srgbClr val="4D4D4D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  <a:buFont typeface="Wingdings" pitchFamily="2" charset="2"/>
                <a:buChar char="Ø"/>
                <a:defRPr sz="2800">
                  <a:solidFill>
                    <a:srgbClr val="4D4D4D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  <a:buFont typeface="Wingdings" pitchFamily="2" charset="2"/>
                <a:buChar char="Ø"/>
                <a:defRPr sz="2800">
                  <a:solidFill>
                    <a:srgbClr val="4D4D4D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fr-FR" sz="12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3908" name="Text Box 60"/>
            <p:cNvSpPr txBox="1">
              <a:spLocks noChangeAspect="1" noChangeArrowheads="1"/>
            </p:cNvSpPr>
            <p:nvPr/>
          </p:nvSpPr>
          <p:spPr bwMode="auto">
            <a:xfrm>
              <a:off x="5271" y="3257"/>
              <a:ext cx="31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  <a:buFont typeface="Wingdings" pitchFamily="2" charset="2"/>
                <a:buChar char="Ø"/>
                <a:defRPr sz="2800">
                  <a:solidFill>
                    <a:srgbClr val="4D4D4D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  <a:buFont typeface="Wingdings" pitchFamily="2" charset="2"/>
                <a:buChar char="Ø"/>
                <a:defRPr sz="2800">
                  <a:solidFill>
                    <a:srgbClr val="4D4D4D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  <a:buFont typeface="Wingdings" pitchFamily="2" charset="2"/>
                <a:buChar char="Ø"/>
                <a:defRPr sz="2800">
                  <a:solidFill>
                    <a:srgbClr val="4D4D4D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  <a:buFont typeface="Wingdings" pitchFamily="2" charset="2"/>
                <a:buChar char="Ø"/>
                <a:defRPr sz="2800">
                  <a:solidFill>
                    <a:srgbClr val="4D4D4D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fr-FR" sz="800">
                  <a:solidFill>
                    <a:schemeClr val="bg1"/>
                  </a:solidFill>
                  <a:cs typeface="Arial" charset="0"/>
                </a:rPr>
                <a:t>Competent</a:t>
              </a:r>
              <a:br>
                <a:rPr lang="en-US" altLang="fr-FR" sz="800">
                  <a:solidFill>
                    <a:schemeClr val="bg1"/>
                  </a:solidFill>
                  <a:cs typeface="Arial" charset="0"/>
                </a:rPr>
              </a:br>
              <a:r>
                <a:rPr lang="en-US" altLang="fr-FR" sz="800">
                  <a:solidFill>
                    <a:schemeClr val="bg1"/>
                  </a:solidFill>
                  <a:cs typeface="Arial" charset="0"/>
                </a:rPr>
                <a:t>Institution</a:t>
              </a:r>
            </a:p>
          </p:txBody>
        </p:sp>
      </p:grpSp>
      <p:sp>
        <p:nvSpPr>
          <p:cNvPr id="33849" name="Cloud"/>
          <p:cNvSpPr>
            <a:spLocks noChangeAspect="1" noEditPoints="1" noChangeArrowheads="1"/>
          </p:cNvSpPr>
          <p:nvPr>
            <p:custDataLst>
              <p:tags r:id="rId51"/>
            </p:custDataLst>
          </p:nvPr>
        </p:nvSpPr>
        <p:spPr bwMode="auto">
          <a:xfrm>
            <a:off x="1544638" y="4348163"/>
            <a:ext cx="804862" cy="6127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CC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rIns="5400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900">
                <a:solidFill>
                  <a:schemeClr val="tx1"/>
                </a:solidFill>
                <a:cs typeface="Arial" charset="0"/>
              </a:rPr>
              <a:t>National</a:t>
            </a:r>
            <a:br>
              <a:rPr lang="en-US" altLang="fr-FR" sz="900">
                <a:solidFill>
                  <a:schemeClr val="tx1"/>
                </a:solidFill>
                <a:cs typeface="Arial" charset="0"/>
              </a:rPr>
            </a:br>
            <a:r>
              <a:rPr lang="en-US" altLang="fr-FR" sz="900">
                <a:solidFill>
                  <a:schemeClr val="tx1"/>
                </a:solidFill>
                <a:cs typeface="Arial" charset="0"/>
              </a:rPr>
              <a:t>Network</a:t>
            </a:r>
          </a:p>
        </p:txBody>
      </p:sp>
      <p:cxnSp>
        <p:nvCxnSpPr>
          <p:cNvPr id="33850" name="AutoShape 68"/>
          <p:cNvCxnSpPr>
            <a:cxnSpLocks noChangeShapeType="1"/>
            <a:stCxn id="33845" idx="2"/>
            <a:endCxn id="33893" idx="2"/>
          </p:cNvCxnSpPr>
          <p:nvPr>
            <p:custDataLst>
              <p:tags r:id="rId52"/>
            </p:custDataLst>
          </p:nvPr>
        </p:nvCxnSpPr>
        <p:spPr bwMode="auto">
          <a:xfrm flipH="1">
            <a:off x="6176963" y="3819525"/>
            <a:ext cx="395287" cy="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51" name="AutoShape 69"/>
          <p:cNvCxnSpPr>
            <a:cxnSpLocks noChangeShapeType="1"/>
            <a:stCxn id="33887" idx="3"/>
            <a:endCxn id="33853" idx="0"/>
          </p:cNvCxnSpPr>
          <p:nvPr>
            <p:custDataLst>
              <p:tags r:id="rId53"/>
            </p:custDataLst>
          </p:nvPr>
        </p:nvCxnSpPr>
        <p:spPr bwMode="auto">
          <a:xfrm flipH="1">
            <a:off x="4137025" y="5227638"/>
            <a:ext cx="166688" cy="395287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52" name="AutoShape 70"/>
          <p:cNvCxnSpPr>
            <a:cxnSpLocks noChangeShapeType="1"/>
            <a:stCxn id="33892" idx="3"/>
            <a:endCxn id="33855" idx="0"/>
          </p:cNvCxnSpPr>
          <p:nvPr>
            <p:custDataLst>
              <p:tags r:id="rId54"/>
            </p:custDataLst>
          </p:nvPr>
        </p:nvCxnSpPr>
        <p:spPr bwMode="auto">
          <a:xfrm>
            <a:off x="5181600" y="5299075"/>
            <a:ext cx="114300" cy="381000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53" name="Oval 72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110038" y="5622925"/>
            <a:ext cx="53975" cy="5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54" name="Cloud"/>
          <p:cNvSpPr>
            <a:spLocks noChangeAspect="1" noEditPoints="1" noChangeArrowheads="1"/>
          </p:cNvSpPr>
          <p:nvPr>
            <p:custDataLst>
              <p:tags r:id="rId56"/>
            </p:custDataLst>
          </p:nvPr>
        </p:nvSpPr>
        <p:spPr bwMode="auto">
          <a:xfrm>
            <a:off x="3735388" y="5381625"/>
            <a:ext cx="804862" cy="5365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82 w 21600"/>
              <a:gd name="T13" fmla="*/ 3259 h 21600"/>
              <a:gd name="T14" fmla="*/ 17084 w 21600"/>
              <a:gd name="T15" fmla="*/ 1731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CC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rIns="5400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900">
                <a:solidFill>
                  <a:schemeClr val="tx1"/>
                </a:solidFill>
                <a:cs typeface="Arial" charset="0"/>
              </a:rPr>
              <a:t>National</a:t>
            </a:r>
            <a:br>
              <a:rPr lang="en-US" altLang="fr-FR" sz="900">
                <a:solidFill>
                  <a:schemeClr val="tx1"/>
                </a:solidFill>
                <a:cs typeface="Arial" charset="0"/>
              </a:rPr>
            </a:br>
            <a:r>
              <a:rPr lang="en-US" altLang="fr-FR" sz="900">
                <a:solidFill>
                  <a:schemeClr val="tx1"/>
                </a:solidFill>
                <a:cs typeface="Arial" charset="0"/>
              </a:rPr>
              <a:t>Network</a:t>
            </a:r>
          </a:p>
        </p:txBody>
      </p:sp>
      <p:sp>
        <p:nvSpPr>
          <p:cNvPr id="33855" name="Oval 75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268913" y="5680075"/>
            <a:ext cx="53975" cy="5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56" name="Cloud"/>
          <p:cNvSpPr>
            <a:spLocks noChangeAspect="1" noEditPoints="1" noChangeArrowheads="1"/>
          </p:cNvSpPr>
          <p:nvPr>
            <p:custDataLst>
              <p:tags r:id="rId58"/>
            </p:custDataLst>
          </p:nvPr>
        </p:nvSpPr>
        <p:spPr bwMode="auto">
          <a:xfrm>
            <a:off x="4894263" y="5438775"/>
            <a:ext cx="804862" cy="5365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82 w 21600"/>
              <a:gd name="T13" fmla="*/ 3259 h 21600"/>
              <a:gd name="T14" fmla="*/ 17084 w 21600"/>
              <a:gd name="T15" fmla="*/ 1731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CC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rIns="5400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900">
                <a:solidFill>
                  <a:schemeClr val="tx1"/>
                </a:solidFill>
                <a:cs typeface="Arial" charset="0"/>
              </a:rPr>
              <a:t>National</a:t>
            </a:r>
            <a:br>
              <a:rPr lang="en-US" altLang="fr-FR" sz="900">
                <a:solidFill>
                  <a:schemeClr val="tx1"/>
                </a:solidFill>
                <a:cs typeface="Arial" charset="0"/>
              </a:rPr>
            </a:br>
            <a:r>
              <a:rPr lang="en-US" altLang="fr-FR" sz="900">
                <a:solidFill>
                  <a:schemeClr val="tx1"/>
                </a:solidFill>
                <a:cs typeface="Arial" charset="0"/>
              </a:rPr>
              <a:t>Network</a:t>
            </a:r>
          </a:p>
        </p:txBody>
      </p:sp>
      <p:sp>
        <p:nvSpPr>
          <p:cNvPr id="33857" name="Oval 77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3871913" y="3822700"/>
            <a:ext cx="53975" cy="5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58" name="Oval 78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5664200" y="3640138"/>
            <a:ext cx="53975" cy="5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cxnSp>
        <p:nvCxnSpPr>
          <p:cNvPr id="33859" name="AutoShape 79"/>
          <p:cNvCxnSpPr>
            <a:cxnSpLocks noChangeShapeType="1"/>
            <a:stCxn id="33861" idx="2"/>
            <a:endCxn id="33857" idx="1"/>
          </p:cNvCxnSpPr>
          <p:nvPr>
            <p:custDataLst>
              <p:tags r:id="rId61"/>
            </p:custDataLst>
          </p:nvPr>
        </p:nvCxnSpPr>
        <p:spPr bwMode="auto">
          <a:xfrm>
            <a:off x="3378200" y="3255963"/>
            <a:ext cx="501650" cy="57467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60" name="Rectangle 81"/>
          <p:cNvSpPr>
            <a:spLocks noChangeAspect="1" noChangeArrowheads="1"/>
          </p:cNvSpPr>
          <p:nvPr/>
        </p:nvSpPr>
        <p:spPr bwMode="auto">
          <a:xfrm rot="8729136">
            <a:off x="3271838" y="3048000"/>
            <a:ext cx="201612" cy="403225"/>
          </a:xfrm>
          <a:prstGeom prst="rect">
            <a:avLst/>
          </a:prstGeom>
          <a:solidFill>
            <a:schemeClr val="bg2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61" name="AutoShape 82"/>
          <p:cNvSpPr>
            <a:spLocks noChangeAspect="1" noChangeArrowheads="1"/>
          </p:cNvSpPr>
          <p:nvPr/>
        </p:nvSpPr>
        <p:spPr bwMode="auto">
          <a:xfrm rot="8729136">
            <a:off x="3338513" y="3240088"/>
            <a:ext cx="179387" cy="179387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62" name="AutoShape 83"/>
          <p:cNvSpPr>
            <a:spLocks noChangeAspect="1" noChangeArrowheads="1"/>
          </p:cNvSpPr>
          <p:nvPr/>
        </p:nvSpPr>
        <p:spPr bwMode="auto">
          <a:xfrm rot="8729136">
            <a:off x="3224213" y="3074988"/>
            <a:ext cx="179387" cy="179387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cxnSp>
        <p:nvCxnSpPr>
          <p:cNvPr id="33863" name="AutoShape 84"/>
          <p:cNvCxnSpPr>
            <a:cxnSpLocks noChangeShapeType="1"/>
            <a:stCxn id="33857" idx="3"/>
            <a:endCxn id="33873" idx="2"/>
          </p:cNvCxnSpPr>
          <p:nvPr>
            <p:custDataLst>
              <p:tags r:id="rId62"/>
            </p:custDataLst>
          </p:nvPr>
        </p:nvCxnSpPr>
        <p:spPr bwMode="auto">
          <a:xfrm flipH="1">
            <a:off x="3033713" y="3868738"/>
            <a:ext cx="846137" cy="554037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64" name="Oval 86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479675" y="2709863"/>
            <a:ext cx="53975" cy="5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65" name="Cloud"/>
          <p:cNvSpPr>
            <a:spLocks noChangeAspect="1" noEditPoints="1" noChangeArrowheads="1"/>
          </p:cNvSpPr>
          <p:nvPr>
            <p:custDataLst>
              <p:tags r:id="rId64"/>
            </p:custDataLst>
          </p:nvPr>
        </p:nvSpPr>
        <p:spPr bwMode="auto">
          <a:xfrm>
            <a:off x="2105025" y="2468563"/>
            <a:ext cx="804863" cy="5365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82 w 21600"/>
              <a:gd name="T13" fmla="*/ 3259 h 21600"/>
              <a:gd name="T14" fmla="*/ 17084 w 21600"/>
              <a:gd name="T15" fmla="*/ 1731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CC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rIns="5400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900">
                <a:solidFill>
                  <a:schemeClr val="tx1"/>
                </a:solidFill>
                <a:cs typeface="Arial" charset="0"/>
              </a:rPr>
              <a:t>National</a:t>
            </a:r>
            <a:br>
              <a:rPr lang="en-US" altLang="fr-FR" sz="900">
                <a:solidFill>
                  <a:schemeClr val="tx1"/>
                </a:solidFill>
                <a:cs typeface="Arial" charset="0"/>
              </a:rPr>
            </a:br>
            <a:r>
              <a:rPr lang="en-US" altLang="fr-FR" sz="900">
                <a:solidFill>
                  <a:schemeClr val="tx1"/>
                </a:solidFill>
                <a:cs typeface="Arial" charset="0"/>
              </a:rPr>
              <a:t>Network</a:t>
            </a:r>
          </a:p>
        </p:txBody>
      </p:sp>
      <p:cxnSp>
        <p:nvCxnSpPr>
          <p:cNvPr id="33866" name="AutoShape 88"/>
          <p:cNvCxnSpPr>
            <a:cxnSpLocks noChangeShapeType="1"/>
            <a:stCxn id="33880" idx="2"/>
            <a:endCxn id="33858" idx="7"/>
          </p:cNvCxnSpPr>
          <p:nvPr>
            <p:custDataLst>
              <p:tags r:id="rId65"/>
            </p:custDataLst>
          </p:nvPr>
        </p:nvCxnSpPr>
        <p:spPr bwMode="auto">
          <a:xfrm flipH="1">
            <a:off x="5710271" y="3098895"/>
            <a:ext cx="808180" cy="549147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67" name="AutoShape 89"/>
          <p:cNvCxnSpPr>
            <a:cxnSpLocks noChangeShapeType="1"/>
            <a:stCxn id="33900" idx="3"/>
            <a:endCxn id="33822" idx="0"/>
          </p:cNvCxnSpPr>
          <p:nvPr>
            <p:custDataLst>
              <p:tags r:id="rId66"/>
            </p:custDataLst>
          </p:nvPr>
        </p:nvCxnSpPr>
        <p:spPr bwMode="auto">
          <a:xfrm>
            <a:off x="7683500" y="5003800"/>
            <a:ext cx="350838" cy="333375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68" name="AutoShape 90"/>
          <p:cNvCxnSpPr>
            <a:cxnSpLocks noChangeShapeType="1"/>
            <a:stCxn id="33900" idx="5"/>
            <a:endCxn id="33820" idx="1"/>
          </p:cNvCxnSpPr>
          <p:nvPr>
            <p:custDataLst>
              <p:tags r:id="rId67"/>
            </p:custDataLst>
          </p:nvPr>
        </p:nvCxnSpPr>
        <p:spPr bwMode="auto">
          <a:xfrm>
            <a:off x="7721600" y="5003800"/>
            <a:ext cx="633413" cy="219075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69" name="AutoShape 91"/>
          <p:cNvCxnSpPr>
            <a:cxnSpLocks noChangeShapeType="1"/>
            <a:stCxn id="33900" idx="7"/>
            <a:endCxn id="33821" idx="1"/>
          </p:cNvCxnSpPr>
          <p:nvPr>
            <p:custDataLst>
              <p:tags r:id="rId68"/>
            </p:custDataLst>
          </p:nvPr>
        </p:nvCxnSpPr>
        <p:spPr bwMode="auto">
          <a:xfrm flipV="1">
            <a:off x="7721600" y="4708525"/>
            <a:ext cx="671513" cy="257175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70" name="AutoShape 92"/>
          <p:cNvCxnSpPr>
            <a:cxnSpLocks noChangeShapeType="1"/>
            <a:stCxn id="33884" idx="3"/>
            <a:endCxn id="33900" idx="1"/>
          </p:cNvCxnSpPr>
          <p:nvPr>
            <p:custDataLst>
              <p:tags r:id="rId69"/>
            </p:custDataLst>
          </p:nvPr>
        </p:nvCxnSpPr>
        <p:spPr bwMode="auto">
          <a:xfrm>
            <a:off x="7235825" y="4714875"/>
            <a:ext cx="447675" cy="250825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71" name="AutoShape 93"/>
          <p:cNvCxnSpPr>
            <a:cxnSpLocks noChangeShapeType="1"/>
            <a:stCxn id="33883" idx="2"/>
            <a:endCxn id="33858" idx="5"/>
          </p:cNvCxnSpPr>
          <p:nvPr>
            <p:custDataLst>
              <p:tags r:id="rId70"/>
            </p:custDataLst>
          </p:nvPr>
        </p:nvCxnSpPr>
        <p:spPr bwMode="auto">
          <a:xfrm flipH="1" flipV="1">
            <a:off x="5710238" y="3686175"/>
            <a:ext cx="1379537" cy="89217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72" name="Rectangle 95"/>
          <p:cNvSpPr>
            <a:spLocks noChangeAspect="1" noChangeArrowheads="1"/>
          </p:cNvSpPr>
          <p:nvPr/>
        </p:nvSpPr>
        <p:spPr bwMode="auto">
          <a:xfrm rot="3064595">
            <a:off x="2924969" y="4226719"/>
            <a:ext cx="201613" cy="403225"/>
          </a:xfrm>
          <a:prstGeom prst="rect">
            <a:avLst/>
          </a:prstGeom>
          <a:solidFill>
            <a:schemeClr val="bg2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73" name="AutoShape 96"/>
          <p:cNvSpPr>
            <a:spLocks noChangeAspect="1" noChangeArrowheads="1"/>
          </p:cNvSpPr>
          <p:nvPr/>
        </p:nvSpPr>
        <p:spPr bwMode="auto">
          <a:xfrm rot="3064595">
            <a:off x="3011488" y="4276725"/>
            <a:ext cx="179388" cy="179387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74" name="AutoShape 97"/>
          <p:cNvSpPr>
            <a:spLocks noChangeAspect="1" noChangeArrowheads="1"/>
          </p:cNvSpPr>
          <p:nvPr/>
        </p:nvSpPr>
        <p:spPr bwMode="auto">
          <a:xfrm rot="3064595">
            <a:off x="2855913" y="4402138"/>
            <a:ext cx="179387" cy="179387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75" name="Oval 98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489450" y="4348163"/>
            <a:ext cx="53975" cy="5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cxnSp>
        <p:nvCxnSpPr>
          <p:cNvPr id="33876" name="AutoShape 99"/>
          <p:cNvCxnSpPr>
            <a:cxnSpLocks noChangeShapeType="1"/>
            <a:stCxn id="33886" idx="2"/>
            <a:endCxn id="33875" idx="4"/>
          </p:cNvCxnSpPr>
          <p:nvPr>
            <p:custDataLst>
              <p:tags r:id="rId72"/>
            </p:custDataLst>
          </p:nvPr>
        </p:nvCxnSpPr>
        <p:spPr bwMode="auto">
          <a:xfrm flipV="1">
            <a:off x="4337050" y="4402138"/>
            <a:ext cx="179388" cy="627062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77" name="AutoShape 100"/>
          <p:cNvCxnSpPr>
            <a:cxnSpLocks noChangeShapeType="1"/>
            <a:stCxn id="33812" idx="2"/>
            <a:endCxn id="33897" idx="7"/>
          </p:cNvCxnSpPr>
          <p:nvPr>
            <p:custDataLst>
              <p:tags r:id="rId73"/>
            </p:custDataLst>
          </p:nvPr>
        </p:nvCxnSpPr>
        <p:spPr bwMode="auto">
          <a:xfrm flipH="1">
            <a:off x="6935788" y="2228850"/>
            <a:ext cx="195262" cy="309563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78" name="AutoShape 101"/>
          <p:cNvCxnSpPr>
            <a:cxnSpLocks noChangeShapeType="1"/>
            <a:stCxn id="33881" idx="3"/>
            <a:endCxn id="33897" idx="3"/>
          </p:cNvCxnSpPr>
          <p:nvPr>
            <p:custDataLst>
              <p:tags r:id="rId74"/>
            </p:custDataLst>
          </p:nvPr>
        </p:nvCxnSpPr>
        <p:spPr bwMode="auto">
          <a:xfrm flipV="1">
            <a:off x="6578600" y="2576513"/>
            <a:ext cx="319088" cy="3175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79" name="Rectangle 103"/>
          <p:cNvSpPr>
            <a:spLocks noChangeAspect="1" noChangeArrowheads="1"/>
          </p:cNvSpPr>
          <p:nvPr/>
        </p:nvSpPr>
        <p:spPr bwMode="auto">
          <a:xfrm rot="-9195766">
            <a:off x="6392863" y="2863850"/>
            <a:ext cx="201612" cy="403225"/>
          </a:xfrm>
          <a:prstGeom prst="rect">
            <a:avLst/>
          </a:prstGeom>
          <a:solidFill>
            <a:schemeClr val="bg2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80" name="AutoShape 104"/>
          <p:cNvSpPr>
            <a:spLocks noChangeAspect="1" noChangeArrowheads="1"/>
          </p:cNvSpPr>
          <p:nvPr/>
        </p:nvSpPr>
        <p:spPr bwMode="auto">
          <a:xfrm rot="-9195766">
            <a:off x="6348352" y="3069128"/>
            <a:ext cx="179388" cy="179387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81" name="AutoShape 105"/>
          <p:cNvSpPr>
            <a:spLocks noChangeAspect="1" noChangeArrowheads="1"/>
          </p:cNvSpPr>
          <p:nvPr/>
        </p:nvSpPr>
        <p:spPr bwMode="auto">
          <a:xfrm rot="-9195766">
            <a:off x="6448425" y="2882900"/>
            <a:ext cx="179388" cy="17938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82" name="Rectangle 107"/>
          <p:cNvSpPr>
            <a:spLocks noChangeAspect="1" noChangeArrowheads="1"/>
          </p:cNvSpPr>
          <p:nvPr/>
        </p:nvSpPr>
        <p:spPr bwMode="auto">
          <a:xfrm rot="-2803317">
            <a:off x="6996906" y="4382294"/>
            <a:ext cx="201613" cy="403225"/>
          </a:xfrm>
          <a:prstGeom prst="rect">
            <a:avLst/>
          </a:prstGeom>
          <a:solidFill>
            <a:schemeClr val="bg2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83" name="AutoShape 108"/>
          <p:cNvSpPr>
            <a:spLocks noChangeAspect="1" noChangeArrowheads="1"/>
          </p:cNvSpPr>
          <p:nvPr/>
        </p:nvSpPr>
        <p:spPr bwMode="auto">
          <a:xfrm rot="-2803317">
            <a:off x="6934200" y="4425950"/>
            <a:ext cx="179388" cy="17938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84" name="AutoShape 109"/>
          <p:cNvSpPr>
            <a:spLocks noChangeAspect="1" noChangeArrowheads="1"/>
          </p:cNvSpPr>
          <p:nvPr/>
        </p:nvSpPr>
        <p:spPr bwMode="auto">
          <a:xfrm rot="-2803317">
            <a:off x="7080250" y="4562475"/>
            <a:ext cx="179388" cy="17938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85" name="Rectangle 111"/>
          <p:cNvSpPr>
            <a:spLocks noChangeAspect="1" noChangeArrowheads="1"/>
          </p:cNvSpPr>
          <p:nvPr/>
        </p:nvSpPr>
        <p:spPr bwMode="auto">
          <a:xfrm rot="591781">
            <a:off x="4237038" y="4838700"/>
            <a:ext cx="201612" cy="403225"/>
          </a:xfrm>
          <a:prstGeom prst="rect">
            <a:avLst/>
          </a:prstGeom>
          <a:solidFill>
            <a:schemeClr val="bg2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86" name="AutoShape 112"/>
          <p:cNvSpPr>
            <a:spLocks noChangeAspect="1" noChangeArrowheads="1"/>
          </p:cNvSpPr>
          <p:nvPr/>
        </p:nvSpPr>
        <p:spPr bwMode="auto">
          <a:xfrm rot="591781">
            <a:off x="4264025" y="4851400"/>
            <a:ext cx="179388" cy="17938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87" name="AutoShape 113"/>
          <p:cNvSpPr>
            <a:spLocks noChangeAspect="1" noChangeArrowheads="1"/>
          </p:cNvSpPr>
          <p:nvPr/>
        </p:nvSpPr>
        <p:spPr bwMode="auto">
          <a:xfrm rot="591781">
            <a:off x="4230688" y="5049838"/>
            <a:ext cx="179387" cy="179387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88" name="Oval 114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5195888" y="4167188"/>
            <a:ext cx="53975" cy="5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cxnSp>
        <p:nvCxnSpPr>
          <p:cNvPr id="33889" name="AutoShape 115"/>
          <p:cNvCxnSpPr>
            <a:cxnSpLocks noChangeShapeType="1"/>
            <a:stCxn id="33891" idx="2"/>
            <a:endCxn id="33888" idx="4"/>
          </p:cNvCxnSpPr>
          <p:nvPr>
            <p:custDataLst>
              <p:tags r:id="rId76"/>
            </p:custDataLst>
          </p:nvPr>
        </p:nvCxnSpPr>
        <p:spPr bwMode="auto">
          <a:xfrm flipV="1">
            <a:off x="5181600" y="4221163"/>
            <a:ext cx="41275" cy="877887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90" name="Rectangle 117"/>
          <p:cNvSpPr>
            <a:spLocks noChangeAspect="1" noChangeArrowheads="1"/>
          </p:cNvSpPr>
          <p:nvPr/>
        </p:nvSpPr>
        <p:spPr bwMode="auto">
          <a:xfrm>
            <a:off x="5080000" y="4906963"/>
            <a:ext cx="201613" cy="403225"/>
          </a:xfrm>
          <a:prstGeom prst="rect">
            <a:avLst/>
          </a:prstGeom>
          <a:solidFill>
            <a:schemeClr val="bg2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91" name="AutoShape 118"/>
          <p:cNvSpPr>
            <a:spLocks noChangeAspect="1" noChangeArrowheads="1"/>
          </p:cNvSpPr>
          <p:nvPr/>
        </p:nvSpPr>
        <p:spPr bwMode="auto">
          <a:xfrm>
            <a:off x="5091113" y="4919663"/>
            <a:ext cx="179387" cy="179387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92" name="AutoShape 119"/>
          <p:cNvSpPr>
            <a:spLocks noChangeAspect="1" noChangeArrowheads="1"/>
          </p:cNvSpPr>
          <p:nvPr/>
        </p:nvSpPr>
        <p:spPr bwMode="auto">
          <a:xfrm>
            <a:off x="5091113" y="5119688"/>
            <a:ext cx="179387" cy="179387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93" name="Cloud"/>
          <p:cNvSpPr>
            <a:spLocks noEditPoints="1" noChangeArrowheads="1"/>
          </p:cNvSpPr>
          <p:nvPr>
            <p:custDataLst>
              <p:tags r:id="rId77"/>
            </p:custDataLst>
          </p:nvPr>
        </p:nvSpPr>
        <p:spPr bwMode="auto">
          <a:xfrm>
            <a:off x="3468688" y="3025775"/>
            <a:ext cx="2709862" cy="15875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CC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endParaRPr lang="nl"/>
          </a:p>
        </p:txBody>
      </p:sp>
      <p:sp>
        <p:nvSpPr>
          <p:cNvPr id="33894" name="Cloud"/>
          <p:cNvSpPr>
            <a:spLocks noChangeAspect="1" noEditPoints="1" noChangeArrowheads="1"/>
          </p:cNvSpPr>
          <p:nvPr>
            <p:custDataLst>
              <p:tags r:id="rId78"/>
            </p:custDataLst>
          </p:nvPr>
        </p:nvSpPr>
        <p:spPr bwMode="auto">
          <a:xfrm>
            <a:off x="4032616" y="3315678"/>
            <a:ext cx="1574800" cy="10541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FF0F2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000" dirty="0" smtClean="0">
                <a:solidFill>
                  <a:schemeClr val="tx1"/>
                </a:solidFill>
              </a:rPr>
              <a:t>EESSI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000" dirty="0" err="1" smtClean="0">
                <a:solidFill>
                  <a:schemeClr val="tx1"/>
                </a:solidFill>
              </a:rPr>
              <a:t>european network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000" dirty="0" smtClean="0">
                <a:solidFill>
                  <a:schemeClr val="tx1"/>
                </a:solidFill>
              </a:rPr>
              <a:t>TESTA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fr-FR" sz="1000" dirty="0">
              <a:solidFill>
                <a:schemeClr val="tx1"/>
              </a:solidFill>
            </a:endParaRPr>
          </a:p>
        </p:txBody>
      </p:sp>
      <p:sp>
        <p:nvSpPr>
          <p:cNvPr id="33896" name="Oval 123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232025" y="2889250"/>
            <a:ext cx="4625975" cy="2281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fr-FR" sz="12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3897" name="Oval 125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6889750" y="2530475"/>
            <a:ext cx="53975" cy="5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fr-FR" sz="2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898" name="Cloud"/>
          <p:cNvSpPr>
            <a:spLocks noChangeAspect="1" noEditPoints="1" noChangeArrowheads="1"/>
          </p:cNvSpPr>
          <p:nvPr>
            <p:custDataLst>
              <p:tags r:id="rId81"/>
            </p:custDataLst>
          </p:nvPr>
        </p:nvSpPr>
        <p:spPr bwMode="auto">
          <a:xfrm>
            <a:off x="6513513" y="2289175"/>
            <a:ext cx="804862" cy="5365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82 w 21600"/>
              <a:gd name="T13" fmla="*/ 3259 h 21600"/>
              <a:gd name="T14" fmla="*/ 17084 w 21600"/>
              <a:gd name="T15" fmla="*/ 1731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CC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rIns="5400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900">
                <a:solidFill>
                  <a:schemeClr val="tx1"/>
                </a:solidFill>
                <a:cs typeface="Arial" charset="0"/>
              </a:rPr>
              <a:t>National</a:t>
            </a:r>
            <a:br>
              <a:rPr lang="en-US" altLang="fr-FR" sz="900">
                <a:solidFill>
                  <a:schemeClr val="tx1"/>
                </a:solidFill>
                <a:cs typeface="Arial" charset="0"/>
              </a:rPr>
            </a:br>
            <a:r>
              <a:rPr lang="en-US" altLang="fr-FR" sz="900">
                <a:solidFill>
                  <a:schemeClr val="tx1"/>
                </a:solidFill>
                <a:cs typeface="Arial" charset="0"/>
              </a:rPr>
              <a:t>Network</a:t>
            </a:r>
          </a:p>
        </p:txBody>
      </p:sp>
      <p:grpSp>
        <p:nvGrpSpPr>
          <p:cNvPr id="33899" name="Group 114"/>
          <p:cNvGrpSpPr>
            <a:grpSpLocks/>
          </p:cNvGrpSpPr>
          <p:nvPr/>
        </p:nvGrpSpPr>
        <p:grpSpPr bwMode="auto">
          <a:xfrm>
            <a:off x="7300913" y="4678363"/>
            <a:ext cx="804862" cy="612775"/>
            <a:chOff x="4259" y="2788"/>
            <a:chExt cx="507" cy="386"/>
          </a:xfrm>
        </p:grpSpPr>
        <p:sp>
          <p:nvSpPr>
            <p:cNvPr id="33900" name="Oval 128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4495" y="2964"/>
              <a:ext cx="34" cy="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  <a:buFont typeface="Wingdings" pitchFamily="2" charset="2"/>
                <a:buChar char="Ø"/>
                <a:defRPr sz="2800">
                  <a:solidFill>
                    <a:srgbClr val="4D4D4D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  <a:buFont typeface="Wingdings" pitchFamily="2" charset="2"/>
                <a:buChar char="Ø"/>
                <a:defRPr sz="2800">
                  <a:solidFill>
                    <a:srgbClr val="4D4D4D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  <a:buFont typeface="Wingdings" pitchFamily="2" charset="2"/>
                <a:buChar char="Ø"/>
                <a:defRPr sz="2800">
                  <a:solidFill>
                    <a:srgbClr val="4D4D4D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  <a:buFont typeface="Wingdings" pitchFamily="2" charset="2"/>
                <a:buChar char="Ø"/>
                <a:defRPr sz="2800">
                  <a:solidFill>
                    <a:srgbClr val="4D4D4D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fr-FR" sz="2000">
                <a:solidFill>
                  <a:schemeClr val="bg2"/>
                </a:solidFill>
                <a:cs typeface="Arial" charset="0"/>
              </a:endParaRPr>
            </a:p>
          </p:txBody>
        </p:sp>
        <p:sp>
          <p:nvSpPr>
            <p:cNvPr id="33901" name="Cloud"/>
            <p:cNvSpPr>
              <a:spLocks noChangeAspect="1" noEditPoints="1"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4259" y="2788"/>
              <a:ext cx="507" cy="38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2 w 21600"/>
                <a:gd name="T13" fmla="*/ 3246 h 21600"/>
                <a:gd name="T14" fmla="*/ 17084 w 21600"/>
                <a:gd name="T15" fmla="*/ 1734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CCCC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54000" rIns="54000" anchor="ctr"/>
            <a:lstStyle>
              <a:lvl1pPr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  <a:buFont typeface="Wingdings" pitchFamily="2" charset="2"/>
                <a:buChar char="Ø"/>
                <a:defRPr sz="2800">
                  <a:solidFill>
                    <a:srgbClr val="4D4D4D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  <a:buFont typeface="Wingdings" pitchFamily="2" charset="2"/>
                <a:buChar char="Ø"/>
                <a:defRPr sz="2800">
                  <a:solidFill>
                    <a:srgbClr val="4D4D4D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  <a:buFont typeface="Wingdings" pitchFamily="2" charset="2"/>
                <a:buChar char="Ø"/>
                <a:defRPr sz="2800">
                  <a:solidFill>
                    <a:srgbClr val="4D4D4D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  <a:buFont typeface="Wingdings" pitchFamily="2" charset="2"/>
                <a:buChar char="Ø"/>
                <a:defRPr sz="2800">
                  <a:solidFill>
                    <a:srgbClr val="4D4D4D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900">
                  <a:solidFill>
                    <a:schemeClr val="tx1"/>
                  </a:solidFill>
                  <a:cs typeface="Arial" charset="0"/>
                </a:rPr>
                <a:t>National</a:t>
              </a:r>
              <a:br>
                <a:rPr lang="en-US" altLang="fr-FR" sz="900">
                  <a:solidFill>
                    <a:schemeClr val="tx1"/>
                  </a:solidFill>
                  <a:cs typeface="Arial" charset="0"/>
                </a:rPr>
              </a:br>
              <a:r>
                <a:rPr lang="en-US" altLang="fr-FR" sz="900">
                  <a:solidFill>
                    <a:schemeClr val="tx1"/>
                  </a:solidFill>
                  <a:cs typeface="Arial" charset="0"/>
                </a:rPr>
                <a:t>Network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6170614"/>
            <a:ext cx="188913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739764"/>
              </p:ext>
            </p:extLst>
          </p:nvPr>
        </p:nvGraphicFramePr>
        <p:xfrm>
          <a:off x="7040590" y="6146006"/>
          <a:ext cx="161210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106"/>
              </a:tblGrid>
              <a:tr h="129894">
                <a:tc>
                  <a:txBody>
                    <a:bodyPr/>
                    <a:lstStyle/>
                    <a:p>
                      <a:r>
                        <a:rPr lang="nl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National Access Point</a:t>
                      </a:r>
                      <a:endParaRPr lang="nl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634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b="1" dirty="0" smtClean="0">
                <a:solidFill>
                  <a:srgbClr val="00808E"/>
                </a:solidFill>
                <a:latin typeface="+mn-lt"/>
              </a:rPr>
              <a:t>CONCEPT</a:t>
            </a:r>
            <a:endParaRPr lang="nl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 lnSpcReduction="10000"/>
          </a:bodyPr>
          <a:lstStyle/>
          <a:p>
            <a:r>
              <a:rPr lang="nl" sz="24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Welke uitwisseling?</a:t>
            </a:r>
          </a:p>
          <a:p>
            <a:pPr marL="0" indent="0">
              <a:buNone/>
            </a:pPr>
            <a:endParaRPr lang="nl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/>
            <a:r>
              <a:rPr lang="nl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Basisprincipe van het Verdrag </a:t>
            </a:r>
          </a:p>
          <a:p>
            <a:pPr lvl="2"/>
            <a:r>
              <a:rPr lang="nl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Vrij verkeer van personen en diensten</a:t>
            </a:r>
          </a:p>
          <a:p>
            <a:pPr marL="914400" lvl="2" indent="0">
              <a:buNone/>
            </a:pPr>
            <a:endParaRPr lang="nl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/>
            <a:r>
              <a:rPr lang="nl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Europese verordeningen nr. 883/2004 en 987/2009 voor de coördinatie van de nationale socialezekerheidssystemen </a:t>
            </a:r>
          </a:p>
          <a:p>
            <a:pPr lvl="2"/>
            <a:r>
              <a:rPr lang="nl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In een Europese grensoverschrijdende context</a:t>
            </a:r>
          </a:p>
          <a:p>
            <a:pPr lvl="2"/>
            <a:r>
              <a:rPr lang="nl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Sociaal zekerheidsstelsel van één enkele lidstaat van toepassing</a:t>
            </a:r>
          </a:p>
          <a:p>
            <a:pPr lvl="2"/>
            <a:r>
              <a:rPr lang="nl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Coördinatie van alle socialezekerheidssectoren:</a:t>
            </a:r>
          </a:p>
          <a:p>
            <a:pPr lvl="3"/>
            <a:r>
              <a:rPr lang="nl" sz="18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Waar moeten de socialezekerheidsbijdragen betaald worden?</a:t>
            </a:r>
          </a:p>
          <a:p>
            <a:pPr lvl="3"/>
            <a:r>
              <a:rPr lang="nl" sz="18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Waar worden de rechten op uitkeringen opgebouwd?</a:t>
            </a:r>
          </a:p>
          <a:p>
            <a:pPr lvl="3"/>
            <a:r>
              <a:rPr lang="nl" sz="18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Waar worden de sociale uitkeringen uitbetaald?</a:t>
            </a:r>
            <a:endParaRPr lang="nl" sz="1800" dirty="0">
              <a:latin typeface="+mn-lt"/>
            </a:endParaRPr>
          </a:p>
          <a:p>
            <a:endParaRPr lang="nl" dirty="0" smtClean="0"/>
          </a:p>
          <a:p>
            <a:endParaRPr lang="nl" dirty="0" smtClean="0"/>
          </a:p>
          <a:p>
            <a:endParaRPr lang="nl" dirty="0"/>
          </a:p>
          <a:p>
            <a:endParaRPr lang="nl" dirty="0" smtClean="0"/>
          </a:p>
          <a:p>
            <a:endParaRPr lang="nl" dirty="0"/>
          </a:p>
          <a:p>
            <a:endParaRPr lang="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6672"/>
            <a:ext cx="2718210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13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b="1" dirty="0" smtClean="0">
                <a:solidFill>
                  <a:srgbClr val="00808E"/>
                </a:solidFill>
                <a:latin typeface="+mn-lt"/>
              </a:rPr>
              <a:t>CONCEPT</a:t>
            </a:r>
            <a:endParaRPr lang="nl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fontScale="85000" lnSpcReduction="10000"/>
          </a:bodyPr>
          <a:lstStyle/>
          <a:p>
            <a:r>
              <a:rPr lang="nl" sz="20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Hoe?</a:t>
            </a:r>
          </a:p>
          <a:p>
            <a:pPr marL="0" indent="0">
              <a:buNone/>
            </a:pPr>
            <a:endParaRPr lang="nl" sz="2000" b="1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 algn="just"/>
            <a:r>
              <a:rPr lang="nl" sz="16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De elektronische informatieverwerking en de elektronische gegevensuitwisseling</a:t>
            </a:r>
            <a:r>
              <a:rPr lang="nl" sz="16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worden vereist in deze verordeningen, die sterk de modernisering van de vastgelegde regels en principes betrachten.</a:t>
            </a:r>
          </a:p>
          <a:p>
            <a:pPr marL="457200" lvl="1" indent="0" algn="just">
              <a:buNone/>
            </a:pPr>
            <a:endParaRPr lang="nl" sz="16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 algn="just"/>
            <a:r>
              <a:rPr lang="nl" sz="16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Het project EESSI voorziet de invoering van een </a:t>
            </a:r>
            <a:r>
              <a:rPr lang="nl" sz="16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informaticaplatform</a:t>
            </a:r>
            <a:r>
              <a:rPr lang="nl" sz="16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op Europees niveau dat het voor de bevoegde nationale socialezekerheidsinstellingen mogelijk maakt om tussen 32 landen (de 28 EU-lidstaten, Ijsland, Liechtenstein, Noorwegen en Zwitserland) </a:t>
            </a:r>
            <a:r>
              <a:rPr lang="nl" sz="16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gegevens uit te wisselen in het kader van de coördinatie van de socialezekerheidssystemen</a:t>
            </a:r>
            <a:r>
              <a:rPr lang="nl" sz="16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. </a:t>
            </a:r>
          </a:p>
          <a:p>
            <a:pPr marL="457200" lvl="1" indent="0" algn="just">
              <a:buNone/>
            </a:pPr>
            <a:endParaRPr lang="nl" sz="16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 algn="just"/>
            <a:r>
              <a:rPr lang="nl" sz="16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EESSI is dus </a:t>
            </a:r>
            <a:r>
              <a:rPr lang="nl" sz="16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geen</a:t>
            </a:r>
            <a:r>
              <a:rPr lang="nl" sz="16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database, maar een </a:t>
            </a:r>
            <a:r>
              <a:rPr lang="nl" sz="16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beveiligd Europees elektronisch netwerk dat 10.000 socialezekerheidsinstellingen zal verbinden</a:t>
            </a:r>
            <a:r>
              <a:rPr lang="nl" sz="16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. </a:t>
            </a:r>
            <a:r>
              <a:rPr lang="nl" sz="160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(150 in België)</a:t>
            </a:r>
            <a:endParaRPr lang="nl" sz="16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 algn="just"/>
            <a:endParaRPr lang="nl" sz="16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 algn="just"/>
            <a:r>
              <a:rPr lang="nl" sz="16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EESSI </a:t>
            </a:r>
            <a:r>
              <a:rPr lang="nl" sz="16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vervangt niet de huidige PDF-formulieren (A1, U1, S1,…)  </a:t>
            </a:r>
            <a:r>
              <a:rPr lang="nl" sz="16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maar laat onder andere toe dat de daarin vervatte gegevens uitgewisseld kunnen worden.</a:t>
            </a:r>
          </a:p>
          <a:p>
            <a:pPr lvl="1" algn="just"/>
            <a:endParaRPr lang="nl" sz="16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 algn="just"/>
            <a:endParaRPr lang="nl" sz="16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 algn="just"/>
            <a:r>
              <a:rPr lang="nl-BE" sz="1600" dirty="0" smtClean="0">
                <a:solidFill>
                  <a:schemeClr val="tx1">
                    <a:lumMod val="50000"/>
                  </a:schemeClr>
                </a:solidFill>
              </a:rPr>
              <a:t>EESSI mag niet verward worden met IMI</a:t>
            </a:r>
            <a:endParaRPr lang="nl" sz="16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457200" lvl="1" indent="0" algn="just">
              <a:buNone/>
            </a:pPr>
            <a:endParaRPr lang="nl" sz="1600" b="1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457200" lvl="1" indent="0" algn="just">
              <a:buNone/>
            </a:pPr>
            <a:r>
              <a:rPr lang="fr-BE" sz="3600" dirty="0">
                <a:solidFill>
                  <a:srgbClr val="0070C0"/>
                </a:solidFill>
                <a:sym typeface="Wingdings"/>
              </a:rPr>
              <a:t></a:t>
            </a:r>
            <a:r>
              <a:rPr lang="fr-BE" sz="1600" dirty="0">
                <a:solidFill>
                  <a:schemeClr val="tx1">
                    <a:lumMod val="50000"/>
                  </a:schemeClr>
                </a:solidFill>
                <a:sym typeface="Wingdings"/>
              </a:rPr>
              <a:t> </a:t>
            </a:r>
            <a:r>
              <a:rPr lang="fr-BE" sz="1600" b="1" dirty="0" err="1" smtClean="0">
                <a:solidFill>
                  <a:srgbClr val="0070C0"/>
                </a:solidFill>
              </a:rPr>
              <a:t>Zowat</a:t>
            </a:r>
            <a:r>
              <a:rPr lang="fr-BE" sz="1600" b="1" dirty="0" smtClean="0">
                <a:solidFill>
                  <a:srgbClr val="0070C0"/>
                </a:solidFill>
              </a:rPr>
              <a:t> </a:t>
            </a:r>
            <a:r>
              <a:rPr lang="fr-BE" sz="1600" b="1" dirty="0" err="1" smtClean="0">
                <a:solidFill>
                  <a:srgbClr val="0070C0"/>
                </a:solidFill>
              </a:rPr>
              <a:t>een</a:t>
            </a:r>
            <a:r>
              <a:rPr lang="fr-BE" sz="1600" b="1" dirty="0" smtClean="0">
                <a:solidFill>
                  <a:srgbClr val="0070C0"/>
                </a:solidFill>
              </a:rPr>
              <a:t> KSZ op </a:t>
            </a:r>
            <a:r>
              <a:rPr lang="fr-BE" sz="1600" b="1" dirty="0" err="1" smtClean="0">
                <a:solidFill>
                  <a:srgbClr val="0070C0"/>
                </a:solidFill>
              </a:rPr>
              <a:t>Europese</a:t>
            </a:r>
            <a:r>
              <a:rPr lang="fr-BE" sz="1600" b="1" dirty="0" smtClean="0">
                <a:solidFill>
                  <a:srgbClr val="0070C0"/>
                </a:solidFill>
              </a:rPr>
              <a:t> </a:t>
            </a:r>
            <a:r>
              <a:rPr lang="fr-BE" sz="1600" b="1" dirty="0" err="1" smtClean="0">
                <a:solidFill>
                  <a:srgbClr val="0070C0"/>
                </a:solidFill>
              </a:rPr>
              <a:t>schaal</a:t>
            </a:r>
            <a:r>
              <a:rPr lang="fr-BE" sz="1600" b="1" dirty="0" smtClean="0">
                <a:solidFill>
                  <a:srgbClr val="0070C0"/>
                </a:solidFill>
              </a:rPr>
              <a:t> dus!</a:t>
            </a:r>
            <a:endParaRPr lang="fr-BE" sz="1600" b="1" dirty="0">
              <a:solidFill>
                <a:srgbClr val="0070C0"/>
              </a:solidFill>
            </a:endParaRPr>
          </a:p>
          <a:p>
            <a:pPr marL="457200" lvl="1" indent="0" algn="just">
              <a:buNone/>
            </a:pPr>
            <a:endParaRPr lang="nl" sz="16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endParaRPr lang="nl" sz="200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0561"/>
            <a:ext cx="29337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1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ZLb9CH9E2Gwo8IHMl8O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6Vl_3wwUembqcxfowAz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7jekjas0uOXvOkOglTH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3DIPlqck6GaS8LXVhbG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TxxOf28k.k_Se4Pw.Ca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nzWdRL4EKs3WwkIrqNc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kJYc8z2akytADovtLMFU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6IEyAc1U.pGC1WyeWwH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hXAsbK3GUC8ShKUw1lLL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cj7mSwP025lF.hd.DkC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05FahDcU.6Hq6f3Yy7W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45t97V6.E2LsOSjeZGMa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u_8_5SeB0ifzRgZ5oN8Y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XP1QhrjUmPL2w6SdDuT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FYEZPokk.o4z4LHBaA4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PoaFoDNbki601tZ_tvId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f3vZsNBEm45TvGWGYrM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SrpML0okKuEn5KpZiAG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0JlpfM7UGe3G3GuGGSW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u5xkmLikaj2z_ZaidKx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loAStPAkGRq2ELtRsJo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g8_7Zm0kSsWVteIFtt1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3KlFbtH0CwUDLy09hs_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CdVlLl8kuUiFFXuwmMO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6yzc6QxE2w7tsE3zIlt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19_gTvIUGzJkco84ATx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Ty5VnPpXUCf4toPVl.Qw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CBuMJJDk6TxAueGqala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frfWKBwEWGPl4HkwaYs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NnlwJwr0WSbK8sOrz4Z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2dHgu5gm024zTrjzBjGP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8h.Xi2AzUSsBayWnrlZs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UvmS084k6bXhYl0v_DK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4bWB1sQEG7bio4W6K0W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1nsZu_PUuhMEy6Ir4Kk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72rRHu80CSxT5z4I7g1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JcZO__8UGIiy1EUAHpt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2r31wE9ESzgRfXGm63S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Gr5n2EepEKg1MjhhjobS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3.RxGGZU2sRpqv.w9tw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urZq866ckSIwRH.VpGOk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56QtlUrEOKJB34Lossm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_f5BHhBU.jwzzVjBlnr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7oDR.H1UC8Zt7MOvK8f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NszC7ddkCKUruAxYRca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64iAFEBVUeD3eomVuOEi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mRC7vSgUmbLA.Kt8JQp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dQy8uAhWEyk_2sq2J4vF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zz4e37q_EqLPocuubb12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Z_9eSjLEqAY6p2idLO5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1DLr28CZkKfMXi8hHjJP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HelpIo.Equ3H_IJ50yq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_FfpDVGk6dYmGsuW_mO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2maPVj6ESVj42ThsLtm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6ad2emK30yxBBkLFKplx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IbXMzKQ0i.5p5BQ3B1l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_HR.81pf0KVcLqe6u3kB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dBuT7H9UK2DuKxXzkxc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_b8BV7mpkCyEbUCQOW7Z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1DLr28CZkKfMXi8hHjJP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XnmpbMbU2WamdYVajXZ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VXZeViCwUyi3yFp4Zng4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0zKStUMkKCXgJDHKIwB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9mpW5bZkqpVTBz0tBnU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TVlpncNkKSkcn87_6G6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9lqJjQsG0iXsbdNiiq1S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1ss.nsuWUqABWkNcOPQn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NqrX6jyEyHNnAnlEW00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.EAMXud.U.Qpelejp1zq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epBkfhnWEGTtzLBt8DZv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0tW710E3Uu2XDEFuI7MO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uKHo4ppbEu_qrG1V.N8N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5Lo2OTN0mkV_l26qPYC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SH9zEJj8EmxrUlaa9uhn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LuLuc3BzkmCUAZWC_6I5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x5UF5L20.y5KpWJ1oJD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OFSkCMIUGK.ELvAoSoK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9kWiz0Da0C1gm2gjSe8W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hCF142mMkawx5hmw77B3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XoZkICIkm1dfR41YSiN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6wZF36wPk28Lw8S3UZ41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.YF716EUGldaDIpAfidA"/>
</p:tagLst>
</file>

<file path=ppt/theme/theme1.xml><?xml version="1.0" encoding="utf-8"?>
<a:theme xmlns:a="http://schemas.openxmlformats.org/drawingml/2006/main" name="Office Theme">
  <a:themeElements>
    <a:clrScheme name="RSZ_Colours_1">
      <a:dk1>
        <a:srgbClr val="595959"/>
      </a:dk1>
      <a:lt1>
        <a:srgbClr val="FFFFFF"/>
      </a:lt1>
      <a:dk2>
        <a:srgbClr val="007D89"/>
      </a:dk2>
      <a:lt2>
        <a:srgbClr val="FFFFFF"/>
      </a:lt2>
      <a:accent1>
        <a:srgbClr val="007D89"/>
      </a:accent1>
      <a:accent2>
        <a:srgbClr val="FAA627"/>
      </a:accent2>
      <a:accent3>
        <a:srgbClr val="F04E29"/>
      </a:accent3>
      <a:accent4>
        <a:srgbClr val="6A288A"/>
      </a:accent4>
      <a:accent5>
        <a:srgbClr val="007FC5"/>
      </a:accent5>
      <a:accent6>
        <a:srgbClr val="72BF44"/>
      </a:accent6>
      <a:hlink>
        <a:srgbClr val="A5A5A5"/>
      </a:hlink>
      <a:folHlink>
        <a:srgbClr val="2626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3134</TotalTime>
  <Words>579</Words>
  <Application>Microsoft Office PowerPoint</Application>
  <PresentationFormat>On-screen Show (4:3)</PresentationFormat>
  <Paragraphs>167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EESSI  “e-Government van de sociale zekerheid” Verslag aan de Nationale Arbeidsraad  19 december 2018                           </vt:lpstr>
      <vt:lpstr>EESSI</vt:lpstr>
      <vt:lpstr>It’s…</vt:lpstr>
      <vt:lpstr>EASY !</vt:lpstr>
      <vt:lpstr>PowerPoint Presentation</vt:lpstr>
      <vt:lpstr>PLAN</vt:lpstr>
      <vt:lpstr>European Exchange of Social Security Information</vt:lpstr>
      <vt:lpstr>CONCEPT</vt:lpstr>
      <vt:lpstr>CONCEPT</vt:lpstr>
      <vt:lpstr>PowerPoint Presentation</vt:lpstr>
      <vt:lpstr>CONCEPT </vt:lpstr>
      <vt:lpstr>PRAKTIJK</vt:lpstr>
      <vt:lpstr>PRAKTIJK  </vt:lpstr>
      <vt:lpstr> </vt:lpstr>
      <vt:lpstr>PowerPoint Presentation</vt:lpstr>
      <vt:lpstr>Praktijk  </vt:lpstr>
      <vt:lpstr>PRAKTIJK </vt:lpstr>
      <vt:lpstr>PLANNING </vt:lpstr>
      <vt:lpstr>PLANNING  Andere sectoren</vt:lpstr>
      <vt:lpstr>PowerPoint Presentation</vt:lpstr>
      <vt:lpstr> </vt:lpstr>
      <vt:lpstr>PowerPoint Presentation</vt:lpstr>
    </vt:vector>
  </TitlesOfParts>
  <Company>SMALS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Quentin Delsaut</dc:creator>
  <cp:lastModifiedBy>Van Laethem Roel</cp:lastModifiedBy>
  <cp:revision>282</cp:revision>
  <cp:lastPrinted>2018-01-11T20:57:13Z</cp:lastPrinted>
  <dcterms:created xsi:type="dcterms:W3CDTF">2018-01-10T10:54:53Z</dcterms:created>
  <dcterms:modified xsi:type="dcterms:W3CDTF">2018-12-20T08:21:00Z</dcterms:modified>
</cp:coreProperties>
</file>