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67" r:id="rId5"/>
    <p:sldId id="268" r:id="rId6"/>
    <p:sldId id="269" r:id="rId7"/>
    <p:sldId id="264" r:id="rId8"/>
    <p:sldId id="324" r:id="rId9"/>
    <p:sldId id="313" r:id="rId10"/>
    <p:sldId id="326" r:id="rId11"/>
    <p:sldId id="335" r:id="rId12"/>
    <p:sldId id="314" r:id="rId13"/>
    <p:sldId id="328" r:id="rId14"/>
    <p:sldId id="327" r:id="rId15"/>
    <p:sldId id="336" r:id="rId16"/>
    <p:sldId id="322" r:id="rId17"/>
    <p:sldId id="330" r:id="rId18"/>
    <p:sldId id="303" r:id="rId19"/>
    <p:sldId id="297" r:id="rId20"/>
    <p:sldId id="331" r:id="rId21"/>
    <p:sldId id="337" r:id="rId22"/>
    <p:sldId id="271" r:id="rId23"/>
    <p:sldId id="262" r:id="rId24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6BFAD76-8727-4237-A63B-D20E63503730}">
          <p14:sldIdLst>
            <p14:sldId id="256"/>
            <p14:sldId id="258"/>
            <p14:sldId id="267"/>
            <p14:sldId id="268"/>
            <p14:sldId id="269"/>
            <p14:sldId id="264"/>
            <p14:sldId id="324"/>
            <p14:sldId id="313"/>
            <p14:sldId id="326"/>
            <p14:sldId id="335"/>
            <p14:sldId id="314"/>
            <p14:sldId id="328"/>
            <p14:sldId id="327"/>
            <p14:sldId id="336"/>
            <p14:sldId id="322"/>
            <p14:sldId id="330"/>
            <p14:sldId id="303"/>
            <p14:sldId id="297"/>
            <p14:sldId id="331"/>
            <p14:sldId id="337"/>
            <p14:sldId id="271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E0"/>
    <a:srgbClr val="00808E"/>
    <a:srgbClr val="CBD7DA"/>
    <a:srgbClr val="CCDFD2"/>
    <a:srgbClr val="CBCDE6"/>
    <a:srgbClr val="E94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7186" autoAdjust="0"/>
  </p:normalViewPr>
  <p:slideViewPr>
    <p:cSldViewPr>
      <p:cViewPr>
        <p:scale>
          <a:sx n="90" d="100"/>
          <a:sy n="90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46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7A1CA-ABD7-43BF-ACF3-90C392D6CECD}" type="datetimeFigureOut">
              <a:rPr lang="fr-BE" smtClean="0"/>
              <a:t>18/12/2018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31B1-B3D3-43AB-AEFD-3431BA5097B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43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7B0DF-E820-499B-BEA1-1CB0C5E785C9}" type="datetimeFigureOut">
              <a:rPr lang="nl-BE" smtClean="0"/>
              <a:t>18/12/2018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C46F-5572-42D0-BC29-D9E5A8800B82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320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1pPr>
            <a:lvl2pPr marL="756620" indent="-291008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2pPr>
            <a:lvl3pPr marL="1164031" indent="-232806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3pPr>
            <a:lvl4pPr marL="1629644" indent="-232806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4pPr>
            <a:lvl5pPr marL="2095256" indent="-232806" defTabSz="927992" eaLnBrk="0" hangingPunct="0">
              <a:defRPr sz="2900">
                <a:solidFill>
                  <a:srgbClr val="4D4D4D"/>
                </a:solidFill>
                <a:latin typeface="Arial" charset="0"/>
              </a:defRPr>
            </a:lvl5pPr>
            <a:lvl6pPr marL="2560869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6pPr>
            <a:lvl7pPr marL="3026481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7pPr>
            <a:lvl8pPr marL="3492094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8pPr>
            <a:lvl9pPr marL="3957706" indent="-232806" defTabSz="92799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9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/>
            <a:fld id="{DA6D13BA-7F90-4A7B-AF7D-9ECF42A18AD0}" type="slidenum">
              <a:rPr lang="nl-BE" altLang="fr-FR" sz="1200">
                <a:solidFill>
                  <a:schemeClr val="tx1"/>
                </a:solidFill>
              </a:rPr>
              <a:pPr eaLnBrk="1" hangingPunct="1"/>
              <a:t>7</a:t>
            </a:fld>
            <a:endParaRPr lang="nl-BE" altLang="fr-FR" sz="1200">
              <a:solidFill>
                <a:schemeClr val="tx1"/>
              </a:solidFill>
            </a:endParaRPr>
          </a:p>
        </p:txBody>
      </p:sp>
      <p:sp>
        <p:nvSpPr>
          <p:cNvPr id="140291" name="Rectangle 7"/>
          <p:cNvSpPr txBox="1">
            <a:spLocks noGrp="1" noChangeArrowheads="1"/>
          </p:cNvSpPr>
          <p:nvPr/>
        </p:nvSpPr>
        <p:spPr bwMode="auto">
          <a:xfrm>
            <a:off x="3883934" y="9446545"/>
            <a:ext cx="2972448" cy="49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3" tIns="46065" rIns="92133" bIns="46065" anchor="b"/>
          <a:lstStyle>
            <a:lvl1pPr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defTabSz="92075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defTabSz="920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109D389-8692-464C-972D-3566310ABEA9}" type="slidenum">
              <a:rPr lang="de-DE" altLang="fr-FR" sz="1200">
                <a:solidFill>
                  <a:schemeClr val="tx1"/>
                </a:solidFill>
                <a:latin typeface="Siemens Sans" pitchFamily="2" charset="0"/>
                <a:cs typeface="Arial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fr-FR" sz="1200">
              <a:solidFill>
                <a:schemeClr val="tx1"/>
              </a:solidFill>
              <a:latin typeface="Siemens Sans" pitchFamily="2" charset="0"/>
              <a:cs typeface="Arial" charset="0"/>
            </a:endParaRPr>
          </a:p>
        </p:txBody>
      </p:sp>
      <p:sp>
        <p:nvSpPr>
          <p:cNvPr id="1402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525463"/>
            <a:ext cx="4973638" cy="3729037"/>
          </a:xfrm>
          <a:ln/>
        </p:spPr>
      </p:sp>
      <p:sp>
        <p:nvSpPr>
          <p:cNvPr id="140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829" y="4361435"/>
            <a:ext cx="5862327" cy="4839578"/>
          </a:xfrm>
          <a:noFill/>
        </p:spPr>
        <p:txBody>
          <a:bodyPr lIns="92133" tIns="46065" rIns="92133" bIns="46065"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2816"/>
            <a:ext cx="7920000" cy="2232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smtClean="0"/>
              <a:t>de </a:t>
            </a:r>
            <a:r>
              <a:rPr lang="en-US" dirty="0" err="1" smtClean="0"/>
              <a:t>titel</a:t>
            </a:r>
            <a:r>
              <a:rPr lang="en-US" dirty="0" smtClean="0"/>
              <a:t> van de </a:t>
            </a:r>
            <a:r>
              <a:rPr lang="en-US" dirty="0" err="1" smtClean="0"/>
              <a:t>presentatie</a:t>
            </a:r>
            <a:r>
              <a:rPr lang="en-US" dirty="0" smtClean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endParaRPr lang="fr-BE" dirty="0"/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653136"/>
            <a:ext cx="5113338" cy="9239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Voer je naam/functie/afdeling </a:t>
            </a:r>
            <a:r>
              <a:rPr lang="nl-BE" dirty="0" smtClean="0"/>
              <a:t>in</a:t>
            </a:r>
            <a:br>
              <a:rPr lang="nl-BE" dirty="0" smtClean="0"/>
            </a:br>
            <a:r>
              <a:rPr lang="nl-BE" dirty="0" smtClean="0"/>
              <a:t>Introduisez </a:t>
            </a:r>
            <a:r>
              <a:rPr lang="nl-BE" dirty="0"/>
              <a:t>vos nom/fonction/département</a:t>
            </a:r>
          </a:p>
        </p:txBody>
      </p:sp>
    </p:spTree>
    <p:extLst>
      <p:ext uri="{BB962C8B-B14F-4D97-AF65-F5344CB8AC3E}">
        <p14:creationId xmlns:p14="http://schemas.microsoft.com/office/powerpoint/2010/main" val="244170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1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5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4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6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3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6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Inhoud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Table des </a:t>
            </a:r>
            <a:r>
              <a:rPr lang="en-US" dirty="0" err="1"/>
              <a:t>matières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br>
              <a:rPr lang="en-US" dirty="0" smtClean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7" name="TextBox 10"/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18/12/2018</a:t>
            </a:fld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fld id="{01971943-F2E9-40B9-9E78-023C6CFE743E}" type="slidenum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7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3767" y="3637519"/>
            <a:ext cx="6010945" cy="1764000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smtClean="0"/>
              <a:t>de </a:t>
            </a:r>
            <a:r>
              <a:rPr lang="en-US" dirty="0" err="1" smtClean="0"/>
              <a:t>titel</a:t>
            </a:r>
            <a:r>
              <a:rPr lang="en-US" dirty="0" smtClean="0"/>
              <a:t> van het </a:t>
            </a:r>
            <a:r>
              <a:rPr lang="en-US" dirty="0" err="1" smtClean="0"/>
              <a:t>hoofdstuk</a:t>
            </a:r>
            <a:r>
              <a:rPr lang="en-US" dirty="0" smtClean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titre</a:t>
            </a:r>
            <a:r>
              <a:rPr lang="en-US" dirty="0" smtClean="0"/>
              <a:t> du </a:t>
            </a:r>
            <a:r>
              <a:rPr lang="en-US" dirty="0" err="1" smtClean="0"/>
              <a:t>chapitre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398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933056"/>
            <a:ext cx="7772400" cy="1362075"/>
          </a:xfrm>
        </p:spPr>
        <p:txBody>
          <a:bodyPr anchor="t">
            <a:normAutofit/>
          </a:bodyPr>
          <a:lstStyle>
            <a:lvl1pPr algn="ctr">
              <a:defRPr sz="18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Klik om </a:t>
            </a:r>
            <a:r>
              <a:rPr lang="en-US" dirty="0" smtClean="0"/>
              <a:t>de subtitel van het hoofdstuk toe </a:t>
            </a:r>
            <a:r>
              <a:rPr lang="en-US" dirty="0"/>
              <a:t>te voegen</a:t>
            </a:r>
            <a:br>
              <a:rPr lang="en-US" dirty="0"/>
            </a:br>
            <a:r>
              <a:rPr lang="en-US" dirty="0"/>
              <a:t>Cliquez pour </a:t>
            </a:r>
            <a:r>
              <a:rPr lang="en-US" dirty="0" smtClean="0"/>
              <a:t>ajouter le sous-titre du chapitre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189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br>
              <a:rPr lang="en-US" dirty="0" smtClean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9552" y="1196752"/>
            <a:ext cx="8136904" cy="0"/>
          </a:xfrm>
          <a:prstGeom prst="line">
            <a:avLst/>
          </a:prstGeom>
          <a:ln w="25400">
            <a:solidFill>
              <a:srgbClr val="008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18/12/2018</a:t>
            </a:fld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fld id="{01971943-F2E9-40B9-9E78-023C6CFE743E}" type="slidenum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1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D357A3-5CB5-AB4D-B009-98384B4CF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Klik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Cliquez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un </a:t>
            </a:r>
            <a:r>
              <a:rPr lang="en-US" dirty="0" err="1"/>
              <a:t>titre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Klik om tekst toe te </a:t>
            </a:r>
            <a:r>
              <a:rPr lang="en-US" dirty="0" smtClean="0"/>
              <a:t>voegen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Cliquez </a:t>
            </a:r>
            <a:r>
              <a:rPr lang="en-US" dirty="0"/>
              <a:t>pour ajouter du texte</a:t>
            </a:r>
            <a:endParaRPr lang="fr-BE" dirty="0"/>
          </a:p>
          <a:p>
            <a:pPr lvl="0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5DE036-FC30-844B-A89A-0255F6E46FA1}"/>
              </a:ext>
            </a:extLst>
          </p:cNvPr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18/12/2018</a:t>
            </a:fld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fld id="{01971943-F2E9-40B9-9E78-023C6CFE743E}" type="slidenum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9552" y="1196752"/>
            <a:ext cx="8136904" cy="0"/>
          </a:xfrm>
          <a:prstGeom prst="line">
            <a:avLst/>
          </a:prstGeom>
          <a:ln w="25400">
            <a:solidFill>
              <a:srgbClr val="008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2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653136"/>
            <a:ext cx="5113338" cy="923925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BE" dirty="0"/>
              <a:t>Voer je naam/functie/afdeling/telefoonnummer/e-mailadres </a:t>
            </a:r>
            <a:r>
              <a:rPr lang="nl-BE" dirty="0" smtClean="0"/>
              <a:t>in</a:t>
            </a:r>
            <a:br>
              <a:rPr lang="nl-BE" dirty="0" smtClean="0"/>
            </a:br>
            <a:r>
              <a:rPr lang="nl-BE" dirty="0" smtClean="0"/>
              <a:t>Introduisez </a:t>
            </a:r>
            <a:r>
              <a:rPr lang="nl-BE" dirty="0"/>
              <a:t>vos nom/fonction/département/numéro de téléphone/adresse email</a:t>
            </a:r>
          </a:p>
        </p:txBody>
      </p:sp>
    </p:spTree>
    <p:extLst>
      <p:ext uri="{BB962C8B-B14F-4D97-AF65-F5344CB8AC3E}">
        <p14:creationId xmlns:p14="http://schemas.microsoft.com/office/powerpoint/2010/main" val="109834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533525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6263" y="6453188"/>
            <a:ext cx="28956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7625" y="6453188"/>
            <a:ext cx="12954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2DB5-6842-459A-902C-C8E9A2750F4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44623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5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5" name="TextBox 10"/>
          <p:cNvSpPr txBox="1"/>
          <p:nvPr userDrawn="1"/>
        </p:nvSpPr>
        <p:spPr>
          <a:xfrm>
            <a:off x="467544" y="6453336"/>
            <a:ext cx="8424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RSZ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ONSS LSS - </a:t>
            </a:r>
            <a:fld id="{56545C67-2F65-4D21-826B-564D0ABCECCB}" type="datetimeFigureOut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18/12/2018</a:t>
            </a:fld>
            <a:r>
              <a:rPr lang="fr-B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                        			</a:t>
            </a:r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fld id="{01971943-F2E9-40B9-9E78-023C6CFE743E}" type="slidenum">
              <a:rPr lang="fr-BE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r>
              <a:rPr lang="fr-BE" sz="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50" r:id="rId5"/>
    <p:sldLayoutId id="2147483652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0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://www.google.be/url?sa=i&amp;rct=j&amp;q=&amp;esrc=s&amp;source=images&amp;cd=&amp;cad=rja&amp;uact=8&amp;ved=2ahUKEwj8hK2h0rrdAhWPJlAKHbq-A84QjRx6BAgBEAU&amp;url=http://www.fgtb.be/-/reforme-du-financement-de-la-secu-la-securite-sociale-en-danger-&amp;psig=AOvVaw1x5xTf0HVM2HkG-lT8_7cb&amp;ust=15370195231673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be/url?sa=i&amp;rct=j&amp;q=&amp;esrc=s&amp;source=images&amp;cd=&amp;cad=rja&amp;uact=8&amp;ved=2ahUKEwiBqJiH2pzfAhULa1AKHagxAn4QjRx6BAgBEAU&amp;url=http://kanada-versicherung.info/vos-questions-sont-les-bienvenues.htm&amp;psig=AOvVaw1dOKanCoZUXkSwOppn_Wq6&amp;ust=1544786912380203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mailto:dominique.dhaene@onss.fgov.b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slideLayout" Target="../slideLayouts/slideLayout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image" Target="../media/image8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24936" cy="2376264"/>
          </a:xfrm>
        </p:spPr>
        <p:txBody>
          <a:bodyPr>
            <a:normAutofit fontScale="90000"/>
          </a:bodyPr>
          <a:lstStyle/>
          <a:p>
            <a:r>
              <a:rPr lang="en-GB" sz="10700" b="1" dirty="0" smtClean="0">
                <a:latin typeface="+mn-lt"/>
              </a:rPr>
              <a:t>EESSI </a:t>
            </a:r>
            <a:r>
              <a:rPr lang="en-GB" sz="3100" b="1" dirty="0" smtClean="0">
                <a:latin typeface="+mn-lt"/>
              </a:rPr>
              <a:t/>
            </a:r>
            <a:br>
              <a:rPr lang="en-GB" sz="3100" b="1" dirty="0" smtClean="0">
                <a:latin typeface="+mn-lt"/>
              </a:rPr>
            </a:br>
            <a:r>
              <a:rPr lang="en-GB" sz="3100" b="1" dirty="0" smtClean="0">
                <a:latin typeface="+mn-lt"/>
              </a:rPr>
              <a:t>“e-Government </a:t>
            </a:r>
            <a:r>
              <a:rPr lang="en-GB" sz="3100" b="1" dirty="0" err="1" smtClean="0">
                <a:latin typeface="+mn-lt"/>
              </a:rPr>
              <a:t>dans</a:t>
            </a:r>
            <a:r>
              <a:rPr lang="en-GB" sz="3100" b="1" dirty="0" smtClean="0">
                <a:latin typeface="+mn-lt"/>
              </a:rPr>
              <a:t> la </a:t>
            </a:r>
            <a:r>
              <a:rPr lang="en-GB" sz="3100" b="1" dirty="0" err="1" smtClean="0">
                <a:latin typeface="+mn-lt"/>
              </a:rPr>
              <a:t>sécurité</a:t>
            </a:r>
            <a:r>
              <a:rPr lang="en-GB" sz="3100" b="1" dirty="0" smtClean="0">
                <a:latin typeface="+mn-lt"/>
              </a:rPr>
              <a:t> </a:t>
            </a:r>
            <a:r>
              <a:rPr lang="en-GB" sz="3100" b="1" dirty="0" err="1" smtClean="0">
                <a:latin typeface="+mn-lt"/>
              </a:rPr>
              <a:t>sociale</a:t>
            </a:r>
            <a:r>
              <a:rPr lang="en-GB" sz="3100" b="1" dirty="0" smtClean="0">
                <a:latin typeface="+mn-lt"/>
              </a:rPr>
              <a:t>”</a:t>
            </a:r>
            <a:br>
              <a:rPr lang="en-GB" sz="3100" b="1" dirty="0" smtClean="0">
                <a:latin typeface="+mn-lt"/>
              </a:rPr>
            </a:br>
            <a:r>
              <a:rPr lang="en-GB" sz="3100" i="1" dirty="0" smtClean="0">
                <a:latin typeface="+mn-lt"/>
              </a:rPr>
              <a:t>Rapport au </a:t>
            </a:r>
            <a:r>
              <a:rPr lang="en-GB" sz="3100" i="1" dirty="0" err="1" smtClean="0">
                <a:latin typeface="+mn-lt"/>
              </a:rPr>
              <a:t>Conseil</a:t>
            </a:r>
            <a:r>
              <a:rPr lang="en-GB" sz="3100" i="1" dirty="0" smtClean="0">
                <a:latin typeface="+mn-lt"/>
              </a:rPr>
              <a:t> National du Travail</a:t>
            </a:r>
            <a:br>
              <a:rPr lang="en-GB" sz="3100" i="1" dirty="0" smtClean="0">
                <a:latin typeface="+mn-lt"/>
              </a:rPr>
            </a:br>
            <a:r>
              <a:rPr lang="en-GB" sz="3100" i="1" dirty="0" smtClean="0">
                <a:latin typeface="+mn-lt"/>
              </a:rPr>
              <a:t/>
            </a:r>
            <a:br>
              <a:rPr lang="en-GB" sz="3100" i="1" dirty="0" smtClean="0">
                <a:latin typeface="+mn-lt"/>
              </a:rPr>
            </a:br>
            <a:r>
              <a:rPr lang="en-GB" sz="3100" i="1" dirty="0" smtClean="0">
                <a:latin typeface="+mn-lt"/>
              </a:rPr>
              <a:t>19 </a:t>
            </a:r>
            <a:r>
              <a:rPr lang="en-GB" sz="3100" i="1" dirty="0" err="1" smtClean="0">
                <a:latin typeface="+mn-lt"/>
              </a:rPr>
              <a:t>décembre</a:t>
            </a:r>
            <a:r>
              <a:rPr lang="en-GB" sz="3100" i="1" dirty="0" smtClean="0">
                <a:latin typeface="+mn-lt"/>
              </a:rPr>
              <a:t> 2018 </a:t>
            </a:r>
            <a:r>
              <a:rPr lang="en-GB" sz="3100" i="1" dirty="0">
                <a:latin typeface="+mn-lt"/>
              </a:rPr>
              <a:t/>
            </a:r>
            <a:br>
              <a:rPr lang="en-GB" sz="3100" i="1" dirty="0">
                <a:latin typeface="+mn-lt"/>
              </a:rPr>
            </a:br>
            <a:r>
              <a:rPr lang="en-GB" sz="2700" dirty="0" smtClean="0">
                <a:latin typeface="+mn-lt"/>
              </a:rPr>
              <a:t>                        </a:t>
            </a:r>
            <a:br>
              <a:rPr lang="en-GB" sz="2700" dirty="0" smtClean="0">
                <a:latin typeface="+mn-lt"/>
              </a:rPr>
            </a:br>
            <a:endParaRPr lang="en-GB" sz="27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19250" y="3933056"/>
            <a:ext cx="5617046" cy="1644005"/>
          </a:xfrm>
        </p:spPr>
        <p:txBody>
          <a:bodyPr>
            <a:normAutofit/>
          </a:bodyPr>
          <a:lstStyle/>
          <a:p>
            <a:pPr algn="r"/>
            <a:endParaRPr lang="en-GB" dirty="0">
              <a:latin typeface="+mj-lt"/>
            </a:endParaRPr>
          </a:p>
          <a:p>
            <a:pPr algn="r"/>
            <a:r>
              <a:rPr lang="en-GB" dirty="0" smtClean="0">
                <a:latin typeface="+mj-lt"/>
              </a:rPr>
              <a:t>Madame Dominique </a:t>
            </a:r>
            <a:r>
              <a:rPr lang="en-GB" dirty="0" err="1" smtClean="0">
                <a:latin typeface="+mj-lt"/>
              </a:rPr>
              <a:t>D’Haene</a:t>
            </a:r>
            <a:endParaRPr lang="en-GB" dirty="0" smtClean="0">
              <a:latin typeface="+mj-lt"/>
            </a:endParaRPr>
          </a:p>
          <a:p>
            <a:pPr algn="r"/>
            <a:r>
              <a:rPr lang="en-GB" dirty="0" err="1" smtClean="0">
                <a:latin typeface="+mj-lt"/>
              </a:rPr>
              <a:t>Attachée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Juriste</a:t>
            </a:r>
            <a:endParaRPr lang="en-GB" dirty="0" smtClean="0">
              <a:latin typeface="+mj-lt"/>
            </a:endParaRPr>
          </a:p>
          <a:p>
            <a:pPr algn="r"/>
            <a:r>
              <a:rPr lang="en-GB" dirty="0" smtClean="0">
                <a:latin typeface="+mj-lt"/>
              </a:rPr>
              <a:t>Expert, Direction des Relations </a:t>
            </a:r>
            <a:r>
              <a:rPr lang="en-GB" dirty="0" err="1" smtClean="0">
                <a:latin typeface="+mj-lt"/>
              </a:rPr>
              <a:t>internationales</a:t>
            </a:r>
            <a:r>
              <a:rPr lang="en-GB" i="1" dirty="0" smtClean="0">
                <a:latin typeface="+mj-lt"/>
              </a:rPr>
              <a:t> 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23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5432848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20688"/>
            <a:ext cx="89289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808E"/>
                </a:solidFill>
                <a:latin typeface="+mn-lt"/>
              </a:rPr>
              <a:t>CONCEPT</a:t>
            </a:r>
            <a:r>
              <a:rPr lang="fr-BE" b="1" dirty="0">
                <a:solidFill>
                  <a:srgbClr val="00808E"/>
                </a:solidFill>
                <a:latin typeface="+mn-lt"/>
              </a:rPr>
              <a:t/>
            </a:r>
            <a:br>
              <a:rPr lang="fr-BE" b="1" dirty="0">
                <a:solidFill>
                  <a:srgbClr val="00808E"/>
                </a:solidFill>
                <a:latin typeface="+mn-lt"/>
              </a:rPr>
            </a:br>
            <a:endParaRPr lang="fr-BE" dirty="0">
              <a:latin typeface="+mn-lt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184576"/>
          </a:xfrm>
        </p:spPr>
        <p:txBody>
          <a:bodyPr>
            <a:normAutofit lnSpcReduction="10000"/>
          </a:bodyPr>
          <a:lstStyle/>
          <a:p>
            <a:r>
              <a:rPr lang="fr-BE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Objectifs ?</a:t>
            </a:r>
          </a:p>
          <a:p>
            <a:pPr lvl="2"/>
            <a:r>
              <a:rPr lang="fr-BE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</a:t>
            </a:r>
            <a:r>
              <a:rPr lang="fr-FR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changes harmonisés et requis 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plus rapides, efficaces et fiables entre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les organismes de sécurité 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sociale, avec la garantie d’aboutir à destination ! </a:t>
            </a:r>
          </a:p>
          <a:p>
            <a:pPr marL="914400" lvl="2" indent="0">
              <a:buNone/>
            </a:pPr>
            <a:endParaRPr lang="fr-FR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</a:t>
            </a:r>
            <a:r>
              <a:rPr lang="fr-FR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onnées</a:t>
            </a:r>
            <a:r>
              <a:rPr lang="fr-FR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strictement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confidentielles 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respect des normes les plus récentes en matière de sécurité 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informatique)</a:t>
            </a:r>
          </a:p>
          <a:p>
            <a:pPr marL="914400" lvl="2" indent="0">
              <a:buNone/>
            </a:pP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Allégeant les charges administratives 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des institutions de sécurité sociale</a:t>
            </a:r>
          </a:p>
          <a:p>
            <a:pPr lvl="3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Moins d’utilisation et d’envoi de documents papier (frais encodage, envois recommandés)</a:t>
            </a:r>
          </a:p>
          <a:p>
            <a:pPr marL="914400" lvl="2" indent="0">
              <a:buNone/>
            </a:pPr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Permettant un </a:t>
            </a:r>
            <a:r>
              <a:rPr lang="fr-BE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exercice plus rapide des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droits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et 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arantissant une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meilleure continuité du bénéfice 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leurs droits de sécurité sociale aux citoyens qui 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circulent librement 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au sein de l’Union européenne</a:t>
            </a:r>
          </a:p>
          <a:p>
            <a:pPr lvl="2"/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Sans négliger la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promesse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d’un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outil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redoutable dans la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lutte contre la fraude et les erreurs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(qualité, fiabilité, lisibilité, accessibilité des données échangées)</a:t>
            </a: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914400" lvl="2" indent="0">
              <a:buNone/>
            </a:pPr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fr-BE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47248"/>
            <a:ext cx="103561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808E"/>
                </a:solidFill>
                <a:latin typeface="+mn-lt"/>
              </a:rPr>
              <a:t>PRATIQUE</a:t>
            </a:r>
            <a:endParaRPr lang="fr-BE" dirty="0">
              <a:solidFill>
                <a:srgbClr val="00808E"/>
              </a:solidFill>
              <a:latin typeface="+mn-lt"/>
            </a:endParaRPr>
          </a:p>
        </p:txBody>
      </p:sp>
      <p:pic>
        <p:nvPicPr>
          <p:cNvPr id="4" name="Afbeelding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218488" cy="325331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1944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700" b="1" dirty="0" smtClean="0">
                <a:solidFill>
                  <a:srgbClr val="00808E"/>
                </a:solidFill>
                <a:latin typeface="+mj-lt"/>
              </a:rPr>
              <a:t>PRATIQUE</a:t>
            </a:r>
            <a:br>
              <a:rPr lang="fr-BE" sz="2700" b="1" dirty="0" smtClean="0">
                <a:solidFill>
                  <a:srgbClr val="00808E"/>
                </a:solidFill>
                <a:latin typeface="+mj-lt"/>
              </a:rPr>
            </a:br>
            <a:r>
              <a:rPr lang="fr-BE" b="1" dirty="0">
                <a:solidFill>
                  <a:srgbClr val="00808E"/>
                </a:solidFill>
              </a:rPr>
              <a:t/>
            </a:r>
            <a:br>
              <a:rPr lang="fr-BE" b="1" dirty="0">
                <a:solidFill>
                  <a:srgbClr val="00808E"/>
                </a:solidFill>
              </a:rPr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696"/>
            <a:ext cx="8229600" cy="4896640"/>
          </a:xfrm>
        </p:spPr>
        <p:txBody>
          <a:bodyPr>
            <a:normAutofit fontScale="85000" lnSpcReduction="10000"/>
          </a:bodyPr>
          <a:lstStyle/>
          <a:p>
            <a:r>
              <a:rPr lang="fr-BE" sz="2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Coordination de l’implémentation au niveau belge : </a:t>
            </a:r>
          </a:p>
          <a:p>
            <a:pPr lvl="1" algn="just"/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installation </a:t>
            </a:r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Access Point 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(unique) : BCSS</a:t>
            </a:r>
          </a:p>
          <a:p>
            <a:pPr marL="457200" lvl="1" indent="0" algn="just">
              <a:buNone/>
            </a:pPr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analyse </a:t>
            </a:r>
            <a:r>
              <a:rPr lang="fr-BE" sz="19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des </a:t>
            </a:r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flux/scénarios (122 «BUC»*) de </a:t>
            </a:r>
            <a:r>
              <a:rPr lang="fr-BE" sz="19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documents électroniques </a:t>
            </a:r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standardisés     (300 «SED»*) 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afin 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d'assurer le respect des processus opérationnels transfrontaliers et de permettre une configuration correcte de la partie technique </a:t>
            </a:r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mise 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en place d’une passerelle technique nationale qui vise à faciliter le </a:t>
            </a:r>
            <a:r>
              <a:rPr lang="fr-BE" sz="19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routage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intelligent des 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messages sur base d’un répertoire défini par la Commission européenne </a:t>
            </a:r>
          </a:p>
          <a:p>
            <a:pPr lvl="1" algn="just"/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création des </a:t>
            </a:r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architectures techniques* permettant </a:t>
            </a:r>
            <a:r>
              <a:rPr lang="fr-BE" sz="19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aux institutions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de se connecter 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façon optimale au 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système 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EESSI sans 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trop de fonctionnalités 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complexes pour les utilisateurs au sein des IPSS</a:t>
            </a:r>
            <a:r>
              <a:rPr lang="fr-BE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  </a:t>
            </a:r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pilotage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et </a:t>
            </a:r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coordination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du projet en Belgique sous les angles « business » et « technique » (vision globale et sectorielle)</a:t>
            </a:r>
          </a:p>
          <a:p>
            <a:pPr marL="457200" lvl="1" indent="0" algn="just">
              <a:buNone/>
            </a:pPr>
            <a:endParaRPr lang="fr-BE" sz="19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« </a:t>
            </a:r>
            <a:r>
              <a:rPr lang="fr-BE" sz="19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First </a:t>
            </a:r>
            <a:r>
              <a:rPr lang="fr-BE" sz="19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mover</a:t>
            </a:r>
            <a:r>
              <a:rPr lang="fr-BE" sz="19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» </a:t>
            </a:r>
          </a:p>
          <a:p>
            <a:pPr algn="just"/>
            <a:endParaRPr lang="fr-B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578" y="260648"/>
            <a:ext cx="1638837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54736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808E"/>
                </a:solidFill>
                <a:latin typeface="+mj-lt"/>
              </a:rPr>
              <a:t/>
            </a:r>
            <a:br>
              <a:rPr lang="fr-BE" b="1" dirty="0">
                <a:solidFill>
                  <a:srgbClr val="00808E"/>
                </a:solidFill>
                <a:latin typeface="+mj-lt"/>
              </a:rPr>
            </a:br>
            <a:endParaRPr lang="fr-BE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r-BE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fr-BE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endParaRPr lang="fr-BE" b="1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fr-BE" b="1" dirty="0">
                <a:solidFill>
                  <a:schemeClr val="tx1">
                    <a:lumMod val="50000"/>
                  </a:schemeClr>
                </a:solidFill>
              </a:rPr>
              <a:t>SED « </a:t>
            </a:r>
            <a:r>
              <a:rPr lang="fr-BE" b="1" dirty="0" err="1">
                <a:solidFill>
                  <a:schemeClr val="tx1">
                    <a:lumMod val="50000"/>
                  </a:schemeClr>
                </a:solidFill>
              </a:rPr>
              <a:t>Structured</a:t>
            </a:r>
            <a:r>
              <a:rPr lang="fr-BE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BE" b="1" dirty="0" err="1">
                <a:solidFill>
                  <a:schemeClr val="tx1">
                    <a:lumMod val="50000"/>
                  </a:schemeClr>
                </a:solidFill>
              </a:rPr>
              <a:t>Electronic</a:t>
            </a:r>
            <a:r>
              <a:rPr lang="fr-BE" b="1" dirty="0">
                <a:solidFill>
                  <a:schemeClr val="tx1">
                    <a:lumMod val="50000"/>
                  </a:schemeClr>
                </a:solidFill>
              </a:rPr>
              <a:t> Document »</a:t>
            </a:r>
          </a:p>
          <a:p>
            <a:pPr lvl="2" algn="just"/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Document dont la structure unique est définie pour permettre 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l’échange électronique harmonisé 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des messages requis pour l’application des règles de coordination entre les Etats membres au travers de la plateforme EESSI.  </a:t>
            </a:r>
            <a:endParaRPr lang="fr-BE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914400" lvl="2" indent="0">
              <a:buNone/>
            </a:pPr>
            <a:endParaRPr lang="fr-BE" b="1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BUC « Business Use Case »</a:t>
            </a: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Scénario opérationnel / Flux construit pour permettre l’échange des SED « </a:t>
            </a:r>
            <a:r>
              <a:rPr lang="fr-BE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step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by </a:t>
            </a:r>
            <a:r>
              <a:rPr lang="fr-BE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step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 » au travers de la plateforme EESSI et partant l’application des règles de coordination dans les dossiers concrets.</a:t>
            </a:r>
          </a:p>
          <a:p>
            <a:pPr marL="914400" lvl="2" indent="0">
              <a:buNone/>
            </a:pP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endParaRPr lang="fr-BE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324726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28650" y="2911441"/>
            <a:ext cx="1222513" cy="108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ACCESS POINT </a:t>
            </a:r>
            <a:r>
              <a:rPr lang="nl-BE" dirty="0" smtClean="0"/>
              <a:t>(BCSS)</a:t>
            </a:r>
            <a:endParaRPr lang="nl-BE" dirty="0"/>
          </a:p>
        </p:txBody>
      </p:sp>
      <p:sp>
        <p:nvSpPr>
          <p:cNvPr id="5" name="Ovaal 4"/>
          <p:cNvSpPr/>
          <p:nvPr/>
        </p:nvSpPr>
        <p:spPr>
          <a:xfrm>
            <a:off x="4873279" y="145558"/>
            <a:ext cx="1744319" cy="1608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RINA</a:t>
            </a:r>
          </a:p>
        </p:txBody>
      </p:sp>
      <p:sp>
        <p:nvSpPr>
          <p:cNvPr id="6" name="Ovaal 5"/>
          <p:cNvSpPr/>
          <p:nvPr/>
        </p:nvSpPr>
        <p:spPr>
          <a:xfrm>
            <a:off x="4866998" y="2553675"/>
            <a:ext cx="1750600" cy="17090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National Application</a:t>
            </a:r>
          </a:p>
        </p:txBody>
      </p:sp>
      <p:sp>
        <p:nvSpPr>
          <p:cNvPr id="8" name="Ovaal 7"/>
          <p:cNvSpPr/>
          <p:nvPr/>
        </p:nvSpPr>
        <p:spPr>
          <a:xfrm>
            <a:off x="4918005" y="4869160"/>
            <a:ext cx="1699592" cy="16748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Mixed </a:t>
            </a:r>
            <a:r>
              <a:rPr lang="nl-BE" dirty="0" smtClean="0"/>
              <a:t>solution</a:t>
            </a:r>
            <a:endParaRPr lang="nl-BE" dirty="0"/>
          </a:p>
        </p:txBody>
      </p:sp>
      <p:sp>
        <p:nvSpPr>
          <p:cNvPr id="9" name="Gelijkbenige driehoek 8"/>
          <p:cNvSpPr/>
          <p:nvPr/>
        </p:nvSpPr>
        <p:spPr>
          <a:xfrm>
            <a:off x="2037437" y="2354933"/>
            <a:ext cx="2151565" cy="1484243"/>
          </a:xfrm>
          <a:prstGeom prst="triangle">
            <a:avLst>
              <a:gd name="adj" fmla="val 51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National Gateway</a:t>
            </a:r>
          </a:p>
        </p:txBody>
      </p:sp>
      <p:cxnSp>
        <p:nvCxnSpPr>
          <p:cNvPr id="11" name="Rechte verbindingslijn 10"/>
          <p:cNvCxnSpPr>
            <a:stCxn id="5" idx="2"/>
          </p:cNvCxnSpPr>
          <p:nvPr/>
        </p:nvCxnSpPr>
        <p:spPr>
          <a:xfrm flipH="1">
            <a:off x="1873526" y="949895"/>
            <a:ext cx="2999753" cy="25064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9" idx="1"/>
            <a:endCxn id="4" idx="3"/>
          </p:cNvCxnSpPr>
          <p:nvPr/>
        </p:nvCxnSpPr>
        <p:spPr>
          <a:xfrm flipH="1">
            <a:off x="1851163" y="3097055"/>
            <a:ext cx="739796" cy="3593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stCxn id="6" idx="2"/>
            <a:endCxn id="9" idx="5"/>
          </p:cNvCxnSpPr>
          <p:nvPr/>
        </p:nvCxnSpPr>
        <p:spPr>
          <a:xfrm flipH="1" flipV="1">
            <a:off x="3666742" y="3097055"/>
            <a:ext cx="1200256" cy="31117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8" idx="2"/>
            <a:endCxn id="4" idx="3"/>
          </p:cNvCxnSpPr>
          <p:nvPr/>
        </p:nvCxnSpPr>
        <p:spPr>
          <a:xfrm flipH="1" flipV="1">
            <a:off x="1851163" y="3456368"/>
            <a:ext cx="3066842" cy="22502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5" idx="3"/>
            <a:endCxn id="9" idx="5"/>
          </p:cNvCxnSpPr>
          <p:nvPr/>
        </p:nvCxnSpPr>
        <p:spPr>
          <a:xfrm flipH="1">
            <a:off x="3666742" y="1518645"/>
            <a:ext cx="1461987" cy="15784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>
            <a:stCxn id="8" idx="1"/>
            <a:endCxn id="9" idx="5"/>
          </p:cNvCxnSpPr>
          <p:nvPr/>
        </p:nvCxnSpPr>
        <p:spPr>
          <a:xfrm flipH="1" flipV="1">
            <a:off x="3666742" y="3097055"/>
            <a:ext cx="1500162" cy="201738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10282"/>
              </p:ext>
            </p:extLst>
          </p:nvPr>
        </p:nvGraphicFramePr>
        <p:xfrm>
          <a:off x="179512" y="404664"/>
          <a:ext cx="18002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133372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ARCHITECTURES</a:t>
                      </a:r>
                      <a:endParaRPr lang="fr-B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CBD1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3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700" b="1" dirty="0" smtClean="0">
                <a:solidFill>
                  <a:srgbClr val="00808E"/>
                </a:solidFill>
                <a:latin typeface="+mj-lt"/>
              </a:rPr>
              <a:t>PRATIQUE</a:t>
            </a:r>
            <a:br>
              <a:rPr lang="fr-BE" sz="2700" b="1" dirty="0" smtClean="0">
                <a:solidFill>
                  <a:srgbClr val="00808E"/>
                </a:solidFill>
                <a:latin typeface="+mj-lt"/>
              </a:rPr>
            </a:br>
            <a:r>
              <a:rPr lang="fr-BE" b="1" dirty="0">
                <a:solidFill>
                  <a:srgbClr val="00808E"/>
                </a:solidFill>
              </a:rPr>
              <a:t/>
            </a:r>
            <a:br>
              <a:rPr lang="fr-BE" b="1" dirty="0">
                <a:solidFill>
                  <a:srgbClr val="00808E"/>
                </a:solidFill>
              </a:rPr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Coordination </a:t>
            </a: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de l’implémentation à l’ONSS </a:t>
            </a: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Quels secteurs ?</a:t>
            </a:r>
            <a:endParaRPr lang="fr-BE" sz="24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Législation applicable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2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Recouvrement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fr-BE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Soins de 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santé</a:t>
            </a:r>
          </a:p>
          <a:p>
            <a:pPr lvl="2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Allocations familiales</a:t>
            </a:r>
          </a:p>
          <a:p>
            <a:pPr lvl="2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Pensions</a:t>
            </a:r>
          </a:p>
          <a:p>
            <a:pPr lvl="2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Chômage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fr-BE" sz="1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54736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 descr="C:\Users\4795\AppData\Local\Microsoft\Windows\Temporary Internet Files\Content.Outlook\8ATBEMOL\1920x1080_logo_green_portrai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06" y="1502720"/>
            <a:ext cx="13660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associé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47461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808E"/>
                </a:solidFill>
                <a:latin typeface="+mn-lt"/>
              </a:rPr>
              <a:t>PRATIQUE</a:t>
            </a:r>
            <a:br>
              <a:rPr lang="fr-BE" b="1" dirty="0">
                <a:solidFill>
                  <a:srgbClr val="00808E"/>
                </a:solidFill>
                <a:latin typeface="+mn-lt"/>
              </a:rPr>
            </a:br>
            <a:endParaRPr lang="fr-BE" dirty="0">
              <a:latin typeface="+mn-lt"/>
            </a:endParaRP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18488" cy="518457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ONSS : « 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Pilote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» pour la «</a:t>
            </a:r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législation applicable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 »</a:t>
            </a:r>
          </a:p>
          <a:p>
            <a:pPr lvl="2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Participation active au projet depuis 2009 (membre groupe d’experts par secteur organisé au sein de la Commission européenne)</a:t>
            </a:r>
          </a:p>
          <a:p>
            <a:pPr lvl="2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Expertise applications informatiques pour l’application des règlements de coordination (législation applicable) : GOTOT-WABRO</a:t>
            </a:r>
          </a:p>
          <a:p>
            <a:pPr lvl="2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Participation à la procédure de co-financement lancée par la Commission européenne</a:t>
            </a:r>
          </a:p>
          <a:p>
            <a:pPr marL="914400" lvl="2" indent="0">
              <a:buNone/>
            </a:pPr>
            <a:endParaRPr lang="fr-BE" sz="18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Comment 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2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National application</a:t>
            </a:r>
          </a:p>
          <a:p>
            <a:pPr lvl="2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Soutien hiérarchique</a:t>
            </a:r>
            <a:endParaRPr lang="fr-BE" sz="18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2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Collaboration prioritaire avec l’équipe </a:t>
            </a:r>
            <a:r>
              <a:rPr lang="fr-BE" sz="1800" dirty="0" err="1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BelEESSI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(SPF Sécurité Sociale-BCSS)</a:t>
            </a:r>
            <a:endParaRPr lang="fr-BE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67071"/>
            <a:ext cx="1998685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 descr="C:\Users\4795\AppData\Local\Microsoft\Windows\Temporary Internet Files\Content.Outlook\8ATBEMOL\1920x1080_logo_green_portrai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8760"/>
            <a:ext cx="1221745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2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808E"/>
                </a:solidFill>
                <a:latin typeface="+mn-lt"/>
              </a:rPr>
              <a:t>PLANNING </a:t>
            </a:r>
            <a:endParaRPr lang="fr-BE" dirty="0">
              <a:solidFill>
                <a:srgbClr val="00808E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184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3367"/>
            <a:ext cx="198400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solidFill>
                  <a:srgbClr val="00808E"/>
                </a:solidFill>
                <a:latin typeface="+mj-lt"/>
              </a:rPr>
              <a:t>PLANNING </a:t>
            </a:r>
            <a:endParaRPr lang="fr-BE" dirty="0"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76760"/>
            <a:ext cx="8229600" cy="4176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BE" dirty="0" smtClean="0">
                <a:latin typeface="+mn-lt"/>
              </a:rPr>
              <a:t>Des </a:t>
            </a:r>
            <a:r>
              <a:rPr lang="fr-BE" b="1" dirty="0" smtClean="0">
                <a:latin typeface="+mn-lt"/>
              </a:rPr>
              <a:t>plannings non définitifs </a:t>
            </a:r>
            <a:r>
              <a:rPr lang="fr-BE" dirty="0" smtClean="0">
                <a:latin typeface="+mn-lt"/>
              </a:rPr>
              <a:t>sont définis en collaboration étroite avec les chefs de projet ONSS et l’équipe </a:t>
            </a:r>
            <a:r>
              <a:rPr lang="fr-BE" dirty="0" err="1" smtClean="0">
                <a:latin typeface="+mn-lt"/>
              </a:rPr>
              <a:t>BelEESSI</a:t>
            </a:r>
            <a:r>
              <a:rPr lang="fr-BE" dirty="0" smtClean="0">
                <a:latin typeface="+mn-lt"/>
              </a:rPr>
              <a:t> pour l’ensemble des flux tous secteurs confondus pour atteindre la deadline européenne</a:t>
            </a:r>
          </a:p>
          <a:p>
            <a:pPr algn="just"/>
            <a:r>
              <a:rPr lang="fr-BE" dirty="0" smtClean="0">
                <a:latin typeface="+mn-lt"/>
              </a:rPr>
              <a:t>En fonction de </a:t>
            </a:r>
            <a:r>
              <a:rPr lang="fr-BE" b="1" dirty="0" smtClean="0">
                <a:latin typeface="+mn-lt"/>
              </a:rPr>
              <a:t>l’évolution des déploiements techniques </a:t>
            </a:r>
            <a:r>
              <a:rPr lang="fr-BE" dirty="0" smtClean="0">
                <a:latin typeface="+mn-lt"/>
              </a:rPr>
              <a:t>et des </a:t>
            </a:r>
            <a:r>
              <a:rPr lang="fr-BE" b="1" dirty="0" smtClean="0">
                <a:latin typeface="+mn-lt"/>
              </a:rPr>
              <a:t>expertises acquises</a:t>
            </a:r>
            <a:r>
              <a:rPr lang="fr-BE" dirty="0" smtClean="0">
                <a:latin typeface="+mn-lt"/>
              </a:rPr>
              <a:t> dans les secteurs « Pilote » (tests en BE et avec des Etats membres partenaires)</a:t>
            </a:r>
          </a:p>
          <a:p>
            <a:pPr algn="just"/>
            <a:r>
              <a:rPr lang="fr-BE" dirty="0" smtClean="0">
                <a:latin typeface="+mn-lt"/>
              </a:rPr>
              <a:t>S’agissant d’un </a:t>
            </a:r>
            <a:r>
              <a:rPr lang="fr-BE" b="1" dirty="0" smtClean="0">
                <a:latin typeface="+mn-lt"/>
              </a:rPr>
              <a:t>projet en étapes </a:t>
            </a:r>
            <a:r>
              <a:rPr lang="fr-BE" dirty="0" smtClean="0">
                <a:latin typeface="+mn-lt"/>
              </a:rPr>
              <a:t>(réunions très régulières de suivi, documentation partagée via « </a:t>
            </a:r>
            <a:r>
              <a:rPr lang="fr-BE" dirty="0" err="1" smtClean="0">
                <a:latin typeface="+mn-lt"/>
              </a:rPr>
              <a:t>Sharepoint</a:t>
            </a:r>
            <a:r>
              <a:rPr lang="fr-BE" dirty="0" smtClean="0">
                <a:latin typeface="+mn-lt"/>
              </a:rPr>
              <a:t> », formations « train-the-trainer » organisées par la Commission européenne)</a:t>
            </a:r>
          </a:p>
          <a:p>
            <a:pPr marL="0" indent="0" algn="just">
              <a:buNone/>
            </a:pPr>
            <a:endParaRPr lang="fr-BE" dirty="0">
              <a:latin typeface="+mn-lt"/>
            </a:endParaRPr>
          </a:p>
          <a:p>
            <a:pPr marL="914400" lvl="2" indent="0" algn="just">
              <a:buNone/>
            </a:pPr>
            <a:r>
              <a:rPr lang="fr-BE" dirty="0">
                <a:latin typeface="+mn-lt"/>
              </a:rPr>
              <a:t>	</a:t>
            </a:r>
            <a:r>
              <a:rPr lang="fr-BE" sz="1900" dirty="0" smtClean="0">
                <a:latin typeface="+mj-lt"/>
              </a:rPr>
              <a:t>Des plannings sont également déjà prévus pour la </a:t>
            </a:r>
            <a:r>
              <a:rPr lang="fr-BE" sz="1900" b="1" dirty="0" smtClean="0">
                <a:latin typeface="+mj-lt"/>
              </a:rPr>
              <a:t>formation</a:t>
            </a:r>
            <a:r>
              <a:rPr lang="fr-BE" sz="1900" dirty="0" smtClean="0">
                <a:latin typeface="+mj-lt"/>
              </a:rPr>
              <a:t> </a:t>
            </a:r>
            <a:r>
              <a:rPr lang="fr-BE" sz="1900" i="1" dirty="0" smtClean="0">
                <a:latin typeface="+mj-lt"/>
              </a:rPr>
              <a:t>in 	due time</a:t>
            </a:r>
            <a:r>
              <a:rPr lang="fr-BE" sz="1900" dirty="0" smtClean="0">
                <a:latin typeface="+mj-lt"/>
              </a:rPr>
              <a:t> à l’Office des collaborateurs amenés à utiliser les 	applications actuelles adaptées pour intégrer EESSI </a:t>
            </a:r>
            <a:r>
              <a:rPr lang="fr-BE" sz="1900" dirty="0">
                <a:latin typeface="+mj-lt"/>
              </a:rPr>
              <a:t>dans </a:t>
            </a:r>
            <a:r>
              <a:rPr lang="fr-BE" sz="1900" dirty="0" smtClean="0">
                <a:latin typeface="+mj-lt"/>
              </a:rPr>
              <a:t>leur 	</a:t>
            </a:r>
            <a:r>
              <a:rPr lang="fr-BE" sz="1900" i="1" dirty="0" err="1" smtClean="0">
                <a:latin typeface="+mj-lt"/>
              </a:rPr>
              <a:t>day</a:t>
            </a:r>
            <a:r>
              <a:rPr lang="fr-BE" sz="1900" i="1" dirty="0" smtClean="0">
                <a:latin typeface="+mj-lt"/>
              </a:rPr>
              <a:t>-to-</a:t>
            </a:r>
            <a:r>
              <a:rPr lang="fr-BE" sz="1900" i="1" dirty="0" err="1" smtClean="0">
                <a:latin typeface="+mj-lt"/>
              </a:rPr>
              <a:t>day</a:t>
            </a:r>
            <a:r>
              <a:rPr lang="fr-BE" sz="1900" i="1" dirty="0" smtClean="0">
                <a:latin typeface="+mj-lt"/>
              </a:rPr>
              <a:t> </a:t>
            </a:r>
            <a:r>
              <a:rPr lang="fr-BE" sz="1900" i="1" dirty="0" err="1">
                <a:latin typeface="+mj-lt"/>
              </a:rPr>
              <a:t>work</a:t>
            </a:r>
            <a:r>
              <a:rPr lang="fr-BE" sz="1900" dirty="0">
                <a:latin typeface="+mj-lt"/>
              </a:rPr>
              <a:t> </a:t>
            </a:r>
            <a:r>
              <a:rPr lang="fr-BE" sz="1900" dirty="0" smtClean="0">
                <a:latin typeface="+mj-lt"/>
              </a:rPr>
              <a:t> mais aussi pour la </a:t>
            </a:r>
            <a:r>
              <a:rPr lang="fr-BE" sz="1900" b="1" dirty="0" smtClean="0">
                <a:latin typeface="+mj-lt"/>
              </a:rPr>
              <a:t>communication sur le projet</a:t>
            </a:r>
            <a:endParaRPr lang="fr-BE" sz="19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547366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85184"/>
            <a:ext cx="1112734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:\Users\4795\AppData\Local\Microsoft\Windows\Temporary Internet Files\Content.Outlook\8ATBEMOL\1920x1080_logo_green_portrai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224000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8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1" y="3645023"/>
            <a:ext cx="6082952" cy="1756495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808E"/>
                </a:solidFill>
                <a:latin typeface="+mn-lt"/>
              </a:rPr>
              <a:t>EESSI</a:t>
            </a:r>
            <a:endParaRPr lang="en-GB" sz="9600" dirty="0">
              <a:solidFill>
                <a:srgbClr val="0080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73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 descr="Chronomètre">
            <a:extLst>
              <a:ext uri="{FF2B5EF4-FFF2-40B4-BE49-F238E27FC236}">
                <a16:creationId xmlns="" xmlns:a16="http://schemas.microsoft.com/office/drawing/2014/main" id="{614DB885-8759-4D37-9902-310BA8FDD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1880" y="124222"/>
            <a:ext cx="1862023" cy="17663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6A92F6B-DBBC-4BA8-8A61-0F970288098E}"/>
              </a:ext>
            </a:extLst>
          </p:cNvPr>
          <p:cNvSpPr txBox="1"/>
          <p:nvPr/>
        </p:nvSpPr>
        <p:spPr>
          <a:xfrm>
            <a:off x="1423129" y="1877518"/>
            <a:ext cx="61047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</a:rPr>
              <a:t>KEEP </a:t>
            </a:r>
          </a:p>
          <a:p>
            <a:pPr algn="ctr"/>
            <a:r>
              <a:rPr lang="en-US" sz="6000" b="1" dirty="0">
                <a:solidFill>
                  <a:prstClr val="white"/>
                </a:solidFill>
              </a:rPr>
              <a:t>CALM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and</a:t>
            </a:r>
          </a:p>
          <a:p>
            <a:pPr algn="ctr"/>
            <a:r>
              <a:rPr lang="en-US" sz="6000" b="1" dirty="0">
                <a:solidFill>
                  <a:prstClr val="white"/>
                </a:solidFill>
              </a:rPr>
              <a:t>GO </a:t>
            </a:r>
          </a:p>
          <a:p>
            <a:pPr algn="ctr"/>
            <a:r>
              <a:rPr lang="en-US" sz="6000" b="1" dirty="0">
                <a:solidFill>
                  <a:prstClr val="white"/>
                </a:solidFill>
              </a:rPr>
              <a:t>in EESSI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FA0E9D9F-D8BF-47F9-A4C9-04CA76E5AA75}"/>
              </a:ext>
            </a:extLst>
          </p:cNvPr>
          <p:cNvSpPr txBox="1"/>
          <p:nvPr/>
        </p:nvSpPr>
        <p:spPr>
          <a:xfrm>
            <a:off x="2431951" y="214370"/>
            <a:ext cx="610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                    195 </a:t>
            </a:r>
            <a:r>
              <a:rPr lang="en-US" sz="3200" b="1" dirty="0" err="1" smtClean="0">
                <a:solidFill>
                  <a:prstClr val="white"/>
                </a:solidFill>
              </a:rPr>
              <a:t>jours</a:t>
            </a:r>
            <a:r>
              <a:rPr lang="en-US" sz="3200" b="1" dirty="0" smtClean="0">
                <a:solidFill>
                  <a:prstClr val="white"/>
                </a:solidFill>
              </a:rPr>
              <a:t>…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7B0C-4D89-4841-838B-DA3A4B1746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BE" altLang="fr-FR" b="1" dirty="0">
                <a:solidFill>
                  <a:srgbClr val="00808E"/>
                </a:solidFill>
                <a:latin typeface="+mn-lt"/>
              </a:rPr>
              <a:t/>
            </a:r>
            <a:br>
              <a:rPr lang="fr-BE" altLang="fr-FR" b="1" dirty="0">
                <a:solidFill>
                  <a:srgbClr val="00808E"/>
                </a:solidFill>
                <a:latin typeface="+mn-lt"/>
              </a:rPr>
            </a:br>
            <a:endParaRPr lang="fr-BE" b="1" dirty="0">
              <a:solidFill>
                <a:srgbClr val="00808E"/>
              </a:solidFill>
              <a:latin typeface="+mn-lt"/>
            </a:endParaRPr>
          </a:p>
        </p:txBody>
      </p:sp>
      <p:pic>
        <p:nvPicPr>
          <p:cNvPr id="1026" name="Picture 2" descr="Résultat de recherche d'images pour &quot;merci à vos question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73" y="764704"/>
            <a:ext cx="7103999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92DB5-6842-459A-902C-C8E9A2750F40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5627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19250" y="3573016"/>
            <a:ext cx="5113338" cy="2004045"/>
          </a:xfrm>
        </p:spPr>
        <p:txBody>
          <a:bodyPr>
            <a:normAutofit fontScale="70000" lnSpcReduction="20000"/>
          </a:bodyPr>
          <a:lstStyle/>
          <a:p>
            <a:r>
              <a:rPr lang="en-GB" sz="3100" dirty="0" err="1" smtClean="0"/>
              <a:t>Restant</a:t>
            </a:r>
            <a:r>
              <a:rPr lang="en-GB" sz="3100" dirty="0" smtClean="0"/>
              <a:t> à </a:t>
            </a:r>
            <a:r>
              <a:rPr lang="en-GB" sz="3100" dirty="0" err="1" smtClean="0"/>
              <a:t>votre</a:t>
            </a:r>
            <a:r>
              <a:rPr lang="en-GB" sz="3100" dirty="0" smtClean="0"/>
              <a:t> </a:t>
            </a:r>
            <a:r>
              <a:rPr lang="en-GB" sz="3100" dirty="0" err="1" smtClean="0"/>
              <a:t>entière</a:t>
            </a:r>
            <a:r>
              <a:rPr lang="en-GB" sz="3100" dirty="0" smtClean="0"/>
              <a:t> disposition,</a:t>
            </a:r>
          </a:p>
          <a:p>
            <a:endParaRPr lang="en-GB" sz="3100" dirty="0" smtClean="0"/>
          </a:p>
          <a:p>
            <a:r>
              <a:rPr lang="en-GB" sz="2800" dirty="0" smtClean="0"/>
              <a:t>Dominique </a:t>
            </a:r>
            <a:r>
              <a:rPr lang="en-GB" sz="2800" dirty="0" err="1" smtClean="0"/>
              <a:t>D’Haene</a:t>
            </a:r>
            <a:endParaRPr lang="en-GB" sz="2800" i="1" dirty="0" smtClean="0"/>
          </a:p>
          <a:p>
            <a:r>
              <a:rPr lang="en-GB" sz="1900" i="1" dirty="0" smtClean="0"/>
              <a:t>Project Manager EESSI ONSS</a:t>
            </a:r>
          </a:p>
          <a:p>
            <a:endParaRPr lang="en-GB" sz="1900" dirty="0" smtClean="0">
              <a:sym typeface="Wingdings"/>
            </a:endParaRPr>
          </a:p>
          <a:p>
            <a:pPr marL="342900" indent="-342900">
              <a:buFont typeface="Wingdings"/>
              <a:buChar char=":"/>
            </a:pPr>
            <a:r>
              <a:rPr lang="en-GB" sz="1900" dirty="0" smtClean="0">
                <a:hlinkClick r:id="rId2"/>
              </a:rPr>
              <a:t>dominique.dhaene@onss.fgov.be</a:t>
            </a:r>
            <a:endParaRPr lang="en-GB" sz="1900" dirty="0" smtClean="0"/>
          </a:p>
          <a:p>
            <a:endParaRPr lang="en-GB" sz="1900" dirty="0" smtClean="0"/>
          </a:p>
          <a:p>
            <a:r>
              <a:rPr lang="en-GB" sz="1900" dirty="0" smtClean="0">
                <a:sym typeface="Wingdings"/>
              </a:rPr>
              <a:t> +32 (</a:t>
            </a:r>
            <a:r>
              <a:rPr lang="en-GB" sz="1900" dirty="0" smtClean="0"/>
              <a:t>0)2 509 29 58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607146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808E"/>
                </a:solidFill>
                <a:latin typeface="+mn-lt"/>
              </a:rPr>
              <a:t>It’s…</a:t>
            </a:r>
            <a:endParaRPr lang="en-GB" sz="9600" dirty="0">
              <a:solidFill>
                <a:srgbClr val="0080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1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808E"/>
                </a:solidFill>
                <a:latin typeface="+mn-lt"/>
              </a:rPr>
              <a:t>EASY !</a:t>
            </a:r>
            <a:endParaRPr lang="en-GB" sz="9600" dirty="0">
              <a:solidFill>
                <a:srgbClr val="0080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1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38" y="3356992"/>
            <a:ext cx="489947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1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808E"/>
                </a:solidFill>
                <a:latin typeface="+mn-lt"/>
              </a:rPr>
              <a:t>PLAN </a:t>
            </a:r>
            <a:br>
              <a:rPr lang="en-GB" b="1" dirty="0" smtClean="0">
                <a:solidFill>
                  <a:srgbClr val="00808E"/>
                </a:solidFill>
                <a:latin typeface="+mn-lt"/>
              </a:rPr>
            </a:br>
            <a:r>
              <a:rPr lang="en-GB" b="1" i="1" dirty="0" smtClean="0">
                <a:solidFill>
                  <a:srgbClr val="00808E"/>
                </a:solidFill>
                <a:latin typeface="+mn-lt"/>
              </a:rPr>
              <a:t>Information de base</a:t>
            </a:r>
            <a:endParaRPr lang="en-GB" b="1" i="1" dirty="0">
              <a:solidFill>
                <a:srgbClr val="00808E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4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CONCEPT</a:t>
            </a:r>
          </a:p>
          <a:p>
            <a:pPr marL="400050" lvl="1" indent="0">
              <a:buNone/>
            </a:pPr>
            <a:endParaRPr lang="en-GB" sz="4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lvl="1" indent="0">
              <a:buNone/>
            </a:pPr>
            <a:r>
              <a:rPr lang="en-GB" sz="4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PRATIQUE</a:t>
            </a:r>
            <a:endParaRPr lang="en-GB" sz="4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543300" lvl="8" indent="0">
              <a:buNone/>
            </a:pPr>
            <a:endParaRPr lang="en-GB" sz="4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3300" lvl="8" indent="0">
              <a:buNone/>
            </a:pPr>
            <a:r>
              <a:rPr lang="en-GB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4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PLANNING</a:t>
            </a:r>
          </a:p>
          <a:p>
            <a:pPr marL="914400" lvl="1" indent="-457200">
              <a:buFont typeface="+mj-lt"/>
              <a:buAutoNum type="arabicPeriod"/>
            </a:pPr>
            <a:endParaRPr lang="en-GB" sz="4400" dirty="0" smtClean="0"/>
          </a:p>
          <a:p>
            <a:pPr marL="914400" lvl="1" indent="-457200">
              <a:buFont typeface="+mj-lt"/>
              <a:buAutoNum type="arabicPeriod"/>
            </a:pPr>
            <a:endParaRPr lang="en-GB" sz="4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86614" cy="15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04664"/>
            <a:ext cx="9071421" cy="1080120"/>
          </a:xfrm>
          <a:noFill/>
        </p:spPr>
        <p:txBody>
          <a:bodyPr lIns="0" tIns="0" rIns="0" bIns="0" anchor="b">
            <a:normAutofit/>
          </a:bodyPr>
          <a:lstStyle/>
          <a:p>
            <a:pPr algn="ctr"/>
            <a:r>
              <a:rPr lang="nl-BE" sz="3200" b="1" i="1" dirty="0" smtClean="0">
                <a:latin typeface="+mn-lt"/>
              </a:rPr>
              <a:t>European </a:t>
            </a:r>
            <a:r>
              <a:rPr lang="nl-BE" sz="3200" b="1" i="1" dirty="0">
                <a:latin typeface="+mn-lt"/>
              </a:rPr>
              <a:t>Exchange of </a:t>
            </a:r>
            <a:r>
              <a:rPr lang="nl-BE" sz="3200" b="1" i="1" dirty="0" err="1">
                <a:latin typeface="+mn-lt"/>
              </a:rPr>
              <a:t>Social</a:t>
            </a:r>
            <a:r>
              <a:rPr lang="nl-BE" sz="3200" b="1" i="1" dirty="0">
                <a:latin typeface="+mn-lt"/>
              </a:rPr>
              <a:t> Security Information</a:t>
            </a:r>
          </a:p>
        </p:txBody>
      </p:sp>
      <p:sp>
        <p:nvSpPr>
          <p:cNvPr id="3379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552" y="3316287"/>
            <a:ext cx="885666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03325" y="2052638"/>
            <a:ext cx="2727325" cy="1612900"/>
          </a:xfrm>
          <a:prstGeom prst="ellipse">
            <a:avLst/>
          </a:prstGeom>
          <a:solidFill>
            <a:srgbClr val="9BBEDC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9" name="Oval 7">
            <a:hlinkClick r:id="rId86" action="ppaction://hlinksldjump"/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688013" y="1952625"/>
            <a:ext cx="2803525" cy="1536700"/>
          </a:xfrm>
          <a:prstGeom prst="ellipse">
            <a:avLst/>
          </a:prstGeom>
          <a:solidFill>
            <a:srgbClr val="9BBEDC"/>
          </a:solidFill>
          <a:ln w="9525" algn="ctr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 anchor="b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0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43250" y="4764088"/>
            <a:ext cx="3332163" cy="1690687"/>
          </a:xfrm>
          <a:prstGeom prst="ellipse">
            <a:avLst/>
          </a:prstGeom>
          <a:solidFill>
            <a:srgbClr val="9BBEDC"/>
          </a:solidFill>
          <a:ln w="9525" algn="ctr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01" name="Oval 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469063" y="4022725"/>
            <a:ext cx="2468562" cy="1646238"/>
          </a:xfrm>
          <a:prstGeom prst="ellipse">
            <a:avLst/>
          </a:prstGeom>
          <a:solidFill>
            <a:srgbClr val="9BBEDC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2" name="Oval 1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950913" y="3846513"/>
            <a:ext cx="2490787" cy="1654175"/>
          </a:xfrm>
          <a:prstGeom prst="ellipse">
            <a:avLst/>
          </a:prstGeom>
          <a:solidFill>
            <a:srgbClr val="9BBEDC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fr-FR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49425" y="3063875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1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9638" y="2387600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2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5" name="Text Box 13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802313" y="5886450"/>
            <a:ext cx="242887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06" name="Text Box 14"/>
          <p:cNvSpPr txBox="1"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202238" y="610076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76925" y="5418138"/>
            <a:ext cx="46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4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08" name="Text Box 16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489450" y="6008688"/>
            <a:ext cx="242888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dirty="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09" name="Text Box 17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783513" y="2749550"/>
            <a:ext cx="242887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0" name="Text Box 18"/>
          <p:cNvSpPr txBox="1"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726363" y="233521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1" name="Text Box 19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443788" y="2986088"/>
            <a:ext cx="242887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2" name="Text Box 20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008813" y="1984375"/>
            <a:ext cx="242887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3" name="Text Box 21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453313" y="2032000"/>
            <a:ext cx="244475" cy="244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4" name="Text Box 22"/>
          <p:cNvSpPr txBox="1"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2185988" y="204946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5" name="Text Box 23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674938" y="2119313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6" name="Text Box 24"/>
          <p:cNvSpPr txBox="1"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698625" y="2292350"/>
            <a:ext cx="242888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7" name="Text Box 25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414713" y="5791200"/>
            <a:ext cx="242887" cy="2365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8" name="Text Box 26"/>
          <p:cNvSpPr txBox="1"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3971925" y="6027738"/>
            <a:ext cx="242888" cy="2365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73950" y="4352925"/>
            <a:ext cx="898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 State 3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20" name="Text Box 28"/>
          <p:cNvSpPr txBox="1"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8355013" y="5100638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21" name="Text Box 29"/>
          <p:cNvSpPr txBox="1"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8393113" y="4586288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22" name="Text Box 30"/>
          <p:cNvSpPr txBox="1"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912100" y="5337175"/>
            <a:ext cx="242888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cxnSp>
        <p:nvCxnSpPr>
          <p:cNvPr id="33823" name="AutoShape 31"/>
          <p:cNvCxnSpPr>
            <a:cxnSpLocks noChangeShapeType="1"/>
            <a:stCxn id="33816" idx="2"/>
            <a:endCxn id="33864" idx="2"/>
          </p:cNvCxnSpPr>
          <p:nvPr>
            <p:custDataLst>
              <p:tags r:id="rId27"/>
            </p:custDataLst>
          </p:nvPr>
        </p:nvCxnSpPr>
        <p:spPr bwMode="auto">
          <a:xfrm>
            <a:off x="1820863" y="2535238"/>
            <a:ext cx="658812" cy="201612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2"/>
          <p:cNvCxnSpPr>
            <a:cxnSpLocks noChangeShapeType="1"/>
            <a:stCxn id="33814" idx="2"/>
            <a:endCxn id="33864" idx="0"/>
          </p:cNvCxnSpPr>
          <p:nvPr>
            <p:custDataLst>
              <p:tags r:id="rId28"/>
            </p:custDataLst>
          </p:nvPr>
        </p:nvCxnSpPr>
        <p:spPr bwMode="auto">
          <a:xfrm>
            <a:off x="2308225" y="2292350"/>
            <a:ext cx="198438" cy="41751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3"/>
          <p:cNvCxnSpPr>
            <a:cxnSpLocks noChangeShapeType="1"/>
            <a:stCxn id="33815" idx="2"/>
            <a:endCxn id="33864" idx="7"/>
          </p:cNvCxnSpPr>
          <p:nvPr>
            <p:custDataLst>
              <p:tags r:id="rId29"/>
            </p:custDataLst>
          </p:nvPr>
        </p:nvCxnSpPr>
        <p:spPr bwMode="auto">
          <a:xfrm flipH="1">
            <a:off x="2525713" y="2362200"/>
            <a:ext cx="271462" cy="355600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4"/>
          <p:cNvCxnSpPr>
            <a:cxnSpLocks noChangeShapeType="1"/>
            <a:stCxn id="33813" idx="2"/>
            <a:endCxn id="33897" idx="6"/>
          </p:cNvCxnSpPr>
          <p:nvPr>
            <p:custDataLst>
              <p:tags r:id="rId30"/>
            </p:custDataLst>
          </p:nvPr>
        </p:nvCxnSpPr>
        <p:spPr bwMode="auto">
          <a:xfrm flipH="1">
            <a:off x="6943725" y="2276475"/>
            <a:ext cx="631825" cy="280988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5"/>
          <p:cNvCxnSpPr>
            <a:cxnSpLocks noChangeShapeType="1"/>
            <a:stCxn id="33810" idx="1"/>
            <a:endCxn id="33897" idx="7"/>
          </p:cNvCxnSpPr>
          <p:nvPr>
            <p:custDataLst>
              <p:tags r:id="rId31"/>
            </p:custDataLst>
          </p:nvPr>
        </p:nvCxnSpPr>
        <p:spPr bwMode="auto">
          <a:xfrm flipH="1">
            <a:off x="6935788" y="2457450"/>
            <a:ext cx="790575" cy="8096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6"/>
          <p:cNvCxnSpPr>
            <a:cxnSpLocks noChangeShapeType="1"/>
            <a:stCxn id="33809" idx="1"/>
            <a:endCxn id="33897" idx="6"/>
          </p:cNvCxnSpPr>
          <p:nvPr>
            <p:custDataLst>
              <p:tags r:id="rId32"/>
            </p:custDataLst>
          </p:nvPr>
        </p:nvCxnSpPr>
        <p:spPr bwMode="auto">
          <a:xfrm flipH="1" flipV="1">
            <a:off x="6943725" y="2557463"/>
            <a:ext cx="839788" cy="31432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37"/>
          <p:cNvCxnSpPr>
            <a:cxnSpLocks noChangeShapeType="1"/>
            <a:stCxn id="33811" idx="1"/>
            <a:endCxn id="33897" idx="5"/>
          </p:cNvCxnSpPr>
          <p:nvPr>
            <p:custDataLst>
              <p:tags r:id="rId33"/>
            </p:custDataLst>
          </p:nvPr>
        </p:nvCxnSpPr>
        <p:spPr bwMode="auto">
          <a:xfrm flipH="1" flipV="1">
            <a:off x="6935788" y="2576513"/>
            <a:ext cx="508000" cy="531812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38"/>
          <p:cNvCxnSpPr>
            <a:cxnSpLocks noChangeShapeType="1"/>
            <a:stCxn id="33817" idx="0"/>
            <a:endCxn id="33853" idx="2"/>
          </p:cNvCxnSpPr>
          <p:nvPr>
            <p:custDataLst>
              <p:tags r:id="rId34"/>
            </p:custDataLst>
          </p:nvPr>
        </p:nvCxnSpPr>
        <p:spPr bwMode="auto">
          <a:xfrm flipV="1">
            <a:off x="3536950" y="5649913"/>
            <a:ext cx="573088" cy="1412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39"/>
          <p:cNvCxnSpPr>
            <a:cxnSpLocks noChangeShapeType="1"/>
            <a:stCxn id="33818" idx="0"/>
            <a:endCxn id="33853" idx="4"/>
          </p:cNvCxnSpPr>
          <p:nvPr>
            <p:custDataLst>
              <p:tags r:id="rId35"/>
            </p:custDataLst>
          </p:nvPr>
        </p:nvCxnSpPr>
        <p:spPr bwMode="auto">
          <a:xfrm flipV="1">
            <a:off x="4094163" y="5676900"/>
            <a:ext cx="42862" cy="350838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40"/>
          <p:cNvCxnSpPr>
            <a:cxnSpLocks noChangeShapeType="1"/>
            <a:stCxn id="33808" idx="0"/>
            <a:endCxn id="33853" idx="5"/>
          </p:cNvCxnSpPr>
          <p:nvPr>
            <p:custDataLst>
              <p:tags r:id="rId36"/>
            </p:custDataLst>
          </p:nvPr>
        </p:nvCxnSpPr>
        <p:spPr bwMode="auto">
          <a:xfrm flipH="1" flipV="1">
            <a:off x="4156075" y="5668963"/>
            <a:ext cx="455613" cy="33972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41"/>
          <p:cNvCxnSpPr>
            <a:cxnSpLocks noChangeShapeType="1"/>
            <a:stCxn id="33806" idx="0"/>
            <a:endCxn id="33855" idx="4"/>
          </p:cNvCxnSpPr>
          <p:nvPr>
            <p:custDataLst>
              <p:tags r:id="rId37"/>
            </p:custDataLst>
          </p:nvPr>
        </p:nvCxnSpPr>
        <p:spPr bwMode="auto">
          <a:xfrm flipH="1" flipV="1">
            <a:off x="5295900" y="5734050"/>
            <a:ext cx="28575" cy="36671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42"/>
          <p:cNvCxnSpPr>
            <a:cxnSpLocks noChangeShapeType="1"/>
            <a:stCxn id="33805" idx="0"/>
            <a:endCxn id="33855" idx="2"/>
          </p:cNvCxnSpPr>
          <p:nvPr>
            <p:custDataLst>
              <p:tags r:id="rId38"/>
            </p:custDataLst>
          </p:nvPr>
        </p:nvCxnSpPr>
        <p:spPr bwMode="auto">
          <a:xfrm flipH="1" flipV="1">
            <a:off x="5268913" y="5707063"/>
            <a:ext cx="655637" cy="1793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43"/>
          <p:cNvCxnSpPr>
            <a:cxnSpLocks noChangeShapeType="1"/>
            <a:stCxn id="33864" idx="5"/>
            <a:endCxn id="33862" idx="3"/>
          </p:cNvCxnSpPr>
          <p:nvPr>
            <p:custDataLst>
              <p:tags r:id="rId39"/>
            </p:custDataLst>
          </p:nvPr>
        </p:nvCxnSpPr>
        <p:spPr bwMode="auto">
          <a:xfrm>
            <a:off x="2525713" y="2755900"/>
            <a:ext cx="738187" cy="3349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6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95563" y="484505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Member</a:t>
            </a:r>
            <a:br>
              <a:rPr lang="en-US" altLang="fr-FR" sz="1000">
                <a:solidFill>
                  <a:srgbClr val="000000"/>
                </a:solidFill>
                <a:cs typeface="Arial" charset="0"/>
              </a:rPr>
            </a:br>
            <a:r>
              <a:rPr lang="en-US" altLang="fr-FR" sz="1000">
                <a:solidFill>
                  <a:srgbClr val="000000"/>
                </a:solidFill>
                <a:cs typeface="Arial" charset="0"/>
              </a:rPr>
              <a:t>State “n”</a:t>
            </a:r>
            <a:endParaRPr lang="en-US" altLang="fr-FR" sz="1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37" name="Text Box 45"/>
          <p:cNvSpPr txBox="1"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2109788" y="5070475"/>
            <a:ext cx="242887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38" name="Text Box 46"/>
          <p:cNvSpPr txBox="1"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1830388" y="4046538"/>
            <a:ext cx="242887" cy="242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sp>
        <p:nvSpPr>
          <p:cNvPr id="33839" name="Text Box 47"/>
          <p:cNvSpPr txBox="1"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1555750" y="5070475"/>
            <a:ext cx="242888" cy="24288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tIns="10800" rIns="54000" bIns="10800" anchor="ctr" anchorCtr="1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solidFill>
                  <a:srgbClr val="000000"/>
                </a:solidFill>
                <a:cs typeface="Arial" charset="0"/>
              </a:rPr>
              <a:t>CI</a:t>
            </a:r>
          </a:p>
        </p:txBody>
      </p:sp>
      <p:cxnSp>
        <p:nvCxnSpPr>
          <p:cNvPr id="33840" name="AutoShape 48"/>
          <p:cNvCxnSpPr>
            <a:cxnSpLocks noChangeShapeType="1"/>
            <a:stCxn id="33839" idx="0"/>
            <a:endCxn id="33843" idx="2"/>
          </p:cNvCxnSpPr>
          <p:nvPr>
            <p:custDataLst>
              <p:tags r:id="rId44"/>
            </p:custDataLst>
          </p:nvPr>
        </p:nvCxnSpPr>
        <p:spPr bwMode="auto">
          <a:xfrm flipV="1">
            <a:off x="1677988" y="4613275"/>
            <a:ext cx="274637" cy="457200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AutoShape 49"/>
          <p:cNvCxnSpPr>
            <a:cxnSpLocks noChangeShapeType="1"/>
            <a:stCxn id="33837" idx="0"/>
            <a:endCxn id="33843" idx="0"/>
          </p:cNvCxnSpPr>
          <p:nvPr>
            <p:custDataLst>
              <p:tags r:id="rId45"/>
            </p:custDataLst>
          </p:nvPr>
        </p:nvCxnSpPr>
        <p:spPr bwMode="auto">
          <a:xfrm flipH="1" flipV="1">
            <a:off x="1979613" y="4586288"/>
            <a:ext cx="252412" cy="4841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AutoShape 50"/>
          <p:cNvCxnSpPr>
            <a:cxnSpLocks noChangeShapeType="1"/>
            <a:stCxn id="33843" idx="4"/>
            <a:endCxn id="33874" idx="3"/>
          </p:cNvCxnSpPr>
          <p:nvPr>
            <p:custDataLst>
              <p:tags r:id="rId46"/>
            </p:custDataLst>
          </p:nvPr>
        </p:nvCxnSpPr>
        <p:spPr bwMode="auto">
          <a:xfrm flipV="1">
            <a:off x="1979613" y="4548188"/>
            <a:ext cx="898525" cy="920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3" name="Oval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25" y="4586288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44" name="AutoShape 52"/>
          <p:cNvCxnSpPr>
            <a:cxnSpLocks noChangeShapeType="1"/>
            <a:stCxn id="33838" idx="2"/>
            <a:endCxn id="33843" idx="0"/>
          </p:cNvCxnSpPr>
          <p:nvPr>
            <p:custDataLst>
              <p:tags r:id="rId48"/>
            </p:custDataLst>
          </p:nvPr>
        </p:nvCxnSpPr>
        <p:spPr bwMode="auto">
          <a:xfrm>
            <a:off x="1952625" y="4289425"/>
            <a:ext cx="26988" cy="29686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5" name="Oval 53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6584950" y="3549650"/>
            <a:ext cx="539750" cy="539750"/>
          </a:xfrm>
          <a:prstGeom prst="ellipse">
            <a:avLst/>
          </a:prstGeom>
          <a:solidFill>
            <a:srgbClr val="80808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grpSp>
        <p:nvGrpSpPr>
          <p:cNvPr id="33847" name="Group 58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45463" y="5680076"/>
            <a:ext cx="998537" cy="490538"/>
            <a:chOff x="5085" y="3257"/>
            <a:chExt cx="501" cy="154"/>
          </a:xfrm>
        </p:grpSpPr>
        <p:sp>
          <p:nvSpPr>
            <p:cNvPr id="33907" name="Text Box 59"/>
            <p:cNvSpPr txBox="1">
              <a:spLocks noChangeAspect="1" noChangeArrowheads="1"/>
            </p:cNvSpPr>
            <p:nvPr/>
          </p:nvSpPr>
          <p:spPr bwMode="auto">
            <a:xfrm>
              <a:off x="5085" y="3258"/>
              <a:ext cx="153" cy="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54000" tIns="10800" rIns="54000" bIns="10800" anchor="ctr" anchorCtr="1"/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fr-FR" sz="12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908" name="Text Box 60"/>
            <p:cNvSpPr txBox="1">
              <a:spLocks noChangeAspect="1" noChangeArrowheads="1"/>
            </p:cNvSpPr>
            <p:nvPr/>
          </p:nvSpPr>
          <p:spPr bwMode="auto">
            <a:xfrm>
              <a:off x="5271" y="3257"/>
              <a:ext cx="3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800">
                  <a:solidFill>
                    <a:schemeClr val="bg1"/>
                  </a:solidFill>
                  <a:cs typeface="Arial" charset="0"/>
                </a:rPr>
                <a:t>Competent</a:t>
              </a:r>
              <a:br>
                <a:rPr lang="en-US" altLang="fr-FR" sz="800">
                  <a:solidFill>
                    <a:schemeClr val="bg1"/>
                  </a:solidFill>
                  <a:cs typeface="Arial" charset="0"/>
                </a:rPr>
              </a:br>
              <a:r>
                <a:rPr lang="en-US" altLang="fr-FR" sz="800">
                  <a:solidFill>
                    <a:schemeClr val="bg1"/>
                  </a:solidFill>
                  <a:cs typeface="Arial" charset="0"/>
                </a:rPr>
                <a:t>Institution</a:t>
              </a:r>
            </a:p>
          </p:txBody>
        </p:sp>
      </p:grpSp>
      <p:sp>
        <p:nvSpPr>
          <p:cNvPr id="33849" name="Cloud"/>
          <p:cNvSpPr>
            <a:spLocks noChangeAspect="1" noEditPoints="1" noChangeArrowheads="1"/>
          </p:cNvSpPr>
          <p:nvPr>
            <p:custDataLst>
              <p:tags r:id="rId51"/>
            </p:custDataLst>
          </p:nvPr>
        </p:nvSpPr>
        <p:spPr bwMode="auto">
          <a:xfrm>
            <a:off x="1544638" y="4348163"/>
            <a:ext cx="804862" cy="612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cxnSp>
        <p:nvCxnSpPr>
          <p:cNvPr id="33850" name="AutoShape 68"/>
          <p:cNvCxnSpPr>
            <a:cxnSpLocks noChangeShapeType="1"/>
            <a:stCxn id="33845" idx="2"/>
            <a:endCxn id="33893" idx="2"/>
          </p:cNvCxnSpPr>
          <p:nvPr>
            <p:custDataLst>
              <p:tags r:id="rId52"/>
            </p:custDataLst>
          </p:nvPr>
        </p:nvCxnSpPr>
        <p:spPr bwMode="auto">
          <a:xfrm flipH="1">
            <a:off x="6176963" y="3819525"/>
            <a:ext cx="395287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1" name="AutoShape 69"/>
          <p:cNvCxnSpPr>
            <a:cxnSpLocks noChangeShapeType="1"/>
            <a:stCxn id="33887" idx="3"/>
            <a:endCxn id="33853" idx="0"/>
          </p:cNvCxnSpPr>
          <p:nvPr>
            <p:custDataLst>
              <p:tags r:id="rId53"/>
            </p:custDataLst>
          </p:nvPr>
        </p:nvCxnSpPr>
        <p:spPr bwMode="auto">
          <a:xfrm flipH="1">
            <a:off x="4137025" y="5227638"/>
            <a:ext cx="166688" cy="395287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2" name="AutoShape 70"/>
          <p:cNvCxnSpPr>
            <a:cxnSpLocks noChangeShapeType="1"/>
            <a:stCxn id="33892" idx="3"/>
            <a:endCxn id="33855" idx="0"/>
          </p:cNvCxnSpPr>
          <p:nvPr>
            <p:custDataLst>
              <p:tags r:id="rId54"/>
            </p:custDataLst>
          </p:nvPr>
        </p:nvCxnSpPr>
        <p:spPr bwMode="auto">
          <a:xfrm>
            <a:off x="5181600" y="5299075"/>
            <a:ext cx="114300" cy="381000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3" name="Oval 72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10038" y="5622925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54" name="Cloud"/>
          <p:cNvSpPr>
            <a:spLocks noChangeAspect="1" noEditPoints="1" noChangeArrowheads="1"/>
          </p:cNvSpPr>
          <p:nvPr>
            <p:custDataLst>
              <p:tags r:id="rId56"/>
            </p:custDataLst>
          </p:nvPr>
        </p:nvSpPr>
        <p:spPr bwMode="auto">
          <a:xfrm>
            <a:off x="3735388" y="5381625"/>
            <a:ext cx="804862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sp>
        <p:nvSpPr>
          <p:cNvPr id="33855" name="Oval 7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68913" y="5680075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56" name="Cloud"/>
          <p:cNvSpPr>
            <a:spLocks noChangeAspect="1" noEditPoints="1" noChangeArrowheads="1"/>
          </p:cNvSpPr>
          <p:nvPr>
            <p:custDataLst>
              <p:tags r:id="rId58"/>
            </p:custDataLst>
          </p:nvPr>
        </p:nvSpPr>
        <p:spPr bwMode="auto">
          <a:xfrm>
            <a:off x="4894263" y="5438775"/>
            <a:ext cx="804862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sp>
        <p:nvSpPr>
          <p:cNvPr id="33857" name="Oval 7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871913" y="3822700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58" name="Oval 7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664200" y="3640138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59" name="AutoShape 79"/>
          <p:cNvCxnSpPr>
            <a:cxnSpLocks noChangeShapeType="1"/>
            <a:stCxn id="33861" idx="2"/>
            <a:endCxn id="33857" idx="1"/>
          </p:cNvCxnSpPr>
          <p:nvPr>
            <p:custDataLst>
              <p:tags r:id="rId61"/>
            </p:custDataLst>
          </p:nvPr>
        </p:nvCxnSpPr>
        <p:spPr bwMode="auto">
          <a:xfrm>
            <a:off x="3378200" y="3255963"/>
            <a:ext cx="501650" cy="5746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0" name="Rectangle 81"/>
          <p:cNvSpPr>
            <a:spLocks noChangeAspect="1" noChangeArrowheads="1"/>
          </p:cNvSpPr>
          <p:nvPr/>
        </p:nvSpPr>
        <p:spPr bwMode="auto">
          <a:xfrm rot="8729136">
            <a:off x="3271838" y="3048000"/>
            <a:ext cx="201612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61" name="AutoShape 82"/>
          <p:cNvSpPr>
            <a:spLocks noChangeAspect="1" noChangeArrowheads="1"/>
          </p:cNvSpPr>
          <p:nvPr/>
        </p:nvSpPr>
        <p:spPr bwMode="auto">
          <a:xfrm rot="8729136">
            <a:off x="3338513" y="3240088"/>
            <a:ext cx="179387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62" name="AutoShape 83"/>
          <p:cNvSpPr>
            <a:spLocks noChangeAspect="1" noChangeArrowheads="1"/>
          </p:cNvSpPr>
          <p:nvPr/>
        </p:nvSpPr>
        <p:spPr bwMode="auto">
          <a:xfrm rot="8729136">
            <a:off x="3224213" y="307498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63" name="AutoShape 84"/>
          <p:cNvCxnSpPr>
            <a:cxnSpLocks noChangeShapeType="1"/>
            <a:stCxn id="33857" idx="3"/>
            <a:endCxn id="33873" idx="2"/>
          </p:cNvCxnSpPr>
          <p:nvPr>
            <p:custDataLst>
              <p:tags r:id="rId62"/>
            </p:custDataLst>
          </p:nvPr>
        </p:nvCxnSpPr>
        <p:spPr bwMode="auto">
          <a:xfrm flipH="1">
            <a:off x="3033713" y="3868738"/>
            <a:ext cx="846137" cy="5540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4" name="Oval 86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79675" y="2709863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65" name="Cloud"/>
          <p:cNvSpPr>
            <a:spLocks noChangeAspect="1" noEditPoints="1" noChangeArrowheads="1"/>
          </p:cNvSpPr>
          <p:nvPr>
            <p:custDataLst>
              <p:tags r:id="rId64"/>
            </p:custDataLst>
          </p:nvPr>
        </p:nvSpPr>
        <p:spPr bwMode="auto">
          <a:xfrm>
            <a:off x="2105025" y="2468563"/>
            <a:ext cx="804863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cxnSp>
        <p:nvCxnSpPr>
          <p:cNvPr id="33866" name="AutoShape 88"/>
          <p:cNvCxnSpPr>
            <a:cxnSpLocks noChangeShapeType="1"/>
            <a:stCxn id="33880" idx="2"/>
            <a:endCxn id="33858" idx="7"/>
          </p:cNvCxnSpPr>
          <p:nvPr>
            <p:custDataLst>
              <p:tags r:id="rId65"/>
            </p:custDataLst>
          </p:nvPr>
        </p:nvCxnSpPr>
        <p:spPr bwMode="auto">
          <a:xfrm flipH="1">
            <a:off x="5710271" y="3098895"/>
            <a:ext cx="808180" cy="54914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7" name="AutoShape 89"/>
          <p:cNvCxnSpPr>
            <a:cxnSpLocks noChangeShapeType="1"/>
            <a:stCxn id="33900" idx="3"/>
            <a:endCxn id="33822" idx="0"/>
          </p:cNvCxnSpPr>
          <p:nvPr>
            <p:custDataLst>
              <p:tags r:id="rId66"/>
            </p:custDataLst>
          </p:nvPr>
        </p:nvCxnSpPr>
        <p:spPr bwMode="auto">
          <a:xfrm>
            <a:off x="7683500" y="5003800"/>
            <a:ext cx="350838" cy="33337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8" name="AutoShape 90"/>
          <p:cNvCxnSpPr>
            <a:cxnSpLocks noChangeShapeType="1"/>
            <a:stCxn id="33900" idx="5"/>
            <a:endCxn id="33820" idx="1"/>
          </p:cNvCxnSpPr>
          <p:nvPr>
            <p:custDataLst>
              <p:tags r:id="rId67"/>
            </p:custDataLst>
          </p:nvPr>
        </p:nvCxnSpPr>
        <p:spPr bwMode="auto">
          <a:xfrm>
            <a:off x="7721600" y="5003800"/>
            <a:ext cx="633413" cy="21907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9" name="AutoShape 91"/>
          <p:cNvCxnSpPr>
            <a:cxnSpLocks noChangeShapeType="1"/>
            <a:stCxn id="33900" idx="7"/>
            <a:endCxn id="33821" idx="1"/>
          </p:cNvCxnSpPr>
          <p:nvPr>
            <p:custDataLst>
              <p:tags r:id="rId68"/>
            </p:custDataLst>
          </p:nvPr>
        </p:nvCxnSpPr>
        <p:spPr bwMode="auto">
          <a:xfrm flipV="1">
            <a:off x="7721600" y="4708525"/>
            <a:ext cx="671513" cy="25717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0" name="AutoShape 92"/>
          <p:cNvCxnSpPr>
            <a:cxnSpLocks noChangeShapeType="1"/>
            <a:stCxn id="33884" idx="3"/>
            <a:endCxn id="33900" idx="1"/>
          </p:cNvCxnSpPr>
          <p:nvPr>
            <p:custDataLst>
              <p:tags r:id="rId69"/>
            </p:custDataLst>
          </p:nvPr>
        </p:nvCxnSpPr>
        <p:spPr bwMode="auto">
          <a:xfrm>
            <a:off x="7235825" y="4714875"/>
            <a:ext cx="447675" cy="250825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1" name="AutoShape 93"/>
          <p:cNvCxnSpPr>
            <a:cxnSpLocks noChangeShapeType="1"/>
            <a:stCxn id="33883" idx="2"/>
            <a:endCxn id="33858" idx="5"/>
          </p:cNvCxnSpPr>
          <p:nvPr>
            <p:custDataLst>
              <p:tags r:id="rId70"/>
            </p:custDataLst>
          </p:nvPr>
        </p:nvCxnSpPr>
        <p:spPr bwMode="auto">
          <a:xfrm flipH="1" flipV="1">
            <a:off x="5710238" y="3686175"/>
            <a:ext cx="1379537" cy="89217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72" name="Rectangle 95"/>
          <p:cNvSpPr>
            <a:spLocks noChangeAspect="1" noChangeArrowheads="1"/>
          </p:cNvSpPr>
          <p:nvPr/>
        </p:nvSpPr>
        <p:spPr bwMode="auto">
          <a:xfrm rot="3064595">
            <a:off x="2924969" y="4226719"/>
            <a:ext cx="201613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73" name="AutoShape 96"/>
          <p:cNvSpPr>
            <a:spLocks noChangeAspect="1" noChangeArrowheads="1"/>
          </p:cNvSpPr>
          <p:nvPr/>
        </p:nvSpPr>
        <p:spPr bwMode="auto">
          <a:xfrm rot="3064595">
            <a:off x="3011488" y="4276725"/>
            <a:ext cx="179388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74" name="AutoShape 97"/>
          <p:cNvSpPr>
            <a:spLocks noChangeAspect="1" noChangeArrowheads="1"/>
          </p:cNvSpPr>
          <p:nvPr/>
        </p:nvSpPr>
        <p:spPr bwMode="auto">
          <a:xfrm rot="3064595">
            <a:off x="2855913" y="440213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75" name="Oval 98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489450" y="4348163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76" name="AutoShape 99"/>
          <p:cNvCxnSpPr>
            <a:cxnSpLocks noChangeShapeType="1"/>
            <a:stCxn id="33886" idx="2"/>
            <a:endCxn id="33875" idx="4"/>
          </p:cNvCxnSpPr>
          <p:nvPr>
            <p:custDataLst>
              <p:tags r:id="rId72"/>
            </p:custDataLst>
          </p:nvPr>
        </p:nvCxnSpPr>
        <p:spPr bwMode="auto">
          <a:xfrm flipV="1">
            <a:off x="4337050" y="4402138"/>
            <a:ext cx="179388" cy="62706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7" name="AutoShape 100"/>
          <p:cNvCxnSpPr>
            <a:cxnSpLocks noChangeShapeType="1"/>
            <a:stCxn id="33812" idx="2"/>
            <a:endCxn id="33897" idx="7"/>
          </p:cNvCxnSpPr>
          <p:nvPr>
            <p:custDataLst>
              <p:tags r:id="rId73"/>
            </p:custDataLst>
          </p:nvPr>
        </p:nvCxnSpPr>
        <p:spPr bwMode="auto">
          <a:xfrm flipH="1">
            <a:off x="6935788" y="2228850"/>
            <a:ext cx="195262" cy="309563"/>
          </a:xfrm>
          <a:prstGeom prst="straightConnector1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8" name="AutoShape 101"/>
          <p:cNvCxnSpPr>
            <a:cxnSpLocks noChangeShapeType="1"/>
            <a:stCxn id="33881" idx="3"/>
            <a:endCxn id="33897" idx="3"/>
          </p:cNvCxnSpPr>
          <p:nvPr>
            <p:custDataLst>
              <p:tags r:id="rId74"/>
            </p:custDataLst>
          </p:nvPr>
        </p:nvCxnSpPr>
        <p:spPr bwMode="auto">
          <a:xfrm flipV="1">
            <a:off x="6578600" y="2576513"/>
            <a:ext cx="319088" cy="3175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79" name="Rectangle 103"/>
          <p:cNvSpPr>
            <a:spLocks noChangeAspect="1" noChangeArrowheads="1"/>
          </p:cNvSpPr>
          <p:nvPr/>
        </p:nvSpPr>
        <p:spPr bwMode="auto">
          <a:xfrm rot="-9195766">
            <a:off x="6392863" y="2863850"/>
            <a:ext cx="201612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0" name="AutoShape 104"/>
          <p:cNvSpPr>
            <a:spLocks noChangeAspect="1" noChangeArrowheads="1"/>
          </p:cNvSpPr>
          <p:nvPr/>
        </p:nvSpPr>
        <p:spPr bwMode="auto">
          <a:xfrm rot="-9195766">
            <a:off x="6348352" y="3069128"/>
            <a:ext cx="179388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1" name="AutoShape 105"/>
          <p:cNvSpPr>
            <a:spLocks noChangeAspect="1" noChangeArrowheads="1"/>
          </p:cNvSpPr>
          <p:nvPr/>
        </p:nvSpPr>
        <p:spPr bwMode="auto">
          <a:xfrm rot="-9195766">
            <a:off x="6448425" y="2882900"/>
            <a:ext cx="179388" cy="1793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2" name="Rectangle 107"/>
          <p:cNvSpPr>
            <a:spLocks noChangeAspect="1" noChangeArrowheads="1"/>
          </p:cNvSpPr>
          <p:nvPr/>
        </p:nvSpPr>
        <p:spPr bwMode="auto">
          <a:xfrm rot="-2803317">
            <a:off x="6996906" y="4382294"/>
            <a:ext cx="201613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3" name="AutoShape 108"/>
          <p:cNvSpPr>
            <a:spLocks noChangeAspect="1" noChangeArrowheads="1"/>
          </p:cNvSpPr>
          <p:nvPr/>
        </p:nvSpPr>
        <p:spPr bwMode="auto">
          <a:xfrm rot="-2803317">
            <a:off x="6934200" y="4425950"/>
            <a:ext cx="179388" cy="1793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4" name="AutoShape 109"/>
          <p:cNvSpPr>
            <a:spLocks noChangeAspect="1" noChangeArrowheads="1"/>
          </p:cNvSpPr>
          <p:nvPr/>
        </p:nvSpPr>
        <p:spPr bwMode="auto">
          <a:xfrm rot="-2803317">
            <a:off x="7080250" y="4562475"/>
            <a:ext cx="179388" cy="1793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5" name="Rectangle 111"/>
          <p:cNvSpPr>
            <a:spLocks noChangeAspect="1" noChangeArrowheads="1"/>
          </p:cNvSpPr>
          <p:nvPr/>
        </p:nvSpPr>
        <p:spPr bwMode="auto">
          <a:xfrm rot="591781">
            <a:off x="4237038" y="4838700"/>
            <a:ext cx="201612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6" name="AutoShape 112"/>
          <p:cNvSpPr>
            <a:spLocks noChangeAspect="1" noChangeArrowheads="1"/>
          </p:cNvSpPr>
          <p:nvPr/>
        </p:nvSpPr>
        <p:spPr bwMode="auto">
          <a:xfrm rot="591781">
            <a:off x="4264025" y="4851400"/>
            <a:ext cx="179388" cy="1793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7" name="AutoShape 113"/>
          <p:cNvSpPr>
            <a:spLocks noChangeAspect="1" noChangeArrowheads="1"/>
          </p:cNvSpPr>
          <p:nvPr/>
        </p:nvSpPr>
        <p:spPr bwMode="auto">
          <a:xfrm rot="591781">
            <a:off x="4230688" y="504983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88" name="Oval 114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195888" y="4167188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cxnSp>
        <p:nvCxnSpPr>
          <p:cNvPr id="33889" name="AutoShape 115"/>
          <p:cNvCxnSpPr>
            <a:cxnSpLocks noChangeShapeType="1"/>
            <a:stCxn id="33891" idx="2"/>
            <a:endCxn id="33888" idx="4"/>
          </p:cNvCxnSpPr>
          <p:nvPr>
            <p:custDataLst>
              <p:tags r:id="rId76"/>
            </p:custDataLst>
          </p:nvPr>
        </p:nvCxnSpPr>
        <p:spPr bwMode="auto">
          <a:xfrm flipV="1">
            <a:off x="5181600" y="4221163"/>
            <a:ext cx="41275" cy="8778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90" name="Rectangle 117"/>
          <p:cNvSpPr>
            <a:spLocks noChangeAspect="1" noChangeArrowheads="1"/>
          </p:cNvSpPr>
          <p:nvPr/>
        </p:nvSpPr>
        <p:spPr bwMode="auto">
          <a:xfrm>
            <a:off x="5080000" y="4906963"/>
            <a:ext cx="201613" cy="403225"/>
          </a:xfrm>
          <a:prstGeom prst="rect">
            <a:avLst/>
          </a:prstGeom>
          <a:solidFill>
            <a:schemeClr val="bg2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91" name="AutoShape 118"/>
          <p:cNvSpPr>
            <a:spLocks noChangeAspect="1" noChangeArrowheads="1"/>
          </p:cNvSpPr>
          <p:nvPr/>
        </p:nvSpPr>
        <p:spPr bwMode="auto">
          <a:xfrm>
            <a:off x="5091113" y="4919663"/>
            <a:ext cx="179387" cy="17938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92" name="AutoShape 119"/>
          <p:cNvSpPr>
            <a:spLocks noChangeAspect="1" noChangeArrowheads="1"/>
          </p:cNvSpPr>
          <p:nvPr/>
        </p:nvSpPr>
        <p:spPr bwMode="auto">
          <a:xfrm>
            <a:off x="5091113" y="5119688"/>
            <a:ext cx="179387" cy="179387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altLang="fr-FR" sz="2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33893" name="Cloud"/>
          <p:cNvSpPr>
            <a:spLocks noEditPoints="1" noChangeArrowheads="1"/>
          </p:cNvSpPr>
          <p:nvPr>
            <p:custDataLst>
              <p:tags r:id="rId77"/>
            </p:custDataLst>
          </p:nvPr>
        </p:nvSpPr>
        <p:spPr bwMode="auto">
          <a:xfrm>
            <a:off x="3468688" y="3025775"/>
            <a:ext cx="2709862" cy="1587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endParaRPr lang="fr-BE"/>
          </a:p>
        </p:txBody>
      </p:sp>
      <p:sp>
        <p:nvSpPr>
          <p:cNvPr id="33894" name="Cloud"/>
          <p:cNvSpPr>
            <a:spLocks noChangeAspect="1" noEditPoints="1" noChangeArrowheads="1"/>
          </p:cNvSpPr>
          <p:nvPr>
            <p:custDataLst>
              <p:tags r:id="rId78"/>
            </p:custDataLst>
          </p:nvPr>
        </p:nvSpPr>
        <p:spPr bwMode="auto">
          <a:xfrm>
            <a:off x="4032616" y="3315678"/>
            <a:ext cx="1574800" cy="10541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FF0F2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dirty="0" smtClean="0">
                <a:solidFill>
                  <a:schemeClr val="tx1"/>
                </a:solidFill>
              </a:rPr>
              <a:t>EESSI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dirty="0" err="1" smtClean="0">
                <a:solidFill>
                  <a:schemeClr val="tx1"/>
                </a:solidFill>
              </a:rPr>
              <a:t>european</a:t>
            </a:r>
            <a:r>
              <a:rPr lang="en-US" altLang="fr-FR" sz="1000" dirty="0" smtClean="0">
                <a:solidFill>
                  <a:schemeClr val="tx1"/>
                </a:solidFill>
              </a:rPr>
              <a:t> network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000" dirty="0" smtClean="0">
                <a:solidFill>
                  <a:schemeClr val="tx1"/>
                </a:solidFill>
              </a:rPr>
              <a:t>TESTA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1000" dirty="0">
              <a:solidFill>
                <a:schemeClr val="tx1"/>
              </a:solidFill>
            </a:endParaRPr>
          </a:p>
        </p:txBody>
      </p:sp>
      <p:sp>
        <p:nvSpPr>
          <p:cNvPr id="33896" name="Oval 123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232025" y="2889250"/>
            <a:ext cx="4625975" cy="2281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897" name="Oval 12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889750" y="2530475"/>
            <a:ext cx="53975" cy="5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898" name="Cloud"/>
          <p:cNvSpPr>
            <a:spLocks noChangeAspect="1" noEditPoints="1" noChangeArrowheads="1"/>
          </p:cNvSpPr>
          <p:nvPr>
            <p:custDataLst>
              <p:tags r:id="rId81"/>
            </p:custDataLst>
          </p:nvPr>
        </p:nvSpPr>
        <p:spPr bwMode="auto">
          <a:xfrm>
            <a:off x="6513513" y="2289175"/>
            <a:ext cx="804862" cy="5365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82 w 21600"/>
              <a:gd name="T13" fmla="*/ 3259 h 21600"/>
              <a:gd name="T14" fmla="*/ 17084 w 21600"/>
              <a:gd name="T15" fmla="*/ 173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54000" rIns="54000" anchor="ctr"/>
          <a:lstStyle>
            <a:lvl1pPr eaLnBrk="0" hangingPunct="0">
              <a:defRPr sz="2800">
                <a:solidFill>
                  <a:srgbClr val="4D4D4D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4D4D4D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85000"/>
              <a:buFont typeface="Wingdings" pitchFamily="2" charset="2"/>
              <a:buChar char="Ø"/>
              <a:defRPr sz="28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National</a:t>
            </a:r>
            <a:br>
              <a:rPr lang="en-US" altLang="fr-FR" sz="900">
                <a:solidFill>
                  <a:schemeClr val="tx1"/>
                </a:solidFill>
                <a:cs typeface="Arial" charset="0"/>
              </a:rPr>
            </a:br>
            <a:r>
              <a:rPr lang="en-US" altLang="fr-FR" sz="900">
                <a:solidFill>
                  <a:schemeClr val="tx1"/>
                </a:solidFill>
                <a:cs typeface="Arial" charset="0"/>
              </a:rPr>
              <a:t>Network</a:t>
            </a:r>
          </a:p>
        </p:txBody>
      </p:sp>
      <p:grpSp>
        <p:nvGrpSpPr>
          <p:cNvPr id="33899" name="Group 114"/>
          <p:cNvGrpSpPr>
            <a:grpSpLocks/>
          </p:cNvGrpSpPr>
          <p:nvPr/>
        </p:nvGrpSpPr>
        <p:grpSpPr bwMode="auto">
          <a:xfrm>
            <a:off x="7300913" y="4678363"/>
            <a:ext cx="804862" cy="612775"/>
            <a:chOff x="4259" y="2788"/>
            <a:chExt cx="507" cy="386"/>
          </a:xfrm>
        </p:grpSpPr>
        <p:sp>
          <p:nvSpPr>
            <p:cNvPr id="33900" name="Oval 12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495" y="2964"/>
              <a:ext cx="34" cy="3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fr-FR" sz="2000">
                <a:solidFill>
                  <a:schemeClr val="bg2"/>
                </a:solidFill>
                <a:cs typeface="Arial" charset="0"/>
              </a:endParaRPr>
            </a:p>
          </p:txBody>
        </p:sp>
        <p:sp>
          <p:nvSpPr>
            <p:cNvPr id="33901" name="Cloud"/>
            <p:cNvSpPr>
              <a:spLocks noChangeAspect="1" noEditPoints="1"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259" y="2788"/>
              <a:ext cx="507" cy="3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6 h 21600"/>
                <a:gd name="T14" fmla="*/ 17084 w 21600"/>
                <a:gd name="T15" fmla="*/ 173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CCCC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54000" rIns="54000" anchor="ctr"/>
            <a:lstStyle>
              <a:lvl1pPr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rgbClr val="4D4D4D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85000"/>
                <a:buFont typeface="Wingdings" pitchFamily="2" charset="2"/>
                <a:buChar char="Ø"/>
                <a:defRPr sz="2800">
                  <a:solidFill>
                    <a:srgbClr val="4D4D4D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fr-FR" sz="900">
                  <a:solidFill>
                    <a:schemeClr val="tx1"/>
                  </a:solidFill>
                  <a:cs typeface="Arial" charset="0"/>
                </a:rPr>
                <a:t>National</a:t>
              </a:r>
              <a:br>
                <a:rPr lang="en-US" altLang="fr-FR" sz="900">
                  <a:solidFill>
                    <a:schemeClr val="tx1"/>
                  </a:solidFill>
                  <a:cs typeface="Arial" charset="0"/>
                </a:rPr>
              </a:br>
              <a:r>
                <a:rPr lang="en-US" altLang="fr-FR" sz="900">
                  <a:solidFill>
                    <a:schemeClr val="tx1"/>
                  </a:solidFill>
                  <a:cs typeface="Arial" charset="0"/>
                </a:rPr>
                <a:t>Network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170614"/>
            <a:ext cx="1889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39764"/>
              </p:ext>
            </p:extLst>
          </p:nvPr>
        </p:nvGraphicFramePr>
        <p:xfrm>
          <a:off x="7040590" y="6146006"/>
          <a:ext cx="1612106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106"/>
              </a:tblGrid>
              <a:tr h="129894">
                <a:tc>
                  <a:txBody>
                    <a:bodyPr/>
                    <a:lstStyle/>
                    <a:p>
                      <a:r>
                        <a:rPr lang="fr-BE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National Access Point</a:t>
                      </a:r>
                      <a:endParaRPr lang="fr-BE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92DB5-6842-459A-902C-C8E9A2750F40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0634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808E"/>
                </a:solidFill>
                <a:latin typeface="+mn-lt"/>
              </a:rPr>
              <a:t>CONCEPT</a:t>
            </a:r>
            <a:endParaRPr lang="fr-BE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BE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Quels échanges ?</a:t>
            </a:r>
          </a:p>
          <a:p>
            <a:pPr marL="0" indent="0">
              <a:buNone/>
            </a:pPr>
            <a:endParaRPr lang="fr-BE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Principe fondateur du Traité </a:t>
            </a: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Libre circulation des personnes et des services</a:t>
            </a:r>
          </a:p>
          <a:p>
            <a:pPr marL="914400" lvl="2" indent="0">
              <a:buNone/>
            </a:pPr>
            <a:endParaRPr lang="fr-BE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/>
            <a:r>
              <a:rPr lang="fr-BE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Règlements européens de coordination des systèmes nationaux de sécurité sociale n°883/2004 et n°987/2009 </a:t>
            </a: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Dans un contexte transfrontalier européen</a:t>
            </a: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Régime de sécurité sociale d’un </a:t>
            </a:r>
            <a:r>
              <a:rPr lang="fr-BE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seul Etat Membre </a:t>
            </a:r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d’application</a:t>
            </a:r>
          </a:p>
          <a:p>
            <a:pPr lvl="2"/>
            <a:r>
              <a:rPr lang="fr-BE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Coordination de tous les secteurs de la sécurité sociale :</a:t>
            </a:r>
          </a:p>
          <a:p>
            <a:pPr lvl="3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Où faut-il payer les cotisations de sécurité sociale ?</a:t>
            </a:r>
          </a:p>
          <a:p>
            <a:pPr lvl="3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Où les droits aux prestations sont-ils bâtis ?</a:t>
            </a:r>
          </a:p>
          <a:p>
            <a:pPr lvl="3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Où les prestations sociales sont-elles versées ?</a:t>
            </a:r>
            <a:endParaRPr lang="fr-BE" sz="1800" dirty="0">
              <a:latin typeface="+mn-lt"/>
            </a:endParaRPr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71821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808E"/>
                </a:solidFill>
                <a:latin typeface="+mn-lt"/>
              </a:rPr>
              <a:t>CONCEPT</a:t>
            </a:r>
            <a:endParaRPr lang="fr-BE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fr-BE" sz="24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Comment ?</a:t>
            </a:r>
          </a:p>
          <a:p>
            <a:pPr marL="0" indent="0">
              <a:buNone/>
            </a:pPr>
            <a:endParaRPr lang="fr-BE" sz="24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Le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traitement </a:t>
            </a:r>
            <a:r>
              <a:rPr lang="fr-BE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électronique de l'information et l'échange de données par voie électronique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sont dûment requis par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ces 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règlements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qui consacrent 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 modernisation des règles et principes qu'ils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fixent</a:t>
            </a:r>
          </a:p>
          <a:p>
            <a:pPr marL="457200" lvl="1" indent="0" algn="just">
              <a:buNone/>
            </a:pPr>
            <a:endParaRPr lang="fr-BE" sz="1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Le projet EESSI prévoit 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 mise en place d’une </a:t>
            </a:r>
            <a:r>
              <a:rPr lang="fr-BE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plateforme informatique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au niveau européen qui permettra </a:t>
            </a:r>
            <a:r>
              <a:rPr lang="fr-BE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aux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(seules) institutions </a:t>
            </a:r>
            <a:r>
              <a:rPr lang="fr-BE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compétentes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de sécurité sociale nationales d’</a:t>
            </a:r>
            <a:r>
              <a:rPr lang="fr-BE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échanger des informations dans le cadre de la coordination des systèmes de sécurité sociale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entre 32 pays (les 28 Etats membres de l’UE, l’Islande, le Lichtenstein, la Norvège et la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Suisse)</a:t>
            </a:r>
          </a:p>
          <a:p>
            <a:pPr lvl="1" algn="just"/>
            <a:endParaRPr lang="fr-BE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EESSI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ne remplace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pas les formulaires « portables » actuels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(A1, U1, S1, …)</a:t>
            </a:r>
            <a:r>
              <a:rPr lang="fr-BE" sz="1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mais permettra </a:t>
            </a:r>
            <a:r>
              <a:rPr lang="fr-BE" sz="1800" b="1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e.a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.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d’échanger les données qui y figurent</a:t>
            </a:r>
            <a:endParaRPr lang="fr-BE" sz="1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 algn="just">
              <a:buNone/>
            </a:pPr>
            <a:endParaRPr lang="fr-BE" sz="1800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EESSI 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n’est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pas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une banque de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données, mais un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réseau électronique européen sécurisé qui connectera 10.000 institutions de sécurité sociale (150 en Belgique)</a:t>
            </a:r>
          </a:p>
          <a:p>
            <a:pPr lvl="1" algn="just"/>
            <a:endParaRPr lang="fr-BE" sz="1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 algn="just"/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EESSI ne peut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pas 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être assimilé au système </a:t>
            </a:r>
            <a:r>
              <a:rPr lang="fr-BE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IMI</a:t>
            </a:r>
            <a:endParaRPr lang="fr-BE" sz="1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 algn="just">
              <a:buNone/>
            </a:pPr>
            <a:endParaRPr lang="fr-BE" sz="1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457200" lvl="1" indent="0" algn="just">
              <a:buNone/>
            </a:pPr>
            <a:r>
              <a:rPr lang="fr-BE" sz="3800" dirty="0" smtClean="0">
                <a:solidFill>
                  <a:srgbClr val="0070C0"/>
                </a:solidFill>
                <a:latin typeface="+mn-lt"/>
                <a:sym typeface="Wingdings"/>
              </a:rPr>
              <a:t></a:t>
            </a:r>
            <a:r>
              <a:rPr lang="fr-BE" sz="1800" dirty="0" smtClean="0">
                <a:solidFill>
                  <a:schemeClr val="tx1">
                    <a:lumMod val="50000"/>
                  </a:schemeClr>
                </a:solidFill>
                <a:latin typeface="+mn-lt"/>
                <a:sym typeface="Wingdings"/>
              </a:rPr>
              <a:t> </a:t>
            </a:r>
            <a:r>
              <a:rPr lang="fr-BE" sz="1800" b="1" dirty="0" smtClean="0">
                <a:solidFill>
                  <a:srgbClr val="0070C0"/>
                </a:solidFill>
                <a:latin typeface="+mn-lt"/>
              </a:rPr>
              <a:t>Comme une BCSS à l’échelle européenne !</a:t>
            </a:r>
            <a:endParaRPr lang="fr-BE" sz="1800" b="1" dirty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endParaRPr lang="fr-BE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0561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1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ZLb9CH9E2Gwo8IHMl8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6Vl_3wwUembqcxfowA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7jekjas0uOXvOkOglT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3DIPlqck6GaS8LXVhb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TxxOf28k.k_Se4Pw.C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zWdRL4EKs3WwkIrqN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JYc8z2akytADovtLMFU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6IEyAc1U.pGC1WyeWwH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XAsbK3GUC8ShKUw1lLL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cj7mSwP025lF.hd.Dk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05FahDcU.6Hq6f3Yy7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5t97V6.E2LsOSjeZGMa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_8_5SeB0ifzRgZ5oN8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XP1QhrjUmPL2w6SdDu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FYEZPokk.o4z4LHBaA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oaFoDNbki601tZ_tvId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f3vZsNBEm45TvGWGYr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SrpML0okKuEn5KpZiA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0JlpfM7UGe3G3GuGGS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u5xkmLikaj2z_ZaidK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loAStPAkGRq2ELtRsJ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g8_7Zm0kSsWVteIFtt1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3KlFbtH0CwUDLy09hs_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CdVlLl8kuUiFFXuwmMO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6yzc6QxE2w7tsE3zIl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19_gTvIUGzJkco84AT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y5VnPpXUCf4toPVl.Q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CBuMJJDk6TxAueGqal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rfWKBwEWGPl4HkwaYs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NnlwJwr0WSbK8sOrz4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2dHgu5gm024zTrjzBjG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h.Xi2AzUSsBayWnrlZ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UvmS084k6bXhYl0v_DK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4bWB1sQEG7bio4W6K0W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1nsZu_PUuhMEy6Ir4Kk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72rRHu80CSxT5z4I7g1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JcZO__8UGIiy1EUAHp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2r31wE9ESzgRfXGm63S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r5n2EepEKg1MjhhjobS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3.RxGGZU2sRpqv.w9tw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rZq866ckSIwRH.VpGOk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56QtlUrEOKJB34Loss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_f5BHhBU.jwzzVjBln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7oDR.H1UC8Zt7MOvK8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NszC7ddkCKUruAxYRca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64iAFEBVUeD3eomVuOE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mRC7vSgUmbLA.Kt8JQ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Qy8uAhWEyk_2sq2J4vF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zz4e37q_EqLPocuubb12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Z_9eSjLEqAY6p2idLO5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DLr28CZkKfMXi8hHjJ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HelpIo.Equ3H_IJ50yq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_FfpDVGk6dYmGsuW_mO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2maPVj6ESVj42ThsLt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ad2emK30yxBBkLFKpl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IbXMzKQ0i.5p5BQ3B1l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HR.81pf0KVcLqe6u3kB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dBuT7H9UK2DuKxXzkxc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b8BV7mpkCyEbUCQOW7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DLr28CZkKfMXi8hHjJ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XnmpbMbU2WamdYVajX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XZeViCwUyi3yFp4Zng4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0zKStUMkKCXgJDHKIw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9mpW5bZkqpVTBz0tBnU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TVlpncNkKSkcn87_6G6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9lqJjQsG0iXsbdNiiq1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ss.nsuWUqABWkNcOPQ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NqrX6jyEyHNnAnlEW00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EAMXud.U.Qpelejp1zq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pBkfhnWEGTtzLBt8DZv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tW710E3Uu2XDEFuI7M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KHo4ppbEu_qrG1V.N8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5Lo2OTN0mkV_l26qPY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H9zEJj8EmxrUlaa9uhn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uLuc3BzkmCUAZWC_6I5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Ox5UF5L20.y5KpWJ1oJ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OFSkCMIUGK.ELvAoSoK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kWiz0Da0C1gm2gjSe8W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CF142mMkawx5hmw77B3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XoZkICIkm1dfR41YSi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6wZF36wPk28Lw8S3UZ4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.YF716EUGldaDIpAfidA"/>
</p:tagLst>
</file>

<file path=ppt/theme/theme1.xml><?xml version="1.0" encoding="utf-8"?>
<a:theme xmlns:a="http://schemas.openxmlformats.org/drawingml/2006/main" name="Office Theme">
  <a:themeElements>
    <a:clrScheme name="RSZ_Colours_1">
      <a:dk1>
        <a:srgbClr val="595959"/>
      </a:dk1>
      <a:lt1>
        <a:srgbClr val="FFFFFF"/>
      </a:lt1>
      <a:dk2>
        <a:srgbClr val="007D89"/>
      </a:dk2>
      <a:lt2>
        <a:srgbClr val="FFFFFF"/>
      </a:lt2>
      <a:accent1>
        <a:srgbClr val="007D89"/>
      </a:accent1>
      <a:accent2>
        <a:srgbClr val="FAA627"/>
      </a:accent2>
      <a:accent3>
        <a:srgbClr val="F04E29"/>
      </a:accent3>
      <a:accent4>
        <a:srgbClr val="6A288A"/>
      </a:accent4>
      <a:accent5>
        <a:srgbClr val="007FC5"/>
      </a:accent5>
      <a:accent6>
        <a:srgbClr val="72BF44"/>
      </a:accent6>
      <a:hlink>
        <a:srgbClr val="A5A5A5"/>
      </a:hlink>
      <a:folHlink>
        <a:srgbClr val="26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542</Words>
  <Application>Microsoft Office PowerPoint</Application>
  <PresentationFormat>Affichage à l'écran (4:3)</PresentationFormat>
  <Paragraphs>179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Office Theme</vt:lpstr>
      <vt:lpstr>Kantoorthema</vt:lpstr>
      <vt:lpstr>EESSI  “e-Government dans la sécurité sociale” Rapport au Conseil National du Travail  19 décembre 2018                           </vt:lpstr>
      <vt:lpstr>EESSI</vt:lpstr>
      <vt:lpstr>It’s…</vt:lpstr>
      <vt:lpstr>EASY !</vt:lpstr>
      <vt:lpstr>Présentation PowerPoint</vt:lpstr>
      <vt:lpstr>PLAN  Information de base</vt:lpstr>
      <vt:lpstr>European Exchange of Social Security Information</vt:lpstr>
      <vt:lpstr>CONCEPT</vt:lpstr>
      <vt:lpstr>CONCEPT</vt:lpstr>
      <vt:lpstr>Présentation PowerPoint</vt:lpstr>
      <vt:lpstr>CONCEPT </vt:lpstr>
      <vt:lpstr>PRATIQUE</vt:lpstr>
      <vt:lpstr>PRATIQUE  </vt:lpstr>
      <vt:lpstr> </vt:lpstr>
      <vt:lpstr>Présentation PowerPoint</vt:lpstr>
      <vt:lpstr>PRATIQUE  </vt:lpstr>
      <vt:lpstr>PRATIQUE </vt:lpstr>
      <vt:lpstr>PLANNING </vt:lpstr>
      <vt:lpstr>PLANNING </vt:lpstr>
      <vt:lpstr>Présentation PowerPoint</vt:lpstr>
      <vt:lpstr> </vt:lpstr>
      <vt:lpstr>Présentation PowerPoint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D'HAENE Dominique</cp:lastModifiedBy>
  <cp:revision>287</cp:revision>
  <cp:lastPrinted>2018-01-11T20:57:13Z</cp:lastPrinted>
  <dcterms:created xsi:type="dcterms:W3CDTF">2018-01-10T10:54:53Z</dcterms:created>
  <dcterms:modified xsi:type="dcterms:W3CDTF">2018-12-18T09:19:25Z</dcterms:modified>
</cp:coreProperties>
</file>