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5"/>
  </p:sldMasterIdLst>
  <p:notesMasterIdLst>
    <p:notesMasterId r:id="rId23"/>
  </p:notesMasterIdLst>
  <p:handoutMasterIdLst>
    <p:handoutMasterId r:id="rId24"/>
  </p:handoutMasterIdLst>
  <p:sldIdLst>
    <p:sldId id="369" r:id="rId6"/>
    <p:sldId id="1017" r:id="rId7"/>
    <p:sldId id="1036" r:id="rId8"/>
    <p:sldId id="1046" r:id="rId9"/>
    <p:sldId id="1047" r:id="rId10"/>
    <p:sldId id="1039" r:id="rId11"/>
    <p:sldId id="1050" r:id="rId12"/>
    <p:sldId id="1053" r:id="rId13"/>
    <p:sldId id="1054" r:id="rId14"/>
    <p:sldId id="1040" r:id="rId15"/>
    <p:sldId id="1048" r:id="rId16"/>
    <p:sldId id="1049" r:id="rId17"/>
    <p:sldId id="1055" r:id="rId18"/>
    <p:sldId id="1042" r:id="rId19"/>
    <p:sldId id="1045" r:id="rId20"/>
    <p:sldId id="1030" r:id="rId21"/>
    <p:sldId id="1031" r:id="rId22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D73D618-0C9A-4A85-AF71-941876180F72}">
          <p14:sldIdLst>
            <p14:sldId id="369"/>
            <p14:sldId id="1017"/>
            <p14:sldId id="1036"/>
            <p14:sldId id="1046"/>
            <p14:sldId id="1047"/>
            <p14:sldId id="1039"/>
            <p14:sldId id="1050"/>
            <p14:sldId id="1053"/>
            <p14:sldId id="1054"/>
            <p14:sldId id="1040"/>
            <p14:sldId id="1048"/>
            <p14:sldId id="1049"/>
            <p14:sldId id="1055"/>
            <p14:sldId id="1042"/>
            <p14:sldId id="1045"/>
            <p14:sldId id="1030"/>
            <p14:sldId id="10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86"/>
    <a:srgbClr val="BE008C"/>
    <a:srgbClr val="4F81BD"/>
    <a:srgbClr val="FFFFFF"/>
    <a:srgbClr val="FFD700"/>
    <a:srgbClr val="FFCC00"/>
    <a:srgbClr val="0000FF"/>
    <a:srgbClr val="00FF00"/>
    <a:srgbClr val="8C383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166" autoAdjust="0"/>
    <p:restoredTop sz="88163" autoAdjust="0"/>
  </p:normalViewPr>
  <p:slideViewPr>
    <p:cSldViewPr showGuides="1">
      <p:cViewPr varScale="1">
        <p:scale>
          <a:sx n="127" d="100"/>
          <a:sy n="127" d="100"/>
        </p:scale>
        <p:origin x="114" y="234"/>
      </p:cViewPr>
      <p:guideLst>
        <p:guide orient="horz" pos="3083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15"/>
    </p:cViewPr>
  </p:sorterViewPr>
  <p:notesViewPr>
    <p:cSldViewPr>
      <p:cViewPr varScale="1">
        <p:scale>
          <a:sx n="89" d="100"/>
          <a:sy n="89" d="100"/>
        </p:scale>
        <p:origin x="-384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44" cy="496764"/>
          </a:xfrm>
          <a:prstGeom prst="rect">
            <a:avLst/>
          </a:prstGeom>
        </p:spPr>
        <p:txBody>
          <a:bodyPr vert="horz" lIns="88458" tIns="44228" rIns="88458" bIns="44228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67" y="2"/>
            <a:ext cx="2946443" cy="496764"/>
          </a:xfrm>
          <a:prstGeom prst="rect">
            <a:avLst/>
          </a:prstGeom>
        </p:spPr>
        <p:txBody>
          <a:bodyPr vert="horz" lIns="88458" tIns="44228" rIns="88458" bIns="44228" rtlCol="0"/>
          <a:lstStyle>
            <a:lvl1pPr algn="r">
              <a:defRPr sz="1200"/>
            </a:lvl1pPr>
          </a:lstStyle>
          <a:p>
            <a:r>
              <a:rPr lang="en-GB" dirty="0" err="1" smtClean="0"/>
              <a:t>Octobre</a:t>
            </a:r>
            <a:r>
              <a:rPr lang="en-GB" dirty="0" smtClean="0"/>
              <a:t> 2015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1"/>
            <a:ext cx="2946444" cy="496761"/>
          </a:xfrm>
          <a:prstGeom prst="rect">
            <a:avLst/>
          </a:prstGeom>
        </p:spPr>
        <p:txBody>
          <a:bodyPr vert="horz" lIns="88458" tIns="44228" rIns="88458" bIns="44228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67" y="9428161"/>
            <a:ext cx="2946443" cy="496761"/>
          </a:xfrm>
          <a:prstGeom prst="rect">
            <a:avLst/>
          </a:prstGeom>
        </p:spPr>
        <p:txBody>
          <a:bodyPr vert="horz" lIns="88458" tIns="44228" rIns="88458" bIns="44228" rtlCol="0" anchor="b"/>
          <a:lstStyle>
            <a:lvl1pPr algn="r">
              <a:defRPr sz="1200"/>
            </a:lvl1pPr>
          </a:lstStyle>
          <a:p>
            <a:fld id="{F006CA97-9FDE-43B3-9CE0-04734D0377A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584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5660" cy="496330"/>
          </a:xfrm>
          <a:prstGeom prst="rect">
            <a:avLst/>
          </a:prstGeom>
        </p:spPr>
        <p:txBody>
          <a:bodyPr vert="horz" lIns="88458" tIns="44228" rIns="88458" bIns="442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Octobre 2015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6"/>
            <a:ext cx="2945660" cy="496330"/>
          </a:xfrm>
          <a:prstGeom prst="rect">
            <a:avLst/>
          </a:prstGeom>
        </p:spPr>
        <p:txBody>
          <a:bodyPr vert="horz" lIns="88458" tIns="44228" rIns="88458" bIns="442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28/03/2013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58" tIns="44228" rIns="88458" bIns="44228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88458" tIns="44228" rIns="88458" bIns="442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8"/>
            <a:ext cx="2945660" cy="496330"/>
          </a:xfrm>
          <a:prstGeom prst="rect">
            <a:avLst/>
          </a:prstGeom>
        </p:spPr>
        <p:txBody>
          <a:bodyPr vert="horz" lIns="88458" tIns="44228" rIns="88458" bIns="442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60" cy="496330"/>
          </a:xfrm>
          <a:prstGeom prst="rect">
            <a:avLst/>
          </a:prstGeom>
        </p:spPr>
        <p:txBody>
          <a:bodyPr vert="horz" lIns="88458" tIns="44228" rIns="88458" bIns="442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33C61-9C23-4B32-9454-360576439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07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Intro: totaal</a:t>
            </a:r>
            <a:r>
              <a:rPr lang="fr-FR" baseline="0" smtClean="0"/>
              <a:t> andere manier van omgaan met overheidsorganisaties; begin van een revolutie.</a:t>
            </a:r>
          </a:p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0800" indent="-27723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08923" indent="-22178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2492" indent="-22178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6060" indent="-22178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39629" indent="-2217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3198" indent="-2217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26767" indent="-2217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0336" indent="-2217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08D9A-C359-423A-9683-3DB6183D23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71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Gebruiksvriendelijk: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Interactie</a:t>
            </a:r>
            <a:r>
              <a:rPr lang="en-US" baseline="0" smtClean="0"/>
              <a:t> in natuurlijke taal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Lagere</a:t>
            </a:r>
            <a:r>
              <a:rPr lang="en-US" baseline="0" smtClean="0"/>
              <a:t> drempel:</a:t>
            </a:r>
          </a:p>
          <a:p>
            <a:pPr marL="628650" lvl="1" indent="-171450">
              <a:buFontTx/>
              <a:buChar char="-"/>
            </a:pPr>
            <a:r>
              <a:rPr lang="en-US" baseline="0" smtClean="0"/>
              <a:t>Je moet de interface niet leren</a:t>
            </a:r>
          </a:p>
          <a:p>
            <a:pPr marL="628650" lvl="1" indent="-171450">
              <a:buFontTx/>
              <a:buChar char="-"/>
            </a:pPr>
            <a:r>
              <a:rPr lang="en-US" smtClean="0"/>
              <a:t>Van “de</a:t>
            </a:r>
            <a:r>
              <a:rPr lang="en-US" baseline="0" smtClean="0"/>
              <a:t> g</a:t>
            </a:r>
            <a:r>
              <a:rPr lang="en-US" smtClean="0"/>
              <a:t>ebruiker leert omgaan met de toepassing” naar “de toepassing leert omgaan met de gebruiker”</a:t>
            </a:r>
          </a:p>
          <a:p>
            <a:pPr marL="171450" lvl="0" indent="-171450">
              <a:buFontTx/>
              <a:buChar char="-"/>
            </a:pPr>
            <a:r>
              <a:rPr lang="en-US" smtClean="0"/>
              <a:t>Inclusief:</a:t>
            </a:r>
          </a:p>
          <a:p>
            <a:pPr marL="628650" lvl="1" indent="-171450">
              <a:buFontTx/>
              <a:buChar char="-"/>
            </a:pPr>
            <a:r>
              <a:rPr lang="en-US" baseline="0" smtClean="0"/>
              <a:t>Mensen die minder goed kunnen omgaan met IT toepassingen kunnen communiceren in natuurlijke taal</a:t>
            </a:r>
          </a:p>
          <a:p>
            <a:pPr marL="628650" lvl="1" indent="-171450">
              <a:buFontTx/>
              <a:buChar char="-"/>
            </a:pPr>
            <a:r>
              <a:rPr lang="en-US" baseline="0" smtClean="0"/>
              <a:t>Specifiek: spraak voor slechtzienden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7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smtClean="0"/>
              <a:t>Support agents kunnen focussen op complexere vragen: “Take the robot out of the human”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30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4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F2F-623C-40AC-8251-301B2E87A5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7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04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7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3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Chatbot: geautomatiseerde gesprekspartner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F2F-623C-40AC-8251-301B2E87A5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4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8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Success </a:t>
            </a:r>
            <a:r>
              <a:rPr lang="en-US" smtClean="0">
                <a:sym typeface="Wingdings" panose="05000000000000000000" pitchFamily="2" charset="2"/>
              </a:rPr>
              <a:t> geautomatiseerd</a:t>
            </a:r>
            <a:r>
              <a:rPr lang="en-US" baseline="0" smtClean="0">
                <a:sym typeface="Wingdings" panose="05000000000000000000" pitchFamily="2" charset="2"/>
              </a:rPr>
              <a:t> antwoord </a:t>
            </a:r>
            <a:r>
              <a:rPr lang="en-US" smtClean="0">
                <a:sym typeface="Wingdings" panose="05000000000000000000" pitchFamily="2" charset="2"/>
              </a:rPr>
              <a:t>betekent een kostenbesparing</a:t>
            </a:r>
            <a:endParaRPr lang="en-US" smtClean="0"/>
          </a:p>
          <a:p>
            <a:r>
              <a:rPr lang="en-US" smtClean="0"/>
              <a:t>Failure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/>
              <a:t>In</a:t>
            </a:r>
            <a:r>
              <a:rPr lang="en-US" baseline="0" smtClean="0"/>
              <a:t> geval van missers worden de gebruikers niet aan hun lot overgelaten! Vermijden dat gebruikers gefrustreerd raken.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100% accuraatheid is niet haalbaar (ook niet bij mensen...)</a:t>
            </a:r>
          </a:p>
          <a:p>
            <a:endParaRPr lang="en-US" baseline="0" smtClean="0"/>
          </a:p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F2F-623C-40AC-8251-301B2E87A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8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Geen app installeren, geen URL zoeken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1 druk op de knop of “OK Google” om spraakassistent</a:t>
            </a:r>
            <a:r>
              <a:rPr lang="en-US" baseline="0" smtClean="0"/>
              <a:t> te activeren</a:t>
            </a:r>
            <a:endParaRPr lang="en-US" smtClean="0"/>
          </a:p>
          <a:p>
            <a:pPr marL="171450" indent="-171450">
              <a:buFontTx/>
              <a:buChar char="-"/>
            </a:pPr>
            <a:r>
              <a:rPr lang="en-US" smtClean="0"/>
              <a:t>Mobiel</a:t>
            </a:r>
            <a:r>
              <a:rPr lang="en-US" baseline="0" smtClean="0"/>
              <a:t> toegankelijk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Hedendaagse normen en verwachtingen rond gebruiksgemak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mtClean="0"/>
              <a:t>Visuele ondersteuning voor devices met scherm (smartphones, smart displays)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4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Live</a:t>
            </a:r>
            <a:r>
              <a:rPr lang="en-US" baseline="0" smtClean="0"/>
              <a:t>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Chatbot als één</a:t>
            </a:r>
            <a:r>
              <a:rPr lang="en-US" baseline="0" smtClean="0"/>
              <a:t> van de interfaces die gebruikt maakt van content in knowledge base</a:t>
            </a:r>
            <a:endParaRPr lang="en-US" smtClean="0"/>
          </a:p>
          <a:p>
            <a:r>
              <a:rPr lang="en-US" smtClean="0"/>
              <a:t>Integratie</a:t>
            </a:r>
            <a:r>
              <a:rPr lang="en-US" baseline="0" smtClean="0"/>
              <a:t> met content management system</a:t>
            </a:r>
          </a:p>
          <a:p>
            <a:r>
              <a:rPr lang="en-US" baseline="0" smtClean="0"/>
              <a:t>Content structureren; voorzien van “content chunks”: kleinere modulaire content</a:t>
            </a:r>
          </a:p>
          <a:p>
            <a:r>
              <a:rPr lang="en-US" baseline="0" smtClean="0"/>
              <a:t>Hergebruik van content chunks maakt het mogelijk om in de chatbot korte to-the-point antwoorden te geven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33C61-9C23-4B32-9454-3605764392F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5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611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2807530"/>
              </p:ext>
            </p:extLst>
          </p:nvPr>
        </p:nvGraphicFramePr>
        <p:xfrm>
          <a:off x="34926" y="1"/>
          <a:ext cx="936676" cy="2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5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257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846"/>
            <a:ext cx="971600" cy="3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76456" y="-2175"/>
            <a:ext cx="442392" cy="2516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722674-54DE-43B8-8259-5E17C1FD98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 flipV="1">
            <a:off x="251520" y="95157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5001814"/>
            <a:ext cx="1465412" cy="141686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175"/>
            <a:ext cx="442392" cy="2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9BA3-438C-4BAC-93FA-A244838215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2807530"/>
              </p:ext>
            </p:extLst>
          </p:nvPr>
        </p:nvGraphicFramePr>
        <p:xfrm>
          <a:off x="34926" y="1"/>
          <a:ext cx="936676" cy="2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9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257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846"/>
            <a:ext cx="971600" cy="3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10"/>
          <p:cNvSpPr>
            <a:spLocks noChangeShapeType="1"/>
          </p:cNvSpPr>
          <p:nvPr userDrawn="1"/>
        </p:nvSpPr>
        <p:spPr bwMode="auto">
          <a:xfrm flipV="1">
            <a:off x="251520" y="95157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5001814"/>
            <a:ext cx="1465412" cy="141686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Freeform 13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8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175"/>
            <a:ext cx="442392" cy="2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8BCE-1109-4E8D-B34C-3AF6347D8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2807530"/>
              </p:ext>
            </p:extLst>
          </p:nvPr>
        </p:nvGraphicFramePr>
        <p:xfrm>
          <a:off x="34926" y="1"/>
          <a:ext cx="936676" cy="2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05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257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846"/>
            <a:ext cx="971600" cy="3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951570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68344" y="5001814"/>
            <a:ext cx="1465412" cy="141686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76456" y="-2175"/>
            <a:ext cx="442392" cy="2516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722674-54DE-43B8-8259-5E17C1FD98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175"/>
            <a:ext cx="442392" cy="2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0A59-E899-4846-A553-D0991C1393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2807530"/>
              </p:ext>
            </p:extLst>
          </p:nvPr>
        </p:nvGraphicFramePr>
        <p:xfrm>
          <a:off x="34926" y="1"/>
          <a:ext cx="936676" cy="2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0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257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846"/>
            <a:ext cx="971600" cy="3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5001814"/>
            <a:ext cx="1465412" cy="141686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-2175"/>
            <a:ext cx="442392" cy="2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5A1A-D0A3-45D4-B603-821EC43E4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2807530"/>
              </p:ext>
            </p:extLst>
          </p:nvPr>
        </p:nvGraphicFramePr>
        <p:xfrm>
          <a:off x="34926" y="1"/>
          <a:ext cx="936676" cy="2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3" name="Photo Editor Photo" r:id="rId3" imgW="22438095" imgH="8209524" progId="MSPhotoEd.3">
                  <p:embed/>
                </p:oleObj>
              </mc:Choice>
              <mc:Fallback>
                <p:oleObj name="Photo Editor Photo" r:id="rId3" imgW="22438095" imgH="8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6" y="1"/>
                        <a:ext cx="936676" cy="257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846"/>
            <a:ext cx="971600" cy="3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668344" y="5001814"/>
            <a:ext cx="1465412" cy="141686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9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58904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789552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>
          <a:xfrm>
            <a:off x="7943923" y="4642962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4226" y="4948995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8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atacteri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58904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789552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6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Visuali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58904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789552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ip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58904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789552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7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Interro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58904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789552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3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User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589046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789552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0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 flipV="1">
            <a:off x="251520" y="789552"/>
            <a:ext cx="8640960" cy="0"/>
          </a:xfrm>
          <a:prstGeom prst="line">
            <a:avLst/>
          </a:prstGeom>
          <a:noFill/>
          <a:ln w="12700" cap="rnd">
            <a:solidFill>
              <a:srgbClr val="BE008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/>
          <a:lstStyle>
            <a:lvl1pPr>
              <a:defRPr sz="3200">
                <a:solidFill>
                  <a:srgbClr val="BE00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>
          <a:xfrm>
            <a:off x="7943923" y="4569973"/>
            <a:ext cx="1200014" cy="593084"/>
          </a:xfrm>
          <a:custGeom>
            <a:avLst/>
            <a:gdLst>
              <a:gd name="connsiteX0" fmla="*/ 0 w 2524836"/>
              <a:gd name="connsiteY0" fmla="*/ 1460310 h 1514901"/>
              <a:gd name="connsiteX1" fmla="*/ 600501 w 2524836"/>
              <a:gd name="connsiteY1" fmla="*/ 0 h 1514901"/>
              <a:gd name="connsiteX2" fmla="*/ 2524836 w 2524836"/>
              <a:gd name="connsiteY2" fmla="*/ 736979 h 1514901"/>
              <a:gd name="connsiteX3" fmla="*/ 2524836 w 2524836"/>
              <a:gd name="connsiteY3" fmla="*/ 1514901 h 1514901"/>
              <a:gd name="connsiteX4" fmla="*/ 0 w 2524836"/>
              <a:gd name="connsiteY4" fmla="*/ 146031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836" h="1514901">
                <a:moveTo>
                  <a:pt x="0" y="1460310"/>
                </a:moveTo>
                <a:lnTo>
                  <a:pt x="600501" y="0"/>
                </a:lnTo>
                <a:lnTo>
                  <a:pt x="2524836" y="736979"/>
                </a:lnTo>
                <a:lnTo>
                  <a:pt x="2524836" y="1514901"/>
                </a:lnTo>
                <a:lnTo>
                  <a:pt x="0" y="1460310"/>
                </a:lnTo>
                <a:close/>
              </a:path>
            </a:pathLst>
          </a:custGeom>
          <a:solidFill>
            <a:srgbClr val="B1027C"/>
          </a:solidFill>
          <a:ln>
            <a:solidFill>
              <a:srgbClr val="BE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 userDrawn="1"/>
        </p:nvSpPr>
        <p:spPr>
          <a:xfrm>
            <a:off x="7844226" y="4876006"/>
            <a:ext cx="129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3BD3E4-6A58-48EE-A363-42119878C7CC}" type="slidenum">
              <a:rPr lang="fr-BE" sz="1200" smtClean="0">
                <a:solidFill>
                  <a:schemeClr val="bg1"/>
                </a:solidFill>
              </a:rPr>
              <a:pPr algn="r"/>
              <a:t>‹#›</a:t>
            </a:fld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242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7226" y="3597865"/>
            <a:ext cx="8486775" cy="9179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52800"/>
            <a:ext cx="8421687" cy="5631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97994"/>
            <a:ext cx="8421687" cy="35480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C2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29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68344" y="5001814"/>
            <a:ext cx="1465412" cy="141686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none" spc="0">
                <a:ln>
                  <a:noFill/>
                </a:ln>
                <a:solidFill>
                  <a:srgbClr val="2C2C86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000"/>
            <a:ext cx="969184" cy="3307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68" r:id="rId8"/>
    <p:sldLayoutId id="2147483767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E008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2C2C8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lsresearch.be/is-spraak-de-interface-van-de-toekomst/" TargetMode="External"/><Relationship Id="rId3" Type="http://schemas.openxmlformats.org/officeDocument/2006/relationships/hyperlink" Target="https://www.smalsresearch.be/author/vanhalst/" TargetMode="External"/><Relationship Id="rId7" Type="http://schemas.openxmlformats.org/officeDocument/2006/relationships/hyperlink" Target="https://www.smalsresearch.be/chatbot-studentwork-lessons-learne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malsresearch.be/eerste-ervaringen-bij-het-bouwen-van-een-chatbot/" TargetMode="External"/><Relationship Id="rId5" Type="http://schemas.openxmlformats.org/officeDocument/2006/relationships/hyperlink" Target="https://www.smalsresearch.be/he-google-submit-a-dimona/" TargetMode="External"/><Relationship Id="rId4" Type="http://schemas.openxmlformats.org/officeDocument/2006/relationships/hyperlink" Target="https://www.smalsresearch.be/conversationele-interfac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witter.com/smalsresearch" TargetMode="External"/><Relationship Id="rId5" Type="http://schemas.openxmlformats.org/officeDocument/2006/relationships/hyperlink" Target="http://www.smalsresearch.be/" TargetMode="External"/><Relationship Id="rId4" Type="http://schemas.openxmlformats.org/officeDocument/2006/relationships/hyperlink" Target="mailto:vandy.berten@smals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64288" y="4011910"/>
            <a:ext cx="2160240" cy="88209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smtClean="0">
                <a:solidFill>
                  <a:schemeClr val="bg1"/>
                </a:solidFill>
              </a:rPr>
              <a:t>Bert Vanhalst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Smals Research</a:t>
            </a:r>
          </a:p>
          <a:p>
            <a:r>
              <a:rPr lang="en-US" sz="1400" b="1" smtClean="0">
                <a:solidFill>
                  <a:schemeClr val="bg1"/>
                </a:solidFill>
              </a:rPr>
              <a:t>December </a:t>
            </a:r>
            <a:r>
              <a:rPr lang="en-US" sz="1400" b="1" dirty="0" smtClean="0">
                <a:solidFill>
                  <a:schemeClr val="bg1"/>
                </a:solidFill>
              </a:rPr>
              <a:t>2018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39752" y="1113588"/>
            <a:ext cx="6984776" cy="145816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US" sz="4400" b="1" smtClean="0">
                <a:solidFill>
                  <a:schemeClr val="bg1"/>
                </a:solidFill>
              </a:rPr>
              <a:t>Conversational interfaces</a:t>
            </a:r>
            <a:br>
              <a:rPr lang="en-US" sz="4400" b="1" smtClean="0">
                <a:solidFill>
                  <a:schemeClr val="bg1"/>
                </a:solidFill>
              </a:rPr>
            </a:br>
            <a:r>
              <a:rPr lang="en-US" sz="4400" b="1" smtClean="0">
                <a:solidFill>
                  <a:schemeClr val="bg1"/>
                </a:solidFill>
              </a:rPr>
              <a:t>&amp; chatbots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Toepasbaarheid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 lnSpcReduction="10000"/>
          </a:bodyPr>
          <a:lstStyle/>
          <a:p>
            <a:r>
              <a:rPr lang="fr-BE" smtClean="0">
                <a:solidFill>
                  <a:srgbClr val="BE008C"/>
                </a:solidFill>
              </a:rPr>
              <a:t>Doelpubliek</a:t>
            </a:r>
            <a:endParaRPr lang="fr-BE">
              <a:solidFill>
                <a:srgbClr val="BE008C"/>
              </a:solidFill>
            </a:endParaRPr>
          </a:p>
          <a:p>
            <a:pPr lvl="1"/>
            <a:r>
              <a:rPr lang="fr-BE"/>
              <a:t>Externe </a:t>
            </a:r>
            <a:r>
              <a:rPr lang="fr-BE" smtClean="0"/>
              <a:t>gebruikers </a:t>
            </a:r>
            <a:r>
              <a:rPr lang="fr-BE"/>
              <a:t>(burgers, </a:t>
            </a:r>
            <a:r>
              <a:rPr lang="fr-BE" smtClean="0"/>
              <a:t>ondernemingen)</a:t>
            </a:r>
            <a:endParaRPr lang="fr-BE"/>
          </a:p>
          <a:p>
            <a:pPr lvl="1"/>
            <a:r>
              <a:rPr lang="fr-BE"/>
              <a:t>Maar ook: interne medewerkers</a:t>
            </a:r>
          </a:p>
          <a:p>
            <a:r>
              <a:rPr lang="fr-BE">
                <a:solidFill>
                  <a:srgbClr val="BE008C"/>
                </a:solidFill>
              </a:rPr>
              <a:t>Klantenondersteuning</a:t>
            </a:r>
          </a:p>
          <a:p>
            <a:pPr lvl="1"/>
            <a:r>
              <a:rPr lang="fr-BE"/>
              <a:t>Beantwoorden van algemene vragen (FAQ)</a:t>
            </a:r>
          </a:p>
          <a:p>
            <a:pPr lvl="1"/>
            <a:r>
              <a:rPr lang="fr-BE"/>
              <a:t>Status opvragen van een dossier</a:t>
            </a:r>
          </a:p>
          <a:p>
            <a:pPr lvl="1"/>
            <a:r>
              <a:rPr lang="fr-BE"/>
              <a:t>Ondersteuning bij het invullen van formulieren</a:t>
            </a:r>
          </a:p>
          <a:p>
            <a:pPr lvl="1"/>
            <a:r>
              <a:rPr lang="fr-BE"/>
              <a:t>Wegwijs maken op het portaal</a:t>
            </a:r>
          </a:p>
          <a:p>
            <a:pPr lvl="1"/>
            <a:r>
              <a:rPr lang="fr-BE"/>
              <a:t>Voeren van eenvoudige enquêtes</a:t>
            </a:r>
          </a:p>
          <a:p>
            <a:r>
              <a:rPr lang="fr-BE">
                <a:solidFill>
                  <a:srgbClr val="BE008C"/>
                </a:solidFill>
              </a:rPr>
              <a:t>Conversationele interface voor toepassingen</a:t>
            </a:r>
          </a:p>
        </p:txBody>
      </p:sp>
    </p:spTree>
    <p:extLst>
      <p:ext uri="{BB962C8B-B14F-4D97-AF65-F5344CB8AC3E}">
        <p14:creationId xmlns:p14="http://schemas.microsoft.com/office/powerpoint/2010/main" val="19611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Meerwaarde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581999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BE008C"/>
                </a:solidFill>
              </a:rPr>
              <a:t>Burgers/ondernemingen</a:t>
            </a:r>
            <a:endParaRPr lang="en-US">
              <a:solidFill>
                <a:srgbClr val="BE008C"/>
              </a:solidFill>
            </a:endParaRPr>
          </a:p>
          <a:p>
            <a:endParaRPr lang="en-US"/>
          </a:p>
        </p:txBody>
      </p:sp>
      <p:pic>
        <p:nvPicPr>
          <p:cNvPr id="4" name="Picture 2" descr="Image result for icon 24/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7654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80696"/>
            <a:ext cx="600001" cy="60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746044"/>
            <a:ext cx="27061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24/7 beschikbaar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80695"/>
            <a:ext cx="439697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Snel (onmiddellijk antwoord)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72784"/>
            <a:ext cx="600001" cy="600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3281" y="3272784"/>
            <a:ext cx="17732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Schaalbaar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6333"/>
          <a:stretch/>
        </p:blipFill>
        <p:spPr>
          <a:xfrm>
            <a:off x="1403649" y="4136880"/>
            <a:ext cx="600000" cy="5951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3281" y="4136880"/>
            <a:ext cx="513922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Gebruiksvriendelijk </a:t>
            </a:r>
            <a:r>
              <a:rPr lang="en-US" sz="2800" i="1" smtClean="0">
                <a:solidFill>
                  <a:srgbClr val="2C2C86"/>
                </a:solidFill>
              </a:rPr>
              <a:t>(digital divide)</a:t>
            </a:r>
            <a:endParaRPr lang="en-US" sz="2800" i="1" dirty="0" smtClean="0">
              <a:solidFill>
                <a:srgbClr val="2C2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Meerwaarde (vervolg)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581999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BE008C"/>
                </a:solidFill>
              </a:rPr>
              <a:t>Overheidsorganisaties</a:t>
            </a:r>
            <a:endParaRPr lang="en-US">
              <a:solidFill>
                <a:srgbClr val="BE008C"/>
              </a:solidFill>
            </a:endParaRP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6973" y="3273994"/>
            <a:ext cx="260686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Kostenbesparing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80577"/>
            <a:ext cx="632314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Minder routinewerk voor support agents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3281" y="1734075"/>
            <a:ext cx="347518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Betere dienstverlening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3281" y="4136762"/>
            <a:ext cx="108792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r>
              <a:rPr lang="en-US" sz="2800" smtClean="0">
                <a:solidFill>
                  <a:srgbClr val="2C2C86"/>
                </a:solidFill>
              </a:rPr>
              <a:t>Imago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6301" r="11541" b="4617"/>
          <a:stretch/>
        </p:blipFill>
        <p:spPr>
          <a:xfrm>
            <a:off x="1403645" y="3249861"/>
            <a:ext cx="600001" cy="680001"/>
          </a:xfrm>
          <a:prstGeom prst="rect">
            <a:avLst/>
          </a:prstGeom>
        </p:spPr>
      </p:pic>
      <p:pic>
        <p:nvPicPr>
          <p:cNvPr id="43018" name="Picture 10" descr="Image result for icon repu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4103996"/>
            <a:ext cx="600001" cy="7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2480576"/>
            <a:ext cx="600001" cy="600001"/>
          </a:xfrm>
          <a:prstGeom prst="rect">
            <a:avLst/>
          </a:prstGeom>
        </p:spPr>
      </p:pic>
      <p:pic>
        <p:nvPicPr>
          <p:cNvPr id="43022" name="Picture 14" descr="Image result for icon information poi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1734075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Factoren voor gunstige kosten/baten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279030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BE008C"/>
                </a:solidFill>
              </a:rPr>
              <a:t>Investeringskosten</a:t>
            </a:r>
          </a:p>
          <a:p>
            <a:pPr lvl="1"/>
            <a:r>
              <a:rPr lang="en-US"/>
              <a:t>Content herbruikbaar?</a:t>
            </a:r>
          </a:p>
          <a:p>
            <a:pPr lvl="1"/>
            <a:r>
              <a:rPr lang="en-US"/>
              <a:t>Complexiteit van de chatbot (aantal intents)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Manuele effort nodig voor training en </a:t>
            </a:r>
            <a:r>
              <a:rPr lang="en-US" smtClean="0">
                <a:sym typeface="Wingdings" panose="05000000000000000000" pitchFamily="2" charset="2"/>
              </a:rPr>
              <a:t>onderhoud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solidFill>
                  <a:srgbClr val="BE008C"/>
                </a:solidFill>
                <a:sym typeface="Wingdings" panose="05000000000000000000" pitchFamily="2" charset="2"/>
              </a:rPr>
              <a:t>Accuraatheid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Beperkingen </a:t>
            </a:r>
            <a:r>
              <a:rPr lang="en-US">
                <a:sym typeface="Wingdings" panose="05000000000000000000" pitchFamily="2" charset="2"/>
              </a:rPr>
              <a:t>van Natural Language Understanding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Kost voor manuele afhandeling </a:t>
            </a:r>
            <a:r>
              <a:rPr lang="en-US" smtClean="0">
                <a:sym typeface="Wingdings" panose="05000000000000000000" pitchFamily="2" charset="2"/>
              </a:rPr>
              <a:t>missers</a:t>
            </a:r>
            <a:endParaRPr lang="en-US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rgbClr val="BE008C"/>
                </a:solidFill>
                <a:sym typeface="Wingdings" panose="05000000000000000000" pitchFamily="2" charset="2"/>
              </a:rPr>
              <a:t>Aantal transacties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3795885"/>
            <a:ext cx="8639798" cy="1224137"/>
          </a:xfrm>
          <a:prstGeom prst="rect">
            <a:avLst/>
          </a:prstGeom>
          <a:solidFill>
            <a:schemeClr val="bg1"/>
          </a:solidFill>
          <a:ln>
            <a:solidFill>
              <a:srgbClr val="2C2C8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fr-BE" sz="2400" b="1" u="sng" smtClean="0">
                <a:solidFill>
                  <a:srgbClr val="BE008C"/>
                </a:solidFill>
              </a:rPr>
              <a:t>Conclusie: geschikte cases met gunstige kosten/baten: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smtClean="0">
                <a:solidFill>
                  <a:srgbClr val="2C2C86"/>
                </a:solidFill>
              </a:rPr>
              <a:t>Specifieke (beperkte) 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smtClean="0">
                <a:solidFill>
                  <a:srgbClr val="2C2C86"/>
                </a:solidFill>
              </a:rPr>
              <a:t>Hoog volume aan interacties</a:t>
            </a:r>
            <a:endParaRPr lang="fr-BE" sz="2400" dirty="0">
              <a:solidFill>
                <a:srgbClr val="2C2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Voorbeeld case (inclusief ROI)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/>
              <a:t>P</a:t>
            </a:r>
            <a:r>
              <a:rPr lang="en-US" u="sng" smtClean="0"/>
              <a:t>otentiële use case “toegangsvragen”</a:t>
            </a:r>
          </a:p>
          <a:p>
            <a:r>
              <a:rPr lang="en-US" smtClean="0"/>
              <a:t>Jaarlijks ± 60.000 vragen over toegang (eranova)</a:t>
            </a:r>
          </a:p>
          <a:p>
            <a:r>
              <a:rPr lang="en-US" smtClean="0"/>
              <a:t>Chatbot om routinevragen automatisch te beantwoorden</a:t>
            </a:r>
          </a:p>
          <a:p>
            <a:r>
              <a:rPr lang="en-US" smtClean="0"/>
              <a:t>Schatting ROI: break-even na 2 jaar</a:t>
            </a:r>
          </a:p>
          <a:p>
            <a:r>
              <a:rPr lang="en-US" smtClean="0"/>
              <a:t>Uitsparen kosten (extern) contactcenter</a:t>
            </a:r>
          </a:p>
          <a:p>
            <a:r>
              <a:rPr lang="en-US" smtClean="0"/>
              <a:t>Opportuniteit van </a:t>
            </a:r>
            <a:r>
              <a:rPr lang="en-US" smtClean="0">
                <a:solidFill>
                  <a:srgbClr val="BE008C"/>
                </a:solidFill>
              </a:rPr>
              <a:t>mutualiseren</a:t>
            </a:r>
            <a:r>
              <a:rPr lang="en-US" smtClean="0"/>
              <a:t> van de kost</a:t>
            </a:r>
          </a:p>
          <a:p>
            <a:r>
              <a:rPr lang="en-US" smtClean="0"/>
              <a:t>Opportuniteit voor </a:t>
            </a:r>
            <a:r>
              <a:rPr lang="en-US" smtClean="0">
                <a:solidFill>
                  <a:srgbClr val="BE008C"/>
                </a:solidFill>
              </a:rPr>
              <a:t>hergebruik</a:t>
            </a:r>
            <a:r>
              <a:rPr lang="en-US" smtClean="0"/>
              <a:t> door andere overheidsdiensten</a:t>
            </a:r>
          </a:p>
        </p:txBody>
      </p:sp>
    </p:spTree>
    <p:extLst>
      <p:ext uri="{BB962C8B-B14F-4D97-AF65-F5344CB8AC3E}">
        <p14:creationId xmlns:p14="http://schemas.microsoft.com/office/powerpoint/2010/main" val="15296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Besluit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507288" cy="3798422"/>
          </a:xfrm>
        </p:spPr>
        <p:txBody>
          <a:bodyPr>
            <a:normAutofit fontScale="92500" lnSpcReduction="10000"/>
          </a:bodyPr>
          <a:lstStyle/>
          <a:p>
            <a:r>
              <a:rPr lang="fr-BE" smtClean="0"/>
              <a:t>Conversationele </a:t>
            </a:r>
            <a:r>
              <a:rPr lang="fr-BE"/>
              <a:t>interfaces kunnen de </a:t>
            </a:r>
            <a:r>
              <a:rPr lang="fr-BE">
                <a:solidFill>
                  <a:srgbClr val="BE008C"/>
                </a:solidFill>
              </a:rPr>
              <a:t>gebruikerservaring sterk verbeteren</a:t>
            </a:r>
          </a:p>
          <a:p>
            <a:r>
              <a:rPr lang="en-US" smtClean="0"/>
              <a:t>Chatbots hebben potentieel als</a:t>
            </a:r>
            <a:br>
              <a:rPr lang="en-US" smtClean="0"/>
            </a:br>
            <a:r>
              <a:rPr lang="en-US" smtClean="0">
                <a:solidFill>
                  <a:srgbClr val="BE008C"/>
                </a:solidFill>
              </a:rPr>
              <a:t>geautomatiseerde gesprekspartner</a:t>
            </a:r>
          </a:p>
          <a:p>
            <a:pPr>
              <a:buClr>
                <a:srgbClr val="2C2C86"/>
              </a:buClr>
            </a:pPr>
            <a:r>
              <a:rPr lang="en-US" smtClean="0"/>
              <a:t>Toont</a:t>
            </a:r>
            <a:r>
              <a:rPr lang="en-US" smtClean="0">
                <a:solidFill>
                  <a:srgbClr val="BE008C"/>
                </a:solidFill>
              </a:rPr>
              <a:t> potentieel </a:t>
            </a:r>
            <a:r>
              <a:rPr lang="en-US" smtClean="0"/>
              <a:t>aan</a:t>
            </a:r>
            <a:r>
              <a:rPr lang="en-US" smtClean="0">
                <a:solidFill>
                  <a:srgbClr val="BE008C"/>
                </a:solidFill>
              </a:rPr>
              <a:t> op langere termijn</a:t>
            </a:r>
          </a:p>
          <a:p>
            <a:pPr>
              <a:buClr>
                <a:srgbClr val="2C2C86"/>
              </a:buClr>
            </a:pPr>
            <a:r>
              <a:rPr lang="en-US" smtClean="0"/>
              <a:t>Aandacht voor </a:t>
            </a:r>
            <a:r>
              <a:rPr lang="en-US" smtClean="0">
                <a:solidFill>
                  <a:srgbClr val="BE008C"/>
                </a:solidFill>
              </a:rPr>
              <a:t>privacy </a:t>
            </a:r>
            <a:r>
              <a:rPr lang="en-US" smtClean="0"/>
              <a:t>ten opzichte van cloud platformen</a:t>
            </a:r>
          </a:p>
          <a:p>
            <a:r>
              <a:rPr lang="en-US" smtClean="0"/>
              <a:t>Eén unieke “GovBot” is vandaag te hoog gegrepen</a:t>
            </a:r>
          </a:p>
          <a:p>
            <a:pPr>
              <a:buClr>
                <a:srgbClr val="2C2C86"/>
              </a:buClr>
            </a:pPr>
            <a:r>
              <a:rPr lang="en-US" smtClean="0">
                <a:solidFill>
                  <a:srgbClr val="BE008C"/>
                </a:solidFill>
              </a:rPr>
              <a:t>Geschikte cases </a:t>
            </a:r>
            <a:r>
              <a:rPr lang="en-US" smtClean="0"/>
              <a:t>(vandaag):</a:t>
            </a:r>
          </a:p>
          <a:p>
            <a:pPr lvl="1"/>
            <a:r>
              <a:rPr lang="en-US" smtClean="0"/>
              <a:t>Specifieke (beperkte) scope</a:t>
            </a:r>
          </a:p>
          <a:p>
            <a:pPr lvl="1"/>
            <a:r>
              <a:rPr lang="en-US" smtClean="0"/>
              <a:t>Hoog volume aan interacties</a:t>
            </a:r>
          </a:p>
        </p:txBody>
      </p:sp>
    </p:spTree>
    <p:extLst>
      <p:ext uri="{BB962C8B-B14F-4D97-AF65-F5344CB8AC3E}">
        <p14:creationId xmlns:p14="http://schemas.microsoft.com/office/powerpoint/2010/main" val="23383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9583"/>
            <a:ext cx="8363272" cy="3535040"/>
          </a:xfrm>
        </p:spPr>
        <p:txBody>
          <a:bodyPr/>
          <a:lstStyle/>
          <a:p>
            <a:r>
              <a:rPr lang="fr-BE">
                <a:hlinkClick r:id="rId3"/>
              </a:rPr>
              <a:t>https://www.smalsresearch.be/author/vanhalst</a:t>
            </a:r>
            <a:r>
              <a:rPr lang="fr-BE" smtClean="0">
                <a:hlinkClick r:id="rId3"/>
              </a:rPr>
              <a:t>/</a:t>
            </a:r>
            <a:r>
              <a:rPr lang="fr-BE" smtClean="0"/>
              <a:t> </a:t>
            </a:r>
          </a:p>
          <a:p>
            <a:r>
              <a:rPr lang="fr-BE"/>
              <a:t>Conversationele </a:t>
            </a:r>
            <a:r>
              <a:rPr lang="fr-BE" smtClean="0"/>
              <a:t>interfaces (</a:t>
            </a:r>
            <a:r>
              <a:rPr lang="fr-BE" smtClean="0">
                <a:hlinkClick r:id="rId4"/>
              </a:rPr>
              <a:t>blog</a:t>
            </a:r>
            <a:r>
              <a:rPr lang="fr-BE" smtClean="0"/>
              <a:t>)</a:t>
            </a:r>
          </a:p>
          <a:p>
            <a:r>
              <a:rPr lang="it-IT"/>
              <a:t>Hé Google, submit a Dimona!</a:t>
            </a:r>
            <a:r>
              <a:rPr lang="fr-BE" smtClean="0"/>
              <a:t> (</a:t>
            </a:r>
            <a:r>
              <a:rPr lang="fr-BE" smtClean="0">
                <a:hlinkClick r:id="rId5"/>
              </a:rPr>
              <a:t>blog</a:t>
            </a:r>
            <a:r>
              <a:rPr lang="fr-BE" smtClean="0"/>
              <a:t>)</a:t>
            </a:r>
            <a:endParaRPr lang="fr-BE" dirty="0" smtClean="0"/>
          </a:p>
          <a:p>
            <a:r>
              <a:rPr lang="nl-NL"/>
              <a:t>Eerste ervaringen bij het bouwen van een chatbot</a:t>
            </a:r>
            <a:r>
              <a:rPr lang="fr-BE" smtClean="0"/>
              <a:t> </a:t>
            </a:r>
            <a:r>
              <a:rPr lang="fr-BE" dirty="0" smtClean="0"/>
              <a:t>(</a:t>
            </a:r>
            <a:r>
              <a:rPr lang="fr-BE" dirty="0" smtClean="0">
                <a:hlinkClick r:id="rId6"/>
              </a:rPr>
              <a:t>blog</a:t>
            </a:r>
            <a:r>
              <a:rPr lang="fr-BE" dirty="0" smtClean="0"/>
              <a:t>)</a:t>
            </a:r>
          </a:p>
          <a:p>
            <a:r>
              <a:rPr lang="fr-BE"/>
              <a:t>Chatbot </a:t>
            </a:r>
            <a:r>
              <a:rPr lang="fr-BE" smtClean="0"/>
              <a:t>Student@Work</a:t>
            </a:r>
            <a:r>
              <a:rPr lang="fr-BE"/>
              <a:t>: lessons learned </a:t>
            </a:r>
            <a:r>
              <a:rPr lang="fr-BE" smtClean="0"/>
              <a:t>(</a:t>
            </a:r>
            <a:r>
              <a:rPr lang="fr-BE" smtClean="0">
                <a:hlinkClick r:id="rId7"/>
              </a:rPr>
              <a:t>blog</a:t>
            </a:r>
            <a:r>
              <a:rPr lang="fr-BE" smtClean="0"/>
              <a:t>)</a:t>
            </a:r>
          </a:p>
          <a:p>
            <a:r>
              <a:rPr lang="nl-NL"/>
              <a:t>Is spraak de interface van de toekomst</a:t>
            </a:r>
            <a:r>
              <a:rPr lang="nl-NL" smtClean="0"/>
              <a:t>? (</a:t>
            </a:r>
            <a:r>
              <a:rPr lang="nl-NL" smtClean="0">
                <a:hlinkClick r:id="rId8"/>
              </a:rPr>
              <a:t>blog</a:t>
            </a:r>
            <a:r>
              <a:rPr lang="nl-NL" smtClean="0"/>
              <a:t>)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Referenties: </a:t>
            </a:r>
            <a:r>
              <a:rPr lang="fr-BE" dirty="0" smtClean="0"/>
              <a:t>www.smalsresearch.be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7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ques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1545637"/>
            <a:ext cx="2251075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639591" y="1338546"/>
            <a:ext cx="5576096" cy="11611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BE" sz="240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Bert Vanhalst</a:t>
            </a:r>
            <a:endParaRPr lang="fr-BE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fr-BE" sz="240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02/787.48.02</a:t>
            </a:r>
            <a:endParaRPr lang="fr-BE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fr-BE" sz="240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bert.vanhalst@smals.be</a:t>
            </a:r>
            <a:r>
              <a:rPr lang="fr-BE" sz="240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BE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39591" y="3232649"/>
            <a:ext cx="5576097" cy="1211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on Smals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: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www.smalsresearch.be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@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SmalsResearch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35" y="1346169"/>
            <a:ext cx="860052" cy="11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Wat is een </a:t>
            </a:r>
            <a:r>
              <a:rPr lang="fr-BE" smtClean="0">
                <a:solidFill>
                  <a:srgbClr val="BE008C"/>
                </a:solidFill>
              </a:rPr>
              <a:t>conversational interface / chatbot </a:t>
            </a:r>
            <a:r>
              <a:rPr lang="fr-BE" smtClean="0"/>
              <a:t>?</a:t>
            </a:r>
            <a:r>
              <a:rPr lang="fr-BE" smtClean="0">
                <a:solidFill>
                  <a:srgbClr val="BE008C"/>
                </a:solidFill>
              </a:rPr>
              <a:t> </a:t>
            </a:r>
          </a:p>
          <a:p>
            <a:pPr>
              <a:buClr>
                <a:srgbClr val="2C2C86"/>
              </a:buClr>
            </a:pPr>
            <a:r>
              <a:rPr lang="fr-BE" smtClean="0">
                <a:solidFill>
                  <a:srgbClr val="BE008C"/>
                </a:solidFill>
              </a:rPr>
              <a:t>Use case 1</a:t>
            </a:r>
            <a:r>
              <a:rPr lang="fr-BE" smtClean="0"/>
              <a:t>: Chatbot Student@Work</a:t>
            </a:r>
          </a:p>
          <a:p>
            <a:pPr>
              <a:buClr>
                <a:srgbClr val="2C2C86"/>
              </a:buClr>
            </a:pPr>
            <a:r>
              <a:rPr lang="fr-BE" smtClean="0">
                <a:solidFill>
                  <a:srgbClr val="BE008C"/>
                </a:solidFill>
              </a:rPr>
              <a:t>Use case 2</a:t>
            </a:r>
            <a:r>
              <a:rPr lang="fr-BE" smtClean="0"/>
              <a:t>: Check inhoudingsplicht</a:t>
            </a:r>
          </a:p>
          <a:p>
            <a:pPr>
              <a:buClr>
                <a:srgbClr val="2C2C86"/>
              </a:buClr>
            </a:pPr>
            <a:r>
              <a:rPr lang="fr-BE"/>
              <a:t>Wat zijn de </a:t>
            </a:r>
            <a:r>
              <a:rPr lang="fr-BE" smtClean="0">
                <a:solidFill>
                  <a:srgbClr val="BE008C"/>
                </a:solidFill>
              </a:rPr>
              <a:t>toepassingsdomeinen </a:t>
            </a:r>
            <a:r>
              <a:rPr lang="fr-BE" smtClean="0"/>
              <a:t>?</a:t>
            </a:r>
            <a:endParaRPr lang="fr-BE"/>
          </a:p>
          <a:p>
            <a:pPr>
              <a:buClr>
                <a:srgbClr val="2C2C86"/>
              </a:buClr>
            </a:pPr>
            <a:r>
              <a:rPr lang="fr-BE" smtClean="0"/>
              <a:t>Wat is de </a:t>
            </a:r>
            <a:r>
              <a:rPr lang="fr-BE" smtClean="0">
                <a:solidFill>
                  <a:srgbClr val="BE008C"/>
                </a:solidFill>
              </a:rPr>
              <a:t>meerwaarde </a:t>
            </a:r>
            <a:r>
              <a:rPr lang="fr-BE" smtClean="0"/>
              <a:t>?</a:t>
            </a:r>
          </a:p>
          <a:p>
            <a:pPr>
              <a:buClr>
                <a:srgbClr val="2C2C86"/>
              </a:buClr>
            </a:pPr>
            <a:r>
              <a:rPr lang="fr-BE" smtClean="0"/>
              <a:t>Factoren voor gunstige </a:t>
            </a:r>
            <a:r>
              <a:rPr lang="fr-BE" smtClean="0">
                <a:solidFill>
                  <a:srgbClr val="BE008C"/>
                </a:solidFill>
              </a:rPr>
              <a:t>kosten/baten</a:t>
            </a:r>
            <a:endParaRPr lang="fr-BE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Doel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1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 is een conversationele interface?</a:t>
            </a:r>
            <a:endParaRPr lang="en-US"/>
          </a:p>
        </p:txBody>
      </p:sp>
      <p:pic>
        <p:nvPicPr>
          <p:cNvPr id="7" name="Picture 12" descr="Afbeeldingsresultaat voor amazon ech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4716"/>
          <a:stretch/>
        </p:blipFill>
        <p:spPr bwMode="auto">
          <a:xfrm>
            <a:off x="2023576" y="3111952"/>
            <a:ext cx="1301621" cy="180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www.smalsresearch.be/wp-content/uploads/2017/03/home-191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97" y="3029262"/>
            <a:ext cx="1221605" cy="19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/>
          <a:stretch/>
        </p:blipFill>
        <p:spPr>
          <a:xfrm>
            <a:off x="6444208" y="935341"/>
            <a:ext cx="2468815" cy="413956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4744" y="1059582"/>
            <a:ext cx="6043440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2C2C86"/>
            </a:solidFill>
          </a:ln>
          <a:effectLst/>
        </p:spPr>
        <p:txBody>
          <a:bodyPr wrap="square" rtlCol="0">
            <a:normAutofit fontScale="85000" lnSpcReduction="20000"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smtClean="0">
                <a:solidFill>
                  <a:srgbClr val="2C2C86"/>
                </a:solidFill>
              </a:rPr>
              <a:t>Een conversationele interface is een gebruikersinterface waarbij de interactie verloopt op basis van</a:t>
            </a:r>
            <a:br>
              <a:rPr lang="en-US" sz="2800" smtClean="0">
                <a:solidFill>
                  <a:srgbClr val="2C2C86"/>
                </a:solidFill>
              </a:rPr>
            </a:br>
            <a:r>
              <a:rPr lang="en-US" sz="2800" smtClean="0">
                <a:solidFill>
                  <a:srgbClr val="BE008C"/>
                </a:solidFill>
              </a:rPr>
              <a:t>conversaties</a:t>
            </a:r>
            <a:r>
              <a:rPr lang="en-US" sz="2800" smtClean="0">
                <a:solidFill>
                  <a:srgbClr val="2C2C86"/>
                </a:solidFill>
              </a:rPr>
              <a:t> in </a:t>
            </a:r>
            <a:r>
              <a:rPr lang="en-US" sz="2800" smtClean="0">
                <a:solidFill>
                  <a:srgbClr val="BE008C"/>
                </a:solidFill>
              </a:rPr>
              <a:t>natuurlijke taal </a:t>
            </a:r>
            <a:br>
              <a:rPr lang="en-US" sz="2800" smtClean="0">
                <a:solidFill>
                  <a:srgbClr val="BE008C"/>
                </a:solidFill>
              </a:rPr>
            </a:br>
            <a:r>
              <a:rPr lang="en-US" sz="2800" smtClean="0">
                <a:solidFill>
                  <a:srgbClr val="2C2C86"/>
                </a:solidFill>
              </a:rPr>
              <a:t>(tekst of spraak).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Chatbot Student@Work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4474840" cy="3589046"/>
          </a:xfrm>
        </p:spPr>
        <p:txBody>
          <a:bodyPr>
            <a:normAutofit lnSpcReduction="10000"/>
          </a:bodyPr>
          <a:lstStyle/>
          <a:p>
            <a:r>
              <a:rPr lang="en-US"/>
              <a:t>Geautomatiseerde gesprekspartner</a:t>
            </a:r>
          </a:p>
          <a:p>
            <a:r>
              <a:rPr lang="en-US"/>
              <a:t>Algemene </a:t>
            </a:r>
            <a:r>
              <a:rPr lang="en-US" smtClean="0"/>
              <a:t>vragen</a:t>
            </a:r>
            <a:br>
              <a:rPr lang="en-US" smtClean="0"/>
            </a:br>
            <a:r>
              <a:rPr lang="en-US" smtClean="0"/>
              <a:t>(± </a:t>
            </a:r>
            <a:r>
              <a:rPr lang="en-US"/>
              <a:t>100 </a:t>
            </a:r>
            <a:r>
              <a:rPr lang="en-US" smtClean="0"/>
              <a:t>vragen)</a:t>
            </a:r>
            <a:endParaRPr lang="en-US"/>
          </a:p>
          <a:p>
            <a:pPr lvl="1"/>
            <a:r>
              <a:rPr lang="en-US"/>
              <a:t>Studentenarbeid</a:t>
            </a:r>
          </a:p>
          <a:p>
            <a:pPr lvl="1"/>
            <a:r>
              <a:rPr lang="en-US"/>
              <a:t>Technische vragen</a:t>
            </a:r>
          </a:p>
          <a:p>
            <a:pPr lvl="1"/>
            <a:r>
              <a:rPr lang="en-US"/>
              <a:t>Begroeting / afscheid / feedback / ...</a:t>
            </a:r>
          </a:p>
          <a:p>
            <a:r>
              <a:rPr lang="en-US"/>
              <a:t>Nederlands + Frans</a:t>
            </a:r>
          </a:p>
          <a:p>
            <a:r>
              <a:rPr lang="en-US"/>
              <a:t>IBM Watson Assistant</a:t>
            </a:r>
          </a:p>
          <a:p>
            <a:endParaRPr lang="en-US"/>
          </a:p>
        </p:txBody>
      </p:sp>
      <p:pic>
        <p:nvPicPr>
          <p:cNvPr id="4" name="demo_saw_chatbo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4703" y="1700559"/>
            <a:ext cx="1858566" cy="3319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39" y="54006"/>
            <a:ext cx="1767730" cy="5002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5977" y="915566"/>
            <a:ext cx="2236018" cy="624423"/>
          </a:xfrm>
          <a:prstGeom prst="ribbon">
            <a:avLst/>
          </a:prstGeom>
          <a:noFill/>
          <a:ln>
            <a:solidFill>
              <a:srgbClr val="2C2C86"/>
            </a:solidFill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smtClean="0">
                <a:solidFill>
                  <a:srgbClr val="2C2C86"/>
                </a:solidFill>
              </a:rPr>
              <a:t>DEMO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73008" cy="691586"/>
          </a:xfrm>
        </p:spPr>
        <p:txBody>
          <a:bodyPr/>
          <a:lstStyle/>
          <a:p>
            <a:r>
              <a:rPr lang="en-US"/>
              <a:t>H</a:t>
            </a:r>
            <a:r>
              <a:rPr lang="en-US" smtClean="0"/>
              <a:t>erkenning van </a:t>
            </a:r>
            <a:r>
              <a:rPr lang="fr-BE"/>
              <a:t>« intentie » </a:t>
            </a:r>
            <a:endParaRPr lang="en-US"/>
          </a:p>
        </p:txBody>
      </p:sp>
      <p:pic>
        <p:nvPicPr>
          <p:cNvPr id="4" name="Picture 2" descr="C:\Users\beva\AppData\Local\Microsoft\Windows\Temporary Internet Files\Content.IE5\7HHXPYX8\4463858573_27d2c3f3b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453"/>
            <a:ext cx="941378" cy="9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23528" y="877509"/>
            <a:ext cx="2556284" cy="686129"/>
          </a:xfrm>
          <a:prstGeom prst="wedgeRoundRectCallout">
            <a:avLst>
              <a:gd name="adj1" fmla="val -35089"/>
              <a:gd name="adj2" fmla="val 87862"/>
              <a:gd name="adj3" fmla="val 16667"/>
            </a:avLst>
          </a:prstGeom>
          <a:ln>
            <a:solidFill>
              <a:srgbClr val="2C2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rgbClr val="2C2C86"/>
                </a:solidFill>
              </a:rPr>
              <a:t>"</a:t>
            </a:r>
            <a:r>
              <a:rPr lang="fr-BE" dirty="0" err="1">
                <a:solidFill>
                  <a:srgbClr val="2C2C86"/>
                </a:solidFill>
              </a:rPr>
              <a:t>Ik</a:t>
            </a:r>
            <a:r>
              <a:rPr lang="fr-BE" dirty="0">
                <a:solidFill>
                  <a:srgbClr val="2C2C86"/>
                </a:solidFill>
              </a:rPr>
              <a:t> </a:t>
            </a:r>
            <a:r>
              <a:rPr lang="fr-BE" dirty="0" err="1">
                <a:solidFill>
                  <a:srgbClr val="2C2C86"/>
                </a:solidFill>
              </a:rPr>
              <a:t>weet</a:t>
            </a:r>
            <a:r>
              <a:rPr lang="fr-BE" dirty="0">
                <a:solidFill>
                  <a:srgbClr val="2C2C86"/>
                </a:solidFill>
              </a:rPr>
              <a:t> </a:t>
            </a:r>
            <a:r>
              <a:rPr lang="fr-BE" dirty="0" err="1">
                <a:solidFill>
                  <a:srgbClr val="2C2C86"/>
                </a:solidFill>
              </a:rPr>
              <a:t>mijn</a:t>
            </a:r>
            <a:r>
              <a:rPr lang="fr-BE" dirty="0">
                <a:solidFill>
                  <a:srgbClr val="2C2C86"/>
                </a:solidFill>
              </a:rPr>
              <a:t> </a:t>
            </a:r>
            <a:r>
              <a:rPr lang="fr-BE" dirty="0" err="1">
                <a:solidFill>
                  <a:srgbClr val="2C2C86"/>
                </a:solidFill>
              </a:rPr>
              <a:t>paswoord</a:t>
            </a:r>
            <a:r>
              <a:rPr lang="fr-BE" dirty="0">
                <a:solidFill>
                  <a:srgbClr val="2C2C86"/>
                </a:solidFill>
              </a:rPr>
              <a:t> niet </a:t>
            </a:r>
            <a:r>
              <a:rPr lang="fr-BE" dirty="0" err="1">
                <a:solidFill>
                  <a:srgbClr val="2C2C86"/>
                </a:solidFill>
              </a:rPr>
              <a:t>meer</a:t>
            </a:r>
            <a:r>
              <a:rPr lang="fr-BE" dirty="0">
                <a:solidFill>
                  <a:srgbClr val="2C2C86"/>
                </a:solidFill>
              </a:rPr>
              <a:t>"</a:t>
            </a:r>
            <a:endParaRPr lang="nl-BE" dirty="0">
              <a:solidFill>
                <a:srgbClr val="2C2C8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2696" y="1753528"/>
            <a:ext cx="2844315" cy="2308324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u="sng" dirty="0">
                <a:solidFill>
                  <a:srgbClr val="2C2C86"/>
                </a:solidFill>
              </a:rPr>
              <a:t>ARTIFICIELE INTELLIGENTIE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2C2C86"/>
                </a:solidFill>
              </a:rPr>
              <a:t>Natural </a:t>
            </a:r>
            <a:r>
              <a:rPr lang="fr-BE" dirty="0" err="1">
                <a:solidFill>
                  <a:srgbClr val="2C2C86"/>
                </a:solidFill>
              </a:rPr>
              <a:t>Language</a:t>
            </a:r>
            <a:r>
              <a:rPr lang="fr-BE" dirty="0">
                <a:solidFill>
                  <a:srgbClr val="2C2C86"/>
                </a:solidFill>
              </a:rPr>
              <a:t> </a:t>
            </a:r>
            <a:r>
              <a:rPr lang="fr-BE" dirty="0" err="1">
                <a:solidFill>
                  <a:srgbClr val="2C2C86"/>
                </a:solidFill>
              </a:rPr>
              <a:t>Processing</a:t>
            </a:r>
            <a:r>
              <a:rPr lang="fr-BE" dirty="0">
                <a:solidFill>
                  <a:srgbClr val="2C2C86"/>
                </a:solidFill>
              </a:rPr>
              <a:t> (NLP): </a:t>
            </a:r>
            <a:r>
              <a:rPr lang="fr-BE" dirty="0" err="1">
                <a:solidFill>
                  <a:srgbClr val="2C2C86"/>
                </a:solidFill>
              </a:rPr>
              <a:t>herkennen</a:t>
            </a:r>
            <a:r>
              <a:rPr lang="fr-BE" dirty="0">
                <a:solidFill>
                  <a:srgbClr val="2C2C86"/>
                </a:solidFill>
              </a:rPr>
              <a:t> van de </a:t>
            </a:r>
            <a:r>
              <a:rPr lang="fr-BE" dirty="0" err="1">
                <a:solidFill>
                  <a:srgbClr val="FF0000"/>
                </a:solidFill>
              </a:rPr>
              <a:t>intentie</a:t>
            </a:r>
            <a:r>
              <a:rPr lang="fr-BE" dirty="0"/>
              <a:t> </a:t>
            </a:r>
            <a:r>
              <a:rPr lang="fr-BE" dirty="0">
                <a:solidFill>
                  <a:srgbClr val="2C2C86"/>
                </a:solidFill>
              </a:rPr>
              <a:t>van de </a:t>
            </a:r>
            <a:r>
              <a:rPr lang="fr-BE" dirty="0" err="1">
                <a:solidFill>
                  <a:srgbClr val="2C2C86"/>
                </a:solidFill>
              </a:rPr>
              <a:t>gebruiker</a:t>
            </a:r>
            <a:endParaRPr lang="fr-BE" dirty="0">
              <a:solidFill>
                <a:srgbClr val="2C2C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2C2C86"/>
                </a:solidFill>
              </a:rPr>
              <a:t>Machine </a:t>
            </a:r>
            <a:r>
              <a:rPr lang="fr-BE" dirty="0" err="1">
                <a:solidFill>
                  <a:srgbClr val="2C2C86"/>
                </a:solidFill>
              </a:rPr>
              <a:t>learning</a:t>
            </a:r>
            <a:r>
              <a:rPr lang="fr-BE" dirty="0">
                <a:solidFill>
                  <a:srgbClr val="2C2C86"/>
                </a:solidFill>
              </a:rPr>
              <a:t> model </a:t>
            </a:r>
            <a:r>
              <a:rPr lang="fr-BE" dirty="0" err="1">
                <a:solidFill>
                  <a:srgbClr val="2C2C86"/>
                </a:solidFill>
              </a:rPr>
              <a:t>wordt</a:t>
            </a:r>
            <a:r>
              <a:rPr lang="fr-BE" dirty="0">
                <a:solidFill>
                  <a:srgbClr val="2C2C86"/>
                </a:solidFill>
              </a:rPr>
              <a:t> </a:t>
            </a:r>
            <a:r>
              <a:rPr lang="fr-BE" dirty="0" err="1">
                <a:solidFill>
                  <a:srgbClr val="2C2C86"/>
                </a:solidFill>
              </a:rPr>
              <a:t>getraind</a:t>
            </a:r>
            <a:r>
              <a:rPr lang="fr-BE" dirty="0">
                <a:solidFill>
                  <a:srgbClr val="2C2C86"/>
                </a:solidFill>
              </a:rPr>
              <a:t> op basis van </a:t>
            </a:r>
            <a:r>
              <a:rPr lang="fr-BE" dirty="0" err="1">
                <a:solidFill>
                  <a:srgbClr val="00B050"/>
                </a:solidFill>
              </a:rPr>
              <a:t>voorbeeldzinnen</a:t>
            </a:r>
            <a:r>
              <a:rPr lang="fr-BE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3288" y="903639"/>
            <a:ext cx="3317936" cy="923330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FF0000"/>
                </a:solidFill>
              </a:rPr>
              <a:t>Intentie</a:t>
            </a:r>
            <a:r>
              <a:rPr lang="fr-BE" dirty="0">
                <a:solidFill>
                  <a:srgbClr val="FF0000"/>
                </a:solidFill>
              </a:rPr>
              <a:t> 1: </a:t>
            </a:r>
            <a:r>
              <a:rPr lang="fr-BE" dirty="0" err="1">
                <a:solidFill>
                  <a:srgbClr val="FF0000"/>
                </a:solidFill>
              </a:rPr>
              <a:t>attest_verkrijgen</a:t>
            </a:r>
            <a:endParaRPr lang="fr-BE" dirty="0">
              <a:solidFill>
                <a:srgbClr val="FF0000"/>
              </a:solidFill>
            </a:endParaRPr>
          </a:p>
          <a:p>
            <a:r>
              <a:rPr lang="fr-BE" sz="1200" dirty="0">
                <a:solidFill>
                  <a:srgbClr val="00B050"/>
                </a:solidFill>
              </a:rPr>
              <a:t>    - </a:t>
            </a:r>
            <a:r>
              <a:rPr lang="fr-BE" sz="1200" dirty="0" err="1">
                <a:solidFill>
                  <a:srgbClr val="00B050"/>
                </a:solidFill>
              </a:rPr>
              <a:t>Ik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heb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een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attest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nodig</a:t>
            </a:r>
            <a:endParaRPr lang="fr-BE" sz="1200" dirty="0">
              <a:solidFill>
                <a:srgbClr val="00B050"/>
              </a:solidFill>
            </a:endParaRPr>
          </a:p>
          <a:p>
            <a:r>
              <a:rPr lang="fr-BE" sz="1200" dirty="0">
                <a:solidFill>
                  <a:srgbClr val="00B050"/>
                </a:solidFill>
              </a:rPr>
              <a:t>    - </a:t>
            </a:r>
            <a:r>
              <a:rPr lang="fr-BE" sz="1200" dirty="0" err="1">
                <a:solidFill>
                  <a:srgbClr val="00B050"/>
                </a:solidFill>
              </a:rPr>
              <a:t>hoe</a:t>
            </a:r>
            <a:r>
              <a:rPr lang="fr-BE" sz="1200" dirty="0">
                <a:solidFill>
                  <a:srgbClr val="00B050"/>
                </a:solidFill>
              </a:rPr>
              <a:t> kan </a:t>
            </a:r>
            <a:r>
              <a:rPr lang="fr-BE" sz="1200" dirty="0" err="1">
                <a:solidFill>
                  <a:srgbClr val="00B050"/>
                </a:solidFill>
              </a:rPr>
              <a:t>ik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zo’n</a:t>
            </a:r>
            <a:r>
              <a:rPr lang="fr-BE" sz="1200" dirty="0">
                <a:solidFill>
                  <a:srgbClr val="00B050"/>
                </a:solidFill>
              </a:rPr>
              <a:t> papier </a:t>
            </a:r>
            <a:r>
              <a:rPr lang="fr-BE" sz="1200" dirty="0" err="1">
                <a:solidFill>
                  <a:srgbClr val="00B050"/>
                </a:solidFill>
              </a:rPr>
              <a:t>krijgen</a:t>
            </a:r>
            <a:endParaRPr lang="fr-BE" sz="1200" dirty="0">
              <a:solidFill>
                <a:srgbClr val="00B050"/>
              </a:solidFill>
            </a:endParaRPr>
          </a:p>
          <a:p>
            <a:r>
              <a:rPr lang="fr-BE" sz="1200" dirty="0">
                <a:solidFill>
                  <a:srgbClr val="00B050"/>
                </a:solidFill>
              </a:rPr>
              <a:t>    </a:t>
            </a:r>
            <a:r>
              <a:rPr lang="fr-BE" sz="1200">
                <a:solidFill>
                  <a:srgbClr val="00B050"/>
                </a:solidFill>
              </a:rPr>
              <a:t>- </a:t>
            </a:r>
            <a:r>
              <a:rPr lang="fr-BE" sz="1200" smtClean="0">
                <a:solidFill>
                  <a:srgbClr val="00B050"/>
                </a:solidFill>
              </a:rPr>
              <a:t>....</a:t>
            </a:r>
            <a:endParaRPr lang="fr-BE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3136" y="1923678"/>
            <a:ext cx="3318088" cy="923330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dirty="0" err="1">
                <a:solidFill>
                  <a:srgbClr val="FF0000"/>
                </a:solidFill>
              </a:rPr>
              <a:t>Intentie</a:t>
            </a:r>
            <a:r>
              <a:rPr lang="fr-BE" dirty="0">
                <a:solidFill>
                  <a:srgbClr val="FF0000"/>
                </a:solidFill>
              </a:rPr>
              <a:t> 2: </a:t>
            </a:r>
            <a:r>
              <a:rPr lang="fr-BE" dirty="0" err="1">
                <a:solidFill>
                  <a:srgbClr val="FF0000"/>
                </a:solidFill>
              </a:rPr>
              <a:t>wachtwoord_vergeten</a:t>
            </a:r>
            <a:endParaRPr lang="fr-BE" dirty="0">
              <a:solidFill>
                <a:srgbClr val="FF0000"/>
              </a:solidFill>
            </a:endParaRPr>
          </a:p>
          <a:p>
            <a:r>
              <a:rPr lang="fr-BE" sz="1200" dirty="0">
                <a:solidFill>
                  <a:srgbClr val="00B050"/>
                </a:solidFill>
              </a:rPr>
              <a:t>    - </a:t>
            </a:r>
            <a:r>
              <a:rPr lang="fr-BE" sz="1200" dirty="0" err="1">
                <a:solidFill>
                  <a:srgbClr val="00B050"/>
                </a:solidFill>
              </a:rPr>
              <a:t>ik</a:t>
            </a:r>
            <a:r>
              <a:rPr lang="fr-BE" sz="1200" dirty="0">
                <a:solidFill>
                  <a:srgbClr val="00B050"/>
                </a:solidFill>
              </a:rPr>
              <a:t> ben </a:t>
            </a:r>
            <a:r>
              <a:rPr lang="fr-BE" sz="1200" dirty="0" err="1">
                <a:solidFill>
                  <a:srgbClr val="00B050"/>
                </a:solidFill>
              </a:rPr>
              <a:t>mijn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paswoord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vergeten</a:t>
            </a:r>
            <a:endParaRPr lang="fr-BE" sz="1200" dirty="0">
              <a:solidFill>
                <a:srgbClr val="00B050"/>
              </a:solidFill>
            </a:endParaRPr>
          </a:p>
          <a:p>
            <a:r>
              <a:rPr lang="fr-BE" sz="1200" dirty="0">
                <a:solidFill>
                  <a:srgbClr val="00B050"/>
                </a:solidFill>
              </a:rPr>
              <a:t>    - </a:t>
            </a:r>
            <a:r>
              <a:rPr lang="fr-BE" sz="1200" dirty="0" err="1">
                <a:solidFill>
                  <a:srgbClr val="00B050"/>
                </a:solidFill>
              </a:rPr>
              <a:t>ik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ken</a:t>
            </a:r>
            <a:r>
              <a:rPr lang="fr-BE" sz="1200" dirty="0">
                <a:solidFill>
                  <a:srgbClr val="00B050"/>
                </a:solidFill>
              </a:rPr>
              <a:t> </a:t>
            </a:r>
            <a:r>
              <a:rPr lang="fr-BE" sz="1200" dirty="0" err="1">
                <a:solidFill>
                  <a:srgbClr val="00B050"/>
                </a:solidFill>
              </a:rPr>
              <a:t>mijn</a:t>
            </a:r>
            <a:r>
              <a:rPr lang="fr-BE" sz="1200" dirty="0">
                <a:solidFill>
                  <a:srgbClr val="00B050"/>
                </a:solidFill>
              </a:rPr>
              <a:t> login niet </a:t>
            </a:r>
            <a:r>
              <a:rPr lang="fr-BE" sz="1200" dirty="0" err="1">
                <a:solidFill>
                  <a:srgbClr val="00B050"/>
                </a:solidFill>
              </a:rPr>
              <a:t>meer</a:t>
            </a:r>
            <a:endParaRPr lang="fr-BE" sz="1200" dirty="0">
              <a:solidFill>
                <a:srgbClr val="00B050"/>
              </a:solidFill>
            </a:endParaRPr>
          </a:p>
          <a:p>
            <a:r>
              <a:rPr lang="fr-BE" sz="1200" dirty="0">
                <a:solidFill>
                  <a:srgbClr val="00B050"/>
                </a:solidFill>
              </a:rPr>
              <a:t>    </a:t>
            </a:r>
            <a:r>
              <a:rPr lang="fr-BE" sz="1200">
                <a:solidFill>
                  <a:srgbClr val="00B050"/>
                </a:solidFill>
              </a:rPr>
              <a:t>- </a:t>
            </a:r>
            <a:r>
              <a:rPr lang="fr-BE" sz="1200" smtClean="0">
                <a:solidFill>
                  <a:srgbClr val="00B050"/>
                </a:solidFill>
              </a:rPr>
              <a:t>....</a:t>
            </a:r>
            <a:endParaRPr lang="fr-BE" sz="1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817" y="3238113"/>
            <a:ext cx="3317935" cy="923330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FF0000"/>
                </a:solidFill>
              </a:rPr>
              <a:t>Intentie</a:t>
            </a:r>
            <a:r>
              <a:rPr lang="fr-BE" dirty="0">
                <a:solidFill>
                  <a:srgbClr val="FF0000"/>
                </a:solidFill>
              </a:rPr>
              <a:t> x</a:t>
            </a:r>
          </a:p>
          <a:p>
            <a:r>
              <a:rPr lang="fr-BE" sz="1200" dirty="0">
                <a:solidFill>
                  <a:srgbClr val="00B050"/>
                </a:solidFill>
              </a:rPr>
              <a:t>    - </a:t>
            </a:r>
            <a:r>
              <a:rPr lang="fr-BE" sz="1200" dirty="0" err="1">
                <a:solidFill>
                  <a:srgbClr val="00B050"/>
                </a:solidFill>
              </a:rPr>
              <a:t>voorbeeldzin</a:t>
            </a:r>
            <a:r>
              <a:rPr lang="fr-BE" sz="1200" dirty="0">
                <a:solidFill>
                  <a:srgbClr val="00B050"/>
                </a:solidFill>
              </a:rPr>
              <a:t> a</a:t>
            </a:r>
          </a:p>
          <a:p>
            <a:r>
              <a:rPr lang="fr-BE" sz="1200" dirty="0">
                <a:solidFill>
                  <a:srgbClr val="00B050"/>
                </a:solidFill>
              </a:rPr>
              <a:t>    - </a:t>
            </a:r>
            <a:r>
              <a:rPr lang="fr-BE" sz="1200" dirty="0" err="1">
                <a:solidFill>
                  <a:srgbClr val="00B050"/>
                </a:solidFill>
              </a:rPr>
              <a:t>voorbeeldzin</a:t>
            </a:r>
            <a:r>
              <a:rPr lang="fr-BE" sz="1200" dirty="0">
                <a:solidFill>
                  <a:srgbClr val="00B050"/>
                </a:solidFill>
              </a:rPr>
              <a:t> b</a:t>
            </a:r>
          </a:p>
          <a:p>
            <a:r>
              <a:rPr lang="fr-BE" sz="1200" dirty="0">
                <a:solidFill>
                  <a:srgbClr val="00B050"/>
                </a:solidFill>
              </a:rPr>
              <a:t>    </a:t>
            </a:r>
            <a:r>
              <a:rPr lang="fr-BE" sz="1200">
                <a:solidFill>
                  <a:srgbClr val="00B050"/>
                </a:solidFill>
              </a:rPr>
              <a:t>- </a:t>
            </a:r>
            <a:r>
              <a:rPr lang="fr-BE" sz="1200" smtClean="0">
                <a:solidFill>
                  <a:srgbClr val="00B050"/>
                </a:solidFill>
              </a:rPr>
              <a:t>....</a:t>
            </a:r>
            <a:endParaRPr lang="fr-BE" sz="1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85978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fr-BE"/>
              <a:t>.</a:t>
            </a:r>
          </a:p>
          <a:p>
            <a:pPr>
              <a:lnSpc>
                <a:spcPts val="800"/>
              </a:lnSpc>
            </a:pPr>
            <a:r>
              <a:rPr lang="fr-BE"/>
              <a:t>.</a:t>
            </a:r>
          </a:p>
          <a:p>
            <a:pPr>
              <a:lnSpc>
                <a:spcPts val="800"/>
              </a:lnSpc>
            </a:pPr>
            <a:r>
              <a:rPr lang="fr-BE"/>
              <a:t>.</a:t>
            </a:r>
            <a:endParaRPr lang="nl-BE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12060" y="2333349"/>
            <a:ext cx="468052" cy="504056"/>
          </a:xfrm>
          <a:prstGeom prst="straightConnector1">
            <a:avLst/>
          </a:prstGeom>
          <a:ln>
            <a:solidFill>
              <a:srgbClr val="2C2C8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4261033"/>
            <a:ext cx="8639798" cy="830997"/>
          </a:xfrm>
          <a:prstGeom prst="rect">
            <a:avLst/>
          </a:prstGeom>
          <a:solidFill>
            <a:schemeClr val="bg1"/>
          </a:solidFill>
          <a:ln>
            <a:solidFill>
              <a:srgbClr val="2C2C8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2C2C86"/>
                </a:solidFill>
              </a:rPr>
              <a:t>Machine </a:t>
            </a:r>
            <a:r>
              <a:rPr lang="fr-BE" sz="2400" dirty="0" err="1">
                <a:solidFill>
                  <a:srgbClr val="2C2C86"/>
                </a:solidFill>
              </a:rPr>
              <a:t>learning</a:t>
            </a:r>
            <a:r>
              <a:rPr lang="fr-BE" sz="2400" dirty="0">
                <a:solidFill>
                  <a:srgbClr val="2C2C86"/>
                </a:solidFill>
              </a:rPr>
              <a:t> </a:t>
            </a:r>
            <a:r>
              <a:rPr lang="fr-BE" sz="2400" dirty="0" err="1">
                <a:solidFill>
                  <a:srgbClr val="2C2C86"/>
                </a:solidFill>
              </a:rPr>
              <a:t>is</a:t>
            </a:r>
            <a:r>
              <a:rPr lang="fr-BE" sz="2400" dirty="0">
                <a:solidFill>
                  <a:srgbClr val="2C2C86"/>
                </a:solidFill>
              </a:rPr>
              <a:t> in </a:t>
            </a:r>
            <a:r>
              <a:rPr lang="fr-BE" sz="2400" dirty="0" err="1">
                <a:solidFill>
                  <a:srgbClr val="2C2C86"/>
                </a:solidFill>
              </a:rPr>
              <a:t>staat</a:t>
            </a:r>
            <a:r>
              <a:rPr lang="fr-BE" sz="2400" dirty="0">
                <a:solidFill>
                  <a:srgbClr val="2C2C86"/>
                </a:solidFill>
              </a:rPr>
              <a:t> om </a:t>
            </a:r>
            <a:r>
              <a:rPr lang="fr-BE" sz="2400" dirty="0" err="1">
                <a:solidFill>
                  <a:srgbClr val="2C2C86"/>
                </a:solidFill>
              </a:rPr>
              <a:t>een</a:t>
            </a:r>
            <a:r>
              <a:rPr lang="fr-BE" sz="2400" dirty="0">
                <a:solidFill>
                  <a:srgbClr val="2C2C86"/>
                </a:solidFill>
              </a:rPr>
              <a:t> </a:t>
            </a:r>
            <a:r>
              <a:rPr lang="fr-BE" sz="2400" dirty="0" err="1">
                <a:solidFill>
                  <a:srgbClr val="2C2C86"/>
                </a:solidFill>
              </a:rPr>
              <a:t>vraag</a:t>
            </a:r>
            <a:r>
              <a:rPr lang="fr-BE" sz="2400" dirty="0">
                <a:solidFill>
                  <a:srgbClr val="2C2C86"/>
                </a:solidFill>
              </a:rPr>
              <a:t> die </a:t>
            </a:r>
            <a:r>
              <a:rPr lang="fr-BE" sz="2400" u="sng" dirty="0">
                <a:solidFill>
                  <a:srgbClr val="BE008C"/>
                </a:solidFill>
              </a:rPr>
              <a:t>niet </a:t>
            </a:r>
            <a:r>
              <a:rPr lang="fr-BE" sz="2400" u="sng" dirty="0" err="1">
                <a:solidFill>
                  <a:srgbClr val="BE008C"/>
                </a:solidFill>
              </a:rPr>
              <a:t>letterlijk</a:t>
            </a:r>
            <a:r>
              <a:rPr lang="fr-BE" sz="2400" u="sng" dirty="0">
                <a:solidFill>
                  <a:srgbClr val="BE008C"/>
                </a:solidFill>
              </a:rPr>
              <a:t> </a:t>
            </a:r>
            <a:r>
              <a:rPr lang="fr-BE" sz="2400" u="sng" dirty="0" err="1">
                <a:solidFill>
                  <a:srgbClr val="BE008C"/>
                </a:solidFill>
              </a:rPr>
              <a:t>voorkomt</a:t>
            </a:r>
            <a:r>
              <a:rPr lang="fr-BE" sz="2400" dirty="0">
                <a:solidFill>
                  <a:srgbClr val="BE008C"/>
                </a:solidFill>
              </a:rPr>
              <a:t> </a:t>
            </a:r>
            <a:r>
              <a:rPr lang="fr-BE" sz="2400" dirty="0">
                <a:solidFill>
                  <a:srgbClr val="2C2C86"/>
                </a:solidFill>
              </a:rPr>
              <a:t>in de </a:t>
            </a:r>
            <a:r>
              <a:rPr lang="fr-BE" sz="2400" dirty="0" err="1">
                <a:solidFill>
                  <a:srgbClr val="2C2C86"/>
                </a:solidFill>
              </a:rPr>
              <a:t>voorbeeldzinnen</a:t>
            </a:r>
            <a:r>
              <a:rPr lang="fr-BE" sz="2400" dirty="0">
                <a:solidFill>
                  <a:srgbClr val="2C2C86"/>
                </a:solidFill>
              </a:rPr>
              <a:t> te </a:t>
            </a:r>
            <a:r>
              <a:rPr lang="fr-BE" sz="2400" dirty="0" err="1">
                <a:solidFill>
                  <a:srgbClr val="2C2C86"/>
                </a:solidFill>
              </a:rPr>
              <a:t>koppelen</a:t>
            </a:r>
            <a:r>
              <a:rPr lang="fr-BE" sz="2400" dirty="0">
                <a:solidFill>
                  <a:srgbClr val="2C2C86"/>
                </a:solidFill>
              </a:rPr>
              <a:t> </a:t>
            </a:r>
            <a:r>
              <a:rPr lang="fr-BE" sz="2400" dirty="0" err="1">
                <a:solidFill>
                  <a:srgbClr val="2C2C86"/>
                </a:solidFill>
              </a:rPr>
              <a:t>aan</a:t>
            </a:r>
            <a:r>
              <a:rPr lang="fr-BE" sz="2400" dirty="0">
                <a:solidFill>
                  <a:srgbClr val="2C2C86"/>
                </a:solidFill>
              </a:rPr>
              <a:t> de </a:t>
            </a:r>
            <a:r>
              <a:rPr lang="fr-BE" sz="2400" dirty="0" err="1">
                <a:solidFill>
                  <a:srgbClr val="2C2C86"/>
                </a:solidFill>
              </a:rPr>
              <a:t>juiste</a:t>
            </a:r>
            <a:r>
              <a:rPr lang="fr-BE" sz="2400" dirty="0">
                <a:solidFill>
                  <a:srgbClr val="2C2C86"/>
                </a:solidFill>
              </a:rPr>
              <a:t> </a:t>
            </a:r>
            <a:r>
              <a:rPr lang="fr-BE" sz="2400" dirty="0" err="1">
                <a:solidFill>
                  <a:srgbClr val="2C2C86"/>
                </a:solidFill>
              </a:rPr>
              <a:t>intentie</a:t>
            </a:r>
            <a:endParaRPr lang="fr-BE" sz="2400" dirty="0">
              <a:solidFill>
                <a:srgbClr val="2C2C86"/>
              </a:solidFill>
            </a:endParaRPr>
          </a:p>
        </p:txBody>
      </p:sp>
      <p:cxnSp>
        <p:nvCxnSpPr>
          <p:cNvPr id="16" name="Elbow Connector 15"/>
          <p:cNvCxnSpPr>
            <a:endCxn id="6" idx="0"/>
          </p:cNvCxnSpPr>
          <p:nvPr/>
        </p:nvCxnSpPr>
        <p:spPr>
          <a:xfrm>
            <a:off x="2915816" y="1220573"/>
            <a:ext cx="739038" cy="532955"/>
          </a:xfrm>
          <a:prstGeom prst="bentConnector2">
            <a:avLst/>
          </a:prstGeom>
          <a:ln>
            <a:solidFill>
              <a:srgbClr val="2C2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Chatbot Student@Work</a:t>
            </a:r>
          </a:p>
        </p:txBody>
      </p:sp>
      <p:pic>
        <p:nvPicPr>
          <p:cNvPr id="1028" name="Picture 4" descr="Image result for glass half 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2" y="1176681"/>
            <a:ext cx="1995664" cy="37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3667" y="2984471"/>
            <a:ext cx="5396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smtClean="0">
                <a:solidFill>
                  <a:srgbClr val="BE008C"/>
                </a:solidFill>
              </a:rPr>
              <a:t>Success</a:t>
            </a:r>
          </a:p>
          <a:p>
            <a:r>
              <a:rPr lang="en-US" sz="2100" smtClean="0">
                <a:solidFill>
                  <a:srgbClr val="2C2C86"/>
                </a:solidFill>
              </a:rPr>
              <a:t>Studenten </a:t>
            </a:r>
            <a:r>
              <a:rPr lang="en-US" sz="2100">
                <a:solidFill>
                  <a:srgbClr val="2C2C86"/>
                </a:solidFill>
              </a:rPr>
              <a:t>geholpen in </a:t>
            </a:r>
            <a:r>
              <a:rPr lang="en-US" sz="2100" b="1" u="sng">
                <a:solidFill>
                  <a:srgbClr val="BE008C"/>
                </a:solidFill>
              </a:rPr>
              <a:t>70%</a:t>
            </a:r>
            <a:r>
              <a:rPr lang="en-US" sz="2100">
                <a:solidFill>
                  <a:srgbClr val="2C2C86"/>
                </a:solidFill>
              </a:rPr>
              <a:t> van de conversaties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100">
                <a:solidFill>
                  <a:srgbClr val="2C2C86"/>
                </a:solidFill>
                <a:sym typeface="Wingdings" panose="05000000000000000000" pitchFamily="2" charset="2"/>
              </a:rPr>
              <a:t>Automatisch afgehandeld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100">
                <a:solidFill>
                  <a:srgbClr val="2C2C86"/>
                </a:solidFill>
                <a:sym typeface="Wingdings" panose="05000000000000000000" pitchFamily="2" charset="2"/>
              </a:rPr>
              <a:t>Contact center ontlast</a:t>
            </a:r>
            <a:endParaRPr lang="en-US" sz="2100">
              <a:solidFill>
                <a:srgbClr val="2C2C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3668" y="1112263"/>
            <a:ext cx="59729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smtClean="0">
                <a:solidFill>
                  <a:srgbClr val="BE008C"/>
                </a:solidFill>
              </a:rPr>
              <a:t>Missers</a:t>
            </a:r>
          </a:p>
          <a:p>
            <a:r>
              <a:rPr lang="en-US" sz="2100" smtClean="0">
                <a:solidFill>
                  <a:srgbClr val="2C2C86"/>
                </a:solidFill>
              </a:rPr>
              <a:t>Vraag </a:t>
            </a:r>
            <a:r>
              <a:rPr lang="en-US" sz="2100">
                <a:solidFill>
                  <a:srgbClr val="2C2C86"/>
                </a:solidFill>
              </a:rPr>
              <a:t>niet begrepen, gebruiker mogelijk gefrustreerd</a:t>
            </a:r>
          </a:p>
          <a:p>
            <a:r>
              <a:rPr lang="en-US" sz="2100">
                <a:solidFill>
                  <a:srgbClr val="2C2C86"/>
                </a:solidFill>
                <a:sym typeface="Wingdings" panose="05000000000000000000" pitchFamily="2" charset="2"/>
              </a:rPr>
              <a:t> </a:t>
            </a:r>
            <a:r>
              <a:rPr lang="en-US" sz="2100" smtClean="0">
                <a:solidFill>
                  <a:srgbClr val="2C2C86"/>
                </a:solidFill>
                <a:sym typeface="Wingdings" panose="05000000000000000000" pitchFamily="2" charset="2"/>
              </a:rPr>
              <a:t>Opvangen </a:t>
            </a:r>
            <a:r>
              <a:rPr lang="en-US" sz="2100">
                <a:solidFill>
                  <a:srgbClr val="2C2C86"/>
                </a:solidFill>
                <a:sym typeface="Wingdings" panose="05000000000000000000" pitchFamily="2" charset="2"/>
              </a:rPr>
              <a:t>via ander kanaal</a:t>
            </a:r>
            <a:br>
              <a:rPr lang="en-US" sz="2100">
                <a:solidFill>
                  <a:srgbClr val="2C2C86"/>
                </a:solidFill>
                <a:sym typeface="Wingdings" panose="05000000000000000000" pitchFamily="2" charset="2"/>
              </a:rPr>
            </a:br>
            <a:r>
              <a:rPr lang="en-US" sz="2100">
                <a:solidFill>
                  <a:srgbClr val="2C2C86"/>
                </a:solidFill>
                <a:sym typeface="Wingdings" panose="05000000000000000000" pitchFamily="2" charset="2"/>
              </a:rPr>
              <a:t>     (live chat, email, telefoon)</a:t>
            </a:r>
            <a:endParaRPr lang="en-US" sz="2100">
              <a:solidFill>
                <a:srgbClr val="2C2C86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82699" y="2324988"/>
            <a:ext cx="142023" cy="2249681"/>
          </a:xfrm>
          <a:prstGeom prst="rightBrace">
            <a:avLst/>
          </a:prstGeom>
          <a:ln>
            <a:solidFill>
              <a:srgbClr val="2C2C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2582699" y="1240740"/>
            <a:ext cx="129062" cy="1024450"/>
          </a:xfrm>
          <a:prstGeom prst="rightBrace">
            <a:avLst/>
          </a:prstGeom>
          <a:ln>
            <a:solidFill>
              <a:srgbClr val="2C2C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229600" cy="691586"/>
          </a:xfrm>
        </p:spPr>
        <p:txBody>
          <a:bodyPr/>
          <a:lstStyle/>
          <a:p>
            <a:pPr algn="l"/>
            <a:r>
              <a:rPr lang="en-US" smtClean="0"/>
              <a:t>Check inhoudingsplicht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005577"/>
            <a:ext cx="5328592" cy="2358262"/>
          </a:xfrm>
        </p:spPr>
        <p:txBody>
          <a:bodyPr>
            <a:normAutofit/>
          </a:bodyPr>
          <a:lstStyle/>
          <a:p>
            <a:r>
              <a:rPr lang="en-US" smtClean="0"/>
              <a:t>Check onderaannemers</a:t>
            </a:r>
          </a:p>
          <a:p>
            <a:r>
              <a:rPr lang="en-US" smtClean="0"/>
              <a:t>Via spraakassistent</a:t>
            </a:r>
          </a:p>
          <a:p>
            <a:r>
              <a:rPr lang="en-US" smtClean="0"/>
              <a:t>Lage drempel voor gebruik</a:t>
            </a:r>
          </a:p>
          <a:p>
            <a:r>
              <a:rPr lang="en-US" smtClean="0"/>
              <a:t>Hands-free in de auto</a:t>
            </a:r>
          </a:p>
          <a:p>
            <a:r>
              <a:rPr lang="en-US"/>
              <a:t>Google </a:t>
            </a:r>
            <a:r>
              <a:rPr lang="en-US" smtClean="0"/>
              <a:t>Assistant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07505" y="1005576"/>
            <a:ext cx="3240359" cy="1494166"/>
          </a:xfrm>
          <a:prstGeom prst="wedgeRoundRectCallout">
            <a:avLst>
              <a:gd name="adj1" fmla="val -37451"/>
              <a:gd name="adj2" fmla="val 609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n-US" sz="2800" smtClean="0"/>
              <a:t>Hé Google, vraag aan</a:t>
            </a:r>
            <a:br>
              <a:rPr lang="en-US" sz="2800" smtClean="0"/>
            </a:br>
            <a:r>
              <a:rPr lang="en-US" sz="2800" smtClean="0"/>
              <a:t>Check inhoudingsplicht</a:t>
            </a:r>
            <a:br>
              <a:rPr lang="en-US" sz="2800" smtClean="0"/>
            </a:br>
            <a:r>
              <a:rPr lang="en-US" sz="2800" smtClean="0"/>
              <a:t>om mijn favorieten te controleren</a:t>
            </a:r>
            <a:endParaRPr lang="en-US" sz="2800"/>
          </a:p>
        </p:txBody>
      </p:sp>
      <p:pic>
        <p:nvPicPr>
          <p:cNvPr id="7" name="Picture 2" descr="Image result for check inhoudingsplicht bou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3" y="3145069"/>
            <a:ext cx="3029825" cy="15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404" t="3569" r="85847" b="65188"/>
          <a:stretch/>
        </p:blipFill>
        <p:spPr>
          <a:xfrm>
            <a:off x="4638180" y="3654613"/>
            <a:ext cx="360040" cy="648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87677" t="69672" r="1574" b="2556"/>
          <a:stretch/>
        </p:blipFill>
        <p:spPr>
          <a:xfrm>
            <a:off x="8647315" y="3715102"/>
            <a:ext cx="360040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6599" t="3677" r="33305" b="65079"/>
          <a:stretch/>
        </p:blipFill>
        <p:spPr>
          <a:xfrm>
            <a:off x="5208416" y="3654613"/>
            <a:ext cx="1008112" cy="6480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0186" t="3409" r="1867" b="65348"/>
          <a:stretch/>
        </p:blipFill>
        <p:spPr>
          <a:xfrm>
            <a:off x="6426724" y="3654614"/>
            <a:ext cx="936104" cy="648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167" t="69429" r="71035" b="2799"/>
          <a:stretch/>
        </p:blipFill>
        <p:spPr>
          <a:xfrm>
            <a:off x="3563888" y="3723591"/>
            <a:ext cx="864096" cy="5760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0422" t="68364" r="43780" b="3864"/>
          <a:stretch/>
        </p:blipFill>
        <p:spPr>
          <a:xfrm>
            <a:off x="7573024" y="3660323"/>
            <a:ext cx="86409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229600" cy="691586"/>
          </a:xfrm>
        </p:spPr>
        <p:txBody>
          <a:bodyPr/>
          <a:lstStyle/>
          <a:p>
            <a:pPr algn="l"/>
            <a:r>
              <a:rPr lang="en-US" smtClean="0"/>
              <a:t>Check inhoudingsplicht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8"/>
          <a:stretch/>
        </p:blipFill>
        <p:spPr>
          <a:xfrm>
            <a:off x="5567264" y="1468115"/>
            <a:ext cx="2029072" cy="3263875"/>
          </a:xfrm>
          <a:custGeom>
            <a:avLst/>
            <a:gdLst>
              <a:gd name="connsiteX0" fmla="*/ 92895 w 2029072"/>
              <a:gd name="connsiteY0" fmla="*/ 0 h 3263875"/>
              <a:gd name="connsiteX1" fmla="*/ 147106 w 2029072"/>
              <a:gd name="connsiteY1" fmla="*/ 0 h 3263875"/>
              <a:gd name="connsiteX2" fmla="*/ 151594 w 2029072"/>
              <a:gd name="connsiteY2" fmla="*/ 11471 h 3263875"/>
              <a:gd name="connsiteX3" fmla="*/ 156321 w 2029072"/>
              <a:gd name="connsiteY3" fmla="*/ 41633 h 3263875"/>
              <a:gd name="connsiteX4" fmla="*/ 196078 w 2029072"/>
              <a:gd name="connsiteY4" fmla="*/ 107894 h 3263875"/>
              <a:gd name="connsiteX5" fmla="*/ 215956 w 2029072"/>
              <a:gd name="connsiteY5" fmla="*/ 121146 h 3263875"/>
              <a:gd name="connsiteX6" fmla="*/ 235834 w 2029072"/>
              <a:gd name="connsiteY6" fmla="*/ 101268 h 3263875"/>
              <a:gd name="connsiteX7" fmla="*/ 255713 w 2029072"/>
              <a:gd name="connsiteY7" fmla="*/ 88016 h 3263875"/>
              <a:gd name="connsiteX8" fmla="*/ 282217 w 2029072"/>
              <a:gd name="connsiteY8" fmla="*/ 68137 h 3263875"/>
              <a:gd name="connsiteX9" fmla="*/ 315347 w 2029072"/>
              <a:gd name="connsiteY9" fmla="*/ 48259 h 3263875"/>
              <a:gd name="connsiteX10" fmla="*/ 368356 w 2029072"/>
              <a:gd name="connsiteY10" fmla="*/ 15129 h 3263875"/>
              <a:gd name="connsiteX11" fmla="*/ 381608 w 2029072"/>
              <a:gd name="connsiteY11" fmla="*/ 1876 h 3263875"/>
              <a:gd name="connsiteX12" fmla="*/ 387237 w 2029072"/>
              <a:gd name="connsiteY12" fmla="*/ 0 h 3263875"/>
              <a:gd name="connsiteX13" fmla="*/ 504045 w 2029072"/>
              <a:gd name="connsiteY13" fmla="*/ 0 h 3263875"/>
              <a:gd name="connsiteX14" fmla="*/ 514130 w 2029072"/>
              <a:gd name="connsiteY14" fmla="*/ 15129 h 3263875"/>
              <a:gd name="connsiteX15" fmla="*/ 534008 w 2029072"/>
              <a:gd name="connsiteY15" fmla="*/ 54885 h 3263875"/>
              <a:gd name="connsiteX16" fmla="*/ 540634 w 2029072"/>
              <a:gd name="connsiteY16" fmla="*/ 74763 h 3263875"/>
              <a:gd name="connsiteX17" fmla="*/ 553887 w 2029072"/>
              <a:gd name="connsiteY17" fmla="*/ 88016 h 3263875"/>
              <a:gd name="connsiteX18" fmla="*/ 580391 w 2029072"/>
              <a:gd name="connsiteY18" fmla="*/ 147650 h 3263875"/>
              <a:gd name="connsiteX19" fmla="*/ 593643 w 2029072"/>
              <a:gd name="connsiteY19" fmla="*/ 127772 h 3263875"/>
              <a:gd name="connsiteX20" fmla="*/ 613521 w 2029072"/>
              <a:gd name="connsiteY20" fmla="*/ 101268 h 3263875"/>
              <a:gd name="connsiteX21" fmla="*/ 633400 w 2029072"/>
              <a:gd name="connsiteY21" fmla="*/ 54885 h 3263875"/>
              <a:gd name="connsiteX22" fmla="*/ 646652 w 2029072"/>
              <a:gd name="connsiteY22" fmla="*/ 15129 h 3263875"/>
              <a:gd name="connsiteX23" fmla="*/ 661781 w 2029072"/>
              <a:gd name="connsiteY23" fmla="*/ 0 h 3263875"/>
              <a:gd name="connsiteX24" fmla="*/ 710418 w 2029072"/>
              <a:gd name="connsiteY24" fmla="*/ 0 h 3263875"/>
              <a:gd name="connsiteX25" fmla="*/ 712962 w 2029072"/>
              <a:gd name="connsiteY25" fmla="*/ 2691 h 3263875"/>
              <a:gd name="connsiteX26" fmla="*/ 732791 w 2029072"/>
              <a:gd name="connsiteY26" fmla="*/ 48259 h 3263875"/>
              <a:gd name="connsiteX27" fmla="*/ 765921 w 2029072"/>
              <a:gd name="connsiteY27" fmla="*/ 101268 h 3263875"/>
              <a:gd name="connsiteX28" fmla="*/ 779174 w 2029072"/>
              <a:gd name="connsiteY28" fmla="*/ 121146 h 3263875"/>
              <a:gd name="connsiteX29" fmla="*/ 799052 w 2029072"/>
              <a:gd name="connsiteY29" fmla="*/ 134398 h 3263875"/>
              <a:gd name="connsiteX30" fmla="*/ 812304 w 2029072"/>
              <a:gd name="connsiteY30" fmla="*/ 114520 h 3263875"/>
              <a:gd name="connsiteX31" fmla="*/ 852061 w 2029072"/>
              <a:gd name="connsiteY31" fmla="*/ 68137 h 3263875"/>
              <a:gd name="connsiteX32" fmla="*/ 874746 w 2029072"/>
              <a:gd name="connsiteY32" fmla="*/ 30283 h 3263875"/>
              <a:gd name="connsiteX33" fmla="*/ 895230 w 2029072"/>
              <a:gd name="connsiteY33" fmla="*/ 0 h 3263875"/>
              <a:gd name="connsiteX34" fmla="*/ 1021818 w 2029072"/>
              <a:gd name="connsiteY34" fmla="*/ 0 h 3263875"/>
              <a:gd name="connsiteX35" fmla="*/ 1024339 w 2029072"/>
              <a:gd name="connsiteY35" fmla="*/ 15129 h 3263875"/>
              <a:gd name="connsiteX36" fmla="*/ 1050843 w 2029072"/>
              <a:gd name="connsiteY36" fmla="*/ 61511 h 3263875"/>
              <a:gd name="connsiteX37" fmla="*/ 1064095 w 2029072"/>
              <a:gd name="connsiteY37" fmla="*/ 101268 h 3263875"/>
              <a:gd name="connsiteX38" fmla="*/ 1070721 w 2029072"/>
              <a:gd name="connsiteY38" fmla="*/ 121146 h 3263875"/>
              <a:gd name="connsiteX39" fmla="*/ 1097226 w 2029072"/>
              <a:gd name="connsiteY39" fmla="*/ 48259 h 3263875"/>
              <a:gd name="connsiteX40" fmla="*/ 1108888 w 2029072"/>
              <a:gd name="connsiteY40" fmla="*/ 1554 h 3263875"/>
              <a:gd name="connsiteX41" fmla="*/ 1110068 w 2029072"/>
              <a:gd name="connsiteY41" fmla="*/ 0 h 3263875"/>
              <a:gd name="connsiteX42" fmla="*/ 1217243 w 2029072"/>
              <a:gd name="connsiteY42" fmla="*/ 0 h 3263875"/>
              <a:gd name="connsiteX43" fmla="*/ 1222393 w 2029072"/>
              <a:gd name="connsiteY43" fmla="*/ 9583 h 3263875"/>
              <a:gd name="connsiteX44" fmla="*/ 1236374 w 2029072"/>
              <a:gd name="connsiteY44" fmla="*/ 41633 h 3263875"/>
              <a:gd name="connsiteX45" fmla="*/ 1249626 w 2029072"/>
              <a:gd name="connsiteY45" fmla="*/ 74763 h 3263875"/>
              <a:gd name="connsiteX46" fmla="*/ 1256252 w 2029072"/>
              <a:gd name="connsiteY46" fmla="*/ 101268 h 3263875"/>
              <a:gd name="connsiteX47" fmla="*/ 1276130 w 2029072"/>
              <a:gd name="connsiteY47" fmla="*/ 107894 h 3263875"/>
              <a:gd name="connsiteX48" fmla="*/ 1282756 w 2029072"/>
              <a:gd name="connsiteY48" fmla="*/ 88016 h 3263875"/>
              <a:gd name="connsiteX49" fmla="*/ 1309261 w 2029072"/>
              <a:gd name="connsiteY49" fmla="*/ 54885 h 3263875"/>
              <a:gd name="connsiteX50" fmla="*/ 1318412 w 2029072"/>
              <a:gd name="connsiteY50" fmla="*/ 10305 h 3263875"/>
              <a:gd name="connsiteX51" fmla="*/ 1325755 w 2029072"/>
              <a:gd name="connsiteY51" fmla="*/ 0 h 3263875"/>
              <a:gd name="connsiteX52" fmla="*/ 1357549 w 2029072"/>
              <a:gd name="connsiteY52" fmla="*/ 0 h 3263875"/>
              <a:gd name="connsiteX53" fmla="*/ 1368895 w 2029072"/>
              <a:gd name="connsiteY53" fmla="*/ 15129 h 3263875"/>
              <a:gd name="connsiteX54" fmla="*/ 1395400 w 2029072"/>
              <a:gd name="connsiteY54" fmla="*/ 41633 h 3263875"/>
              <a:gd name="connsiteX55" fmla="*/ 1415278 w 2029072"/>
              <a:gd name="connsiteY55" fmla="*/ 74763 h 3263875"/>
              <a:gd name="connsiteX56" fmla="*/ 1435156 w 2029072"/>
              <a:gd name="connsiteY56" fmla="*/ 127772 h 3263875"/>
              <a:gd name="connsiteX57" fmla="*/ 1455034 w 2029072"/>
              <a:gd name="connsiteY57" fmla="*/ 134398 h 3263875"/>
              <a:gd name="connsiteX58" fmla="*/ 1468287 w 2029072"/>
              <a:gd name="connsiteY58" fmla="*/ 121146 h 3263875"/>
              <a:gd name="connsiteX59" fmla="*/ 1521295 w 2029072"/>
              <a:gd name="connsiteY59" fmla="*/ 81389 h 3263875"/>
              <a:gd name="connsiteX60" fmla="*/ 1554426 w 2029072"/>
              <a:gd name="connsiteY60" fmla="*/ 21755 h 3263875"/>
              <a:gd name="connsiteX61" fmla="*/ 1567678 w 2029072"/>
              <a:gd name="connsiteY61" fmla="*/ 1876 h 3263875"/>
              <a:gd name="connsiteX62" fmla="*/ 1568304 w 2029072"/>
              <a:gd name="connsiteY62" fmla="*/ 0 h 3263875"/>
              <a:gd name="connsiteX63" fmla="*/ 1637731 w 2029072"/>
              <a:gd name="connsiteY63" fmla="*/ 0 h 3263875"/>
              <a:gd name="connsiteX64" fmla="*/ 1640565 w 2029072"/>
              <a:gd name="connsiteY64" fmla="*/ 8503 h 3263875"/>
              <a:gd name="connsiteX65" fmla="*/ 1653817 w 2029072"/>
              <a:gd name="connsiteY65" fmla="*/ 48259 h 3263875"/>
              <a:gd name="connsiteX66" fmla="*/ 1660443 w 2029072"/>
              <a:gd name="connsiteY66" fmla="*/ 81389 h 3263875"/>
              <a:gd name="connsiteX67" fmla="*/ 1680321 w 2029072"/>
              <a:gd name="connsiteY67" fmla="*/ 141024 h 3263875"/>
              <a:gd name="connsiteX68" fmla="*/ 1686947 w 2029072"/>
              <a:gd name="connsiteY68" fmla="*/ 160903 h 3263875"/>
              <a:gd name="connsiteX69" fmla="*/ 1706826 w 2029072"/>
              <a:gd name="connsiteY69" fmla="*/ 154276 h 3263875"/>
              <a:gd name="connsiteX70" fmla="*/ 1726704 w 2029072"/>
              <a:gd name="connsiteY70" fmla="*/ 134398 h 3263875"/>
              <a:gd name="connsiteX71" fmla="*/ 1753208 w 2029072"/>
              <a:gd name="connsiteY71" fmla="*/ 88016 h 3263875"/>
              <a:gd name="connsiteX72" fmla="*/ 1779713 w 2029072"/>
              <a:gd name="connsiteY72" fmla="*/ 15129 h 3263875"/>
              <a:gd name="connsiteX73" fmla="*/ 1784700 w 2029072"/>
              <a:gd name="connsiteY73" fmla="*/ 0 h 3263875"/>
              <a:gd name="connsiteX74" fmla="*/ 1879500 w 2029072"/>
              <a:gd name="connsiteY74" fmla="*/ 0 h 3263875"/>
              <a:gd name="connsiteX75" fmla="*/ 1885730 w 2029072"/>
              <a:gd name="connsiteY75" fmla="*/ 74763 h 3263875"/>
              <a:gd name="connsiteX76" fmla="*/ 1892356 w 2029072"/>
              <a:gd name="connsiteY76" fmla="*/ 94642 h 3263875"/>
              <a:gd name="connsiteX77" fmla="*/ 1905608 w 2029072"/>
              <a:gd name="connsiteY77" fmla="*/ 81389 h 3263875"/>
              <a:gd name="connsiteX78" fmla="*/ 1918861 w 2029072"/>
              <a:gd name="connsiteY78" fmla="*/ 61511 h 3263875"/>
              <a:gd name="connsiteX79" fmla="*/ 1925487 w 2029072"/>
              <a:gd name="connsiteY79" fmla="*/ 41633 h 3263875"/>
              <a:gd name="connsiteX80" fmla="*/ 1967119 w 2029072"/>
              <a:gd name="connsiteY80" fmla="*/ 0 h 3263875"/>
              <a:gd name="connsiteX81" fmla="*/ 2029072 w 2029072"/>
              <a:gd name="connsiteY81" fmla="*/ 0 h 3263875"/>
              <a:gd name="connsiteX82" fmla="*/ 2029072 w 2029072"/>
              <a:gd name="connsiteY82" fmla="*/ 3263875 h 3263875"/>
              <a:gd name="connsiteX83" fmla="*/ 0 w 2029072"/>
              <a:gd name="connsiteY83" fmla="*/ 3263875 h 3263875"/>
              <a:gd name="connsiteX84" fmla="*/ 0 w 2029072"/>
              <a:gd name="connsiteY84" fmla="*/ 80251 h 3263875"/>
              <a:gd name="connsiteX85" fmla="*/ 4692 w 2029072"/>
              <a:gd name="connsiteY85" fmla="*/ 77890 h 3263875"/>
              <a:gd name="connsiteX86" fmla="*/ 50304 w 2029072"/>
              <a:gd name="connsiteY86" fmla="*/ 48259 h 3263875"/>
              <a:gd name="connsiteX87" fmla="*/ 90061 w 2029072"/>
              <a:gd name="connsiteY87" fmla="*/ 8503 h 326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029072" h="3263875">
                <a:moveTo>
                  <a:pt x="92895" y="0"/>
                </a:moveTo>
                <a:lnTo>
                  <a:pt x="147106" y="0"/>
                </a:lnTo>
                <a:lnTo>
                  <a:pt x="151594" y="11471"/>
                </a:lnTo>
                <a:cubicBezTo>
                  <a:pt x="156861" y="27120"/>
                  <a:pt x="138969" y="-4639"/>
                  <a:pt x="156321" y="41633"/>
                </a:cubicBezTo>
                <a:cubicBezTo>
                  <a:pt x="161639" y="55814"/>
                  <a:pt x="188376" y="102759"/>
                  <a:pt x="196078" y="107894"/>
                </a:cubicBezTo>
                <a:lnTo>
                  <a:pt x="215956" y="121146"/>
                </a:lnTo>
                <a:cubicBezTo>
                  <a:pt x="222582" y="114520"/>
                  <a:pt x="228635" y="107267"/>
                  <a:pt x="235834" y="101268"/>
                </a:cubicBezTo>
                <a:cubicBezTo>
                  <a:pt x="241952" y="96170"/>
                  <a:pt x="249233" y="92645"/>
                  <a:pt x="255713" y="88016"/>
                </a:cubicBezTo>
                <a:cubicBezTo>
                  <a:pt x="264699" y="81597"/>
                  <a:pt x="273028" y="74263"/>
                  <a:pt x="282217" y="68137"/>
                </a:cubicBezTo>
                <a:cubicBezTo>
                  <a:pt x="292933" y="60993"/>
                  <a:pt x="304796" y="55644"/>
                  <a:pt x="315347" y="48259"/>
                </a:cubicBezTo>
                <a:cubicBezTo>
                  <a:pt x="364454" y="13885"/>
                  <a:pt x="329865" y="27959"/>
                  <a:pt x="368356" y="15129"/>
                </a:cubicBezTo>
                <a:cubicBezTo>
                  <a:pt x="372773" y="10711"/>
                  <a:pt x="376251" y="5090"/>
                  <a:pt x="381608" y="1876"/>
                </a:cubicBezTo>
                <a:lnTo>
                  <a:pt x="387237" y="0"/>
                </a:lnTo>
                <a:lnTo>
                  <a:pt x="504045" y="0"/>
                </a:lnTo>
                <a:lnTo>
                  <a:pt x="514130" y="15129"/>
                </a:lnTo>
                <a:cubicBezTo>
                  <a:pt x="520756" y="28381"/>
                  <a:pt x="527991" y="41346"/>
                  <a:pt x="534008" y="54885"/>
                </a:cubicBezTo>
                <a:cubicBezTo>
                  <a:pt x="536845" y="61267"/>
                  <a:pt x="537040" y="68774"/>
                  <a:pt x="540634" y="74763"/>
                </a:cubicBezTo>
                <a:cubicBezTo>
                  <a:pt x="543848" y="80120"/>
                  <a:pt x="549469" y="83598"/>
                  <a:pt x="553887" y="88016"/>
                </a:cubicBezTo>
                <a:cubicBezTo>
                  <a:pt x="569657" y="135327"/>
                  <a:pt x="559390" y="116149"/>
                  <a:pt x="580391" y="147650"/>
                </a:cubicBezTo>
                <a:cubicBezTo>
                  <a:pt x="584808" y="141024"/>
                  <a:pt x="589014" y="134252"/>
                  <a:pt x="593643" y="127772"/>
                </a:cubicBezTo>
                <a:cubicBezTo>
                  <a:pt x="600062" y="118786"/>
                  <a:pt x="609036" y="111360"/>
                  <a:pt x="613521" y="101268"/>
                </a:cubicBezTo>
                <a:cubicBezTo>
                  <a:pt x="638644" y="44741"/>
                  <a:pt x="602602" y="85680"/>
                  <a:pt x="633400" y="54885"/>
                </a:cubicBezTo>
                <a:cubicBezTo>
                  <a:pt x="637817" y="41633"/>
                  <a:pt x="636775" y="25007"/>
                  <a:pt x="646652" y="15129"/>
                </a:cubicBezTo>
                <a:lnTo>
                  <a:pt x="661781" y="0"/>
                </a:lnTo>
                <a:lnTo>
                  <a:pt x="710418" y="0"/>
                </a:lnTo>
                <a:lnTo>
                  <a:pt x="712962" y="2691"/>
                </a:lnTo>
                <a:cubicBezTo>
                  <a:pt x="722356" y="16158"/>
                  <a:pt x="722262" y="28704"/>
                  <a:pt x="732791" y="48259"/>
                </a:cubicBezTo>
                <a:cubicBezTo>
                  <a:pt x="742670" y="66605"/>
                  <a:pt x="754734" y="83689"/>
                  <a:pt x="765921" y="101268"/>
                </a:cubicBezTo>
                <a:cubicBezTo>
                  <a:pt x="770197" y="107987"/>
                  <a:pt x="772548" y="116729"/>
                  <a:pt x="779174" y="121146"/>
                </a:cubicBezTo>
                <a:lnTo>
                  <a:pt x="799052" y="134398"/>
                </a:lnTo>
                <a:cubicBezTo>
                  <a:pt x="803469" y="127772"/>
                  <a:pt x="807206" y="120638"/>
                  <a:pt x="812304" y="114520"/>
                </a:cubicBezTo>
                <a:cubicBezTo>
                  <a:pt x="846428" y="73571"/>
                  <a:pt x="818973" y="117768"/>
                  <a:pt x="852061" y="68137"/>
                </a:cubicBezTo>
                <a:cubicBezTo>
                  <a:pt x="857172" y="60472"/>
                  <a:pt x="865875" y="45142"/>
                  <a:pt x="874746" y="30283"/>
                </a:cubicBezTo>
                <a:lnTo>
                  <a:pt x="895230" y="0"/>
                </a:lnTo>
                <a:lnTo>
                  <a:pt x="1021818" y="0"/>
                </a:lnTo>
                <a:lnTo>
                  <a:pt x="1024339" y="15129"/>
                </a:lnTo>
                <a:cubicBezTo>
                  <a:pt x="1036543" y="55811"/>
                  <a:pt x="1035828" y="27726"/>
                  <a:pt x="1050843" y="61511"/>
                </a:cubicBezTo>
                <a:cubicBezTo>
                  <a:pt x="1056516" y="74276"/>
                  <a:pt x="1059678" y="88016"/>
                  <a:pt x="1064095" y="101268"/>
                </a:cubicBezTo>
                <a:lnTo>
                  <a:pt x="1070721" y="121146"/>
                </a:lnTo>
                <a:cubicBezTo>
                  <a:pt x="1087735" y="70105"/>
                  <a:pt x="1078786" y="94359"/>
                  <a:pt x="1097226" y="48259"/>
                </a:cubicBezTo>
                <a:cubicBezTo>
                  <a:pt x="1103927" y="8056"/>
                  <a:pt x="1099542" y="13207"/>
                  <a:pt x="1108888" y="1554"/>
                </a:cubicBezTo>
                <a:lnTo>
                  <a:pt x="1110068" y="0"/>
                </a:lnTo>
                <a:lnTo>
                  <a:pt x="1217243" y="0"/>
                </a:lnTo>
                <a:lnTo>
                  <a:pt x="1222393" y="9583"/>
                </a:lnTo>
                <a:cubicBezTo>
                  <a:pt x="1226801" y="18691"/>
                  <a:pt x="1231343" y="29055"/>
                  <a:pt x="1236374" y="41633"/>
                </a:cubicBezTo>
                <a:cubicBezTo>
                  <a:pt x="1240791" y="52676"/>
                  <a:pt x="1245865" y="63479"/>
                  <a:pt x="1249626" y="74763"/>
                </a:cubicBezTo>
                <a:cubicBezTo>
                  <a:pt x="1252506" y="83403"/>
                  <a:pt x="1250563" y="94157"/>
                  <a:pt x="1256252" y="101268"/>
                </a:cubicBezTo>
                <a:cubicBezTo>
                  <a:pt x="1260615" y="106722"/>
                  <a:pt x="1269504" y="105685"/>
                  <a:pt x="1276130" y="107894"/>
                </a:cubicBezTo>
                <a:cubicBezTo>
                  <a:pt x="1278339" y="101268"/>
                  <a:pt x="1279054" y="93939"/>
                  <a:pt x="1282756" y="88016"/>
                </a:cubicBezTo>
                <a:cubicBezTo>
                  <a:pt x="1290252" y="76023"/>
                  <a:pt x="1302936" y="67535"/>
                  <a:pt x="1309261" y="54885"/>
                </a:cubicBezTo>
                <a:cubicBezTo>
                  <a:pt x="1319312" y="34784"/>
                  <a:pt x="1312794" y="23964"/>
                  <a:pt x="1318412" y="10305"/>
                </a:cubicBezTo>
                <a:lnTo>
                  <a:pt x="1325755" y="0"/>
                </a:lnTo>
                <a:lnTo>
                  <a:pt x="1357549" y="0"/>
                </a:lnTo>
                <a:lnTo>
                  <a:pt x="1368895" y="15129"/>
                </a:lnTo>
                <a:cubicBezTo>
                  <a:pt x="1377123" y="24532"/>
                  <a:pt x="1387729" y="31771"/>
                  <a:pt x="1395400" y="41633"/>
                </a:cubicBezTo>
                <a:cubicBezTo>
                  <a:pt x="1403307" y="51799"/>
                  <a:pt x="1408652" y="63720"/>
                  <a:pt x="1415278" y="74763"/>
                </a:cubicBezTo>
                <a:cubicBezTo>
                  <a:pt x="1418870" y="92722"/>
                  <a:pt x="1418907" y="114772"/>
                  <a:pt x="1435156" y="127772"/>
                </a:cubicBezTo>
                <a:cubicBezTo>
                  <a:pt x="1440610" y="132135"/>
                  <a:pt x="1448408" y="132189"/>
                  <a:pt x="1455034" y="134398"/>
                </a:cubicBezTo>
                <a:cubicBezTo>
                  <a:pt x="1459452" y="129981"/>
                  <a:pt x="1463409" y="125049"/>
                  <a:pt x="1468287" y="121146"/>
                </a:cubicBezTo>
                <a:cubicBezTo>
                  <a:pt x="1485534" y="107348"/>
                  <a:pt x="1508042" y="99058"/>
                  <a:pt x="1521295" y="81389"/>
                </a:cubicBezTo>
                <a:cubicBezTo>
                  <a:pt x="1560392" y="29262"/>
                  <a:pt x="1524060" y="82487"/>
                  <a:pt x="1554426" y="21755"/>
                </a:cubicBezTo>
                <a:cubicBezTo>
                  <a:pt x="1557987" y="14632"/>
                  <a:pt x="1564117" y="8999"/>
                  <a:pt x="1567678" y="1876"/>
                </a:cubicBezTo>
                <a:lnTo>
                  <a:pt x="1568304" y="0"/>
                </a:lnTo>
                <a:lnTo>
                  <a:pt x="1637731" y="0"/>
                </a:lnTo>
                <a:lnTo>
                  <a:pt x="1640565" y="8503"/>
                </a:lnTo>
                <a:cubicBezTo>
                  <a:pt x="1644982" y="21755"/>
                  <a:pt x="1651077" y="34561"/>
                  <a:pt x="1653817" y="48259"/>
                </a:cubicBezTo>
                <a:cubicBezTo>
                  <a:pt x="1656026" y="59302"/>
                  <a:pt x="1657480" y="70524"/>
                  <a:pt x="1660443" y="81389"/>
                </a:cubicBezTo>
                <a:lnTo>
                  <a:pt x="1680321" y="141024"/>
                </a:lnTo>
                <a:lnTo>
                  <a:pt x="1686947" y="160903"/>
                </a:lnTo>
                <a:cubicBezTo>
                  <a:pt x="1693573" y="158694"/>
                  <a:pt x="1701014" y="158151"/>
                  <a:pt x="1706826" y="154276"/>
                </a:cubicBezTo>
                <a:cubicBezTo>
                  <a:pt x="1714623" y="149078"/>
                  <a:pt x="1720705" y="141597"/>
                  <a:pt x="1726704" y="134398"/>
                </a:cubicBezTo>
                <a:cubicBezTo>
                  <a:pt x="1738411" y="120350"/>
                  <a:pt x="1745107" y="104218"/>
                  <a:pt x="1753208" y="88016"/>
                </a:cubicBezTo>
                <a:cubicBezTo>
                  <a:pt x="1768393" y="27281"/>
                  <a:pt x="1756358" y="50162"/>
                  <a:pt x="1779713" y="15129"/>
                </a:cubicBezTo>
                <a:lnTo>
                  <a:pt x="1784700" y="0"/>
                </a:lnTo>
                <a:lnTo>
                  <a:pt x="1879500" y="0"/>
                </a:lnTo>
                <a:lnTo>
                  <a:pt x="1885730" y="74763"/>
                </a:lnTo>
                <a:cubicBezTo>
                  <a:pt x="1886653" y="81686"/>
                  <a:pt x="1885730" y="92433"/>
                  <a:pt x="1892356" y="94642"/>
                </a:cubicBezTo>
                <a:cubicBezTo>
                  <a:pt x="1898283" y="96618"/>
                  <a:pt x="1901705" y="86267"/>
                  <a:pt x="1905608" y="81389"/>
                </a:cubicBezTo>
                <a:cubicBezTo>
                  <a:pt x="1910583" y="75170"/>
                  <a:pt x="1914443" y="68137"/>
                  <a:pt x="1918861" y="61511"/>
                </a:cubicBezTo>
                <a:cubicBezTo>
                  <a:pt x="1921070" y="54885"/>
                  <a:pt x="1921124" y="47087"/>
                  <a:pt x="1925487" y="41633"/>
                </a:cubicBezTo>
                <a:lnTo>
                  <a:pt x="1967119" y="0"/>
                </a:lnTo>
                <a:lnTo>
                  <a:pt x="2029072" y="0"/>
                </a:lnTo>
                <a:lnTo>
                  <a:pt x="2029072" y="3263875"/>
                </a:lnTo>
                <a:lnTo>
                  <a:pt x="0" y="3263875"/>
                </a:lnTo>
                <a:lnTo>
                  <a:pt x="0" y="80251"/>
                </a:lnTo>
                <a:lnTo>
                  <a:pt x="4692" y="77890"/>
                </a:lnTo>
                <a:cubicBezTo>
                  <a:pt x="22945" y="68278"/>
                  <a:pt x="40940" y="57624"/>
                  <a:pt x="50304" y="48259"/>
                </a:cubicBezTo>
                <a:lnTo>
                  <a:pt x="90061" y="8503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nhoudingsplicht google hom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1787" y="1674118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5"/>
          <a:stretch/>
        </p:blipFill>
        <p:spPr>
          <a:xfrm>
            <a:off x="3118992" y="1116577"/>
            <a:ext cx="2029072" cy="3399389"/>
          </a:xfrm>
          <a:custGeom>
            <a:avLst/>
            <a:gdLst>
              <a:gd name="connsiteX0" fmla="*/ 0 w 2029072"/>
              <a:gd name="connsiteY0" fmla="*/ 0 h 3399389"/>
              <a:gd name="connsiteX1" fmla="*/ 2029072 w 2029072"/>
              <a:gd name="connsiteY1" fmla="*/ 0 h 3399389"/>
              <a:gd name="connsiteX2" fmla="*/ 2029072 w 2029072"/>
              <a:gd name="connsiteY2" fmla="*/ 3399389 h 3399389"/>
              <a:gd name="connsiteX3" fmla="*/ 1968277 w 2029072"/>
              <a:gd name="connsiteY3" fmla="*/ 3399389 h 3399389"/>
              <a:gd name="connsiteX4" fmla="*/ 1955237 w 2029072"/>
              <a:gd name="connsiteY4" fmla="*/ 3379829 h 3399389"/>
              <a:gd name="connsiteX5" fmla="*/ 1941985 w 2029072"/>
              <a:gd name="connsiteY5" fmla="*/ 3340072 h 3399389"/>
              <a:gd name="connsiteX6" fmla="*/ 1922106 w 2029072"/>
              <a:gd name="connsiteY6" fmla="*/ 3320194 h 3399389"/>
              <a:gd name="connsiteX7" fmla="*/ 1908854 w 2029072"/>
              <a:gd name="connsiteY7" fmla="*/ 3293689 h 3399389"/>
              <a:gd name="connsiteX8" fmla="*/ 1888976 w 2029072"/>
              <a:gd name="connsiteY8" fmla="*/ 3287063 h 3399389"/>
              <a:gd name="connsiteX9" fmla="*/ 1829341 w 2029072"/>
              <a:gd name="connsiteY9" fmla="*/ 3320194 h 3399389"/>
              <a:gd name="connsiteX10" fmla="*/ 1809463 w 2029072"/>
              <a:gd name="connsiteY10" fmla="*/ 3340072 h 3399389"/>
              <a:gd name="connsiteX11" fmla="*/ 1789585 w 2029072"/>
              <a:gd name="connsiteY11" fmla="*/ 3353324 h 3399389"/>
              <a:gd name="connsiteX12" fmla="*/ 1776333 w 2029072"/>
              <a:gd name="connsiteY12" fmla="*/ 3373202 h 3399389"/>
              <a:gd name="connsiteX13" fmla="*/ 1763080 w 2029072"/>
              <a:gd name="connsiteY13" fmla="*/ 3386455 h 3399389"/>
              <a:gd name="connsiteX14" fmla="*/ 1743679 w 2029072"/>
              <a:gd name="connsiteY14" fmla="*/ 3399389 h 3399389"/>
              <a:gd name="connsiteX15" fmla="*/ 1603218 w 2029072"/>
              <a:gd name="connsiteY15" fmla="*/ 3399389 h 3399389"/>
              <a:gd name="connsiteX16" fmla="*/ 1601007 w 2029072"/>
              <a:gd name="connsiteY16" fmla="*/ 3395368 h 3399389"/>
              <a:gd name="connsiteX17" fmla="*/ 1564298 w 2029072"/>
              <a:gd name="connsiteY17" fmla="*/ 3313568 h 3399389"/>
              <a:gd name="connsiteX18" fmla="*/ 1557672 w 2029072"/>
              <a:gd name="connsiteY18" fmla="*/ 3280437 h 3399389"/>
              <a:gd name="connsiteX19" fmla="*/ 1551046 w 2029072"/>
              <a:gd name="connsiteY19" fmla="*/ 3260559 h 3399389"/>
              <a:gd name="connsiteX20" fmla="*/ 1517915 w 2029072"/>
              <a:gd name="connsiteY20" fmla="*/ 3293689 h 3399389"/>
              <a:gd name="connsiteX21" fmla="*/ 1451654 w 2029072"/>
              <a:gd name="connsiteY21" fmla="*/ 3333446 h 3399389"/>
              <a:gd name="connsiteX22" fmla="*/ 1411898 w 2029072"/>
              <a:gd name="connsiteY22" fmla="*/ 3373202 h 3399389"/>
              <a:gd name="connsiteX23" fmla="*/ 1398646 w 2029072"/>
              <a:gd name="connsiteY23" fmla="*/ 3393081 h 3399389"/>
              <a:gd name="connsiteX24" fmla="*/ 1394441 w 2029072"/>
              <a:gd name="connsiteY24" fmla="*/ 3399389 h 3399389"/>
              <a:gd name="connsiteX25" fmla="*/ 1252660 w 2029072"/>
              <a:gd name="connsiteY25" fmla="*/ 3399389 h 3399389"/>
              <a:gd name="connsiteX26" fmla="*/ 1239619 w 2029072"/>
              <a:gd name="connsiteY26" fmla="*/ 3379829 h 3399389"/>
              <a:gd name="connsiteX27" fmla="*/ 1226367 w 2029072"/>
              <a:gd name="connsiteY27" fmla="*/ 3353324 h 3399389"/>
              <a:gd name="connsiteX28" fmla="*/ 1219741 w 2029072"/>
              <a:gd name="connsiteY28" fmla="*/ 3333446 h 3399389"/>
              <a:gd name="connsiteX29" fmla="*/ 1206489 w 2029072"/>
              <a:gd name="connsiteY29" fmla="*/ 3293689 h 3399389"/>
              <a:gd name="connsiteX30" fmla="*/ 1186611 w 2029072"/>
              <a:gd name="connsiteY30" fmla="*/ 3247307 h 3399389"/>
              <a:gd name="connsiteX31" fmla="*/ 1133602 w 2029072"/>
              <a:gd name="connsiteY31" fmla="*/ 3293689 h 3399389"/>
              <a:gd name="connsiteX32" fmla="*/ 1093846 w 2029072"/>
              <a:gd name="connsiteY32" fmla="*/ 3333446 h 3399389"/>
              <a:gd name="connsiteX33" fmla="*/ 1073967 w 2029072"/>
              <a:gd name="connsiteY33" fmla="*/ 3346698 h 3399389"/>
              <a:gd name="connsiteX34" fmla="*/ 1054089 w 2029072"/>
              <a:gd name="connsiteY34" fmla="*/ 3373202 h 3399389"/>
              <a:gd name="connsiteX35" fmla="*/ 1038130 w 2029072"/>
              <a:gd name="connsiteY35" fmla="*/ 3398729 h 3399389"/>
              <a:gd name="connsiteX36" fmla="*/ 1037908 w 2029072"/>
              <a:gd name="connsiteY36" fmla="*/ 3399389 h 3399389"/>
              <a:gd name="connsiteX37" fmla="*/ 929386 w 2029072"/>
              <a:gd name="connsiteY37" fmla="*/ 3399389 h 3399389"/>
              <a:gd name="connsiteX38" fmla="*/ 923723 w 2029072"/>
              <a:gd name="connsiteY38" fmla="*/ 3390377 h 3399389"/>
              <a:gd name="connsiteX39" fmla="*/ 908315 w 2029072"/>
              <a:gd name="connsiteY39" fmla="*/ 3366576 h 3399389"/>
              <a:gd name="connsiteX40" fmla="*/ 868559 w 2029072"/>
              <a:gd name="connsiteY40" fmla="*/ 3313568 h 3399389"/>
              <a:gd name="connsiteX41" fmla="*/ 835428 w 2029072"/>
              <a:gd name="connsiteY41" fmla="*/ 3267185 h 3399389"/>
              <a:gd name="connsiteX42" fmla="*/ 815550 w 2029072"/>
              <a:gd name="connsiteY42" fmla="*/ 3260559 h 3399389"/>
              <a:gd name="connsiteX43" fmla="*/ 802298 w 2029072"/>
              <a:gd name="connsiteY43" fmla="*/ 3280437 h 3399389"/>
              <a:gd name="connsiteX44" fmla="*/ 775793 w 2029072"/>
              <a:gd name="connsiteY44" fmla="*/ 3320194 h 3399389"/>
              <a:gd name="connsiteX45" fmla="*/ 769167 w 2029072"/>
              <a:gd name="connsiteY45" fmla="*/ 3340072 h 3399389"/>
              <a:gd name="connsiteX46" fmla="*/ 742663 w 2029072"/>
              <a:gd name="connsiteY46" fmla="*/ 3379829 h 3399389"/>
              <a:gd name="connsiteX47" fmla="*/ 736143 w 2029072"/>
              <a:gd name="connsiteY47" fmla="*/ 3399389 h 3399389"/>
              <a:gd name="connsiteX48" fmla="*/ 636434 w 2029072"/>
              <a:gd name="connsiteY48" fmla="*/ 3399389 h 3399389"/>
              <a:gd name="connsiteX49" fmla="*/ 623393 w 2029072"/>
              <a:gd name="connsiteY49" fmla="*/ 3379829 h 3399389"/>
              <a:gd name="connsiteX50" fmla="*/ 596889 w 2029072"/>
              <a:gd name="connsiteY50" fmla="*/ 3346698 h 3399389"/>
              <a:gd name="connsiteX51" fmla="*/ 583637 w 2029072"/>
              <a:gd name="connsiteY51" fmla="*/ 3320194 h 3399389"/>
              <a:gd name="connsiteX52" fmla="*/ 563759 w 2029072"/>
              <a:gd name="connsiteY52" fmla="*/ 3293689 h 3399389"/>
              <a:gd name="connsiteX53" fmla="*/ 537254 w 2029072"/>
              <a:gd name="connsiteY53" fmla="*/ 3260559 h 3399389"/>
              <a:gd name="connsiteX54" fmla="*/ 517376 w 2029072"/>
              <a:gd name="connsiteY54" fmla="*/ 3273811 h 3399389"/>
              <a:gd name="connsiteX55" fmla="*/ 497498 w 2029072"/>
              <a:gd name="connsiteY55" fmla="*/ 3280437 h 3399389"/>
              <a:gd name="connsiteX56" fmla="*/ 490872 w 2029072"/>
              <a:gd name="connsiteY56" fmla="*/ 3300315 h 3399389"/>
              <a:gd name="connsiteX57" fmla="*/ 451115 w 2029072"/>
              <a:gd name="connsiteY57" fmla="*/ 3353324 h 3399389"/>
              <a:gd name="connsiteX58" fmla="*/ 444489 w 2029072"/>
              <a:gd name="connsiteY58" fmla="*/ 3373202 h 3399389"/>
              <a:gd name="connsiteX59" fmla="*/ 431237 w 2029072"/>
              <a:gd name="connsiteY59" fmla="*/ 3393081 h 3399389"/>
              <a:gd name="connsiteX60" fmla="*/ 427032 w 2029072"/>
              <a:gd name="connsiteY60" fmla="*/ 3399389 h 3399389"/>
              <a:gd name="connsiteX61" fmla="*/ 332050 w 2029072"/>
              <a:gd name="connsiteY61" fmla="*/ 3399389 h 3399389"/>
              <a:gd name="connsiteX62" fmla="*/ 318593 w 2029072"/>
              <a:gd name="connsiteY62" fmla="*/ 3379829 h 3399389"/>
              <a:gd name="connsiteX63" fmla="*/ 298715 w 2029072"/>
              <a:gd name="connsiteY63" fmla="*/ 3359950 h 3399389"/>
              <a:gd name="connsiteX64" fmla="*/ 285463 w 2029072"/>
              <a:gd name="connsiteY64" fmla="*/ 3333446 h 3399389"/>
              <a:gd name="connsiteX65" fmla="*/ 225828 w 2029072"/>
              <a:gd name="connsiteY65" fmla="*/ 3280437 h 3399389"/>
              <a:gd name="connsiteX66" fmla="*/ 199324 w 2029072"/>
              <a:gd name="connsiteY66" fmla="*/ 3273811 h 3399389"/>
              <a:gd name="connsiteX67" fmla="*/ 179446 w 2029072"/>
              <a:gd name="connsiteY67" fmla="*/ 3280437 h 3399389"/>
              <a:gd name="connsiteX68" fmla="*/ 166193 w 2029072"/>
              <a:gd name="connsiteY68" fmla="*/ 3293689 h 3399389"/>
              <a:gd name="connsiteX69" fmla="*/ 146315 w 2029072"/>
              <a:gd name="connsiteY69" fmla="*/ 3333446 h 3399389"/>
              <a:gd name="connsiteX70" fmla="*/ 106559 w 2029072"/>
              <a:gd name="connsiteY70" fmla="*/ 3359950 h 3399389"/>
              <a:gd name="connsiteX71" fmla="*/ 99933 w 2029072"/>
              <a:gd name="connsiteY71" fmla="*/ 3379829 h 3399389"/>
              <a:gd name="connsiteX72" fmla="*/ 80054 w 2029072"/>
              <a:gd name="connsiteY72" fmla="*/ 3393081 h 3399389"/>
              <a:gd name="connsiteX73" fmla="*/ 75849 w 2029072"/>
              <a:gd name="connsiteY73" fmla="*/ 3399389 h 3399389"/>
              <a:gd name="connsiteX74" fmla="*/ 0 w 2029072"/>
              <a:gd name="connsiteY74" fmla="*/ 3399389 h 339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029072" h="3399389">
                <a:moveTo>
                  <a:pt x="0" y="0"/>
                </a:moveTo>
                <a:lnTo>
                  <a:pt x="2029072" y="0"/>
                </a:lnTo>
                <a:lnTo>
                  <a:pt x="2029072" y="3399389"/>
                </a:lnTo>
                <a:lnTo>
                  <a:pt x="1968277" y="3399389"/>
                </a:lnTo>
                <a:lnTo>
                  <a:pt x="1955237" y="3379829"/>
                </a:lnTo>
                <a:cubicBezTo>
                  <a:pt x="1947488" y="3368206"/>
                  <a:pt x="1946402" y="3353324"/>
                  <a:pt x="1941985" y="3340072"/>
                </a:cubicBezTo>
                <a:cubicBezTo>
                  <a:pt x="1935359" y="3333446"/>
                  <a:pt x="1927553" y="3327819"/>
                  <a:pt x="1922106" y="3320194"/>
                </a:cubicBezTo>
                <a:cubicBezTo>
                  <a:pt x="1916365" y="3312156"/>
                  <a:pt x="1915839" y="3300674"/>
                  <a:pt x="1908854" y="3293689"/>
                </a:cubicBezTo>
                <a:cubicBezTo>
                  <a:pt x="1903915" y="3288750"/>
                  <a:pt x="1895602" y="3289272"/>
                  <a:pt x="1888976" y="3287063"/>
                </a:cubicBezTo>
                <a:cubicBezTo>
                  <a:pt x="1858983" y="3297061"/>
                  <a:pt x="1863518" y="3293612"/>
                  <a:pt x="1829341" y="3320194"/>
                </a:cubicBezTo>
                <a:cubicBezTo>
                  <a:pt x="1821944" y="3325947"/>
                  <a:pt x="1816662" y="3334073"/>
                  <a:pt x="1809463" y="3340072"/>
                </a:cubicBezTo>
                <a:cubicBezTo>
                  <a:pt x="1803345" y="3345170"/>
                  <a:pt x="1795216" y="3347693"/>
                  <a:pt x="1789585" y="3353324"/>
                </a:cubicBezTo>
                <a:cubicBezTo>
                  <a:pt x="1783954" y="3358955"/>
                  <a:pt x="1781308" y="3366984"/>
                  <a:pt x="1776333" y="3373202"/>
                </a:cubicBezTo>
                <a:cubicBezTo>
                  <a:pt x="1772430" y="3378080"/>
                  <a:pt x="1767958" y="3382552"/>
                  <a:pt x="1763080" y="3386455"/>
                </a:cubicBezTo>
                <a:lnTo>
                  <a:pt x="1743679" y="3399389"/>
                </a:lnTo>
                <a:lnTo>
                  <a:pt x="1603218" y="3399389"/>
                </a:lnTo>
                <a:lnTo>
                  <a:pt x="1601007" y="3395368"/>
                </a:lnTo>
                <a:cubicBezTo>
                  <a:pt x="1588092" y="3369543"/>
                  <a:pt x="1568053" y="3324833"/>
                  <a:pt x="1564298" y="3313568"/>
                </a:cubicBezTo>
                <a:cubicBezTo>
                  <a:pt x="1560737" y="3302884"/>
                  <a:pt x="1560403" y="3291363"/>
                  <a:pt x="1557672" y="3280437"/>
                </a:cubicBezTo>
                <a:cubicBezTo>
                  <a:pt x="1555978" y="3273661"/>
                  <a:pt x="1557822" y="3262253"/>
                  <a:pt x="1551046" y="3260559"/>
                </a:cubicBezTo>
                <a:cubicBezTo>
                  <a:pt x="1538424" y="3257404"/>
                  <a:pt x="1521702" y="3288009"/>
                  <a:pt x="1517915" y="3293689"/>
                </a:cubicBezTo>
                <a:cubicBezTo>
                  <a:pt x="1477165" y="3314065"/>
                  <a:pt x="1499630" y="3301463"/>
                  <a:pt x="1451654" y="3333446"/>
                </a:cubicBezTo>
                <a:cubicBezTo>
                  <a:pt x="1436060" y="3343842"/>
                  <a:pt x="1425150" y="3359950"/>
                  <a:pt x="1411898" y="3373202"/>
                </a:cubicBezTo>
                <a:cubicBezTo>
                  <a:pt x="1406267" y="3378833"/>
                  <a:pt x="1403064" y="3386455"/>
                  <a:pt x="1398646" y="3393081"/>
                </a:cubicBezTo>
                <a:lnTo>
                  <a:pt x="1394441" y="3399389"/>
                </a:lnTo>
                <a:lnTo>
                  <a:pt x="1252660" y="3399389"/>
                </a:lnTo>
                <a:lnTo>
                  <a:pt x="1239619" y="3379829"/>
                </a:lnTo>
                <a:cubicBezTo>
                  <a:pt x="1234537" y="3371359"/>
                  <a:pt x="1230784" y="3362159"/>
                  <a:pt x="1226367" y="3353324"/>
                </a:cubicBezTo>
                <a:cubicBezTo>
                  <a:pt x="1223244" y="3347077"/>
                  <a:pt x="1221950" y="3340072"/>
                  <a:pt x="1219741" y="3333446"/>
                </a:cubicBezTo>
                <a:cubicBezTo>
                  <a:pt x="1215324" y="3320194"/>
                  <a:pt x="1212162" y="3306454"/>
                  <a:pt x="1206489" y="3293689"/>
                </a:cubicBezTo>
                <a:cubicBezTo>
                  <a:pt x="1180341" y="3234854"/>
                  <a:pt x="1204139" y="3317421"/>
                  <a:pt x="1186611" y="3247307"/>
                </a:cubicBezTo>
                <a:cubicBezTo>
                  <a:pt x="1143859" y="3275808"/>
                  <a:pt x="1191739" y="3242011"/>
                  <a:pt x="1133602" y="3293689"/>
                </a:cubicBezTo>
                <a:cubicBezTo>
                  <a:pt x="1093258" y="3329551"/>
                  <a:pt x="1118610" y="3296300"/>
                  <a:pt x="1093846" y="3333446"/>
                </a:cubicBezTo>
                <a:cubicBezTo>
                  <a:pt x="1087220" y="3337863"/>
                  <a:pt x="1079598" y="3341067"/>
                  <a:pt x="1073967" y="3346698"/>
                </a:cubicBezTo>
                <a:cubicBezTo>
                  <a:pt x="1066158" y="3354507"/>
                  <a:pt x="1060508" y="3364216"/>
                  <a:pt x="1054089" y="3373202"/>
                </a:cubicBezTo>
                <a:cubicBezTo>
                  <a:pt x="1044908" y="3386057"/>
                  <a:pt x="1041068" y="3391678"/>
                  <a:pt x="1038130" y="3398729"/>
                </a:cubicBezTo>
                <a:lnTo>
                  <a:pt x="1037908" y="3399389"/>
                </a:lnTo>
                <a:lnTo>
                  <a:pt x="929386" y="3399389"/>
                </a:lnTo>
                <a:lnTo>
                  <a:pt x="923723" y="3390377"/>
                </a:lnTo>
                <a:cubicBezTo>
                  <a:pt x="920506" y="3385215"/>
                  <a:pt x="915807" y="3377815"/>
                  <a:pt x="908315" y="3366576"/>
                </a:cubicBezTo>
                <a:cubicBezTo>
                  <a:pt x="896064" y="3348199"/>
                  <a:pt x="880811" y="3331945"/>
                  <a:pt x="868559" y="3313568"/>
                </a:cubicBezTo>
                <a:cubicBezTo>
                  <a:pt x="851977" y="3288695"/>
                  <a:pt x="861473" y="3284548"/>
                  <a:pt x="835428" y="3267185"/>
                </a:cubicBezTo>
                <a:cubicBezTo>
                  <a:pt x="829617" y="3263311"/>
                  <a:pt x="822176" y="3262768"/>
                  <a:pt x="815550" y="3260559"/>
                </a:cubicBezTo>
                <a:lnTo>
                  <a:pt x="802298" y="3280437"/>
                </a:lnTo>
                <a:cubicBezTo>
                  <a:pt x="793463" y="3293689"/>
                  <a:pt x="783528" y="3306271"/>
                  <a:pt x="775793" y="3320194"/>
                </a:cubicBezTo>
                <a:cubicBezTo>
                  <a:pt x="772401" y="3326299"/>
                  <a:pt x="771376" y="3333446"/>
                  <a:pt x="769167" y="3340072"/>
                </a:cubicBezTo>
                <a:cubicBezTo>
                  <a:pt x="764130" y="3355182"/>
                  <a:pt x="750398" y="3365906"/>
                  <a:pt x="742663" y="3379829"/>
                </a:cubicBezTo>
                <a:lnTo>
                  <a:pt x="736143" y="3399389"/>
                </a:lnTo>
                <a:lnTo>
                  <a:pt x="636434" y="3399389"/>
                </a:lnTo>
                <a:lnTo>
                  <a:pt x="623393" y="3379829"/>
                </a:lnTo>
                <a:cubicBezTo>
                  <a:pt x="597277" y="3345007"/>
                  <a:pt x="622827" y="3392089"/>
                  <a:pt x="596889" y="3346698"/>
                </a:cubicBezTo>
                <a:cubicBezTo>
                  <a:pt x="591988" y="3338122"/>
                  <a:pt x="588872" y="3328570"/>
                  <a:pt x="583637" y="3320194"/>
                </a:cubicBezTo>
                <a:cubicBezTo>
                  <a:pt x="577784" y="3310829"/>
                  <a:pt x="569238" y="3303278"/>
                  <a:pt x="563759" y="3293689"/>
                </a:cubicBezTo>
                <a:cubicBezTo>
                  <a:pt x="544064" y="3259223"/>
                  <a:pt x="574974" y="3285704"/>
                  <a:pt x="537254" y="3260559"/>
                </a:cubicBezTo>
                <a:cubicBezTo>
                  <a:pt x="530628" y="3264976"/>
                  <a:pt x="524499" y="3270250"/>
                  <a:pt x="517376" y="3273811"/>
                </a:cubicBezTo>
                <a:cubicBezTo>
                  <a:pt x="511129" y="3276935"/>
                  <a:pt x="502437" y="3275498"/>
                  <a:pt x="497498" y="3280437"/>
                </a:cubicBezTo>
                <a:cubicBezTo>
                  <a:pt x="492559" y="3285376"/>
                  <a:pt x="493081" y="3293689"/>
                  <a:pt x="490872" y="3300315"/>
                </a:cubicBezTo>
                <a:cubicBezTo>
                  <a:pt x="470765" y="3320422"/>
                  <a:pt x="469846" y="3319608"/>
                  <a:pt x="451115" y="3353324"/>
                </a:cubicBezTo>
                <a:cubicBezTo>
                  <a:pt x="447723" y="3359429"/>
                  <a:pt x="446698" y="3366576"/>
                  <a:pt x="444489" y="3373202"/>
                </a:cubicBezTo>
                <a:cubicBezTo>
                  <a:pt x="441971" y="3380757"/>
                  <a:pt x="435654" y="3386455"/>
                  <a:pt x="431237" y="3393081"/>
                </a:cubicBezTo>
                <a:lnTo>
                  <a:pt x="427032" y="3399389"/>
                </a:lnTo>
                <a:lnTo>
                  <a:pt x="332050" y="3399389"/>
                </a:lnTo>
                <a:lnTo>
                  <a:pt x="318593" y="3379829"/>
                </a:lnTo>
                <a:cubicBezTo>
                  <a:pt x="312840" y="3372432"/>
                  <a:pt x="304162" y="3367575"/>
                  <a:pt x="298715" y="3359950"/>
                </a:cubicBezTo>
                <a:cubicBezTo>
                  <a:pt x="292974" y="3351912"/>
                  <a:pt x="289880" y="3342281"/>
                  <a:pt x="285463" y="3333446"/>
                </a:cubicBezTo>
                <a:cubicBezTo>
                  <a:pt x="281607" y="3325734"/>
                  <a:pt x="243653" y="3288076"/>
                  <a:pt x="225828" y="3280437"/>
                </a:cubicBezTo>
                <a:cubicBezTo>
                  <a:pt x="217458" y="3276850"/>
                  <a:pt x="208159" y="3276020"/>
                  <a:pt x="199324" y="3273811"/>
                </a:cubicBezTo>
                <a:cubicBezTo>
                  <a:pt x="192698" y="3276020"/>
                  <a:pt x="185435" y="3276844"/>
                  <a:pt x="179446" y="3280437"/>
                </a:cubicBezTo>
                <a:cubicBezTo>
                  <a:pt x="174089" y="3283651"/>
                  <a:pt x="170096" y="3288811"/>
                  <a:pt x="166193" y="3293689"/>
                </a:cubicBezTo>
                <a:cubicBezTo>
                  <a:pt x="151514" y="3312037"/>
                  <a:pt x="153313" y="3312452"/>
                  <a:pt x="146315" y="3333446"/>
                </a:cubicBezTo>
                <a:cubicBezTo>
                  <a:pt x="146315" y="3333446"/>
                  <a:pt x="117821" y="3348688"/>
                  <a:pt x="106559" y="3359950"/>
                </a:cubicBezTo>
                <a:cubicBezTo>
                  <a:pt x="101620" y="3364889"/>
                  <a:pt x="102142" y="3373203"/>
                  <a:pt x="99933" y="3379829"/>
                </a:cubicBezTo>
                <a:cubicBezTo>
                  <a:pt x="93307" y="3384246"/>
                  <a:pt x="85685" y="3387450"/>
                  <a:pt x="80054" y="3393081"/>
                </a:cubicBezTo>
                <a:lnTo>
                  <a:pt x="75849" y="3399389"/>
                </a:lnTo>
                <a:lnTo>
                  <a:pt x="0" y="3399389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2304256"/>
            <a:ext cx="1679222" cy="26437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8578" y="915566"/>
            <a:ext cx="2236018" cy="624423"/>
          </a:xfrm>
          <a:prstGeom prst="ribbon">
            <a:avLst/>
          </a:prstGeom>
          <a:noFill/>
          <a:ln>
            <a:solidFill>
              <a:srgbClr val="2C2C86"/>
            </a:solidFill>
          </a:ln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en-US" sz="2800" smtClean="0">
                <a:solidFill>
                  <a:srgbClr val="2C2C86"/>
                </a:solidFill>
              </a:rPr>
              <a:t>DEMO</a:t>
            </a:r>
            <a:endParaRPr lang="en-US" sz="2800" dirty="0" smtClean="0">
              <a:solidFill>
                <a:srgbClr val="2C2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Visie contentbeheer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987574"/>
            <a:ext cx="2664296" cy="923330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mtClean="0">
                <a:solidFill>
                  <a:srgbClr val="2C2C86"/>
                </a:solidFill>
              </a:rPr>
              <a:t>Portaal met</a:t>
            </a:r>
            <a:br>
              <a:rPr lang="fr-BE" smtClean="0">
                <a:solidFill>
                  <a:srgbClr val="2C2C86"/>
                </a:solidFill>
              </a:rPr>
            </a:br>
            <a:r>
              <a:rPr lang="fr-BE" smtClean="0">
                <a:solidFill>
                  <a:srgbClr val="2C2C86"/>
                </a:solidFill>
              </a:rPr>
              <a:t>statische webpagina’s (FAQ)</a:t>
            </a:r>
            <a:endParaRPr lang="fr-BE" sz="1200" dirty="0">
              <a:solidFill>
                <a:srgbClr val="2C2C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3641" y="3783222"/>
            <a:ext cx="4618856" cy="1200329"/>
          </a:xfrm>
          <a:prstGeom prst="rect">
            <a:avLst/>
          </a:prstGeom>
          <a:solidFill>
            <a:schemeClr val="bg1"/>
          </a:solidFill>
          <a:ln>
            <a:solidFill>
              <a:srgbClr val="BE008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2C2C86"/>
                </a:solidFill>
                <a:sym typeface="Wingdings" panose="05000000000000000000" pitchFamily="2" charset="2"/>
              </a:rPr>
              <a:t> </a:t>
            </a:r>
            <a:r>
              <a:rPr lang="en-US" sz="2400" smtClean="0">
                <a:solidFill>
                  <a:srgbClr val="2C2C86"/>
                </a:solidFill>
              </a:rPr>
              <a:t>Centraal </a:t>
            </a:r>
            <a:r>
              <a:rPr lang="en-US" sz="2400">
                <a:solidFill>
                  <a:srgbClr val="2C2C86"/>
                </a:solidFill>
              </a:rPr>
              <a:t>contentbeheer</a:t>
            </a:r>
          </a:p>
          <a:p>
            <a:r>
              <a:rPr lang="en-US" sz="2400" smtClean="0">
                <a:solidFill>
                  <a:srgbClr val="2C2C86"/>
                </a:solidFill>
                <a:sym typeface="Wingdings" panose="05000000000000000000" pitchFamily="2" charset="2"/>
              </a:rPr>
              <a:t> </a:t>
            </a:r>
            <a:r>
              <a:rPr lang="en-US" sz="2400" smtClean="0">
                <a:solidFill>
                  <a:srgbClr val="2C2C86"/>
                </a:solidFill>
              </a:rPr>
              <a:t>Chatbot </a:t>
            </a:r>
            <a:r>
              <a:rPr lang="en-US" sz="2400">
                <a:solidFill>
                  <a:srgbClr val="2C2C86"/>
                </a:solidFill>
              </a:rPr>
              <a:t>is één van de kanalen</a:t>
            </a:r>
          </a:p>
          <a:p>
            <a:r>
              <a:rPr lang="en-US" sz="2400" smtClean="0">
                <a:solidFill>
                  <a:srgbClr val="2C2C86"/>
                </a:solidFill>
                <a:sym typeface="Wingdings" panose="05000000000000000000" pitchFamily="2" charset="2"/>
              </a:rPr>
              <a:t> </a:t>
            </a:r>
            <a:r>
              <a:rPr lang="en-US" sz="2400" smtClean="0">
                <a:solidFill>
                  <a:srgbClr val="2C2C86"/>
                </a:solidFill>
              </a:rPr>
              <a:t>Hergebruik </a:t>
            </a:r>
            <a:r>
              <a:rPr lang="en-US" sz="2400">
                <a:solidFill>
                  <a:srgbClr val="2C2C86"/>
                </a:solidFill>
              </a:rPr>
              <a:t>van </a:t>
            </a:r>
            <a:r>
              <a:rPr lang="en-US" sz="2400" smtClean="0">
                <a:solidFill>
                  <a:srgbClr val="2C2C86"/>
                </a:solidFill>
              </a:rPr>
              <a:t>“</a:t>
            </a:r>
            <a:r>
              <a:rPr lang="en-US" sz="2400" i="1" smtClean="0">
                <a:solidFill>
                  <a:srgbClr val="2C2C86"/>
                </a:solidFill>
              </a:rPr>
              <a:t>content chunks”</a:t>
            </a:r>
            <a:endParaRPr lang="en-US" sz="2400" i="1">
              <a:solidFill>
                <a:srgbClr val="2C2C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2128668"/>
            <a:ext cx="2664297" cy="669323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BE" smtClean="0">
                <a:solidFill>
                  <a:srgbClr val="2C2C86"/>
                </a:solidFill>
              </a:rPr>
              <a:t>Chatbot</a:t>
            </a:r>
            <a:endParaRPr lang="fr-BE" sz="1200" dirty="0">
              <a:solidFill>
                <a:srgbClr val="2C2C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1" y="3077547"/>
            <a:ext cx="2664297" cy="646331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mtClean="0">
                <a:solidFill>
                  <a:srgbClr val="2C2C86"/>
                </a:solidFill>
              </a:rPr>
              <a:t>Contact center</a:t>
            </a:r>
            <a:br>
              <a:rPr lang="fr-BE" smtClean="0">
                <a:solidFill>
                  <a:srgbClr val="2C2C86"/>
                </a:solidFill>
              </a:rPr>
            </a:br>
            <a:r>
              <a:rPr lang="fr-BE" smtClean="0">
                <a:solidFill>
                  <a:srgbClr val="2C2C86"/>
                </a:solidFill>
              </a:rPr>
              <a:t>tools</a:t>
            </a:r>
            <a:endParaRPr lang="fr-BE" sz="1200" dirty="0">
              <a:solidFill>
                <a:srgbClr val="2C2C8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488" y="1740036"/>
            <a:ext cx="2664296" cy="1170899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fr-BE" smtClean="0">
                <a:solidFill>
                  <a:srgbClr val="2C2C86"/>
                </a:solidFill>
              </a:rPr>
              <a:t>Centraal</a:t>
            </a:r>
            <a:br>
              <a:rPr lang="fr-BE" smtClean="0">
                <a:solidFill>
                  <a:srgbClr val="2C2C86"/>
                </a:solidFill>
              </a:rPr>
            </a:br>
            <a:r>
              <a:rPr lang="fr-BE" smtClean="0">
                <a:solidFill>
                  <a:srgbClr val="2C2C86"/>
                </a:solidFill>
              </a:rPr>
              <a:t>contentbeheersysteem</a:t>
            </a:r>
            <a:endParaRPr lang="fr-BE" sz="1200" dirty="0">
              <a:solidFill>
                <a:srgbClr val="2C2C86"/>
              </a:solidFill>
            </a:endParaRPr>
          </a:p>
        </p:txBody>
      </p:sp>
      <p:cxnSp>
        <p:nvCxnSpPr>
          <p:cNvPr id="11" name="Straight Arrow Connector 10"/>
          <p:cNvCxnSpPr>
            <a:stCxn id="23" idx="0"/>
            <a:endCxn id="4" idx="3"/>
          </p:cNvCxnSpPr>
          <p:nvPr/>
        </p:nvCxnSpPr>
        <p:spPr>
          <a:xfrm flipH="1" flipV="1">
            <a:off x="3203848" y="1449239"/>
            <a:ext cx="2186852" cy="876247"/>
          </a:xfrm>
          <a:prstGeom prst="straightConnector1">
            <a:avLst/>
          </a:prstGeom>
          <a:ln>
            <a:solidFill>
              <a:srgbClr val="2C2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3" idx="0"/>
            <a:endCxn id="7" idx="3"/>
          </p:cNvCxnSpPr>
          <p:nvPr/>
        </p:nvCxnSpPr>
        <p:spPr>
          <a:xfrm flipH="1">
            <a:off x="3203848" y="2325486"/>
            <a:ext cx="2186852" cy="137844"/>
          </a:xfrm>
          <a:prstGeom prst="straightConnector1">
            <a:avLst/>
          </a:prstGeom>
          <a:ln>
            <a:solidFill>
              <a:srgbClr val="2C2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0"/>
            <a:endCxn id="8" idx="3"/>
          </p:cNvCxnSpPr>
          <p:nvPr/>
        </p:nvCxnSpPr>
        <p:spPr>
          <a:xfrm flipH="1">
            <a:off x="3203848" y="2325486"/>
            <a:ext cx="2186852" cy="1075227"/>
          </a:xfrm>
          <a:prstGeom prst="straightConnector1">
            <a:avLst/>
          </a:prstGeom>
          <a:ln>
            <a:solidFill>
              <a:srgbClr val="2C2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5052763" y="2077973"/>
            <a:ext cx="1170898" cy="495025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wrap="square" rtlCol="0" anchor="t" anchorCtr="1">
            <a:spAutoFit/>
          </a:bodyPr>
          <a:lstStyle/>
          <a:p>
            <a:pPr algn="ctr"/>
            <a:r>
              <a:rPr lang="fr-BE" smtClean="0">
                <a:solidFill>
                  <a:srgbClr val="2C2C86"/>
                </a:solidFill>
              </a:rPr>
              <a:t>API</a:t>
            </a:r>
            <a:endParaRPr lang="fr-BE" sz="1200" dirty="0">
              <a:solidFill>
                <a:srgbClr val="2C2C8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427734"/>
            <a:ext cx="720080" cy="31892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BE" sz="1600" smtClean="0">
                <a:solidFill>
                  <a:schemeClr val="bg1">
                    <a:lumMod val="65000"/>
                  </a:schemeClr>
                </a:solidFill>
              </a:rPr>
              <a:t>Intents</a:t>
            </a:r>
            <a:endParaRPr lang="fr-B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0" y="4029095"/>
            <a:ext cx="2664297" cy="369332"/>
          </a:xfrm>
          <a:prstGeom prst="rect">
            <a:avLst/>
          </a:prstGeom>
          <a:ln>
            <a:solidFill>
              <a:srgbClr val="2C2C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mtClean="0">
                <a:solidFill>
                  <a:srgbClr val="2C2C86"/>
                </a:solidFill>
              </a:rPr>
              <a:t>...</a:t>
            </a:r>
            <a:endParaRPr lang="fr-BE" sz="1200" dirty="0">
              <a:solidFill>
                <a:srgbClr val="2C2C86"/>
              </a:solidFill>
            </a:endParaRPr>
          </a:p>
        </p:txBody>
      </p:sp>
      <p:cxnSp>
        <p:nvCxnSpPr>
          <p:cNvPr id="14" name="Straight Arrow Connector 13"/>
          <p:cNvCxnSpPr>
            <a:stCxn id="23" idx="0"/>
            <a:endCxn id="13" idx="3"/>
          </p:cNvCxnSpPr>
          <p:nvPr/>
        </p:nvCxnSpPr>
        <p:spPr>
          <a:xfrm flipH="1">
            <a:off x="3203847" y="2325486"/>
            <a:ext cx="2186853" cy="1888275"/>
          </a:xfrm>
          <a:prstGeom prst="straightConnector1">
            <a:avLst/>
          </a:prstGeom>
          <a:ln>
            <a:solidFill>
              <a:srgbClr val="2C2C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/>
      </a:spPr>
      <a:bodyPr wrap="none" rtlCol="0">
        <a:spAutoFit/>
        <a:scene3d>
          <a:camera prst="orthographicFront"/>
          <a:lightRig rig="threePt" dir="t"/>
        </a:scene3d>
        <a:sp3d>
          <a:bevelT w="0" h="0"/>
          <a:contourClr>
            <a:schemeClr val="bg1"/>
          </a:contourClr>
        </a:sp3d>
      </a:bodyPr>
      <a:lstStyle>
        <a:defPPr>
          <a:defRPr sz="28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20EFE7AA9E56B84FB1D6B88B129296880026940ED495637D4DB48A03DBC681D9F20B008DB713237977D146B8AAAEF80DFA60EB" ma:contentTypeVersion="17" ma:contentTypeDescription="" ma:contentTypeScope="" ma:versionID="08e6ea97d8147f435f6b094ff5f00fde">
  <xsd:schema xmlns:xsd="http://www.w3.org/2001/XMLSchema" xmlns:xs="http://www.w3.org/2001/XMLSchema" xmlns:p="http://schemas.microsoft.com/office/2006/metadata/properties" xmlns:ns2="9e7a122f-2e67-4044-bb10-cbb6dc42e3aa" xmlns:ns3="http://schemas.microsoft.com/sharepoint.v3" xmlns:ns4="6c2ef7ed-c2f8-46e5-bc8a-af14b0d2a9a1" targetNamespace="http://schemas.microsoft.com/office/2006/metadata/properties" ma:root="true" ma:fieldsID="61cd1055549e467282a0e6773cf447df" ns2:_="" ns3:_="" ns4:_="">
    <xsd:import namespace="9e7a122f-2e67-4044-bb10-cbb6dc42e3aa"/>
    <xsd:import namespace="http://schemas.microsoft.com/sharepoint.v3"/>
    <xsd:import namespace="6c2ef7ed-c2f8-46e5-bc8a-af14b0d2a9a1"/>
    <xsd:element name="properties">
      <xsd:complexType>
        <xsd:sequence>
          <xsd:element name="documentManagement">
            <xsd:complexType>
              <xsd:all>
                <xsd:element ref="ns2:ProjectName"/>
                <xsd:element ref="ns2:Document_x0020_Type"/>
                <xsd:element ref="ns3:CategoryDescription" minOccurs="0"/>
                <xsd:element ref="ns4:KeyDocument" minOccurs="0"/>
                <xsd:element ref="ns4:IsArchived" minOccurs="0"/>
                <xsd:element ref="ns4:TaxKeywordTaxHTField" minOccurs="0"/>
                <xsd:element ref="ns4:TaxCatchAll" minOccurs="0"/>
                <xsd:element ref="ns2:g159131ef9cf4bcf91575741c737189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a122f-2e67-4044-bb10-cbb6dc42e3aa" elementFormDefault="qualified">
    <xsd:import namespace="http://schemas.microsoft.com/office/2006/documentManagement/types"/>
    <xsd:import namespace="http://schemas.microsoft.com/office/infopath/2007/PartnerControls"/>
    <xsd:element name="ProjectName" ma:index="2" ma:displayName="Project" ma:list="{662e3e5f-6c4e-4f20-8a08-581e9cfb60aa}" ma:internalName="ProjectName" ma:readOnly="false" ma:showField="Title" ma:web="9e7a122f-2e67-4044-bb10-cbb6dc42e3aa">
      <xsd:simpleType>
        <xsd:restriction base="dms:Lookup"/>
      </xsd:simpleType>
    </xsd:element>
    <xsd:element name="Document_x0020_Type" ma:index="3" ma:displayName="Document Type" ma:list="{b5b17c73-543e-4452-8272-56b02497366e}" ma:internalName="Document_x0020_Type" ma:showField="Title" ma:web="9e7a122f-2e67-4044-bb10-cbb6dc42e3aa">
      <xsd:simpleType>
        <xsd:restriction base="dms:Lookup"/>
      </xsd:simpleType>
    </xsd:element>
    <xsd:element name="g159131ef9cf4bcf91575741c737189a" ma:index="17" nillable="true" ma:taxonomy="true" ma:internalName="g159131ef9cf4bcf91575741c737189a" ma:taxonomyFieldName="Organisational_x0020_Keywords" ma:displayName="Organisational Keywords" ma:default="" ma:fieldId="{0159131e-f9cf-4bcf-9157-5741c737189a}" ma:taxonomyMulti="true" ma:sspId="f9f758b7-f6eb-44e3-bd59-2cbef40d0fc5" ma:termSetId="7261737b-9b78-4ff0-881a-1c5d5006ffb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4" nillable="true" ma:displayName="Descriptio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KeyDocument" ma:index="7" nillable="true" ma:displayName="KeyDocument" ma:default="0" ma:description="Allow to promote a document to key document status" ma:internalName="KeyDocument">
      <xsd:simpleType>
        <xsd:restriction base="dms:Boolean"/>
      </xsd:simpleType>
    </xsd:element>
    <xsd:element name="IsArchived" ma:index="8" nillable="true" ma:displayName="IsArchived" ma:default="0" ma:description="Allow to display the document only in Archive View" ma:internalName="IsArchived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23672b5-cecb-49a2-93b6-f77294116280}" ma:internalName="TaxCatchAll" ma:showField="CatchAllData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f9f758b7-f6eb-44e3-bd59-2cbef40d0fc5" ContentTypeId="0x01010020EFE7AA9E56B84FB1D6B88B12929688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c2ef7ed-c2f8-46e5-bc8a-af14b0d2a9a1">
      <Terms xmlns="http://schemas.microsoft.com/office/infopath/2007/PartnerControls"/>
    </TaxKeywordTaxHTField>
    <IsArchived xmlns="6c2ef7ed-c2f8-46e5-bc8a-af14b0d2a9a1">false</IsArchived>
    <KeyDocument xmlns="6c2ef7ed-c2f8-46e5-bc8a-af14b0d2a9a1">false</KeyDocument>
    <CategoryDescription xmlns="http://schemas.microsoft.com/sharepoint.v3" xsi:nil="true"/>
    <g159131ef9cf4bcf91575741c737189a xmlns="9e7a122f-2e67-4044-bb10-cbb6dc42e3aa">
      <Terms xmlns="http://schemas.microsoft.com/office/infopath/2007/PartnerControls"/>
    </g159131ef9cf4bcf91575741c737189a>
    <ProjectName xmlns="9e7a122f-2e67-4044-bb10-cbb6dc42e3aa">46</ProjectName>
    <Document_x0020_Type xmlns="9e7a122f-2e67-4044-bb10-cbb6dc42e3aa">3</Document_x0020_Type>
    <TaxCatchAll xmlns="6c2ef7ed-c2f8-46e5-bc8a-af14b0d2a9a1"/>
  </documentManagement>
</p:properties>
</file>

<file path=customXml/itemProps1.xml><?xml version="1.0" encoding="utf-8"?>
<ds:datastoreItem xmlns:ds="http://schemas.openxmlformats.org/officeDocument/2006/customXml" ds:itemID="{F7089E0C-22AC-4EA5-8496-B163C7042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F56FA-C4E5-4567-A5E0-DD523FA46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a122f-2e67-4044-bb10-cbb6dc42e3aa"/>
    <ds:schemaRef ds:uri="http://schemas.microsoft.com/sharepoint.v3"/>
    <ds:schemaRef ds:uri="6c2ef7ed-c2f8-46e5-bc8a-af14b0d2a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A2DE3E-D888-404C-98A0-DF37D14873F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AB0ED1C-AE4D-4150-864B-08A6B8C941E5}">
  <ds:schemaRefs>
    <ds:schemaRef ds:uri="6c2ef7ed-c2f8-46e5-bc8a-af14b0d2a9a1"/>
    <ds:schemaRef ds:uri="http://purl.org/dc/terms/"/>
    <ds:schemaRef ds:uri="9e7a122f-2e67-4044-bb10-cbb6dc42e3a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.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81931</TotalTime>
  <Words>764</Words>
  <Application>Microsoft Office PowerPoint</Application>
  <PresentationFormat>On-screen Show (16:9)</PresentationFormat>
  <Paragraphs>177</Paragraphs>
  <Slides>17</Slides>
  <Notes>16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Office Theme</vt:lpstr>
      <vt:lpstr>Photo Editor Photo</vt:lpstr>
      <vt:lpstr>PowerPoint Presentation</vt:lpstr>
      <vt:lpstr>Doel</vt:lpstr>
      <vt:lpstr>Wat is een conversationele interface?</vt:lpstr>
      <vt:lpstr>Chatbot Student@Work</vt:lpstr>
      <vt:lpstr>Herkenning van « intentie » </vt:lpstr>
      <vt:lpstr>Chatbot Student@Work</vt:lpstr>
      <vt:lpstr>Check inhoudingsplicht</vt:lpstr>
      <vt:lpstr>Check inhoudingsplicht</vt:lpstr>
      <vt:lpstr>Visie contentbeheer</vt:lpstr>
      <vt:lpstr>Toepasbaarheid</vt:lpstr>
      <vt:lpstr>Meerwaarde</vt:lpstr>
      <vt:lpstr>Meerwaarde (vervolg)</vt:lpstr>
      <vt:lpstr>Factoren voor gunstige kosten/baten</vt:lpstr>
      <vt:lpstr>Voorbeeld case (inclusief ROI)</vt:lpstr>
      <vt:lpstr>Besluit</vt:lpstr>
      <vt:lpstr>Referenties: www.smalsresearch.be</vt:lpstr>
      <vt:lpstr>PowerPoint Presentation</vt:lpstr>
    </vt:vector>
  </TitlesOfParts>
  <Company>Smals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Infosession Graph &amp; Network Analytics</dc:title>
  <dc:creator>vandy.berten@smals.be</dc:creator>
  <cp:lastModifiedBy>Bert Vanhalst</cp:lastModifiedBy>
  <cp:revision>3287</cp:revision>
  <cp:lastPrinted>2018-11-21T12:45:34Z</cp:lastPrinted>
  <dcterms:created xsi:type="dcterms:W3CDTF">2012-06-07T07:06:52Z</dcterms:created>
  <dcterms:modified xsi:type="dcterms:W3CDTF">2018-12-03T10:59:52Z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0x01010020EFE7AA9E56B84FB1D6B88B129296880026940ED495637D4DB48A03DBC681D9F20B008DB713237977D146B8AAAEF80DFA60EB</vt:lpwstr>
  </property>
  <property fmtid="{D5CDD505-2E9C-101B-9397-08002B2CF9AE}" pid="3" name="TaxKeyword">
    <vt:lpwstr/>
  </property>
  <property fmtid="{D5CDD505-2E9C-101B-9397-08002B2CF9AE}" pid="4" name="Organisational Keywords">
    <vt:lpwstr/>
  </property>
</Properties>
</file>