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3670" r:id="rId2"/>
    <p:sldMasterId id="2147483682" r:id="rId3"/>
  </p:sldMasterIdLst>
  <p:notesMasterIdLst>
    <p:notesMasterId r:id="rId82"/>
  </p:notesMasterIdLst>
  <p:sldIdLst>
    <p:sldId id="348" r:id="rId4"/>
    <p:sldId id="585" r:id="rId5"/>
    <p:sldId id="586" r:id="rId6"/>
    <p:sldId id="587" r:id="rId7"/>
    <p:sldId id="588" r:id="rId8"/>
    <p:sldId id="589" r:id="rId9"/>
    <p:sldId id="590" r:id="rId10"/>
    <p:sldId id="592" r:id="rId11"/>
    <p:sldId id="584" r:id="rId12"/>
    <p:sldId id="595" r:id="rId13"/>
    <p:sldId id="591" r:id="rId14"/>
    <p:sldId id="364" r:id="rId15"/>
    <p:sldId id="557" r:id="rId16"/>
    <p:sldId id="558" r:id="rId17"/>
    <p:sldId id="563" r:id="rId18"/>
    <p:sldId id="613" r:id="rId19"/>
    <p:sldId id="632" r:id="rId20"/>
    <p:sldId id="614" r:id="rId21"/>
    <p:sldId id="596" r:id="rId22"/>
    <p:sldId id="375" r:id="rId23"/>
    <p:sldId id="600" r:id="rId24"/>
    <p:sldId id="377" r:id="rId25"/>
    <p:sldId id="568" r:id="rId26"/>
    <p:sldId id="379" r:id="rId27"/>
    <p:sldId id="627" r:id="rId28"/>
    <p:sldId id="628" r:id="rId29"/>
    <p:sldId id="629" r:id="rId30"/>
    <p:sldId id="630" r:id="rId31"/>
    <p:sldId id="631" r:id="rId32"/>
    <p:sldId id="636" r:id="rId33"/>
    <p:sldId id="637" r:id="rId34"/>
    <p:sldId id="635" r:id="rId35"/>
    <p:sldId id="634" r:id="rId36"/>
    <p:sldId id="624" r:id="rId37"/>
    <p:sldId id="616" r:id="rId38"/>
    <p:sldId id="633" r:id="rId39"/>
    <p:sldId id="615" r:id="rId40"/>
    <p:sldId id="640" r:id="rId41"/>
    <p:sldId id="641" r:id="rId42"/>
    <p:sldId id="642" r:id="rId43"/>
    <p:sldId id="643" r:id="rId44"/>
    <p:sldId id="644" r:id="rId45"/>
    <p:sldId id="645" r:id="rId46"/>
    <p:sldId id="646" r:id="rId47"/>
    <p:sldId id="647" r:id="rId48"/>
    <p:sldId id="648" r:id="rId49"/>
    <p:sldId id="649" r:id="rId50"/>
    <p:sldId id="650" r:id="rId51"/>
    <p:sldId id="651" r:id="rId52"/>
    <p:sldId id="652" r:id="rId53"/>
    <p:sldId id="653" r:id="rId54"/>
    <p:sldId id="655" r:id="rId55"/>
    <p:sldId id="656" r:id="rId56"/>
    <p:sldId id="658" r:id="rId57"/>
    <p:sldId id="659" r:id="rId58"/>
    <p:sldId id="660" r:id="rId59"/>
    <p:sldId id="661" r:id="rId60"/>
    <p:sldId id="662" r:id="rId61"/>
    <p:sldId id="663" r:id="rId62"/>
    <p:sldId id="682" r:id="rId63"/>
    <p:sldId id="683" r:id="rId64"/>
    <p:sldId id="684" r:id="rId65"/>
    <p:sldId id="685" r:id="rId66"/>
    <p:sldId id="686" r:id="rId67"/>
    <p:sldId id="689" r:id="rId68"/>
    <p:sldId id="690" r:id="rId69"/>
    <p:sldId id="680" r:id="rId70"/>
    <p:sldId id="691" r:id="rId71"/>
    <p:sldId id="673" r:id="rId72"/>
    <p:sldId id="674" r:id="rId73"/>
    <p:sldId id="675" r:id="rId74"/>
    <p:sldId id="676" r:id="rId75"/>
    <p:sldId id="692" r:id="rId76"/>
    <p:sldId id="695" r:id="rId77"/>
    <p:sldId id="696" r:id="rId78"/>
    <p:sldId id="693" r:id="rId79"/>
    <p:sldId id="697" r:id="rId80"/>
    <p:sldId id="669" r:id="rId8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670"/>
    <a:srgbClr val="77C9F2"/>
    <a:srgbClr val="525252"/>
    <a:srgbClr val="747473"/>
    <a:srgbClr val="0C9CE4"/>
    <a:srgbClr val="000000"/>
    <a:srgbClr val="90C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88713" autoAdjust="0"/>
  </p:normalViewPr>
  <p:slideViewPr>
    <p:cSldViewPr>
      <p:cViewPr varScale="1">
        <p:scale>
          <a:sx n="77" d="100"/>
          <a:sy n="77" d="100"/>
        </p:scale>
        <p:origin x="16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58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2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/>
              <a:t>Budgets </a:t>
            </a:r>
            <a:r>
              <a:rPr lang="en-US" sz="2000" b="1" dirty="0"/>
              <a:t>in %</a:t>
            </a:r>
          </a:p>
        </c:rich>
      </c:tx>
      <c:layout>
        <c:manualLayout>
          <c:xMode val="edge"/>
          <c:yMode val="edge"/>
          <c:x val="0.3480446494815756"/>
          <c:y val="1.9912662033967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'Verdeling High Level'!$A$94</c:f>
              <c:strCache>
                <c:ptCount val="1"/>
                <c:pt idx="0">
                  <c:v>Sokkel per Ziekenhuis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'Verdeling High Level'!$B$93:$E$93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'Verdeling High Level'!$B$94:$E$94</c:f>
              <c:numCache>
                <c:formatCode>0%</c:formatCode>
                <c:ptCount val="4"/>
                <c:pt idx="0">
                  <c:v>0.2</c:v>
                </c:pt>
                <c:pt idx="1">
                  <c:v>0.15</c:v>
                </c:pt>
                <c:pt idx="2">
                  <c:v>0.1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6-4E03-883C-B1372D3511EB}"/>
            </c:ext>
          </c:extLst>
        </c:ser>
        <c:ser>
          <c:idx val="1"/>
          <c:order val="1"/>
          <c:tx>
            <c:strRef>
              <c:f>'Verdeling High Level'!$A$95</c:f>
              <c:strCache>
                <c:ptCount val="1"/>
                <c:pt idx="0">
                  <c:v>Sokkel per Bed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'Verdeling High Level'!$B$93:$E$93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'Verdeling High Level'!$B$95:$E$95</c:f>
              <c:numCache>
                <c:formatCode>0%</c:formatCode>
                <c:ptCount val="4"/>
                <c:pt idx="0">
                  <c:v>0.25</c:v>
                </c:pt>
                <c:pt idx="1">
                  <c:v>0.2</c:v>
                </c:pt>
                <c:pt idx="2">
                  <c:v>0.15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B6-4E03-883C-B1372D3511EB}"/>
            </c:ext>
          </c:extLst>
        </c:ser>
        <c:ser>
          <c:idx val="2"/>
          <c:order val="2"/>
          <c:tx>
            <c:strRef>
              <c:f>'Verdeling High Level'!$A$96</c:f>
              <c:strCache>
                <c:ptCount val="1"/>
                <c:pt idx="0">
                  <c:v>Budget Accelerator</c:v>
                </c:pt>
              </c:strCache>
            </c:strRef>
          </c:tx>
          <c:spPr>
            <a:solidFill>
              <a:srgbClr val="77C9F2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'Verdeling High Level'!$B$93:$E$93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'Verdeling High Level'!$B$96:$E$96</c:f>
              <c:numCache>
                <c:formatCode>0%</c:formatCode>
                <c:ptCount val="4"/>
                <c:pt idx="0">
                  <c:v>0.55000000000000004</c:v>
                </c:pt>
                <c:pt idx="1">
                  <c:v>0.59999999999999987</c:v>
                </c:pt>
                <c:pt idx="2">
                  <c:v>0.7</c:v>
                </c:pt>
                <c:pt idx="3">
                  <c:v>0.79999999999999993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B6-4E03-883C-B1372D3511EB}"/>
            </c:ext>
          </c:extLst>
        </c:ser>
        <c:ser>
          <c:idx val="3"/>
          <c:order val="3"/>
          <c:tx>
            <c:strRef>
              <c:f>'Verdeling High Level'!$A$97</c:f>
              <c:strCache>
                <c:ptCount val="1"/>
                <c:pt idx="0">
                  <c:v>Budget Early Adopters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'Verdeling High Level'!$B$93:$E$93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'Verdeling High Level'!$B$97:$E$97</c:f>
              <c:numCache>
                <c:formatCode>0%</c:formatCode>
                <c:ptCount val="4"/>
                <c:pt idx="0">
                  <c:v>0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B6-4E03-883C-B1372D351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1334168"/>
        <c:axId val="241334560"/>
      </c:barChart>
      <c:catAx>
        <c:axId val="241334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334560"/>
        <c:crosses val="autoZero"/>
        <c:auto val="1"/>
        <c:lblAlgn val="ctr"/>
        <c:lblOffset val="100"/>
        <c:noMultiLvlLbl val="0"/>
      </c:catAx>
      <c:valAx>
        <c:axId val="2413345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334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0C0D0-7AB7-487B-ADF8-3BB3DD4E9EE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19EDD-7680-4985-B198-1CBB0F9E96AC}">
      <dgm:prSet/>
      <dgm:spPr/>
      <dgm:t>
        <a:bodyPr/>
        <a:lstStyle/>
        <a:p>
          <a:pPr rtl="0"/>
          <a:r>
            <a:rPr lang="nl-BE" dirty="0" err="1" smtClean="0"/>
            <a:t>Coordination</a:t>
          </a:r>
          <a:r>
            <a:rPr lang="nl-BE" dirty="0" smtClean="0"/>
            <a:t> of digital </a:t>
          </a:r>
          <a:r>
            <a:rPr lang="nl-BE" dirty="0" err="1" smtClean="0"/>
            <a:t>subprocesses</a:t>
          </a:r>
          <a:endParaRPr lang="nl-BE" dirty="0"/>
        </a:p>
      </dgm:t>
    </dgm:pt>
    <dgm:pt modelId="{2FC221D4-82FE-4089-96B1-E14722E33943}" type="parTrans" cxnId="{2D283A8C-B4A3-4152-B8A6-4729DCCC852F}">
      <dgm:prSet/>
      <dgm:spPr/>
      <dgm:t>
        <a:bodyPr/>
        <a:lstStyle/>
        <a:p>
          <a:endParaRPr lang="en-US"/>
        </a:p>
      </dgm:t>
    </dgm:pt>
    <dgm:pt modelId="{C698564A-6110-4602-9450-B172C3825847}" type="sibTrans" cxnId="{2D283A8C-B4A3-4152-B8A6-4729DCCC852F}">
      <dgm:prSet/>
      <dgm:spPr/>
      <dgm:t>
        <a:bodyPr/>
        <a:lstStyle/>
        <a:p>
          <a:endParaRPr lang="en-US"/>
        </a:p>
      </dgm:t>
    </dgm:pt>
    <dgm:pt modelId="{426C232F-332D-4FF2-A820-7A068898BF0D}">
      <dgm:prSet/>
      <dgm:spPr/>
      <dgm:t>
        <a:bodyPr/>
        <a:lstStyle/>
        <a:p>
          <a:pPr rtl="0"/>
          <a:r>
            <a:rPr lang="nl-BE" dirty="0" smtClean="0"/>
            <a:t>Portal</a:t>
          </a:r>
          <a:endParaRPr lang="nl-BE" dirty="0"/>
        </a:p>
      </dgm:t>
    </dgm:pt>
    <dgm:pt modelId="{76543072-ED0A-4EFB-9174-9DC2D0CB754B}" type="parTrans" cxnId="{48331867-FF99-498B-92E1-5B05B35773A9}">
      <dgm:prSet/>
      <dgm:spPr/>
      <dgm:t>
        <a:bodyPr/>
        <a:lstStyle/>
        <a:p>
          <a:endParaRPr lang="en-US"/>
        </a:p>
      </dgm:t>
    </dgm:pt>
    <dgm:pt modelId="{0FF22A80-B924-4C97-9785-6DB4BF018886}" type="sibTrans" cxnId="{48331867-FF99-498B-92E1-5B05B35773A9}">
      <dgm:prSet/>
      <dgm:spPr/>
      <dgm:t>
        <a:bodyPr/>
        <a:lstStyle/>
        <a:p>
          <a:endParaRPr lang="en-US"/>
        </a:p>
      </dgm:t>
    </dgm:pt>
    <dgm:pt modelId="{AE2357B3-F8D1-4E13-B807-E393E9FC5539}">
      <dgm:prSet/>
      <dgm:spPr/>
      <dgm:t>
        <a:bodyPr/>
        <a:lstStyle/>
        <a:p>
          <a:pPr rtl="0"/>
          <a:r>
            <a:rPr lang="nl-BE" dirty="0" err="1" smtClean="0"/>
            <a:t>Integrated</a:t>
          </a:r>
          <a:r>
            <a:rPr lang="nl-BE" dirty="0" smtClean="0"/>
            <a:t> user and </a:t>
          </a:r>
          <a:r>
            <a:rPr lang="nl-BE" dirty="0" err="1" smtClean="0"/>
            <a:t>access</a:t>
          </a:r>
          <a:r>
            <a:rPr lang="nl-BE" dirty="0" smtClean="0"/>
            <a:t> management</a:t>
          </a:r>
          <a:endParaRPr lang="nl-BE" dirty="0"/>
        </a:p>
      </dgm:t>
    </dgm:pt>
    <dgm:pt modelId="{DF983F23-5BAE-428F-AFD9-BF0943C63ACC}" type="parTrans" cxnId="{C4084BF0-F635-4676-89A9-D65F024FF168}">
      <dgm:prSet/>
      <dgm:spPr/>
      <dgm:t>
        <a:bodyPr/>
        <a:lstStyle/>
        <a:p>
          <a:endParaRPr lang="en-US"/>
        </a:p>
      </dgm:t>
    </dgm:pt>
    <dgm:pt modelId="{486EB6E6-F0BE-4E7B-A3F0-7DC5C5021754}" type="sibTrans" cxnId="{C4084BF0-F635-4676-89A9-D65F024FF168}">
      <dgm:prSet/>
      <dgm:spPr/>
      <dgm:t>
        <a:bodyPr/>
        <a:lstStyle/>
        <a:p>
          <a:endParaRPr lang="en-US"/>
        </a:p>
      </dgm:t>
    </dgm:pt>
    <dgm:pt modelId="{81FDCA61-7A32-4339-89E8-DD3704FB86F4}">
      <dgm:prSet/>
      <dgm:spPr/>
      <dgm:t>
        <a:bodyPr/>
        <a:lstStyle/>
        <a:p>
          <a:pPr rtl="0"/>
          <a:r>
            <a:rPr lang="nl-BE" dirty="0" smtClean="0"/>
            <a:t>Management of </a:t>
          </a:r>
          <a:r>
            <a:rPr dirty="0" smtClean="0"/>
            <a:t>logs</a:t>
          </a:r>
          <a:endParaRPr lang="nl-BE" dirty="0"/>
        </a:p>
      </dgm:t>
    </dgm:pt>
    <dgm:pt modelId="{4F5E6841-070D-4563-B23E-8C64EC2E827B}" type="parTrans" cxnId="{7B7E50D4-65C6-4E3C-995E-1A1ABF6FDBCF}">
      <dgm:prSet/>
      <dgm:spPr/>
      <dgm:t>
        <a:bodyPr/>
        <a:lstStyle/>
        <a:p>
          <a:endParaRPr lang="en-US"/>
        </a:p>
      </dgm:t>
    </dgm:pt>
    <dgm:pt modelId="{4922DE05-E610-4796-BFBC-E068300788D1}" type="sibTrans" cxnId="{7B7E50D4-65C6-4E3C-995E-1A1ABF6FDBCF}">
      <dgm:prSet/>
      <dgm:spPr/>
      <dgm:t>
        <a:bodyPr/>
        <a:lstStyle/>
        <a:p>
          <a:endParaRPr lang="en-US"/>
        </a:p>
      </dgm:t>
    </dgm:pt>
    <dgm:pt modelId="{F9B22A10-E2AD-420E-86FD-C6A619FB34C3}">
      <dgm:prSet/>
      <dgm:spPr/>
      <dgm:t>
        <a:bodyPr/>
        <a:lstStyle/>
        <a:p>
          <a:pPr rtl="0"/>
          <a:r>
            <a:rPr lang="nl-BE" dirty="0" smtClean="0"/>
            <a:t>System </a:t>
          </a:r>
          <a:r>
            <a:rPr lang="nl-BE" dirty="0" err="1" smtClean="0"/>
            <a:t>for</a:t>
          </a:r>
          <a:r>
            <a:rPr lang="nl-BE" dirty="0" smtClean="0"/>
            <a:t> </a:t>
          </a:r>
          <a:r>
            <a:rPr smtClean="0"/>
            <a:t>end-to-end </a:t>
          </a:r>
          <a:r>
            <a:rPr lang="nl-BE" dirty="0" err="1" smtClean="0"/>
            <a:t>encryption</a:t>
          </a:r>
          <a:endParaRPr lang="nl-BE" dirty="0"/>
        </a:p>
      </dgm:t>
    </dgm:pt>
    <dgm:pt modelId="{51614E59-5D94-439C-A07A-61525828432A}" type="parTrans" cxnId="{F52E67DC-23C4-4525-AAFE-F3400258F7D3}">
      <dgm:prSet/>
      <dgm:spPr/>
      <dgm:t>
        <a:bodyPr/>
        <a:lstStyle/>
        <a:p>
          <a:endParaRPr lang="en-US"/>
        </a:p>
      </dgm:t>
    </dgm:pt>
    <dgm:pt modelId="{C995947A-877C-455B-BB65-7FBC6937BA2D}" type="sibTrans" cxnId="{F52E67DC-23C4-4525-AAFE-F3400258F7D3}">
      <dgm:prSet/>
      <dgm:spPr/>
      <dgm:t>
        <a:bodyPr/>
        <a:lstStyle/>
        <a:p>
          <a:endParaRPr lang="en-US"/>
        </a:p>
      </dgm:t>
    </dgm:pt>
    <dgm:pt modelId="{DE482DF0-5C86-4767-9CE5-54725DF28573}">
      <dgm:prSet/>
      <dgm:spPr/>
      <dgm:t>
        <a:bodyPr/>
        <a:lstStyle/>
        <a:p>
          <a:pPr rtl="0"/>
          <a:r>
            <a:rPr lang="fr-BE" dirty="0" smtClean="0">
              <a:solidFill>
                <a:srgbClr val="3E6E5A"/>
              </a:solidFill>
            </a:rPr>
            <a:t>eHealth</a:t>
          </a:r>
          <a:r>
            <a:rPr dirty="0"/>
            <a:t>Box</a:t>
          </a:r>
          <a:endParaRPr lang="nl-BE" dirty="0"/>
        </a:p>
      </dgm:t>
    </dgm:pt>
    <dgm:pt modelId="{BF1F2008-AABF-4483-9D7B-58A40034FD6C}" type="parTrans" cxnId="{1310D4E3-793B-4536-BE37-788F54627977}">
      <dgm:prSet/>
      <dgm:spPr/>
      <dgm:t>
        <a:bodyPr/>
        <a:lstStyle/>
        <a:p>
          <a:endParaRPr lang="en-US"/>
        </a:p>
      </dgm:t>
    </dgm:pt>
    <dgm:pt modelId="{4D6A567C-A21A-42BF-9F41-7BF71E18F454}" type="sibTrans" cxnId="{1310D4E3-793B-4536-BE37-788F54627977}">
      <dgm:prSet/>
      <dgm:spPr/>
      <dgm:t>
        <a:bodyPr/>
        <a:lstStyle/>
        <a:p>
          <a:endParaRPr lang="en-US"/>
        </a:p>
      </dgm:t>
    </dgm:pt>
    <dgm:pt modelId="{3069D4A7-A9EB-432B-8415-5BE83922B144}">
      <dgm:prSet/>
      <dgm:spPr/>
      <dgm:t>
        <a:bodyPr/>
        <a:lstStyle/>
        <a:p>
          <a:pPr rtl="0"/>
          <a:r>
            <a:t>Timestamping</a:t>
          </a:r>
          <a:endParaRPr lang="nl-BE" dirty="0"/>
        </a:p>
      </dgm:t>
    </dgm:pt>
    <dgm:pt modelId="{9A7D73A8-C0A9-4B8A-9838-7588537C14AA}" type="parTrans" cxnId="{62233745-3DC7-4513-AFFE-85579EDF5340}">
      <dgm:prSet/>
      <dgm:spPr/>
      <dgm:t>
        <a:bodyPr/>
        <a:lstStyle/>
        <a:p>
          <a:endParaRPr lang="en-US"/>
        </a:p>
      </dgm:t>
    </dgm:pt>
    <dgm:pt modelId="{DFE1D077-B434-438C-B525-DD545C84AAA3}" type="sibTrans" cxnId="{62233745-3DC7-4513-AFFE-85579EDF5340}">
      <dgm:prSet/>
      <dgm:spPr/>
      <dgm:t>
        <a:bodyPr/>
        <a:lstStyle/>
        <a:p>
          <a:endParaRPr lang="en-US"/>
        </a:p>
      </dgm:t>
    </dgm:pt>
    <dgm:pt modelId="{53250AAA-89D6-4377-B3C0-0E5BF972A3C0}">
      <dgm:prSet/>
      <dgm:spPr/>
      <dgm:t>
        <a:bodyPr/>
        <a:lstStyle/>
        <a:p>
          <a:pPr rtl="0"/>
          <a:r>
            <a:rPr lang="nl-BE" dirty="0" err="1" smtClean="0"/>
            <a:t>Encryption</a:t>
          </a:r>
          <a:r>
            <a:rPr lang="nl-BE" dirty="0" smtClean="0"/>
            <a:t> </a:t>
          </a:r>
          <a:r>
            <a:rPr lang="nl-BE" dirty="0" err="1" smtClean="0"/>
            <a:t>and</a:t>
          </a:r>
          <a:r>
            <a:rPr lang="nl-BE" dirty="0" smtClean="0"/>
            <a:t> </a:t>
          </a:r>
          <a:r>
            <a:rPr lang="nl-BE" dirty="0" err="1" smtClean="0"/>
            <a:t>anonymization</a:t>
          </a:r>
          <a:endParaRPr lang="nl-BE" dirty="0"/>
        </a:p>
      </dgm:t>
    </dgm:pt>
    <dgm:pt modelId="{470AA8AF-6A66-4DE7-8F3A-D2B315A90BE8}" type="parTrans" cxnId="{3AA5B55E-BAFF-4E59-844F-0B3A890F9AB2}">
      <dgm:prSet/>
      <dgm:spPr/>
      <dgm:t>
        <a:bodyPr/>
        <a:lstStyle/>
        <a:p>
          <a:endParaRPr lang="en-US"/>
        </a:p>
      </dgm:t>
    </dgm:pt>
    <dgm:pt modelId="{4828047A-C139-4049-9231-4057A0E3B9D2}" type="sibTrans" cxnId="{3AA5B55E-BAFF-4E59-844F-0B3A890F9AB2}">
      <dgm:prSet/>
      <dgm:spPr/>
      <dgm:t>
        <a:bodyPr/>
        <a:lstStyle/>
        <a:p>
          <a:endParaRPr lang="en-US"/>
        </a:p>
      </dgm:t>
    </dgm:pt>
    <dgm:pt modelId="{ADE4E262-EB9E-448C-8B46-6B6521E6B92F}">
      <dgm:prSet/>
      <dgm:spPr/>
      <dgm:t>
        <a:bodyPr/>
        <a:lstStyle/>
        <a:p>
          <a:pPr rtl="0"/>
          <a:r>
            <a:rPr lang="nl-BE" dirty="0" err="1" smtClean="0"/>
            <a:t>Consultation</a:t>
          </a:r>
          <a:r>
            <a:rPr lang="nl-BE" dirty="0" smtClean="0"/>
            <a:t> of the National Register and the CBSS Registers</a:t>
          </a:r>
          <a:endParaRPr lang="nl-BE" dirty="0"/>
        </a:p>
      </dgm:t>
    </dgm:pt>
    <dgm:pt modelId="{28664F9A-4277-4158-A312-1D48A34DD546}" type="parTrans" cxnId="{DB050EC4-F2AC-4ACB-BEFA-69C14AE7D74E}">
      <dgm:prSet/>
      <dgm:spPr/>
      <dgm:t>
        <a:bodyPr/>
        <a:lstStyle/>
        <a:p>
          <a:endParaRPr lang="en-US"/>
        </a:p>
      </dgm:t>
    </dgm:pt>
    <dgm:pt modelId="{DC8C0C9F-FA74-4A97-BA58-15F42B37D9FB}" type="sibTrans" cxnId="{DB050EC4-F2AC-4ACB-BEFA-69C14AE7D74E}">
      <dgm:prSet/>
      <dgm:spPr/>
      <dgm:t>
        <a:bodyPr/>
        <a:lstStyle/>
        <a:p>
          <a:endParaRPr lang="en-US"/>
        </a:p>
      </dgm:t>
    </dgm:pt>
    <dgm:pt modelId="{66800CA2-1263-488B-9901-BF5AA9A26379}">
      <dgm:prSet/>
      <dgm:spPr/>
      <dgm:t>
        <a:bodyPr/>
        <a:lstStyle/>
        <a:p>
          <a:pPr rtl="0"/>
          <a:r>
            <a:rPr lang="nl-BE" dirty="0" err="1" smtClean="0"/>
            <a:t>Reference</a:t>
          </a:r>
          <a:r>
            <a:rPr lang="nl-BE" dirty="0" smtClean="0"/>
            <a:t> directory </a:t>
          </a:r>
          <a:r>
            <a:rPr smtClean="0"/>
            <a:t>(metahub</a:t>
          </a:r>
          <a:r>
            <a:t>)</a:t>
          </a:r>
          <a:endParaRPr lang="nl-BE" dirty="0"/>
        </a:p>
      </dgm:t>
    </dgm:pt>
    <dgm:pt modelId="{FE2E1471-E52D-466A-A76C-4BB5F19A90C2}" type="parTrans" cxnId="{CC959A60-F5E3-4CBA-B49F-D1CC8967392E}">
      <dgm:prSet/>
      <dgm:spPr/>
      <dgm:t>
        <a:bodyPr/>
        <a:lstStyle/>
        <a:p>
          <a:endParaRPr lang="en-US"/>
        </a:p>
      </dgm:t>
    </dgm:pt>
    <dgm:pt modelId="{5B01B5E3-2F09-44F6-BDF4-59AE3DD792F4}" type="sibTrans" cxnId="{CC959A60-F5E3-4CBA-B49F-D1CC8967392E}">
      <dgm:prSet/>
      <dgm:spPr/>
      <dgm:t>
        <a:bodyPr/>
        <a:lstStyle/>
        <a:p>
          <a:endParaRPr lang="en-US"/>
        </a:p>
      </dgm:t>
    </dgm:pt>
    <dgm:pt modelId="{9E029134-162C-442E-A062-F55ADB999C33}" type="pres">
      <dgm:prSet presAssocID="{D1B0C0D0-7AB7-487B-ADF8-3BB3DD4E9E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777AF-AE30-4678-946F-1FF94928EBDC}" type="pres">
      <dgm:prSet presAssocID="{E7919EDD-7680-4985-B198-1CBB0F9E96AC}" presName="composite" presStyleCnt="0"/>
      <dgm:spPr/>
    </dgm:pt>
    <dgm:pt modelId="{7A8D609C-F894-4686-8594-F633FD78C201}" type="pres">
      <dgm:prSet presAssocID="{E7919EDD-7680-4985-B198-1CBB0F9E96AC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0EC11-24E0-4E0C-8101-DB576F31F9D2}" type="pres">
      <dgm:prSet presAssocID="{E7919EDD-7680-4985-B198-1CBB0F9E96AC}" presName="rect2" presStyleLbl="fgImgPlace1" presStyleIdx="0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105A6FE-D318-4A98-A922-671C581530DC}" type="pres">
      <dgm:prSet presAssocID="{C698564A-6110-4602-9450-B172C3825847}" presName="sibTrans" presStyleCnt="0"/>
      <dgm:spPr/>
    </dgm:pt>
    <dgm:pt modelId="{85CFEB57-FC52-4321-A97D-3211B5D63D4D}" type="pres">
      <dgm:prSet presAssocID="{426C232F-332D-4FF2-A820-7A068898BF0D}" presName="composite" presStyleCnt="0"/>
      <dgm:spPr/>
    </dgm:pt>
    <dgm:pt modelId="{A9AE0183-4578-4303-9373-BBB0DAF179FE}" type="pres">
      <dgm:prSet presAssocID="{426C232F-332D-4FF2-A820-7A068898BF0D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B8C5E-ACC5-4AEA-AC3B-15C53CC548C0}" type="pres">
      <dgm:prSet presAssocID="{426C232F-332D-4FF2-A820-7A068898BF0D}" presName="rect2" presStyleLbl="fgImgPlace1" presStyleIdx="1" presStyleCnt="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DF2FDF0-8F29-4351-969E-A1025413C53F}" type="pres">
      <dgm:prSet presAssocID="{0FF22A80-B924-4C97-9785-6DB4BF018886}" presName="sibTrans" presStyleCnt="0"/>
      <dgm:spPr/>
    </dgm:pt>
    <dgm:pt modelId="{51949F69-36F9-42ED-A197-4A357D3FCC84}" type="pres">
      <dgm:prSet presAssocID="{AE2357B3-F8D1-4E13-B807-E393E9FC5539}" presName="composite" presStyleCnt="0"/>
      <dgm:spPr/>
    </dgm:pt>
    <dgm:pt modelId="{DC5DD086-89E5-4CD9-B1D2-0E7FF2C522A2}" type="pres">
      <dgm:prSet presAssocID="{AE2357B3-F8D1-4E13-B807-E393E9FC5539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E190B-7605-44A7-B19B-482157C4ED09}" type="pres">
      <dgm:prSet presAssocID="{AE2357B3-F8D1-4E13-B807-E393E9FC5539}" presName="rect2" presStyleLbl="fgImgPlace1" presStyleIdx="2" presStyleCnt="1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00A896D-7DD0-4D28-BE08-D3B8F3F2A8C6}" type="pres">
      <dgm:prSet presAssocID="{486EB6E6-F0BE-4E7B-A3F0-7DC5C5021754}" presName="sibTrans" presStyleCnt="0"/>
      <dgm:spPr/>
    </dgm:pt>
    <dgm:pt modelId="{09DCF082-D387-4036-A517-A57508B9F296}" type="pres">
      <dgm:prSet presAssocID="{81FDCA61-7A32-4339-89E8-DD3704FB86F4}" presName="composite" presStyleCnt="0"/>
      <dgm:spPr/>
    </dgm:pt>
    <dgm:pt modelId="{6F6ACCCA-7573-4F27-BB76-D1BFA52EAEE3}" type="pres">
      <dgm:prSet presAssocID="{81FDCA61-7A32-4339-89E8-DD3704FB86F4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43AE-FBAE-4418-8D10-10B1481C95AF}" type="pres">
      <dgm:prSet presAssocID="{81FDCA61-7A32-4339-89E8-DD3704FB86F4}" presName="rect2" presStyleLbl="fgImgPlace1" presStyleIdx="3" presStyleCnt="1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F838AD4-66C5-4737-8D8D-66F3281C6FE1}" type="pres">
      <dgm:prSet presAssocID="{4922DE05-E610-4796-BFBC-E068300788D1}" presName="sibTrans" presStyleCnt="0"/>
      <dgm:spPr/>
    </dgm:pt>
    <dgm:pt modelId="{0F749A16-F5F6-45E8-9E08-2382EA901724}" type="pres">
      <dgm:prSet presAssocID="{F9B22A10-E2AD-420E-86FD-C6A619FB34C3}" presName="composite" presStyleCnt="0"/>
      <dgm:spPr/>
    </dgm:pt>
    <dgm:pt modelId="{610D24CD-EC64-4585-8806-7B24163BBCA5}" type="pres">
      <dgm:prSet presAssocID="{F9B22A10-E2AD-420E-86FD-C6A619FB34C3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77189-38FA-44FB-9886-A25D865375A4}" type="pres">
      <dgm:prSet presAssocID="{F9B22A10-E2AD-420E-86FD-C6A619FB34C3}" presName="rect2" presStyleLbl="fgImgPlac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0690CA7-5AC0-41CF-B946-24781BCFD1A5}" type="pres">
      <dgm:prSet presAssocID="{C995947A-877C-455B-BB65-7FBC6937BA2D}" presName="sibTrans" presStyleCnt="0"/>
      <dgm:spPr/>
    </dgm:pt>
    <dgm:pt modelId="{B7B3EDE5-7630-4030-822E-F5E4C9706E85}" type="pres">
      <dgm:prSet presAssocID="{DE482DF0-5C86-4767-9CE5-54725DF28573}" presName="composite" presStyleCnt="0"/>
      <dgm:spPr/>
    </dgm:pt>
    <dgm:pt modelId="{4F50CB91-2850-4662-936D-F5CF85EB32D2}" type="pres">
      <dgm:prSet presAssocID="{DE482DF0-5C86-4767-9CE5-54725DF28573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38FB2-A96C-4D7A-A866-6D7BE57189A0}" type="pres">
      <dgm:prSet presAssocID="{DE482DF0-5C86-4767-9CE5-54725DF28573}" presName="rect2" presStyleLbl="fgImgPlace1" presStyleIdx="5" presStyleCnt="1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FADA039-4E63-4656-B69A-9CDE6DF7D22E}" type="pres">
      <dgm:prSet presAssocID="{4D6A567C-A21A-42BF-9F41-7BF71E18F454}" presName="sibTrans" presStyleCnt="0"/>
      <dgm:spPr/>
    </dgm:pt>
    <dgm:pt modelId="{617E62FE-8B7F-4345-A007-B8285279A613}" type="pres">
      <dgm:prSet presAssocID="{3069D4A7-A9EB-432B-8415-5BE83922B144}" presName="composite" presStyleCnt="0"/>
      <dgm:spPr/>
    </dgm:pt>
    <dgm:pt modelId="{9C5C0C8B-F255-4694-B3C6-8BE7DBC5F7E5}" type="pres">
      <dgm:prSet presAssocID="{3069D4A7-A9EB-432B-8415-5BE83922B144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14B50-194E-4A93-B9D9-20BB56D81973}" type="pres">
      <dgm:prSet presAssocID="{3069D4A7-A9EB-432B-8415-5BE83922B144}" presName="rect2" presStyleLbl="f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C5C64CB-AB52-41A1-B231-D8699C0C625F}" type="pres">
      <dgm:prSet presAssocID="{DFE1D077-B434-438C-B525-DD545C84AAA3}" presName="sibTrans" presStyleCnt="0"/>
      <dgm:spPr/>
    </dgm:pt>
    <dgm:pt modelId="{F8E94CFA-B945-48E5-BE10-370DD69F16A4}" type="pres">
      <dgm:prSet presAssocID="{53250AAA-89D6-4377-B3C0-0E5BF972A3C0}" presName="composite" presStyleCnt="0"/>
      <dgm:spPr/>
    </dgm:pt>
    <dgm:pt modelId="{411BB13E-A3FD-42F9-8D3A-DD2DDC4A3516}" type="pres">
      <dgm:prSet presAssocID="{53250AAA-89D6-4377-B3C0-0E5BF972A3C0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2EA1E-D7DB-4E74-806D-4590DBE781A3}" type="pres">
      <dgm:prSet presAssocID="{53250AAA-89D6-4377-B3C0-0E5BF972A3C0}" presName="rect2" presStyleLbl="fgImgPlace1" presStyleIdx="7" presStyleCnt="1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6819F3B-727A-4EDF-BC16-FDFFBB563868}" type="pres">
      <dgm:prSet presAssocID="{4828047A-C139-4049-9231-4057A0E3B9D2}" presName="sibTrans" presStyleCnt="0"/>
      <dgm:spPr/>
    </dgm:pt>
    <dgm:pt modelId="{BB272E9F-26C5-4655-93E5-F3616BF119CC}" type="pres">
      <dgm:prSet presAssocID="{ADE4E262-EB9E-448C-8B46-6B6521E6B92F}" presName="composite" presStyleCnt="0"/>
      <dgm:spPr/>
    </dgm:pt>
    <dgm:pt modelId="{E0757731-3698-433B-8E7C-2EB749869931}" type="pres">
      <dgm:prSet presAssocID="{ADE4E262-EB9E-448C-8B46-6B6521E6B92F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FD9EA-3509-4D4C-98D4-BC741BA871D8}" type="pres">
      <dgm:prSet presAssocID="{ADE4E262-EB9E-448C-8B46-6B6521E6B92F}" presName="rect2" presStyleLbl="fgImgPlace1" presStyleIdx="8" presStyleCnt="1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79B97D2-0F97-437F-8686-ABD1B910F38F}" type="pres">
      <dgm:prSet presAssocID="{DC8C0C9F-FA74-4A97-BA58-15F42B37D9FB}" presName="sibTrans" presStyleCnt="0"/>
      <dgm:spPr/>
    </dgm:pt>
    <dgm:pt modelId="{0216C3D0-FCC6-4B0C-AA10-7E78E85A1DE2}" type="pres">
      <dgm:prSet presAssocID="{66800CA2-1263-488B-9901-BF5AA9A26379}" presName="composite" presStyleCnt="0"/>
      <dgm:spPr/>
    </dgm:pt>
    <dgm:pt modelId="{22C56DC3-2158-416C-A2CA-0A41276F6E72}" type="pres">
      <dgm:prSet presAssocID="{66800CA2-1263-488B-9901-BF5AA9A26379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F0339-AF8A-4C55-81EF-EEBFD25A8379}" type="pres">
      <dgm:prSet presAssocID="{66800CA2-1263-488B-9901-BF5AA9A26379}" presName="rect2" presStyleLbl="fgImgPlace1" presStyleIdx="9" presStyleCnt="10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9E7AC688-5862-4ECA-BB84-2BCF9CF81B0B}" type="presOf" srcId="{426C232F-332D-4FF2-A820-7A068898BF0D}" destId="{A9AE0183-4578-4303-9373-BBB0DAF179FE}" srcOrd="0" destOrd="0" presId="urn:microsoft.com/office/officeart/2008/layout/PictureStrips"/>
    <dgm:cxn modelId="{7B7E50D4-65C6-4E3C-995E-1A1ABF6FDBCF}" srcId="{D1B0C0D0-7AB7-487B-ADF8-3BB3DD4E9EE7}" destId="{81FDCA61-7A32-4339-89E8-DD3704FB86F4}" srcOrd="3" destOrd="0" parTransId="{4F5E6841-070D-4563-B23E-8C64EC2E827B}" sibTransId="{4922DE05-E610-4796-BFBC-E068300788D1}"/>
    <dgm:cxn modelId="{C4084BF0-F635-4676-89A9-D65F024FF168}" srcId="{D1B0C0D0-7AB7-487B-ADF8-3BB3DD4E9EE7}" destId="{AE2357B3-F8D1-4E13-B807-E393E9FC5539}" srcOrd="2" destOrd="0" parTransId="{DF983F23-5BAE-428F-AFD9-BF0943C63ACC}" sibTransId="{486EB6E6-F0BE-4E7B-A3F0-7DC5C5021754}"/>
    <dgm:cxn modelId="{8C7E7725-A497-4037-A139-AF15D951AFA1}" type="presOf" srcId="{E7919EDD-7680-4985-B198-1CBB0F9E96AC}" destId="{7A8D609C-F894-4686-8594-F633FD78C201}" srcOrd="0" destOrd="0" presId="urn:microsoft.com/office/officeart/2008/layout/PictureStrips"/>
    <dgm:cxn modelId="{3AA5B55E-BAFF-4E59-844F-0B3A890F9AB2}" srcId="{D1B0C0D0-7AB7-487B-ADF8-3BB3DD4E9EE7}" destId="{53250AAA-89D6-4377-B3C0-0E5BF972A3C0}" srcOrd="7" destOrd="0" parTransId="{470AA8AF-6A66-4DE7-8F3A-D2B315A90BE8}" sibTransId="{4828047A-C139-4049-9231-4057A0E3B9D2}"/>
    <dgm:cxn modelId="{A444DDB9-D35C-46F8-8488-C1F7197F9182}" type="presOf" srcId="{ADE4E262-EB9E-448C-8B46-6B6521E6B92F}" destId="{E0757731-3698-433B-8E7C-2EB749869931}" srcOrd="0" destOrd="0" presId="urn:microsoft.com/office/officeart/2008/layout/PictureStrips"/>
    <dgm:cxn modelId="{DB050EC4-F2AC-4ACB-BEFA-69C14AE7D74E}" srcId="{D1B0C0D0-7AB7-487B-ADF8-3BB3DD4E9EE7}" destId="{ADE4E262-EB9E-448C-8B46-6B6521E6B92F}" srcOrd="8" destOrd="0" parTransId="{28664F9A-4277-4158-A312-1D48A34DD546}" sibTransId="{DC8C0C9F-FA74-4A97-BA58-15F42B37D9FB}"/>
    <dgm:cxn modelId="{F600289E-0336-42BD-B171-AB15BE7224AB}" type="presOf" srcId="{AE2357B3-F8D1-4E13-B807-E393E9FC5539}" destId="{DC5DD086-89E5-4CD9-B1D2-0E7FF2C522A2}" srcOrd="0" destOrd="0" presId="urn:microsoft.com/office/officeart/2008/layout/PictureStrips"/>
    <dgm:cxn modelId="{21C25C71-AB8B-4C20-85B5-C17B9B1E4033}" type="presOf" srcId="{3069D4A7-A9EB-432B-8415-5BE83922B144}" destId="{9C5C0C8B-F255-4694-B3C6-8BE7DBC5F7E5}" srcOrd="0" destOrd="0" presId="urn:microsoft.com/office/officeart/2008/layout/PictureStrips"/>
    <dgm:cxn modelId="{2D283A8C-B4A3-4152-B8A6-4729DCCC852F}" srcId="{D1B0C0D0-7AB7-487B-ADF8-3BB3DD4E9EE7}" destId="{E7919EDD-7680-4985-B198-1CBB0F9E96AC}" srcOrd="0" destOrd="0" parTransId="{2FC221D4-82FE-4089-96B1-E14722E33943}" sibTransId="{C698564A-6110-4602-9450-B172C3825847}"/>
    <dgm:cxn modelId="{F52E67DC-23C4-4525-AAFE-F3400258F7D3}" srcId="{D1B0C0D0-7AB7-487B-ADF8-3BB3DD4E9EE7}" destId="{F9B22A10-E2AD-420E-86FD-C6A619FB34C3}" srcOrd="4" destOrd="0" parTransId="{51614E59-5D94-439C-A07A-61525828432A}" sibTransId="{C995947A-877C-455B-BB65-7FBC6937BA2D}"/>
    <dgm:cxn modelId="{CC959A60-F5E3-4CBA-B49F-D1CC8967392E}" srcId="{D1B0C0D0-7AB7-487B-ADF8-3BB3DD4E9EE7}" destId="{66800CA2-1263-488B-9901-BF5AA9A26379}" srcOrd="9" destOrd="0" parTransId="{FE2E1471-E52D-466A-A76C-4BB5F19A90C2}" sibTransId="{5B01B5E3-2F09-44F6-BDF4-59AE3DD792F4}"/>
    <dgm:cxn modelId="{CE02E497-0328-4585-B28E-BAC8C261DBD8}" type="presOf" srcId="{53250AAA-89D6-4377-B3C0-0E5BF972A3C0}" destId="{411BB13E-A3FD-42F9-8D3A-DD2DDC4A3516}" srcOrd="0" destOrd="0" presId="urn:microsoft.com/office/officeart/2008/layout/PictureStrips"/>
    <dgm:cxn modelId="{EB766CE6-1BA2-4197-BFB2-3221657CD480}" type="presOf" srcId="{F9B22A10-E2AD-420E-86FD-C6A619FB34C3}" destId="{610D24CD-EC64-4585-8806-7B24163BBCA5}" srcOrd="0" destOrd="0" presId="urn:microsoft.com/office/officeart/2008/layout/PictureStrips"/>
    <dgm:cxn modelId="{63B883BD-3681-41BA-A4CF-E7CC5E96466A}" type="presOf" srcId="{D1B0C0D0-7AB7-487B-ADF8-3BB3DD4E9EE7}" destId="{9E029134-162C-442E-A062-F55ADB999C33}" srcOrd="0" destOrd="0" presId="urn:microsoft.com/office/officeart/2008/layout/PictureStrips"/>
    <dgm:cxn modelId="{B6995FD8-4539-4D31-9886-4FB252ED244E}" type="presOf" srcId="{DE482DF0-5C86-4767-9CE5-54725DF28573}" destId="{4F50CB91-2850-4662-936D-F5CF85EB32D2}" srcOrd="0" destOrd="0" presId="urn:microsoft.com/office/officeart/2008/layout/PictureStrips"/>
    <dgm:cxn modelId="{83A33728-9C8E-4841-9FA1-BA3C22C7A230}" type="presOf" srcId="{66800CA2-1263-488B-9901-BF5AA9A26379}" destId="{22C56DC3-2158-416C-A2CA-0A41276F6E72}" srcOrd="0" destOrd="0" presId="urn:microsoft.com/office/officeart/2008/layout/PictureStrips"/>
    <dgm:cxn modelId="{1310D4E3-793B-4536-BE37-788F54627977}" srcId="{D1B0C0D0-7AB7-487B-ADF8-3BB3DD4E9EE7}" destId="{DE482DF0-5C86-4767-9CE5-54725DF28573}" srcOrd="5" destOrd="0" parTransId="{BF1F2008-AABF-4483-9D7B-58A40034FD6C}" sibTransId="{4D6A567C-A21A-42BF-9F41-7BF71E18F454}"/>
    <dgm:cxn modelId="{62233745-3DC7-4513-AFFE-85579EDF5340}" srcId="{D1B0C0D0-7AB7-487B-ADF8-3BB3DD4E9EE7}" destId="{3069D4A7-A9EB-432B-8415-5BE83922B144}" srcOrd="6" destOrd="0" parTransId="{9A7D73A8-C0A9-4B8A-9838-7588537C14AA}" sibTransId="{DFE1D077-B434-438C-B525-DD545C84AAA3}"/>
    <dgm:cxn modelId="{48331867-FF99-498B-92E1-5B05B35773A9}" srcId="{D1B0C0D0-7AB7-487B-ADF8-3BB3DD4E9EE7}" destId="{426C232F-332D-4FF2-A820-7A068898BF0D}" srcOrd="1" destOrd="0" parTransId="{76543072-ED0A-4EFB-9174-9DC2D0CB754B}" sibTransId="{0FF22A80-B924-4C97-9785-6DB4BF018886}"/>
    <dgm:cxn modelId="{95489B5E-632E-4231-A454-043A68161B51}" type="presOf" srcId="{81FDCA61-7A32-4339-89E8-DD3704FB86F4}" destId="{6F6ACCCA-7573-4F27-BB76-D1BFA52EAEE3}" srcOrd="0" destOrd="0" presId="urn:microsoft.com/office/officeart/2008/layout/PictureStrips"/>
    <dgm:cxn modelId="{9B59BD40-921B-45FA-99B0-4E319A06AAAC}" type="presParOf" srcId="{9E029134-162C-442E-A062-F55ADB999C33}" destId="{60E777AF-AE30-4678-946F-1FF94928EBDC}" srcOrd="0" destOrd="0" presId="urn:microsoft.com/office/officeart/2008/layout/PictureStrips"/>
    <dgm:cxn modelId="{B2693FE7-CCA6-4862-AC1A-974FAE750891}" type="presParOf" srcId="{60E777AF-AE30-4678-946F-1FF94928EBDC}" destId="{7A8D609C-F894-4686-8594-F633FD78C201}" srcOrd="0" destOrd="0" presId="urn:microsoft.com/office/officeart/2008/layout/PictureStrips"/>
    <dgm:cxn modelId="{FFBC529A-73A9-48C0-A021-6D74D8CFD13B}" type="presParOf" srcId="{60E777AF-AE30-4678-946F-1FF94928EBDC}" destId="{8B00EC11-24E0-4E0C-8101-DB576F31F9D2}" srcOrd="1" destOrd="0" presId="urn:microsoft.com/office/officeart/2008/layout/PictureStrips"/>
    <dgm:cxn modelId="{387BE437-DC65-423E-9718-77DA9D04C815}" type="presParOf" srcId="{9E029134-162C-442E-A062-F55ADB999C33}" destId="{7105A6FE-D318-4A98-A922-671C581530DC}" srcOrd="1" destOrd="0" presId="urn:microsoft.com/office/officeart/2008/layout/PictureStrips"/>
    <dgm:cxn modelId="{D2778432-14B6-497E-A8D5-1D31DE0362E9}" type="presParOf" srcId="{9E029134-162C-442E-A062-F55ADB999C33}" destId="{85CFEB57-FC52-4321-A97D-3211B5D63D4D}" srcOrd="2" destOrd="0" presId="urn:microsoft.com/office/officeart/2008/layout/PictureStrips"/>
    <dgm:cxn modelId="{F96C4503-9F02-4812-893D-CB99C693E6F0}" type="presParOf" srcId="{85CFEB57-FC52-4321-A97D-3211B5D63D4D}" destId="{A9AE0183-4578-4303-9373-BBB0DAF179FE}" srcOrd="0" destOrd="0" presId="urn:microsoft.com/office/officeart/2008/layout/PictureStrips"/>
    <dgm:cxn modelId="{1EB91EDF-713D-4426-BD06-B957154CAAEA}" type="presParOf" srcId="{85CFEB57-FC52-4321-A97D-3211B5D63D4D}" destId="{17BB8C5E-ACC5-4AEA-AC3B-15C53CC548C0}" srcOrd="1" destOrd="0" presId="urn:microsoft.com/office/officeart/2008/layout/PictureStrips"/>
    <dgm:cxn modelId="{65884122-57E8-4159-8741-8493F871E2C6}" type="presParOf" srcId="{9E029134-162C-442E-A062-F55ADB999C33}" destId="{3DF2FDF0-8F29-4351-969E-A1025413C53F}" srcOrd="3" destOrd="0" presId="urn:microsoft.com/office/officeart/2008/layout/PictureStrips"/>
    <dgm:cxn modelId="{C7754672-305C-4F97-86BE-21157EE36389}" type="presParOf" srcId="{9E029134-162C-442E-A062-F55ADB999C33}" destId="{51949F69-36F9-42ED-A197-4A357D3FCC84}" srcOrd="4" destOrd="0" presId="urn:microsoft.com/office/officeart/2008/layout/PictureStrips"/>
    <dgm:cxn modelId="{0576192F-B1EF-4E02-AF10-7E7C8A576D16}" type="presParOf" srcId="{51949F69-36F9-42ED-A197-4A357D3FCC84}" destId="{DC5DD086-89E5-4CD9-B1D2-0E7FF2C522A2}" srcOrd="0" destOrd="0" presId="urn:microsoft.com/office/officeart/2008/layout/PictureStrips"/>
    <dgm:cxn modelId="{7F75928B-CD6C-44A5-A270-9480E7F53D05}" type="presParOf" srcId="{51949F69-36F9-42ED-A197-4A357D3FCC84}" destId="{DEDE190B-7605-44A7-B19B-482157C4ED09}" srcOrd="1" destOrd="0" presId="urn:microsoft.com/office/officeart/2008/layout/PictureStrips"/>
    <dgm:cxn modelId="{40720B88-3F1A-4EEE-B1D9-99B22DF11B59}" type="presParOf" srcId="{9E029134-162C-442E-A062-F55ADB999C33}" destId="{800A896D-7DD0-4D28-BE08-D3B8F3F2A8C6}" srcOrd="5" destOrd="0" presId="urn:microsoft.com/office/officeart/2008/layout/PictureStrips"/>
    <dgm:cxn modelId="{B9D412E6-A296-45CE-84F3-D19B07DF4B83}" type="presParOf" srcId="{9E029134-162C-442E-A062-F55ADB999C33}" destId="{09DCF082-D387-4036-A517-A57508B9F296}" srcOrd="6" destOrd="0" presId="urn:microsoft.com/office/officeart/2008/layout/PictureStrips"/>
    <dgm:cxn modelId="{7DBFB250-4B0B-4E50-A197-5B9BB5345142}" type="presParOf" srcId="{09DCF082-D387-4036-A517-A57508B9F296}" destId="{6F6ACCCA-7573-4F27-BB76-D1BFA52EAEE3}" srcOrd="0" destOrd="0" presId="urn:microsoft.com/office/officeart/2008/layout/PictureStrips"/>
    <dgm:cxn modelId="{672E00A3-C2C6-495E-8369-880A98CAFD9D}" type="presParOf" srcId="{09DCF082-D387-4036-A517-A57508B9F296}" destId="{F94043AE-FBAE-4418-8D10-10B1481C95AF}" srcOrd="1" destOrd="0" presId="urn:microsoft.com/office/officeart/2008/layout/PictureStrips"/>
    <dgm:cxn modelId="{D1D77498-1019-4856-A6DB-A96195DDFCC3}" type="presParOf" srcId="{9E029134-162C-442E-A062-F55ADB999C33}" destId="{2F838AD4-66C5-4737-8D8D-66F3281C6FE1}" srcOrd="7" destOrd="0" presId="urn:microsoft.com/office/officeart/2008/layout/PictureStrips"/>
    <dgm:cxn modelId="{10910D30-3522-45C6-91E4-A02AA954EC99}" type="presParOf" srcId="{9E029134-162C-442E-A062-F55ADB999C33}" destId="{0F749A16-F5F6-45E8-9E08-2382EA901724}" srcOrd="8" destOrd="0" presId="urn:microsoft.com/office/officeart/2008/layout/PictureStrips"/>
    <dgm:cxn modelId="{FEF26C54-8E02-4399-AB4F-F789559D1F64}" type="presParOf" srcId="{0F749A16-F5F6-45E8-9E08-2382EA901724}" destId="{610D24CD-EC64-4585-8806-7B24163BBCA5}" srcOrd="0" destOrd="0" presId="urn:microsoft.com/office/officeart/2008/layout/PictureStrips"/>
    <dgm:cxn modelId="{4AE9EF68-2526-4F4D-BA5B-4613D552521D}" type="presParOf" srcId="{0F749A16-F5F6-45E8-9E08-2382EA901724}" destId="{1D377189-38FA-44FB-9886-A25D865375A4}" srcOrd="1" destOrd="0" presId="urn:microsoft.com/office/officeart/2008/layout/PictureStrips"/>
    <dgm:cxn modelId="{AFC58649-DB89-47CF-9702-8B1C53B2ED80}" type="presParOf" srcId="{9E029134-162C-442E-A062-F55ADB999C33}" destId="{D0690CA7-5AC0-41CF-B946-24781BCFD1A5}" srcOrd="9" destOrd="0" presId="urn:microsoft.com/office/officeart/2008/layout/PictureStrips"/>
    <dgm:cxn modelId="{F7C9CD2F-5093-4DFB-A047-FF51E0A33628}" type="presParOf" srcId="{9E029134-162C-442E-A062-F55ADB999C33}" destId="{B7B3EDE5-7630-4030-822E-F5E4C9706E85}" srcOrd="10" destOrd="0" presId="urn:microsoft.com/office/officeart/2008/layout/PictureStrips"/>
    <dgm:cxn modelId="{E96E05F6-3CA1-4133-AF1D-9DFCEC665726}" type="presParOf" srcId="{B7B3EDE5-7630-4030-822E-F5E4C9706E85}" destId="{4F50CB91-2850-4662-936D-F5CF85EB32D2}" srcOrd="0" destOrd="0" presId="urn:microsoft.com/office/officeart/2008/layout/PictureStrips"/>
    <dgm:cxn modelId="{8DF2C355-664F-4BFC-BD61-D5120588F866}" type="presParOf" srcId="{B7B3EDE5-7630-4030-822E-F5E4C9706E85}" destId="{82E38FB2-A96C-4D7A-A866-6D7BE57189A0}" srcOrd="1" destOrd="0" presId="urn:microsoft.com/office/officeart/2008/layout/PictureStrips"/>
    <dgm:cxn modelId="{53AB03C0-7C9A-43F5-9A57-3BCA16D37C37}" type="presParOf" srcId="{9E029134-162C-442E-A062-F55ADB999C33}" destId="{FFADA039-4E63-4656-B69A-9CDE6DF7D22E}" srcOrd="11" destOrd="0" presId="urn:microsoft.com/office/officeart/2008/layout/PictureStrips"/>
    <dgm:cxn modelId="{2EC10179-E867-4D93-87B4-15ED06DD6322}" type="presParOf" srcId="{9E029134-162C-442E-A062-F55ADB999C33}" destId="{617E62FE-8B7F-4345-A007-B8285279A613}" srcOrd="12" destOrd="0" presId="urn:microsoft.com/office/officeart/2008/layout/PictureStrips"/>
    <dgm:cxn modelId="{FD0CCC3D-BFAD-4F2B-A945-EB7F3EBDCB59}" type="presParOf" srcId="{617E62FE-8B7F-4345-A007-B8285279A613}" destId="{9C5C0C8B-F255-4694-B3C6-8BE7DBC5F7E5}" srcOrd="0" destOrd="0" presId="urn:microsoft.com/office/officeart/2008/layout/PictureStrips"/>
    <dgm:cxn modelId="{3A9AEC66-7AF7-4D2D-AAE8-C25797F7276D}" type="presParOf" srcId="{617E62FE-8B7F-4345-A007-B8285279A613}" destId="{A9E14B50-194E-4A93-B9D9-20BB56D81973}" srcOrd="1" destOrd="0" presId="urn:microsoft.com/office/officeart/2008/layout/PictureStrips"/>
    <dgm:cxn modelId="{20D9DD8E-B7CE-4E05-B6C6-01D4989F07D5}" type="presParOf" srcId="{9E029134-162C-442E-A062-F55ADB999C33}" destId="{CC5C64CB-AB52-41A1-B231-D8699C0C625F}" srcOrd="13" destOrd="0" presId="urn:microsoft.com/office/officeart/2008/layout/PictureStrips"/>
    <dgm:cxn modelId="{35039043-A533-4720-BB7F-C460DCA7D657}" type="presParOf" srcId="{9E029134-162C-442E-A062-F55ADB999C33}" destId="{F8E94CFA-B945-48E5-BE10-370DD69F16A4}" srcOrd="14" destOrd="0" presId="urn:microsoft.com/office/officeart/2008/layout/PictureStrips"/>
    <dgm:cxn modelId="{106D63AB-6554-4EE5-B20B-F882C2638CB4}" type="presParOf" srcId="{F8E94CFA-B945-48E5-BE10-370DD69F16A4}" destId="{411BB13E-A3FD-42F9-8D3A-DD2DDC4A3516}" srcOrd="0" destOrd="0" presId="urn:microsoft.com/office/officeart/2008/layout/PictureStrips"/>
    <dgm:cxn modelId="{3E25FD46-473F-4FB6-AB2E-3B7A7346BC45}" type="presParOf" srcId="{F8E94CFA-B945-48E5-BE10-370DD69F16A4}" destId="{70C2EA1E-D7DB-4E74-806D-4590DBE781A3}" srcOrd="1" destOrd="0" presId="urn:microsoft.com/office/officeart/2008/layout/PictureStrips"/>
    <dgm:cxn modelId="{C944E185-E7DF-4138-B2BF-33A7B333BE04}" type="presParOf" srcId="{9E029134-162C-442E-A062-F55ADB999C33}" destId="{B6819F3B-727A-4EDF-BC16-FDFFBB563868}" srcOrd="15" destOrd="0" presId="urn:microsoft.com/office/officeart/2008/layout/PictureStrips"/>
    <dgm:cxn modelId="{5CCD3FBD-314C-465D-8B61-A00030FAE477}" type="presParOf" srcId="{9E029134-162C-442E-A062-F55ADB999C33}" destId="{BB272E9F-26C5-4655-93E5-F3616BF119CC}" srcOrd="16" destOrd="0" presId="urn:microsoft.com/office/officeart/2008/layout/PictureStrips"/>
    <dgm:cxn modelId="{ADB73611-D87D-4961-AF0B-84FCBFD2E159}" type="presParOf" srcId="{BB272E9F-26C5-4655-93E5-F3616BF119CC}" destId="{E0757731-3698-433B-8E7C-2EB749869931}" srcOrd="0" destOrd="0" presId="urn:microsoft.com/office/officeart/2008/layout/PictureStrips"/>
    <dgm:cxn modelId="{CCEA2AF0-B9E9-427C-A68C-53DC136B0E78}" type="presParOf" srcId="{BB272E9F-26C5-4655-93E5-F3616BF119CC}" destId="{139FD9EA-3509-4D4C-98D4-BC741BA871D8}" srcOrd="1" destOrd="0" presId="urn:microsoft.com/office/officeart/2008/layout/PictureStrips"/>
    <dgm:cxn modelId="{7731469D-1211-4AD1-889F-52AE81154645}" type="presParOf" srcId="{9E029134-162C-442E-A062-F55ADB999C33}" destId="{979B97D2-0F97-437F-8686-ABD1B910F38F}" srcOrd="17" destOrd="0" presId="urn:microsoft.com/office/officeart/2008/layout/PictureStrips"/>
    <dgm:cxn modelId="{98D68C5D-2074-4340-AD07-2E8B5038A5D7}" type="presParOf" srcId="{9E029134-162C-442E-A062-F55ADB999C33}" destId="{0216C3D0-FCC6-4B0C-AA10-7E78E85A1DE2}" srcOrd="18" destOrd="0" presId="urn:microsoft.com/office/officeart/2008/layout/PictureStrips"/>
    <dgm:cxn modelId="{C1F7E602-9A9D-4C97-A316-CA3008DBFD77}" type="presParOf" srcId="{0216C3D0-FCC6-4B0C-AA10-7E78E85A1DE2}" destId="{22C56DC3-2158-416C-A2CA-0A41276F6E72}" srcOrd="0" destOrd="0" presId="urn:microsoft.com/office/officeart/2008/layout/PictureStrips"/>
    <dgm:cxn modelId="{2C851341-6F00-423D-B2E9-FE6EB56C5F36}" type="presParOf" srcId="{0216C3D0-FCC6-4B0C-AA10-7E78E85A1DE2}" destId="{763F0339-AF8A-4C55-81EF-EEBFD25A83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D609C-F894-4686-8594-F633FD78C201}">
      <dsp:nvSpPr>
        <dsp:cNvPr id="0" name=""/>
        <dsp:cNvSpPr/>
      </dsp:nvSpPr>
      <dsp:spPr>
        <a:xfrm>
          <a:off x="109966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err="1" smtClean="0"/>
            <a:t>Coordination</a:t>
          </a:r>
          <a:r>
            <a:rPr lang="nl-BE" sz="1500" kern="1200" dirty="0" smtClean="0"/>
            <a:t> of digital </a:t>
          </a:r>
          <a:r>
            <a:rPr lang="nl-BE" sz="1500" kern="1200" dirty="0" err="1" smtClean="0"/>
            <a:t>subprocesses</a:t>
          </a:r>
          <a:endParaRPr lang="nl-BE" sz="1500" kern="1200" dirty="0"/>
        </a:p>
      </dsp:txBody>
      <dsp:txXfrm>
        <a:off x="109966" y="606788"/>
        <a:ext cx="2530602" cy="790813"/>
      </dsp:txXfrm>
    </dsp:sp>
    <dsp:sp modelId="{8B00EC11-24E0-4E0C-8101-DB576F31F9D2}">
      <dsp:nvSpPr>
        <dsp:cNvPr id="0" name=""/>
        <dsp:cNvSpPr/>
      </dsp:nvSpPr>
      <dsp:spPr>
        <a:xfrm>
          <a:off x="4524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E0183-4578-4303-9373-BBB0DAF179FE}">
      <dsp:nvSpPr>
        <dsp:cNvPr id="0" name=""/>
        <dsp:cNvSpPr/>
      </dsp:nvSpPr>
      <dsp:spPr>
        <a:xfrm>
          <a:off x="2902219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smtClean="0"/>
            <a:t>Portal</a:t>
          </a:r>
          <a:endParaRPr lang="nl-BE" sz="1500" kern="1200" dirty="0"/>
        </a:p>
      </dsp:txBody>
      <dsp:txXfrm>
        <a:off x="2902219" y="606788"/>
        <a:ext cx="2530602" cy="790813"/>
      </dsp:txXfrm>
    </dsp:sp>
    <dsp:sp modelId="{17BB8C5E-ACC5-4AEA-AC3B-15C53CC548C0}">
      <dsp:nvSpPr>
        <dsp:cNvPr id="0" name=""/>
        <dsp:cNvSpPr/>
      </dsp:nvSpPr>
      <dsp:spPr>
        <a:xfrm>
          <a:off x="2796778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DD086-89E5-4CD9-B1D2-0E7FF2C522A2}">
      <dsp:nvSpPr>
        <dsp:cNvPr id="0" name=""/>
        <dsp:cNvSpPr/>
      </dsp:nvSpPr>
      <dsp:spPr>
        <a:xfrm>
          <a:off x="5694473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err="1" smtClean="0"/>
            <a:t>Integrated</a:t>
          </a:r>
          <a:r>
            <a:rPr lang="nl-BE" sz="1500" kern="1200" dirty="0" smtClean="0"/>
            <a:t> user and </a:t>
          </a:r>
          <a:r>
            <a:rPr lang="nl-BE" sz="1500" kern="1200" dirty="0" err="1" smtClean="0"/>
            <a:t>access</a:t>
          </a:r>
          <a:r>
            <a:rPr lang="nl-BE" sz="1500" kern="1200" dirty="0" smtClean="0"/>
            <a:t> management</a:t>
          </a:r>
          <a:endParaRPr lang="nl-BE" sz="1500" kern="1200" dirty="0"/>
        </a:p>
      </dsp:txBody>
      <dsp:txXfrm>
        <a:off x="5694473" y="606788"/>
        <a:ext cx="2530602" cy="790813"/>
      </dsp:txXfrm>
    </dsp:sp>
    <dsp:sp modelId="{DEDE190B-7605-44A7-B19B-482157C4ED09}">
      <dsp:nvSpPr>
        <dsp:cNvPr id="0" name=""/>
        <dsp:cNvSpPr/>
      </dsp:nvSpPr>
      <dsp:spPr>
        <a:xfrm>
          <a:off x="5589031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ACCCA-7573-4F27-BB76-D1BFA52EAEE3}">
      <dsp:nvSpPr>
        <dsp:cNvPr id="0" name=""/>
        <dsp:cNvSpPr/>
      </dsp:nvSpPr>
      <dsp:spPr>
        <a:xfrm>
          <a:off x="109966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smtClean="0"/>
            <a:t>Management of </a:t>
          </a:r>
          <a:r>
            <a:rPr sz="1500" kern="1200" dirty="0" smtClean="0"/>
            <a:t>logs</a:t>
          </a:r>
          <a:endParaRPr lang="nl-BE" sz="1500" kern="1200" dirty="0"/>
        </a:p>
      </dsp:txBody>
      <dsp:txXfrm>
        <a:off x="109966" y="1602334"/>
        <a:ext cx="2530602" cy="790813"/>
      </dsp:txXfrm>
    </dsp:sp>
    <dsp:sp modelId="{F94043AE-FBAE-4418-8D10-10B1481C95AF}">
      <dsp:nvSpPr>
        <dsp:cNvPr id="0" name=""/>
        <dsp:cNvSpPr/>
      </dsp:nvSpPr>
      <dsp:spPr>
        <a:xfrm>
          <a:off x="4524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D24CD-EC64-4585-8806-7B24163BBCA5}">
      <dsp:nvSpPr>
        <dsp:cNvPr id="0" name=""/>
        <dsp:cNvSpPr/>
      </dsp:nvSpPr>
      <dsp:spPr>
        <a:xfrm>
          <a:off x="2902219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smtClean="0"/>
            <a:t>System </a:t>
          </a:r>
          <a:r>
            <a:rPr lang="nl-BE" sz="1500" kern="1200" dirty="0" err="1" smtClean="0"/>
            <a:t>for</a:t>
          </a:r>
          <a:r>
            <a:rPr lang="nl-BE" sz="1500" kern="1200" dirty="0" smtClean="0"/>
            <a:t> </a:t>
          </a:r>
          <a:r>
            <a:rPr sz="1500" kern="1200" smtClean="0"/>
            <a:t>end-to-end </a:t>
          </a:r>
          <a:r>
            <a:rPr lang="nl-BE" sz="1500" kern="1200" dirty="0" err="1" smtClean="0"/>
            <a:t>encryption</a:t>
          </a:r>
          <a:endParaRPr lang="nl-BE" sz="1500" kern="1200" dirty="0"/>
        </a:p>
      </dsp:txBody>
      <dsp:txXfrm>
        <a:off x="2902219" y="1602334"/>
        <a:ext cx="2530602" cy="790813"/>
      </dsp:txXfrm>
    </dsp:sp>
    <dsp:sp modelId="{1D377189-38FA-44FB-9886-A25D865375A4}">
      <dsp:nvSpPr>
        <dsp:cNvPr id="0" name=""/>
        <dsp:cNvSpPr/>
      </dsp:nvSpPr>
      <dsp:spPr>
        <a:xfrm>
          <a:off x="2796778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0CB91-2850-4662-936D-F5CF85EB32D2}">
      <dsp:nvSpPr>
        <dsp:cNvPr id="0" name=""/>
        <dsp:cNvSpPr/>
      </dsp:nvSpPr>
      <dsp:spPr>
        <a:xfrm>
          <a:off x="5694473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>
              <a:solidFill>
                <a:srgbClr val="3E6E5A"/>
              </a:solidFill>
            </a:rPr>
            <a:t>eHealth</a:t>
          </a:r>
          <a:r>
            <a:rPr sz="1500" kern="1200" dirty="0"/>
            <a:t>Box</a:t>
          </a:r>
          <a:endParaRPr lang="nl-BE" sz="1500" kern="1200" dirty="0"/>
        </a:p>
      </dsp:txBody>
      <dsp:txXfrm>
        <a:off x="5694473" y="1602334"/>
        <a:ext cx="2530602" cy="790813"/>
      </dsp:txXfrm>
    </dsp:sp>
    <dsp:sp modelId="{82E38FB2-A96C-4D7A-A866-6D7BE57189A0}">
      <dsp:nvSpPr>
        <dsp:cNvPr id="0" name=""/>
        <dsp:cNvSpPr/>
      </dsp:nvSpPr>
      <dsp:spPr>
        <a:xfrm>
          <a:off x="5589031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C0C8B-F255-4694-B3C6-8BE7DBC5F7E5}">
      <dsp:nvSpPr>
        <dsp:cNvPr id="0" name=""/>
        <dsp:cNvSpPr/>
      </dsp:nvSpPr>
      <dsp:spPr>
        <a:xfrm>
          <a:off x="109966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Timestamping</a:t>
          </a:r>
          <a:endParaRPr lang="nl-BE" sz="1500" kern="1200" dirty="0"/>
        </a:p>
      </dsp:txBody>
      <dsp:txXfrm>
        <a:off x="109966" y="2597880"/>
        <a:ext cx="2530602" cy="790813"/>
      </dsp:txXfrm>
    </dsp:sp>
    <dsp:sp modelId="{A9E14B50-194E-4A93-B9D9-20BB56D81973}">
      <dsp:nvSpPr>
        <dsp:cNvPr id="0" name=""/>
        <dsp:cNvSpPr/>
      </dsp:nvSpPr>
      <dsp:spPr>
        <a:xfrm>
          <a:off x="4524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BB13E-A3FD-42F9-8D3A-DD2DDC4A3516}">
      <dsp:nvSpPr>
        <dsp:cNvPr id="0" name=""/>
        <dsp:cNvSpPr/>
      </dsp:nvSpPr>
      <dsp:spPr>
        <a:xfrm>
          <a:off x="2902219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err="1" smtClean="0"/>
            <a:t>Encryption</a:t>
          </a:r>
          <a:r>
            <a:rPr lang="nl-BE" sz="1500" kern="1200" dirty="0" smtClean="0"/>
            <a:t> </a:t>
          </a:r>
          <a:r>
            <a:rPr lang="nl-BE" sz="1500" kern="1200" dirty="0" err="1" smtClean="0"/>
            <a:t>and</a:t>
          </a:r>
          <a:r>
            <a:rPr lang="nl-BE" sz="1500" kern="1200" dirty="0" smtClean="0"/>
            <a:t> </a:t>
          </a:r>
          <a:r>
            <a:rPr lang="nl-BE" sz="1500" kern="1200" dirty="0" err="1" smtClean="0"/>
            <a:t>anonymization</a:t>
          </a:r>
          <a:endParaRPr lang="nl-BE" sz="1500" kern="1200" dirty="0"/>
        </a:p>
      </dsp:txBody>
      <dsp:txXfrm>
        <a:off x="2902219" y="2597880"/>
        <a:ext cx="2530602" cy="790813"/>
      </dsp:txXfrm>
    </dsp:sp>
    <dsp:sp modelId="{70C2EA1E-D7DB-4E74-806D-4590DBE781A3}">
      <dsp:nvSpPr>
        <dsp:cNvPr id="0" name=""/>
        <dsp:cNvSpPr/>
      </dsp:nvSpPr>
      <dsp:spPr>
        <a:xfrm>
          <a:off x="2796778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57731-3698-433B-8E7C-2EB749869931}">
      <dsp:nvSpPr>
        <dsp:cNvPr id="0" name=""/>
        <dsp:cNvSpPr/>
      </dsp:nvSpPr>
      <dsp:spPr>
        <a:xfrm>
          <a:off x="5694473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err="1" smtClean="0"/>
            <a:t>Consultation</a:t>
          </a:r>
          <a:r>
            <a:rPr lang="nl-BE" sz="1500" kern="1200" dirty="0" smtClean="0"/>
            <a:t> of the National Register and the CBSS Registers</a:t>
          </a:r>
          <a:endParaRPr lang="nl-BE" sz="1500" kern="1200" dirty="0"/>
        </a:p>
      </dsp:txBody>
      <dsp:txXfrm>
        <a:off x="5694473" y="2597880"/>
        <a:ext cx="2530602" cy="790813"/>
      </dsp:txXfrm>
    </dsp:sp>
    <dsp:sp modelId="{139FD9EA-3509-4D4C-98D4-BC741BA871D8}">
      <dsp:nvSpPr>
        <dsp:cNvPr id="0" name=""/>
        <dsp:cNvSpPr/>
      </dsp:nvSpPr>
      <dsp:spPr>
        <a:xfrm>
          <a:off x="5589031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56DC3-2158-416C-A2CA-0A41276F6E72}">
      <dsp:nvSpPr>
        <dsp:cNvPr id="0" name=""/>
        <dsp:cNvSpPr/>
      </dsp:nvSpPr>
      <dsp:spPr>
        <a:xfrm>
          <a:off x="2902219" y="3593426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err="1" smtClean="0"/>
            <a:t>Reference</a:t>
          </a:r>
          <a:r>
            <a:rPr lang="nl-BE" sz="1500" kern="1200" dirty="0" smtClean="0"/>
            <a:t> directory </a:t>
          </a:r>
          <a:r>
            <a:rPr sz="1500" kern="1200" smtClean="0"/>
            <a:t>(metahub</a:t>
          </a:r>
          <a:r>
            <a:rPr sz="1500" kern="1200"/>
            <a:t>)</a:t>
          </a:r>
          <a:endParaRPr lang="nl-BE" sz="1500" kern="1200" dirty="0"/>
        </a:p>
      </dsp:txBody>
      <dsp:txXfrm>
        <a:off x="2902219" y="3593426"/>
        <a:ext cx="2530602" cy="790813"/>
      </dsp:txXfrm>
    </dsp:sp>
    <dsp:sp modelId="{763F0339-AF8A-4C55-81EF-EEBFD25A8379}">
      <dsp:nvSpPr>
        <dsp:cNvPr id="0" name=""/>
        <dsp:cNvSpPr/>
      </dsp:nvSpPr>
      <dsp:spPr>
        <a:xfrm>
          <a:off x="2796778" y="3479197"/>
          <a:ext cx="553569" cy="830353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0CDFC-4227-4C65-BFFE-606B768D4FEF}" type="datetimeFigureOut">
              <a:rPr lang="fr-BE" smtClean="0"/>
              <a:t>6/12/2018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DF498-6B22-4C23-B9DE-FBD91F7FCCA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039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FA2C57-6F2A-4A75-B143-BC40857E40EC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l-BE" alt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82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0354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8750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66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7483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52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5134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1003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6693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669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7194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26736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6371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6108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62674-ADB2-42D4-B8E9-13688C3B98A9}" type="slidenum">
              <a:rPr lang="en-US" smtClean="0"/>
              <a:pPr>
                <a:defRPr/>
              </a:pPr>
              <a:t>22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837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542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12860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10426346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10473379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24195245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22017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393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85366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03228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32904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32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27352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87489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34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08100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76650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36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8421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37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41110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655165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75355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908633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384247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215977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44993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43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57027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2426033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45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64922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46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57607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47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58497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48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62261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49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69173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83976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39800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11307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28986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49390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200639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807346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56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86098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374BF-2A30-4511-BF77-A6388C3A86F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612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58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43131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59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3167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5483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60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94768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61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619214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A5E5B-C0C3-450B-8652-69FC7FF54518}" type="slidenum">
              <a:rPr lang="fr-BE" smtClean="0"/>
              <a:t>62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709548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63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959918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64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161461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65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425753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66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103660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67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708391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68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856833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69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8069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00877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70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466191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71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0839715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72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849952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73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458343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74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998081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75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437315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021076-4BFF-411B-B7F4-15E703EEE8EA}" type="slidenum">
              <a:rPr lang="nl-NL" altLang="en-US" sz="1300" b="0" smtClean="0"/>
              <a:pPr/>
              <a:t>76</a:t>
            </a:fld>
            <a:endParaRPr lang="nl-NL" altLang="en-US" sz="1300" b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</p:spPr>
        <p:txBody>
          <a:bodyPr/>
          <a:lstStyle/>
          <a:p>
            <a:pPr eaLnBrk="1" hangingPunct="1"/>
            <a:endParaRPr lang="fr-BE" altLang="en-US" smtClean="0"/>
          </a:p>
        </p:txBody>
      </p:sp>
    </p:spTree>
    <p:extLst>
      <p:ext uri="{BB962C8B-B14F-4D97-AF65-F5344CB8AC3E}">
        <p14:creationId xmlns:p14="http://schemas.microsoft.com/office/powerpoint/2010/main" val="363026407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77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026886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44DA22-75FB-4E11-B454-DD080F4D5A51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78</a:t>
            </a:fld>
            <a:endParaRPr lang="nl-BE" alt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46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39465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696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5338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B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4165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C9F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85088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75300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0912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1646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4334"/>
            <a:ext cx="4040188" cy="447498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51646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4334"/>
            <a:ext cx="4041775" cy="447498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66617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11599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48751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19130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14084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8"/>
          <p:cNvCxnSpPr/>
          <p:nvPr/>
        </p:nvCxnSpPr>
        <p:spPr>
          <a:xfrm>
            <a:off x="685800" y="4005263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4279900" y="3619500"/>
            <a:ext cx="4268788" cy="2800350"/>
            <a:chOff x="4406900" y="2676525"/>
            <a:chExt cx="4268788" cy="2801603"/>
          </a:xfrm>
        </p:grpSpPr>
        <p:pic>
          <p:nvPicPr>
            <p:cNvPr id="5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600" dirty="0" smtClean="0"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dirty="0" smtClean="0"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dirty="0" smtClean="0">
                  <a:cs typeface="Arial" pitchFamily="34" charset="0"/>
                  <a:sym typeface="Arial" pitchFamily="34" charset="0"/>
                </a:rPr>
                <a:t>http://www.ksz.fgov.be</a:t>
              </a:r>
            </a:p>
            <a:p>
              <a:pPr>
                <a:defRPr/>
              </a:pPr>
              <a:r>
                <a:rPr lang="fr-BE" altLang="en-US" sz="1600" dirty="0" smtClean="0">
                  <a:cs typeface="Arial" pitchFamily="34" charset="0"/>
                  <a:sym typeface="Arial" pitchFamily="34" charset="0"/>
                </a:rPr>
                <a:t>http://www.frankrobben.be</a:t>
              </a:r>
              <a:endParaRPr lang="fr-BE" altLang="en-US" sz="1600" dirty="0" smtClean="0"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1815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06/12/2018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47161507-E980-4A7F-B183-41CB67DCE9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9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0644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536343"/>
            <a:ext cx="836561" cy="216000"/>
          </a:xfrm>
          <a:prstGeom prst="rect">
            <a:avLst/>
          </a:prstGeom>
        </p:spPr>
        <p:txBody>
          <a:bodyPr/>
          <a:lstStyle/>
          <a:p>
            <a:r>
              <a:rPr lang="nl-BE" smtClean="0"/>
              <a:t>06/12/2018</a:t>
            </a:r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9340" y="6536343"/>
            <a:ext cx="7407075" cy="216000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4569" y="6536343"/>
            <a:ext cx="481642" cy="216000"/>
          </a:xfrm>
          <a:prstGeom prst="rect">
            <a:avLst/>
          </a:prstGeom>
        </p:spPr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95536" y="1052736"/>
            <a:ext cx="8748464" cy="54726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6149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07C9-B738-4C11-AFA9-BD1507329A9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5070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07C9-B738-4C11-AFA9-BD1507329A9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7045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07C9-B738-4C11-AFA9-BD1507329A9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8791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07C9-B738-4C11-AFA9-BD1507329A9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9157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07C9-B738-4C11-AFA9-BD1507329A9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2215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07C9-B738-4C11-AFA9-BD1507329A9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441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07C9-B738-4C11-AFA9-BD1507329A9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3368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07C9-B738-4C11-AFA9-BD1507329A9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4837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07C9-B738-4C11-AFA9-BD1507329A9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2410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17783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07C9-B738-4C11-AFA9-BD1507329A9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6586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07C9-B738-4C11-AFA9-BD1507329A9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276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32859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32859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103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5793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46908"/>
            <a:ext cx="4040188" cy="46624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95793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46908"/>
            <a:ext cx="4041775" cy="46624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3176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2530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5064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2277889" cy="90872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6632"/>
            <a:ext cx="5111750" cy="60095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7471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0516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0" r="83862" b="91999"/>
          <a:stretch/>
        </p:blipFill>
        <p:spPr>
          <a:xfrm>
            <a:off x="7524328" y="6281936"/>
            <a:ext cx="1475656" cy="576064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17760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77C9F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34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22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77C9F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50" b="92280"/>
          <a:stretch/>
        </p:blipFill>
        <p:spPr>
          <a:xfrm>
            <a:off x="6804248" y="6326659"/>
            <a:ext cx="2016224" cy="5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7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1" r:id="rId10"/>
    <p:sldLayoutId id="2147483694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06/12/2018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307C9-B738-4C11-AFA9-BD1507329A9F}" type="slidenum">
              <a:rPr lang="fr-BE" smtClean="0"/>
              <a:t>‹#›</a:t>
            </a:fld>
            <a:endParaRPr lang="fr-B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380246"/>
            <a:ext cx="792423" cy="31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7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gif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us.ehealth.fgov.be/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us.ehealth.fgov.be/fr/pharmaciens/business-continuity/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us.ehealth.fgov.be/fr/medecins-generalistes/business-continuity/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us.ehealth.fgov.be/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6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>
            <a:normAutofit/>
          </a:bodyPr>
          <a:lstStyle/>
          <a:p>
            <a:r>
              <a:rPr lang="en-GB" sz="4000" noProof="0" dirty="0" smtClean="0">
                <a:solidFill>
                  <a:srgbClr val="77C9F2"/>
                </a:solidFill>
              </a:rPr>
              <a:t>Implementing meaningful use</a:t>
            </a:r>
            <a:br>
              <a:rPr lang="en-GB" sz="4000" noProof="0" dirty="0" smtClean="0">
                <a:solidFill>
                  <a:srgbClr val="77C9F2"/>
                </a:solidFill>
              </a:rPr>
            </a:br>
            <a:r>
              <a:rPr lang="en-GB" sz="4000" noProof="0" dirty="0" smtClean="0">
                <a:solidFill>
                  <a:srgbClr val="77C9F2"/>
                </a:solidFill>
              </a:rPr>
              <a:t>of ICT and digital devices</a:t>
            </a:r>
            <a:br>
              <a:rPr lang="en-GB" sz="4000" noProof="0" dirty="0" smtClean="0">
                <a:solidFill>
                  <a:srgbClr val="77C9F2"/>
                </a:solidFill>
              </a:rPr>
            </a:br>
            <a:r>
              <a:rPr lang="en-GB" sz="4000" noProof="0" dirty="0" smtClean="0">
                <a:solidFill>
                  <a:srgbClr val="77C9F2"/>
                </a:solidFill>
              </a:rPr>
              <a:t>in Belgian health care</a:t>
            </a:r>
            <a:endParaRPr lang="en-GB" sz="4000" noProof="0" dirty="0">
              <a:solidFill>
                <a:srgbClr val="77C9F2"/>
              </a:solidFill>
            </a:endParaRPr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4279900" y="3429000"/>
            <a:ext cx="4268788" cy="2800350"/>
            <a:chOff x="4406900" y="2676525"/>
            <a:chExt cx="4268788" cy="280160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j-lt"/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600" dirty="0" smtClean="0">
                <a:latin typeface="+mj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j-lt"/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dirty="0" smtClean="0">
                <a:latin typeface="+mj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j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j-lt"/>
                  <a:cs typeface="Arial" pitchFamily="34" charset="0"/>
                  <a:sym typeface="Arial" pitchFamily="34" charset="0"/>
                </a:rPr>
                <a:t>https://www.ksz.fgov.be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j-lt"/>
                  <a:cs typeface="Arial" pitchFamily="34" charset="0"/>
                  <a:sym typeface="Arial" pitchFamily="34" charset="0"/>
                </a:rPr>
                <a:t>https://www.frankrobben.be</a:t>
              </a:r>
              <a:endParaRPr lang="fr-BE" altLang="en-US" sz="1600" dirty="0" smtClean="0"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78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1: GMF = EMF =&gt; </a:t>
            </a:r>
            <a:r>
              <a:rPr lang="en-GB" noProof="0" dirty="0" err="1" smtClean="0"/>
              <a:t>SumEHR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Each patient is entitled to having a </a:t>
            </a:r>
            <a:r>
              <a:rPr lang="en-GB" noProof="0" dirty="0" err="1" smtClean="0"/>
              <a:t>SumEHR</a:t>
            </a:r>
            <a:r>
              <a:rPr lang="en-GB" noProof="0" dirty="0" smtClean="0"/>
              <a:t>, if desired</a:t>
            </a:r>
          </a:p>
          <a:p>
            <a:endParaRPr lang="en-GB" noProof="0" dirty="0" smtClean="0"/>
          </a:p>
          <a:p>
            <a:r>
              <a:rPr lang="en-GB" noProof="0" dirty="0" smtClean="0"/>
              <a:t>The information in the </a:t>
            </a:r>
            <a:r>
              <a:rPr lang="en-GB" noProof="0" dirty="0" err="1" smtClean="0"/>
              <a:t>SumEHR</a:t>
            </a:r>
            <a:r>
              <a:rPr lang="en-GB" noProof="0" dirty="0" smtClean="0"/>
              <a:t> is, with the patient’s consent, accessible to any physician having a therapeutic relation with the patient, and to the patient himself</a:t>
            </a:r>
          </a:p>
          <a:p>
            <a:endParaRPr lang="en-GB" noProof="0" dirty="0" smtClean="0"/>
          </a:p>
          <a:p>
            <a:r>
              <a:rPr lang="en-GB" noProof="0" dirty="0" smtClean="0"/>
              <a:t>Use of the </a:t>
            </a:r>
            <a:r>
              <a:rPr lang="en-GB" noProof="0" dirty="0" err="1" smtClean="0"/>
              <a:t>SumEHR</a:t>
            </a:r>
            <a:r>
              <a:rPr lang="en-GB" noProof="0" dirty="0" smtClean="0"/>
              <a:t> for out-of-hours GPs and emergency departments is being prioritized</a:t>
            </a:r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10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426819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1: GMF = EMF =&gt; </a:t>
            </a:r>
            <a:r>
              <a:rPr lang="en-GB" noProof="0" dirty="0" err="1" smtClean="0"/>
              <a:t>SumEHR</a:t>
            </a:r>
            <a:endParaRPr lang="en-GB" noProof="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noProof="0" dirty="0" smtClean="0"/>
              <a:t>Number of GMF in 2017</a:t>
            </a:r>
          </a:p>
          <a:p>
            <a:endParaRPr lang="en-GB" noProof="0" dirty="0" smtClean="0"/>
          </a:p>
          <a:p>
            <a:pPr lvl="1"/>
            <a:endParaRPr lang="en-GB" altLang="en-US" noProof="0" dirty="0" smtClean="0"/>
          </a:p>
          <a:p>
            <a:pPr lvl="1"/>
            <a:endParaRPr lang="en-GB" altLang="en-US" noProof="0" dirty="0" smtClean="0"/>
          </a:p>
          <a:p>
            <a:pPr lvl="1"/>
            <a:endParaRPr lang="en-GB" altLang="en-US" noProof="0" dirty="0" smtClean="0"/>
          </a:p>
          <a:p>
            <a:pPr lvl="1"/>
            <a:endParaRPr lang="en-GB" altLang="en-US" noProof="0" dirty="0" smtClean="0"/>
          </a:p>
          <a:p>
            <a:endParaRPr lang="en-GB" altLang="en-US" noProof="0" dirty="0" smtClean="0"/>
          </a:p>
          <a:p>
            <a:endParaRPr lang="en-GB" altLang="en-US" noProof="0" dirty="0" smtClean="0"/>
          </a:p>
          <a:p>
            <a:endParaRPr lang="en-GB" altLang="en-US" noProof="0" dirty="0" smtClean="0"/>
          </a:p>
          <a:p>
            <a:endParaRPr lang="en-GB" altLang="en-US" noProof="0" dirty="0" smtClean="0"/>
          </a:p>
          <a:p>
            <a:pPr lvl="1"/>
            <a:endParaRPr lang="en-GB" altLang="en-US" noProof="0" dirty="0" smtClean="0"/>
          </a:p>
          <a:p>
            <a:endParaRPr lang="en-GB" altLang="en-US" noProof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14" y="3140968"/>
            <a:ext cx="5211166" cy="31156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01" y="1742719"/>
            <a:ext cx="7753591" cy="1297440"/>
          </a:xfrm>
          <a:prstGeom prst="rect">
            <a:avLst/>
          </a:prstGeom>
        </p:spPr>
      </p:pic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11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92911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1: GMF = EMF =&gt; </a:t>
            </a:r>
            <a:r>
              <a:rPr lang="en-GB" noProof="0" dirty="0" err="1" smtClean="0"/>
              <a:t>SumEHR</a:t>
            </a:r>
            <a:endParaRPr lang="en-GB" noProof="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en-US" noProof="0" dirty="0" smtClean="0"/>
              <a:t>Objectives </a:t>
            </a:r>
            <a:r>
              <a:rPr lang="en-GB" noProof="0" dirty="0" smtClean="0"/>
              <a:t>01/01/2020</a:t>
            </a:r>
          </a:p>
          <a:p>
            <a:pPr lvl="1"/>
            <a:r>
              <a:rPr lang="en-GB" noProof="0" dirty="0" smtClean="0"/>
              <a:t>GP’s: approval of the legal basis by The National Commission of Representatives of Physicians and Sickness Funds</a:t>
            </a:r>
          </a:p>
          <a:p>
            <a:pPr lvl="2"/>
            <a:r>
              <a:rPr lang="en-GB" noProof="0" dirty="0" smtClean="0"/>
              <a:t>every general practitioner has to use a recognized software package with the possibility to register an EMF for each patient</a:t>
            </a:r>
            <a:endParaRPr lang="en-GB" altLang="en-US" noProof="0" dirty="0" smtClean="0"/>
          </a:p>
          <a:p>
            <a:pPr lvl="1"/>
            <a:r>
              <a:rPr lang="en-GB" altLang="en-US" noProof="0" dirty="0" smtClean="0"/>
              <a:t>other health care providers</a:t>
            </a:r>
          </a:p>
          <a:p>
            <a:pPr lvl="2"/>
            <a:r>
              <a:rPr lang="en-GB" altLang="en-US" noProof="0" dirty="0" smtClean="0"/>
              <a:t>definition of the EMF</a:t>
            </a:r>
          </a:p>
          <a:p>
            <a:pPr lvl="2"/>
            <a:r>
              <a:rPr lang="en-GB" altLang="en-US" noProof="0" dirty="0" smtClean="0"/>
              <a:t>publication and update of certain information in the secure ‘health vaults’ </a:t>
            </a:r>
          </a:p>
          <a:p>
            <a:endParaRPr lang="en-GB" altLang="en-US" noProof="0" dirty="0" smtClean="0"/>
          </a:p>
          <a:p>
            <a:r>
              <a:rPr lang="en-GB" altLang="en-US" noProof="0" dirty="0" smtClean="0"/>
              <a:t>Responsible organization: National Institute for Health and Disability Insurance and </a:t>
            </a:r>
            <a:r>
              <a:rPr lang="en-GB" altLang="en-US" noProof="0" dirty="0" smtClean="0">
                <a:solidFill>
                  <a:srgbClr val="087670"/>
                </a:solidFill>
              </a:rPr>
              <a:t>eHealth</a:t>
            </a:r>
            <a:r>
              <a:rPr lang="en-GB" altLang="en-US" noProof="0" dirty="0" smtClean="0"/>
              <a:t> platform </a:t>
            </a:r>
          </a:p>
          <a:p>
            <a:pPr lvl="1"/>
            <a:endParaRPr lang="en-GB" altLang="en-US" noProof="0" dirty="0" smtClean="0"/>
          </a:p>
          <a:p>
            <a:pPr lvl="1"/>
            <a:endParaRPr lang="en-GB" altLang="en-US" noProof="0" dirty="0" smtClean="0"/>
          </a:p>
          <a:p>
            <a:pPr lvl="1"/>
            <a:endParaRPr lang="en-GB" altLang="en-US" noProof="0" dirty="0" smtClean="0"/>
          </a:p>
          <a:p>
            <a:endParaRPr lang="en-GB" altLang="en-US" noProof="0" dirty="0" smtClean="0"/>
          </a:p>
          <a:p>
            <a:endParaRPr lang="en-GB" altLang="en-US" noProof="0" dirty="0" smtClean="0"/>
          </a:p>
          <a:p>
            <a:endParaRPr lang="en-GB" altLang="en-US" noProof="0" dirty="0" smtClean="0"/>
          </a:p>
          <a:p>
            <a:endParaRPr lang="en-GB" altLang="en-US" noProof="0" dirty="0" smtClean="0"/>
          </a:p>
          <a:p>
            <a:pPr lvl="1"/>
            <a:endParaRPr lang="en-GB" altLang="en-US" noProof="0" dirty="0" smtClean="0"/>
          </a:p>
          <a:p>
            <a:endParaRPr lang="en-GB" altLang="en-US" noProof="0" dirty="0" smtClean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12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924858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2: hospital EPF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noProof="0" dirty="0" smtClean="0"/>
              <a:t>EMF </a:t>
            </a:r>
            <a:r>
              <a:rPr lang="en-GB" noProof="0" dirty="0" smtClean="0"/>
              <a:t>= electronic medical file &gt; general practitioners</a:t>
            </a:r>
          </a:p>
          <a:p>
            <a:r>
              <a:rPr lang="en-GB" b="1" noProof="0" dirty="0" smtClean="0"/>
              <a:t>EPF</a:t>
            </a:r>
            <a:r>
              <a:rPr lang="en-GB" noProof="0" dirty="0" smtClean="0"/>
              <a:t> = electronic patient file &gt; health care providers in general</a:t>
            </a:r>
          </a:p>
          <a:p>
            <a:pPr marL="0" indent="0">
              <a:buNone/>
            </a:pPr>
            <a:endParaRPr lang="en-GB" noProof="0" dirty="0" smtClean="0"/>
          </a:p>
          <a:p>
            <a:r>
              <a:rPr lang="en-GB" noProof="0" dirty="0" smtClean="0"/>
              <a:t>Integrated EPF is a tool that is necessary for</a:t>
            </a:r>
          </a:p>
          <a:p>
            <a:pPr lvl="1"/>
            <a:r>
              <a:rPr lang="en-GB" noProof="0" dirty="0" smtClean="0"/>
              <a:t>better quality / continuity in the health care sector </a:t>
            </a:r>
          </a:p>
          <a:p>
            <a:pPr lvl="1"/>
            <a:r>
              <a:rPr lang="en-GB" noProof="0" dirty="0" smtClean="0"/>
              <a:t>administrative simplification (paperless)</a:t>
            </a:r>
          </a:p>
          <a:p>
            <a:pPr lvl="1"/>
            <a:r>
              <a:rPr lang="en-GB" noProof="0" dirty="0" smtClean="0"/>
              <a:t>cost reduction (avoiding unnecessary examinations)</a:t>
            </a:r>
          </a:p>
          <a:p>
            <a:pPr lvl="1"/>
            <a:r>
              <a:rPr lang="en-GB" noProof="0" dirty="0" smtClean="0"/>
              <a:t>policy support for authorities and hospitals</a:t>
            </a:r>
          </a:p>
          <a:p>
            <a:pPr lvl="2"/>
            <a:endParaRPr lang="en-GB" noProof="0" dirty="0" smtClean="0"/>
          </a:p>
          <a:p>
            <a:pPr lvl="2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13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0942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2: hospital EPF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noProof="0" dirty="0" smtClean="0"/>
              <a:t>Integrated EPF has to contain (para-)medically relevant data on a patient (consultation, hospitalization, emergency admission), that is accessible everywhere (intramural and extramural) and at any time</a:t>
            </a:r>
          </a:p>
          <a:p>
            <a:r>
              <a:rPr lang="en-GB" noProof="0" dirty="0" smtClean="0"/>
              <a:t>Integrated EPF = interoperable system with </a:t>
            </a:r>
          </a:p>
          <a:p>
            <a:pPr lvl="1"/>
            <a:r>
              <a:rPr lang="en-GB" noProof="0" dirty="0" smtClean="0"/>
              <a:t>clinical data on patients </a:t>
            </a:r>
          </a:p>
          <a:p>
            <a:pPr lvl="1"/>
            <a:r>
              <a:rPr lang="en-GB" noProof="0" dirty="0" smtClean="0"/>
              <a:t>health care data on patients (medical, nursing) </a:t>
            </a:r>
          </a:p>
          <a:p>
            <a:pPr lvl="1"/>
            <a:r>
              <a:rPr lang="en-GB" noProof="0" dirty="0" smtClean="0"/>
              <a:t>data on invoicing, pricing, reimbursement  </a:t>
            </a:r>
          </a:p>
          <a:p>
            <a:pPr lvl="1"/>
            <a:r>
              <a:rPr lang="en-GB" noProof="0" dirty="0" smtClean="0"/>
              <a:t>administrative data</a:t>
            </a:r>
          </a:p>
          <a:p>
            <a:pPr lvl="1"/>
            <a:r>
              <a:rPr lang="en-GB" noProof="0" dirty="0" smtClean="0"/>
              <a:t>management of the planning of consultations, the operation </a:t>
            </a:r>
            <a:r>
              <a:rPr lang="en-GB" noProof="0" dirty="0" smtClean="0"/>
              <a:t>theatre, </a:t>
            </a:r>
            <a:r>
              <a:rPr lang="en-GB" noProof="0" dirty="0" smtClean="0"/>
              <a:t>…</a:t>
            </a:r>
          </a:p>
          <a:p>
            <a:pPr lvl="1"/>
            <a:r>
              <a:rPr lang="en-GB" noProof="0" dirty="0" smtClean="0"/>
              <a:t>hotel service</a:t>
            </a:r>
          </a:p>
          <a:p>
            <a:pPr lvl="1"/>
            <a:r>
              <a:rPr lang="en-GB" noProof="0" dirty="0" err="1" smtClean="0"/>
              <a:t>etc</a:t>
            </a:r>
            <a:endParaRPr lang="en-GB" noProof="0" dirty="0" smtClean="0"/>
          </a:p>
          <a:p>
            <a:pPr lvl="2"/>
            <a:endParaRPr lang="en-GB" noProof="0" dirty="0" smtClean="0"/>
          </a:p>
          <a:p>
            <a:pPr lvl="2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14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4599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2: hospital EPF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Simplification of the previous ICT financing method in 3 parts </a:t>
            </a:r>
          </a:p>
          <a:p>
            <a:r>
              <a:rPr lang="en-GB" noProof="0" dirty="0" smtClean="0"/>
              <a:t>Phasing but rewarding early adopters</a:t>
            </a:r>
          </a:p>
          <a:p>
            <a:r>
              <a:rPr lang="en-GB" noProof="0" dirty="0" smtClean="0"/>
              <a:t>Impossible and imaginary to define the contents/categories of one single EPF for all hospitals at once (size, type of personnel, </a:t>
            </a:r>
            <a:r>
              <a:rPr lang="en-GB" noProof="0" dirty="0" err="1" smtClean="0"/>
              <a:t>etc</a:t>
            </a:r>
            <a:r>
              <a:rPr lang="en-GB" noProof="0" dirty="0" smtClean="0"/>
              <a:t>)</a:t>
            </a:r>
          </a:p>
          <a:p>
            <a:r>
              <a:rPr lang="en-GB" noProof="0" dirty="0" smtClean="0"/>
              <a:t>Working on the basis of functionalities/goals to be achieved (result commitment) </a:t>
            </a:r>
          </a:p>
          <a:p>
            <a:r>
              <a:rPr lang="en-GB" noProof="0" dirty="0" smtClean="0"/>
              <a:t>Use of </a:t>
            </a:r>
            <a:r>
              <a:rPr lang="en-GB" noProof="0" dirty="0" smtClean="0">
                <a:solidFill>
                  <a:srgbClr val="087670"/>
                </a:solidFill>
              </a:rPr>
              <a:t>eHealth</a:t>
            </a:r>
            <a:r>
              <a:rPr lang="en-GB" noProof="0" dirty="0" smtClean="0"/>
              <a:t> value added services  </a:t>
            </a:r>
          </a:p>
          <a:p>
            <a:pPr lvl="1"/>
            <a:r>
              <a:rPr lang="en-GB" noProof="0" dirty="0" smtClean="0"/>
              <a:t>Belgian Meaningful Use Criteria (BMUC)</a:t>
            </a:r>
          </a:p>
          <a:p>
            <a:pPr lvl="2"/>
            <a:endParaRPr lang="en-GB" noProof="0" dirty="0" smtClean="0"/>
          </a:p>
          <a:p>
            <a:pPr lvl="2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15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1366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2: hospital EPF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BMUC – general hospitals</a:t>
            </a:r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410703"/>
              </p:ext>
            </p:extLst>
          </p:nvPr>
        </p:nvGraphicFramePr>
        <p:xfrm>
          <a:off x="423374" y="1729661"/>
          <a:ext cx="7704856" cy="4363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5824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Functionalities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Step </a:t>
                      </a:r>
                      <a:r>
                        <a:rPr lang="nl-NL" sz="11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Step </a:t>
                      </a:r>
                      <a:r>
                        <a:rPr lang="nl-NL" sz="11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Step </a:t>
                      </a:r>
                      <a:r>
                        <a:rPr lang="nl-NL" sz="11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Step </a:t>
                      </a:r>
                      <a:r>
                        <a:rPr lang="nl-NL" sz="11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l-NL" sz="1100" dirty="0" smtClean="0">
                          <a:effectLst/>
                        </a:rPr>
                        <a:t>1. Unique </a:t>
                      </a:r>
                      <a:r>
                        <a:rPr lang="nl-NL" sz="1100" dirty="0" err="1" smtClean="0">
                          <a:effectLst/>
                        </a:rPr>
                        <a:t>patient</a:t>
                      </a:r>
                      <a:r>
                        <a:rPr lang="nl-NL" sz="1100" dirty="0" smtClean="0">
                          <a:effectLst/>
                        </a:rPr>
                        <a:t> </a:t>
                      </a:r>
                      <a:r>
                        <a:rPr lang="nl-NL" sz="1100" dirty="0" err="1" smtClean="0">
                          <a:effectLst/>
                        </a:rPr>
                        <a:t>identification</a:t>
                      </a:r>
                      <a:r>
                        <a:rPr lang="nl-NL" sz="1100" dirty="0" smtClean="0">
                          <a:effectLst/>
                        </a:rPr>
                        <a:t> </a:t>
                      </a:r>
                      <a:r>
                        <a:rPr lang="nl-NL" sz="1100" dirty="0" err="1" smtClean="0">
                          <a:effectLst/>
                        </a:rPr>
                        <a:t>and</a:t>
                      </a:r>
                      <a:r>
                        <a:rPr lang="nl-NL" sz="1100" dirty="0" smtClean="0">
                          <a:effectLst/>
                        </a:rPr>
                        <a:t> </a:t>
                      </a:r>
                      <a:r>
                        <a:rPr lang="nl-NL" sz="1100" dirty="0" err="1" smtClean="0">
                          <a:effectLst/>
                        </a:rPr>
                        <a:t>description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80%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l-NL" sz="1100" dirty="0" smtClean="0">
                          <a:effectLst/>
                        </a:rPr>
                        <a:t>2</a:t>
                      </a:r>
                      <a:r>
                        <a:rPr lang="nl-NL" sz="1100" baseline="0" dirty="0" smtClean="0">
                          <a:effectLst/>
                        </a:rPr>
                        <a:t> List of (</a:t>
                      </a:r>
                      <a:r>
                        <a:rPr lang="nl-NL" sz="1100" baseline="0" dirty="0" err="1" smtClean="0">
                          <a:effectLst/>
                        </a:rPr>
                        <a:t>active</a:t>
                      </a:r>
                      <a:r>
                        <a:rPr lang="nl-NL" sz="1100" baseline="0" dirty="0" smtClean="0">
                          <a:effectLst/>
                        </a:rPr>
                        <a:t> </a:t>
                      </a:r>
                      <a:r>
                        <a:rPr lang="nl-NL" sz="1100" baseline="0" dirty="0" err="1" smtClean="0">
                          <a:effectLst/>
                        </a:rPr>
                        <a:t>and</a:t>
                      </a:r>
                      <a:r>
                        <a:rPr lang="nl-NL" sz="1100" baseline="0" dirty="0" smtClean="0">
                          <a:effectLst/>
                        </a:rPr>
                        <a:t> </a:t>
                      </a:r>
                      <a:r>
                        <a:rPr lang="nl-NL" sz="1100" baseline="0" dirty="0" err="1" smtClean="0">
                          <a:effectLst/>
                        </a:rPr>
                        <a:t>passive</a:t>
                      </a:r>
                      <a:r>
                        <a:rPr lang="nl-NL" sz="1100" baseline="0" dirty="0" smtClean="0">
                          <a:effectLst/>
                        </a:rPr>
                        <a:t>) </a:t>
                      </a:r>
                      <a:r>
                        <a:rPr lang="nl-NL" sz="1100" baseline="0" dirty="0" err="1" smtClean="0">
                          <a:effectLst/>
                        </a:rPr>
                        <a:t>problems</a:t>
                      </a:r>
                      <a:r>
                        <a:rPr lang="nl-NL" sz="1100" baseline="0" dirty="0" smtClean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20%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50%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80%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l-NL" sz="1100" dirty="0" smtClean="0">
                          <a:effectLst/>
                        </a:rPr>
                        <a:t>3. List of </a:t>
                      </a:r>
                      <a:r>
                        <a:rPr lang="nl-NL" sz="1100" dirty="0" err="1" smtClean="0">
                          <a:effectLst/>
                        </a:rPr>
                        <a:t>allergies</a:t>
                      </a:r>
                      <a:r>
                        <a:rPr lang="nl-NL" sz="1100" dirty="0" smtClean="0">
                          <a:effectLst/>
                        </a:rPr>
                        <a:t> </a:t>
                      </a:r>
                      <a:r>
                        <a:rPr lang="nl-NL" sz="1100" dirty="0" err="1" smtClean="0">
                          <a:effectLst/>
                        </a:rPr>
                        <a:t>and</a:t>
                      </a:r>
                      <a:r>
                        <a:rPr lang="nl-NL" sz="1100" dirty="0" smtClean="0">
                          <a:effectLst/>
                        </a:rPr>
                        <a:t> </a:t>
                      </a:r>
                      <a:r>
                        <a:rPr lang="nl-NL" sz="1100" dirty="0" err="1" smtClean="0">
                          <a:effectLst/>
                        </a:rPr>
                        <a:t>intolerances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30%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60%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l-NL" sz="1100" dirty="0" smtClean="0">
                          <a:effectLst/>
                        </a:rPr>
                        <a:t>4. Electronic </a:t>
                      </a:r>
                      <a:r>
                        <a:rPr lang="nl-NL" sz="1100" dirty="0" err="1" smtClean="0">
                          <a:effectLst/>
                        </a:rPr>
                        <a:t>prescribing</a:t>
                      </a:r>
                      <a:r>
                        <a:rPr lang="nl-NL" sz="1100" dirty="0" smtClean="0">
                          <a:effectLst/>
                        </a:rPr>
                        <a:t> of </a:t>
                      </a:r>
                      <a:r>
                        <a:rPr lang="nl-NL" sz="1100" dirty="0" err="1" smtClean="0">
                          <a:effectLst/>
                        </a:rPr>
                        <a:t>medicines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30%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60%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l-NL" sz="1100" dirty="0" smtClean="0">
                          <a:effectLst/>
                        </a:rPr>
                        <a:t>5. Drug </a:t>
                      </a:r>
                      <a:r>
                        <a:rPr lang="nl-NL" sz="1100" dirty="0" err="1" smtClean="0">
                          <a:effectLst/>
                        </a:rPr>
                        <a:t>interactions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Yes</a:t>
                      </a:r>
                      <a:r>
                        <a:rPr lang="nl-NL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l-NL" sz="1100" dirty="0" smtClean="0">
                          <a:effectLst/>
                        </a:rPr>
                        <a:t>6. Electronic register of  </a:t>
                      </a:r>
                      <a:r>
                        <a:rPr lang="nl-NL" sz="1100" dirty="0" err="1" smtClean="0">
                          <a:effectLst/>
                        </a:rPr>
                        <a:t>administered</a:t>
                      </a:r>
                      <a:r>
                        <a:rPr lang="nl-NL" sz="1100" dirty="0" smtClean="0">
                          <a:effectLst/>
                        </a:rPr>
                        <a:t> </a:t>
                      </a:r>
                      <a:r>
                        <a:rPr lang="nl-NL" sz="1100" dirty="0" err="1" smtClean="0">
                          <a:effectLst/>
                        </a:rPr>
                        <a:t>medicines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30%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 dirty="0">
                          <a:effectLst/>
                        </a:rPr>
                        <a:t>60%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l-NL" sz="1100" dirty="0" smtClean="0">
                          <a:effectLst/>
                        </a:rPr>
                        <a:t>7. Module </a:t>
                      </a:r>
                      <a:r>
                        <a:rPr lang="nl-NL" sz="1100" dirty="0" err="1" smtClean="0">
                          <a:effectLst/>
                        </a:rPr>
                        <a:t>for</a:t>
                      </a:r>
                      <a:r>
                        <a:rPr lang="nl-NL" sz="1100" dirty="0" smtClean="0">
                          <a:effectLst/>
                        </a:rPr>
                        <a:t> nurse care planning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30%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60%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l-NL" sz="1100" dirty="0" smtClean="0">
                          <a:effectLst/>
                        </a:rPr>
                        <a:t>8. Management of </a:t>
                      </a:r>
                      <a:r>
                        <a:rPr lang="nl-NL" sz="1100" dirty="0" err="1" smtClean="0">
                          <a:effectLst/>
                        </a:rPr>
                        <a:t>appointments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&gt;0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&gt;0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&gt;0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&gt;0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665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l-BE" sz="1100" dirty="0" smtClean="0">
                          <a:effectLst/>
                        </a:rPr>
                        <a:t>9.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 input of applications for medical imaging, laboratory or advice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</a:rPr>
                        <a:t>in 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</a:rPr>
                        <a:t>(X-Ray, 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labo, </a:t>
                      </a:r>
                      <a:r>
                        <a:rPr lang="nl-NL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consultation</a:t>
                      </a: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</a:rPr>
                        <a:t>) 50</a:t>
                      </a:r>
                      <a:r>
                        <a:rPr lang="nl-NL" sz="1100" u="sng" dirty="0" smtClean="0">
                          <a:solidFill>
                            <a:schemeClr val="tx1"/>
                          </a:solidFill>
                          <a:effectLst/>
                        </a:rPr>
                        <a:t>% pro rata</a:t>
                      </a:r>
                      <a:endParaRPr lang="en-US" sz="120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</a:rPr>
                        <a:t>in 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</a:rPr>
                        <a:t>(X-Ray, 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labo, </a:t>
                      </a:r>
                      <a:r>
                        <a:rPr lang="nl-NL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consultation</a:t>
                      </a: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</a:rPr>
                        <a:t>) 50% </a:t>
                      </a:r>
                      <a:r>
                        <a:rPr lang="nl-NL" sz="1100" u="sng" dirty="0" smtClean="0">
                          <a:solidFill>
                            <a:schemeClr val="tx1"/>
                          </a:solidFill>
                          <a:effectLst/>
                        </a:rPr>
                        <a:t>pro rata</a:t>
                      </a:r>
                      <a:endParaRPr lang="en-US" sz="120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</a:rPr>
                        <a:t>in 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</a:rPr>
                        <a:t>(X-Ray, 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labo, </a:t>
                      </a:r>
                      <a:r>
                        <a:rPr lang="nl-NL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consultation</a:t>
                      </a: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</a:rPr>
                        <a:t>) 50% </a:t>
                      </a:r>
                      <a:r>
                        <a:rPr lang="nl-NL" sz="1100" b="0" u="sng" dirty="0" smtClean="0">
                          <a:solidFill>
                            <a:schemeClr val="tx1"/>
                          </a:solidFill>
                          <a:effectLst/>
                        </a:rPr>
                        <a:t>pro rata</a:t>
                      </a:r>
                      <a:endParaRPr lang="en-US" sz="1200" b="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</a:rPr>
                        <a:t>in 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</a:rPr>
                        <a:t>(X-Ray, 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labo, </a:t>
                      </a:r>
                      <a:r>
                        <a:rPr lang="nl-NL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consultation</a:t>
                      </a: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r>
                        <a:rPr lang="nl-NL" sz="1100" dirty="0" smtClean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r>
                        <a:rPr lang="nl-NL" sz="1100" u="sng" dirty="0" smtClean="0">
                          <a:solidFill>
                            <a:schemeClr val="tx1"/>
                          </a:solidFill>
                          <a:effectLst/>
                        </a:rPr>
                        <a:t>pro</a:t>
                      </a:r>
                      <a:r>
                        <a:rPr lang="nl-NL" sz="110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 rata</a:t>
                      </a:r>
                      <a:endParaRPr lang="en-US" sz="120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l-NL" sz="1100" dirty="0" smtClean="0">
                          <a:effectLst/>
                        </a:rPr>
                        <a:t>10.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 discharge letter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80%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l-BE" sz="1100" dirty="0" smtClean="0">
                          <a:effectLst/>
                        </a:rPr>
                        <a:t>11. </a:t>
                      </a:r>
                      <a:r>
                        <a:rPr lang="nl-BE" sz="1100" dirty="0" err="1" smtClean="0">
                          <a:effectLst/>
                        </a:rPr>
                        <a:t>Registration</a:t>
                      </a:r>
                      <a:r>
                        <a:rPr lang="nl-BE" sz="1100" dirty="0" smtClean="0">
                          <a:effectLst/>
                        </a:rPr>
                        <a:t> of </a:t>
                      </a:r>
                      <a:r>
                        <a:rPr lang="nl-BE" sz="1100" dirty="0" err="1" smtClean="0">
                          <a:effectLst/>
                        </a:rPr>
                        <a:t>vital</a:t>
                      </a:r>
                      <a:r>
                        <a:rPr lang="nl-BE" sz="1100" dirty="0" smtClean="0">
                          <a:effectLst/>
                        </a:rPr>
                        <a:t> parameters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50%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65%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80%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l-NL" sz="1100" dirty="0" smtClean="0">
                          <a:effectLst/>
                        </a:rPr>
                        <a:t>12. </a:t>
                      </a:r>
                      <a:r>
                        <a:rPr lang="nl-NL" sz="1100" dirty="0" err="1" smtClean="0">
                          <a:effectLst/>
                        </a:rPr>
                        <a:t>Registration</a:t>
                      </a:r>
                      <a:r>
                        <a:rPr lang="nl-NL" sz="1100" dirty="0" smtClean="0">
                          <a:effectLst/>
                        </a:rPr>
                        <a:t> of </a:t>
                      </a:r>
                      <a:r>
                        <a:rPr lang="nl-NL" sz="1100" dirty="0" err="1" smtClean="0">
                          <a:effectLst/>
                        </a:rPr>
                        <a:t>informed</a:t>
                      </a:r>
                      <a:r>
                        <a:rPr lang="nl-NL" sz="1100" dirty="0" smtClean="0">
                          <a:effectLst/>
                        </a:rPr>
                        <a:t> consent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&gt;0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&gt;0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&gt;0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&gt;0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Pts val="11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nl-NL" sz="1100" dirty="0" smtClean="0">
                          <a:effectLst/>
                        </a:rPr>
                        <a:t>13.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Registration of the therapeutic consent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fr-BE" sz="1100">
                          <a:effectLst/>
                        </a:rPr>
                        <a:t>&gt;0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&gt;0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&gt;0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&gt;0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Pts val="11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nl-NL" sz="1100" dirty="0" smtClean="0">
                          <a:effectLst/>
                        </a:rPr>
                        <a:t>14.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 results server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80%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167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200"/>
                        </a:spcAft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l-NL" sz="1100" dirty="0" smtClean="0">
                          <a:effectLst/>
                        </a:rPr>
                        <a:t>15.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 communication with HUBs and interaction with </a:t>
                      </a:r>
                      <a:r>
                        <a:rPr lang="en-US" sz="1100" dirty="0" smtClean="0">
                          <a:solidFill>
                            <a:srgbClr val="0876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eHealth</a:t>
                      </a:r>
                      <a:endParaRPr lang="en-US" sz="1100" dirty="0">
                        <a:solidFill>
                          <a:srgbClr val="0876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80%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>
                          <a:effectLst/>
                        </a:rPr>
                        <a:t>95%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nl-NL" sz="1100" dirty="0">
                          <a:effectLst/>
                        </a:rPr>
                        <a:t>98%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Tijdelijke aanduiding voor datum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16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104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Action 2: hospital EPF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822698" y="1265237"/>
            <a:ext cx="7709742" cy="4540027"/>
            <a:chOff x="1562100" y="1810554"/>
            <a:chExt cx="8352928" cy="4082247"/>
          </a:xfrm>
        </p:grpSpPr>
        <p:sp>
          <p:nvSpPr>
            <p:cNvPr id="7" name="Pentagon 6"/>
            <p:cNvSpPr/>
            <p:nvPr/>
          </p:nvSpPr>
          <p:spPr>
            <a:xfrm>
              <a:off x="1562100" y="4143267"/>
              <a:ext cx="8352928" cy="853241"/>
            </a:xfrm>
            <a:prstGeom prst="homePlate">
              <a:avLst/>
            </a:prstGeom>
            <a:solidFill>
              <a:srgbClr val="008EC0"/>
            </a:solidFill>
            <a:ln>
              <a:solidFill>
                <a:srgbClr val="008E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>
                <a:defRPr/>
              </a:pPr>
              <a:endParaRPr lang="en-US" sz="1500"/>
            </a:p>
          </p:txBody>
        </p:sp>
        <p:cxnSp>
          <p:nvCxnSpPr>
            <p:cNvPr id="8" name="Elbow Connector 7"/>
            <p:cNvCxnSpPr/>
            <p:nvPr/>
          </p:nvCxnSpPr>
          <p:spPr>
            <a:xfrm flipV="1">
              <a:off x="3066585" y="3290026"/>
              <a:ext cx="69976" cy="835627"/>
            </a:xfrm>
            <a:prstGeom prst="bentConnector3">
              <a:avLst>
                <a:gd name="adj1" fmla="val 48337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8"/>
            <p:cNvCxnSpPr/>
            <p:nvPr/>
          </p:nvCxnSpPr>
          <p:spPr>
            <a:xfrm flipV="1">
              <a:off x="4631838" y="2636397"/>
              <a:ext cx="73659" cy="1477514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/>
            <p:nvPr/>
          </p:nvCxnSpPr>
          <p:spPr>
            <a:xfrm flipV="1">
              <a:off x="6412544" y="3430928"/>
              <a:ext cx="69976" cy="765176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/>
            <p:nvPr/>
          </p:nvCxnSpPr>
          <p:spPr>
            <a:xfrm flipV="1">
              <a:off x="7977797" y="2542462"/>
              <a:ext cx="68135" cy="1708437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110781" y="4961282"/>
              <a:ext cx="0" cy="3385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674192" y="4961282"/>
              <a:ext cx="0" cy="3385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56739" y="4961282"/>
              <a:ext cx="0" cy="3385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034883" y="4928012"/>
              <a:ext cx="0" cy="3365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22"/>
            <p:cNvSpPr txBox="1"/>
            <p:nvPr/>
          </p:nvSpPr>
          <p:spPr>
            <a:xfrm>
              <a:off x="2460740" y="5354633"/>
              <a:ext cx="1071738" cy="5127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68580" tIns="34290" rIns="68580" bIns="34290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nl-BE" sz="14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2016/07</a:t>
              </a:r>
            </a:p>
          </p:txBody>
        </p:sp>
        <p:sp>
          <p:nvSpPr>
            <p:cNvPr id="17" name="Text Box 27"/>
            <p:cNvSpPr txBox="1"/>
            <p:nvPr/>
          </p:nvSpPr>
          <p:spPr>
            <a:xfrm>
              <a:off x="4083079" y="5376160"/>
              <a:ext cx="1071738" cy="5166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68580" tIns="34290" rIns="68580" bIns="34290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nl-BE" sz="14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2017/06</a:t>
              </a:r>
            </a:p>
          </p:txBody>
        </p:sp>
        <p:sp>
          <p:nvSpPr>
            <p:cNvPr id="18" name="Text Box 28"/>
            <p:cNvSpPr txBox="1"/>
            <p:nvPr/>
          </p:nvSpPr>
          <p:spPr>
            <a:xfrm>
              <a:off x="5983481" y="5372246"/>
              <a:ext cx="1073579" cy="51468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68580" tIns="34290" rIns="68580" bIns="34290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nl-BE" sz="14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2018/01</a:t>
              </a:r>
            </a:p>
          </p:txBody>
        </p:sp>
        <p:sp>
          <p:nvSpPr>
            <p:cNvPr id="19" name="Text Box 29"/>
            <p:cNvSpPr txBox="1"/>
            <p:nvPr/>
          </p:nvSpPr>
          <p:spPr>
            <a:xfrm>
              <a:off x="7513745" y="5372246"/>
              <a:ext cx="1071738" cy="51468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68580" tIns="34290" rIns="68580" bIns="34290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nl-BE" sz="14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2019/01</a:t>
              </a:r>
            </a:p>
          </p:txBody>
        </p:sp>
        <p:sp>
          <p:nvSpPr>
            <p:cNvPr id="20" name="Text Box 31"/>
            <p:cNvSpPr txBox="1"/>
            <p:nvPr/>
          </p:nvSpPr>
          <p:spPr>
            <a:xfrm>
              <a:off x="2077713" y="2781213"/>
              <a:ext cx="1830426" cy="51468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68580" tIns="34290" rIns="68580" bIns="34290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nl-BE" sz="1600" dirty="0" smtClean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Action Plan</a:t>
              </a:r>
              <a:endParaRPr lang="nl-BE" sz="16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32"/>
            <p:cNvSpPr txBox="1"/>
            <p:nvPr/>
          </p:nvSpPr>
          <p:spPr>
            <a:xfrm>
              <a:off x="3657698" y="1910359"/>
              <a:ext cx="2325783" cy="4442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68580" tIns="34290" rIns="68580" bIns="34290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nl-BE" sz="1600" dirty="0"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Contract </a:t>
              </a:r>
              <a:r>
                <a:rPr lang="nl-BE" sz="1600" dirty="0" smtClean="0"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 Action Plan</a:t>
              </a:r>
              <a:endParaRPr lang="nl-BE" sz="1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33"/>
            <p:cNvSpPr txBox="1"/>
            <p:nvPr/>
          </p:nvSpPr>
          <p:spPr>
            <a:xfrm>
              <a:off x="5327916" y="2534634"/>
              <a:ext cx="2093756" cy="10508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68580" tIns="34290" rIns="68580" bIns="34290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nl-BE" sz="1400" dirty="0" smtClean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Start of</a:t>
              </a:r>
              <a:endParaRPr lang="nl-BE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nl-BE" sz="1400" dirty="0" err="1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Meaningful</a:t>
              </a:r>
              <a:r>
                <a:rPr lang="nl-BE" sz="14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nl-BE" sz="1400" dirty="0" err="1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Use</a:t>
              </a:r>
              <a:r>
                <a:rPr lang="nl-BE" sz="14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Model</a:t>
              </a:r>
            </a:p>
          </p:txBody>
        </p:sp>
        <p:sp>
          <p:nvSpPr>
            <p:cNvPr id="23" name="Text Box 34"/>
            <p:cNvSpPr txBox="1"/>
            <p:nvPr/>
          </p:nvSpPr>
          <p:spPr>
            <a:xfrm>
              <a:off x="6926316" y="1810554"/>
              <a:ext cx="2093756" cy="8884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68580" tIns="34290" rIns="68580" bIns="34290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nl-BE" sz="1600" dirty="0" smtClean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Step 1 </a:t>
              </a:r>
              <a:r>
                <a:rPr lang="nl-BE" sz="1600" dirty="0" err="1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Meaningful</a:t>
              </a:r>
              <a:r>
                <a:rPr lang="nl-BE" sz="16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nl-BE" sz="1600" dirty="0" err="1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Use</a:t>
              </a:r>
              <a:r>
                <a:rPr lang="nl-BE" sz="16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Model</a:t>
              </a:r>
            </a:p>
          </p:txBody>
        </p:sp>
      </p:grpSp>
      <p:sp>
        <p:nvSpPr>
          <p:cNvPr id="26" name="Tijdelijke aanduiding voor datum 2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17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915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Action 2: hospital EPF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noProof="0" dirty="0" smtClean="0"/>
          </a:p>
          <a:p>
            <a:pPr lvl="2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15445" y="2276872"/>
            <a:ext cx="2921000" cy="301466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  <a:defRPr/>
            </a:pPr>
            <a:endParaRPr lang="nl-BE" dirty="0" smtClean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Early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Adopters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Progressive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Budget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0%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nl-B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Accelerator budget: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=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evolutive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nl-B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 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bed =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degressive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25%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10%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nl-B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 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hospital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degressive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20%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5%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nl-BE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868144" y="1999469"/>
            <a:ext cx="866175" cy="4005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95963" y="3252788"/>
            <a:ext cx="900112" cy="555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795963" y="4065588"/>
            <a:ext cx="922780" cy="371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795963" y="4581525"/>
            <a:ext cx="900112" cy="716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884159"/>
              </p:ext>
            </p:extLst>
          </p:nvPr>
        </p:nvGraphicFramePr>
        <p:xfrm>
          <a:off x="322390" y="1340768"/>
          <a:ext cx="612181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jdelijke aanduiding voor datum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18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955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2: hospital EPF</a:t>
            </a:r>
            <a:endParaRPr lang="en-GB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 smtClean="0"/>
              <a:t>Situation 2018</a:t>
            </a:r>
          </a:p>
          <a:p>
            <a:pPr lvl="1"/>
            <a:r>
              <a:rPr lang="en-GB" noProof="0" dirty="0" smtClean="0"/>
              <a:t>77 % strategic ICT plan</a:t>
            </a:r>
          </a:p>
          <a:p>
            <a:pPr lvl="1"/>
            <a:r>
              <a:rPr lang="en-GB" noProof="0" dirty="0" smtClean="0"/>
              <a:t>75% multiannual budget </a:t>
            </a:r>
          </a:p>
          <a:p>
            <a:pPr lvl="1"/>
            <a:r>
              <a:rPr lang="en-GB" noProof="0" dirty="0" smtClean="0"/>
              <a:t>85% governance structure</a:t>
            </a:r>
          </a:p>
          <a:p>
            <a:r>
              <a:rPr lang="en-GB" noProof="0" dirty="0" smtClean="0"/>
              <a:t>Objectives 2019</a:t>
            </a:r>
          </a:p>
          <a:p>
            <a:pPr lvl="1"/>
            <a:r>
              <a:rPr lang="en-GB" noProof="0" dirty="0" smtClean="0"/>
              <a:t>most hospitals have an integrated EPF in production and are already using it, other hospitals are implementing an integrated EPF that meets the BMUC criteria </a:t>
            </a:r>
          </a:p>
          <a:p>
            <a:pPr lvl="1"/>
            <a:r>
              <a:rPr lang="en-GB" noProof="0" dirty="0" smtClean="0"/>
              <a:t>a multiannual strategic ICT plan an d budget, and an appropriate governance structure exists in each hospital </a:t>
            </a:r>
          </a:p>
          <a:p>
            <a:pPr lvl="1"/>
            <a:r>
              <a:rPr lang="en-GB" noProof="0" dirty="0" smtClean="0"/>
              <a:t>immediate publication of important electronic documents via hubs</a:t>
            </a:r>
          </a:p>
          <a:p>
            <a:r>
              <a:rPr lang="en-GB" noProof="0" dirty="0" smtClean="0"/>
              <a:t>Responsible organization: FPS Public Health</a:t>
            </a:r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2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19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0375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Roadmap eHealth 2.0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noProof="0" dirty="0" smtClean="0"/>
              <a:t>End 2012: round table was organized on the further digitization of the health care sector</a:t>
            </a:r>
          </a:p>
          <a:p>
            <a:pPr lvl="1"/>
            <a:r>
              <a:rPr lang="en-GB" noProof="0" dirty="0" smtClean="0"/>
              <a:t>about 300 people in the sector participated  </a:t>
            </a:r>
          </a:p>
          <a:p>
            <a:pPr lvl="1"/>
            <a:r>
              <a:rPr lang="en-GB" noProof="0" dirty="0" smtClean="0"/>
              <a:t>a concrete eHealth action plan was drawn up for 5 years: roadmap 2013-2018</a:t>
            </a:r>
          </a:p>
          <a:p>
            <a:r>
              <a:rPr lang="en-GB" noProof="0" dirty="0" smtClean="0"/>
              <a:t>2015 &gt; update: roadmap 2.0 (2015-2018)</a:t>
            </a:r>
          </a:p>
          <a:p>
            <a:pPr lvl="1"/>
            <a:r>
              <a:rPr lang="en-GB" noProof="0" dirty="0" smtClean="0"/>
              <a:t>20 action areas with concrete objectives </a:t>
            </a:r>
          </a:p>
          <a:p>
            <a:r>
              <a:rPr lang="en-GB" noProof="0" dirty="0" smtClean="0"/>
              <a:t>2018 &gt; roadmap 3.0 (2019-2021) is being prepared with a focus on, amongst others</a:t>
            </a:r>
          </a:p>
          <a:p>
            <a:pPr marL="673100" lvl="1" indent="-271463"/>
            <a:r>
              <a:rPr lang="en-GB" noProof="0" dirty="0" smtClean="0"/>
              <a:t>operational excellence: availability, performance, quality, chain supervision, usability, training…  </a:t>
            </a:r>
          </a:p>
          <a:p>
            <a:pPr marL="673100" lvl="1" indent="-271463"/>
            <a:r>
              <a:rPr lang="en-GB" noProof="0" dirty="0" smtClean="0"/>
              <a:t>applications for citizens</a:t>
            </a:r>
          </a:p>
          <a:p>
            <a:pPr marL="673100" lvl="1" indent="-271463"/>
            <a:r>
              <a:rPr lang="en-GB" noProof="0" dirty="0" smtClean="0"/>
              <a:t>support for innovation</a:t>
            </a:r>
          </a:p>
          <a:p>
            <a:pPr marL="673100" lvl="1" indent="-271463"/>
            <a:r>
              <a:rPr lang="en-GB" noProof="0" dirty="0" smtClean="0"/>
              <a:t>international standards &amp; terminology </a:t>
            </a:r>
          </a:p>
          <a:p>
            <a:pPr marL="673100" lvl="1" indent="-271463"/>
            <a:r>
              <a:rPr lang="en-GB" b="1" noProof="0" dirty="0" smtClean="0"/>
              <a:t>…</a:t>
            </a:r>
            <a:endParaRPr lang="en-GB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339463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5 &amp; 6 : Data sharing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Action 5: Data sharing via the system hubs &amp; </a:t>
            </a:r>
            <a:r>
              <a:rPr lang="en-GB" noProof="0" dirty="0" err="1" smtClean="0"/>
              <a:t>metahub</a:t>
            </a:r>
            <a:r>
              <a:rPr lang="en-GB" noProof="0" dirty="0" smtClean="0"/>
              <a:t> by general and university hospitals </a:t>
            </a:r>
          </a:p>
          <a:p>
            <a:pPr lvl="1"/>
            <a:r>
              <a:rPr lang="en-GB" altLang="en-US" noProof="0" dirty="0" smtClean="0"/>
              <a:t>responsible organization: </a:t>
            </a:r>
            <a:r>
              <a:rPr lang="en-GB" altLang="en-US" noProof="0" dirty="0" smtClean="0">
                <a:solidFill>
                  <a:srgbClr val="087670"/>
                </a:solidFill>
              </a:rPr>
              <a:t>eHealth</a:t>
            </a:r>
            <a:r>
              <a:rPr lang="en-GB" altLang="en-US" noProof="0" dirty="0" smtClean="0"/>
              <a:t> platform </a:t>
            </a:r>
          </a:p>
          <a:p>
            <a:endParaRPr lang="en-GB" noProof="0" dirty="0" smtClean="0"/>
          </a:p>
          <a:p>
            <a:r>
              <a:rPr lang="en-GB" noProof="0" dirty="0" smtClean="0"/>
              <a:t>Action 6: Sharing data for improved cooperation</a:t>
            </a:r>
          </a:p>
          <a:p>
            <a:pPr lvl="1"/>
            <a:r>
              <a:rPr lang="en-GB" altLang="en-US" noProof="0" dirty="0" smtClean="0"/>
              <a:t>responsible organization: National Institute for Health and Disability Insurance (+ </a:t>
            </a:r>
            <a:r>
              <a:rPr lang="en-GB" noProof="0" dirty="0" err="1" smtClean="0"/>
              <a:t>Vitalink</a:t>
            </a:r>
            <a:r>
              <a:rPr lang="en-GB" noProof="0" dirty="0" smtClean="0"/>
              <a:t>, RSW, Brussels Health Network)</a:t>
            </a:r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pPr lvl="2"/>
            <a:endParaRPr lang="en-GB" noProof="0" dirty="0" smtClean="0"/>
          </a:p>
          <a:p>
            <a:pPr lvl="2"/>
            <a:endParaRPr lang="en-GB" noProof="0" dirty="0" smtClean="0"/>
          </a:p>
          <a:p>
            <a:pPr lvl="2"/>
            <a:endParaRPr lang="en-GB" noProof="0" dirty="0" smtClean="0"/>
          </a:p>
          <a:p>
            <a:pPr lvl="2"/>
            <a:endParaRPr lang="en-GB" noProof="0" dirty="0" smtClean="0"/>
          </a:p>
          <a:p>
            <a:pPr lvl="2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20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761003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5 &amp; 6 : Data sharing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Hubs-</a:t>
            </a:r>
            <a:r>
              <a:rPr lang="en-GB" dirty="0" err="1"/>
              <a:t>Metahub</a:t>
            </a:r>
            <a:r>
              <a:rPr lang="en-GB" dirty="0"/>
              <a:t> system = system to make medical data available between health care providers</a:t>
            </a:r>
          </a:p>
          <a:p>
            <a:pPr lvl="1"/>
            <a:r>
              <a:rPr lang="en-GB" dirty="0"/>
              <a:t>consultation and operation reports</a:t>
            </a:r>
          </a:p>
          <a:p>
            <a:pPr lvl="1"/>
            <a:r>
              <a:rPr lang="en-GB" dirty="0"/>
              <a:t>discharge letters</a:t>
            </a:r>
          </a:p>
          <a:p>
            <a:pPr lvl="1"/>
            <a:r>
              <a:rPr lang="en-GB" dirty="0"/>
              <a:t>protocols of medical imaging and results of lab tests</a:t>
            </a:r>
          </a:p>
          <a:p>
            <a:pPr lvl="1"/>
            <a:r>
              <a:rPr lang="en-GB" dirty="0" err="1"/>
              <a:t>SumEHRs</a:t>
            </a:r>
            <a:r>
              <a:rPr lang="en-GB" dirty="0"/>
              <a:t>, medication schedules… in health vaults</a:t>
            </a:r>
          </a:p>
          <a:p>
            <a:pPr lvl="1"/>
            <a:r>
              <a:rPr lang="en-GB" dirty="0" smtClean="0"/>
              <a:t>...</a:t>
            </a:r>
            <a:endParaRPr lang="en-GB" noProof="0" dirty="0" smtClean="0"/>
          </a:p>
          <a:p>
            <a:r>
              <a:rPr lang="en-GB" noProof="0" dirty="0" smtClean="0"/>
              <a:t>Objective</a:t>
            </a:r>
          </a:p>
          <a:p>
            <a:pPr lvl="1"/>
            <a:r>
              <a:rPr lang="en-GB" noProof="0" dirty="0" smtClean="0"/>
              <a:t>linking regional and local exchange systems of medical data (hubs)</a:t>
            </a:r>
          </a:p>
          <a:p>
            <a:pPr lvl="1"/>
            <a:r>
              <a:rPr lang="en-GB" noProof="0" dirty="0" smtClean="0"/>
              <a:t>possibility for health care providers to retrieve and consult the available electronic medical files regarding a specific patient, irrespective of  </a:t>
            </a:r>
          </a:p>
          <a:p>
            <a:pPr lvl="2"/>
            <a:r>
              <a:rPr lang="en-GB" noProof="0" dirty="0" smtClean="0"/>
              <a:t>the location where these documents are stored </a:t>
            </a:r>
          </a:p>
          <a:p>
            <a:pPr lvl="2"/>
            <a:r>
              <a:rPr lang="en-GB" noProof="0" dirty="0" smtClean="0"/>
              <a:t>the location where the health care provider logs into the system</a:t>
            </a:r>
          </a:p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pPr lvl="2"/>
            <a:endParaRPr lang="en-GB" noProof="0" dirty="0" smtClean="0"/>
          </a:p>
          <a:p>
            <a:pPr lvl="2"/>
            <a:endParaRPr lang="en-GB" noProof="0" dirty="0" smtClean="0"/>
          </a:p>
          <a:p>
            <a:pPr lvl="2"/>
            <a:endParaRPr lang="en-GB" noProof="0" dirty="0" smtClean="0"/>
          </a:p>
          <a:p>
            <a:pPr lvl="2"/>
            <a:endParaRPr lang="en-GB" noProof="0" dirty="0" smtClean="0"/>
          </a:p>
          <a:p>
            <a:pPr lvl="2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21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494669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99592" y="980727"/>
            <a:ext cx="7344816" cy="5323687"/>
            <a:chOff x="899592" y="980727"/>
            <a:chExt cx="7344816" cy="5323687"/>
          </a:xfrm>
        </p:grpSpPr>
        <p:pic>
          <p:nvPicPr>
            <p:cNvPr id="14" name="Content Placeholder 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CCCB66"/>
                </a:clrFrom>
                <a:clrTo>
                  <a:srgbClr val="CCCB6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980727"/>
              <a:ext cx="7344816" cy="532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ontent Placeholder 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CCCB66"/>
                </a:clrFrom>
                <a:clrTo>
                  <a:srgbClr val="CCCB6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362" t="87945" r="17015" b="11196"/>
            <a:stretch/>
          </p:blipFill>
          <p:spPr bwMode="auto">
            <a:xfrm>
              <a:off x="6669756" y="3429000"/>
              <a:ext cx="54000" cy="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>
                <a:solidFill>
                  <a:srgbClr val="77C9F2"/>
                </a:solidFill>
                <a:latin typeface="+mj-lt"/>
              </a:rPr>
              <a:t>Hubs &amp; </a:t>
            </a:r>
            <a:r>
              <a:rPr lang="en-GB" noProof="0" dirty="0" err="1" smtClean="0">
                <a:solidFill>
                  <a:srgbClr val="77C9F2"/>
                </a:solidFill>
                <a:latin typeface="+mj-lt"/>
              </a:rPr>
              <a:t>Metahub</a:t>
            </a:r>
            <a:r>
              <a:rPr lang="en-GB" noProof="0" dirty="0" smtClean="0">
                <a:solidFill>
                  <a:srgbClr val="77C9F2"/>
                </a:solidFill>
                <a:latin typeface="+mj-lt"/>
              </a:rPr>
              <a:t> - Scheme</a:t>
            </a:r>
            <a:endParaRPr lang="en-GB" noProof="0" dirty="0">
              <a:solidFill>
                <a:srgbClr val="77C9F2"/>
              </a:solidFill>
              <a:latin typeface="+mj-lt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468313" y="4005263"/>
            <a:ext cx="4391025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6E5A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800100" lvl="4" indent="-285750"/>
            <a:r>
              <a:rPr lang="nl-BE" altLang="en-US" sz="1200" b="1" dirty="0"/>
              <a:t>5 </a:t>
            </a:r>
            <a:r>
              <a:rPr lang="nl-BE" altLang="en-US" sz="1200" b="1" dirty="0" smtClean="0"/>
              <a:t>hubs</a:t>
            </a:r>
            <a:endParaRPr lang="nl-BE" altLang="en-US" sz="1200" b="1" dirty="0"/>
          </a:p>
          <a:p>
            <a:pPr marL="800100" lvl="4" indent="-285750"/>
            <a:r>
              <a:rPr lang="en-US" sz="1200" dirty="0"/>
              <a:t>The Collaborative Care </a:t>
            </a:r>
            <a:r>
              <a:rPr lang="en-US" sz="1200" dirty="0" smtClean="0"/>
              <a:t>Platform</a:t>
            </a:r>
            <a:r>
              <a:rPr lang="en-US" sz="1200" dirty="0"/>
              <a:t> </a:t>
            </a:r>
            <a:r>
              <a:rPr lang="nl-BE" altLang="en-US" sz="1200" dirty="0" smtClean="0"/>
              <a:t>(in Dutch: </a:t>
            </a:r>
            <a:r>
              <a:rPr lang="nl-BE" altLang="en-US" sz="1200" dirty="0" err="1" smtClean="0"/>
              <a:t>Cozo</a:t>
            </a:r>
            <a:r>
              <a:rPr lang="nl-BE" altLang="en-US" sz="1200" dirty="0"/>
              <a:t>)</a:t>
            </a:r>
          </a:p>
          <a:p>
            <a:pPr marL="800100" lvl="4" indent="-285750"/>
            <a:r>
              <a:rPr lang="nl-BE" altLang="en-US" sz="1200" dirty="0" err="1" smtClean="0"/>
              <a:t>Antwerpian</a:t>
            </a:r>
            <a:r>
              <a:rPr lang="nl-BE" altLang="en-US" sz="1200" dirty="0" smtClean="0"/>
              <a:t> </a:t>
            </a:r>
            <a:r>
              <a:rPr lang="nl-BE" altLang="en-US" sz="1200" dirty="0" err="1" smtClean="0"/>
              <a:t>Regional</a:t>
            </a:r>
            <a:r>
              <a:rPr lang="nl-BE" altLang="en-US" sz="1200" dirty="0" smtClean="0"/>
              <a:t> Hub (ARH</a:t>
            </a:r>
            <a:r>
              <a:rPr lang="nl-BE" altLang="en-US" sz="1200" dirty="0"/>
              <a:t>)</a:t>
            </a:r>
          </a:p>
          <a:p>
            <a:pPr marL="800100" lvl="4" indent="-285750"/>
            <a:r>
              <a:rPr lang="nl-BE" altLang="en-US" sz="1200" dirty="0" err="1" smtClean="0"/>
              <a:t>Flemish</a:t>
            </a:r>
            <a:r>
              <a:rPr lang="nl-BE" altLang="en-US" sz="1200" dirty="0" smtClean="0"/>
              <a:t> </a:t>
            </a:r>
            <a:r>
              <a:rPr lang="nl-BE" altLang="en-US" sz="1200" dirty="0" err="1" smtClean="0"/>
              <a:t>Hospital</a:t>
            </a:r>
            <a:r>
              <a:rPr lang="nl-BE" altLang="en-US" sz="1200" dirty="0" smtClean="0"/>
              <a:t> Network KU Leuven (in Dutch: VZN</a:t>
            </a:r>
            <a:r>
              <a:rPr lang="nl-BE" altLang="en-US" sz="1200" dirty="0"/>
              <a:t>)</a:t>
            </a:r>
          </a:p>
          <a:p>
            <a:pPr marL="800100" lvl="4" indent="-285750"/>
            <a:r>
              <a:rPr lang="nl-BE" altLang="en-US" sz="1200" dirty="0" smtClean="0"/>
              <a:t>Health Network of </a:t>
            </a:r>
            <a:r>
              <a:rPr lang="nl-BE" altLang="en-US" sz="1200" dirty="0" err="1" smtClean="0"/>
              <a:t>Wallonia</a:t>
            </a:r>
            <a:r>
              <a:rPr lang="nl-BE" altLang="en-US" sz="1200" dirty="0" smtClean="0"/>
              <a:t> (in French: RSW</a:t>
            </a:r>
            <a:r>
              <a:rPr lang="nl-BE" altLang="en-US" sz="1200" dirty="0"/>
              <a:t>)</a:t>
            </a:r>
          </a:p>
          <a:p>
            <a:pPr marL="800100" lvl="4" indent="-285750"/>
            <a:r>
              <a:rPr lang="nl-BE" altLang="en-US" sz="1200" dirty="0" smtClean="0"/>
              <a:t>Brussels Health Network (in French: RSB)</a:t>
            </a:r>
            <a:endParaRPr lang="nl-BE" altLang="en-US" sz="1200" dirty="0"/>
          </a:p>
          <a:p>
            <a:pPr marL="101600" indent="-101600" algn="ctr">
              <a:spcBef>
                <a:spcPct val="50000"/>
              </a:spcBef>
              <a:buSzPct val="100000"/>
            </a:pPr>
            <a:endParaRPr lang="nl-BE" altLang="en-US" b="1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497551" y="3891776"/>
            <a:ext cx="1806498" cy="423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7274263" y="3830758"/>
            <a:ext cx="59572" cy="61018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22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941025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5 &amp; 6 : Hubs &amp; </a:t>
            </a:r>
            <a:r>
              <a:rPr lang="en-GB" noProof="0" dirty="0" err="1" smtClean="0"/>
              <a:t>Metahub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Situation 2018</a:t>
            </a:r>
          </a:p>
          <a:p>
            <a:pPr lvl="1"/>
            <a:r>
              <a:rPr lang="en-GB" noProof="0" dirty="0" smtClean="0"/>
              <a:t>system for sharing data and documents by general and psychiatric hospitals via the following 5 hubs</a:t>
            </a:r>
          </a:p>
          <a:p>
            <a:pPr lvl="2"/>
            <a:r>
              <a:rPr lang="en-GB" noProof="0" dirty="0" smtClean="0"/>
              <a:t>the Collaborative Care Platform </a:t>
            </a:r>
            <a:r>
              <a:rPr lang="en-GB" altLang="en-US" noProof="0" dirty="0" smtClean="0"/>
              <a:t>(in Dutch: </a:t>
            </a:r>
            <a:r>
              <a:rPr lang="en-GB" altLang="en-US" noProof="0" dirty="0" err="1" smtClean="0"/>
              <a:t>Cozo</a:t>
            </a:r>
            <a:r>
              <a:rPr lang="en-GB" altLang="en-US" noProof="0" dirty="0" smtClean="0"/>
              <a:t>)</a:t>
            </a:r>
          </a:p>
          <a:p>
            <a:pPr lvl="2"/>
            <a:r>
              <a:rPr lang="en-GB" altLang="en-US" noProof="0" dirty="0" err="1" smtClean="0"/>
              <a:t>Antwerpian</a:t>
            </a:r>
            <a:r>
              <a:rPr lang="en-GB" altLang="en-US" noProof="0" dirty="0" smtClean="0"/>
              <a:t> Regional Hub (ARH)</a:t>
            </a:r>
            <a:endParaRPr lang="en-GB" noProof="0" dirty="0" smtClean="0"/>
          </a:p>
          <a:p>
            <a:pPr lvl="2"/>
            <a:r>
              <a:rPr lang="en-GB" noProof="0" dirty="0" smtClean="0"/>
              <a:t>Flemish Hospital Network KU Leuven (in Dutch: VZN)</a:t>
            </a:r>
          </a:p>
          <a:p>
            <a:pPr lvl="2"/>
            <a:r>
              <a:rPr lang="en-GB" noProof="0" dirty="0" smtClean="0"/>
              <a:t>Health Network of Wallonia (in French: RSW)</a:t>
            </a:r>
          </a:p>
          <a:p>
            <a:pPr lvl="2"/>
            <a:r>
              <a:rPr lang="en-GB" noProof="0" dirty="0" smtClean="0"/>
              <a:t>Brussels Health Network (in French: RSB)</a:t>
            </a:r>
          </a:p>
          <a:p>
            <a:pPr lvl="1"/>
            <a:r>
              <a:rPr lang="en-GB" noProof="0" dirty="0" smtClean="0"/>
              <a:t>reference to first-line documents (</a:t>
            </a:r>
            <a:r>
              <a:rPr lang="en-GB" noProof="0" dirty="0" err="1" smtClean="0"/>
              <a:t>SumEHR</a:t>
            </a:r>
            <a:r>
              <a:rPr lang="en-GB" noProof="0" dirty="0" smtClean="0"/>
              <a:t>, medication schedules...) via the 3 health vaults/</a:t>
            </a:r>
            <a:r>
              <a:rPr lang="en-GB" noProof="0" dirty="0" err="1" smtClean="0"/>
              <a:t>metahub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Vitalink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InterMed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BruSafe</a:t>
            </a:r>
            <a:endParaRPr lang="en-GB" noProof="0" dirty="0" smtClean="0"/>
          </a:p>
          <a:p>
            <a:pPr lvl="2"/>
            <a:endParaRPr lang="en-GB" noProof="0" dirty="0" smtClean="0"/>
          </a:p>
          <a:p>
            <a:pPr lvl="2"/>
            <a:endParaRPr lang="en-GB" noProof="0" dirty="0" smtClean="0"/>
          </a:p>
          <a:p>
            <a:pPr lvl="2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23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564272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5 &amp; 6 : Data sharing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System is operational and is used intensively</a:t>
            </a:r>
          </a:p>
          <a:p>
            <a:pPr lvl="1"/>
            <a:r>
              <a:rPr lang="en-GB" noProof="0" dirty="0" smtClean="0"/>
              <a:t>permanent support to promote the registration of informed consent</a:t>
            </a:r>
          </a:p>
          <a:p>
            <a:pPr lvl="2"/>
            <a:r>
              <a:rPr lang="en-GB" noProof="0" dirty="0" smtClean="0"/>
              <a:t>7.850.000 informed consents on 1</a:t>
            </a:r>
            <a:r>
              <a:rPr lang="en-GB" baseline="30000" noProof="0" dirty="0" smtClean="0"/>
              <a:t>st</a:t>
            </a:r>
            <a:r>
              <a:rPr lang="en-GB" noProof="0" dirty="0" smtClean="0"/>
              <a:t> December 2018</a:t>
            </a:r>
          </a:p>
          <a:p>
            <a:pPr lvl="2"/>
            <a:endParaRPr lang="en-GB" noProof="0" dirty="0" smtClean="0"/>
          </a:p>
          <a:p>
            <a:pPr lvl="1"/>
            <a:r>
              <a:rPr lang="en-GB" noProof="0" dirty="0" smtClean="0"/>
              <a:t>rationalization of modalities concerning therapeutic/care relationships</a:t>
            </a:r>
          </a:p>
          <a:p>
            <a:pPr lvl="1"/>
            <a:endParaRPr lang="en-GB" noProof="0" dirty="0" smtClean="0"/>
          </a:p>
          <a:p>
            <a:pPr lvl="1"/>
            <a:r>
              <a:rPr lang="en-GB" noProof="0" dirty="0" smtClean="0"/>
              <a:t>registration of the therapeutic relationships with GPs in a central database</a:t>
            </a:r>
          </a:p>
          <a:p>
            <a:endParaRPr lang="en-GB" noProof="0" dirty="0" smtClean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24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8996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3"/>
          <p:cNvSpPr>
            <a:spLocks noChangeArrowheads="1"/>
          </p:cNvSpPr>
          <p:nvPr/>
        </p:nvSpPr>
        <p:spPr bwMode="auto">
          <a:xfrm>
            <a:off x="6580188" y="2593975"/>
            <a:ext cx="430212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BE" altLang="en-US">
              <a:latin typeface="Calibri" pitchFamily="34" charset="0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6015038" y="2543175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 flipH="1">
            <a:off x="6337300" y="2967038"/>
            <a:ext cx="304800" cy="40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>
            <a:off x="7010400" y="2879725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1750" name="Line 7"/>
          <p:cNvSpPr>
            <a:spLocks noChangeShapeType="1"/>
          </p:cNvSpPr>
          <p:nvPr/>
        </p:nvSpPr>
        <p:spPr bwMode="auto">
          <a:xfrm flipV="1">
            <a:off x="6991350" y="2505075"/>
            <a:ext cx="493713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 flipV="1">
            <a:off x="6802438" y="21701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1752" name="Oval 9"/>
          <p:cNvSpPr>
            <a:spLocks noChangeArrowheads="1"/>
          </p:cNvSpPr>
          <p:nvPr/>
        </p:nvSpPr>
        <p:spPr bwMode="auto">
          <a:xfrm>
            <a:off x="5486400" y="4721225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BE" altLang="en-US">
              <a:latin typeface="Calibri" pitchFamily="34" charset="0"/>
            </a:endParaRPr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 flipH="1">
            <a:off x="5211763" y="5084763"/>
            <a:ext cx="298450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>
            <a:off x="5822950" y="5140325"/>
            <a:ext cx="374650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 flipH="1" flipV="1">
            <a:off x="5360988" y="4294188"/>
            <a:ext cx="285750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1756" name="Freeform 2"/>
          <p:cNvSpPr>
            <a:spLocks/>
          </p:cNvSpPr>
          <p:nvPr/>
        </p:nvSpPr>
        <p:spPr bwMode="auto">
          <a:xfrm>
            <a:off x="536575" y="1208088"/>
            <a:ext cx="2173288" cy="2979737"/>
          </a:xfrm>
          <a:custGeom>
            <a:avLst/>
            <a:gdLst>
              <a:gd name="T0" fmla="*/ 2876 w 2174750"/>
              <a:gd name="T1" fmla="*/ 0 h 2979415"/>
              <a:gd name="T2" fmla="*/ 326291 w 2174750"/>
              <a:gd name="T3" fmla="*/ 2439458 h 2979415"/>
              <a:gd name="T4" fmla="*/ 2051162 w 2174750"/>
              <a:gd name="T5" fmla="*/ 2488909 h 2979415"/>
              <a:gd name="T6" fmla="*/ 0 60000 65536"/>
              <a:gd name="T7" fmla="*/ 0 60000 65536"/>
              <a:gd name="T8" fmla="*/ 0 60000 65536"/>
              <a:gd name="T9" fmla="*/ 0 w 2174750"/>
              <a:gd name="T10" fmla="*/ 0 h 2979415"/>
              <a:gd name="T11" fmla="*/ 2174750 w 2174750"/>
              <a:gd name="T12" fmla="*/ 2979415 h 29794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750" h="2979415">
                <a:moveTo>
                  <a:pt x="3050" y="0"/>
                </a:moveTo>
                <a:cubicBezTo>
                  <a:pt x="-6475" y="1002846"/>
                  <a:pt x="-16000" y="2005693"/>
                  <a:pt x="345950" y="2416629"/>
                </a:cubicBezTo>
                <a:cubicBezTo>
                  <a:pt x="707900" y="2827565"/>
                  <a:pt x="999093" y="3420837"/>
                  <a:pt x="2174750" y="2465615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31757" name="Freeform 3"/>
          <p:cNvSpPr>
            <a:spLocks/>
          </p:cNvSpPr>
          <p:nvPr/>
        </p:nvSpPr>
        <p:spPr bwMode="auto">
          <a:xfrm>
            <a:off x="309563" y="1028700"/>
            <a:ext cx="2995612" cy="2628900"/>
          </a:xfrm>
          <a:custGeom>
            <a:avLst/>
            <a:gdLst>
              <a:gd name="T0" fmla="*/ 218696 w 2994574"/>
              <a:gd name="T1" fmla="*/ 244929 h 2628900"/>
              <a:gd name="T2" fmla="*/ 336450 w 2994574"/>
              <a:gd name="T3" fmla="*/ 146957 h 2628900"/>
              <a:gd name="T4" fmla="*/ 487853 w 2994574"/>
              <a:gd name="T5" fmla="*/ 81643 h 2628900"/>
              <a:gd name="T6" fmla="*/ 622435 w 2994574"/>
              <a:gd name="T7" fmla="*/ 48986 h 2628900"/>
              <a:gd name="T8" fmla="*/ 908419 w 2994574"/>
              <a:gd name="T9" fmla="*/ 0 h 2628900"/>
              <a:gd name="T10" fmla="*/ 2069175 w 2994574"/>
              <a:gd name="T11" fmla="*/ 81643 h 2628900"/>
              <a:gd name="T12" fmla="*/ 2254222 w 2994574"/>
              <a:gd name="T13" fmla="*/ 179614 h 2628900"/>
              <a:gd name="T14" fmla="*/ 2456094 w 2994574"/>
              <a:gd name="T15" fmla="*/ 310243 h 2628900"/>
              <a:gd name="T16" fmla="*/ 2540207 w 2994574"/>
              <a:gd name="T17" fmla="*/ 424543 h 2628900"/>
              <a:gd name="T18" fmla="*/ 2657962 w 2994574"/>
              <a:gd name="T19" fmla="*/ 587829 h 2628900"/>
              <a:gd name="T20" fmla="*/ 2775721 w 2994574"/>
              <a:gd name="T21" fmla="*/ 751114 h 2628900"/>
              <a:gd name="T22" fmla="*/ 2910302 w 2994574"/>
              <a:gd name="T23" fmla="*/ 914400 h 2628900"/>
              <a:gd name="T24" fmla="*/ 2960771 w 2994574"/>
              <a:gd name="T25" fmla="*/ 1028700 h 2628900"/>
              <a:gd name="T26" fmla="*/ 3044884 w 2994574"/>
              <a:gd name="T27" fmla="*/ 1240971 h 2628900"/>
              <a:gd name="T28" fmla="*/ 3061704 w 2994574"/>
              <a:gd name="T29" fmla="*/ 1943100 h 2628900"/>
              <a:gd name="T30" fmla="*/ 2994417 w 2994574"/>
              <a:gd name="T31" fmla="*/ 2090057 h 2628900"/>
              <a:gd name="T32" fmla="*/ 2943946 w 2994574"/>
              <a:gd name="T33" fmla="*/ 2188028 h 2628900"/>
              <a:gd name="T34" fmla="*/ 2859839 w 2994574"/>
              <a:gd name="T35" fmla="*/ 2351314 h 2628900"/>
              <a:gd name="T36" fmla="*/ 2725252 w 2994574"/>
              <a:gd name="T37" fmla="*/ 2465614 h 2628900"/>
              <a:gd name="T38" fmla="*/ 2624317 w 2994574"/>
              <a:gd name="T39" fmla="*/ 2530928 h 2628900"/>
              <a:gd name="T40" fmla="*/ 2439273 w 2994574"/>
              <a:gd name="T41" fmla="*/ 2628900 h 2628900"/>
              <a:gd name="T42" fmla="*/ 1143934 w 2994574"/>
              <a:gd name="T43" fmla="*/ 2563586 h 2628900"/>
              <a:gd name="T44" fmla="*/ 891595 w 2994574"/>
              <a:gd name="T45" fmla="*/ 2498270 h 2628900"/>
              <a:gd name="T46" fmla="*/ 622435 w 2994574"/>
              <a:gd name="T47" fmla="*/ 2432956 h 2628900"/>
              <a:gd name="T48" fmla="*/ 538321 w 2994574"/>
              <a:gd name="T49" fmla="*/ 2383970 h 2628900"/>
              <a:gd name="T50" fmla="*/ 437386 w 2994574"/>
              <a:gd name="T51" fmla="*/ 2237014 h 2628900"/>
              <a:gd name="T52" fmla="*/ 353272 w 2994574"/>
              <a:gd name="T53" fmla="*/ 2073729 h 2628900"/>
              <a:gd name="T54" fmla="*/ 285984 w 2994574"/>
              <a:gd name="T55" fmla="*/ 1910443 h 2628900"/>
              <a:gd name="T56" fmla="*/ 151397 w 2994574"/>
              <a:gd name="T57" fmla="*/ 1567543 h 2628900"/>
              <a:gd name="T58" fmla="*/ 84116 w 2994574"/>
              <a:gd name="T59" fmla="*/ 1338943 h 2628900"/>
              <a:gd name="T60" fmla="*/ 50448 w 2994574"/>
              <a:gd name="T61" fmla="*/ 1191986 h 2628900"/>
              <a:gd name="T62" fmla="*/ 0 w 2994574"/>
              <a:gd name="T63" fmla="*/ 898071 h 2628900"/>
              <a:gd name="T64" fmla="*/ 50448 w 2994574"/>
              <a:gd name="T65" fmla="*/ 228600 h 26289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994574"/>
              <a:gd name="T100" fmla="*/ 0 h 2628900"/>
              <a:gd name="T101" fmla="*/ 2994574 w 2994574"/>
              <a:gd name="T102" fmla="*/ 2628900 h 26289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994574" h="2628900">
                <a:moveTo>
                  <a:pt x="179614" y="391886"/>
                </a:moveTo>
                <a:cubicBezTo>
                  <a:pt x="190836" y="335779"/>
                  <a:pt x="196901" y="298725"/>
                  <a:pt x="212271" y="244929"/>
                </a:cubicBezTo>
                <a:cubicBezTo>
                  <a:pt x="216999" y="228379"/>
                  <a:pt x="217848" y="209383"/>
                  <a:pt x="228600" y="195943"/>
                </a:cubicBezTo>
                <a:cubicBezTo>
                  <a:pt x="259796" y="156949"/>
                  <a:pt x="287132" y="166677"/>
                  <a:pt x="326571" y="146957"/>
                </a:cubicBezTo>
                <a:cubicBezTo>
                  <a:pt x="344124" y="138181"/>
                  <a:pt x="357624" y="122270"/>
                  <a:pt x="375557" y="114300"/>
                </a:cubicBezTo>
                <a:cubicBezTo>
                  <a:pt x="407014" y="100319"/>
                  <a:pt x="440871" y="92529"/>
                  <a:pt x="473528" y="81643"/>
                </a:cubicBezTo>
                <a:cubicBezTo>
                  <a:pt x="489857" y="76200"/>
                  <a:pt x="505636" y="68689"/>
                  <a:pt x="522514" y="65314"/>
                </a:cubicBezTo>
                <a:cubicBezTo>
                  <a:pt x="549728" y="59871"/>
                  <a:pt x="577065" y="55007"/>
                  <a:pt x="604157" y="48986"/>
                </a:cubicBezTo>
                <a:cubicBezTo>
                  <a:pt x="626064" y="44118"/>
                  <a:pt x="647465" y="37058"/>
                  <a:pt x="669471" y="32657"/>
                </a:cubicBezTo>
                <a:cubicBezTo>
                  <a:pt x="726090" y="21333"/>
                  <a:pt x="826870" y="7839"/>
                  <a:pt x="881743" y="0"/>
                </a:cubicBezTo>
                <a:lnTo>
                  <a:pt x="1845128" y="32657"/>
                </a:lnTo>
                <a:cubicBezTo>
                  <a:pt x="1875974" y="34713"/>
                  <a:pt x="1993251" y="76589"/>
                  <a:pt x="2008414" y="81643"/>
                </a:cubicBezTo>
                <a:lnTo>
                  <a:pt x="2057400" y="97971"/>
                </a:lnTo>
                <a:cubicBezTo>
                  <a:pt x="2209011" y="211681"/>
                  <a:pt x="2038603" y="89959"/>
                  <a:pt x="2188028" y="179614"/>
                </a:cubicBezTo>
                <a:cubicBezTo>
                  <a:pt x="2221684" y="199808"/>
                  <a:pt x="2253343" y="223157"/>
                  <a:pt x="2286000" y="244929"/>
                </a:cubicBezTo>
                <a:cubicBezTo>
                  <a:pt x="2286001" y="244930"/>
                  <a:pt x="2383970" y="310241"/>
                  <a:pt x="2383971" y="310243"/>
                </a:cubicBezTo>
                <a:cubicBezTo>
                  <a:pt x="2400300" y="332014"/>
                  <a:pt x="2417139" y="353412"/>
                  <a:pt x="2432957" y="375557"/>
                </a:cubicBezTo>
                <a:cubicBezTo>
                  <a:pt x="2444364" y="391526"/>
                  <a:pt x="2453051" y="409467"/>
                  <a:pt x="2465614" y="424543"/>
                </a:cubicBezTo>
                <a:cubicBezTo>
                  <a:pt x="2480397" y="442283"/>
                  <a:pt x="2499817" y="455789"/>
                  <a:pt x="2514600" y="473529"/>
                </a:cubicBezTo>
                <a:cubicBezTo>
                  <a:pt x="2591738" y="566095"/>
                  <a:pt x="2500055" y="476027"/>
                  <a:pt x="2579914" y="587829"/>
                </a:cubicBezTo>
                <a:cubicBezTo>
                  <a:pt x="2593336" y="606620"/>
                  <a:pt x="2612571" y="620486"/>
                  <a:pt x="2628900" y="636814"/>
                </a:cubicBezTo>
                <a:cubicBezTo>
                  <a:pt x="2648864" y="676743"/>
                  <a:pt x="2665363" y="716493"/>
                  <a:pt x="2694214" y="751114"/>
                </a:cubicBezTo>
                <a:cubicBezTo>
                  <a:pt x="2708997" y="768854"/>
                  <a:pt x="2729778" y="781309"/>
                  <a:pt x="2743200" y="800100"/>
                </a:cubicBezTo>
                <a:cubicBezTo>
                  <a:pt x="2850661" y="950545"/>
                  <a:pt x="2697476" y="787033"/>
                  <a:pt x="2824843" y="914400"/>
                </a:cubicBezTo>
                <a:cubicBezTo>
                  <a:pt x="2830286" y="930729"/>
                  <a:pt x="2834391" y="947566"/>
                  <a:pt x="2841171" y="963386"/>
                </a:cubicBezTo>
                <a:cubicBezTo>
                  <a:pt x="2850759" y="985759"/>
                  <a:pt x="2866131" y="1005608"/>
                  <a:pt x="2873828" y="1028700"/>
                </a:cubicBezTo>
                <a:cubicBezTo>
                  <a:pt x="2882604" y="1055029"/>
                  <a:pt x="2880194" y="1084440"/>
                  <a:pt x="2890157" y="1110343"/>
                </a:cubicBezTo>
                <a:cubicBezTo>
                  <a:pt x="2907633" y="1155780"/>
                  <a:pt x="2940076" y="1194787"/>
                  <a:pt x="2955471" y="1240971"/>
                </a:cubicBezTo>
                <a:lnTo>
                  <a:pt x="2971800" y="1289957"/>
                </a:lnTo>
                <a:cubicBezTo>
                  <a:pt x="2999412" y="1566085"/>
                  <a:pt x="3004801" y="1547085"/>
                  <a:pt x="2971800" y="1943100"/>
                </a:cubicBezTo>
                <a:cubicBezTo>
                  <a:pt x="2968941" y="1977405"/>
                  <a:pt x="2958238" y="2012429"/>
                  <a:pt x="2939143" y="2041071"/>
                </a:cubicBezTo>
                <a:lnTo>
                  <a:pt x="2906486" y="2090057"/>
                </a:lnTo>
                <a:cubicBezTo>
                  <a:pt x="2901043" y="2111828"/>
                  <a:pt x="2900193" y="2135299"/>
                  <a:pt x="2890157" y="2155371"/>
                </a:cubicBezTo>
                <a:cubicBezTo>
                  <a:pt x="2883272" y="2169141"/>
                  <a:pt x="2864385" y="2174259"/>
                  <a:pt x="2857500" y="2188029"/>
                </a:cubicBezTo>
                <a:cubicBezTo>
                  <a:pt x="2842105" y="2218818"/>
                  <a:pt x="2845497" y="2258461"/>
                  <a:pt x="2824843" y="2286000"/>
                </a:cubicBezTo>
                <a:cubicBezTo>
                  <a:pt x="2808514" y="2307771"/>
                  <a:pt x="2791675" y="2329169"/>
                  <a:pt x="2775857" y="2351314"/>
                </a:cubicBezTo>
                <a:cubicBezTo>
                  <a:pt x="2764450" y="2367283"/>
                  <a:pt x="2757969" y="2387377"/>
                  <a:pt x="2743200" y="2400300"/>
                </a:cubicBezTo>
                <a:cubicBezTo>
                  <a:pt x="2713662" y="2426146"/>
                  <a:pt x="2672981" y="2437860"/>
                  <a:pt x="2645228" y="2465614"/>
                </a:cubicBezTo>
                <a:cubicBezTo>
                  <a:pt x="2628900" y="2481943"/>
                  <a:pt x="2615457" y="2501791"/>
                  <a:pt x="2596243" y="2514600"/>
                </a:cubicBezTo>
                <a:cubicBezTo>
                  <a:pt x="2581922" y="2524148"/>
                  <a:pt x="2562652" y="2523232"/>
                  <a:pt x="2547257" y="2530929"/>
                </a:cubicBezTo>
                <a:cubicBezTo>
                  <a:pt x="2529704" y="2539705"/>
                  <a:pt x="2515499" y="2554189"/>
                  <a:pt x="2498271" y="2563586"/>
                </a:cubicBezTo>
                <a:cubicBezTo>
                  <a:pt x="2455533" y="2586898"/>
                  <a:pt x="2367643" y="2628900"/>
                  <a:pt x="2367643" y="2628900"/>
                </a:cubicBezTo>
                <a:lnTo>
                  <a:pt x="1273628" y="2612571"/>
                </a:lnTo>
                <a:cubicBezTo>
                  <a:pt x="1186057" y="2610138"/>
                  <a:pt x="1193660" y="2585804"/>
                  <a:pt x="1110343" y="2563586"/>
                </a:cubicBezTo>
                <a:cubicBezTo>
                  <a:pt x="1056711" y="2549284"/>
                  <a:pt x="947057" y="2530929"/>
                  <a:pt x="947057" y="2530929"/>
                </a:cubicBezTo>
                <a:cubicBezTo>
                  <a:pt x="919843" y="2520043"/>
                  <a:pt x="893221" y="2507540"/>
                  <a:pt x="865414" y="2498271"/>
                </a:cubicBezTo>
                <a:cubicBezTo>
                  <a:pt x="807678" y="2479026"/>
                  <a:pt x="745285" y="2474112"/>
                  <a:pt x="685800" y="2465614"/>
                </a:cubicBezTo>
                <a:cubicBezTo>
                  <a:pt x="658586" y="2454728"/>
                  <a:pt x="631602" y="2443249"/>
                  <a:pt x="604157" y="2432957"/>
                </a:cubicBezTo>
                <a:cubicBezTo>
                  <a:pt x="588041" y="2426914"/>
                  <a:pt x="569930" y="2425484"/>
                  <a:pt x="555171" y="2416629"/>
                </a:cubicBezTo>
                <a:cubicBezTo>
                  <a:pt x="541970" y="2408708"/>
                  <a:pt x="534535" y="2393588"/>
                  <a:pt x="522514" y="2383971"/>
                </a:cubicBezTo>
                <a:cubicBezTo>
                  <a:pt x="507190" y="2371712"/>
                  <a:pt x="489857" y="2362200"/>
                  <a:pt x="473528" y="2351314"/>
                </a:cubicBezTo>
                <a:cubicBezTo>
                  <a:pt x="391541" y="2228335"/>
                  <a:pt x="487806" y="2384631"/>
                  <a:pt x="424543" y="2237014"/>
                </a:cubicBezTo>
                <a:cubicBezTo>
                  <a:pt x="416813" y="2218976"/>
                  <a:pt x="402772" y="2204357"/>
                  <a:pt x="391886" y="2188029"/>
                </a:cubicBezTo>
                <a:cubicBezTo>
                  <a:pt x="357902" y="2052095"/>
                  <a:pt x="399282" y="2186492"/>
                  <a:pt x="342900" y="2073729"/>
                </a:cubicBezTo>
                <a:cubicBezTo>
                  <a:pt x="311122" y="2010173"/>
                  <a:pt x="341636" y="2032680"/>
                  <a:pt x="310243" y="1959429"/>
                </a:cubicBezTo>
                <a:cubicBezTo>
                  <a:pt x="302513" y="1941391"/>
                  <a:pt x="288472" y="1926772"/>
                  <a:pt x="277586" y="1910443"/>
                </a:cubicBezTo>
                <a:cubicBezTo>
                  <a:pt x="248885" y="1766943"/>
                  <a:pt x="282566" y="1887747"/>
                  <a:pt x="212271" y="1747157"/>
                </a:cubicBezTo>
                <a:cubicBezTo>
                  <a:pt x="189551" y="1701717"/>
                  <a:pt x="162198" y="1613266"/>
                  <a:pt x="146957" y="1567543"/>
                </a:cubicBezTo>
                <a:cubicBezTo>
                  <a:pt x="76901" y="1357375"/>
                  <a:pt x="144127" y="1572554"/>
                  <a:pt x="97971" y="1387929"/>
                </a:cubicBezTo>
                <a:cubicBezTo>
                  <a:pt x="93797" y="1371231"/>
                  <a:pt x="86371" y="1355493"/>
                  <a:pt x="81643" y="1338943"/>
                </a:cubicBezTo>
                <a:cubicBezTo>
                  <a:pt x="75478" y="1317365"/>
                  <a:pt x="70182" y="1295536"/>
                  <a:pt x="65314" y="1273629"/>
                </a:cubicBezTo>
                <a:cubicBezTo>
                  <a:pt x="59293" y="1246537"/>
                  <a:pt x="55717" y="1218911"/>
                  <a:pt x="48986" y="1191986"/>
                </a:cubicBezTo>
                <a:cubicBezTo>
                  <a:pt x="44812" y="1175288"/>
                  <a:pt x="36391" y="1159802"/>
                  <a:pt x="32657" y="1143000"/>
                </a:cubicBezTo>
                <a:cubicBezTo>
                  <a:pt x="16368" y="1069700"/>
                  <a:pt x="7862" y="968829"/>
                  <a:pt x="0" y="898071"/>
                </a:cubicBezTo>
                <a:cubicBezTo>
                  <a:pt x="5443" y="740228"/>
                  <a:pt x="7567" y="582236"/>
                  <a:pt x="16328" y="424543"/>
                </a:cubicBezTo>
                <a:cubicBezTo>
                  <a:pt x="18852" y="379103"/>
                  <a:pt x="37894" y="278514"/>
                  <a:pt x="48986" y="228600"/>
                </a:cubicBezTo>
                <a:cubicBezTo>
                  <a:pt x="67954" y="143243"/>
                  <a:pt x="65314" y="190327"/>
                  <a:pt x="65314" y="130629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pic>
        <p:nvPicPr>
          <p:cNvPr id="3175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2144713"/>
            <a:ext cx="912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384016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09825"/>
            <a:ext cx="6143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018088"/>
            <a:ext cx="80168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375920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3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49775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4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813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5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448945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6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445125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7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664075"/>
            <a:ext cx="80168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8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3759200"/>
            <a:ext cx="801687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9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560705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0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547211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1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375126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2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132138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3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3119438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4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218281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5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676400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6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349500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noProof="0" dirty="0" smtClean="0">
                <a:solidFill>
                  <a:srgbClr val="77C9F2"/>
                </a:solidFill>
                <a:latin typeface="+mj-lt"/>
              </a:rPr>
              <a:t>Hubs &amp; </a:t>
            </a:r>
            <a:r>
              <a:rPr lang="en-GB" noProof="0" dirty="0" err="1" smtClean="0">
                <a:solidFill>
                  <a:srgbClr val="77C9F2"/>
                </a:solidFill>
                <a:latin typeface="+mj-lt"/>
              </a:rPr>
              <a:t>Metahub</a:t>
            </a:r>
            <a:r>
              <a:rPr lang="en-GB" noProof="0" dirty="0" smtClean="0">
                <a:solidFill>
                  <a:srgbClr val="77C9F2"/>
                </a:solidFill>
                <a:latin typeface="+mj-lt"/>
              </a:rPr>
              <a:t> – Past situation</a:t>
            </a:r>
            <a:endParaRPr lang="en-GB" noProof="0" dirty="0">
              <a:solidFill>
                <a:srgbClr val="77C9F2"/>
              </a:solidFill>
              <a:latin typeface="+mj-lt"/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25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771606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3"/>
          <p:cNvSpPr>
            <a:spLocks noChangeArrowheads="1"/>
          </p:cNvSpPr>
          <p:nvPr/>
        </p:nvSpPr>
        <p:spPr bwMode="auto">
          <a:xfrm>
            <a:off x="6500813" y="1993900"/>
            <a:ext cx="433387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BE" altLang="en-US">
              <a:latin typeface="Calibri" pitchFamily="34" charset="0"/>
            </a:endParaRP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5924550" y="2066925"/>
            <a:ext cx="5762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 flipH="1">
            <a:off x="6500813" y="2425700"/>
            <a:ext cx="1460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>
            <a:off x="6862763" y="2354263"/>
            <a:ext cx="5762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 flipV="1">
            <a:off x="6934200" y="1855788"/>
            <a:ext cx="636588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 flipH="1" flipV="1">
            <a:off x="6651625" y="1700213"/>
            <a:ext cx="66675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76" name="Oval 9"/>
          <p:cNvSpPr>
            <a:spLocks noChangeArrowheads="1"/>
          </p:cNvSpPr>
          <p:nvPr/>
        </p:nvSpPr>
        <p:spPr bwMode="auto">
          <a:xfrm>
            <a:off x="6877050" y="4725988"/>
            <a:ext cx="430213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BE" altLang="en-US">
              <a:latin typeface="Calibri" pitchFamily="34" charset="0"/>
            </a:endParaRPr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>
            <a:off x="6291263" y="4913313"/>
            <a:ext cx="58578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 flipH="1">
            <a:off x="6877050" y="5157788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7235825" y="5086350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 flipV="1">
            <a:off x="7307263" y="465455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 flipV="1">
            <a:off x="7091363" y="42941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2" name="Oval 15"/>
          <p:cNvSpPr>
            <a:spLocks noChangeArrowheads="1"/>
          </p:cNvSpPr>
          <p:nvPr/>
        </p:nvSpPr>
        <p:spPr bwMode="auto">
          <a:xfrm>
            <a:off x="2409825" y="4941888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BE" altLang="en-US">
              <a:latin typeface="Calibri" pitchFamily="34" charset="0"/>
            </a:endParaRPr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>
            <a:off x="1833563" y="5014913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4" name="Line 17"/>
          <p:cNvSpPr>
            <a:spLocks noChangeShapeType="1"/>
          </p:cNvSpPr>
          <p:nvPr/>
        </p:nvSpPr>
        <p:spPr bwMode="auto">
          <a:xfrm flipH="1">
            <a:off x="2362200" y="5326063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5" name="Line 18"/>
          <p:cNvSpPr>
            <a:spLocks noChangeShapeType="1"/>
          </p:cNvSpPr>
          <p:nvPr/>
        </p:nvSpPr>
        <p:spPr bwMode="auto">
          <a:xfrm>
            <a:off x="2760663" y="5330825"/>
            <a:ext cx="357187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6" name="Line 19"/>
          <p:cNvSpPr>
            <a:spLocks noChangeShapeType="1"/>
          </p:cNvSpPr>
          <p:nvPr/>
        </p:nvSpPr>
        <p:spPr bwMode="auto">
          <a:xfrm flipV="1">
            <a:off x="2860675" y="5060950"/>
            <a:ext cx="4270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7" name="Line 20"/>
          <p:cNvSpPr>
            <a:spLocks noChangeShapeType="1"/>
          </p:cNvSpPr>
          <p:nvPr/>
        </p:nvSpPr>
        <p:spPr bwMode="auto">
          <a:xfrm flipV="1">
            <a:off x="2625725" y="45100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8" name="Line 21"/>
          <p:cNvSpPr>
            <a:spLocks noChangeShapeType="1"/>
          </p:cNvSpPr>
          <p:nvPr/>
        </p:nvSpPr>
        <p:spPr bwMode="auto">
          <a:xfrm flipV="1">
            <a:off x="2773363" y="3649663"/>
            <a:ext cx="1584325" cy="136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89" name="Line 22"/>
          <p:cNvSpPr>
            <a:spLocks noChangeShapeType="1"/>
          </p:cNvSpPr>
          <p:nvPr/>
        </p:nvSpPr>
        <p:spPr bwMode="auto">
          <a:xfrm flipH="1" flipV="1">
            <a:off x="4991100" y="3649663"/>
            <a:ext cx="1957388" cy="1147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90" name="Line 23"/>
          <p:cNvSpPr>
            <a:spLocks noChangeShapeType="1"/>
          </p:cNvSpPr>
          <p:nvPr/>
        </p:nvSpPr>
        <p:spPr bwMode="auto">
          <a:xfrm flipH="1">
            <a:off x="4799013" y="2322513"/>
            <a:ext cx="16097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91" name="Line 24"/>
          <p:cNvSpPr>
            <a:spLocks noChangeShapeType="1"/>
          </p:cNvSpPr>
          <p:nvPr/>
        </p:nvSpPr>
        <p:spPr bwMode="auto">
          <a:xfrm>
            <a:off x="2297113" y="2557463"/>
            <a:ext cx="1905000" cy="701675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92" name="Text Box 25"/>
          <p:cNvSpPr txBox="1">
            <a:spLocks noChangeArrowheads="1"/>
          </p:cNvSpPr>
          <p:nvPr/>
        </p:nvSpPr>
        <p:spPr bwMode="auto">
          <a:xfrm>
            <a:off x="6499225" y="2003425"/>
            <a:ext cx="430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SzPct val="100000"/>
            </a:pPr>
            <a:r>
              <a:rPr lang="en-US" altLang="en-US" sz="1800">
                <a:solidFill>
                  <a:srgbClr val="000000"/>
                </a:solidFill>
                <a:sym typeface="Arial" charset="0"/>
              </a:rPr>
              <a:t>A</a:t>
            </a:r>
          </a:p>
        </p:txBody>
      </p:sp>
      <p:sp>
        <p:nvSpPr>
          <p:cNvPr id="32793" name="Text Box 26"/>
          <p:cNvSpPr txBox="1">
            <a:spLocks noChangeArrowheads="1"/>
          </p:cNvSpPr>
          <p:nvPr/>
        </p:nvSpPr>
        <p:spPr bwMode="auto">
          <a:xfrm>
            <a:off x="6919913" y="4752975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US" altLang="en-US" sz="1800">
                <a:solidFill>
                  <a:srgbClr val="000000"/>
                </a:solidFill>
                <a:sym typeface="Arial" charset="0"/>
              </a:rPr>
              <a:t>C</a:t>
            </a:r>
          </a:p>
        </p:txBody>
      </p:sp>
      <p:sp>
        <p:nvSpPr>
          <p:cNvPr id="32794" name="Text Box 27"/>
          <p:cNvSpPr txBox="1">
            <a:spLocks noChangeArrowheads="1"/>
          </p:cNvSpPr>
          <p:nvPr/>
        </p:nvSpPr>
        <p:spPr bwMode="auto">
          <a:xfrm>
            <a:off x="2465388" y="4972050"/>
            <a:ext cx="258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US" altLang="en-US" sz="1800">
                <a:solidFill>
                  <a:srgbClr val="000000"/>
                </a:solidFill>
                <a:sym typeface="Arial" charset="0"/>
              </a:rPr>
              <a:t>B</a:t>
            </a:r>
          </a:p>
        </p:txBody>
      </p:sp>
      <p:sp>
        <p:nvSpPr>
          <p:cNvPr id="32795" name="Text Box 28"/>
          <p:cNvSpPr txBox="1">
            <a:spLocks noChangeArrowheads="1"/>
          </p:cNvSpPr>
          <p:nvPr/>
        </p:nvSpPr>
        <p:spPr bwMode="auto">
          <a:xfrm rot="1203491">
            <a:off x="2174875" y="2608263"/>
            <a:ext cx="2279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sym typeface="Arial" charset="0"/>
              </a:rPr>
              <a:t>1: Where can we find data?</a:t>
            </a:r>
          </a:p>
        </p:txBody>
      </p:sp>
      <p:sp>
        <p:nvSpPr>
          <p:cNvPr id="32796" name="Line 29"/>
          <p:cNvSpPr>
            <a:spLocks noChangeShapeType="1"/>
          </p:cNvSpPr>
          <p:nvPr/>
        </p:nvSpPr>
        <p:spPr bwMode="auto">
          <a:xfrm flipH="1" flipV="1">
            <a:off x="2206625" y="2649538"/>
            <a:ext cx="1843088" cy="687387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97" name="Line 30"/>
          <p:cNvSpPr>
            <a:spLocks noChangeShapeType="1"/>
          </p:cNvSpPr>
          <p:nvPr/>
        </p:nvSpPr>
        <p:spPr bwMode="auto">
          <a:xfrm>
            <a:off x="2108200" y="2254250"/>
            <a:ext cx="4187825" cy="17463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98" name="Line 31"/>
          <p:cNvSpPr>
            <a:spLocks noChangeShapeType="1"/>
          </p:cNvSpPr>
          <p:nvPr/>
        </p:nvSpPr>
        <p:spPr bwMode="auto">
          <a:xfrm>
            <a:off x="1997075" y="2816225"/>
            <a:ext cx="4879975" cy="1981200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799" name="Line 32"/>
          <p:cNvSpPr>
            <a:spLocks noChangeShapeType="1"/>
          </p:cNvSpPr>
          <p:nvPr/>
        </p:nvSpPr>
        <p:spPr bwMode="auto">
          <a:xfrm>
            <a:off x="7323138" y="4979988"/>
            <a:ext cx="538162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800" name="Line 33"/>
          <p:cNvSpPr>
            <a:spLocks noChangeShapeType="1"/>
          </p:cNvSpPr>
          <p:nvPr/>
        </p:nvSpPr>
        <p:spPr bwMode="auto">
          <a:xfrm>
            <a:off x="6921500" y="2225675"/>
            <a:ext cx="97790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801" name="Text Box 35"/>
          <p:cNvSpPr txBox="1">
            <a:spLocks noChangeArrowheads="1"/>
          </p:cNvSpPr>
          <p:nvPr/>
        </p:nvSpPr>
        <p:spPr bwMode="auto">
          <a:xfrm>
            <a:off x="2922588" y="1946275"/>
            <a:ext cx="2520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sym typeface="Arial" charset="0"/>
              </a:rPr>
              <a:t>3. Retrieve data from hub A</a:t>
            </a:r>
          </a:p>
        </p:txBody>
      </p:sp>
      <p:sp>
        <p:nvSpPr>
          <p:cNvPr id="32802" name="Text Box 36"/>
          <p:cNvSpPr txBox="1">
            <a:spLocks noChangeArrowheads="1"/>
          </p:cNvSpPr>
          <p:nvPr/>
        </p:nvSpPr>
        <p:spPr bwMode="auto">
          <a:xfrm rot="1389709">
            <a:off x="4017963" y="4187825"/>
            <a:ext cx="2295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sym typeface="Arial" charset="0"/>
              </a:rPr>
              <a:t>3: Retrieve data from hub C</a:t>
            </a:r>
          </a:p>
        </p:txBody>
      </p:sp>
      <p:sp>
        <p:nvSpPr>
          <p:cNvPr id="32803" name="Text Box 39"/>
          <p:cNvSpPr txBox="1">
            <a:spLocks noChangeArrowheads="1"/>
          </p:cNvSpPr>
          <p:nvPr/>
        </p:nvSpPr>
        <p:spPr bwMode="auto">
          <a:xfrm>
            <a:off x="1060450" y="3509963"/>
            <a:ext cx="954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sym typeface="Arial" charset="0"/>
              </a:rPr>
              <a:t>     4:</a:t>
            </a:r>
            <a:br>
              <a:rPr lang="en-US" altLang="en-US" sz="1200" b="1">
                <a:solidFill>
                  <a:srgbClr val="000000"/>
                </a:solidFill>
                <a:sym typeface="Arial" charset="0"/>
              </a:rPr>
            </a:br>
            <a:r>
              <a:rPr lang="en-US" altLang="en-US" sz="1200" b="1">
                <a:solidFill>
                  <a:srgbClr val="000000"/>
                </a:solidFill>
                <a:sym typeface="Arial" charset="0"/>
              </a:rPr>
              <a:t>All data available</a:t>
            </a:r>
          </a:p>
        </p:txBody>
      </p:sp>
      <p:sp>
        <p:nvSpPr>
          <p:cNvPr id="32804" name="Text Box 42"/>
          <p:cNvSpPr txBox="1">
            <a:spLocks noChangeArrowheads="1"/>
          </p:cNvSpPr>
          <p:nvPr/>
        </p:nvSpPr>
        <p:spPr bwMode="auto">
          <a:xfrm rot="1314741">
            <a:off x="2373313" y="3152775"/>
            <a:ext cx="208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990033"/>
                </a:solidFill>
                <a:sym typeface="Arial" charset="0"/>
              </a:rPr>
              <a:t>2: In hub A and C</a:t>
            </a:r>
          </a:p>
        </p:txBody>
      </p:sp>
      <p:sp>
        <p:nvSpPr>
          <p:cNvPr id="32805" name="Line 34"/>
          <p:cNvSpPr>
            <a:spLocks noChangeShapeType="1"/>
          </p:cNvSpPr>
          <p:nvPr/>
        </p:nvSpPr>
        <p:spPr bwMode="auto">
          <a:xfrm flipH="1" flipV="1">
            <a:off x="6789738" y="2432050"/>
            <a:ext cx="327025" cy="836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32806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884363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7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157413"/>
            <a:ext cx="801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8" name="Picture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2141538"/>
            <a:ext cx="8001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9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4673600"/>
            <a:ext cx="801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0" name="Picture 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32556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1" name="Picture 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1512888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2" name="Picture 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50031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3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2503488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4" name="Picture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56210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5" name="Picture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381476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6" name="Picture 9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4156075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7" name="Picture 9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235575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8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5235575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9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4676775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0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541496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1" name="Picture 9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5318125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2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706938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3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403066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4" name="Picture 9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480853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5" name="Picture 10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151188"/>
            <a:ext cx="80168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820988"/>
            <a:ext cx="633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noProof="0" dirty="0" smtClean="0">
                <a:solidFill>
                  <a:srgbClr val="77C9F2"/>
                </a:solidFill>
                <a:latin typeface="+mj-lt"/>
              </a:rPr>
              <a:t>Hubs &amp; </a:t>
            </a:r>
            <a:r>
              <a:rPr lang="en-GB" noProof="0" dirty="0" err="1" smtClean="0">
                <a:solidFill>
                  <a:srgbClr val="77C9F2"/>
                </a:solidFill>
                <a:latin typeface="+mj-lt"/>
              </a:rPr>
              <a:t>Metahub</a:t>
            </a:r>
            <a:r>
              <a:rPr lang="en-GB" noProof="0" dirty="0" smtClean="0">
                <a:solidFill>
                  <a:srgbClr val="77C9F2"/>
                </a:solidFill>
                <a:latin typeface="+mj-lt"/>
              </a:rPr>
              <a:t> - Now</a:t>
            </a:r>
            <a:endParaRPr lang="en-GB" noProof="0" dirty="0">
              <a:solidFill>
                <a:srgbClr val="77C9F2"/>
              </a:solidFill>
              <a:latin typeface="+mj-lt"/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26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103812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23" y="989799"/>
            <a:ext cx="720080" cy="720080"/>
          </a:xfrm>
          <a:prstGeom prst="rect">
            <a:avLst/>
          </a:prstGeom>
        </p:spPr>
      </p:pic>
      <p:sp>
        <p:nvSpPr>
          <p:cNvPr id="33794" name="Oval 3"/>
          <p:cNvSpPr>
            <a:spLocks noChangeArrowheads="1"/>
          </p:cNvSpPr>
          <p:nvPr/>
        </p:nvSpPr>
        <p:spPr bwMode="auto">
          <a:xfrm>
            <a:off x="6657975" y="2159000"/>
            <a:ext cx="433388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altLang="en-US">
              <a:latin typeface="Calibri" pitchFamily="34" charset="0"/>
            </a:endParaRPr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6081713" y="2232025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 flipH="1">
            <a:off x="6657975" y="2590800"/>
            <a:ext cx="1460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7019925" y="2519363"/>
            <a:ext cx="5762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 flipV="1">
            <a:off x="7091363" y="2020888"/>
            <a:ext cx="636587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 flipH="1" flipV="1">
            <a:off x="6804025" y="1916113"/>
            <a:ext cx="71438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0" name="Oval 9"/>
          <p:cNvSpPr>
            <a:spLocks noChangeArrowheads="1"/>
          </p:cNvSpPr>
          <p:nvPr/>
        </p:nvSpPr>
        <p:spPr bwMode="auto">
          <a:xfrm>
            <a:off x="6877050" y="4725988"/>
            <a:ext cx="430213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altLang="en-US">
              <a:latin typeface="Calibri" pitchFamily="34" charset="0"/>
            </a:endParaRPr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>
            <a:off x="6291263" y="4913313"/>
            <a:ext cx="58578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 flipH="1">
            <a:off x="6877050" y="5157788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7235825" y="5086350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 flipV="1">
            <a:off x="7307263" y="465455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 flipV="1">
            <a:off x="7091363" y="42941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6" name="Oval 15"/>
          <p:cNvSpPr>
            <a:spLocks noChangeArrowheads="1"/>
          </p:cNvSpPr>
          <p:nvPr/>
        </p:nvSpPr>
        <p:spPr bwMode="auto">
          <a:xfrm>
            <a:off x="2997200" y="5143500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altLang="en-US">
              <a:latin typeface="Calibri" pitchFamily="34" charset="0"/>
            </a:endParaRPr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>
            <a:off x="2420938" y="5216525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 flipH="1">
            <a:off x="2949575" y="5527675"/>
            <a:ext cx="1444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09" name="Line 18"/>
          <p:cNvSpPr>
            <a:spLocks noChangeShapeType="1"/>
          </p:cNvSpPr>
          <p:nvPr/>
        </p:nvSpPr>
        <p:spPr bwMode="auto">
          <a:xfrm>
            <a:off x="3348038" y="5532438"/>
            <a:ext cx="357187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 flipV="1">
            <a:off x="3448050" y="5262563"/>
            <a:ext cx="4270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11" name="Line 20"/>
          <p:cNvSpPr>
            <a:spLocks noChangeShapeType="1"/>
          </p:cNvSpPr>
          <p:nvPr/>
        </p:nvSpPr>
        <p:spPr bwMode="auto">
          <a:xfrm flipV="1">
            <a:off x="3213100" y="47117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12" name="Line 21"/>
          <p:cNvSpPr>
            <a:spLocks noChangeShapeType="1"/>
          </p:cNvSpPr>
          <p:nvPr/>
        </p:nvSpPr>
        <p:spPr bwMode="auto">
          <a:xfrm flipV="1">
            <a:off x="3360738" y="3735388"/>
            <a:ext cx="12001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13" name="Line 22"/>
          <p:cNvSpPr>
            <a:spLocks noChangeShapeType="1"/>
          </p:cNvSpPr>
          <p:nvPr/>
        </p:nvSpPr>
        <p:spPr bwMode="auto">
          <a:xfrm flipH="1" flipV="1">
            <a:off x="5076825" y="3557588"/>
            <a:ext cx="1871663" cy="1239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14" name="Line 23"/>
          <p:cNvSpPr>
            <a:spLocks noChangeShapeType="1"/>
          </p:cNvSpPr>
          <p:nvPr/>
        </p:nvSpPr>
        <p:spPr bwMode="auto">
          <a:xfrm flipH="1">
            <a:off x="5008563" y="2481263"/>
            <a:ext cx="1658937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815" name="Text Box 25"/>
          <p:cNvSpPr txBox="1">
            <a:spLocks noChangeArrowheads="1"/>
          </p:cNvSpPr>
          <p:nvPr/>
        </p:nvSpPr>
        <p:spPr bwMode="auto">
          <a:xfrm>
            <a:off x="6656388" y="2168525"/>
            <a:ext cx="4302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SzPct val="100000"/>
            </a:pPr>
            <a:r>
              <a:rPr lang="en-US" altLang="en-US" sz="1800">
                <a:solidFill>
                  <a:srgbClr val="000000"/>
                </a:solidFill>
                <a:sym typeface="Arial" charset="0"/>
              </a:rPr>
              <a:t>A</a:t>
            </a:r>
          </a:p>
        </p:txBody>
      </p:sp>
      <p:sp>
        <p:nvSpPr>
          <p:cNvPr id="33816" name="Text Box 26"/>
          <p:cNvSpPr txBox="1">
            <a:spLocks noChangeArrowheads="1"/>
          </p:cNvSpPr>
          <p:nvPr/>
        </p:nvSpPr>
        <p:spPr bwMode="auto">
          <a:xfrm>
            <a:off x="6919913" y="4752975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US" altLang="en-US" sz="1800">
                <a:solidFill>
                  <a:srgbClr val="000000"/>
                </a:solidFill>
                <a:sym typeface="Arial" charset="0"/>
              </a:rPr>
              <a:t>C</a:t>
            </a:r>
          </a:p>
        </p:txBody>
      </p:sp>
      <p:sp>
        <p:nvSpPr>
          <p:cNvPr id="33817" name="Text Box 27"/>
          <p:cNvSpPr txBox="1">
            <a:spLocks noChangeArrowheads="1"/>
          </p:cNvSpPr>
          <p:nvPr/>
        </p:nvSpPr>
        <p:spPr bwMode="auto">
          <a:xfrm>
            <a:off x="3052763" y="5173663"/>
            <a:ext cx="258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100000"/>
            </a:pPr>
            <a:r>
              <a:rPr lang="en-US" altLang="en-US" sz="1800">
                <a:solidFill>
                  <a:srgbClr val="000000"/>
                </a:solidFill>
                <a:sym typeface="Arial" charset="0"/>
              </a:rPr>
              <a:t>B</a:t>
            </a:r>
          </a:p>
        </p:txBody>
      </p:sp>
      <p:cxnSp>
        <p:nvCxnSpPr>
          <p:cNvPr id="33818" name="Straight Connector 2"/>
          <p:cNvCxnSpPr>
            <a:cxnSpLocks noChangeShapeType="1"/>
          </p:cNvCxnSpPr>
          <p:nvPr/>
        </p:nvCxnSpPr>
        <p:spPr bwMode="auto">
          <a:xfrm>
            <a:off x="2420938" y="4113213"/>
            <a:ext cx="665162" cy="11017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9" name="TextBox 74"/>
          <p:cNvSpPr txBox="1">
            <a:spLocks noChangeArrowheads="1"/>
          </p:cNvSpPr>
          <p:nvPr/>
        </p:nvSpPr>
        <p:spPr bwMode="auto">
          <a:xfrm>
            <a:off x="1797050" y="3362325"/>
            <a:ext cx="1357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buSzPct val="100000"/>
            </a:pPr>
            <a:r>
              <a:rPr lang="en-US" altLang="en-US" sz="2000" b="1">
                <a:solidFill>
                  <a:srgbClr val="00B0F0"/>
                </a:solidFill>
                <a:latin typeface="Consolas" pitchFamily="49" charset="0"/>
              </a:rPr>
              <a:t>InterMed</a:t>
            </a:r>
          </a:p>
          <a:p>
            <a:pPr algn="ctr" eaLnBrk="0" hangingPunct="0">
              <a:buSzPct val="100000"/>
            </a:pPr>
            <a:r>
              <a:rPr lang="en-US" altLang="en-US" sz="2000" b="1">
                <a:solidFill>
                  <a:srgbClr val="00B0F0"/>
                </a:solidFill>
                <a:latin typeface="Consolas" pitchFamily="49" charset="0"/>
              </a:rPr>
              <a:t>BruSafe</a:t>
            </a:r>
          </a:p>
        </p:txBody>
      </p:sp>
      <p:cxnSp>
        <p:nvCxnSpPr>
          <p:cNvPr id="33820" name="Straight Connector 11"/>
          <p:cNvCxnSpPr>
            <a:cxnSpLocks noChangeShapeType="1"/>
          </p:cNvCxnSpPr>
          <p:nvPr/>
        </p:nvCxnSpPr>
        <p:spPr bwMode="auto">
          <a:xfrm>
            <a:off x="1028700" y="2986088"/>
            <a:ext cx="569913" cy="5715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1" name="Straight Connector 13"/>
          <p:cNvCxnSpPr>
            <a:cxnSpLocks noChangeShapeType="1"/>
          </p:cNvCxnSpPr>
          <p:nvPr/>
        </p:nvCxnSpPr>
        <p:spPr bwMode="auto">
          <a:xfrm>
            <a:off x="990600" y="3689350"/>
            <a:ext cx="4445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2" name="Straight Connector 15"/>
          <p:cNvCxnSpPr>
            <a:cxnSpLocks noChangeShapeType="1"/>
          </p:cNvCxnSpPr>
          <p:nvPr/>
        </p:nvCxnSpPr>
        <p:spPr bwMode="auto">
          <a:xfrm flipV="1">
            <a:off x="990600" y="3911600"/>
            <a:ext cx="752475" cy="4603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3" name="Straight Connector 17"/>
          <p:cNvCxnSpPr>
            <a:cxnSpLocks noChangeShapeType="1"/>
          </p:cNvCxnSpPr>
          <p:nvPr/>
        </p:nvCxnSpPr>
        <p:spPr bwMode="auto">
          <a:xfrm flipV="1">
            <a:off x="2420938" y="1933575"/>
            <a:ext cx="504329" cy="2619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4" name="Straight Connector 19"/>
          <p:cNvCxnSpPr>
            <a:cxnSpLocks noChangeShapeType="1"/>
            <a:stCxn id="33829" idx="0"/>
          </p:cNvCxnSpPr>
          <p:nvPr/>
        </p:nvCxnSpPr>
        <p:spPr bwMode="auto">
          <a:xfrm flipH="1" flipV="1">
            <a:off x="3052763" y="2037556"/>
            <a:ext cx="263823" cy="610394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5" name="Straight Connector 21"/>
          <p:cNvCxnSpPr>
            <a:cxnSpLocks noChangeShapeType="1"/>
            <a:stCxn id="33828" idx="3"/>
          </p:cNvCxnSpPr>
          <p:nvPr/>
        </p:nvCxnSpPr>
        <p:spPr bwMode="auto">
          <a:xfrm flipV="1">
            <a:off x="2138363" y="1846262"/>
            <a:ext cx="615156" cy="174626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88" name="Line 60"/>
          <p:cNvSpPr>
            <a:spLocks noChangeShapeType="1"/>
          </p:cNvSpPr>
          <p:nvPr/>
        </p:nvSpPr>
        <p:spPr bwMode="auto">
          <a:xfrm>
            <a:off x="3952875" y="2265363"/>
            <a:ext cx="436563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+mn-lt"/>
              <a:cs typeface="+mn-cs"/>
            </a:endParaRPr>
          </a:p>
        </p:txBody>
      </p:sp>
      <p:pic>
        <p:nvPicPr>
          <p:cNvPr id="3382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603375"/>
            <a:ext cx="19621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655763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9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267" y="2647950"/>
            <a:ext cx="78263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0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47" y="2305844"/>
            <a:ext cx="912812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1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990975"/>
            <a:ext cx="91281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2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278188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3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571750"/>
            <a:ext cx="9144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4" name="Picture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4181475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5" name="Picture 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500538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6" name="Picture 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557530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7" name="Picture 8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5500688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8" name="Picture 8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4908550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9" name="Picture 8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165576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0" name="Picture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1339850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1" name="Picture 8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66528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2" name="Picture 9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2667000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3" name="Picture 9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673350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4" name="Picture 9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200650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5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4338638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6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3829050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7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4732338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8" name="Picture 9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5235575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9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2752725"/>
            <a:ext cx="6921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noProof="0" dirty="0" smtClean="0">
                <a:solidFill>
                  <a:srgbClr val="77C9F2"/>
                </a:solidFill>
                <a:latin typeface="+mj-lt"/>
              </a:rPr>
              <a:t>Extramural data: vaults</a:t>
            </a:r>
            <a:endParaRPr lang="en-GB" noProof="0" dirty="0">
              <a:solidFill>
                <a:srgbClr val="77C9F2"/>
              </a:solidFill>
              <a:latin typeface="+mj-lt"/>
            </a:endParaRPr>
          </a:p>
        </p:txBody>
      </p:sp>
      <p:cxnSp>
        <p:nvCxnSpPr>
          <p:cNvPr id="67" name="Straight Connector 21"/>
          <p:cNvCxnSpPr>
            <a:cxnSpLocks noChangeShapeType="1"/>
            <a:stCxn id="61" idx="3"/>
          </p:cNvCxnSpPr>
          <p:nvPr/>
        </p:nvCxnSpPr>
        <p:spPr bwMode="auto">
          <a:xfrm>
            <a:off x="2498403" y="1349839"/>
            <a:ext cx="255116" cy="253536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27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624404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2656"/>
            <a:ext cx="4645162" cy="5853113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67544" y="1844824"/>
            <a:ext cx="3008313" cy="46910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noProof="0" dirty="0" smtClean="0"/>
              <a:t>Data sharing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noProof="0" dirty="0" smtClean="0"/>
              <a:t>each actor has his own file 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noProof="0" dirty="0" smtClean="0"/>
              <a:t>but is able to share certain parts with other actors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noProof="0" dirty="0" smtClean="0"/>
              <a:t>Examples</a:t>
            </a:r>
          </a:p>
          <a:p>
            <a:pPr marL="285750" lvl="1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noProof="0" dirty="0" smtClean="0"/>
              <a:t>medication schedule</a:t>
            </a:r>
          </a:p>
          <a:p>
            <a:pPr marL="285750" lvl="1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noProof="0" dirty="0" err="1" smtClean="0"/>
              <a:t>SumEHR</a:t>
            </a:r>
            <a:endParaRPr lang="en-GB" sz="2000" noProof="0" dirty="0" smtClean="0"/>
          </a:p>
          <a:p>
            <a:pPr marL="285750" lvl="1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noProof="0" dirty="0" smtClean="0"/>
              <a:t>parameters </a:t>
            </a:r>
          </a:p>
          <a:p>
            <a:pPr marL="285750" lvl="1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noProof="0" dirty="0" smtClean="0"/>
              <a:t>journal</a:t>
            </a:r>
          </a:p>
          <a:p>
            <a:pPr marL="285750" lvl="1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noProof="0" dirty="0" smtClean="0"/>
              <a:t> 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noProof="0" dirty="0"/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20050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28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931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67544" y="1844824"/>
            <a:ext cx="3008313" cy="46910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sz="2000" noProof="0" dirty="0" smtClean="0"/>
              <a:t>Access for health care providers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noProof="0" dirty="0" smtClean="0"/>
              <a:t>with a therapeutic/care relationship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noProof="0" dirty="0" smtClean="0"/>
              <a:t>depending on their role</a:t>
            </a:r>
          </a:p>
          <a:p>
            <a:pPr>
              <a:defRPr/>
            </a:pPr>
            <a:r>
              <a:rPr lang="en-GB" sz="2000" noProof="0" dirty="0" smtClean="0"/>
              <a:t>No access for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noProof="0" dirty="0" smtClean="0"/>
              <a:t>IT administrators, </a:t>
            </a:r>
            <a:r>
              <a:rPr lang="en-GB" sz="2000" noProof="0" dirty="0" err="1" smtClean="0"/>
              <a:t>hoster</a:t>
            </a:r>
            <a:r>
              <a:rPr lang="en-GB" sz="2000" noProof="0" dirty="0" smtClean="0"/>
              <a:t>...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noProof="0" dirty="0" smtClean="0">
                <a:solidFill>
                  <a:srgbClr val="087670"/>
                </a:solidFill>
              </a:rPr>
              <a:t>eHealth</a:t>
            </a:r>
            <a:r>
              <a:rPr lang="en-GB" sz="2000" noProof="0" dirty="0" smtClean="0"/>
              <a:t> platform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noProof="0" dirty="0" smtClean="0"/>
              <a:t>government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noProof="0" dirty="0" smtClean="0"/>
              <a:t>without the active cooperation of the second key holder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noProof="0" dirty="0"/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20050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86" y="273050"/>
            <a:ext cx="4645162" cy="5853113"/>
          </a:xfr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29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60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Roadmap eHealth 2.0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907704" y="980728"/>
            <a:ext cx="5598823" cy="5419081"/>
            <a:chOff x="1691680" y="476672"/>
            <a:chExt cx="5958863" cy="58511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1680" y="476672"/>
              <a:ext cx="5840598" cy="233822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1680" y="2768313"/>
              <a:ext cx="5958863" cy="245747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1680" y="5085184"/>
              <a:ext cx="5853776" cy="1242617"/>
            </a:xfrm>
            <a:prstGeom prst="rect">
              <a:avLst/>
            </a:prstGeom>
          </p:spPr>
        </p:pic>
      </p:grpSp>
      <p:sp>
        <p:nvSpPr>
          <p:cNvPr id="11" name="Tijdelijke aanduiding voor datum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27473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Informed consent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Required condition for the exchange of health data: patient has given his informed consent to share his health data electronically</a:t>
            </a:r>
          </a:p>
          <a:p>
            <a:pPr lvl="1"/>
            <a:r>
              <a:rPr lang="en-GB" altLang="en-US" noProof="0" dirty="0" smtClean="0"/>
              <a:t>regulation has been approved by the various management and advisory bodies of the eHealth platform (</a:t>
            </a:r>
            <a:r>
              <a:rPr lang="en-GB" noProof="0" dirty="0" smtClean="0"/>
              <a:t>Consultation Committee with the users</a:t>
            </a:r>
            <a:r>
              <a:rPr lang="en-GB" altLang="en-US" noProof="0" dirty="0" smtClean="0"/>
              <a:t>, Board of Directors and  Information Security Committee)</a:t>
            </a:r>
          </a:p>
          <a:p>
            <a:pPr lvl="1"/>
            <a:r>
              <a:rPr lang="en-GB" noProof="0" dirty="0" smtClean="0"/>
              <a:t>only exchange between health care providers/institutions having a therapeutic/care relationship with the patient</a:t>
            </a:r>
          </a:p>
          <a:p>
            <a:pPr lvl="1"/>
            <a:r>
              <a:rPr lang="en-GB" noProof="0" dirty="0" smtClean="0"/>
              <a:t>registration of the consent by the patient himself or through his doctor, pharmacist, health fund or hospital</a:t>
            </a:r>
          </a:p>
          <a:p>
            <a:pPr lvl="1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30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096745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noProof="0" dirty="0" smtClean="0"/>
              <a:t>Informed consent</a:t>
            </a:r>
            <a:endParaRPr lang="en-GB" noProof="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noProof="0" dirty="0" smtClean="0"/>
              <a:t>Possibility to exclude a health care provider</a:t>
            </a:r>
          </a:p>
          <a:p>
            <a:pPr eaLnBrk="1" hangingPunct="1"/>
            <a:endParaRPr lang="en-GB" altLang="en-US" noProof="0" dirty="0" smtClean="0"/>
          </a:p>
          <a:p>
            <a:pPr eaLnBrk="1" hangingPunct="1"/>
            <a:r>
              <a:rPr lang="en-GB" altLang="en-US" noProof="0" dirty="0" smtClean="0"/>
              <a:t>Possibility to withdraw the consent</a:t>
            </a:r>
          </a:p>
          <a:p>
            <a:pPr eaLnBrk="1" hangingPunct="1"/>
            <a:endParaRPr lang="en-GB" altLang="en-US" noProof="0" dirty="0" smtClean="0"/>
          </a:p>
          <a:p>
            <a:pPr eaLnBrk="1" hangingPunct="1"/>
            <a:r>
              <a:rPr lang="en-GB" altLang="en-US" noProof="0" dirty="0" smtClean="0"/>
              <a:t>Possibility to modify his permission profile at any time, without any restrictions concerning the modifications</a:t>
            </a:r>
          </a:p>
          <a:p>
            <a:pPr eaLnBrk="1" hangingPunct="1"/>
            <a:endParaRPr lang="en-GB" altLang="en-US" noProof="0" dirty="0" smtClean="0"/>
          </a:p>
          <a:p>
            <a:pPr eaLnBrk="1" hangingPunct="1"/>
            <a:r>
              <a:rPr lang="en-GB" altLang="en-US" noProof="0" dirty="0" smtClean="0"/>
              <a:t>Possibility to see who has entered or modified the informed consent</a:t>
            </a:r>
          </a:p>
          <a:p>
            <a:pPr lvl="1" eaLnBrk="1" hangingPunct="1"/>
            <a:endParaRPr lang="en-GB" altLang="en-US" noProof="0" dirty="0" smtClean="0"/>
          </a:p>
          <a:p>
            <a:pPr eaLnBrk="1" hangingPunct="1"/>
            <a:endParaRPr lang="en-GB" altLang="en-US" noProof="0" dirty="0" smtClean="0"/>
          </a:p>
          <a:p>
            <a:pPr eaLnBrk="1" hangingPunct="1"/>
            <a:endParaRPr lang="en-GB" altLang="en-US" noProof="0" dirty="0" smtClean="0"/>
          </a:p>
          <a:p>
            <a:pPr lvl="1" eaLnBrk="1" hangingPunct="1"/>
            <a:endParaRPr lang="en-GB" altLang="en-US" noProof="0" dirty="0" smtClean="0"/>
          </a:p>
          <a:p>
            <a:pPr lvl="1" eaLnBrk="1" hangingPunct="1"/>
            <a:endParaRPr lang="en-GB" altLang="en-US" noProof="0" dirty="0" smtClean="0"/>
          </a:p>
          <a:p>
            <a:pPr lvl="1" eaLnBrk="1" hangingPunct="1"/>
            <a:endParaRPr lang="en-GB" altLang="en-US" noProof="0" dirty="0" smtClean="0"/>
          </a:p>
          <a:p>
            <a:pPr eaLnBrk="1" hangingPunct="1"/>
            <a:endParaRPr lang="en-GB" altLang="en-US" noProof="0" dirty="0" smtClean="0"/>
          </a:p>
          <a:p>
            <a:pPr eaLnBrk="1" hangingPunct="1"/>
            <a:endParaRPr lang="en-GB" altLang="en-US" noProof="0" dirty="0" smtClean="0"/>
          </a:p>
          <a:p>
            <a:pPr eaLnBrk="1" hangingPunct="1"/>
            <a:endParaRPr lang="en-GB" altLang="en-US" noProof="0" dirty="0" smtClean="0"/>
          </a:p>
          <a:p>
            <a:pPr eaLnBrk="1" hangingPunct="1"/>
            <a:endParaRPr lang="en-GB" altLang="en-US" noProof="0" dirty="0" smtClean="0"/>
          </a:p>
          <a:p>
            <a:pPr lvl="1" eaLnBrk="1" hangingPunct="1"/>
            <a:endParaRPr lang="en-GB" altLang="en-US" noProof="0" dirty="0" smtClean="0"/>
          </a:p>
          <a:p>
            <a:pPr eaLnBrk="1" hangingPunct="1"/>
            <a:endParaRPr lang="en-GB" altLang="en-US" noProof="0" dirty="0" smtClean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31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914880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Therapeutic relationships</a:t>
            </a:r>
            <a:endParaRPr lang="en-GB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 smtClean="0"/>
              <a:t>Definition of a therapeutic/care relationship: the relationship between a specific patient and one or more health care professionals involved in activities concerning diagnosis, prevention or care for the patient</a:t>
            </a:r>
          </a:p>
          <a:p>
            <a:r>
              <a:rPr lang="en-GB" noProof="0" dirty="0" smtClean="0"/>
              <a:t>Examples of evidence of a therapeutic/care relationship</a:t>
            </a:r>
          </a:p>
          <a:p>
            <a:pPr lvl="1"/>
            <a:r>
              <a:rPr lang="en-GB" noProof="0" dirty="0" smtClean="0"/>
              <a:t>establishment of a GMF with a GP  </a:t>
            </a:r>
          </a:p>
          <a:p>
            <a:pPr lvl="1"/>
            <a:r>
              <a:rPr lang="en-GB" noProof="0" dirty="0" smtClean="0"/>
              <a:t>consultation with an individual health care provider</a:t>
            </a:r>
          </a:p>
          <a:p>
            <a:pPr lvl="1"/>
            <a:r>
              <a:rPr lang="en-GB" noProof="0" dirty="0" smtClean="0"/>
              <a:t>hospitalization</a:t>
            </a:r>
          </a:p>
          <a:p>
            <a:pPr lvl="1"/>
            <a:r>
              <a:rPr lang="en-GB" noProof="0" dirty="0" smtClean="0"/>
              <a:t>supply of a medicinal product in a pharmacy </a:t>
            </a:r>
          </a:p>
          <a:p>
            <a:pPr lvl="1"/>
            <a:r>
              <a:rPr lang="en-GB" noProof="0" dirty="0" smtClean="0"/>
              <a:t>…</a:t>
            </a:r>
          </a:p>
          <a:p>
            <a:pPr lvl="1"/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2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32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696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noProof="0" dirty="0" smtClean="0"/>
              <a:t>www.ehealth.fgov.be/ehealthplatform/nl/reglementen</a:t>
            </a:r>
            <a:endParaRPr lang="en-GB" sz="2800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2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268760"/>
            <a:ext cx="7522972" cy="4984279"/>
          </a:xfrm>
          <a:prstGeom prst="rect">
            <a:avLst/>
          </a:prstGeom>
        </p:spPr>
      </p:pic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33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652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Access matrix</a:t>
            </a:r>
            <a:endParaRPr lang="en-GB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340768"/>
            <a:ext cx="8924301" cy="4608512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34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196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4: electronic prescribing (</a:t>
            </a:r>
            <a:r>
              <a:rPr lang="en-GB" noProof="0" dirty="0" err="1" smtClean="0"/>
              <a:t>Recip</a:t>
            </a:r>
            <a:r>
              <a:rPr lang="en-GB" noProof="0" dirty="0" smtClean="0"/>
              <a:t>-e)</a:t>
            </a:r>
            <a:endParaRPr lang="en-GB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 smtClean="0"/>
              <a:t>Since June 1st 2018, physicians (GPs and specialists), dentists and midwives are obliged to prescribe medication electronically</a:t>
            </a:r>
          </a:p>
          <a:p>
            <a:pPr lvl="1"/>
            <a:r>
              <a:rPr lang="en-GB" noProof="0" dirty="0" smtClean="0"/>
              <a:t>this measure does not concern</a:t>
            </a:r>
          </a:p>
          <a:p>
            <a:pPr lvl="2"/>
            <a:r>
              <a:rPr lang="en-GB" noProof="0" dirty="0" smtClean="0"/>
              <a:t>patients staying in the hospital </a:t>
            </a:r>
          </a:p>
          <a:p>
            <a:pPr lvl="2"/>
            <a:r>
              <a:rPr lang="en-GB" noProof="0" dirty="0" smtClean="0"/>
              <a:t>patients who receive a prescription during a home visit or in an institution (e.g. a nursing home) </a:t>
            </a:r>
          </a:p>
          <a:p>
            <a:pPr lvl="2"/>
            <a:r>
              <a:rPr lang="en-GB" noProof="0" dirty="0" smtClean="0"/>
              <a:t>physicians over the age of 62 on this date; they are exempt from this obligation</a:t>
            </a:r>
          </a:p>
          <a:p>
            <a:pPr lvl="1"/>
            <a:r>
              <a:rPr lang="en-GB" noProof="0" dirty="0" smtClean="0"/>
              <a:t>the National Institute for Health and Disability Insurance provides prescribers with an app that enables them to establish an electronic prescription outside of the EMF &gt; PARIS (Prescription &amp; </a:t>
            </a:r>
            <a:r>
              <a:rPr lang="en-GB" noProof="0" dirty="0" err="1" smtClean="0"/>
              <a:t>Autorisation</a:t>
            </a:r>
            <a:r>
              <a:rPr lang="en-GB" noProof="0" dirty="0" smtClean="0"/>
              <a:t> Requesting Information System) &gt; see further</a:t>
            </a:r>
          </a:p>
          <a:p>
            <a:pPr lvl="2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35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598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4: electronic prescribing (</a:t>
            </a:r>
            <a:r>
              <a:rPr lang="en-GB" noProof="0" dirty="0" err="1" smtClean="0"/>
              <a:t>Recip</a:t>
            </a:r>
            <a:r>
              <a:rPr lang="en-GB" noProof="0" dirty="0" smtClean="0"/>
              <a:t>-e)</a:t>
            </a:r>
            <a:endParaRPr lang="en-GB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 smtClean="0"/>
              <a:t>Current situation</a:t>
            </a:r>
          </a:p>
          <a:p>
            <a:pPr lvl="1"/>
            <a:r>
              <a:rPr lang="en-GB" noProof="0" dirty="0" smtClean="0"/>
              <a:t>physician, dentist or midwife who prescribes medication electronically (via software package and the </a:t>
            </a:r>
            <a:r>
              <a:rPr lang="en-GB" noProof="0" dirty="0" err="1" smtClean="0"/>
              <a:t>Recip</a:t>
            </a:r>
            <a:r>
              <a:rPr lang="en-GB" noProof="0" dirty="0" smtClean="0"/>
              <a:t>-e service) gives his patient a ‘proof of e-prescribing’ containing a barcode </a:t>
            </a:r>
          </a:p>
          <a:p>
            <a:pPr lvl="1"/>
            <a:r>
              <a:rPr lang="en-GB" noProof="0" dirty="0" smtClean="0"/>
              <a:t>by scanning the barcode the pharmacist can download the electronic prescription </a:t>
            </a:r>
            <a:r>
              <a:rPr lang="en-GB" noProof="0" dirty="0" smtClean="0">
                <a:sym typeface="Wingdings" panose="05000000000000000000" pitchFamily="2" charset="2"/>
              </a:rPr>
              <a:t></a:t>
            </a:r>
            <a:r>
              <a:rPr lang="en-GB" noProof="0" dirty="0" smtClean="0"/>
              <a:t> only the electronic prescription has legal value</a:t>
            </a:r>
          </a:p>
          <a:p>
            <a:r>
              <a:rPr lang="en-GB" noProof="0" dirty="0" smtClean="0"/>
              <a:t>Future situation</a:t>
            </a:r>
          </a:p>
          <a:p>
            <a:pPr lvl="1"/>
            <a:r>
              <a:rPr lang="en-GB" noProof="0" dirty="0" smtClean="0"/>
              <a:t>no ‘proof of e-prescribing’ anymore</a:t>
            </a:r>
          </a:p>
          <a:p>
            <a:pPr lvl="1"/>
            <a:r>
              <a:rPr lang="en-GB" noProof="0" dirty="0" smtClean="0"/>
              <a:t>authentication of the patient at the pharmacy</a:t>
            </a:r>
          </a:p>
          <a:p>
            <a:pPr lvl="1"/>
            <a:r>
              <a:rPr lang="en-GB" noProof="0" dirty="0" smtClean="0"/>
              <a:t>pharmacist and patient have electronic access to all pending electronic descriptions of the patient</a:t>
            </a:r>
          </a:p>
          <a:p>
            <a:endParaRPr lang="en-GB" noProof="0" dirty="0" smtClean="0"/>
          </a:p>
          <a:p>
            <a:endParaRPr lang="en-GB" noProof="0" dirty="0" smtClean="0"/>
          </a:p>
          <a:p>
            <a:pPr lvl="2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36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8771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4: electronic prescribing (</a:t>
            </a:r>
            <a:r>
              <a:rPr lang="en-GB" noProof="0" dirty="0" err="1" smtClean="0"/>
              <a:t>Recip</a:t>
            </a:r>
            <a:r>
              <a:rPr lang="en-GB" noProof="0" dirty="0" smtClean="0"/>
              <a:t>-e)</a:t>
            </a:r>
            <a:endParaRPr lang="en-GB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noProof="0" dirty="0" smtClean="0"/>
              <a:t>Advantages for pharmacists </a:t>
            </a:r>
          </a:p>
          <a:p>
            <a:pPr lvl="1"/>
            <a:r>
              <a:rPr lang="en-GB" noProof="0" dirty="0" smtClean="0"/>
              <a:t>easily download the prescription </a:t>
            </a:r>
          </a:p>
          <a:p>
            <a:pPr lvl="1"/>
            <a:r>
              <a:rPr lang="en-GB" noProof="0" dirty="0" smtClean="0"/>
              <a:t>know the reimbursement level of the prescribed medicine</a:t>
            </a:r>
          </a:p>
          <a:p>
            <a:pPr lvl="1"/>
            <a:r>
              <a:rPr lang="en-GB" noProof="0" dirty="0" smtClean="0"/>
              <a:t>send feedback to the prescriber</a:t>
            </a:r>
          </a:p>
          <a:p>
            <a:r>
              <a:rPr lang="en-GB" noProof="0" dirty="0" smtClean="0"/>
              <a:t>Advantages for prescribers/health care providers</a:t>
            </a:r>
          </a:p>
          <a:p>
            <a:pPr lvl="1"/>
            <a:r>
              <a:rPr lang="en-GB" noProof="0" dirty="0" smtClean="0"/>
              <a:t>draw up, consult, send and if needed modify prescriptions that haven’t been provided yet</a:t>
            </a:r>
          </a:p>
          <a:p>
            <a:pPr lvl="1"/>
            <a:r>
              <a:rPr lang="en-GB" noProof="0" dirty="0" smtClean="0"/>
              <a:t>delete a prescription that hasn’t been provided yet (if he justifies his decision) </a:t>
            </a:r>
          </a:p>
          <a:p>
            <a:pPr lvl="1"/>
            <a:r>
              <a:rPr lang="en-GB" noProof="0" dirty="0" smtClean="0"/>
              <a:t>receive feedback from the health care provider (pharmacist, physiotherapist, nurse)</a:t>
            </a:r>
          </a:p>
          <a:p>
            <a:r>
              <a:rPr lang="en-GB" noProof="0" dirty="0" smtClean="0"/>
              <a:t>Advantages for patients</a:t>
            </a:r>
          </a:p>
          <a:p>
            <a:pPr lvl="1"/>
            <a:r>
              <a:rPr lang="en-GB" noProof="0" dirty="0" smtClean="0"/>
              <a:t>consult his prescriptions via secure internet access </a:t>
            </a:r>
          </a:p>
          <a:p>
            <a:pPr lvl="1"/>
            <a:r>
              <a:rPr lang="en-GB" noProof="0" dirty="0" smtClean="0"/>
              <a:t>delete prescriptions which he finds to be useless</a:t>
            </a:r>
          </a:p>
          <a:p>
            <a:endParaRPr lang="en-GB" noProof="0" dirty="0" smtClean="0"/>
          </a:p>
          <a:p>
            <a:pPr lvl="2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37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516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4: electronic prescribing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>
            <a:normAutofit/>
          </a:bodyPr>
          <a:lstStyle/>
          <a:p>
            <a:r>
              <a:rPr lang="en-GB" noProof="0" dirty="0" smtClean="0"/>
              <a:t>A ‘protocol for the electronic prescription of drugs to ambulatory patients’ describes the conditions and situations allowing the use of paper prescriptions due to force majeure, </a:t>
            </a:r>
            <a:r>
              <a:rPr lang="en-GB" noProof="0" dirty="0" smtClean="0"/>
              <a:t>e.g.</a:t>
            </a:r>
            <a:endParaRPr lang="en-GB" noProof="0" dirty="0" smtClean="0"/>
          </a:p>
          <a:p>
            <a:pPr lvl="1"/>
            <a:r>
              <a:rPr lang="en-GB" noProof="0" dirty="0" smtClean="0"/>
              <a:t>the urgent need of medical assistance is indisputable</a:t>
            </a:r>
          </a:p>
          <a:p>
            <a:pPr lvl="1"/>
            <a:r>
              <a:rPr lang="en-GB" noProof="0" dirty="0" smtClean="0"/>
              <a:t>the prescriber is a foreign citizen without a NISS (or </a:t>
            </a:r>
            <a:r>
              <a:rPr lang="en-GB" noProof="0" dirty="0" err="1" smtClean="0"/>
              <a:t>bis</a:t>
            </a:r>
            <a:r>
              <a:rPr lang="en-GB" noProof="0" dirty="0" smtClean="0"/>
              <a:t>) number</a:t>
            </a:r>
          </a:p>
          <a:p>
            <a:pPr lvl="1"/>
            <a:r>
              <a:rPr lang="en-GB" noProof="0" dirty="0" smtClean="0"/>
              <a:t>the patient is a foreign citizen without a NISS (or </a:t>
            </a:r>
            <a:r>
              <a:rPr lang="en-GB" noProof="0" dirty="0" err="1" smtClean="0"/>
              <a:t>bis</a:t>
            </a:r>
            <a:r>
              <a:rPr lang="en-GB" noProof="0" dirty="0" smtClean="0"/>
              <a:t>) number</a:t>
            </a:r>
          </a:p>
          <a:p>
            <a:pPr lvl="1"/>
            <a:r>
              <a:rPr lang="en-GB" noProof="0" dirty="0" smtClean="0"/>
              <a:t>the patient is a </a:t>
            </a:r>
            <a:r>
              <a:rPr lang="en-GB" noProof="0" dirty="0" err="1" smtClean="0"/>
              <a:t>newborn</a:t>
            </a:r>
            <a:r>
              <a:rPr lang="en-GB" noProof="0" dirty="0" smtClean="0"/>
              <a:t> </a:t>
            </a:r>
            <a:r>
              <a:rPr lang="en-GB" noProof="0" dirty="0" smtClean="0"/>
              <a:t>waiting for a NISS number</a:t>
            </a:r>
          </a:p>
          <a:p>
            <a:pPr lvl="1"/>
            <a:r>
              <a:rPr lang="en-GB" noProof="0" dirty="0" err="1" smtClean="0"/>
              <a:t>etc</a:t>
            </a:r>
            <a:endParaRPr lang="en-GB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38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6758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4: electronic prescribing (</a:t>
            </a:r>
            <a:r>
              <a:rPr lang="en-GB" noProof="0" dirty="0" err="1" smtClean="0"/>
              <a:t>Recip</a:t>
            </a:r>
            <a:r>
              <a:rPr lang="en-GB" noProof="0" dirty="0" smtClean="0"/>
              <a:t>-e)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noProof="0" dirty="0" smtClean="0"/>
              <a:t>Some figures (1-30 October 2018)</a:t>
            </a:r>
          </a:p>
          <a:p>
            <a:endParaRPr lang="en-GB" noProof="0" dirty="0" smtClean="0"/>
          </a:p>
          <a:p>
            <a:pPr lvl="1"/>
            <a:r>
              <a:rPr lang="en-GB" noProof="0" dirty="0" smtClean="0"/>
              <a:t>13.648 physicians sent 4.623.068 </a:t>
            </a:r>
            <a:r>
              <a:rPr lang="en-GB" noProof="0" dirty="0" err="1" smtClean="0"/>
              <a:t>Recip</a:t>
            </a:r>
            <a:r>
              <a:rPr lang="en-GB" noProof="0" dirty="0" smtClean="0"/>
              <a:t>-e prescriptions</a:t>
            </a:r>
          </a:p>
          <a:p>
            <a:pPr lvl="1"/>
            <a:endParaRPr lang="en-GB" noProof="0" dirty="0" smtClean="0"/>
          </a:p>
          <a:p>
            <a:pPr lvl="1"/>
            <a:r>
              <a:rPr lang="en-GB" noProof="0" dirty="0" smtClean="0"/>
              <a:t>124 hospitals sent 887.905 </a:t>
            </a:r>
            <a:r>
              <a:rPr lang="en-GB" noProof="0" dirty="0" err="1" smtClean="0"/>
              <a:t>Recip</a:t>
            </a:r>
            <a:r>
              <a:rPr lang="en-GB" noProof="0" dirty="0" smtClean="0"/>
              <a:t>-e prescriptions</a:t>
            </a:r>
          </a:p>
          <a:p>
            <a:pPr lvl="1"/>
            <a:endParaRPr lang="en-GB" noProof="0" dirty="0" smtClean="0"/>
          </a:p>
          <a:p>
            <a:pPr lvl="1"/>
            <a:r>
              <a:rPr lang="en-GB" noProof="0" dirty="0" smtClean="0"/>
              <a:t>5.557.381 prescriptions received by </a:t>
            </a:r>
            <a:r>
              <a:rPr lang="en-GB" noProof="0" dirty="0" err="1" smtClean="0"/>
              <a:t>Recip</a:t>
            </a:r>
            <a:r>
              <a:rPr lang="en-GB" noProof="0" dirty="0" smtClean="0"/>
              <a:t>-e : 4.859 pharmacists downloaded 4.530.816 </a:t>
            </a:r>
            <a:r>
              <a:rPr lang="en-GB" noProof="0" dirty="0" err="1" smtClean="0"/>
              <a:t>Recip</a:t>
            </a:r>
            <a:r>
              <a:rPr lang="en-GB" noProof="0" dirty="0" smtClean="0"/>
              <a:t>-e prescriptions (81.5 % of the prescriptions submitted in the same period)</a:t>
            </a:r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2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39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53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Roadmap eHealth 2.0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507288" cy="5256584"/>
          </a:xfrm>
        </p:spPr>
        <p:txBody>
          <a:bodyPr/>
          <a:lstStyle/>
          <a:p>
            <a:r>
              <a:rPr lang="en-GB" noProof="0" dirty="0" smtClean="0"/>
              <a:t>20 areas that can be divided into 5 subcategories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noProof="0" dirty="0" smtClean="0">
                <a:solidFill>
                  <a:srgbClr val="00B050"/>
                </a:solidFill>
              </a:rPr>
              <a:t>systems &amp; information flows between health care actors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noProof="0" dirty="0" smtClean="0">
                <a:solidFill>
                  <a:srgbClr val="C00000"/>
                </a:solidFill>
              </a:rPr>
              <a:t>optimization of administrative processes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noProof="0" dirty="0" smtClean="0">
                <a:solidFill>
                  <a:srgbClr val="0070C0"/>
                </a:solidFill>
              </a:rPr>
              <a:t>information for research &amp; policy support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</a:rPr>
              <a:t>support &amp; incentives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noProof="0" dirty="0" smtClean="0">
                <a:solidFill>
                  <a:srgbClr val="7030A0"/>
                </a:solidFill>
              </a:rPr>
              <a:t>basic systems</a:t>
            </a:r>
            <a:endParaRPr lang="en-GB" noProof="0" dirty="0">
              <a:solidFill>
                <a:srgbClr val="7030A0"/>
              </a:solidFill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523227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4: electronic prescribing (</a:t>
            </a:r>
            <a:r>
              <a:rPr lang="en-GB" noProof="0" dirty="0" err="1" smtClean="0"/>
              <a:t>Recip</a:t>
            </a:r>
            <a:r>
              <a:rPr lang="en-GB" noProof="0" dirty="0" smtClean="0"/>
              <a:t>-e)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2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484784"/>
            <a:ext cx="6844729" cy="411412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40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19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4: electronic prescribing (</a:t>
            </a:r>
            <a:r>
              <a:rPr lang="en-GB" noProof="0" dirty="0" err="1" smtClean="0"/>
              <a:t>Recip</a:t>
            </a:r>
            <a:r>
              <a:rPr lang="en-GB" noProof="0" dirty="0" smtClean="0"/>
              <a:t>-e)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2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84784"/>
            <a:ext cx="7001981" cy="4208638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41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2916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noProof="0" dirty="0" smtClean="0"/>
              <a:t>Action 4: PARIS</a:t>
            </a:r>
            <a:r>
              <a:rPr lang="en-GB" sz="2800" noProof="0" dirty="0" smtClean="0"/>
              <a:t/>
            </a:r>
            <a:br>
              <a:rPr lang="en-GB" sz="2800" noProof="0" dirty="0" smtClean="0"/>
            </a:br>
            <a:r>
              <a:rPr lang="en-GB" sz="2800" noProof="0" dirty="0" smtClean="0"/>
              <a:t>Prescription &amp; </a:t>
            </a:r>
            <a:r>
              <a:rPr lang="en-GB" sz="2800" noProof="0" dirty="0" err="1" smtClean="0"/>
              <a:t>Autorisation</a:t>
            </a:r>
            <a:r>
              <a:rPr lang="en-GB" sz="2800" noProof="0" dirty="0" smtClean="0"/>
              <a:t> Requesting Information System</a:t>
            </a:r>
            <a:endParaRPr lang="en-GB" sz="2800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Free web application made available by software providers at INAMI’s request</a:t>
            </a:r>
          </a:p>
          <a:p>
            <a:pPr lvl="1"/>
            <a:r>
              <a:rPr lang="en-GB" noProof="0" dirty="0" smtClean="0"/>
              <a:t>offering minimal service to prescribers for delivering electronic prescriptions outside the Electronic Medical File</a:t>
            </a:r>
          </a:p>
          <a:p>
            <a:pPr lvl="1"/>
            <a:r>
              <a:rPr lang="en-GB" noProof="0" dirty="0" smtClean="0"/>
              <a:t>as an online service on the </a:t>
            </a:r>
            <a:r>
              <a:rPr lang="en-GB" noProof="0" dirty="0" smtClean="0">
                <a:solidFill>
                  <a:srgbClr val="087670"/>
                </a:solidFill>
              </a:rPr>
              <a:t>eHealth</a:t>
            </a:r>
            <a:r>
              <a:rPr lang="en-GB" noProof="0" dirty="0" smtClean="0"/>
              <a:t> portal, with strong authentication</a:t>
            </a:r>
          </a:p>
          <a:p>
            <a:pPr lvl="1"/>
            <a:r>
              <a:rPr lang="en-GB" noProof="0" dirty="0" smtClean="0"/>
              <a:t>no interaction with the electronic </a:t>
            </a:r>
            <a:r>
              <a:rPr lang="en-GB" dirty="0"/>
              <a:t>m</a:t>
            </a:r>
            <a:r>
              <a:rPr lang="en-GB" noProof="0" dirty="0" err="1" smtClean="0"/>
              <a:t>edical</a:t>
            </a:r>
            <a:r>
              <a:rPr lang="en-GB" noProof="0" dirty="0" smtClean="0"/>
              <a:t> file or other data sharing systems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42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2048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noProof="0" dirty="0" smtClean="0"/>
              <a:t>Action 4: PARIS</a:t>
            </a:r>
            <a:r>
              <a:rPr lang="en-GB" sz="2800" noProof="0" dirty="0" smtClean="0"/>
              <a:t/>
            </a:r>
            <a:br>
              <a:rPr lang="en-GB" sz="2800" noProof="0" dirty="0" smtClean="0"/>
            </a:br>
            <a:r>
              <a:rPr lang="en-GB" sz="2800" noProof="0" dirty="0" smtClean="0"/>
              <a:t>Prescription &amp; </a:t>
            </a:r>
            <a:r>
              <a:rPr lang="en-GB" sz="2800" noProof="0" dirty="0" err="1" smtClean="0"/>
              <a:t>Autorisation</a:t>
            </a:r>
            <a:r>
              <a:rPr lang="en-GB" sz="2800" noProof="0" dirty="0" smtClean="0"/>
              <a:t> Requesting Information System</a:t>
            </a:r>
            <a:endParaRPr lang="en-GB" sz="2800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Target groups</a:t>
            </a:r>
          </a:p>
          <a:p>
            <a:pPr lvl="1"/>
            <a:r>
              <a:rPr lang="en-GB" noProof="0" dirty="0" smtClean="0"/>
              <a:t>prescribers (temporarily) not having access to the software for managing patient records, or to the hospital’s ICT systems </a:t>
            </a:r>
          </a:p>
          <a:p>
            <a:pPr lvl="1"/>
            <a:r>
              <a:rPr lang="en-GB" noProof="0" dirty="0" smtClean="0"/>
              <a:t>prescribers not having any software (yet) for managing electronic medical </a:t>
            </a:r>
            <a:r>
              <a:rPr lang="en-GB" dirty="0"/>
              <a:t>f</a:t>
            </a:r>
            <a:r>
              <a:rPr lang="en-GB" noProof="0" dirty="0" err="1" smtClean="0"/>
              <a:t>iles</a:t>
            </a:r>
            <a:endParaRPr lang="en-GB" noProof="0" dirty="0" smtClean="0"/>
          </a:p>
          <a:p>
            <a:pPr lvl="2"/>
            <a:r>
              <a:rPr lang="en-GB" noProof="0" dirty="0" smtClean="0"/>
              <a:t>some specialist categories</a:t>
            </a:r>
          </a:p>
          <a:p>
            <a:pPr lvl="2"/>
            <a:r>
              <a:rPr lang="en-GB" noProof="0" dirty="0" smtClean="0"/>
              <a:t>occasional prescribers (limited practice only, or no longer medical practitioner in the classic sense – working for insurance companies, administrations, educational organizations, clinical biologists, anatomist-pathologists…)</a:t>
            </a:r>
          </a:p>
          <a:p>
            <a:pPr lvl="2"/>
            <a:r>
              <a:rPr lang="en-GB" noProof="0" dirty="0" smtClean="0"/>
              <a:t>older prescribers at the end of their career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43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178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Action 10: Patient data access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noProof="0" dirty="0" smtClean="0"/>
              <a:t>Objectives</a:t>
            </a:r>
          </a:p>
          <a:p>
            <a:pPr lvl="1"/>
            <a:r>
              <a:rPr lang="en-GB" noProof="0" dirty="0" smtClean="0"/>
              <a:t>creating a framework for access management, consulting and/or adding health data by the patient</a:t>
            </a:r>
          </a:p>
          <a:p>
            <a:pPr lvl="1"/>
            <a:r>
              <a:rPr lang="en-GB" noProof="0" dirty="0" smtClean="0"/>
              <a:t>creating a governance structure watching over the execution of the framework </a:t>
            </a:r>
          </a:p>
          <a:p>
            <a:pPr lvl="1"/>
            <a:r>
              <a:rPr lang="en-GB" noProof="0" dirty="0" smtClean="0"/>
              <a:t>developing a communication strategy to inform citizens/patients about online health information access and other functions for patients regarding data sharing</a:t>
            </a:r>
          </a:p>
          <a:p>
            <a:pPr lvl="1"/>
            <a:r>
              <a:rPr lang="en-GB" u="sng" noProof="0" dirty="0" smtClean="0"/>
              <a:t>since November 15 citizens can consult their pending drug prescriptions, providing their general practitioner or dentist delivered it electronically</a:t>
            </a:r>
          </a:p>
          <a:p>
            <a:pPr marL="457200" lvl="1" indent="0">
              <a:buNone/>
            </a:pPr>
            <a:endParaRPr lang="en-GB" noProof="0" dirty="0" smtClean="0"/>
          </a:p>
          <a:p>
            <a:pPr lvl="1"/>
            <a:endParaRPr lang="en-GB" noProof="0" dirty="0" smtClean="0"/>
          </a:p>
          <a:p>
            <a:r>
              <a:rPr lang="en-GB" noProof="0" dirty="0" smtClean="0"/>
              <a:t>Responsible organization : FPS Public Health</a:t>
            </a:r>
          </a:p>
          <a:p>
            <a:endParaRPr lang="en-GB" noProof="0" dirty="0" smtClean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44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3683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Action 10: Patient data access</a:t>
            </a:r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83" r="1164"/>
          <a:stretch/>
        </p:blipFill>
        <p:spPr>
          <a:xfrm>
            <a:off x="71499" y="980728"/>
            <a:ext cx="9001001" cy="4809398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45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578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Action 10: Patient data access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52" y="972861"/>
            <a:ext cx="7992888" cy="5475390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46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27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Action 10: Patient data access</a:t>
            </a:r>
            <a:endParaRPr lang="en-GB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24744"/>
            <a:ext cx="8772037" cy="4587212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47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111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Action 10: Patient data access</a:t>
            </a:r>
            <a:endParaRPr lang="en-GB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96" y="940046"/>
            <a:ext cx="7787208" cy="5496853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48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546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>
                <a:solidFill>
                  <a:srgbClr val="77C9F2"/>
                </a:solidFill>
                <a:latin typeface="+mj-lt"/>
              </a:rPr>
              <a:t>Currently </a:t>
            </a:r>
            <a:r>
              <a:rPr lang="en-GB" noProof="0" dirty="0">
                <a:solidFill>
                  <a:srgbClr val="77C9F2"/>
                </a:solidFill>
                <a:latin typeface="+mj-lt"/>
              </a:rPr>
              <a:t>approved means of authentication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95684" y="1713852"/>
            <a:ext cx="2648277" cy="30469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4522120" y="3957505"/>
          <a:ext cx="2592288" cy="79025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0252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r>
                        <a:rPr lang="fr-BE" sz="1400" baseline="0" dirty="0" smtClean="0"/>
                        <a:t>Security code</a:t>
                      </a:r>
                      <a:br>
                        <a:rPr lang="fr-BE" sz="1400" baseline="0" dirty="0" smtClean="0"/>
                      </a:br>
                      <a:r>
                        <a:rPr lang="fr-BE" sz="1400" baseline="0" dirty="0" smtClean="0"/>
                        <a:t>via SMS, user-id + password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03" y="4030910"/>
            <a:ext cx="501884" cy="643441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1835696" y="5517232"/>
          <a:ext cx="2592288" cy="6344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43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User-id </a:t>
                      </a:r>
                      <a:r>
                        <a:rPr lang="fr-BE" sz="1400" baseline="0" dirty="0" smtClean="0"/>
                        <a:t>+ password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97" y="5574720"/>
            <a:ext cx="409539" cy="40953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85518" y="6237312"/>
            <a:ext cx="77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Weak</a:t>
            </a:r>
            <a:endParaRPr lang="nl-BE" dirty="0"/>
          </a:p>
        </p:txBody>
      </p:sp>
      <p:sp>
        <p:nvSpPr>
          <p:cNvPr id="26" name="Up-Down Arrow 25"/>
          <p:cNvSpPr/>
          <p:nvPr/>
        </p:nvSpPr>
        <p:spPr>
          <a:xfrm>
            <a:off x="1226704" y="1628799"/>
            <a:ext cx="288032" cy="460851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1823679" y="4776220"/>
          <a:ext cx="2592288" cy="733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749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r>
                        <a:rPr lang="fr-BE" sz="1400" baseline="0" dirty="0" smtClean="0"/>
                        <a:t>Security code on paper (paper token), user-id + password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94" y="4929268"/>
            <a:ext cx="447602" cy="275447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86" y="2319186"/>
            <a:ext cx="1523384" cy="106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31345" y="124239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Strong</a:t>
            </a:r>
            <a:endParaRPr lang="nl-BE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1795684" y="1713852"/>
          <a:ext cx="2592288" cy="7284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8499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 anchor="ctr"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eID + PIN-code with connected card reader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1808097" y="3960604"/>
          <a:ext cx="2592288" cy="8156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61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r>
                        <a:rPr lang="fr-BE" sz="1400" baseline="0" dirty="0" smtClean="0"/>
                        <a:t>Security code</a:t>
                      </a:r>
                      <a:br>
                        <a:rPr lang="fr-BE" sz="1400" baseline="0" dirty="0" smtClean="0"/>
                      </a:br>
                      <a:r>
                        <a:rPr lang="fr-BE" sz="1400" baseline="0" dirty="0" smtClean="0"/>
                        <a:t>via mobile app, user-id + password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1808907" y="3237901"/>
          <a:ext cx="2579065" cy="72094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4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949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SIM</a:t>
                      </a:r>
                      <a:r>
                        <a:rPr lang="fr-BE" sz="1400" baseline="0" dirty="0" smtClean="0"/>
                        <a:t> </a:t>
                      </a:r>
                      <a:r>
                        <a:rPr lang="fr-BE" sz="1400" baseline="0" dirty="0" err="1" smtClean="0"/>
                        <a:t>card</a:t>
                      </a:r>
                      <a:r>
                        <a:rPr lang="fr-BE" sz="1400" baseline="0" dirty="0" smtClean="0"/>
                        <a:t> </a:t>
                      </a:r>
                      <a:r>
                        <a:rPr lang="fr-BE" sz="1400" dirty="0" err="1" smtClean="0"/>
                        <a:t>with</a:t>
                      </a:r>
                      <a:endParaRPr lang="nl-BE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PIN-code</a:t>
                      </a:r>
                      <a:endParaRPr lang="nl-BE" sz="1400" dirty="0" smtClean="0"/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2910" y="3301364"/>
            <a:ext cx="565026" cy="5684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86" y="1750303"/>
            <a:ext cx="301535" cy="6958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65" y="4071902"/>
            <a:ext cx="502632" cy="561458"/>
          </a:xfrm>
          <a:prstGeom prst="rect">
            <a:avLst/>
          </a:prstGeom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1795684" y="2447532"/>
          <a:ext cx="2592288" cy="79036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0369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 anchor="ctr"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eID + PIN-code</a:t>
                      </a:r>
                      <a:r>
                        <a:rPr lang="fr-BE" sz="1400" baseline="0" dirty="0" smtClean="0"/>
                        <a:t> with wireless card reader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78" y="2539730"/>
            <a:ext cx="299578" cy="599155"/>
          </a:xfrm>
          <a:prstGeom prst="rect">
            <a:avLst/>
          </a:prstGeom>
        </p:spPr>
      </p:pic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49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028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Roadmap eHealth 2.0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noProof="0" dirty="0" smtClean="0">
                <a:solidFill>
                  <a:srgbClr val="00B050"/>
                </a:solidFill>
              </a:rPr>
              <a:t>Systems &amp; information flows between health care actors</a:t>
            </a:r>
          </a:p>
          <a:p>
            <a:pPr lvl="1"/>
            <a:r>
              <a:rPr lang="en-GB" noProof="0" dirty="0" smtClean="0"/>
              <a:t>AP 3: medication schedule</a:t>
            </a:r>
          </a:p>
          <a:p>
            <a:pPr lvl="1"/>
            <a:r>
              <a:rPr lang="en-GB" noProof="0" dirty="0" smtClean="0"/>
              <a:t>AP 4: electronic prescribing</a:t>
            </a:r>
          </a:p>
          <a:p>
            <a:pPr lvl="1"/>
            <a:r>
              <a:rPr lang="en-GB" noProof="0" dirty="0" smtClean="0"/>
              <a:t>AP 5: data sharing via the system hubs &amp; </a:t>
            </a:r>
            <a:r>
              <a:rPr lang="en-GB" noProof="0" dirty="0" err="1" smtClean="0"/>
              <a:t>metahub</a:t>
            </a:r>
            <a:r>
              <a:rPr lang="en-GB" noProof="0" dirty="0" smtClean="0"/>
              <a:t> by general and university hospitals </a:t>
            </a:r>
          </a:p>
          <a:p>
            <a:pPr lvl="1"/>
            <a:r>
              <a:rPr lang="en-GB" noProof="0" dirty="0" smtClean="0"/>
              <a:t>AP 6: sharing data for improved cooperation</a:t>
            </a:r>
          </a:p>
          <a:p>
            <a:pPr lvl="1"/>
            <a:r>
              <a:rPr lang="en-GB" noProof="0" dirty="0" smtClean="0"/>
              <a:t>AP 7: psychiatric and other institutions and the system hubs &amp; </a:t>
            </a:r>
            <a:r>
              <a:rPr lang="en-GB" noProof="0" dirty="0" err="1" smtClean="0"/>
              <a:t>metahub</a:t>
            </a:r>
            <a:r>
              <a:rPr lang="en-GB" noProof="0" dirty="0" smtClean="0"/>
              <a:t>  </a:t>
            </a:r>
          </a:p>
          <a:p>
            <a:pPr lvl="1"/>
            <a:r>
              <a:rPr lang="en-GB" noProof="0" dirty="0" smtClean="0"/>
              <a:t>AP 8: implementation of a uniform assessment instrument (</a:t>
            </a:r>
            <a:r>
              <a:rPr lang="en-GB" noProof="0" dirty="0" err="1" smtClean="0"/>
              <a:t>BelRAI</a:t>
            </a:r>
            <a:r>
              <a:rPr lang="en-GB" noProof="0" dirty="0" smtClean="0"/>
              <a:t>)</a:t>
            </a:r>
          </a:p>
          <a:p>
            <a:pPr lvl="1"/>
            <a:r>
              <a:rPr lang="en-GB" noProof="0" dirty="0" smtClean="0"/>
              <a:t>AP 10: access to the data by the patient</a:t>
            </a:r>
          </a:p>
          <a:p>
            <a:pPr lvl="1"/>
            <a:r>
              <a:rPr lang="en-GB" noProof="0" dirty="0" smtClean="0"/>
              <a:t>AP 14: </a:t>
            </a:r>
            <a:r>
              <a:rPr lang="en-GB" noProof="0" dirty="0" err="1" smtClean="0"/>
              <a:t>MyCarenet</a:t>
            </a:r>
            <a:endParaRPr lang="en-GB" noProof="0" dirty="0" smtClean="0"/>
          </a:p>
          <a:p>
            <a:pPr lvl="1"/>
            <a:r>
              <a:rPr lang="en-GB" noProof="0" dirty="0" smtClean="0"/>
              <a:t>AP 19: mobile health</a:t>
            </a:r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273241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14: </a:t>
            </a:r>
            <a:r>
              <a:rPr lang="en-GB" noProof="0" dirty="0" err="1" smtClean="0"/>
              <a:t>MyCareNet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err="1" smtClean="0"/>
              <a:t>MyCareNet</a:t>
            </a:r>
            <a:r>
              <a:rPr lang="en-GB" noProof="0" dirty="0" smtClean="0"/>
              <a:t> &gt; several applications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noProof="0" dirty="0" smtClean="0"/>
              <a:t>electronic consultation of insurance status by health care providers and institutions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noProof="0" dirty="0" smtClean="0"/>
              <a:t>electronic transfer of third-party invoicing by health care providers and institutions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noProof="0" dirty="0" smtClean="0"/>
              <a:t>medical-administrative flows for the home care sector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noProof="0" dirty="0" smtClean="0"/>
              <a:t>electronic transfer of medical certificates given by health care providers to insurance companies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50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130461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14: </a:t>
            </a:r>
            <a:r>
              <a:rPr lang="en-GB" noProof="0" dirty="0" err="1" smtClean="0"/>
              <a:t>MyCareNet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noProof="0" dirty="0" err="1" smtClean="0"/>
              <a:t>MyCareNet</a:t>
            </a:r>
            <a:r>
              <a:rPr lang="en-GB" noProof="0" dirty="0" smtClean="0"/>
              <a:t> ‘Insurance status’</a:t>
            </a:r>
          </a:p>
          <a:p>
            <a:pPr lvl="1"/>
            <a:r>
              <a:rPr lang="en-GB" noProof="0" dirty="0" smtClean="0"/>
              <a:t>goal</a:t>
            </a:r>
          </a:p>
          <a:p>
            <a:pPr lvl="2"/>
            <a:r>
              <a:rPr lang="en-GB" noProof="0" dirty="0" smtClean="0"/>
              <a:t>enable individual providers and institutions to check insurance information about their patients</a:t>
            </a:r>
          </a:p>
          <a:p>
            <a:pPr lvl="1"/>
            <a:r>
              <a:rPr lang="en-GB" noProof="0" dirty="0" smtClean="0"/>
              <a:t>features</a:t>
            </a:r>
          </a:p>
          <a:p>
            <a:pPr lvl="2"/>
            <a:r>
              <a:rPr lang="en-GB" noProof="0" dirty="0" smtClean="0"/>
              <a:t>request insurance information on a patient</a:t>
            </a:r>
          </a:p>
          <a:p>
            <a:r>
              <a:rPr lang="en-GB" dirty="0" err="1"/>
              <a:t>MyCareNet</a:t>
            </a:r>
            <a:r>
              <a:rPr lang="en-GB" dirty="0"/>
              <a:t> ‘third-party invoicing’</a:t>
            </a:r>
          </a:p>
          <a:p>
            <a:pPr lvl="1"/>
            <a:r>
              <a:rPr lang="en-GB" dirty="0"/>
              <a:t>goal</a:t>
            </a:r>
          </a:p>
          <a:p>
            <a:pPr lvl="2"/>
            <a:r>
              <a:rPr lang="en-GB" dirty="0"/>
              <a:t>enable individual providers and institutions to transfer third-party invoices to health insurance funds</a:t>
            </a:r>
          </a:p>
          <a:p>
            <a:pPr lvl="1"/>
            <a:r>
              <a:rPr lang="en-GB" dirty="0" smtClean="0"/>
              <a:t>features</a:t>
            </a:r>
            <a:endParaRPr lang="en-GB" dirty="0"/>
          </a:p>
          <a:p>
            <a:pPr lvl="2"/>
            <a:r>
              <a:rPr lang="en-GB" dirty="0"/>
              <a:t>upload and transfer third-party invoicing files to a specific health insurance fund</a:t>
            </a:r>
          </a:p>
          <a:p>
            <a:pPr lvl="2"/>
            <a:r>
              <a:rPr lang="en-GB" dirty="0"/>
              <a:t>consult the refund decision for an invoice by a specific </a:t>
            </a:r>
            <a:r>
              <a:rPr lang="en-GB" dirty="0" smtClean="0"/>
              <a:t>sickness fund</a:t>
            </a:r>
            <a:endParaRPr lang="en-GB" noProof="0" dirty="0" smtClean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51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426652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14: </a:t>
            </a:r>
            <a:r>
              <a:rPr lang="en-GB" noProof="0" dirty="0" err="1" smtClean="0"/>
              <a:t>MyCareNet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err="1" smtClean="0"/>
              <a:t>MyCareNet</a:t>
            </a:r>
            <a:r>
              <a:rPr lang="en-GB" noProof="0" dirty="0" smtClean="0"/>
              <a:t> ‘medical-administrative’ flows</a:t>
            </a:r>
          </a:p>
          <a:p>
            <a:pPr lvl="1"/>
            <a:r>
              <a:rPr lang="en-GB" noProof="0" dirty="0" smtClean="0"/>
              <a:t>goal</a:t>
            </a:r>
          </a:p>
          <a:p>
            <a:pPr lvl="2"/>
            <a:r>
              <a:rPr lang="en-GB" noProof="0" dirty="0" smtClean="0"/>
              <a:t>transfer of medical-administrative documents between health care providers of the home care sector (or their representatives) and insurance companies (medical advisors) to replace or supplement paper documents</a:t>
            </a:r>
          </a:p>
          <a:p>
            <a:pPr lvl="2"/>
            <a:endParaRPr lang="en-GB" noProof="0" dirty="0" smtClean="0"/>
          </a:p>
          <a:p>
            <a:pPr lvl="1"/>
            <a:r>
              <a:rPr lang="en-GB" noProof="0" dirty="0" smtClean="0"/>
              <a:t>features</a:t>
            </a:r>
          </a:p>
          <a:p>
            <a:pPr lvl="2"/>
            <a:r>
              <a:rPr lang="en-GB" noProof="0" dirty="0" smtClean="0"/>
              <a:t>flows concerning </a:t>
            </a:r>
          </a:p>
          <a:p>
            <a:pPr lvl="3"/>
            <a:r>
              <a:rPr lang="en-GB" noProof="0" dirty="0" smtClean="0"/>
              <a:t>flat rate requests</a:t>
            </a:r>
          </a:p>
          <a:p>
            <a:pPr lvl="3"/>
            <a:r>
              <a:rPr lang="en-GB" noProof="0" dirty="0" smtClean="0"/>
              <a:t>specific requests for palliative care patients</a:t>
            </a:r>
          </a:p>
          <a:p>
            <a:pPr lvl="3"/>
            <a:r>
              <a:rPr lang="en-GB" noProof="0" dirty="0" smtClean="0"/>
              <a:t>requests for specific technical acts</a:t>
            </a:r>
            <a:endParaRPr lang="en-GB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52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292040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14: </a:t>
            </a:r>
            <a:r>
              <a:rPr lang="en-GB" noProof="0" dirty="0" err="1" smtClean="0"/>
              <a:t>MyCareNet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err="1" smtClean="0"/>
              <a:t>MyCareNet</a:t>
            </a:r>
            <a:r>
              <a:rPr lang="en-GB" noProof="0" dirty="0" smtClean="0"/>
              <a:t> ‘</a:t>
            </a:r>
            <a:r>
              <a:rPr lang="en-GB" noProof="0" dirty="0" err="1" smtClean="0"/>
              <a:t>eAttest</a:t>
            </a:r>
            <a:r>
              <a:rPr lang="en-GB" noProof="0" dirty="0" smtClean="0"/>
              <a:t>’</a:t>
            </a:r>
          </a:p>
          <a:p>
            <a:pPr lvl="1"/>
            <a:r>
              <a:rPr lang="en-GB" noProof="0" dirty="0" smtClean="0"/>
              <a:t>goal</a:t>
            </a:r>
          </a:p>
          <a:p>
            <a:pPr lvl="2"/>
            <a:r>
              <a:rPr lang="en-GB" noProof="0" dirty="0" smtClean="0"/>
              <a:t>enable care providers to electronically send their medical certificates (</a:t>
            </a:r>
            <a:r>
              <a:rPr lang="en-GB" noProof="0" dirty="0" err="1" smtClean="0"/>
              <a:t>eASD</a:t>
            </a:r>
            <a:r>
              <a:rPr lang="en-GB" noProof="0" dirty="0" smtClean="0"/>
              <a:t>) to insurance companies for patients not making part of the third-party payment system</a:t>
            </a:r>
          </a:p>
          <a:p>
            <a:pPr lvl="1"/>
            <a:r>
              <a:rPr lang="en-GB" noProof="0" dirty="0" smtClean="0"/>
              <a:t>features</a:t>
            </a:r>
          </a:p>
          <a:p>
            <a:pPr lvl="2"/>
            <a:r>
              <a:rPr lang="en-GB" noProof="0" dirty="0" smtClean="0"/>
              <a:t>service directly linked with the service to check the insurance status</a:t>
            </a:r>
          </a:p>
          <a:p>
            <a:pPr lvl="2"/>
            <a:r>
              <a:rPr lang="en-GB" noProof="0" dirty="0" smtClean="0"/>
              <a:t>concerning patients for whom the health care provider is not allowed / not willing to apply the third-party payment process</a:t>
            </a:r>
          </a:p>
          <a:p>
            <a:pPr lvl="2"/>
            <a:r>
              <a:rPr lang="en-GB" noProof="0" dirty="0" smtClean="0"/>
              <a:t>service available via web services only &gt; not available on a portal, health care providers need to use their own software</a:t>
            </a:r>
            <a:endParaRPr lang="en-GB" b="1" noProof="0" dirty="0" smtClean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53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41520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17: </a:t>
            </a:r>
            <a:r>
              <a:rPr lang="en-GB" noProof="0" dirty="0" err="1" smtClean="0">
                <a:solidFill>
                  <a:srgbClr val="087670"/>
                </a:solidFill>
              </a:rPr>
              <a:t>eHealth</a:t>
            </a:r>
            <a:r>
              <a:rPr lang="en-GB" noProof="0" dirty="0" err="1" smtClean="0"/>
              <a:t>Box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noProof="0" dirty="0" smtClean="0"/>
              <a:t>Objectives 2019</a:t>
            </a:r>
          </a:p>
          <a:p>
            <a:pPr lvl="1"/>
            <a:r>
              <a:rPr lang="en-GB" noProof="0" dirty="0" smtClean="0"/>
              <a:t>general use of </a:t>
            </a:r>
            <a:r>
              <a:rPr lang="en-GB" noProof="0" dirty="0" err="1" smtClean="0">
                <a:solidFill>
                  <a:srgbClr val="087670"/>
                </a:solidFill>
              </a:rPr>
              <a:t>eHealth</a:t>
            </a:r>
            <a:r>
              <a:rPr lang="en-GB" noProof="0" dirty="0" err="1" smtClean="0"/>
              <a:t>Box</a:t>
            </a:r>
            <a:r>
              <a:rPr lang="en-GB" noProof="0" dirty="0" smtClean="0"/>
              <a:t> and of health care provider information available in </a:t>
            </a:r>
            <a:r>
              <a:rPr lang="en-GB" noProof="0" dirty="0" err="1" smtClean="0"/>
              <a:t>CoBRHA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smtClean="0"/>
              <a:t>enable secure </a:t>
            </a:r>
            <a:r>
              <a:rPr lang="en-GB" noProof="0" dirty="0" err="1" smtClean="0"/>
              <a:t>asynchronic</a:t>
            </a:r>
            <a:r>
              <a:rPr lang="en-GB" noProof="0" dirty="0" smtClean="0"/>
              <a:t> electronic communication of medical and confidential information between health care actors</a:t>
            </a:r>
          </a:p>
          <a:p>
            <a:pPr lvl="1"/>
            <a:r>
              <a:rPr lang="en-GB" noProof="0" dirty="0" smtClean="0"/>
              <a:t>development and maintenance of a common database with information about health care providers and care institutions</a:t>
            </a:r>
          </a:p>
          <a:p>
            <a:pPr lvl="1"/>
            <a:r>
              <a:rPr lang="en-GB" noProof="0" dirty="0" smtClean="0"/>
              <a:t>enable health care actors to consult / modify / complete specific information themselves</a:t>
            </a:r>
          </a:p>
          <a:p>
            <a:pPr lvl="2"/>
            <a:r>
              <a:rPr lang="en-GB" noProof="0" dirty="0" smtClean="0"/>
              <a:t>address book (</a:t>
            </a:r>
            <a:r>
              <a:rPr lang="en-GB" noProof="0" dirty="0" err="1" smtClean="0"/>
              <a:t>CoBRHA</a:t>
            </a:r>
            <a:r>
              <a:rPr lang="en-GB" noProof="0" dirty="0" smtClean="0"/>
              <a:t> database)</a:t>
            </a:r>
          </a:p>
          <a:p>
            <a:pPr lvl="2"/>
            <a:r>
              <a:rPr lang="en-GB" noProof="0" dirty="0" smtClean="0"/>
              <a:t>unique electronic counter</a:t>
            </a:r>
          </a:p>
          <a:p>
            <a:pPr lvl="1"/>
            <a:endParaRPr lang="en-GB" noProof="0" dirty="0" smtClean="0"/>
          </a:p>
          <a:p>
            <a:r>
              <a:rPr lang="en-GB" noProof="0" dirty="0" smtClean="0"/>
              <a:t>Responsible organizations: </a:t>
            </a:r>
            <a:r>
              <a:rPr lang="en-GB" noProof="0" dirty="0" smtClean="0">
                <a:solidFill>
                  <a:srgbClr val="087670"/>
                </a:solidFill>
              </a:rPr>
              <a:t>eHealth</a:t>
            </a:r>
            <a:r>
              <a:rPr lang="en-GB" noProof="0" dirty="0" smtClean="0"/>
              <a:t> platform and FPS Public Health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54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207002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17: </a:t>
            </a:r>
            <a:r>
              <a:rPr lang="en-GB" noProof="0" dirty="0" err="1" smtClean="0">
                <a:solidFill>
                  <a:srgbClr val="087670"/>
                </a:solidFill>
              </a:rPr>
              <a:t>eHealth</a:t>
            </a:r>
            <a:r>
              <a:rPr lang="en-GB" noProof="0" dirty="0" err="1" smtClean="0"/>
              <a:t>Box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pPr lvl="1"/>
            <a:endParaRPr lang="en-GB" noProof="0" dirty="0" smtClean="0">
              <a:sym typeface="Arial" charset="0"/>
            </a:endParaRPr>
          </a:p>
          <a:p>
            <a:endParaRPr lang="en-GB" noProof="0" dirty="0" smtClean="0"/>
          </a:p>
          <a:p>
            <a:endParaRPr lang="en-GB" noProof="0" dirty="0"/>
          </a:p>
        </p:txBody>
      </p:sp>
      <p:sp>
        <p:nvSpPr>
          <p:cNvPr id="2" name="TextBox 1"/>
          <p:cNvSpPr txBox="1"/>
          <p:nvPr/>
        </p:nvSpPr>
        <p:spPr>
          <a:xfrm>
            <a:off x="6156176" y="5949280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figures on 26/11/2018</a:t>
            </a:r>
            <a:endParaRPr lang="fr-B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873" y="1353132"/>
            <a:ext cx="5700254" cy="4151736"/>
          </a:xfrm>
          <a:prstGeom prst="rect">
            <a:avLst/>
          </a:prstGeom>
        </p:spPr>
      </p:pic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55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191528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17: </a:t>
            </a:r>
            <a:r>
              <a:rPr lang="en-GB" noProof="0" dirty="0" err="1" smtClean="0">
                <a:solidFill>
                  <a:srgbClr val="087670"/>
                </a:solidFill>
              </a:rPr>
              <a:t>eHealth</a:t>
            </a:r>
            <a:r>
              <a:rPr lang="en-GB" noProof="0" dirty="0" err="1" smtClean="0"/>
              <a:t>Box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Address book</a:t>
            </a:r>
          </a:p>
          <a:p>
            <a:pPr lvl="1"/>
            <a:r>
              <a:rPr lang="en-GB" noProof="0" dirty="0" smtClean="0"/>
              <a:t>allows senders of messages to health care providers to decide which channel type and which information are the most appropriate</a:t>
            </a:r>
          </a:p>
          <a:p>
            <a:pPr lvl="2"/>
            <a:r>
              <a:rPr lang="en-GB" noProof="0" dirty="0" smtClean="0"/>
              <a:t>for communicating medical data &gt; mandatory use of </a:t>
            </a:r>
            <a:r>
              <a:rPr lang="en-GB" noProof="0" dirty="0" err="1" smtClean="0">
                <a:solidFill>
                  <a:srgbClr val="087670"/>
                </a:solidFill>
              </a:rPr>
              <a:t>eHealth</a:t>
            </a:r>
            <a:r>
              <a:rPr lang="en-GB" noProof="0" dirty="0" err="1" smtClean="0"/>
              <a:t>Box</a:t>
            </a:r>
            <a:endParaRPr lang="en-GB" noProof="0" dirty="0" smtClean="0"/>
          </a:p>
          <a:p>
            <a:pPr lvl="2"/>
            <a:r>
              <a:rPr lang="en-GB" noProof="0" dirty="0" smtClean="0"/>
              <a:t>for communicating administrative data (internship, recognition…) &gt; using a regular e-mail address allowed and if no data available &gt; shipment by mail (paper)</a:t>
            </a:r>
          </a:p>
          <a:p>
            <a:pPr lvl="2"/>
            <a:r>
              <a:rPr lang="en-GB" noProof="0" dirty="0" smtClean="0"/>
              <a:t>available address book data comes from </a:t>
            </a:r>
            <a:r>
              <a:rPr lang="en-GB" noProof="0" dirty="0" err="1" smtClean="0"/>
              <a:t>CoBRHA</a:t>
            </a:r>
            <a:endParaRPr lang="en-GB" noProof="0" dirty="0" smtClean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56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8796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>
                <a:solidFill>
                  <a:srgbClr val="77C9F2"/>
                </a:solidFill>
                <a:latin typeface="+mj-lt"/>
              </a:rPr>
              <a:t>Action 17: UPPAD</a:t>
            </a:r>
            <a:endParaRPr lang="en-GB" noProof="0" dirty="0">
              <a:solidFill>
                <a:srgbClr val="77C9F2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9" y="1268760"/>
            <a:ext cx="8405683" cy="4483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57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585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17: UPPAD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UPPAD → Unique Portal for Professionals for Administrative Data</a:t>
            </a:r>
          </a:p>
          <a:p>
            <a:endParaRPr lang="en-GB" noProof="0" dirty="0" smtClean="0"/>
          </a:p>
          <a:p>
            <a:r>
              <a:rPr lang="en-GB" noProof="0" dirty="0" smtClean="0"/>
              <a:t>Central hub (website) where individual health care providers can consult their administrative data (e.g. visa, recognition…) that are known to government bodies (authentic sources)</a:t>
            </a:r>
          </a:p>
          <a:p>
            <a:endParaRPr lang="en-GB" noProof="0" dirty="0" smtClean="0"/>
          </a:p>
          <a:p>
            <a:r>
              <a:rPr lang="en-GB" noProof="0" dirty="0" smtClean="0"/>
              <a:t>Information coming from </a:t>
            </a:r>
            <a:r>
              <a:rPr lang="en-GB" noProof="0" dirty="0" err="1" smtClean="0"/>
              <a:t>CoBRHA</a:t>
            </a:r>
            <a:endParaRPr lang="en-GB" noProof="0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58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356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17: UPPAD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noProof="0" dirty="0" smtClean="0"/>
              <a:t>Possibility to modify specific Authentic Source data yourself (being a health care provider) using underlying applications</a:t>
            </a:r>
          </a:p>
          <a:p>
            <a:endParaRPr lang="en-GB" noProof="0" dirty="0" smtClean="0"/>
          </a:p>
          <a:p>
            <a:r>
              <a:rPr lang="en-GB" noProof="0" dirty="0" smtClean="0"/>
              <a:t>Possibility to start up administrative processes electronically (e.g. recognition request) or consult information pages (e.g. procedures on the FPS Public Health website)</a:t>
            </a:r>
          </a:p>
          <a:p>
            <a:endParaRPr lang="en-GB" noProof="0" dirty="0" smtClean="0"/>
          </a:p>
          <a:p>
            <a:r>
              <a:rPr lang="en-GB" noProof="0" dirty="0" smtClean="0"/>
              <a:t>UPPAD will not replace applications/procedures that currently exist in various ‘authentic sources’</a:t>
            </a:r>
          </a:p>
          <a:p>
            <a:endParaRPr lang="en-GB" noProof="0" dirty="0" smtClean="0"/>
          </a:p>
          <a:p>
            <a:r>
              <a:rPr lang="en-GB" noProof="0" dirty="0" smtClean="0"/>
              <a:t>Health care providers cannot update information directly in UPPAD</a:t>
            </a:r>
          </a:p>
          <a:p>
            <a:pPr lvl="1"/>
            <a:r>
              <a:rPr lang="en-GB" noProof="0" dirty="0" smtClean="0"/>
              <a:t>UPPAD merely forwards health care providers to the right application / information available in the authentic sources (= gateway only)</a:t>
            </a:r>
          </a:p>
          <a:p>
            <a:endParaRPr lang="en-GB" noProof="0" dirty="0" smtClean="0"/>
          </a:p>
          <a:p>
            <a:endParaRPr lang="en-GB" noProof="0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59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420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Roadmap eHealth 2.0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GB" noProof="0" dirty="0" smtClean="0">
                <a:solidFill>
                  <a:srgbClr val="C00000"/>
                </a:solidFill>
              </a:rPr>
              <a:t>Optimization of administrative processes</a:t>
            </a:r>
          </a:p>
          <a:p>
            <a:pPr lvl="1"/>
            <a:r>
              <a:rPr lang="en-GB" noProof="0" dirty="0" smtClean="0"/>
              <a:t>AP 1: GMF = EMF =&gt; </a:t>
            </a:r>
            <a:r>
              <a:rPr lang="en-GB" noProof="0" dirty="0" err="1" smtClean="0"/>
              <a:t>SumEHR</a:t>
            </a:r>
            <a:endParaRPr lang="en-GB" noProof="0" dirty="0" smtClean="0"/>
          </a:p>
          <a:p>
            <a:pPr lvl="1"/>
            <a:r>
              <a:rPr lang="en-GB" noProof="0" dirty="0" smtClean="0"/>
              <a:t>AP 15: administrative simplification</a:t>
            </a:r>
          </a:p>
          <a:p>
            <a:pPr lvl="1"/>
            <a:r>
              <a:rPr lang="en-GB" noProof="0" dirty="0" smtClean="0"/>
              <a:t>AP 16: traceability of implants and medicines</a:t>
            </a:r>
          </a:p>
          <a:p>
            <a:pPr lvl="1"/>
            <a:endParaRPr lang="en-GB" noProof="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GB" noProof="0" dirty="0" smtClean="0">
                <a:solidFill>
                  <a:srgbClr val="0070C0"/>
                </a:solidFill>
              </a:rPr>
              <a:t>Information for research &amp; policy support </a:t>
            </a:r>
          </a:p>
          <a:p>
            <a:pPr lvl="1"/>
            <a:r>
              <a:rPr lang="en-GB" noProof="0" dirty="0" smtClean="0"/>
              <a:t>AP 18: </a:t>
            </a:r>
            <a:r>
              <a:rPr lang="en-GB" noProof="0" dirty="0" smtClean="0">
                <a:solidFill>
                  <a:srgbClr val="525252"/>
                </a:solidFill>
              </a:rPr>
              <a:t>inventory and consolidation of registers</a:t>
            </a:r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707846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19: Mobile Health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 smtClean="0"/>
              <a:t>Objectives 2019</a:t>
            </a:r>
          </a:p>
          <a:p>
            <a:pPr lvl="1"/>
            <a:r>
              <a:rPr lang="en-GB" noProof="0" dirty="0" smtClean="0"/>
              <a:t>framework for </a:t>
            </a:r>
            <a:r>
              <a:rPr lang="en-GB" noProof="0" dirty="0" err="1" smtClean="0"/>
              <a:t>mHealth</a:t>
            </a:r>
            <a:r>
              <a:rPr lang="en-GB" noProof="0" dirty="0" smtClean="0"/>
              <a:t> actions &gt; efficient implementation</a:t>
            </a:r>
          </a:p>
          <a:p>
            <a:pPr lvl="1"/>
            <a:r>
              <a:rPr lang="en-GB" noProof="0" dirty="0" smtClean="0"/>
              <a:t>support when using </a:t>
            </a:r>
            <a:r>
              <a:rPr lang="en-GB" noProof="0" dirty="0" err="1" smtClean="0"/>
              <a:t>mHealth</a:t>
            </a:r>
            <a:r>
              <a:rPr lang="en-GB" noProof="0" dirty="0" smtClean="0"/>
              <a:t> applications</a:t>
            </a:r>
          </a:p>
          <a:p>
            <a:pPr lvl="1"/>
            <a:r>
              <a:rPr lang="en-GB" noProof="0" dirty="0" smtClean="0"/>
              <a:t>Integrate a legal, financial and organizational framework in new and existing care agreements</a:t>
            </a:r>
          </a:p>
          <a:p>
            <a:pPr lvl="1"/>
            <a:r>
              <a:rPr lang="en-GB" noProof="0" dirty="0" smtClean="0"/>
              <a:t>integration of the </a:t>
            </a:r>
            <a:r>
              <a:rPr lang="en-GB" noProof="0" dirty="0" smtClean="0">
                <a:solidFill>
                  <a:srgbClr val="087670"/>
                </a:solidFill>
              </a:rPr>
              <a:t>eHealth</a:t>
            </a:r>
            <a:r>
              <a:rPr lang="en-GB" noProof="0" dirty="0" smtClean="0"/>
              <a:t> services in </a:t>
            </a:r>
            <a:r>
              <a:rPr lang="en-GB" noProof="0" dirty="0" err="1" smtClean="0"/>
              <a:t>mHealth</a:t>
            </a:r>
            <a:endParaRPr lang="en-GB" noProof="0" dirty="0" smtClean="0"/>
          </a:p>
          <a:p>
            <a:pPr lvl="1"/>
            <a:r>
              <a:rPr lang="en-GB" noProof="0" dirty="0" smtClean="0"/>
              <a:t>support quality and accessibility of </a:t>
            </a:r>
            <a:r>
              <a:rPr lang="en-GB" noProof="0" dirty="0" err="1" smtClean="0"/>
              <a:t>mHealth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smtClean="0"/>
              <a:t>approach based on use cases (diabetes, cardiovascular...)</a:t>
            </a:r>
          </a:p>
          <a:p>
            <a:r>
              <a:rPr lang="en-GB" noProof="0" dirty="0" smtClean="0"/>
              <a:t>Institutions responsible</a:t>
            </a:r>
          </a:p>
          <a:p>
            <a:pPr lvl="1"/>
            <a:r>
              <a:rPr lang="en-GB" altLang="en-US" noProof="0" dirty="0" smtClean="0"/>
              <a:t>FAMHP (certification of medical devices)</a:t>
            </a:r>
          </a:p>
          <a:p>
            <a:pPr lvl="1"/>
            <a:r>
              <a:rPr lang="en-GB" altLang="en-US" noProof="0" dirty="0" smtClean="0"/>
              <a:t>INAMI (reimbursement)</a:t>
            </a:r>
          </a:p>
          <a:p>
            <a:pPr lvl="1"/>
            <a:r>
              <a:rPr lang="en-GB" altLang="en-US" noProof="0" dirty="0" smtClean="0">
                <a:solidFill>
                  <a:srgbClr val="087670"/>
                </a:solidFill>
              </a:rPr>
              <a:t>eHealth</a:t>
            </a:r>
            <a:r>
              <a:rPr lang="en-GB" altLang="en-US" noProof="0" dirty="0" smtClean="0"/>
              <a:t> </a:t>
            </a:r>
            <a:r>
              <a:rPr lang="en-GB" noProof="0" dirty="0" smtClean="0"/>
              <a:t>platform (technical aspects)</a:t>
            </a:r>
          </a:p>
          <a:p>
            <a:endParaRPr lang="en-GB" noProof="0" dirty="0" smtClean="0"/>
          </a:p>
          <a:p>
            <a:endParaRPr lang="en-GB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60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42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19: Mobile Health</a:t>
            </a:r>
            <a:endParaRPr lang="en-GB" altLang="en-US" noProof="0" dirty="0">
              <a:sym typeface="Arial" charset="0"/>
            </a:endParaRPr>
          </a:p>
        </p:txBody>
      </p:sp>
      <p:sp>
        <p:nvSpPr>
          <p:cNvPr id="67587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altLang="en-US" noProof="0" dirty="0" smtClean="0"/>
              <a:t>Focus on </a:t>
            </a:r>
            <a:r>
              <a:rPr lang="en-GB" altLang="en-US" noProof="0" dirty="0" err="1" smtClean="0"/>
              <a:t>mHealth</a:t>
            </a:r>
            <a:r>
              <a:rPr lang="en-GB" altLang="en-US" noProof="0" dirty="0" smtClean="0"/>
              <a:t> applications that can be integrated with the actual health care system</a:t>
            </a:r>
          </a:p>
          <a:p>
            <a:r>
              <a:rPr lang="en-GB" altLang="en-US" noProof="0" dirty="0" smtClean="0"/>
              <a:t>5 priority use cases, selected based on their impact (number of patients x severity) and the availability of </a:t>
            </a:r>
            <a:r>
              <a:rPr lang="en-GB" altLang="en-US" noProof="0" dirty="0" err="1" smtClean="0"/>
              <a:t>mHealth</a:t>
            </a:r>
            <a:r>
              <a:rPr lang="en-GB" altLang="en-US" noProof="0" dirty="0" smtClean="0"/>
              <a:t> technical tools</a:t>
            </a:r>
          </a:p>
          <a:p>
            <a:pPr lvl="2"/>
            <a:r>
              <a:rPr lang="en-GB" noProof="0" dirty="0" smtClean="0"/>
              <a:t>stroke</a:t>
            </a:r>
          </a:p>
          <a:p>
            <a:pPr lvl="2"/>
            <a:r>
              <a:rPr lang="en-GB" noProof="0" dirty="0" smtClean="0"/>
              <a:t>diabetes</a:t>
            </a:r>
          </a:p>
          <a:p>
            <a:pPr lvl="2"/>
            <a:r>
              <a:rPr lang="en-GB" noProof="0" dirty="0" smtClean="0"/>
              <a:t>chronic pain</a:t>
            </a:r>
          </a:p>
          <a:p>
            <a:pPr lvl="2"/>
            <a:r>
              <a:rPr lang="en-GB" noProof="0" dirty="0" smtClean="0"/>
              <a:t>mental health</a:t>
            </a:r>
          </a:p>
          <a:p>
            <a:pPr lvl="2"/>
            <a:r>
              <a:rPr lang="en-GB" noProof="0" dirty="0" smtClean="0"/>
              <a:t>cardiovascular disease</a:t>
            </a:r>
            <a:endParaRPr lang="en-GB" altLang="en-US" noProof="0" dirty="0" smtClean="0"/>
          </a:p>
          <a:p>
            <a:r>
              <a:rPr lang="en-GB" altLang="en-US" noProof="0" dirty="0" smtClean="0"/>
              <a:t>Working processes and results of the cases are shared publically and applied directly in a specific market situation &gt; they will receive policy guarantees about becoming embedded in the Belgian health care system</a:t>
            </a:r>
          </a:p>
          <a:p>
            <a:endParaRPr lang="en-GB" altLang="en-US" noProof="0" dirty="0" smtClean="0"/>
          </a:p>
          <a:p>
            <a:endParaRPr lang="en-GB" altLang="en-US" noProof="0" dirty="0" smtClean="0"/>
          </a:p>
          <a:p>
            <a:endParaRPr lang="en-GB" altLang="en-US" noProof="0" dirty="0" smtClean="0"/>
          </a:p>
          <a:p>
            <a:endParaRPr lang="en-GB" altLang="en-US" noProof="0" dirty="0" smtClean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61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306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19: Mobile Health</a:t>
            </a:r>
            <a:endParaRPr lang="en-GB" altLang="en-US" noProof="0" dirty="0">
              <a:sym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Selected pilot projects</a:t>
            </a:r>
          </a:p>
          <a:p>
            <a:pPr lvl="1"/>
            <a:r>
              <a:rPr lang="en-GB" noProof="0" dirty="0" smtClean="0"/>
              <a:t>out of the 98 proposals received, a working group selected 24 projects across different health care areas</a:t>
            </a:r>
          </a:p>
          <a:p>
            <a:pPr lvl="1"/>
            <a:r>
              <a:rPr lang="en-GB" noProof="0" dirty="0" smtClean="0"/>
              <a:t>the execution requires different health care actors to join forces: health insurance funds, hospitals, home care services, circles of general practitioners</a:t>
            </a:r>
            <a:endParaRPr lang="en-GB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62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332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19: Mobile Health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Mid-term review of 24 pilot projects</a:t>
            </a:r>
          </a:p>
          <a:p>
            <a:pPr lvl="1"/>
            <a:r>
              <a:rPr lang="en-GB" dirty="0"/>
              <a:t>b</a:t>
            </a:r>
            <a:r>
              <a:rPr lang="en-GB" noProof="0" dirty="0" err="1" smtClean="0"/>
              <a:t>oth</a:t>
            </a:r>
            <a:r>
              <a:rPr lang="en-GB" noProof="0" dirty="0" smtClean="0"/>
              <a:t> patients and health care providers benefit from using the apps</a:t>
            </a:r>
          </a:p>
          <a:p>
            <a:endParaRPr lang="en-GB" noProof="0" dirty="0" smtClean="0"/>
          </a:p>
          <a:p>
            <a:r>
              <a:rPr lang="en-GB" noProof="0" dirty="0" smtClean="0"/>
              <a:t>Some points of concern are: </a:t>
            </a:r>
          </a:p>
          <a:p>
            <a:pPr lvl="1"/>
            <a:r>
              <a:rPr lang="en-GB" noProof="0" dirty="0" smtClean="0"/>
              <a:t>the login procedure sometimes being difficult </a:t>
            </a:r>
          </a:p>
          <a:p>
            <a:pPr lvl="1"/>
            <a:r>
              <a:rPr lang="en-GB" noProof="0" dirty="0" smtClean="0"/>
              <a:t>the possibility of sharing data with other health care providers</a:t>
            </a:r>
          </a:p>
          <a:p>
            <a:endParaRPr lang="en-GB" noProof="0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63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096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>
                <a:solidFill>
                  <a:srgbClr val="77C9F2"/>
                </a:solidFill>
                <a:latin typeface="+mj-lt"/>
              </a:rPr>
              <a:t>Mobile health applications - validation pyramid</a:t>
            </a:r>
            <a:endParaRPr lang="en-GB" noProof="0" dirty="0">
              <a:solidFill>
                <a:srgbClr val="77C9F2"/>
              </a:solidFill>
              <a:latin typeface="+mj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7504" y="1052513"/>
            <a:ext cx="8928992" cy="5328815"/>
            <a:chOff x="107504" y="1052513"/>
            <a:chExt cx="8928992" cy="5328815"/>
          </a:xfrm>
        </p:grpSpPr>
        <p:grpSp>
          <p:nvGrpSpPr>
            <p:cNvPr id="19" name="Group 18"/>
            <p:cNvGrpSpPr/>
            <p:nvPr/>
          </p:nvGrpSpPr>
          <p:grpSpPr>
            <a:xfrm>
              <a:off x="107504" y="1052513"/>
              <a:ext cx="8928992" cy="5256211"/>
              <a:chOff x="-540568" y="1052513"/>
              <a:chExt cx="8928992" cy="525621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549678" y="1052513"/>
                <a:ext cx="6044643" cy="5256211"/>
                <a:chOff x="1549678" y="1052513"/>
                <a:chExt cx="6044643" cy="5256211"/>
              </a:xfrm>
            </p:grpSpPr>
            <p:sp>
              <p:nvSpPr>
                <p:cNvPr id="14" name="Isosceles Triangle 13"/>
                <p:cNvSpPr/>
                <p:nvPr/>
              </p:nvSpPr>
              <p:spPr>
                <a:xfrm>
                  <a:off x="1549678" y="1052513"/>
                  <a:ext cx="5256211" cy="5256211"/>
                </a:xfrm>
                <a:prstGeom prst="triangl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5" name="Freeform 14"/>
                <p:cNvSpPr/>
                <p:nvPr/>
              </p:nvSpPr>
              <p:spPr>
                <a:xfrm>
                  <a:off x="4177784" y="1340772"/>
                  <a:ext cx="3416537" cy="951661"/>
                </a:xfrm>
                <a:custGeom>
                  <a:avLst/>
                  <a:gdLst>
                    <a:gd name="connsiteX0" fmla="*/ 0 w 3416537"/>
                    <a:gd name="connsiteY0" fmla="*/ 158613 h 951661"/>
                    <a:gd name="connsiteX1" fmla="*/ 158613 w 3416537"/>
                    <a:gd name="connsiteY1" fmla="*/ 0 h 951661"/>
                    <a:gd name="connsiteX2" fmla="*/ 3257924 w 3416537"/>
                    <a:gd name="connsiteY2" fmla="*/ 0 h 951661"/>
                    <a:gd name="connsiteX3" fmla="*/ 3416537 w 3416537"/>
                    <a:gd name="connsiteY3" fmla="*/ 158613 h 951661"/>
                    <a:gd name="connsiteX4" fmla="*/ 3416537 w 3416537"/>
                    <a:gd name="connsiteY4" fmla="*/ 793048 h 951661"/>
                    <a:gd name="connsiteX5" fmla="*/ 3257924 w 3416537"/>
                    <a:gd name="connsiteY5" fmla="*/ 951661 h 951661"/>
                    <a:gd name="connsiteX6" fmla="*/ 158613 w 3416537"/>
                    <a:gd name="connsiteY6" fmla="*/ 951661 h 951661"/>
                    <a:gd name="connsiteX7" fmla="*/ 0 w 3416537"/>
                    <a:gd name="connsiteY7" fmla="*/ 793048 h 951661"/>
                    <a:gd name="connsiteX8" fmla="*/ 0 w 3416537"/>
                    <a:gd name="connsiteY8" fmla="*/ 158613 h 951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16537" h="951661">
                      <a:moveTo>
                        <a:pt x="0" y="158613"/>
                      </a:moveTo>
                      <a:cubicBezTo>
                        <a:pt x="0" y="71013"/>
                        <a:pt x="71013" y="0"/>
                        <a:pt x="158613" y="0"/>
                      </a:cubicBezTo>
                      <a:lnTo>
                        <a:pt x="3257924" y="0"/>
                      </a:lnTo>
                      <a:cubicBezTo>
                        <a:pt x="3345524" y="0"/>
                        <a:pt x="3416537" y="71013"/>
                        <a:pt x="3416537" y="158613"/>
                      </a:cubicBezTo>
                      <a:lnTo>
                        <a:pt x="3416537" y="793048"/>
                      </a:lnTo>
                      <a:cubicBezTo>
                        <a:pt x="3416537" y="880648"/>
                        <a:pt x="3345524" y="951661"/>
                        <a:pt x="3257924" y="951661"/>
                      </a:cubicBezTo>
                      <a:lnTo>
                        <a:pt x="158613" y="951661"/>
                      </a:lnTo>
                      <a:cubicBezTo>
                        <a:pt x="71013" y="951661"/>
                        <a:pt x="0" y="880648"/>
                        <a:pt x="0" y="793048"/>
                      </a:cubicBezTo>
                      <a:lnTo>
                        <a:pt x="0" y="158613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7416" tIns="107416" rIns="107416" bIns="107416" numCol="1" spcCol="1270" anchor="ctr" anchorCtr="0">
                  <a:noAutofit/>
                </a:bodyPr>
                <a:lstStyle/>
                <a:p>
                  <a:pPr lvl="0" algn="l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600" b="1" kern="1200" dirty="0" smtClean="0"/>
                    <a:t>M3</a:t>
                  </a:r>
                  <a:r>
                    <a:rPr lang="en-US" sz="1500" kern="1200" dirty="0" smtClean="0"/>
                    <a:t/>
                  </a:r>
                  <a:br>
                    <a:rPr lang="en-US" sz="1500" kern="1200" dirty="0" smtClean="0"/>
                  </a:br>
                  <a:r>
                    <a:rPr lang="en-GB" sz="1500" kern="1200" dirty="0" smtClean="0"/>
                    <a:t>Requires M2 </a:t>
                  </a:r>
                  <a:br>
                    <a:rPr lang="en-GB" sz="1500" kern="1200" dirty="0" smtClean="0"/>
                  </a:br>
                  <a:r>
                    <a:rPr lang="en-GB" sz="1500" kern="1200" dirty="0" smtClean="0"/>
                    <a:t>Positioned within Belgian health system </a:t>
                  </a:r>
                  <a:br>
                    <a:rPr lang="en-GB" sz="1500" kern="1200" dirty="0" smtClean="0"/>
                  </a:br>
                  <a:r>
                    <a:rPr lang="en-GB" sz="1500" kern="1200" dirty="0" smtClean="0"/>
                    <a:t>Conditional financing (expert committee)</a:t>
                  </a:r>
                  <a:endParaRPr lang="en-US" sz="1500" kern="1200" dirty="0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4177784" y="2649517"/>
                  <a:ext cx="3416537" cy="1645052"/>
                </a:xfrm>
                <a:custGeom>
                  <a:avLst/>
                  <a:gdLst>
                    <a:gd name="connsiteX0" fmla="*/ 0 w 3416537"/>
                    <a:gd name="connsiteY0" fmla="*/ 274181 h 1645052"/>
                    <a:gd name="connsiteX1" fmla="*/ 274181 w 3416537"/>
                    <a:gd name="connsiteY1" fmla="*/ 0 h 1645052"/>
                    <a:gd name="connsiteX2" fmla="*/ 3142356 w 3416537"/>
                    <a:gd name="connsiteY2" fmla="*/ 0 h 1645052"/>
                    <a:gd name="connsiteX3" fmla="*/ 3416537 w 3416537"/>
                    <a:gd name="connsiteY3" fmla="*/ 274181 h 1645052"/>
                    <a:gd name="connsiteX4" fmla="*/ 3416537 w 3416537"/>
                    <a:gd name="connsiteY4" fmla="*/ 1370871 h 1645052"/>
                    <a:gd name="connsiteX5" fmla="*/ 3142356 w 3416537"/>
                    <a:gd name="connsiteY5" fmla="*/ 1645052 h 1645052"/>
                    <a:gd name="connsiteX6" fmla="*/ 274181 w 3416537"/>
                    <a:gd name="connsiteY6" fmla="*/ 1645052 h 1645052"/>
                    <a:gd name="connsiteX7" fmla="*/ 0 w 3416537"/>
                    <a:gd name="connsiteY7" fmla="*/ 1370871 h 1645052"/>
                    <a:gd name="connsiteX8" fmla="*/ 0 w 3416537"/>
                    <a:gd name="connsiteY8" fmla="*/ 274181 h 1645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16537" h="1645052">
                      <a:moveTo>
                        <a:pt x="0" y="274181"/>
                      </a:moveTo>
                      <a:cubicBezTo>
                        <a:pt x="0" y="122755"/>
                        <a:pt x="122755" y="0"/>
                        <a:pt x="274181" y="0"/>
                      </a:cubicBezTo>
                      <a:lnTo>
                        <a:pt x="3142356" y="0"/>
                      </a:lnTo>
                      <a:cubicBezTo>
                        <a:pt x="3293782" y="0"/>
                        <a:pt x="3416537" y="122755"/>
                        <a:pt x="3416537" y="274181"/>
                      </a:cubicBezTo>
                      <a:lnTo>
                        <a:pt x="3416537" y="1370871"/>
                      </a:lnTo>
                      <a:cubicBezTo>
                        <a:pt x="3416537" y="1522297"/>
                        <a:pt x="3293782" y="1645052"/>
                        <a:pt x="3142356" y="1645052"/>
                      </a:cubicBezTo>
                      <a:lnTo>
                        <a:pt x="274181" y="1645052"/>
                      </a:lnTo>
                      <a:cubicBezTo>
                        <a:pt x="122755" y="1645052"/>
                        <a:pt x="0" y="1522297"/>
                        <a:pt x="0" y="1370871"/>
                      </a:cubicBezTo>
                      <a:lnTo>
                        <a:pt x="0" y="274181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41265" tIns="141265" rIns="141265" bIns="141265" numCol="1" spcCol="1270" anchor="ctr" anchorCtr="0">
                  <a:noAutofit/>
                </a:bodyPr>
                <a:lstStyle/>
                <a:p>
                  <a:pPr lvl="0" algn="l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600" b="1" kern="1200" dirty="0" smtClean="0"/>
                    <a:t>M2</a:t>
                  </a:r>
                  <a:r>
                    <a:rPr lang="en-US" sz="1100" kern="1200" dirty="0" smtClean="0"/>
                    <a:t/>
                  </a:r>
                  <a:br>
                    <a:rPr lang="en-US" sz="1100" kern="1200" dirty="0" smtClean="0"/>
                  </a:br>
                  <a:r>
                    <a:rPr lang="en-US" sz="1500" kern="1200" dirty="0" smtClean="0"/>
                    <a:t>Requires M1</a:t>
                  </a:r>
                  <a:br>
                    <a:rPr lang="en-US" sz="1500" kern="1200" dirty="0" smtClean="0"/>
                  </a:br>
                  <a:r>
                    <a:rPr lang="en-GB" sz="1500" kern="1200" dirty="0" smtClean="0"/>
                    <a:t>Validated by administrations (or trusted third parties) </a:t>
                  </a:r>
                  <a:br>
                    <a:rPr lang="en-GB" sz="1500" kern="1200" dirty="0" smtClean="0"/>
                  </a:br>
                  <a:r>
                    <a:rPr lang="en-GB" sz="1500" kern="1200" dirty="0" smtClean="0"/>
                    <a:t>Security - Authentication (</a:t>
                  </a:r>
                  <a:r>
                    <a:rPr lang="en-GB" sz="1500" kern="1200" dirty="0" err="1" smtClean="0">
                      <a:solidFill>
                        <a:srgbClr val="087670"/>
                      </a:solidFill>
                    </a:rPr>
                    <a:t>eHP</a:t>
                  </a:r>
                  <a:r>
                    <a:rPr lang="en-GB" sz="1500" kern="1200" dirty="0" smtClean="0"/>
                    <a:t>)</a:t>
                  </a:r>
                  <a:br>
                    <a:rPr lang="en-GB" sz="1500" kern="1200" dirty="0" smtClean="0"/>
                  </a:br>
                  <a:r>
                    <a:rPr lang="en-GB" sz="1500" kern="1200" dirty="0" smtClean="0"/>
                    <a:t>Interoperability (</a:t>
                  </a:r>
                  <a:r>
                    <a:rPr lang="en-GB" sz="1500" kern="1200" dirty="0" err="1" smtClean="0">
                      <a:solidFill>
                        <a:srgbClr val="087670"/>
                      </a:solidFill>
                    </a:rPr>
                    <a:t>eHP</a:t>
                  </a:r>
                  <a:r>
                    <a:rPr lang="en-GB" sz="1500" kern="1200" dirty="0" smtClean="0"/>
                    <a:t> + SPF -FOD) </a:t>
                  </a:r>
                  <a:br>
                    <a:rPr lang="en-GB" sz="1500" kern="1200" dirty="0" smtClean="0"/>
                  </a:br>
                  <a:r>
                    <a:rPr lang="en-GB" sz="1500" kern="1200" dirty="0" smtClean="0"/>
                    <a:t>Scientific evidence (publications</a:t>
                  </a:r>
                  <a:r>
                    <a:rPr lang="en-GB" sz="1100" kern="1200" dirty="0" smtClean="0"/>
                    <a:t>) </a:t>
                  </a:r>
                  <a:endParaRPr lang="en-US" sz="1100" kern="1200" dirty="0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4177784" y="4671798"/>
                  <a:ext cx="3416537" cy="1249855"/>
                </a:xfrm>
                <a:custGeom>
                  <a:avLst/>
                  <a:gdLst>
                    <a:gd name="connsiteX0" fmla="*/ 0 w 3416537"/>
                    <a:gd name="connsiteY0" fmla="*/ 208313 h 1249855"/>
                    <a:gd name="connsiteX1" fmla="*/ 208313 w 3416537"/>
                    <a:gd name="connsiteY1" fmla="*/ 0 h 1249855"/>
                    <a:gd name="connsiteX2" fmla="*/ 3208224 w 3416537"/>
                    <a:gd name="connsiteY2" fmla="*/ 0 h 1249855"/>
                    <a:gd name="connsiteX3" fmla="*/ 3416537 w 3416537"/>
                    <a:gd name="connsiteY3" fmla="*/ 208313 h 1249855"/>
                    <a:gd name="connsiteX4" fmla="*/ 3416537 w 3416537"/>
                    <a:gd name="connsiteY4" fmla="*/ 1041542 h 1249855"/>
                    <a:gd name="connsiteX5" fmla="*/ 3208224 w 3416537"/>
                    <a:gd name="connsiteY5" fmla="*/ 1249855 h 1249855"/>
                    <a:gd name="connsiteX6" fmla="*/ 208313 w 3416537"/>
                    <a:gd name="connsiteY6" fmla="*/ 1249855 h 1249855"/>
                    <a:gd name="connsiteX7" fmla="*/ 0 w 3416537"/>
                    <a:gd name="connsiteY7" fmla="*/ 1041542 h 1249855"/>
                    <a:gd name="connsiteX8" fmla="*/ 0 w 3416537"/>
                    <a:gd name="connsiteY8" fmla="*/ 208313 h 1249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16537" h="1249855">
                      <a:moveTo>
                        <a:pt x="0" y="208313"/>
                      </a:moveTo>
                      <a:cubicBezTo>
                        <a:pt x="0" y="93265"/>
                        <a:pt x="93265" y="0"/>
                        <a:pt x="208313" y="0"/>
                      </a:cubicBezTo>
                      <a:lnTo>
                        <a:pt x="3208224" y="0"/>
                      </a:lnTo>
                      <a:cubicBezTo>
                        <a:pt x="3323272" y="0"/>
                        <a:pt x="3416537" y="93265"/>
                        <a:pt x="3416537" y="208313"/>
                      </a:cubicBezTo>
                      <a:lnTo>
                        <a:pt x="3416537" y="1041542"/>
                      </a:lnTo>
                      <a:cubicBezTo>
                        <a:pt x="3416537" y="1156590"/>
                        <a:pt x="3323272" y="1249855"/>
                        <a:pt x="3208224" y="1249855"/>
                      </a:cubicBezTo>
                      <a:lnTo>
                        <a:pt x="208313" y="1249855"/>
                      </a:lnTo>
                      <a:cubicBezTo>
                        <a:pt x="93265" y="1249855"/>
                        <a:pt x="0" y="1156590"/>
                        <a:pt x="0" y="1041542"/>
                      </a:cubicBezTo>
                      <a:lnTo>
                        <a:pt x="0" y="208313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21973" tIns="121973" rIns="121973" bIns="121973" numCol="1" spcCol="1270" anchor="ctr" anchorCtr="0">
                  <a:noAutofit/>
                </a:bodyPr>
                <a:lstStyle/>
                <a:p>
                  <a:pPr lvl="0" algn="l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600" b="1" kern="1200" dirty="0" smtClean="0"/>
                    <a:t>M1</a:t>
                  </a:r>
                  <a:r>
                    <a:rPr lang="en-US" sz="1400" kern="1200" dirty="0" smtClean="0"/>
                    <a:t/>
                  </a:r>
                  <a:br>
                    <a:rPr lang="en-US" sz="1400" kern="1200" dirty="0" smtClean="0"/>
                  </a:br>
                  <a:r>
                    <a:rPr lang="en-US" sz="1500" kern="1200" dirty="0" smtClean="0"/>
                    <a:t>CE certified as Medical device AFMPS-FAGG)</a:t>
                  </a:r>
                  <a:br>
                    <a:rPr lang="en-US" sz="1500" kern="1200" dirty="0" smtClean="0"/>
                  </a:br>
                  <a:r>
                    <a:rPr lang="en-US" sz="1500" kern="1200" dirty="0" smtClean="0"/>
                    <a:t>GDPR compliant</a:t>
                  </a:r>
                  <a:br>
                    <a:rPr lang="en-US" sz="1500" kern="1200" dirty="0" smtClean="0"/>
                  </a:br>
                  <a:r>
                    <a:rPr lang="en-US" sz="1500" kern="1200" dirty="0" smtClean="0"/>
                    <a:t>Belgian privacy law compliant</a:t>
                  </a:r>
                  <a:endParaRPr lang="en-US" sz="1500" kern="1200" dirty="0"/>
                </a:p>
              </p:txBody>
            </p:sp>
          </p:grpSp>
          <p:sp>
            <p:nvSpPr>
              <p:cNvPr id="8" name="Up Arrow 7"/>
              <p:cNvSpPr/>
              <p:nvPr/>
            </p:nvSpPr>
            <p:spPr>
              <a:xfrm>
                <a:off x="6084168" y="4077072"/>
                <a:ext cx="2304256" cy="864096"/>
              </a:xfrm>
              <a:prstGeom prst="up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sz="1600" dirty="0" smtClean="0"/>
                  <a:t>BE </a:t>
                </a:r>
                <a:r>
                  <a:rPr lang="fr-BE" sz="1600" dirty="0" err="1" smtClean="0"/>
                  <a:t>mHealth</a:t>
                </a:r>
                <a:r>
                  <a:rPr lang="fr-BE" sz="1600" dirty="0" smtClean="0"/>
                  <a:t> Validation</a:t>
                </a:r>
                <a:endParaRPr lang="fr-BE" sz="1600" dirty="0"/>
              </a:p>
            </p:txBody>
          </p:sp>
          <p:sp>
            <p:nvSpPr>
              <p:cNvPr id="11" name="Up Arrow 10"/>
              <p:cNvSpPr/>
              <p:nvPr/>
            </p:nvSpPr>
            <p:spPr>
              <a:xfrm>
                <a:off x="5868144" y="2276872"/>
                <a:ext cx="2304256" cy="864096"/>
              </a:xfrm>
              <a:prstGeom prst="up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sz="1600" dirty="0" err="1" smtClean="0"/>
                  <a:t>CostBenefit</a:t>
                </a:r>
                <a:r>
                  <a:rPr lang="fr-BE" sz="1600" dirty="0" smtClean="0"/>
                  <a:t/>
                </a:r>
                <a:br>
                  <a:rPr lang="fr-BE" sz="1600" dirty="0" smtClean="0"/>
                </a:br>
                <a:r>
                  <a:rPr lang="fr-BE" sz="1600" dirty="0" smtClean="0"/>
                  <a:t>Triple </a:t>
                </a:r>
                <a:r>
                  <a:rPr lang="fr-BE" sz="1600" dirty="0" err="1" smtClean="0"/>
                  <a:t>Aim</a:t>
                </a:r>
                <a:endParaRPr lang="fr-BE" sz="1600" dirty="0"/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-540568" y="4365104"/>
                <a:ext cx="2592288" cy="1296144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 smtClean="0"/>
                  <a:t>CE </a:t>
                </a:r>
              </a:p>
              <a:p>
                <a:pPr algn="ctr"/>
                <a:r>
                  <a:rPr lang="fr-BE" dirty="0" err="1" smtClean="0"/>
                  <a:t>Medical</a:t>
                </a:r>
                <a:r>
                  <a:rPr lang="fr-BE" dirty="0" smtClean="0"/>
                  <a:t> </a:t>
                </a:r>
                <a:r>
                  <a:rPr lang="fr-BE" dirty="0" err="1" smtClean="0"/>
                  <a:t>device</a:t>
                </a:r>
                <a:endParaRPr lang="fr-BE" dirty="0"/>
              </a:p>
            </p:txBody>
          </p:sp>
        </p:grpSp>
        <p:sp>
          <p:nvSpPr>
            <p:cNvPr id="23" name="Curved Up Arrow 22"/>
            <p:cNvSpPr/>
            <p:nvPr/>
          </p:nvSpPr>
          <p:spPr>
            <a:xfrm>
              <a:off x="1115616" y="5589240"/>
              <a:ext cx="6768752" cy="79208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chemeClr val="tx1"/>
                </a:solidFill>
              </a:endParaRPr>
            </a:p>
          </p:txBody>
        </p:sp>
      </p:grp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64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919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>
                <a:solidFill>
                  <a:srgbClr val="77C9F2"/>
                </a:solidFill>
                <a:latin typeface="+mj-lt"/>
              </a:rPr>
              <a:t>Overall architecture</a:t>
            </a:r>
            <a:endParaRPr lang="en-GB" noProof="0" dirty="0">
              <a:solidFill>
                <a:srgbClr val="77C9F2"/>
              </a:solidFill>
              <a:latin typeface="+mj-lt"/>
            </a:endParaRPr>
          </a:p>
        </p:txBody>
      </p:sp>
      <p:pic>
        <p:nvPicPr>
          <p:cNvPr id="8" name="Picture 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5810250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3"/>
          <p:cNvSpPr>
            <a:spLocks noChangeArrowheads="1"/>
          </p:cNvSpPr>
          <p:nvPr/>
        </p:nvSpPr>
        <p:spPr bwMode="auto">
          <a:xfrm>
            <a:off x="474663" y="3857625"/>
            <a:ext cx="989012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en-US" sz="2400" b="1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Oval 84"/>
          <p:cNvSpPr>
            <a:spLocks noChangeArrowheads="1"/>
          </p:cNvSpPr>
          <p:nvPr/>
        </p:nvSpPr>
        <p:spPr bwMode="auto">
          <a:xfrm>
            <a:off x="7835900" y="3851275"/>
            <a:ext cx="989013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85"/>
          <p:cNvSpPr>
            <a:spLocks noChangeArrowheads="1"/>
          </p:cNvSpPr>
          <p:nvPr/>
        </p:nvSpPr>
        <p:spPr bwMode="auto">
          <a:xfrm>
            <a:off x="984250" y="3859213"/>
            <a:ext cx="7364413" cy="1412875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24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Oval 86"/>
          <p:cNvSpPr>
            <a:spLocks noChangeArrowheads="1"/>
          </p:cNvSpPr>
          <p:nvPr/>
        </p:nvSpPr>
        <p:spPr bwMode="auto">
          <a:xfrm>
            <a:off x="1754188" y="4114800"/>
            <a:ext cx="735012" cy="90805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Oval 87"/>
          <p:cNvSpPr>
            <a:spLocks noChangeArrowheads="1"/>
          </p:cNvSpPr>
          <p:nvPr/>
        </p:nvSpPr>
        <p:spPr bwMode="auto">
          <a:xfrm>
            <a:off x="7659688" y="4117974"/>
            <a:ext cx="735012" cy="904875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Rectangle 88"/>
          <p:cNvSpPr>
            <a:spLocks noChangeArrowheads="1"/>
          </p:cNvSpPr>
          <p:nvPr/>
        </p:nvSpPr>
        <p:spPr bwMode="auto">
          <a:xfrm>
            <a:off x="2157413" y="4117975"/>
            <a:ext cx="5832475" cy="906463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Basic services </a:t>
            </a:r>
            <a:r>
              <a:rPr lang="nl-BE" sz="2400" b="1" i="1" dirty="0" err="1" smtClean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eHealth</a:t>
            </a:r>
            <a:r>
              <a:rPr lang="nl-BE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platform</a:t>
            </a:r>
            <a:endParaRPr lang="nl-BE" sz="2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Text Box 89"/>
          <p:cNvSpPr txBox="1">
            <a:spLocks noChangeArrowheads="1"/>
          </p:cNvSpPr>
          <p:nvPr/>
        </p:nvSpPr>
        <p:spPr bwMode="auto">
          <a:xfrm>
            <a:off x="423863" y="4332288"/>
            <a:ext cx="13997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BE" altLang="en-US" b="1" i="1" dirty="0" err="1" smtClean="0">
                <a:solidFill>
                  <a:srgbClr val="000000"/>
                </a:solidFill>
              </a:rPr>
              <a:t>Network</a:t>
            </a:r>
            <a:endParaRPr lang="nl-BE" altLang="en-US" b="1" i="1" dirty="0">
              <a:solidFill>
                <a:srgbClr val="000000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5713413"/>
            <a:ext cx="466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3476625" y="1289050"/>
            <a:ext cx="22860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Patients</a:t>
            </a:r>
            <a:r>
              <a:rPr lang="nl-BE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nl-BE" sz="2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health</a:t>
            </a:r>
            <a:r>
              <a:rPr lang="nl-BE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care providers, </a:t>
            </a:r>
            <a:br>
              <a:rPr lang="nl-BE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</a:br>
            <a:r>
              <a:rPr lang="nl-BE" sz="2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health</a:t>
            </a:r>
            <a:r>
              <a:rPr lang="nl-BE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nl-BE" sz="2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facilities</a:t>
            </a:r>
            <a:endParaRPr lang="nl-BE" sz="20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blackWhite">
          <a:xfrm>
            <a:off x="5926138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VAD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blackWhite">
          <a:xfrm>
            <a:off x="722471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VAD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blackWhite">
          <a:xfrm>
            <a:off x="474186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VAD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1" name="Picture 20" descr="FOD_tekeni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5740400"/>
            <a:ext cx="3921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1560" y="6091238"/>
            <a:ext cx="11496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BE" altLang="en-US" sz="2000" b="1" i="1" dirty="0" err="1" smtClean="0">
                <a:solidFill>
                  <a:srgbClr val="CC9900"/>
                </a:solidFill>
                <a:latin typeface="Calibri" pitchFamily="34" charset="0"/>
              </a:rPr>
              <a:t>Suppliers</a:t>
            </a:r>
            <a:endParaRPr lang="nl-BE" altLang="en-US" sz="2000" b="1" i="1" dirty="0">
              <a:solidFill>
                <a:srgbClr val="CC9900"/>
              </a:solidFill>
              <a:latin typeface="Calibri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11560" y="3357562"/>
            <a:ext cx="769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BE" altLang="en-US" sz="2000" b="1" i="1" dirty="0" err="1" smtClean="0">
                <a:solidFill>
                  <a:srgbClr val="CC9900"/>
                </a:solidFill>
              </a:rPr>
              <a:t>Users</a:t>
            </a:r>
            <a:endParaRPr lang="nl-BE" altLang="en-US" sz="2000" b="1" i="1" dirty="0">
              <a:solidFill>
                <a:srgbClr val="CC9900"/>
              </a:solidFill>
              <a:latin typeface="Calibri" pitchFamily="34" charset="0"/>
            </a:endParaRPr>
          </a:p>
        </p:txBody>
      </p:sp>
      <p:sp>
        <p:nvSpPr>
          <p:cNvPr id="24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34925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rgbClr val="969696">
                  <a:gamma/>
                  <a:tint val="53725"/>
                  <a:invGamma/>
                </a:srgbClr>
              </a:gs>
              <a:gs pos="100000">
                <a:srgbClr val="969696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400" i="1" dirty="0" smtClean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eHealth</a:t>
            </a:r>
            <a:r>
              <a:rPr lang="nl-BE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/>
            </a:r>
            <a:br>
              <a:rPr lang="nl-BE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nl-BE" sz="1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portal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60413" y="1689100"/>
            <a:ext cx="1219200" cy="914400"/>
            <a:chOff x="432" y="1200"/>
            <a:chExt cx="912" cy="672"/>
          </a:xfrm>
        </p:grpSpPr>
        <p:sp>
          <p:nvSpPr>
            <p:cNvPr id="26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432" y="1200"/>
              <a:ext cx="912" cy="672"/>
            </a:xfrm>
            <a:prstGeom prst="actionButtonBlank">
              <a:avLst/>
            </a:prstGeom>
            <a:gradFill rotWithShape="0">
              <a:gsLst>
                <a:gs pos="0">
                  <a:schemeClr val="hlink">
                    <a:gamma/>
                    <a:tint val="53725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72000" rIns="0"/>
            <a:lstStyle/>
            <a:p>
              <a:pPr algn="ctr" eaLnBrk="0" fontAlgn="auto" hangingPunct="0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tabLst>
                  <a:tab pos="4572000" algn="r"/>
                </a:tabLst>
                <a:defRPr/>
              </a:pPr>
              <a:r>
                <a:rPr lang="nl-BE" sz="14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Health portal</a:t>
              </a:r>
              <a:endParaRPr lang="nl-BE" sz="1000" i="1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7" name="AutoShape 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768" y="1440"/>
              <a:ext cx="384" cy="190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8" name="AutoShape 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16" y="1488"/>
              <a:ext cx="386" cy="191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9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64" y="1536"/>
              <a:ext cx="384" cy="193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30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912" y="1584"/>
              <a:ext cx="385" cy="192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6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VAS</a:t>
              </a:r>
              <a:endParaRPr lang="nl-BE"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  <p:pic>
          <p:nvPicPr>
            <p:cNvPr id="31" name="Picture 30" descr="FOD_tekening"/>
            <p:cNvPicPr>
              <a:picLocks noChangeAspect="1" noChangeArrowheads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05"/>
              <a:ext cx="24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172200" y="2028825"/>
            <a:ext cx="1130300" cy="1039813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Software </a:t>
            </a:r>
            <a:r>
              <a:rPr lang="nl-BE" sz="1400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health</a:t>
            </a:r>
            <a:r>
              <a:rPr lang="nl-BE" sz="1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nl-BE" sz="1400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facility</a:t>
            </a:r>
            <a:endParaRPr lang="nl-BE" sz="1000" i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3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580188" y="2503488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4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643688" y="25685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5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07188" y="2633663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6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70688" y="2698750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VAS</a:t>
            </a:r>
            <a:endParaRPr lang="nl-BE" sz="16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7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8641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MyCareNet</a:t>
            </a:r>
            <a:endParaRPr lang="nl-BE" sz="1000" i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8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13363" y="28098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9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76863" y="28749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0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441950" y="29400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1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505450" y="30051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VAS</a:t>
            </a:r>
            <a:endParaRPr lang="nl-BE" sz="16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2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358063" y="1565275"/>
            <a:ext cx="1189037" cy="1063625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Software </a:t>
            </a:r>
            <a:br>
              <a:rPr lang="nl-BE" sz="1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nl-BE" sz="1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HC provider</a:t>
            </a:r>
            <a:endParaRPr lang="nl-BE" sz="1000" i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3" name="AutoShape 46"/>
          <p:cNvSpPr>
            <a:spLocks noChangeArrowheads="1"/>
          </p:cNvSpPr>
          <p:nvPr/>
        </p:nvSpPr>
        <p:spPr bwMode="auto">
          <a:xfrm>
            <a:off x="1598613" y="2538413"/>
            <a:ext cx="381000" cy="1468437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4" name="AutoShape 47"/>
          <p:cNvSpPr>
            <a:spLocks noChangeArrowheads="1"/>
          </p:cNvSpPr>
          <p:nvPr/>
        </p:nvSpPr>
        <p:spPr bwMode="auto">
          <a:xfrm>
            <a:off x="7935913" y="2538413"/>
            <a:ext cx="381000" cy="1503362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5" name="AutoShape 49"/>
          <p:cNvSpPr>
            <a:spLocks noChangeArrowheads="1"/>
          </p:cNvSpPr>
          <p:nvPr/>
        </p:nvSpPr>
        <p:spPr bwMode="auto">
          <a:xfrm>
            <a:off x="69215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6" name="AutoShape 50"/>
          <p:cNvSpPr>
            <a:spLocks noChangeArrowheads="1"/>
          </p:cNvSpPr>
          <p:nvPr/>
        </p:nvSpPr>
        <p:spPr bwMode="auto">
          <a:xfrm>
            <a:off x="3949700" y="3244850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000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5283200" y="3259138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8" name="AutoShape 52"/>
          <p:cNvSpPr>
            <a:spLocks noChangeArrowheads="1"/>
          </p:cNvSpPr>
          <p:nvPr/>
        </p:nvSpPr>
        <p:spPr bwMode="auto">
          <a:xfrm rot="5400000">
            <a:off x="2617788" y="1409700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9" name="AutoShape 53"/>
          <p:cNvSpPr>
            <a:spLocks noChangeArrowheads="1"/>
          </p:cNvSpPr>
          <p:nvPr/>
        </p:nvSpPr>
        <p:spPr bwMode="auto">
          <a:xfrm rot="5400000">
            <a:off x="1239838" y="917575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0" name="AutoShape 54"/>
          <p:cNvSpPr>
            <a:spLocks noChangeArrowheads="1"/>
          </p:cNvSpPr>
          <p:nvPr/>
        </p:nvSpPr>
        <p:spPr bwMode="auto">
          <a:xfrm rot="5400000">
            <a:off x="5346700" y="1709738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1" name="AutoShape 55"/>
          <p:cNvSpPr>
            <a:spLocks noChangeArrowheads="1"/>
          </p:cNvSpPr>
          <p:nvPr/>
        </p:nvSpPr>
        <p:spPr bwMode="auto">
          <a:xfrm rot="5400000">
            <a:off x="7808119" y="710407"/>
            <a:ext cx="228600" cy="1344612"/>
          </a:xfrm>
          <a:prstGeom prst="upDownArrow">
            <a:avLst>
              <a:gd name="adj1" fmla="val 40843"/>
              <a:gd name="adj2" fmla="val 178092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2" name="AutoShape 56"/>
          <p:cNvSpPr>
            <a:spLocks noChangeArrowheads="1"/>
          </p:cNvSpPr>
          <p:nvPr/>
        </p:nvSpPr>
        <p:spPr bwMode="auto">
          <a:xfrm rot="5400000">
            <a:off x="6622257" y="1221581"/>
            <a:ext cx="228600" cy="1306513"/>
          </a:xfrm>
          <a:prstGeom prst="upDownArrow">
            <a:avLst>
              <a:gd name="adj1" fmla="val 40843"/>
              <a:gd name="adj2" fmla="val 173046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3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120900" y="21780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Site </a:t>
            </a:r>
            <a:r>
              <a:rPr lang="nl-BE" sz="1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NIHDI</a:t>
            </a:r>
            <a:endParaRPr lang="nl-BE" sz="1000" i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54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570163" y="25050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5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33663" y="25701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6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98750" y="26352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7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762250" y="27003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VAS</a:t>
            </a:r>
            <a:endParaRPr lang="nl-BE" sz="16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8" name="Picture 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24200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AutoShape 67"/>
          <p:cNvSpPr>
            <a:spLocks noChangeArrowheads="1"/>
          </p:cNvSpPr>
          <p:nvPr/>
        </p:nvSpPr>
        <p:spPr bwMode="blackWhite">
          <a:xfrm>
            <a:off x="3440113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VAD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0" name="AutoShape 69"/>
          <p:cNvSpPr>
            <a:spLocks noChangeArrowheads="1"/>
          </p:cNvSpPr>
          <p:nvPr/>
        </p:nvSpPr>
        <p:spPr bwMode="blackWhite">
          <a:xfrm>
            <a:off x="20764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VAD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1" name="AutoShape 73"/>
          <p:cNvSpPr>
            <a:spLocks noChangeArrowheads="1"/>
          </p:cNvSpPr>
          <p:nvPr/>
        </p:nvSpPr>
        <p:spPr bwMode="blackWhite">
          <a:xfrm>
            <a:off x="7556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VAD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2" name="AutoShape 48"/>
          <p:cNvSpPr>
            <a:spLocks noChangeArrowheads="1"/>
          </p:cNvSpPr>
          <p:nvPr/>
        </p:nvSpPr>
        <p:spPr bwMode="auto">
          <a:xfrm>
            <a:off x="28067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3" name="AutoShape 17"/>
          <p:cNvSpPr>
            <a:spLocks noChangeArrowheads="1"/>
          </p:cNvSpPr>
          <p:nvPr/>
        </p:nvSpPr>
        <p:spPr bwMode="auto">
          <a:xfrm>
            <a:off x="497046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4" name="AutoShape 18"/>
          <p:cNvSpPr>
            <a:spLocks noChangeArrowheads="1"/>
          </p:cNvSpPr>
          <p:nvPr/>
        </p:nvSpPr>
        <p:spPr bwMode="auto">
          <a:xfrm>
            <a:off x="6154738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" name="AutoShape 19"/>
          <p:cNvSpPr>
            <a:spLocks noChangeArrowheads="1"/>
          </p:cNvSpPr>
          <p:nvPr/>
        </p:nvSpPr>
        <p:spPr bwMode="auto">
          <a:xfrm>
            <a:off x="745331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" name="AutoShape 68"/>
          <p:cNvSpPr>
            <a:spLocks noChangeArrowheads="1"/>
          </p:cNvSpPr>
          <p:nvPr/>
        </p:nvSpPr>
        <p:spPr bwMode="auto">
          <a:xfrm>
            <a:off x="3668713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7" name="AutoShape 70"/>
          <p:cNvSpPr>
            <a:spLocks noChangeArrowheads="1"/>
          </p:cNvSpPr>
          <p:nvPr/>
        </p:nvSpPr>
        <p:spPr bwMode="auto">
          <a:xfrm>
            <a:off x="23050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" name="AutoShape 74"/>
          <p:cNvSpPr>
            <a:spLocks noChangeArrowheads="1"/>
          </p:cNvSpPr>
          <p:nvPr/>
        </p:nvSpPr>
        <p:spPr bwMode="auto">
          <a:xfrm>
            <a:off x="9842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9" name="Picture 5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2730500"/>
            <a:ext cx="358775" cy="29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 descr="logo_ziekenhuis_1083990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257016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 descr="Logo huisar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5715000"/>
            <a:ext cx="419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1" descr="logo_ziekenhuis_1083990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5722938"/>
            <a:ext cx="3921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2114550"/>
            <a:ext cx="36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835900" y="20748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5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899400" y="2139950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6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962900" y="22050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7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026400" y="2270125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VAS</a:t>
            </a:r>
            <a:endParaRPr lang="nl-BE" sz="16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8" name="Picture 2" descr="http://vlaamspatientenplatform.be/_plugin/ckfinder/userfiles/images/logo_ehealth_home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4205834"/>
            <a:ext cx="1408113" cy="66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ijdelijke aanduiding voor datum 8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4" name="Tijdelijke aanduiding voor dianummer 8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65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7370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>
                <a:solidFill>
                  <a:srgbClr val="77C9F2"/>
                </a:solidFill>
              </a:rPr>
              <a:t>Basic services eHealth platform</a:t>
            </a:r>
            <a:endParaRPr lang="en-GB" noProof="0" dirty="0">
              <a:solidFill>
                <a:srgbClr val="77C9F2"/>
              </a:solidFill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/>
          </p:nvPr>
        </p:nvGraphicFramePr>
        <p:xfrm>
          <a:off x="457200" y="1360512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17" y="938452"/>
            <a:ext cx="2088083" cy="84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jdelijke aanduiding voor datum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66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154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 smtClean="0"/>
              <a:t>Operational excellence – stakeholder requirements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Individual </a:t>
            </a:r>
            <a:r>
              <a:rPr lang="en-GB" noProof="0" dirty="0"/>
              <a:t>end-users &amp; small healthcare </a:t>
            </a:r>
            <a:r>
              <a:rPr lang="en-GB" noProof="0" dirty="0" smtClean="0"/>
              <a:t>institutions </a:t>
            </a:r>
            <a:r>
              <a:rPr lang="en-GB" noProof="0" dirty="0"/>
              <a:t>without IT </a:t>
            </a:r>
            <a:r>
              <a:rPr lang="en-GB" noProof="0" dirty="0" smtClean="0"/>
              <a:t>knowledge</a:t>
            </a:r>
          </a:p>
          <a:p>
            <a:pPr lvl="1"/>
            <a:r>
              <a:rPr lang="en-GB" noProof="0" dirty="0" smtClean="0"/>
              <a:t>high-performance </a:t>
            </a:r>
            <a:r>
              <a:rPr lang="en-GB" noProof="0" dirty="0"/>
              <a:t>and available end-user </a:t>
            </a:r>
            <a:r>
              <a:rPr lang="en-GB" noProof="0" dirty="0" smtClean="0"/>
              <a:t>applications </a:t>
            </a:r>
          </a:p>
          <a:p>
            <a:pPr lvl="1"/>
            <a:r>
              <a:rPr lang="en-GB" noProof="0" dirty="0" smtClean="0"/>
              <a:t>integrated </a:t>
            </a:r>
            <a:r>
              <a:rPr lang="en-GB" noProof="0" dirty="0"/>
              <a:t>service delivery (single environment, single sign on</a:t>
            </a:r>
            <a:r>
              <a:rPr lang="en-GB" noProof="0" dirty="0" smtClean="0"/>
              <a:t>)</a:t>
            </a:r>
          </a:p>
          <a:p>
            <a:pPr lvl="1"/>
            <a:r>
              <a:rPr lang="en-GB" noProof="0" dirty="0" smtClean="0"/>
              <a:t>meeting </a:t>
            </a:r>
            <a:r>
              <a:rPr lang="en-GB" noProof="0" dirty="0"/>
              <a:t>their </a:t>
            </a:r>
            <a:r>
              <a:rPr lang="en-GB" noProof="0" dirty="0" smtClean="0"/>
              <a:t>needs</a:t>
            </a:r>
          </a:p>
          <a:p>
            <a:pPr lvl="1"/>
            <a:r>
              <a:rPr lang="en-GB" noProof="0" dirty="0" smtClean="0"/>
              <a:t>business continuity</a:t>
            </a:r>
          </a:p>
          <a:p>
            <a:pPr lvl="1"/>
            <a:r>
              <a:rPr lang="en-GB" noProof="0" dirty="0" smtClean="0"/>
              <a:t>functional </a:t>
            </a:r>
            <a:r>
              <a:rPr lang="en-GB" noProof="0" dirty="0"/>
              <a:t>support and </a:t>
            </a:r>
            <a:r>
              <a:rPr lang="en-GB" noProof="0" dirty="0" smtClean="0"/>
              <a:t>training</a:t>
            </a:r>
          </a:p>
          <a:p>
            <a:pPr lvl="1"/>
            <a:r>
              <a:rPr lang="en-GB" noProof="0" dirty="0" smtClean="0"/>
              <a:t>transparency </a:t>
            </a:r>
            <a:r>
              <a:rPr lang="en-GB" noProof="0" dirty="0"/>
              <a:t>in case of interventions and </a:t>
            </a:r>
            <a:r>
              <a:rPr lang="en-GB" noProof="0" dirty="0" smtClean="0"/>
              <a:t>problems</a:t>
            </a:r>
          </a:p>
          <a:p>
            <a:pPr lvl="1"/>
            <a:r>
              <a:rPr lang="en-GB" noProof="0" dirty="0" smtClean="0"/>
              <a:t>a </a:t>
            </a:r>
            <a:r>
              <a:rPr lang="en-GB" noProof="0" dirty="0"/>
              <a:t>single functional </a:t>
            </a:r>
            <a:r>
              <a:rPr lang="en-GB" noProof="0" dirty="0" smtClean="0"/>
              <a:t>helpdesk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67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256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 smtClean="0"/>
              <a:t>Operational excellence – stakeholder requirements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Larger healthcare </a:t>
            </a:r>
            <a:r>
              <a:rPr lang="en-GB" noProof="0" dirty="0" smtClean="0"/>
              <a:t>institutions </a:t>
            </a:r>
            <a:r>
              <a:rPr lang="en-GB" noProof="0" dirty="0" smtClean="0"/>
              <a:t>with ICT departments &amp; software providers</a:t>
            </a:r>
          </a:p>
          <a:p>
            <a:pPr lvl="1"/>
            <a:r>
              <a:rPr lang="en-GB" noProof="0" dirty="0" smtClean="0"/>
              <a:t>test environments</a:t>
            </a:r>
          </a:p>
          <a:p>
            <a:pPr lvl="1"/>
            <a:r>
              <a:rPr lang="en-GB" noProof="0" dirty="0" smtClean="0"/>
              <a:t>high-performance and available web services</a:t>
            </a:r>
          </a:p>
          <a:p>
            <a:pPr lvl="1"/>
            <a:r>
              <a:rPr lang="en-GB" noProof="0" dirty="0" smtClean="0"/>
              <a:t>business continuity</a:t>
            </a:r>
          </a:p>
          <a:p>
            <a:pPr lvl="1"/>
            <a:r>
              <a:rPr lang="en-GB" noProof="0" dirty="0" smtClean="0"/>
              <a:t>technical support and training</a:t>
            </a:r>
          </a:p>
          <a:p>
            <a:pPr lvl="1"/>
            <a:r>
              <a:rPr lang="en-GB" noProof="0" dirty="0" smtClean="0"/>
              <a:t>transparency in case of interventions and problems</a:t>
            </a:r>
          </a:p>
          <a:p>
            <a:pPr lvl="1"/>
            <a:r>
              <a:rPr lang="en-GB" noProof="0" dirty="0" smtClean="0"/>
              <a:t>precise division of tasks between the helpdesks</a:t>
            </a:r>
          </a:p>
          <a:p>
            <a:endParaRPr lang="en-GB" noProof="0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68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142002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Architecture &amp; partner support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noProof="0" dirty="0" smtClean="0"/>
              <a:t>Objective: architecture that takes into account context restrictions and optimally supports stakeholders‘ requirements</a:t>
            </a:r>
          </a:p>
          <a:p>
            <a:r>
              <a:rPr lang="en-GB" noProof="0" dirty="0" smtClean="0"/>
              <a:t>Method: choice and progressive implementation</a:t>
            </a:r>
          </a:p>
          <a:p>
            <a:pPr lvl="1"/>
            <a:r>
              <a:rPr lang="en-GB" noProof="0" dirty="0" smtClean="0"/>
              <a:t>maintaining the current division into subsystems or more consolidation ?</a:t>
            </a:r>
          </a:p>
          <a:p>
            <a:pPr lvl="2"/>
            <a:r>
              <a:rPr lang="en-GB" noProof="0" dirty="0" smtClean="0"/>
              <a:t>data centres and ICT infrastructure</a:t>
            </a:r>
          </a:p>
          <a:p>
            <a:pPr lvl="2"/>
            <a:r>
              <a:rPr lang="en-GB" noProof="0" dirty="0" smtClean="0"/>
              <a:t>authentic sources from the authorities (</a:t>
            </a:r>
            <a:r>
              <a:rPr lang="en-GB" noProof="0" dirty="0" err="1" smtClean="0"/>
              <a:t>CoBRHA</a:t>
            </a:r>
            <a:r>
              <a:rPr lang="en-GB" noProof="0" dirty="0" smtClean="0"/>
              <a:t>, SAM,...)</a:t>
            </a:r>
          </a:p>
          <a:p>
            <a:pPr lvl="2"/>
            <a:r>
              <a:rPr lang="en-GB" noProof="0" dirty="0" smtClean="0"/>
              <a:t>with partners</a:t>
            </a:r>
          </a:p>
          <a:p>
            <a:pPr lvl="1"/>
            <a:r>
              <a:rPr lang="en-GB" noProof="0" dirty="0" smtClean="0"/>
              <a:t>secure cloud for healthcare providers and institutions ?</a:t>
            </a:r>
          </a:p>
          <a:p>
            <a:pPr lvl="1"/>
            <a:r>
              <a:rPr lang="en-GB" noProof="0" dirty="0" smtClean="0"/>
              <a:t>thin clients vs. heavy clients</a:t>
            </a:r>
          </a:p>
          <a:p>
            <a:pPr lvl="1"/>
            <a:r>
              <a:rPr lang="en-GB" noProof="0" dirty="0" smtClean="0"/>
              <a:t>division of labour - software suppliers</a:t>
            </a:r>
          </a:p>
          <a:p>
            <a:pPr lvl="1"/>
            <a:r>
              <a:rPr lang="en-GB" noProof="0" dirty="0" smtClean="0"/>
              <a:t>supervision of software suppliers</a:t>
            </a:r>
          </a:p>
          <a:p>
            <a:pPr lvl="2"/>
            <a:r>
              <a:rPr lang="en-GB" noProof="0" dirty="0" smtClean="0"/>
              <a:t>free market and tests ? </a:t>
            </a:r>
          </a:p>
          <a:p>
            <a:pPr lvl="2"/>
            <a:r>
              <a:rPr lang="en-GB" noProof="0" dirty="0" smtClean="0"/>
              <a:t>specifications ?</a:t>
            </a:r>
          </a:p>
          <a:p>
            <a:pPr lvl="2"/>
            <a:r>
              <a:rPr lang="en-GB" noProof="0" dirty="0" smtClean="0"/>
              <a:t>only end-user funding or also direct funding from software providers ?</a:t>
            </a:r>
          </a:p>
          <a:p>
            <a:pPr lvl="1"/>
            <a:r>
              <a:rPr lang="en-GB" noProof="0" dirty="0" smtClean="0"/>
              <a:t>catalogue of open, reusable components ? 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69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1865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Roadmap eHealth 2.0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</a:rPr>
              <a:t>Support &amp; Incentives</a:t>
            </a:r>
          </a:p>
          <a:p>
            <a:pPr lvl="1"/>
            <a:r>
              <a:rPr lang="en-GB" noProof="0" dirty="0" smtClean="0"/>
              <a:t>AP 2: hospital EPF</a:t>
            </a:r>
          </a:p>
          <a:p>
            <a:pPr lvl="1"/>
            <a:r>
              <a:rPr lang="en-GB" noProof="0" dirty="0" smtClean="0"/>
              <a:t>AP 9: incentives for use</a:t>
            </a:r>
          </a:p>
          <a:p>
            <a:pPr lvl="1"/>
            <a:r>
              <a:rPr lang="en-GB" noProof="0" dirty="0" smtClean="0"/>
              <a:t>AP 11: communication</a:t>
            </a:r>
          </a:p>
          <a:p>
            <a:pPr lvl="1"/>
            <a:r>
              <a:rPr lang="en-GB" noProof="0" dirty="0" smtClean="0"/>
              <a:t>AP 12: training and IT support for health care providers</a:t>
            </a:r>
          </a:p>
          <a:p>
            <a:pPr lvl="1"/>
            <a:r>
              <a:rPr lang="en-GB" noProof="0" dirty="0" smtClean="0"/>
              <a:t>AP 20: governance, roll out and monitoring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GB" noProof="0" dirty="0" smtClean="0">
                <a:solidFill>
                  <a:srgbClr val="7030A0"/>
                </a:solidFill>
              </a:rPr>
              <a:t>Basic systems</a:t>
            </a:r>
          </a:p>
          <a:p>
            <a:pPr lvl="1"/>
            <a:r>
              <a:rPr lang="en-GB" noProof="0" dirty="0" smtClean="0"/>
              <a:t>AP 13: standards and terminology policy </a:t>
            </a:r>
          </a:p>
          <a:p>
            <a:pPr lvl="1"/>
            <a:r>
              <a:rPr lang="en-GB" noProof="0" dirty="0" smtClean="0"/>
              <a:t>AP 17: general use of </a:t>
            </a:r>
            <a:r>
              <a:rPr lang="en-GB" noProof="0" dirty="0" err="1" smtClean="0">
                <a:solidFill>
                  <a:srgbClr val="087670"/>
                </a:solidFill>
              </a:rPr>
              <a:t>eHealth</a:t>
            </a:r>
            <a:r>
              <a:rPr lang="en-GB" noProof="0" dirty="0" err="1" smtClean="0"/>
              <a:t>Box</a:t>
            </a:r>
            <a:r>
              <a:rPr lang="en-GB" noProof="0" dirty="0" smtClean="0"/>
              <a:t> and data from health care providers available in </a:t>
            </a:r>
            <a:r>
              <a:rPr lang="en-GB" noProof="0" dirty="0" err="1" smtClean="0"/>
              <a:t>CoBRHA</a:t>
            </a:r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7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847762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SLA’s &amp; service management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noProof="0" dirty="0" smtClean="0"/>
              <a:t>Objective: high-performance and available end-user applications and web services </a:t>
            </a:r>
          </a:p>
          <a:p>
            <a:r>
              <a:rPr lang="en-GB" noProof="0" dirty="0" smtClean="0"/>
              <a:t>Method</a:t>
            </a:r>
          </a:p>
          <a:p>
            <a:pPr lvl="1"/>
            <a:r>
              <a:rPr lang="en-GB" noProof="0" dirty="0" smtClean="0"/>
              <a:t>SLA</a:t>
            </a:r>
          </a:p>
          <a:p>
            <a:pPr lvl="2"/>
            <a:r>
              <a:rPr lang="en-GB" noProof="0" dirty="0" smtClean="0"/>
              <a:t>related to availability and performance</a:t>
            </a:r>
          </a:p>
          <a:p>
            <a:pPr lvl="2"/>
            <a:r>
              <a:rPr lang="en-GB" noProof="0" dirty="0" smtClean="0"/>
              <a:t>difficulty: end-to-end</a:t>
            </a:r>
          </a:p>
          <a:p>
            <a:pPr lvl="1"/>
            <a:r>
              <a:rPr lang="en-GB" noProof="0" dirty="0" smtClean="0"/>
              <a:t>remove single points of failures (SPOF) in all environments (</a:t>
            </a:r>
            <a:r>
              <a:rPr lang="en-GB" noProof="0" dirty="0" err="1" smtClean="0"/>
              <a:t>eg</a:t>
            </a:r>
            <a:r>
              <a:rPr lang="en-GB" noProof="0" dirty="0" smtClean="0"/>
              <a:t> third backup data </a:t>
            </a:r>
            <a:r>
              <a:rPr lang="en-GB" noProof="0" dirty="0" err="1" smtClean="0"/>
              <a:t>center</a:t>
            </a:r>
            <a:r>
              <a:rPr lang="en-GB" noProof="0" dirty="0" smtClean="0"/>
              <a:t> for </a:t>
            </a:r>
            <a:r>
              <a:rPr lang="en-GB" noProof="0" dirty="0" smtClean="0">
                <a:solidFill>
                  <a:srgbClr val="087670"/>
                </a:solidFill>
              </a:rPr>
              <a:t>eHealth</a:t>
            </a:r>
            <a:r>
              <a:rPr lang="en-GB" noProof="0" dirty="0" smtClean="0"/>
              <a:t> platform)</a:t>
            </a:r>
          </a:p>
          <a:p>
            <a:pPr lvl="1"/>
            <a:r>
              <a:rPr lang="en-GB" noProof="0" dirty="0" smtClean="0"/>
              <a:t>end-to-end monitoring</a:t>
            </a:r>
          </a:p>
          <a:p>
            <a:pPr lvl="1"/>
            <a:r>
              <a:rPr lang="en-GB" noProof="0" dirty="0" smtClean="0"/>
              <a:t>central dashboard &amp; supervision</a:t>
            </a:r>
          </a:p>
          <a:p>
            <a:pPr lvl="1"/>
            <a:r>
              <a:rPr lang="en-GB" noProof="0" dirty="0" smtClean="0"/>
              <a:t>incident management</a:t>
            </a:r>
          </a:p>
          <a:p>
            <a:pPr lvl="1"/>
            <a:r>
              <a:rPr lang="en-GB" dirty="0" smtClean="0"/>
              <a:t>problem</a:t>
            </a:r>
            <a:r>
              <a:rPr lang="en-GB" noProof="0" dirty="0" smtClean="0"/>
              <a:t> management</a:t>
            </a:r>
          </a:p>
          <a:p>
            <a:pPr lvl="1"/>
            <a:r>
              <a:rPr lang="en-GB" noProof="0" dirty="0" smtClean="0"/>
              <a:t>capacity planning</a:t>
            </a:r>
          </a:p>
          <a:p>
            <a:pPr lvl="1"/>
            <a:r>
              <a:rPr lang="en-GB" noProof="0" dirty="0" smtClean="0"/>
              <a:t>release &amp; intervention calendar accessible to the public</a:t>
            </a:r>
          </a:p>
          <a:p>
            <a:pPr lvl="1"/>
            <a:r>
              <a:rPr lang="en-GB" noProof="0" dirty="0" smtClean="0"/>
              <a:t>importance of completeness !</a:t>
            </a:r>
          </a:p>
          <a:p>
            <a:endParaRPr lang="en-GB" noProof="0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70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1205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Documentation, helpdesk &amp; support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noProof="0" dirty="0" smtClean="0"/>
              <a:t>Objective: easy-to-use and clear documentation for the various stakeholders and single point of contact for helpdesk and support for each stakeholder</a:t>
            </a:r>
          </a:p>
          <a:p>
            <a:r>
              <a:rPr lang="en-GB" noProof="0" dirty="0" smtClean="0"/>
              <a:t>Method</a:t>
            </a:r>
          </a:p>
          <a:p>
            <a:pPr lvl="1"/>
            <a:r>
              <a:rPr lang="en-GB" noProof="0" dirty="0" smtClean="0"/>
              <a:t>distinction between end-users on the one hand and software suppliers/computer sections on the other</a:t>
            </a:r>
          </a:p>
          <a:p>
            <a:pPr lvl="1"/>
            <a:r>
              <a:rPr lang="en-GB" noProof="0" dirty="0" smtClean="0"/>
              <a:t>clear documentation that can easily be found</a:t>
            </a:r>
          </a:p>
          <a:p>
            <a:pPr lvl="2"/>
            <a:r>
              <a:rPr lang="en-GB" noProof="0" dirty="0" smtClean="0"/>
              <a:t>provided by the owner of each service with different levels of detail</a:t>
            </a:r>
          </a:p>
          <a:p>
            <a:pPr lvl="2"/>
            <a:r>
              <a:rPr lang="en-GB" noProof="0" dirty="0" smtClean="0"/>
              <a:t>on the basis of a common notional framework</a:t>
            </a:r>
          </a:p>
          <a:p>
            <a:pPr lvl="2"/>
            <a:r>
              <a:rPr lang="en-GB" noProof="0" dirty="0" smtClean="0"/>
              <a:t>available in an integrated way on the </a:t>
            </a:r>
            <a:r>
              <a:rPr lang="en-GB" noProof="0" dirty="0" smtClean="0">
                <a:solidFill>
                  <a:srgbClr val="087670"/>
                </a:solidFill>
              </a:rPr>
              <a:t>eHealth</a:t>
            </a:r>
            <a:r>
              <a:rPr lang="en-GB" noProof="0" dirty="0" smtClean="0"/>
              <a:t> portal</a:t>
            </a:r>
          </a:p>
          <a:p>
            <a:pPr lvl="1"/>
            <a:r>
              <a:rPr lang="en-GB" noProof="0" dirty="0" smtClean="0"/>
              <a:t>helpdesk &amp; support</a:t>
            </a:r>
          </a:p>
          <a:p>
            <a:pPr lvl="1"/>
            <a:r>
              <a:rPr lang="en-GB" noProof="0" dirty="0" smtClean="0"/>
              <a:t>the software providers organize the helpdesk and support for end users</a:t>
            </a:r>
          </a:p>
          <a:p>
            <a:pPr lvl="1"/>
            <a:r>
              <a:rPr lang="en-GB" noProof="0" dirty="0" smtClean="0"/>
              <a:t>the service owner organizes helpdesk and support for authentic sources and new value-added services</a:t>
            </a:r>
          </a:p>
          <a:p>
            <a:pPr lvl="1"/>
            <a:r>
              <a:rPr lang="en-GB" noProof="0" dirty="0" smtClean="0"/>
              <a:t>the helpdesk and support of the </a:t>
            </a:r>
            <a:r>
              <a:rPr lang="en-GB" noProof="0" dirty="0" smtClean="0">
                <a:solidFill>
                  <a:srgbClr val="087670"/>
                </a:solidFill>
              </a:rPr>
              <a:t>eHealth</a:t>
            </a:r>
            <a:r>
              <a:rPr lang="en-GB" noProof="0" dirty="0" smtClean="0"/>
              <a:t> platform is available to software providers, ICT sections and owners of value-added services</a:t>
            </a:r>
          </a:p>
          <a:p>
            <a:endParaRPr lang="en-GB" noProof="0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71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2282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Test environments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noProof="0" dirty="0" smtClean="0"/>
              <a:t>Objective: for software providers, ICT sections in healthcare organizations and developers of value-added services, providing integrated test environments</a:t>
            </a:r>
          </a:p>
          <a:p>
            <a:r>
              <a:rPr lang="en-GB" noProof="0" dirty="0" smtClean="0"/>
              <a:t>Method</a:t>
            </a:r>
          </a:p>
          <a:p>
            <a:pPr lvl="1"/>
            <a:r>
              <a:rPr lang="en-GB" noProof="0" dirty="0" smtClean="0"/>
              <a:t>providing integrated test environments and their documentation by</a:t>
            </a:r>
          </a:p>
          <a:p>
            <a:pPr lvl="2"/>
            <a:r>
              <a:rPr lang="en-GB" noProof="0" dirty="0" smtClean="0">
                <a:solidFill>
                  <a:srgbClr val="087670"/>
                </a:solidFill>
              </a:rPr>
              <a:t>eHealth</a:t>
            </a:r>
            <a:r>
              <a:rPr lang="en-GB" noProof="0" dirty="0" smtClean="0"/>
              <a:t> platform for basic Services</a:t>
            </a:r>
          </a:p>
          <a:p>
            <a:pPr lvl="2"/>
            <a:r>
              <a:rPr lang="en-GB" noProof="0" dirty="0" smtClean="0"/>
              <a:t>any service provider </a:t>
            </a:r>
            <a:r>
              <a:rPr lang="en-GB" noProof="0" dirty="0" smtClean="0"/>
              <a:t>(e.g. </a:t>
            </a:r>
            <a:r>
              <a:rPr lang="en-GB" noProof="0" dirty="0" smtClean="0"/>
              <a:t>FPS BOSA, national register)</a:t>
            </a:r>
          </a:p>
          <a:p>
            <a:pPr lvl="2"/>
            <a:r>
              <a:rPr lang="en-GB" noProof="0" dirty="0" smtClean="0"/>
              <a:t>any supplier of an authentic source</a:t>
            </a:r>
          </a:p>
          <a:p>
            <a:pPr lvl="1"/>
            <a:r>
              <a:rPr lang="en-GB" noProof="0" dirty="0" smtClean="0"/>
              <a:t>providing coordinated test data sets and their documentation</a:t>
            </a:r>
          </a:p>
          <a:p>
            <a:pPr lvl="1"/>
            <a:r>
              <a:rPr lang="en-GB" noProof="0" dirty="0" smtClean="0"/>
              <a:t>unit tests and end-to-end tests</a:t>
            </a:r>
          </a:p>
          <a:p>
            <a:pPr lvl="1"/>
            <a:r>
              <a:rPr lang="en-GB" noProof="0" dirty="0" smtClean="0"/>
              <a:t>minilabs for community support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72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532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Business Continuity Procedures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noProof="0" dirty="0" smtClean="0"/>
              <a:t>Objective: business continuity procedures (BCP) for every category of end users</a:t>
            </a:r>
          </a:p>
          <a:p>
            <a:pPr lvl="1"/>
            <a:r>
              <a:rPr lang="en-GB" noProof="0" dirty="0" smtClean="0"/>
              <a:t>pharmacists</a:t>
            </a:r>
          </a:p>
          <a:p>
            <a:pPr lvl="1"/>
            <a:r>
              <a:rPr lang="en-GB" noProof="0" dirty="0" smtClean="0"/>
              <a:t>physicians</a:t>
            </a:r>
          </a:p>
          <a:p>
            <a:pPr lvl="1"/>
            <a:r>
              <a:rPr lang="en-GB" noProof="0" dirty="0" smtClean="0"/>
              <a:t>home nurses</a:t>
            </a:r>
          </a:p>
          <a:p>
            <a:pPr lvl="1"/>
            <a:r>
              <a:rPr lang="en-GB" noProof="0" dirty="0" smtClean="0"/>
              <a:t>hospitals</a:t>
            </a:r>
          </a:p>
          <a:p>
            <a:r>
              <a:rPr lang="en-GB" noProof="0" dirty="0" smtClean="0"/>
              <a:t>Method</a:t>
            </a:r>
          </a:p>
          <a:p>
            <a:pPr lvl="1"/>
            <a:r>
              <a:rPr lang="en-GB" noProof="0" dirty="0" smtClean="0"/>
              <a:t>definition of minimal functional requirements by representatives of the end users</a:t>
            </a:r>
          </a:p>
          <a:p>
            <a:pPr lvl="1"/>
            <a:r>
              <a:rPr lang="en-GB" noProof="0" dirty="0" smtClean="0"/>
              <a:t>eliminating all single point of failure (SPOF) across environments (for each crucial component there is an alternative in another environment)</a:t>
            </a:r>
          </a:p>
          <a:p>
            <a:pPr lvl="1"/>
            <a:r>
              <a:rPr lang="en-GB" noProof="0" dirty="0" smtClean="0"/>
              <a:t>implementation plan with iterations</a:t>
            </a:r>
          </a:p>
          <a:p>
            <a:pPr lvl="1"/>
            <a:r>
              <a:rPr lang="en-GB" noProof="0" dirty="0" smtClean="0"/>
              <a:t>communication via website </a:t>
            </a:r>
            <a:r>
              <a:rPr lang="en-GB" noProof="0" dirty="0" smtClean="0">
                <a:hlinkClick r:id="rId3"/>
              </a:rPr>
              <a:t>https://www.status.ehealth.fgov.be/</a:t>
            </a:r>
            <a:endParaRPr lang="en-GB" noProof="0" dirty="0" smtClean="0"/>
          </a:p>
          <a:p>
            <a:pPr lvl="1"/>
            <a:r>
              <a:rPr lang="en-GB" noProof="0" dirty="0" smtClean="0"/>
              <a:t>training via </a:t>
            </a:r>
            <a:r>
              <a:rPr lang="en-GB" noProof="0" dirty="0" err="1" smtClean="0"/>
              <a:t>éénlijn</a:t>
            </a:r>
            <a:r>
              <a:rPr lang="en-GB" noProof="0" dirty="0" smtClean="0"/>
              <a:t>, e-Santé </a:t>
            </a:r>
            <a:r>
              <a:rPr lang="en-GB" noProof="0" dirty="0" err="1" smtClean="0"/>
              <a:t>Wallonie</a:t>
            </a:r>
            <a:r>
              <a:rPr lang="en-GB" noProof="0" dirty="0" smtClean="0"/>
              <a:t>, eHealth Academy</a:t>
            </a:r>
          </a:p>
          <a:p>
            <a:pPr lvl="1"/>
            <a:r>
              <a:rPr lang="en-GB" noProof="0" dirty="0" smtClean="0"/>
              <a:t>integrated dashboard on status of services (availability, performance)</a:t>
            </a:r>
          </a:p>
          <a:p>
            <a:pPr lvl="1"/>
            <a:r>
              <a:rPr lang="en-GB" noProof="0" dirty="0" smtClean="0"/>
              <a:t>feedback mechanisms on effective use of BCP</a:t>
            </a: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63848"/>
            <a:ext cx="581025" cy="581025"/>
          </a:xfrm>
          <a:prstGeom prst="rect">
            <a:avLst/>
          </a:prstGeom>
        </p:spPr>
      </p:pic>
      <p:sp>
        <p:nvSpPr>
          <p:cNvPr id="13" name="Tijdelijke aanduiding voor datum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73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428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BCP pharmacists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noProof="0" dirty="0" smtClean="0"/>
              <a:t>Minimal functional </a:t>
            </a:r>
            <a:r>
              <a:rPr lang="en-GB" noProof="0" dirty="0" smtClean="0"/>
              <a:t>requirements</a:t>
            </a:r>
            <a:endParaRPr lang="en-GB" noProof="0" dirty="0" smtClean="0"/>
          </a:p>
          <a:p>
            <a:pPr lvl="1"/>
            <a:r>
              <a:rPr lang="en-GB" noProof="0" dirty="0" smtClean="0"/>
              <a:t>authentication when connecting</a:t>
            </a:r>
          </a:p>
          <a:p>
            <a:pPr lvl="1"/>
            <a:r>
              <a:rPr lang="en-GB" noProof="0" dirty="0" smtClean="0"/>
              <a:t>having a prescription</a:t>
            </a:r>
          </a:p>
          <a:p>
            <a:pPr lvl="1"/>
            <a:r>
              <a:rPr lang="en-GB" noProof="0" dirty="0" smtClean="0"/>
              <a:t>consulting the insurance status of a patient</a:t>
            </a:r>
          </a:p>
          <a:p>
            <a:pPr lvl="1"/>
            <a:r>
              <a:rPr lang="en-GB" noProof="0" dirty="0" smtClean="0"/>
              <a:t>consulting the "Chapter IV" agreements</a:t>
            </a:r>
          </a:p>
          <a:p>
            <a:pPr lvl="1"/>
            <a:r>
              <a:rPr lang="en-GB" noProof="0" dirty="0" smtClean="0"/>
              <a:t>consulting and updating the Shared Pharmaceutical File (SPF)</a:t>
            </a:r>
          </a:p>
          <a:p>
            <a:pPr lvl="1"/>
            <a:r>
              <a:rPr lang="en-GB" noProof="0" dirty="0" smtClean="0"/>
              <a:t>archiving executed electronic prescriptions (RAOTD)</a:t>
            </a:r>
          </a:p>
          <a:p>
            <a:endParaRPr lang="en-GB" noProof="0" dirty="0" smtClean="0"/>
          </a:p>
          <a:p>
            <a:r>
              <a:rPr lang="en-GB" noProof="0" dirty="0" smtClean="0"/>
              <a:t>Operational</a:t>
            </a:r>
          </a:p>
          <a:p>
            <a:endParaRPr lang="en-GB" noProof="0" dirty="0" smtClean="0"/>
          </a:p>
          <a:p>
            <a:r>
              <a:rPr lang="en-GB" noProof="0" dirty="0" smtClean="0"/>
              <a:t>More information on </a:t>
            </a:r>
            <a:r>
              <a:rPr lang="en-GB" sz="2200" noProof="0" dirty="0" smtClean="0">
                <a:hlinkClick r:id="rId3"/>
              </a:rPr>
              <a:t>https://www.status.ehealth.fgov.be/fr/pharmaciens/business-continuity/</a:t>
            </a:r>
            <a:r>
              <a:rPr lang="en-GB" sz="2200" noProof="0" dirty="0" smtClean="0"/>
              <a:t> </a:t>
            </a:r>
            <a:endParaRPr lang="en-GB" sz="2200" noProof="0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74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168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BCP general practitioners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noProof="0" dirty="0" smtClean="0"/>
              <a:t>Essential functional requirements</a:t>
            </a:r>
          </a:p>
          <a:p>
            <a:pPr lvl="1"/>
            <a:r>
              <a:rPr lang="en-GB" noProof="0" dirty="0" smtClean="0"/>
              <a:t>authentication when connecting</a:t>
            </a:r>
          </a:p>
          <a:p>
            <a:pPr lvl="1"/>
            <a:r>
              <a:rPr lang="en-GB" noProof="0" dirty="0" smtClean="0"/>
              <a:t>consulting electronic documents available via the hub-</a:t>
            </a:r>
            <a:r>
              <a:rPr lang="en-GB" noProof="0" dirty="0" err="1" smtClean="0"/>
              <a:t>metahub</a:t>
            </a:r>
            <a:r>
              <a:rPr lang="en-GB" noProof="0" dirty="0" smtClean="0"/>
              <a:t> system (documents in hospitals, laboratories, medical imaging </a:t>
            </a:r>
            <a:r>
              <a:rPr lang="en-GB" noProof="0" dirty="0" err="1" smtClean="0"/>
              <a:t>centers</a:t>
            </a:r>
            <a:r>
              <a:rPr lang="en-GB" noProof="0" dirty="0" smtClean="0"/>
              <a:t>, etc.)</a:t>
            </a:r>
          </a:p>
          <a:p>
            <a:pPr lvl="1"/>
            <a:r>
              <a:rPr lang="en-GB" noProof="0" dirty="0" smtClean="0"/>
              <a:t>consulting the vaccination status of a patient</a:t>
            </a:r>
          </a:p>
          <a:p>
            <a:pPr lvl="1"/>
            <a:r>
              <a:rPr lang="en-GB" noProof="0" dirty="0" smtClean="0"/>
              <a:t>consulting the </a:t>
            </a:r>
            <a:r>
              <a:rPr lang="en-GB" noProof="0" dirty="0" err="1" smtClean="0"/>
              <a:t>SumEHR</a:t>
            </a:r>
            <a:r>
              <a:rPr lang="en-GB" noProof="0" dirty="0" smtClean="0"/>
              <a:t> of a patient</a:t>
            </a:r>
          </a:p>
          <a:p>
            <a:pPr lvl="1"/>
            <a:r>
              <a:rPr lang="en-GB" noProof="0" dirty="0" smtClean="0"/>
              <a:t>creating a prescription</a:t>
            </a:r>
          </a:p>
          <a:p>
            <a:pPr lvl="1"/>
            <a:r>
              <a:rPr lang="en-GB" noProof="0" dirty="0" smtClean="0"/>
              <a:t>consulting the insurance status of a patient</a:t>
            </a:r>
          </a:p>
          <a:p>
            <a:pPr lvl="1"/>
            <a:r>
              <a:rPr lang="en-GB" noProof="0" dirty="0" smtClean="0"/>
              <a:t>electronic transfer of the certificate of care given to the patient to his </a:t>
            </a:r>
            <a:r>
              <a:rPr lang="en-GB" noProof="0" dirty="0" smtClean="0"/>
              <a:t>sickness </a:t>
            </a:r>
            <a:r>
              <a:rPr lang="en-GB" noProof="0" dirty="0" smtClean="0"/>
              <a:t>fund (</a:t>
            </a:r>
            <a:r>
              <a:rPr lang="en-GB" noProof="0" dirty="0" err="1" smtClean="0"/>
              <a:t>eAttest</a:t>
            </a:r>
            <a:r>
              <a:rPr lang="en-GB" noProof="0" dirty="0" smtClean="0"/>
              <a:t>)</a:t>
            </a:r>
          </a:p>
          <a:p>
            <a:pPr lvl="1"/>
            <a:r>
              <a:rPr lang="en-GB" noProof="0" dirty="0" smtClean="0"/>
              <a:t>electronic billing to the sickness fund for a patient who benefits from the third-party payment system (</a:t>
            </a:r>
            <a:r>
              <a:rPr lang="en-GB" noProof="0" dirty="0" err="1" smtClean="0"/>
              <a:t>eFact</a:t>
            </a:r>
            <a:r>
              <a:rPr lang="en-GB" noProof="0" dirty="0" smtClean="0"/>
              <a:t>)</a:t>
            </a:r>
          </a:p>
          <a:p>
            <a:r>
              <a:rPr lang="en-GB" noProof="0" dirty="0" smtClean="0"/>
              <a:t>Work in progress</a:t>
            </a:r>
          </a:p>
          <a:p>
            <a:r>
              <a:rPr lang="en-GB" noProof="0" dirty="0" smtClean="0"/>
              <a:t>More information on</a:t>
            </a:r>
          </a:p>
          <a:p>
            <a:pPr marL="360363" lvl="1" indent="0">
              <a:buNone/>
            </a:pPr>
            <a:r>
              <a:rPr lang="en-GB" noProof="0" dirty="0" smtClean="0">
                <a:hlinkClick r:id="rId3"/>
              </a:rPr>
              <a:t>https://www.status.ehealth.fgov.be/fr/medecins-generalistes/business-continuity/</a:t>
            </a:r>
            <a:r>
              <a:rPr lang="en-GB" noProof="0" dirty="0" smtClean="0"/>
              <a:t> </a:t>
            </a:r>
          </a:p>
          <a:p>
            <a:pPr lvl="1"/>
            <a:endParaRPr lang="en-GB" noProof="0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75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389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New website</a:t>
            </a:r>
            <a:endParaRPr lang="en-GB" noProof="0" dirty="0"/>
          </a:p>
        </p:txBody>
      </p:sp>
      <p:sp>
        <p:nvSpPr>
          <p:cNvPr id="231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>
                <a:hlinkClick r:id="rId3"/>
              </a:rPr>
              <a:t>www.status.ehealth.fgov.be</a:t>
            </a:r>
          </a:p>
          <a:p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772816"/>
            <a:ext cx="6298753" cy="4339258"/>
          </a:xfrm>
          <a:prstGeom prst="rect">
            <a:avLst/>
          </a:prstGeom>
        </p:spPr>
      </p:pic>
      <p:sp>
        <p:nvSpPr>
          <p:cNvPr id="11" name="Tijdelijke aanduiding voor datum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76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6913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Roadmap 2.0: conclusion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 smtClean="0"/>
              <a:t>The sharing of data between healthcare providers / institutions via the hub-meta-hub system, the health safes and the </a:t>
            </a:r>
            <a:r>
              <a:rPr lang="en-GB" noProof="0" dirty="0" err="1" smtClean="0">
                <a:solidFill>
                  <a:srgbClr val="087670"/>
                </a:solidFill>
              </a:rPr>
              <a:t>eHealth</a:t>
            </a:r>
            <a:r>
              <a:rPr lang="en-GB" noProof="0" dirty="0" err="1" smtClean="0"/>
              <a:t>Box</a:t>
            </a:r>
            <a:r>
              <a:rPr lang="en-GB" noProof="0" dirty="0" smtClean="0"/>
              <a:t> reaches cruising speed</a:t>
            </a:r>
          </a:p>
          <a:p>
            <a:endParaRPr lang="en-GB" noProof="0" dirty="0" smtClean="0"/>
          </a:p>
          <a:p>
            <a:r>
              <a:rPr lang="en-GB" noProof="0" dirty="0" smtClean="0"/>
              <a:t>&gt; 70% of the Belgian population has now given their informed consent</a:t>
            </a:r>
          </a:p>
          <a:p>
            <a:endParaRPr lang="en-GB" noProof="0" dirty="0" smtClean="0"/>
          </a:p>
          <a:p>
            <a:r>
              <a:rPr lang="en-GB" noProof="0" dirty="0" smtClean="0"/>
              <a:t>The opening up of health data for the patient starts =&gt; attention for integrated access</a:t>
            </a:r>
          </a:p>
          <a:p>
            <a:endParaRPr lang="en-GB" noProof="0" dirty="0" smtClean="0"/>
          </a:p>
          <a:p>
            <a:r>
              <a:rPr lang="en-GB" noProof="0" dirty="0" smtClean="0"/>
              <a:t>Experience is gained with mobile </a:t>
            </a:r>
            <a:r>
              <a:rPr lang="en-GB" noProof="0" dirty="0" smtClean="0">
                <a:solidFill>
                  <a:srgbClr val="087670"/>
                </a:solidFill>
              </a:rPr>
              <a:t>eHealth</a:t>
            </a:r>
            <a:r>
              <a:rPr lang="en-GB" noProof="0" dirty="0" smtClean="0"/>
              <a:t> applications</a:t>
            </a:r>
            <a:endParaRPr lang="en-GB" noProof="0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77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0373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55576" y="2276872"/>
            <a:ext cx="7772400" cy="1362075"/>
          </a:xfrm>
        </p:spPr>
        <p:txBody>
          <a:bodyPr>
            <a:normAutofit/>
          </a:bodyPr>
          <a:lstStyle/>
          <a:p>
            <a:r>
              <a:rPr lang="en-GB" noProof="0" dirty="0" smtClean="0">
                <a:solidFill>
                  <a:srgbClr val="77C9F2"/>
                </a:solidFill>
              </a:rPr>
              <a:t>Thank you</a:t>
            </a:r>
            <a:br>
              <a:rPr lang="en-GB" noProof="0" dirty="0" smtClean="0">
                <a:solidFill>
                  <a:srgbClr val="77C9F2"/>
                </a:solidFill>
              </a:rPr>
            </a:br>
            <a:r>
              <a:rPr lang="en-GB" noProof="0" dirty="0" smtClean="0">
                <a:solidFill>
                  <a:srgbClr val="77C9F2"/>
                </a:solidFill>
              </a:rPr>
              <a:t>Any questions?</a:t>
            </a:r>
            <a:endParaRPr lang="en-GB" noProof="0" dirty="0">
              <a:solidFill>
                <a:srgbClr val="77C9F2"/>
              </a:solidFill>
            </a:endParaRP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2286000" y="199707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SzPct val="100000"/>
            </a:pPr>
            <a:endParaRPr lang="fr-BE" altLang="en-US" dirty="0"/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4279900" y="3619500"/>
            <a:ext cx="4268788" cy="2800350"/>
            <a:chOff x="4406900" y="2676525"/>
            <a:chExt cx="4268788" cy="2801603"/>
          </a:xfrm>
        </p:grpSpPr>
        <p:pic>
          <p:nvPicPr>
            <p:cNvPr id="12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https://www.ksz.fgov.be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https://www.frankrobben.be</a:t>
              </a:r>
              <a:endParaRPr lang="fr-BE" altLang="en-US" sz="1600" dirty="0" smtClean="0">
                <a:latin typeface="+mn-lt"/>
                <a:cs typeface="Arial" pitchFamily="34" charset="0"/>
              </a:endParaRPr>
            </a:p>
          </p:txBody>
        </p:sp>
      </p:grp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78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511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Roadmap eHealth 2.0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Focus on </a:t>
            </a:r>
          </a:p>
          <a:p>
            <a:pPr lvl="1"/>
            <a:r>
              <a:rPr lang="en-GB" noProof="0" dirty="0" smtClean="0">
                <a:solidFill>
                  <a:srgbClr val="C00000"/>
                </a:solidFill>
              </a:rPr>
              <a:t>GMF = EMF =&gt; </a:t>
            </a:r>
            <a:r>
              <a:rPr lang="en-GB" noProof="0" dirty="0" err="1" smtClean="0">
                <a:solidFill>
                  <a:srgbClr val="C00000"/>
                </a:solidFill>
              </a:rPr>
              <a:t>SumEHR</a:t>
            </a:r>
            <a:endParaRPr lang="en-GB" noProof="0" dirty="0" smtClean="0">
              <a:solidFill>
                <a:srgbClr val="C00000"/>
              </a:solidFill>
            </a:endParaRPr>
          </a:p>
          <a:p>
            <a:pPr lvl="1"/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</a:rPr>
              <a:t>hospital EPF</a:t>
            </a:r>
          </a:p>
          <a:p>
            <a:pPr lvl="1"/>
            <a:r>
              <a:rPr lang="en-GB" noProof="0" dirty="0" smtClean="0">
                <a:solidFill>
                  <a:srgbClr val="00B050"/>
                </a:solidFill>
              </a:rPr>
              <a:t>data sharing / hubs &amp; </a:t>
            </a:r>
            <a:r>
              <a:rPr lang="en-GB" noProof="0" dirty="0" err="1" smtClean="0">
                <a:solidFill>
                  <a:srgbClr val="00B050"/>
                </a:solidFill>
              </a:rPr>
              <a:t>metahubs</a:t>
            </a:r>
            <a:endParaRPr lang="en-GB" noProof="0" dirty="0" smtClean="0">
              <a:solidFill>
                <a:srgbClr val="00B050"/>
              </a:solidFill>
            </a:endParaRPr>
          </a:p>
          <a:p>
            <a:pPr lvl="1"/>
            <a:r>
              <a:rPr lang="en-GB" noProof="0" dirty="0" smtClean="0">
                <a:solidFill>
                  <a:srgbClr val="00B050"/>
                </a:solidFill>
              </a:rPr>
              <a:t>electronic prescribing</a:t>
            </a:r>
          </a:p>
          <a:p>
            <a:pPr lvl="1"/>
            <a:r>
              <a:rPr lang="en-GB" noProof="0" dirty="0" smtClean="0">
                <a:solidFill>
                  <a:srgbClr val="00B050"/>
                </a:solidFill>
              </a:rPr>
              <a:t>access to the data by the patient </a:t>
            </a:r>
          </a:p>
          <a:p>
            <a:pPr lvl="1"/>
            <a:r>
              <a:rPr lang="en-GB" noProof="0" dirty="0" err="1" smtClean="0">
                <a:solidFill>
                  <a:srgbClr val="00B050"/>
                </a:solidFill>
              </a:rPr>
              <a:t>MyCareNet</a:t>
            </a:r>
            <a:endParaRPr lang="en-GB" noProof="0" dirty="0" smtClean="0">
              <a:solidFill>
                <a:srgbClr val="00B050"/>
              </a:solidFill>
            </a:endParaRPr>
          </a:p>
          <a:p>
            <a:pPr lvl="1"/>
            <a:r>
              <a:rPr lang="en-GB" noProof="0" dirty="0" err="1" smtClean="0">
                <a:solidFill>
                  <a:srgbClr val="7030A0"/>
                </a:solidFill>
              </a:rPr>
              <a:t>eHealthBox</a:t>
            </a:r>
            <a:r>
              <a:rPr lang="en-GB" noProof="0" dirty="0" smtClean="0">
                <a:solidFill>
                  <a:srgbClr val="7030A0"/>
                </a:solidFill>
              </a:rPr>
              <a:t> &amp; UPPAD</a:t>
            </a:r>
          </a:p>
          <a:p>
            <a:pPr marL="0" indent="0">
              <a:buNone/>
            </a:pPr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8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789807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Action 1: GMF = EMF =&gt; </a:t>
            </a:r>
            <a:r>
              <a:rPr lang="en-GB" noProof="0" dirty="0" err="1" smtClean="0"/>
              <a:t>SumEHR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 smtClean="0"/>
              <a:t>In order to guarantee the quality of the care and to inform the patient correctly, the general practitioner (GP) registers the medical data in an EMF (Electronic Medical File)</a:t>
            </a:r>
          </a:p>
          <a:p>
            <a:endParaRPr lang="en-GB" noProof="0" dirty="0" smtClean="0"/>
          </a:p>
          <a:p>
            <a:r>
              <a:rPr lang="en-GB" noProof="0" dirty="0" smtClean="0"/>
              <a:t>The EMF is the authentic source for data sharing by GPs</a:t>
            </a:r>
          </a:p>
          <a:p>
            <a:endParaRPr lang="en-GB" noProof="0" dirty="0" smtClean="0"/>
          </a:p>
          <a:p>
            <a:r>
              <a:rPr lang="en-GB" noProof="0" dirty="0" smtClean="0"/>
              <a:t>The </a:t>
            </a:r>
            <a:r>
              <a:rPr lang="en-GB" noProof="0" dirty="0" err="1" smtClean="0"/>
              <a:t>SumEHR</a:t>
            </a:r>
            <a:r>
              <a:rPr lang="en-GB" noProof="0" dirty="0" smtClean="0"/>
              <a:t> (</a:t>
            </a:r>
            <a:r>
              <a:rPr lang="en-GB" noProof="0" dirty="0" err="1" smtClean="0"/>
              <a:t>SUMmarized</a:t>
            </a:r>
            <a:r>
              <a:rPr lang="en-GB" noProof="0" dirty="0" smtClean="0"/>
              <a:t> Electronic Health Record) is a concise summary of the EMF in a structured and coded form that is stored in a well protected health vault with 24/7 availability</a:t>
            </a:r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smtClean="0"/>
              <a:t>06/12/2018</a:t>
            </a:r>
            <a:endParaRPr lang="fr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9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385970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4470</Words>
  <Application>Microsoft Office PowerPoint</Application>
  <PresentationFormat>On-screen Show (4:3)</PresentationFormat>
  <Paragraphs>1091</Paragraphs>
  <Slides>78</Slides>
  <Notes>78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78</vt:i4>
      </vt:variant>
    </vt:vector>
  </HeadingPairs>
  <TitlesOfParts>
    <vt:vector size="87" baseType="lpstr">
      <vt:lpstr>Arial</vt:lpstr>
      <vt:lpstr>Calibri</vt:lpstr>
      <vt:lpstr>Calibri Light</vt:lpstr>
      <vt:lpstr>Consolas</vt:lpstr>
      <vt:lpstr>Times New Roman</vt:lpstr>
      <vt:lpstr>Wingdings</vt:lpstr>
      <vt:lpstr>Custom Design</vt:lpstr>
      <vt:lpstr>1_Custom Design</vt:lpstr>
      <vt:lpstr>2_Custom Design</vt:lpstr>
      <vt:lpstr>Implementing meaningful use of ICT and digital devices in Belgian health care</vt:lpstr>
      <vt:lpstr>Roadmap eHealth 2.0</vt:lpstr>
      <vt:lpstr>Roadmap eHealth 2.0</vt:lpstr>
      <vt:lpstr>Roadmap eHealth 2.0</vt:lpstr>
      <vt:lpstr>Roadmap eHealth 2.0</vt:lpstr>
      <vt:lpstr>Roadmap eHealth 2.0</vt:lpstr>
      <vt:lpstr>Roadmap eHealth 2.0</vt:lpstr>
      <vt:lpstr>Roadmap eHealth 2.0</vt:lpstr>
      <vt:lpstr>Action 1: GMF = EMF =&gt; SumEHR</vt:lpstr>
      <vt:lpstr>Action 1: GMF = EMF =&gt; SumEHR</vt:lpstr>
      <vt:lpstr>Action 1: GMF = EMF =&gt; SumEHR</vt:lpstr>
      <vt:lpstr>Action 1: GMF = EMF =&gt; SumEHR</vt:lpstr>
      <vt:lpstr>Action 2: hospital EPF</vt:lpstr>
      <vt:lpstr>Action 2: hospital EPF</vt:lpstr>
      <vt:lpstr>Action 2: hospital EPF</vt:lpstr>
      <vt:lpstr>Action 2: hospital EPF</vt:lpstr>
      <vt:lpstr>Action 2: hospital EPF</vt:lpstr>
      <vt:lpstr>Action 2: hospital EPF</vt:lpstr>
      <vt:lpstr>Action 2: hospital EPF</vt:lpstr>
      <vt:lpstr>Action 5 &amp; 6 : Data sharing</vt:lpstr>
      <vt:lpstr>Action 5 &amp; 6 : Data sharing</vt:lpstr>
      <vt:lpstr>Hubs &amp; Metahub - Scheme</vt:lpstr>
      <vt:lpstr>Action 5 &amp; 6 : Hubs &amp; Metahub</vt:lpstr>
      <vt:lpstr>Action 5 &amp; 6 : Data sharing</vt:lpstr>
      <vt:lpstr>Hubs &amp; Metahub – Past situation</vt:lpstr>
      <vt:lpstr>Hubs &amp; Metahub - Now</vt:lpstr>
      <vt:lpstr>Extramural data: vaults</vt:lpstr>
      <vt:lpstr>PowerPoint Presentation</vt:lpstr>
      <vt:lpstr>PowerPoint Presentation</vt:lpstr>
      <vt:lpstr>Informed consent</vt:lpstr>
      <vt:lpstr>Informed consent</vt:lpstr>
      <vt:lpstr>Therapeutic relationships</vt:lpstr>
      <vt:lpstr>www.ehealth.fgov.be/ehealthplatform/nl/reglementen</vt:lpstr>
      <vt:lpstr>Access matrix</vt:lpstr>
      <vt:lpstr>Action 4: electronic prescribing (Recip-e)</vt:lpstr>
      <vt:lpstr>Action 4: electronic prescribing (Recip-e)</vt:lpstr>
      <vt:lpstr>Action 4: electronic prescribing (Recip-e)</vt:lpstr>
      <vt:lpstr>Action 4: electronic prescribing</vt:lpstr>
      <vt:lpstr>Action 4: electronic prescribing (Recip-e)</vt:lpstr>
      <vt:lpstr>Action 4: electronic prescribing (Recip-e)</vt:lpstr>
      <vt:lpstr>Action 4: electronic prescribing (Recip-e)</vt:lpstr>
      <vt:lpstr>Action 4: PARIS Prescription &amp; Autorisation Requesting Information System</vt:lpstr>
      <vt:lpstr>Action 4: PARIS Prescription &amp; Autorisation Requesting Information System</vt:lpstr>
      <vt:lpstr>Action 10: Patient data access</vt:lpstr>
      <vt:lpstr>Action 10: Patient data access</vt:lpstr>
      <vt:lpstr>Action 10: Patient data access</vt:lpstr>
      <vt:lpstr>Action 10: Patient data access</vt:lpstr>
      <vt:lpstr>Action 10: Patient data access</vt:lpstr>
      <vt:lpstr>Currently approved means of authentication</vt:lpstr>
      <vt:lpstr>Action 14: MyCareNet</vt:lpstr>
      <vt:lpstr>Action 14: MyCareNet</vt:lpstr>
      <vt:lpstr>Action 14: MyCareNet</vt:lpstr>
      <vt:lpstr>Action 14: MyCareNet</vt:lpstr>
      <vt:lpstr>Action 17: eHealthBox</vt:lpstr>
      <vt:lpstr>Action 17: eHealthBox</vt:lpstr>
      <vt:lpstr>Action 17: eHealthBox</vt:lpstr>
      <vt:lpstr>Action 17: UPPAD</vt:lpstr>
      <vt:lpstr>Action 17: UPPAD</vt:lpstr>
      <vt:lpstr>Action 17: UPPAD</vt:lpstr>
      <vt:lpstr>Action 19: Mobile Health</vt:lpstr>
      <vt:lpstr>Action 19: Mobile Health</vt:lpstr>
      <vt:lpstr>Action 19: Mobile Health</vt:lpstr>
      <vt:lpstr>Action 19: Mobile Health</vt:lpstr>
      <vt:lpstr>Mobile health applications - validation pyramid</vt:lpstr>
      <vt:lpstr>Overall architecture</vt:lpstr>
      <vt:lpstr>Basic services eHealth platform</vt:lpstr>
      <vt:lpstr>Operational excellence – stakeholder requirements</vt:lpstr>
      <vt:lpstr>Operational excellence – stakeholder requirements</vt:lpstr>
      <vt:lpstr>Architecture &amp; partner support</vt:lpstr>
      <vt:lpstr>SLA’s &amp; service management</vt:lpstr>
      <vt:lpstr>Documentation, helpdesk &amp; support</vt:lpstr>
      <vt:lpstr>Test environments</vt:lpstr>
      <vt:lpstr>Business Continuity Procedures</vt:lpstr>
      <vt:lpstr>BCP pharmacists</vt:lpstr>
      <vt:lpstr>BCP general practitioners</vt:lpstr>
      <vt:lpstr>New website</vt:lpstr>
      <vt:lpstr>Roadmap 2.0: conclusion</vt:lpstr>
      <vt:lpstr>Thank you Any questions?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Quentin Delsaut</dc:creator>
  <cp:lastModifiedBy>Sanne Miseur (KSZ-BCSS)</cp:lastModifiedBy>
  <cp:revision>384</cp:revision>
  <dcterms:created xsi:type="dcterms:W3CDTF">2017-09-11T11:22:14Z</dcterms:created>
  <dcterms:modified xsi:type="dcterms:W3CDTF">2018-12-06T10:02:09Z</dcterms:modified>
</cp:coreProperties>
</file>