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  <p:sldMasterId id="2147483670" r:id="rId2"/>
    <p:sldMasterId id="2147483682" r:id="rId3"/>
    <p:sldMasterId id="2147483694" r:id="rId4"/>
  </p:sldMasterIdLst>
  <p:notesMasterIdLst>
    <p:notesMasterId r:id="rId17"/>
  </p:notesMasterIdLst>
  <p:sldIdLst>
    <p:sldId id="530" r:id="rId5"/>
    <p:sldId id="519" r:id="rId6"/>
    <p:sldId id="520" r:id="rId7"/>
    <p:sldId id="521" r:id="rId8"/>
    <p:sldId id="522" r:id="rId9"/>
    <p:sldId id="523" r:id="rId10"/>
    <p:sldId id="524" r:id="rId11"/>
    <p:sldId id="525" r:id="rId12"/>
    <p:sldId id="526" r:id="rId13"/>
    <p:sldId id="533" r:id="rId14"/>
    <p:sldId id="532" r:id="rId15"/>
    <p:sldId id="53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C9F2"/>
    <a:srgbClr val="525252"/>
    <a:srgbClr val="087670"/>
    <a:srgbClr val="0C9CE4"/>
    <a:srgbClr val="000000"/>
    <a:srgbClr val="90C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>
      <p:cViewPr varScale="1">
        <p:scale>
          <a:sx n="110" d="100"/>
          <a:sy n="110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3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CDFC-4227-4C65-BFFE-606B768D4FEF}" type="datetimeFigureOut">
              <a:rPr lang="fr-BE" smtClean="0"/>
              <a:t>27/11/2018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DF498-6B22-4C23-B9DE-FBD91F7FCCA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039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NL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F003-9532-45B2-A88B-F94D0FEB7981}" type="slidenum">
              <a:rPr lang="en-US" smtClean="0"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3718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smtClean="0"/>
              <a:t>Activatie van een app:</a:t>
            </a:r>
          </a:p>
          <a:p>
            <a:r>
              <a:rPr lang="fr-BE" b="1" smtClean="0"/>
              <a:t>https://www.youtube.com/watch?v=5Gh0onNP0fI</a:t>
            </a:r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F003-9532-45B2-A88B-F94D0FEB7981}" type="slidenum">
              <a:rPr lang="en-US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276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smtClean="0"/>
              <a:t>Aanmelden op smartphone of tablet:</a:t>
            </a:r>
          </a:p>
          <a:p>
            <a:r>
              <a:rPr lang="fr-BE" b="1" smtClean="0"/>
              <a:t>https://www.youtube.com/watch?v=Lw0UjKMbb5I</a:t>
            </a:r>
            <a:endParaRPr lang="nl-BE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F003-9532-45B2-A88B-F94D0FEB7981}" type="slidenum">
              <a:rPr lang="en-US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441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mtClean="0"/>
              <a:t>https://www.youtube.com/watch?v=0EwGBbgPv0I</a:t>
            </a:r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DF003-9532-45B2-A88B-F94D0FEB7981}" type="slidenum">
              <a:rPr lang="en-US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8669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53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4165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7C9F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8508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530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0912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1646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4334"/>
            <a:ext cx="4040188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51646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4334"/>
            <a:ext cx="4041775" cy="44749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661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11599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487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913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1408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8"/>
          <p:cNvCxnSpPr/>
          <p:nvPr/>
        </p:nvCxnSpPr>
        <p:spPr>
          <a:xfrm>
            <a:off x="685800" y="4005263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"/>
          <p:cNvGrpSpPr>
            <a:grpSpLocks/>
          </p:cNvGrpSpPr>
          <p:nvPr userDrawn="1"/>
        </p:nvGrpSpPr>
        <p:grpSpPr bwMode="auto">
          <a:xfrm>
            <a:off x="4279900" y="3619500"/>
            <a:ext cx="4268788" cy="2800350"/>
            <a:chOff x="4406900" y="2676525"/>
            <a:chExt cx="4268788" cy="2801603"/>
          </a:xfrm>
        </p:grpSpPr>
        <p:pic>
          <p:nvPicPr>
            <p:cNvPr id="5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280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  <a:cs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</a:rPr>
                <a:t>frank.robben@ehealth.fgov.be 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@FrRobben</a:t>
              </a:r>
            </a:p>
            <a:p>
              <a:pPr>
                <a:defRPr/>
              </a:pPr>
              <a:endParaRPr lang="fr-BE" altLang="en-US" sz="1600" dirty="0" smtClean="0">
                <a:cs typeface="Arial" pitchFamily="34" charset="0"/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http://www.ksz.fgov.be</a:t>
              </a:r>
            </a:p>
            <a:p>
              <a:pPr>
                <a:defRPr/>
              </a:pPr>
              <a:r>
                <a:rPr lang="fr-BE" altLang="en-US" sz="1600" dirty="0" smtClean="0">
                  <a:cs typeface="Arial" pitchFamily="34" charset="0"/>
                  <a:sym typeface="Arial" pitchFamily="34" charset="0"/>
                </a:rPr>
                <a:t>http://www.frankrobben.be</a:t>
              </a:r>
              <a:endParaRPr lang="fr-BE" altLang="en-US" sz="1600" dirty="0" smtClean="0"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1815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smtClean="0"/>
              <a:t>28/11/2018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0"/>
            </a:lvl1pPr>
          </a:lstStyle>
          <a:p>
            <a:pPr>
              <a:defRPr/>
            </a:pPr>
            <a:fld id="{47161507-E980-4A7F-B183-41CB67DCE9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9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064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5" y="1124744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997E-C732-4EF4-9679-8436FE369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8" name="Group 11"/>
          <p:cNvGrpSpPr>
            <a:grpSpLocks/>
          </p:cNvGrpSpPr>
          <p:nvPr userDrawn="1"/>
        </p:nvGrpSpPr>
        <p:grpSpPr bwMode="auto">
          <a:xfrm>
            <a:off x="4584609" y="1556792"/>
            <a:ext cx="4268731" cy="3046988"/>
            <a:chOff x="4406900" y="2708741"/>
            <a:chExt cx="4268731" cy="3048351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/>
            <p:cNvSpPr txBox="1">
              <a:spLocks noChangeArrowheads="1"/>
            </p:cNvSpPr>
            <p:nvPr userDrawn="1"/>
          </p:nvSpPr>
          <p:spPr bwMode="auto">
            <a:xfrm>
              <a:off x="4787843" y="2708741"/>
              <a:ext cx="3887788" cy="304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r>
                <a:rPr lang="fr-BE" altLang="en-US" sz="1600" dirty="0" smtClean="0"/>
                <a:t>frank.robben@mail.fgov.be </a:t>
              </a: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@</a:t>
              </a:r>
              <a:r>
                <a:rPr lang="fr-BE" altLang="en-US" sz="1600" dirty="0" err="1" smtClean="0">
                  <a:sym typeface="Arial" pitchFamily="34" charset="0"/>
                </a:rPr>
                <a:t>FrRobben</a:t>
              </a: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https://www.ksz-bcss.fgov.be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https://www.socialsecurity.be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https://www.frankrobben.be</a:t>
              </a:r>
              <a:endParaRPr lang="fr-BE" alt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09277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507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7045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879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9157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215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441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3368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4837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410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177837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6586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2766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6638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rmAutofit/>
          </a:bodyPr>
          <a:lstStyle>
            <a:lvl1pPr>
              <a:defRPr sz="48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936104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grpSp>
        <p:nvGrpSpPr>
          <p:cNvPr id="6" name="Group 11"/>
          <p:cNvGrpSpPr>
            <a:grpSpLocks/>
          </p:cNvGrpSpPr>
          <p:nvPr userDrawn="1"/>
        </p:nvGrpSpPr>
        <p:grpSpPr bwMode="auto">
          <a:xfrm>
            <a:off x="4875212" y="3645024"/>
            <a:ext cx="3873252" cy="3046988"/>
            <a:chOff x="4406900" y="2676525"/>
            <a:chExt cx="4268788" cy="3048351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2"/>
            <p:cNvSpPr txBox="1">
              <a:spLocks noChangeArrowheads="1"/>
            </p:cNvSpPr>
            <p:nvPr userDrawn="1"/>
          </p:nvSpPr>
          <p:spPr bwMode="auto">
            <a:xfrm>
              <a:off x="4787900" y="2676525"/>
              <a:ext cx="3887788" cy="304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r>
                <a:rPr lang="fr-BE" altLang="en-US" sz="1600" dirty="0" smtClean="0"/>
                <a:t>frank.robben@mail.fgov.be </a:t>
              </a: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@</a:t>
              </a:r>
              <a:r>
                <a:rPr lang="fr-BE" altLang="en-US" sz="1600" dirty="0" err="1" smtClean="0">
                  <a:sym typeface="Arial" pitchFamily="34" charset="0"/>
                </a:rPr>
                <a:t>FrRobben</a:t>
              </a: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https://www.ksz-bcss.fgov.be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https://www.socialsecurity.be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https://www.frankrobben.be</a:t>
              </a:r>
              <a:endParaRPr lang="fr-BE" alt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588776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 marL="742950" indent="-285750">
              <a:buFont typeface="Arial" panose="020B0604020202020204" pitchFamily="34" charset="0"/>
              <a:buChar char="−"/>
              <a:defRPr sz="2000"/>
            </a:lvl2pPr>
            <a:lvl3pPr>
              <a:defRPr sz="2000"/>
            </a:lvl3pPr>
            <a:lvl4pPr marL="1600200" indent="-228600">
              <a:buFont typeface="Arial" panose="020B0604020202020204" pitchFamily="34" charset="0"/>
              <a:buChar char="−"/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1E79-8225-48A0-95BD-5254C3720E2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BE" smtClean="0"/>
              <a:t>28/11/2018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95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FE2F-7D45-439B-A76C-7ED3EBF3AD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BE" smtClean="0"/>
              <a:t>28/11/2018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74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04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04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B685-A2AB-4518-B31A-1C8B277EB9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BE" smtClean="0"/>
              <a:t>28/11/2018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435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00113" y="1341438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1296144"/>
          </a:xfrm>
          <a:ln w="19050">
            <a:solidFill>
              <a:srgbClr val="0082B8"/>
            </a:solidFill>
          </a:ln>
        </p:spPr>
        <p:txBody>
          <a:bodyPr anchor="ctr"/>
          <a:lstStyle>
            <a:lvl1pPr marL="0" indent="0" algn="ctr">
              <a:buNone/>
              <a:defRPr lang="en-US" altLang="en-US" sz="3200" kern="1200" dirty="0" smtClean="0">
                <a:solidFill>
                  <a:srgbClr val="0078B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alt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1544-C7E5-4496-85B9-B0A4BDFE3E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182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45" y="1124744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997E-C732-4EF4-9679-8436FE369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8" name="Group 11"/>
          <p:cNvGrpSpPr>
            <a:grpSpLocks/>
          </p:cNvGrpSpPr>
          <p:nvPr userDrawn="1"/>
        </p:nvGrpSpPr>
        <p:grpSpPr bwMode="auto">
          <a:xfrm>
            <a:off x="4584609" y="1556792"/>
            <a:ext cx="4268731" cy="3046988"/>
            <a:chOff x="4406900" y="2708741"/>
            <a:chExt cx="4268731" cy="3048351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362909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90" y="4151911"/>
              <a:ext cx="380943" cy="39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/>
            <p:cNvSpPr txBox="1">
              <a:spLocks noChangeArrowheads="1"/>
            </p:cNvSpPr>
            <p:nvPr userDrawn="1"/>
          </p:nvSpPr>
          <p:spPr bwMode="auto">
            <a:xfrm>
              <a:off x="4787843" y="2708741"/>
              <a:ext cx="3887788" cy="304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endParaRPr lang="fr-BE" altLang="en-US" sz="1600" dirty="0" smtClean="0">
                <a:solidFill>
                  <a:srgbClr val="0D0D0D"/>
                </a:solidFill>
              </a:endParaRPr>
            </a:p>
            <a:p>
              <a:pPr>
                <a:defRPr/>
              </a:pPr>
              <a:r>
                <a:rPr lang="fr-BE" altLang="en-US" sz="1600" dirty="0" smtClean="0"/>
                <a:t>frank.robben@mail.fgov.be </a:t>
              </a: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@</a:t>
              </a:r>
              <a:r>
                <a:rPr lang="fr-BE" altLang="en-US" sz="1600" dirty="0" err="1" smtClean="0">
                  <a:sym typeface="Arial" pitchFamily="34" charset="0"/>
                </a:rPr>
                <a:t>FrRobben</a:t>
              </a: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endParaRPr lang="fr-BE" altLang="en-US" sz="1600" dirty="0" smtClean="0">
                <a:sym typeface="Arial" pitchFamily="34" charset="0"/>
              </a:endParaRP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https://www.ksz-bcss.fgov.be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https://www.socialsecurity.be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https://www.ehealth.fgov.be</a:t>
              </a:r>
            </a:p>
            <a:p>
              <a:pPr>
                <a:defRPr/>
              </a:pPr>
              <a:r>
                <a:rPr lang="fr-BE" altLang="en-US" sz="1600" dirty="0" smtClean="0">
                  <a:sym typeface="Arial" pitchFamily="34" charset="0"/>
                </a:rPr>
                <a:t>https://www.frankrobben.be</a:t>
              </a:r>
              <a:endParaRPr lang="fr-BE" alt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77100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3285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3285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037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5793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6908"/>
            <a:ext cx="4040188" cy="4662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95793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46908"/>
            <a:ext cx="4041775" cy="4662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176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2530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5064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2277889" cy="90872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632"/>
            <a:ext cx="5111750" cy="6009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7471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0516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83862" b="91999"/>
          <a:stretch/>
        </p:blipFill>
        <p:spPr>
          <a:xfrm>
            <a:off x="7524328" y="6281936"/>
            <a:ext cx="1475656" cy="57606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776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34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8229600" cy="522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18520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 smtClean="0"/>
              <a:t>- </a:t>
            </a:r>
            <a:fld id="{30A9230E-FFBB-4CCB-ABD7-198084EDE768}" type="slidenum">
              <a:rPr lang="fr-BE" smtClean="0"/>
              <a:pPr/>
              <a:t>‹#›</a:t>
            </a:fld>
            <a:r>
              <a:rPr lang="fr-BE" dirty="0" smtClean="0"/>
              <a:t> -</a:t>
            </a:r>
            <a:endParaRPr lang="fr-BE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08720"/>
            <a:ext cx="9144000" cy="0"/>
          </a:xfrm>
          <a:prstGeom prst="line">
            <a:avLst/>
          </a:prstGeom>
          <a:ln w="19050">
            <a:solidFill>
              <a:srgbClr val="77C9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7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1" r:id="rId10"/>
    <p:sldLayoutId id="214748370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28/11/2018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307C9-B738-4C11-AFA9-BD1507329A9F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80246"/>
            <a:ext cx="792423" cy="3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19249"/>
            <a:ext cx="8229600" cy="90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3577"/>
            <a:ext cx="8229600" cy="51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en-GB" altLang="en-US" dirty="0" smtClean="0"/>
          </a:p>
        </p:txBody>
      </p:sp>
      <p:pic>
        <p:nvPicPr>
          <p:cNvPr id="1028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6489700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7"/>
          <p:cNvSpPr txBox="1">
            <a:spLocks noChangeArrowheads="1"/>
          </p:cNvSpPr>
          <p:nvPr userDrawn="1"/>
        </p:nvSpPr>
        <p:spPr bwMode="auto">
          <a:xfrm>
            <a:off x="468313" y="6678613"/>
            <a:ext cx="7559675" cy="179387"/>
          </a:xfrm>
          <a:prstGeom prst="rect">
            <a:avLst/>
          </a:prstGeom>
          <a:solidFill>
            <a:srgbClr val="0080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676CE1-14E3-46A9-BAE8-13AD1D1AD5E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2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altLang="en-US" sz="4000" b="0" kern="1200" dirty="0" smtClean="0">
          <a:solidFill>
            <a:srgbClr val="0087B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BE" dirty="0">
                <a:solidFill>
                  <a:srgbClr val="77C9F2"/>
                </a:solidFill>
              </a:rPr>
              <a:t>Federal </a:t>
            </a:r>
            <a:r>
              <a:rPr lang="nl-BE" dirty="0" err="1">
                <a:solidFill>
                  <a:srgbClr val="77C9F2"/>
                </a:solidFill>
              </a:rPr>
              <a:t>Authentication</a:t>
            </a:r>
            <a:r>
              <a:rPr lang="nl-BE" dirty="0">
                <a:solidFill>
                  <a:srgbClr val="77C9F2"/>
                </a:solidFill>
              </a:rPr>
              <a:t> Service (FAS)</a:t>
            </a:r>
            <a:endParaRPr lang="en-GB" altLang="en-US" dirty="0" smtClean="0">
              <a:solidFill>
                <a:srgbClr val="77C9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9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Vervanging papieren token door TOTP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Om veiligheidsredenen (papieren token is bvb. gemakkelijk te copiëren met smartphone) is het wenselijk om de papieren token te vervangen door een veiligere digitale token (cf. ook eIDAS-verordening)</a:t>
            </a:r>
          </a:p>
          <a:p>
            <a:r>
              <a:rPr lang="fr-BE" smtClean="0"/>
              <a:t>TOTP-app als "digitale token"</a:t>
            </a:r>
          </a:p>
          <a:p>
            <a:r>
              <a:rPr lang="fr-BE" smtClean="0"/>
              <a:t>Deze overgang heeft geen impact op de</a:t>
            </a:r>
            <a:br>
              <a:rPr lang="fr-BE" smtClean="0"/>
            </a:br>
            <a:r>
              <a:rPr lang="fr-BE" smtClean="0"/>
              <a:t>toepassingen </a:t>
            </a:r>
          </a:p>
          <a:p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56992"/>
            <a:ext cx="1870175" cy="332475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31840" y="5163722"/>
            <a:ext cx="3384376" cy="3837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5" descr="tokenfonctionna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6" y="4694600"/>
            <a:ext cx="2118428" cy="133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10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142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Aanpassing gebruikersreglementen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Aanpassing gebruikersreglementen voor de burgers en de ondernemingen </a:t>
            </a:r>
            <a:r>
              <a:rPr lang="nl-NL" dirty="0" smtClean="0"/>
              <a:t>(BC van 27 juni 2018)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diverse authenticatiemiddelen worden gegroepeerd per veiligheidsniveau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alle toepassingen die een </a:t>
            </a:r>
            <a:r>
              <a:rPr lang="nl-NL" dirty="0" err="1"/>
              <a:t>eID</a:t>
            </a:r>
            <a:r>
              <a:rPr lang="nl-NL" dirty="0"/>
              <a:t> vereisen als authenticatiemiddel worden ook toegankelijk mits gebruik van de authenticatiemiddelen “ITSME” en “TOTP</a:t>
            </a:r>
            <a:r>
              <a:rPr lang="nl-NL" dirty="0" smtClean="0"/>
              <a:t>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authenticatie voor </a:t>
            </a:r>
            <a:r>
              <a:rPr lang="nl-NL" dirty="0"/>
              <a:t>een toepassing </a:t>
            </a:r>
            <a:r>
              <a:rPr lang="nl-NL" dirty="0" smtClean="0"/>
              <a:t>gebeurt met </a:t>
            </a:r>
            <a:r>
              <a:rPr lang="nl-NL" dirty="0"/>
              <a:t>elk middel van het minimaal vereiste niveau en van alle hogere </a:t>
            </a:r>
            <a:r>
              <a:rPr lang="nl-NL" dirty="0" smtClean="0"/>
              <a:t>niveaus</a:t>
            </a: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t</a:t>
            </a:r>
            <a:r>
              <a:rPr lang="nl-NL" dirty="0" smtClean="0"/>
              <a:t>oepassingen worden in overeenstemming met de veiligheidsniveaus weergegeven in tabelvorm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toepassingen </a:t>
            </a:r>
            <a:r>
              <a:rPr lang="nl-NL" dirty="0"/>
              <a:t>zullen in de toekomst ook toegankelijk zijn met behulp van </a:t>
            </a:r>
            <a:r>
              <a:rPr lang="nl-NL" dirty="0" smtClean="0"/>
              <a:t>nieuwe authenticatiemiddelen </a:t>
            </a:r>
            <a:r>
              <a:rPr lang="nl-NL" dirty="0"/>
              <a:t>van hetzelfde </a:t>
            </a:r>
            <a:r>
              <a:rPr lang="nl-NL" dirty="0" smtClean="0"/>
              <a:t>niveau</a:t>
            </a: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11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0222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70997E-C732-4EF4-9679-8436FE3692A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79266"/>
              </p:ext>
            </p:extLst>
          </p:nvPr>
        </p:nvGraphicFramePr>
        <p:xfrm>
          <a:off x="1795684" y="1713852"/>
          <a:ext cx="2592288" cy="733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49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 with connected </a:t>
                      </a:r>
                      <a:r>
                        <a:rPr lang="fr-BE" sz="1400" dirty="0" err="1" smtClean="0"/>
                        <a:t>card</a:t>
                      </a:r>
                      <a:r>
                        <a:rPr lang="fr-BE" sz="1400" dirty="0" smtClean="0"/>
                        <a:t> </a:t>
                      </a:r>
                      <a:r>
                        <a:rPr lang="fr-BE" sz="1400" dirty="0" err="1" smtClean="0"/>
                        <a:t>reader</a:t>
                      </a:r>
                      <a:r>
                        <a:rPr lang="fr-BE" sz="1400" dirty="0" smtClean="0"/>
                        <a:t> (500)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solidFill>
                  <a:srgbClr val="77C9F2"/>
                </a:solidFill>
                <a:latin typeface="+mj-lt"/>
              </a:rPr>
              <a:t>Actueel</a:t>
            </a:r>
            <a:r>
              <a:rPr lang="en-GB" sz="3200" dirty="0" smtClean="0">
                <a:solidFill>
                  <a:srgbClr val="77C9F2"/>
                </a:solidFill>
                <a:latin typeface="+mj-lt"/>
              </a:rPr>
              <a:t> </a:t>
            </a:r>
            <a:r>
              <a:rPr lang="en-GB" sz="3200" dirty="0" err="1" smtClean="0">
                <a:solidFill>
                  <a:srgbClr val="77C9F2"/>
                </a:solidFill>
                <a:latin typeface="+mj-lt"/>
              </a:rPr>
              <a:t>goedgekeurde</a:t>
            </a:r>
            <a:r>
              <a:rPr lang="en-GB" sz="3200" dirty="0" smtClean="0">
                <a:solidFill>
                  <a:srgbClr val="77C9F2"/>
                </a:solidFill>
                <a:latin typeface="+mj-lt"/>
              </a:rPr>
              <a:t> </a:t>
            </a:r>
            <a:r>
              <a:rPr lang="en-GB" sz="3200" dirty="0" err="1" smtClean="0">
                <a:solidFill>
                  <a:srgbClr val="77C9F2"/>
                </a:solidFill>
                <a:latin typeface="+mj-lt"/>
              </a:rPr>
              <a:t>authenticatiemiddelen</a:t>
            </a:r>
            <a:endParaRPr lang="en-GB" sz="3200" dirty="0">
              <a:solidFill>
                <a:srgbClr val="77C9F2"/>
              </a:solidFill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77062"/>
              </p:ext>
            </p:extLst>
          </p:nvPr>
        </p:nvGraphicFramePr>
        <p:xfrm>
          <a:off x="4522120" y="3957505"/>
          <a:ext cx="2592288" cy="79025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252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SMS, user-id + </a:t>
                      </a:r>
                      <a:r>
                        <a:rPr lang="fr-BE" sz="1400" baseline="0" dirty="0" err="1" smtClean="0"/>
                        <a:t>password</a:t>
                      </a:r>
                      <a:r>
                        <a:rPr lang="fr-BE" sz="1400" baseline="0" dirty="0" smtClean="0"/>
                        <a:t> (400)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3" y="4030910"/>
            <a:ext cx="501884" cy="643441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82339"/>
              </p:ext>
            </p:extLst>
          </p:nvPr>
        </p:nvGraphicFramePr>
        <p:xfrm>
          <a:off x="1835696" y="5517232"/>
          <a:ext cx="2592288" cy="63443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43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User-id </a:t>
                      </a:r>
                      <a:r>
                        <a:rPr lang="fr-BE" sz="1400" baseline="0" dirty="0" smtClean="0"/>
                        <a:t>+ </a:t>
                      </a:r>
                      <a:r>
                        <a:rPr lang="fr-BE" sz="1400" baseline="0" dirty="0" err="1" smtClean="0"/>
                        <a:t>password</a:t>
                      </a:r>
                      <a:r>
                        <a:rPr lang="fr-BE" sz="1400" baseline="0" dirty="0" smtClean="0"/>
                        <a:t> (100)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97" y="5574720"/>
            <a:ext cx="409539" cy="4095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5518" y="6237312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Weak</a:t>
            </a:r>
            <a:endParaRPr lang="nl-BE" dirty="0"/>
          </a:p>
        </p:txBody>
      </p:sp>
      <p:sp>
        <p:nvSpPr>
          <p:cNvPr id="26" name="Up-Down Arrow 25"/>
          <p:cNvSpPr/>
          <p:nvPr/>
        </p:nvSpPr>
        <p:spPr>
          <a:xfrm>
            <a:off x="1226704" y="1628799"/>
            <a:ext cx="288032" cy="46085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833210"/>
              </p:ext>
            </p:extLst>
          </p:nvPr>
        </p:nvGraphicFramePr>
        <p:xfrm>
          <a:off x="1823679" y="4776220"/>
          <a:ext cx="2592288" cy="733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7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 on paper (paper token), user-id + </a:t>
                      </a:r>
                      <a:r>
                        <a:rPr lang="fr-BE" sz="1400" baseline="0" dirty="0" err="1" smtClean="0"/>
                        <a:t>password</a:t>
                      </a:r>
                      <a:r>
                        <a:rPr lang="fr-BE" sz="1400" baseline="0" dirty="0" smtClean="0"/>
                        <a:t> (200)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94" y="4929268"/>
            <a:ext cx="447602" cy="2754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1345" y="124239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/>
              <a:t>Strong</a:t>
            </a:r>
            <a:endParaRPr lang="nl-BE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124419"/>
              </p:ext>
            </p:extLst>
          </p:nvPr>
        </p:nvGraphicFramePr>
        <p:xfrm>
          <a:off x="1808097" y="3960604"/>
          <a:ext cx="2592288" cy="8156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61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r>
                        <a:rPr lang="fr-BE" sz="1400" baseline="0" dirty="0" smtClean="0"/>
                        <a:t>Security code</a:t>
                      </a:r>
                      <a:br>
                        <a:rPr lang="fr-BE" sz="1400" baseline="0" dirty="0" smtClean="0"/>
                      </a:br>
                      <a:r>
                        <a:rPr lang="fr-BE" sz="1400" baseline="0" dirty="0" smtClean="0"/>
                        <a:t>via mobile app, user-id + </a:t>
                      </a:r>
                      <a:r>
                        <a:rPr lang="fr-BE" sz="1400" baseline="0" dirty="0" err="1" smtClean="0"/>
                        <a:t>password</a:t>
                      </a:r>
                      <a:r>
                        <a:rPr lang="fr-BE" sz="1400" baseline="0" dirty="0" smtClean="0"/>
                        <a:t> (400)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29127"/>
              </p:ext>
            </p:extLst>
          </p:nvPr>
        </p:nvGraphicFramePr>
        <p:xfrm>
          <a:off x="1808907" y="3237901"/>
          <a:ext cx="2579065" cy="7209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4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9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SIM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card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dirty="0" err="1" smtClean="0"/>
                        <a:t>with</a:t>
                      </a:r>
                      <a:endParaRPr lang="nl-B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PIN-code (450)</a:t>
                      </a:r>
                      <a:endParaRPr lang="nl-BE" sz="1400" dirty="0" smtClean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910" y="3301364"/>
            <a:ext cx="565026" cy="5684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86" y="1750303"/>
            <a:ext cx="301535" cy="6958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65" y="4071902"/>
            <a:ext cx="502632" cy="561458"/>
          </a:xfrm>
          <a:prstGeom prst="rect">
            <a:avLst/>
          </a:prstGeom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77409"/>
              </p:ext>
            </p:extLst>
          </p:nvPr>
        </p:nvGraphicFramePr>
        <p:xfrm>
          <a:off x="1795684" y="2447532"/>
          <a:ext cx="2592288" cy="7903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36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0000" marR="90000" marT="108000" marB="46800" anchor="ctr"/>
                </a:tc>
                <a:tc>
                  <a:txBody>
                    <a:bodyPr/>
                    <a:lstStyle/>
                    <a:p>
                      <a:r>
                        <a:rPr lang="fr-BE" sz="1400" dirty="0" smtClean="0"/>
                        <a:t>eID + PIN-code</a:t>
                      </a:r>
                      <a:r>
                        <a:rPr lang="fr-BE" sz="1400" baseline="0" dirty="0" smtClean="0"/>
                        <a:t> with wireless </a:t>
                      </a:r>
                      <a:r>
                        <a:rPr lang="fr-BE" sz="1400" baseline="0" dirty="0" err="1" smtClean="0"/>
                        <a:t>card</a:t>
                      </a:r>
                      <a:r>
                        <a:rPr lang="fr-BE" sz="1400" baseline="0" dirty="0" smtClean="0"/>
                        <a:t> </a:t>
                      </a:r>
                      <a:r>
                        <a:rPr lang="fr-BE" sz="1400" baseline="0" dirty="0" err="1" smtClean="0"/>
                        <a:t>reader</a:t>
                      </a:r>
                      <a:r>
                        <a:rPr lang="fr-BE" sz="1400" baseline="0" dirty="0" smtClean="0"/>
                        <a:t> (500)</a:t>
                      </a:r>
                      <a:endParaRPr lang="nl-BE" sz="1400" dirty="0"/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78" y="2539730"/>
            <a:ext cx="299578" cy="5991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2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237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Demo </a:t>
            </a:r>
            <a:r>
              <a:rPr lang="nl-BE" dirty="0" err="1" smtClean="0"/>
              <a:t>Itsme</a:t>
            </a:r>
            <a:r>
              <a:rPr lang="nl-BE" dirty="0" smtClean="0"/>
              <a:t> ‘in band’</a:t>
            </a:r>
            <a:endParaRPr lang="fr-BE" dirty="0"/>
          </a:p>
        </p:txBody>
      </p:sp>
      <p:pic>
        <p:nvPicPr>
          <p:cNvPr id="5" name="Demo in b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0717" y="1003027"/>
            <a:ext cx="3065459" cy="544522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3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09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Demo </a:t>
            </a:r>
            <a:r>
              <a:rPr lang="nl-BE" dirty="0" err="1" smtClean="0"/>
              <a:t>Itsme</a:t>
            </a:r>
            <a:r>
              <a:rPr lang="nl-BE" dirty="0" smtClean="0"/>
              <a:t> ‘out of band’</a:t>
            </a:r>
            <a:endParaRPr lang="fr-BE" dirty="0"/>
          </a:p>
        </p:txBody>
      </p:sp>
      <p:pic>
        <p:nvPicPr>
          <p:cNvPr id="5" name="Demo out of b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8196"/>
            <a:ext cx="8226173" cy="49685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4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606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TOTP via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app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5698976" cy="5265420"/>
          </a:xfrm>
        </p:spPr>
        <p:txBody>
          <a:bodyPr>
            <a:normAutofit fontScale="92500"/>
          </a:bodyPr>
          <a:lstStyle/>
          <a:p>
            <a:r>
              <a:rPr lang="fr-BE" smtClean="0"/>
              <a:t>Eenmalige registratie van een mobiele app via eID bootstrap</a:t>
            </a:r>
          </a:p>
          <a:p>
            <a:r>
              <a:rPr lang="fr-BE" smtClean="0"/>
              <a:t>Gebruiker kiest zelf een mobiele app om codes te genereren</a:t>
            </a:r>
          </a:p>
          <a:p>
            <a:r>
              <a:rPr lang="fr-BE" smtClean="0"/>
              <a:t>Voorwaarde: app moet compatibel zijn met het TOTP protocol (Time-based One Time Password)</a:t>
            </a:r>
          </a:p>
          <a:p>
            <a:r>
              <a:rPr lang="fr-BE" smtClean="0"/>
              <a:t>Voorbeelden van compatibele apps: Google Authenticator, Duo Mobile, Amazon AWS MFA en Authenticator</a:t>
            </a:r>
          </a:p>
          <a:p>
            <a:r>
              <a:rPr lang="fr-BE" smtClean="0"/>
              <a:t>Dergelijke apps zijn gratis verkrijgbaar in de app stores</a:t>
            </a:r>
            <a:endParaRPr lang="fr-BE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09" y="1772816"/>
            <a:ext cx="2617389" cy="465313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5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868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TOTP via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app</a:t>
            </a:r>
            <a:endParaRPr lang="nl-BE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8229600" cy="19302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dirty="0" smtClean="0"/>
              <a:t>Om aan te melden</a:t>
            </a:r>
            <a:endParaRPr lang="fr-BE" dirty="0" smtClean="0"/>
          </a:p>
          <a:p>
            <a:r>
              <a:rPr lang="fr-BE" dirty="0" err="1" smtClean="0"/>
              <a:t>Stap</a:t>
            </a:r>
            <a:r>
              <a:rPr lang="fr-BE" dirty="0" smtClean="0"/>
              <a:t> 1: </a:t>
            </a:r>
            <a:r>
              <a:rPr lang="fr-BE" dirty="0" err="1" smtClean="0"/>
              <a:t>invullen</a:t>
            </a:r>
            <a:r>
              <a:rPr lang="fr-BE" dirty="0" smtClean="0"/>
              <a:t> </a:t>
            </a:r>
            <a:r>
              <a:rPr lang="fr-BE" dirty="0" err="1" smtClean="0"/>
              <a:t>gebruikersnaam</a:t>
            </a:r>
            <a:r>
              <a:rPr lang="fr-BE" dirty="0" smtClean="0"/>
              <a:t> en </a:t>
            </a:r>
            <a:r>
              <a:rPr lang="fr-BE" dirty="0" err="1" smtClean="0"/>
              <a:t>wachtwoord</a:t>
            </a:r>
            <a:endParaRPr lang="fr-BE" dirty="0" smtClean="0"/>
          </a:p>
          <a:p>
            <a:r>
              <a:rPr lang="fr-BE" dirty="0" err="1" smtClean="0"/>
              <a:t>Stap</a:t>
            </a:r>
            <a:r>
              <a:rPr lang="fr-BE" dirty="0" smtClean="0"/>
              <a:t> 2: </a:t>
            </a:r>
            <a:r>
              <a:rPr lang="fr-BE" dirty="0" err="1" smtClean="0"/>
              <a:t>invullen</a:t>
            </a:r>
            <a:r>
              <a:rPr lang="fr-BE" dirty="0" smtClean="0"/>
              <a:t> </a:t>
            </a:r>
            <a:r>
              <a:rPr lang="fr-BE" dirty="0" err="1" smtClean="0"/>
              <a:t>eenmalige</a:t>
            </a:r>
            <a:r>
              <a:rPr lang="fr-BE" dirty="0" smtClean="0"/>
              <a:t> code </a:t>
            </a:r>
            <a:r>
              <a:rPr lang="fr-BE" dirty="0" err="1" smtClean="0"/>
              <a:t>gegenereerd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app</a:t>
            </a:r>
            <a:r>
              <a:rPr lang="fr-BE" dirty="0" smtClean="0"/>
              <a:t> (</a:t>
            </a:r>
            <a:r>
              <a:rPr lang="fr-BE" dirty="0" err="1" smtClean="0"/>
              <a:t>app</a:t>
            </a:r>
            <a:r>
              <a:rPr lang="fr-BE" dirty="0" smtClean="0"/>
              <a:t> </a:t>
            </a:r>
            <a:r>
              <a:rPr lang="fr-BE" dirty="0" err="1" smtClean="0"/>
              <a:t>genereert</a:t>
            </a:r>
            <a:r>
              <a:rPr lang="fr-BE" dirty="0" smtClean="0"/>
              <a:t> </a:t>
            </a:r>
            <a:r>
              <a:rPr lang="fr-BE" dirty="0" err="1" smtClean="0"/>
              <a:t>nieuwe</a:t>
            </a:r>
            <a:r>
              <a:rPr lang="fr-BE" dirty="0" smtClean="0"/>
              <a:t> code om de 30 sec)</a:t>
            </a:r>
          </a:p>
          <a:p>
            <a:endParaRPr lang="nl-BE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0" y="3667936"/>
            <a:ext cx="3672408" cy="228134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9865"/>
            <a:ext cx="3910618" cy="192130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55" y="5085184"/>
            <a:ext cx="3854177" cy="160221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 rot="5400000">
            <a:off x="5229111" y="5470439"/>
            <a:ext cx="675339" cy="192105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flipV="1">
            <a:off x="6245976" y="4482226"/>
            <a:ext cx="702288" cy="1683078"/>
          </a:xfrm>
          <a:prstGeom prst="curvedConnector2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6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383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TOTP via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app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Compatibel</a:t>
            </a:r>
            <a:r>
              <a:rPr lang="fr-BE" dirty="0" smtClean="0"/>
              <a:t> met </a:t>
            </a:r>
            <a:r>
              <a:rPr lang="fr-BE" dirty="0" err="1" smtClean="0"/>
              <a:t>webtoepassingen</a:t>
            </a:r>
            <a:r>
              <a:rPr lang="fr-BE" dirty="0" smtClean="0"/>
              <a:t> op </a:t>
            </a:r>
            <a:r>
              <a:rPr lang="fr-BE" dirty="0" err="1" smtClean="0"/>
              <a:t>zowel</a:t>
            </a:r>
            <a:r>
              <a:rPr lang="fr-BE" dirty="0" smtClean="0"/>
              <a:t>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vaste </a:t>
            </a:r>
            <a:r>
              <a:rPr lang="fr-BE" dirty="0" err="1" smtClean="0"/>
              <a:t>toestellen</a:t>
            </a:r>
            <a:r>
              <a:rPr lang="fr-BE" dirty="0" smtClean="0"/>
              <a:t> (PC, laptop)</a:t>
            </a:r>
          </a:p>
          <a:p>
            <a:r>
              <a:rPr lang="fr-BE" dirty="0" err="1" smtClean="0"/>
              <a:t>Veiliger</a:t>
            </a:r>
            <a:r>
              <a:rPr lang="fr-BE" dirty="0" smtClean="0"/>
              <a:t> dan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wachtwoord</a:t>
            </a:r>
            <a:r>
              <a:rPr lang="fr-BE" dirty="0" smtClean="0"/>
              <a:t> op </a:t>
            </a:r>
            <a:r>
              <a:rPr lang="fr-BE" dirty="0" err="1" smtClean="0"/>
              <a:t>zich</a:t>
            </a:r>
            <a:endParaRPr lang="fr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 err="1"/>
              <a:t>k</a:t>
            </a:r>
            <a:r>
              <a:rPr lang="fr-BE" dirty="0" err="1" smtClean="0"/>
              <a:t>ennisfactor</a:t>
            </a:r>
            <a:r>
              <a:rPr lang="fr-BE" dirty="0" smtClean="0"/>
              <a:t> = </a:t>
            </a:r>
            <a:r>
              <a:rPr lang="fr-BE" dirty="0" err="1" smtClean="0"/>
              <a:t>wachtwoord</a:t>
            </a:r>
            <a:endParaRPr lang="fr-B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 err="1"/>
              <a:t>b</a:t>
            </a:r>
            <a:r>
              <a:rPr lang="fr-BE" dirty="0" err="1" smtClean="0"/>
              <a:t>ezitsfactor</a:t>
            </a:r>
            <a:r>
              <a:rPr lang="fr-BE" dirty="0" smtClean="0"/>
              <a:t> = </a:t>
            </a:r>
            <a:r>
              <a:rPr lang="fr-BE" dirty="0" err="1" smtClean="0"/>
              <a:t>toestel</a:t>
            </a:r>
            <a:r>
              <a:rPr lang="fr-BE" dirty="0" smtClean="0"/>
              <a:t> met </a:t>
            </a:r>
            <a:r>
              <a:rPr lang="fr-BE" dirty="0" err="1" smtClean="0"/>
              <a:t>geregistreerde</a:t>
            </a:r>
            <a:r>
              <a:rPr lang="fr-BE" dirty="0" smtClean="0"/>
              <a:t>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app</a:t>
            </a:r>
            <a:endParaRPr lang="fr-BE" dirty="0" smtClean="0"/>
          </a:p>
          <a:p>
            <a:r>
              <a:rPr lang="fr-BE" dirty="0" err="1" smtClean="0"/>
              <a:t>Iets</a:t>
            </a:r>
            <a:r>
              <a:rPr lang="fr-BE" dirty="0" smtClean="0"/>
              <a:t> </a:t>
            </a:r>
            <a:r>
              <a:rPr lang="fr-BE" dirty="0" err="1" smtClean="0"/>
              <a:t>minder</a:t>
            </a:r>
            <a:r>
              <a:rPr lang="fr-BE" dirty="0" smtClean="0"/>
              <a:t> </a:t>
            </a:r>
            <a:r>
              <a:rPr lang="fr-BE" dirty="0" err="1" smtClean="0"/>
              <a:t>gebruiksvriendelijk</a:t>
            </a:r>
            <a:r>
              <a:rPr lang="fr-BE" dirty="0" smtClean="0"/>
              <a:t> </a:t>
            </a:r>
            <a:r>
              <a:rPr lang="fr-BE" dirty="0" err="1" smtClean="0"/>
              <a:t>ten</a:t>
            </a:r>
            <a:r>
              <a:rPr lang="fr-BE" dirty="0" smtClean="0"/>
              <a:t> </a:t>
            </a:r>
            <a:r>
              <a:rPr lang="fr-BE" dirty="0" err="1" smtClean="0"/>
              <a:t>opzichte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wachtwoord</a:t>
            </a:r>
            <a:endParaRPr lang="fr-B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 err="1"/>
              <a:t>e</a:t>
            </a:r>
            <a:r>
              <a:rPr lang="fr-BE" dirty="0" err="1" smtClean="0"/>
              <a:t>enmalige</a:t>
            </a:r>
            <a:r>
              <a:rPr lang="fr-BE" dirty="0" smtClean="0"/>
              <a:t> code </a:t>
            </a:r>
            <a:r>
              <a:rPr lang="fr-BE" dirty="0" err="1" smtClean="0"/>
              <a:t>overtypen</a:t>
            </a:r>
            <a:r>
              <a:rPr lang="fr-BE" dirty="0" smtClean="0"/>
              <a:t> of copy/</a:t>
            </a:r>
            <a:r>
              <a:rPr lang="fr-BE" dirty="0" err="1" smtClean="0"/>
              <a:t>pasten</a:t>
            </a:r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7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326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_off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81" y="1159901"/>
            <a:ext cx="685800" cy="914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2426" y="4186506"/>
            <a:ext cx="1107000" cy="597600"/>
          </a:xfrm>
          <a:prstGeom prst="roundRect">
            <a:avLst/>
          </a:prstGeom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/>
              <a:t>Aanmelden activatiecode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32426" y="5804452"/>
            <a:ext cx="1107000" cy="864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/>
              <a:t>Activeren</a:t>
            </a:r>
            <a:endParaRPr lang="en-US" sz="1200" dirty="0"/>
          </a:p>
          <a:p>
            <a:pPr algn="ctr"/>
            <a:r>
              <a:rPr lang="en-US" sz="1200" dirty="0" err="1"/>
              <a:t>digitale</a:t>
            </a:r>
            <a:r>
              <a:rPr lang="en-US" sz="1200" dirty="0"/>
              <a:t> </a:t>
            </a:r>
            <a:r>
              <a:rPr lang="en-US" sz="1200" dirty="0" err="1"/>
              <a:t>sleutel</a:t>
            </a:r>
            <a:r>
              <a:rPr lang="en-US" sz="1200" dirty="0"/>
              <a:t>:</a:t>
            </a:r>
          </a:p>
          <a:p>
            <a:pPr algn="ctr"/>
            <a:r>
              <a:rPr lang="en-US" sz="1200" dirty="0" err="1"/>
              <a:t>Digitaal</a:t>
            </a:r>
            <a:r>
              <a:rPr lang="en-US" sz="1200" dirty="0"/>
              <a:t> token of </a:t>
            </a:r>
            <a:r>
              <a:rPr lang="en-US" sz="1200" dirty="0" err="1"/>
              <a:t>mobiel</a:t>
            </a:r>
            <a:r>
              <a:rPr lang="en-US" sz="1200" dirty="0"/>
              <a:t> app of SMS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32426" y="3395113"/>
            <a:ext cx="1107000" cy="59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/>
              <a:t>Klik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 err="1"/>
              <a:t>activatielink</a:t>
            </a:r>
            <a:endParaRPr lang="en-US" sz="1200" dirty="0"/>
          </a:p>
          <a:p>
            <a:pPr algn="ctr"/>
            <a:r>
              <a:rPr lang="en-US" sz="1200" dirty="0"/>
              <a:t>in email</a:t>
            </a:r>
          </a:p>
        </p:txBody>
      </p:sp>
      <p:pic>
        <p:nvPicPr>
          <p:cNvPr id="6" name="Picture 5" descr="icon_pcus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0" y="3450129"/>
            <a:ext cx="428625" cy="571500"/>
          </a:xfrm>
          <a:prstGeom prst="rect">
            <a:avLst/>
          </a:prstGeom>
        </p:spPr>
      </p:pic>
      <p:pic>
        <p:nvPicPr>
          <p:cNvPr id="10" name="Picture 9" descr="icon_user_walk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3" y="1331351"/>
            <a:ext cx="428625" cy="5715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086335" y="1434940"/>
            <a:ext cx="2927380" cy="368463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tIns="0" bIns="0" rtlCol="0">
            <a:noAutofit/>
          </a:bodyPr>
          <a:lstStyle/>
          <a:p>
            <a:r>
              <a:rPr lang="nl-BE" sz="1600" dirty="0"/>
              <a:t>Service desk, Gemeente, Registratiekantoor, Ambassades</a:t>
            </a:r>
            <a:endParaRPr lang="nl-BE" sz="1600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>
            <a:stCxn id="10" idx="3"/>
          </p:cNvCxnSpPr>
          <p:nvPr/>
        </p:nvCxnSpPr>
        <p:spPr>
          <a:xfrm>
            <a:off x="936558" y="1617102"/>
            <a:ext cx="3705292" cy="8499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4640642" y="2005584"/>
            <a:ext cx="3601712" cy="1090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3600" rIns="0" bIns="93600" rtlCol="0" anchor="ctr"/>
          <a:lstStyle/>
          <a:p>
            <a:r>
              <a:rPr lang="en-US" sz="1000" dirty="0" err="1"/>
              <a:t>Identificatie</a:t>
            </a:r>
            <a:r>
              <a:rPr lang="en-US" sz="1000" dirty="0"/>
              <a:t> </a:t>
            </a:r>
            <a:r>
              <a:rPr lang="en-US" sz="1000" dirty="0" smtClean="0"/>
              <a:t>op basis van procedure conform </a:t>
            </a:r>
            <a:r>
              <a:rPr lang="en-US" sz="1000" dirty="0" err="1" smtClean="0"/>
              <a:t>eIDAS</a:t>
            </a:r>
            <a:r>
              <a:rPr lang="en-US" sz="1000" dirty="0" smtClean="0"/>
              <a:t> </a:t>
            </a:r>
            <a:r>
              <a:rPr lang="en-US" sz="1000" dirty="0"/>
              <a:t>(</a:t>
            </a:r>
            <a:r>
              <a:rPr lang="en-US" sz="1000" dirty="0" err="1"/>
              <a:t>eventueel</a:t>
            </a:r>
            <a:r>
              <a:rPr lang="en-US" sz="1000" dirty="0"/>
              <a:t> </a:t>
            </a:r>
            <a:r>
              <a:rPr lang="en-US" sz="1000" dirty="0" err="1"/>
              <a:t>aanmaak</a:t>
            </a:r>
            <a:r>
              <a:rPr lang="en-US" sz="1000" dirty="0"/>
              <a:t> van </a:t>
            </a:r>
            <a:r>
              <a:rPr lang="en-US" sz="1000" dirty="0" err="1" smtClean="0"/>
              <a:t>bisnummer</a:t>
            </a:r>
            <a:r>
              <a:rPr lang="en-US" sz="1000" dirty="0" smtClean="0"/>
              <a:t>)</a:t>
            </a:r>
            <a:endParaRPr lang="en-US" sz="1000" dirty="0"/>
          </a:p>
          <a:p>
            <a:r>
              <a:rPr lang="en-US" sz="1000" dirty="0" err="1"/>
              <a:t>Creatie</a:t>
            </a:r>
            <a:r>
              <a:rPr lang="en-US" sz="1000" dirty="0"/>
              <a:t> SMA </a:t>
            </a:r>
            <a:r>
              <a:rPr lang="en-US" sz="1000" dirty="0" err="1"/>
              <a:t>profiel</a:t>
            </a:r>
            <a:r>
              <a:rPr lang="en-US" sz="1000" dirty="0"/>
              <a:t> met </a:t>
            </a:r>
            <a:r>
              <a:rPr lang="en-US" sz="1000" dirty="0" err="1"/>
              <a:t>uniek</a:t>
            </a:r>
            <a:r>
              <a:rPr lang="en-US" sz="1000" dirty="0"/>
              <a:t> </a:t>
            </a:r>
            <a:r>
              <a:rPr lang="en-US" sz="1000" dirty="0" err="1"/>
              <a:t>emailadres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(</a:t>
            </a:r>
            <a:r>
              <a:rPr lang="en-US" sz="1000" dirty="0" err="1"/>
              <a:t>optioneel</a:t>
            </a:r>
            <a:r>
              <a:rPr lang="en-US" sz="1000" dirty="0"/>
              <a:t>) </a:t>
            </a:r>
            <a:r>
              <a:rPr lang="en-US" sz="1000" dirty="0" err="1"/>
              <a:t>mobiel</a:t>
            </a:r>
            <a:r>
              <a:rPr lang="en-US" sz="1000" dirty="0"/>
              <a:t> </a:t>
            </a:r>
            <a:r>
              <a:rPr lang="en-US" sz="1000" dirty="0" err="1" smtClean="0"/>
              <a:t>numme</a:t>
            </a:r>
            <a:endParaRPr lang="en-US" sz="1000" dirty="0"/>
          </a:p>
          <a:p>
            <a:r>
              <a:rPr lang="en-US" sz="1000" dirty="0" err="1"/>
              <a:t>Automatische</a:t>
            </a:r>
            <a:r>
              <a:rPr lang="en-US" sz="1000" dirty="0"/>
              <a:t> </a:t>
            </a:r>
            <a:r>
              <a:rPr lang="en-US" sz="1000" dirty="0" err="1"/>
              <a:t>aanmaak</a:t>
            </a:r>
            <a:r>
              <a:rPr lang="en-US" sz="1000" dirty="0"/>
              <a:t> </a:t>
            </a:r>
            <a:r>
              <a:rPr lang="en-US" sz="1000" dirty="0" err="1"/>
              <a:t>activatiecode</a:t>
            </a:r>
            <a:r>
              <a:rPr lang="en-US" sz="1000" dirty="0"/>
              <a:t> (4 x 5 </a:t>
            </a:r>
            <a:r>
              <a:rPr lang="en-US" sz="1000" dirty="0" err="1"/>
              <a:t>hoofdletters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dirty="0" err="1"/>
              <a:t>cijfers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Versturen</a:t>
            </a:r>
            <a:r>
              <a:rPr lang="en-US" sz="1000" dirty="0"/>
              <a:t> email met </a:t>
            </a:r>
            <a:r>
              <a:rPr lang="en-US" sz="1000" dirty="0" err="1"/>
              <a:t>activatielink</a:t>
            </a:r>
            <a:r>
              <a:rPr lang="en-US" sz="1000" dirty="0"/>
              <a:t> (48 </a:t>
            </a:r>
            <a:r>
              <a:rPr lang="en-US" sz="1000" dirty="0" err="1"/>
              <a:t>uur</a:t>
            </a:r>
            <a:r>
              <a:rPr lang="en-US" sz="1000" dirty="0"/>
              <a:t> </a:t>
            </a:r>
            <a:r>
              <a:rPr lang="en-US" sz="1000" dirty="0" err="1"/>
              <a:t>geldig</a:t>
            </a:r>
            <a:r>
              <a:rPr lang="en-US" sz="1000" dirty="0"/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11408" y="3690034"/>
            <a:ext cx="849427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tIns="0" bIns="0" rtlCol="0">
            <a:spAutoFit/>
          </a:bodyPr>
          <a:lstStyle/>
          <a:p>
            <a:r>
              <a:rPr lang="nl-BE" sz="1200"/>
              <a:t>papieren kopie</a:t>
            </a:r>
          </a:p>
        </p:txBody>
      </p:sp>
      <p:pic>
        <p:nvPicPr>
          <p:cNvPr id="57" name="Picture 56" descr="icon_user_walk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2256310"/>
            <a:ext cx="428625" cy="571500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8528801" y="2096880"/>
            <a:ext cx="189000" cy="25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46800" rtlCol="0" anchor="ctr"/>
          <a:lstStyle/>
          <a:p>
            <a:pPr algn="ctr"/>
            <a:r>
              <a:rPr lang="en-US" sz="1400" dirty="0"/>
              <a:t>1</a:t>
            </a:r>
          </a:p>
        </p:txBody>
      </p:sp>
      <p:cxnSp>
        <p:nvCxnSpPr>
          <p:cNvPr id="60" name="Straight Arrow Connector 59"/>
          <p:cNvCxnSpPr>
            <a:stCxn id="57" idx="1"/>
            <a:endCxn id="6" idx="0"/>
          </p:cNvCxnSpPr>
          <p:nvPr/>
        </p:nvCxnSpPr>
        <p:spPr>
          <a:xfrm rot="10800000" flipV="1">
            <a:off x="696894" y="2542060"/>
            <a:ext cx="2506682" cy="908069"/>
          </a:xfrm>
          <a:prstGeom prst="bentConnector2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ded Corner 1"/>
          <p:cNvSpPr/>
          <p:nvPr/>
        </p:nvSpPr>
        <p:spPr>
          <a:xfrm>
            <a:off x="3077639" y="2847538"/>
            <a:ext cx="684321" cy="842496"/>
          </a:xfrm>
          <a:prstGeom prst="foldedCorner">
            <a:avLst>
              <a:gd name="adj" fmla="val 21631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0" bIns="46800" rtlCol="0" anchor="ctr"/>
          <a:lstStyle/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Activatie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-code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________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_____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H="1">
            <a:off x="4306873" y="1313915"/>
            <a:ext cx="9525" cy="5479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543760" y="1313915"/>
            <a:ext cx="9525" cy="5479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2" idx="1"/>
            <a:endCxn id="57" idx="3"/>
          </p:cNvCxnSpPr>
          <p:nvPr/>
        </p:nvCxnSpPr>
        <p:spPr>
          <a:xfrm flipH="1" flipV="1">
            <a:off x="3632200" y="2542061"/>
            <a:ext cx="1008442" cy="8791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1132426" y="4973114"/>
            <a:ext cx="1107000" cy="59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/>
              <a:t>Kiezen</a:t>
            </a:r>
            <a:r>
              <a:rPr lang="en-US" sz="1200" dirty="0"/>
              <a:t> </a:t>
            </a:r>
            <a:r>
              <a:rPr lang="en-US" sz="1200" dirty="0" err="1"/>
              <a:t>gebruikersnaam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wachtwoord</a:t>
            </a:r>
            <a:endParaRPr lang="en-US" sz="1200" dirty="0"/>
          </a:p>
        </p:txBody>
      </p:sp>
      <p:cxnSp>
        <p:nvCxnSpPr>
          <p:cNvPr id="87" name="Straight Arrow Connector 86"/>
          <p:cNvCxnSpPr>
            <a:stCxn id="4" idx="3"/>
            <a:endCxn id="3" idx="1"/>
          </p:cNvCxnSpPr>
          <p:nvPr/>
        </p:nvCxnSpPr>
        <p:spPr>
          <a:xfrm>
            <a:off x="2239426" y="4485306"/>
            <a:ext cx="3245799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86" idx="3"/>
            <a:endCxn id="40" idx="1"/>
          </p:cNvCxnSpPr>
          <p:nvPr/>
        </p:nvCxnSpPr>
        <p:spPr>
          <a:xfrm>
            <a:off x="2239426" y="5271914"/>
            <a:ext cx="3245799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8" idx="3"/>
            <a:endCxn id="41" idx="1"/>
          </p:cNvCxnSpPr>
          <p:nvPr/>
        </p:nvCxnSpPr>
        <p:spPr>
          <a:xfrm flipV="1">
            <a:off x="2239426" y="6211658"/>
            <a:ext cx="3245799" cy="25248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ight Brace 145"/>
          <p:cNvSpPr/>
          <p:nvPr/>
        </p:nvSpPr>
        <p:spPr>
          <a:xfrm>
            <a:off x="8270046" y="1351101"/>
            <a:ext cx="184120" cy="1745019"/>
          </a:xfrm>
          <a:prstGeom prst="rightBrace">
            <a:avLst>
              <a:gd name="adj1" fmla="val 638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8428703" y="3731365"/>
            <a:ext cx="349323" cy="2769989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tIns="0" bIns="0" rtlCol="0">
            <a:spAutoFit/>
          </a:bodyPr>
          <a:lstStyle/>
          <a:p>
            <a:pPr algn="ctr"/>
            <a:r>
              <a:rPr lang="nl-BE" sz="2000"/>
              <a:t>A</a:t>
            </a:r>
          </a:p>
          <a:p>
            <a:pPr algn="ctr"/>
            <a:r>
              <a:rPr lang="nl-BE" sz="2000"/>
              <a:t>C</a:t>
            </a:r>
          </a:p>
          <a:p>
            <a:pPr algn="ctr"/>
            <a:r>
              <a:rPr lang="nl-BE" sz="2000"/>
              <a:t>T</a:t>
            </a:r>
          </a:p>
          <a:p>
            <a:pPr algn="ctr"/>
            <a:r>
              <a:rPr lang="nl-BE" sz="2000"/>
              <a:t>I</a:t>
            </a:r>
          </a:p>
          <a:p>
            <a:pPr algn="ctr"/>
            <a:r>
              <a:rPr lang="nl-BE" sz="2000"/>
              <a:t>V</a:t>
            </a:r>
          </a:p>
          <a:p>
            <a:pPr algn="ctr"/>
            <a:r>
              <a:rPr lang="nl-BE" sz="2000"/>
              <a:t>A</a:t>
            </a:r>
          </a:p>
          <a:p>
            <a:pPr algn="ctr"/>
            <a:r>
              <a:rPr lang="nl-BE" sz="2000"/>
              <a:t>T</a:t>
            </a:r>
          </a:p>
          <a:p>
            <a:pPr algn="ctr"/>
            <a:r>
              <a:rPr lang="nl-BE" sz="2000"/>
              <a:t>I</a:t>
            </a:r>
          </a:p>
          <a:p>
            <a:pPr algn="ctr"/>
            <a:r>
              <a:rPr lang="nl-BE" sz="2000"/>
              <a:t>E</a:t>
            </a:r>
          </a:p>
        </p:txBody>
      </p:sp>
      <p:sp>
        <p:nvSpPr>
          <p:cNvPr id="149" name="Right Brace 148"/>
          <p:cNvSpPr/>
          <p:nvPr/>
        </p:nvSpPr>
        <p:spPr>
          <a:xfrm>
            <a:off x="8282717" y="3234267"/>
            <a:ext cx="171450" cy="3539067"/>
          </a:xfrm>
          <a:prstGeom prst="rightBrace">
            <a:avLst>
              <a:gd name="adj1" fmla="val 638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85225" y="4211706"/>
            <a:ext cx="883858" cy="54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FAS scherm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85225" y="4998314"/>
            <a:ext cx="883858" cy="54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SMA </a:t>
            </a:r>
            <a:r>
              <a:rPr lang="en-US" dirty="0" err="1">
                <a:solidFill>
                  <a:schemeClr val="tx1"/>
                </a:solidFill>
              </a:rPr>
              <a:t>scherm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85225" y="5938058"/>
            <a:ext cx="883858" cy="54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SMA </a:t>
            </a:r>
            <a:r>
              <a:rPr lang="en-US" dirty="0" err="1">
                <a:solidFill>
                  <a:schemeClr val="tx1"/>
                </a:solidFill>
              </a:rPr>
              <a:t>scherm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Alternate Process 54"/>
          <p:cNvSpPr/>
          <p:nvPr/>
        </p:nvSpPr>
        <p:spPr>
          <a:xfrm>
            <a:off x="1085851" y="3310467"/>
            <a:ext cx="1200150" cy="3462866"/>
          </a:xfrm>
          <a:prstGeom prst="flowChartAlternateProcess">
            <a:avLst/>
          </a:prstGeom>
          <a:noFill/>
          <a:ln w="12700">
            <a:solidFill>
              <a:srgbClr val="41719C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0" bIns="46800" rtlCol="0" anchor="t" anchorCtr="0"/>
          <a:lstStyle/>
          <a:p>
            <a:pPr algn="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8497304" y="3454417"/>
            <a:ext cx="189000" cy="25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46800" rtlCol="0" anchor="ctr"/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0066" y="4221088"/>
            <a:ext cx="1892288" cy="553998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tIns="0" bIns="0" rtlCol="0">
            <a:spAutoFit/>
          </a:bodyPr>
          <a:lstStyle/>
          <a:p>
            <a:r>
              <a:rPr lang="nl-BE" sz="1200" dirty="0"/>
              <a:t>sms wordt verstuurd indien mobiel nummer gekend is en Belgisch (+32)</a:t>
            </a:r>
          </a:p>
        </p:txBody>
      </p:sp>
      <p:cxnSp>
        <p:nvCxnSpPr>
          <p:cNvPr id="35" name="Straight Arrow Connector 34"/>
          <p:cNvCxnSpPr>
            <a:stCxn id="3" idx="2"/>
            <a:endCxn id="40" idx="0"/>
          </p:cNvCxnSpPr>
          <p:nvPr/>
        </p:nvCxnSpPr>
        <p:spPr>
          <a:xfrm>
            <a:off x="5927154" y="4758906"/>
            <a:ext cx="0" cy="239408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0" idx="2"/>
            <a:endCxn id="41" idx="0"/>
          </p:cNvCxnSpPr>
          <p:nvPr/>
        </p:nvCxnSpPr>
        <p:spPr>
          <a:xfrm>
            <a:off x="5927154" y="5545514"/>
            <a:ext cx="0" cy="392544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87663" y="3851756"/>
            <a:ext cx="1053835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square" tIns="0" bIns="0" rtlCol="0">
            <a:spAutoFit/>
          </a:bodyPr>
          <a:lstStyle/>
          <a:p>
            <a:pPr algn="ctr"/>
            <a:r>
              <a:rPr lang="nl-BE" sz="1200" dirty="0"/>
              <a:t>max 3 pogingen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Niet-</a:t>
            </a:r>
            <a:r>
              <a:rPr lang="nl-BE" dirty="0" err="1" smtClean="0"/>
              <a:t>eID</a:t>
            </a:r>
            <a:r>
              <a:rPr lang="nl-BE" dirty="0" smtClean="0"/>
              <a:t>-houders</a:t>
            </a:r>
            <a:endParaRPr lang="en-US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6711265" y="908720"/>
            <a:ext cx="1763468" cy="472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b="1" dirty="0"/>
              <a:t>Basis scenario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8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19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2" y="-99392"/>
            <a:ext cx="9144000" cy="908720"/>
          </a:xfrm>
        </p:spPr>
        <p:txBody>
          <a:bodyPr/>
          <a:lstStyle/>
          <a:p>
            <a:r>
              <a:rPr lang="fr-BE" dirty="0" err="1" smtClean="0"/>
              <a:t>Demo</a:t>
            </a:r>
            <a:r>
              <a:rPr lang="fr-BE" dirty="0" smtClean="0"/>
              <a:t> TOTP </a:t>
            </a:r>
            <a:r>
              <a:rPr lang="fr-BE" dirty="0"/>
              <a:t>via </a:t>
            </a:r>
            <a:r>
              <a:rPr lang="fr-BE" dirty="0" err="1"/>
              <a:t>mobiele</a:t>
            </a:r>
            <a:r>
              <a:rPr lang="fr-BE" dirty="0"/>
              <a:t> </a:t>
            </a:r>
            <a:r>
              <a:rPr lang="fr-BE" dirty="0" err="1" smtClean="0"/>
              <a:t>app</a:t>
            </a:r>
            <a:endParaRPr lang="nl-BE" dirty="0"/>
          </a:p>
        </p:txBody>
      </p:sp>
      <p:pic>
        <p:nvPicPr>
          <p:cNvPr id="8" name="Log_in_on_smartphone_or_tablet_with_security_code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91" y="1435394"/>
            <a:ext cx="8943556" cy="503075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BE" smtClean="0"/>
              <a:t>28/11/2018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BE" smtClean="0"/>
              <a:t>- </a:t>
            </a:r>
            <a:fld id="{30A9230E-FFBB-4CCB-ABD7-198084EDE768}" type="slidenum">
              <a:rPr lang="fr-BE" smtClean="0"/>
              <a:pPr/>
              <a:t>9</a:t>
            </a:fld>
            <a:r>
              <a:rPr lang="fr-BE" smtClean="0"/>
              <a:t> -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481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550</Words>
  <Application>Microsoft Office PowerPoint</Application>
  <PresentationFormat>On-screen Show (4:3)</PresentationFormat>
  <Paragraphs>110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Custom Design</vt:lpstr>
      <vt:lpstr>1_Custom Design</vt:lpstr>
      <vt:lpstr>2_Custom Design</vt:lpstr>
      <vt:lpstr>Office Theme</vt:lpstr>
      <vt:lpstr>Federal Authentication Service (FAS)</vt:lpstr>
      <vt:lpstr>Actueel goedgekeurde authenticatiemiddelen</vt:lpstr>
      <vt:lpstr>Demo Itsme ‘in band’</vt:lpstr>
      <vt:lpstr>Demo Itsme ‘out of band’</vt:lpstr>
      <vt:lpstr>TOTP via mobiele app</vt:lpstr>
      <vt:lpstr>TOTP via mobiele app</vt:lpstr>
      <vt:lpstr>TOTP via mobiele app</vt:lpstr>
      <vt:lpstr>Niet-eID-houders</vt:lpstr>
      <vt:lpstr>Demo TOTP via mobiele app</vt:lpstr>
      <vt:lpstr>Vervanging papieren token door TOTP</vt:lpstr>
      <vt:lpstr>Aanpassing gebruikersreglementen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Frank Robben (KSZ-BCSS)</cp:lastModifiedBy>
  <cp:revision>181</cp:revision>
  <dcterms:created xsi:type="dcterms:W3CDTF">2017-09-11T11:22:14Z</dcterms:created>
  <dcterms:modified xsi:type="dcterms:W3CDTF">2018-11-27T13:38:02Z</dcterms:modified>
</cp:coreProperties>
</file>