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handoutMasterIdLst>
    <p:handoutMasterId r:id="rId74"/>
  </p:handoutMasterIdLst>
  <p:sldIdLst>
    <p:sldId id="447" r:id="rId2"/>
    <p:sldId id="544" r:id="rId3"/>
    <p:sldId id="527" r:id="rId4"/>
    <p:sldId id="553" r:id="rId5"/>
    <p:sldId id="555" r:id="rId6"/>
    <p:sldId id="556" r:id="rId7"/>
    <p:sldId id="557" r:id="rId8"/>
    <p:sldId id="558" r:id="rId9"/>
    <p:sldId id="450" r:id="rId10"/>
    <p:sldId id="533" r:id="rId11"/>
    <p:sldId id="464" r:id="rId12"/>
    <p:sldId id="465" r:id="rId13"/>
    <p:sldId id="529" r:id="rId14"/>
    <p:sldId id="531" r:id="rId15"/>
    <p:sldId id="454" r:id="rId16"/>
    <p:sldId id="474" r:id="rId17"/>
    <p:sldId id="475" r:id="rId18"/>
    <p:sldId id="476" r:id="rId19"/>
    <p:sldId id="451" r:id="rId20"/>
    <p:sldId id="477" r:id="rId21"/>
    <p:sldId id="461" r:id="rId22"/>
    <p:sldId id="535" r:id="rId23"/>
    <p:sldId id="536" r:id="rId24"/>
    <p:sldId id="537" r:id="rId25"/>
    <p:sldId id="532" r:id="rId26"/>
    <p:sldId id="571" r:id="rId27"/>
    <p:sldId id="543" r:id="rId28"/>
    <p:sldId id="560" r:id="rId29"/>
    <p:sldId id="498" r:id="rId30"/>
    <p:sldId id="539" r:id="rId31"/>
    <p:sldId id="540" r:id="rId32"/>
    <p:sldId id="541" r:id="rId33"/>
    <p:sldId id="542" r:id="rId34"/>
    <p:sldId id="559" r:id="rId35"/>
    <p:sldId id="504" r:id="rId36"/>
    <p:sldId id="501" r:id="rId37"/>
    <p:sldId id="521" r:id="rId38"/>
    <p:sldId id="517" r:id="rId39"/>
    <p:sldId id="481" r:id="rId40"/>
    <p:sldId id="518" r:id="rId41"/>
    <p:sldId id="525" r:id="rId42"/>
    <p:sldId id="457" r:id="rId43"/>
    <p:sldId id="458" r:id="rId44"/>
    <p:sldId id="526" r:id="rId45"/>
    <p:sldId id="455" r:id="rId46"/>
    <p:sldId id="456" r:id="rId47"/>
    <p:sldId id="545" r:id="rId48"/>
    <p:sldId id="505" r:id="rId49"/>
    <p:sldId id="507" r:id="rId50"/>
    <p:sldId id="510" r:id="rId51"/>
    <p:sldId id="511" r:id="rId52"/>
    <p:sldId id="512" r:id="rId53"/>
    <p:sldId id="513" r:id="rId54"/>
    <p:sldId id="546" r:id="rId55"/>
    <p:sldId id="551" r:id="rId56"/>
    <p:sldId id="552" r:id="rId57"/>
    <p:sldId id="550" r:id="rId58"/>
    <p:sldId id="548" r:id="rId59"/>
    <p:sldId id="561" r:id="rId60"/>
    <p:sldId id="562" r:id="rId61"/>
    <p:sldId id="563" r:id="rId62"/>
    <p:sldId id="564" r:id="rId63"/>
    <p:sldId id="565" r:id="rId64"/>
    <p:sldId id="566" r:id="rId65"/>
    <p:sldId id="567" r:id="rId66"/>
    <p:sldId id="568" r:id="rId67"/>
    <p:sldId id="480" r:id="rId68"/>
    <p:sldId id="484" r:id="rId69"/>
    <p:sldId id="570" r:id="rId70"/>
    <p:sldId id="569" r:id="rId71"/>
    <p:sldId id="437"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Sophie Gewelt" initials="AG" lastIdx="2" clrIdx="0">
    <p:extLst>
      <p:ext uri="{19B8F6BF-5375-455C-9EA6-DF929625EA0E}">
        <p15:presenceInfo xmlns:p15="http://schemas.microsoft.com/office/powerpoint/2012/main" userId="Ann-Sophie Gew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C6D4CE"/>
    <a:srgbClr val="3E6E5A"/>
    <a:srgbClr val="9EB6AC"/>
    <a:srgbClr val="92A79E"/>
    <a:srgbClr val="97F1C0"/>
    <a:srgbClr val="90F8F3"/>
    <a:srgbClr val="8CA5CC"/>
    <a:srgbClr val="5252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3" autoAdjust="0"/>
    <p:restoredTop sz="86429" autoAdjust="0"/>
  </p:normalViewPr>
  <p:slideViewPr>
    <p:cSldViewPr snapToGrid="0">
      <p:cViewPr varScale="1">
        <p:scale>
          <a:sx n="96" d="100"/>
          <a:sy n="96" d="100"/>
        </p:scale>
        <p:origin x="173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9" d="100"/>
          <a:sy n="89" d="100"/>
        </p:scale>
        <p:origin x="371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fr-BE"/>
            <a:t>CoBRHA </a:t>
          </a:r>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fr-BE" sz="2000"/>
            <a:t>Fichier des prestataires de soins </a:t>
          </a:r>
        </a:p>
      </dgm:t>
    </dgm:pt>
    <dgm:pt modelId="{4C1FD849-74AF-4A10-8A9D-14C61CBB3C26}" type="parTrans" cxnId="{5873BC60-ED91-4860-80C4-2772D8367926}">
      <dgm:prSet/>
      <dgm:spPr>
        <a:solidFill>
          <a:srgbClr val="C6D4CE"/>
        </a:solidFill>
      </dgm:spPr>
      <dgm:t>
        <a:bodyPr/>
        <a:lstStyle/>
        <a:p>
          <a:endParaRPr lang="en-US"/>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fr-BE" sz="1800" dirty="0"/>
            <a:t>Cadastre des </a:t>
          </a:r>
          <a:endParaRPr lang="fr-BE" sz="1800" dirty="0" smtClean="0"/>
        </a:p>
        <a:p>
          <a:r>
            <a:rPr lang="fr-BE" sz="1800" dirty="0" smtClean="0"/>
            <a:t>professions de </a:t>
          </a:r>
          <a:r>
            <a:rPr lang="fr-BE" sz="1800" dirty="0"/>
            <a:t>santé</a:t>
          </a:r>
        </a:p>
      </dgm:t>
    </dgm:pt>
    <dgm:pt modelId="{BFD65981-F88B-46B2-953F-88F697F9C2B7}" type="parTrans" cxnId="{99216E94-DFB8-493A-A2A6-51A9D43C802B}">
      <dgm:prSet/>
      <dgm:spPr>
        <a:solidFill>
          <a:srgbClr val="C6D4CE"/>
        </a:solidFill>
      </dgm:spPr>
      <dgm:t>
        <a:bodyPr/>
        <a:lstStyle/>
        <a:p>
          <a:endParaRPr lang="en-US"/>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fr-BE" sz="2000"/>
            <a:t>Régions</a:t>
          </a:r>
        </a:p>
      </dgm:t>
    </dgm:pt>
    <dgm:pt modelId="{6CBA5546-F56F-491D-BF94-162D9A964769}" type="parTrans" cxnId="{BD1D62FE-C5E5-4B41-9297-78F49223753F}">
      <dgm:prSet/>
      <dgm:spPr>
        <a:solidFill>
          <a:srgbClr val="C6D4CE"/>
        </a:solidFill>
      </dgm:spPr>
      <dgm:t>
        <a:bodyPr/>
        <a:lstStyle/>
        <a:p>
          <a:endParaRPr lang="en-US"/>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fr-BE" sz="1600"/>
            <a:t>Enregistrement des officines pharmaceutiques ouvertes au public et de leur pharmacien titulaire</a:t>
          </a:r>
        </a:p>
      </dgm:t>
    </dgm:pt>
    <dgm:pt modelId="{0DE02592-E8B0-4FB4-89DA-68C703D14546}" type="parTrans" cxnId="{5ED330A2-F9CC-42FC-8D1B-68BBA5F5DB05}">
      <dgm:prSet/>
      <dgm:spPr>
        <a:solidFill>
          <a:srgbClr val="C6D4CE"/>
        </a:solidFill>
      </dgm:spPr>
      <dgm:t>
        <a:bodyPr/>
        <a:lstStyle/>
        <a:p>
          <a:endParaRPr lang="en-US"/>
        </a:p>
      </dgm:t>
    </dgm:pt>
    <dgm:pt modelId="{408F40F4-AF45-4DAC-B1F6-E6376F4605BE}" type="sibTrans" cxnId="{5ED330A2-F9CC-42FC-8D1B-68BBA5F5DB05}">
      <dgm:prSet/>
      <dgm:spPr/>
      <dgm:t>
        <a:bodyPr/>
        <a:lstStyle/>
        <a:p>
          <a:endParaRPr lang="en-US"/>
        </a:p>
      </dgm:t>
    </dgm:pt>
    <dgm:pt modelId="{C6D8479C-CD06-4BEA-A58B-20E775AAE4D1}">
      <dgm:prSet phldrT="[Text]" custT="1"/>
      <dgm:spPr>
        <a:solidFill>
          <a:srgbClr val="3E6E5A"/>
        </a:solidFill>
      </dgm:spPr>
      <dgm:t>
        <a:bodyPr/>
        <a:lstStyle/>
        <a:p>
          <a:r>
            <a:rPr lang="fr-BE" sz="2000"/>
            <a:t>Banque Carrefour des entreprises</a:t>
          </a:r>
        </a:p>
      </dgm:t>
    </dgm:pt>
    <dgm:pt modelId="{7F4EC375-236D-487D-A372-C7BBF7862F8D}" type="parTrans" cxnId="{27716BD5-60E0-4611-A434-659A5D981378}">
      <dgm:prSet/>
      <dgm:spPr>
        <a:solidFill>
          <a:srgbClr val="C6D4CE"/>
        </a:solidFill>
      </dgm:spPr>
      <dgm:t>
        <a:bodyPr/>
        <a:lstStyle/>
        <a:p>
          <a:endParaRPr lang="en-US"/>
        </a:p>
      </dgm:t>
    </dgm:pt>
    <dgm:pt modelId="{54998C2C-E362-4B8A-8F64-DB04D0025410}" type="sibTrans" cxnId="{27716BD5-60E0-4611-A434-659A5D981378}">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8379" custScaleY="13164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78050" custScaleY="136236" custRadScaleRad="110280" custRadScaleInc="-10233">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36912" custScaleY="10777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0355" custScaleY="137597" custRadScaleRad="134835" custRadScaleInc="17528">
        <dgm:presLayoutVars>
          <dgm:bulletEnabled val="1"/>
        </dgm:presLayoutVars>
      </dgm:prSet>
      <dgm:spPr/>
      <dgm:t>
        <a:bodyPr/>
        <a:lstStyle/>
        <a:p>
          <a:endParaRPr lang="en-US"/>
        </a:p>
      </dgm:t>
    </dgm:pt>
    <dgm:pt modelId="{6D9B7845-95FA-447C-B27B-612612C663AD}" type="pres">
      <dgm:prSet presAssocID="{7F4EC375-236D-487D-A372-C7BBF7862F8D}" presName="parTrans" presStyleLbl="bgSibTrans2D1" presStyleIdx="4" presStyleCnt="5" custLinFactNeighborX="-4825"/>
      <dgm:spPr/>
      <dgm:t>
        <a:bodyPr/>
        <a:lstStyle/>
        <a:p>
          <a:endParaRPr lang="en-US"/>
        </a:p>
      </dgm:t>
    </dgm:pt>
    <dgm:pt modelId="{5489EBB2-4D64-48CC-8131-2E8ED09A7265}" type="pres">
      <dgm:prSet presAssocID="{C6D8479C-CD06-4BEA-A58B-20E775AAE4D1}" presName="node" presStyleLbl="node1" presStyleIdx="4" presStyleCnt="5" custScaleX="137166" custScaleY="147579">
        <dgm:presLayoutVars>
          <dgm:bulletEnabled val="1"/>
        </dgm:presLayoutVars>
      </dgm:prSet>
      <dgm:spPr/>
      <dgm:t>
        <a:bodyPr/>
        <a:lstStyle/>
        <a:p>
          <a:endParaRPr lang="en-US"/>
        </a:p>
      </dgm:t>
    </dgm:pt>
  </dgm:ptLst>
  <dgm:cxnLst>
    <dgm:cxn modelId="{EBC91E16-F812-4AC4-8B1D-926C28966005}" type="presOf" srcId="{C6EDF2DB-E2FB-4B51-85C5-224973DC8C8D}" destId="{07ECDECC-E193-4437-A506-951CAE71191F}"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27716BD5-60E0-4611-A434-659A5D981378}" srcId="{6B1E944C-6178-4F2E-8A01-3204BF06D3BC}" destId="{C6D8479C-CD06-4BEA-A58B-20E775AAE4D1}" srcOrd="4" destOrd="0" parTransId="{7F4EC375-236D-487D-A372-C7BBF7862F8D}" sibTransId="{54998C2C-E362-4B8A-8F64-DB04D0025410}"/>
    <dgm:cxn modelId="{D0BBF6AE-9189-46C1-A2B3-45CB623C217B}" srcId="{FAE4E2A1-4FA5-418E-83A3-C5C902FD643F}" destId="{6B1E944C-6178-4F2E-8A01-3204BF06D3BC}" srcOrd="0" destOrd="0" parTransId="{F56115A1-46D4-43BB-9CD4-22539A2073F8}" sibTransId="{BEB63A79-B4DF-4282-972C-29A7F4C3B05B}"/>
    <dgm:cxn modelId="{A3EA5C06-B531-4A11-B60D-4B0EF8A5251B}" type="presOf" srcId="{6CBA5546-F56F-491D-BF94-162D9A964769}" destId="{6D0FD93B-9C72-401D-9F8F-CCDBEF1DDBC8}"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DAA1FB19-79DC-42A8-8AB9-2D7810D99EF9}" type="presOf" srcId="{910B5C43-2C30-4165-8771-EE90E917218E}" destId="{A57992FF-E30E-42B4-9503-CBB401D5267C}"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B54B8569-BF05-4069-926B-4B1CBF8D7F47}" type="presOf" srcId="{7F4EC375-236D-487D-A372-C7BBF7862F8D}" destId="{6D9B7845-95FA-447C-B27B-612612C663AD}" srcOrd="0" destOrd="0" presId="urn:microsoft.com/office/officeart/2005/8/layout/radial4"/>
    <dgm:cxn modelId="{1156C426-EFB0-4748-9736-3CFE258D92D4}" type="presOf" srcId="{C6D8479C-CD06-4BEA-A58B-20E775AAE4D1}" destId="{5489EBB2-4D64-48CC-8131-2E8ED09A7265}"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DEA4A783-5184-44D8-9B65-2B75B66748F6}" type="presParOf" srcId="{264C4494-7395-4901-8976-65EAB59273A4}" destId="{6D9B7845-95FA-447C-B27B-612612C663AD}" srcOrd="9" destOrd="0" presId="urn:microsoft.com/office/officeart/2005/8/layout/radial4"/>
    <dgm:cxn modelId="{8E88C463-F223-451E-8087-C267FDDD3894}" type="presParOf" srcId="{264C4494-7395-4901-8976-65EAB59273A4}" destId="{5489EBB2-4D64-48CC-8131-2E8ED09A726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4E2A1-4FA5-418E-83A3-C5C902FD643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B1E944C-6178-4F2E-8A01-3204BF06D3BC}">
      <dgm:prSet phldrT="[Text]"/>
      <dgm:spPr>
        <a:solidFill>
          <a:srgbClr val="3E6E5A"/>
        </a:solidFill>
      </dgm:spPr>
      <dgm:t>
        <a:bodyPr/>
        <a:lstStyle/>
        <a:p>
          <a:r>
            <a:rPr lang="fr-BE"/>
            <a:t>SAM </a:t>
          </a:r>
        </a:p>
      </dgm:t>
    </dgm:pt>
    <dgm:pt modelId="{F56115A1-46D4-43BB-9CD4-22539A2073F8}" type="parTrans" cxnId="{D0BBF6AE-9189-46C1-A2B3-45CB623C217B}">
      <dgm:prSet/>
      <dgm:spPr/>
      <dgm:t>
        <a:bodyPr/>
        <a:lstStyle/>
        <a:p>
          <a:endParaRPr lang="en-US"/>
        </a:p>
      </dgm:t>
    </dgm:pt>
    <dgm:pt modelId="{BEB63A79-B4DF-4282-972C-29A7F4C3B05B}" type="sibTrans" cxnId="{D0BBF6AE-9189-46C1-A2B3-45CB623C217B}">
      <dgm:prSet/>
      <dgm:spPr/>
      <dgm:t>
        <a:bodyPr/>
        <a:lstStyle/>
        <a:p>
          <a:endParaRPr lang="en-US"/>
        </a:p>
      </dgm:t>
    </dgm:pt>
    <dgm:pt modelId="{102F42BE-373A-4CD8-8EB6-6C4665BBCD0E}">
      <dgm:prSet phldrT="[Text]" custT="1"/>
      <dgm:spPr>
        <a:solidFill>
          <a:srgbClr val="3E6E5A"/>
        </a:solidFill>
      </dgm:spPr>
      <dgm:t>
        <a:bodyPr/>
        <a:lstStyle/>
        <a:p>
          <a:r>
            <a:rPr lang="fr-BE" sz="1600" dirty="0"/>
            <a:t>Modalités de remboursement</a:t>
          </a:r>
        </a:p>
      </dgm:t>
    </dgm:pt>
    <dgm:pt modelId="{4C1FD849-74AF-4A10-8A9D-14C61CBB3C26}" type="parTrans" cxnId="{5873BC60-ED91-4860-80C4-2772D8367926}">
      <dgm:prSet/>
      <dgm:spPr>
        <a:solidFill>
          <a:srgbClr val="C6D4CE"/>
        </a:solidFill>
      </dgm:spPr>
      <dgm:t>
        <a:bodyPr/>
        <a:lstStyle/>
        <a:p>
          <a:endParaRPr lang="en-US"/>
        </a:p>
      </dgm:t>
    </dgm:pt>
    <dgm:pt modelId="{3BD5188D-FA97-4BC7-A756-21E54F434366}" type="sibTrans" cxnId="{5873BC60-ED91-4860-80C4-2772D8367926}">
      <dgm:prSet/>
      <dgm:spPr/>
      <dgm:t>
        <a:bodyPr/>
        <a:lstStyle/>
        <a:p>
          <a:endParaRPr lang="en-US"/>
        </a:p>
      </dgm:t>
    </dgm:pt>
    <dgm:pt modelId="{C6EDF2DB-E2FB-4B51-85C5-224973DC8C8D}">
      <dgm:prSet phldrT="[Text]" custT="1"/>
      <dgm:spPr>
        <a:solidFill>
          <a:srgbClr val="3E6E5A"/>
        </a:solidFill>
      </dgm:spPr>
      <dgm:t>
        <a:bodyPr/>
        <a:lstStyle/>
        <a:p>
          <a:r>
            <a:rPr lang="fr-BE" sz="1800"/>
            <a:t>Prix</a:t>
          </a:r>
        </a:p>
      </dgm:t>
    </dgm:pt>
    <dgm:pt modelId="{BFD65981-F88B-46B2-953F-88F697F9C2B7}" type="parTrans" cxnId="{99216E94-DFB8-493A-A2A6-51A9D43C802B}">
      <dgm:prSet/>
      <dgm:spPr>
        <a:solidFill>
          <a:srgbClr val="C6D4CE"/>
        </a:solidFill>
      </dgm:spPr>
      <dgm:t>
        <a:bodyPr/>
        <a:lstStyle/>
        <a:p>
          <a:endParaRPr lang="en-US"/>
        </a:p>
      </dgm:t>
    </dgm:pt>
    <dgm:pt modelId="{36B3BCB5-B408-4338-BE9F-56AD1CE87DD4}" type="sibTrans" cxnId="{99216E94-DFB8-493A-A2A6-51A9D43C802B}">
      <dgm:prSet/>
      <dgm:spPr/>
      <dgm:t>
        <a:bodyPr/>
        <a:lstStyle/>
        <a:p>
          <a:endParaRPr lang="en-US"/>
        </a:p>
      </dgm:t>
    </dgm:pt>
    <dgm:pt modelId="{EFBC2CB6-BAAF-4FEB-977C-D57BB8B43BC6}">
      <dgm:prSet phldrT="[Text]" custT="1"/>
      <dgm:spPr>
        <a:solidFill>
          <a:srgbClr val="3E6E5A"/>
        </a:solidFill>
      </dgm:spPr>
      <dgm:t>
        <a:bodyPr/>
        <a:lstStyle/>
        <a:p>
          <a:r>
            <a:rPr lang="fr-BE" sz="2000"/>
            <a:t>Matières premières / formules pour préparations magistrales - autres produits / non-médicaments</a:t>
          </a:r>
        </a:p>
      </dgm:t>
    </dgm:pt>
    <dgm:pt modelId="{6CBA5546-F56F-491D-BF94-162D9A964769}" type="parTrans" cxnId="{BD1D62FE-C5E5-4B41-9297-78F49223753F}">
      <dgm:prSet/>
      <dgm:spPr>
        <a:solidFill>
          <a:srgbClr val="C6D4CE"/>
        </a:solidFill>
      </dgm:spPr>
      <dgm:t>
        <a:bodyPr/>
        <a:lstStyle/>
        <a:p>
          <a:endParaRPr lang="en-US"/>
        </a:p>
      </dgm:t>
    </dgm:pt>
    <dgm:pt modelId="{71FED53E-B775-4124-9532-ABA70762910A}" type="sibTrans" cxnId="{BD1D62FE-C5E5-4B41-9297-78F49223753F}">
      <dgm:prSet/>
      <dgm:spPr/>
      <dgm:t>
        <a:bodyPr/>
        <a:lstStyle/>
        <a:p>
          <a:endParaRPr lang="en-US"/>
        </a:p>
      </dgm:t>
    </dgm:pt>
    <dgm:pt modelId="{910B5C43-2C30-4165-8771-EE90E917218E}">
      <dgm:prSet phldrT="[Text]" custT="1"/>
      <dgm:spPr>
        <a:solidFill>
          <a:srgbClr val="3E6E5A"/>
        </a:solidFill>
      </dgm:spPr>
      <dgm:t>
        <a:bodyPr/>
        <a:lstStyle/>
        <a:p>
          <a:r>
            <a:rPr lang="fr-BE" sz="2000" dirty="0"/>
            <a:t>Données d’enregistrement</a:t>
          </a:r>
        </a:p>
      </dgm:t>
    </dgm:pt>
    <dgm:pt modelId="{0DE02592-E8B0-4FB4-89DA-68C703D14546}" type="parTrans" cxnId="{5ED330A2-F9CC-42FC-8D1B-68BBA5F5DB05}">
      <dgm:prSet/>
      <dgm:spPr>
        <a:solidFill>
          <a:srgbClr val="C6D4CE"/>
        </a:solidFill>
      </dgm:spPr>
      <dgm:t>
        <a:bodyPr/>
        <a:lstStyle/>
        <a:p>
          <a:endParaRPr lang="en-US"/>
        </a:p>
      </dgm:t>
    </dgm:pt>
    <dgm:pt modelId="{408F40F4-AF45-4DAC-B1F6-E6376F4605BE}" type="sibTrans" cxnId="{5ED330A2-F9CC-42FC-8D1B-68BBA5F5DB05}">
      <dgm:prSet/>
      <dgm:spPr/>
      <dgm:t>
        <a:bodyPr/>
        <a:lstStyle/>
        <a:p>
          <a:endParaRPr lang="en-US"/>
        </a:p>
      </dgm:t>
    </dgm:pt>
    <dgm:pt modelId="{7F2C0642-AE46-4150-B8BA-7B1D6DA5A267}">
      <dgm:prSet/>
      <dgm:spPr>
        <a:solidFill>
          <a:srgbClr val="3E6E5A"/>
        </a:solidFill>
      </dgm:spPr>
      <dgm:t>
        <a:bodyPr/>
        <a:lstStyle/>
        <a:p>
          <a:r>
            <a:rPr lang="fr-BE"/>
            <a:t>Groupes pharmacothérapeutiques et autres données</a:t>
          </a:r>
        </a:p>
      </dgm:t>
    </dgm:pt>
    <dgm:pt modelId="{935E0C92-AB01-4286-BAE0-47871F60DD2E}" type="parTrans" cxnId="{EC6EB384-DE27-4D61-B08B-B58EB5F34C86}">
      <dgm:prSet/>
      <dgm:spPr>
        <a:solidFill>
          <a:srgbClr val="C6D4CE"/>
        </a:solidFill>
      </dgm:spPr>
      <dgm:t>
        <a:bodyPr/>
        <a:lstStyle/>
        <a:p>
          <a:endParaRPr lang="en-US"/>
        </a:p>
      </dgm:t>
    </dgm:pt>
    <dgm:pt modelId="{30BD4E86-A890-4059-94E6-1D08210AB2BA}" type="sibTrans" cxnId="{EC6EB384-DE27-4D61-B08B-B58EB5F34C86}">
      <dgm:prSet/>
      <dgm:spPr/>
      <dgm:t>
        <a:bodyPr/>
        <a:lstStyle/>
        <a:p>
          <a:endParaRPr lang="en-US"/>
        </a:p>
      </dgm:t>
    </dgm:pt>
    <dgm:pt modelId="{264C4494-7395-4901-8976-65EAB59273A4}" type="pres">
      <dgm:prSet presAssocID="{FAE4E2A1-4FA5-418E-83A3-C5C902FD643F}" presName="cycle" presStyleCnt="0">
        <dgm:presLayoutVars>
          <dgm:chMax val="1"/>
          <dgm:dir/>
          <dgm:animLvl val="ctr"/>
          <dgm:resizeHandles val="exact"/>
        </dgm:presLayoutVars>
      </dgm:prSet>
      <dgm:spPr/>
      <dgm:t>
        <a:bodyPr/>
        <a:lstStyle/>
        <a:p>
          <a:endParaRPr lang="en-US"/>
        </a:p>
      </dgm:t>
    </dgm:pt>
    <dgm:pt modelId="{DC042085-3F4C-43F8-B33A-D7B9E234764C}" type="pres">
      <dgm:prSet presAssocID="{6B1E944C-6178-4F2E-8A01-3204BF06D3BC}" presName="centerShape" presStyleLbl="node0" presStyleIdx="0" presStyleCnt="1"/>
      <dgm:spPr/>
      <dgm:t>
        <a:bodyPr/>
        <a:lstStyle/>
        <a:p>
          <a:endParaRPr lang="en-US"/>
        </a:p>
      </dgm:t>
    </dgm:pt>
    <dgm:pt modelId="{EDB7F8D6-710F-42BA-93F6-A7DB076A8A35}" type="pres">
      <dgm:prSet presAssocID="{4C1FD849-74AF-4A10-8A9D-14C61CBB3C26}" presName="parTrans" presStyleLbl="bgSibTrans2D1" presStyleIdx="0" presStyleCnt="5"/>
      <dgm:spPr/>
      <dgm:t>
        <a:bodyPr/>
        <a:lstStyle/>
        <a:p>
          <a:endParaRPr lang="en-US"/>
        </a:p>
      </dgm:t>
    </dgm:pt>
    <dgm:pt modelId="{FD5D08B1-818F-4D5A-830E-44981C14D9DC}" type="pres">
      <dgm:prSet presAssocID="{102F42BE-373A-4CD8-8EB6-6C4665BBCD0E}" presName="node" presStyleLbl="node1" presStyleIdx="0" presStyleCnt="5" custScaleX="146351" custScaleY="76176" custRadScaleRad="113271" custRadScaleInc="1859">
        <dgm:presLayoutVars>
          <dgm:bulletEnabled val="1"/>
        </dgm:presLayoutVars>
      </dgm:prSet>
      <dgm:spPr/>
      <dgm:t>
        <a:bodyPr/>
        <a:lstStyle/>
        <a:p>
          <a:endParaRPr lang="en-US"/>
        </a:p>
      </dgm:t>
    </dgm:pt>
    <dgm:pt modelId="{CD7CEDA0-2D68-4A80-A581-EC4F2C736203}" type="pres">
      <dgm:prSet presAssocID="{BFD65981-F88B-46B2-953F-88F697F9C2B7}" presName="parTrans" presStyleLbl="bgSibTrans2D1" presStyleIdx="1" presStyleCnt="5"/>
      <dgm:spPr/>
      <dgm:t>
        <a:bodyPr/>
        <a:lstStyle/>
        <a:p>
          <a:endParaRPr lang="en-US"/>
        </a:p>
      </dgm:t>
    </dgm:pt>
    <dgm:pt modelId="{07ECDECC-E193-4437-A506-951CAE71191F}" type="pres">
      <dgm:prSet presAssocID="{C6EDF2DB-E2FB-4B51-85C5-224973DC8C8D}" presName="node" presStyleLbl="node1" presStyleIdx="1" presStyleCnt="5" custScaleX="148029" custScaleY="106444" custRadScaleRad="105078" custRadScaleInc="-37227">
        <dgm:presLayoutVars>
          <dgm:bulletEnabled val="1"/>
        </dgm:presLayoutVars>
      </dgm:prSet>
      <dgm:spPr/>
      <dgm:t>
        <a:bodyPr/>
        <a:lstStyle/>
        <a:p>
          <a:endParaRPr lang="en-US"/>
        </a:p>
      </dgm:t>
    </dgm:pt>
    <dgm:pt modelId="{6D0FD93B-9C72-401D-9F8F-CCDBEF1DDBC8}" type="pres">
      <dgm:prSet presAssocID="{6CBA5546-F56F-491D-BF94-162D9A964769}" presName="parTrans" presStyleLbl="bgSibTrans2D1" presStyleIdx="2" presStyleCnt="5" custLinFactNeighborX="-67"/>
      <dgm:spPr/>
      <dgm:t>
        <a:bodyPr/>
        <a:lstStyle/>
        <a:p>
          <a:endParaRPr lang="en-US"/>
        </a:p>
      </dgm:t>
    </dgm:pt>
    <dgm:pt modelId="{AD3756BF-94C3-4D2C-8224-0BF40CCC5D4E}" type="pres">
      <dgm:prSet presAssocID="{EFBC2CB6-BAAF-4FEB-977C-D57BB8B43BC6}" presName="node" presStyleLbl="node1" presStyleIdx="2" presStyleCnt="5" custScaleX="184389" custScaleY="136002">
        <dgm:presLayoutVars>
          <dgm:bulletEnabled val="1"/>
        </dgm:presLayoutVars>
      </dgm:prSet>
      <dgm:spPr/>
      <dgm:t>
        <a:bodyPr/>
        <a:lstStyle/>
        <a:p>
          <a:endParaRPr lang="en-US"/>
        </a:p>
      </dgm:t>
    </dgm:pt>
    <dgm:pt modelId="{850788DF-B0B5-4296-BF4E-4F29F1C43949}" type="pres">
      <dgm:prSet presAssocID="{0DE02592-E8B0-4FB4-89DA-68C703D14546}" presName="parTrans" presStyleLbl="bgSibTrans2D1" presStyleIdx="3" presStyleCnt="5" custLinFactNeighborX="-1177"/>
      <dgm:spPr/>
      <dgm:t>
        <a:bodyPr/>
        <a:lstStyle/>
        <a:p>
          <a:endParaRPr lang="en-US"/>
        </a:p>
      </dgm:t>
    </dgm:pt>
    <dgm:pt modelId="{A57992FF-E30E-42B4-9503-CBB401D5267C}" type="pres">
      <dgm:prSet presAssocID="{910B5C43-2C30-4165-8771-EE90E917218E}" presName="node" presStyleLbl="node1" presStyleIdx="3" presStyleCnt="5" custScaleX="152522" custScaleY="92176" custRadScaleRad="98234" custRadScaleInc="19835">
        <dgm:presLayoutVars>
          <dgm:bulletEnabled val="1"/>
        </dgm:presLayoutVars>
      </dgm:prSet>
      <dgm:spPr/>
      <dgm:t>
        <a:bodyPr/>
        <a:lstStyle/>
        <a:p>
          <a:endParaRPr lang="en-US"/>
        </a:p>
      </dgm:t>
    </dgm:pt>
    <dgm:pt modelId="{F28E4DE6-33DB-4BFA-B324-4DD8EFC16E14}" type="pres">
      <dgm:prSet presAssocID="{935E0C92-AB01-4286-BAE0-47871F60DD2E}" presName="parTrans" presStyleLbl="bgSibTrans2D1" presStyleIdx="4" presStyleCnt="5"/>
      <dgm:spPr/>
      <dgm:t>
        <a:bodyPr/>
        <a:lstStyle/>
        <a:p>
          <a:endParaRPr lang="en-US"/>
        </a:p>
      </dgm:t>
    </dgm:pt>
    <dgm:pt modelId="{FC015553-EA68-4CEA-8101-1D63D8926B48}" type="pres">
      <dgm:prSet presAssocID="{7F2C0642-AE46-4150-B8BA-7B1D6DA5A267}" presName="node" presStyleLbl="node1" presStyleIdx="4" presStyleCnt="5" custScaleX="115309" custScaleY="105260" custRadScaleRad="100029" custRadScaleInc="3856">
        <dgm:presLayoutVars>
          <dgm:bulletEnabled val="1"/>
        </dgm:presLayoutVars>
      </dgm:prSet>
      <dgm:spPr/>
      <dgm:t>
        <a:bodyPr/>
        <a:lstStyle/>
        <a:p>
          <a:endParaRPr lang="en-US"/>
        </a:p>
      </dgm:t>
    </dgm:pt>
  </dgm:ptLst>
  <dgm:cxnLst>
    <dgm:cxn modelId="{EC6EB384-DE27-4D61-B08B-B58EB5F34C86}" srcId="{6B1E944C-6178-4F2E-8A01-3204BF06D3BC}" destId="{7F2C0642-AE46-4150-B8BA-7B1D6DA5A267}" srcOrd="4" destOrd="0" parTransId="{935E0C92-AB01-4286-BAE0-47871F60DD2E}" sibTransId="{30BD4E86-A890-4059-94E6-1D08210AB2BA}"/>
    <dgm:cxn modelId="{EBC91E16-F812-4AC4-8B1D-926C28966005}" type="presOf" srcId="{C6EDF2DB-E2FB-4B51-85C5-224973DC8C8D}" destId="{07ECDECC-E193-4437-A506-951CAE71191F}" srcOrd="0" destOrd="0" presId="urn:microsoft.com/office/officeart/2005/8/layout/radial4"/>
    <dgm:cxn modelId="{20809760-F054-43F9-9D8B-823AD02F61C1}" type="presOf" srcId="{7F2C0642-AE46-4150-B8BA-7B1D6DA5A267}" destId="{FC015553-EA68-4CEA-8101-1D63D8926B48}" srcOrd="0" destOrd="0" presId="urn:microsoft.com/office/officeart/2005/8/layout/radial4"/>
    <dgm:cxn modelId="{CEEF3B58-9FD4-483A-9923-06F41082EE65}" type="presOf" srcId="{0DE02592-E8B0-4FB4-89DA-68C703D14546}" destId="{850788DF-B0B5-4296-BF4E-4F29F1C43949}" srcOrd="0" destOrd="0" presId="urn:microsoft.com/office/officeart/2005/8/layout/radial4"/>
    <dgm:cxn modelId="{D0BBF6AE-9189-46C1-A2B3-45CB623C217B}" srcId="{FAE4E2A1-4FA5-418E-83A3-C5C902FD643F}" destId="{6B1E944C-6178-4F2E-8A01-3204BF06D3BC}" srcOrd="0" destOrd="0" parTransId="{F56115A1-46D4-43BB-9CD4-22539A2073F8}" sibTransId="{BEB63A79-B4DF-4282-972C-29A7F4C3B05B}"/>
    <dgm:cxn modelId="{A3EA5C06-B531-4A11-B60D-4B0EF8A5251B}" type="presOf" srcId="{6CBA5546-F56F-491D-BF94-162D9A964769}" destId="{6D0FD93B-9C72-401D-9F8F-CCDBEF1DDBC8}" srcOrd="0" destOrd="0" presId="urn:microsoft.com/office/officeart/2005/8/layout/radial4"/>
    <dgm:cxn modelId="{BF402BFE-141F-44DF-B28F-87BBDB86241D}" type="presOf" srcId="{4C1FD849-74AF-4A10-8A9D-14C61CBB3C26}" destId="{EDB7F8D6-710F-42BA-93F6-A7DB076A8A35}" srcOrd="0" destOrd="0" presId="urn:microsoft.com/office/officeart/2005/8/layout/radial4"/>
    <dgm:cxn modelId="{DAA1FB19-79DC-42A8-8AB9-2D7810D99EF9}" type="presOf" srcId="{910B5C43-2C30-4165-8771-EE90E917218E}" destId="{A57992FF-E30E-42B4-9503-CBB401D5267C}" srcOrd="0" destOrd="0" presId="urn:microsoft.com/office/officeart/2005/8/layout/radial4"/>
    <dgm:cxn modelId="{AA26F959-6463-4FEC-A9BE-CA69B0722FDA}" type="presOf" srcId="{935E0C92-AB01-4286-BAE0-47871F60DD2E}" destId="{F28E4DE6-33DB-4BFA-B324-4DD8EFC16E14}" srcOrd="0" destOrd="0" presId="urn:microsoft.com/office/officeart/2005/8/layout/radial4"/>
    <dgm:cxn modelId="{7B9FDC78-FB73-46A6-8508-03DB16549E32}" type="presOf" srcId="{FAE4E2A1-4FA5-418E-83A3-C5C902FD643F}" destId="{264C4494-7395-4901-8976-65EAB59273A4}" srcOrd="0" destOrd="0" presId="urn:microsoft.com/office/officeart/2005/8/layout/radial4"/>
    <dgm:cxn modelId="{6972CE30-6701-4B12-8C79-09FEEF883892}" type="presOf" srcId="{EFBC2CB6-BAAF-4FEB-977C-D57BB8B43BC6}" destId="{AD3756BF-94C3-4D2C-8224-0BF40CCC5D4E}" srcOrd="0" destOrd="0" presId="urn:microsoft.com/office/officeart/2005/8/layout/radial4"/>
    <dgm:cxn modelId="{5ED330A2-F9CC-42FC-8D1B-68BBA5F5DB05}" srcId="{6B1E944C-6178-4F2E-8A01-3204BF06D3BC}" destId="{910B5C43-2C30-4165-8771-EE90E917218E}" srcOrd="3" destOrd="0" parTransId="{0DE02592-E8B0-4FB4-89DA-68C703D14546}" sibTransId="{408F40F4-AF45-4DAC-B1F6-E6376F4605BE}"/>
    <dgm:cxn modelId="{0057F9DF-110D-437B-A077-660B2EE855CA}" type="presOf" srcId="{6B1E944C-6178-4F2E-8A01-3204BF06D3BC}" destId="{DC042085-3F4C-43F8-B33A-D7B9E234764C}" srcOrd="0" destOrd="0" presId="urn:microsoft.com/office/officeart/2005/8/layout/radial4"/>
    <dgm:cxn modelId="{02980F1D-47F2-429B-83CA-504F82276620}" type="presOf" srcId="{102F42BE-373A-4CD8-8EB6-6C4665BBCD0E}" destId="{FD5D08B1-818F-4D5A-830E-44981C14D9DC}" srcOrd="0" destOrd="0" presId="urn:microsoft.com/office/officeart/2005/8/layout/radial4"/>
    <dgm:cxn modelId="{2FFDB695-CEFB-47B1-8AF0-D3B08A33300C}" type="presOf" srcId="{BFD65981-F88B-46B2-953F-88F697F9C2B7}" destId="{CD7CEDA0-2D68-4A80-A581-EC4F2C736203}" srcOrd="0" destOrd="0" presId="urn:microsoft.com/office/officeart/2005/8/layout/radial4"/>
    <dgm:cxn modelId="{5873BC60-ED91-4860-80C4-2772D8367926}" srcId="{6B1E944C-6178-4F2E-8A01-3204BF06D3BC}" destId="{102F42BE-373A-4CD8-8EB6-6C4665BBCD0E}" srcOrd="0" destOrd="0" parTransId="{4C1FD849-74AF-4A10-8A9D-14C61CBB3C26}" sibTransId="{3BD5188D-FA97-4BC7-A756-21E54F434366}"/>
    <dgm:cxn modelId="{BD1D62FE-C5E5-4B41-9297-78F49223753F}" srcId="{6B1E944C-6178-4F2E-8A01-3204BF06D3BC}" destId="{EFBC2CB6-BAAF-4FEB-977C-D57BB8B43BC6}" srcOrd="2" destOrd="0" parTransId="{6CBA5546-F56F-491D-BF94-162D9A964769}" sibTransId="{71FED53E-B775-4124-9532-ABA70762910A}"/>
    <dgm:cxn modelId="{99216E94-DFB8-493A-A2A6-51A9D43C802B}" srcId="{6B1E944C-6178-4F2E-8A01-3204BF06D3BC}" destId="{C6EDF2DB-E2FB-4B51-85C5-224973DC8C8D}" srcOrd="1" destOrd="0" parTransId="{BFD65981-F88B-46B2-953F-88F697F9C2B7}" sibTransId="{36B3BCB5-B408-4338-BE9F-56AD1CE87DD4}"/>
    <dgm:cxn modelId="{5DE59E30-3B67-46B5-B9D3-7AFA16613500}" type="presParOf" srcId="{264C4494-7395-4901-8976-65EAB59273A4}" destId="{DC042085-3F4C-43F8-B33A-D7B9E234764C}" srcOrd="0" destOrd="0" presId="urn:microsoft.com/office/officeart/2005/8/layout/radial4"/>
    <dgm:cxn modelId="{DCAFFA00-22A7-4881-972F-C82EA05EC2DA}" type="presParOf" srcId="{264C4494-7395-4901-8976-65EAB59273A4}" destId="{EDB7F8D6-710F-42BA-93F6-A7DB076A8A35}" srcOrd="1" destOrd="0" presId="urn:microsoft.com/office/officeart/2005/8/layout/radial4"/>
    <dgm:cxn modelId="{323ED085-DE32-4621-814B-8E3D318E6555}" type="presParOf" srcId="{264C4494-7395-4901-8976-65EAB59273A4}" destId="{FD5D08B1-818F-4D5A-830E-44981C14D9DC}" srcOrd="2" destOrd="0" presId="urn:microsoft.com/office/officeart/2005/8/layout/radial4"/>
    <dgm:cxn modelId="{897BAB65-F632-49D1-8B09-593D8768E133}" type="presParOf" srcId="{264C4494-7395-4901-8976-65EAB59273A4}" destId="{CD7CEDA0-2D68-4A80-A581-EC4F2C736203}" srcOrd="3" destOrd="0" presId="urn:microsoft.com/office/officeart/2005/8/layout/radial4"/>
    <dgm:cxn modelId="{201F32B9-5CDF-4357-A697-D4772FA42AD4}" type="presParOf" srcId="{264C4494-7395-4901-8976-65EAB59273A4}" destId="{07ECDECC-E193-4437-A506-951CAE71191F}" srcOrd="4" destOrd="0" presId="urn:microsoft.com/office/officeart/2005/8/layout/radial4"/>
    <dgm:cxn modelId="{39AC7E80-F511-4332-A917-1305732C39C2}" type="presParOf" srcId="{264C4494-7395-4901-8976-65EAB59273A4}" destId="{6D0FD93B-9C72-401D-9F8F-CCDBEF1DDBC8}" srcOrd="5" destOrd="0" presId="urn:microsoft.com/office/officeart/2005/8/layout/radial4"/>
    <dgm:cxn modelId="{2A08F5FE-E59A-4AEA-A2CD-346D9E0D35BD}" type="presParOf" srcId="{264C4494-7395-4901-8976-65EAB59273A4}" destId="{AD3756BF-94C3-4D2C-8224-0BF40CCC5D4E}" srcOrd="6" destOrd="0" presId="urn:microsoft.com/office/officeart/2005/8/layout/radial4"/>
    <dgm:cxn modelId="{DCAA9A69-264F-48A6-84BD-F4B598986A5B}" type="presParOf" srcId="{264C4494-7395-4901-8976-65EAB59273A4}" destId="{850788DF-B0B5-4296-BF4E-4F29F1C43949}" srcOrd="7" destOrd="0" presId="urn:microsoft.com/office/officeart/2005/8/layout/radial4"/>
    <dgm:cxn modelId="{4B0F7324-B07B-47B5-9239-F4E256E5E6C5}" type="presParOf" srcId="{264C4494-7395-4901-8976-65EAB59273A4}" destId="{A57992FF-E30E-42B4-9503-CBB401D5267C}" srcOrd="8" destOrd="0" presId="urn:microsoft.com/office/officeart/2005/8/layout/radial4"/>
    <dgm:cxn modelId="{94645CCE-1BBF-4176-928C-2AC8EB633A47}" type="presParOf" srcId="{264C4494-7395-4901-8976-65EAB59273A4}" destId="{F28E4DE6-33DB-4BFA-B324-4DD8EFC16E14}" srcOrd="9" destOrd="0" presId="urn:microsoft.com/office/officeart/2005/8/layout/radial4"/>
    <dgm:cxn modelId="{D8649CD8-560C-44DA-BBE7-314E205E0289}" type="presParOf" srcId="{264C4494-7395-4901-8976-65EAB59273A4}" destId="{FC015553-EA68-4CEA-8101-1D63D8926B48}"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a:t>Gouvernement</a:t>
          </a:r>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a:t>G-Cloud Operations &amp; </a:t>
          </a:r>
          <a:r>
            <a:rPr lang="fr-BE" sz="1600" noProof="0"/>
            <a:t>Programme </a:t>
          </a:r>
          <a:r>
            <a:rPr lang="fr-BE" sz="1600"/>
            <a:t>Board</a:t>
          </a:r>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a:solidFill>
          <a:srgbClr val="3E6E5A"/>
        </a:solidFill>
        <a:ln>
          <a:solidFill>
            <a:srgbClr val="3E6E5A"/>
          </a:solidFill>
        </a:ln>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BE" sz="160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a:solidFill>
          <a:srgbClr val="3E6E5A"/>
        </a:solidFill>
        <a:ln>
          <a:solidFill>
            <a:srgbClr val="3E6E5A"/>
          </a:solidFill>
        </a:ln>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SPF/</a:t>
          </a:r>
          <a:r>
            <a:rPr lang="fr-BE" dirty="0"/>
            <a:t>SPP</a:t>
          </a:r>
          <a:br>
            <a:rPr lang="fr-BE" dirty="0"/>
          </a:br>
          <a:r>
            <a:rPr lang="fr-BE" sz="1600" dirty="0"/>
            <a:t>(SPF </a:t>
          </a:r>
          <a:r>
            <a:rPr lang="fr-BE" sz="1600" dirty="0" smtClean="0"/>
            <a:t>horizontaux, </a:t>
          </a:r>
          <a:r>
            <a:rPr lang="fr-BE" sz="1600" dirty="0"/>
            <a:t>SPF FIN, </a:t>
          </a:r>
          <a:r>
            <a:rPr lang="fr-BE" sz="1600" dirty="0" err="1"/>
            <a:t>Belnet</a:t>
          </a:r>
          <a:r>
            <a:rPr lang="fr-BE" sz="1600" dirty="0"/>
            <a:t>, …)</a:t>
          </a:r>
        </a:p>
      </dgm:t>
    </dgm:pt>
    <dgm:pt modelId="{8EAB2EAF-293E-4BF8-B15C-04C4020C711D}" type="parTrans" cxnId="{BA1711C6-F7C1-47B3-85DA-41D052D91703}">
      <dgm:prSet/>
      <dgm:spPr>
        <a:solidFill>
          <a:srgbClr val="3E6E5A"/>
        </a:solidFill>
        <a:ln>
          <a:solidFill>
            <a:srgbClr val="3E6E5A"/>
          </a:solidFill>
        </a:ln>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IPSS/OIP (BCSS, ...)</a:t>
          </a:r>
        </a:p>
      </dgm:t>
    </dgm:pt>
    <dgm:pt modelId="{B7D6A699-EE8D-44A7-B75B-34C841BCA3B8}" type="parTrans" cxnId="{74C09B2B-C49D-443D-A64B-6E9EC157AC05}">
      <dgm:prSet/>
      <dgm:spPr>
        <a:solidFill>
          <a:srgbClr val="3E6E5A"/>
        </a:solidFill>
        <a:ln>
          <a:solidFill>
            <a:srgbClr val="3E6E5A"/>
          </a:solidFill>
        </a:ln>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Association de SPF/SPP/OIP</a:t>
          </a:r>
        </a:p>
      </dgm:t>
    </dgm:pt>
    <dgm:pt modelId="{E3046455-3174-4E7D-81DB-C305D1125A45}" type="parTrans" cxnId="{85970516-D158-4413-97AC-8933BFF15FBD}">
      <dgm:prSet/>
      <dgm:spPr>
        <a:ln>
          <a:solidFill>
            <a:srgbClr val="087670"/>
          </a:solidFill>
        </a:ln>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3E6E5A"/>
        </a:solidFill>
        <a:ln>
          <a:solidFill>
            <a:srgbClr val="3E6E5A"/>
          </a:solidFill>
        </a:ln>
        <a:effectLst/>
      </dgm:spPr>
      <dgm:t>
        <a:bodyPr/>
        <a:lstStyle/>
        <a:p>
          <a:r>
            <a:rPr lang="fr-BE" sz="1600" dirty="0"/>
            <a:t>Firmes TIC privées sous la direction SPF/IPSS/... </a:t>
          </a:r>
        </a:p>
      </dgm:t>
    </dgm:pt>
    <dgm:pt modelId="{F7CFAA3F-3ECE-4546-92EE-B235278F1C15}" type="parTrans" cxnId="{11453AD5-D6AE-4645-90E2-52428AD3390E}">
      <dgm:prSet/>
      <dgm:spPr>
        <a:solidFill>
          <a:srgbClr val="3E6E5A"/>
        </a:solidFill>
        <a:ln>
          <a:solidFill>
            <a:srgbClr val="3E6E5A"/>
          </a:solidFill>
        </a:ln>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ScaleX="131673" custLinFactNeighborX="3646" custLinFactNeighborY="4679"/>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4292" custLinFactNeighborY="6652"/>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2512" custLinFactNeighborY="6652"/>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1512" custLinFactNeighborY="4679"/>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8AB6AD8B-C0D2-4F27-8081-5A49D6D315ED}" type="presOf" srcId="{F7CFAA3F-3ECE-4546-92EE-B235278F1C15}" destId="{CB131D3F-5060-48D1-BCD5-E503DCC482AE}" srcOrd="0" destOrd="0" presId="urn:microsoft.com/office/officeart/2005/8/layout/hierarchy6"/>
    <dgm:cxn modelId="{661B8171-4B14-43EE-9738-7C3F453AE5D8}" type="presOf" srcId="{5F2AE96D-6AA0-4924-A53B-2425DDED6264}" destId="{DA09A7DB-7503-4C8C-93E2-88A6921B7EEA}" srcOrd="0" destOrd="0" presId="urn:microsoft.com/office/officeart/2005/8/layout/hierarchy6"/>
    <dgm:cxn modelId="{FB5B4D76-4251-4477-9D52-E9F12C4EF62A}" type="presOf" srcId="{B7D6A699-EE8D-44A7-B75B-34C841BCA3B8}" destId="{16DB20CB-D959-404A-86D4-DBD9F03D41C8}" srcOrd="0" destOrd="0" presId="urn:microsoft.com/office/officeart/2005/8/layout/hierarchy6"/>
    <dgm:cxn modelId="{D662A566-EB00-4344-9D6F-E9A89515D970}" type="presOf" srcId="{A317CABF-C4D3-4E46-8CB2-F1BF8C0DDA94}" destId="{604BF32C-DEF7-4466-8382-C91F28728D50}"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85970516-D158-4413-97AC-8933BFF15FBD}" srcId="{38B411DE-4B5E-4B7B-8930-D6C1F48E34F0}" destId="{5F2AE96D-6AA0-4924-A53B-2425DDED6264}" srcOrd="2" destOrd="0" parTransId="{E3046455-3174-4E7D-81DB-C305D1125A45}" sibTransId="{02032209-A947-4267-B9BC-2023FE66DEF3}"/>
    <dgm:cxn modelId="{18CE4709-2BFB-4043-A4E8-C053DEB288B7}" type="presOf" srcId="{F430EE30-5580-4F71-8518-C178E57E206D}" destId="{69F70529-B724-4F85-8AAE-BA0FB5B39E22}" srcOrd="0" destOrd="0" presId="urn:microsoft.com/office/officeart/2005/8/layout/hierarchy6"/>
    <dgm:cxn modelId="{CEEA9123-C1C4-44E8-94C5-7717A923105B}" type="presOf" srcId="{E3046455-3174-4E7D-81DB-C305D1125A45}" destId="{040AE0B6-74FA-4EA9-BB98-39A17B3C414B}" srcOrd="0" destOrd="0" presId="urn:microsoft.com/office/officeart/2005/8/layout/hierarchy6"/>
    <dgm:cxn modelId="{C35159CB-02BC-40B3-8611-5A1397BDFB4C}" type="presOf" srcId="{D5877657-DD1C-4DF1-9C8B-74C149441555}" destId="{ED81BA74-ED83-4275-917A-DA21C4B264F1}" srcOrd="0" destOrd="0" presId="urn:microsoft.com/office/officeart/2005/8/layout/hierarchy6"/>
    <dgm:cxn modelId="{403FFC41-75C8-4250-B797-558E2448BBE5}" type="presOf" srcId="{38B411DE-4B5E-4B7B-8930-D6C1F48E34F0}" destId="{1719D184-4BDA-4438-BCFC-3C8F0189EFDE}" srcOrd="0" destOrd="0" presId="urn:microsoft.com/office/officeart/2005/8/layout/hierarchy6"/>
    <dgm:cxn modelId="{CD251B0C-33A5-49A8-B20E-DAAEA502CA52}" type="presOf" srcId="{AF21F6B1-F4B5-49AB-AA90-887358530BF3}" destId="{FC62007E-0289-41CD-808B-B2867874EBE1}"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8172E3DD-15EF-49DD-BD74-87E7CCA52130}" srcId="{A317CABF-C4D3-4E46-8CB2-F1BF8C0DDA94}" destId="{96D8B4D9-92FF-4D1C-8111-B74FCEAD93D0}" srcOrd="0" destOrd="0" parTransId="{87D37558-7AA3-40EE-897D-AC94FFD5C4C6}" sibTransId="{F7F5AE2F-164C-4CBD-B1F1-34D03D93B765}"/>
    <dgm:cxn modelId="{C12819EF-AE26-4267-933A-E40223B8A5CC}" srcId="{AF21F6B1-F4B5-49AB-AA90-887358530BF3}" destId="{38B411DE-4B5E-4B7B-8930-D6C1F48E34F0}" srcOrd="0" destOrd="0" parTransId="{8931F1E0-7628-4BEB-84A4-BC1CEF98712D}" sibTransId="{40032254-4C80-4E86-82B3-8A87108DAC90}"/>
    <dgm:cxn modelId="{4C94F81A-830B-4260-B875-4AA6C36F37B5}" type="presOf" srcId="{8EAB2EAF-293E-4BF8-B15C-04C4020C711D}" destId="{10FA042D-5615-4BF9-958C-81FFB5A6DD35}" srcOrd="0" destOrd="0" presId="urn:microsoft.com/office/officeart/2005/8/layout/hierarchy6"/>
    <dgm:cxn modelId="{6CFB7D1B-F38E-435B-97F7-B1204B9F89EE}" type="presOf" srcId="{10BCECCC-3286-41B1-BE04-C771606F7820}" destId="{0C15A292-2059-4B9C-9C47-E66478AFF3EC}" srcOrd="0" destOrd="0" presId="urn:microsoft.com/office/officeart/2005/8/layout/hierarchy6"/>
    <dgm:cxn modelId="{D0F58BF6-B7A9-40E0-8011-88DC374B2961}" type="presOf" srcId="{96D8B4D9-92FF-4D1C-8111-B74FCEAD93D0}" destId="{EFBDBDBB-F016-42CB-9185-D17AE18730A2}" srcOrd="0" destOrd="0" presId="urn:microsoft.com/office/officeart/2005/8/layout/hierarchy6"/>
    <dgm:cxn modelId="{3EE10BDD-3ED3-4D1F-B35D-71DF5865EC40}" type="presOf" srcId="{36C890F9-09F1-4E78-8C45-63FE13A49FCE}" destId="{E753885E-5E29-4AA1-97C6-E523B79A20E0}"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C58CAF52-7286-4911-BDE0-4E79F0EA6E40}" type="presOf" srcId="{8931F1E0-7628-4BEB-84A4-BC1CEF98712D}" destId="{2ABDDC3B-0E3F-4094-B2A0-81DDA2235859}" srcOrd="0" destOrd="0" presId="urn:microsoft.com/office/officeart/2005/8/layout/hierarchy6"/>
    <dgm:cxn modelId="{81B1A553-88FE-47E3-AD77-DDA852B0263D}" type="presParOf" srcId="{604BF32C-DEF7-4466-8382-C91F28728D50}" destId="{289A5DB4-DE7B-434B-BADD-FD6629BAE3DF}" srcOrd="0" destOrd="0" presId="urn:microsoft.com/office/officeart/2005/8/layout/hierarchy6"/>
    <dgm:cxn modelId="{F07CC29B-0D17-490A-968A-84561E6C1C57}" type="presParOf" srcId="{289A5DB4-DE7B-434B-BADD-FD6629BAE3DF}" destId="{AACED06D-AD31-47F4-8948-873838845214}" srcOrd="0" destOrd="0" presId="urn:microsoft.com/office/officeart/2005/8/layout/hierarchy6"/>
    <dgm:cxn modelId="{B2ABC88C-165A-4D42-AE93-0DB3BFA118AC}" type="presParOf" srcId="{AACED06D-AD31-47F4-8948-873838845214}" destId="{A84C74B8-D5F8-4C63-B6AE-C740EC012BCD}" srcOrd="0" destOrd="0" presId="urn:microsoft.com/office/officeart/2005/8/layout/hierarchy6"/>
    <dgm:cxn modelId="{47BFD510-1A44-4DE5-88AE-455F76991938}" type="presParOf" srcId="{A84C74B8-D5F8-4C63-B6AE-C740EC012BCD}" destId="{EFBDBDBB-F016-42CB-9185-D17AE18730A2}" srcOrd="0" destOrd="0" presId="urn:microsoft.com/office/officeart/2005/8/layout/hierarchy6"/>
    <dgm:cxn modelId="{9DE39FDA-0352-409D-9E8A-F9C74F7CBB72}" type="presParOf" srcId="{A84C74B8-D5F8-4C63-B6AE-C740EC012BCD}" destId="{87C704E9-22F4-4374-96C3-69F5CAD1DB1C}" srcOrd="1" destOrd="0" presId="urn:microsoft.com/office/officeart/2005/8/layout/hierarchy6"/>
    <dgm:cxn modelId="{26273EC1-BE27-4CCE-BC8A-F3254A2D8BFD}" type="presParOf" srcId="{87C704E9-22F4-4374-96C3-69F5CAD1DB1C}" destId="{E753885E-5E29-4AA1-97C6-E523B79A20E0}" srcOrd="0" destOrd="0" presId="urn:microsoft.com/office/officeart/2005/8/layout/hierarchy6"/>
    <dgm:cxn modelId="{9E69BB51-28A9-45F9-B9BF-3A7490B7B110}" type="presParOf" srcId="{87C704E9-22F4-4374-96C3-69F5CAD1DB1C}" destId="{F199B688-71AA-46D0-8335-ADF92C47C0DE}" srcOrd="1" destOrd="0" presId="urn:microsoft.com/office/officeart/2005/8/layout/hierarchy6"/>
    <dgm:cxn modelId="{2DDB9606-1467-4FC2-9813-6246B59FD9E1}" type="presParOf" srcId="{F199B688-71AA-46D0-8335-ADF92C47C0DE}" destId="{FC62007E-0289-41CD-808B-B2867874EBE1}" srcOrd="0" destOrd="0" presId="urn:microsoft.com/office/officeart/2005/8/layout/hierarchy6"/>
    <dgm:cxn modelId="{060D3342-287D-445C-8478-A7D2A0EC7C29}" type="presParOf" srcId="{F199B688-71AA-46D0-8335-ADF92C47C0DE}" destId="{17BB4D9A-058A-49FF-9C88-03AE3DFD27D8}" srcOrd="1" destOrd="0" presId="urn:microsoft.com/office/officeart/2005/8/layout/hierarchy6"/>
    <dgm:cxn modelId="{B070B42B-1525-47F3-B056-2D516DF3A670}" type="presParOf" srcId="{17BB4D9A-058A-49FF-9C88-03AE3DFD27D8}" destId="{2ABDDC3B-0E3F-4094-B2A0-81DDA2235859}" srcOrd="0" destOrd="0" presId="urn:microsoft.com/office/officeart/2005/8/layout/hierarchy6"/>
    <dgm:cxn modelId="{51674877-4985-438D-ADC6-58ED8503BBB1}" type="presParOf" srcId="{17BB4D9A-058A-49FF-9C88-03AE3DFD27D8}" destId="{46DB721C-FC66-4A6D-B0C7-4838A570E708}" srcOrd="1" destOrd="0" presId="urn:microsoft.com/office/officeart/2005/8/layout/hierarchy6"/>
    <dgm:cxn modelId="{86F0C913-34F7-4BE8-9FFD-62BC772088F1}" type="presParOf" srcId="{46DB721C-FC66-4A6D-B0C7-4838A570E708}" destId="{1719D184-4BDA-4438-BCFC-3C8F0189EFDE}" srcOrd="0" destOrd="0" presId="urn:microsoft.com/office/officeart/2005/8/layout/hierarchy6"/>
    <dgm:cxn modelId="{2AF0E01F-997B-4C0B-B3BA-78F1F6B258A5}" type="presParOf" srcId="{46DB721C-FC66-4A6D-B0C7-4838A570E708}" destId="{87D81BB3-A358-4DD2-BFA3-25700280D231}" srcOrd="1" destOrd="0" presId="urn:microsoft.com/office/officeart/2005/8/layout/hierarchy6"/>
    <dgm:cxn modelId="{E12557BC-339C-430E-9F28-D9B97542A662}" type="presParOf" srcId="{87D81BB3-A358-4DD2-BFA3-25700280D231}" destId="{10FA042D-5615-4BF9-958C-81FFB5A6DD35}" srcOrd="0" destOrd="0" presId="urn:microsoft.com/office/officeart/2005/8/layout/hierarchy6"/>
    <dgm:cxn modelId="{8214B216-8796-44F0-9F13-A8A632FACDDE}" type="presParOf" srcId="{87D81BB3-A358-4DD2-BFA3-25700280D231}" destId="{68128852-1A94-46BF-986E-52DDA8CBD552}" srcOrd="1" destOrd="0" presId="urn:microsoft.com/office/officeart/2005/8/layout/hierarchy6"/>
    <dgm:cxn modelId="{44B5DFB2-E54F-4B10-9BBB-7B64E429B543}" type="presParOf" srcId="{68128852-1A94-46BF-986E-52DDA8CBD552}" destId="{69F70529-B724-4F85-8AAE-BA0FB5B39E22}" srcOrd="0" destOrd="0" presId="urn:microsoft.com/office/officeart/2005/8/layout/hierarchy6"/>
    <dgm:cxn modelId="{9F68327E-CCAF-4BC0-ADBB-A519A24AB08B}" type="presParOf" srcId="{68128852-1A94-46BF-986E-52DDA8CBD552}" destId="{A5AB88D3-5F22-4E42-8A3C-08F45849A1CF}" srcOrd="1" destOrd="0" presId="urn:microsoft.com/office/officeart/2005/8/layout/hierarchy6"/>
    <dgm:cxn modelId="{75F9A9ED-8C8D-4B8D-A862-E6F0AB1B1449}" type="presParOf" srcId="{87D81BB3-A358-4DD2-BFA3-25700280D231}" destId="{16DB20CB-D959-404A-86D4-DBD9F03D41C8}" srcOrd="2" destOrd="0" presId="urn:microsoft.com/office/officeart/2005/8/layout/hierarchy6"/>
    <dgm:cxn modelId="{EBAEB50F-C43B-46C3-9E1C-63D5F8BEBD03}" type="presParOf" srcId="{87D81BB3-A358-4DD2-BFA3-25700280D231}" destId="{5479D8CD-E0C4-4DF4-965C-69F44E106FAB}" srcOrd="3" destOrd="0" presId="urn:microsoft.com/office/officeart/2005/8/layout/hierarchy6"/>
    <dgm:cxn modelId="{1DA2F58A-E022-43D3-8C9F-E140015F4E0C}" type="presParOf" srcId="{5479D8CD-E0C4-4DF4-965C-69F44E106FAB}" destId="{0C15A292-2059-4B9C-9C47-E66478AFF3EC}" srcOrd="0" destOrd="0" presId="urn:microsoft.com/office/officeart/2005/8/layout/hierarchy6"/>
    <dgm:cxn modelId="{C6AB0B49-B61F-4312-BECF-04F5E8BFD5FA}" type="presParOf" srcId="{5479D8CD-E0C4-4DF4-965C-69F44E106FAB}" destId="{831469DF-BC44-4131-848A-A8B29B0AA5C7}" srcOrd="1" destOrd="0" presId="urn:microsoft.com/office/officeart/2005/8/layout/hierarchy6"/>
    <dgm:cxn modelId="{84209D5F-E56A-40E5-8079-571402A7D16E}" type="presParOf" srcId="{87D81BB3-A358-4DD2-BFA3-25700280D231}" destId="{040AE0B6-74FA-4EA9-BB98-39A17B3C414B}" srcOrd="4" destOrd="0" presId="urn:microsoft.com/office/officeart/2005/8/layout/hierarchy6"/>
    <dgm:cxn modelId="{D72D848F-461A-4F04-88E6-B2F112C8FC50}" type="presParOf" srcId="{87D81BB3-A358-4DD2-BFA3-25700280D231}" destId="{19A1C920-E555-45AD-AC9F-346DBA47834F}" srcOrd="5" destOrd="0" presId="urn:microsoft.com/office/officeart/2005/8/layout/hierarchy6"/>
    <dgm:cxn modelId="{61B10A7B-CF81-4037-A2B9-95370AEC0F4F}" type="presParOf" srcId="{19A1C920-E555-45AD-AC9F-346DBA47834F}" destId="{DA09A7DB-7503-4C8C-93E2-88A6921B7EEA}" srcOrd="0" destOrd="0" presId="urn:microsoft.com/office/officeart/2005/8/layout/hierarchy6"/>
    <dgm:cxn modelId="{AECE7D75-F612-4754-833B-3FC54A4DD899}" type="presParOf" srcId="{19A1C920-E555-45AD-AC9F-346DBA47834F}" destId="{9D9C7E91-4374-4874-9F63-A9226241D523}" srcOrd="1" destOrd="0" presId="urn:microsoft.com/office/officeart/2005/8/layout/hierarchy6"/>
    <dgm:cxn modelId="{D2DCADDD-4BA5-4A63-8D8D-20418DA8AB39}" type="presParOf" srcId="{87D81BB3-A358-4DD2-BFA3-25700280D231}" destId="{CB131D3F-5060-48D1-BCD5-E503DCC482AE}" srcOrd="6" destOrd="0" presId="urn:microsoft.com/office/officeart/2005/8/layout/hierarchy6"/>
    <dgm:cxn modelId="{C3DF487B-9599-4B3C-AA07-695D48C5CC07}" type="presParOf" srcId="{87D81BB3-A358-4DD2-BFA3-25700280D231}" destId="{7137467F-8AC4-4131-97C6-D48AA837876B}" srcOrd="7" destOrd="0" presId="urn:microsoft.com/office/officeart/2005/8/layout/hierarchy6"/>
    <dgm:cxn modelId="{33AD1418-12E9-4B1C-83B6-955F7BD14E33}" type="presParOf" srcId="{7137467F-8AC4-4131-97C6-D48AA837876B}" destId="{ED81BA74-ED83-4275-917A-DA21C4B264F1}" srcOrd="0" destOrd="0" presId="urn:microsoft.com/office/officeart/2005/8/layout/hierarchy6"/>
    <dgm:cxn modelId="{B48BB1F9-E928-4D58-82CC-0EC5C6AAAF30}" type="presParOf" srcId="{7137467F-8AC4-4131-97C6-D48AA837876B}" destId="{64C9E638-BE39-4BE4-AE91-D70D6DD27F39}" srcOrd="1" destOrd="0" presId="urn:microsoft.com/office/officeart/2005/8/layout/hierarchy6"/>
    <dgm:cxn modelId="{895AFA9C-6EDD-40FE-9BFF-F9519804FC75}"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2913833" y="2761913"/>
          <a:ext cx="1982796" cy="1982796"/>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r-BE" sz="3200" kern="1200"/>
            <a:t>CoBRHA </a:t>
          </a:r>
        </a:p>
      </dsp:txBody>
      <dsp:txXfrm>
        <a:off x="3204207" y="3052287"/>
        <a:ext cx="1402048" cy="1402048"/>
      </dsp:txXfrm>
    </dsp:sp>
    <dsp:sp modelId="{EDB7F8D6-710F-42BA-93F6-A7DB076A8A35}">
      <dsp:nvSpPr>
        <dsp:cNvPr id="0" name=""/>
        <dsp:cNvSpPr/>
      </dsp:nvSpPr>
      <dsp:spPr>
        <a:xfrm rot="10800000">
          <a:off x="995221" y="3470762"/>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402253" y="2761385"/>
          <a:ext cx="2794950" cy="1983852"/>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a:t>Fichier des prestataires de soins </a:t>
          </a:r>
        </a:p>
      </dsp:txBody>
      <dsp:txXfrm>
        <a:off x="-344148" y="2819490"/>
        <a:ext cx="2678740" cy="1867642"/>
      </dsp:txXfrm>
    </dsp:sp>
    <dsp:sp modelId="{CD7CEDA0-2D68-4A80-A581-EC4F2C736203}">
      <dsp:nvSpPr>
        <dsp:cNvPr id="0" name=""/>
        <dsp:cNvSpPr/>
      </dsp:nvSpPr>
      <dsp:spPr>
        <a:xfrm rot="13413361">
          <a:off x="1405919" y="2030351"/>
          <a:ext cx="1968809"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608095"/>
          <a:ext cx="3353850" cy="205297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BE" sz="1800" kern="1200" dirty="0"/>
            <a:t>Cadastre des </a:t>
          </a:r>
          <a:endParaRPr lang="fr-BE" sz="1800" kern="1200" dirty="0" smtClean="0"/>
        </a:p>
        <a:p>
          <a:pPr lvl="0" algn="ctr" defTabSz="800100">
            <a:lnSpc>
              <a:spcPct val="90000"/>
            </a:lnSpc>
            <a:spcBef>
              <a:spcPct val="0"/>
            </a:spcBef>
            <a:spcAft>
              <a:spcPct val="35000"/>
            </a:spcAft>
          </a:pPr>
          <a:r>
            <a:rPr lang="fr-BE" sz="1800" kern="1200" dirty="0" smtClean="0"/>
            <a:t>professions de </a:t>
          </a:r>
          <a:r>
            <a:rPr lang="fr-BE" sz="1800" kern="1200" dirty="0"/>
            <a:t>santé</a:t>
          </a:r>
        </a:p>
      </dsp:txBody>
      <dsp:txXfrm>
        <a:off x="60130" y="668225"/>
        <a:ext cx="3233590" cy="1932714"/>
      </dsp:txXfrm>
    </dsp:sp>
    <dsp:sp modelId="{6D0FD93B-9C72-401D-9F8F-CCDBEF1DDBC8}">
      <dsp:nvSpPr>
        <dsp:cNvPr id="0" name=""/>
        <dsp:cNvSpPr/>
      </dsp:nvSpPr>
      <dsp:spPr>
        <a:xfrm rot="16200000">
          <a:off x="2997472" y="1467297"/>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615755" y="31279"/>
          <a:ext cx="2578952" cy="1624043"/>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a:t>Régions</a:t>
          </a:r>
        </a:p>
      </dsp:txBody>
      <dsp:txXfrm>
        <a:off x="2663322" y="78846"/>
        <a:ext cx="2483818" cy="1528909"/>
      </dsp:txXfrm>
    </dsp:sp>
    <dsp:sp modelId="{850788DF-B0B5-4296-BF4E-4F29F1C43949}">
      <dsp:nvSpPr>
        <dsp:cNvPr id="0" name=""/>
        <dsp:cNvSpPr/>
      </dsp:nvSpPr>
      <dsp:spPr>
        <a:xfrm rot="18850818">
          <a:off x="4314429" y="1841007"/>
          <a:ext cx="2295132"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872683" y="263836"/>
          <a:ext cx="2832172" cy="2073484"/>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BE" sz="1600" kern="1200"/>
            <a:t>Enregistrement des officines pharmaceutiques ouvertes au public et de leur pharmacien titulaire</a:t>
          </a:r>
        </a:p>
      </dsp:txBody>
      <dsp:txXfrm>
        <a:off x="4933413" y="324566"/>
        <a:ext cx="2710712" cy="1952024"/>
      </dsp:txXfrm>
    </dsp:sp>
    <dsp:sp modelId="{6D9B7845-95FA-447C-B27B-612612C663AD}">
      <dsp:nvSpPr>
        <dsp:cNvPr id="0" name=""/>
        <dsp:cNvSpPr/>
      </dsp:nvSpPr>
      <dsp:spPr>
        <a:xfrm>
          <a:off x="4914672" y="3470762"/>
          <a:ext cx="1813087" cy="565097"/>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5489EBB2-4D64-48CC-8131-2E8ED09A7265}">
      <dsp:nvSpPr>
        <dsp:cNvPr id="0" name=""/>
        <dsp:cNvSpPr/>
      </dsp:nvSpPr>
      <dsp:spPr>
        <a:xfrm>
          <a:off x="5523373" y="2641358"/>
          <a:ext cx="2583736" cy="2223905"/>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a:t>Banque Carrefour des entreprises</a:t>
          </a:r>
        </a:p>
      </dsp:txBody>
      <dsp:txXfrm>
        <a:off x="5588509" y="2706494"/>
        <a:ext cx="2453464" cy="209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42085-3F4C-43F8-B33A-D7B9E234764C}">
      <dsp:nvSpPr>
        <dsp:cNvPr id="0" name=""/>
        <dsp:cNvSpPr/>
      </dsp:nvSpPr>
      <dsp:spPr>
        <a:xfrm>
          <a:off x="3063420" y="3045530"/>
          <a:ext cx="2019858" cy="2019858"/>
        </a:xfrm>
        <a:prstGeom prst="ellipse">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fr-BE" sz="5600" kern="1200"/>
            <a:t>SAM </a:t>
          </a:r>
        </a:p>
      </dsp:txBody>
      <dsp:txXfrm>
        <a:off x="3359221" y="3341331"/>
        <a:ext cx="1428256" cy="1428256"/>
      </dsp:txXfrm>
    </dsp:sp>
    <dsp:sp modelId="{EDB7F8D6-710F-42BA-93F6-A7DB076A8A35}">
      <dsp:nvSpPr>
        <dsp:cNvPr id="0" name=""/>
        <dsp:cNvSpPr/>
      </dsp:nvSpPr>
      <dsp:spPr>
        <a:xfrm rot="10845480">
          <a:off x="1108866" y="3740628"/>
          <a:ext cx="1847222"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D5D08B1-818F-4D5A-830E-44981C14D9DC}">
      <dsp:nvSpPr>
        <dsp:cNvPr id="0" name=""/>
        <dsp:cNvSpPr/>
      </dsp:nvSpPr>
      <dsp:spPr>
        <a:xfrm>
          <a:off x="-295192" y="3431554"/>
          <a:ext cx="2808278" cy="1169371"/>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fr-BE" sz="1600" kern="1200" dirty="0"/>
            <a:t>Modalités de remboursement</a:t>
          </a:r>
        </a:p>
      </dsp:txBody>
      <dsp:txXfrm>
        <a:off x="-260942" y="3465804"/>
        <a:ext cx="2739778" cy="1100871"/>
      </dsp:txXfrm>
    </dsp:sp>
    <dsp:sp modelId="{CD7CEDA0-2D68-4A80-A581-EC4F2C736203}">
      <dsp:nvSpPr>
        <dsp:cNvPr id="0" name=""/>
        <dsp:cNvSpPr/>
      </dsp:nvSpPr>
      <dsp:spPr>
        <a:xfrm rot="12695904">
          <a:off x="1272779" y="2656665"/>
          <a:ext cx="1989220"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07ECDECC-E193-4437-A506-951CAE71191F}">
      <dsp:nvSpPr>
        <dsp:cNvPr id="0" name=""/>
        <dsp:cNvSpPr/>
      </dsp:nvSpPr>
      <dsp:spPr>
        <a:xfrm>
          <a:off x="0" y="1606350"/>
          <a:ext cx="2840477" cy="1634013"/>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BE" sz="1800" kern="1200"/>
            <a:t>Prix</a:t>
          </a:r>
        </a:p>
      </dsp:txBody>
      <dsp:txXfrm>
        <a:off x="47859" y="1654209"/>
        <a:ext cx="2744759" cy="1538295"/>
      </dsp:txXfrm>
    </dsp:sp>
    <dsp:sp modelId="{6D0FD93B-9C72-401D-9F8F-CCDBEF1DDBC8}">
      <dsp:nvSpPr>
        <dsp:cNvPr id="0" name=""/>
        <dsp:cNvSpPr/>
      </dsp:nvSpPr>
      <dsp:spPr>
        <a:xfrm rot="16200000">
          <a:off x="3148623" y="1726716"/>
          <a:ext cx="1846977"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D3756BF-94C3-4D2C-8224-0BF40CCC5D4E}">
      <dsp:nvSpPr>
        <dsp:cNvPr id="0" name=""/>
        <dsp:cNvSpPr/>
      </dsp:nvSpPr>
      <dsp:spPr>
        <a:xfrm>
          <a:off x="2304261" y="47179"/>
          <a:ext cx="3538176" cy="2087756"/>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a:t>Matières premières / formules pour préparations magistrales - autres produits / non-médicaments</a:t>
          </a:r>
        </a:p>
      </dsp:txBody>
      <dsp:txXfrm>
        <a:off x="2365409" y="108327"/>
        <a:ext cx="3415880" cy="1965460"/>
      </dsp:txXfrm>
    </dsp:sp>
    <dsp:sp modelId="{850788DF-B0B5-4296-BF4E-4F29F1C43949}">
      <dsp:nvSpPr>
        <dsp:cNvPr id="0" name=""/>
        <dsp:cNvSpPr/>
      </dsp:nvSpPr>
      <dsp:spPr>
        <a:xfrm rot="19328436">
          <a:off x="4742977" y="2532016"/>
          <a:ext cx="1797505"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A57992FF-E30E-42B4-9503-CBB401D5267C}">
      <dsp:nvSpPr>
        <dsp:cNvPr id="0" name=""/>
        <dsp:cNvSpPr/>
      </dsp:nvSpPr>
      <dsp:spPr>
        <a:xfrm>
          <a:off x="4909123" y="1560765"/>
          <a:ext cx="2926691" cy="1414986"/>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fr-BE" sz="2000" kern="1200" dirty="0"/>
            <a:t>Données d’enregistrement</a:t>
          </a:r>
        </a:p>
      </dsp:txBody>
      <dsp:txXfrm>
        <a:off x="4950567" y="1602209"/>
        <a:ext cx="2843803" cy="1332098"/>
      </dsp:txXfrm>
    </dsp:sp>
    <dsp:sp modelId="{F28E4DE6-33DB-4BFA-B324-4DD8EFC16E14}">
      <dsp:nvSpPr>
        <dsp:cNvPr id="0" name=""/>
        <dsp:cNvSpPr/>
      </dsp:nvSpPr>
      <dsp:spPr>
        <a:xfrm rot="83290">
          <a:off x="5190222" y="3817083"/>
          <a:ext cx="1847789" cy="575659"/>
        </a:xfrm>
        <a:prstGeom prst="leftArrow">
          <a:avLst>
            <a:gd name="adj1" fmla="val 60000"/>
            <a:gd name="adj2" fmla="val 50000"/>
          </a:avLst>
        </a:prstGeom>
        <a:solidFill>
          <a:srgbClr val="C6D4CE"/>
        </a:solidFill>
        <a:ln>
          <a:noFill/>
        </a:ln>
        <a:effectLst/>
      </dsp:spPr>
      <dsp:style>
        <a:lnRef idx="0">
          <a:scrgbClr r="0" g="0" b="0"/>
        </a:lnRef>
        <a:fillRef idx="1">
          <a:scrgbClr r="0" g="0" b="0"/>
        </a:fillRef>
        <a:effectRef idx="0">
          <a:scrgbClr r="0" g="0" b="0"/>
        </a:effectRef>
        <a:fontRef idx="minor">
          <a:schemeClr val="lt1"/>
        </a:fontRef>
      </dsp:style>
    </dsp:sp>
    <dsp:sp modelId="{FC015553-EA68-4CEA-8101-1D63D8926B48}">
      <dsp:nvSpPr>
        <dsp:cNvPr id="0" name=""/>
        <dsp:cNvSpPr/>
      </dsp:nvSpPr>
      <dsp:spPr>
        <a:xfrm>
          <a:off x="5931429" y="3319375"/>
          <a:ext cx="2212624" cy="1615838"/>
        </a:xfrm>
        <a:prstGeom prst="roundRect">
          <a:avLst>
            <a:gd name="adj" fmla="val 10000"/>
          </a:avLst>
        </a:prstGeom>
        <a:solidFill>
          <a:srgbClr val="3E6E5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fr-BE" sz="1500" kern="1200"/>
            <a:t>Groupes pharmacothérapeutiques et autres données</a:t>
          </a:r>
        </a:p>
      </dsp:txBody>
      <dsp:txXfrm>
        <a:off x="5978755" y="3366701"/>
        <a:ext cx="2117972" cy="1521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85627" y="299911"/>
          <a:ext cx="1444824"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a:t>Gouvernement</a:t>
          </a:r>
        </a:p>
      </dsp:txBody>
      <dsp:txXfrm>
        <a:off x="2711134" y="325418"/>
        <a:ext cx="1393810" cy="819855"/>
      </dsp:txXfrm>
    </dsp:sp>
    <dsp:sp modelId="{E753885E-5E29-4AA1-97C6-E523B79A20E0}">
      <dsp:nvSpPr>
        <dsp:cNvPr id="0" name=""/>
        <dsp:cNvSpPr/>
      </dsp:nvSpPr>
      <dsp:spPr>
        <a:xfrm>
          <a:off x="3362320" y="1170780"/>
          <a:ext cx="91440" cy="348347"/>
        </a:xfrm>
        <a:custGeom>
          <a:avLst/>
          <a:gdLst/>
          <a:ahLst/>
          <a:cxnLst/>
          <a:rect l="0" t="0" r="0" b="0"/>
          <a:pathLst>
            <a:path>
              <a:moveTo>
                <a:pt x="45720" y="0"/>
              </a:moveTo>
              <a:lnTo>
                <a:pt x="45720" y="348347"/>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54887" y="1519128"/>
          <a:ext cx="1306304"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BE" sz="1600" kern="1200"/>
            <a:t>G-Cloud Strategic Board</a:t>
          </a:r>
        </a:p>
      </dsp:txBody>
      <dsp:txXfrm>
        <a:off x="2780394" y="1544635"/>
        <a:ext cx="1255290" cy="819855"/>
      </dsp:txXfrm>
    </dsp:sp>
    <dsp:sp modelId="{2ABDDC3B-0E3F-4094-B2A0-81DDA2235859}">
      <dsp:nvSpPr>
        <dsp:cNvPr id="0" name=""/>
        <dsp:cNvSpPr/>
      </dsp:nvSpPr>
      <dsp:spPr>
        <a:xfrm>
          <a:off x="3362320" y="2389998"/>
          <a:ext cx="91440" cy="286542"/>
        </a:xfrm>
        <a:custGeom>
          <a:avLst/>
          <a:gdLst/>
          <a:ahLst/>
          <a:cxnLst/>
          <a:rect l="0" t="0" r="0" b="0"/>
          <a:pathLst>
            <a:path>
              <a:moveTo>
                <a:pt x="45720" y="0"/>
              </a:moveTo>
              <a:lnTo>
                <a:pt x="45720" y="286542"/>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54887" y="2676540"/>
          <a:ext cx="1306304"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a:t>G-Cloud Operations &amp; </a:t>
          </a:r>
          <a:r>
            <a:rPr lang="fr-BE" sz="1600" kern="1200" noProof="0"/>
            <a:t>Programme </a:t>
          </a:r>
          <a:r>
            <a:rPr lang="fr-BE" sz="1600" kern="1200"/>
            <a:t>Board</a:t>
          </a:r>
        </a:p>
      </dsp:txBody>
      <dsp:txXfrm>
        <a:off x="2780394" y="2702047"/>
        <a:ext cx="1255290" cy="819855"/>
      </dsp:txXfrm>
    </dsp:sp>
    <dsp:sp modelId="{10FA042D-5615-4BF9-958C-81FFB5A6DD35}">
      <dsp:nvSpPr>
        <dsp:cNvPr id="0" name=""/>
        <dsp:cNvSpPr/>
      </dsp:nvSpPr>
      <dsp:spPr>
        <a:xfrm>
          <a:off x="908374" y="3547409"/>
          <a:ext cx="2499665" cy="450901"/>
        </a:xfrm>
        <a:custGeom>
          <a:avLst/>
          <a:gdLst/>
          <a:ahLst/>
          <a:cxnLst/>
          <a:rect l="0" t="0" r="0" b="0"/>
          <a:pathLst>
            <a:path>
              <a:moveTo>
                <a:pt x="2499665" y="0"/>
              </a:moveTo>
              <a:lnTo>
                <a:pt x="2499665" y="225450"/>
              </a:lnTo>
              <a:lnTo>
                <a:pt x="0" y="225450"/>
              </a:lnTo>
              <a:lnTo>
                <a:pt x="0" y="450901"/>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48349" y="3998311"/>
          <a:ext cx="1720050"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SPF/</a:t>
          </a:r>
          <a:r>
            <a:rPr lang="fr-BE" kern="1200" dirty="0"/>
            <a:t>SPP</a:t>
          </a:r>
          <a:br>
            <a:rPr lang="fr-BE" kern="1200" dirty="0"/>
          </a:br>
          <a:r>
            <a:rPr lang="fr-BE" sz="1600" kern="1200" dirty="0"/>
            <a:t>(SPF </a:t>
          </a:r>
          <a:r>
            <a:rPr lang="fr-BE" sz="1600" kern="1200" dirty="0" smtClean="0"/>
            <a:t>horizontaux, </a:t>
          </a:r>
          <a:r>
            <a:rPr lang="fr-BE" sz="1600" kern="1200" dirty="0"/>
            <a:t>SPF FIN, </a:t>
          </a:r>
          <a:r>
            <a:rPr lang="fr-BE" sz="1600" kern="1200" dirty="0" err="1"/>
            <a:t>Belnet</a:t>
          </a:r>
          <a:r>
            <a:rPr lang="fr-BE" sz="1600" kern="1200" dirty="0"/>
            <a:t>, …)</a:t>
          </a:r>
        </a:p>
      </dsp:txBody>
      <dsp:txXfrm>
        <a:off x="73856" y="4023818"/>
        <a:ext cx="1669036" cy="819855"/>
      </dsp:txXfrm>
    </dsp:sp>
    <dsp:sp modelId="{16DB20CB-D959-404A-86D4-DBD9F03D41C8}">
      <dsp:nvSpPr>
        <dsp:cNvPr id="0" name=""/>
        <dsp:cNvSpPr/>
      </dsp:nvSpPr>
      <dsp:spPr>
        <a:xfrm>
          <a:off x="2821881" y="3547409"/>
          <a:ext cx="586158" cy="468083"/>
        </a:xfrm>
        <a:custGeom>
          <a:avLst/>
          <a:gdLst/>
          <a:ahLst/>
          <a:cxnLst/>
          <a:rect l="0" t="0" r="0" b="0"/>
          <a:pathLst>
            <a:path>
              <a:moveTo>
                <a:pt x="586158" y="0"/>
              </a:moveTo>
              <a:lnTo>
                <a:pt x="586158" y="234041"/>
              </a:lnTo>
              <a:lnTo>
                <a:pt x="0" y="234041"/>
              </a:lnTo>
              <a:lnTo>
                <a:pt x="0" y="468083"/>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2168729" y="4015493"/>
          <a:ext cx="1306304"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IPSS/OIP (BCSS, ...)</a:t>
          </a:r>
        </a:p>
      </dsp:txBody>
      <dsp:txXfrm>
        <a:off x="2194236" y="4041000"/>
        <a:ext cx="1255290" cy="819855"/>
      </dsp:txXfrm>
    </dsp:sp>
    <dsp:sp modelId="{040AE0B6-74FA-4EA9-BB98-39A17B3C414B}">
      <dsp:nvSpPr>
        <dsp:cNvPr id="0" name=""/>
        <dsp:cNvSpPr/>
      </dsp:nvSpPr>
      <dsp:spPr>
        <a:xfrm>
          <a:off x="3408040" y="3547409"/>
          <a:ext cx="1023156" cy="468083"/>
        </a:xfrm>
        <a:custGeom>
          <a:avLst/>
          <a:gdLst/>
          <a:ahLst/>
          <a:cxnLst/>
          <a:rect l="0" t="0" r="0" b="0"/>
          <a:pathLst>
            <a:path>
              <a:moveTo>
                <a:pt x="0" y="0"/>
              </a:moveTo>
              <a:lnTo>
                <a:pt x="0" y="234041"/>
              </a:lnTo>
              <a:lnTo>
                <a:pt x="1023156" y="234041"/>
              </a:lnTo>
              <a:lnTo>
                <a:pt x="1023156" y="468083"/>
              </a:lnTo>
            </a:path>
          </a:pathLst>
        </a:custGeom>
        <a:noFill/>
        <a:ln w="25400" cap="flat" cmpd="sng" algn="ctr">
          <a:solidFill>
            <a:srgbClr val="087670"/>
          </a:solidFill>
          <a:prstDash val="solid"/>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778044" y="4015493"/>
          <a:ext cx="1306304"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Association de SPF/SPP/OIP</a:t>
          </a:r>
        </a:p>
      </dsp:txBody>
      <dsp:txXfrm>
        <a:off x="3803551" y="4041000"/>
        <a:ext cx="1255290" cy="819855"/>
      </dsp:txXfrm>
    </dsp:sp>
    <dsp:sp modelId="{CB131D3F-5060-48D1-BCD5-E503DCC482AE}">
      <dsp:nvSpPr>
        <dsp:cNvPr id="0" name=""/>
        <dsp:cNvSpPr/>
      </dsp:nvSpPr>
      <dsp:spPr>
        <a:xfrm>
          <a:off x="3408040" y="3547409"/>
          <a:ext cx="2734415" cy="450901"/>
        </a:xfrm>
        <a:custGeom>
          <a:avLst/>
          <a:gdLst/>
          <a:ahLst/>
          <a:cxnLst/>
          <a:rect l="0" t="0" r="0" b="0"/>
          <a:pathLst>
            <a:path>
              <a:moveTo>
                <a:pt x="0" y="0"/>
              </a:moveTo>
              <a:lnTo>
                <a:pt x="0" y="225450"/>
              </a:lnTo>
              <a:lnTo>
                <a:pt x="2734415" y="225450"/>
              </a:lnTo>
              <a:lnTo>
                <a:pt x="2734415" y="450901"/>
              </a:lnTo>
            </a:path>
          </a:pathLst>
        </a:custGeom>
        <a:noFill/>
        <a:ln w="25400" cap="flat" cmpd="sng" algn="ctr">
          <a:solidFill>
            <a:srgbClr val="3E6E5A"/>
          </a:solidFill>
          <a:prstDash val="solid"/>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489302" y="3998311"/>
          <a:ext cx="1306304" cy="870869"/>
        </a:xfrm>
        <a:prstGeom prst="roundRect">
          <a:avLst>
            <a:gd name="adj" fmla="val 10000"/>
          </a:avLst>
        </a:prstGeom>
        <a:solidFill>
          <a:srgbClr val="3E6E5A"/>
        </a:solidFill>
        <a:ln w="9525" cap="flat" cmpd="sng" algn="ctr">
          <a:solidFill>
            <a:srgbClr val="3E6E5A"/>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BE" sz="1600" kern="1200" dirty="0"/>
            <a:t>Firmes TIC privées sous la direction SPF/IPSS/... </a:t>
          </a:r>
        </a:p>
      </dsp:txBody>
      <dsp:txXfrm>
        <a:off x="5514809" y="4023818"/>
        <a:ext cx="1255290" cy="8198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272276-8DCF-4E0F-A49D-BC04F3D3E09C}" type="datetimeFigureOut">
              <a:rPr lang="fr-BE" smtClean="0"/>
              <a:t>19/10/2018</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649335-2076-44C6-9E3F-0312D250750D}" type="slidenum">
              <a:rPr lang="fr-BE" smtClean="0"/>
              <a:t>‹#›</a:t>
            </a:fld>
            <a:endParaRPr lang="fr-BE"/>
          </a:p>
        </p:txBody>
      </p:sp>
    </p:spTree>
    <p:extLst>
      <p:ext uri="{BB962C8B-B14F-4D97-AF65-F5344CB8AC3E}">
        <p14:creationId xmlns:p14="http://schemas.microsoft.com/office/powerpoint/2010/main" val="196554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19/10/2018</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en-US" altLang="en-US" smtClean="0">
              <a:latin typeface="Calibri" pitchFamily="34" charset="0"/>
            </a:endParaRPr>
          </a:p>
        </p:txBody>
      </p:sp>
    </p:spTree>
    <p:extLst>
      <p:ext uri="{BB962C8B-B14F-4D97-AF65-F5344CB8AC3E}">
        <p14:creationId xmlns:p14="http://schemas.microsoft.com/office/powerpoint/2010/main" val="774312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68</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292553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71</a:t>
            </a:fld>
            <a:endParaRPr lang="en-US" altLang="en-US" smtClean="0">
              <a:latin typeface="Calibri" pitchFamily="34" charset="0"/>
            </a:endParaRPr>
          </a:p>
        </p:txBody>
      </p:sp>
    </p:spTree>
    <p:extLst>
      <p:ext uri="{BB962C8B-B14F-4D97-AF65-F5344CB8AC3E}">
        <p14:creationId xmlns:p14="http://schemas.microsoft.com/office/powerpoint/2010/main" val="160020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3</a:t>
            </a:fld>
            <a:endParaRPr lang="nl-NL"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3</a:t>
            </a:fld>
            <a:endParaRPr lang="nl-NL"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92918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95715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14</a:t>
            </a:fld>
            <a:endParaRPr lang="en-US" smtClean="0"/>
          </a:p>
        </p:txBody>
      </p:sp>
    </p:spTree>
    <p:extLst>
      <p:ext uri="{BB962C8B-B14F-4D97-AF65-F5344CB8AC3E}">
        <p14:creationId xmlns:p14="http://schemas.microsoft.com/office/powerpoint/2010/main" val="276998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1912372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22</a:t>
            </a:fld>
            <a:endParaRPr lang="en-US" smtClean="0"/>
          </a:p>
        </p:txBody>
      </p:sp>
    </p:spTree>
    <p:extLst>
      <p:ext uri="{BB962C8B-B14F-4D97-AF65-F5344CB8AC3E}">
        <p14:creationId xmlns:p14="http://schemas.microsoft.com/office/powerpoint/2010/main" val="124117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0808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36266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54</a:t>
            </a:fld>
            <a:endParaRPr lang="nl-NL" altLang="en-US" sz="1300" b="0" smtClean="0"/>
          </a:p>
        </p:txBody>
      </p:sp>
      <p:sp>
        <p:nvSpPr>
          <p:cNvPr id="33795" name="Rectangle 2"/>
          <p:cNvSpPr>
            <a:spLocks noGrp="1" noRot="1" noChangeAspect="1" noChangeArrowheads="1" noTextEdit="1"/>
          </p:cNvSpPr>
          <p:nvPr>
            <p:ph type="sldImg"/>
          </p:nvPr>
        </p:nvSpPr>
        <p:spPr>
          <a:xfrm>
            <a:off x="919163" y="746125"/>
            <a:ext cx="496093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155183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t>23/10/2018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301664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idx="1"/>
          </p:nvPr>
        </p:nvSpPr>
        <p:spPr>
          <a:xfrm>
            <a:off x="457200" y="1052736"/>
            <a:ext cx="8229600" cy="528945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t>23/10/2018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75077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nl-BE" smtClean="0"/>
              <a:t>23/10/2018</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30245791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nl-BE" smtClean="0"/>
              <a:t>23/10/2018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516139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43260" y="10516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34332"/>
            <a:ext cx="4040188"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4" y="10516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34333"/>
            <a:ext cx="4041775"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nl-BE" smtClean="0"/>
              <a:t>23/10/2018</a:t>
            </a:r>
            <a:endParaRPr lang="fr-BE"/>
          </a:p>
        </p:txBody>
      </p:sp>
      <p:sp>
        <p:nvSpPr>
          <p:cNvPr id="9" name="Slide Number Placeholder 8"/>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12674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r>
              <a:rPr lang="nl-BE" smtClean="0"/>
              <a:t>23/10/2018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42493908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BE" smtClean="0"/>
              <a:t>23/10/2018</a:t>
            </a:r>
            <a:endParaRPr lang="fr-BE"/>
          </a:p>
        </p:txBody>
      </p:sp>
      <p:sp>
        <p:nvSpPr>
          <p:cNvPr id="4" name="Slide Number Placeholder 3"/>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779689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1556791"/>
            <a:ext cx="54864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nl-BE" smtClean="0"/>
              <a:t>23/10/2018</a:t>
            </a:r>
            <a:endParaRPr lang="fr-BE"/>
          </a:p>
        </p:txBody>
      </p:sp>
      <p:sp>
        <p:nvSpPr>
          <p:cNvPr id="7" name="Slide Number Placeholder 6"/>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2680613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tle Placeholder 1"/>
          <p:cNvSpPr>
            <a:spLocks noGrp="1"/>
          </p:cNvSpPr>
          <p:nvPr>
            <p:ph type="title"/>
          </p:nvPr>
        </p:nvSpPr>
        <p:spPr>
          <a:xfrm>
            <a:off x="0" y="1"/>
            <a:ext cx="9144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96752"/>
            <a:ext cx="82296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t>23/10/2018</a:t>
            </a:r>
            <a:endParaRPr lang="fr-BE" dirty="0"/>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144000" cy="0"/>
          </a:xfrm>
          <a:prstGeom prst="line">
            <a:avLst/>
          </a:prstGeom>
          <a:ln w="19050">
            <a:solidFill>
              <a:srgbClr val="52525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329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p:txStyles>
    <p:titleStyle>
      <a:lvl1pPr algn="ctr" defTabSz="914400" rtl="0" eaLnBrk="1" latinLnBrk="0" hangingPunct="1">
        <a:spcBef>
          <a:spcPct val="0"/>
        </a:spcBef>
        <a:buNone/>
        <a:defRPr sz="28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health.fgov.be/ehealthplatform/fr/certificats-ehealth" TargetMode="External"/><Relationship Id="rId2" Type="http://schemas.openxmlformats.org/officeDocument/2006/relationships/hyperlink" Target="https://www.ehealth.fgov.be/fr/esante/professionnels-de-la-sante/gestion-des-certificats-ehealth/presentation-generale"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ehealth.fgov.be/ehealthplatform/fr/gestion-integree-des-utilisateurs-et-des-acc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ehealth.fgov.be/ehealthplatform/fr/systeme-de-cryptage-end-to-en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ehealth.fgov.be/ehealthplatform/fr/datation-electronique-timestamp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health.fgov.be/ehealthplatform/fr/repertoire-des-referenc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37.png"/><Relationship Id="rId4" Type="http://schemas.openxmlformats.org/officeDocument/2006/relationships/image" Target="../media/image47.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ehealth.fgov.be/ehealthplatform/fr/boite-aux-lettres-electronique-securise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ehealth.fgov.be/ehealthplatform/file/view/6fe35988ac15c50a85612144deb56533?filename=eh2ebox%20-%20Cookbook%20v1.1%20dd%2019042018.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ehealth.fgov.be/ehealthplatform/nl/authentieke-bronn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1.xml"/><Relationship Id="rId7"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6.png"/><Relationship Id="rId5" Type="http://schemas.openxmlformats.org/officeDocument/2006/relationships/diagramColors" Target="../diagrams/colors1.xml"/><Relationship Id="rId10" Type="http://schemas.openxmlformats.org/officeDocument/2006/relationships/image" Target="../media/image55.png"/><Relationship Id="rId4" Type="http://schemas.openxmlformats.org/officeDocument/2006/relationships/diagramQuickStyle" Target="../diagrams/quickStyle1.xml"/><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2.xml"/><Relationship Id="rId7" Type="http://schemas.openxmlformats.org/officeDocument/2006/relationships/image" Target="../media/image5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59.png"/><Relationship Id="rId5" Type="http://schemas.openxmlformats.org/officeDocument/2006/relationships/diagramColors" Target="../diagrams/colors2.xml"/><Relationship Id="rId10" Type="http://schemas.openxmlformats.org/officeDocument/2006/relationships/image" Target="../media/image58.png"/><Relationship Id="rId4" Type="http://schemas.openxmlformats.org/officeDocument/2006/relationships/diagramQuickStyle" Target="../diagrams/quickStyle2.xml"/><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0.jpeg"/><Relationship Id="rId7" Type="http://schemas.openxmlformats.org/officeDocument/2006/relationships/image" Target="../media/image62.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25.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4.wdp"/><Relationship Id="rId18" Type="http://schemas.openxmlformats.org/officeDocument/2006/relationships/image" Target="../media/image24.png"/><Relationship Id="rId3" Type="http://schemas.openxmlformats.org/officeDocument/2006/relationships/image" Target="../media/image15.png"/><Relationship Id="rId21" Type="http://schemas.openxmlformats.org/officeDocument/2006/relationships/image" Target="../media/image27.png"/><Relationship Id="rId7" Type="http://schemas.openxmlformats.org/officeDocument/2006/relationships/image" Target="../media/image5.png"/><Relationship Id="rId12" Type="http://schemas.openxmlformats.org/officeDocument/2006/relationships/image" Target="../media/image20.png"/><Relationship Id="rId17" Type="http://schemas.openxmlformats.org/officeDocument/2006/relationships/image" Target="../media/image23.png"/><Relationship Id="rId2" Type="http://schemas.openxmlformats.org/officeDocument/2006/relationships/image" Target="../media/image14.jpe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7.png"/><Relationship Id="rId11" Type="http://schemas.microsoft.com/office/2007/relationships/hdphoto" Target="../media/hdphoto3.wdp"/><Relationship Id="rId5" Type="http://schemas.openxmlformats.org/officeDocument/2006/relationships/image" Target="../media/image16.jpeg"/><Relationship Id="rId15" Type="http://schemas.microsoft.com/office/2007/relationships/hdphoto" Target="../media/hdphoto5.wdp"/><Relationship Id="rId10" Type="http://schemas.openxmlformats.org/officeDocument/2006/relationships/image" Target="../media/image19.png"/><Relationship Id="rId19" Type="http://schemas.openxmlformats.org/officeDocument/2006/relationships/image" Target="../media/image25.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21.png"/><Relationship Id="rId22" Type="http://schemas.openxmlformats.org/officeDocument/2006/relationships/image" Target="../media/image28.png"/></Relationships>
</file>

<file path=ppt/slides/_rels/slide40.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65.jpeg"/><Relationship Id="rId12" Type="http://schemas.openxmlformats.org/officeDocument/2006/relationships/image" Target="../media/image69.pn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4.jpeg"/><Relationship Id="rId11" Type="http://schemas.openxmlformats.org/officeDocument/2006/relationships/image" Target="../media/image68.png"/><Relationship Id="rId5" Type="http://schemas.openxmlformats.org/officeDocument/2006/relationships/image" Target="../media/image14.jpe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60.jpe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72.jpeg"/><Relationship Id="rId4" Type="http://schemas.openxmlformats.org/officeDocument/2006/relationships/image" Target="../media/image23.png"/><Relationship Id="rId9" Type="http://schemas.openxmlformats.org/officeDocument/2006/relationships/image" Target="../media/image71.jpeg"/></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ehealth.fgov.be/ehealthplatform/fr/service-welcome-pack"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www.status.ehealth.fgov.b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hyperlink" Target="https://twitter.com/ehealthplatform"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www.status.ehealth.fgov.be/fr/pharmaciens/business-continuit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status.ehealth.fgov.be/fr/medecins-generalistes/business-continuity/"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fr-BE" sz="3600" b="1" dirty="0">
                <a:solidFill>
                  <a:srgbClr val="C00000"/>
                </a:solidFill>
                <a:ea typeface="+mn-ea"/>
              </a:rPr>
              <a:t>Le fonctionnement de la Plate-forme</a:t>
            </a:r>
            <a:r>
              <a:rPr lang="fr-BE" sz="3600" b="1" dirty="0">
                <a:ea typeface="+mn-ea"/>
              </a:rPr>
              <a:t> </a:t>
            </a:r>
            <a:r>
              <a:rPr lang="fr-BE" sz="3600" b="1" dirty="0" err="1">
                <a:solidFill>
                  <a:srgbClr val="087670"/>
                </a:solidFill>
                <a:ea typeface="+mn-ea"/>
              </a:rPr>
              <a:t>eHealth</a:t>
            </a:r>
            <a:r>
              <a:rPr lang="fr-BE" sz="3600" b="1" dirty="0">
                <a:solidFill>
                  <a:srgbClr val="087670"/>
                </a:solidFill>
                <a:ea typeface="+mn-ea"/>
              </a:rPr>
              <a:t> </a:t>
            </a:r>
            <a:r>
              <a:rPr lang="fr-BE" sz="3600" b="1" dirty="0">
                <a:solidFill>
                  <a:srgbClr val="C00000"/>
                </a:solidFill>
                <a:ea typeface="+mn-ea"/>
              </a:rPr>
              <a:t>et </a:t>
            </a:r>
            <a:r>
              <a:rPr lang="fr-BE" sz="3600" b="1" dirty="0" smtClean="0">
                <a:solidFill>
                  <a:srgbClr val="C00000"/>
                </a:solidFill>
                <a:ea typeface="+mn-ea"/>
              </a:rPr>
              <a:t>des </a:t>
            </a:r>
            <a:r>
              <a:rPr lang="fr-BE" sz="3600" b="1" dirty="0">
                <a:solidFill>
                  <a:srgbClr val="C00000"/>
                </a:solidFill>
                <a:ea typeface="+mn-ea"/>
              </a:rPr>
              <a:t>services de </a:t>
            </a:r>
            <a:r>
              <a:rPr lang="fr-BE" sz="3600" b="1" dirty="0" smtClean="0">
                <a:solidFill>
                  <a:srgbClr val="C00000"/>
                </a:solidFill>
                <a:ea typeface="+mn-ea"/>
              </a:rPr>
              <a:t>base, et les procédures de business </a:t>
            </a:r>
            <a:r>
              <a:rPr lang="fr-BE" sz="3600" b="1" dirty="0" err="1" smtClean="0">
                <a:solidFill>
                  <a:srgbClr val="C00000"/>
                </a:solidFill>
                <a:ea typeface="+mn-ea"/>
              </a:rPr>
              <a:t>continuity</a:t>
            </a:r>
            <a:endParaRPr lang="fr-BE" sz="3600" b="1" dirty="0">
              <a:solidFill>
                <a:srgbClr val="C00000"/>
              </a:solidFill>
              <a:ea typeface="+mn-ea"/>
            </a:endParaRPr>
          </a:p>
        </p:txBody>
      </p:sp>
      <p:grpSp>
        <p:nvGrpSpPr>
          <p:cNvPr id="9" name="Group 11"/>
          <p:cNvGrpSpPr>
            <a:grpSpLocks/>
          </p:cNvGrpSpPr>
          <p:nvPr/>
        </p:nvGrpSpPr>
        <p:grpSpPr bwMode="auto">
          <a:xfrm>
            <a:off x="4279900" y="3429000"/>
            <a:ext cx="4268788" cy="2800350"/>
            <a:chOff x="4406900" y="2676525"/>
            <a:chExt cx="4268788"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sz="160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sz="160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sz="1600">
                  <a:cs typeface="Arial" pitchFamily="34" charset="0"/>
                  <a:sym typeface="Arial" pitchFamily="34" charset="0"/>
                </a:rPr>
                <a:t>https://www.ehealth.fgov.be</a:t>
              </a:r>
            </a:p>
            <a:p>
              <a:pPr>
                <a:defRPr/>
              </a:pPr>
              <a:r>
                <a:rPr lang="fr-BE" sz="1600">
                  <a:cs typeface="Arial" pitchFamily="34" charset="0"/>
                  <a:sym typeface="Arial" pitchFamily="34" charset="0"/>
                </a:rPr>
                <a:t>https://www.ksz.fgov.be</a:t>
              </a:r>
            </a:p>
            <a:p>
              <a:pPr>
                <a:defRPr/>
              </a:pPr>
              <a:r>
                <a:rPr lang="fr-BE" sz="1600">
                  <a:cs typeface="Arial" pitchFamily="34" charset="0"/>
                  <a:sym typeface="Arial" pitchFamily="34" charset="0"/>
                </a:rPr>
                <a:t>https://www.frankrobben.be</a:t>
              </a:r>
            </a:p>
          </p:txBody>
        </p:sp>
      </p:grpSp>
      <p:pic>
        <p:nvPicPr>
          <p:cNvPr id="4" name="Picture 3"/>
          <p:cNvPicPr>
            <a:picLocks noChangeAspect="1"/>
          </p:cNvPicPr>
          <p:nvPr/>
        </p:nvPicPr>
        <p:blipFill>
          <a:blip r:embed="rId5"/>
          <a:stretch>
            <a:fillRect/>
          </a:stretch>
        </p:blipFill>
        <p:spPr>
          <a:xfrm>
            <a:off x="7041436" y="260648"/>
            <a:ext cx="1707028" cy="506012"/>
          </a:xfrm>
          <a:prstGeom prst="rect">
            <a:avLst/>
          </a:prstGeom>
        </p:spPr>
      </p:pic>
    </p:spTree>
    <p:extLst>
      <p:ext uri="{BB962C8B-B14F-4D97-AF65-F5344CB8AC3E}">
        <p14:creationId xmlns:p14="http://schemas.microsoft.com/office/powerpoint/2010/main" val="3501958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Aperçu et explications sur le portail de l’eSanté</a:t>
            </a:r>
          </a:p>
        </p:txBody>
      </p:sp>
      <p:pic>
        <p:nvPicPr>
          <p:cNvPr id="6" name="Picture 5"/>
          <p:cNvPicPr>
            <a:picLocks noChangeAspect="1"/>
          </p:cNvPicPr>
          <p:nvPr/>
        </p:nvPicPr>
        <p:blipFill>
          <a:blip r:embed="rId2"/>
          <a:stretch>
            <a:fillRect/>
          </a:stretch>
        </p:blipFill>
        <p:spPr>
          <a:xfrm>
            <a:off x="389514" y="941587"/>
            <a:ext cx="8364972" cy="5383642"/>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10</a:t>
            </a:fld>
            <a:endParaRPr lang="fr-BE"/>
          </a:p>
        </p:txBody>
      </p:sp>
    </p:spTree>
    <p:extLst>
      <p:ext uri="{BB962C8B-B14F-4D97-AF65-F5344CB8AC3E}">
        <p14:creationId xmlns:p14="http://schemas.microsoft.com/office/powerpoint/2010/main" val="197390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fr-BE"/>
              <a:t>Certificats </a:t>
            </a:r>
            <a:r>
              <a:rPr lang="fr-BE">
                <a:solidFill>
                  <a:srgbClr val="087670"/>
                </a:solidFill>
              </a:rPr>
              <a:t>eHealth</a:t>
            </a:r>
          </a:p>
        </p:txBody>
      </p:sp>
      <p:sp>
        <p:nvSpPr>
          <p:cNvPr id="3" name="Content Placeholder 2"/>
          <p:cNvSpPr>
            <a:spLocks noGrp="1"/>
          </p:cNvSpPr>
          <p:nvPr>
            <p:ph idx="1"/>
          </p:nvPr>
        </p:nvSpPr>
        <p:spPr/>
        <p:txBody>
          <a:bodyPr/>
          <a:lstStyle/>
          <a:p>
            <a:r>
              <a:rPr lang="fr-BE"/>
              <a:t>délivrés gratuitement par la Plate-forme eHealth aux</a:t>
            </a:r>
          </a:p>
          <a:p>
            <a:pPr lvl="1"/>
            <a:r>
              <a:rPr lang="fr-BE"/>
              <a:t>prestataires et établissements de soins</a:t>
            </a:r>
          </a:p>
          <a:p>
            <a:pPr lvl="1"/>
            <a:r>
              <a:rPr lang="fr-BE"/>
              <a:t>développeurs de logiciels pour prestataires et établissements de soins</a:t>
            </a:r>
          </a:p>
          <a:p>
            <a:r>
              <a:rPr lang="fr-BE"/>
              <a:t>fonctionnalités</a:t>
            </a:r>
          </a:p>
          <a:p>
            <a:pPr lvl="1"/>
            <a:r>
              <a:rPr lang="fr-BE"/>
              <a:t>possibilité pour le prestataire ou l’établissement de soins d’authentifier son logiciel lors de l’appel à des services web, notamment en demandant un jeton d’accès pour accéder à ces services</a:t>
            </a:r>
          </a:p>
          <a:p>
            <a:pPr lvl="1"/>
            <a:r>
              <a:rPr lang="fr-BE"/>
              <a:t>possibilité de chiffrer et de déchiffrer des messages, p.ex. lors de l’utilisation de la </a:t>
            </a:r>
            <a:r>
              <a:rPr lang="fr-BE">
                <a:solidFill>
                  <a:srgbClr val="087670"/>
                </a:solidFill>
              </a:rPr>
              <a:t>eHealth</a:t>
            </a:r>
            <a:r>
              <a:rPr lang="fr-BE"/>
              <a:t>-box</a:t>
            </a:r>
          </a:p>
          <a:p>
            <a:pPr lvl="1"/>
            <a:r>
              <a:rPr lang="fr-BE"/>
              <a:t>en même temps qu’un mot de passe correspondant, fallback pour l’authentification d’un prestataire de soins s’il n’est pas en mesure de s’authentifier au moyen de son eID, Itsme ou TOTP</a:t>
            </a:r>
          </a:p>
          <a:p>
            <a:endParaRPr lang="nl-BE" dirty="0" smtClean="0"/>
          </a:p>
          <a:p>
            <a:endParaRPr lang="nl-BE" dirty="0"/>
          </a:p>
        </p:txBody>
      </p:sp>
      <p:pic>
        <p:nvPicPr>
          <p:cNvPr id="9" name="Picture 5"/>
          <p:cNvPicPr>
            <a:picLocks noChangeAspect="1"/>
          </p:cNvPicPr>
          <p:nvPr/>
        </p:nvPicPr>
        <p:blipFill>
          <a:blip r:embed="rId2"/>
          <a:stretch>
            <a:fillRect/>
          </a:stretch>
        </p:blipFill>
        <p:spPr>
          <a:xfrm>
            <a:off x="323528" y="228039"/>
            <a:ext cx="466725" cy="533400"/>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11</a:t>
            </a:fld>
            <a:endParaRPr lang="fr-BE"/>
          </a:p>
        </p:txBody>
      </p:sp>
    </p:spTree>
    <p:extLst>
      <p:ext uri="{BB962C8B-B14F-4D97-AF65-F5344CB8AC3E}">
        <p14:creationId xmlns:p14="http://schemas.microsoft.com/office/powerpoint/2010/main" val="4088766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Certificats </a:t>
            </a:r>
            <a:r>
              <a:rPr lang="fr-BE">
                <a:solidFill>
                  <a:srgbClr val="087670"/>
                </a:solidFill>
              </a:rPr>
              <a:t>eHealth</a:t>
            </a:r>
          </a:p>
        </p:txBody>
      </p:sp>
      <p:sp>
        <p:nvSpPr>
          <p:cNvPr id="3" name="Content Placeholder 2"/>
          <p:cNvSpPr>
            <a:spLocks noGrp="1"/>
          </p:cNvSpPr>
          <p:nvPr>
            <p:ph idx="1"/>
          </p:nvPr>
        </p:nvSpPr>
        <p:spPr/>
        <p:txBody>
          <a:bodyPr>
            <a:normAutofit/>
          </a:bodyPr>
          <a:lstStyle/>
          <a:p>
            <a:r>
              <a:rPr lang="fr-BE" dirty="0"/>
              <a:t>peuvent être demandés et installés au moyen d’une application téléchargeable sur le site de la </a:t>
            </a:r>
            <a:r>
              <a:rPr lang="fr-BE" dirty="0" err="1"/>
              <a:t>Plate-forme</a:t>
            </a:r>
            <a:r>
              <a:rPr lang="fr-BE" dirty="0"/>
              <a:t> </a:t>
            </a:r>
            <a:r>
              <a:rPr lang="fr-BE" dirty="0" err="1">
                <a:solidFill>
                  <a:srgbClr val="087670"/>
                </a:solidFill>
              </a:rPr>
              <a:t>eHealth</a:t>
            </a:r>
            <a:endParaRPr lang="fr-BE" dirty="0">
              <a:solidFill>
                <a:srgbClr val="087670"/>
              </a:solidFill>
            </a:endParaRPr>
          </a:p>
          <a:p>
            <a:pPr lvl="1"/>
            <a:r>
              <a:rPr lang="fr-BE" dirty="0">
                <a:hlinkClick r:id="rId2"/>
              </a:rPr>
              <a:t>https://www.ehealth.fgov.be/fr/esante/professionnels-de-la-sante/gestion-des-certificats-ehealth/presentation-generale</a:t>
            </a:r>
          </a:p>
          <a:p>
            <a:r>
              <a:rPr lang="fr-BE" dirty="0"/>
              <a:t>en cas de perte du mot de passe, le certificat </a:t>
            </a:r>
            <a:r>
              <a:rPr lang="fr-BE" dirty="0" smtClean="0"/>
              <a:t>actuel doit </a:t>
            </a:r>
            <a:r>
              <a:rPr lang="fr-BE" dirty="0"/>
              <a:t>être annulé et un nouveau certificat doit être demandé (à payer si cela arrive fréquemment)</a:t>
            </a:r>
          </a:p>
          <a:p>
            <a:r>
              <a:rPr lang="fr-BE" dirty="0"/>
              <a:t>plus d'informations : </a:t>
            </a:r>
          </a:p>
          <a:p>
            <a:pPr lvl="1"/>
            <a:r>
              <a:rPr lang="fr-BE" dirty="0">
                <a:hlinkClick r:id="rId3"/>
              </a:rPr>
              <a:t>https://www.ehealth.fgov.be/ehealthplatform/fr/certificats-ehealth</a:t>
            </a:r>
          </a:p>
          <a:p>
            <a:pPr marL="457200" lvl="1" indent="0">
              <a:buNone/>
            </a:pPr>
            <a:endParaRPr lang="nl-NL" dirty="0" smtClean="0"/>
          </a:p>
          <a:p>
            <a:pPr lvl="1"/>
            <a:endParaRPr lang="nl-NL" dirty="0" smtClean="0"/>
          </a:p>
          <a:p>
            <a:pPr lvl="1"/>
            <a:endParaRPr lang="nl-NL" dirty="0"/>
          </a:p>
          <a:p>
            <a:pPr lvl="1"/>
            <a:endParaRPr lang="nl-NL" dirty="0"/>
          </a:p>
          <a:p>
            <a:endParaRPr lang="nl-BE" dirty="0"/>
          </a:p>
        </p:txBody>
      </p:sp>
      <p:pic>
        <p:nvPicPr>
          <p:cNvPr id="8" name="Picture 5"/>
          <p:cNvPicPr>
            <a:picLocks noChangeAspect="1"/>
          </p:cNvPicPr>
          <p:nvPr/>
        </p:nvPicPr>
        <p:blipFill>
          <a:blip r:embed="rId4"/>
          <a:stretch>
            <a:fillRect/>
          </a:stretch>
        </p:blipFill>
        <p:spPr>
          <a:xfrm>
            <a:off x="323528" y="228039"/>
            <a:ext cx="466725" cy="533400"/>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12</a:t>
            </a:fld>
            <a:endParaRPr lang="fr-BE"/>
          </a:p>
        </p:txBody>
      </p:sp>
    </p:spTree>
    <p:extLst>
      <p:ext uri="{BB962C8B-B14F-4D97-AF65-F5344CB8AC3E}">
        <p14:creationId xmlns:p14="http://schemas.microsoft.com/office/powerpoint/2010/main" val="177895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Gestion intégrée des utilisateurs et des accès</a:t>
            </a:r>
          </a:p>
        </p:txBody>
      </p:sp>
      <p:sp>
        <p:nvSpPr>
          <p:cNvPr id="3" name="Content Placeholder 2"/>
          <p:cNvSpPr>
            <a:spLocks noGrp="1"/>
          </p:cNvSpPr>
          <p:nvPr>
            <p:ph idx="1"/>
          </p:nvPr>
        </p:nvSpPr>
        <p:spPr/>
        <p:txBody>
          <a:bodyPr>
            <a:normAutofit fontScale="92500" lnSpcReduction="10000"/>
          </a:bodyPr>
          <a:lstStyle/>
          <a:p>
            <a:r>
              <a:rPr lang="fr-BE" dirty="0"/>
              <a:t>permet de garantir que seuls les prestataires et établissements de soins aient accès</a:t>
            </a:r>
          </a:p>
          <a:p>
            <a:pPr lvl="1"/>
            <a:r>
              <a:rPr lang="fr-BE" dirty="0"/>
              <a:t>aux services auxquels ils peuvent accéder</a:t>
            </a:r>
          </a:p>
          <a:p>
            <a:pPr lvl="1"/>
            <a:r>
              <a:rPr lang="fr-BE" dirty="0"/>
              <a:t>concernant les personnes pour lesquelles ils ont reçu l’accès</a:t>
            </a:r>
          </a:p>
          <a:p>
            <a:r>
              <a:rPr lang="fr-BE" dirty="0"/>
              <a:t>les règles d’accès sont fixées par la loi et par les autorisations du Comité de sécurité de l’information (</a:t>
            </a:r>
            <a:r>
              <a:rPr lang="fr-BE" dirty="0" smtClean="0"/>
              <a:t>anciennement le </a:t>
            </a:r>
            <a:r>
              <a:rPr lang="fr-BE" dirty="0"/>
              <a:t>Comité sectoriel Santé)</a:t>
            </a:r>
          </a:p>
          <a:p>
            <a:r>
              <a:rPr lang="fr-BE" dirty="0"/>
              <a:t>étapes</a:t>
            </a:r>
          </a:p>
          <a:p>
            <a:pPr lvl="1"/>
            <a:r>
              <a:rPr lang="fr-BE" dirty="0"/>
              <a:t>identification de l’utilisateur</a:t>
            </a:r>
          </a:p>
          <a:p>
            <a:pPr lvl="1"/>
            <a:r>
              <a:rPr lang="fr-BE" dirty="0"/>
              <a:t>authentification de l’identité de l’utilisateur</a:t>
            </a:r>
          </a:p>
          <a:p>
            <a:pPr lvl="1"/>
            <a:r>
              <a:rPr lang="fr-BE" dirty="0"/>
              <a:t>contrôle des qualités (p.ex. médecin, pharmacien)</a:t>
            </a:r>
          </a:p>
          <a:p>
            <a:pPr lvl="1"/>
            <a:r>
              <a:rPr lang="fr-BE" dirty="0"/>
              <a:t>contrôles des relations (p.ex. relation thérapeutique avec le patient)</a:t>
            </a:r>
          </a:p>
          <a:p>
            <a:pPr lvl="1"/>
            <a:r>
              <a:rPr lang="fr-BE" dirty="0"/>
              <a:t>autorisation</a:t>
            </a:r>
          </a:p>
          <a:p>
            <a:r>
              <a:rPr lang="fr-BE" dirty="0"/>
              <a:t>plus d'informations :</a:t>
            </a:r>
          </a:p>
          <a:p>
            <a:pPr lvl="1"/>
            <a:r>
              <a:rPr lang="fr-BE" dirty="0">
                <a:hlinkClick r:id="rId2"/>
              </a:rPr>
              <a:t>https://www.ehealth.fgov.be/ehealthplatform/fr/gestion-integree-des-utilisateurs-et-des-acces</a:t>
            </a:r>
          </a:p>
          <a:p>
            <a:endParaRPr lang="nl-BE" dirty="0"/>
          </a:p>
        </p:txBody>
      </p:sp>
      <p:pic>
        <p:nvPicPr>
          <p:cNvPr id="6" name="Picture 5"/>
          <p:cNvPicPr>
            <a:picLocks noChangeAspect="1"/>
          </p:cNvPicPr>
          <p:nvPr/>
        </p:nvPicPr>
        <p:blipFill>
          <a:blip r:embed="rId3"/>
          <a:stretch>
            <a:fillRect/>
          </a:stretch>
        </p:blipFill>
        <p:spPr>
          <a:xfrm>
            <a:off x="288851" y="249573"/>
            <a:ext cx="466725" cy="40957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13</a:t>
            </a:fld>
            <a:endParaRPr lang="fr-BE"/>
          </a:p>
        </p:txBody>
      </p:sp>
    </p:spTree>
    <p:extLst>
      <p:ext uri="{BB962C8B-B14F-4D97-AF65-F5344CB8AC3E}">
        <p14:creationId xmlns:p14="http://schemas.microsoft.com/office/powerpoint/2010/main" val="277265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BE" sz="2800">
                <a:sym typeface="Arial" pitchFamily="34" charset="0"/>
              </a:rPr>
              <a:t>Gestion intégrée des utilisateurs et des accès</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47225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288851" y="249573"/>
            <a:ext cx="466725" cy="409575"/>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14</a:t>
            </a:fld>
            <a:endParaRPr lang="fr-BE"/>
          </a:p>
        </p:txBody>
      </p:sp>
    </p:spTree>
    <p:extLst>
      <p:ext uri="{BB962C8B-B14F-4D97-AF65-F5344CB8AC3E}">
        <p14:creationId xmlns:p14="http://schemas.microsoft.com/office/powerpoint/2010/main" val="108764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Chiffrement end-to-end</a:t>
            </a:r>
          </a:p>
        </p:txBody>
      </p:sp>
      <p:sp>
        <p:nvSpPr>
          <p:cNvPr id="3" name="Content Placeholder 2"/>
          <p:cNvSpPr>
            <a:spLocks noGrp="1"/>
          </p:cNvSpPr>
          <p:nvPr>
            <p:ph idx="1"/>
          </p:nvPr>
        </p:nvSpPr>
        <p:spPr/>
        <p:txBody>
          <a:bodyPr>
            <a:normAutofit/>
          </a:bodyPr>
          <a:lstStyle/>
          <a:p>
            <a:r>
              <a:rPr lang="fr-BE"/>
              <a:t>services permettant de chiffrer des messages destinés à des prestataires ou établissements de soins </a:t>
            </a:r>
          </a:p>
          <a:p>
            <a:r>
              <a:rPr lang="fr-BE"/>
              <a:t>sont utilisés, entre autres, dans le cadre de l’utilisation du service </a:t>
            </a:r>
            <a:r>
              <a:rPr lang="fr-BE">
                <a:solidFill>
                  <a:srgbClr val="087670"/>
                </a:solidFill>
              </a:rPr>
              <a:t>eHealth</a:t>
            </a:r>
            <a:r>
              <a:rPr lang="fr-BE"/>
              <a:t>Box ou de prescriptions électroniques (Recip-e)</a:t>
            </a:r>
          </a:p>
          <a:p>
            <a:r>
              <a:rPr lang="fr-BE"/>
              <a:t>2 services</a:t>
            </a:r>
          </a:p>
          <a:p>
            <a:pPr lvl="1"/>
            <a:r>
              <a:rPr lang="fr-BE" sz="2100"/>
              <a:t>ETKDepot pour le chiffrement vers un destinataire connu (chiffrement asymétrique)</a:t>
            </a:r>
          </a:p>
          <a:p>
            <a:pPr lvl="1"/>
            <a:r>
              <a:rPr lang="fr-BE" sz="2100"/>
              <a:t>KGSS pour le chiffrement vers un destinataire inconnu (chiffrement symétrique)</a:t>
            </a:r>
          </a:p>
          <a:p>
            <a:r>
              <a:rPr lang="fr-BE"/>
              <a:t>plus d'informations :</a:t>
            </a:r>
          </a:p>
          <a:p>
            <a:pPr lvl="1"/>
            <a:r>
              <a:rPr lang="fr-BE">
                <a:hlinkClick r:id="rId2"/>
              </a:rPr>
              <a:t>https://www.ehealth.fgov.be/ehealthplatform/fr/systeme-de-cryptage-end-to-end</a:t>
            </a:r>
          </a:p>
        </p:txBody>
      </p:sp>
      <p:pic>
        <p:nvPicPr>
          <p:cNvPr id="6" name="Picture 5"/>
          <p:cNvPicPr>
            <a:picLocks noChangeAspect="1"/>
          </p:cNvPicPr>
          <p:nvPr/>
        </p:nvPicPr>
        <p:blipFill>
          <a:blip r:embed="rId3"/>
          <a:stretch>
            <a:fillRect/>
          </a:stretch>
        </p:blipFill>
        <p:spPr>
          <a:xfrm>
            <a:off x="251520" y="206711"/>
            <a:ext cx="581025" cy="495300"/>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15</a:t>
            </a:fld>
            <a:endParaRPr lang="fr-BE"/>
          </a:p>
        </p:txBody>
      </p:sp>
    </p:spTree>
    <p:extLst>
      <p:ext uri="{BB962C8B-B14F-4D97-AF65-F5344CB8AC3E}">
        <p14:creationId xmlns:p14="http://schemas.microsoft.com/office/powerpoint/2010/main" val="2451777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7544" y="1412776"/>
            <a:ext cx="8091561" cy="4523780"/>
            <a:chOff x="296863" y="1185863"/>
            <a:chExt cx="8675687" cy="5038725"/>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err="1" smtClean="0">
                  <a:solidFill>
                    <a:srgbClr val="000000"/>
                  </a:solidFill>
                  <a:sym typeface="Arial" charset="0"/>
                </a:rPr>
                <a:t>eHealth</a:t>
              </a:r>
              <a:r>
                <a:rPr lang="fr-BE" sz="1800" dirty="0" smtClean="0">
                  <a:solidFill>
                    <a:srgbClr val="000000"/>
                  </a:solidFill>
                  <a:sym typeface="Arial" charset="0"/>
                </a:rPr>
                <a:t> </a:t>
              </a:r>
              <a:r>
                <a:rPr lang="fr-BE" sz="1800" dirty="0" err="1" smtClean="0">
                  <a:solidFill>
                    <a:srgbClr val="000000"/>
                  </a:solidFill>
                  <a:sym typeface="Arial" charset="0"/>
                </a:rPr>
                <a:t>platform</a:t>
              </a:r>
              <a:endParaRPr lang="fr-BE" sz="1800" dirty="0">
                <a:solidFill>
                  <a:srgbClr val="000000"/>
                </a:solidFill>
                <a:sym typeface="Arial" charset="0"/>
              </a:endParaRP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Healthcare actor</a:t>
              </a:r>
            </a:p>
            <a:p>
              <a:pPr eaLnBrk="0" hangingPunct="0">
                <a:buSzPct val="100000"/>
              </a:pPr>
              <a:r>
                <a:rPr lang="fr-BE"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102411" name="Text Box 12"/>
            <p:cNvSpPr txBox="1">
              <a:spLocks noChangeArrowheads="1"/>
            </p:cNvSpPr>
            <p:nvPr/>
          </p:nvSpPr>
          <p:spPr bwMode="auto">
            <a:xfrm rot="16200000">
              <a:off x="4753415" y="3433241"/>
              <a:ext cx="2466097" cy="362994"/>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Connector or </a:t>
              </a:r>
            </a:p>
            <a:p>
              <a:pPr eaLnBrk="0" hangingPunct="0">
                <a:buSzPct val="100000"/>
              </a:pPr>
              <a:r>
                <a:rPr lang="fr-BE" sz="1600">
                  <a:solidFill>
                    <a:srgbClr val="000000"/>
                  </a:solidFill>
                  <a:sym typeface="Arial" charset="0"/>
                </a:rPr>
                <a:t>other software to</a:t>
              </a:r>
            </a:p>
            <a:p>
              <a:pPr eaLnBrk="0" hangingPunct="0">
                <a:buSzPct val="100000"/>
              </a:pPr>
              <a:r>
                <a:rPr lang="fr-BE" sz="16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 private key</a:t>
              </a:r>
            </a:p>
            <a:p>
              <a:pPr eaLnBrk="0" hangingPunct="0">
                <a:buSzPct val="100000"/>
              </a:pPr>
              <a:r>
                <a:rPr lang="fr-BE" sz="16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Public keys</a:t>
              </a:r>
            </a:p>
            <a:p>
              <a:pPr eaLnBrk="0" hangingPunct="0">
                <a:buSzPct val="100000"/>
              </a:pPr>
              <a:r>
                <a:rPr lang="fr-BE">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a:t>
              </a:r>
            </a:p>
            <a:p>
              <a:pPr eaLnBrk="0" hangingPunct="0">
                <a:buSzPct val="100000"/>
              </a:pPr>
              <a:r>
                <a:rPr lang="fr-BE" sz="16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grpSp>
      <p:sp>
        <p:nvSpPr>
          <p:cNvPr id="7" name="Title 6"/>
          <p:cNvSpPr>
            <a:spLocks noGrp="1"/>
          </p:cNvSpPr>
          <p:nvPr>
            <p:ph type="title"/>
          </p:nvPr>
        </p:nvSpPr>
        <p:spPr/>
        <p:txBody>
          <a:bodyPr/>
          <a:lstStyle/>
          <a:p>
            <a:r>
              <a:rPr lang="fr-BE"/>
              <a:t>Chiffrement destinataire connu</a:t>
            </a:r>
          </a:p>
        </p:txBody>
      </p:sp>
      <p:pic>
        <p:nvPicPr>
          <p:cNvPr id="35" name="Picture 34"/>
          <p:cNvPicPr>
            <a:picLocks noChangeAspect="1"/>
          </p:cNvPicPr>
          <p:nvPr/>
        </p:nvPicPr>
        <p:blipFill>
          <a:blip r:embed="rId2"/>
          <a:stretch>
            <a:fillRect/>
          </a:stretch>
        </p:blipFill>
        <p:spPr>
          <a:xfrm>
            <a:off x="251520" y="206711"/>
            <a:ext cx="581025" cy="495300"/>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16</a:t>
            </a:fld>
            <a:endParaRPr lang="fr-BE"/>
          </a:p>
        </p:txBody>
      </p:sp>
    </p:spTree>
    <p:extLst>
      <p:ext uri="{BB962C8B-B14F-4D97-AF65-F5344CB8AC3E}">
        <p14:creationId xmlns:p14="http://schemas.microsoft.com/office/powerpoint/2010/main" val="176266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a:t>Chiffrement destinataire connu</a:t>
            </a:r>
          </a:p>
        </p:txBody>
      </p:sp>
      <p:grpSp>
        <p:nvGrpSpPr>
          <p:cNvPr id="5" name="Group 4"/>
          <p:cNvGrpSpPr/>
          <p:nvPr/>
        </p:nvGrpSpPr>
        <p:grpSpPr>
          <a:xfrm>
            <a:off x="497361" y="1340768"/>
            <a:ext cx="8136904" cy="4767238"/>
            <a:chOff x="296863" y="1185863"/>
            <a:chExt cx="8675687" cy="5210175"/>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a:solidFill>
                    <a:srgbClr val="3E6E5A"/>
                  </a:solidFill>
                  <a:sym typeface="Arial" charset="0"/>
                </a:rPr>
                <a:t>Identification </a:t>
              </a:r>
              <a:r>
                <a:rPr lang="fr-BE" sz="1600" dirty="0" err="1">
                  <a:solidFill>
                    <a:srgbClr val="3E6E5A"/>
                  </a:solidFill>
                  <a:sym typeface="Arial" charset="0"/>
                </a:rPr>
                <a:t>certificate</a:t>
              </a:r>
              <a:endParaRPr lang="fr-BE" sz="1600" dirty="0">
                <a:solidFill>
                  <a:srgbClr val="3E6E5A"/>
                </a:solidFill>
                <a:sym typeface="Arial" charset="0"/>
              </a:endParaRPr>
            </a:p>
          </p:txBody>
        </p:sp>
        <p:sp>
          <p:nvSpPr>
            <p:cNvPr id="103427"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a:solidFill>
                    <a:srgbClr val="3E6E5A"/>
                  </a:solidFill>
                  <a:sym typeface="Arial" charset="0"/>
                </a:rPr>
                <a:t>Identification</a:t>
              </a:r>
            </a:p>
            <a:p>
              <a:pPr eaLnBrk="0" hangingPunct="0">
                <a:buSzPct val="100000"/>
              </a:pPr>
              <a:r>
                <a:rPr lang="fr-BE" sz="1600" dirty="0" err="1">
                  <a:solidFill>
                    <a:srgbClr val="3E6E5A"/>
                  </a:solidFill>
                  <a:sym typeface="Arial" charset="0"/>
                </a:rPr>
                <a:t>certificate</a:t>
              </a:r>
              <a:endParaRPr lang="fr-BE" sz="1600" dirty="0">
                <a:solidFill>
                  <a:srgbClr val="3E6E5A"/>
                </a:solidFill>
                <a:sym typeface="Arial" charset="0"/>
              </a:endParaRP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fr-BE">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err="1" smtClean="0">
                  <a:solidFill>
                    <a:srgbClr val="000000"/>
                  </a:solidFill>
                  <a:sym typeface="Arial" charset="0"/>
                </a:rPr>
                <a:t>eHealth</a:t>
              </a:r>
              <a:r>
                <a:rPr lang="fr-BE" sz="1800" dirty="0" smtClean="0">
                  <a:solidFill>
                    <a:srgbClr val="000000"/>
                  </a:solidFill>
                  <a:sym typeface="Arial" charset="0"/>
                </a:rPr>
                <a:t> </a:t>
              </a:r>
              <a:r>
                <a:rPr lang="fr-BE" sz="1800" dirty="0" err="1" smtClean="0">
                  <a:solidFill>
                    <a:srgbClr val="000000"/>
                  </a:solidFill>
                  <a:sym typeface="Arial" charset="0"/>
                </a:rPr>
                <a:t>platform</a:t>
              </a:r>
              <a:endParaRPr lang="fr-BE" sz="1800" dirty="0">
                <a:solidFill>
                  <a:srgbClr val="000000"/>
                </a:solidFill>
                <a:sym typeface="Arial" charset="0"/>
              </a:endParaRP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Public keys</a:t>
              </a:r>
            </a:p>
            <a:p>
              <a:pPr eaLnBrk="0" hangingPunct="0">
                <a:buSzPct val="100000"/>
              </a:pPr>
              <a:r>
                <a:rPr lang="fr-BE">
                  <a:solidFill>
                    <a:srgbClr val="000000"/>
                  </a:solidFill>
                  <a:sym typeface="Arial" charset="0"/>
                </a:rPr>
                <a:t>repository</a:t>
              </a:r>
            </a:p>
          </p:txBody>
        </p:sp>
        <p:sp>
          <p:nvSpPr>
            <p:cNvPr id="103432"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err="1">
                  <a:solidFill>
                    <a:srgbClr val="000000"/>
                  </a:solidFill>
                  <a:sym typeface="Arial" charset="0"/>
                </a:rPr>
                <a:t>Asks</a:t>
              </a:r>
              <a:r>
                <a:rPr lang="fr-BE" sz="1600" dirty="0">
                  <a:solidFill>
                    <a:srgbClr val="000000"/>
                  </a:solidFill>
                  <a:sym typeface="Arial" charset="0"/>
                </a:rPr>
                <a:t>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err="1">
                  <a:solidFill>
                    <a:srgbClr val="000000"/>
                  </a:solidFill>
                  <a:sym typeface="Arial" charset="0"/>
                </a:rPr>
                <a:t>Encrypts</a:t>
              </a:r>
              <a:endParaRPr lang="fr-BE" sz="1600" dirty="0">
                <a:solidFill>
                  <a:srgbClr val="000000"/>
                </a:solidFill>
                <a:sym typeface="Arial" charset="0"/>
              </a:endParaRPr>
            </a:p>
            <a:p>
              <a:pPr eaLnBrk="0" hangingPunct="0">
                <a:buSzPct val="100000"/>
              </a:pPr>
              <a:r>
                <a:rPr lang="fr-BE" sz="1600" dirty="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Stored</a:t>
              </a:r>
            </a:p>
            <a:p>
              <a:pPr eaLnBrk="0" hangingPunct="0">
                <a:buSzPct val="100000"/>
              </a:pPr>
              <a:r>
                <a:rPr lang="fr-BE">
                  <a:solidFill>
                    <a:srgbClr val="000000"/>
                  </a:solidFill>
                  <a:sym typeface="Arial" charset="0"/>
                </a:rPr>
                <a:t>private</a:t>
              </a:r>
            </a:p>
            <a:p>
              <a:pPr eaLnBrk="0" hangingPunct="0">
                <a:buSzPct val="100000"/>
              </a:pPr>
              <a:r>
                <a:rPr lang="fr-BE">
                  <a:solidFill>
                    <a:srgbClr val="000000"/>
                  </a:solidFill>
                  <a:sym typeface="Arial" charset="0"/>
                </a:rPr>
                <a:t>key</a:t>
              </a:r>
            </a:p>
          </p:txBody>
        </p:sp>
        <p:sp>
          <p:nvSpPr>
            <p:cNvPr id="103447" name="Line 24"/>
            <p:cNvSpPr>
              <a:spLocks noChangeShapeType="1"/>
            </p:cNvSpPr>
            <p:nvPr/>
          </p:nvSpPr>
          <p:spPr bwMode="auto">
            <a:xfrm flipH="1">
              <a:off x="3022003" y="5583237"/>
              <a:ext cx="456210" cy="142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dirty="0">
                  <a:solidFill>
                    <a:srgbClr val="3E6E5A"/>
                  </a:solidFill>
                  <a:sym typeface="Arial" charset="0"/>
                </a:rPr>
                <a:t>Identification</a:t>
              </a:r>
            </a:p>
            <a:p>
              <a:pPr eaLnBrk="0" hangingPunct="0">
                <a:buSzPct val="100000"/>
              </a:pPr>
              <a:r>
                <a:rPr lang="fr-BE" sz="1600" dirty="0" err="1">
                  <a:solidFill>
                    <a:srgbClr val="3E6E5A"/>
                  </a:solidFill>
                  <a:sym typeface="Arial" charset="0"/>
                </a:rPr>
                <a:t>certificate</a:t>
              </a:r>
              <a:endParaRPr lang="fr-BE" sz="1600" dirty="0">
                <a:solidFill>
                  <a:srgbClr val="3E6E5A"/>
                </a:solidFill>
                <a:sym typeface="Arial" charset="0"/>
              </a:endParaRP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Send message</a:t>
              </a:r>
            </a:p>
            <a:p>
              <a:pPr eaLnBrk="0" hangingPunct="0">
                <a:buSzPct val="100000"/>
              </a:pPr>
              <a:r>
                <a:rPr lang="fr-BE"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pic>
        <p:nvPicPr>
          <p:cNvPr id="41" name="Picture 40"/>
          <p:cNvPicPr>
            <a:picLocks noChangeAspect="1"/>
          </p:cNvPicPr>
          <p:nvPr/>
        </p:nvPicPr>
        <p:blipFill>
          <a:blip r:embed="rId2"/>
          <a:stretch>
            <a:fillRect/>
          </a:stretch>
        </p:blipFill>
        <p:spPr>
          <a:xfrm>
            <a:off x="251520" y="206711"/>
            <a:ext cx="581025" cy="495300"/>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17</a:t>
            </a:fld>
            <a:endParaRPr lang="fr-BE"/>
          </a:p>
        </p:txBody>
      </p:sp>
    </p:spTree>
    <p:extLst>
      <p:ext uri="{BB962C8B-B14F-4D97-AF65-F5344CB8AC3E}">
        <p14:creationId xmlns:p14="http://schemas.microsoft.com/office/powerpoint/2010/main" val="21892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3568" y="1412776"/>
            <a:ext cx="7885509" cy="4891227"/>
            <a:chOff x="142875" y="1049338"/>
            <a:chExt cx="8802688" cy="5575444"/>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User 2</a:t>
              </a:r>
            </a:p>
            <a:p>
              <a:pPr eaLnBrk="0" hangingPunct="0">
                <a:buSzPct val="100000"/>
              </a:pPr>
              <a:r>
                <a:rPr lang="fr-BE">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User 1</a:t>
              </a:r>
            </a:p>
            <a:p>
              <a:pPr eaLnBrk="0" hangingPunct="0">
                <a:buSzPct val="100000"/>
              </a:pPr>
              <a:r>
                <a:rPr lang="fr-BE">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Key </a:t>
              </a:r>
            </a:p>
            <a:p>
              <a:pPr eaLnBrk="0" hangingPunct="0">
                <a:buSzPct val="100000"/>
              </a:pPr>
              <a:r>
                <a:rPr lang="fr-BE">
                  <a:solidFill>
                    <a:srgbClr val="000000"/>
                  </a:solidFill>
                  <a:sym typeface="Arial" charset="0"/>
                </a:rPr>
                <a:t>Management</a:t>
              </a:r>
            </a:p>
            <a:p>
              <a:pPr eaLnBrk="0" hangingPunct="0">
                <a:buSzPct val="100000"/>
              </a:pPr>
              <a:r>
                <a:rPr lang="fr-BE">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Messages</a:t>
              </a:r>
            </a:p>
            <a:p>
              <a:pPr eaLnBrk="0" hangingPunct="0">
                <a:buSzPct val="100000"/>
              </a:pPr>
              <a:r>
                <a:rPr lang="fr-BE">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1</a:t>
              </a:r>
              <a:r>
                <a:rPr lang="fr-BE"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2</a:t>
              </a:r>
              <a:r>
                <a:rPr lang="fr-BE"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3</a:t>
              </a:r>
              <a:r>
                <a:rPr lang="fr-BE"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736744"/>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4</a:t>
              </a:r>
              <a:r>
                <a:rPr lang="fr-BE" sz="1000">
                  <a:solidFill>
                    <a:srgbClr val="000000"/>
                  </a:solidFill>
                  <a:sym typeface="Arial" charset="0"/>
                </a:rPr>
                <a:t> justifies right to</a:t>
              </a:r>
            </a:p>
            <a:p>
              <a:pPr eaLnBrk="0" hangingPunct="0">
                <a:buSzPct val="100000"/>
              </a:pPr>
              <a:r>
                <a:rPr lang="fr-BE"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4</a:t>
              </a:r>
              <a:r>
                <a:rPr lang="fr-BE" sz="1000">
                  <a:solidFill>
                    <a:srgbClr val="000000"/>
                  </a:solidFill>
                  <a:sym typeface="Arial" charset="0"/>
                </a:rPr>
                <a:t> justifies right to</a:t>
              </a:r>
            </a:p>
            <a:p>
              <a:pPr eaLnBrk="0" hangingPunct="0">
                <a:buSzPct val="100000"/>
              </a:pPr>
              <a:r>
                <a:rPr lang="fr-BE"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5 </a:t>
              </a:r>
              <a:r>
                <a:rPr lang="fr-BE"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5 </a:t>
              </a:r>
              <a:r>
                <a:rPr lang="fr-BE"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fr-BE"/>
              <a:t>Chiffrement destinataire inconnu</a:t>
            </a:r>
          </a:p>
        </p:txBody>
      </p:sp>
      <p:pic>
        <p:nvPicPr>
          <p:cNvPr id="38" name="Picture 37"/>
          <p:cNvPicPr>
            <a:picLocks noChangeAspect="1"/>
          </p:cNvPicPr>
          <p:nvPr/>
        </p:nvPicPr>
        <p:blipFill>
          <a:blip r:embed="rId2"/>
          <a:stretch>
            <a:fillRect/>
          </a:stretch>
        </p:blipFill>
        <p:spPr>
          <a:xfrm>
            <a:off x="251520" y="206711"/>
            <a:ext cx="581025" cy="495300"/>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18</a:t>
            </a:fld>
            <a:endParaRPr lang="fr-BE"/>
          </a:p>
        </p:txBody>
      </p:sp>
    </p:spTree>
    <p:extLst>
      <p:ext uri="{BB962C8B-B14F-4D97-AF65-F5344CB8AC3E}">
        <p14:creationId xmlns:p14="http://schemas.microsoft.com/office/powerpoint/2010/main" val="323039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Horodatage électronique (timestamping)</a:t>
            </a:r>
          </a:p>
        </p:txBody>
      </p:sp>
      <p:sp>
        <p:nvSpPr>
          <p:cNvPr id="3" name="Content Placeholder 2"/>
          <p:cNvSpPr>
            <a:spLocks noGrp="1"/>
          </p:cNvSpPr>
          <p:nvPr>
            <p:ph idx="1"/>
          </p:nvPr>
        </p:nvSpPr>
        <p:spPr/>
        <p:txBody>
          <a:bodyPr>
            <a:normAutofit/>
          </a:bodyPr>
          <a:lstStyle/>
          <a:p>
            <a:r>
              <a:rPr lang="fr-BE"/>
              <a:t>système permettant de conserver la preuve de l'existence d'un document et de son contenu à une date donnée</a:t>
            </a:r>
          </a:p>
          <a:p>
            <a:endParaRPr lang="nl-BE" dirty="0" smtClean="0"/>
          </a:p>
          <a:p>
            <a:r>
              <a:rPr lang="fr-BE"/>
              <a:t>personne, ni même le propriétaire du document, ne peut ensuite encore modifier le document ou l’indication du temps de manière inaperçue</a:t>
            </a:r>
          </a:p>
          <a:p>
            <a:endParaRPr lang="nl-BE" dirty="0" smtClean="0"/>
          </a:p>
          <a:p>
            <a:r>
              <a:rPr lang="fr-BE"/>
              <a:t>plus d'informations</a:t>
            </a:r>
            <a:br>
              <a:rPr lang="fr-BE"/>
            </a:br>
            <a:r>
              <a:rPr lang="fr-BE">
                <a:hlinkClick r:id="rId2"/>
              </a:rPr>
              <a:t>https://www.ehealth.fgov.be/ehealthplatform/fr/datation-electronique-timestamping</a:t>
            </a:r>
          </a:p>
          <a:p>
            <a:pPr marL="457200" lvl="1" indent="0">
              <a:buNone/>
            </a:pPr>
            <a:endParaRPr lang="nl-BE" dirty="0"/>
          </a:p>
        </p:txBody>
      </p:sp>
      <p:pic>
        <p:nvPicPr>
          <p:cNvPr id="6" name="Picture 5"/>
          <p:cNvPicPr>
            <a:picLocks noChangeAspect="1"/>
          </p:cNvPicPr>
          <p:nvPr/>
        </p:nvPicPr>
        <p:blipFill>
          <a:blip r:embed="rId3"/>
          <a:stretch>
            <a:fillRect/>
          </a:stretch>
        </p:blipFill>
        <p:spPr>
          <a:xfrm>
            <a:off x="242887" y="254336"/>
            <a:ext cx="428625" cy="400050"/>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19</a:t>
            </a:fld>
            <a:endParaRPr lang="fr-BE"/>
          </a:p>
        </p:txBody>
      </p:sp>
    </p:spTree>
    <p:extLst>
      <p:ext uri="{BB962C8B-B14F-4D97-AF65-F5344CB8AC3E}">
        <p14:creationId xmlns:p14="http://schemas.microsoft.com/office/powerpoint/2010/main" val="2332087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Structure de l'exposé</a:t>
            </a:r>
          </a:p>
        </p:txBody>
      </p:sp>
      <p:sp>
        <p:nvSpPr>
          <p:cNvPr id="3" name="Content Placeholder 2"/>
          <p:cNvSpPr>
            <a:spLocks noGrp="1"/>
          </p:cNvSpPr>
          <p:nvPr>
            <p:ph idx="1"/>
          </p:nvPr>
        </p:nvSpPr>
        <p:spPr/>
        <p:txBody>
          <a:bodyPr>
            <a:normAutofit lnSpcReduction="10000"/>
          </a:bodyPr>
          <a:lstStyle/>
          <a:p>
            <a:r>
              <a:rPr lang="fr-BE" dirty="0"/>
              <a:t>architecture de base et aperçu du paysage de l’</a:t>
            </a:r>
            <a:r>
              <a:rPr lang="fr-BE" dirty="0" err="1"/>
              <a:t>eSanté</a:t>
            </a:r>
            <a:endParaRPr lang="fr-BE" dirty="0"/>
          </a:p>
          <a:p>
            <a:r>
              <a:rPr lang="fr-BE" dirty="0"/>
              <a:t>services de base de la </a:t>
            </a:r>
            <a:r>
              <a:rPr lang="fr-BE" dirty="0" err="1"/>
              <a:t>Plate-forme</a:t>
            </a:r>
            <a:r>
              <a:rPr lang="fr-BE" dirty="0"/>
              <a:t> </a:t>
            </a:r>
            <a:r>
              <a:rPr lang="fr-BE" dirty="0" err="1">
                <a:solidFill>
                  <a:srgbClr val="087670"/>
                </a:solidFill>
              </a:rPr>
              <a:t>eHealth</a:t>
            </a:r>
            <a:endParaRPr lang="fr-BE" dirty="0">
              <a:solidFill>
                <a:srgbClr val="087670"/>
              </a:solidFill>
            </a:endParaRPr>
          </a:p>
          <a:p>
            <a:r>
              <a:rPr lang="fr-BE" dirty="0"/>
              <a:t>consentement éclairé, relation thérapeutique et matrice des accès</a:t>
            </a:r>
          </a:p>
          <a:p>
            <a:r>
              <a:rPr lang="fr-BE" dirty="0"/>
              <a:t>sources authentiques validées</a:t>
            </a:r>
          </a:p>
          <a:p>
            <a:r>
              <a:rPr lang="fr-BE" dirty="0"/>
              <a:t>quelques exemples d’utilisation des services de base</a:t>
            </a:r>
          </a:p>
          <a:p>
            <a:r>
              <a:rPr lang="fr-BE" dirty="0" err="1"/>
              <a:t>welcome</a:t>
            </a:r>
            <a:r>
              <a:rPr lang="fr-BE" dirty="0"/>
              <a:t> pack</a:t>
            </a:r>
          </a:p>
          <a:p>
            <a:r>
              <a:rPr lang="fr-BE" dirty="0"/>
              <a:t>i</a:t>
            </a:r>
            <a:r>
              <a:rPr lang="fr-BE" dirty="0" smtClean="0"/>
              <a:t>nformations </a:t>
            </a:r>
            <a:r>
              <a:rPr lang="fr-BE" dirty="0"/>
              <a:t>relatives à la </a:t>
            </a:r>
            <a:r>
              <a:rPr lang="fr-BE" dirty="0" err="1"/>
              <a:t>Plate-forme</a:t>
            </a:r>
            <a:r>
              <a:rPr lang="fr-BE" dirty="0"/>
              <a:t> </a:t>
            </a:r>
            <a:r>
              <a:rPr lang="fr-BE" dirty="0" err="1">
                <a:solidFill>
                  <a:srgbClr val="087670"/>
                </a:solidFill>
              </a:rPr>
              <a:t>eHealth</a:t>
            </a:r>
            <a:r>
              <a:rPr lang="fr-BE" dirty="0"/>
              <a:t> sur le portail de l’</a:t>
            </a:r>
            <a:r>
              <a:rPr lang="fr-BE" dirty="0" err="1"/>
              <a:t>eSanté</a:t>
            </a:r>
            <a:endParaRPr lang="fr-BE" dirty="0"/>
          </a:p>
          <a:p>
            <a:r>
              <a:rPr lang="fr-BE" dirty="0"/>
              <a:t>organes de </a:t>
            </a:r>
            <a:r>
              <a:rPr lang="fr-BE" dirty="0" smtClean="0"/>
              <a:t>gouvernance</a:t>
            </a:r>
          </a:p>
          <a:p>
            <a:r>
              <a:rPr lang="fr-BE" dirty="0" err="1" smtClean="0"/>
              <a:t>operational</a:t>
            </a:r>
            <a:r>
              <a:rPr lang="fr-BE" dirty="0" smtClean="0"/>
              <a:t> excellence</a:t>
            </a:r>
            <a:endParaRPr lang="fr-BE" dirty="0"/>
          </a:p>
          <a:p>
            <a:r>
              <a:rPr lang="fr-BE" dirty="0"/>
              <a:t>procédures de </a:t>
            </a:r>
            <a:r>
              <a:rPr lang="fr-BE" dirty="0" smtClean="0"/>
              <a:t>business </a:t>
            </a:r>
            <a:r>
              <a:rPr lang="fr-BE" dirty="0" err="1"/>
              <a:t>c</a:t>
            </a:r>
            <a:r>
              <a:rPr lang="fr-BE" dirty="0" err="1" smtClean="0"/>
              <a:t>ontinuity</a:t>
            </a:r>
            <a:r>
              <a:rPr lang="fr-BE" dirty="0" smtClean="0"/>
              <a:t> </a:t>
            </a:r>
            <a:r>
              <a:rPr lang="fr-BE" dirty="0"/>
              <a:t>(BCP) et nouveau site web</a:t>
            </a:r>
          </a:p>
          <a:p>
            <a:endParaRPr lang="nl-BE" dirty="0" smtClean="0"/>
          </a:p>
          <a:p>
            <a:endParaRPr lang="fr-BE"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2</a:t>
            </a:fld>
            <a:endParaRPr lang="fr-BE"/>
          </a:p>
        </p:txBody>
      </p:sp>
    </p:spTree>
    <p:extLst>
      <p:ext uri="{BB962C8B-B14F-4D97-AF65-F5344CB8AC3E}">
        <p14:creationId xmlns:p14="http://schemas.microsoft.com/office/powerpoint/2010/main" val="2841624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Timestamping: exemple</a:t>
            </a:r>
          </a:p>
        </p:txBody>
      </p:sp>
      <p:sp>
        <p:nvSpPr>
          <p:cNvPr id="23557"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611560" y="1268760"/>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824285"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A</a:t>
            </a:r>
          </a:p>
        </p:txBody>
      </p:sp>
      <p:sp>
        <p:nvSpPr>
          <p:cNvPr id="23560" name="Oval 8"/>
          <p:cNvSpPr>
            <a:spLocks noChangeArrowheads="1"/>
          </p:cNvSpPr>
          <p:nvPr/>
        </p:nvSpPr>
        <p:spPr bwMode="auto">
          <a:xfrm>
            <a:off x="606798" y="194821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1</a:t>
            </a:r>
          </a:p>
        </p:txBody>
      </p:sp>
      <p:sp>
        <p:nvSpPr>
          <p:cNvPr id="23561" name="Rectangle 10"/>
          <p:cNvSpPr>
            <a:spLocks noChangeArrowheads="1"/>
          </p:cNvSpPr>
          <p:nvPr/>
        </p:nvSpPr>
        <p:spPr bwMode="auto">
          <a:xfrm>
            <a:off x="862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A</a:t>
            </a:r>
          </a:p>
        </p:txBody>
      </p:sp>
      <p:sp>
        <p:nvSpPr>
          <p:cNvPr id="23562" name="Rectangle 12"/>
          <p:cNvSpPr>
            <a:spLocks noChangeArrowheads="1"/>
          </p:cNvSpPr>
          <p:nvPr/>
        </p:nvSpPr>
        <p:spPr bwMode="auto">
          <a:xfrm>
            <a:off x="4921623" y="1333848"/>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679823" y="30054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2</a:t>
            </a:r>
          </a:p>
        </p:txBody>
      </p:sp>
      <p:sp>
        <p:nvSpPr>
          <p:cNvPr id="23564" name="Rectangle 17"/>
          <p:cNvSpPr>
            <a:spLocks noChangeArrowheads="1"/>
          </p:cNvSpPr>
          <p:nvPr/>
        </p:nvSpPr>
        <p:spPr bwMode="auto">
          <a:xfrm>
            <a:off x="2499098"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B</a:t>
            </a:r>
          </a:p>
        </p:txBody>
      </p:sp>
      <p:sp>
        <p:nvSpPr>
          <p:cNvPr id="23565" name="Rectangle 18"/>
          <p:cNvSpPr>
            <a:spLocks noChangeArrowheads="1"/>
          </p:cNvSpPr>
          <p:nvPr/>
        </p:nvSpPr>
        <p:spPr bwMode="auto">
          <a:xfrm>
            <a:off x="2597523" y="3270598"/>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B</a:t>
            </a:r>
          </a:p>
        </p:txBody>
      </p:sp>
      <p:sp>
        <p:nvSpPr>
          <p:cNvPr id="23566" name="Rectangle 23"/>
          <p:cNvSpPr>
            <a:spLocks noChangeArrowheads="1"/>
          </p:cNvSpPr>
          <p:nvPr/>
        </p:nvSpPr>
        <p:spPr bwMode="auto">
          <a:xfrm>
            <a:off x="1333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Timestamp bag</a:t>
            </a:r>
          </a:p>
        </p:txBody>
      </p:sp>
      <p:sp>
        <p:nvSpPr>
          <p:cNvPr id="23567" name="Rectangle 26"/>
          <p:cNvSpPr>
            <a:spLocks noChangeArrowheads="1"/>
          </p:cNvSpPr>
          <p:nvPr/>
        </p:nvSpPr>
        <p:spPr bwMode="auto">
          <a:xfrm>
            <a:off x="5396285"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timestamping</a:t>
            </a:r>
          </a:p>
        </p:txBody>
      </p:sp>
      <p:sp>
        <p:nvSpPr>
          <p:cNvPr id="23568" name="Oval 27"/>
          <p:cNvSpPr>
            <a:spLocks noChangeArrowheads="1"/>
          </p:cNvSpPr>
          <p:nvPr/>
        </p:nvSpPr>
        <p:spPr bwMode="auto">
          <a:xfrm>
            <a:off x="5250235" y="4502498"/>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4</a:t>
            </a:r>
          </a:p>
        </p:txBody>
      </p:sp>
      <p:sp>
        <p:nvSpPr>
          <p:cNvPr id="23569" name="Rectangle 28"/>
          <p:cNvSpPr>
            <a:spLocks noChangeArrowheads="1"/>
          </p:cNvSpPr>
          <p:nvPr/>
        </p:nvSpPr>
        <p:spPr bwMode="auto">
          <a:xfrm>
            <a:off x="5932860"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signature</a:t>
            </a:r>
          </a:p>
        </p:txBody>
      </p:sp>
      <p:sp>
        <p:nvSpPr>
          <p:cNvPr id="23570" name="Oval 30"/>
          <p:cNvSpPr>
            <a:spLocks noChangeArrowheads="1"/>
          </p:cNvSpPr>
          <p:nvPr/>
        </p:nvSpPr>
        <p:spPr bwMode="auto">
          <a:xfrm>
            <a:off x="5364535" y="2610198"/>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5</a:t>
            </a:r>
          </a:p>
        </p:txBody>
      </p:sp>
      <p:sp>
        <p:nvSpPr>
          <p:cNvPr id="23571" name="Rectangle 31"/>
          <p:cNvSpPr>
            <a:spLocks noChangeArrowheads="1"/>
          </p:cNvSpPr>
          <p:nvPr/>
        </p:nvSpPr>
        <p:spPr bwMode="auto">
          <a:xfrm>
            <a:off x="1705348" y="5377210"/>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2" name="Oval 32"/>
          <p:cNvSpPr>
            <a:spLocks noChangeArrowheads="1"/>
          </p:cNvSpPr>
          <p:nvPr/>
        </p:nvSpPr>
        <p:spPr bwMode="auto">
          <a:xfrm>
            <a:off x="1527548" y="519941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3" name="Rectangle 38"/>
          <p:cNvSpPr>
            <a:spLocks noChangeArrowheads="1"/>
          </p:cNvSpPr>
          <p:nvPr/>
        </p:nvSpPr>
        <p:spPr bwMode="auto">
          <a:xfrm>
            <a:off x="7480673" y="4481860"/>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4" name="Oval 39"/>
          <p:cNvSpPr>
            <a:spLocks noChangeArrowheads="1"/>
          </p:cNvSpPr>
          <p:nvPr/>
        </p:nvSpPr>
        <p:spPr bwMode="auto">
          <a:xfrm>
            <a:off x="8001373" y="41992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5" name="Oval 24"/>
          <p:cNvSpPr>
            <a:spLocks noChangeArrowheads="1"/>
          </p:cNvSpPr>
          <p:nvPr/>
        </p:nvSpPr>
        <p:spPr bwMode="auto">
          <a:xfrm>
            <a:off x="1187823" y="419928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3</a:t>
            </a:r>
          </a:p>
        </p:txBody>
      </p:sp>
      <p:sp>
        <p:nvSpPr>
          <p:cNvPr id="23576" name="Down Arrow 1"/>
          <p:cNvSpPr>
            <a:spLocks noChangeArrowheads="1"/>
          </p:cNvSpPr>
          <p:nvPr/>
        </p:nvSpPr>
        <p:spPr bwMode="auto">
          <a:xfrm>
            <a:off x="1381498" y="2603848"/>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3084885" y="2603848"/>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1518023" y="3743673"/>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3126160" y="3743673"/>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3815136" y="3676997"/>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6217023" y="2992785"/>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2732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7039348" y="2867373"/>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5073" y="1344960"/>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6198" y="1397348"/>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5"/>
          <a:stretch>
            <a:fillRect/>
          </a:stretch>
        </p:blipFill>
        <p:spPr>
          <a:xfrm>
            <a:off x="242887" y="254336"/>
            <a:ext cx="428625" cy="400050"/>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20</a:t>
            </a:fld>
            <a:endParaRPr lang="fr-BE"/>
          </a:p>
        </p:txBody>
      </p:sp>
    </p:spTree>
    <p:extLst>
      <p:ext uri="{BB962C8B-B14F-4D97-AF65-F5344CB8AC3E}">
        <p14:creationId xmlns:p14="http://schemas.microsoft.com/office/powerpoint/2010/main" val="320800152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Répertoire des références (hub-metahub)</a:t>
            </a:r>
          </a:p>
        </p:txBody>
      </p:sp>
      <p:sp>
        <p:nvSpPr>
          <p:cNvPr id="3" name="Content Placeholder 2"/>
          <p:cNvSpPr>
            <a:spLocks noGrp="1"/>
          </p:cNvSpPr>
          <p:nvPr>
            <p:ph idx="1"/>
          </p:nvPr>
        </p:nvSpPr>
        <p:spPr/>
        <p:txBody>
          <a:bodyPr>
            <a:normAutofit/>
          </a:bodyPr>
          <a:lstStyle/>
          <a:p>
            <a:r>
              <a:rPr lang="fr-BE" dirty="0"/>
              <a:t>indication d’endroits déterminés où sont disponibles des données relatives à la santé d’un patient donné</a:t>
            </a:r>
          </a:p>
          <a:p>
            <a:r>
              <a:rPr lang="fr-BE" dirty="0"/>
              <a:t>ces endroits peuvent actuellement être les suivants</a:t>
            </a:r>
          </a:p>
          <a:p>
            <a:pPr lvl="1"/>
            <a:r>
              <a:rPr lang="fr-BE" dirty="0"/>
              <a:t>un hub (réseau d’établissements de soins), qui tient aussi à jour un répertoire des références indiquant dans quels établissements de soins au sein de ce réseau sont disponibles des données relatives à la santé d’un patient donné</a:t>
            </a:r>
          </a:p>
          <a:p>
            <a:pPr lvl="1"/>
            <a:r>
              <a:rPr lang="fr-BE" dirty="0"/>
              <a:t>un coffre-fort de santé (</a:t>
            </a:r>
            <a:r>
              <a:rPr lang="fr-BE" dirty="0" err="1"/>
              <a:t>Vitalink</a:t>
            </a:r>
            <a:r>
              <a:rPr lang="fr-BE" dirty="0"/>
              <a:t>, </a:t>
            </a:r>
            <a:r>
              <a:rPr lang="fr-BE" dirty="0" err="1"/>
              <a:t>Intermed</a:t>
            </a:r>
            <a:r>
              <a:rPr lang="fr-BE" dirty="0"/>
              <a:t> ou </a:t>
            </a:r>
            <a:r>
              <a:rPr lang="fr-BE" dirty="0" err="1"/>
              <a:t>Brusafe</a:t>
            </a:r>
            <a:r>
              <a:rPr lang="fr-BE" dirty="0"/>
              <a:t>)</a:t>
            </a:r>
          </a:p>
          <a:p>
            <a:r>
              <a:rPr lang="fr-BE" dirty="0"/>
              <a:t>plus d'informations </a:t>
            </a:r>
            <a:r>
              <a:rPr lang="fr-BE" dirty="0" smtClean="0">
                <a:hlinkClick r:id="rId2"/>
              </a:rPr>
              <a:t>https</a:t>
            </a:r>
            <a:r>
              <a:rPr lang="fr-BE" dirty="0">
                <a:hlinkClick r:id="rId2"/>
              </a:rPr>
              <a:t>://www.ehealth.fgov.be/ehealthplatform/fr/repertoire-des-references</a:t>
            </a:r>
          </a:p>
          <a:p>
            <a:endParaRPr lang="nl-BE" dirty="0"/>
          </a:p>
        </p:txBody>
      </p:sp>
      <p:pic>
        <p:nvPicPr>
          <p:cNvPr id="6" name="Picture 5"/>
          <p:cNvPicPr>
            <a:picLocks noChangeAspect="1"/>
          </p:cNvPicPr>
          <p:nvPr/>
        </p:nvPicPr>
        <p:blipFill>
          <a:blip r:embed="rId3"/>
          <a:stretch>
            <a:fillRect/>
          </a:stretch>
        </p:blipFill>
        <p:spPr>
          <a:xfrm>
            <a:off x="251520" y="163848"/>
            <a:ext cx="561975" cy="58102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21</a:t>
            </a:fld>
            <a:endParaRPr lang="fr-BE"/>
          </a:p>
        </p:txBody>
      </p:sp>
    </p:spTree>
    <p:extLst>
      <p:ext uri="{BB962C8B-B14F-4D97-AF65-F5344CB8AC3E}">
        <p14:creationId xmlns:p14="http://schemas.microsoft.com/office/powerpoint/2010/main" val="152077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3" name="Group 12"/>
          <p:cNvGrpSpPr/>
          <p:nvPr/>
        </p:nvGrpSpPr>
        <p:grpSpPr>
          <a:xfrm>
            <a:off x="899592" y="980727"/>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9"/>
          <p:cNvSpPr>
            <a:spLocks noGrp="1"/>
          </p:cNvSpPr>
          <p:nvPr>
            <p:ph type="title"/>
          </p:nvPr>
        </p:nvSpPr>
        <p:spPr/>
        <p:txBody>
          <a:bodyPr/>
          <a:lstStyle/>
          <a:p>
            <a:r>
              <a:rPr lang="fr-BE"/>
              <a:t>Répertoire des références (hub-metahub)</a:t>
            </a: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fr-BE" sz="1200" b="1"/>
              <a:t>5 hubs</a:t>
            </a:r>
          </a:p>
          <a:p>
            <a:pPr marL="800100" lvl="4" indent="-285750"/>
            <a:r>
              <a:rPr lang="fr-BE" sz="1200"/>
              <a:t>Collaboratief Zorgplatform (Cozo)</a:t>
            </a:r>
          </a:p>
          <a:p>
            <a:pPr marL="800100" lvl="4" indent="-285750"/>
            <a:r>
              <a:rPr lang="fr-BE" sz="1200"/>
              <a:t>Antwerpse Regionale Hub (ARH)</a:t>
            </a:r>
          </a:p>
          <a:p>
            <a:pPr marL="800100" lvl="4" indent="-285750"/>
            <a:r>
              <a:rPr lang="fr-BE" sz="1200"/>
              <a:t>Vlaams Ziekenhuisnetwerk KU Leuven (VZN)</a:t>
            </a:r>
          </a:p>
          <a:p>
            <a:pPr marL="800100" lvl="4" indent="-285750"/>
            <a:r>
              <a:rPr lang="fr-BE" sz="1200"/>
              <a:t>Réseau Santé Wallon (RSW)</a:t>
            </a:r>
          </a:p>
          <a:p>
            <a:pPr marL="800100" lvl="4" indent="-285750"/>
            <a:r>
              <a:rPr lang="fr-BE" sz="120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497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274263" y="3830758"/>
            <a:ext cx="59572" cy="61018"/>
          </a:xfrm>
          <a:prstGeom prst="rect">
            <a:avLst/>
          </a:prstGeom>
        </p:spPr>
      </p:pic>
      <p:pic>
        <p:nvPicPr>
          <p:cNvPr id="16" name="Picture 15"/>
          <p:cNvPicPr>
            <a:picLocks noChangeAspect="1"/>
          </p:cNvPicPr>
          <p:nvPr/>
        </p:nvPicPr>
        <p:blipFill>
          <a:blip r:embed="rId5"/>
          <a:stretch>
            <a:fillRect/>
          </a:stretch>
        </p:blipFill>
        <p:spPr>
          <a:xfrm>
            <a:off x="251520" y="163848"/>
            <a:ext cx="561975" cy="581025"/>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22</a:t>
            </a:fld>
            <a:endParaRPr lang="fr-BE"/>
          </a:p>
        </p:txBody>
      </p:sp>
    </p:spTree>
    <p:extLst>
      <p:ext uri="{BB962C8B-B14F-4D97-AF65-F5344CB8AC3E}">
        <p14:creationId xmlns:p14="http://schemas.microsoft.com/office/powerpoint/2010/main" val="295847369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 :</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a:t>Répertoire des références (hub-metahub)</a:t>
            </a:r>
          </a:p>
        </p:txBody>
      </p:sp>
      <p:pic>
        <p:nvPicPr>
          <p:cNvPr id="65" name="Picture 64"/>
          <p:cNvPicPr>
            <a:picLocks noChangeAspect="1"/>
          </p:cNvPicPr>
          <p:nvPr/>
        </p:nvPicPr>
        <p:blipFill>
          <a:blip r:embed="rId9"/>
          <a:stretch>
            <a:fillRect/>
          </a:stretch>
        </p:blipFill>
        <p:spPr>
          <a:xfrm>
            <a:off x="251520" y="163848"/>
            <a:ext cx="561975" cy="581025"/>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23</a:t>
            </a:fld>
            <a:endParaRPr lang="fr-BE"/>
          </a:p>
        </p:txBody>
      </p:sp>
    </p:spTree>
    <p:extLst>
      <p:ext uri="{BB962C8B-B14F-4D97-AF65-F5344CB8AC3E}">
        <p14:creationId xmlns:p14="http://schemas.microsoft.com/office/powerpoint/2010/main" val="70753697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323" y="989799"/>
            <a:ext cx="720080" cy="720080"/>
          </a:xfrm>
          <a:prstGeom prst="rect">
            <a:avLst/>
          </a:prstGeom>
        </p:spPr>
      </p:pic>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052763"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138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8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5267"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1647" y="2305844"/>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a:t>Données extramurales : coffres-forts</a:t>
            </a:r>
          </a:p>
        </p:txBody>
      </p:sp>
      <p:cxnSp>
        <p:nvCxnSpPr>
          <p:cNvPr id="67" name="Straight Connector 21"/>
          <p:cNvCxnSpPr>
            <a:cxnSpLocks noChangeShapeType="1"/>
            <a:stCxn id="61" idx="3"/>
          </p:cNvCxnSpPr>
          <p:nvPr/>
        </p:nvCxnSpPr>
        <p:spPr bwMode="auto">
          <a:xfrm>
            <a:off x="2498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63" name="Picture 62"/>
          <p:cNvPicPr>
            <a:picLocks noChangeAspect="1"/>
          </p:cNvPicPr>
          <p:nvPr/>
        </p:nvPicPr>
        <p:blipFill>
          <a:blip r:embed="rId10"/>
          <a:stretch>
            <a:fillRect/>
          </a:stretch>
        </p:blipFill>
        <p:spPr>
          <a:xfrm>
            <a:off x="251520" y="163848"/>
            <a:ext cx="561975" cy="581025"/>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24</a:t>
            </a:fld>
            <a:endParaRPr lang="fr-BE"/>
          </a:p>
        </p:txBody>
      </p:sp>
    </p:spTree>
    <p:extLst>
      <p:ext uri="{BB962C8B-B14F-4D97-AF65-F5344CB8AC3E}">
        <p14:creationId xmlns:p14="http://schemas.microsoft.com/office/powerpoint/2010/main" val="9628823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solidFill>
                  <a:srgbClr val="087670"/>
                </a:solidFill>
              </a:rPr>
              <a:t>eHealth</a:t>
            </a:r>
            <a:r>
              <a:rPr lang="fr-BE" dirty="0" err="1"/>
              <a:t>Box</a:t>
            </a:r>
            <a:endParaRPr lang="fr-BE" dirty="0"/>
          </a:p>
        </p:txBody>
      </p:sp>
      <p:sp>
        <p:nvSpPr>
          <p:cNvPr id="3" name="Content Placeholder 2"/>
          <p:cNvSpPr>
            <a:spLocks noGrp="1"/>
          </p:cNvSpPr>
          <p:nvPr>
            <p:ph idx="1"/>
          </p:nvPr>
        </p:nvSpPr>
        <p:spPr/>
        <p:txBody>
          <a:bodyPr>
            <a:normAutofit lnSpcReduction="10000"/>
          </a:bodyPr>
          <a:lstStyle/>
          <a:p>
            <a:r>
              <a:rPr lang="fr-BE" dirty="0" err="1"/>
              <a:t>boîte</a:t>
            </a:r>
            <a:r>
              <a:rPr lang="fr-BE" dirty="0"/>
              <a:t> aux lettres électronique sécurisée, développée spécifiquement pour les prestataires et établissements de soins</a:t>
            </a:r>
          </a:p>
          <a:p>
            <a:r>
              <a:rPr lang="fr-BE" dirty="0"/>
              <a:t>objectif: assurer une communication électronique, asynchrone et sécurisée des données relatives à la santé entre les acteurs des soins de santé belges</a:t>
            </a:r>
          </a:p>
          <a:p>
            <a:r>
              <a:rPr lang="fr-BE" dirty="0"/>
              <a:t>capacité de 10 Mb parce que nous </a:t>
            </a:r>
            <a:r>
              <a:rPr lang="fr-BE" dirty="0" smtClean="0"/>
              <a:t>ne voulons </a:t>
            </a:r>
            <a:r>
              <a:rPr lang="fr-BE" dirty="0"/>
              <a:t>pas qu’elle soit utilisée comme archive - possibilité d’envoyer des liens vers des images sur un serveur</a:t>
            </a:r>
          </a:p>
          <a:p>
            <a:r>
              <a:rPr lang="fr-BE" dirty="0"/>
              <a:t>disponible comme</a:t>
            </a:r>
          </a:p>
          <a:p>
            <a:pPr lvl="1"/>
            <a:r>
              <a:rPr lang="fr-BE" dirty="0"/>
              <a:t>service web (accessible au moyen d’un logiciel)</a:t>
            </a:r>
          </a:p>
          <a:p>
            <a:pPr lvl="1"/>
            <a:r>
              <a:rPr lang="fr-BE" dirty="0"/>
              <a:t>application web (accessible au moyen d’un navigateur)</a:t>
            </a:r>
          </a:p>
          <a:p>
            <a:r>
              <a:rPr lang="fr-BE" dirty="0"/>
              <a:t>plus d'informations </a:t>
            </a:r>
          </a:p>
          <a:p>
            <a:pPr marL="457200" lvl="1" indent="0">
              <a:buNone/>
            </a:pPr>
            <a:r>
              <a:rPr lang="fr-BE" dirty="0">
                <a:solidFill>
                  <a:srgbClr val="525252"/>
                </a:solidFill>
                <a:hlinkClick r:id="rId2"/>
              </a:rPr>
              <a:t>https://www.ehealth.fgov.be/ehealthplatform/fr/boite-aux-lettres-electronique-securisee</a:t>
            </a:r>
          </a:p>
          <a:p>
            <a:pPr marL="457200" lvl="1" indent="0">
              <a:buNone/>
            </a:pPr>
            <a:endParaRPr lang="nl-BE" dirty="0"/>
          </a:p>
        </p:txBody>
      </p:sp>
      <p:pic>
        <p:nvPicPr>
          <p:cNvPr id="6" name="Picture 5"/>
          <p:cNvPicPr>
            <a:picLocks noChangeAspect="1"/>
          </p:cNvPicPr>
          <p:nvPr/>
        </p:nvPicPr>
        <p:blipFill>
          <a:blip r:embed="rId3"/>
          <a:stretch>
            <a:fillRect/>
          </a:stretch>
        </p:blipFill>
        <p:spPr>
          <a:xfrm>
            <a:off x="279326" y="204300"/>
            <a:ext cx="476250" cy="495300"/>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25</a:t>
            </a:fld>
            <a:endParaRPr lang="fr-BE"/>
          </a:p>
        </p:txBody>
      </p:sp>
    </p:spTree>
    <p:extLst>
      <p:ext uri="{BB962C8B-B14F-4D97-AF65-F5344CB8AC3E}">
        <p14:creationId xmlns:p14="http://schemas.microsoft.com/office/powerpoint/2010/main" val="4235768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eHealthBox</a:t>
            </a:r>
            <a:endParaRPr lang="fr-BE" dirty="0"/>
          </a:p>
        </p:txBody>
      </p:sp>
      <p:sp>
        <p:nvSpPr>
          <p:cNvPr id="3" name="Content Placeholder 2"/>
          <p:cNvSpPr>
            <a:spLocks noGrp="1"/>
          </p:cNvSpPr>
          <p:nvPr>
            <p:ph idx="1"/>
          </p:nvPr>
        </p:nvSpPr>
        <p:spPr/>
        <p:txBody>
          <a:bodyPr>
            <a:normAutofit fontScale="92500" lnSpcReduction="10000"/>
          </a:bodyPr>
          <a:lstStyle/>
          <a:p>
            <a:r>
              <a:rPr lang="fr-BE" dirty="0" err="1" smtClean="0"/>
              <a:t>eHealthBox</a:t>
            </a:r>
            <a:r>
              <a:rPr lang="fr-BE" dirty="0" smtClean="0"/>
              <a:t> est disponible pour</a:t>
            </a:r>
          </a:p>
          <a:p>
            <a:pPr lvl="1"/>
            <a:r>
              <a:rPr lang="nl-BE" dirty="0" err="1" smtClean="0"/>
              <a:t>prestataires</a:t>
            </a:r>
            <a:r>
              <a:rPr lang="nl-BE" dirty="0" smtClean="0"/>
              <a:t> de </a:t>
            </a:r>
            <a:r>
              <a:rPr lang="nl-BE" dirty="0" err="1" smtClean="0"/>
              <a:t>soins</a:t>
            </a:r>
            <a:r>
              <a:rPr lang="nl-BE" dirty="0" smtClean="0"/>
              <a:t> </a:t>
            </a:r>
            <a:r>
              <a:rPr lang="nl-BE" dirty="0" err="1" smtClean="0"/>
              <a:t>individuels</a:t>
            </a:r>
            <a:endParaRPr lang="nl-BE" dirty="0" smtClean="0"/>
          </a:p>
          <a:p>
            <a:pPr lvl="1"/>
            <a:r>
              <a:rPr lang="nl-BE" dirty="0" err="1" smtClean="0"/>
              <a:t>groupement</a:t>
            </a:r>
            <a:r>
              <a:rPr lang="nl-BE" dirty="0" smtClean="0"/>
              <a:t> de </a:t>
            </a:r>
            <a:r>
              <a:rPr lang="nl-BE" dirty="0" err="1" smtClean="0"/>
              <a:t>prestataires</a:t>
            </a:r>
            <a:r>
              <a:rPr lang="nl-BE" dirty="0" smtClean="0"/>
              <a:t> de </a:t>
            </a:r>
            <a:r>
              <a:rPr lang="nl-BE" dirty="0" err="1" smtClean="0"/>
              <a:t>soins</a:t>
            </a:r>
            <a:endParaRPr lang="nl-BE" dirty="0" smtClean="0"/>
          </a:p>
          <a:p>
            <a:pPr lvl="1"/>
            <a:r>
              <a:rPr lang="nl-BE" dirty="0" err="1" smtClean="0"/>
              <a:t>poste</a:t>
            </a:r>
            <a:r>
              <a:rPr lang="nl-BE" dirty="0" smtClean="0"/>
              <a:t> de garde de </a:t>
            </a:r>
            <a:r>
              <a:rPr lang="nl-BE" dirty="0" err="1" smtClean="0"/>
              <a:t>médecins</a:t>
            </a:r>
            <a:r>
              <a:rPr lang="nl-BE" dirty="0" smtClean="0"/>
              <a:t> </a:t>
            </a:r>
            <a:r>
              <a:rPr lang="nl-BE" dirty="0" err="1" smtClean="0"/>
              <a:t>généralistes</a:t>
            </a:r>
            <a:endParaRPr lang="nl-BE" dirty="0" smtClean="0"/>
          </a:p>
          <a:p>
            <a:pPr lvl="1"/>
            <a:r>
              <a:rPr lang="nl-BE" dirty="0" err="1" smtClean="0"/>
              <a:t>institutions</a:t>
            </a:r>
            <a:r>
              <a:rPr lang="nl-BE" dirty="0" smtClean="0"/>
              <a:t> de </a:t>
            </a:r>
            <a:r>
              <a:rPr lang="nl-BE" dirty="0" err="1" smtClean="0"/>
              <a:t>soins</a:t>
            </a:r>
            <a:r>
              <a:rPr lang="nl-BE" dirty="0" smtClean="0"/>
              <a:t> (au niveau de </a:t>
            </a:r>
            <a:r>
              <a:rPr lang="nl-BE" dirty="0" err="1" smtClean="0"/>
              <a:t>l’institution</a:t>
            </a:r>
            <a:r>
              <a:rPr lang="nl-BE" dirty="0" smtClean="0"/>
              <a:t>)</a:t>
            </a:r>
          </a:p>
          <a:p>
            <a:pPr lvl="1"/>
            <a:r>
              <a:rPr lang="nl-BE" dirty="0" err="1" smtClean="0"/>
              <a:t>institutions</a:t>
            </a:r>
            <a:r>
              <a:rPr lang="nl-BE" dirty="0" smtClean="0"/>
              <a:t> </a:t>
            </a:r>
            <a:r>
              <a:rPr lang="nl-BE" dirty="0" err="1" smtClean="0"/>
              <a:t>publiques</a:t>
            </a:r>
            <a:r>
              <a:rPr lang="nl-BE" dirty="0" smtClean="0"/>
              <a:t> </a:t>
            </a:r>
            <a:r>
              <a:rPr lang="nl-BE" dirty="0" err="1" smtClean="0"/>
              <a:t>ou</a:t>
            </a:r>
            <a:r>
              <a:rPr lang="nl-BE" dirty="0" smtClean="0"/>
              <a:t> de </a:t>
            </a:r>
            <a:r>
              <a:rPr lang="nl-BE" dirty="0" err="1" smtClean="0"/>
              <a:t>sécurité</a:t>
            </a:r>
            <a:r>
              <a:rPr lang="nl-BE" dirty="0" smtClean="0"/>
              <a:t> sociale </a:t>
            </a:r>
            <a:r>
              <a:rPr lang="nl-BE" dirty="0" err="1" smtClean="0"/>
              <a:t>qui</a:t>
            </a:r>
            <a:r>
              <a:rPr lang="nl-BE" dirty="0" smtClean="0"/>
              <a:t> </a:t>
            </a:r>
            <a:r>
              <a:rPr lang="nl-BE" dirty="0" err="1" smtClean="0"/>
              <a:t>le</a:t>
            </a:r>
            <a:r>
              <a:rPr lang="nl-BE" dirty="0" smtClean="0"/>
              <a:t> </a:t>
            </a:r>
            <a:r>
              <a:rPr lang="nl-BE" dirty="0" err="1" smtClean="0"/>
              <a:t>souhaitent</a:t>
            </a:r>
            <a:r>
              <a:rPr lang="nl-BE" dirty="0" smtClean="0"/>
              <a:t> (p. ex. INAMI, SPF Santé </a:t>
            </a:r>
            <a:r>
              <a:rPr lang="nl-BE" dirty="0" err="1" smtClean="0"/>
              <a:t>publique</a:t>
            </a:r>
            <a:r>
              <a:rPr lang="nl-BE" dirty="0" smtClean="0"/>
              <a:t>, </a:t>
            </a:r>
            <a:r>
              <a:rPr lang="nl-BE" dirty="0" err="1" smtClean="0"/>
              <a:t>mutualités</a:t>
            </a:r>
            <a:r>
              <a:rPr lang="nl-BE" dirty="0" smtClean="0"/>
              <a:t>, …)</a:t>
            </a:r>
          </a:p>
          <a:p>
            <a:r>
              <a:rPr lang="nl-BE" dirty="0" err="1" smtClean="0"/>
              <a:t>il</a:t>
            </a:r>
            <a:r>
              <a:rPr lang="nl-BE" dirty="0" smtClean="0"/>
              <a:t> </a:t>
            </a:r>
            <a:r>
              <a:rPr lang="nl-BE" dirty="0" err="1" smtClean="0"/>
              <a:t>existe</a:t>
            </a:r>
            <a:r>
              <a:rPr lang="nl-BE" dirty="0" smtClean="0"/>
              <a:t> </a:t>
            </a:r>
            <a:r>
              <a:rPr lang="nl-BE" dirty="0" err="1" smtClean="0"/>
              <a:t>un</a:t>
            </a:r>
            <a:r>
              <a:rPr lang="nl-BE" dirty="0" smtClean="0"/>
              <a:t> service web </a:t>
            </a:r>
            <a:r>
              <a:rPr lang="nl-BE" dirty="0" err="1" smtClean="0"/>
              <a:t>développé</a:t>
            </a:r>
            <a:r>
              <a:rPr lang="nl-BE" dirty="0" smtClean="0"/>
              <a:t> par la Plate-</a:t>
            </a:r>
            <a:r>
              <a:rPr lang="nl-BE" dirty="0" err="1" smtClean="0"/>
              <a:t>forme</a:t>
            </a:r>
            <a:r>
              <a:rPr lang="nl-BE" dirty="0" smtClean="0"/>
              <a:t> eHealth </a:t>
            </a:r>
            <a:r>
              <a:rPr lang="nl-BE" dirty="0" err="1" smtClean="0"/>
              <a:t>qui</a:t>
            </a:r>
            <a:r>
              <a:rPr lang="nl-BE" dirty="0" smtClean="0"/>
              <a:t> </a:t>
            </a:r>
            <a:r>
              <a:rPr lang="nl-BE" dirty="0" err="1" smtClean="0"/>
              <a:t>permet</a:t>
            </a:r>
            <a:r>
              <a:rPr lang="nl-BE" dirty="0" smtClean="0"/>
              <a:t> </a:t>
            </a:r>
            <a:r>
              <a:rPr lang="nl-BE" dirty="0" err="1" smtClean="0"/>
              <a:t>d’envoyer</a:t>
            </a:r>
            <a:r>
              <a:rPr lang="nl-BE" dirty="0" smtClean="0"/>
              <a:t> des </a:t>
            </a:r>
            <a:r>
              <a:rPr lang="nl-BE" dirty="0" err="1" smtClean="0"/>
              <a:t>messages</a:t>
            </a:r>
            <a:r>
              <a:rPr lang="nl-BE" dirty="0" smtClean="0"/>
              <a:t> vers </a:t>
            </a:r>
            <a:r>
              <a:rPr lang="nl-BE" dirty="0" err="1" smtClean="0"/>
              <a:t>l’eBox</a:t>
            </a:r>
            <a:r>
              <a:rPr lang="nl-BE" dirty="0" smtClean="0"/>
              <a:t> </a:t>
            </a:r>
            <a:r>
              <a:rPr lang="nl-BE" dirty="0" err="1" smtClean="0"/>
              <a:t>citoyen</a:t>
            </a:r>
            <a:r>
              <a:rPr lang="nl-BE" dirty="0" smtClean="0"/>
              <a:t> et </a:t>
            </a:r>
            <a:r>
              <a:rPr lang="nl-BE" dirty="0" err="1" smtClean="0"/>
              <a:t>l’eBox</a:t>
            </a:r>
            <a:r>
              <a:rPr lang="nl-BE" dirty="0" smtClean="0"/>
              <a:t> </a:t>
            </a:r>
            <a:r>
              <a:rPr lang="nl-BE" dirty="0" err="1" smtClean="0"/>
              <a:t>entreprise</a:t>
            </a:r>
            <a:r>
              <a:rPr lang="nl-BE" dirty="0" smtClean="0"/>
              <a:t> à </a:t>
            </a:r>
            <a:r>
              <a:rPr lang="nl-BE" dirty="0" err="1" smtClean="0"/>
              <a:t>partir</a:t>
            </a:r>
            <a:r>
              <a:rPr lang="nl-BE" dirty="0" smtClean="0"/>
              <a:t> du logiciel du </a:t>
            </a:r>
            <a:r>
              <a:rPr lang="nl-BE" dirty="0" err="1" smtClean="0"/>
              <a:t>prestataire</a:t>
            </a:r>
            <a:r>
              <a:rPr lang="nl-BE" dirty="0" smtClean="0"/>
              <a:t> de </a:t>
            </a:r>
            <a:r>
              <a:rPr lang="nl-BE" dirty="0" err="1" smtClean="0"/>
              <a:t>soins</a:t>
            </a:r>
            <a:endParaRPr lang="nl-BE" dirty="0" smtClean="0"/>
          </a:p>
          <a:p>
            <a:r>
              <a:rPr lang="nl-BE" dirty="0" smtClean="0"/>
              <a:t>plus </a:t>
            </a:r>
            <a:r>
              <a:rPr lang="nl-BE" dirty="0" err="1" smtClean="0"/>
              <a:t>d’informations</a:t>
            </a:r>
            <a:endParaRPr lang="nl-BE" dirty="0" smtClean="0"/>
          </a:p>
          <a:p>
            <a:pPr lvl="1"/>
            <a:r>
              <a:rPr lang="nl-BE" dirty="0" err="1" smtClean="0"/>
              <a:t>eBox</a:t>
            </a:r>
            <a:r>
              <a:rPr lang="nl-BE" dirty="0" smtClean="0"/>
              <a:t>: </a:t>
            </a:r>
            <a:r>
              <a:rPr lang="nl-BE" dirty="0" smtClean="0">
                <a:hlinkClick r:id="rId2"/>
              </a:rPr>
              <a:t>https://www.passezaudigital.be/ebox</a:t>
            </a:r>
          </a:p>
          <a:p>
            <a:pPr lvl="1"/>
            <a:r>
              <a:rPr lang="nl-BE" dirty="0" smtClean="0"/>
              <a:t>service web: </a:t>
            </a:r>
            <a:r>
              <a:rPr lang="nl-BE" dirty="0" smtClean="0">
                <a:hlinkClick r:id="rId2"/>
              </a:rPr>
              <a:t>https://www.ehealth.fgov.be/ehealthplatform/file/view/6fe35988ac15c50a85612144deb56533?filename=eh2ebox%20-%20Cookbook%20v1.1%20dd%2019042018.pdf</a:t>
            </a:r>
            <a:r>
              <a:rPr lang="nl-BE" dirty="0" smtClean="0"/>
              <a:t> </a:t>
            </a:r>
            <a:endParaRPr lang="nl-BE" dirty="0"/>
          </a:p>
        </p:txBody>
      </p:sp>
      <p:sp>
        <p:nvSpPr>
          <p:cNvPr id="4" name="Date Placeholder 3"/>
          <p:cNvSpPr>
            <a:spLocks noGrp="1"/>
          </p:cNvSpPr>
          <p:nvPr>
            <p:ph type="dt" sz="half" idx="10"/>
          </p:nvPr>
        </p:nvSpPr>
        <p:spPr/>
        <p:txBody>
          <a:bodyPr/>
          <a:lstStyle/>
          <a:p>
            <a:r>
              <a:rPr lang="nl-BE" smtClean="0"/>
              <a:t>23/10/2018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pPr/>
              <a:t>26</a:t>
            </a:fld>
            <a:endParaRPr lang="fr-BE"/>
          </a:p>
        </p:txBody>
      </p:sp>
      <p:pic>
        <p:nvPicPr>
          <p:cNvPr id="6" name="Picture 5"/>
          <p:cNvPicPr>
            <a:picLocks noChangeAspect="1"/>
          </p:cNvPicPr>
          <p:nvPr/>
        </p:nvPicPr>
        <p:blipFill>
          <a:blip r:embed="rId3"/>
          <a:stretch>
            <a:fillRect/>
          </a:stretch>
        </p:blipFill>
        <p:spPr>
          <a:xfrm>
            <a:off x="279326" y="204300"/>
            <a:ext cx="476250" cy="495300"/>
          </a:xfrm>
          <a:prstGeom prst="rect">
            <a:avLst/>
          </a:prstGeom>
        </p:spPr>
      </p:pic>
    </p:spTree>
    <p:extLst>
      <p:ext uri="{BB962C8B-B14F-4D97-AF65-F5344CB8AC3E}">
        <p14:creationId xmlns:p14="http://schemas.microsoft.com/office/powerpoint/2010/main" val="1417919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Consentement éclairé, relation de soins et matrice des accès</a:t>
            </a:r>
          </a:p>
        </p:txBody>
      </p:sp>
      <p:sp>
        <p:nvSpPr>
          <p:cNvPr id="3" name="Content Placeholder 2"/>
          <p:cNvSpPr>
            <a:spLocks noGrp="1"/>
          </p:cNvSpPr>
          <p:nvPr>
            <p:ph idx="1"/>
          </p:nvPr>
        </p:nvSpPr>
        <p:spPr/>
        <p:txBody>
          <a:bodyPr>
            <a:normAutofit lnSpcReduction="10000"/>
          </a:bodyPr>
          <a:lstStyle/>
          <a:p>
            <a:r>
              <a:rPr lang="fr-BE" dirty="0"/>
              <a:t>un prestataire ou un établissement de soins a uniquement accès aux données relatives à la santé d’un patient auprès d’un tiers si</a:t>
            </a:r>
          </a:p>
          <a:p>
            <a:pPr lvl="1"/>
            <a:r>
              <a:rPr lang="fr-BE" dirty="0"/>
              <a:t>le patient a donné son consentement éclairé pour le partage de ses données de santé</a:t>
            </a:r>
          </a:p>
          <a:p>
            <a:pPr lvl="1"/>
            <a:r>
              <a:rPr lang="fr-BE" dirty="0"/>
              <a:t>le prestataire ou l’établissement de soins a </a:t>
            </a:r>
            <a:r>
              <a:rPr lang="fr-BE" dirty="0" smtClean="0"/>
              <a:t>une </a:t>
            </a:r>
            <a:r>
              <a:rPr lang="fr-BE" dirty="0"/>
              <a:t>relation de soins avec le patient</a:t>
            </a:r>
          </a:p>
          <a:p>
            <a:pPr lvl="2">
              <a:buFont typeface="Wingdings" panose="05000000000000000000" pitchFamily="2" charset="2"/>
              <a:buChar char="Ø"/>
            </a:pPr>
            <a:r>
              <a:rPr lang="fr-BE" dirty="0"/>
              <a:t>les règles permettant de prouver une relation de soins sont fixées pour </a:t>
            </a:r>
            <a:r>
              <a:rPr lang="fr-BE" dirty="0" smtClean="0"/>
              <a:t>les différents </a:t>
            </a:r>
            <a:r>
              <a:rPr lang="fr-BE" dirty="0"/>
              <a:t>types de prestataires et établissements de soins dans un règlement</a:t>
            </a:r>
          </a:p>
          <a:p>
            <a:pPr lvl="1"/>
            <a:r>
              <a:rPr lang="fr-BE" dirty="0"/>
              <a:t>le prestataire de soins n’a pas été exclu par le patient de l’accès à ses données de santé</a:t>
            </a:r>
          </a:p>
          <a:p>
            <a:pPr lvl="1"/>
            <a:r>
              <a:rPr lang="fr-BE" dirty="0"/>
              <a:t>les données de santé concernées sont accessibles au type de prestataire de soins concerné (ce que l’on appelle la matrice des accès)</a:t>
            </a:r>
          </a:p>
          <a:p>
            <a:pPr lvl="2">
              <a:buFont typeface="Wingdings" panose="05000000000000000000" pitchFamily="2" charset="2"/>
              <a:buChar char="Ø"/>
            </a:pPr>
            <a:r>
              <a:rPr lang="fr-BE" dirty="0"/>
              <a:t>la matrice des accès est </a:t>
            </a:r>
            <a:r>
              <a:rPr lang="fr-BE" dirty="0" smtClean="0"/>
              <a:t>déterminée </a:t>
            </a:r>
            <a:r>
              <a:rPr lang="fr-BE" dirty="0"/>
              <a:t>dans un règlement</a:t>
            </a:r>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27</a:t>
            </a:fld>
            <a:endParaRPr lang="fr-BE"/>
          </a:p>
        </p:txBody>
      </p:sp>
    </p:spTree>
    <p:extLst>
      <p:ext uri="{BB962C8B-B14F-4D97-AF65-F5344CB8AC3E}">
        <p14:creationId xmlns:p14="http://schemas.microsoft.com/office/powerpoint/2010/main" val="2290678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Matrice des accès actuellement en vigueur</a:t>
            </a:r>
          </a:p>
        </p:txBody>
      </p:sp>
      <p:pic>
        <p:nvPicPr>
          <p:cNvPr id="8" name="Picture 7"/>
          <p:cNvPicPr>
            <a:picLocks noChangeAspect="1"/>
          </p:cNvPicPr>
          <p:nvPr/>
        </p:nvPicPr>
        <p:blipFill>
          <a:blip r:embed="rId2"/>
          <a:stretch>
            <a:fillRect/>
          </a:stretch>
        </p:blipFill>
        <p:spPr>
          <a:xfrm>
            <a:off x="77274" y="1275008"/>
            <a:ext cx="8988997" cy="3475274"/>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6" name="Tijdelijke aanduiding voor dianummer 5"/>
          <p:cNvSpPr>
            <a:spLocks noGrp="1"/>
          </p:cNvSpPr>
          <p:nvPr>
            <p:ph type="sldNum" sz="quarter" idx="12"/>
          </p:nvPr>
        </p:nvSpPr>
        <p:spPr/>
        <p:txBody>
          <a:bodyPr/>
          <a:lstStyle/>
          <a:p>
            <a:fld id="{30A9230E-FFBB-4CCB-ABD7-198084EDE768}" type="slidenum">
              <a:rPr lang="fr-BE" smtClean="0"/>
              <a:t>28</a:t>
            </a:fld>
            <a:endParaRPr lang="fr-BE"/>
          </a:p>
        </p:txBody>
      </p:sp>
    </p:spTree>
    <p:extLst>
      <p:ext uri="{BB962C8B-B14F-4D97-AF65-F5344CB8AC3E}">
        <p14:creationId xmlns:p14="http://schemas.microsoft.com/office/powerpoint/2010/main" val="4290818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Sources authentiques validées</a:t>
            </a:r>
          </a:p>
        </p:txBody>
      </p:sp>
      <p:sp>
        <p:nvSpPr>
          <p:cNvPr id="3" name="Content Placeholder 2"/>
          <p:cNvSpPr>
            <a:spLocks noGrp="1"/>
          </p:cNvSpPr>
          <p:nvPr>
            <p:ph idx="1"/>
          </p:nvPr>
        </p:nvSpPr>
        <p:spPr/>
        <p:txBody>
          <a:bodyPr>
            <a:normAutofit fontScale="92500"/>
          </a:bodyPr>
          <a:lstStyle/>
          <a:p>
            <a:r>
              <a:rPr lang="fr-BE" dirty="0"/>
              <a:t>banques de données contenant des informations fiables utiles à l’utilisation d’applications en matière d’</a:t>
            </a:r>
            <a:r>
              <a:rPr lang="fr-BE" dirty="0" err="1"/>
              <a:t>eSanté</a:t>
            </a:r>
            <a:endParaRPr lang="fr-BE" dirty="0"/>
          </a:p>
          <a:p>
            <a:r>
              <a:rPr lang="fr-BE" dirty="0"/>
              <a:t>pour chaque source authentique, sont désignés un ou plusieurs acteurs des soins de santé qui sont responsables pour sa gestion</a:t>
            </a:r>
          </a:p>
          <a:p>
            <a:r>
              <a:rPr lang="fr-BE" dirty="0"/>
              <a:t>une source authentique peut se composer de plusieurs banques de données partielles gérées par différents acteurs des soins de santé</a:t>
            </a:r>
          </a:p>
          <a:p>
            <a:pPr lvl="1"/>
            <a:r>
              <a:rPr lang="fr-BE" dirty="0" err="1"/>
              <a:t>CoBRHA</a:t>
            </a:r>
            <a:r>
              <a:rPr lang="fr-BE" dirty="0"/>
              <a:t>, la source authentique des prestataires et établissements de soins, se compose par exemple de différentes banques de données, qui sont respectivement gérées par le SPF Santé publique, l’INAMI, l’AFMPS et les Communautés et Régions</a:t>
            </a:r>
          </a:p>
          <a:p>
            <a:r>
              <a:rPr lang="fr-BE" dirty="0"/>
              <a:t>plus d'informations </a:t>
            </a:r>
          </a:p>
          <a:p>
            <a:pPr lvl="1"/>
            <a:r>
              <a:rPr lang="fr-BE" dirty="0">
                <a:hlinkClick r:id="rId2"/>
              </a:rPr>
              <a:t>https://www.ehealth.fgov.be/ehealthplatform/nl/authentieke-bronnen</a:t>
            </a:r>
          </a:p>
          <a:p>
            <a:pPr marL="0" indent="0">
              <a:buNone/>
            </a:pPr>
            <a:endParaRPr lang="nl-NL" dirty="0"/>
          </a:p>
          <a:p>
            <a:endParaRPr lang="nl-NL" dirty="0"/>
          </a:p>
          <a:p>
            <a:endParaRPr lang="nl-NL" dirty="0"/>
          </a:p>
        </p:txBody>
      </p:sp>
      <p:pic>
        <p:nvPicPr>
          <p:cNvPr id="7" name="Picture 6"/>
          <p:cNvPicPr>
            <a:picLocks noChangeAspect="1"/>
          </p:cNvPicPr>
          <p:nvPr/>
        </p:nvPicPr>
        <p:blipFill>
          <a:blip r:embed="rId3"/>
          <a:stretch>
            <a:fillRect/>
          </a:stretch>
        </p:blipFill>
        <p:spPr>
          <a:xfrm>
            <a:off x="323528" y="188613"/>
            <a:ext cx="619125" cy="54292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29</a:t>
            </a:fld>
            <a:endParaRPr lang="fr-BE"/>
          </a:p>
        </p:txBody>
      </p:sp>
    </p:spTree>
    <p:extLst>
      <p:ext uri="{BB962C8B-B14F-4D97-AF65-F5344CB8AC3E}">
        <p14:creationId xmlns:p14="http://schemas.microsoft.com/office/powerpoint/2010/main" val="3329735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fr-BE"/>
              <a:t>Architecture de base</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fr-BE" sz="2400" b="1" i="1">
                <a:solidFill>
                  <a:srgbClr val="FFFFFF"/>
                </a:solidFill>
                <a:effectLst>
                  <a:outerShdw blurRad="38100" dist="38100" dir="2700000" algn="tl">
                    <a:srgbClr val="000000"/>
                  </a:outerShdw>
                </a:effectLst>
                <a:latin typeface="+mn-lt"/>
                <a:cs typeface="+mn-cs"/>
              </a:rPr>
              <a:t>Services de base</a:t>
            </a:r>
          </a:p>
          <a:p>
            <a:pPr algn="ctr" fontAlgn="auto">
              <a:spcBef>
                <a:spcPts val="0"/>
              </a:spcBef>
              <a:spcAft>
                <a:spcPts val="0"/>
              </a:spcAft>
              <a:defRPr/>
            </a:pPr>
            <a:r>
              <a:rPr lang="fr-BE" sz="2400" b="1" i="1">
                <a:solidFill>
                  <a:srgbClr val="FFFFFF"/>
                </a:solidFill>
                <a:effectLst>
                  <a:outerShdw blurRad="38100" dist="38100" dir="2700000" algn="tl">
                    <a:srgbClr val="000000"/>
                  </a:outerShdw>
                </a:effectLst>
                <a:latin typeface="+mn-lt"/>
                <a:cs typeface="+mn-cs"/>
              </a:rPr>
              <a:t>Plate-forme </a:t>
            </a:r>
            <a:r>
              <a:rPr lang="fr-BE" sz="2400" b="1" i="1">
                <a:solidFill>
                  <a:srgbClr val="3E6E5A"/>
                </a:solidFill>
                <a:effectLst>
                  <a:outerShdw blurRad="38100" dist="38100" dir="2700000" algn="tl">
                    <a:srgbClr val="000000"/>
                  </a:outerShdw>
                </a:effectLst>
                <a:latin typeface="+mn-lt"/>
                <a:cs typeface="+mn-cs"/>
              </a:rPr>
              <a:t>eHealth</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b="1" i="1">
                <a:solidFill>
                  <a:srgbClr val="000000"/>
                </a:solidFill>
              </a:rPr>
              <a:t>Réseau</a:t>
            </a:r>
          </a:p>
        </p:txBody>
      </p:sp>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Patients, prestataire de soins</a:t>
            </a:r>
          </a:p>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et établissements de soins</a:t>
            </a: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pic>
        <p:nvPicPr>
          <p:cNvPr id="96274"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sz="2000" b="1" i="1">
                <a:solidFill>
                  <a:srgbClr val="CC9900"/>
                </a:solidFill>
                <a:latin typeface="Calibri" pitchFamily="34" charset="0"/>
              </a:rPr>
              <a:t>Fournisseurs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sz="2000" b="1" i="1">
                <a:solidFill>
                  <a:srgbClr val="CC9900"/>
                </a:solidFill>
                <a:latin typeface="Calibri" pitchFamily="34" charset="0"/>
              </a:rPr>
              <a:t>Utilisateurs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rPr>
              <a:t>P</a:t>
            </a:r>
            <a:r>
              <a:rPr lang="fr-BE" sz="1400" i="1">
                <a:solidFill>
                  <a:srgbClr val="FFFFFF"/>
                </a:solidFill>
                <a:effectLst>
                  <a:outerShdw blurRad="38100" dist="38100" dir="2700000" algn="tl">
                    <a:srgbClr val="000000"/>
                  </a:outerShdw>
                </a:effectLst>
                <a:latin typeface="+mn-lt"/>
                <a:cs typeface="+mn-cs"/>
              </a:rPr>
              <a:t>ortail </a:t>
            </a:r>
            <a:r>
              <a:rPr lang="fr-BE" sz="1400" i="1">
                <a:solidFill>
                  <a:srgbClr val="3E6E5A"/>
                </a:solidFill>
                <a:effectLst>
                  <a:outerShdw blurRad="38100" dist="38100" dir="2700000" algn="tl">
                    <a:srgbClr val="000000"/>
                  </a:outerShdw>
                </a:effectLst>
                <a:latin typeface="+mn-lt"/>
                <a:cs typeface="+mn-cs"/>
              </a:rPr>
              <a:t>eSanté</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Portail Health</a:t>
              </a: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96330"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Logiciel établissement de soins</a:t>
            </a: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MyCareNet</a:t>
            </a: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Logiciel prestataire de soins</a:t>
            </a: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Site INAMI</a:t>
            </a: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75"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1638" y="5663405"/>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4307" y="3182144"/>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3</a:t>
            </a:fld>
            <a:endParaRPr lang="fr-BE"/>
          </a:p>
        </p:txBody>
      </p:sp>
    </p:spTree>
    <p:extLst>
      <p:ext uri="{BB962C8B-B14F-4D97-AF65-F5344CB8AC3E}">
        <p14:creationId xmlns:p14="http://schemas.microsoft.com/office/powerpoint/2010/main" val="1177679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a:t>CoBRHA (Common Base Registry for HealthCare Actors) </a:t>
            </a:r>
          </a:p>
        </p:txBody>
      </p:sp>
      <p:sp>
        <p:nvSpPr>
          <p:cNvPr id="3" name="Content Placeholder 2"/>
          <p:cNvSpPr>
            <a:spLocks noGrp="1"/>
          </p:cNvSpPr>
          <p:nvPr>
            <p:ph idx="1"/>
          </p:nvPr>
        </p:nvSpPr>
        <p:spPr/>
        <p:txBody>
          <a:bodyPr>
            <a:normAutofit/>
          </a:bodyPr>
          <a:lstStyle/>
          <a:p>
            <a:pPr marL="0" indent="0">
              <a:buNone/>
            </a:pPr>
            <a:endParaRPr lang="nl-NL" dirty="0"/>
          </a:p>
          <a:p>
            <a:pPr marL="0" indent="0">
              <a:buNone/>
            </a:pPr>
            <a:endParaRPr lang="nl-NL" dirty="0"/>
          </a:p>
        </p:txBody>
      </p:sp>
      <p:graphicFrame>
        <p:nvGraphicFramePr>
          <p:cNvPr id="10" name="Diagram 9"/>
          <p:cNvGraphicFramePr/>
          <p:nvPr>
            <p:extLst>
              <p:ext uri="{D42A27DB-BD31-4B8C-83A1-F6EECF244321}">
                <p14:modId xmlns:p14="http://schemas.microsoft.com/office/powerpoint/2010/main" val="1956915681"/>
              </p:ext>
            </p:extLst>
          </p:nvPr>
        </p:nvGraphicFramePr>
        <p:xfrm>
          <a:off x="827584" y="1196752"/>
          <a:ext cx="770485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5157192"/>
            <a:ext cx="1216351" cy="360040"/>
          </a:xfrm>
          <a:prstGeom prst="rect">
            <a:avLst/>
          </a:prstGeom>
          <a:solidFill>
            <a:schemeClr val="bg1"/>
          </a:solidFill>
        </p:spPr>
      </p:pic>
      <p:pic>
        <p:nvPicPr>
          <p:cNvPr id="12" name="Picture 11"/>
          <p:cNvPicPr>
            <a:picLocks noChangeAspect="1"/>
          </p:cNvPicPr>
          <p:nvPr/>
        </p:nvPicPr>
        <p:blipFill>
          <a:blip r:embed="rId8"/>
          <a:stretch>
            <a:fillRect/>
          </a:stretch>
        </p:blipFill>
        <p:spPr>
          <a:xfrm>
            <a:off x="1619672" y="5301208"/>
            <a:ext cx="576064" cy="459958"/>
          </a:xfrm>
          <a:prstGeom prst="rect">
            <a:avLst/>
          </a:prstGeom>
        </p:spPr>
      </p:pic>
      <p:pic>
        <p:nvPicPr>
          <p:cNvPr id="13" name="Picture 12"/>
          <p:cNvPicPr>
            <a:picLocks noChangeAspect="1"/>
          </p:cNvPicPr>
          <p:nvPr/>
        </p:nvPicPr>
        <p:blipFill>
          <a:blip r:embed="rId9"/>
          <a:stretch>
            <a:fillRect/>
          </a:stretch>
        </p:blipFill>
        <p:spPr>
          <a:xfrm>
            <a:off x="2224733" y="3188909"/>
            <a:ext cx="525904" cy="532479"/>
          </a:xfrm>
          <a:prstGeom prst="rect">
            <a:avLst/>
          </a:prstGeom>
        </p:spPr>
      </p:pic>
      <p:pic>
        <p:nvPicPr>
          <p:cNvPr id="14" name="Picture 13"/>
          <p:cNvPicPr>
            <a:picLocks noChangeAspect="1"/>
          </p:cNvPicPr>
          <p:nvPr/>
        </p:nvPicPr>
        <p:blipFill>
          <a:blip r:embed="rId10"/>
          <a:stretch>
            <a:fillRect/>
          </a:stretch>
        </p:blipFill>
        <p:spPr>
          <a:xfrm>
            <a:off x="6772244" y="2924944"/>
            <a:ext cx="624072" cy="432048"/>
          </a:xfrm>
          <a:prstGeom prst="rect">
            <a:avLst/>
          </a:prstGeom>
        </p:spPr>
      </p:pic>
      <p:pic>
        <p:nvPicPr>
          <p:cNvPr id="15" name="Picture 14"/>
          <p:cNvPicPr>
            <a:picLocks noChangeAspect="1"/>
          </p:cNvPicPr>
          <p:nvPr/>
        </p:nvPicPr>
        <p:blipFill>
          <a:blip r:embed="rId11"/>
          <a:stretch>
            <a:fillRect/>
          </a:stretch>
        </p:blipFill>
        <p:spPr>
          <a:xfrm>
            <a:off x="7164288" y="5373216"/>
            <a:ext cx="825186" cy="331093"/>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30</a:t>
            </a:fld>
            <a:endParaRPr lang="fr-BE"/>
          </a:p>
        </p:txBody>
      </p:sp>
    </p:spTree>
    <p:extLst>
      <p:ext uri="{BB962C8B-B14F-4D97-AF65-F5344CB8AC3E}">
        <p14:creationId xmlns:p14="http://schemas.microsoft.com/office/powerpoint/2010/main" val="3918945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CoBRHA</a:t>
            </a:r>
          </a:p>
        </p:txBody>
      </p:sp>
      <p:sp>
        <p:nvSpPr>
          <p:cNvPr id="3" name="Content Placeholder 2"/>
          <p:cNvSpPr>
            <a:spLocks noGrp="1"/>
          </p:cNvSpPr>
          <p:nvPr>
            <p:ph idx="1"/>
          </p:nvPr>
        </p:nvSpPr>
        <p:spPr/>
        <p:txBody>
          <a:bodyPr>
            <a:normAutofit fontScale="92500" lnSpcReduction="10000"/>
          </a:bodyPr>
          <a:lstStyle/>
          <a:p>
            <a:r>
              <a:rPr lang="fr-BE"/>
              <a:t>Cadastre des professions de santé</a:t>
            </a:r>
          </a:p>
          <a:p>
            <a:pPr lvl="1"/>
            <a:r>
              <a:rPr lang="fr-BE"/>
              <a:t>gestionnaire: SPF Santé publique, Sécurité de la Chaîne alimentaire et Environnement</a:t>
            </a:r>
          </a:p>
          <a:p>
            <a:pPr lvl="1"/>
            <a:endParaRPr lang="nl-NL" dirty="0" smtClean="0"/>
          </a:p>
          <a:p>
            <a:r>
              <a:rPr lang="fr-BE"/>
              <a:t>Communautés &amp; Régions: agrément des différentes institutions telles que les hôpitaux, maisons de repos, soins à domicile</a:t>
            </a:r>
          </a:p>
          <a:p>
            <a:pPr lvl="1"/>
            <a:r>
              <a:rPr lang="fr-BE"/>
              <a:t>gestionnaires:</a:t>
            </a:r>
          </a:p>
          <a:p>
            <a:pPr lvl="2"/>
            <a:r>
              <a:rPr lang="fr-BE"/>
              <a:t>SPW (Service Public de Wallonie)</a:t>
            </a:r>
          </a:p>
          <a:p>
            <a:pPr lvl="2"/>
            <a:r>
              <a:rPr lang="fr-BE"/>
              <a:t>WVG (Welzijn, Volksgezondheid en Gezin)</a:t>
            </a:r>
          </a:p>
          <a:p>
            <a:pPr lvl="2"/>
            <a:r>
              <a:rPr lang="fr-BE"/>
              <a:t>COCOM (Commission communautaire commune de la Région de Bruxelles-Capitale)</a:t>
            </a:r>
          </a:p>
          <a:p>
            <a:pPr marL="457200" lvl="1" indent="0">
              <a:buNone/>
            </a:pPr>
            <a:endParaRPr lang="nl-BE" dirty="0" smtClean="0"/>
          </a:p>
          <a:p>
            <a:r>
              <a:rPr lang="fr-BE"/>
              <a:t>Fichier des prestataires de soins pour remboursement par l’assurance maladie</a:t>
            </a:r>
          </a:p>
          <a:p>
            <a:pPr lvl="1"/>
            <a:r>
              <a:rPr lang="fr-BE"/>
              <a:t>gestionnaire: Institut national d'assurance maladie-invalidité (INAMI) </a:t>
            </a:r>
          </a:p>
          <a:p>
            <a:pPr lvl="1"/>
            <a:endParaRPr lang="nl-NL"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31</a:t>
            </a:fld>
            <a:endParaRPr lang="fr-BE"/>
          </a:p>
        </p:txBody>
      </p:sp>
    </p:spTree>
    <p:extLst>
      <p:ext uri="{BB962C8B-B14F-4D97-AF65-F5344CB8AC3E}">
        <p14:creationId xmlns:p14="http://schemas.microsoft.com/office/powerpoint/2010/main" val="2175269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CoBRHA</a:t>
            </a:r>
          </a:p>
        </p:txBody>
      </p:sp>
      <p:sp>
        <p:nvSpPr>
          <p:cNvPr id="3" name="Content Placeholder 2"/>
          <p:cNvSpPr>
            <a:spLocks noGrp="1"/>
          </p:cNvSpPr>
          <p:nvPr>
            <p:ph idx="1"/>
          </p:nvPr>
        </p:nvSpPr>
        <p:spPr/>
        <p:txBody>
          <a:bodyPr>
            <a:normAutofit/>
          </a:bodyPr>
          <a:lstStyle/>
          <a:p>
            <a:r>
              <a:rPr lang="fr-BE" dirty="0"/>
              <a:t>Enregistrement des officines pharmaceutiques ouvertes au public et de leur pharmacien titulaire</a:t>
            </a:r>
          </a:p>
          <a:p>
            <a:pPr lvl="1"/>
            <a:r>
              <a:rPr lang="fr-BE" dirty="0"/>
              <a:t>gestionnaire: Agence fédérale des médicaments et des produits de santé (AFMPS)</a:t>
            </a:r>
          </a:p>
          <a:p>
            <a:endParaRPr lang="nl-BE" dirty="0" smtClean="0"/>
          </a:p>
          <a:p>
            <a:r>
              <a:rPr lang="fr-BE" dirty="0"/>
              <a:t>Banque Carrefour des entreprises</a:t>
            </a:r>
          </a:p>
          <a:p>
            <a:pPr lvl="1"/>
            <a:r>
              <a:rPr lang="fr-BE" dirty="0"/>
              <a:t>certaines entités ou professionnels disposent d’un numéro BCE</a:t>
            </a:r>
          </a:p>
          <a:p>
            <a:pPr lvl="1"/>
            <a:r>
              <a:rPr lang="fr-BE" dirty="0"/>
              <a:t>la </a:t>
            </a:r>
            <a:r>
              <a:rPr lang="fr-BE" dirty="0" err="1"/>
              <a:t>P</a:t>
            </a:r>
            <a:r>
              <a:rPr lang="fr-BE" dirty="0" err="1" smtClean="0"/>
              <a:t>late-forme</a:t>
            </a:r>
            <a:r>
              <a:rPr lang="fr-BE" dirty="0" smtClean="0"/>
              <a:t> </a:t>
            </a:r>
            <a:r>
              <a:rPr lang="fr-BE" dirty="0" err="1">
                <a:solidFill>
                  <a:srgbClr val="087670"/>
                </a:solidFill>
              </a:rPr>
              <a:t>eHealth</a:t>
            </a:r>
            <a:r>
              <a:rPr lang="fr-BE" dirty="0"/>
              <a:t> utilise les données de la BCE afin de consolider les informations relatives aux numéros BCE</a:t>
            </a:r>
          </a:p>
          <a:p>
            <a:pPr lvl="1"/>
            <a:endParaRPr lang="nl-BE" dirty="0" smtClean="0"/>
          </a:p>
          <a:p>
            <a:pPr lvl="1"/>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32</a:t>
            </a:fld>
            <a:endParaRPr lang="fr-BE"/>
          </a:p>
        </p:txBody>
      </p:sp>
    </p:spTree>
    <p:extLst>
      <p:ext uri="{BB962C8B-B14F-4D97-AF65-F5344CB8AC3E}">
        <p14:creationId xmlns:p14="http://schemas.microsoft.com/office/powerpoint/2010/main" val="43990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800"/>
              <a:t>CoBRHA</a:t>
            </a:r>
          </a:p>
        </p:txBody>
      </p:sp>
      <p:sp>
        <p:nvSpPr>
          <p:cNvPr id="3" name="Content Placeholder 2"/>
          <p:cNvSpPr>
            <a:spLocks noGrp="1"/>
          </p:cNvSpPr>
          <p:nvPr>
            <p:ph idx="1"/>
          </p:nvPr>
        </p:nvSpPr>
        <p:spPr/>
        <p:txBody>
          <a:bodyPr>
            <a:normAutofit/>
          </a:bodyPr>
          <a:lstStyle/>
          <a:p>
            <a:r>
              <a:rPr lang="fr-BE" dirty="0" err="1"/>
              <a:t>CoBRHA</a:t>
            </a:r>
            <a:r>
              <a:rPr lang="fr-BE" dirty="0"/>
              <a:t> permet de répondre à 3 questions concernant un acteur </a:t>
            </a:r>
            <a:r>
              <a:rPr lang="fr-BE" dirty="0" smtClean="0"/>
              <a:t>des </a:t>
            </a:r>
            <a:r>
              <a:rPr lang="fr-BE" dirty="0"/>
              <a:t>soins de santé</a:t>
            </a:r>
          </a:p>
          <a:p>
            <a:pPr lvl="1"/>
            <a:r>
              <a:rPr lang="fr-BE" dirty="0"/>
              <a:t>qui est-il?  </a:t>
            </a:r>
          </a:p>
          <a:p>
            <a:pPr lvl="2"/>
            <a:r>
              <a:rPr lang="fr-BE" dirty="0"/>
              <a:t>cet acteur peut être un prestataire de soins individuel (médecin, infirmier, ...) ou un établissement de soins (hôpital, maison de repos, ...)</a:t>
            </a:r>
          </a:p>
          <a:p>
            <a:pPr lvl="1"/>
            <a:r>
              <a:rPr lang="fr-BE" dirty="0"/>
              <a:t>qu’est-il autorisé à faire? </a:t>
            </a:r>
          </a:p>
          <a:p>
            <a:pPr lvl="2"/>
            <a:r>
              <a:rPr lang="fr-BE" dirty="0"/>
              <a:t>pour un établissement de soins, cela correspond aux activités reconnues de cette institution (hôpital général, soins intensifs, SMUR/MUG, ...)</a:t>
            </a:r>
          </a:p>
          <a:p>
            <a:pPr lvl="2"/>
            <a:r>
              <a:rPr lang="fr-BE" dirty="0"/>
              <a:t>pour un </a:t>
            </a:r>
            <a:r>
              <a:rPr lang="fr-BE" dirty="0" smtClean="0"/>
              <a:t>prestataire de soins, </a:t>
            </a:r>
            <a:r>
              <a:rPr lang="fr-BE" dirty="0"/>
              <a:t>cela correspond aux professions et spécialités reconnues de cet individu (diplôme, n° INAMI, ...)</a:t>
            </a:r>
          </a:p>
          <a:p>
            <a:pPr lvl="1"/>
            <a:r>
              <a:rPr lang="fr-BE" dirty="0"/>
              <a:t>quelles sont ses responsabilités? </a:t>
            </a:r>
          </a:p>
          <a:p>
            <a:pPr lvl="2"/>
            <a:r>
              <a:rPr lang="fr-BE" dirty="0"/>
              <a:t>ceci correspond aux rôles joués par les acteurs </a:t>
            </a:r>
            <a:r>
              <a:rPr lang="fr-BE" dirty="0" smtClean="0"/>
              <a:t>des </a:t>
            </a:r>
            <a:r>
              <a:rPr lang="fr-BE" dirty="0"/>
              <a:t>soins de santé, éventuellement vis-à-vis d'un autre acteur </a:t>
            </a:r>
            <a:r>
              <a:rPr lang="fr-BE" dirty="0" smtClean="0"/>
              <a:t>des </a:t>
            </a:r>
            <a:r>
              <a:rPr lang="fr-BE" dirty="0"/>
              <a:t>soins de santé (médecin en chef d'un </a:t>
            </a:r>
            <a:r>
              <a:rPr lang="fr-BE" dirty="0" smtClean="0"/>
              <a:t>hôpital, …)</a:t>
            </a:r>
            <a:endParaRPr lang="fr-BE" dirty="0"/>
          </a:p>
          <a:p>
            <a:endParaRPr lang="nl-NL" dirty="0" smtClean="0"/>
          </a:p>
          <a:p>
            <a:endParaRPr lang="nl-NL"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33</a:t>
            </a:fld>
            <a:endParaRPr lang="fr-BE"/>
          </a:p>
        </p:txBody>
      </p:sp>
    </p:spTree>
    <p:extLst>
      <p:ext uri="{BB962C8B-B14F-4D97-AF65-F5344CB8AC3E}">
        <p14:creationId xmlns:p14="http://schemas.microsoft.com/office/powerpoint/2010/main" val="1033076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CoBRHA</a:t>
            </a:r>
          </a:p>
        </p:txBody>
      </p:sp>
      <p:sp>
        <p:nvSpPr>
          <p:cNvPr id="3" name="Content Placeholder 2"/>
          <p:cNvSpPr>
            <a:spLocks noGrp="1"/>
          </p:cNvSpPr>
          <p:nvPr>
            <p:ph idx="1"/>
          </p:nvPr>
        </p:nvSpPr>
        <p:spPr/>
        <p:txBody>
          <a:bodyPr>
            <a:normAutofit fontScale="92500" lnSpcReduction="10000"/>
          </a:bodyPr>
          <a:lstStyle/>
          <a:p>
            <a:r>
              <a:rPr lang="fr-BE"/>
              <a:t>contenu, notamment</a:t>
            </a:r>
          </a:p>
          <a:p>
            <a:pPr lvl="1"/>
            <a:r>
              <a:rPr lang="fr-BE"/>
              <a:t>médecins (médecins généralistes et spécialistes)</a:t>
            </a:r>
          </a:p>
          <a:p>
            <a:pPr lvl="1"/>
            <a:r>
              <a:rPr lang="fr-BE"/>
              <a:t>dentistes</a:t>
            </a:r>
          </a:p>
          <a:p>
            <a:pPr lvl="1"/>
            <a:r>
              <a:rPr lang="fr-BE"/>
              <a:t>pharmaciens</a:t>
            </a:r>
          </a:p>
          <a:p>
            <a:pPr lvl="1"/>
            <a:r>
              <a:rPr lang="fr-BE"/>
              <a:t>pharmacies hospitalières</a:t>
            </a:r>
          </a:p>
          <a:p>
            <a:pPr lvl="1"/>
            <a:r>
              <a:rPr lang="fr-BE"/>
              <a:t>kinésithérapeutes</a:t>
            </a:r>
          </a:p>
          <a:p>
            <a:pPr lvl="1"/>
            <a:r>
              <a:rPr lang="fr-BE"/>
              <a:t>infirmiers (à domicile)</a:t>
            </a:r>
          </a:p>
          <a:p>
            <a:pPr lvl="1"/>
            <a:r>
              <a:rPr lang="fr-BE"/>
              <a:t>sages-femmes</a:t>
            </a:r>
          </a:p>
          <a:p>
            <a:pPr lvl="1"/>
            <a:r>
              <a:rPr lang="fr-BE"/>
              <a:t>logopèdes</a:t>
            </a:r>
          </a:p>
          <a:p>
            <a:pPr lvl="1"/>
            <a:r>
              <a:rPr lang="fr-BE"/>
              <a:t>podologues</a:t>
            </a:r>
          </a:p>
          <a:p>
            <a:pPr lvl="1"/>
            <a:r>
              <a:rPr lang="fr-BE"/>
              <a:t>diététiciens</a:t>
            </a:r>
          </a:p>
          <a:p>
            <a:r>
              <a:rPr lang="fr-BE"/>
              <a:t>actuellement dans SAMM, bientôt dans CoBRHA</a:t>
            </a:r>
          </a:p>
          <a:p>
            <a:pPr lvl="1"/>
            <a:r>
              <a:rPr lang="fr-BE"/>
              <a:t>hôpitaux</a:t>
            </a:r>
          </a:p>
          <a:p>
            <a:pPr lvl="1"/>
            <a:r>
              <a:rPr lang="fr-BE"/>
              <a:t>centres de services de soins (MRPA/MRS)</a:t>
            </a:r>
          </a:p>
          <a:p>
            <a:pPr lvl="1"/>
            <a:r>
              <a:rPr lang="fr-BE"/>
              <a:t>services de soins à domicile</a:t>
            </a:r>
          </a:p>
        </p:txBody>
      </p:sp>
      <p:sp>
        <p:nvSpPr>
          <p:cNvPr id="6" name="Tijdelijke aanduiding voor datum 5"/>
          <p:cNvSpPr>
            <a:spLocks noGrp="1"/>
          </p:cNvSpPr>
          <p:nvPr>
            <p:ph type="dt" sz="half" idx="10"/>
          </p:nvPr>
        </p:nvSpPr>
        <p:spPr/>
        <p:txBody>
          <a:bodyPr/>
          <a:lstStyle/>
          <a:p>
            <a:r>
              <a:rPr lang="nl-BE" smtClean="0"/>
              <a:t>23/10/2018</a:t>
            </a:r>
            <a:endParaRPr lang="fr-BE"/>
          </a:p>
        </p:txBody>
      </p:sp>
      <p:sp>
        <p:nvSpPr>
          <p:cNvPr id="7" name="Tijdelijke aanduiding voor dianummer 6"/>
          <p:cNvSpPr>
            <a:spLocks noGrp="1"/>
          </p:cNvSpPr>
          <p:nvPr>
            <p:ph type="sldNum" sz="quarter" idx="12"/>
          </p:nvPr>
        </p:nvSpPr>
        <p:spPr/>
        <p:txBody>
          <a:bodyPr/>
          <a:lstStyle/>
          <a:p>
            <a:fld id="{30A9230E-FFBB-4CCB-ABD7-198084EDE768}" type="slidenum">
              <a:rPr lang="fr-BE" smtClean="0"/>
              <a:t>34</a:t>
            </a:fld>
            <a:endParaRPr lang="fr-BE"/>
          </a:p>
        </p:txBody>
      </p:sp>
    </p:spTree>
    <p:extLst>
      <p:ext uri="{BB962C8B-B14F-4D97-AF65-F5344CB8AC3E}">
        <p14:creationId xmlns:p14="http://schemas.microsoft.com/office/powerpoint/2010/main" val="3831613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SAM (source authentique des médicaments)</a:t>
            </a:r>
          </a:p>
        </p:txBody>
      </p:sp>
      <p:sp>
        <p:nvSpPr>
          <p:cNvPr id="3" name="Content Placeholder 2"/>
          <p:cNvSpPr>
            <a:spLocks noGrp="1"/>
          </p:cNvSpPr>
          <p:nvPr>
            <p:ph idx="1"/>
          </p:nvPr>
        </p:nvSpPr>
        <p:spPr/>
        <p:txBody>
          <a:bodyPr/>
          <a:lstStyle/>
          <a:p>
            <a:endParaRPr lang="nl-NL" smtClean="0"/>
          </a:p>
          <a:p>
            <a:endParaRPr lang="nl-NL" dirty="0"/>
          </a:p>
        </p:txBody>
      </p:sp>
      <p:graphicFrame>
        <p:nvGraphicFramePr>
          <p:cNvPr id="10" name="Diagram 9"/>
          <p:cNvGraphicFramePr/>
          <p:nvPr>
            <p:extLst>
              <p:ext uri="{D42A27DB-BD31-4B8C-83A1-F6EECF244321}">
                <p14:modId xmlns:p14="http://schemas.microsoft.com/office/powerpoint/2010/main" val="1681197604"/>
              </p:ext>
            </p:extLst>
          </p:nvPr>
        </p:nvGraphicFramePr>
        <p:xfrm>
          <a:off x="611560" y="1052736"/>
          <a:ext cx="78488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547664" y="5229200"/>
            <a:ext cx="364629" cy="291138"/>
          </a:xfrm>
          <a:prstGeom prst="rect">
            <a:avLst/>
          </a:prstGeom>
        </p:spPr>
      </p:pic>
      <p:pic>
        <p:nvPicPr>
          <p:cNvPr id="20" name="Picture 19"/>
          <p:cNvPicPr>
            <a:picLocks noChangeAspect="1"/>
          </p:cNvPicPr>
          <p:nvPr/>
        </p:nvPicPr>
        <p:blipFill>
          <a:blip r:embed="rId8"/>
          <a:stretch>
            <a:fillRect/>
          </a:stretch>
        </p:blipFill>
        <p:spPr>
          <a:xfrm>
            <a:off x="7452320" y="5589240"/>
            <a:ext cx="369405" cy="345951"/>
          </a:xfrm>
          <a:prstGeom prst="rect">
            <a:avLst/>
          </a:prstGeom>
        </p:spPr>
      </p:pic>
      <p:pic>
        <p:nvPicPr>
          <p:cNvPr id="21" name="Picture 20"/>
          <p:cNvPicPr>
            <a:picLocks noChangeAspect="1"/>
          </p:cNvPicPr>
          <p:nvPr/>
        </p:nvPicPr>
        <p:blipFill>
          <a:blip r:embed="rId9"/>
          <a:stretch>
            <a:fillRect/>
          </a:stretch>
        </p:blipFill>
        <p:spPr>
          <a:xfrm>
            <a:off x="6756420" y="3503593"/>
            <a:ext cx="560064" cy="387735"/>
          </a:xfrm>
          <a:prstGeom prst="rect">
            <a:avLst/>
          </a:prstGeom>
        </p:spPr>
      </p:pic>
      <p:pic>
        <p:nvPicPr>
          <p:cNvPr id="22" name="Picture 21"/>
          <p:cNvPicPr>
            <a:picLocks noChangeAspect="1"/>
          </p:cNvPicPr>
          <p:nvPr/>
        </p:nvPicPr>
        <p:blipFill>
          <a:blip r:embed="rId10"/>
          <a:stretch>
            <a:fillRect/>
          </a:stretch>
        </p:blipFill>
        <p:spPr>
          <a:xfrm>
            <a:off x="1835696" y="3645024"/>
            <a:ext cx="432048" cy="395537"/>
          </a:xfrm>
          <a:prstGeom prst="rect">
            <a:avLst/>
          </a:prstGeom>
        </p:spPr>
      </p:pic>
      <p:pic>
        <p:nvPicPr>
          <p:cNvPr id="23" name="Picture 22"/>
          <p:cNvPicPr>
            <a:picLocks noChangeAspect="1"/>
          </p:cNvPicPr>
          <p:nvPr/>
        </p:nvPicPr>
        <p:blipFill>
          <a:blip r:embed="rId11"/>
          <a:stretch>
            <a:fillRect/>
          </a:stretch>
        </p:blipFill>
        <p:spPr>
          <a:xfrm>
            <a:off x="4283968" y="2780928"/>
            <a:ext cx="600844" cy="336680"/>
          </a:xfrm>
          <a:prstGeom prst="rect">
            <a:avLst/>
          </a:prstGeom>
        </p:spPr>
      </p:pic>
      <p:pic>
        <p:nvPicPr>
          <p:cNvPr id="24" name="Picture 23"/>
          <p:cNvPicPr>
            <a:picLocks noChangeAspect="1"/>
          </p:cNvPicPr>
          <p:nvPr/>
        </p:nvPicPr>
        <p:blipFill>
          <a:blip r:embed="rId7"/>
          <a:stretch>
            <a:fillRect/>
          </a:stretch>
        </p:blipFill>
        <p:spPr>
          <a:xfrm>
            <a:off x="4409807" y="5445224"/>
            <a:ext cx="541109" cy="432048"/>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35</a:t>
            </a:fld>
            <a:endParaRPr lang="fr-BE"/>
          </a:p>
        </p:txBody>
      </p:sp>
    </p:spTree>
    <p:extLst>
      <p:ext uri="{BB962C8B-B14F-4D97-AF65-F5344CB8AC3E}">
        <p14:creationId xmlns:p14="http://schemas.microsoft.com/office/powerpoint/2010/main" val="37458524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SAM (source authentique des médicaments)</a:t>
            </a:r>
          </a:p>
        </p:txBody>
      </p:sp>
      <p:sp>
        <p:nvSpPr>
          <p:cNvPr id="3" name="Content Placeholder 2"/>
          <p:cNvSpPr>
            <a:spLocks noGrp="1"/>
          </p:cNvSpPr>
          <p:nvPr>
            <p:ph idx="1"/>
          </p:nvPr>
        </p:nvSpPr>
        <p:spPr/>
        <p:txBody>
          <a:bodyPr>
            <a:normAutofit/>
          </a:bodyPr>
          <a:lstStyle/>
          <a:p>
            <a:r>
              <a:rPr lang="fr-BE"/>
              <a:t>banque de données de référence des médicaments, mise à disposition en « open source » par les instances compétentes en matière de médicaments</a:t>
            </a:r>
          </a:p>
          <a:p>
            <a:r>
              <a:rPr lang="fr-BE"/>
              <a:t>données gérées par</a:t>
            </a:r>
          </a:p>
          <a:p>
            <a:pPr lvl="1"/>
            <a:r>
              <a:rPr lang="fr-BE"/>
              <a:t>l’AFMPS (données d’enregistrement)</a:t>
            </a:r>
          </a:p>
          <a:p>
            <a:pPr lvl="1"/>
            <a:r>
              <a:rPr lang="fr-BE"/>
              <a:t>le CBIP (groupes pharmacothérapeutiques, p.ex. clusters DCI et autres données, p.ex. nom de prescription des conditionnements)</a:t>
            </a:r>
          </a:p>
          <a:p>
            <a:pPr lvl="1"/>
            <a:r>
              <a:rPr lang="fr-BE"/>
              <a:t>l’INAMI (modalités de remboursement)</a:t>
            </a:r>
          </a:p>
          <a:p>
            <a:pPr lvl="1"/>
            <a:r>
              <a:rPr lang="fr-BE"/>
              <a:t>le SPF Economie (prix)</a:t>
            </a:r>
          </a:p>
          <a:p>
            <a:pPr lvl="1"/>
            <a:r>
              <a:rPr lang="fr-BE"/>
              <a:t>l'APB (matières premières / formules pour préparations magistrales - autres produits / non-médicaments)</a:t>
            </a:r>
          </a:p>
          <a:p>
            <a:endParaRPr lang="nl-NL" dirty="0" smtClean="0"/>
          </a:p>
          <a:p>
            <a:endParaRPr lang="nl-NL"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36</a:t>
            </a:fld>
            <a:endParaRPr lang="fr-BE"/>
          </a:p>
        </p:txBody>
      </p:sp>
    </p:spTree>
    <p:extLst>
      <p:ext uri="{BB962C8B-B14F-4D97-AF65-F5344CB8AC3E}">
        <p14:creationId xmlns:p14="http://schemas.microsoft.com/office/powerpoint/2010/main" val="133641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SAM (source authentique des médicaments)</a:t>
            </a:r>
          </a:p>
        </p:txBody>
      </p:sp>
      <p:sp>
        <p:nvSpPr>
          <p:cNvPr id="3" name="Content Placeholder 2"/>
          <p:cNvSpPr>
            <a:spLocks noGrp="1"/>
          </p:cNvSpPr>
          <p:nvPr>
            <p:ph idx="1"/>
          </p:nvPr>
        </p:nvSpPr>
        <p:spPr/>
        <p:txBody>
          <a:bodyPr>
            <a:normAutofit lnSpcReduction="10000"/>
          </a:bodyPr>
          <a:lstStyle/>
          <a:p>
            <a:r>
              <a:rPr lang="fr-BE"/>
              <a:t>étendue se limite à l’information publique sur les médicaments autorisés (y compris les produits radiopharmaceutiques et les matières premières pour les préparations magistrales)</a:t>
            </a:r>
          </a:p>
          <a:p>
            <a:pPr lvl="1"/>
            <a:r>
              <a:rPr lang="fr-BE"/>
              <a:t> + un ensemble minimum de données sur les non-médicaments qui peuvent également être prescrits</a:t>
            </a:r>
          </a:p>
          <a:p>
            <a:r>
              <a:rPr lang="fr-BE"/>
              <a:t>initialement, la SAM a été mise en place comme banque de données de référence pour les médicaments « chapitre IV » (« SAM 1.0 ») dans le cadre de la procédure électronique de demandes d’autorisation de remboursement</a:t>
            </a:r>
          </a:p>
          <a:p>
            <a:r>
              <a:rPr lang="fr-BE"/>
              <a:t>à présent, la SAM est la banque de données de référence pour l’appui du processus complet des médicaments (par ex. pour la prescription électronique).</a:t>
            </a:r>
          </a:p>
          <a:p>
            <a:endParaRPr lang="nl-NL"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37</a:t>
            </a:fld>
            <a:endParaRPr lang="fr-BE"/>
          </a:p>
        </p:txBody>
      </p:sp>
    </p:spTree>
    <p:extLst>
      <p:ext uri="{BB962C8B-B14F-4D97-AF65-F5344CB8AC3E}">
        <p14:creationId xmlns:p14="http://schemas.microsoft.com/office/powerpoint/2010/main" val="3261880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MyCareNet</a:t>
            </a:r>
          </a:p>
        </p:txBody>
      </p:sp>
      <p:pic>
        <p:nvPicPr>
          <p:cNvPr id="66" name="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720" y="2247033"/>
            <a:ext cx="1795699" cy="83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309" y="942289"/>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4262" y="1957476"/>
            <a:ext cx="936955" cy="93695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H:\Communication\Shared\Images Library\eHealth People Icons\mutuel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0703" y="2894431"/>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228184" y="2780928"/>
            <a:ext cx="792088"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00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1200329"/>
          </a:xfrm>
          <a:prstGeom prst="rect">
            <a:avLst/>
          </a:prstGeom>
        </p:spPr>
        <p:txBody>
          <a:bodyPr>
            <a:spAutoFit/>
          </a:bodyPr>
          <a:lstStyle/>
          <a:p>
            <a:r>
              <a:rPr lang="fr-BE"/>
              <a:t>Horodatage électronique (timestamping)</a:t>
            </a:r>
          </a:p>
          <a:p>
            <a:r>
              <a:rPr lang="fr-BE"/>
              <a:t>Gestion intégrée des utilisateurs et des accès</a:t>
            </a:r>
          </a:p>
          <a:p>
            <a:r>
              <a:rPr lang="fr-BE">
                <a:solidFill>
                  <a:schemeClr val="tx1">
                    <a:lumMod val="50000"/>
                    <a:lumOff val="50000"/>
                  </a:schemeClr>
                </a:solidFill>
              </a:rPr>
              <a:t>Boîte aux lettres électronique sécurisée</a:t>
            </a:r>
          </a:p>
          <a:p>
            <a:r>
              <a:rPr lang="fr-BE">
                <a:solidFill>
                  <a:schemeClr val="tx1">
                    <a:lumMod val="50000"/>
                    <a:lumOff val="50000"/>
                  </a:schemeClr>
                </a:solidFill>
              </a:rPr>
              <a:t>Gestion de loggings</a:t>
            </a:r>
          </a:p>
        </p:txBody>
      </p:sp>
      <p:pic>
        <p:nvPicPr>
          <p:cNvPr id="16" name="Picture 15"/>
          <p:cNvPicPr>
            <a:picLocks noChangeAspect="1"/>
          </p:cNvPicPr>
          <p:nvPr/>
        </p:nvPicPr>
        <p:blipFill>
          <a:blip r:embed="rId7"/>
          <a:stretch>
            <a:fillRect/>
          </a:stretch>
        </p:blipFill>
        <p:spPr>
          <a:xfrm>
            <a:off x="5148064" y="2996952"/>
            <a:ext cx="1107207" cy="471066"/>
          </a:xfrm>
          <a:prstGeom prst="rect">
            <a:avLst/>
          </a:prstGeom>
        </p:spPr>
      </p:pic>
      <p:cxnSp>
        <p:nvCxnSpPr>
          <p:cNvPr id="29" name="Straight Connector 28"/>
          <p:cNvCxnSpPr/>
          <p:nvPr/>
        </p:nvCxnSpPr>
        <p:spPr>
          <a:xfrm>
            <a:off x="1331640" y="2132856"/>
            <a:ext cx="648072" cy="2"/>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43808" y="2132856"/>
            <a:ext cx="1872208"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04048" y="4509120"/>
            <a:ext cx="2592288" cy="504056"/>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96335" y="5230941"/>
            <a:ext cx="1417035" cy="646331"/>
          </a:xfrm>
          <a:prstGeom prst="rect">
            <a:avLst/>
          </a:prstGeom>
          <a:noFill/>
        </p:spPr>
        <p:txBody>
          <a:bodyPr wrap="square" rtlCol="0">
            <a:spAutoFit/>
          </a:bodyPr>
          <a:lstStyle/>
          <a:p>
            <a:r>
              <a:rPr lang="fr-BE" dirty="0" smtClean="0"/>
              <a:t>Sources </a:t>
            </a:r>
            <a:r>
              <a:rPr lang="fr-BE" dirty="0"/>
              <a:t>authentiques</a:t>
            </a:r>
          </a:p>
        </p:txBody>
      </p:sp>
      <p:sp>
        <p:nvSpPr>
          <p:cNvPr id="4" name="TextBox 3"/>
          <p:cNvSpPr txBox="1"/>
          <p:nvPr/>
        </p:nvSpPr>
        <p:spPr>
          <a:xfrm>
            <a:off x="395536" y="2636912"/>
            <a:ext cx="2592288" cy="646331"/>
          </a:xfrm>
          <a:prstGeom prst="rect">
            <a:avLst/>
          </a:prstGeom>
          <a:noFill/>
        </p:spPr>
        <p:txBody>
          <a:bodyPr wrap="square" rtlCol="0">
            <a:spAutoFit/>
          </a:bodyPr>
          <a:lstStyle/>
          <a:p>
            <a:r>
              <a:rPr lang="fr-BE">
                <a:solidFill>
                  <a:srgbClr val="087670"/>
                </a:solidFill>
              </a:rPr>
              <a:t>Webapp</a:t>
            </a:r>
          </a:p>
          <a:p>
            <a:r>
              <a:rPr lang="fr-BE">
                <a:solidFill>
                  <a:srgbClr val="C00000"/>
                </a:solidFill>
              </a:rPr>
              <a:t>Service web</a:t>
            </a:r>
          </a:p>
        </p:txBody>
      </p:sp>
      <p:cxnSp>
        <p:nvCxnSpPr>
          <p:cNvPr id="27" name="Straight Connector 26"/>
          <p:cNvCxnSpPr/>
          <p:nvPr/>
        </p:nvCxnSpPr>
        <p:spPr>
          <a:xfrm>
            <a:off x="1259632" y="2348880"/>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99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44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84168" y="1844824"/>
            <a:ext cx="406988" cy="432048"/>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28184" y="2636912"/>
            <a:ext cx="576064"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00192" y="3284984"/>
            <a:ext cx="1080120" cy="21602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8"/>
          <a:stretch>
            <a:fillRect/>
          </a:stretch>
        </p:blipFill>
        <p:spPr>
          <a:xfrm>
            <a:off x="7884368" y="4725144"/>
            <a:ext cx="621846" cy="542591"/>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38</a:t>
            </a:fld>
            <a:endParaRPr lang="fr-BE"/>
          </a:p>
        </p:txBody>
      </p:sp>
    </p:spTree>
    <p:extLst>
      <p:ext uri="{BB962C8B-B14F-4D97-AF65-F5344CB8AC3E}">
        <p14:creationId xmlns:p14="http://schemas.microsoft.com/office/powerpoint/2010/main" val="30374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Recip-e</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804248" y="2708920"/>
            <a:ext cx="599837" cy="1252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516216" y="3212976"/>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369332"/>
          </a:xfrm>
          <a:prstGeom prst="rect">
            <a:avLst/>
          </a:prstGeom>
        </p:spPr>
        <p:txBody>
          <a:bodyPr>
            <a:spAutoFit/>
          </a:bodyPr>
          <a:lstStyle/>
          <a:p>
            <a:endParaRPr lang="nl-NL" dirty="0" smtClean="0">
              <a:solidFill>
                <a:schemeClr val="tx2"/>
              </a:solidFill>
            </a:endParaRPr>
          </a:p>
        </p:txBody>
      </p:sp>
      <p:cxnSp>
        <p:nvCxnSpPr>
          <p:cNvPr id="29" name="Straight Connector 28"/>
          <p:cNvCxnSpPr/>
          <p:nvPr/>
        </p:nvCxnSpPr>
        <p:spPr>
          <a:xfrm flipV="1">
            <a:off x="1259632" y="2132857"/>
            <a:ext cx="720080" cy="72007"/>
          </a:xfrm>
          <a:prstGeom prst="line">
            <a:avLst/>
          </a:prstGeom>
          <a:ln w="44450" cmpd="sng">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87824" y="2132856"/>
            <a:ext cx="1684417" cy="28803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932040" y="4509120"/>
            <a:ext cx="2592288" cy="61671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5536" y="2636912"/>
            <a:ext cx="2592288" cy="646331"/>
          </a:xfrm>
          <a:prstGeom prst="rect">
            <a:avLst/>
          </a:prstGeom>
          <a:noFill/>
        </p:spPr>
        <p:txBody>
          <a:bodyPr wrap="square" rtlCol="0">
            <a:spAutoFit/>
          </a:bodyPr>
          <a:lstStyle/>
          <a:p>
            <a:r>
              <a:rPr lang="fr-BE">
                <a:solidFill>
                  <a:srgbClr val="087670"/>
                </a:solidFill>
              </a:rPr>
              <a:t>Webapp</a:t>
            </a:r>
          </a:p>
          <a:p>
            <a:r>
              <a:rPr lang="fr-BE">
                <a:solidFill>
                  <a:srgbClr val="C00000"/>
                </a:solidFill>
              </a:rPr>
              <a:t>Service web</a:t>
            </a:r>
          </a:p>
        </p:txBody>
      </p:sp>
      <p:cxnSp>
        <p:nvCxnSpPr>
          <p:cNvPr id="27" name="Straight Connector 26"/>
          <p:cNvCxnSpPr/>
          <p:nvPr/>
        </p:nvCxnSpPr>
        <p:spPr>
          <a:xfrm flipV="1">
            <a:off x="1412032" y="2285257"/>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71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644008" y="3068960"/>
            <a:ext cx="360040" cy="1088504"/>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012160" y="1844824"/>
            <a:ext cx="478996" cy="504292"/>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804248" y="2348880"/>
            <a:ext cx="720080" cy="21626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372200" y="3356992"/>
            <a:ext cx="1008112" cy="360040"/>
          </a:xfrm>
          <a:prstGeom prst="line">
            <a:avLst/>
          </a:prstGeom>
          <a:ln w="44450">
            <a:solidFill>
              <a:srgbClr val="087670"/>
            </a:solidFill>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5"/>
          <a:stretch>
            <a:fillRect/>
          </a:stretch>
        </p:blipFill>
        <p:spPr>
          <a:xfrm>
            <a:off x="3851920" y="2204864"/>
            <a:ext cx="2856630" cy="814586"/>
          </a:xfrm>
          <a:prstGeom prst="rect">
            <a:avLst/>
          </a:prstGeom>
        </p:spPr>
      </p:pic>
      <p:sp>
        <p:nvSpPr>
          <p:cNvPr id="24" name="Rectangle 23"/>
          <p:cNvSpPr/>
          <p:nvPr/>
        </p:nvSpPr>
        <p:spPr>
          <a:xfrm>
            <a:off x="1835696" y="4581128"/>
            <a:ext cx="4572000" cy="1754326"/>
          </a:xfrm>
          <a:prstGeom prst="rect">
            <a:avLst/>
          </a:prstGeom>
        </p:spPr>
        <p:txBody>
          <a:bodyPr>
            <a:spAutoFit/>
          </a:bodyPr>
          <a:lstStyle/>
          <a:p>
            <a:r>
              <a:rPr lang="fr-BE"/>
              <a:t>Certificats </a:t>
            </a:r>
            <a:r>
              <a:rPr lang="fr-BE">
                <a:solidFill>
                  <a:srgbClr val="087670"/>
                </a:solidFill>
              </a:rPr>
              <a:t>eHealth</a:t>
            </a:r>
          </a:p>
          <a:p>
            <a:r>
              <a:rPr lang="fr-BE"/>
              <a:t>Gestion intégrée des utilisateurs et des accès</a:t>
            </a:r>
          </a:p>
          <a:p>
            <a:r>
              <a:rPr lang="fr-BE"/>
              <a:t>Chiffrement end-to-end</a:t>
            </a:r>
          </a:p>
          <a:p>
            <a:r>
              <a:rPr lang="fr-BE"/>
              <a:t>Coordination de sous-processus électroniques</a:t>
            </a:r>
          </a:p>
          <a:p>
            <a:r>
              <a:rPr lang="fr-BE"/>
              <a:t>Secure Token Service (Single sign-on)</a:t>
            </a:r>
          </a:p>
          <a:p>
            <a:r>
              <a:rPr lang="fr-BE">
                <a:solidFill>
                  <a:schemeClr val="tx1">
                    <a:lumMod val="50000"/>
                    <a:lumOff val="50000"/>
                  </a:schemeClr>
                </a:solidFill>
              </a:rPr>
              <a:t>Gestion de loggings</a:t>
            </a: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1124744"/>
            <a:ext cx="841276" cy="841276"/>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336" y="3284984"/>
            <a:ext cx="841276" cy="841276"/>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1988840"/>
            <a:ext cx="841276" cy="841276"/>
          </a:xfrm>
          <a:prstGeom prst="rect">
            <a:avLst/>
          </a:prstGeom>
        </p:spPr>
      </p:pic>
      <p:sp>
        <p:nvSpPr>
          <p:cNvPr id="33" name="TextBox 32"/>
          <p:cNvSpPr txBox="1"/>
          <p:nvPr/>
        </p:nvSpPr>
        <p:spPr>
          <a:xfrm>
            <a:off x="7596335" y="5230941"/>
            <a:ext cx="1430099" cy="646331"/>
          </a:xfrm>
          <a:prstGeom prst="rect">
            <a:avLst/>
          </a:prstGeom>
          <a:noFill/>
        </p:spPr>
        <p:txBody>
          <a:bodyPr wrap="square" rtlCol="0">
            <a:spAutoFit/>
          </a:bodyPr>
          <a:lstStyle/>
          <a:p>
            <a:r>
              <a:rPr lang="fr-BE" dirty="0" smtClean="0"/>
              <a:t>Sources </a:t>
            </a:r>
            <a:r>
              <a:rPr lang="fr-BE" dirty="0"/>
              <a:t>authentiques</a:t>
            </a:r>
          </a:p>
        </p:txBody>
      </p:sp>
      <p:pic>
        <p:nvPicPr>
          <p:cNvPr id="35" name="Picture 34"/>
          <p:cNvPicPr>
            <a:picLocks noChangeAspect="1"/>
          </p:cNvPicPr>
          <p:nvPr/>
        </p:nvPicPr>
        <p:blipFill>
          <a:blip r:embed="rId7"/>
          <a:stretch>
            <a:fillRect/>
          </a:stretch>
        </p:blipFill>
        <p:spPr>
          <a:xfrm>
            <a:off x="7884368" y="4725144"/>
            <a:ext cx="621846" cy="542591"/>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39</a:t>
            </a:fld>
            <a:endParaRPr lang="fr-BE"/>
          </a:p>
        </p:txBody>
      </p:sp>
    </p:spTree>
    <p:extLst>
      <p:ext uri="{BB962C8B-B14F-4D97-AF65-F5344CB8AC3E}">
        <p14:creationId xmlns:p14="http://schemas.microsoft.com/office/powerpoint/2010/main" val="227206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2616625" y="2446782"/>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194626" y="3541938"/>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314575" y="4381500"/>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773863" y="4712494"/>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1683548" y="2307799"/>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169078" y="3562770"/>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276813" y="4830533"/>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2257951" y="5805013"/>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848100" y="4670476"/>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5984421" y="2908835"/>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36332" y="4099384"/>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5488386" y="4670476"/>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873297" y="3024069"/>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3828231" y="3024069"/>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6244355" y="5893595"/>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176964" y="4099384"/>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236" y="4889373"/>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7083204" y="5537445"/>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7300" y="5681461"/>
            <a:ext cx="548680" cy="548680"/>
          </a:xfrm>
          <a:prstGeom prst="rect">
            <a:avLst/>
          </a:prstGeom>
        </p:spPr>
      </p:pic>
      <p:sp>
        <p:nvSpPr>
          <p:cNvPr id="2" name="Title 1"/>
          <p:cNvSpPr>
            <a:spLocks noGrp="1"/>
          </p:cNvSpPr>
          <p:nvPr>
            <p:ph type="title"/>
          </p:nvPr>
        </p:nvSpPr>
        <p:spPr/>
        <p:txBody>
          <a:bodyPr/>
          <a:lstStyle/>
          <a:p>
            <a:r>
              <a:rPr lang="fr-BE"/>
              <a:t>Aperçu du paysage de l’eSanté</a:t>
            </a:r>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3429000"/>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6304" y="2185452"/>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395536" y="1504033"/>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1224042" y="5524907"/>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5278" y="4292214"/>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46096" y="2894431"/>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6773" y="3254679"/>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0460" y="1892698"/>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7149" y="5450678"/>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24291" y="447619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75227" y="1070951"/>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6556" y="3785329"/>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70743" y="3853796"/>
            <a:ext cx="1702891" cy="504056"/>
          </a:xfrm>
          <a:prstGeom prst="rect">
            <a:avLst/>
          </a:prstGeom>
        </p:spPr>
      </p:pic>
      <p:pic>
        <p:nvPicPr>
          <p:cNvPr id="44" name="Picture 43"/>
          <p:cNvPicPr>
            <a:picLocks noChangeAspect="1"/>
          </p:cNvPicPr>
          <p:nvPr/>
        </p:nvPicPr>
        <p:blipFill>
          <a:blip r:embed="rId19"/>
          <a:stretch>
            <a:fillRect/>
          </a:stretch>
        </p:blipFill>
        <p:spPr>
          <a:xfrm>
            <a:off x="5795543" y="2382281"/>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4732416" y="5381485"/>
            <a:ext cx="1511939" cy="1274174"/>
          </a:xfrm>
          <a:prstGeom prst="rect">
            <a:avLst/>
          </a:prstGeom>
          <a:ln>
            <a:solidFill>
              <a:srgbClr val="525252"/>
            </a:solidFill>
          </a:ln>
        </p:spPr>
      </p:pic>
      <p:sp>
        <p:nvSpPr>
          <p:cNvPr id="75" name="TextBox 74"/>
          <p:cNvSpPr txBox="1"/>
          <p:nvPr/>
        </p:nvSpPr>
        <p:spPr>
          <a:xfrm>
            <a:off x="6985124" y="3976464"/>
            <a:ext cx="1510855" cy="646331"/>
          </a:xfrm>
          <a:prstGeom prst="rect">
            <a:avLst/>
          </a:prstGeom>
          <a:noFill/>
        </p:spPr>
        <p:txBody>
          <a:bodyPr wrap="square" rtlCol="0">
            <a:spAutoFit/>
          </a:bodyPr>
          <a:lstStyle/>
          <a:p>
            <a:r>
              <a:rPr lang="fr-BE" dirty="0"/>
              <a:t>Sources authentiques</a:t>
            </a:r>
          </a:p>
        </p:txBody>
      </p:sp>
      <p:pic>
        <p:nvPicPr>
          <p:cNvPr id="77" name="Picture 76"/>
          <p:cNvPicPr>
            <a:picLocks noChangeAspect="1"/>
          </p:cNvPicPr>
          <p:nvPr/>
        </p:nvPicPr>
        <p:blipFill>
          <a:blip r:embed="rId21"/>
          <a:stretch>
            <a:fillRect/>
          </a:stretch>
        </p:blipFill>
        <p:spPr>
          <a:xfrm>
            <a:off x="7345165" y="3472408"/>
            <a:ext cx="621846" cy="542591"/>
          </a:xfrm>
          <a:prstGeom prst="rect">
            <a:avLst/>
          </a:prstGeom>
        </p:spPr>
      </p:pic>
      <p:pic>
        <p:nvPicPr>
          <p:cNvPr id="25" name="Picture 24"/>
          <p:cNvPicPr>
            <a:picLocks noChangeAspect="1"/>
          </p:cNvPicPr>
          <p:nvPr/>
        </p:nvPicPr>
        <p:blipFill>
          <a:blip r:embed="rId22"/>
          <a:stretch>
            <a:fillRect/>
          </a:stretch>
        </p:blipFill>
        <p:spPr>
          <a:xfrm>
            <a:off x="5145145" y="4304981"/>
            <a:ext cx="650398" cy="564687"/>
          </a:xfrm>
          <a:prstGeom prst="rect">
            <a:avLst/>
          </a:prstGeom>
        </p:spPr>
      </p:pic>
      <p:cxnSp>
        <p:nvCxnSpPr>
          <p:cNvPr id="95" name="Straight Connector 94"/>
          <p:cNvCxnSpPr/>
          <p:nvPr/>
        </p:nvCxnSpPr>
        <p:spPr>
          <a:xfrm>
            <a:off x="4703608" y="1854301"/>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a:t>
            </a:fld>
            <a:endParaRPr lang="fr-BE"/>
          </a:p>
        </p:txBody>
      </p:sp>
    </p:spTree>
    <p:extLst>
      <p:ext uri="{BB962C8B-B14F-4D97-AF65-F5344CB8AC3E}">
        <p14:creationId xmlns:p14="http://schemas.microsoft.com/office/powerpoint/2010/main" val="3125620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Hubs</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940152" y="1772816"/>
            <a:ext cx="478996" cy="5042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228184" y="3429000"/>
            <a:ext cx="900526" cy="24681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sp>
        <p:nvSpPr>
          <p:cNvPr id="15" name="Rectangle 14"/>
          <p:cNvSpPr/>
          <p:nvPr/>
        </p:nvSpPr>
        <p:spPr>
          <a:xfrm>
            <a:off x="1835696" y="4869160"/>
            <a:ext cx="4572000" cy="369332"/>
          </a:xfrm>
          <a:prstGeom prst="rect">
            <a:avLst/>
          </a:prstGeom>
        </p:spPr>
        <p:txBody>
          <a:bodyPr>
            <a:spAutoFit/>
          </a:bodyPr>
          <a:lstStyle/>
          <a:p>
            <a:endParaRPr lang="nl-NL" dirty="0" smtClean="0">
              <a:solidFill>
                <a:schemeClr val="tx2"/>
              </a:solidFill>
            </a:endParaRPr>
          </a:p>
        </p:txBody>
      </p:sp>
      <p:cxnSp>
        <p:nvCxnSpPr>
          <p:cNvPr id="27" name="Straight Connector 26"/>
          <p:cNvCxnSpPr/>
          <p:nvPr/>
        </p:nvCxnSpPr>
        <p:spPr>
          <a:xfrm flipV="1">
            <a:off x="1412032" y="2285257"/>
            <a:ext cx="720080" cy="7200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71800" y="2420888"/>
            <a:ext cx="1440160"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653136"/>
            <a:ext cx="2592288" cy="61671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532440" y="1484784"/>
            <a:ext cx="288032"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7704" y="4869160"/>
            <a:ext cx="4572000" cy="1200329"/>
          </a:xfrm>
          <a:prstGeom prst="rect">
            <a:avLst/>
          </a:prstGeom>
        </p:spPr>
        <p:txBody>
          <a:bodyPr>
            <a:spAutoFit/>
          </a:bodyPr>
          <a:lstStyle/>
          <a:p>
            <a:r>
              <a:rPr lang="fr-BE"/>
              <a:t>Répertoire des références</a:t>
            </a:r>
          </a:p>
          <a:p>
            <a:r>
              <a:rPr lang="fr-BE"/>
              <a:t>Certificats </a:t>
            </a:r>
            <a:r>
              <a:rPr lang="fr-BE">
                <a:solidFill>
                  <a:srgbClr val="087670"/>
                </a:solidFill>
              </a:rPr>
              <a:t>eHealth</a:t>
            </a:r>
          </a:p>
          <a:p>
            <a:r>
              <a:rPr lang="fr-BE"/>
              <a:t>Gestion intégrée des utilisateurs et des accès</a:t>
            </a:r>
          </a:p>
          <a:p>
            <a:r>
              <a:rPr lang="fr-BE"/>
              <a:t>Système de chiffrement end-to-end</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1196752"/>
            <a:ext cx="769268" cy="769268"/>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3645024"/>
            <a:ext cx="764704" cy="76470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0756" y="1052736"/>
            <a:ext cx="553244" cy="5532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280" y="2348880"/>
            <a:ext cx="548680" cy="548680"/>
          </a:xfrm>
          <a:prstGeom prst="rect">
            <a:avLst/>
          </a:prstGeom>
        </p:spPr>
      </p:pic>
      <p:cxnSp>
        <p:nvCxnSpPr>
          <p:cNvPr id="38" name="Straight Connector 37"/>
          <p:cNvCxnSpPr/>
          <p:nvPr/>
        </p:nvCxnSpPr>
        <p:spPr>
          <a:xfrm flipV="1">
            <a:off x="6228184" y="2780928"/>
            <a:ext cx="720080" cy="1369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96336" y="2780928"/>
            <a:ext cx="1080120" cy="923330"/>
          </a:xfrm>
          <a:prstGeom prst="rect">
            <a:avLst/>
          </a:prstGeom>
          <a:noFill/>
          <a:ln>
            <a:solidFill>
              <a:schemeClr val="tx1"/>
            </a:solidFill>
          </a:ln>
        </p:spPr>
        <p:txBody>
          <a:bodyPr wrap="square" rtlCol="0">
            <a:spAutoFit/>
          </a:bodyPr>
          <a:lstStyle/>
          <a:p>
            <a:r>
              <a:rPr lang="fr-BE"/>
              <a:t>BruSafe</a:t>
            </a:r>
          </a:p>
          <a:p>
            <a:r>
              <a:rPr lang="fr-BE"/>
              <a:t>InterMed</a:t>
            </a:r>
          </a:p>
          <a:p>
            <a:r>
              <a:rPr lang="fr-BE"/>
              <a:t>VitaLink</a:t>
            </a:r>
          </a:p>
        </p:txBody>
      </p:sp>
      <p:grpSp>
        <p:nvGrpSpPr>
          <p:cNvPr id="17" name="Group 16"/>
          <p:cNvGrpSpPr/>
          <p:nvPr/>
        </p:nvGrpSpPr>
        <p:grpSpPr>
          <a:xfrm>
            <a:off x="4644008" y="2060848"/>
            <a:ext cx="1438588" cy="1340228"/>
            <a:chOff x="4427984" y="1856178"/>
            <a:chExt cx="1438588" cy="1340228"/>
          </a:xfrm>
          <a:solidFill>
            <a:srgbClr val="B2B2B2"/>
          </a:solidFill>
        </p:grpSpPr>
        <p:pic>
          <p:nvPicPr>
            <p:cNvPr id="6" name="Picture 5"/>
            <p:cNvPicPr>
              <a:picLocks noChangeAspect="1"/>
            </p:cNvPicPr>
            <p:nvPr/>
          </p:nvPicPr>
          <p:blipFill>
            <a:blip r:embed="rId9"/>
            <a:stretch>
              <a:fillRect/>
            </a:stretch>
          </p:blipFill>
          <p:spPr>
            <a:xfrm>
              <a:off x="4716016" y="1856178"/>
              <a:ext cx="955948" cy="348686"/>
            </a:xfrm>
            <a:prstGeom prst="rect">
              <a:avLst/>
            </a:prstGeom>
            <a:grpFill/>
            <a:ln>
              <a:solidFill>
                <a:srgbClr val="000000"/>
              </a:solidFill>
            </a:ln>
          </p:spPr>
        </p:pic>
        <p:pic>
          <p:nvPicPr>
            <p:cNvPr id="7" name="Picture 6"/>
            <p:cNvPicPr>
              <a:picLocks noChangeAspect="1"/>
            </p:cNvPicPr>
            <p:nvPr/>
          </p:nvPicPr>
          <p:blipFill>
            <a:blip r:embed="rId10"/>
            <a:stretch>
              <a:fillRect/>
            </a:stretch>
          </p:blipFill>
          <p:spPr>
            <a:xfrm>
              <a:off x="5076056" y="2348880"/>
              <a:ext cx="790516" cy="376436"/>
            </a:xfrm>
            <a:prstGeom prst="rect">
              <a:avLst/>
            </a:prstGeom>
            <a:grpFill/>
            <a:ln>
              <a:solidFill>
                <a:srgbClr val="000000"/>
              </a:solidFill>
            </a:ln>
          </p:spPr>
        </p:pic>
        <p:pic>
          <p:nvPicPr>
            <p:cNvPr id="10" name="Picture 9"/>
            <p:cNvPicPr>
              <a:picLocks noChangeAspect="1"/>
            </p:cNvPicPr>
            <p:nvPr/>
          </p:nvPicPr>
          <p:blipFill>
            <a:blip r:embed="rId11"/>
            <a:stretch>
              <a:fillRect/>
            </a:stretch>
          </p:blipFill>
          <p:spPr>
            <a:xfrm>
              <a:off x="4427984" y="2276872"/>
              <a:ext cx="576064" cy="506539"/>
            </a:xfrm>
            <a:prstGeom prst="rect">
              <a:avLst/>
            </a:prstGeom>
            <a:grpFill/>
            <a:ln>
              <a:solidFill>
                <a:srgbClr val="000000"/>
              </a:solidFill>
            </a:ln>
          </p:spPr>
        </p:pic>
        <p:pic>
          <p:nvPicPr>
            <p:cNvPr id="4" name="Picture 3"/>
            <p:cNvPicPr>
              <a:picLocks noChangeAspect="1"/>
            </p:cNvPicPr>
            <p:nvPr/>
          </p:nvPicPr>
          <p:blipFill>
            <a:blip r:embed="rId12"/>
            <a:stretch>
              <a:fillRect/>
            </a:stretch>
          </p:blipFill>
          <p:spPr>
            <a:xfrm>
              <a:off x="5220072" y="2924944"/>
              <a:ext cx="576262" cy="271462"/>
            </a:xfrm>
            <a:prstGeom prst="rect">
              <a:avLst/>
            </a:prstGeom>
            <a:grpFill/>
            <a:ln>
              <a:solidFill>
                <a:srgbClr val="000000"/>
              </a:solidFill>
            </a:ln>
          </p:spPr>
        </p:pic>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2060848"/>
            <a:ext cx="492646" cy="492646"/>
          </a:xfrm>
          <a:prstGeom prst="rect">
            <a:avLst/>
          </a:prstGeom>
        </p:spPr>
      </p:pic>
      <p:cxnSp>
        <p:nvCxnSpPr>
          <p:cNvPr id="35" name="Straight Connector 34"/>
          <p:cNvCxnSpPr/>
          <p:nvPr/>
        </p:nvCxnSpPr>
        <p:spPr>
          <a:xfrm flipV="1">
            <a:off x="7740352" y="2492896"/>
            <a:ext cx="360040" cy="144016"/>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96336" y="5230941"/>
            <a:ext cx="1430098" cy="646331"/>
          </a:xfrm>
          <a:prstGeom prst="rect">
            <a:avLst/>
          </a:prstGeom>
          <a:noFill/>
        </p:spPr>
        <p:txBody>
          <a:bodyPr wrap="square" rtlCol="0">
            <a:spAutoFit/>
          </a:bodyPr>
          <a:lstStyle/>
          <a:p>
            <a:r>
              <a:rPr lang="fr-BE" dirty="0" smtClean="0"/>
              <a:t>Sources </a:t>
            </a:r>
            <a:r>
              <a:rPr lang="fr-BE" dirty="0"/>
              <a:t>authentiques</a:t>
            </a:r>
          </a:p>
        </p:txBody>
      </p:sp>
      <p:pic>
        <p:nvPicPr>
          <p:cNvPr id="46" name="Picture 45"/>
          <p:cNvPicPr>
            <a:picLocks noChangeAspect="1"/>
          </p:cNvPicPr>
          <p:nvPr/>
        </p:nvPicPr>
        <p:blipFill>
          <a:blip r:embed="rId13"/>
          <a:stretch>
            <a:fillRect/>
          </a:stretch>
        </p:blipFill>
        <p:spPr>
          <a:xfrm>
            <a:off x="7884368" y="4725144"/>
            <a:ext cx="621846" cy="542591"/>
          </a:xfrm>
          <a:prstGeom prst="rect">
            <a:avLst/>
          </a:prstGeom>
        </p:spPr>
      </p:pic>
      <p:sp>
        <p:nvSpPr>
          <p:cNvPr id="3" name="Tijdelijke aanduiding voor datum 2"/>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40</a:t>
            </a:fld>
            <a:endParaRPr lang="fr-BE"/>
          </a:p>
        </p:txBody>
      </p:sp>
    </p:spTree>
    <p:extLst>
      <p:ext uri="{BB962C8B-B14F-4D97-AF65-F5344CB8AC3E}">
        <p14:creationId xmlns:p14="http://schemas.microsoft.com/office/powerpoint/2010/main" val="249762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Relations de soins</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52736"/>
            <a:ext cx="1240334" cy="1240334"/>
          </a:xfrm>
          <a:prstGeom prst="rect">
            <a:avLst/>
          </a:prstGeom>
        </p:spPr>
      </p:pic>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00808"/>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980728"/>
            <a:ext cx="936955" cy="936955"/>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a:xfrm flipH="1">
            <a:off x="4499992" y="3068960"/>
            <a:ext cx="288032" cy="108012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6084168" y="1484784"/>
            <a:ext cx="720080" cy="36004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300192" y="3140968"/>
            <a:ext cx="1008112" cy="7200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848" y="4221088"/>
            <a:ext cx="1733178" cy="513021"/>
          </a:xfrm>
          <a:prstGeom prst="rect">
            <a:avLst/>
          </a:prstGeom>
        </p:spPr>
      </p:pic>
      <p:pic>
        <p:nvPicPr>
          <p:cNvPr id="16" name="Picture 15"/>
          <p:cNvPicPr>
            <a:picLocks noChangeAspect="1"/>
          </p:cNvPicPr>
          <p:nvPr/>
        </p:nvPicPr>
        <p:blipFill>
          <a:blip r:embed="rId6"/>
          <a:stretch>
            <a:fillRect/>
          </a:stretch>
        </p:blipFill>
        <p:spPr>
          <a:xfrm>
            <a:off x="4904953" y="2741910"/>
            <a:ext cx="1107207" cy="471066"/>
          </a:xfrm>
          <a:prstGeom prst="rect">
            <a:avLst/>
          </a:prstGeom>
        </p:spPr>
      </p:pic>
      <p:sp>
        <p:nvSpPr>
          <p:cNvPr id="13" name="TextBox 12"/>
          <p:cNvSpPr txBox="1"/>
          <p:nvPr/>
        </p:nvSpPr>
        <p:spPr>
          <a:xfrm>
            <a:off x="7596336" y="5230941"/>
            <a:ext cx="1547664" cy="646331"/>
          </a:xfrm>
          <a:prstGeom prst="rect">
            <a:avLst/>
          </a:prstGeom>
          <a:noFill/>
        </p:spPr>
        <p:txBody>
          <a:bodyPr wrap="square" rtlCol="0">
            <a:spAutoFit/>
          </a:bodyPr>
          <a:lstStyle/>
          <a:p>
            <a:r>
              <a:rPr lang="fr-BE" dirty="0" smtClean="0"/>
              <a:t>Sources </a:t>
            </a:r>
            <a:r>
              <a:rPr lang="fr-BE" dirty="0"/>
              <a:t>authentiques</a:t>
            </a:r>
          </a:p>
        </p:txBody>
      </p:sp>
      <p:cxnSp>
        <p:nvCxnSpPr>
          <p:cNvPr id="27" name="Straight Connector 26"/>
          <p:cNvCxnSpPr/>
          <p:nvPr/>
        </p:nvCxnSpPr>
        <p:spPr>
          <a:xfrm>
            <a:off x="1259632" y="2348880"/>
            <a:ext cx="720080" cy="1"/>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99792" y="2420888"/>
            <a:ext cx="1512168" cy="180020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32040" y="4581128"/>
            <a:ext cx="2592288" cy="64807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444208" y="2348880"/>
            <a:ext cx="792088" cy="144252"/>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a:stretch>
            <a:fillRect/>
          </a:stretch>
        </p:blipFill>
        <p:spPr>
          <a:xfrm>
            <a:off x="7884368" y="4725144"/>
            <a:ext cx="621846" cy="542591"/>
          </a:xfrm>
          <a:prstGeom prst="rect">
            <a:avLst/>
          </a:prstGeom>
        </p:spPr>
      </p:pic>
      <p:sp>
        <p:nvSpPr>
          <p:cNvPr id="33" name="TextBox 32"/>
          <p:cNvSpPr txBox="1"/>
          <p:nvPr/>
        </p:nvSpPr>
        <p:spPr>
          <a:xfrm>
            <a:off x="3514117" y="1875976"/>
            <a:ext cx="2781672" cy="923330"/>
          </a:xfrm>
          <a:prstGeom prst="rect">
            <a:avLst/>
          </a:prstGeom>
          <a:noFill/>
          <a:ln>
            <a:solidFill>
              <a:srgbClr val="000000"/>
            </a:solidFill>
          </a:ln>
        </p:spPr>
        <p:txBody>
          <a:bodyPr wrap="square" rtlCol="0">
            <a:spAutoFit/>
          </a:bodyPr>
          <a:lstStyle/>
          <a:p>
            <a:r>
              <a:rPr lang="fr-BE" b="1"/>
              <a:t>Banque de données nationale des relations de soins</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1916832"/>
            <a:ext cx="697260" cy="697260"/>
          </a:xfrm>
          <a:prstGeom prst="rect">
            <a:avLst/>
          </a:prstGeom>
        </p:spPr>
      </p:pic>
      <p:sp>
        <p:nvSpPr>
          <p:cNvPr id="17" name="TextBox 16"/>
          <p:cNvSpPr txBox="1"/>
          <p:nvPr/>
        </p:nvSpPr>
        <p:spPr>
          <a:xfrm>
            <a:off x="8100392" y="2204864"/>
            <a:ext cx="1043608" cy="461665"/>
          </a:xfrm>
          <a:prstGeom prst="rect">
            <a:avLst/>
          </a:prstGeom>
          <a:noFill/>
        </p:spPr>
        <p:txBody>
          <a:bodyPr wrap="square" rtlCol="0">
            <a:spAutoFit/>
          </a:bodyPr>
          <a:lstStyle/>
          <a:p>
            <a:r>
              <a:rPr lang="fr-BE" sz="1200" dirty="0"/>
              <a:t>Détenteurs du DMG</a:t>
            </a:r>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2852936"/>
            <a:ext cx="664270" cy="66427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18748" y="3645024"/>
            <a:ext cx="625252" cy="625252"/>
          </a:xfrm>
          <a:prstGeom prst="rect">
            <a:avLst/>
          </a:prstGeom>
        </p:spPr>
      </p:pic>
      <p:cxnSp>
        <p:nvCxnSpPr>
          <p:cNvPr id="44" name="Straight Connector 43"/>
          <p:cNvCxnSpPr>
            <a:endCxn id="18" idx="1"/>
          </p:cNvCxnSpPr>
          <p:nvPr/>
        </p:nvCxnSpPr>
        <p:spPr>
          <a:xfrm>
            <a:off x="8028384" y="3573016"/>
            <a:ext cx="490364" cy="384634"/>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907704" y="4797152"/>
            <a:ext cx="4572000" cy="1200329"/>
          </a:xfrm>
          <a:prstGeom prst="rect">
            <a:avLst/>
          </a:prstGeom>
        </p:spPr>
        <p:txBody>
          <a:bodyPr>
            <a:spAutoFit/>
          </a:bodyPr>
          <a:lstStyle/>
          <a:p>
            <a:r>
              <a:rPr lang="fr-BE"/>
              <a:t>Répertoire des références</a:t>
            </a:r>
          </a:p>
          <a:p>
            <a:r>
              <a:rPr lang="fr-BE"/>
              <a:t>Certificats </a:t>
            </a:r>
            <a:r>
              <a:rPr lang="fr-BE">
                <a:solidFill>
                  <a:srgbClr val="087670"/>
                </a:solidFill>
              </a:rPr>
              <a:t>eHealth</a:t>
            </a:r>
          </a:p>
          <a:p>
            <a:r>
              <a:rPr lang="fr-BE"/>
              <a:t>Gestion intégrée des utilisateurs et des accès</a:t>
            </a:r>
          </a:p>
          <a:p>
            <a:r>
              <a:rPr lang="fr-BE"/>
              <a:t>Système de chiffrement end-to-end</a:t>
            </a:r>
          </a:p>
        </p:txBody>
      </p:sp>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41</a:t>
            </a:fld>
            <a:endParaRPr lang="fr-BE"/>
          </a:p>
        </p:txBody>
      </p:sp>
    </p:spTree>
    <p:extLst>
      <p:ext uri="{BB962C8B-B14F-4D97-AF65-F5344CB8AC3E}">
        <p14:creationId xmlns:p14="http://schemas.microsoft.com/office/powerpoint/2010/main" val="2270455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Dossier pharmaceutique partagé (DPP)</a:t>
            </a:r>
          </a:p>
        </p:txBody>
      </p:sp>
      <p:sp>
        <p:nvSpPr>
          <p:cNvPr id="3" name="Content Placeholder 2"/>
          <p:cNvSpPr>
            <a:spLocks noGrp="1"/>
          </p:cNvSpPr>
          <p:nvPr>
            <p:ph idx="1"/>
          </p:nvPr>
        </p:nvSpPr>
        <p:spPr/>
        <p:txBody>
          <a:bodyPr>
            <a:normAutofit/>
          </a:bodyPr>
          <a:lstStyle/>
          <a:p>
            <a:r>
              <a:rPr lang="fr-BE"/>
              <a:t>initiative collective, professionnelle et volontaire des officines belges ouvertes au public</a:t>
            </a:r>
          </a:p>
          <a:p>
            <a:r>
              <a:rPr lang="fr-BE"/>
              <a:t>s’inscrit dans la fourniture de moyens visant à soutenir les soins pharmaceutiques que le pharmacien fournit au service de la société</a:t>
            </a:r>
          </a:p>
          <a:p>
            <a:r>
              <a:rPr lang="fr-BE"/>
              <a:t>services de base de la Plate-forme </a:t>
            </a:r>
            <a:r>
              <a:rPr lang="fr-BE">
                <a:solidFill>
                  <a:srgbClr val="087670"/>
                </a:solidFill>
              </a:rPr>
              <a:t>eHealth </a:t>
            </a:r>
            <a:r>
              <a:rPr lang="fr-BE"/>
              <a:t>utilisés</a:t>
            </a:r>
          </a:p>
          <a:p>
            <a:pPr lvl="1"/>
            <a:r>
              <a:rPr lang="fr-BE"/>
              <a:t>certificats </a:t>
            </a:r>
            <a:r>
              <a:rPr lang="fr-BE">
                <a:solidFill>
                  <a:srgbClr val="087670"/>
                </a:solidFill>
              </a:rPr>
              <a:t>eHealth</a:t>
            </a:r>
          </a:p>
          <a:p>
            <a:pPr lvl="1"/>
            <a:r>
              <a:rPr lang="fr-BE"/>
              <a:t>gestion intégrée des utilisateurs et des accès</a:t>
            </a:r>
          </a:p>
          <a:p>
            <a:pPr lvl="1"/>
            <a:r>
              <a:rPr lang="fr-BE"/>
              <a:t>coordination de sous-processus électroniques</a:t>
            </a:r>
          </a:p>
          <a:p>
            <a:pPr lvl="1"/>
            <a:r>
              <a:rPr lang="fr-BE"/>
              <a:t>timestamping</a:t>
            </a:r>
          </a:p>
          <a:p>
            <a:pPr lvl="1"/>
            <a:r>
              <a:rPr lang="fr-BE"/>
              <a:t>le chiffrement end-to-end</a:t>
            </a:r>
          </a:p>
        </p:txBody>
      </p:sp>
      <p:pic>
        <p:nvPicPr>
          <p:cNvPr id="6" name="Picture 5"/>
          <p:cNvPicPr>
            <a:picLocks noChangeAspect="1"/>
          </p:cNvPicPr>
          <p:nvPr/>
        </p:nvPicPr>
        <p:blipFill>
          <a:blip r:embed="rId2"/>
          <a:stretch>
            <a:fillRect/>
          </a:stretch>
        </p:blipFill>
        <p:spPr>
          <a:xfrm>
            <a:off x="6876256" y="5229200"/>
            <a:ext cx="1104900" cy="61912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42</a:t>
            </a:fld>
            <a:endParaRPr lang="fr-BE"/>
          </a:p>
        </p:txBody>
      </p:sp>
    </p:spTree>
    <p:extLst>
      <p:ext uri="{BB962C8B-B14F-4D97-AF65-F5344CB8AC3E}">
        <p14:creationId xmlns:p14="http://schemas.microsoft.com/office/powerpoint/2010/main" val="2193857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Mediprima</a:t>
            </a:r>
          </a:p>
        </p:txBody>
      </p:sp>
      <p:sp>
        <p:nvSpPr>
          <p:cNvPr id="3" name="Content Placeholder 2"/>
          <p:cNvSpPr>
            <a:spLocks noGrp="1"/>
          </p:cNvSpPr>
          <p:nvPr>
            <p:ph idx="1"/>
          </p:nvPr>
        </p:nvSpPr>
        <p:spPr/>
        <p:txBody>
          <a:bodyPr>
            <a:normAutofit/>
          </a:bodyPr>
          <a:lstStyle/>
          <a:p>
            <a:r>
              <a:rPr lang="fr-BE"/>
              <a:t>système informatique permettant de gérer les prises en charge de l’aide médicale par les CPAS</a:t>
            </a:r>
          </a:p>
          <a:p>
            <a:r>
              <a:rPr lang="fr-BE"/>
              <a:t>services de base de la Plate-forme </a:t>
            </a:r>
            <a:r>
              <a:rPr lang="fr-BE">
                <a:solidFill>
                  <a:srgbClr val="087670"/>
                </a:solidFill>
              </a:rPr>
              <a:t>eHealth </a:t>
            </a:r>
            <a:r>
              <a:rPr lang="fr-BE"/>
              <a:t>utilisés</a:t>
            </a:r>
          </a:p>
          <a:p>
            <a:pPr lvl="1"/>
            <a:r>
              <a:rPr lang="fr-BE"/>
              <a:t>gestion intégrée des utilisateurs et des accès</a:t>
            </a:r>
          </a:p>
          <a:p>
            <a:pPr lvl="1"/>
            <a:r>
              <a:rPr lang="fr-BE"/>
              <a:t>gestion des loggings</a:t>
            </a:r>
          </a:p>
        </p:txBody>
      </p:sp>
      <p:pic>
        <p:nvPicPr>
          <p:cNvPr id="8" name="Picture 7"/>
          <p:cNvPicPr>
            <a:picLocks noChangeAspect="1"/>
          </p:cNvPicPr>
          <p:nvPr/>
        </p:nvPicPr>
        <p:blipFill>
          <a:blip r:embed="rId2"/>
          <a:stretch>
            <a:fillRect/>
          </a:stretch>
        </p:blipFill>
        <p:spPr>
          <a:xfrm>
            <a:off x="3995936" y="4581128"/>
            <a:ext cx="4495800" cy="120967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43</a:t>
            </a:fld>
            <a:endParaRPr lang="fr-BE"/>
          </a:p>
        </p:txBody>
      </p:sp>
    </p:spTree>
    <p:extLst>
      <p:ext uri="{BB962C8B-B14F-4D97-AF65-F5344CB8AC3E}">
        <p14:creationId xmlns:p14="http://schemas.microsoft.com/office/powerpoint/2010/main" val="2534139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Registre Central de Traçabilité (RCT) </a:t>
            </a:r>
          </a:p>
        </p:txBody>
      </p:sp>
      <p:sp>
        <p:nvSpPr>
          <p:cNvPr id="3" name="Content Placeholder 2"/>
          <p:cNvSpPr>
            <a:spLocks noGrp="1"/>
          </p:cNvSpPr>
          <p:nvPr>
            <p:ph idx="1"/>
          </p:nvPr>
        </p:nvSpPr>
        <p:spPr/>
        <p:txBody>
          <a:bodyPr>
            <a:normAutofit/>
          </a:bodyPr>
          <a:lstStyle/>
          <a:p>
            <a:r>
              <a:rPr lang="fr-BE" dirty="0"/>
              <a:t>permet aux prestataires et établissements de soins et à leurs systèmes d’enregistrer et de consulter des implantations et des retraits d’implants</a:t>
            </a:r>
          </a:p>
          <a:p>
            <a:r>
              <a:rPr lang="fr-BE" dirty="0"/>
              <a:t>services de base de la </a:t>
            </a:r>
            <a:r>
              <a:rPr lang="fr-BE" dirty="0" err="1"/>
              <a:t>Plate-forme</a:t>
            </a:r>
            <a:r>
              <a:rPr lang="fr-BE" dirty="0"/>
              <a:t> </a:t>
            </a:r>
            <a:r>
              <a:rPr lang="fr-BE" dirty="0" err="1">
                <a:solidFill>
                  <a:srgbClr val="087670"/>
                </a:solidFill>
              </a:rPr>
              <a:t>eHealth</a:t>
            </a:r>
            <a:r>
              <a:rPr lang="fr-BE" dirty="0">
                <a:solidFill>
                  <a:srgbClr val="087670"/>
                </a:solidFill>
              </a:rPr>
              <a:t> </a:t>
            </a:r>
            <a:r>
              <a:rPr lang="fr-BE" dirty="0"/>
              <a:t>utilisés</a:t>
            </a:r>
          </a:p>
          <a:p>
            <a:pPr lvl="1"/>
            <a:r>
              <a:rPr lang="fr-BE" dirty="0"/>
              <a:t>c</a:t>
            </a:r>
            <a:r>
              <a:rPr lang="fr-BE" dirty="0" smtClean="0"/>
              <a:t>ertificats </a:t>
            </a:r>
            <a:r>
              <a:rPr lang="fr-BE" dirty="0" err="1">
                <a:solidFill>
                  <a:srgbClr val="087670"/>
                </a:solidFill>
              </a:rPr>
              <a:t>eHealth</a:t>
            </a:r>
            <a:endParaRPr lang="fr-BE" dirty="0">
              <a:solidFill>
                <a:srgbClr val="087670"/>
              </a:solidFill>
            </a:endParaRPr>
          </a:p>
          <a:p>
            <a:pPr lvl="1"/>
            <a:r>
              <a:rPr lang="fr-BE" dirty="0"/>
              <a:t>gestion intégrée des utilisateurs et des accès</a:t>
            </a:r>
          </a:p>
          <a:p>
            <a:pPr lvl="1"/>
            <a:r>
              <a:rPr lang="fr-BE" dirty="0" err="1"/>
              <a:t>timestamping</a:t>
            </a:r>
            <a:endParaRPr lang="fr-BE" dirty="0"/>
          </a:p>
          <a:p>
            <a:pPr lvl="1"/>
            <a:r>
              <a:rPr lang="fr-BE" dirty="0"/>
              <a:t>le chiffrement end-to-end</a:t>
            </a:r>
          </a:p>
          <a:p>
            <a:pPr lvl="1"/>
            <a:r>
              <a:rPr lang="fr-BE" dirty="0"/>
              <a:t>codage</a:t>
            </a:r>
          </a:p>
          <a:p>
            <a:pPr lvl="1"/>
            <a:r>
              <a:rPr lang="fr-BE" dirty="0"/>
              <a:t>consultation du registre national et des registres de la Banque Carrefour de la sécurité sociale</a:t>
            </a:r>
          </a:p>
        </p:txBody>
      </p:sp>
      <p:pic>
        <p:nvPicPr>
          <p:cNvPr id="7" name="Picture 6"/>
          <p:cNvPicPr>
            <a:picLocks noChangeAspect="1"/>
          </p:cNvPicPr>
          <p:nvPr/>
        </p:nvPicPr>
        <p:blipFill>
          <a:blip r:embed="rId2"/>
          <a:stretch>
            <a:fillRect/>
          </a:stretch>
        </p:blipFill>
        <p:spPr>
          <a:xfrm>
            <a:off x="6588224" y="5229200"/>
            <a:ext cx="1560180" cy="1080120"/>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44</a:t>
            </a:fld>
            <a:endParaRPr lang="fr-BE"/>
          </a:p>
        </p:txBody>
      </p:sp>
    </p:spTree>
    <p:extLst>
      <p:ext uri="{BB962C8B-B14F-4D97-AF65-F5344CB8AC3E}">
        <p14:creationId xmlns:p14="http://schemas.microsoft.com/office/powerpoint/2010/main" val="13070785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Welcome Pack</a:t>
            </a:r>
          </a:p>
        </p:txBody>
      </p:sp>
      <p:sp>
        <p:nvSpPr>
          <p:cNvPr id="3" name="Content Placeholder 2"/>
          <p:cNvSpPr>
            <a:spLocks noGrp="1"/>
          </p:cNvSpPr>
          <p:nvPr>
            <p:ph idx="1"/>
          </p:nvPr>
        </p:nvSpPr>
        <p:spPr/>
        <p:txBody>
          <a:bodyPr>
            <a:normAutofit/>
          </a:bodyPr>
          <a:lstStyle/>
          <a:p>
            <a:r>
              <a:rPr lang="fr-BE" dirty="0"/>
              <a:t>la Plate-forme </a:t>
            </a:r>
            <a:r>
              <a:rPr lang="fr-BE" dirty="0" err="1">
                <a:solidFill>
                  <a:srgbClr val="087670"/>
                </a:solidFill>
              </a:rPr>
              <a:t>eHealth</a:t>
            </a:r>
            <a:r>
              <a:rPr lang="fr-BE" dirty="0"/>
              <a:t> met à la disposition des partenaires un inventaire détaillé des informations </a:t>
            </a:r>
            <a:r>
              <a:rPr lang="fr-BE" dirty="0" smtClean="0"/>
              <a:t>utiles à l'intégration </a:t>
            </a:r>
            <a:r>
              <a:rPr lang="fr-BE" dirty="0"/>
              <a:t>de ses différents services</a:t>
            </a:r>
          </a:p>
          <a:p>
            <a:r>
              <a:rPr lang="fr-BE" dirty="0" smtClean="0"/>
              <a:t>ce </a:t>
            </a:r>
            <a:r>
              <a:rPr lang="fr-BE" dirty="0"/>
              <a:t>catalogue comprend tout</a:t>
            </a:r>
          </a:p>
          <a:p>
            <a:pPr lvl="1"/>
            <a:r>
              <a:rPr lang="fr-BE" dirty="0"/>
              <a:t>« ce qu’il faut savoir »</a:t>
            </a:r>
          </a:p>
          <a:p>
            <a:pPr lvl="1"/>
            <a:r>
              <a:rPr lang="fr-BE" dirty="0"/>
              <a:t>« </a:t>
            </a:r>
            <a:r>
              <a:rPr lang="fr-BE" dirty="0" smtClean="0"/>
              <a:t>ce </a:t>
            </a:r>
            <a:r>
              <a:rPr lang="fr-BE" dirty="0"/>
              <a:t>qu’il faut comprendre »</a:t>
            </a:r>
          </a:p>
          <a:p>
            <a:pPr lvl="1"/>
            <a:r>
              <a:rPr lang="fr-BE" dirty="0"/>
              <a:t>« </a:t>
            </a:r>
            <a:r>
              <a:rPr lang="fr-BE" dirty="0" smtClean="0"/>
              <a:t>ce </a:t>
            </a:r>
            <a:r>
              <a:rPr lang="fr-BE" dirty="0"/>
              <a:t>qu’il faut prévoir » avant de démarrer un projet</a:t>
            </a:r>
          </a:p>
          <a:p>
            <a:r>
              <a:rPr lang="fr-BE" dirty="0" smtClean="0"/>
              <a:t>ce catalogue est </a:t>
            </a:r>
            <a:r>
              <a:rPr lang="fr-BE" dirty="0"/>
              <a:t>censé être connu par tout le monde qui collabore avec la Plate-forme </a:t>
            </a:r>
            <a:r>
              <a:rPr lang="fr-BE" dirty="0" err="1"/>
              <a:t>eHealth</a:t>
            </a:r>
            <a:r>
              <a:rPr lang="fr-BE" dirty="0"/>
              <a:t>, quel que soit son niveau ou sa qualité </a:t>
            </a:r>
          </a:p>
          <a:p>
            <a:r>
              <a:rPr lang="fr-BE" dirty="0" smtClean="0"/>
              <a:t>plus d'informations</a:t>
            </a:r>
            <a:endParaRPr lang="fr-BE" dirty="0"/>
          </a:p>
          <a:p>
            <a:pPr lvl="1"/>
            <a:r>
              <a:rPr lang="fr-BE" dirty="0">
                <a:hlinkClick r:id="rId2"/>
              </a:rPr>
              <a:t>https://www.ehealth.fgov.be/ehealthplatform/fr/service-welcome-pack</a:t>
            </a:r>
          </a:p>
          <a:p>
            <a:pPr lvl="1"/>
            <a:endParaRPr lang="nl-BE" dirty="0" smtClean="0"/>
          </a:p>
          <a:p>
            <a:pPr lvl="1"/>
            <a:endParaRPr lang="nl-BE" dirty="0"/>
          </a:p>
        </p:txBody>
      </p:sp>
      <p:pic>
        <p:nvPicPr>
          <p:cNvPr id="6" name="Picture 5"/>
          <p:cNvPicPr>
            <a:picLocks noChangeAspect="1"/>
          </p:cNvPicPr>
          <p:nvPr/>
        </p:nvPicPr>
        <p:blipFill>
          <a:blip r:embed="rId3"/>
          <a:stretch>
            <a:fillRect/>
          </a:stretch>
        </p:blipFill>
        <p:spPr>
          <a:xfrm>
            <a:off x="433416" y="230523"/>
            <a:ext cx="361950" cy="44767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45</a:t>
            </a:fld>
            <a:endParaRPr lang="fr-BE"/>
          </a:p>
        </p:txBody>
      </p:sp>
    </p:spTree>
    <p:extLst>
      <p:ext uri="{BB962C8B-B14F-4D97-AF65-F5344CB8AC3E}">
        <p14:creationId xmlns:p14="http://schemas.microsoft.com/office/powerpoint/2010/main" val="4269232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Welcome Pack</a:t>
            </a:r>
          </a:p>
        </p:txBody>
      </p:sp>
      <p:sp>
        <p:nvSpPr>
          <p:cNvPr id="3" name="Content Placeholder 2"/>
          <p:cNvSpPr>
            <a:spLocks noGrp="1"/>
          </p:cNvSpPr>
          <p:nvPr>
            <p:ph idx="1"/>
          </p:nvPr>
        </p:nvSpPr>
        <p:spPr/>
        <p:txBody>
          <a:bodyPr>
            <a:normAutofit/>
          </a:bodyPr>
          <a:lstStyle/>
          <a:p>
            <a:r>
              <a:rPr lang="fr-BE" dirty="0"/>
              <a:t>tout service de base est décrit en détail dans une fiche spécifique contenant</a:t>
            </a:r>
          </a:p>
          <a:p>
            <a:pPr lvl="1"/>
            <a:r>
              <a:rPr lang="fr-BE" dirty="0"/>
              <a:t>la définition du service</a:t>
            </a:r>
          </a:p>
          <a:p>
            <a:pPr lvl="1"/>
            <a:r>
              <a:rPr lang="fr-BE" dirty="0"/>
              <a:t>ses fonctionnalités</a:t>
            </a:r>
          </a:p>
          <a:p>
            <a:pPr lvl="1"/>
            <a:r>
              <a:rPr lang="fr-BE" dirty="0"/>
              <a:t>les dépendances, recommandations et avertissements utiles pour l’intégration du service</a:t>
            </a:r>
          </a:p>
          <a:p>
            <a:pPr lvl="1"/>
            <a:r>
              <a:rPr lang="fr-BE" dirty="0"/>
              <a:t>les adresses de contact spécifiques des équipes de la Plate-forme </a:t>
            </a:r>
            <a:r>
              <a:rPr lang="fr-BE" dirty="0" err="1">
                <a:solidFill>
                  <a:srgbClr val="087670"/>
                </a:solidFill>
              </a:rPr>
              <a:t>eHealth</a:t>
            </a:r>
            <a:r>
              <a:rPr lang="fr-BE" dirty="0"/>
              <a:t> </a:t>
            </a:r>
          </a:p>
          <a:p>
            <a:endParaRPr lang="fr-BE" dirty="0" smtClean="0"/>
          </a:p>
          <a:p>
            <a:r>
              <a:rPr lang="fr-BE" dirty="0" smtClean="0"/>
              <a:t>un </a:t>
            </a:r>
            <a:r>
              <a:rPr lang="fr-BE" dirty="0"/>
              <a:t>chapitre est consacré au processus de nos projets</a:t>
            </a:r>
          </a:p>
          <a:p>
            <a:endParaRPr lang="fr-BE" dirty="0" smtClean="0"/>
          </a:p>
          <a:p>
            <a:r>
              <a:rPr lang="fr-BE" dirty="0" smtClean="0"/>
              <a:t>peut </a:t>
            </a:r>
            <a:r>
              <a:rPr lang="fr-BE" dirty="0"/>
              <a:t>être consulté en ligne ou hors ligne (possibilité de télécharger le document en format </a:t>
            </a:r>
            <a:r>
              <a:rPr lang="fr-BE" dirty="0" err="1"/>
              <a:t>pdf</a:t>
            </a:r>
            <a:r>
              <a:rPr lang="fr-BE" dirty="0"/>
              <a:t>)</a:t>
            </a:r>
          </a:p>
          <a:p>
            <a:pPr lvl="1"/>
            <a:endParaRPr lang="nl-BE" dirty="0"/>
          </a:p>
          <a:p>
            <a:pPr marL="457200" lvl="1" indent="0">
              <a:buNone/>
            </a:pPr>
            <a:endParaRPr lang="nl-BE" dirty="0" smtClean="0"/>
          </a:p>
        </p:txBody>
      </p:sp>
      <p:pic>
        <p:nvPicPr>
          <p:cNvPr id="7" name="Picture 6"/>
          <p:cNvPicPr>
            <a:picLocks noChangeAspect="1"/>
          </p:cNvPicPr>
          <p:nvPr/>
        </p:nvPicPr>
        <p:blipFill>
          <a:blip r:embed="rId2"/>
          <a:stretch>
            <a:fillRect/>
          </a:stretch>
        </p:blipFill>
        <p:spPr>
          <a:xfrm>
            <a:off x="433416" y="230523"/>
            <a:ext cx="361950" cy="44767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46</a:t>
            </a:fld>
            <a:endParaRPr lang="fr-BE"/>
          </a:p>
        </p:txBody>
      </p:sp>
    </p:spTree>
    <p:extLst>
      <p:ext uri="{BB962C8B-B14F-4D97-AF65-F5344CB8AC3E}">
        <p14:creationId xmlns:p14="http://schemas.microsoft.com/office/powerpoint/2010/main" val="4215092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Plate-forme </a:t>
            </a:r>
            <a:r>
              <a:rPr lang="fr-BE">
                <a:solidFill>
                  <a:srgbClr val="087670"/>
                </a:solidFill>
              </a:rPr>
              <a:t>eHealth</a:t>
            </a:r>
            <a:r>
              <a:rPr lang="fr-BE"/>
              <a:t> sur le portail de l’eSanté</a:t>
            </a:r>
          </a:p>
        </p:txBody>
      </p:sp>
      <p:pic>
        <p:nvPicPr>
          <p:cNvPr id="9" name="Picture 8"/>
          <p:cNvPicPr>
            <a:picLocks noChangeAspect="1"/>
          </p:cNvPicPr>
          <p:nvPr/>
        </p:nvPicPr>
        <p:blipFill>
          <a:blip r:embed="rId2"/>
          <a:stretch>
            <a:fillRect/>
          </a:stretch>
        </p:blipFill>
        <p:spPr>
          <a:xfrm>
            <a:off x="1196448" y="977597"/>
            <a:ext cx="6777744" cy="5470654"/>
          </a:xfrm>
          <a:prstGeom prst="rect">
            <a:avLst/>
          </a:prstGeom>
        </p:spPr>
      </p:pic>
      <p:sp>
        <p:nvSpPr>
          <p:cNvPr id="7" name="Down Arrow 6"/>
          <p:cNvSpPr/>
          <p:nvPr/>
        </p:nvSpPr>
        <p:spPr>
          <a:xfrm rot="2400000">
            <a:off x="6781902" y="3844883"/>
            <a:ext cx="432048" cy="1207970"/>
          </a:xfrm>
          <a:prstGeom prst="downArrow">
            <a:avLst/>
          </a:prstGeom>
          <a:solidFill>
            <a:srgbClr val="087670"/>
          </a:solidFill>
          <a:ln>
            <a:solidFill>
              <a:srgbClr val="08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47</a:t>
            </a:fld>
            <a:endParaRPr lang="fr-BE"/>
          </a:p>
        </p:txBody>
      </p:sp>
    </p:spTree>
    <p:extLst>
      <p:ext uri="{BB962C8B-B14F-4D97-AF65-F5344CB8AC3E}">
        <p14:creationId xmlns:p14="http://schemas.microsoft.com/office/powerpoint/2010/main" val="1572917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48</a:t>
            </a:fld>
            <a:endParaRPr lang="fr-BE"/>
          </a:p>
        </p:txBody>
      </p:sp>
      <p:pic>
        <p:nvPicPr>
          <p:cNvPr id="6" name="Picture 5"/>
          <p:cNvPicPr>
            <a:picLocks noChangeAspect="1"/>
          </p:cNvPicPr>
          <p:nvPr/>
        </p:nvPicPr>
        <p:blipFill rotWithShape="1">
          <a:blip r:embed="rId2"/>
          <a:srcRect t="5921"/>
          <a:stretch/>
        </p:blipFill>
        <p:spPr>
          <a:xfrm>
            <a:off x="666750" y="1014785"/>
            <a:ext cx="7660841" cy="5400472"/>
          </a:xfrm>
          <a:prstGeom prst="rect">
            <a:avLst/>
          </a:prstGeom>
        </p:spPr>
      </p:pic>
    </p:spTree>
    <p:extLst>
      <p:ext uri="{BB962C8B-B14F-4D97-AF65-F5344CB8AC3E}">
        <p14:creationId xmlns:p14="http://schemas.microsoft.com/office/powerpoint/2010/main" val="1389411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49</a:t>
            </a:fld>
            <a:endParaRPr lang="fr-BE"/>
          </a:p>
        </p:txBody>
      </p:sp>
      <p:pic>
        <p:nvPicPr>
          <p:cNvPr id="8" name="Picture 7"/>
          <p:cNvPicPr>
            <a:picLocks noChangeAspect="1"/>
          </p:cNvPicPr>
          <p:nvPr/>
        </p:nvPicPr>
        <p:blipFill>
          <a:blip r:embed="rId2"/>
          <a:stretch>
            <a:fillRect/>
          </a:stretch>
        </p:blipFill>
        <p:spPr>
          <a:xfrm>
            <a:off x="114300" y="1226923"/>
            <a:ext cx="8858250" cy="4826610"/>
          </a:xfrm>
          <a:prstGeom prst="rect">
            <a:avLst/>
          </a:prstGeom>
        </p:spPr>
      </p:pic>
    </p:spTree>
    <p:extLst>
      <p:ext uri="{BB962C8B-B14F-4D97-AF65-F5344CB8AC3E}">
        <p14:creationId xmlns:p14="http://schemas.microsoft.com/office/powerpoint/2010/main" val="221969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Objectifs de la Plate-forme </a:t>
            </a:r>
            <a:r>
              <a:rPr lang="fr-BE">
                <a:solidFill>
                  <a:srgbClr val="087670"/>
                </a:solidFill>
              </a:rPr>
              <a:t>eHealth</a:t>
            </a:r>
          </a:p>
        </p:txBody>
      </p:sp>
      <p:sp>
        <p:nvSpPr>
          <p:cNvPr id="92162" name="Rectangle 3"/>
          <p:cNvSpPr>
            <a:spLocks noGrp="1" noChangeArrowheads="1"/>
          </p:cNvSpPr>
          <p:nvPr>
            <p:ph idx="1"/>
          </p:nvPr>
        </p:nvSpPr>
        <p:spPr/>
        <p:txBody>
          <a:bodyPr>
            <a:normAutofit/>
          </a:bodyPr>
          <a:lstStyle/>
          <a:p>
            <a:r>
              <a:rPr lang="fr-BE"/>
              <a:t>Comment?</a:t>
            </a:r>
          </a:p>
          <a:p>
            <a:pPr lvl="1"/>
            <a:r>
              <a:rPr lang="fr-BE"/>
              <a:t>à l'aide d’une prestation de services et d'un échange d’informations électroniques mutuels bien organisés entre tous les acteurs des soins de santé</a:t>
            </a:r>
          </a:p>
          <a:p>
            <a:pPr lvl="1"/>
            <a:r>
              <a:rPr lang="fr-BE"/>
              <a:t>tout en offrant les garanties utiles au niveau de la sécurité de l’information, de la protection de la vie privée et du secret professionnel</a:t>
            </a:r>
          </a:p>
          <a:p>
            <a:pPr lvl="1"/>
            <a:endParaRPr lang="nl-BE" altLang="en-US" dirty="0" smtClean="0"/>
          </a:p>
          <a:p>
            <a:r>
              <a:rPr lang="fr-BE"/>
              <a:t>Qu'est-ce?</a:t>
            </a:r>
          </a:p>
          <a:p>
            <a:pPr lvl="1"/>
            <a:r>
              <a:rPr lang="fr-BE"/>
              <a:t>optimaliser la qualité et la continuité des prestations de soins de santé </a:t>
            </a:r>
          </a:p>
          <a:p>
            <a:pPr lvl="1"/>
            <a:r>
              <a:rPr lang="fr-BE"/>
              <a:t>optimaliser la sécurité du patient</a:t>
            </a:r>
          </a:p>
          <a:p>
            <a:pPr lvl="1"/>
            <a:r>
              <a:rPr lang="fr-BE"/>
              <a:t>simplifier les formalités administratives pour tous les acteurs des soins de santé</a:t>
            </a:r>
          </a:p>
          <a:p>
            <a:pPr lvl="1"/>
            <a:r>
              <a:rPr lang="fr-BE"/>
              <a:t>offrir un soutien optimal à la politique des soins de santé</a:t>
            </a:r>
          </a:p>
          <a:p>
            <a:pPr lvl="1"/>
            <a:endParaRPr lang="nl-BE" altLang="en-US" dirty="0" smtClean="0"/>
          </a:p>
          <a:p>
            <a:endParaRPr lang="nl-BE" altLang="en-US" dirty="0" smtClean="0"/>
          </a:p>
        </p:txBody>
      </p:sp>
      <p:sp>
        <p:nvSpPr>
          <p:cNvPr id="5" name="Tijdelijke aanduiding voor datum 4"/>
          <p:cNvSpPr>
            <a:spLocks noGrp="1"/>
          </p:cNvSpPr>
          <p:nvPr>
            <p:ph type="dt" sz="half" idx="10"/>
          </p:nvPr>
        </p:nvSpPr>
        <p:spPr/>
        <p:txBody>
          <a:bodyPr/>
          <a:lstStyle/>
          <a:p>
            <a:r>
              <a:rPr lang="nl-BE" smtClean="0"/>
              <a:t>23/10/2018</a:t>
            </a:r>
            <a:endParaRPr lang="fr-BE"/>
          </a:p>
        </p:txBody>
      </p:sp>
      <p:sp>
        <p:nvSpPr>
          <p:cNvPr id="6" name="Tijdelijke aanduiding voor dianummer 5"/>
          <p:cNvSpPr>
            <a:spLocks noGrp="1"/>
          </p:cNvSpPr>
          <p:nvPr>
            <p:ph type="sldNum" sz="quarter" idx="12"/>
          </p:nvPr>
        </p:nvSpPr>
        <p:spPr/>
        <p:txBody>
          <a:bodyPr/>
          <a:lstStyle/>
          <a:p>
            <a:fld id="{30A9230E-FFBB-4CCB-ABD7-198084EDE768}" type="slidenum">
              <a:rPr lang="fr-BE" smtClean="0"/>
              <a:t>5</a:t>
            </a:fld>
            <a:endParaRPr lang="fr-BE"/>
          </a:p>
        </p:txBody>
      </p:sp>
    </p:spTree>
    <p:extLst>
      <p:ext uri="{BB962C8B-B14F-4D97-AF65-F5344CB8AC3E}">
        <p14:creationId xmlns:p14="http://schemas.microsoft.com/office/powerpoint/2010/main" val="566154273"/>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50</a:t>
            </a:fld>
            <a:endParaRPr lang="fr-BE"/>
          </a:p>
        </p:txBody>
      </p:sp>
      <p:pic>
        <p:nvPicPr>
          <p:cNvPr id="7" name="Picture 6"/>
          <p:cNvPicPr>
            <a:picLocks noChangeAspect="1"/>
          </p:cNvPicPr>
          <p:nvPr/>
        </p:nvPicPr>
        <p:blipFill rotWithShape="1">
          <a:blip r:embed="rId2"/>
          <a:srcRect b="1059"/>
          <a:stretch/>
        </p:blipFill>
        <p:spPr>
          <a:xfrm>
            <a:off x="619125" y="1069801"/>
            <a:ext cx="8067675" cy="5321474"/>
          </a:xfrm>
          <a:prstGeom prst="rect">
            <a:avLst/>
          </a:prstGeom>
        </p:spPr>
      </p:pic>
    </p:spTree>
    <p:extLst>
      <p:ext uri="{BB962C8B-B14F-4D97-AF65-F5344CB8AC3E}">
        <p14:creationId xmlns:p14="http://schemas.microsoft.com/office/powerpoint/2010/main" val="3361577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51</a:t>
            </a:fld>
            <a:endParaRPr lang="fr-BE"/>
          </a:p>
        </p:txBody>
      </p:sp>
      <p:pic>
        <p:nvPicPr>
          <p:cNvPr id="6" name="Picture 5"/>
          <p:cNvPicPr>
            <a:picLocks noChangeAspect="1"/>
          </p:cNvPicPr>
          <p:nvPr/>
        </p:nvPicPr>
        <p:blipFill>
          <a:blip r:embed="rId2"/>
          <a:stretch>
            <a:fillRect/>
          </a:stretch>
        </p:blipFill>
        <p:spPr>
          <a:xfrm>
            <a:off x="518145" y="1052736"/>
            <a:ext cx="8134350" cy="5340050"/>
          </a:xfrm>
          <a:prstGeom prst="rect">
            <a:avLst/>
          </a:prstGeom>
        </p:spPr>
      </p:pic>
    </p:spTree>
    <p:extLst>
      <p:ext uri="{BB962C8B-B14F-4D97-AF65-F5344CB8AC3E}">
        <p14:creationId xmlns:p14="http://schemas.microsoft.com/office/powerpoint/2010/main" val="2205884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52</a:t>
            </a:fld>
            <a:endParaRPr lang="fr-BE"/>
          </a:p>
        </p:txBody>
      </p:sp>
      <p:pic>
        <p:nvPicPr>
          <p:cNvPr id="7" name="Picture 6"/>
          <p:cNvPicPr>
            <a:picLocks noChangeAspect="1"/>
          </p:cNvPicPr>
          <p:nvPr/>
        </p:nvPicPr>
        <p:blipFill>
          <a:blip r:embed="rId2"/>
          <a:stretch>
            <a:fillRect/>
          </a:stretch>
        </p:blipFill>
        <p:spPr>
          <a:xfrm>
            <a:off x="809625" y="999615"/>
            <a:ext cx="7696200" cy="5393062"/>
          </a:xfrm>
          <a:prstGeom prst="rect">
            <a:avLst/>
          </a:prstGeom>
        </p:spPr>
      </p:pic>
    </p:spTree>
    <p:extLst>
      <p:ext uri="{BB962C8B-B14F-4D97-AF65-F5344CB8AC3E}">
        <p14:creationId xmlns:p14="http://schemas.microsoft.com/office/powerpoint/2010/main" val="1108901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Plate-forme </a:t>
            </a:r>
            <a:r>
              <a:rPr lang="fr-BE">
                <a:solidFill>
                  <a:srgbClr val="087670"/>
                </a:solidFill>
              </a:rPr>
              <a:t>eHealth</a:t>
            </a:r>
            <a:r>
              <a:rPr lang="fr-BE"/>
              <a:t> sur le portail de l’eSanté</a:t>
            </a:r>
          </a:p>
        </p:txBody>
      </p:sp>
      <p:sp>
        <p:nvSpPr>
          <p:cNvPr id="3" name="Content Placeholder 2"/>
          <p:cNvSpPr>
            <a:spLocks noGrp="1"/>
          </p:cNvSpPr>
          <p:nvPr>
            <p:ph idx="1"/>
          </p:nvPr>
        </p:nvSpPr>
        <p:spPr/>
        <p:txBody>
          <a:bodyPr>
            <a:normAutofit/>
          </a:bodyPr>
          <a:lstStyle/>
          <a:p>
            <a:pPr marL="0" indent="0">
              <a:buNone/>
            </a:pPr>
            <a:endParaRPr lang="nl-BE" dirty="0"/>
          </a:p>
          <a:p>
            <a:pPr lvl="1"/>
            <a:endParaRPr lang="nl-BE" dirty="0"/>
          </a:p>
          <a:p>
            <a:pPr marL="457200" lvl="1" indent="0">
              <a:buNone/>
            </a:pPr>
            <a:endParaRPr lang="nl-BE" dirty="0" smtClean="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53</a:t>
            </a:fld>
            <a:endParaRPr lang="fr-BE"/>
          </a:p>
        </p:txBody>
      </p:sp>
      <p:pic>
        <p:nvPicPr>
          <p:cNvPr id="8" name="Picture 7"/>
          <p:cNvPicPr>
            <a:picLocks noChangeAspect="1"/>
          </p:cNvPicPr>
          <p:nvPr/>
        </p:nvPicPr>
        <p:blipFill>
          <a:blip r:embed="rId2"/>
          <a:stretch>
            <a:fillRect/>
          </a:stretch>
        </p:blipFill>
        <p:spPr>
          <a:xfrm>
            <a:off x="504193" y="988994"/>
            <a:ext cx="8162253" cy="5378984"/>
          </a:xfrm>
          <a:prstGeom prst="rect">
            <a:avLst/>
          </a:prstGeom>
        </p:spPr>
      </p:pic>
    </p:spTree>
    <p:extLst>
      <p:ext uri="{BB962C8B-B14F-4D97-AF65-F5344CB8AC3E}">
        <p14:creationId xmlns:p14="http://schemas.microsoft.com/office/powerpoint/2010/main" val="2902207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fr-BE"/>
              <a:t>Organes de gouvernance</a:t>
            </a:r>
          </a:p>
        </p:txBody>
      </p:sp>
      <p:sp>
        <p:nvSpPr>
          <p:cNvPr id="10" name="Content Placeholder 9"/>
          <p:cNvSpPr>
            <a:spLocks noGrp="1"/>
          </p:cNvSpPr>
          <p:nvPr>
            <p:ph idx="1"/>
          </p:nvPr>
        </p:nvSpPr>
        <p:spPr/>
        <p:txBody>
          <a:bodyPr>
            <a:normAutofit/>
          </a:bodyPr>
          <a:lstStyle/>
          <a:p>
            <a:r>
              <a:rPr lang="fr-BE"/>
              <a:t>Comité de gestion de la Plate-forme </a:t>
            </a:r>
            <a:r>
              <a:rPr lang="fr-BE">
                <a:solidFill>
                  <a:srgbClr val="087670"/>
                </a:solidFill>
              </a:rPr>
              <a:t>eHealth</a:t>
            </a:r>
          </a:p>
          <a:p>
            <a:pPr lvl="1"/>
            <a:r>
              <a:rPr lang="fr-BE"/>
              <a:t>gère l’institution</a:t>
            </a:r>
          </a:p>
          <a:p>
            <a:pPr lvl="1"/>
            <a:r>
              <a:rPr lang="fr-BE"/>
              <a:t>composition</a:t>
            </a:r>
          </a:p>
          <a:p>
            <a:pPr lvl="2"/>
            <a:r>
              <a:rPr lang="fr-BE"/>
              <a:t>représentants des prestataires et établissements de soins</a:t>
            </a:r>
          </a:p>
          <a:p>
            <a:pPr lvl="2"/>
            <a:r>
              <a:rPr lang="fr-BE"/>
              <a:t>représentants des mutualités</a:t>
            </a:r>
          </a:p>
          <a:p>
            <a:pPr lvl="2"/>
            <a:r>
              <a:rPr lang="fr-BE"/>
              <a:t>représentants des services publics en charge de la santé de tous les niveaux de pouvoir</a:t>
            </a:r>
          </a:p>
          <a:p>
            <a:pPr lvl="2"/>
            <a:r>
              <a:rPr lang="fr-BE"/>
              <a:t>représentants du ministre fédéral de la Santé publique et d’Agoria</a:t>
            </a:r>
          </a:p>
          <a:p>
            <a:r>
              <a:rPr lang="fr-BE"/>
              <a:t>Comité de concertation des utilisateurs</a:t>
            </a:r>
          </a:p>
          <a:p>
            <a:pPr lvl="1"/>
            <a:r>
              <a:rPr lang="fr-BE"/>
              <a:t>organe consultatif</a:t>
            </a:r>
          </a:p>
          <a:p>
            <a:pPr lvl="1"/>
            <a:r>
              <a:rPr lang="fr-BE"/>
              <a:t>assiste le Comité de gestion de la Plate-forme </a:t>
            </a:r>
            <a:r>
              <a:rPr lang="fr-BE">
                <a:solidFill>
                  <a:srgbClr val="087670"/>
                </a:solidFill>
              </a:rPr>
              <a:t>eHealth </a:t>
            </a:r>
            <a:r>
              <a:rPr lang="fr-BE"/>
              <a:t>dans le cadre de l’exécution de ses missions</a:t>
            </a:r>
          </a:p>
          <a:p>
            <a:pPr lvl="1"/>
            <a:r>
              <a:rPr lang="fr-BE"/>
              <a:t>a des groupes de travail fixes et thématiques</a:t>
            </a:r>
          </a:p>
        </p:txBody>
      </p:sp>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54</a:t>
            </a:fld>
            <a:endParaRPr lang="fr-BE"/>
          </a:p>
        </p:txBody>
      </p:sp>
    </p:spTree>
    <p:extLst>
      <p:ext uri="{BB962C8B-B14F-4D97-AF65-F5344CB8AC3E}">
        <p14:creationId xmlns:p14="http://schemas.microsoft.com/office/powerpoint/2010/main" val="262153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Organes de gouvernance</a:t>
            </a:r>
          </a:p>
        </p:txBody>
      </p:sp>
      <p:sp>
        <p:nvSpPr>
          <p:cNvPr id="5" name="Content Placeholder 4"/>
          <p:cNvSpPr>
            <a:spLocks noGrp="1"/>
          </p:cNvSpPr>
          <p:nvPr>
            <p:ph idx="1"/>
          </p:nvPr>
        </p:nvSpPr>
        <p:spPr/>
        <p:txBody>
          <a:bodyPr>
            <a:normAutofit/>
          </a:bodyPr>
          <a:lstStyle/>
          <a:p>
            <a:r>
              <a:rPr lang="fr-BE"/>
              <a:t>Comité de sécurité de l’information nommé par le Parlement (anciennement, le Comité sectoriel de la Santé institué auprès de la Commission de la protection de la vie privée)</a:t>
            </a:r>
          </a:p>
          <a:p>
            <a:pPr lvl="1"/>
            <a:r>
              <a:rPr lang="fr-BE"/>
              <a:t>rend des autorisations ayant force de loi en vue de l’échange de données de santé</a:t>
            </a:r>
          </a:p>
          <a:p>
            <a:pPr lvl="1"/>
            <a:r>
              <a:rPr lang="fr-BE"/>
              <a:t>fixe les règles relatives à la sécurité de l'information et à la protection de la vie privée lors du traitement de données relatives à la santé</a:t>
            </a:r>
          </a:p>
          <a:p>
            <a:endParaRPr lang="nl-BE" dirty="0" smtClean="0"/>
          </a:p>
          <a:p>
            <a:r>
              <a:rPr lang="fr-BE"/>
              <a:t>Conférence interministérielle santé publique</a:t>
            </a:r>
          </a:p>
          <a:p>
            <a:pPr lvl="1"/>
            <a:r>
              <a:rPr lang="fr-BE"/>
              <a:t>Ministres de la Santé de tous les niveaux de pouvoir</a:t>
            </a:r>
          </a:p>
          <a:p>
            <a:pPr lvl="1"/>
            <a:r>
              <a:rPr lang="fr-BE"/>
              <a:t>préparation par le groupe de travail intercabinet (GTI)</a:t>
            </a:r>
          </a:p>
          <a:p>
            <a:pPr lvl="1"/>
            <a:r>
              <a:rPr lang="fr-BE"/>
              <a:t>coordination de la politique de la santé</a:t>
            </a:r>
          </a:p>
        </p:txBody>
      </p:sp>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55</a:t>
            </a:fld>
            <a:endParaRPr lang="fr-BE"/>
          </a:p>
        </p:txBody>
      </p:sp>
    </p:spTree>
    <p:extLst>
      <p:ext uri="{BB962C8B-B14F-4D97-AF65-F5344CB8AC3E}">
        <p14:creationId xmlns:p14="http://schemas.microsoft.com/office/powerpoint/2010/main" val="2519130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Organes de gouvernance</a:t>
            </a:r>
          </a:p>
        </p:txBody>
      </p:sp>
      <p:sp>
        <p:nvSpPr>
          <p:cNvPr id="3" name="Content Placeholder 2"/>
          <p:cNvSpPr>
            <a:spLocks noGrp="1"/>
          </p:cNvSpPr>
          <p:nvPr>
            <p:ph idx="1"/>
          </p:nvPr>
        </p:nvSpPr>
        <p:spPr/>
        <p:txBody>
          <a:bodyPr>
            <a:normAutofit fontScale="92500" lnSpcReduction="10000"/>
          </a:bodyPr>
          <a:lstStyle/>
          <a:p>
            <a:r>
              <a:rPr lang="fr-BE"/>
              <a:t>comité directeur fédéral</a:t>
            </a:r>
          </a:p>
          <a:p>
            <a:pPr lvl="1"/>
            <a:r>
              <a:rPr lang="fr-BE"/>
              <a:t>membres des services publics fédéraux et du Cabinet du Ministre De Block représentés au sein du Comité de gestion de la Plate-forme eHealth</a:t>
            </a:r>
          </a:p>
          <a:p>
            <a:pPr lvl="1"/>
            <a:r>
              <a:rPr lang="fr-BE"/>
              <a:t>alignement entre les institutions concernées</a:t>
            </a:r>
          </a:p>
          <a:p>
            <a:endParaRPr lang="nl-BE" dirty="0" smtClean="0"/>
          </a:p>
          <a:p>
            <a:r>
              <a:rPr lang="fr-BE"/>
              <a:t>comité directeur Vitalink</a:t>
            </a:r>
          </a:p>
          <a:p>
            <a:endParaRPr lang="nl-BE" dirty="0" smtClean="0"/>
          </a:p>
          <a:p>
            <a:r>
              <a:rPr lang="fr-BE"/>
              <a:t>G-Cloud</a:t>
            </a:r>
          </a:p>
          <a:p>
            <a:pPr lvl="1"/>
            <a:r>
              <a:rPr lang="fr-BE"/>
              <a:t>la plate-forme </a:t>
            </a:r>
            <a:r>
              <a:rPr lang="fr-BE">
                <a:solidFill>
                  <a:srgbClr val="087670"/>
                </a:solidFill>
              </a:rPr>
              <a:t>eHealth</a:t>
            </a:r>
            <a:r>
              <a:rPr lang="fr-BE"/>
              <a:t> héberge ses services de base dans le G-Cloud </a:t>
            </a:r>
          </a:p>
          <a:p>
            <a:pPr lvl="1"/>
            <a:r>
              <a:rPr lang="fr-BE"/>
              <a:t>le G-Cloud est une infrastructure commune de l’ensemble des services publics fédéraux et de l’asbl Smals dans des centres de données propres</a:t>
            </a:r>
          </a:p>
          <a:p>
            <a:pPr lvl="1"/>
            <a:r>
              <a:rPr lang="fr-BE"/>
              <a:t>plus d’informations sur le G-Cloud</a:t>
            </a:r>
          </a:p>
          <a:p>
            <a:pPr lvl="2"/>
            <a:r>
              <a:rPr lang="fr-BE">
                <a:hlinkClick r:id="rId2"/>
              </a:rPr>
              <a:t>https://www.gcloud.belgium.be/</a:t>
            </a:r>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56</a:t>
            </a:fld>
            <a:endParaRPr lang="fr-BE"/>
          </a:p>
        </p:txBody>
      </p:sp>
    </p:spTree>
    <p:extLst>
      <p:ext uri="{BB962C8B-B14F-4D97-AF65-F5344CB8AC3E}">
        <p14:creationId xmlns:p14="http://schemas.microsoft.com/office/powerpoint/2010/main" val="2114308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5131" y="931398"/>
            <a:ext cx="8656320" cy="1193492"/>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p:cNvSpPr/>
          <p:nvPr/>
        </p:nvSpPr>
        <p:spPr>
          <a:xfrm>
            <a:off x="3819608" y="2124890"/>
            <a:ext cx="5071843" cy="4250801"/>
          </a:xfrm>
          <a:prstGeom prst="rect">
            <a:avLst/>
          </a:prstGeom>
          <a:solidFill>
            <a:srgbClr val="C6D4CE"/>
          </a:solidFill>
          <a:ln>
            <a:solidFill>
              <a:srgbClr val="C6D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62" name="Straight Connector 61"/>
          <p:cNvCxnSpPr/>
          <p:nvPr/>
        </p:nvCxnSpPr>
        <p:spPr>
          <a:xfrm flipH="1">
            <a:off x="3935661" y="2981153"/>
            <a:ext cx="4191" cy="1397454"/>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7063" y="2977081"/>
            <a:ext cx="1543" cy="87213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1323" y="1513511"/>
            <a:ext cx="5351" cy="547337"/>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06553" y="2060848"/>
            <a:ext cx="6560831"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315450" y="980728"/>
            <a:ext cx="8501048" cy="806933"/>
          </a:xfrm>
          <a:custGeom>
            <a:avLst/>
            <a:gdLst>
              <a:gd name="connsiteX0" fmla="*/ 0 w 8383164"/>
              <a:gd name="connsiteY0" fmla="*/ 0 h 676799"/>
              <a:gd name="connsiteX1" fmla="*/ 8383164 w 8383164"/>
              <a:gd name="connsiteY1" fmla="*/ 0 h 676799"/>
              <a:gd name="connsiteX2" fmla="*/ 8383164 w 8383164"/>
              <a:gd name="connsiteY2" fmla="*/ 676799 h 676799"/>
              <a:gd name="connsiteX3" fmla="*/ 0 w 8383164"/>
              <a:gd name="connsiteY3" fmla="*/ 676799 h 676799"/>
              <a:gd name="connsiteX4" fmla="*/ 0 w 8383164"/>
              <a:gd name="connsiteY4" fmla="*/ 0 h 67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3164" h="676799">
                <a:moveTo>
                  <a:pt x="0" y="0"/>
                </a:moveTo>
                <a:lnTo>
                  <a:pt x="8383164" y="0"/>
                </a:lnTo>
                <a:lnTo>
                  <a:pt x="8383164" y="676799"/>
                </a:lnTo>
                <a:lnTo>
                  <a:pt x="0" y="676799"/>
                </a:lnTo>
                <a:lnTo>
                  <a:pt x="0" y="0"/>
                </a:lnTo>
                <a:close/>
              </a:path>
            </a:pathLst>
          </a:custGeom>
          <a:solidFill>
            <a:srgbClr val="1F497D"/>
          </a:solidFill>
          <a:ln>
            <a:solidFill>
              <a:srgbClr val="1F497D"/>
            </a:solidFill>
          </a:ln>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pPr>
            <a:r>
              <a:rPr lang="fr-BE" sz="1100" b="1">
                <a:effectLst>
                  <a:outerShdw blurRad="50800" dist="38100" dir="2700000" algn="tl" rotWithShape="0">
                    <a:prstClr val="black">
                      <a:alpha val="40000"/>
                    </a:prstClr>
                  </a:outerShdw>
                </a:effectLst>
              </a:rPr>
              <a:t>Administration générale</a:t>
            </a:r>
          </a:p>
          <a:p>
            <a:pPr lvl="0" algn="ctr" defTabSz="577850">
              <a:lnSpc>
                <a:spcPct val="90000"/>
              </a:lnSpc>
              <a:spcBef>
                <a:spcPct val="0"/>
              </a:spcBef>
              <a:spcAft>
                <a:spcPct val="35000"/>
              </a:spcAft>
            </a:pPr>
            <a:endParaRPr lang="nl-BE" sz="1100" dirty="0">
              <a:effectLst>
                <a:outerShdw blurRad="50800" dist="38100" dir="2700000" algn="tl" rotWithShape="0">
                  <a:prstClr val="black">
                    <a:alpha val="40000"/>
                  </a:prstClr>
                </a:outerShdw>
              </a:effectLst>
            </a:endParaRPr>
          </a:p>
          <a:p>
            <a:pPr lvl="0" algn="ctr" defTabSz="577850">
              <a:lnSpc>
                <a:spcPct val="90000"/>
              </a:lnSpc>
              <a:spcBef>
                <a:spcPct val="0"/>
              </a:spcBef>
            </a:pPr>
            <a:r>
              <a:rPr lang="fr-BE" sz="1100">
                <a:effectLst>
                  <a:outerShdw blurRad="50800" dist="38100" dir="2700000" algn="tl" rotWithShape="0">
                    <a:prstClr val="black">
                      <a:alpha val="40000"/>
                    </a:prstClr>
                  </a:outerShdw>
                </a:effectLst>
              </a:rPr>
              <a:t>Frank Robben</a:t>
            </a:r>
          </a:p>
          <a:p>
            <a:pPr lvl="0" algn="ctr" defTabSz="577850">
              <a:lnSpc>
                <a:spcPct val="90000"/>
              </a:lnSpc>
              <a:spcBef>
                <a:spcPct val="0"/>
              </a:spcBef>
            </a:pPr>
            <a:r>
              <a:rPr lang="fr-BE" sz="1100">
                <a:effectLst>
                  <a:outerShdw blurRad="50800" dist="38100" dir="2700000" algn="tl" rotWithShape="0">
                    <a:prstClr val="black">
                      <a:alpha val="40000"/>
                    </a:prstClr>
                  </a:outerShdw>
                </a:effectLst>
              </a:rPr>
              <a:t>(Thibaut Duvillier)</a:t>
            </a:r>
          </a:p>
        </p:txBody>
      </p:sp>
      <p:cxnSp>
        <p:nvCxnSpPr>
          <p:cNvPr id="47" name="Straight Connector 46"/>
          <p:cNvCxnSpPr/>
          <p:nvPr/>
        </p:nvCxnSpPr>
        <p:spPr>
          <a:xfrm>
            <a:off x="2941977"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05108"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583854"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06553"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867384" y="2069002"/>
            <a:ext cx="0" cy="222772"/>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4282" y="5611104"/>
            <a:ext cx="1338210" cy="1338209"/>
            <a:chOff x="2567605" y="1649590"/>
            <a:chExt cx="3966413" cy="3966414"/>
          </a:xfrm>
        </p:grpSpPr>
        <p:sp>
          <p:nvSpPr>
            <p:cNvPr id="29" name="Isosceles Triangle 28"/>
            <p:cNvSpPr/>
            <p:nvPr/>
          </p:nvSpPr>
          <p:spPr>
            <a:xfrm rot="14400476">
              <a:off x="3068182" y="3059955"/>
              <a:ext cx="3966413" cy="1145685"/>
            </a:xfrm>
            <a:prstGeom prst="triangle">
              <a:avLst/>
            </a:prstGeom>
            <a:solidFill>
              <a:srgbClr val="8166A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0" name="Isosceles Triangle 29"/>
            <p:cNvSpPr/>
            <p:nvPr/>
          </p:nvSpPr>
          <p:spPr>
            <a:xfrm rot="7199524" flipH="1">
              <a:off x="2080526" y="3059954"/>
              <a:ext cx="3966413" cy="1145685"/>
            </a:xfrm>
            <a:prstGeom prst="triangle">
              <a:avLst/>
            </a:prstGeom>
            <a:solidFill>
              <a:srgbClr val="4D7FBB"/>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p>
          </p:txBody>
        </p:sp>
        <p:sp>
          <p:nvSpPr>
            <p:cNvPr id="31" name="Isosceles Triangle 30"/>
            <p:cNvSpPr/>
            <p:nvPr/>
          </p:nvSpPr>
          <p:spPr>
            <a:xfrm flipH="1">
              <a:off x="2567605" y="3915804"/>
              <a:ext cx="3966413" cy="1145685"/>
            </a:xfrm>
            <a:prstGeom prst="triangle">
              <a:avLst/>
            </a:prstGeom>
            <a:solidFill>
              <a:srgbClr val="F8A15A"/>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a:p>
          </p:txBody>
        </p:sp>
        <p:sp>
          <p:nvSpPr>
            <p:cNvPr id="33" name="TextBox 32"/>
            <p:cNvSpPr txBox="1"/>
            <p:nvPr/>
          </p:nvSpPr>
          <p:spPr>
            <a:xfrm rot="18010533">
              <a:off x="3240648" y="3205474"/>
              <a:ext cx="1321801"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fr-BE" sz="900" b="1">
                  <a:solidFill>
                    <a:schemeClr val="bg1"/>
                  </a:solidFill>
                </a:rPr>
                <a:t>CORE</a:t>
              </a:r>
            </a:p>
          </p:txBody>
        </p:sp>
        <p:sp>
          <p:nvSpPr>
            <p:cNvPr id="34" name="TextBox 33"/>
            <p:cNvSpPr txBox="1"/>
            <p:nvPr/>
          </p:nvSpPr>
          <p:spPr>
            <a:xfrm rot="3615789">
              <a:off x="3964158" y="3187376"/>
              <a:ext cx="2614143" cy="684179"/>
            </a:xfrm>
            <a:prstGeom prst="rect">
              <a:avLst/>
            </a:prstGeom>
            <a:noFill/>
            <a:effectLst>
              <a:outerShdw blurRad="50800" dist="38100" dir="2700000" algn="tl" rotWithShape="0">
                <a:prstClr val="black">
                  <a:alpha val="40000"/>
                </a:prstClr>
              </a:outerShdw>
            </a:effectLst>
          </p:spPr>
          <p:txBody>
            <a:bodyPr wrap="none" rtlCol="0">
              <a:spAutoFit/>
            </a:bodyPr>
            <a:lstStyle/>
            <a:p>
              <a:r>
                <a:rPr lang="fr-BE" sz="900" b="1">
                  <a:solidFill>
                    <a:schemeClr val="bg1"/>
                  </a:solidFill>
                </a:rPr>
                <a:t>VALUE-ADDED</a:t>
              </a:r>
            </a:p>
          </p:txBody>
        </p:sp>
        <p:sp>
          <p:nvSpPr>
            <p:cNvPr id="35" name="TextBox 34"/>
            <p:cNvSpPr txBox="1"/>
            <p:nvPr/>
          </p:nvSpPr>
          <p:spPr>
            <a:xfrm>
              <a:off x="3377284" y="4390298"/>
              <a:ext cx="2424091" cy="684180"/>
            </a:xfrm>
            <a:prstGeom prst="rect">
              <a:avLst/>
            </a:prstGeom>
            <a:noFill/>
            <a:effectLst>
              <a:outerShdw blurRad="50800" dist="38100" dir="2700000" algn="tl" rotWithShape="0">
                <a:prstClr val="black">
                  <a:alpha val="40000"/>
                </a:prstClr>
              </a:outerShdw>
            </a:effectLst>
          </p:spPr>
          <p:txBody>
            <a:bodyPr wrap="none" rtlCol="0">
              <a:spAutoFit/>
            </a:bodyPr>
            <a:lstStyle/>
            <a:p>
              <a:r>
                <a:rPr lang="fr-BE" sz="900" b="1">
                  <a:solidFill>
                    <a:schemeClr val="bg1"/>
                  </a:solidFill>
                </a:rPr>
                <a:t>SUPPORTING</a:t>
              </a:r>
            </a:p>
          </p:txBody>
        </p:sp>
        <p:sp>
          <p:nvSpPr>
            <p:cNvPr id="36" name="Oval 35"/>
            <p:cNvSpPr/>
            <p:nvPr/>
          </p:nvSpPr>
          <p:spPr>
            <a:xfrm>
              <a:off x="4193208" y="3565956"/>
              <a:ext cx="740332" cy="740332"/>
            </a:xfrm>
            <a:prstGeom prst="ellipse">
              <a:avLst/>
            </a:prstGeom>
            <a:solidFill>
              <a:schemeClr val="bg1"/>
            </a:solid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BE" sz="1000" b="1">
                  <a:solidFill>
                    <a:schemeClr val="tx2"/>
                  </a:solidFill>
                </a:rPr>
                <a:t>I&amp;S</a:t>
              </a:r>
            </a:p>
          </p:txBody>
        </p:sp>
      </p:grpSp>
      <p:cxnSp>
        <p:nvCxnSpPr>
          <p:cNvPr id="41" name="Straight Connector 40"/>
          <p:cNvCxnSpPr/>
          <p:nvPr/>
        </p:nvCxnSpPr>
        <p:spPr>
          <a:xfrm>
            <a:off x="697491" y="3854668"/>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852141" y="3605024"/>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ln>
            <a:solidFill>
              <a:srgbClr val="8CA5CC"/>
            </a:solidFill>
          </a:ln>
        </p:spPr>
        <p:style>
          <a:lnRef idx="2">
            <a:schemeClr val="lt1">
              <a:hueOff val="0"/>
              <a:satOff val="0"/>
              <a:lumOff val="0"/>
              <a:alphaOff val="0"/>
            </a:schemeClr>
          </a:lnRef>
          <a:fillRef idx="1">
            <a:schemeClr val="accent1">
              <a:tint val="80000"/>
              <a:hueOff val="0"/>
              <a:satOff val="0"/>
              <a:lumOff val="0"/>
              <a:alphaOff val="0"/>
            </a:schemeClr>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Interopérabilité technique</a:t>
            </a:r>
          </a:p>
        </p:txBody>
      </p:sp>
      <p:cxnSp>
        <p:nvCxnSpPr>
          <p:cNvPr id="63" name="Straight Connector 62"/>
          <p:cNvCxnSpPr/>
          <p:nvPr/>
        </p:nvCxnSpPr>
        <p:spPr>
          <a:xfrm>
            <a:off x="3939852" y="327798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931393" y="384286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38862" y="437860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204835" y="2981153"/>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13766" y="3296790"/>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213766" y="384286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215311" y="491695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01749" y="543826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195781" y="4378607"/>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213766" y="597713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4110899" y="3066007"/>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Juriste</a:t>
            </a:r>
          </a:p>
        </p:txBody>
      </p:sp>
      <p:sp>
        <p:nvSpPr>
          <p:cNvPr id="66" name="Freeform 65"/>
          <p:cNvSpPr/>
          <p:nvPr/>
        </p:nvSpPr>
        <p:spPr>
          <a:xfrm>
            <a:off x="4109095" y="3616048"/>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Communication</a:t>
            </a:r>
          </a:p>
        </p:txBody>
      </p:sp>
      <p:sp>
        <p:nvSpPr>
          <p:cNvPr id="67" name="Freeform 66"/>
          <p:cNvSpPr/>
          <p:nvPr/>
        </p:nvSpPr>
        <p:spPr>
          <a:xfrm>
            <a:off x="4109095" y="4141957"/>
            <a:ext cx="1270800" cy="486000"/>
          </a:xfrm>
          <a:custGeom>
            <a:avLst/>
            <a:gdLst>
              <a:gd name="connsiteX0" fmla="*/ 0 w 2326874"/>
              <a:gd name="connsiteY0" fmla="*/ 0 h 626384"/>
              <a:gd name="connsiteX1" fmla="*/ 2326874 w 2326874"/>
              <a:gd name="connsiteY1" fmla="*/ 0 h 626384"/>
              <a:gd name="connsiteX2" fmla="*/ 2326874 w 2326874"/>
              <a:gd name="connsiteY2" fmla="*/ 626384 h 626384"/>
              <a:gd name="connsiteX3" fmla="*/ 0 w 2326874"/>
              <a:gd name="connsiteY3" fmla="*/ 626384 h 626384"/>
              <a:gd name="connsiteX4" fmla="*/ 0 w 2326874"/>
              <a:gd name="connsiteY4" fmla="*/ 0 h 62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874" h="626384">
                <a:moveTo>
                  <a:pt x="0" y="0"/>
                </a:moveTo>
                <a:lnTo>
                  <a:pt x="2326874" y="0"/>
                </a:lnTo>
                <a:lnTo>
                  <a:pt x="2326874" y="626384"/>
                </a:lnTo>
                <a:lnTo>
                  <a:pt x="0" y="626384"/>
                </a:lnTo>
                <a:lnTo>
                  <a:pt x="0" y="0"/>
                </a:lnTo>
                <a:close/>
              </a:path>
            </a:pathLst>
          </a:custGeom>
          <a:solidFill>
            <a:srgbClr val="B3A2C7"/>
          </a:solidFill>
          <a:ln>
            <a:solidFill>
              <a:srgbClr val="B3A2C7"/>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(statisticien)</a:t>
            </a:r>
          </a:p>
        </p:txBody>
      </p:sp>
      <p:sp>
        <p:nvSpPr>
          <p:cNvPr id="74" name="Freeform 73"/>
          <p:cNvSpPr/>
          <p:nvPr/>
        </p:nvSpPr>
        <p:spPr>
          <a:xfrm>
            <a:off x="7332818" y="3067378"/>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Ressources humaines</a:t>
            </a:r>
          </a:p>
        </p:txBody>
      </p:sp>
      <p:sp>
        <p:nvSpPr>
          <p:cNvPr id="78" name="Freeform 77"/>
          <p:cNvSpPr/>
          <p:nvPr/>
        </p:nvSpPr>
        <p:spPr>
          <a:xfrm>
            <a:off x="7332817" y="360277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Budget &amp; finances</a:t>
            </a:r>
          </a:p>
        </p:txBody>
      </p:sp>
      <p:sp>
        <p:nvSpPr>
          <p:cNvPr id="79" name="Freeform 78"/>
          <p:cNvSpPr/>
          <p:nvPr/>
        </p:nvSpPr>
        <p:spPr>
          <a:xfrm>
            <a:off x="7352458" y="5740984"/>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Traducteurs</a:t>
            </a:r>
          </a:p>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Vertalers</a:t>
            </a:r>
          </a:p>
        </p:txBody>
      </p:sp>
      <p:sp>
        <p:nvSpPr>
          <p:cNvPr id="80" name="Freeform 79"/>
          <p:cNvSpPr/>
          <p:nvPr/>
        </p:nvSpPr>
        <p:spPr>
          <a:xfrm>
            <a:off x="7341508" y="413629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Facility   management</a:t>
            </a:r>
          </a:p>
        </p:txBody>
      </p:sp>
      <p:sp>
        <p:nvSpPr>
          <p:cNvPr id="81" name="Freeform 80"/>
          <p:cNvSpPr/>
          <p:nvPr/>
        </p:nvSpPr>
        <p:spPr>
          <a:xfrm>
            <a:off x="7352458" y="5208201"/>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Management Information System</a:t>
            </a:r>
          </a:p>
        </p:txBody>
      </p:sp>
      <p:sp>
        <p:nvSpPr>
          <p:cNvPr id="82" name="Freeform 81"/>
          <p:cNvSpPr/>
          <p:nvPr/>
        </p:nvSpPr>
        <p:spPr>
          <a:xfrm>
            <a:off x="7350802" y="4675418"/>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FAC090"/>
          </a:solidFill>
          <a:ln>
            <a:solidFill>
              <a:srgbClr val="FAC090"/>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Risk management &amp; internal control</a:t>
            </a:r>
          </a:p>
        </p:txBody>
      </p:sp>
      <p:sp>
        <p:nvSpPr>
          <p:cNvPr id="42" name="Freeform 41"/>
          <p:cNvSpPr/>
          <p:nvPr/>
        </p:nvSpPr>
        <p:spPr>
          <a:xfrm>
            <a:off x="583387" y="2271597"/>
            <a:ext cx="1480959"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dirty="0">
                <a:effectLst>
                  <a:outerShdw blurRad="50800" dist="38100" dir="2700000" algn="tl" rotWithShape="0">
                    <a:prstClr val="black">
                      <a:alpha val="40000"/>
                    </a:prstClr>
                  </a:outerShdw>
                </a:effectLst>
              </a:rPr>
              <a:t>Gestion des programmes, </a:t>
            </a:r>
            <a:r>
              <a:rPr lang="fr-BE" sz="1100" b="1" dirty="0" smtClean="0">
                <a:effectLst>
                  <a:outerShdw blurRad="50800" dist="38100" dir="2700000" algn="tl" rotWithShape="0">
                    <a:prstClr val="black">
                      <a:alpha val="40000"/>
                    </a:prstClr>
                  </a:outerShdw>
                </a:effectLst>
              </a:rPr>
              <a:t>des projets </a:t>
            </a:r>
            <a:r>
              <a:rPr lang="fr-BE" sz="1100" b="1" dirty="0">
                <a:effectLst>
                  <a:outerShdw blurRad="50800" dist="38100" dir="2700000" algn="tl" rotWithShape="0">
                    <a:prstClr val="black">
                      <a:alpha val="40000"/>
                    </a:prstClr>
                  </a:outerShdw>
                </a:effectLst>
              </a:rPr>
              <a:t>&amp; </a:t>
            </a:r>
            <a:r>
              <a:rPr lang="fr-BE" sz="1100" b="1" dirty="0" smtClean="0">
                <a:effectLst>
                  <a:outerShdw blurRad="50800" dist="38100" dir="2700000" algn="tl" rotWithShape="0">
                    <a:prstClr val="black">
                      <a:alpha val="40000"/>
                    </a:prstClr>
                  </a:outerShdw>
                </a:effectLst>
              </a:rPr>
              <a:t>des clients</a:t>
            </a:r>
            <a:endParaRPr lang="fr-BE" sz="1100" b="1" dirty="0">
              <a:effectLst>
                <a:outerShdw blurRad="50800" dist="38100" dir="2700000" algn="tl" rotWithShape="0">
                  <a:prstClr val="black">
                    <a:alpha val="40000"/>
                  </a:prstClr>
                </a:outerShdw>
              </a:effectLst>
            </a:endParaRPr>
          </a:p>
          <a:p>
            <a:pPr lvl="0" algn="ctr" defTabSz="577850">
              <a:lnSpc>
                <a:spcPct val="90000"/>
              </a:lnSpc>
              <a:spcBef>
                <a:spcPct val="0"/>
              </a:spcBef>
              <a:spcAft>
                <a:spcPct val="35000"/>
              </a:spcAft>
            </a:pPr>
            <a:r>
              <a:rPr lang="fr-BE" sz="1100" dirty="0">
                <a:effectLst>
                  <a:outerShdw blurRad="50800" dist="38100" dir="2700000" algn="tl" rotWithShape="0">
                    <a:prstClr val="black">
                      <a:alpha val="40000"/>
                    </a:prstClr>
                  </a:outerShdw>
                </a:effectLst>
              </a:rPr>
              <a:t>Thibaut Duvillier</a:t>
            </a:r>
          </a:p>
        </p:txBody>
      </p:sp>
      <p:sp>
        <p:nvSpPr>
          <p:cNvPr id="38" name="Freeform 37"/>
          <p:cNvSpPr/>
          <p:nvPr/>
        </p:nvSpPr>
        <p:spPr>
          <a:xfrm>
            <a:off x="2190458" y="2271597"/>
            <a:ext cx="1522397"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ts val="462"/>
              </a:spcAft>
            </a:pPr>
            <a:r>
              <a:rPr lang="fr-BE" sz="1100" b="1">
                <a:effectLst>
                  <a:outerShdw blurRad="50800" dist="38100" dir="2700000" algn="tl" rotWithShape="0">
                    <a:prstClr val="black">
                      <a:alpha val="40000"/>
                    </a:prstClr>
                  </a:outerShdw>
                </a:effectLst>
              </a:rPr>
              <a:t>Développement des applications &amp; service management</a:t>
            </a:r>
          </a:p>
          <a:p>
            <a:pPr lvl="0" algn="ctr" defTabSz="577850">
              <a:lnSpc>
                <a:spcPct val="90000"/>
              </a:lnSpc>
              <a:spcBef>
                <a:spcPct val="0"/>
              </a:spcBef>
              <a:spcAft>
                <a:spcPts val="462"/>
              </a:spcAft>
            </a:pPr>
            <a:r>
              <a:rPr lang="fr-BE" sz="1100">
                <a:effectLst>
                  <a:outerShdw blurRad="50800" dist="38100" dir="2700000" algn="tl" rotWithShape="0">
                    <a:prstClr val="black">
                      <a:alpha val="40000"/>
                    </a:prstClr>
                  </a:outerShdw>
                </a:effectLst>
              </a:rPr>
              <a:t>Michel Stuckens</a:t>
            </a: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32" name="Freeform 31"/>
          <p:cNvSpPr/>
          <p:nvPr/>
        </p:nvSpPr>
        <p:spPr>
          <a:xfrm>
            <a:off x="3824132" y="2271597"/>
            <a:ext cx="1538881" cy="699711"/>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8166A2"/>
          </a:solidFill>
          <a:ln>
            <a:solidFill>
              <a:srgbClr val="8166A2"/>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Innovation &amp; soutien à la décision</a:t>
            </a:r>
          </a:p>
          <a:p>
            <a:pPr lvl="0" algn="ctr" defTabSz="577850">
              <a:lnSpc>
                <a:spcPct val="90000"/>
              </a:lnSpc>
              <a:spcBef>
                <a:spcPct val="0"/>
              </a:spcBef>
              <a:spcAft>
                <a:spcPct val="35000"/>
              </a:spcAft>
            </a:pPr>
            <a:r>
              <a:rPr lang="fr-BE" sz="1100">
                <a:effectLst>
                  <a:outerShdw blurRad="50800" dist="38100" dir="2700000" algn="tl" rotWithShape="0">
                    <a:prstClr val="black">
                      <a:alpha val="40000"/>
                    </a:prstClr>
                  </a:outerShdw>
                </a:effectLst>
              </a:rPr>
              <a:t>Peter Maes</a:t>
            </a:r>
          </a:p>
        </p:txBody>
      </p:sp>
      <p:sp>
        <p:nvSpPr>
          <p:cNvPr id="44" name="Freeform 43"/>
          <p:cNvSpPr/>
          <p:nvPr/>
        </p:nvSpPr>
        <p:spPr>
          <a:xfrm>
            <a:off x="5484492" y="2280316"/>
            <a:ext cx="1501756" cy="690992"/>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4D7FBB"/>
          </a:solidFill>
          <a:ln>
            <a:solidFill>
              <a:srgbClr val="4D7FBB"/>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Audit interne &amp; sécurité de l'information</a:t>
            </a:r>
          </a:p>
          <a:p>
            <a:pPr lvl="0" algn="ctr" defTabSz="577850">
              <a:lnSpc>
                <a:spcPct val="90000"/>
              </a:lnSpc>
              <a:spcBef>
                <a:spcPct val="0"/>
              </a:spcBef>
              <a:spcAft>
                <a:spcPct val="35000"/>
              </a:spcAft>
            </a:pPr>
            <a:r>
              <a:rPr lang="fr-BE" sz="1100">
                <a:effectLst>
                  <a:outerShdw blurRad="50800" dist="38100" dir="2700000" algn="tl" rotWithShape="0">
                    <a:prstClr val="black">
                      <a:alpha val="40000"/>
                    </a:prstClr>
                  </a:outerShdw>
                </a:effectLst>
              </a:rPr>
              <a:t>Kurt Maekelberghe</a:t>
            </a: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45" name="Freeform 44"/>
          <p:cNvSpPr/>
          <p:nvPr/>
        </p:nvSpPr>
        <p:spPr>
          <a:xfrm>
            <a:off x="7095648" y="2278965"/>
            <a:ext cx="1508919" cy="692343"/>
          </a:xfrm>
          <a:custGeom>
            <a:avLst/>
            <a:gdLst>
              <a:gd name="connsiteX0" fmla="*/ 0 w 2679901"/>
              <a:gd name="connsiteY0" fmla="*/ 0 h 815730"/>
              <a:gd name="connsiteX1" fmla="*/ 2679901 w 2679901"/>
              <a:gd name="connsiteY1" fmla="*/ 0 h 815730"/>
              <a:gd name="connsiteX2" fmla="*/ 2679901 w 2679901"/>
              <a:gd name="connsiteY2" fmla="*/ 815730 h 815730"/>
              <a:gd name="connsiteX3" fmla="*/ 0 w 2679901"/>
              <a:gd name="connsiteY3" fmla="*/ 815730 h 815730"/>
              <a:gd name="connsiteX4" fmla="*/ 0 w 2679901"/>
              <a:gd name="connsiteY4" fmla="*/ 0 h 81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901" h="815730">
                <a:moveTo>
                  <a:pt x="0" y="0"/>
                </a:moveTo>
                <a:lnTo>
                  <a:pt x="2679901" y="0"/>
                </a:lnTo>
                <a:lnTo>
                  <a:pt x="2679901" y="815730"/>
                </a:lnTo>
                <a:lnTo>
                  <a:pt x="0" y="815730"/>
                </a:lnTo>
                <a:lnTo>
                  <a:pt x="0" y="0"/>
                </a:lnTo>
                <a:close/>
              </a:path>
            </a:pathLst>
          </a:custGeom>
          <a:solidFill>
            <a:srgbClr val="F8A15A"/>
          </a:solidFill>
          <a:ln>
            <a:solidFill>
              <a:srgbClr val="F8A15A"/>
            </a:solidFill>
          </a:ln>
        </p:spPr>
        <p:style>
          <a:lnRef idx="2">
            <a:schemeClr val="lt1">
              <a:hueOff val="0"/>
              <a:satOff val="0"/>
              <a:lumOff val="0"/>
              <a:alphaOff val="0"/>
            </a:schemeClr>
          </a:lnRef>
          <a:fillRef idx="1">
            <a:scrgbClr r="0" g="0" b="0"/>
          </a:fillRef>
          <a:effectRef idx="0">
            <a:schemeClr val="accent1">
              <a:tint val="99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Management des ressources</a:t>
            </a:r>
          </a:p>
          <a:p>
            <a:pPr lvl="0" algn="ctr" defTabSz="577850">
              <a:lnSpc>
                <a:spcPct val="90000"/>
              </a:lnSpc>
              <a:spcBef>
                <a:spcPct val="0"/>
              </a:spcBef>
              <a:spcAft>
                <a:spcPct val="35000"/>
              </a:spcAft>
            </a:pPr>
            <a:r>
              <a:rPr lang="fr-BE" sz="1100">
                <a:effectLst>
                  <a:outerShdw blurRad="50800" dist="38100" dir="2700000" algn="tl" rotWithShape="0">
                    <a:prstClr val="black">
                      <a:alpha val="40000"/>
                    </a:prstClr>
                  </a:outerShdw>
                </a:effectLst>
              </a:rPr>
              <a:t>Régis Pierlot</a:t>
            </a:r>
          </a:p>
          <a:p>
            <a:pPr lvl="0" algn="ctr" defTabSz="577850">
              <a:lnSpc>
                <a:spcPct val="90000"/>
              </a:lnSpc>
              <a:spcBef>
                <a:spcPct val="0"/>
              </a:spcBef>
              <a:spcAft>
                <a:spcPct val="35000"/>
              </a:spcAft>
            </a:pPr>
            <a:endParaRPr lang="fr-BE" sz="1100" kern="1200" dirty="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txBody>
          <a:bodyPr/>
          <a:lstStyle/>
          <a:p>
            <a:r>
              <a:rPr lang="fr-BE"/>
              <a:t>Organisation interne Plate-forme </a:t>
            </a:r>
            <a:r>
              <a:rPr lang="fr-BE">
                <a:solidFill>
                  <a:srgbClr val="087670"/>
                </a:solidFill>
              </a:rPr>
              <a:t>eHealth</a:t>
            </a:r>
            <a:r>
              <a:rPr lang="fr-BE"/>
              <a:t> </a:t>
            </a:r>
          </a:p>
        </p:txBody>
      </p:sp>
      <p:cxnSp>
        <p:nvCxnSpPr>
          <p:cNvPr id="57" name="Straight Connector 56"/>
          <p:cNvCxnSpPr/>
          <p:nvPr/>
        </p:nvCxnSpPr>
        <p:spPr>
          <a:xfrm flipH="1">
            <a:off x="2313024" y="2987502"/>
            <a:ext cx="7275" cy="2995983"/>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21955" y="3303139"/>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21955" y="384921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23500" y="4923303"/>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09938" y="5444614"/>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03970" y="4384956"/>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21955" y="5983485"/>
            <a:ext cx="137036"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5" name="Freeform 84"/>
          <p:cNvSpPr/>
          <p:nvPr/>
        </p:nvSpPr>
        <p:spPr>
          <a:xfrm>
            <a:off x="2441007" y="307372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Architectes</a:t>
            </a:r>
          </a:p>
        </p:txBody>
      </p:sp>
      <p:sp>
        <p:nvSpPr>
          <p:cNvPr id="86" name="Freeform 85"/>
          <p:cNvSpPr/>
          <p:nvPr/>
        </p:nvSpPr>
        <p:spPr>
          <a:xfrm>
            <a:off x="2441006" y="3609126"/>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Analystes fonctionnels</a:t>
            </a:r>
          </a:p>
        </p:txBody>
      </p:sp>
      <p:sp>
        <p:nvSpPr>
          <p:cNvPr id="87" name="Freeform 86"/>
          <p:cNvSpPr/>
          <p:nvPr/>
        </p:nvSpPr>
        <p:spPr>
          <a:xfrm>
            <a:off x="2460647" y="5747333"/>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Data management</a:t>
            </a:r>
          </a:p>
        </p:txBody>
      </p:sp>
      <p:sp>
        <p:nvSpPr>
          <p:cNvPr id="88" name="Freeform 87"/>
          <p:cNvSpPr/>
          <p:nvPr/>
        </p:nvSpPr>
        <p:spPr>
          <a:xfrm>
            <a:off x="2449697" y="4142642"/>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Ingénieurs d’application</a:t>
            </a:r>
          </a:p>
        </p:txBody>
      </p:sp>
      <p:sp>
        <p:nvSpPr>
          <p:cNvPr id="89" name="Freeform 88"/>
          <p:cNvSpPr/>
          <p:nvPr/>
        </p:nvSpPr>
        <p:spPr>
          <a:xfrm>
            <a:off x="2460647" y="5214550"/>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Service management</a:t>
            </a:r>
          </a:p>
        </p:txBody>
      </p:sp>
      <p:sp>
        <p:nvSpPr>
          <p:cNvPr id="90" name="Freeform 89"/>
          <p:cNvSpPr/>
          <p:nvPr/>
        </p:nvSpPr>
        <p:spPr>
          <a:xfrm>
            <a:off x="2458991" y="4681767"/>
            <a:ext cx="1271749"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Développeurs d’application</a:t>
            </a:r>
          </a:p>
        </p:txBody>
      </p:sp>
      <p:sp>
        <p:nvSpPr>
          <p:cNvPr id="91" name="Freeform 90"/>
          <p:cNvSpPr/>
          <p:nvPr/>
        </p:nvSpPr>
        <p:spPr>
          <a:xfrm>
            <a:off x="857920" y="3045851"/>
            <a:ext cx="1270800" cy="484629"/>
          </a:xfrm>
          <a:custGeom>
            <a:avLst/>
            <a:gdLst>
              <a:gd name="connsiteX0" fmla="*/ 0 w 2325603"/>
              <a:gd name="connsiteY0" fmla="*/ 0 h 626399"/>
              <a:gd name="connsiteX1" fmla="*/ 2325603 w 2325603"/>
              <a:gd name="connsiteY1" fmla="*/ 0 h 626399"/>
              <a:gd name="connsiteX2" fmla="*/ 2325603 w 2325603"/>
              <a:gd name="connsiteY2" fmla="*/ 626399 h 626399"/>
              <a:gd name="connsiteX3" fmla="*/ 0 w 2325603"/>
              <a:gd name="connsiteY3" fmla="*/ 626399 h 626399"/>
              <a:gd name="connsiteX4" fmla="*/ 0 w 2325603"/>
              <a:gd name="connsiteY4" fmla="*/ 0 h 62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603" h="626399">
                <a:moveTo>
                  <a:pt x="0" y="0"/>
                </a:moveTo>
                <a:lnTo>
                  <a:pt x="2325603" y="0"/>
                </a:lnTo>
                <a:lnTo>
                  <a:pt x="2325603" y="626399"/>
                </a:lnTo>
                <a:lnTo>
                  <a:pt x="0" y="626399"/>
                </a:lnTo>
                <a:lnTo>
                  <a:pt x="0" y="0"/>
                </a:lnTo>
                <a:close/>
              </a:path>
            </a:pathLst>
          </a:custGeom>
          <a:solidFill>
            <a:srgbClr val="8CA5CC"/>
          </a:solidFill>
          <a:ln>
            <a:solidFill>
              <a:srgbClr val="8CA5CC"/>
            </a:solidFill>
          </a:ln>
        </p:spPr>
        <p:style>
          <a:lnRef idx="2">
            <a:schemeClr val="lt1">
              <a:hueOff val="0"/>
              <a:satOff val="0"/>
              <a:lumOff val="0"/>
              <a:alphaOff val="0"/>
            </a:schemeClr>
          </a:lnRef>
          <a:fillRef idx="1">
            <a:scrgbClr r="0" g="0" b="0"/>
          </a:fillRef>
          <a:effectRef idx="0">
            <a:schemeClr val="accent1">
              <a:tint val="80000"/>
              <a:hueOff val="0"/>
              <a:satOff val="0"/>
              <a:lumOff val="0"/>
              <a:alphaOff val="0"/>
            </a:schemeClr>
          </a:effectRef>
          <a:fontRef idx="minor">
            <a:schemeClr val="lt1"/>
          </a:fontRef>
        </p:style>
        <p:txBody>
          <a:bodyPr spcFirstLastPara="0" vert="horz" wrap="square" lIns="8255" tIns="72000" rIns="8255" bIns="8255" numCol="1" spcCol="1270" anchor="t" anchorCtr="0">
            <a:noAutofit/>
          </a:bodyPr>
          <a:lstStyle/>
          <a:p>
            <a:pPr lvl="0" algn="ctr" defTabSz="577850">
              <a:lnSpc>
                <a:spcPct val="90000"/>
              </a:lnSpc>
              <a:spcBef>
                <a:spcPct val="0"/>
              </a:spcBef>
              <a:spcAft>
                <a:spcPct val="35000"/>
              </a:spcAft>
            </a:pPr>
            <a:r>
              <a:rPr lang="fr-BE" sz="1100" b="1">
                <a:effectLst>
                  <a:outerShdw blurRad="50800" dist="38100" dir="2700000" algn="tl" rotWithShape="0">
                    <a:prstClr val="black">
                      <a:alpha val="40000"/>
                    </a:prstClr>
                  </a:outerShdw>
                </a:effectLst>
              </a:rPr>
              <a:t>Chefs de projet</a:t>
            </a:r>
          </a:p>
        </p:txBody>
      </p:sp>
      <p:cxnSp>
        <p:nvCxnSpPr>
          <p:cNvPr id="92" name="Straight Connector 91"/>
          <p:cNvCxnSpPr/>
          <p:nvPr/>
        </p:nvCxnSpPr>
        <p:spPr>
          <a:xfrm>
            <a:off x="685126" y="3296790"/>
            <a:ext cx="167015"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57</a:t>
            </a:fld>
            <a:endParaRPr lang="fr-BE"/>
          </a:p>
        </p:txBody>
      </p:sp>
    </p:spTree>
    <p:extLst>
      <p:ext uri="{BB962C8B-B14F-4D97-AF65-F5344CB8AC3E}">
        <p14:creationId xmlns:p14="http://schemas.microsoft.com/office/powerpoint/2010/main" val="352434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a:t>Organisation du G-Cloud</a:t>
            </a:r>
          </a:p>
        </p:txBody>
      </p:sp>
      <p:grpSp>
        <p:nvGrpSpPr>
          <p:cNvPr id="9" name="Group 8"/>
          <p:cNvGrpSpPr/>
          <p:nvPr/>
        </p:nvGrpSpPr>
        <p:grpSpPr>
          <a:xfrm>
            <a:off x="497606" y="1141698"/>
            <a:ext cx="8220796" cy="5128344"/>
            <a:chOff x="497606" y="994060"/>
            <a:chExt cx="8220796" cy="5128344"/>
          </a:xfrm>
          <a:solidFill>
            <a:srgbClr val="C6D4CE"/>
          </a:solidFill>
        </p:grpSpPr>
        <p:sp>
          <p:nvSpPr>
            <p:cNvPr id="5" name="Rounded Rectangle 4"/>
            <p:cNvSpPr/>
            <p:nvPr/>
          </p:nvSpPr>
          <p:spPr>
            <a:xfrm>
              <a:off x="497606" y="227687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pPr lvl="0"/>
              <a:r>
                <a:rPr lang="fr-BE" sz="1600">
                  <a:solidFill>
                    <a:schemeClr val="tx1">
                      <a:lumMod val="75000"/>
                    </a:schemeClr>
                  </a:solidFill>
                </a:rPr>
                <a:t>3 collèges (SPF, IPSS, OIP)</a:t>
              </a:r>
            </a:p>
          </p:txBody>
        </p:sp>
        <p:sp>
          <p:nvSpPr>
            <p:cNvPr id="6" name="Rounded Rectangle 5"/>
            <p:cNvSpPr/>
            <p:nvPr/>
          </p:nvSpPr>
          <p:spPr>
            <a:xfrm>
              <a:off x="497606" y="3525502"/>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fr-BE" sz="1600">
                  <a:solidFill>
                    <a:schemeClr val="tx1">
                      <a:lumMod val="75000"/>
                    </a:schemeClr>
                  </a:solidFill>
                </a:rPr>
                <a:t>SIT (managers TIC des SPF, IPSS, OIP) </a:t>
              </a:r>
            </a:p>
          </p:txBody>
        </p:sp>
        <p:sp>
          <p:nvSpPr>
            <p:cNvPr id="7" name="Rounded Rectangle 6"/>
            <p:cNvSpPr/>
            <p:nvPr/>
          </p:nvSpPr>
          <p:spPr>
            <a:xfrm>
              <a:off x="497606" y="4821646"/>
              <a:ext cx="8220796" cy="1127634"/>
            </a:xfrm>
            <a:prstGeom prst="roundRect">
              <a:avLst/>
            </a:prstGeom>
            <a:grpFill/>
            <a:ln w="19050">
              <a:solidFill>
                <a:srgbClr val="C6D4CE"/>
              </a:solidFill>
            </a:ln>
            <a:effectLst/>
          </p:spPr>
          <p:style>
            <a:lnRef idx="1">
              <a:schemeClr val="dk1"/>
            </a:lnRef>
            <a:fillRef idx="2">
              <a:schemeClr val="dk1"/>
            </a:fillRef>
            <a:effectRef idx="1">
              <a:schemeClr val="dk1"/>
            </a:effectRef>
            <a:fontRef idx="minor">
              <a:schemeClr val="dk1"/>
            </a:fontRef>
          </p:style>
          <p:txBody>
            <a:bodyPr rtlCol="0" anchor="ctr"/>
            <a:lstStyle/>
            <a:p>
              <a:r>
                <a:rPr lang="fr-BE" sz="1600">
                  <a:solidFill>
                    <a:schemeClr val="tx1">
                      <a:lumMod val="75000"/>
                    </a:schemeClr>
                  </a:solidFill>
                </a:rPr>
                <a:t>Service </a:t>
              </a:r>
            </a:p>
            <a:p>
              <a:r>
                <a:rPr lang="fr-BE" sz="1600">
                  <a:solidFill>
                    <a:schemeClr val="tx1">
                      <a:lumMod val="75000"/>
                    </a:schemeClr>
                  </a:solidFill>
                </a:rPr>
                <a:t>owners </a:t>
              </a:r>
            </a:p>
          </p:txBody>
        </p:sp>
        <p:graphicFrame>
          <p:nvGraphicFramePr>
            <p:cNvPr id="8" name="Diagram 7"/>
            <p:cNvGraphicFramePr/>
            <p:nvPr>
              <p:extLst>
                <p:ext uri="{D42A27DB-BD31-4B8C-83A1-F6EECF244321}">
                  <p14:modId xmlns:p14="http://schemas.microsoft.com/office/powerpoint/2010/main" val="1680691651"/>
                </p:ext>
              </p:extLst>
            </p:nvPr>
          </p:nvGraphicFramePr>
          <p:xfrm>
            <a:off x="1750124" y="99406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3" name="Tijdelijke aanduiding voor datum 2"/>
          <p:cNvSpPr>
            <a:spLocks noGrp="1"/>
          </p:cNvSpPr>
          <p:nvPr>
            <p:ph type="dt" sz="half" idx="10"/>
          </p:nvPr>
        </p:nvSpPr>
        <p:spPr/>
        <p:txBody>
          <a:bodyPr/>
          <a:lstStyle/>
          <a:p>
            <a:r>
              <a:rPr lang="nl-BE" smtClean="0"/>
              <a:t>23/10/2018</a:t>
            </a:r>
            <a:endParaRPr lang="fr-BE"/>
          </a:p>
        </p:txBody>
      </p:sp>
      <p:sp>
        <p:nvSpPr>
          <p:cNvPr id="4" name="Tijdelijke aanduiding voor dianummer 3"/>
          <p:cNvSpPr>
            <a:spLocks noGrp="1"/>
          </p:cNvSpPr>
          <p:nvPr>
            <p:ph type="sldNum" sz="quarter" idx="12"/>
          </p:nvPr>
        </p:nvSpPr>
        <p:spPr/>
        <p:txBody>
          <a:bodyPr/>
          <a:lstStyle/>
          <a:p>
            <a:fld id="{30A9230E-FFBB-4CCB-ABD7-198084EDE768}" type="slidenum">
              <a:rPr lang="fr-BE" smtClean="0"/>
              <a:t>58</a:t>
            </a:fld>
            <a:endParaRPr lang="fr-BE"/>
          </a:p>
        </p:txBody>
      </p:sp>
    </p:spTree>
    <p:extLst>
      <p:ext uri="{BB962C8B-B14F-4D97-AF65-F5344CB8AC3E}">
        <p14:creationId xmlns:p14="http://schemas.microsoft.com/office/powerpoint/2010/main" val="24698127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smtClean="0"/>
              <a:t>Operational</a:t>
            </a:r>
            <a:r>
              <a:rPr lang="fr-BE" dirty="0" smtClean="0"/>
              <a:t> excellence – souhait des parties prenantes</a:t>
            </a:r>
            <a:endParaRPr lang="fr-BE" dirty="0"/>
          </a:p>
        </p:txBody>
      </p:sp>
      <p:sp>
        <p:nvSpPr>
          <p:cNvPr id="3" name="Content Placeholder 2"/>
          <p:cNvSpPr>
            <a:spLocks noGrp="1"/>
          </p:cNvSpPr>
          <p:nvPr>
            <p:ph idx="1"/>
          </p:nvPr>
        </p:nvSpPr>
        <p:spPr/>
        <p:txBody>
          <a:bodyPr>
            <a:normAutofit fontScale="85000" lnSpcReduction="10000"/>
          </a:bodyPr>
          <a:lstStyle/>
          <a:p>
            <a:r>
              <a:rPr lang="fr-BE" smtClean="0"/>
              <a:t>utilisateurs finaux individuels &amp; petits établissements de soins sans connaissances informatiques</a:t>
            </a:r>
          </a:p>
          <a:p>
            <a:pPr lvl="1"/>
            <a:r>
              <a:rPr lang="fr-BE" smtClean="0"/>
              <a:t>applications destinées aux utilisateurs finaux performantes et disponibles</a:t>
            </a:r>
          </a:p>
          <a:p>
            <a:pPr lvl="1"/>
            <a:r>
              <a:rPr lang="fr-BE" smtClean="0"/>
              <a:t>prestation de services intégrée (un seul environnement, single sign on)</a:t>
            </a:r>
          </a:p>
          <a:p>
            <a:pPr lvl="1"/>
            <a:r>
              <a:rPr lang="fr-BE" smtClean="0"/>
              <a:t>répondant à leurs besoins</a:t>
            </a:r>
          </a:p>
          <a:p>
            <a:pPr lvl="1"/>
            <a:r>
              <a:rPr lang="fr-BE" smtClean="0"/>
              <a:t>business continuity</a:t>
            </a:r>
          </a:p>
          <a:p>
            <a:pPr lvl="1"/>
            <a:r>
              <a:rPr lang="fr-BE" smtClean="0"/>
              <a:t>appui et formation fonctionnels</a:t>
            </a:r>
          </a:p>
          <a:p>
            <a:pPr lvl="1"/>
            <a:r>
              <a:rPr lang="fr-BE" smtClean="0"/>
              <a:t>transparence en cas d’interventions et de problèmes</a:t>
            </a:r>
          </a:p>
          <a:p>
            <a:pPr lvl="1"/>
            <a:r>
              <a:rPr lang="fr-BE" smtClean="0"/>
              <a:t>un seul helpdesk fonctionnel</a:t>
            </a:r>
          </a:p>
          <a:p>
            <a:r>
              <a:rPr lang="fr-BE" smtClean="0"/>
              <a:t>établissements de soins de plus grande taille avec service informatique &amp; fournisseurs de logiciels</a:t>
            </a:r>
          </a:p>
          <a:p>
            <a:pPr lvl="1"/>
            <a:r>
              <a:rPr lang="fr-BE" smtClean="0"/>
              <a:t>environnements de test</a:t>
            </a:r>
          </a:p>
          <a:p>
            <a:pPr lvl="1"/>
            <a:r>
              <a:rPr lang="fr-BE" smtClean="0"/>
              <a:t>services web performants et disponibles</a:t>
            </a:r>
          </a:p>
          <a:p>
            <a:pPr lvl="1"/>
            <a:r>
              <a:rPr lang="fr-BE" smtClean="0"/>
              <a:t>business continuity</a:t>
            </a:r>
          </a:p>
          <a:p>
            <a:pPr lvl="1"/>
            <a:r>
              <a:rPr lang="fr-BE" smtClean="0"/>
              <a:t>appui et formation techniques</a:t>
            </a:r>
          </a:p>
          <a:p>
            <a:pPr lvl="1"/>
            <a:r>
              <a:rPr lang="fr-BE" smtClean="0"/>
              <a:t>transparence en cas d’interventions et de problèmes</a:t>
            </a:r>
          </a:p>
          <a:p>
            <a:pPr lvl="1"/>
            <a:r>
              <a:rPr lang="fr-BE" smtClean="0"/>
              <a:t>répartition précise des tâches entre les helpdesks</a:t>
            </a:r>
            <a:endParaRPr lang="fr-BE"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59</a:t>
            </a:fld>
            <a:endParaRPr lang="fr-BE"/>
          </a:p>
        </p:txBody>
      </p:sp>
    </p:spTree>
    <p:extLst>
      <p:ext uri="{BB962C8B-B14F-4D97-AF65-F5344CB8AC3E}">
        <p14:creationId xmlns:p14="http://schemas.microsoft.com/office/powerpoint/2010/main" val="368959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10 Missions</a:t>
            </a:r>
          </a:p>
        </p:txBody>
      </p:sp>
      <p:sp>
        <p:nvSpPr>
          <p:cNvPr id="15363" name="Rectangle 3"/>
          <p:cNvSpPr>
            <a:spLocks noGrp="1" noChangeArrowheads="1"/>
          </p:cNvSpPr>
          <p:nvPr>
            <p:ph idx="1"/>
          </p:nvPr>
        </p:nvSpPr>
        <p:spPr/>
        <p:txBody>
          <a:bodyPr>
            <a:normAutofit lnSpcReduction="10000"/>
          </a:bodyPr>
          <a:lstStyle/>
          <a:p>
            <a:r>
              <a:rPr lang="fr-BE"/>
              <a:t>Développer une vision et une stratégie en matière d'</a:t>
            </a:r>
            <a:r>
              <a:rPr lang="fr-BE">
                <a:solidFill>
                  <a:srgbClr val="087670"/>
                </a:solidFill>
                <a:sym typeface="Arial" charset="0"/>
              </a:rPr>
              <a:t>eHealth</a:t>
            </a:r>
            <a:r>
              <a:rPr lang="fr-BE"/>
              <a:t> </a:t>
            </a:r>
          </a:p>
          <a:p>
            <a:endParaRPr lang="nl-BE" altLang="en-US" dirty="0" smtClean="0">
              <a:sym typeface="Arial" charset="0"/>
            </a:endParaRPr>
          </a:p>
          <a:p>
            <a:r>
              <a:rPr lang="fr-BE"/>
              <a:t>Organiser la collaboration avec d’autres instances publiques chargées de la coordination de la prestation de services électronique </a:t>
            </a:r>
          </a:p>
          <a:p>
            <a:endParaRPr lang="nl-BE" altLang="en-US" dirty="0" smtClean="0">
              <a:sym typeface="Arial" charset="0"/>
            </a:endParaRPr>
          </a:p>
          <a:p>
            <a:r>
              <a:rPr lang="fr-BE"/>
              <a:t>Etre le moteur des changements nécessaires en vue de l'exécution de la vision et de la stratégie en matière d'</a:t>
            </a:r>
            <a:r>
              <a:rPr lang="fr-BE">
                <a:solidFill>
                  <a:srgbClr val="087670"/>
                </a:solidFill>
                <a:sym typeface="Arial" charset="0"/>
              </a:rPr>
              <a:t>eHealth</a:t>
            </a:r>
            <a:r>
              <a:rPr lang="fr-BE"/>
              <a:t>  </a:t>
            </a:r>
          </a:p>
          <a:p>
            <a:endParaRPr lang="nl-BE" altLang="en-US" dirty="0" smtClean="0">
              <a:sym typeface="Arial" charset="0"/>
            </a:endParaRPr>
          </a:p>
          <a:p>
            <a:r>
              <a:rPr lang="fr-BE"/>
              <a:t>Déterminer des normes, standards, spécifications fonctionnels et techniques ainsi qu'une architecture de base en matière de TIC  </a:t>
            </a:r>
          </a:p>
          <a:p>
            <a:endParaRPr lang="nl-BE" altLang="en-US" dirty="0" smtClean="0">
              <a:sym typeface="Arial" charset="0"/>
            </a:endParaRPr>
          </a:p>
          <a:p>
            <a:endParaRPr lang="nl-BE" altLang="en-US" dirty="0" smtClean="0">
              <a:sym typeface="Arial" charset="0"/>
            </a:endParaRPr>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6" name="Tijdelijke aanduiding voor dianummer 5"/>
          <p:cNvSpPr>
            <a:spLocks noGrp="1"/>
          </p:cNvSpPr>
          <p:nvPr>
            <p:ph type="sldNum" sz="quarter" idx="12"/>
          </p:nvPr>
        </p:nvSpPr>
        <p:spPr/>
        <p:txBody>
          <a:bodyPr/>
          <a:lstStyle/>
          <a:p>
            <a:fld id="{30A9230E-FFBB-4CCB-ABD7-198084EDE768}" type="slidenum">
              <a:rPr lang="fr-BE" smtClean="0"/>
              <a:t>6</a:t>
            </a:fld>
            <a:endParaRPr lang="fr-BE"/>
          </a:p>
        </p:txBody>
      </p:sp>
    </p:spTree>
    <p:extLst>
      <p:ext uri="{BB962C8B-B14F-4D97-AF65-F5344CB8AC3E}">
        <p14:creationId xmlns:p14="http://schemas.microsoft.com/office/powerpoint/2010/main" val="140090087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Operational</a:t>
            </a:r>
            <a:r>
              <a:rPr lang="fr-BE" dirty="0" smtClean="0"/>
              <a:t> excellence</a:t>
            </a:r>
            <a:br>
              <a:rPr lang="fr-BE" dirty="0" smtClean="0"/>
            </a:br>
            <a:r>
              <a:rPr lang="fr-BE" dirty="0" smtClean="0"/>
              <a:t>Architecture &amp; encadrement partenaires</a:t>
            </a:r>
            <a:endParaRPr lang="fr-BE" dirty="0"/>
          </a:p>
        </p:txBody>
      </p:sp>
      <p:sp>
        <p:nvSpPr>
          <p:cNvPr id="3" name="Content Placeholder 2"/>
          <p:cNvSpPr>
            <a:spLocks noGrp="1"/>
          </p:cNvSpPr>
          <p:nvPr>
            <p:ph idx="1"/>
          </p:nvPr>
        </p:nvSpPr>
        <p:spPr/>
        <p:txBody>
          <a:bodyPr>
            <a:normAutofit fontScale="85000" lnSpcReduction="20000"/>
          </a:bodyPr>
          <a:lstStyle/>
          <a:p>
            <a:r>
              <a:rPr lang="fr-BE" dirty="0" smtClean="0"/>
              <a:t>objectif: architecture qui tient compte des restrictions de contexte et qui soutient les souhaits des parties prenantes de manière optimale</a:t>
            </a:r>
          </a:p>
          <a:p>
            <a:r>
              <a:rPr lang="fr-BE" dirty="0" smtClean="0"/>
              <a:t>méthode: choix et mise en œuvre progressive</a:t>
            </a:r>
          </a:p>
          <a:p>
            <a:pPr lvl="1"/>
            <a:r>
              <a:rPr lang="fr-BE" dirty="0" smtClean="0"/>
              <a:t>maintien de la division actuelle en systèmes partiels ou davantage de consolidation?</a:t>
            </a:r>
          </a:p>
          <a:p>
            <a:pPr lvl="2"/>
            <a:r>
              <a:rPr lang="fr-BE" dirty="0" smtClean="0"/>
              <a:t>centres de données et infrastructure ICT</a:t>
            </a:r>
          </a:p>
          <a:p>
            <a:pPr lvl="2"/>
            <a:r>
              <a:rPr lang="fr-BE" dirty="0" smtClean="0"/>
              <a:t>sources authentiques auprès des autorités (</a:t>
            </a:r>
            <a:r>
              <a:rPr lang="fr-BE" dirty="0" err="1" smtClean="0"/>
              <a:t>CoBRHA</a:t>
            </a:r>
            <a:r>
              <a:rPr lang="fr-BE" dirty="0" smtClean="0"/>
              <a:t>, SAM, ...)</a:t>
            </a:r>
          </a:p>
          <a:p>
            <a:pPr lvl="2"/>
            <a:r>
              <a:rPr lang="fr-BE" dirty="0" smtClean="0"/>
              <a:t>auprès des partenaires</a:t>
            </a:r>
          </a:p>
          <a:p>
            <a:pPr lvl="1"/>
            <a:r>
              <a:rPr lang="fr-BE" dirty="0" smtClean="0"/>
              <a:t>cloud sécurisé pour les prestataires de soins et établissements de soins?</a:t>
            </a:r>
          </a:p>
          <a:p>
            <a:pPr lvl="1"/>
            <a:r>
              <a:rPr lang="fr-BE" dirty="0" smtClean="0"/>
              <a:t>clients légers vs clients lourds</a:t>
            </a:r>
          </a:p>
          <a:p>
            <a:pPr lvl="1"/>
            <a:r>
              <a:rPr lang="fr-BE" dirty="0" smtClean="0"/>
              <a:t>répartition des tâches - fournisseurs de logiciels</a:t>
            </a:r>
          </a:p>
          <a:p>
            <a:pPr lvl="1"/>
            <a:r>
              <a:rPr lang="fr-BE" dirty="0" smtClean="0"/>
              <a:t>mode d’encadrement des fournisseurs de logiciels</a:t>
            </a:r>
          </a:p>
          <a:p>
            <a:pPr lvl="2"/>
            <a:r>
              <a:rPr lang="fr-BE" dirty="0" smtClean="0"/>
              <a:t>marché libre et tests? cahier des charges?</a:t>
            </a:r>
          </a:p>
          <a:p>
            <a:pPr lvl="2"/>
            <a:r>
              <a:rPr lang="fr-BE" dirty="0" smtClean="0"/>
              <a:t>uniquement financement des utilisateurs finaux ou aussi financement direct des fournisseurs de logiciels?</a:t>
            </a:r>
          </a:p>
          <a:p>
            <a:pPr lvl="1"/>
            <a:r>
              <a:rPr lang="fr-BE" dirty="0" smtClean="0"/>
              <a:t>catalogue de composants ouverts, réutilisables?</a:t>
            </a:r>
          </a:p>
          <a:p>
            <a:r>
              <a:rPr lang="fr-BE" dirty="0" smtClean="0"/>
              <a:t>organisation</a:t>
            </a:r>
          </a:p>
          <a:p>
            <a:pPr lvl="1"/>
            <a:r>
              <a:rPr lang="fr-BE" dirty="0" smtClean="0"/>
              <a:t>chef de projet : Plate-forme </a:t>
            </a:r>
            <a:r>
              <a:rPr lang="fr-BE" dirty="0" err="1" smtClean="0"/>
              <a:t>eHealth</a:t>
            </a:r>
            <a:endParaRPr lang="fr-BE" dirty="0" smtClean="0"/>
          </a:p>
          <a:p>
            <a:pPr lvl="1"/>
            <a:r>
              <a:rPr lang="fr-BE" dirty="0" smtClean="0"/>
              <a:t>autres instances concernées: CIM, SPF SP, INAMI, CIN, </a:t>
            </a:r>
            <a:r>
              <a:rPr lang="fr-BE" dirty="0" err="1" smtClean="0"/>
              <a:t>Recip</a:t>
            </a:r>
            <a:r>
              <a:rPr lang="fr-BE" dirty="0" smtClean="0"/>
              <a:t>-e, </a:t>
            </a:r>
            <a:r>
              <a:rPr lang="fr-BE" dirty="0" err="1" smtClean="0"/>
              <a:t>coffres-forts</a:t>
            </a:r>
            <a:r>
              <a:rPr lang="fr-BE" dirty="0" smtClean="0"/>
              <a:t> santé, fournisseurs de logiciels</a:t>
            </a:r>
          </a:p>
          <a:p>
            <a:endParaRPr lang="fr-BE"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60</a:t>
            </a:fld>
            <a:endParaRPr lang="fr-BE"/>
          </a:p>
        </p:txBody>
      </p:sp>
    </p:spTree>
    <p:extLst>
      <p:ext uri="{BB962C8B-B14F-4D97-AF65-F5344CB8AC3E}">
        <p14:creationId xmlns:p14="http://schemas.microsoft.com/office/powerpoint/2010/main" val="37131020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Operational</a:t>
            </a:r>
            <a:r>
              <a:rPr lang="fr-BE" dirty="0" smtClean="0"/>
              <a:t> excellence</a:t>
            </a:r>
            <a:br>
              <a:rPr lang="fr-BE" dirty="0" smtClean="0"/>
            </a:br>
            <a:r>
              <a:rPr lang="fr-BE" dirty="0" err="1" smtClean="0"/>
              <a:t>SLA’s</a:t>
            </a:r>
            <a:r>
              <a:rPr lang="fr-BE" dirty="0" smtClean="0"/>
              <a:t> &amp; service management</a:t>
            </a:r>
            <a:endParaRPr lang="fr-BE" dirty="0"/>
          </a:p>
        </p:txBody>
      </p:sp>
      <p:sp>
        <p:nvSpPr>
          <p:cNvPr id="3" name="Content Placeholder 2"/>
          <p:cNvSpPr>
            <a:spLocks noGrp="1"/>
          </p:cNvSpPr>
          <p:nvPr>
            <p:ph idx="1"/>
          </p:nvPr>
        </p:nvSpPr>
        <p:spPr/>
        <p:txBody>
          <a:bodyPr>
            <a:normAutofit fontScale="85000" lnSpcReduction="20000"/>
          </a:bodyPr>
          <a:lstStyle/>
          <a:p>
            <a:r>
              <a:rPr lang="fr-BE" smtClean="0"/>
              <a:t>objectif: applications destinées aux utilisateurs finaux  et services web performants et disponibles </a:t>
            </a:r>
          </a:p>
          <a:p>
            <a:r>
              <a:rPr lang="fr-BE" smtClean="0"/>
              <a:t>méthode</a:t>
            </a:r>
          </a:p>
          <a:p>
            <a:pPr lvl="1"/>
            <a:r>
              <a:rPr lang="fr-BE" smtClean="0"/>
              <a:t>SLA</a:t>
            </a:r>
          </a:p>
          <a:p>
            <a:pPr lvl="2"/>
            <a:r>
              <a:rPr lang="fr-BE" smtClean="0"/>
              <a:t>relatifs à la disponibilité et à la performance</a:t>
            </a:r>
          </a:p>
          <a:p>
            <a:pPr lvl="2"/>
            <a:r>
              <a:rPr lang="fr-BE" smtClean="0"/>
              <a:t>difficulté: end-to-end</a:t>
            </a:r>
          </a:p>
          <a:p>
            <a:pPr lvl="1"/>
            <a:r>
              <a:rPr lang="fr-BE" smtClean="0"/>
              <a:t>supprimer les single points of failures (SPOF) dans tous les environnements (p.ex. troisième centre de données de secours pour Plate-forme eHealth)</a:t>
            </a:r>
          </a:p>
          <a:p>
            <a:pPr lvl="1"/>
            <a:r>
              <a:rPr lang="fr-BE" smtClean="0"/>
              <a:t>surveillance de bout en bout</a:t>
            </a:r>
          </a:p>
          <a:p>
            <a:pPr lvl="1"/>
            <a:r>
              <a:rPr lang="fr-BE" smtClean="0"/>
              <a:t>dashboard central &amp; supervision</a:t>
            </a:r>
          </a:p>
          <a:p>
            <a:pPr lvl="1"/>
            <a:r>
              <a:rPr lang="fr-BE" smtClean="0"/>
              <a:t>gestion des incidents</a:t>
            </a:r>
          </a:p>
          <a:p>
            <a:pPr lvl="1"/>
            <a:r>
              <a:rPr lang="fr-BE" smtClean="0"/>
              <a:t>gestion des problèmes</a:t>
            </a:r>
          </a:p>
          <a:p>
            <a:pPr lvl="1"/>
            <a:r>
              <a:rPr lang="fr-BE" smtClean="0"/>
              <a:t>planning de capacité</a:t>
            </a:r>
          </a:p>
          <a:p>
            <a:pPr lvl="1"/>
            <a:r>
              <a:rPr lang="fr-BE" smtClean="0"/>
              <a:t>calendrier des releases &amp; interventions accessibles au public</a:t>
            </a:r>
          </a:p>
          <a:p>
            <a:pPr lvl="1"/>
            <a:r>
              <a:rPr lang="fr-BE" smtClean="0"/>
              <a:t>importance de l’exhaustivité !</a:t>
            </a:r>
          </a:p>
          <a:p>
            <a:r>
              <a:rPr lang="fr-BE" smtClean="0"/>
              <a:t>organisation</a:t>
            </a:r>
          </a:p>
          <a:p>
            <a:pPr lvl="1"/>
            <a:r>
              <a:rPr lang="fr-BE" smtClean="0"/>
              <a:t>chef de projet : Plate-forme eHealth</a:t>
            </a:r>
          </a:p>
          <a:p>
            <a:pPr lvl="1"/>
            <a:r>
              <a:rPr lang="fr-BE" smtClean="0"/>
              <a:t>autres instances concernées: fournisseurs de logiciels, SPF SP, INAMI, Communautés &amp; Régions, CIN, Recip-e, coffres-forts de santé</a:t>
            </a:r>
          </a:p>
          <a:p>
            <a:endParaRPr lang="fr-BE"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61</a:t>
            </a:fld>
            <a:endParaRPr lang="fr-BE"/>
          </a:p>
        </p:txBody>
      </p:sp>
    </p:spTree>
    <p:extLst>
      <p:ext uri="{BB962C8B-B14F-4D97-AF65-F5344CB8AC3E}">
        <p14:creationId xmlns:p14="http://schemas.microsoft.com/office/powerpoint/2010/main" val="7544584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err="1" smtClean="0"/>
              <a:t>Operational</a:t>
            </a:r>
            <a:r>
              <a:rPr lang="fr-BE" dirty="0" smtClean="0"/>
              <a:t> excellence</a:t>
            </a:r>
            <a:br>
              <a:rPr lang="fr-BE" dirty="0" smtClean="0"/>
            </a:br>
            <a:r>
              <a:rPr lang="fr-BE" dirty="0" smtClean="0"/>
              <a:t>Documentation, helpdesk &amp; support</a:t>
            </a:r>
            <a:endParaRPr lang="fr-BE" dirty="0"/>
          </a:p>
        </p:txBody>
      </p:sp>
      <p:sp>
        <p:nvSpPr>
          <p:cNvPr id="3" name="Content Placeholder 2"/>
          <p:cNvSpPr>
            <a:spLocks noGrp="1"/>
          </p:cNvSpPr>
          <p:nvPr>
            <p:ph idx="1"/>
          </p:nvPr>
        </p:nvSpPr>
        <p:spPr/>
        <p:txBody>
          <a:bodyPr>
            <a:normAutofit fontScale="85000" lnSpcReduction="20000"/>
          </a:bodyPr>
          <a:lstStyle/>
          <a:p>
            <a:r>
              <a:rPr lang="fr-BE" smtClean="0"/>
              <a:t>objectif: documentation claire que l’on peut facilement retrouver pour les différentes parties prenantes et single point of contact en matière de helpdesk et support pour chaque partie prenante</a:t>
            </a:r>
          </a:p>
          <a:p>
            <a:r>
              <a:rPr lang="fr-BE" smtClean="0"/>
              <a:t>méthode</a:t>
            </a:r>
          </a:p>
          <a:p>
            <a:pPr lvl="1"/>
            <a:r>
              <a:rPr lang="fr-BE" smtClean="0"/>
              <a:t>distinction utilisateurs finaux d’une part et fournisseurs de logiciels / sections informatiques d’autre part</a:t>
            </a:r>
          </a:p>
          <a:p>
            <a:pPr lvl="1"/>
            <a:r>
              <a:rPr lang="fr-BE" smtClean="0"/>
              <a:t>documentation claire que l’on peut facilement retrouver</a:t>
            </a:r>
          </a:p>
          <a:p>
            <a:pPr lvl="2"/>
            <a:r>
              <a:rPr lang="fr-BE" smtClean="0"/>
              <a:t>fournie par le propriétaire de chaque service avec différents niveaux de détail</a:t>
            </a:r>
          </a:p>
          <a:p>
            <a:pPr lvl="2"/>
            <a:r>
              <a:rPr lang="fr-BE" smtClean="0"/>
              <a:t>sur la base d’un cadre notionnel commun</a:t>
            </a:r>
          </a:p>
          <a:p>
            <a:pPr lvl="2"/>
            <a:r>
              <a:rPr lang="fr-BE" smtClean="0"/>
              <a:t>disponible de manière intégrée sur le portail eSanté</a:t>
            </a:r>
          </a:p>
          <a:p>
            <a:pPr lvl="1"/>
            <a:r>
              <a:rPr lang="fr-BE" smtClean="0"/>
              <a:t>helpdesk &amp; support</a:t>
            </a:r>
          </a:p>
          <a:p>
            <a:pPr lvl="2"/>
            <a:r>
              <a:rPr lang="fr-BE" smtClean="0"/>
              <a:t>la maison de logiciels organise le helpdesk et le support pour les utilisateurs de la première ligne</a:t>
            </a:r>
          </a:p>
          <a:p>
            <a:pPr lvl="2"/>
            <a:r>
              <a:rPr lang="fr-BE" smtClean="0"/>
              <a:t>le propriétaire du service organise le helpdesk et le support pour les sources authentiques et les nouveaux services à valeur ajoutée</a:t>
            </a:r>
          </a:p>
          <a:p>
            <a:pPr lvl="2"/>
            <a:r>
              <a:rPr lang="fr-BE" smtClean="0"/>
              <a:t>le helpdesk et le support de la Plate-forme eHealth sont uniquement accessibles aux maisons de logiciels, aux sections informatiques et aux propriétaires de services à valeur ajoutée</a:t>
            </a:r>
          </a:p>
          <a:p>
            <a:r>
              <a:rPr lang="fr-BE" smtClean="0"/>
              <a:t>organisation</a:t>
            </a:r>
          </a:p>
          <a:p>
            <a:pPr lvl="1"/>
            <a:r>
              <a:rPr lang="fr-BE" smtClean="0"/>
              <a:t>chef de projet : Plate-forme eHealth</a:t>
            </a:r>
          </a:p>
          <a:p>
            <a:pPr lvl="1"/>
            <a:r>
              <a:rPr lang="fr-BE" smtClean="0"/>
              <a:t>autres instances concernées: fournisseurs de logiciels, SPF SP, INAMI, Communautés &amp; Régions, CIN, Recip-e </a:t>
            </a:r>
          </a:p>
          <a:p>
            <a:endParaRPr lang="fr-BE"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62</a:t>
            </a:fld>
            <a:endParaRPr lang="fr-BE"/>
          </a:p>
        </p:txBody>
      </p:sp>
    </p:spTree>
    <p:extLst>
      <p:ext uri="{BB962C8B-B14F-4D97-AF65-F5344CB8AC3E}">
        <p14:creationId xmlns:p14="http://schemas.microsoft.com/office/powerpoint/2010/main" val="9498714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smtClean="0"/>
              <a:t>Operational excellence</a:t>
            </a:r>
            <a:br>
              <a:rPr lang="fr-BE" smtClean="0"/>
            </a:br>
            <a:r>
              <a:rPr lang="fr-BE" smtClean="0"/>
              <a:t>Environnements de test</a:t>
            </a:r>
            <a:endParaRPr lang="fr-BE" dirty="0"/>
          </a:p>
        </p:txBody>
      </p:sp>
      <p:sp>
        <p:nvSpPr>
          <p:cNvPr id="3" name="Content Placeholder 2"/>
          <p:cNvSpPr>
            <a:spLocks noGrp="1"/>
          </p:cNvSpPr>
          <p:nvPr>
            <p:ph idx="1"/>
          </p:nvPr>
        </p:nvSpPr>
        <p:spPr/>
        <p:txBody>
          <a:bodyPr>
            <a:normAutofit fontScale="85000" lnSpcReduction="20000"/>
          </a:bodyPr>
          <a:lstStyle/>
          <a:p>
            <a:r>
              <a:rPr lang="fr-BE" smtClean="0"/>
              <a:t>objectif: pour les fournisseurs de logiciels, les sections informatiques des établissements de soins et les développeurs de services à valeur ajoutée, mise à la disposition d’environnements de test intégrés</a:t>
            </a:r>
          </a:p>
          <a:p>
            <a:r>
              <a:rPr lang="fr-BE" smtClean="0"/>
              <a:t>méthode</a:t>
            </a:r>
          </a:p>
          <a:p>
            <a:pPr lvl="1"/>
            <a:r>
              <a:rPr lang="fr-BE" smtClean="0"/>
              <a:t>mise à la disposition d’environnements de tests intégrés et leur documentation par</a:t>
            </a:r>
          </a:p>
          <a:p>
            <a:pPr lvl="2"/>
            <a:r>
              <a:rPr lang="fr-BE" smtClean="0"/>
              <a:t>la Plate-forme eHealth pour les services de base</a:t>
            </a:r>
          </a:p>
          <a:p>
            <a:pPr lvl="2"/>
            <a:r>
              <a:rPr lang="fr-BE" smtClean="0"/>
              <a:t>tout offreur de services utilisés au niveau externe (p.ex. SPF BOSA, registre national)</a:t>
            </a:r>
          </a:p>
          <a:p>
            <a:pPr lvl="2"/>
            <a:r>
              <a:rPr lang="fr-BE" smtClean="0"/>
              <a:t>tout offreur d’une source authentique pour la mise à la disposition de la source authentique</a:t>
            </a:r>
          </a:p>
          <a:p>
            <a:pPr lvl="1"/>
            <a:r>
              <a:rPr lang="fr-BE" smtClean="0"/>
              <a:t>mise à la disposition de sets de données de test coordonnés et leur documentation</a:t>
            </a:r>
          </a:p>
          <a:p>
            <a:pPr lvl="1"/>
            <a:r>
              <a:rPr lang="fr-BE" smtClean="0"/>
              <a:t>tests unitaires et tests de bout en bout</a:t>
            </a:r>
          </a:p>
          <a:p>
            <a:pPr lvl="1"/>
            <a:r>
              <a:rPr lang="fr-BE" smtClean="0"/>
              <a:t>minilabs pour le soutien par la communauté</a:t>
            </a:r>
          </a:p>
          <a:p>
            <a:r>
              <a:rPr lang="fr-BE" smtClean="0"/>
              <a:t>organisation</a:t>
            </a:r>
          </a:p>
          <a:p>
            <a:pPr lvl="1"/>
            <a:r>
              <a:rPr lang="fr-BE" smtClean="0"/>
              <a:t>chef de projet : Plate-forme eHealth</a:t>
            </a:r>
          </a:p>
          <a:p>
            <a:pPr lvl="1"/>
            <a:r>
              <a:rPr lang="fr-BE" smtClean="0"/>
              <a:t>autres institutions concernées: SPF SP, INAMI, SPF BOSA, Registre national, Régions &amp; Communautés, CIN, Recip-e, autres offreurs de sources authentiques</a:t>
            </a:r>
          </a:p>
          <a:p>
            <a:endParaRPr lang="fr-BE" dirty="0"/>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63</a:t>
            </a:fld>
            <a:endParaRPr lang="fr-BE"/>
          </a:p>
        </p:txBody>
      </p:sp>
    </p:spTree>
    <p:extLst>
      <p:ext uri="{BB962C8B-B14F-4D97-AF65-F5344CB8AC3E}">
        <p14:creationId xmlns:p14="http://schemas.microsoft.com/office/powerpoint/2010/main" val="35182603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736075" y="0"/>
            <a:ext cx="7676404" cy="6858000"/>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64</a:t>
            </a:fld>
            <a:endParaRPr lang="fr-BE"/>
          </a:p>
        </p:txBody>
      </p:sp>
    </p:spTree>
    <p:extLst>
      <p:ext uri="{BB962C8B-B14F-4D97-AF65-F5344CB8AC3E}">
        <p14:creationId xmlns:p14="http://schemas.microsoft.com/office/powerpoint/2010/main" val="1627947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44436" y="0"/>
            <a:ext cx="7863831" cy="6858001"/>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65</a:t>
            </a:fld>
            <a:endParaRPr lang="fr-BE"/>
          </a:p>
        </p:txBody>
      </p:sp>
    </p:spTree>
    <p:extLst>
      <p:ext uri="{BB962C8B-B14F-4D97-AF65-F5344CB8AC3E}">
        <p14:creationId xmlns:p14="http://schemas.microsoft.com/office/powerpoint/2010/main" val="37382141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61849" y="0"/>
            <a:ext cx="7837714" cy="6858000"/>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66</a:t>
            </a:fld>
            <a:endParaRPr lang="fr-BE"/>
          </a:p>
        </p:txBody>
      </p:sp>
    </p:spTree>
    <p:extLst>
      <p:ext uri="{BB962C8B-B14F-4D97-AF65-F5344CB8AC3E}">
        <p14:creationId xmlns:p14="http://schemas.microsoft.com/office/powerpoint/2010/main" val="8464612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Procédures de Business Continuity</a:t>
            </a:r>
          </a:p>
        </p:txBody>
      </p:sp>
      <p:sp>
        <p:nvSpPr>
          <p:cNvPr id="3" name="Content Placeholder 2"/>
          <p:cNvSpPr>
            <a:spLocks noGrp="1"/>
          </p:cNvSpPr>
          <p:nvPr>
            <p:ph idx="1"/>
          </p:nvPr>
        </p:nvSpPr>
        <p:spPr/>
        <p:txBody>
          <a:bodyPr>
            <a:normAutofit fontScale="92500" lnSpcReduction="20000"/>
          </a:bodyPr>
          <a:lstStyle/>
          <a:p>
            <a:r>
              <a:rPr lang="fr-BE" dirty="0"/>
              <a:t>objectif: procédures opérationnelles de business </a:t>
            </a:r>
            <a:r>
              <a:rPr lang="fr-BE" dirty="0" err="1"/>
              <a:t>continuity</a:t>
            </a:r>
            <a:r>
              <a:rPr lang="fr-BE" dirty="0"/>
              <a:t> (BCP) par type d’utilisateur final</a:t>
            </a:r>
          </a:p>
          <a:p>
            <a:pPr lvl="1"/>
            <a:r>
              <a:rPr lang="fr-BE" dirty="0"/>
              <a:t>pharmaciens</a:t>
            </a:r>
          </a:p>
          <a:p>
            <a:pPr lvl="1"/>
            <a:r>
              <a:rPr lang="fr-BE" dirty="0"/>
              <a:t>médecins (généralistes)</a:t>
            </a:r>
          </a:p>
          <a:p>
            <a:pPr lvl="1"/>
            <a:r>
              <a:rPr lang="fr-BE" dirty="0"/>
              <a:t>infirmiers à </a:t>
            </a:r>
            <a:r>
              <a:rPr lang="fr-BE" dirty="0" smtClean="0"/>
              <a:t>domicile</a:t>
            </a:r>
            <a:endParaRPr lang="fr-BE" dirty="0"/>
          </a:p>
          <a:p>
            <a:pPr lvl="1"/>
            <a:r>
              <a:rPr lang="fr-BE" dirty="0"/>
              <a:t>hôpitaux</a:t>
            </a:r>
          </a:p>
          <a:p>
            <a:r>
              <a:rPr lang="fr-BE" dirty="0"/>
              <a:t>méthode</a:t>
            </a:r>
          </a:p>
          <a:p>
            <a:pPr lvl="1"/>
            <a:r>
              <a:rPr lang="fr-BE" dirty="0"/>
              <a:t>les besoins fonctionnels auxquels il faut toujours satisfaire, sont fixés en concertation avec les représentants des utilisateurs finaux</a:t>
            </a:r>
          </a:p>
          <a:p>
            <a:pPr lvl="1"/>
            <a:r>
              <a:rPr lang="fr-BE" dirty="0"/>
              <a:t>suppression de l’ensemble des single points of </a:t>
            </a:r>
            <a:r>
              <a:rPr lang="fr-BE" dirty="0" err="1"/>
              <a:t>failure</a:t>
            </a:r>
            <a:r>
              <a:rPr lang="fr-BE" dirty="0"/>
              <a:t> (SPOF) dans tous les environnements (pour tout composant crucial, il existe une alternative dans un autre environnement)</a:t>
            </a:r>
          </a:p>
          <a:p>
            <a:pPr lvl="1"/>
            <a:r>
              <a:rPr lang="fr-BE" dirty="0"/>
              <a:t>plan de mise en œuvre avec itérations</a:t>
            </a:r>
          </a:p>
          <a:p>
            <a:pPr lvl="1"/>
            <a:r>
              <a:rPr lang="fr-BE" dirty="0"/>
              <a:t>communication via le site web </a:t>
            </a:r>
            <a:r>
              <a:rPr lang="fr-BE" dirty="0">
                <a:hlinkClick r:id="rId2"/>
              </a:rPr>
              <a:t>https://www.status.ehealth.fgov.be/</a:t>
            </a:r>
          </a:p>
          <a:p>
            <a:pPr lvl="1"/>
            <a:r>
              <a:rPr lang="fr-BE" dirty="0"/>
              <a:t>formation via </a:t>
            </a:r>
            <a:r>
              <a:rPr lang="fr-BE" dirty="0" err="1"/>
              <a:t>éénlijn</a:t>
            </a:r>
            <a:r>
              <a:rPr lang="fr-BE" dirty="0"/>
              <a:t>, e-Santé Wallonie, </a:t>
            </a:r>
            <a:r>
              <a:rPr lang="fr-BE" dirty="0" err="1"/>
              <a:t>eHealth</a:t>
            </a:r>
            <a:r>
              <a:rPr lang="fr-BE" dirty="0"/>
              <a:t> </a:t>
            </a:r>
            <a:r>
              <a:rPr lang="fr-BE" dirty="0" err="1"/>
              <a:t>Academy</a:t>
            </a:r>
            <a:r>
              <a:rPr lang="fr-BE" dirty="0"/>
              <a:t> </a:t>
            </a:r>
          </a:p>
          <a:p>
            <a:pPr lvl="1"/>
            <a:r>
              <a:rPr lang="fr-BE" dirty="0" err="1"/>
              <a:t>dashboard</a:t>
            </a:r>
            <a:r>
              <a:rPr lang="fr-BE" dirty="0"/>
              <a:t> intégré relatif au statut des services (disponibilité, performance)</a:t>
            </a:r>
          </a:p>
          <a:p>
            <a:pPr lvl="1"/>
            <a:r>
              <a:rPr lang="fr-BE" dirty="0"/>
              <a:t>mécanismes de feedback concernant l’utilisation effective du BCP</a:t>
            </a:r>
          </a:p>
        </p:txBody>
      </p:sp>
      <p:pic>
        <p:nvPicPr>
          <p:cNvPr id="6" name="Picture 5"/>
          <p:cNvPicPr>
            <a:picLocks noChangeAspect="1"/>
          </p:cNvPicPr>
          <p:nvPr/>
        </p:nvPicPr>
        <p:blipFill>
          <a:blip r:embed="rId3"/>
          <a:stretch>
            <a:fillRect/>
          </a:stretch>
        </p:blipFill>
        <p:spPr>
          <a:xfrm>
            <a:off x="251520" y="163848"/>
            <a:ext cx="581025" cy="581025"/>
          </a:xfrm>
          <a:prstGeom prst="rect">
            <a:avLst/>
          </a:prstGeom>
        </p:spPr>
      </p:pic>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67</a:t>
            </a:fld>
            <a:endParaRPr lang="fr-BE"/>
          </a:p>
        </p:txBody>
      </p:sp>
    </p:spTree>
    <p:extLst>
      <p:ext uri="{BB962C8B-B14F-4D97-AF65-F5344CB8AC3E}">
        <p14:creationId xmlns:p14="http://schemas.microsoft.com/office/powerpoint/2010/main" val="23821391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fr-BE" dirty="0"/>
              <a:t>Nouveau site </a:t>
            </a:r>
            <a:r>
              <a:rPr lang="fr-BE" dirty="0" smtClean="0"/>
              <a:t>web et compte twitter</a:t>
            </a:r>
            <a:endParaRPr lang="fr-BE" dirty="0"/>
          </a:p>
        </p:txBody>
      </p:sp>
      <p:sp>
        <p:nvSpPr>
          <p:cNvPr id="2312195" name="Rectangle 3"/>
          <p:cNvSpPr>
            <a:spLocks noGrp="1" noChangeArrowheads="1"/>
          </p:cNvSpPr>
          <p:nvPr>
            <p:ph type="body" idx="1"/>
          </p:nvPr>
        </p:nvSpPr>
        <p:spPr/>
        <p:txBody>
          <a:bodyPr>
            <a:normAutofit/>
          </a:bodyPr>
          <a:lstStyle/>
          <a:p>
            <a:r>
              <a:rPr lang="fr-BE" dirty="0" smtClean="0">
                <a:hlinkClick r:id="rId3"/>
              </a:rPr>
              <a:t>www.status.ehealth.fgov.be</a:t>
            </a:r>
          </a:p>
          <a:p>
            <a:endParaRPr lang="fr-BE" dirty="0">
              <a:hlinkClick r:id="rId3"/>
            </a:endParaRPr>
          </a:p>
          <a:p>
            <a:endParaRPr lang="fr-BE" dirty="0" smtClean="0">
              <a:hlinkClick r:id="rId3"/>
            </a:endParaRPr>
          </a:p>
          <a:p>
            <a:endParaRPr lang="fr-BE" dirty="0">
              <a:hlinkClick r:id="rId3"/>
            </a:endParaRPr>
          </a:p>
          <a:p>
            <a:endParaRPr lang="fr-BE" dirty="0" smtClean="0">
              <a:hlinkClick r:id="rId3"/>
            </a:endParaRPr>
          </a:p>
          <a:p>
            <a:endParaRPr lang="fr-BE" dirty="0">
              <a:hlinkClick r:id="rId3"/>
            </a:endParaRPr>
          </a:p>
          <a:p>
            <a:endParaRPr lang="fr-BE" dirty="0" smtClean="0">
              <a:hlinkClick r:id="rId3"/>
            </a:endParaRPr>
          </a:p>
          <a:p>
            <a:endParaRPr lang="fr-BE" dirty="0">
              <a:hlinkClick r:id="rId3"/>
            </a:endParaRPr>
          </a:p>
          <a:p>
            <a:endParaRPr lang="fr-BE" dirty="0" smtClean="0">
              <a:hlinkClick r:id="rId3"/>
            </a:endParaRPr>
          </a:p>
          <a:p>
            <a:endParaRPr lang="fr-BE" dirty="0">
              <a:hlinkClick r:id="rId3"/>
            </a:endParaRPr>
          </a:p>
          <a:p>
            <a:endParaRPr lang="fr-BE" dirty="0" smtClean="0">
              <a:hlinkClick r:id="rId3"/>
            </a:endParaRPr>
          </a:p>
          <a:p>
            <a:r>
              <a:rPr lang="fr-BE" dirty="0">
                <a:latin typeface="Calibri" panose="020F0502020204030204" pitchFamily="34" charset="0"/>
                <a:ea typeface="Calibri" panose="020F0502020204030204" pitchFamily="34" charset="0"/>
                <a:cs typeface="Times New Roman" panose="02020603050405020304" pitchFamily="18" charset="0"/>
              </a:rPr>
              <a:t>compte Twitter </a:t>
            </a:r>
            <a:r>
              <a:rPr lang="fr-BE" dirty="0">
                <a:latin typeface="Calibri" panose="020F0502020204030204" pitchFamily="34" charset="0"/>
                <a:ea typeface="Calibri" panose="020F0502020204030204" pitchFamily="34" charset="0"/>
                <a:cs typeface="Times New Roman" panose="02020603050405020304" pitchFamily="18" charset="0"/>
                <a:hlinkClick r:id="rId4"/>
              </a:rPr>
              <a:t>@</a:t>
            </a:r>
            <a:r>
              <a:rPr lang="fr-BE" dirty="0" err="1">
                <a:latin typeface="Calibri" panose="020F0502020204030204" pitchFamily="34" charset="0"/>
                <a:ea typeface="Calibri" panose="020F0502020204030204" pitchFamily="34" charset="0"/>
                <a:cs typeface="Times New Roman" panose="02020603050405020304" pitchFamily="18" charset="0"/>
                <a:hlinkClick r:id="rId4"/>
              </a:rPr>
              <a:t>ehealthplatform</a:t>
            </a:r>
            <a:endParaRPr lang="fr-BE" dirty="0">
              <a:latin typeface="Calibri" panose="020F0502020204030204" pitchFamily="34" charset="0"/>
              <a:ea typeface="Calibri" panose="020F0502020204030204" pitchFamily="34" charset="0"/>
              <a:cs typeface="Times New Roman" panose="02020603050405020304" pitchFamily="18" charset="0"/>
              <a:hlinkClick r:id="rId4"/>
            </a:endParaRPr>
          </a:p>
          <a:p>
            <a:pPr marL="0" indent="0">
              <a:buNone/>
            </a:pPr>
            <a:endParaRPr lang="fr-BE" dirty="0">
              <a:hlinkClick r:id="rId3"/>
            </a:endParaRPr>
          </a:p>
          <a:p>
            <a:endParaRPr lang="nl-BE" dirty="0"/>
          </a:p>
        </p:txBody>
      </p:sp>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68</a:t>
            </a:fld>
            <a:endParaRPr lang="fr-BE"/>
          </a:p>
        </p:txBody>
      </p:sp>
      <p:pic>
        <p:nvPicPr>
          <p:cNvPr id="6" name="Picture 5"/>
          <p:cNvPicPr>
            <a:picLocks noChangeAspect="1"/>
          </p:cNvPicPr>
          <p:nvPr/>
        </p:nvPicPr>
        <p:blipFill>
          <a:blip r:embed="rId5"/>
          <a:stretch>
            <a:fillRect/>
          </a:stretch>
        </p:blipFill>
        <p:spPr>
          <a:xfrm>
            <a:off x="800817" y="1543051"/>
            <a:ext cx="6209583" cy="4382656"/>
          </a:xfrm>
          <a:prstGeom prst="rect">
            <a:avLst/>
          </a:prstGeom>
        </p:spPr>
      </p:pic>
    </p:spTree>
    <p:extLst>
      <p:ext uri="{BB962C8B-B14F-4D97-AF65-F5344CB8AC3E}">
        <p14:creationId xmlns:p14="http://schemas.microsoft.com/office/powerpoint/2010/main" val="1059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BE" dirty="0" smtClean="0"/>
              <a:t>BCP </a:t>
            </a:r>
            <a:r>
              <a:rPr lang="nl-BE" dirty="0" err="1" smtClean="0"/>
              <a:t>pharmaciens</a:t>
            </a:r>
            <a:endParaRPr lang="fr-BE" dirty="0"/>
          </a:p>
        </p:txBody>
      </p:sp>
      <p:sp>
        <p:nvSpPr>
          <p:cNvPr id="3" name="Content Placeholder 2"/>
          <p:cNvSpPr>
            <a:spLocks noGrp="1"/>
          </p:cNvSpPr>
          <p:nvPr>
            <p:ph idx="1"/>
          </p:nvPr>
        </p:nvSpPr>
        <p:spPr/>
        <p:txBody>
          <a:bodyPr>
            <a:normAutofit lnSpcReduction="10000"/>
          </a:bodyPr>
          <a:lstStyle/>
          <a:p>
            <a:r>
              <a:rPr lang="nl-BE" dirty="0" err="1" smtClean="0"/>
              <a:t>thèmes</a:t>
            </a:r>
            <a:endParaRPr lang="fr-BE" dirty="0" smtClean="0"/>
          </a:p>
          <a:p>
            <a:pPr lvl="1"/>
            <a:r>
              <a:rPr lang="fr-BE" dirty="0" smtClean="0"/>
              <a:t>authentification lors de la connexion</a:t>
            </a:r>
          </a:p>
          <a:p>
            <a:pPr lvl="1"/>
            <a:r>
              <a:rPr lang="fr-BE" dirty="0" smtClean="0"/>
              <a:t>disposer d’une prescription</a:t>
            </a:r>
          </a:p>
          <a:p>
            <a:pPr lvl="1"/>
            <a:r>
              <a:rPr lang="fr-BE" dirty="0" smtClean="0"/>
              <a:t>consulter l’état d’assurabilité d’un patient</a:t>
            </a:r>
          </a:p>
          <a:p>
            <a:pPr lvl="1"/>
            <a:r>
              <a:rPr lang="fr-BE" dirty="0" smtClean="0"/>
              <a:t>consulter les accords du « chapitre IV »</a:t>
            </a:r>
          </a:p>
          <a:p>
            <a:pPr lvl="1"/>
            <a:r>
              <a:rPr lang="fr-BE" dirty="0" smtClean="0"/>
              <a:t>consulter et actualiser le Dossier Pharmaceutique Partagé (DPP)</a:t>
            </a:r>
          </a:p>
          <a:p>
            <a:pPr lvl="1"/>
            <a:r>
              <a:rPr lang="fr-BE" dirty="0" smtClean="0"/>
              <a:t>archiver les prescriptions électroniques exécutées (RAOTD)</a:t>
            </a:r>
          </a:p>
          <a:p>
            <a:endParaRPr lang="nl-BE" dirty="0" smtClean="0"/>
          </a:p>
          <a:p>
            <a:r>
              <a:rPr lang="nl-BE" dirty="0" err="1" smtClean="0"/>
              <a:t>opérationnel</a:t>
            </a:r>
            <a:endParaRPr lang="nl-BE" dirty="0" smtClean="0"/>
          </a:p>
          <a:p>
            <a:endParaRPr lang="nl-BE" dirty="0"/>
          </a:p>
          <a:p>
            <a:r>
              <a:rPr lang="nl-BE" dirty="0" smtClean="0"/>
              <a:t>plus </a:t>
            </a:r>
            <a:r>
              <a:rPr lang="nl-BE" dirty="0" err="1" smtClean="0"/>
              <a:t>d’informations</a:t>
            </a:r>
            <a:endParaRPr lang="nl-BE" dirty="0"/>
          </a:p>
          <a:p>
            <a:pPr marL="457200" lvl="1" indent="0">
              <a:buNone/>
            </a:pPr>
            <a:r>
              <a:rPr lang="fr-BE" dirty="0" smtClean="0">
                <a:hlinkClick r:id="rId2"/>
              </a:rPr>
              <a:t>https</a:t>
            </a:r>
            <a:r>
              <a:rPr lang="fr-BE" dirty="0">
                <a:hlinkClick r:id="rId2"/>
              </a:rPr>
              <a:t>://www.status.ehealth.fgov.be/fr/pharmaciens/business-continuity</a:t>
            </a:r>
            <a:r>
              <a:rPr lang="fr-BE" dirty="0" smtClean="0">
                <a:hlinkClick r:id="rId2"/>
              </a:rPr>
              <a:t>/</a:t>
            </a:r>
            <a:r>
              <a:rPr lang="fr-BE" dirty="0" smtClean="0"/>
              <a:t> </a:t>
            </a:r>
            <a:endParaRPr lang="fr-BE" dirty="0"/>
          </a:p>
        </p:txBody>
      </p:sp>
      <p:sp>
        <p:nvSpPr>
          <p:cNvPr id="4" name="Date Placeholder 3"/>
          <p:cNvSpPr>
            <a:spLocks noGrp="1"/>
          </p:cNvSpPr>
          <p:nvPr>
            <p:ph type="dt" sz="half" idx="10"/>
          </p:nvPr>
        </p:nvSpPr>
        <p:spPr/>
        <p:txBody>
          <a:bodyPr/>
          <a:lstStyle/>
          <a:p>
            <a:r>
              <a:rPr lang="nl-BE" smtClean="0"/>
              <a:t>23/10/2018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pPr/>
              <a:t>69</a:t>
            </a:fld>
            <a:endParaRPr lang="fr-BE"/>
          </a:p>
        </p:txBody>
      </p:sp>
    </p:spTree>
    <p:extLst>
      <p:ext uri="{BB962C8B-B14F-4D97-AF65-F5344CB8AC3E}">
        <p14:creationId xmlns:p14="http://schemas.microsoft.com/office/powerpoint/2010/main" val="270336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10 Missions</a:t>
            </a:r>
          </a:p>
        </p:txBody>
      </p:sp>
      <p:sp>
        <p:nvSpPr>
          <p:cNvPr id="94211" name="Rectangle 3"/>
          <p:cNvSpPr>
            <a:spLocks noGrp="1" noChangeArrowheads="1"/>
          </p:cNvSpPr>
          <p:nvPr>
            <p:ph idx="1"/>
          </p:nvPr>
        </p:nvSpPr>
        <p:spPr/>
        <p:txBody>
          <a:bodyPr/>
          <a:lstStyle/>
          <a:p>
            <a:r>
              <a:rPr lang="fr-BE" dirty="0"/>
              <a:t>Enregistrer des logiciels de gestion des dossiers de patients </a:t>
            </a:r>
            <a:r>
              <a:rPr lang="fr-BE" dirty="0" smtClean="0"/>
              <a:t>informatisés  </a:t>
            </a:r>
            <a:endParaRPr lang="fr-BE" dirty="0"/>
          </a:p>
          <a:p>
            <a:endParaRPr lang="nl-BE" altLang="en-US" dirty="0" smtClean="0">
              <a:sym typeface="Arial" charset="0"/>
            </a:endParaRPr>
          </a:p>
          <a:p>
            <a:r>
              <a:rPr lang="fr-BE" dirty="0"/>
              <a:t>Concevoir, élaborer et gérer une </a:t>
            </a:r>
            <a:r>
              <a:rPr lang="fr-BE" dirty="0" err="1"/>
              <a:t>plate-forme</a:t>
            </a:r>
            <a:r>
              <a:rPr lang="fr-BE" dirty="0"/>
              <a:t> de collaboration pour l'échange électronique de données sécurisé ainsi que les services de base y afférents </a:t>
            </a:r>
          </a:p>
          <a:p>
            <a:endParaRPr lang="nl-BE" altLang="en-US" dirty="0" smtClean="0">
              <a:sym typeface="Arial" charset="0"/>
            </a:endParaRPr>
          </a:p>
          <a:p>
            <a:r>
              <a:rPr lang="fr-BE" dirty="0"/>
              <a:t>S'accorder sur une répartition des tâches et sur les normes de qualité et contrôler le respect de ces normes de qualité</a:t>
            </a:r>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6" name="Tijdelijke aanduiding voor dianummer 5"/>
          <p:cNvSpPr>
            <a:spLocks noGrp="1"/>
          </p:cNvSpPr>
          <p:nvPr>
            <p:ph type="sldNum" sz="quarter" idx="12"/>
          </p:nvPr>
        </p:nvSpPr>
        <p:spPr/>
        <p:txBody>
          <a:bodyPr/>
          <a:lstStyle/>
          <a:p>
            <a:fld id="{30A9230E-FFBB-4CCB-ABD7-198084EDE768}" type="slidenum">
              <a:rPr lang="fr-BE" smtClean="0"/>
              <a:t>7</a:t>
            </a:fld>
            <a:endParaRPr lang="fr-BE"/>
          </a:p>
        </p:txBody>
      </p:sp>
    </p:spTree>
    <p:extLst>
      <p:ext uri="{BB962C8B-B14F-4D97-AF65-F5344CB8AC3E}">
        <p14:creationId xmlns:p14="http://schemas.microsoft.com/office/powerpoint/2010/main" val="1300745256"/>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BCP médecins généralistes</a:t>
            </a:r>
            <a:endParaRPr lang="fr-BE" dirty="0"/>
          </a:p>
        </p:txBody>
      </p:sp>
      <p:sp>
        <p:nvSpPr>
          <p:cNvPr id="3" name="Content Placeholder 2"/>
          <p:cNvSpPr>
            <a:spLocks noGrp="1"/>
          </p:cNvSpPr>
          <p:nvPr>
            <p:ph idx="1"/>
          </p:nvPr>
        </p:nvSpPr>
        <p:spPr/>
        <p:txBody>
          <a:bodyPr>
            <a:normAutofit fontScale="92500" lnSpcReduction="20000"/>
          </a:bodyPr>
          <a:lstStyle/>
          <a:p>
            <a:r>
              <a:rPr lang="fr-BE" dirty="0" smtClean="0"/>
              <a:t>thèmes</a:t>
            </a:r>
          </a:p>
          <a:p>
            <a:pPr lvl="1"/>
            <a:r>
              <a:rPr lang="fr-BE" dirty="0" smtClean="0"/>
              <a:t>authentification lors de la connexion</a:t>
            </a:r>
          </a:p>
          <a:p>
            <a:pPr lvl="1"/>
            <a:r>
              <a:rPr lang="fr-BE" dirty="0" smtClean="0"/>
              <a:t>consulter des documents électroniques disponibles via le système hub-</a:t>
            </a:r>
            <a:r>
              <a:rPr lang="fr-BE" dirty="0" err="1" smtClean="0"/>
              <a:t>metahub</a:t>
            </a:r>
            <a:r>
              <a:rPr lang="fr-BE" dirty="0" smtClean="0"/>
              <a:t> (documents dans les hôpitaux, les laboratoires, les centres d’imagerie médicale, …)</a:t>
            </a:r>
          </a:p>
          <a:p>
            <a:pPr lvl="1"/>
            <a:r>
              <a:rPr lang="fr-BE" dirty="0" smtClean="0"/>
              <a:t>consulter le statut vaccinal d’un patient</a:t>
            </a:r>
          </a:p>
          <a:p>
            <a:pPr lvl="1"/>
            <a:r>
              <a:rPr lang="fr-BE" dirty="0" smtClean="0"/>
              <a:t>consulter le </a:t>
            </a:r>
            <a:r>
              <a:rPr lang="fr-BE" dirty="0" err="1" smtClean="0"/>
              <a:t>SumEHR</a:t>
            </a:r>
            <a:r>
              <a:rPr lang="fr-BE" dirty="0" smtClean="0"/>
              <a:t> d’un patient</a:t>
            </a:r>
          </a:p>
          <a:p>
            <a:pPr lvl="1"/>
            <a:r>
              <a:rPr lang="fr-BE" dirty="0" smtClean="0"/>
              <a:t>créer une prescription</a:t>
            </a:r>
          </a:p>
          <a:p>
            <a:pPr lvl="1"/>
            <a:r>
              <a:rPr lang="fr-BE" dirty="0" smtClean="0"/>
              <a:t>consulter l’état d’assurabilité d’un patient</a:t>
            </a:r>
          </a:p>
          <a:p>
            <a:pPr lvl="1"/>
            <a:r>
              <a:rPr lang="fr-BE" dirty="0" smtClean="0"/>
              <a:t>transfert électronique à la mutualité de l’attestation de soins donnés au patient (</a:t>
            </a:r>
            <a:r>
              <a:rPr lang="fr-BE" dirty="0" err="1" smtClean="0"/>
              <a:t>eAttest</a:t>
            </a:r>
            <a:r>
              <a:rPr lang="fr-BE" dirty="0" smtClean="0"/>
              <a:t>)</a:t>
            </a:r>
          </a:p>
          <a:p>
            <a:pPr lvl="1"/>
            <a:r>
              <a:rPr lang="fr-BE" dirty="0" smtClean="0"/>
              <a:t>facturation électronique à la mutualité pour un patient qui bénéfice du système du tiers payant (</a:t>
            </a:r>
            <a:r>
              <a:rPr lang="fr-BE" dirty="0" err="1" smtClean="0"/>
              <a:t>eFact</a:t>
            </a:r>
            <a:r>
              <a:rPr lang="fr-BE" dirty="0" smtClean="0"/>
              <a:t>)</a:t>
            </a:r>
          </a:p>
          <a:p>
            <a:r>
              <a:rPr lang="nl-BE" dirty="0" smtClean="0"/>
              <a:t>en </a:t>
            </a:r>
            <a:r>
              <a:rPr lang="nl-BE" dirty="0" err="1" smtClean="0"/>
              <a:t>développement</a:t>
            </a:r>
            <a:r>
              <a:rPr lang="nl-BE" dirty="0" smtClean="0"/>
              <a:t> </a:t>
            </a:r>
            <a:r>
              <a:rPr lang="nl-BE" dirty="0" err="1" smtClean="0"/>
              <a:t>selon</a:t>
            </a:r>
            <a:r>
              <a:rPr lang="nl-BE" dirty="0" smtClean="0"/>
              <a:t> planning </a:t>
            </a:r>
            <a:r>
              <a:rPr lang="nl-BE" dirty="0" err="1" smtClean="0"/>
              <a:t>convenu</a:t>
            </a:r>
            <a:r>
              <a:rPr lang="nl-BE" dirty="0" smtClean="0"/>
              <a:t> </a:t>
            </a:r>
            <a:r>
              <a:rPr lang="nl-BE" dirty="0" err="1" smtClean="0"/>
              <a:t>avec</a:t>
            </a:r>
            <a:r>
              <a:rPr lang="nl-BE" dirty="0" smtClean="0"/>
              <a:t> les </a:t>
            </a:r>
            <a:r>
              <a:rPr lang="nl-BE" dirty="0" err="1" smtClean="0"/>
              <a:t>partenaires</a:t>
            </a:r>
            <a:endParaRPr lang="nl-BE" dirty="0" smtClean="0"/>
          </a:p>
          <a:p>
            <a:r>
              <a:rPr lang="nl-BE" dirty="0" smtClean="0"/>
              <a:t>plus </a:t>
            </a:r>
            <a:r>
              <a:rPr lang="nl-BE" dirty="0" err="1" smtClean="0"/>
              <a:t>d’informations</a:t>
            </a:r>
            <a:endParaRPr lang="nl-BE" dirty="0"/>
          </a:p>
          <a:p>
            <a:pPr marL="457200" lvl="1" indent="0">
              <a:buNone/>
            </a:pPr>
            <a:r>
              <a:rPr lang="nl-BE" dirty="0" smtClean="0">
                <a:hlinkClick r:id="rId2"/>
              </a:rPr>
              <a:t>https</a:t>
            </a:r>
            <a:r>
              <a:rPr lang="nl-BE" dirty="0">
                <a:hlinkClick r:id="rId2"/>
              </a:rPr>
              <a:t>://www.status.ehealth.fgov.be/fr/medecins-generalistes/business-continuity</a:t>
            </a:r>
            <a:r>
              <a:rPr lang="nl-BE" dirty="0" smtClean="0">
                <a:hlinkClick r:id="rId2"/>
              </a:rPr>
              <a:t>/</a:t>
            </a:r>
            <a:r>
              <a:rPr lang="nl-BE" dirty="0" smtClean="0"/>
              <a:t> </a:t>
            </a:r>
            <a:endParaRPr lang="nl-BE" dirty="0"/>
          </a:p>
          <a:p>
            <a:pPr lvl="1"/>
            <a:endParaRPr lang="fr-BE" dirty="0"/>
          </a:p>
        </p:txBody>
      </p:sp>
      <p:sp>
        <p:nvSpPr>
          <p:cNvPr id="4" name="Date Placeholder 3"/>
          <p:cNvSpPr>
            <a:spLocks noGrp="1"/>
          </p:cNvSpPr>
          <p:nvPr>
            <p:ph type="dt" sz="half" idx="10"/>
          </p:nvPr>
        </p:nvSpPr>
        <p:spPr/>
        <p:txBody>
          <a:bodyPr/>
          <a:lstStyle/>
          <a:p>
            <a:r>
              <a:rPr lang="nl-BE" smtClean="0"/>
              <a:t>23/10/2018</a:t>
            </a:r>
            <a:endParaRPr lang="fr-BE"/>
          </a:p>
        </p:txBody>
      </p:sp>
      <p:sp>
        <p:nvSpPr>
          <p:cNvPr id="5" name="Slide Number Placeholder 4"/>
          <p:cNvSpPr>
            <a:spLocks noGrp="1"/>
          </p:cNvSpPr>
          <p:nvPr>
            <p:ph type="sldNum" sz="quarter" idx="12"/>
          </p:nvPr>
        </p:nvSpPr>
        <p:spPr/>
        <p:txBody>
          <a:bodyPr/>
          <a:lstStyle/>
          <a:p>
            <a:fld id="{30A9230E-FFBB-4CCB-ABD7-198084EDE768}" type="slidenum">
              <a:rPr lang="fr-BE" smtClean="0"/>
              <a:pPr/>
              <a:t>70</a:t>
            </a:fld>
            <a:endParaRPr lang="fr-BE"/>
          </a:p>
        </p:txBody>
      </p:sp>
    </p:spTree>
    <p:extLst>
      <p:ext uri="{BB962C8B-B14F-4D97-AF65-F5344CB8AC3E}">
        <p14:creationId xmlns:p14="http://schemas.microsoft.com/office/powerpoint/2010/main" val="11725812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774643" y="2128096"/>
            <a:ext cx="7772400" cy="1362075"/>
          </a:xfrm>
        </p:spPr>
        <p:txBody>
          <a:bodyPr>
            <a:normAutofit/>
          </a:bodyPr>
          <a:lstStyle/>
          <a:p>
            <a:r>
              <a:rPr lang="fr-BE">
                <a:solidFill>
                  <a:srgbClr val="C00000"/>
                </a:solidFill>
              </a:rPr>
              <a:t>MERCI ! </a:t>
            </a:r>
            <a:br>
              <a:rPr lang="fr-BE">
                <a:solidFill>
                  <a:srgbClr val="C00000"/>
                </a:solidFill>
              </a:rPr>
            </a:br>
            <a:r>
              <a:rPr lang="fr-BE">
                <a:solidFill>
                  <a:srgbClr val="C00000"/>
                </a:solidFill>
              </a:rPr>
              <a:t>Des questions ?</a:t>
            </a:r>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dirty="0"/>
          </a:p>
        </p:txBody>
      </p:sp>
      <p:grpSp>
        <p:nvGrpSpPr>
          <p:cNvPr id="10" name="Group 11"/>
          <p:cNvGrpSpPr>
            <a:grpSpLocks/>
          </p:cNvGrpSpPr>
          <p:nvPr/>
        </p:nvGrpSpPr>
        <p:grpSpPr bwMode="auto">
          <a:xfrm>
            <a:off x="4279900" y="3619500"/>
            <a:ext cx="4268788" cy="2800350"/>
            <a:chOff x="4406900" y="2676525"/>
            <a:chExt cx="4268788" cy="2801603"/>
          </a:xfrm>
        </p:grpSpPr>
        <p:pic>
          <p:nvPicPr>
            <p:cNvPr id="1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sz="1600">
                  <a:cs typeface="Arial" pitchFamily="34" charset="0"/>
                </a:rPr>
                <a:t>frank.robben@ehealth.fgov.be </a:t>
              </a:r>
            </a:p>
            <a:p>
              <a:pPr>
                <a:defRPr/>
              </a:pPr>
              <a:endParaRPr lang="fr-BE" altLang="en-US" sz="1600" dirty="0" smtClean="0">
                <a:cs typeface="Arial" pitchFamily="34" charset="0"/>
                <a:sym typeface="Arial" pitchFamily="34" charset="0"/>
              </a:endParaRPr>
            </a:p>
            <a:p>
              <a:pPr>
                <a:defRPr/>
              </a:pPr>
              <a:r>
                <a:rPr lang="fr-BE" sz="160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sz="1600">
                  <a:cs typeface="Arial" pitchFamily="34" charset="0"/>
                  <a:sym typeface="Arial" pitchFamily="34" charset="0"/>
                </a:rPr>
                <a:t>https://www.ehealth.fgov.be</a:t>
              </a:r>
            </a:p>
            <a:p>
              <a:pPr>
                <a:defRPr/>
              </a:pPr>
              <a:r>
                <a:rPr lang="fr-BE" sz="1600">
                  <a:cs typeface="Arial" pitchFamily="34" charset="0"/>
                  <a:sym typeface="Arial" pitchFamily="34" charset="0"/>
                </a:rPr>
                <a:t>https://www.ksz.fgov.be</a:t>
              </a:r>
            </a:p>
            <a:p>
              <a:pPr>
                <a:defRPr/>
              </a:pPr>
              <a:r>
                <a:rPr lang="fr-BE" sz="1600">
                  <a:cs typeface="Arial" pitchFamily="34" charset="0"/>
                  <a:sym typeface="Arial" pitchFamily="34" charset="0"/>
                </a:rPr>
                <a:t>https://www.frankrobben.be</a:t>
              </a:r>
            </a:p>
          </p:txBody>
        </p:sp>
      </p:gr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789" r="83862" b="92911"/>
          <a:stretch/>
        </p:blipFill>
        <p:spPr>
          <a:xfrm>
            <a:off x="7308304" y="6381328"/>
            <a:ext cx="1475656" cy="432048"/>
          </a:xfrm>
          <a:prstGeom prst="rect">
            <a:avLst/>
          </a:prstGeom>
        </p:spPr>
      </p:pic>
      <p:sp>
        <p:nvSpPr>
          <p:cNvPr id="2" name="Tijdelijke aanduiding voor datum 1"/>
          <p:cNvSpPr>
            <a:spLocks noGrp="1"/>
          </p:cNvSpPr>
          <p:nvPr>
            <p:ph type="dt" sz="half" idx="10"/>
          </p:nvPr>
        </p:nvSpPr>
        <p:spPr/>
        <p:txBody>
          <a:bodyPr/>
          <a:lstStyle/>
          <a:p>
            <a:r>
              <a:rPr lang="nl-BE" smtClean="0"/>
              <a:t>23/10/2018</a:t>
            </a:r>
            <a:endParaRPr lang="fr-BE"/>
          </a:p>
        </p:txBody>
      </p:sp>
      <p:sp>
        <p:nvSpPr>
          <p:cNvPr id="3" name="Tijdelijke aanduiding voor dianummer 2"/>
          <p:cNvSpPr>
            <a:spLocks noGrp="1"/>
          </p:cNvSpPr>
          <p:nvPr>
            <p:ph type="sldNum" sz="quarter" idx="12"/>
          </p:nvPr>
        </p:nvSpPr>
        <p:spPr/>
        <p:txBody>
          <a:bodyPr/>
          <a:lstStyle/>
          <a:p>
            <a:fld id="{30A9230E-FFBB-4CCB-ABD7-198084EDE768}" type="slidenum">
              <a:rPr lang="fr-BE" smtClean="0"/>
              <a:t>71</a:t>
            </a:fld>
            <a:endParaRPr lang="fr-BE"/>
          </a:p>
        </p:txBody>
      </p:sp>
    </p:spTree>
    <p:extLst>
      <p:ext uri="{BB962C8B-B14F-4D97-AF65-F5344CB8AC3E}">
        <p14:creationId xmlns:p14="http://schemas.microsoft.com/office/powerpoint/2010/main" val="2710060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a:t>10 Missions</a:t>
            </a:r>
          </a:p>
        </p:txBody>
      </p:sp>
      <p:sp>
        <p:nvSpPr>
          <p:cNvPr id="3" name="Tijdelijke aanduiding voor inhoud 2"/>
          <p:cNvSpPr>
            <a:spLocks noGrp="1"/>
          </p:cNvSpPr>
          <p:nvPr>
            <p:ph idx="1"/>
          </p:nvPr>
        </p:nvSpPr>
        <p:spPr/>
        <p:txBody>
          <a:bodyPr>
            <a:normAutofit/>
          </a:bodyPr>
          <a:lstStyle/>
          <a:p>
            <a:r>
              <a:rPr lang="fr-BE" dirty="0"/>
              <a:t>Intervenir comme tierce partie de confiance indépendante (TTP) pour le codage et l'anonymisation de données à caractère personnel relatives à la santé pour certaines instances énumérées dans la loi, à l'appui de la recherche scientifique et de la politique </a:t>
            </a:r>
          </a:p>
          <a:p>
            <a:endParaRPr lang="nl-BE" altLang="en-US" dirty="0" smtClean="0">
              <a:sym typeface="Arial" charset="0"/>
            </a:endParaRPr>
          </a:p>
          <a:p>
            <a:r>
              <a:rPr lang="fr-BE" dirty="0"/>
              <a:t>Promouvoir et coordonner la réalisation de programmes et de projets </a:t>
            </a:r>
          </a:p>
          <a:p>
            <a:endParaRPr lang="nl-BE" altLang="en-US" dirty="0" smtClean="0">
              <a:sym typeface="Arial" charset="0"/>
            </a:endParaRPr>
          </a:p>
          <a:p>
            <a:r>
              <a:rPr lang="fr-BE" dirty="0"/>
              <a:t>Gérer et coordonner les aspects TIC de l'échange de données dans le cadre des dossiers de patients </a:t>
            </a:r>
            <a:r>
              <a:rPr lang="fr-BE" dirty="0" smtClean="0"/>
              <a:t>informatisés </a:t>
            </a:r>
            <a:r>
              <a:rPr lang="fr-BE" dirty="0"/>
              <a:t>et des prescriptions médicales électroniques</a:t>
            </a:r>
          </a:p>
        </p:txBody>
      </p:sp>
      <p:sp>
        <p:nvSpPr>
          <p:cNvPr id="5" name="Tijdelijke aanduiding voor datum 4"/>
          <p:cNvSpPr>
            <a:spLocks noGrp="1"/>
          </p:cNvSpPr>
          <p:nvPr>
            <p:ph type="dt" sz="half" idx="10"/>
          </p:nvPr>
        </p:nvSpPr>
        <p:spPr/>
        <p:txBody>
          <a:bodyPr/>
          <a:lstStyle/>
          <a:p>
            <a:r>
              <a:rPr lang="nl-BE" smtClean="0"/>
              <a:t>23/10/2018</a:t>
            </a:r>
            <a:endParaRPr lang="fr-BE"/>
          </a:p>
        </p:txBody>
      </p:sp>
      <p:sp>
        <p:nvSpPr>
          <p:cNvPr id="7" name="Tijdelijke aanduiding voor dianummer 6"/>
          <p:cNvSpPr>
            <a:spLocks noGrp="1"/>
          </p:cNvSpPr>
          <p:nvPr>
            <p:ph type="sldNum" sz="quarter" idx="12"/>
          </p:nvPr>
        </p:nvSpPr>
        <p:spPr/>
        <p:txBody>
          <a:bodyPr/>
          <a:lstStyle/>
          <a:p>
            <a:fld id="{30A9230E-FFBB-4CCB-ABD7-198084EDE768}" type="slidenum">
              <a:rPr lang="fr-BE" smtClean="0"/>
              <a:t>8</a:t>
            </a:fld>
            <a:endParaRPr lang="fr-BE"/>
          </a:p>
        </p:txBody>
      </p:sp>
    </p:spTree>
    <p:extLst>
      <p:ext uri="{BB962C8B-B14F-4D97-AF65-F5344CB8AC3E}">
        <p14:creationId xmlns:p14="http://schemas.microsoft.com/office/powerpoint/2010/main" val="4043804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Aperçu des services de base de la Plate-forme </a:t>
            </a:r>
            <a:r>
              <a:rPr lang="fr-BE">
                <a:solidFill>
                  <a:srgbClr val="087670"/>
                </a:solidFill>
              </a:rPr>
              <a:t>eHealth</a:t>
            </a:r>
          </a:p>
        </p:txBody>
      </p:sp>
      <p:sp>
        <p:nvSpPr>
          <p:cNvPr id="3" name="Content Placeholder 2"/>
          <p:cNvSpPr>
            <a:spLocks noGrp="1"/>
          </p:cNvSpPr>
          <p:nvPr>
            <p:ph idx="1"/>
          </p:nvPr>
        </p:nvSpPr>
        <p:spPr/>
        <p:txBody>
          <a:bodyPr>
            <a:normAutofit/>
          </a:bodyPr>
          <a:lstStyle/>
          <a:p>
            <a:r>
              <a:rPr lang="fr-BE" dirty="0" smtClean="0"/>
              <a:t>certificats </a:t>
            </a:r>
            <a:r>
              <a:rPr lang="fr-BE" dirty="0" err="1">
                <a:solidFill>
                  <a:srgbClr val="087670"/>
                </a:solidFill>
              </a:rPr>
              <a:t>eHealth</a:t>
            </a:r>
            <a:endParaRPr lang="fr-BE" dirty="0">
              <a:solidFill>
                <a:srgbClr val="087670"/>
              </a:solidFill>
            </a:endParaRPr>
          </a:p>
          <a:p>
            <a:r>
              <a:rPr lang="fr-BE" dirty="0"/>
              <a:t>gestion intégrée des utilisateurs et des accès</a:t>
            </a:r>
          </a:p>
          <a:p>
            <a:r>
              <a:rPr lang="fr-BE" dirty="0"/>
              <a:t>coordination de sous-processus électroniques</a:t>
            </a:r>
          </a:p>
          <a:p>
            <a:r>
              <a:rPr lang="fr-BE" dirty="0"/>
              <a:t>portail de l’</a:t>
            </a:r>
            <a:r>
              <a:rPr lang="fr-BE" dirty="0" err="1"/>
              <a:t>eSanté</a:t>
            </a:r>
            <a:endParaRPr lang="fr-BE" dirty="0"/>
          </a:p>
          <a:p>
            <a:r>
              <a:rPr lang="fr-BE" dirty="0"/>
              <a:t>système de chiffrement end-to-end</a:t>
            </a:r>
          </a:p>
          <a:p>
            <a:r>
              <a:rPr lang="fr-BE" dirty="0"/>
              <a:t>gestion de </a:t>
            </a:r>
            <a:r>
              <a:rPr lang="fr-BE" dirty="0" err="1"/>
              <a:t>loggings</a:t>
            </a:r>
            <a:endParaRPr lang="fr-BE" dirty="0"/>
          </a:p>
          <a:p>
            <a:r>
              <a:rPr lang="fr-BE" dirty="0"/>
              <a:t>horodatage électronique (</a:t>
            </a:r>
            <a:r>
              <a:rPr lang="fr-BE" dirty="0" err="1"/>
              <a:t>timestamping</a:t>
            </a:r>
            <a:r>
              <a:rPr lang="fr-BE" dirty="0"/>
              <a:t>)</a:t>
            </a:r>
          </a:p>
          <a:p>
            <a:r>
              <a:rPr lang="fr-BE" dirty="0"/>
              <a:t>répertoire des références</a:t>
            </a:r>
          </a:p>
          <a:p>
            <a:r>
              <a:rPr lang="fr-BE" dirty="0" err="1"/>
              <a:t>boîte</a:t>
            </a:r>
            <a:r>
              <a:rPr lang="fr-BE" dirty="0"/>
              <a:t> aux lettres électronique sécurisée (</a:t>
            </a:r>
            <a:r>
              <a:rPr lang="fr-BE" dirty="0" err="1">
                <a:solidFill>
                  <a:srgbClr val="087670"/>
                </a:solidFill>
              </a:rPr>
              <a:t>eHealth</a:t>
            </a:r>
            <a:r>
              <a:rPr lang="fr-BE" dirty="0" err="1"/>
              <a:t>Box</a:t>
            </a:r>
            <a:r>
              <a:rPr lang="fr-BE" dirty="0"/>
              <a:t>)</a:t>
            </a:r>
          </a:p>
          <a:p>
            <a:r>
              <a:rPr lang="fr-BE" dirty="0"/>
              <a:t>codage &amp; anonymisation &amp; tierce partie de confiance</a:t>
            </a:r>
          </a:p>
          <a:p>
            <a:r>
              <a:rPr lang="fr-BE" dirty="0"/>
              <a:t>consultation du registre national et des registres de la Banque Carrefour de la sécurité sociale</a:t>
            </a:r>
          </a:p>
        </p:txBody>
      </p:sp>
      <p:sp>
        <p:nvSpPr>
          <p:cNvPr id="4" name="Tijdelijke aanduiding voor datum 3"/>
          <p:cNvSpPr>
            <a:spLocks noGrp="1"/>
          </p:cNvSpPr>
          <p:nvPr>
            <p:ph type="dt" sz="half" idx="10"/>
          </p:nvPr>
        </p:nvSpPr>
        <p:spPr/>
        <p:txBody>
          <a:bodyPr/>
          <a:lstStyle/>
          <a:p>
            <a:r>
              <a:rPr lang="nl-BE" smtClean="0"/>
              <a:t>23/10/2018</a:t>
            </a:r>
            <a:endParaRPr lang="fr-BE"/>
          </a:p>
        </p:txBody>
      </p:sp>
      <p:sp>
        <p:nvSpPr>
          <p:cNvPr id="5" name="Tijdelijke aanduiding voor dianummer 4"/>
          <p:cNvSpPr>
            <a:spLocks noGrp="1"/>
          </p:cNvSpPr>
          <p:nvPr>
            <p:ph type="sldNum" sz="quarter" idx="12"/>
          </p:nvPr>
        </p:nvSpPr>
        <p:spPr/>
        <p:txBody>
          <a:bodyPr/>
          <a:lstStyle/>
          <a:p>
            <a:fld id="{30A9230E-FFBB-4CCB-ABD7-198084EDE768}" type="slidenum">
              <a:rPr lang="fr-BE" smtClean="0"/>
              <a:t>9</a:t>
            </a:fld>
            <a:endParaRPr lang="fr-BE"/>
          </a:p>
        </p:txBody>
      </p:sp>
    </p:spTree>
    <p:extLst>
      <p:ext uri="{BB962C8B-B14F-4D97-AF65-F5344CB8AC3E}">
        <p14:creationId xmlns:p14="http://schemas.microsoft.com/office/powerpoint/2010/main" val="3670649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4195</Words>
  <Application>Microsoft Office PowerPoint</Application>
  <PresentationFormat>On-screen Show (4:3)</PresentationFormat>
  <Paragraphs>846</Paragraphs>
  <Slides>71</Slides>
  <Notes>11</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Consolas</vt:lpstr>
      <vt:lpstr>Times New Roman</vt:lpstr>
      <vt:lpstr>Wingdings</vt:lpstr>
      <vt:lpstr>Office Theme</vt:lpstr>
      <vt:lpstr>Le fonctionnement de la Plate-forme eHealth et des services de base, et les procédures de business continuity</vt:lpstr>
      <vt:lpstr>Structure de l'exposé</vt:lpstr>
      <vt:lpstr>Architecture de base</vt:lpstr>
      <vt:lpstr>Aperçu du paysage de l’eSanté</vt:lpstr>
      <vt:lpstr>Objectifs de la Plate-forme eHealth</vt:lpstr>
      <vt:lpstr>10 Missions</vt:lpstr>
      <vt:lpstr>10 Missions</vt:lpstr>
      <vt:lpstr>10 Missions</vt:lpstr>
      <vt:lpstr>Aperçu des services de base de la Plate-forme eHealth</vt:lpstr>
      <vt:lpstr>Aperçu et explications sur le portail de l’eSanté</vt:lpstr>
      <vt:lpstr>Certificats eHealth</vt:lpstr>
      <vt:lpstr>Certificats eHealth</vt:lpstr>
      <vt:lpstr>Gestion intégrée des utilisateurs et des accès</vt:lpstr>
      <vt:lpstr>Gestion intégrée des utilisateurs et des accès</vt:lpstr>
      <vt:lpstr>Chiffrement end-to-end</vt:lpstr>
      <vt:lpstr>Chiffrement destinataire connu</vt:lpstr>
      <vt:lpstr>Chiffrement destinataire connu</vt:lpstr>
      <vt:lpstr>Chiffrement destinataire inconnu</vt:lpstr>
      <vt:lpstr>Horodatage électronique (timestamping)</vt:lpstr>
      <vt:lpstr>Timestamping: exemple</vt:lpstr>
      <vt:lpstr>Répertoire des références (hub-metahub)</vt:lpstr>
      <vt:lpstr>Répertoire des références (hub-metahub)</vt:lpstr>
      <vt:lpstr>Répertoire des références (hub-metahub)</vt:lpstr>
      <vt:lpstr>Données extramurales : coffres-forts</vt:lpstr>
      <vt:lpstr>eHealthBox</vt:lpstr>
      <vt:lpstr>eHealthBox</vt:lpstr>
      <vt:lpstr>Consentement éclairé, relation de soins et matrice des accès</vt:lpstr>
      <vt:lpstr>Matrice des accès actuellement en vigueur</vt:lpstr>
      <vt:lpstr>Sources authentiques validées</vt:lpstr>
      <vt:lpstr>CoBRHA (Common Base Registry for HealthCare Actors) </vt:lpstr>
      <vt:lpstr>CoBRHA</vt:lpstr>
      <vt:lpstr>CoBRHA</vt:lpstr>
      <vt:lpstr>CoBRHA</vt:lpstr>
      <vt:lpstr>CoBRHA</vt:lpstr>
      <vt:lpstr>SAM (source authentique des médicaments)</vt:lpstr>
      <vt:lpstr>SAM (source authentique des médicaments)</vt:lpstr>
      <vt:lpstr>SAM (source authentique des médicaments)</vt:lpstr>
      <vt:lpstr>MyCareNet</vt:lpstr>
      <vt:lpstr>Recip-e</vt:lpstr>
      <vt:lpstr>Hubs</vt:lpstr>
      <vt:lpstr>Relations de soins</vt:lpstr>
      <vt:lpstr>Dossier pharmaceutique partagé (DPP)</vt:lpstr>
      <vt:lpstr>Mediprima</vt:lpstr>
      <vt:lpstr>Registre Central de Traçabilité (RCT) </vt:lpstr>
      <vt:lpstr>Welcome Pack</vt:lpstr>
      <vt:lpstr>Welcome Pack</vt:lpstr>
      <vt:lpstr>Plate-forme eHealth sur le portail de l’eSanté</vt:lpstr>
      <vt:lpstr>Plate-forme eHealth sur le portail de l’eSanté</vt:lpstr>
      <vt:lpstr>Plate-forme eHealth sur le portail de l’eSanté</vt:lpstr>
      <vt:lpstr>Plate-forme eHealth sur le portail de l’eSanté</vt:lpstr>
      <vt:lpstr>Plate-forme eHealth sur le portail de l’eSanté</vt:lpstr>
      <vt:lpstr>Plate-forme eHealth sur le portail de l’eSanté</vt:lpstr>
      <vt:lpstr>Plate-forme eHealth sur le portail de l’eSanté</vt:lpstr>
      <vt:lpstr>Organes de gouvernance</vt:lpstr>
      <vt:lpstr>Organes de gouvernance</vt:lpstr>
      <vt:lpstr>Organes de gouvernance</vt:lpstr>
      <vt:lpstr>Organisation interne Plate-forme eHealth </vt:lpstr>
      <vt:lpstr>Organisation du G-Cloud</vt:lpstr>
      <vt:lpstr>Operational excellence – souhait des parties prenantes</vt:lpstr>
      <vt:lpstr>Operational excellence Architecture &amp; encadrement partenaires</vt:lpstr>
      <vt:lpstr>Operational excellence SLA’s &amp; service management</vt:lpstr>
      <vt:lpstr>Operational excellence Documentation, helpdesk &amp; support</vt:lpstr>
      <vt:lpstr>Operational excellence Environnements de test</vt:lpstr>
      <vt:lpstr>PowerPoint Presentation</vt:lpstr>
      <vt:lpstr>PowerPoint Presentation</vt:lpstr>
      <vt:lpstr>PowerPoint Presentation</vt:lpstr>
      <vt:lpstr>Procédures de Business Continuity</vt:lpstr>
      <vt:lpstr>Nouveau site web et compte twitter</vt:lpstr>
      <vt:lpstr>BCP pharmaciens</vt:lpstr>
      <vt:lpstr>BCP médecins généralistes</vt:lpstr>
      <vt:lpstr>MERCI !  Des questions ?</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Els Van Laere</cp:lastModifiedBy>
  <cp:revision>166</cp:revision>
  <dcterms:created xsi:type="dcterms:W3CDTF">2017-09-11T11:22:14Z</dcterms:created>
  <dcterms:modified xsi:type="dcterms:W3CDTF">2018-10-19T13:39:08Z</dcterms:modified>
</cp:coreProperties>
</file>