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91" r:id="rId2"/>
  </p:sldMasterIdLst>
  <p:notesMasterIdLst>
    <p:notesMasterId r:id="rId41"/>
  </p:notesMasterIdLst>
  <p:handoutMasterIdLst>
    <p:handoutMasterId r:id="rId42"/>
  </p:handoutMasterIdLst>
  <p:sldIdLst>
    <p:sldId id="272" r:id="rId3"/>
    <p:sldId id="299" r:id="rId4"/>
    <p:sldId id="300" r:id="rId5"/>
    <p:sldId id="307" r:id="rId6"/>
    <p:sldId id="295" r:id="rId7"/>
    <p:sldId id="312" r:id="rId8"/>
    <p:sldId id="306" r:id="rId9"/>
    <p:sldId id="342" r:id="rId10"/>
    <p:sldId id="347" r:id="rId11"/>
    <p:sldId id="313" r:id="rId12"/>
    <p:sldId id="308" r:id="rId13"/>
    <p:sldId id="305" r:id="rId14"/>
    <p:sldId id="321" r:id="rId15"/>
    <p:sldId id="356" r:id="rId16"/>
    <p:sldId id="380" r:id="rId17"/>
    <p:sldId id="381" r:id="rId18"/>
    <p:sldId id="382"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83" r:id="rId32"/>
    <p:sldId id="369" r:id="rId33"/>
    <p:sldId id="370" r:id="rId34"/>
    <p:sldId id="310" r:id="rId35"/>
    <p:sldId id="309" r:id="rId36"/>
    <p:sldId id="311" r:id="rId37"/>
    <p:sldId id="384" r:id="rId38"/>
    <p:sldId id="314" r:id="rId39"/>
    <p:sldId id="298" r:id="rId40"/>
  </p:sldIdLst>
  <p:sldSz cx="9144000" cy="6858000" type="screen4x3"/>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2636D75-A407-4900-81FF-A5495E2C8D61}">
          <p14:sldIdLst>
            <p14:sldId id="272"/>
            <p14:sldId id="299"/>
            <p14:sldId id="300"/>
            <p14:sldId id="307"/>
            <p14:sldId id="295"/>
            <p14:sldId id="312"/>
            <p14:sldId id="306"/>
            <p14:sldId id="342"/>
            <p14:sldId id="347"/>
            <p14:sldId id="313"/>
            <p14:sldId id="308"/>
            <p14:sldId id="305"/>
            <p14:sldId id="321"/>
            <p14:sldId id="356"/>
            <p14:sldId id="380"/>
            <p14:sldId id="381"/>
            <p14:sldId id="382"/>
            <p14:sldId id="357"/>
            <p14:sldId id="358"/>
            <p14:sldId id="359"/>
            <p14:sldId id="360"/>
            <p14:sldId id="361"/>
            <p14:sldId id="362"/>
            <p14:sldId id="363"/>
            <p14:sldId id="364"/>
            <p14:sldId id="365"/>
            <p14:sldId id="366"/>
            <p14:sldId id="367"/>
            <p14:sldId id="368"/>
            <p14:sldId id="383"/>
            <p14:sldId id="369"/>
            <p14:sldId id="370"/>
            <p14:sldId id="310"/>
            <p14:sldId id="309"/>
            <p14:sldId id="311"/>
            <p14:sldId id="384"/>
            <p14:sldId id="314"/>
            <p14:sldId id="298"/>
          </p14:sldIdLst>
        </p14:section>
        <p14:section name="Bronmateriaal" id="{FA705C32-AC4C-4D7A-B301-3A43302963F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4687" autoAdjust="0"/>
  </p:normalViewPr>
  <p:slideViewPr>
    <p:cSldViewPr>
      <p:cViewPr varScale="1">
        <p:scale>
          <a:sx n="94" d="100"/>
          <a:sy n="94" d="100"/>
        </p:scale>
        <p:origin x="212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39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7E42F-2F25-45AF-80F0-FDB6939E0BD6}" type="doc">
      <dgm:prSet loTypeId="urn:microsoft.com/office/officeart/2005/8/layout/radial6" loCatId="relationship" qsTypeId="urn:microsoft.com/office/officeart/2005/8/quickstyle/simple5" qsCatId="simple" csTypeId="urn:microsoft.com/office/officeart/2005/8/colors/colorful2" csCatId="colorful" phldr="1"/>
      <dgm:spPr/>
      <dgm:t>
        <a:bodyPr/>
        <a:lstStyle/>
        <a:p>
          <a:endParaRPr lang="en-US"/>
        </a:p>
      </dgm:t>
    </dgm:pt>
    <dgm:pt modelId="{8B240B30-F8FC-4863-9336-98AFBE1562B2}">
      <dgm:prSet phldrT="[Text]" custT="1"/>
      <dgm:spPr/>
      <dgm:t>
        <a:bodyPr lIns="0" rIns="0"/>
        <a:lstStyle/>
        <a:p>
          <a:r>
            <a:rPr lang="en-US" sz="2200" dirty="0" smtClean="0"/>
            <a:t>Moral machines</a:t>
          </a:r>
          <a:endParaRPr lang="en-US" sz="2200" dirty="0"/>
        </a:p>
      </dgm:t>
    </dgm:pt>
    <dgm:pt modelId="{1E239803-D4AD-4453-B27F-ACFA093315D9}" type="parTrans" cxnId="{D1A573F1-F7CF-48EB-A439-772C441A8CAE}">
      <dgm:prSet/>
      <dgm:spPr/>
      <dgm:t>
        <a:bodyPr/>
        <a:lstStyle/>
        <a:p>
          <a:endParaRPr lang="en-US" sz="4000"/>
        </a:p>
      </dgm:t>
    </dgm:pt>
    <dgm:pt modelId="{F8DC0811-2859-4414-A3FE-C2ACE8D3FED5}" type="sibTrans" cxnId="{D1A573F1-F7CF-48EB-A439-772C441A8CAE}">
      <dgm:prSet/>
      <dgm:spPr/>
      <dgm:t>
        <a:bodyPr/>
        <a:lstStyle/>
        <a:p>
          <a:endParaRPr lang="en-US"/>
        </a:p>
      </dgm:t>
    </dgm:pt>
    <dgm:pt modelId="{345AB4B1-8FF8-4299-AF7F-6F3E1930E155}">
      <dgm:prSet phldrT="[Text]" custT="1"/>
      <dgm:spPr/>
      <dgm:t>
        <a:bodyPr lIns="0" rIns="0"/>
        <a:lstStyle/>
        <a:p>
          <a:r>
            <a:rPr lang="fr-BE" sz="1200" b="1" dirty="0" err="1" smtClean="0"/>
            <a:t>Well-being</a:t>
          </a:r>
          <a:endParaRPr lang="en-US" sz="1200" dirty="0"/>
        </a:p>
      </dgm:t>
    </dgm:pt>
    <dgm:pt modelId="{993F21C3-EA84-47DD-9F38-E874CE4E5FFB}" type="parTrans" cxnId="{287C1134-9073-45EC-B1AE-0DE33308797F}">
      <dgm:prSet/>
      <dgm:spPr/>
      <dgm:t>
        <a:bodyPr/>
        <a:lstStyle/>
        <a:p>
          <a:endParaRPr lang="en-US" sz="4000"/>
        </a:p>
      </dgm:t>
    </dgm:pt>
    <dgm:pt modelId="{BA14AB77-670C-4983-9A22-67DF02FA00E7}" type="sibTrans" cxnId="{287C1134-9073-45EC-B1AE-0DE33308797F}">
      <dgm:prSet/>
      <dgm:spPr/>
      <dgm:t>
        <a:bodyPr lIns="0" rIns="0"/>
        <a:lstStyle/>
        <a:p>
          <a:endParaRPr lang="en-US" sz="4000"/>
        </a:p>
      </dgm:t>
    </dgm:pt>
    <dgm:pt modelId="{DCAA7DEC-E625-4CDE-A4E3-F4CF72479AB4}">
      <dgm:prSet phldrT="[Text]" custT="1"/>
      <dgm:spPr/>
      <dgm:t>
        <a:bodyPr lIns="0" rIns="0"/>
        <a:lstStyle/>
        <a:p>
          <a:r>
            <a:rPr lang="fr-BE" sz="1200" b="1" dirty="0" err="1" smtClean="0"/>
            <a:t>Autonomy</a:t>
          </a:r>
          <a:endParaRPr lang="en-US" sz="1200" dirty="0"/>
        </a:p>
      </dgm:t>
    </dgm:pt>
    <dgm:pt modelId="{07C8D508-2F8C-4362-99EA-C42CDE63687F}" type="parTrans" cxnId="{5AF30D7F-7B60-4EE0-9B52-D4AC751F5248}">
      <dgm:prSet/>
      <dgm:spPr/>
      <dgm:t>
        <a:bodyPr/>
        <a:lstStyle/>
        <a:p>
          <a:endParaRPr lang="en-US" sz="4000"/>
        </a:p>
      </dgm:t>
    </dgm:pt>
    <dgm:pt modelId="{81ED34F7-A228-4682-8EFE-6BF0FF26D769}" type="sibTrans" cxnId="{5AF30D7F-7B60-4EE0-9B52-D4AC751F5248}">
      <dgm:prSet/>
      <dgm:spPr/>
      <dgm:t>
        <a:bodyPr lIns="0" rIns="0"/>
        <a:lstStyle/>
        <a:p>
          <a:endParaRPr lang="en-US" sz="4000"/>
        </a:p>
      </dgm:t>
    </dgm:pt>
    <dgm:pt modelId="{2F21FC87-C1EE-4083-A50F-6596A78C9B08}">
      <dgm:prSet phldrT="[Text]" custT="1"/>
      <dgm:spPr/>
      <dgm:t>
        <a:bodyPr lIns="0" rIns="0"/>
        <a:lstStyle/>
        <a:p>
          <a:r>
            <a:rPr lang="en-US" sz="1200" dirty="0" smtClean="0"/>
            <a:t>Privacy</a:t>
          </a:r>
          <a:endParaRPr lang="en-US" sz="1200" dirty="0"/>
        </a:p>
      </dgm:t>
    </dgm:pt>
    <dgm:pt modelId="{588727BD-367C-4901-BF14-A96E33313F54}" type="parTrans" cxnId="{FDD33181-0D54-4B51-90AA-C409C1D81E4B}">
      <dgm:prSet/>
      <dgm:spPr/>
      <dgm:t>
        <a:bodyPr/>
        <a:lstStyle/>
        <a:p>
          <a:endParaRPr lang="en-US" sz="4000"/>
        </a:p>
      </dgm:t>
    </dgm:pt>
    <dgm:pt modelId="{06197DAF-EC40-4629-A558-DAFA404AE410}" type="sibTrans" cxnId="{FDD33181-0D54-4B51-90AA-C409C1D81E4B}">
      <dgm:prSet/>
      <dgm:spPr/>
      <dgm:t>
        <a:bodyPr lIns="0" rIns="0"/>
        <a:lstStyle/>
        <a:p>
          <a:endParaRPr lang="en-US" sz="4000"/>
        </a:p>
      </dgm:t>
    </dgm:pt>
    <dgm:pt modelId="{7E41CEE4-7C53-40CA-9D30-364C16F79FD5}">
      <dgm:prSet phldrT="[Text]" custT="1"/>
      <dgm:spPr/>
      <dgm:t>
        <a:bodyPr/>
        <a:lstStyle/>
        <a:p>
          <a:r>
            <a:rPr lang="fr-BE" sz="1200" b="1" dirty="0" err="1" smtClean="0"/>
            <a:t>Knowledge</a:t>
          </a:r>
          <a:endParaRPr lang="en-US" sz="1200" dirty="0"/>
        </a:p>
      </dgm:t>
    </dgm:pt>
    <dgm:pt modelId="{1F565E74-5C5D-4E56-9652-32EFFF6962DB}" type="parTrans" cxnId="{3F2330D4-E4F9-48D7-8297-51ECB7877011}">
      <dgm:prSet/>
      <dgm:spPr/>
      <dgm:t>
        <a:bodyPr/>
        <a:lstStyle/>
        <a:p>
          <a:endParaRPr lang="en-US" sz="4000"/>
        </a:p>
      </dgm:t>
    </dgm:pt>
    <dgm:pt modelId="{1A2C6066-5799-4121-8C98-4FE32D501ADE}" type="sibTrans" cxnId="{3F2330D4-E4F9-48D7-8297-51ECB7877011}">
      <dgm:prSet/>
      <dgm:spPr/>
      <dgm:t>
        <a:bodyPr lIns="0" rIns="0"/>
        <a:lstStyle/>
        <a:p>
          <a:endParaRPr lang="en-US" sz="4000"/>
        </a:p>
      </dgm:t>
    </dgm:pt>
    <dgm:pt modelId="{4BB38407-B787-4C82-AEF9-AF69CEED3CE9}">
      <dgm:prSet phldrT="[Text]" custT="1"/>
      <dgm:spPr/>
      <dgm:t>
        <a:bodyPr lIns="0" rIns="0"/>
        <a:lstStyle/>
        <a:p>
          <a:r>
            <a:rPr lang="en-US" sz="1200" dirty="0" smtClean="0"/>
            <a:t>Democracy</a:t>
          </a:r>
          <a:endParaRPr lang="en-US" sz="1200" dirty="0"/>
        </a:p>
      </dgm:t>
    </dgm:pt>
    <dgm:pt modelId="{441104E1-F936-4453-8B47-53E972F5119F}" type="parTrans" cxnId="{D94E0ADA-B1DF-4141-8A3D-A1C648A4175B}">
      <dgm:prSet/>
      <dgm:spPr/>
      <dgm:t>
        <a:bodyPr/>
        <a:lstStyle/>
        <a:p>
          <a:endParaRPr lang="en-US" sz="4000"/>
        </a:p>
      </dgm:t>
    </dgm:pt>
    <dgm:pt modelId="{3EE74634-BA9B-4073-8167-73DA83E4971B}" type="sibTrans" cxnId="{D94E0ADA-B1DF-4141-8A3D-A1C648A4175B}">
      <dgm:prSet/>
      <dgm:spPr/>
      <dgm:t>
        <a:bodyPr lIns="0" rIns="0"/>
        <a:lstStyle/>
        <a:p>
          <a:endParaRPr lang="en-US" sz="4000"/>
        </a:p>
      </dgm:t>
    </dgm:pt>
    <dgm:pt modelId="{B33BD22F-13A7-4E0C-8543-8152BDE1DC4F}">
      <dgm:prSet phldrT="[Text]" custT="1"/>
      <dgm:spPr/>
      <dgm:t>
        <a:bodyPr lIns="0" rIns="0"/>
        <a:lstStyle/>
        <a:p>
          <a:r>
            <a:rPr lang="fr-BE" sz="1200" b="1" dirty="0" err="1" smtClean="0"/>
            <a:t>Responsi-bility</a:t>
          </a:r>
          <a:endParaRPr lang="en-US" sz="1200" dirty="0"/>
        </a:p>
      </dgm:t>
    </dgm:pt>
    <dgm:pt modelId="{E2C235C6-D47E-4829-ADA3-D1414262E6FA}" type="parTrans" cxnId="{30A36227-DB53-485F-ACDF-6B0CD9D3A509}">
      <dgm:prSet/>
      <dgm:spPr/>
      <dgm:t>
        <a:bodyPr/>
        <a:lstStyle/>
        <a:p>
          <a:endParaRPr lang="en-US" sz="4000"/>
        </a:p>
      </dgm:t>
    </dgm:pt>
    <dgm:pt modelId="{4AF7E289-1B88-4A5D-835D-023240155983}" type="sibTrans" cxnId="{30A36227-DB53-485F-ACDF-6B0CD9D3A509}">
      <dgm:prSet/>
      <dgm:spPr/>
      <dgm:t>
        <a:bodyPr lIns="0" rIns="0"/>
        <a:lstStyle/>
        <a:p>
          <a:endParaRPr lang="en-US" sz="4000"/>
        </a:p>
      </dgm:t>
    </dgm:pt>
    <dgm:pt modelId="{C3FA6081-DEFA-4A87-B89C-83AAF4F66F42}">
      <dgm:prSet phldrT="[Text]" custT="1"/>
      <dgm:spPr/>
      <dgm:t>
        <a:bodyPr lIns="0" rIns="0"/>
        <a:lstStyle/>
        <a:p>
          <a:r>
            <a:rPr lang="fr-BE" sz="1200" b="1" dirty="0" smtClean="0"/>
            <a:t>Justice</a:t>
          </a:r>
          <a:endParaRPr lang="en-US" sz="1200" dirty="0"/>
        </a:p>
      </dgm:t>
    </dgm:pt>
    <dgm:pt modelId="{C0C533D3-0AF3-4C17-A060-6ADF4BE1BC57}" type="sibTrans" cxnId="{0EB3AF56-6372-4BEF-AFF0-E3F7A700324C}">
      <dgm:prSet/>
      <dgm:spPr/>
      <dgm:t>
        <a:bodyPr lIns="0" rIns="0"/>
        <a:lstStyle/>
        <a:p>
          <a:endParaRPr lang="en-US" sz="4000"/>
        </a:p>
      </dgm:t>
    </dgm:pt>
    <dgm:pt modelId="{F3B27ECD-1225-4199-ACFB-5ACF74D25D05}" type="parTrans" cxnId="{0EB3AF56-6372-4BEF-AFF0-E3F7A700324C}">
      <dgm:prSet/>
      <dgm:spPr/>
      <dgm:t>
        <a:bodyPr/>
        <a:lstStyle/>
        <a:p>
          <a:endParaRPr lang="en-US" sz="4000"/>
        </a:p>
      </dgm:t>
    </dgm:pt>
    <dgm:pt modelId="{71EBB8AE-92AE-4B53-A90F-FB5792F43984}" type="pres">
      <dgm:prSet presAssocID="{6747E42F-2F25-45AF-80F0-FDB6939E0BD6}" presName="Name0" presStyleCnt="0">
        <dgm:presLayoutVars>
          <dgm:chMax val="1"/>
          <dgm:dir/>
          <dgm:animLvl val="ctr"/>
          <dgm:resizeHandles val="exact"/>
        </dgm:presLayoutVars>
      </dgm:prSet>
      <dgm:spPr/>
      <dgm:t>
        <a:bodyPr/>
        <a:lstStyle/>
        <a:p>
          <a:endParaRPr lang="en-US"/>
        </a:p>
      </dgm:t>
    </dgm:pt>
    <dgm:pt modelId="{649CF062-4357-4161-B79B-E8F1150FA354}" type="pres">
      <dgm:prSet presAssocID="{8B240B30-F8FC-4863-9336-98AFBE1562B2}" presName="centerShape" presStyleLbl="node0" presStyleIdx="0" presStyleCnt="1" custLinFactNeighborX="-224" custLinFactNeighborY="278"/>
      <dgm:spPr/>
      <dgm:t>
        <a:bodyPr/>
        <a:lstStyle/>
        <a:p>
          <a:endParaRPr lang="en-US"/>
        </a:p>
      </dgm:t>
    </dgm:pt>
    <dgm:pt modelId="{3F2B0AA7-4F8B-4DD1-928A-8423999E5739}" type="pres">
      <dgm:prSet presAssocID="{345AB4B1-8FF8-4299-AF7F-6F3E1930E155}" presName="node" presStyleLbl="node1" presStyleIdx="0" presStyleCnt="7">
        <dgm:presLayoutVars>
          <dgm:bulletEnabled val="1"/>
        </dgm:presLayoutVars>
      </dgm:prSet>
      <dgm:spPr/>
      <dgm:t>
        <a:bodyPr/>
        <a:lstStyle/>
        <a:p>
          <a:endParaRPr lang="en-US"/>
        </a:p>
      </dgm:t>
    </dgm:pt>
    <dgm:pt modelId="{58C495AE-9E6A-4E79-853C-EBAB354289EF}" type="pres">
      <dgm:prSet presAssocID="{345AB4B1-8FF8-4299-AF7F-6F3E1930E155}" presName="dummy" presStyleCnt="0"/>
      <dgm:spPr/>
    </dgm:pt>
    <dgm:pt modelId="{2443E114-6654-4C70-862F-D87812784A4E}" type="pres">
      <dgm:prSet presAssocID="{BA14AB77-670C-4983-9A22-67DF02FA00E7}" presName="sibTrans" presStyleLbl="sibTrans2D1" presStyleIdx="0" presStyleCnt="7"/>
      <dgm:spPr/>
      <dgm:t>
        <a:bodyPr/>
        <a:lstStyle/>
        <a:p>
          <a:endParaRPr lang="en-US"/>
        </a:p>
      </dgm:t>
    </dgm:pt>
    <dgm:pt modelId="{146448ED-C950-4032-812D-F5C09F452BB8}" type="pres">
      <dgm:prSet presAssocID="{DCAA7DEC-E625-4CDE-A4E3-F4CF72479AB4}" presName="node" presStyleLbl="node1" presStyleIdx="1" presStyleCnt="7">
        <dgm:presLayoutVars>
          <dgm:bulletEnabled val="1"/>
        </dgm:presLayoutVars>
      </dgm:prSet>
      <dgm:spPr/>
      <dgm:t>
        <a:bodyPr/>
        <a:lstStyle/>
        <a:p>
          <a:endParaRPr lang="en-US"/>
        </a:p>
      </dgm:t>
    </dgm:pt>
    <dgm:pt modelId="{A1886850-066D-4133-BD0A-612D82147C42}" type="pres">
      <dgm:prSet presAssocID="{DCAA7DEC-E625-4CDE-A4E3-F4CF72479AB4}" presName="dummy" presStyleCnt="0"/>
      <dgm:spPr/>
    </dgm:pt>
    <dgm:pt modelId="{26D44C6C-3159-4037-A815-62B25D1F326F}" type="pres">
      <dgm:prSet presAssocID="{81ED34F7-A228-4682-8EFE-6BF0FF26D769}" presName="sibTrans" presStyleLbl="sibTrans2D1" presStyleIdx="1" presStyleCnt="7"/>
      <dgm:spPr/>
      <dgm:t>
        <a:bodyPr/>
        <a:lstStyle/>
        <a:p>
          <a:endParaRPr lang="en-US"/>
        </a:p>
      </dgm:t>
    </dgm:pt>
    <dgm:pt modelId="{5E900351-3FAE-4E4C-AF6D-0F7BEFB2712A}" type="pres">
      <dgm:prSet presAssocID="{C3FA6081-DEFA-4A87-B89C-83AAF4F66F42}" presName="node" presStyleLbl="node1" presStyleIdx="2" presStyleCnt="7" custRadScaleRad="100070" custRadScaleInc="1021">
        <dgm:presLayoutVars>
          <dgm:bulletEnabled val="1"/>
        </dgm:presLayoutVars>
      </dgm:prSet>
      <dgm:spPr/>
      <dgm:t>
        <a:bodyPr/>
        <a:lstStyle/>
        <a:p>
          <a:endParaRPr lang="en-US"/>
        </a:p>
      </dgm:t>
    </dgm:pt>
    <dgm:pt modelId="{0E5F8619-EF2A-437F-B526-1F6A16389595}" type="pres">
      <dgm:prSet presAssocID="{C3FA6081-DEFA-4A87-B89C-83AAF4F66F42}" presName="dummy" presStyleCnt="0"/>
      <dgm:spPr/>
    </dgm:pt>
    <dgm:pt modelId="{3DA9B9AE-0406-4653-8BA0-A05324A3D155}" type="pres">
      <dgm:prSet presAssocID="{C0C533D3-0AF3-4C17-A060-6ADF4BE1BC57}" presName="sibTrans" presStyleLbl="sibTrans2D1" presStyleIdx="2" presStyleCnt="7"/>
      <dgm:spPr/>
      <dgm:t>
        <a:bodyPr/>
        <a:lstStyle/>
        <a:p>
          <a:endParaRPr lang="en-US"/>
        </a:p>
      </dgm:t>
    </dgm:pt>
    <dgm:pt modelId="{4D52244A-D6F6-4079-90E8-7B383B3DBEA2}" type="pres">
      <dgm:prSet presAssocID="{2F21FC87-C1EE-4083-A50F-6596A78C9B08}" presName="node" presStyleLbl="node1" presStyleIdx="3" presStyleCnt="7">
        <dgm:presLayoutVars>
          <dgm:bulletEnabled val="1"/>
        </dgm:presLayoutVars>
      </dgm:prSet>
      <dgm:spPr/>
      <dgm:t>
        <a:bodyPr/>
        <a:lstStyle/>
        <a:p>
          <a:endParaRPr lang="en-US"/>
        </a:p>
      </dgm:t>
    </dgm:pt>
    <dgm:pt modelId="{C52AD5F5-E0BF-4369-9917-FDD278FAE8AB}" type="pres">
      <dgm:prSet presAssocID="{2F21FC87-C1EE-4083-A50F-6596A78C9B08}" presName="dummy" presStyleCnt="0"/>
      <dgm:spPr/>
    </dgm:pt>
    <dgm:pt modelId="{597C9E16-EB96-4327-AC4B-40C3B5EFFCEA}" type="pres">
      <dgm:prSet presAssocID="{06197DAF-EC40-4629-A558-DAFA404AE410}" presName="sibTrans" presStyleLbl="sibTrans2D1" presStyleIdx="3" presStyleCnt="7"/>
      <dgm:spPr/>
      <dgm:t>
        <a:bodyPr/>
        <a:lstStyle/>
        <a:p>
          <a:endParaRPr lang="en-US"/>
        </a:p>
      </dgm:t>
    </dgm:pt>
    <dgm:pt modelId="{E24ED823-3A28-45EC-82FD-0DA422DC73D5}" type="pres">
      <dgm:prSet presAssocID="{7E41CEE4-7C53-40CA-9D30-364C16F79FD5}" presName="node" presStyleLbl="node1" presStyleIdx="4" presStyleCnt="7">
        <dgm:presLayoutVars>
          <dgm:bulletEnabled val="1"/>
        </dgm:presLayoutVars>
      </dgm:prSet>
      <dgm:spPr/>
      <dgm:t>
        <a:bodyPr/>
        <a:lstStyle/>
        <a:p>
          <a:endParaRPr lang="en-US"/>
        </a:p>
      </dgm:t>
    </dgm:pt>
    <dgm:pt modelId="{977358D5-727C-4EB4-AF55-EED0DEC31349}" type="pres">
      <dgm:prSet presAssocID="{7E41CEE4-7C53-40CA-9D30-364C16F79FD5}" presName="dummy" presStyleCnt="0"/>
      <dgm:spPr/>
    </dgm:pt>
    <dgm:pt modelId="{BB4C53E6-B3A0-4F3D-838F-8C48E2A11006}" type="pres">
      <dgm:prSet presAssocID="{1A2C6066-5799-4121-8C98-4FE32D501ADE}" presName="sibTrans" presStyleLbl="sibTrans2D1" presStyleIdx="4" presStyleCnt="7"/>
      <dgm:spPr/>
      <dgm:t>
        <a:bodyPr/>
        <a:lstStyle/>
        <a:p>
          <a:endParaRPr lang="en-US"/>
        </a:p>
      </dgm:t>
    </dgm:pt>
    <dgm:pt modelId="{A2807E4A-DE30-4E1A-AB10-D128695E0F07}" type="pres">
      <dgm:prSet presAssocID="{4BB38407-B787-4C82-AEF9-AF69CEED3CE9}" presName="node" presStyleLbl="node1" presStyleIdx="5" presStyleCnt="7">
        <dgm:presLayoutVars>
          <dgm:bulletEnabled val="1"/>
        </dgm:presLayoutVars>
      </dgm:prSet>
      <dgm:spPr/>
      <dgm:t>
        <a:bodyPr/>
        <a:lstStyle/>
        <a:p>
          <a:endParaRPr lang="en-US"/>
        </a:p>
      </dgm:t>
    </dgm:pt>
    <dgm:pt modelId="{207C5715-1C40-4513-AAFE-5D725DC839AE}" type="pres">
      <dgm:prSet presAssocID="{4BB38407-B787-4C82-AEF9-AF69CEED3CE9}" presName="dummy" presStyleCnt="0"/>
      <dgm:spPr/>
    </dgm:pt>
    <dgm:pt modelId="{8FE75E43-F8F3-4721-8E9C-1A3C158C1C9A}" type="pres">
      <dgm:prSet presAssocID="{3EE74634-BA9B-4073-8167-73DA83E4971B}" presName="sibTrans" presStyleLbl="sibTrans2D1" presStyleIdx="5" presStyleCnt="7"/>
      <dgm:spPr/>
      <dgm:t>
        <a:bodyPr/>
        <a:lstStyle/>
        <a:p>
          <a:endParaRPr lang="en-US"/>
        </a:p>
      </dgm:t>
    </dgm:pt>
    <dgm:pt modelId="{8BAFF631-BD4B-4A5B-9FD9-18B0E358A3AE}" type="pres">
      <dgm:prSet presAssocID="{B33BD22F-13A7-4E0C-8543-8152BDE1DC4F}" presName="node" presStyleLbl="node1" presStyleIdx="6" presStyleCnt="7">
        <dgm:presLayoutVars>
          <dgm:bulletEnabled val="1"/>
        </dgm:presLayoutVars>
      </dgm:prSet>
      <dgm:spPr/>
      <dgm:t>
        <a:bodyPr/>
        <a:lstStyle/>
        <a:p>
          <a:endParaRPr lang="en-US"/>
        </a:p>
      </dgm:t>
    </dgm:pt>
    <dgm:pt modelId="{ED5DE4D2-8863-4A71-95DF-B6BD9533AC9E}" type="pres">
      <dgm:prSet presAssocID="{B33BD22F-13A7-4E0C-8543-8152BDE1DC4F}" presName="dummy" presStyleCnt="0"/>
      <dgm:spPr/>
    </dgm:pt>
    <dgm:pt modelId="{A8689219-EC10-482F-98F8-9C7C83399FB5}" type="pres">
      <dgm:prSet presAssocID="{4AF7E289-1B88-4A5D-835D-023240155983}" presName="sibTrans" presStyleLbl="sibTrans2D1" presStyleIdx="6" presStyleCnt="7"/>
      <dgm:spPr/>
      <dgm:t>
        <a:bodyPr/>
        <a:lstStyle/>
        <a:p>
          <a:endParaRPr lang="en-US"/>
        </a:p>
      </dgm:t>
    </dgm:pt>
  </dgm:ptLst>
  <dgm:cxnLst>
    <dgm:cxn modelId="{3F2330D4-E4F9-48D7-8297-51ECB7877011}" srcId="{8B240B30-F8FC-4863-9336-98AFBE1562B2}" destId="{7E41CEE4-7C53-40CA-9D30-364C16F79FD5}" srcOrd="4" destOrd="0" parTransId="{1F565E74-5C5D-4E56-9652-32EFFF6962DB}" sibTransId="{1A2C6066-5799-4121-8C98-4FE32D501ADE}"/>
    <dgm:cxn modelId="{30A36227-DB53-485F-ACDF-6B0CD9D3A509}" srcId="{8B240B30-F8FC-4863-9336-98AFBE1562B2}" destId="{B33BD22F-13A7-4E0C-8543-8152BDE1DC4F}" srcOrd="6" destOrd="0" parTransId="{E2C235C6-D47E-4829-ADA3-D1414262E6FA}" sibTransId="{4AF7E289-1B88-4A5D-835D-023240155983}"/>
    <dgm:cxn modelId="{3C210E55-FF1F-498D-B635-9F2BB3B5DCD3}" type="presOf" srcId="{DCAA7DEC-E625-4CDE-A4E3-F4CF72479AB4}" destId="{146448ED-C950-4032-812D-F5C09F452BB8}" srcOrd="0" destOrd="0" presId="urn:microsoft.com/office/officeart/2005/8/layout/radial6"/>
    <dgm:cxn modelId="{FDD33181-0D54-4B51-90AA-C409C1D81E4B}" srcId="{8B240B30-F8FC-4863-9336-98AFBE1562B2}" destId="{2F21FC87-C1EE-4083-A50F-6596A78C9B08}" srcOrd="3" destOrd="0" parTransId="{588727BD-367C-4901-BF14-A96E33313F54}" sibTransId="{06197DAF-EC40-4629-A558-DAFA404AE410}"/>
    <dgm:cxn modelId="{FC48FB0F-5A85-43BB-AD6E-7A29D34094CD}" type="presOf" srcId="{C3FA6081-DEFA-4A87-B89C-83AAF4F66F42}" destId="{5E900351-3FAE-4E4C-AF6D-0F7BEFB2712A}" srcOrd="0" destOrd="0" presId="urn:microsoft.com/office/officeart/2005/8/layout/radial6"/>
    <dgm:cxn modelId="{0EB3AF56-6372-4BEF-AFF0-E3F7A700324C}" srcId="{8B240B30-F8FC-4863-9336-98AFBE1562B2}" destId="{C3FA6081-DEFA-4A87-B89C-83AAF4F66F42}" srcOrd="2" destOrd="0" parTransId="{F3B27ECD-1225-4199-ACFB-5ACF74D25D05}" sibTransId="{C0C533D3-0AF3-4C17-A060-6ADF4BE1BC57}"/>
    <dgm:cxn modelId="{A78F6075-55E2-4EB5-8D3F-1B3BC220F79F}" type="presOf" srcId="{2F21FC87-C1EE-4083-A50F-6596A78C9B08}" destId="{4D52244A-D6F6-4079-90E8-7B383B3DBEA2}" srcOrd="0" destOrd="0" presId="urn:microsoft.com/office/officeart/2005/8/layout/radial6"/>
    <dgm:cxn modelId="{0BC452F1-EA77-4C1C-BEF8-DC38F6EEB0A7}" type="presOf" srcId="{6747E42F-2F25-45AF-80F0-FDB6939E0BD6}" destId="{71EBB8AE-92AE-4B53-A90F-FB5792F43984}" srcOrd="0" destOrd="0" presId="urn:microsoft.com/office/officeart/2005/8/layout/radial6"/>
    <dgm:cxn modelId="{430F9E61-18C4-45EE-8C03-566E1E1900C5}" type="presOf" srcId="{1A2C6066-5799-4121-8C98-4FE32D501ADE}" destId="{BB4C53E6-B3A0-4F3D-838F-8C48E2A11006}" srcOrd="0" destOrd="0" presId="urn:microsoft.com/office/officeart/2005/8/layout/radial6"/>
    <dgm:cxn modelId="{697F3A0B-28F1-4405-BA94-CAF857474EFF}" type="presOf" srcId="{B33BD22F-13A7-4E0C-8543-8152BDE1DC4F}" destId="{8BAFF631-BD4B-4A5B-9FD9-18B0E358A3AE}" srcOrd="0" destOrd="0" presId="urn:microsoft.com/office/officeart/2005/8/layout/radial6"/>
    <dgm:cxn modelId="{AC80426E-F6B7-49B3-B870-B43B8CEBFE63}" type="presOf" srcId="{C0C533D3-0AF3-4C17-A060-6ADF4BE1BC57}" destId="{3DA9B9AE-0406-4653-8BA0-A05324A3D155}" srcOrd="0" destOrd="0" presId="urn:microsoft.com/office/officeart/2005/8/layout/radial6"/>
    <dgm:cxn modelId="{5AF30D7F-7B60-4EE0-9B52-D4AC751F5248}" srcId="{8B240B30-F8FC-4863-9336-98AFBE1562B2}" destId="{DCAA7DEC-E625-4CDE-A4E3-F4CF72479AB4}" srcOrd="1" destOrd="0" parTransId="{07C8D508-2F8C-4362-99EA-C42CDE63687F}" sibTransId="{81ED34F7-A228-4682-8EFE-6BF0FF26D769}"/>
    <dgm:cxn modelId="{E9A70783-8D12-4321-B54C-26E3FE43150D}" type="presOf" srcId="{81ED34F7-A228-4682-8EFE-6BF0FF26D769}" destId="{26D44C6C-3159-4037-A815-62B25D1F326F}" srcOrd="0" destOrd="0" presId="urn:microsoft.com/office/officeart/2005/8/layout/radial6"/>
    <dgm:cxn modelId="{6A72BED9-BB28-4629-B3A0-966C05347D61}" type="presOf" srcId="{4AF7E289-1B88-4A5D-835D-023240155983}" destId="{A8689219-EC10-482F-98F8-9C7C83399FB5}" srcOrd="0" destOrd="0" presId="urn:microsoft.com/office/officeart/2005/8/layout/radial6"/>
    <dgm:cxn modelId="{A093FB2C-0BE3-45F5-BC35-B47F2C188497}" type="presOf" srcId="{345AB4B1-8FF8-4299-AF7F-6F3E1930E155}" destId="{3F2B0AA7-4F8B-4DD1-928A-8423999E5739}" srcOrd="0" destOrd="0" presId="urn:microsoft.com/office/officeart/2005/8/layout/radial6"/>
    <dgm:cxn modelId="{555D3B67-77C1-4B05-BBE5-B4CDA77770DC}" type="presOf" srcId="{4BB38407-B787-4C82-AEF9-AF69CEED3CE9}" destId="{A2807E4A-DE30-4E1A-AB10-D128695E0F07}" srcOrd="0" destOrd="0" presId="urn:microsoft.com/office/officeart/2005/8/layout/radial6"/>
    <dgm:cxn modelId="{59761D5F-0787-48CE-B5DE-B8330EBA9612}" type="presOf" srcId="{8B240B30-F8FC-4863-9336-98AFBE1562B2}" destId="{649CF062-4357-4161-B79B-E8F1150FA354}" srcOrd="0" destOrd="0" presId="urn:microsoft.com/office/officeart/2005/8/layout/radial6"/>
    <dgm:cxn modelId="{AD1F35CC-D7EA-4E74-B61E-9171B7A84E74}" type="presOf" srcId="{3EE74634-BA9B-4073-8167-73DA83E4971B}" destId="{8FE75E43-F8F3-4721-8E9C-1A3C158C1C9A}" srcOrd="0" destOrd="0" presId="urn:microsoft.com/office/officeart/2005/8/layout/radial6"/>
    <dgm:cxn modelId="{EAF26595-3B47-443C-BEEC-9575099AAD10}" type="presOf" srcId="{BA14AB77-670C-4983-9A22-67DF02FA00E7}" destId="{2443E114-6654-4C70-862F-D87812784A4E}" srcOrd="0" destOrd="0" presId="urn:microsoft.com/office/officeart/2005/8/layout/radial6"/>
    <dgm:cxn modelId="{D94E0ADA-B1DF-4141-8A3D-A1C648A4175B}" srcId="{8B240B30-F8FC-4863-9336-98AFBE1562B2}" destId="{4BB38407-B787-4C82-AEF9-AF69CEED3CE9}" srcOrd="5" destOrd="0" parTransId="{441104E1-F936-4453-8B47-53E972F5119F}" sibTransId="{3EE74634-BA9B-4073-8167-73DA83E4971B}"/>
    <dgm:cxn modelId="{54AA112C-59D9-4940-A319-AC37583290AF}" type="presOf" srcId="{7E41CEE4-7C53-40CA-9D30-364C16F79FD5}" destId="{E24ED823-3A28-45EC-82FD-0DA422DC73D5}" srcOrd="0" destOrd="0" presId="urn:microsoft.com/office/officeart/2005/8/layout/radial6"/>
    <dgm:cxn modelId="{D1A573F1-F7CF-48EB-A439-772C441A8CAE}" srcId="{6747E42F-2F25-45AF-80F0-FDB6939E0BD6}" destId="{8B240B30-F8FC-4863-9336-98AFBE1562B2}" srcOrd="0" destOrd="0" parTransId="{1E239803-D4AD-4453-B27F-ACFA093315D9}" sibTransId="{F8DC0811-2859-4414-A3FE-C2ACE8D3FED5}"/>
    <dgm:cxn modelId="{287C1134-9073-45EC-B1AE-0DE33308797F}" srcId="{8B240B30-F8FC-4863-9336-98AFBE1562B2}" destId="{345AB4B1-8FF8-4299-AF7F-6F3E1930E155}" srcOrd="0" destOrd="0" parTransId="{993F21C3-EA84-47DD-9F38-E874CE4E5FFB}" sibTransId="{BA14AB77-670C-4983-9A22-67DF02FA00E7}"/>
    <dgm:cxn modelId="{A3632A0E-169E-4751-9472-AF7C6F663AEB}" type="presOf" srcId="{06197DAF-EC40-4629-A558-DAFA404AE410}" destId="{597C9E16-EB96-4327-AC4B-40C3B5EFFCEA}" srcOrd="0" destOrd="0" presId="urn:microsoft.com/office/officeart/2005/8/layout/radial6"/>
    <dgm:cxn modelId="{C5F117DE-1584-4375-956F-DD7B348DD2DD}" type="presParOf" srcId="{71EBB8AE-92AE-4B53-A90F-FB5792F43984}" destId="{649CF062-4357-4161-B79B-E8F1150FA354}" srcOrd="0" destOrd="0" presId="urn:microsoft.com/office/officeart/2005/8/layout/radial6"/>
    <dgm:cxn modelId="{CE9AEFE5-31D0-429E-BD9E-9AED54FF1C11}" type="presParOf" srcId="{71EBB8AE-92AE-4B53-A90F-FB5792F43984}" destId="{3F2B0AA7-4F8B-4DD1-928A-8423999E5739}" srcOrd="1" destOrd="0" presId="urn:microsoft.com/office/officeart/2005/8/layout/radial6"/>
    <dgm:cxn modelId="{048FB909-DFBF-40E3-956F-7BFF825D7A5F}" type="presParOf" srcId="{71EBB8AE-92AE-4B53-A90F-FB5792F43984}" destId="{58C495AE-9E6A-4E79-853C-EBAB354289EF}" srcOrd="2" destOrd="0" presId="urn:microsoft.com/office/officeart/2005/8/layout/radial6"/>
    <dgm:cxn modelId="{70234262-5EFF-471B-813E-455D41CF07CF}" type="presParOf" srcId="{71EBB8AE-92AE-4B53-A90F-FB5792F43984}" destId="{2443E114-6654-4C70-862F-D87812784A4E}" srcOrd="3" destOrd="0" presId="urn:microsoft.com/office/officeart/2005/8/layout/radial6"/>
    <dgm:cxn modelId="{C3FDB011-1138-41EB-829A-2CB9F75F2B34}" type="presParOf" srcId="{71EBB8AE-92AE-4B53-A90F-FB5792F43984}" destId="{146448ED-C950-4032-812D-F5C09F452BB8}" srcOrd="4" destOrd="0" presId="urn:microsoft.com/office/officeart/2005/8/layout/radial6"/>
    <dgm:cxn modelId="{9614996E-BF07-46F1-8800-585A412A65C3}" type="presParOf" srcId="{71EBB8AE-92AE-4B53-A90F-FB5792F43984}" destId="{A1886850-066D-4133-BD0A-612D82147C42}" srcOrd="5" destOrd="0" presId="urn:microsoft.com/office/officeart/2005/8/layout/radial6"/>
    <dgm:cxn modelId="{BD2EB429-207B-4FC8-BB9E-4A906FE71368}" type="presParOf" srcId="{71EBB8AE-92AE-4B53-A90F-FB5792F43984}" destId="{26D44C6C-3159-4037-A815-62B25D1F326F}" srcOrd="6" destOrd="0" presId="urn:microsoft.com/office/officeart/2005/8/layout/radial6"/>
    <dgm:cxn modelId="{580D011C-A4FD-4D4C-93A0-AEDACC096725}" type="presParOf" srcId="{71EBB8AE-92AE-4B53-A90F-FB5792F43984}" destId="{5E900351-3FAE-4E4C-AF6D-0F7BEFB2712A}" srcOrd="7" destOrd="0" presId="urn:microsoft.com/office/officeart/2005/8/layout/radial6"/>
    <dgm:cxn modelId="{7075704F-ABDD-409C-89FB-DAFA4F307C29}" type="presParOf" srcId="{71EBB8AE-92AE-4B53-A90F-FB5792F43984}" destId="{0E5F8619-EF2A-437F-B526-1F6A16389595}" srcOrd="8" destOrd="0" presId="urn:microsoft.com/office/officeart/2005/8/layout/radial6"/>
    <dgm:cxn modelId="{86B11197-1C8C-417C-A157-46FFE5F870C1}" type="presParOf" srcId="{71EBB8AE-92AE-4B53-A90F-FB5792F43984}" destId="{3DA9B9AE-0406-4653-8BA0-A05324A3D155}" srcOrd="9" destOrd="0" presId="urn:microsoft.com/office/officeart/2005/8/layout/radial6"/>
    <dgm:cxn modelId="{D1B0EEEB-4924-4970-A00A-BDDDDB598DD8}" type="presParOf" srcId="{71EBB8AE-92AE-4B53-A90F-FB5792F43984}" destId="{4D52244A-D6F6-4079-90E8-7B383B3DBEA2}" srcOrd="10" destOrd="0" presId="urn:microsoft.com/office/officeart/2005/8/layout/radial6"/>
    <dgm:cxn modelId="{22AA05C0-F671-455D-BA71-F3E977804033}" type="presParOf" srcId="{71EBB8AE-92AE-4B53-A90F-FB5792F43984}" destId="{C52AD5F5-E0BF-4369-9917-FDD278FAE8AB}" srcOrd="11" destOrd="0" presId="urn:microsoft.com/office/officeart/2005/8/layout/radial6"/>
    <dgm:cxn modelId="{12087FDD-400E-438B-BF39-E13681C9D3C6}" type="presParOf" srcId="{71EBB8AE-92AE-4B53-A90F-FB5792F43984}" destId="{597C9E16-EB96-4327-AC4B-40C3B5EFFCEA}" srcOrd="12" destOrd="0" presId="urn:microsoft.com/office/officeart/2005/8/layout/radial6"/>
    <dgm:cxn modelId="{A37F8414-03D7-48DB-8A92-6E2FEB6C75D0}" type="presParOf" srcId="{71EBB8AE-92AE-4B53-A90F-FB5792F43984}" destId="{E24ED823-3A28-45EC-82FD-0DA422DC73D5}" srcOrd="13" destOrd="0" presId="urn:microsoft.com/office/officeart/2005/8/layout/radial6"/>
    <dgm:cxn modelId="{527EAF78-6BC2-473A-94FA-518175BA88C6}" type="presParOf" srcId="{71EBB8AE-92AE-4B53-A90F-FB5792F43984}" destId="{977358D5-727C-4EB4-AF55-EED0DEC31349}" srcOrd="14" destOrd="0" presId="urn:microsoft.com/office/officeart/2005/8/layout/radial6"/>
    <dgm:cxn modelId="{357F10B3-758C-4C5C-B6AF-9FB08C82B91F}" type="presParOf" srcId="{71EBB8AE-92AE-4B53-A90F-FB5792F43984}" destId="{BB4C53E6-B3A0-4F3D-838F-8C48E2A11006}" srcOrd="15" destOrd="0" presId="urn:microsoft.com/office/officeart/2005/8/layout/radial6"/>
    <dgm:cxn modelId="{169AA8D7-1168-4687-AC24-95A157C77CFF}" type="presParOf" srcId="{71EBB8AE-92AE-4B53-A90F-FB5792F43984}" destId="{A2807E4A-DE30-4E1A-AB10-D128695E0F07}" srcOrd="16" destOrd="0" presId="urn:microsoft.com/office/officeart/2005/8/layout/radial6"/>
    <dgm:cxn modelId="{4EB76AE1-5C6A-4B8E-A815-E07A167A8AF0}" type="presParOf" srcId="{71EBB8AE-92AE-4B53-A90F-FB5792F43984}" destId="{207C5715-1C40-4513-AAFE-5D725DC839AE}" srcOrd="17" destOrd="0" presId="urn:microsoft.com/office/officeart/2005/8/layout/radial6"/>
    <dgm:cxn modelId="{EB150A26-5A5D-44FB-B8E7-C5036C1FA99A}" type="presParOf" srcId="{71EBB8AE-92AE-4B53-A90F-FB5792F43984}" destId="{8FE75E43-F8F3-4721-8E9C-1A3C158C1C9A}" srcOrd="18" destOrd="0" presId="urn:microsoft.com/office/officeart/2005/8/layout/radial6"/>
    <dgm:cxn modelId="{EAA3DA08-3B94-4002-AAE9-D3501E473BC8}" type="presParOf" srcId="{71EBB8AE-92AE-4B53-A90F-FB5792F43984}" destId="{8BAFF631-BD4B-4A5B-9FD9-18B0E358A3AE}" srcOrd="19" destOrd="0" presId="urn:microsoft.com/office/officeart/2005/8/layout/radial6"/>
    <dgm:cxn modelId="{300A2123-28A6-4E8D-A625-D478F91D33F6}" type="presParOf" srcId="{71EBB8AE-92AE-4B53-A90F-FB5792F43984}" destId="{ED5DE4D2-8863-4A71-95DF-B6BD9533AC9E}" srcOrd="20" destOrd="0" presId="urn:microsoft.com/office/officeart/2005/8/layout/radial6"/>
    <dgm:cxn modelId="{D26DC4BC-B80A-45E3-A574-8B1A62DE2A9D}" type="presParOf" srcId="{71EBB8AE-92AE-4B53-A90F-FB5792F43984}" destId="{A8689219-EC10-482F-98F8-9C7C83399FB5}"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89219-EC10-482F-98F8-9C7C83399FB5}">
      <dsp:nvSpPr>
        <dsp:cNvPr id="0" name=""/>
        <dsp:cNvSpPr/>
      </dsp:nvSpPr>
      <dsp:spPr>
        <a:xfrm>
          <a:off x="1938291" y="510605"/>
          <a:ext cx="4044296" cy="4044296"/>
        </a:xfrm>
        <a:prstGeom prst="blockArc">
          <a:avLst>
            <a:gd name="adj1" fmla="val 13114286"/>
            <a:gd name="adj2" fmla="val 16200000"/>
            <a:gd name="adj3" fmla="val 3904"/>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FE75E43-F8F3-4721-8E9C-1A3C158C1C9A}">
      <dsp:nvSpPr>
        <dsp:cNvPr id="0" name=""/>
        <dsp:cNvSpPr/>
      </dsp:nvSpPr>
      <dsp:spPr>
        <a:xfrm>
          <a:off x="1938291" y="510605"/>
          <a:ext cx="4044296" cy="4044296"/>
        </a:xfrm>
        <a:prstGeom prst="blockArc">
          <a:avLst>
            <a:gd name="adj1" fmla="val 10028571"/>
            <a:gd name="adj2" fmla="val 13114286"/>
            <a:gd name="adj3" fmla="val 3904"/>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B4C53E6-B3A0-4F3D-838F-8C48E2A11006}">
      <dsp:nvSpPr>
        <dsp:cNvPr id="0" name=""/>
        <dsp:cNvSpPr/>
      </dsp:nvSpPr>
      <dsp:spPr>
        <a:xfrm>
          <a:off x="1938291" y="510605"/>
          <a:ext cx="4044296" cy="4044296"/>
        </a:xfrm>
        <a:prstGeom prst="blockArc">
          <a:avLst>
            <a:gd name="adj1" fmla="val 6942857"/>
            <a:gd name="adj2" fmla="val 10028571"/>
            <a:gd name="adj3" fmla="val 3904"/>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97C9E16-EB96-4327-AC4B-40C3B5EFFCEA}">
      <dsp:nvSpPr>
        <dsp:cNvPr id="0" name=""/>
        <dsp:cNvSpPr/>
      </dsp:nvSpPr>
      <dsp:spPr>
        <a:xfrm>
          <a:off x="1938291" y="510605"/>
          <a:ext cx="4044296" cy="4044296"/>
        </a:xfrm>
        <a:prstGeom prst="blockArc">
          <a:avLst>
            <a:gd name="adj1" fmla="val 3857143"/>
            <a:gd name="adj2" fmla="val 6942857"/>
            <a:gd name="adj3" fmla="val 3904"/>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DA9B9AE-0406-4653-8BA0-A05324A3D155}">
      <dsp:nvSpPr>
        <dsp:cNvPr id="0" name=""/>
        <dsp:cNvSpPr/>
      </dsp:nvSpPr>
      <dsp:spPr>
        <a:xfrm>
          <a:off x="1939895" y="509833"/>
          <a:ext cx="4044296" cy="4044296"/>
        </a:xfrm>
        <a:prstGeom prst="blockArc">
          <a:avLst>
            <a:gd name="adj1" fmla="val 783860"/>
            <a:gd name="adj2" fmla="val 3860228"/>
            <a:gd name="adj3" fmla="val 3904"/>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6D44C6C-3159-4037-A815-62B25D1F326F}">
      <dsp:nvSpPr>
        <dsp:cNvPr id="0" name=""/>
        <dsp:cNvSpPr/>
      </dsp:nvSpPr>
      <dsp:spPr>
        <a:xfrm>
          <a:off x="1939396" y="511988"/>
          <a:ext cx="4044296" cy="4044296"/>
        </a:xfrm>
        <a:prstGeom prst="blockArc">
          <a:avLst>
            <a:gd name="adj1" fmla="val 19282644"/>
            <a:gd name="adj2" fmla="val 780025"/>
            <a:gd name="adj3" fmla="val 3904"/>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443E114-6654-4C70-862F-D87812784A4E}">
      <dsp:nvSpPr>
        <dsp:cNvPr id="0" name=""/>
        <dsp:cNvSpPr/>
      </dsp:nvSpPr>
      <dsp:spPr>
        <a:xfrm>
          <a:off x="1938291" y="510605"/>
          <a:ext cx="4044296" cy="4044296"/>
        </a:xfrm>
        <a:prstGeom prst="blockArc">
          <a:avLst>
            <a:gd name="adj1" fmla="val 16200000"/>
            <a:gd name="adj2" fmla="val 19285714"/>
            <a:gd name="adj3" fmla="val 3904"/>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49CF062-4357-4161-B79B-E8F1150FA354}">
      <dsp:nvSpPr>
        <dsp:cNvPr id="0" name=""/>
        <dsp:cNvSpPr/>
      </dsp:nvSpPr>
      <dsp:spPr>
        <a:xfrm>
          <a:off x="3168365" y="1760584"/>
          <a:ext cx="1566384" cy="156638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27940" rIns="0" bIns="27940" numCol="1" spcCol="1270" anchor="ctr" anchorCtr="0">
          <a:noAutofit/>
        </a:bodyPr>
        <a:lstStyle/>
        <a:p>
          <a:pPr lvl="0" algn="ctr" defTabSz="977900">
            <a:lnSpc>
              <a:spcPct val="90000"/>
            </a:lnSpc>
            <a:spcBef>
              <a:spcPct val="0"/>
            </a:spcBef>
            <a:spcAft>
              <a:spcPct val="35000"/>
            </a:spcAft>
          </a:pPr>
          <a:r>
            <a:rPr lang="en-US" sz="2200" kern="1200" dirty="0" smtClean="0"/>
            <a:t>Moral machines</a:t>
          </a:r>
          <a:endParaRPr lang="en-US" sz="2200" kern="1200" dirty="0"/>
        </a:p>
      </dsp:txBody>
      <dsp:txXfrm>
        <a:off x="3397757" y="1989976"/>
        <a:ext cx="1107600" cy="1107600"/>
      </dsp:txXfrm>
    </dsp:sp>
    <dsp:sp modelId="{3F2B0AA7-4F8B-4DD1-928A-8423999E5739}">
      <dsp:nvSpPr>
        <dsp:cNvPr id="0" name=""/>
        <dsp:cNvSpPr/>
      </dsp:nvSpPr>
      <dsp:spPr>
        <a:xfrm>
          <a:off x="3412205" y="1843"/>
          <a:ext cx="1096469" cy="109646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fr-BE" sz="1200" b="1" kern="1200" dirty="0" err="1" smtClean="0"/>
            <a:t>Well-being</a:t>
          </a:r>
          <a:endParaRPr lang="en-US" sz="1200" kern="1200" dirty="0"/>
        </a:p>
      </dsp:txBody>
      <dsp:txXfrm>
        <a:off x="3572779" y="162417"/>
        <a:ext cx="775321" cy="775321"/>
      </dsp:txXfrm>
    </dsp:sp>
    <dsp:sp modelId="{146448ED-C950-4032-812D-F5C09F452BB8}">
      <dsp:nvSpPr>
        <dsp:cNvPr id="0" name=""/>
        <dsp:cNvSpPr/>
      </dsp:nvSpPr>
      <dsp:spPr>
        <a:xfrm>
          <a:off x="4962323" y="748340"/>
          <a:ext cx="1096469" cy="1096469"/>
        </a:xfrm>
        <a:prstGeom prst="ellipse">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fr-BE" sz="1200" b="1" kern="1200" dirty="0" err="1" smtClean="0"/>
            <a:t>Autonomy</a:t>
          </a:r>
          <a:endParaRPr lang="en-US" sz="1200" kern="1200" dirty="0"/>
        </a:p>
      </dsp:txBody>
      <dsp:txXfrm>
        <a:off x="5122897" y="908914"/>
        <a:ext cx="775321" cy="775321"/>
      </dsp:txXfrm>
    </dsp:sp>
    <dsp:sp modelId="{5E900351-3FAE-4E4C-AF6D-0F7BEFB2712A}">
      <dsp:nvSpPr>
        <dsp:cNvPr id="0" name=""/>
        <dsp:cNvSpPr/>
      </dsp:nvSpPr>
      <dsp:spPr>
        <a:xfrm>
          <a:off x="5345166" y="2431921"/>
          <a:ext cx="1096469" cy="1096469"/>
        </a:xfrm>
        <a:prstGeom prst="ellipse">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fr-BE" sz="1200" b="1" kern="1200" dirty="0" smtClean="0"/>
            <a:t>Justice</a:t>
          </a:r>
          <a:endParaRPr lang="en-US" sz="1200" kern="1200" dirty="0"/>
        </a:p>
      </dsp:txBody>
      <dsp:txXfrm>
        <a:off x="5505740" y="2592495"/>
        <a:ext cx="775321" cy="775321"/>
      </dsp:txXfrm>
    </dsp:sp>
    <dsp:sp modelId="{4D52244A-D6F6-4079-90E8-7B383B3DBEA2}">
      <dsp:nvSpPr>
        <dsp:cNvPr id="0" name=""/>
        <dsp:cNvSpPr/>
      </dsp:nvSpPr>
      <dsp:spPr>
        <a:xfrm>
          <a:off x="4272455" y="3770847"/>
          <a:ext cx="1096469" cy="1096469"/>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smtClean="0"/>
            <a:t>Privacy</a:t>
          </a:r>
          <a:endParaRPr lang="en-US" sz="1200" kern="1200" dirty="0"/>
        </a:p>
      </dsp:txBody>
      <dsp:txXfrm>
        <a:off x="4433029" y="3931421"/>
        <a:ext cx="775321" cy="775321"/>
      </dsp:txXfrm>
    </dsp:sp>
    <dsp:sp modelId="{E24ED823-3A28-45EC-82FD-0DA422DC73D5}">
      <dsp:nvSpPr>
        <dsp:cNvPr id="0" name=""/>
        <dsp:cNvSpPr/>
      </dsp:nvSpPr>
      <dsp:spPr>
        <a:xfrm>
          <a:off x="2551954" y="3770847"/>
          <a:ext cx="1096469" cy="1096469"/>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BE" sz="1200" b="1" kern="1200" dirty="0" err="1" smtClean="0"/>
            <a:t>Knowledge</a:t>
          </a:r>
          <a:endParaRPr lang="en-US" sz="1200" kern="1200" dirty="0"/>
        </a:p>
      </dsp:txBody>
      <dsp:txXfrm>
        <a:off x="2712528" y="3931421"/>
        <a:ext cx="775321" cy="775321"/>
      </dsp:txXfrm>
    </dsp:sp>
    <dsp:sp modelId="{A2807E4A-DE30-4E1A-AB10-D128695E0F07}">
      <dsp:nvSpPr>
        <dsp:cNvPr id="0" name=""/>
        <dsp:cNvSpPr/>
      </dsp:nvSpPr>
      <dsp:spPr>
        <a:xfrm>
          <a:off x="1479239" y="2425705"/>
          <a:ext cx="1096469" cy="1096469"/>
        </a:xfrm>
        <a:prstGeom prst="ellipse">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kern="1200" dirty="0" smtClean="0"/>
            <a:t>Democracy</a:t>
          </a:r>
          <a:endParaRPr lang="en-US" sz="1200" kern="1200" dirty="0"/>
        </a:p>
      </dsp:txBody>
      <dsp:txXfrm>
        <a:off x="1639813" y="2586279"/>
        <a:ext cx="775321" cy="775321"/>
      </dsp:txXfrm>
    </dsp:sp>
    <dsp:sp modelId="{8BAFF631-BD4B-4A5B-9FD9-18B0E358A3AE}">
      <dsp:nvSpPr>
        <dsp:cNvPr id="0" name=""/>
        <dsp:cNvSpPr/>
      </dsp:nvSpPr>
      <dsp:spPr>
        <a:xfrm>
          <a:off x="1862087" y="748340"/>
          <a:ext cx="1096469" cy="1096469"/>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fr-BE" sz="1200" b="1" kern="1200" dirty="0" err="1" smtClean="0"/>
            <a:t>Responsi-bility</a:t>
          </a:r>
          <a:endParaRPr lang="en-US" sz="1200" kern="1200" dirty="0"/>
        </a:p>
      </dsp:txBody>
      <dsp:txXfrm>
        <a:off x="2022661" y="908914"/>
        <a:ext cx="775321" cy="77532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012F4CC-8011-4B54-AECA-3777CC2F4A9E}" type="datetimeFigureOut">
              <a:rPr lang="nl-BE" smtClean="0"/>
              <a:t>7/11/2018</a:t>
            </a:fld>
            <a:endParaRPr lang="nl-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B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562C2CC-75CF-420F-8919-2FDE2243E116}" type="slidenum">
              <a:rPr lang="nl-BE" smtClean="0"/>
              <a:t>‹nr.›</a:t>
            </a:fld>
            <a:endParaRPr lang="nl-BE"/>
          </a:p>
        </p:txBody>
      </p:sp>
    </p:spTree>
    <p:extLst>
      <p:ext uri="{BB962C8B-B14F-4D97-AF65-F5344CB8AC3E}">
        <p14:creationId xmlns:p14="http://schemas.microsoft.com/office/powerpoint/2010/main" val="1805001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1E9DC40-AAEF-4782-9E08-D9897C4F3CA7}" type="datetimeFigureOut">
              <a:rPr lang="nl-BE" smtClean="0"/>
              <a:t>7/11/2018</a:t>
            </a:fld>
            <a:endParaRPr lang="nl-BE"/>
          </a:p>
        </p:txBody>
      </p:sp>
      <p:sp>
        <p:nvSpPr>
          <p:cNvPr id="4" name="Tijdelijke aanduiding voor dia-afbeelding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1C4380-9E7B-491A-8B9E-2B485F80DAE5}" type="slidenum">
              <a:rPr lang="nl-BE" smtClean="0"/>
              <a:t>‹nr.›</a:t>
            </a:fld>
            <a:endParaRPr lang="nl-BE"/>
          </a:p>
        </p:txBody>
      </p:sp>
    </p:spTree>
    <p:extLst>
      <p:ext uri="{BB962C8B-B14F-4D97-AF65-F5344CB8AC3E}">
        <p14:creationId xmlns:p14="http://schemas.microsoft.com/office/powerpoint/2010/main" val="3921843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Zie</a:t>
            </a:r>
            <a:r>
              <a:rPr lang="fr-BE" dirty="0" smtClean="0"/>
              <a:t> </a:t>
            </a:r>
            <a:r>
              <a:rPr lang="fr-BE" dirty="0" err="1" smtClean="0"/>
              <a:t>Canadese</a:t>
            </a:r>
            <a:r>
              <a:rPr lang="fr-BE" baseline="0" dirty="0" smtClean="0"/>
              <a:t> </a:t>
            </a:r>
            <a:r>
              <a:rPr lang="fr-BE" baseline="0" dirty="0" err="1" smtClean="0"/>
              <a:t>privacy</a:t>
            </a:r>
            <a:r>
              <a:rPr lang="fr-BE" baseline="0" dirty="0" smtClean="0"/>
              <a:t> </a:t>
            </a:r>
            <a:r>
              <a:rPr lang="fr-BE" baseline="0" dirty="0" err="1" smtClean="0"/>
              <a:t>commissie</a:t>
            </a:r>
            <a:r>
              <a:rPr lang="fr-BE" baseline="0" dirty="0" smtClean="0"/>
              <a:t> over </a:t>
            </a:r>
            <a:r>
              <a:rPr lang="fr-BE" baseline="0" dirty="0" err="1" smtClean="0"/>
              <a:t>informed</a:t>
            </a:r>
            <a:r>
              <a:rPr lang="fr-BE" baseline="0" dirty="0" smtClean="0"/>
              <a:t> consent: </a:t>
            </a:r>
            <a:r>
              <a:rPr lang="fr-BE" dirty="0" smtClean="0"/>
              <a:t>https://www.priv.gc.ca/en/opc-actions-and-decisions/research/explore-privacy-research/2016/consent_201605/</a:t>
            </a:r>
          </a:p>
          <a:p>
            <a:endParaRPr lang="nl-BE" dirty="0"/>
          </a:p>
        </p:txBody>
      </p:sp>
      <p:sp>
        <p:nvSpPr>
          <p:cNvPr id="4" name="Slide Number Placeholder 3"/>
          <p:cNvSpPr>
            <a:spLocks noGrp="1"/>
          </p:cNvSpPr>
          <p:nvPr>
            <p:ph type="sldNum" sz="quarter" idx="10"/>
          </p:nvPr>
        </p:nvSpPr>
        <p:spPr/>
        <p:txBody>
          <a:bodyPr/>
          <a:lstStyle/>
          <a:p>
            <a:fld id="{4F1C4380-9E7B-491A-8B9E-2B485F80DAE5}" type="slidenum">
              <a:rPr lang="nl-BE" smtClean="0"/>
              <a:t>12</a:t>
            </a:fld>
            <a:endParaRPr lang="nl-BE"/>
          </a:p>
        </p:txBody>
      </p:sp>
    </p:spTree>
    <p:extLst>
      <p:ext uri="{BB962C8B-B14F-4D97-AF65-F5344CB8AC3E}">
        <p14:creationId xmlns:p14="http://schemas.microsoft.com/office/powerpoint/2010/main" val="281706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Het </a:t>
            </a:r>
            <a:r>
              <a:rPr lang="en-US" dirty="0" err="1" smtClean="0"/>
              <a:t>doorknippen</a:t>
            </a:r>
            <a:r>
              <a:rPr lang="en-US" dirty="0" smtClean="0"/>
              <a:t> van </a:t>
            </a:r>
            <a:r>
              <a:rPr lang="en-US" dirty="0" err="1" smtClean="0"/>
              <a:t>relaties</a:t>
            </a:r>
            <a:r>
              <a:rPr lang="en-US" dirty="0" smtClean="0"/>
              <a:t> </a:t>
            </a:r>
            <a:r>
              <a:rPr lang="en-US" dirty="0" err="1" smtClean="0"/>
              <a:t>tussen</a:t>
            </a:r>
            <a:r>
              <a:rPr lang="en-US" dirty="0" smtClean="0"/>
              <a:t> </a:t>
            </a:r>
            <a:r>
              <a:rPr lang="en-US" dirty="0" err="1" smtClean="0"/>
              <a:t>entiteiten</a:t>
            </a:r>
            <a:r>
              <a:rPr lang="en-US" baseline="0" dirty="0" smtClean="0"/>
              <a:t> is </a:t>
            </a:r>
            <a:r>
              <a:rPr lang="en-US" baseline="0" dirty="0" err="1" smtClean="0"/>
              <a:t>geen</a:t>
            </a:r>
            <a:r>
              <a:rPr lang="en-US" baseline="0" dirty="0" smtClean="0"/>
              <a:t> </a:t>
            </a:r>
            <a:r>
              <a:rPr lang="en-US" baseline="0" dirty="0" err="1" smtClean="0"/>
              <a:t>voldoene</a:t>
            </a:r>
            <a:r>
              <a:rPr lang="en-US" baseline="0" dirty="0" smtClean="0"/>
              <a:t> </a:t>
            </a:r>
            <a:r>
              <a:rPr lang="en-US" baseline="0" dirty="0" err="1" smtClean="0"/>
              <a:t>oplossing</a:t>
            </a:r>
            <a:r>
              <a:rPr lang="en-US" baseline="0" dirty="0" smtClean="0"/>
              <a:t> door </a:t>
            </a:r>
            <a:r>
              <a:rPr lang="en-US" baseline="0" dirty="0" err="1" smtClean="0"/>
              <a:t>netwerk</a:t>
            </a:r>
            <a:r>
              <a:rPr lang="en-US" baseline="0" dirty="0" smtClean="0"/>
              <a:t> van </a:t>
            </a:r>
            <a:r>
              <a:rPr lang="en-US" baseline="0" dirty="0" err="1" smtClean="0"/>
              <a:t>achterliggende</a:t>
            </a:r>
            <a:r>
              <a:rPr lang="en-US" baseline="0" dirty="0" smtClean="0"/>
              <a:t> data</a:t>
            </a:r>
            <a:endParaRPr lang="en-US" dirty="0"/>
          </a:p>
        </p:txBody>
      </p:sp>
      <p:sp>
        <p:nvSpPr>
          <p:cNvPr id="4" name="Slide Number Placeholder 3"/>
          <p:cNvSpPr>
            <a:spLocks noGrp="1"/>
          </p:cNvSpPr>
          <p:nvPr>
            <p:ph type="sldNum" sz="quarter" idx="10"/>
          </p:nvPr>
        </p:nvSpPr>
        <p:spPr/>
        <p:txBody>
          <a:bodyPr/>
          <a:lstStyle/>
          <a:p>
            <a:fld id="{4F1C4380-9E7B-491A-8B9E-2B485F80DAE5}" type="slidenum">
              <a:rPr lang="nl-BE" smtClean="0"/>
              <a:t>13</a:t>
            </a:fld>
            <a:endParaRPr lang="nl-BE"/>
          </a:p>
        </p:txBody>
      </p:sp>
    </p:spTree>
    <p:extLst>
      <p:ext uri="{BB962C8B-B14F-4D97-AF65-F5344CB8AC3E}">
        <p14:creationId xmlns:p14="http://schemas.microsoft.com/office/powerpoint/2010/main" val="398903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C4380-9E7B-491A-8B9E-2B485F80DAE5}" type="slidenum">
              <a:rPr lang="nl-BE" smtClean="0"/>
              <a:t>15</a:t>
            </a:fld>
            <a:endParaRPr lang="nl-BE"/>
          </a:p>
        </p:txBody>
      </p:sp>
    </p:spTree>
    <p:extLst>
      <p:ext uri="{BB962C8B-B14F-4D97-AF65-F5344CB8AC3E}">
        <p14:creationId xmlns:p14="http://schemas.microsoft.com/office/powerpoint/2010/main" val="1753185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1C4380-9E7B-491A-8B9E-2B485F80DAE5}" type="slidenum">
              <a:rPr lang="nl-BE" smtClean="0"/>
              <a:t>28</a:t>
            </a:fld>
            <a:endParaRPr lang="nl-BE"/>
          </a:p>
        </p:txBody>
      </p:sp>
    </p:spTree>
    <p:extLst>
      <p:ext uri="{BB962C8B-B14F-4D97-AF65-F5344CB8AC3E}">
        <p14:creationId xmlns:p14="http://schemas.microsoft.com/office/powerpoint/2010/main" val="587872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Baten</a:t>
            </a:r>
            <a:r>
              <a:rPr lang="fr-BE" dirty="0" smtClean="0"/>
              <a:t> van AI en BI</a:t>
            </a:r>
            <a:r>
              <a:rPr lang="fr-BE" baseline="0" dirty="0" smtClean="0"/>
              <a:t> </a:t>
            </a:r>
            <a:r>
              <a:rPr lang="fr-BE" baseline="0" dirty="0" err="1" smtClean="0"/>
              <a:t>kunnen</a:t>
            </a:r>
            <a:r>
              <a:rPr lang="fr-BE" baseline="0" dirty="0" smtClean="0"/>
              <a:t> </a:t>
            </a:r>
            <a:r>
              <a:rPr lang="fr-BE" baseline="0" dirty="0" err="1" smtClean="0"/>
              <a:t>enkel</a:t>
            </a:r>
            <a:r>
              <a:rPr lang="fr-BE" baseline="0" dirty="0" smtClean="0"/>
              <a:t> </a:t>
            </a:r>
            <a:r>
              <a:rPr lang="fr-BE" baseline="0" dirty="0" err="1" smtClean="0"/>
              <a:t>bereikt</a:t>
            </a:r>
            <a:r>
              <a:rPr lang="fr-BE" baseline="0" dirty="0" smtClean="0"/>
              <a:t> </a:t>
            </a:r>
            <a:r>
              <a:rPr lang="fr-BE" baseline="0" dirty="0" err="1" smtClean="0"/>
              <a:t>worden</a:t>
            </a:r>
            <a:r>
              <a:rPr lang="fr-BE" baseline="0" dirty="0" smtClean="0"/>
              <a:t> </a:t>
            </a:r>
            <a:r>
              <a:rPr lang="fr-BE" baseline="0" dirty="0" err="1" smtClean="0"/>
              <a:t>wanneer</a:t>
            </a:r>
            <a:r>
              <a:rPr lang="fr-BE" baseline="0" dirty="0" smtClean="0"/>
              <a:t> 1) </a:t>
            </a:r>
            <a:r>
              <a:rPr lang="fr-BE" baseline="0" dirty="0" err="1" smtClean="0"/>
              <a:t>massaal</a:t>
            </a:r>
            <a:r>
              <a:rPr lang="fr-BE" baseline="0" dirty="0" smtClean="0"/>
              <a:t> </a:t>
            </a:r>
            <a:r>
              <a:rPr lang="fr-BE" baseline="0" dirty="0" err="1" smtClean="0"/>
              <a:t>veel</a:t>
            </a:r>
            <a:r>
              <a:rPr lang="fr-BE" baseline="0" dirty="0" smtClean="0"/>
              <a:t> </a:t>
            </a:r>
            <a:r>
              <a:rPr lang="fr-BE" baseline="0" dirty="0" err="1" smtClean="0"/>
              <a:t>gegevens</a:t>
            </a:r>
            <a:r>
              <a:rPr lang="fr-BE" baseline="0" dirty="0" smtClean="0"/>
              <a:t> </a:t>
            </a:r>
            <a:r>
              <a:rPr lang="fr-BE" baseline="0" dirty="0" err="1" smtClean="0"/>
              <a:t>kunnen</a:t>
            </a:r>
            <a:r>
              <a:rPr lang="fr-BE" baseline="0" dirty="0" smtClean="0"/>
              <a:t> </a:t>
            </a:r>
            <a:r>
              <a:rPr lang="fr-BE" baseline="0" dirty="0" err="1" smtClean="0"/>
              <a:t>worden</a:t>
            </a:r>
            <a:r>
              <a:rPr lang="fr-BE" baseline="0" dirty="0" smtClean="0"/>
              <a:t> </a:t>
            </a:r>
            <a:r>
              <a:rPr lang="fr-BE" baseline="0" dirty="0" err="1" smtClean="0"/>
              <a:t>onderzocht</a:t>
            </a:r>
            <a:r>
              <a:rPr lang="fr-BE" baseline="0" dirty="0" smtClean="0"/>
              <a:t> 2) </a:t>
            </a:r>
            <a:r>
              <a:rPr lang="fr-BE" baseline="0" dirty="0" err="1" smtClean="0"/>
              <a:t>uit</a:t>
            </a:r>
            <a:r>
              <a:rPr lang="fr-BE" baseline="0" dirty="0" smtClean="0"/>
              <a:t> </a:t>
            </a:r>
            <a:r>
              <a:rPr lang="fr-BE" baseline="0" dirty="0" err="1" smtClean="0"/>
              <a:t>een</a:t>
            </a:r>
            <a:r>
              <a:rPr lang="fr-BE" baseline="0" dirty="0" smtClean="0"/>
              <a:t> </a:t>
            </a:r>
            <a:r>
              <a:rPr lang="fr-BE" baseline="0" dirty="0" err="1" smtClean="0"/>
              <a:t>diversiteit</a:t>
            </a:r>
            <a:r>
              <a:rPr lang="fr-BE" baseline="0" dirty="0" smtClean="0"/>
              <a:t> </a:t>
            </a:r>
            <a:r>
              <a:rPr lang="fr-BE" baseline="0" dirty="0" err="1" smtClean="0"/>
              <a:t>aan</a:t>
            </a:r>
            <a:r>
              <a:rPr lang="fr-BE" baseline="0" dirty="0" smtClean="0"/>
              <a:t> </a:t>
            </a:r>
            <a:r>
              <a:rPr lang="fr-BE" baseline="0" dirty="0" err="1" smtClean="0"/>
              <a:t>bronnen</a:t>
            </a:r>
            <a:r>
              <a:rPr lang="fr-BE" baseline="0" dirty="0" smtClean="0"/>
              <a:t>. Het </a:t>
            </a:r>
            <a:r>
              <a:rPr lang="fr-BE" baseline="0" dirty="0" err="1" smtClean="0"/>
              <a:t>is</a:t>
            </a:r>
            <a:r>
              <a:rPr lang="fr-BE" baseline="0" dirty="0" smtClean="0"/>
              <a:t> quasi </a:t>
            </a:r>
            <a:r>
              <a:rPr lang="fr-BE" baseline="0" dirty="0" err="1" smtClean="0"/>
              <a:t>onmogelijk</a:t>
            </a:r>
            <a:r>
              <a:rPr lang="fr-BE" baseline="0" dirty="0" smtClean="0"/>
              <a:t> </a:t>
            </a:r>
            <a:r>
              <a:rPr lang="fr-BE" baseline="0" dirty="0" err="1" smtClean="0"/>
              <a:t>is</a:t>
            </a:r>
            <a:r>
              <a:rPr lang="fr-BE" baseline="0" dirty="0" smtClean="0"/>
              <a:t> om </a:t>
            </a:r>
            <a:r>
              <a:rPr lang="fr-BE" baseline="0" dirty="0" err="1" smtClean="0"/>
              <a:t>dergelijke</a:t>
            </a:r>
            <a:r>
              <a:rPr lang="fr-BE" baseline="0" dirty="0" smtClean="0"/>
              <a:t> </a:t>
            </a:r>
            <a:r>
              <a:rPr lang="fr-BE" baseline="0" dirty="0" err="1" smtClean="0"/>
              <a:t>datasets</a:t>
            </a:r>
            <a:r>
              <a:rPr lang="fr-BE" baseline="0" dirty="0" smtClean="0"/>
              <a:t> te </a:t>
            </a:r>
            <a:r>
              <a:rPr lang="fr-BE" baseline="0" dirty="0" err="1" smtClean="0"/>
              <a:t>anonimiseren</a:t>
            </a:r>
            <a:r>
              <a:rPr lang="fr-BE" baseline="0" dirty="0" smtClean="0"/>
              <a:t>/</a:t>
            </a:r>
            <a:r>
              <a:rPr lang="fr-BE" baseline="0" dirty="0" err="1" smtClean="0"/>
              <a:t>pseudonimiseren</a:t>
            </a:r>
            <a:r>
              <a:rPr lang="fr-BE" baseline="0" dirty="0" smtClean="0"/>
              <a:t>. Dat zou </a:t>
            </a:r>
            <a:r>
              <a:rPr lang="fr-BE" baseline="0" dirty="0" err="1" smtClean="0"/>
              <a:t>wel</a:t>
            </a:r>
            <a:r>
              <a:rPr lang="fr-BE" baseline="0" dirty="0" smtClean="0"/>
              <a:t> </a:t>
            </a:r>
            <a:r>
              <a:rPr lang="fr-BE" baseline="0" dirty="0" err="1" smtClean="0"/>
              <a:t>kunnen</a:t>
            </a:r>
            <a:r>
              <a:rPr lang="fr-BE" baseline="0" dirty="0" smtClean="0"/>
              <a:t> indien de </a:t>
            </a:r>
            <a:r>
              <a:rPr lang="fr-BE" baseline="0" dirty="0" err="1" smtClean="0"/>
              <a:t>onderzoekers</a:t>
            </a:r>
            <a:r>
              <a:rPr lang="fr-BE" baseline="0" dirty="0" smtClean="0"/>
              <a:t> over </a:t>
            </a:r>
            <a:r>
              <a:rPr lang="fr-BE" baseline="0" dirty="0" err="1" smtClean="0"/>
              <a:t>geen</a:t>
            </a:r>
            <a:r>
              <a:rPr lang="fr-BE" baseline="0" dirty="0" smtClean="0"/>
              <a:t> </a:t>
            </a:r>
            <a:r>
              <a:rPr lang="fr-BE" baseline="0" dirty="0" err="1" smtClean="0"/>
              <a:t>enkele</a:t>
            </a:r>
            <a:r>
              <a:rPr lang="fr-BE" baseline="0" dirty="0" smtClean="0"/>
              <a:t> </a:t>
            </a:r>
            <a:r>
              <a:rPr lang="fr-BE" baseline="0" dirty="0" err="1" smtClean="0"/>
              <a:t>extrene</a:t>
            </a:r>
            <a:r>
              <a:rPr lang="fr-BE" baseline="0" dirty="0" smtClean="0"/>
              <a:t> </a:t>
            </a:r>
            <a:r>
              <a:rPr lang="fr-BE" baseline="0" dirty="0" err="1" smtClean="0"/>
              <a:t>bron</a:t>
            </a:r>
            <a:r>
              <a:rPr lang="fr-BE" baseline="0" dirty="0" smtClean="0"/>
              <a:t> </a:t>
            </a:r>
            <a:r>
              <a:rPr lang="fr-BE" baseline="0" dirty="0" err="1" smtClean="0"/>
              <a:t>zouden</a:t>
            </a:r>
            <a:r>
              <a:rPr lang="fr-BE" baseline="0" dirty="0" smtClean="0"/>
              <a:t> </a:t>
            </a:r>
            <a:r>
              <a:rPr lang="fr-BE" baseline="0" dirty="0" err="1" smtClean="0"/>
              <a:t>beschikken</a:t>
            </a:r>
            <a:r>
              <a:rPr lang="fr-BE" baseline="0" dirty="0" smtClean="0"/>
              <a:t>. In </a:t>
            </a:r>
            <a:r>
              <a:rPr lang="fr-BE" baseline="0" dirty="0" err="1" smtClean="0"/>
              <a:t>realiteit</a:t>
            </a:r>
            <a:r>
              <a:rPr lang="fr-BE" baseline="0" dirty="0" smtClean="0"/>
              <a:t> </a:t>
            </a:r>
            <a:r>
              <a:rPr lang="fr-BE" baseline="0" dirty="0" err="1" smtClean="0"/>
              <a:t>bestaan</a:t>
            </a:r>
            <a:r>
              <a:rPr lang="fr-BE" baseline="0" dirty="0" smtClean="0"/>
              <a:t> die </a:t>
            </a:r>
            <a:r>
              <a:rPr lang="fr-BE" baseline="0" dirty="0" err="1" smtClean="0"/>
              <a:t>bronnen</a:t>
            </a:r>
            <a:r>
              <a:rPr lang="fr-BE" baseline="0" dirty="0" smtClean="0"/>
              <a:t> </a:t>
            </a:r>
            <a:r>
              <a:rPr lang="fr-BE" baseline="0" dirty="0" err="1" smtClean="0"/>
              <a:t>wel</a:t>
            </a:r>
            <a:r>
              <a:rPr lang="fr-BE" baseline="0" dirty="0" smtClean="0"/>
              <a:t>, en </a:t>
            </a:r>
            <a:r>
              <a:rPr lang="fr-BE" baseline="0" dirty="0" err="1" smtClean="0"/>
              <a:t>zodra</a:t>
            </a:r>
            <a:r>
              <a:rPr lang="fr-BE" baseline="0" dirty="0" smtClean="0"/>
              <a:t> men </a:t>
            </a:r>
            <a:r>
              <a:rPr lang="fr-BE" baseline="0" dirty="0" err="1" smtClean="0"/>
              <a:t>zelfs</a:t>
            </a:r>
            <a:r>
              <a:rPr lang="fr-BE" baseline="0" dirty="0" smtClean="0"/>
              <a:t> maar </a:t>
            </a:r>
            <a:r>
              <a:rPr lang="fr-BE" baseline="0" dirty="0" err="1" smtClean="0"/>
              <a:t>een</a:t>
            </a:r>
            <a:r>
              <a:rPr lang="fr-BE" baseline="0" dirty="0" smtClean="0"/>
              <a:t> </a:t>
            </a:r>
            <a:r>
              <a:rPr lang="fr-BE" baseline="0" dirty="0" err="1" smtClean="0"/>
              <a:t>beperkte</a:t>
            </a:r>
            <a:r>
              <a:rPr lang="fr-BE" baseline="0" dirty="0" smtClean="0"/>
              <a:t> </a:t>
            </a:r>
            <a:r>
              <a:rPr lang="fr-BE" baseline="0" dirty="0" err="1" smtClean="0"/>
              <a:t>dataset</a:t>
            </a:r>
            <a:r>
              <a:rPr lang="fr-BE" baseline="0" dirty="0" smtClean="0"/>
              <a:t> </a:t>
            </a:r>
            <a:r>
              <a:rPr lang="fr-BE" baseline="0" dirty="0" err="1" smtClean="0"/>
              <a:t>geeft</a:t>
            </a:r>
            <a:r>
              <a:rPr lang="fr-BE" baseline="0" dirty="0" smtClean="0"/>
              <a:t> </a:t>
            </a:r>
            <a:r>
              <a:rPr lang="fr-BE" baseline="0" dirty="0" err="1" smtClean="0"/>
              <a:t>voor</a:t>
            </a:r>
            <a:r>
              <a:rPr lang="fr-BE" baseline="0" dirty="0" smtClean="0"/>
              <a:t> </a:t>
            </a:r>
            <a:r>
              <a:rPr lang="fr-BE" baseline="0" dirty="0" err="1" smtClean="0"/>
              <a:t>een</a:t>
            </a:r>
            <a:r>
              <a:rPr lang="fr-BE" baseline="0" dirty="0" smtClean="0"/>
              <a:t> individu </a:t>
            </a:r>
            <a:r>
              <a:rPr lang="fr-BE" baseline="0" dirty="0" err="1" smtClean="0"/>
              <a:t>dat</a:t>
            </a:r>
            <a:r>
              <a:rPr lang="fr-BE" baseline="0" dirty="0" smtClean="0"/>
              <a:t> </a:t>
            </a:r>
            <a:r>
              <a:rPr lang="fr-BE" baseline="0" dirty="0" err="1" smtClean="0"/>
              <a:t>zich</a:t>
            </a:r>
            <a:r>
              <a:rPr lang="fr-BE" baseline="0" dirty="0" smtClean="0"/>
              <a:t> in </a:t>
            </a:r>
            <a:r>
              <a:rPr lang="fr-BE" baseline="0" dirty="0" err="1" smtClean="0"/>
              <a:t>een</a:t>
            </a:r>
            <a:r>
              <a:rPr lang="fr-BE" baseline="0" dirty="0" smtClean="0"/>
              <a:t> </a:t>
            </a:r>
            <a:r>
              <a:rPr lang="fr-BE" baseline="0" dirty="0" err="1" smtClean="0"/>
              <a:t>geanonimiseerde</a:t>
            </a:r>
            <a:r>
              <a:rPr lang="fr-BE" baseline="0" dirty="0" smtClean="0"/>
              <a:t> </a:t>
            </a:r>
            <a:r>
              <a:rPr lang="fr-BE" baseline="0" dirty="0" err="1" smtClean="0"/>
              <a:t>verzameling</a:t>
            </a:r>
            <a:r>
              <a:rPr lang="fr-BE" baseline="0" dirty="0" smtClean="0"/>
              <a:t> </a:t>
            </a:r>
            <a:r>
              <a:rPr lang="fr-BE" baseline="0" dirty="0" err="1" smtClean="0"/>
              <a:t>bevindt</a:t>
            </a:r>
            <a:r>
              <a:rPr lang="fr-BE" baseline="0" dirty="0" smtClean="0"/>
              <a:t>, </a:t>
            </a:r>
            <a:r>
              <a:rPr lang="fr-BE" baseline="0" dirty="0" err="1" smtClean="0"/>
              <a:t>is</a:t>
            </a:r>
            <a:r>
              <a:rPr lang="fr-BE" baseline="0" dirty="0" smtClean="0"/>
              <a:t> het </a:t>
            </a:r>
            <a:r>
              <a:rPr lang="fr-BE" baseline="0" dirty="0" err="1" smtClean="0"/>
              <a:t>vaak</a:t>
            </a:r>
            <a:r>
              <a:rPr lang="fr-BE" baseline="0" dirty="0" smtClean="0"/>
              <a:t> </a:t>
            </a:r>
            <a:r>
              <a:rPr lang="fr-BE" baseline="0" dirty="0" err="1" smtClean="0"/>
              <a:t>mogelijk</a:t>
            </a:r>
            <a:r>
              <a:rPr lang="fr-BE" baseline="0" dirty="0" smtClean="0"/>
              <a:t> om het individu te </a:t>
            </a:r>
            <a:r>
              <a:rPr lang="fr-BE" baseline="0" dirty="0" err="1" smtClean="0"/>
              <a:t>identificeren</a:t>
            </a:r>
            <a:r>
              <a:rPr lang="fr-BE" baseline="0" dirty="0" smtClean="0"/>
              <a:t>. In </a:t>
            </a:r>
            <a:r>
              <a:rPr lang="fr-BE" baseline="0" dirty="0" err="1" smtClean="0"/>
              <a:t>een</a:t>
            </a:r>
            <a:r>
              <a:rPr lang="fr-BE" baseline="0" dirty="0" smtClean="0"/>
              <a:t> scenario </a:t>
            </a:r>
            <a:r>
              <a:rPr lang="fr-BE" baseline="0" dirty="0" err="1" smtClean="0"/>
              <a:t>waarbij</a:t>
            </a:r>
            <a:r>
              <a:rPr lang="fr-BE" baseline="0" dirty="0" smtClean="0"/>
              <a:t> men </a:t>
            </a:r>
            <a:r>
              <a:rPr lang="fr-BE" baseline="0" dirty="0" err="1" smtClean="0"/>
              <a:t>massaal</a:t>
            </a:r>
            <a:r>
              <a:rPr lang="fr-BE" baseline="0" dirty="0" smtClean="0"/>
              <a:t>, </a:t>
            </a:r>
            <a:r>
              <a:rPr lang="fr-BE" baseline="0" dirty="0" err="1" smtClean="0"/>
              <a:t>longitudinaal</a:t>
            </a:r>
            <a:r>
              <a:rPr lang="fr-BE" baseline="0" dirty="0" smtClean="0"/>
              <a:t> en diverse data </a:t>
            </a:r>
            <a:r>
              <a:rPr lang="fr-BE" baseline="0" dirty="0" err="1" smtClean="0"/>
              <a:t>combineert</a:t>
            </a:r>
            <a:r>
              <a:rPr lang="fr-BE" baseline="0" dirty="0" smtClean="0"/>
              <a:t>, </a:t>
            </a:r>
            <a:r>
              <a:rPr lang="fr-BE" baseline="0" dirty="0" err="1" smtClean="0"/>
              <a:t>zullen</a:t>
            </a:r>
            <a:r>
              <a:rPr lang="fr-BE" baseline="0" dirty="0" smtClean="0"/>
              <a:t> </a:t>
            </a:r>
            <a:r>
              <a:rPr lang="fr-BE" baseline="0" dirty="0" err="1" smtClean="0"/>
              <a:t>ook</a:t>
            </a:r>
            <a:r>
              <a:rPr lang="fr-BE" baseline="0" dirty="0" smtClean="0"/>
              <a:t> in </a:t>
            </a:r>
            <a:r>
              <a:rPr lang="fr-BE" baseline="0" dirty="0" err="1" smtClean="0"/>
              <a:t>een</a:t>
            </a:r>
            <a:r>
              <a:rPr lang="fr-BE" baseline="0" dirty="0" smtClean="0"/>
              <a:t> </a:t>
            </a:r>
            <a:r>
              <a:rPr lang="fr-BE" baseline="0" dirty="0" err="1" smtClean="0"/>
              <a:t>geanonimiseerde</a:t>
            </a:r>
            <a:r>
              <a:rPr lang="fr-BE" baseline="0" dirty="0" smtClean="0"/>
              <a:t> </a:t>
            </a:r>
            <a:r>
              <a:rPr lang="fr-BE" baseline="0" dirty="0" err="1" smtClean="0"/>
              <a:t>dataset</a:t>
            </a:r>
            <a:r>
              <a:rPr lang="fr-BE" baseline="0" dirty="0" smtClean="0"/>
              <a:t> </a:t>
            </a:r>
            <a:r>
              <a:rPr lang="fr-BE" baseline="0" dirty="0" err="1" smtClean="0"/>
              <a:t>veel</a:t>
            </a:r>
            <a:r>
              <a:rPr lang="fr-BE" baseline="0" dirty="0" smtClean="0"/>
              <a:t> </a:t>
            </a:r>
            <a:r>
              <a:rPr lang="fr-BE" baseline="0" dirty="0" err="1" smtClean="0"/>
              <a:t>individuen</a:t>
            </a:r>
            <a:r>
              <a:rPr lang="fr-BE" baseline="0" dirty="0" smtClean="0"/>
              <a:t> </a:t>
            </a:r>
            <a:r>
              <a:rPr lang="fr-BE" baseline="0" dirty="0" err="1" smtClean="0"/>
              <a:t>kunnen</a:t>
            </a:r>
            <a:r>
              <a:rPr lang="fr-BE" baseline="0" dirty="0" smtClean="0"/>
              <a:t> </a:t>
            </a:r>
            <a:r>
              <a:rPr lang="fr-BE" baseline="0" dirty="0" err="1" smtClean="0"/>
              <a:t>geïdentificeerd</a:t>
            </a:r>
            <a:r>
              <a:rPr lang="fr-BE" baseline="0" dirty="0" smtClean="0"/>
              <a:t> </a:t>
            </a:r>
            <a:r>
              <a:rPr lang="fr-BE" baseline="0" dirty="0" err="1" smtClean="0"/>
              <a:t>worden</a:t>
            </a:r>
            <a:r>
              <a:rPr lang="fr-BE" baseline="0" dirty="0" smtClean="0"/>
              <a:t>.</a:t>
            </a:r>
          </a:p>
          <a:p>
            <a:r>
              <a:rPr lang="fr-BE" baseline="0" dirty="0" smtClean="0"/>
              <a:t>Op </a:t>
            </a:r>
            <a:r>
              <a:rPr lang="fr-BE" baseline="0" dirty="0" err="1" smtClean="0"/>
              <a:t>zich</a:t>
            </a:r>
            <a:r>
              <a:rPr lang="fr-BE" baseline="0" dirty="0" smtClean="0"/>
              <a:t> </a:t>
            </a:r>
            <a:r>
              <a:rPr lang="fr-BE" baseline="0" dirty="0" err="1" smtClean="0"/>
              <a:t>moet</a:t>
            </a:r>
            <a:r>
              <a:rPr lang="fr-BE" baseline="0" dirty="0" smtClean="0"/>
              <a:t> dit </a:t>
            </a:r>
            <a:r>
              <a:rPr lang="fr-BE" baseline="0" dirty="0" err="1" smtClean="0"/>
              <a:t>geen</a:t>
            </a:r>
            <a:r>
              <a:rPr lang="fr-BE" baseline="0" dirty="0" smtClean="0"/>
              <a:t> </a:t>
            </a:r>
            <a:r>
              <a:rPr lang="fr-BE" baseline="0" dirty="0" err="1" smtClean="0"/>
              <a:t>reden</a:t>
            </a:r>
            <a:r>
              <a:rPr lang="fr-BE" baseline="0" dirty="0" smtClean="0"/>
              <a:t> </a:t>
            </a:r>
            <a:r>
              <a:rPr lang="fr-BE" baseline="0" dirty="0" err="1" smtClean="0"/>
              <a:t>zijn</a:t>
            </a:r>
            <a:r>
              <a:rPr lang="fr-BE" baseline="0" dirty="0" smtClean="0"/>
              <a:t> om de </a:t>
            </a:r>
            <a:r>
              <a:rPr lang="fr-BE" baseline="0" dirty="0" err="1" smtClean="0"/>
              <a:t>voordelen</a:t>
            </a:r>
            <a:r>
              <a:rPr lang="fr-BE" baseline="0" dirty="0" smtClean="0"/>
              <a:t> van AI </a:t>
            </a:r>
            <a:r>
              <a:rPr lang="fr-BE" baseline="0" dirty="0" err="1" smtClean="0"/>
              <a:t>aen</a:t>
            </a:r>
            <a:r>
              <a:rPr lang="fr-BE" baseline="0" dirty="0" smtClean="0"/>
              <a:t> BI </a:t>
            </a:r>
            <a:r>
              <a:rPr lang="fr-BE" baseline="0" dirty="0" err="1" smtClean="0"/>
              <a:t>af</a:t>
            </a:r>
            <a:r>
              <a:rPr lang="fr-BE" baseline="0" dirty="0" smtClean="0"/>
              <a:t> te </a:t>
            </a:r>
            <a:r>
              <a:rPr lang="fr-BE" baseline="0" dirty="0" err="1" smtClean="0"/>
              <a:t>zweren</a:t>
            </a:r>
            <a:r>
              <a:rPr lang="fr-BE" baseline="0" dirty="0" smtClean="0"/>
              <a:t>. </a:t>
            </a:r>
            <a:r>
              <a:rPr lang="fr-BE" baseline="0" dirty="0" err="1" smtClean="0"/>
              <a:t>Alleen</a:t>
            </a:r>
            <a:r>
              <a:rPr lang="fr-BE" baseline="0" dirty="0" smtClean="0"/>
              <a:t> </a:t>
            </a:r>
            <a:r>
              <a:rPr lang="fr-BE" baseline="0" dirty="0" err="1" smtClean="0"/>
              <a:t>dienen</a:t>
            </a:r>
            <a:r>
              <a:rPr lang="fr-BE" baseline="0" dirty="0" smtClean="0"/>
              <a:t> er </a:t>
            </a:r>
            <a:r>
              <a:rPr lang="fr-BE" baseline="0" dirty="0" err="1" smtClean="0"/>
              <a:t>maatregelen</a:t>
            </a:r>
            <a:r>
              <a:rPr lang="fr-BE" baseline="0" dirty="0" smtClean="0"/>
              <a:t> </a:t>
            </a:r>
            <a:r>
              <a:rPr lang="fr-BE" baseline="0" dirty="0" err="1" smtClean="0"/>
              <a:t>genomen</a:t>
            </a:r>
            <a:r>
              <a:rPr lang="fr-BE" baseline="0" dirty="0" smtClean="0"/>
              <a:t> te </a:t>
            </a:r>
            <a:r>
              <a:rPr lang="fr-BE" baseline="0" dirty="0" err="1" smtClean="0"/>
              <a:t>worden</a:t>
            </a:r>
            <a:r>
              <a:rPr lang="fr-BE" baseline="0" dirty="0" smtClean="0"/>
              <a:t> die in </a:t>
            </a:r>
            <a:r>
              <a:rPr lang="fr-BE" baseline="0" dirty="0" err="1" smtClean="0"/>
              <a:t>verhouding</a:t>
            </a:r>
            <a:r>
              <a:rPr lang="fr-BE" baseline="0" dirty="0" smtClean="0"/>
              <a:t> </a:t>
            </a:r>
            <a:r>
              <a:rPr lang="fr-BE" baseline="0" dirty="0" err="1" smtClean="0"/>
              <a:t>staan</a:t>
            </a:r>
            <a:r>
              <a:rPr lang="fr-BE" baseline="0" dirty="0" smtClean="0"/>
              <a:t> </a:t>
            </a:r>
            <a:r>
              <a:rPr lang="fr-BE" baseline="0" dirty="0" err="1" smtClean="0"/>
              <a:t>tot</a:t>
            </a:r>
            <a:r>
              <a:rPr lang="fr-BE" baseline="0" dirty="0" smtClean="0"/>
              <a:t> dit </a:t>
            </a:r>
            <a:r>
              <a:rPr lang="fr-BE" baseline="0" dirty="0" err="1" smtClean="0"/>
              <a:t>massaal</a:t>
            </a:r>
            <a:r>
              <a:rPr lang="fr-BE" baseline="0" dirty="0" smtClean="0"/>
              <a:t> </a:t>
            </a:r>
            <a:r>
              <a:rPr lang="fr-BE" baseline="0" dirty="0" err="1" smtClean="0"/>
              <a:t>gebruik</a:t>
            </a:r>
            <a:r>
              <a:rPr lang="fr-BE" baseline="0" dirty="0" smtClean="0"/>
              <a:t>. </a:t>
            </a:r>
            <a:r>
              <a:rPr lang="fr-BE" baseline="0" dirty="0" err="1" smtClean="0"/>
              <a:t>Zo</a:t>
            </a:r>
            <a:r>
              <a:rPr lang="fr-BE" baseline="0" dirty="0" smtClean="0"/>
              <a:t> </a:t>
            </a:r>
            <a:r>
              <a:rPr lang="fr-BE" baseline="0" dirty="0" err="1" smtClean="0"/>
              <a:t>zouden</a:t>
            </a:r>
            <a:r>
              <a:rPr lang="fr-BE" baseline="0" dirty="0" smtClean="0"/>
              <a:t> </a:t>
            </a:r>
            <a:r>
              <a:rPr lang="fr-BE" baseline="0" dirty="0" err="1" smtClean="0"/>
              <a:t>we</a:t>
            </a:r>
            <a:r>
              <a:rPr lang="fr-BE" baseline="0" dirty="0" smtClean="0"/>
              <a:t> </a:t>
            </a:r>
            <a:r>
              <a:rPr lang="fr-BE" baseline="0" dirty="0" err="1" smtClean="0"/>
              <a:t>voor</a:t>
            </a:r>
            <a:r>
              <a:rPr lang="fr-BE" baseline="0" dirty="0" smtClean="0"/>
              <a:t> </a:t>
            </a:r>
            <a:r>
              <a:rPr lang="fr-BE" baseline="0" dirty="0" err="1" smtClean="0"/>
              <a:t>medische</a:t>
            </a:r>
            <a:r>
              <a:rPr lang="fr-BE" baseline="0" dirty="0" smtClean="0"/>
              <a:t> data in dit scenario </a:t>
            </a:r>
            <a:r>
              <a:rPr lang="fr-BE" baseline="0" dirty="0" err="1" smtClean="0"/>
              <a:t>kunnen</a:t>
            </a:r>
            <a:r>
              <a:rPr lang="fr-BE" baseline="0" dirty="0" smtClean="0"/>
              <a:t> </a:t>
            </a:r>
            <a:r>
              <a:rPr lang="fr-BE" baseline="0" dirty="0" err="1" smtClean="0"/>
              <a:t>denken</a:t>
            </a:r>
            <a:r>
              <a:rPr lang="fr-BE" baseline="0" dirty="0" smtClean="0"/>
              <a:t> </a:t>
            </a:r>
            <a:r>
              <a:rPr lang="fr-BE" baseline="0" dirty="0" err="1" smtClean="0"/>
              <a:t>aan</a:t>
            </a:r>
            <a:r>
              <a:rPr lang="fr-BE" baseline="0" dirty="0" smtClean="0"/>
              <a:t> </a:t>
            </a:r>
            <a:r>
              <a:rPr lang="fr-BE" baseline="0" dirty="0" err="1" smtClean="0"/>
              <a:t>een</a:t>
            </a:r>
            <a:r>
              <a:rPr lang="fr-BE" baseline="0" dirty="0" smtClean="0"/>
              <a:t> </a:t>
            </a:r>
            <a:r>
              <a:rPr lang="fr-BE" baseline="0" dirty="0" err="1" smtClean="0"/>
              <a:t>entiteit</a:t>
            </a:r>
            <a:r>
              <a:rPr lang="fr-BE" baseline="0" dirty="0" smtClean="0"/>
              <a:t> die </a:t>
            </a:r>
            <a:r>
              <a:rPr lang="fr-BE" baseline="0" dirty="0" err="1" smtClean="0"/>
              <a:t>dergelijke</a:t>
            </a:r>
            <a:r>
              <a:rPr lang="fr-BE" baseline="0" dirty="0" smtClean="0"/>
              <a:t> analyses </a:t>
            </a:r>
            <a:r>
              <a:rPr lang="fr-BE" baseline="0" dirty="0" err="1" smtClean="0"/>
              <a:t>als</a:t>
            </a:r>
            <a:r>
              <a:rPr lang="fr-BE" baseline="0" dirty="0" smtClean="0"/>
              <a:t> </a:t>
            </a:r>
            <a:r>
              <a:rPr lang="fr-BE" baseline="0" dirty="0" err="1" smtClean="0"/>
              <a:t>opdracht</a:t>
            </a:r>
            <a:r>
              <a:rPr lang="fr-BE" baseline="0" dirty="0" smtClean="0"/>
              <a:t> </a:t>
            </a:r>
            <a:r>
              <a:rPr lang="fr-BE" baseline="0" dirty="0" err="1" smtClean="0"/>
              <a:t>heeft</a:t>
            </a:r>
            <a:r>
              <a:rPr lang="fr-BE" baseline="0" dirty="0" smtClean="0"/>
              <a:t>, die </a:t>
            </a:r>
            <a:r>
              <a:rPr lang="fr-BE" baseline="0" dirty="0" err="1" smtClean="0"/>
              <a:t>geen</a:t>
            </a:r>
            <a:r>
              <a:rPr lang="fr-BE" baseline="0" dirty="0" smtClean="0"/>
              <a:t> </a:t>
            </a:r>
            <a:r>
              <a:rPr lang="fr-BE" baseline="0" dirty="0" err="1" smtClean="0"/>
              <a:t>eigen</a:t>
            </a:r>
            <a:r>
              <a:rPr lang="fr-BE" baseline="0" dirty="0" smtClean="0"/>
              <a:t> business </a:t>
            </a:r>
            <a:r>
              <a:rPr lang="fr-BE" baseline="0" dirty="0" err="1" smtClean="0"/>
              <a:t>belang</a:t>
            </a:r>
            <a:r>
              <a:rPr lang="fr-BE" baseline="0" dirty="0" smtClean="0"/>
              <a:t> </a:t>
            </a:r>
            <a:r>
              <a:rPr lang="fr-BE" baseline="0" dirty="0" err="1" smtClean="0"/>
              <a:t>heeft</a:t>
            </a:r>
            <a:r>
              <a:rPr lang="fr-BE" baseline="0" dirty="0" smtClean="0"/>
              <a:t>, die </a:t>
            </a:r>
            <a:r>
              <a:rPr lang="fr-BE" baseline="0" dirty="0" err="1" smtClean="0"/>
              <a:t>zijn</a:t>
            </a:r>
            <a:r>
              <a:rPr lang="fr-BE" baseline="0" dirty="0" smtClean="0"/>
              <a:t> </a:t>
            </a:r>
            <a:r>
              <a:rPr lang="fr-BE" baseline="0" dirty="0" err="1" smtClean="0"/>
              <a:t>netwerk</a:t>
            </a:r>
            <a:r>
              <a:rPr lang="fr-BE" baseline="0" dirty="0" smtClean="0"/>
              <a:t> </a:t>
            </a:r>
            <a:r>
              <a:rPr lang="fr-BE" baseline="0" dirty="0" err="1" smtClean="0"/>
              <a:t>technisch</a:t>
            </a:r>
            <a:r>
              <a:rPr lang="fr-BE" baseline="0" dirty="0" smtClean="0"/>
              <a:t> </a:t>
            </a:r>
            <a:r>
              <a:rPr lang="fr-BE" baseline="0" dirty="0" err="1" smtClean="0"/>
              <a:t>isoleert</a:t>
            </a:r>
            <a:r>
              <a:rPr lang="fr-BE" baseline="0" dirty="0" smtClean="0"/>
              <a:t> van de </a:t>
            </a:r>
            <a:r>
              <a:rPr lang="fr-BE" baseline="0" dirty="0" err="1" smtClean="0"/>
              <a:t>buitenwereld</a:t>
            </a:r>
            <a:r>
              <a:rPr lang="fr-BE" baseline="0" dirty="0" smtClean="0"/>
              <a:t> (de technologie </a:t>
            </a:r>
            <a:r>
              <a:rPr lang="fr-BE" baseline="0" dirty="0" err="1" smtClean="0"/>
              <a:t>is</a:t>
            </a:r>
            <a:r>
              <a:rPr lang="fr-BE" baseline="0" dirty="0" smtClean="0"/>
              <a:t> </a:t>
            </a:r>
            <a:r>
              <a:rPr lang="fr-BE" baseline="0" dirty="0" err="1" smtClean="0"/>
              <a:t>beschikbaar</a:t>
            </a:r>
            <a:r>
              <a:rPr lang="fr-BE" baseline="0" dirty="0" smtClean="0"/>
              <a:t>), </a:t>
            </a:r>
            <a:r>
              <a:rPr lang="fr-BE" baseline="0" dirty="0" err="1" smtClean="0"/>
              <a:t>intern</a:t>
            </a:r>
            <a:r>
              <a:rPr lang="fr-BE" baseline="0" dirty="0" smtClean="0"/>
              <a:t> PET </a:t>
            </a:r>
            <a:r>
              <a:rPr lang="fr-BE" baseline="0" dirty="0" err="1" smtClean="0"/>
              <a:t>technologieën</a:t>
            </a:r>
            <a:r>
              <a:rPr lang="fr-BE" baseline="0" dirty="0" smtClean="0"/>
              <a:t> </a:t>
            </a:r>
            <a:r>
              <a:rPr lang="fr-BE" baseline="0" dirty="0" err="1" smtClean="0"/>
              <a:t>hanteert</a:t>
            </a:r>
            <a:r>
              <a:rPr lang="fr-BE" baseline="0" dirty="0" smtClean="0"/>
              <a:t> (</a:t>
            </a:r>
            <a:r>
              <a:rPr lang="fr-BE" baseline="0" dirty="0" err="1" smtClean="0"/>
              <a:t>bv</a:t>
            </a:r>
            <a:r>
              <a:rPr lang="fr-BE" baseline="0" dirty="0" smtClean="0"/>
              <a:t>. </a:t>
            </a:r>
            <a:r>
              <a:rPr lang="fr-BE" baseline="0" dirty="0" err="1" smtClean="0"/>
              <a:t>geavanceerde</a:t>
            </a:r>
            <a:r>
              <a:rPr lang="fr-BE" baseline="0" dirty="0" smtClean="0"/>
              <a:t> </a:t>
            </a:r>
            <a:r>
              <a:rPr lang="fr-BE" baseline="0" dirty="0" err="1" smtClean="0"/>
              <a:t>encryptie</a:t>
            </a:r>
            <a:r>
              <a:rPr lang="fr-BE" baseline="0" dirty="0" smtClean="0"/>
              <a:t>), </a:t>
            </a:r>
            <a:r>
              <a:rPr lang="fr-BE" baseline="0" dirty="0" err="1" smtClean="0"/>
              <a:t>wetenschappelijke</a:t>
            </a:r>
            <a:r>
              <a:rPr lang="fr-BE" baseline="0" dirty="0" smtClean="0"/>
              <a:t> comités </a:t>
            </a:r>
            <a:r>
              <a:rPr lang="fr-BE" baseline="0" dirty="0" err="1" smtClean="0"/>
              <a:t>heeft</a:t>
            </a:r>
            <a:r>
              <a:rPr lang="fr-BE" baseline="0" dirty="0" smtClean="0"/>
              <a:t> die er </a:t>
            </a:r>
            <a:r>
              <a:rPr lang="fr-BE" baseline="0" dirty="0" err="1" smtClean="0"/>
              <a:t>bv</a:t>
            </a:r>
            <a:r>
              <a:rPr lang="fr-BE" baseline="0" dirty="0" smtClean="0"/>
              <a:t>. </a:t>
            </a:r>
            <a:r>
              <a:rPr lang="fr-BE" baseline="0" dirty="0" err="1" smtClean="0"/>
              <a:t>methodologisch</a:t>
            </a:r>
            <a:r>
              <a:rPr lang="fr-BE" baseline="0" dirty="0" smtClean="0"/>
              <a:t> over </a:t>
            </a:r>
            <a:r>
              <a:rPr lang="fr-BE" baseline="0" dirty="0" err="1" smtClean="0"/>
              <a:t>waken</a:t>
            </a:r>
            <a:r>
              <a:rPr lang="fr-BE" baseline="0" dirty="0" smtClean="0"/>
              <a:t> </a:t>
            </a:r>
            <a:r>
              <a:rPr lang="fr-BE" baseline="0" dirty="0" err="1" smtClean="0"/>
              <a:t>dat</a:t>
            </a:r>
            <a:r>
              <a:rPr lang="fr-BE" baseline="0" dirty="0" smtClean="0"/>
              <a:t> </a:t>
            </a:r>
            <a:r>
              <a:rPr lang="fr-BE" baseline="0" dirty="0" err="1" smtClean="0"/>
              <a:t>geen</a:t>
            </a:r>
            <a:r>
              <a:rPr lang="fr-BE" baseline="0" dirty="0" smtClean="0"/>
              <a:t> </a:t>
            </a:r>
            <a:r>
              <a:rPr lang="fr-BE" baseline="0" dirty="0" err="1" smtClean="0"/>
              <a:t>bias</a:t>
            </a:r>
            <a:r>
              <a:rPr lang="fr-BE" baseline="0" dirty="0" smtClean="0"/>
              <a:t> </a:t>
            </a:r>
            <a:r>
              <a:rPr lang="fr-BE" baseline="0" dirty="0" err="1" smtClean="0"/>
              <a:t>ontstaat</a:t>
            </a:r>
            <a:r>
              <a:rPr lang="fr-BE" baseline="0" dirty="0" smtClean="0"/>
              <a:t>, en </a:t>
            </a:r>
            <a:r>
              <a:rPr lang="fr-BE" baseline="0" dirty="0" err="1" smtClean="0"/>
              <a:t>processen</a:t>
            </a:r>
            <a:r>
              <a:rPr lang="fr-BE" baseline="0" dirty="0" smtClean="0"/>
              <a:t> </a:t>
            </a:r>
            <a:r>
              <a:rPr lang="fr-BE" baseline="0" dirty="0" err="1" smtClean="0"/>
              <a:t>heeft</a:t>
            </a:r>
            <a:r>
              <a:rPr lang="fr-BE" baseline="0" dirty="0" smtClean="0"/>
              <a:t> die </a:t>
            </a:r>
            <a:r>
              <a:rPr lang="fr-BE" baseline="0" dirty="0" err="1" smtClean="0"/>
              <a:t>rigoureus</a:t>
            </a:r>
            <a:r>
              <a:rPr lang="fr-BE" baseline="0" dirty="0" smtClean="0"/>
              <a:t> de analyses en de </a:t>
            </a:r>
            <a:r>
              <a:rPr lang="fr-BE" baseline="0" dirty="0" err="1" smtClean="0"/>
              <a:t>vrijgave</a:t>
            </a:r>
            <a:r>
              <a:rPr lang="fr-BE" baseline="0" dirty="0" smtClean="0"/>
              <a:t> van de </a:t>
            </a:r>
            <a:r>
              <a:rPr lang="fr-BE" baseline="0" dirty="0" err="1" smtClean="0"/>
              <a:t>resultaten</a:t>
            </a:r>
            <a:r>
              <a:rPr lang="fr-BE" baseline="0" dirty="0" smtClean="0"/>
              <a:t> </a:t>
            </a:r>
            <a:r>
              <a:rPr lang="fr-BE" baseline="0" dirty="0" err="1" smtClean="0"/>
              <a:t>controleren</a:t>
            </a:r>
            <a:r>
              <a:rPr lang="fr-BE" baseline="0" dirty="0" smtClean="0"/>
              <a:t>.</a:t>
            </a:r>
            <a:br>
              <a:rPr lang="fr-BE" baseline="0" dirty="0" smtClean="0"/>
            </a:br>
            <a:r>
              <a:rPr lang="fr-BE" baseline="0" dirty="0" smtClean="0"/>
              <a:t/>
            </a:r>
            <a:br>
              <a:rPr lang="fr-BE" baseline="0" dirty="0" smtClean="0"/>
            </a:br>
            <a:r>
              <a:rPr lang="fr-BE" baseline="0" dirty="0" smtClean="0"/>
              <a:t>Dit </a:t>
            </a:r>
            <a:r>
              <a:rPr lang="fr-BE" baseline="0" dirty="0" err="1" smtClean="0"/>
              <a:t>is</a:t>
            </a:r>
            <a:r>
              <a:rPr lang="fr-BE" baseline="0" dirty="0" smtClean="0"/>
              <a:t> </a:t>
            </a:r>
            <a:r>
              <a:rPr lang="fr-BE" baseline="0" dirty="0" err="1" smtClean="0"/>
              <a:t>gewoon</a:t>
            </a:r>
            <a:r>
              <a:rPr lang="fr-BE" baseline="0" dirty="0" smtClean="0"/>
              <a:t> </a:t>
            </a:r>
            <a:r>
              <a:rPr lang="fr-BE" baseline="0" dirty="0" err="1" smtClean="0"/>
              <a:t>een</a:t>
            </a:r>
            <a:r>
              <a:rPr lang="fr-BE" baseline="0" dirty="0" smtClean="0"/>
              <a:t> </a:t>
            </a:r>
            <a:r>
              <a:rPr lang="fr-BE" baseline="0" dirty="0" err="1" smtClean="0"/>
              <a:t>illustratie</a:t>
            </a:r>
            <a:r>
              <a:rPr lang="fr-BE" baseline="0" dirty="0" smtClean="0"/>
              <a:t> van het </a:t>
            </a:r>
            <a:r>
              <a:rPr lang="fr-BE" baseline="0" dirty="0" err="1" smtClean="0"/>
              <a:t>idee</a:t>
            </a:r>
            <a:r>
              <a:rPr lang="fr-BE" baseline="0" dirty="0" smtClean="0"/>
              <a:t> </a:t>
            </a:r>
            <a:r>
              <a:rPr lang="fr-BE" baseline="0" dirty="0" err="1" smtClean="0"/>
              <a:t>dat</a:t>
            </a:r>
            <a:r>
              <a:rPr lang="fr-BE" baseline="0" dirty="0" smtClean="0"/>
              <a:t> </a:t>
            </a:r>
            <a:r>
              <a:rPr lang="fr-BE" baseline="0" dirty="0" err="1" smtClean="0"/>
              <a:t>bij</a:t>
            </a:r>
            <a:r>
              <a:rPr lang="fr-BE" baseline="0" dirty="0" smtClean="0"/>
              <a:t> </a:t>
            </a:r>
            <a:r>
              <a:rPr lang="fr-BE" baseline="0" dirty="0" err="1" smtClean="0"/>
              <a:t>buitengewone</a:t>
            </a:r>
            <a:r>
              <a:rPr lang="fr-BE" baseline="0" dirty="0" smtClean="0"/>
              <a:t> </a:t>
            </a:r>
            <a:r>
              <a:rPr lang="fr-BE" baseline="0" dirty="0" err="1" smtClean="0"/>
              <a:t>mogelijkheden</a:t>
            </a:r>
            <a:r>
              <a:rPr lang="fr-BE" baseline="0" dirty="0" smtClean="0"/>
              <a:t> </a:t>
            </a:r>
            <a:r>
              <a:rPr lang="fr-BE" baseline="0" dirty="0" err="1" smtClean="0"/>
              <a:t>ook</a:t>
            </a:r>
            <a:r>
              <a:rPr lang="fr-BE" baseline="0" dirty="0" smtClean="0"/>
              <a:t> </a:t>
            </a:r>
            <a:r>
              <a:rPr lang="fr-BE" baseline="0" dirty="0" err="1" smtClean="0"/>
              <a:t>buitengewone</a:t>
            </a:r>
            <a:r>
              <a:rPr lang="fr-BE" baseline="0" dirty="0" smtClean="0"/>
              <a:t> </a:t>
            </a:r>
            <a:r>
              <a:rPr lang="fr-BE" baseline="0" dirty="0" err="1" smtClean="0"/>
              <a:t>maatregelen</a:t>
            </a:r>
            <a:r>
              <a:rPr lang="fr-BE" baseline="0" dirty="0" smtClean="0"/>
              <a:t> </a:t>
            </a:r>
            <a:r>
              <a:rPr lang="fr-BE" baseline="0" dirty="0" err="1" smtClean="0"/>
              <a:t>horen</a:t>
            </a:r>
            <a:r>
              <a:rPr lang="fr-BE" baseline="0" dirty="0" smtClean="0"/>
              <a:t> die </a:t>
            </a:r>
            <a:r>
              <a:rPr lang="fr-BE" baseline="0" dirty="0" err="1" smtClean="0"/>
              <a:t>dienen</a:t>
            </a:r>
            <a:r>
              <a:rPr lang="fr-BE" baseline="0" dirty="0" smtClean="0"/>
              <a:t> </a:t>
            </a:r>
            <a:r>
              <a:rPr lang="fr-BE" baseline="0" dirty="0" err="1" smtClean="0"/>
              <a:t>ontworpen</a:t>
            </a:r>
            <a:r>
              <a:rPr lang="fr-BE" baseline="0" dirty="0" smtClean="0"/>
              <a:t> in </a:t>
            </a:r>
            <a:r>
              <a:rPr lang="fr-BE" baseline="0" dirty="0" err="1" smtClean="0"/>
              <a:t>functie</a:t>
            </a:r>
            <a:r>
              <a:rPr lang="fr-BE" baseline="0" dirty="0" smtClean="0"/>
              <a:t> van </a:t>
            </a:r>
            <a:r>
              <a:rPr lang="fr-BE" baseline="0" dirty="0" err="1" smtClean="0"/>
              <a:t>wat</a:t>
            </a:r>
            <a:r>
              <a:rPr lang="fr-BE" baseline="0" dirty="0" smtClean="0"/>
              <a:t> men </a:t>
            </a:r>
            <a:r>
              <a:rPr lang="fr-BE" baseline="0" dirty="0" err="1" smtClean="0"/>
              <a:t>wil</a:t>
            </a:r>
            <a:r>
              <a:rPr lang="fr-BE" baseline="0" dirty="0" smtClean="0"/>
              <a:t>.</a:t>
            </a:r>
          </a:p>
          <a:p>
            <a:r>
              <a:rPr lang="fr-BE" baseline="0" dirty="0" err="1" smtClean="0"/>
              <a:t>Hierbij</a:t>
            </a:r>
            <a:r>
              <a:rPr lang="fr-BE" baseline="0" dirty="0" smtClean="0"/>
              <a:t> </a:t>
            </a:r>
            <a:r>
              <a:rPr lang="fr-BE" baseline="0" dirty="0" err="1" smtClean="0"/>
              <a:t>houden</a:t>
            </a:r>
            <a:r>
              <a:rPr lang="fr-BE" baseline="0" dirty="0" smtClean="0"/>
              <a:t> </a:t>
            </a:r>
            <a:r>
              <a:rPr lang="fr-BE" baseline="0" dirty="0" err="1" smtClean="0"/>
              <a:t>we</a:t>
            </a:r>
            <a:r>
              <a:rPr lang="fr-BE" baseline="0" dirty="0" smtClean="0"/>
              <a:t> er </a:t>
            </a:r>
            <a:r>
              <a:rPr lang="fr-BE" baseline="0" dirty="0" err="1" smtClean="0"/>
              <a:t>rekening</a:t>
            </a:r>
            <a:r>
              <a:rPr lang="fr-BE" baseline="0" dirty="0" smtClean="0"/>
              <a:t> </a:t>
            </a:r>
            <a:r>
              <a:rPr lang="fr-BE" baseline="0" dirty="0" err="1" smtClean="0"/>
              <a:t>mee</a:t>
            </a:r>
            <a:r>
              <a:rPr lang="fr-BE" baseline="0" dirty="0" smtClean="0"/>
              <a:t> </a:t>
            </a:r>
            <a:r>
              <a:rPr lang="fr-BE" baseline="0" dirty="0" err="1" smtClean="0"/>
              <a:t>dat</a:t>
            </a:r>
            <a:r>
              <a:rPr lang="fr-BE" baseline="0" dirty="0" smtClean="0"/>
              <a:t> </a:t>
            </a:r>
            <a:r>
              <a:rPr lang="fr-BE" baseline="0" dirty="0" err="1" smtClean="0"/>
              <a:t>eens</a:t>
            </a:r>
            <a:r>
              <a:rPr lang="fr-BE" baseline="0" dirty="0" smtClean="0"/>
              <a:t> data hun </a:t>
            </a:r>
            <a:r>
              <a:rPr lang="fr-BE" baseline="0" dirty="0" err="1" smtClean="0"/>
              <a:t>gecontroleerde</a:t>
            </a:r>
            <a:r>
              <a:rPr lang="fr-BE" baseline="0" dirty="0" smtClean="0"/>
              <a:t> </a:t>
            </a:r>
            <a:r>
              <a:rPr lang="fr-BE" baseline="0" dirty="0" err="1" smtClean="0"/>
              <a:t>omgeving</a:t>
            </a:r>
            <a:r>
              <a:rPr lang="fr-BE" baseline="0" dirty="0" smtClean="0"/>
              <a:t> </a:t>
            </a:r>
            <a:r>
              <a:rPr lang="fr-BE" baseline="0" dirty="0" err="1" smtClean="0"/>
              <a:t>hebben</a:t>
            </a:r>
            <a:r>
              <a:rPr lang="fr-BE" baseline="0" dirty="0" smtClean="0"/>
              <a:t> </a:t>
            </a:r>
            <a:r>
              <a:rPr lang="fr-BE" baseline="0" dirty="0" err="1" smtClean="0"/>
              <a:t>verlaten</a:t>
            </a:r>
            <a:r>
              <a:rPr lang="fr-BE" baseline="0" dirty="0" smtClean="0"/>
              <a:t>, het </a:t>
            </a:r>
            <a:r>
              <a:rPr lang="fr-BE" baseline="0" dirty="0" err="1" smtClean="0"/>
              <a:t>bijzonder</a:t>
            </a:r>
            <a:r>
              <a:rPr lang="fr-BE" baseline="0" dirty="0" smtClean="0"/>
              <a:t> </a:t>
            </a:r>
            <a:r>
              <a:rPr lang="fr-BE" baseline="0" dirty="0" err="1" smtClean="0"/>
              <a:t>moeilijk</a:t>
            </a:r>
            <a:r>
              <a:rPr lang="fr-BE" baseline="0" dirty="0" smtClean="0"/>
              <a:t> </a:t>
            </a:r>
            <a:r>
              <a:rPr lang="fr-BE" baseline="0" dirty="0" err="1" smtClean="0"/>
              <a:t>wordt</a:t>
            </a:r>
            <a:r>
              <a:rPr lang="fr-BE" baseline="0" dirty="0" smtClean="0"/>
              <a:t> om </a:t>
            </a:r>
            <a:r>
              <a:rPr lang="fr-BE" baseline="0" dirty="0" err="1" smtClean="0"/>
              <a:t>zeker</a:t>
            </a:r>
            <a:r>
              <a:rPr lang="fr-BE" baseline="0" dirty="0" smtClean="0"/>
              <a:t> te </a:t>
            </a:r>
            <a:r>
              <a:rPr lang="fr-BE" baseline="0" dirty="0" err="1" smtClean="0"/>
              <a:t>zijn</a:t>
            </a:r>
            <a:r>
              <a:rPr lang="fr-BE" baseline="0" dirty="0" smtClean="0"/>
              <a:t> van hun </a:t>
            </a:r>
            <a:r>
              <a:rPr lang="fr-BE" baseline="0" dirty="0" err="1" smtClean="0"/>
              <a:t>verdere</a:t>
            </a:r>
            <a:r>
              <a:rPr lang="fr-BE" baseline="0" dirty="0" smtClean="0"/>
              <a:t> lot.</a:t>
            </a:r>
            <a:endParaRPr lang="fr-BE" dirty="0"/>
          </a:p>
        </p:txBody>
      </p:sp>
      <p:sp>
        <p:nvSpPr>
          <p:cNvPr id="4" name="Slide Number Placeholder 3"/>
          <p:cNvSpPr>
            <a:spLocks noGrp="1"/>
          </p:cNvSpPr>
          <p:nvPr>
            <p:ph type="sldNum" sz="quarter" idx="10"/>
          </p:nvPr>
        </p:nvSpPr>
        <p:spPr/>
        <p:txBody>
          <a:bodyPr/>
          <a:lstStyle/>
          <a:p>
            <a:fld id="{4F1C4380-9E7B-491A-8B9E-2B485F80DAE5}" type="slidenum">
              <a:rPr lang="nl-BE" smtClean="0"/>
              <a:t>32</a:t>
            </a:fld>
            <a:endParaRPr lang="nl-BE"/>
          </a:p>
        </p:txBody>
      </p:sp>
    </p:spTree>
    <p:extLst>
      <p:ext uri="{BB962C8B-B14F-4D97-AF65-F5344CB8AC3E}">
        <p14:creationId xmlns:p14="http://schemas.microsoft.com/office/powerpoint/2010/main" val="230159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source is </a:t>
            </a:r>
            <a:r>
              <a:rPr lang="en-US" dirty="0" err="1" smtClean="0"/>
              <a:t>niet</a:t>
            </a:r>
            <a:r>
              <a:rPr lang="en-US" dirty="0" smtClean="0"/>
              <a:t> </a:t>
            </a:r>
            <a:r>
              <a:rPr lang="en-US" dirty="0" err="1" smtClean="0"/>
              <a:t>zaligmakend</a:t>
            </a:r>
            <a:r>
              <a:rPr lang="en-US" dirty="0" smtClean="0"/>
              <a:t>. De </a:t>
            </a:r>
            <a:r>
              <a:rPr lang="en-US" dirty="0" err="1" smtClean="0"/>
              <a:t>broncode</a:t>
            </a:r>
            <a:r>
              <a:rPr lang="en-US" baseline="0" dirty="0" smtClean="0"/>
              <a:t> </a:t>
            </a:r>
            <a:r>
              <a:rPr lang="en-US" baseline="0" dirty="0" err="1" smtClean="0"/>
              <a:t>kan</a:t>
            </a:r>
            <a:r>
              <a:rPr lang="en-US" baseline="0" dirty="0" smtClean="0"/>
              <a:t> </a:t>
            </a:r>
            <a:r>
              <a:rPr lang="en-US" baseline="0" dirty="0" err="1" smtClean="0"/>
              <a:t>dermate</a:t>
            </a:r>
            <a:r>
              <a:rPr lang="en-US" baseline="0" dirty="0" smtClean="0"/>
              <a:t> complex </a:t>
            </a:r>
            <a:r>
              <a:rPr lang="en-US" baseline="0" dirty="0" err="1" smtClean="0"/>
              <a:t>zijn</a:t>
            </a:r>
            <a:r>
              <a:rPr lang="en-US" baseline="0" dirty="0" smtClean="0"/>
              <a:t> </a:t>
            </a:r>
            <a:r>
              <a:rPr lang="en-US" baseline="0" dirty="0" err="1" smtClean="0"/>
              <a:t>dat</a:t>
            </a:r>
            <a:r>
              <a:rPr lang="en-US" baseline="0" dirty="0" smtClean="0"/>
              <a:t> het </a:t>
            </a:r>
            <a:r>
              <a:rPr lang="en-US" baseline="0" dirty="0" err="1" smtClean="0"/>
              <a:t>onbegrijpbaar</a:t>
            </a:r>
            <a:r>
              <a:rPr lang="en-US" baseline="0" dirty="0" smtClean="0"/>
              <a:t> is </a:t>
            </a:r>
            <a:r>
              <a:rPr lang="en-US" baseline="0" dirty="0" err="1" smtClean="0"/>
              <a:t>voor</a:t>
            </a:r>
            <a:r>
              <a:rPr lang="en-US" baseline="0" dirty="0" smtClean="0"/>
              <a:t> </a:t>
            </a:r>
            <a:r>
              <a:rPr lang="en-US" baseline="0" dirty="0" err="1" smtClean="0"/>
              <a:t>derden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F1C4380-9E7B-491A-8B9E-2B485F80DAE5}" type="slidenum">
              <a:rPr lang="nl-BE" smtClean="0"/>
              <a:t>33</a:t>
            </a:fld>
            <a:endParaRPr lang="nl-BE"/>
          </a:p>
        </p:txBody>
      </p:sp>
    </p:spTree>
    <p:extLst>
      <p:ext uri="{BB962C8B-B14F-4D97-AF65-F5344CB8AC3E}">
        <p14:creationId xmlns:p14="http://schemas.microsoft.com/office/powerpoint/2010/main" val="414823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BPL-cover">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1052736"/>
            <a:ext cx="5338936" cy="648072"/>
          </a:xfrm>
          <a:prstGeom prst="rect">
            <a:avLst/>
          </a:prstGeom>
        </p:spPr>
        <p:txBody>
          <a:bodyPr vert="horz" lIns="0" tIns="0" rIns="0" bIns="0" rtlCol="0" anchor="t" anchorCtr="0">
            <a:normAutofit/>
          </a:bodyPr>
          <a:lstStyle/>
          <a:p>
            <a:r>
              <a:rPr lang="en-US" dirty="0"/>
              <a:t>TITLE</a:t>
            </a:r>
            <a:endParaRPr lang="nl-BE" dirty="0"/>
          </a:p>
        </p:txBody>
      </p:sp>
      <p:sp>
        <p:nvSpPr>
          <p:cNvPr id="7" name="Text Placeholder 6"/>
          <p:cNvSpPr>
            <a:spLocks noGrp="1"/>
          </p:cNvSpPr>
          <p:nvPr>
            <p:ph type="body" sz="quarter" idx="11" hasCustomPrompt="1"/>
          </p:nvPr>
        </p:nvSpPr>
        <p:spPr>
          <a:xfrm>
            <a:off x="6228184" y="5617047"/>
            <a:ext cx="2088232" cy="260225"/>
          </a:xfrm>
          <a:prstGeom prst="rect">
            <a:avLst/>
          </a:prstGeom>
        </p:spPr>
        <p:txBody>
          <a:bodyPr/>
          <a:lstStyle>
            <a:lvl1pPr marL="0" indent="0" algn="ctr">
              <a:buNone/>
              <a:defRPr sz="1200">
                <a:solidFill>
                  <a:srgbClr val="FFFFFF"/>
                </a:solidFill>
              </a:defRPr>
            </a:lvl1pPr>
          </a:lstStyle>
          <a:p>
            <a:pPr lvl="0"/>
            <a:r>
              <a:rPr lang="nl-BE" dirty="0"/>
              <a:t>auteur</a:t>
            </a:r>
          </a:p>
        </p:txBody>
      </p:sp>
      <p:sp>
        <p:nvSpPr>
          <p:cNvPr id="10" name="Text Placeholder 9"/>
          <p:cNvSpPr>
            <a:spLocks noGrp="1"/>
          </p:cNvSpPr>
          <p:nvPr>
            <p:ph type="body" sz="quarter" idx="12" hasCustomPrompt="1"/>
          </p:nvPr>
        </p:nvSpPr>
        <p:spPr>
          <a:xfrm>
            <a:off x="6228184" y="5877272"/>
            <a:ext cx="2088231" cy="288032"/>
          </a:xfrm>
          <a:prstGeom prst="rect">
            <a:avLst/>
          </a:prstGeom>
        </p:spPr>
        <p:txBody>
          <a:bodyPr/>
          <a:lstStyle>
            <a:lvl1pPr marL="0" indent="0" algn="ctr">
              <a:buNone/>
              <a:defRPr sz="1000">
                <a:solidFill>
                  <a:schemeClr val="tx1">
                    <a:lumMod val="40000"/>
                    <a:lumOff val="60000"/>
                  </a:schemeClr>
                </a:solidFill>
              </a:defRPr>
            </a:lvl1pPr>
          </a:lstStyle>
          <a:p>
            <a:pPr lvl="0"/>
            <a:r>
              <a:rPr lang="nl-BE" dirty="0"/>
              <a:t>3/05/2012</a:t>
            </a:r>
          </a:p>
        </p:txBody>
      </p:sp>
      <p:sp>
        <p:nvSpPr>
          <p:cNvPr id="18" name="Text Placeholder 17"/>
          <p:cNvSpPr>
            <a:spLocks noGrp="1"/>
          </p:cNvSpPr>
          <p:nvPr>
            <p:ph type="body" sz="quarter" idx="13" hasCustomPrompt="1"/>
          </p:nvPr>
        </p:nvSpPr>
        <p:spPr>
          <a:xfrm>
            <a:off x="467544" y="1628155"/>
            <a:ext cx="5328592" cy="432693"/>
          </a:xfrm>
          <a:prstGeom prst="rect">
            <a:avLst/>
          </a:prstGeom>
        </p:spPr>
        <p:txBody>
          <a:bodyPr lIns="0" tIns="0" rIns="0" bIns="0"/>
          <a:lstStyle>
            <a:lvl1pPr marL="0" indent="0">
              <a:buNone/>
              <a:defRPr sz="2400" b="1" i="1">
                <a:solidFill>
                  <a:schemeClr val="tx2"/>
                </a:solidFill>
                <a:latin typeface="Times" pitchFamily="18" charset="0"/>
              </a:defRPr>
            </a:lvl1pPr>
          </a:lstStyle>
          <a:p>
            <a:pPr lvl="0"/>
            <a:r>
              <a:rPr lang="nl-BE" dirty="0" err="1"/>
              <a:t>subtitle</a:t>
            </a:r>
            <a:endParaRPr lang="nl-BE" dirty="0"/>
          </a:p>
        </p:txBody>
      </p:sp>
    </p:spTree>
    <p:extLst>
      <p:ext uri="{BB962C8B-B14F-4D97-AF65-F5344CB8AC3E}">
        <p14:creationId xmlns:p14="http://schemas.microsoft.com/office/powerpoint/2010/main" val="142291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4" name="Date Placeholder 3"/>
          <p:cNvSpPr>
            <a:spLocks noGrp="1"/>
          </p:cNvSpPr>
          <p:nvPr>
            <p:ph type="dt" sz="half" idx="10"/>
          </p:nvPr>
        </p:nvSpPr>
        <p:spPr>
          <a:xfrm>
            <a:off x="179512" y="6356350"/>
            <a:ext cx="2133600" cy="365125"/>
          </a:xfrm>
        </p:spPr>
        <p:txBody>
          <a:bodyPr/>
          <a:lstStyle/>
          <a:p>
            <a:r>
              <a:rPr lang="en-US" smtClean="0"/>
              <a:t>22/10/2018</a:t>
            </a:r>
            <a:endParaRPr lang="fr-BE" dirty="0"/>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6830888" y="6356350"/>
            <a:ext cx="2133600" cy="365125"/>
          </a:xfrm>
        </p:spPr>
        <p:txBody>
          <a:bodyPr/>
          <a:lstStyle/>
          <a:p>
            <a:fld id="{ECE55EFB-40DE-4792-8264-069A14111481}" type="slidenum">
              <a:rPr lang="fr-BE" smtClean="0"/>
              <a:t>‹nr.›</a:t>
            </a:fld>
            <a:endParaRPr lang="fr-BE"/>
          </a:p>
        </p:txBody>
      </p:sp>
    </p:spTree>
    <p:extLst>
      <p:ext uri="{BB962C8B-B14F-4D97-AF65-F5344CB8AC3E}">
        <p14:creationId xmlns:p14="http://schemas.microsoft.com/office/powerpoint/2010/main" val="13887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65312" y="274638"/>
            <a:ext cx="7355160" cy="850106"/>
          </a:xfrm>
        </p:spPr>
        <p:txBody>
          <a:bodyPr/>
          <a:lstStyle/>
          <a:p>
            <a:r>
              <a:rPr lang="en-US" dirty="0" smtClean="0"/>
              <a:t>Click to edit Master title style</a:t>
            </a:r>
            <a:endParaRPr lang="fr-BE" dirty="0"/>
          </a:p>
        </p:txBody>
      </p:sp>
      <p:sp>
        <p:nvSpPr>
          <p:cNvPr id="3" name="Content Placeholder 2"/>
          <p:cNvSpPr>
            <a:spLocks noGrp="1"/>
          </p:cNvSpPr>
          <p:nvPr>
            <p:ph idx="1"/>
          </p:nvPr>
        </p:nvSpPr>
        <p:spPr/>
        <p:txBody>
          <a:bodyPr/>
          <a:lstStyle>
            <a:lvl1pPr>
              <a:defRPr sz="24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a:xfrm>
            <a:off x="179512" y="6356350"/>
            <a:ext cx="2133600" cy="365125"/>
          </a:xfrm>
        </p:spPr>
        <p:txBody>
          <a:bodyPr/>
          <a:lstStyle/>
          <a:p>
            <a:r>
              <a:rPr lang="en-US" smtClean="0"/>
              <a:t>22/10/2018</a:t>
            </a:r>
            <a:endParaRPr lang="fr-BE" dirty="0"/>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6804248" y="6356350"/>
            <a:ext cx="2133600" cy="365125"/>
          </a:xfrm>
        </p:spPr>
        <p:txBody>
          <a:bodyPr/>
          <a:lstStyle/>
          <a:p>
            <a:fld id="{ECE55EFB-40DE-4792-8264-069A14111481}" type="slidenum">
              <a:rPr lang="fr-BE" smtClean="0"/>
              <a:t>‹nr.›</a:t>
            </a:fld>
            <a:endParaRPr lang="fr-BE"/>
          </a:p>
        </p:txBody>
      </p:sp>
    </p:spTree>
    <p:extLst>
      <p:ext uri="{BB962C8B-B14F-4D97-AF65-F5344CB8AC3E}">
        <p14:creationId xmlns:p14="http://schemas.microsoft.com/office/powerpoint/2010/main" val="1856414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251520" y="1291794"/>
            <a:ext cx="42458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1931556"/>
            <a:ext cx="4245868" cy="43777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Text Placeholder 4"/>
          <p:cNvSpPr>
            <a:spLocks noGrp="1"/>
          </p:cNvSpPr>
          <p:nvPr>
            <p:ph type="body" sz="quarter" idx="3"/>
          </p:nvPr>
        </p:nvSpPr>
        <p:spPr>
          <a:xfrm>
            <a:off x="4645025" y="1291794"/>
            <a:ext cx="43194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31556"/>
            <a:ext cx="4319463" cy="43777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7" name="Date Placeholder 6"/>
          <p:cNvSpPr>
            <a:spLocks noGrp="1"/>
          </p:cNvSpPr>
          <p:nvPr>
            <p:ph type="dt" sz="half" idx="10"/>
          </p:nvPr>
        </p:nvSpPr>
        <p:spPr>
          <a:xfrm>
            <a:off x="179512" y="6356350"/>
            <a:ext cx="2133600" cy="365125"/>
          </a:xfrm>
        </p:spPr>
        <p:txBody>
          <a:bodyPr/>
          <a:lstStyle/>
          <a:p>
            <a:r>
              <a:rPr lang="en-US" smtClean="0"/>
              <a:t>22/10/2018</a:t>
            </a:r>
            <a:endParaRPr lang="fr-BE" dirty="0"/>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a:xfrm>
            <a:off x="6804248" y="6356350"/>
            <a:ext cx="2133600" cy="365125"/>
          </a:xfrm>
        </p:spPr>
        <p:txBody>
          <a:bodyPr/>
          <a:lstStyle/>
          <a:p>
            <a:fld id="{ECE55EFB-40DE-4792-8264-069A14111481}" type="slidenum">
              <a:rPr lang="fr-BE" smtClean="0"/>
              <a:t>‹nr.›</a:t>
            </a:fld>
            <a:endParaRPr lang="fr-BE"/>
          </a:p>
        </p:txBody>
      </p:sp>
    </p:spTree>
    <p:extLst>
      <p:ext uri="{BB962C8B-B14F-4D97-AF65-F5344CB8AC3E}">
        <p14:creationId xmlns:p14="http://schemas.microsoft.com/office/powerpoint/2010/main" val="2245555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a:xfrm>
            <a:off x="179512" y="6356350"/>
            <a:ext cx="2133600" cy="365125"/>
          </a:xfrm>
        </p:spPr>
        <p:txBody>
          <a:bodyPr/>
          <a:lstStyle/>
          <a:p>
            <a:r>
              <a:rPr lang="en-US" smtClean="0"/>
              <a:t>22/10/2018</a:t>
            </a:r>
            <a:endParaRPr lang="fr-BE" dirty="0"/>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a:xfrm>
            <a:off x="6830888" y="6356350"/>
            <a:ext cx="2133600" cy="365125"/>
          </a:xfrm>
        </p:spPr>
        <p:txBody>
          <a:bodyPr/>
          <a:lstStyle/>
          <a:p>
            <a:fld id="{ECE55EFB-40DE-4792-8264-069A14111481}" type="slidenum">
              <a:rPr lang="fr-BE" smtClean="0"/>
              <a:t>‹nr.›</a:t>
            </a:fld>
            <a:endParaRPr lang="fr-BE"/>
          </a:p>
        </p:txBody>
      </p:sp>
    </p:spTree>
    <p:extLst>
      <p:ext uri="{BB962C8B-B14F-4D97-AF65-F5344CB8AC3E}">
        <p14:creationId xmlns:p14="http://schemas.microsoft.com/office/powerpoint/2010/main" val="427413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125760"/>
            <a:ext cx="8640960" cy="1143000"/>
          </a:xfrm>
          <a:prstGeom prst="rect">
            <a:avLst/>
          </a:prstGeom>
        </p:spPr>
        <p:txBody>
          <a:bodyPr rtlCol="0">
            <a:normAutofit/>
          </a:bodyPr>
          <a:lstStyle>
            <a:lvl1pPr algn="ctr">
              <a:defRPr/>
            </a:lvl1pPr>
          </a:lstStyle>
          <a:p>
            <a:r>
              <a:rPr lang="en-US" dirty="0" smtClean="0"/>
              <a:t>Click to edit Master title style</a:t>
            </a:r>
            <a:endParaRPr lang="en-GB" dirty="0"/>
          </a:p>
        </p:txBody>
      </p:sp>
      <p:sp>
        <p:nvSpPr>
          <p:cNvPr id="8" name="Text Placeholder 2"/>
          <p:cNvSpPr>
            <a:spLocks noGrp="1"/>
          </p:cNvSpPr>
          <p:nvPr>
            <p:ph idx="1"/>
          </p:nvPr>
        </p:nvSpPr>
        <p:spPr>
          <a:xfrm>
            <a:off x="251520" y="1340768"/>
            <a:ext cx="8640960" cy="5257800"/>
          </a:xfrm>
          <a:prstGeom prst="rect">
            <a:avLst/>
          </a:prstGeom>
        </p:spPr>
        <p:txBody>
          <a:bodyPr rtlCol="0">
            <a:normAutofit/>
          </a:bodyPr>
          <a:lstStyle>
            <a:lvl1pPr>
              <a:defRPr sz="2800"/>
            </a:lvl1pPr>
            <a:lvl2pPr>
              <a:defRPr sz="2400"/>
            </a:lvl2pPr>
            <a:lvl3pPr>
              <a:defRPr sz="1800"/>
            </a:lvl3pPr>
            <a:lvl4pPr>
              <a:defRPr sz="1800"/>
            </a:lvl4pPr>
            <a:lvl5pPr>
              <a:defRPr sz="18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5" name="Slide Number Placeholder 3"/>
          <p:cNvSpPr>
            <a:spLocks noGrp="1"/>
          </p:cNvSpPr>
          <p:nvPr>
            <p:ph type="sldNum" sz="quarter" idx="10"/>
          </p:nvPr>
        </p:nvSpPr>
        <p:spPr>
          <a:xfrm>
            <a:off x="8393112" y="6597352"/>
            <a:ext cx="750888" cy="260648"/>
          </a:xfrm>
        </p:spPr>
        <p:txBody>
          <a:bodyPr/>
          <a:lstStyle>
            <a:lvl1pPr>
              <a:defRPr>
                <a:solidFill>
                  <a:schemeClr val="tx1"/>
                </a:solidFill>
              </a:defRPr>
            </a:lvl1pPr>
          </a:lstStyle>
          <a:p>
            <a:fld id="{5471B662-E07F-4B45-AF7C-5436FF003ECE}" type="slidenum">
              <a:rPr lang="en-GB" smtClean="0"/>
              <a:pPr/>
              <a:t>‹nr.›</a:t>
            </a:fld>
            <a:endParaRPr lang="en-GB" dirty="0"/>
          </a:p>
        </p:txBody>
      </p:sp>
    </p:spTree>
    <p:extLst>
      <p:ext uri="{BB962C8B-B14F-4D97-AF65-F5344CB8AC3E}">
        <p14:creationId xmlns:p14="http://schemas.microsoft.com/office/powerpoint/2010/main" val="14484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22/10/2018</a:t>
            </a:r>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C2CD3D17-A33F-4E74-96E8-6842A7BB499B}" type="slidenum">
              <a:rPr lang="nl-BE" smtClean="0"/>
              <a:t>‹nr.›</a:t>
            </a:fld>
            <a:endParaRPr lang="nl-BE"/>
          </a:p>
        </p:txBody>
      </p:sp>
    </p:spTree>
    <p:extLst>
      <p:ext uri="{BB962C8B-B14F-4D97-AF65-F5344CB8AC3E}">
        <p14:creationId xmlns:p14="http://schemas.microsoft.com/office/powerpoint/2010/main" val="2982903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2736"/>
            <a:ext cx="5338936" cy="648072"/>
          </a:xfrm>
          <a:prstGeom prst="rect">
            <a:avLst/>
          </a:prstGeom>
        </p:spPr>
        <p:txBody>
          <a:bodyPr vert="horz" lIns="0" tIns="0" rIns="0" bIns="0" rtlCol="0" anchor="t" anchorCtr="0">
            <a:normAutofit/>
          </a:bodyPr>
          <a:lstStyle/>
          <a:p>
            <a:r>
              <a:rPr lang="en-US" dirty="0"/>
              <a:t>TITLE</a:t>
            </a:r>
            <a:endParaRPr lang="nl-BE" dirty="0"/>
          </a:p>
        </p:txBody>
      </p:sp>
      <p:pic>
        <p:nvPicPr>
          <p:cNvPr id="4" name="Picture 3">
            <a:extLst>
              <a:ext uri="{FF2B5EF4-FFF2-40B4-BE49-F238E27FC236}">
                <a16:creationId xmlns:a16="http://schemas.microsoft.com/office/drawing/2014/main" id="{F6CEC95E-A277-C442-94D7-111A429F79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6878114"/>
      </p:ext>
    </p:extLst>
  </p:cSld>
  <p:clrMap bg1="lt1" tx1="dk1" bg2="lt2" tx2="dk2" accent1="accent1" accent2="accent2" accent3="accent3" accent4="accent4" accent5="accent5" accent6="accent6" hlink="hlink" folHlink="folHlink"/>
  <p:sldLayoutIdLst>
    <p:sldLayoutId id="214748368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5312" y="274638"/>
            <a:ext cx="7355160" cy="85010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67544" y="1298440"/>
            <a:ext cx="8229600" cy="50108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2"/>
          </p:nvPr>
        </p:nvSpPr>
        <p:spPr>
          <a:xfrm>
            <a:off x="17951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22/10/2018</a:t>
            </a:r>
            <a:endParaRPr lang="fr-B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830888"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55EFB-40DE-4792-8264-069A14111481}" type="slidenum">
              <a:rPr lang="fr-BE" smtClean="0"/>
              <a:t>‹nr.›</a:t>
            </a:fld>
            <a:endParaRPr lang="fr-BE"/>
          </a:p>
        </p:txBody>
      </p:sp>
      <p:pic>
        <p:nvPicPr>
          <p:cNvPr id="8" name="Picture 7"/>
          <p:cNvPicPr>
            <a:picLocks noChangeAspect="1"/>
          </p:cNvPicPr>
          <p:nvPr userDrawn="1"/>
        </p:nvPicPr>
        <p:blipFill rotWithShape="1">
          <a:blip r:embed="rId8"/>
          <a:srcRect r="34529" b="22212"/>
          <a:stretch/>
        </p:blipFill>
        <p:spPr>
          <a:xfrm>
            <a:off x="16365" y="215009"/>
            <a:ext cx="1531694" cy="924837"/>
          </a:xfrm>
          <a:prstGeom prst="rect">
            <a:avLst/>
          </a:prstGeom>
        </p:spPr>
      </p:pic>
    </p:spTree>
    <p:extLst>
      <p:ext uri="{BB962C8B-B14F-4D97-AF65-F5344CB8AC3E}">
        <p14:creationId xmlns:p14="http://schemas.microsoft.com/office/powerpoint/2010/main" val="35023535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6" r:id="rId3"/>
    <p:sldLayoutId id="2147483697" r:id="rId4"/>
    <p:sldLayoutId id="2147483699" r:id="rId5"/>
    <p:sldLayoutId id="2147483700" r:id="rId6"/>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ntrealdeclaration-responsibleai.com/the-declaration" TargetMode="External"/><Relationship Id="rId2" Type="http://schemas.openxmlformats.org/officeDocument/2006/relationships/hyperlink" Target="https://futureoflife.org/ai-principles/" TargetMode="External"/><Relationship Id="rId1" Type="http://schemas.openxmlformats.org/officeDocument/2006/relationships/slideLayout" Target="../slideLayouts/slideLayout3.xml"/><Relationship Id="rId4" Type="http://schemas.openxmlformats.org/officeDocument/2006/relationships/hyperlink" Target="https://ethicalos.org/"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montrealdeclaration-responsibleai.com/the-declara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ethicalos.or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digital-single-market/en/european-ai-alliance" TargetMode="External"/><Relationship Id="rId2" Type="http://schemas.openxmlformats.org/officeDocument/2006/relationships/hyperlink" Target="http://ec.europa.eu/research/ege/index.cfm" TargetMode="External"/><Relationship Id="rId1" Type="http://schemas.openxmlformats.org/officeDocument/2006/relationships/slideLayout" Target="../slideLayouts/slideLayout3.xml"/><Relationship Id="rId4" Type="http://schemas.openxmlformats.org/officeDocument/2006/relationships/hyperlink" Target="https://www.gov.uk/government/consultations/consultation-on-the-centre-for-data-ethics-and-innov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www.rathenau.nl/nl/digitale-samenleving/mensenrechten-het-robottijdperk"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3" y="505636"/>
            <a:ext cx="7920881" cy="1555212"/>
          </a:xfrm>
        </p:spPr>
        <p:txBody>
          <a:bodyPr>
            <a:normAutofit/>
          </a:bodyPr>
          <a:lstStyle/>
          <a:p>
            <a:r>
              <a:rPr lang="nl-BE" sz="3000" b="1" dirty="0"/>
              <a:t>A</a:t>
            </a:r>
            <a:r>
              <a:rPr lang="nl-BE" sz="3000" b="1" dirty="0" smtClean="0"/>
              <a:t>andachtspunten inzake de</a:t>
            </a:r>
            <a:r>
              <a:rPr lang="nl-BE" sz="3000" b="1" dirty="0"/>
              <a:t> </a:t>
            </a:r>
            <a:r>
              <a:rPr lang="nl-BE" sz="3000" b="1" dirty="0" smtClean="0"/>
              <a:t>bescherming</a:t>
            </a:r>
            <a:br>
              <a:rPr lang="nl-BE" sz="3000" b="1" dirty="0" smtClean="0"/>
            </a:br>
            <a:r>
              <a:rPr lang="nl-BE" sz="3000" b="1" dirty="0" smtClean="0"/>
              <a:t>van grondrechten bij de invoering van een</a:t>
            </a:r>
            <a:br>
              <a:rPr lang="nl-BE" sz="3000" b="1" dirty="0" smtClean="0"/>
            </a:br>
            <a:r>
              <a:rPr lang="nl-BE" sz="3000" b="1" dirty="0" smtClean="0"/>
              <a:t>digitale ‘slimme samenleving’</a:t>
            </a:r>
            <a:endParaRPr lang="nl-BE" sz="3000" dirty="0"/>
          </a:p>
        </p:txBody>
      </p:sp>
      <p:sp>
        <p:nvSpPr>
          <p:cNvPr id="3" name="Text Placeholder 2"/>
          <p:cNvSpPr>
            <a:spLocks noGrp="1"/>
          </p:cNvSpPr>
          <p:nvPr>
            <p:ph type="body" sz="quarter" idx="11"/>
          </p:nvPr>
        </p:nvSpPr>
        <p:spPr>
          <a:xfrm>
            <a:off x="6156177" y="4725144"/>
            <a:ext cx="2088232" cy="1584176"/>
          </a:xfrm>
        </p:spPr>
        <p:txBody>
          <a:bodyPr/>
          <a:lstStyle/>
          <a:p>
            <a:r>
              <a:rPr lang="nl-BE" b="1" dirty="0" smtClean="0"/>
              <a:t>Hoorzitting over de</a:t>
            </a:r>
          </a:p>
          <a:p>
            <a:r>
              <a:rPr lang="nl-BE" b="1" dirty="0" smtClean="0"/>
              <a:t>Digitale ‘slimme samenleving’</a:t>
            </a:r>
            <a:endParaRPr lang="nl-BE" dirty="0" smtClean="0"/>
          </a:p>
          <a:p>
            <a:endParaRPr lang="nl-BE" dirty="0" smtClean="0"/>
          </a:p>
          <a:p>
            <a:r>
              <a:rPr lang="nl-BE" dirty="0" smtClean="0"/>
              <a:t>Frank Robben</a:t>
            </a:r>
          </a:p>
          <a:p>
            <a:r>
              <a:rPr lang="nl-BE" dirty="0" smtClean="0"/>
              <a:t>frank.robben@mail.fgov.be</a:t>
            </a:r>
          </a:p>
          <a:p>
            <a:r>
              <a:rPr lang="nl-BE" dirty="0" smtClean="0"/>
              <a:t>www.frankrobben.be</a:t>
            </a:r>
          </a:p>
          <a:p>
            <a:endParaRPr lang="nl-BE" dirty="0" smtClean="0"/>
          </a:p>
        </p:txBody>
      </p:sp>
      <p:sp>
        <p:nvSpPr>
          <p:cNvPr id="4" name="Text Placeholder 3"/>
          <p:cNvSpPr>
            <a:spLocks noGrp="1"/>
          </p:cNvSpPr>
          <p:nvPr>
            <p:ph type="body" sz="quarter" idx="12"/>
          </p:nvPr>
        </p:nvSpPr>
        <p:spPr>
          <a:xfrm>
            <a:off x="6228185" y="6309320"/>
            <a:ext cx="2088231" cy="432048"/>
          </a:xfrm>
        </p:spPr>
        <p:txBody>
          <a:bodyPr/>
          <a:lstStyle/>
          <a:p>
            <a:r>
              <a:rPr lang="nl-BE" sz="1200" dirty="0" smtClean="0">
                <a:solidFill>
                  <a:srgbClr val="FFFFFF"/>
                </a:solidFill>
              </a:rPr>
              <a:t>Senaat</a:t>
            </a:r>
          </a:p>
          <a:p>
            <a:endParaRPr lang="nl-BE" sz="1200" dirty="0">
              <a:solidFill>
                <a:srgbClr val="FFFFFF"/>
              </a:solidFill>
            </a:endParaRPr>
          </a:p>
        </p:txBody>
      </p:sp>
    </p:spTree>
    <p:extLst>
      <p:ext uri="{BB962C8B-B14F-4D97-AF65-F5344CB8AC3E}">
        <p14:creationId xmlns:p14="http://schemas.microsoft.com/office/powerpoint/2010/main" val="235800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Reflecties</a:t>
            </a:r>
            <a:endParaRPr lang="nl-BE" dirty="0"/>
          </a:p>
        </p:txBody>
      </p:sp>
      <p:sp>
        <p:nvSpPr>
          <p:cNvPr id="3" name="Content Placeholder 2"/>
          <p:cNvSpPr>
            <a:spLocks noGrp="1"/>
          </p:cNvSpPr>
          <p:nvPr>
            <p:ph idx="1"/>
          </p:nvPr>
        </p:nvSpPr>
        <p:spPr/>
        <p:txBody>
          <a:bodyPr>
            <a:normAutofit fontScale="92500" lnSpcReduction="20000"/>
          </a:bodyPr>
          <a:lstStyle/>
          <a:p>
            <a:r>
              <a:rPr lang="nl-BE" dirty="0" smtClean="0"/>
              <a:t>domein met veel potentieel van ‘</a:t>
            </a:r>
            <a:r>
              <a:rPr lang="nl-BE" dirty="0" err="1" smtClean="0"/>
              <a:t>dual-use</a:t>
            </a:r>
            <a:r>
              <a:rPr lang="nl-BE" dirty="0" smtClean="0"/>
              <a:t>’, zowel goedaardig als kwaadaardig</a:t>
            </a:r>
          </a:p>
          <a:p>
            <a:r>
              <a:rPr lang="nl-BE" dirty="0" smtClean="0"/>
              <a:t>complexiteit van algoritmes bemoeilijkt begrip van resultaat</a:t>
            </a:r>
          </a:p>
          <a:p>
            <a:r>
              <a:rPr lang="nl-BE" dirty="0" smtClean="0"/>
              <a:t>algoritmes en robots verhogen schaal qua inzetbaarheid </a:t>
            </a:r>
            <a:r>
              <a:rPr lang="nl-BE" dirty="0" smtClean="0">
                <a:sym typeface="Wingdings" panose="05000000000000000000" pitchFamily="2" charset="2"/>
              </a:rPr>
              <a:t>=&gt; hogere impact (positief en negatief)</a:t>
            </a:r>
          </a:p>
          <a:p>
            <a:r>
              <a:rPr lang="nl-BE" dirty="0" smtClean="0"/>
              <a:t>de schaal en snelheid van de evolutie is dermate groot dat onvoorziene gevolgen een hoger risico vormen</a:t>
            </a:r>
          </a:p>
          <a:p>
            <a:r>
              <a:rPr lang="nl-BE" dirty="0" smtClean="0"/>
              <a:t>digitale reuzen (Google, Amazon, Facebook, Apple, Microsoft, Snap, </a:t>
            </a:r>
            <a:r>
              <a:rPr lang="nl-BE" dirty="0" err="1" smtClean="0"/>
              <a:t>Alibaba</a:t>
            </a:r>
            <a:r>
              <a:rPr lang="nl-BE" dirty="0" smtClean="0"/>
              <a:t>, </a:t>
            </a:r>
            <a:r>
              <a:rPr lang="nl-BE" dirty="0" err="1" smtClean="0"/>
              <a:t>Tencent</a:t>
            </a:r>
            <a:r>
              <a:rPr lang="nl-BE" dirty="0" smtClean="0"/>
              <a:t>, …) met enorm overwicht deinen uit</a:t>
            </a:r>
          </a:p>
          <a:p>
            <a:pPr lvl="1"/>
            <a:r>
              <a:rPr lang="nl-BE" dirty="0" smtClean="0"/>
              <a:t>omzet groter dan BBP van veel landen</a:t>
            </a:r>
          </a:p>
          <a:p>
            <a:pPr lvl="1"/>
            <a:r>
              <a:rPr lang="nl-BE" dirty="0" smtClean="0"/>
              <a:t>impact bij alle burgers</a:t>
            </a:r>
          </a:p>
          <a:p>
            <a:pPr lvl="1"/>
            <a:r>
              <a:rPr lang="nl-BE" dirty="0" smtClean="0"/>
              <a:t>verwaarloosbare fiscale bijdrage</a:t>
            </a:r>
          </a:p>
          <a:p>
            <a:pPr lvl="1"/>
            <a:r>
              <a:rPr lang="nl-BE" dirty="0" smtClean="0"/>
              <a:t>algemene attitude om lokale verzuchtingen naast zich neer te leggen</a:t>
            </a:r>
          </a:p>
          <a:p>
            <a:pPr lvl="1"/>
            <a:r>
              <a:rPr lang="nl-BE" dirty="0" smtClean="0"/>
              <a:t>klassieke nationale regelgeving is absoluut niet effectief</a:t>
            </a:r>
          </a:p>
          <a:p>
            <a:r>
              <a:rPr lang="nl-BE" dirty="0" smtClean="0"/>
              <a:t>hoe onze burgers beschermen ?</a:t>
            </a:r>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10</a:t>
            </a:fld>
            <a:endParaRPr lang="fr-BE"/>
          </a:p>
        </p:txBody>
      </p:sp>
    </p:spTree>
    <p:extLst>
      <p:ext uri="{BB962C8B-B14F-4D97-AF65-F5344CB8AC3E}">
        <p14:creationId xmlns:p14="http://schemas.microsoft.com/office/powerpoint/2010/main" val="830200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Impact op verschillende grondrechten</a:t>
            </a:r>
            <a:endParaRPr lang="nl-BE" dirty="0"/>
          </a:p>
        </p:txBody>
      </p:sp>
      <p:sp>
        <p:nvSpPr>
          <p:cNvPr id="3" name="Tijdelijke aanduiding voor inhoud 2"/>
          <p:cNvSpPr>
            <a:spLocks noGrp="1"/>
          </p:cNvSpPr>
          <p:nvPr>
            <p:ph idx="1"/>
          </p:nvPr>
        </p:nvSpPr>
        <p:spPr/>
        <p:txBody>
          <a:bodyPr/>
          <a:lstStyle/>
          <a:p>
            <a:endParaRPr lang="nl-BE" dirty="0" smtClean="0"/>
          </a:p>
          <a:p>
            <a:r>
              <a:rPr lang="nl-BE" dirty="0" smtClean="0"/>
              <a:t>recht op persoonlijke levenssfeer</a:t>
            </a:r>
          </a:p>
          <a:p>
            <a:r>
              <a:rPr lang="nl-BE" dirty="0" smtClean="0"/>
              <a:t>recht op menselijke waardigheid</a:t>
            </a:r>
          </a:p>
          <a:p>
            <a:r>
              <a:rPr lang="nl-BE" dirty="0" smtClean="0"/>
              <a:t>recht op eigendom (op gegevens, op materiële goederen in virtuele wereld, …)</a:t>
            </a:r>
          </a:p>
          <a:p>
            <a:r>
              <a:rPr lang="nl-BE" dirty="0" smtClean="0"/>
              <a:t>vrijheid van meningsuiting</a:t>
            </a:r>
          </a:p>
          <a:p>
            <a:r>
              <a:rPr lang="nl-BE" dirty="0" smtClean="0"/>
              <a:t>toegang tot het recht en recht op een eerlijk proces</a:t>
            </a:r>
          </a:p>
          <a:p>
            <a:r>
              <a:rPr lang="nl-BE" dirty="0" smtClean="0"/>
              <a:t>bescherming tegen discriminatie</a:t>
            </a:r>
          </a:p>
          <a:p>
            <a:r>
              <a:rPr lang="nl-BE" dirty="0" smtClean="0"/>
              <a:t>heldere aansprakelijkheidsregelingen</a:t>
            </a:r>
          </a:p>
          <a:p>
            <a:r>
              <a:rPr lang="nl-BE" dirty="0" smtClean="0"/>
              <a:t>…</a:t>
            </a:r>
          </a:p>
          <a:p>
            <a:endParaRPr lang="nl-BE" dirty="0"/>
          </a:p>
        </p:txBody>
      </p:sp>
      <p:sp>
        <p:nvSpPr>
          <p:cNvPr id="4" name="Tijdelijke aanduiding voor datum 3"/>
          <p:cNvSpPr>
            <a:spLocks noGrp="1"/>
          </p:cNvSpPr>
          <p:nvPr>
            <p:ph type="dt" sz="half" idx="10"/>
          </p:nvPr>
        </p:nvSpPr>
        <p:spPr/>
        <p:txBody>
          <a:bodyPr/>
          <a:lstStyle/>
          <a:p>
            <a:r>
              <a:rPr lang="en-US" smtClean="0"/>
              <a:t>22/10/2018</a:t>
            </a:r>
            <a:endParaRPr lang="fr-BE" dirty="0"/>
          </a:p>
        </p:txBody>
      </p:sp>
      <p:sp>
        <p:nvSpPr>
          <p:cNvPr id="5" name="Tijdelijke aanduiding voor dianummer 4"/>
          <p:cNvSpPr>
            <a:spLocks noGrp="1"/>
          </p:cNvSpPr>
          <p:nvPr>
            <p:ph type="sldNum" sz="quarter" idx="12"/>
          </p:nvPr>
        </p:nvSpPr>
        <p:spPr/>
        <p:txBody>
          <a:bodyPr/>
          <a:lstStyle/>
          <a:p>
            <a:fld id="{ECE55EFB-40DE-4792-8264-069A14111481}" type="slidenum">
              <a:rPr lang="fr-BE" smtClean="0"/>
              <a:pPr/>
              <a:t>11</a:t>
            </a:fld>
            <a:endParaRPr lang="fr-BE"/>
          </a:p>
        </p:txBody>
      </p:sp>
    </p:spTree>
    <p:extLst>
      <p:ext uri="{BB962C8B-B14F-4D97-AF65-F5344CB8AC3E}">
        <p14:creationId xmlns:p14="http://schemas.microsoft.com/office/powerpoint/2010/main" val="7760028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mtClean="0"/>
              <a:t>Impact op recht op</a:t>
            </a:r>
            <a:br>
              <a:rPr lang="nl-BE" smtClean="0"/>
            </a:br>
            <a:r>
              <a:rPr lang="nl-BE" smtClean="0"/>
              <a:t>persoonlijke levenssfeer</a:t>
            </a:r>
            <a:endParaRPr lang="nl-BE" dirty="0"/>
          </a:p>
        </p:txBody>
      </p:sp>
      <p:sp>
        <p:nvSpPr>
          <p:cNvPr id="3" name="Tijdelijke aanduiding voor inhoud 2"/>
          <p:cNvSpPr>
            <a:spLocks noGrp="1"/>
          </p:cNvSpPr>
          <p:nvPr>
            <p:ph idx="1"/>
          </p:nvPr>
        </p:nvSpPr>
        <p:spPr/>
        <p:txBody>
          <a:bodyPr/>
          <a:lstStyle/>
          <a:p>
            <a:r>
              <a:rPr lang="nl-BE" dirty="0" smtClean="0"/>
              <a:t>aantal basisbeginselen blijven valabel</a:t>
            </a:r>
          </a:p>
          <a:p>
            <a:pPr lvl="1"/>
            <a:r>
              <a:rPr lang="nl-BE" dirty="0" smtClean="0"/>
              <a:t>doelbinding</a:t>
            </a:r>
          </a:p>
          <a:p>
            <a:pPr lvl="1"/>
            <a:r>
              <a:rPr lang="nl-BE" dirty="0" smtClean="0"/>
              <a:t>proportionaliteit</a:t>
            </a:r>
          </a:p>
          <a:p>
            <a:pPr lvl="1"/>
            <a:r>
              <a:rPr lang="nl-BE" dirty="0" smtClean="0"/>
              <a:t>transparantie</a:t>
            </a:r>
          </a:p>
          <a:p>
            <a:pPr lvl="1"/>
            <a:r>
              <a:rPr lang="nl-BE" dirty="0" smtClean="0"/>
              <a:t>informatieveiligheid</a:t>
            </a:r>
          </a:p>
          <a:p>
            <a:endParaRPr lang="nl-BE" dirty="0" smtClean="0"/>
          </a:p>
          <a:p>
            <a:r>
              <a:rPr lang="nl-BE" dirty="0" smtClean="0"/>
              <a:t>gratis gebruiksmogelijkheden maakt gebruiker tot product door nood aan financiering uit hergebruik voor andere doeleinden</a:t>
            </a:r>
          </a:p>
          <a:p>
            <a:endParaRPr lang="nl-BE" dirty="0" smtClean="0"/>
          </a:p>
          <a:p>
            <a:r>
              <a:rPr lang="nl-BE" dirty="0" err="1" smtClean="0"/>
              <a:t>informed</a:t>
            </a:r>
            <a:r>
              <a:rPr lang="nl-BE" dirty="0" smtClean="0"/>
              <a:t> consent niet meer werkzaam als mogelijke rechtsbasis</a:t>
            </a:r>
          </a:p>
          <a:p>
            <a:endParaRPr lang="nl-BE" dirty="0" smtClean="0"/>
          </a:p>
        </p:txBody>
      </p:sp>
      <p:sp>
        <p:nvSpPr>
          <p:cNvPr id="4" name="Tijdelijke aanduiding voor datum 3"/>
          <p:cNvSpPr>
            <a:spLocks noGrp="1"/>
          </p:cNvSpPr>
          <p:nvPr>
            <p:ph type="dt" sz="half" idx="10"/>
          </p:nvPr>
        </p:nvSpPr>
        <p:spPr/>
        <p:txBody>
          <a:bodyPr/>
          <a:lstStyle/>
          <a:p>
            <a:r>
              <a:rPr lang="en-US" smtClean="0"/>
              <a:t>22/10/2018</a:t>
            </a:r>
            <a:endParaRPr lang="fr-BE" dirty="0"/>
          </a:p>
        </p:txBody>
      </p:sp>
      <p:sp>
        <p:nvSpPr>
          <p:cNvPr id="5" name="Tijdelijke aanduiding voor dianummer 4"/>
          <p:cNvSpPr>
            <a:spLocks noGrp="1"/>
          </p:cNvSpPr>
          <p:nvPr>
            <p:ph type="sldNum" sz="quarter" idx="12"/>
          </p:nvPr>
        </p:nvSpPr>
        <p:spPr/>
        <p:txBody>
          <a:bodyPr/>
          <a:lstStyle/>
          <a:p>
            <a:fld id="{ECE55EFB-40DE-4792-8264-069A14111481}" type="slidenum">
              <a:rPr lang="fr-BE" smtClean="0"/>
              <a:pPr/>
              <a:t>12</a:t>
            </a:fld>
            <a:endParaRPr lang="fr-BE"/>
          </a:p>
        </p:txBody>
      </p:sp>
    </p:spTree>
    <p:extLst>
      <p:ext uri="{BB962C8B-B14F-4D97-AF65-F5344CB8AC3E}">
        <p14:creationId xmlns:p14="http://schemas.microsoft.com/office/powerpoint/2010/main" val="1619962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 name="Group 132"/>
          <p:cNvGrpSpPr/>
          <p:nvPr/>
        </p:nvGrpSpPr>
        <p:grpSpPr>
          <a:xfrm>
            <a:off x="2209837" y="2350470"/>
            <a:ext cx="5362674" cy="4462906"/>
            <a:chOff x="755576" y="273860"/>
            <a:chExt cx="7267947" cy="6048504"/>
          </a:xfrm>
        </p:grpSpPr>
        <p:sp>
          <p:nvSpPr>
            <p:cNvPr id="2" name="Oval 1"/>
            <p:cNvSpPr/>
            <p:nvPr/>
          </p:nvSpPr>
          <p:spPr>
            <a:xfrm>
              <a:off x="1331640" y="1124742"/>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3" name="Oval 2"/>
            <p:cNvSpPr/>
            <p:nvPr/>
          </p:nvSpPr>
          <p:spPr>
            <a:xfrm>
              <a:off x="2627784" y="418940"/>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cxnSp>
          <p:nvCxnSpPr>
            <p:cNvPr id="5" name="Straight Arrow Connector 4"/>
            <p:cNvCxnSpPr>
              <a:stCxn id="2" idx="7"/>
              <a:endCxn id="3" idx="2"/>
            </p:cNvCxnSpPr>
            <p:nvPr/>
          </p:nvCxnSpPr>
          <p:spPr>
            <a:xfrm flipV="1">
              <a:off x="1823341" y="706973"/>
              <a:ext cx="804442" cy="502133"/>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sp>
          <p:nvSpPr>
            <p:cNvPr id="8" name="Oval 7"/>
            <p:cNvSpPr/>
            <p:nvPr/>
          </p:nvSpPr>
          <p:spPr>
            <a:xfrm>
              <a:off x="827584" y="2852935"/>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0" name="Oval 9"/>
            <p:cNvSpPr/>
            <p:nvPr/>
          </p:nvSpPr>
          <p:spPr>
            <a:xfrm>
              <a:off x="6667725" y="561892"/>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1" name="Oval 10"/>
            <p:cNvSpPr/>
            <p:nvPr/>
          </p:nvSpPr>
          <p:spPr>
            <a:xfrm>
              <a:off x="5580112" y="1493381"/>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2" name="Oval 11"/>
            <p:cNvSpPr/>
            <p:nvPr/>
          </p:nvSpPr>
          <p:spPr>
            <a:xfrm>
              <a:off x="4064197" y="273860"/>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3" name="Oval 12"/>
            <p:cNvSpPr/>
            <p:nvPr/>
          </p:nvSpPr>
          <p:spPr>
            <a:xfrm>
              <a:off x="755576" y="5013175"/>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4" name="Oval 13"/>
            <p:cNvSpPr/>
            <p:nvPr/>
          </p:nvSpPr>
          <p:spPr>
            <a:xfrm>
              <a:off x="2915816" y="4437112"/>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5" name="Oval 14"/>
            <p:cNvSpPr/>
            <p:nvPr/>
          </p:nvSpPr>
          <p:spPr>
            <a:xfrm>
              <a:off x="1331640" y="3861047"/>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8" name="Oval 17"/>
            <p:cNvSpPr/>
            <p:nvPr/>
          </p:nvSpPr>
          <p:spPr>
            <a:xfrm>
              <a:off x="5868144" y="3088148"/>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19" name="Oval 18"/>
            <p:cNvSpPr/>
            <p:nvPr/>
          </p:nvSpPr>
          <p:spPr>
            <a:xfrm>
              <a:off x="4499993" y="5005892"/>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20" name="Oval 19"/>
            <p:cNvSpPr/>
            <p:nvPr/>
          </p:nvSpPr>
          <p:spPr>
            <a:xfrm>
              <a:off x="2100358" y="5293923"/>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cxnSp>
          <p:nvCxnSpPr>
            <p:cNvPr id="21" name="Straight Arrow Connector 20"/>
            <p:cNvCxnSpPr>
              <a:stCxn id="8" idx="5"/>
              <a:endCxn id="15" idx="0"/>
            </p:cNvCxnSpPr>
            <p:nvPr/>
          </p:nvCxnSpPr>
          <p:spPr>
            <a:xfrm>
              <a:off x="1319285" y="3344636"/>
              <a:ext cx="300387" cy="516411"/>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24" name="Straight Arrow Connector 23"/>
            <p:cNvCxnSpPr>
              <a:stCxn id="13" idx="0"/>
              <a:endCxn id="8" idx="4"/>
            </p:cNvCxnSpPr>
            <p:nvPr/>
          </p:nvCxnSpPr>
          <p:spPr>
            <a:xfrm flipV="1">
              <a:off x="1043608" y="3428999"/>
              <a:ext cx="72008" cy="1584176"/>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27" name="Straight Arrow Connector 26"/>
            <p:cNvCxnSpPr>
              <a:stCxn id="13" idx="6"/>
              <a:endCxn id="16" idx="3"/>
            </p:cNvCxnSpPr>
            <p:nvPr/>
          </p:nvCxnSpPr>
          <p:spPr>
            <a:xfrm flipV="1">
              <a:off x="1331640" y="3733557"/>
              <a:ext cx="1732832" cy="1567650"/>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31" name="Straight Arrow Connector 30"/>
            <p:cNvCxnSpPr>
              <a:stCxn id="15" idx="5"/>
              <a:endCxn id="14" idx="2"/>
            </p:cNvCxnSpPr>
            <p:nvPr/>
          </p:nvCxnSpPr>
          <p:spPr>
            <a:xfrm>
              <a:off x="1823341" y="4352748"/>
              <a:ext cx="1092476" cy="372395"/>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35" name="Straight Arrow Connector 34"/>
            <p:cNvCxnSpPr>
              <a:stCxn id="20" idx="0"/>
              <a:endCxn id="15" idx="4"/>
            </p:cNvCxnSpPr>
            <p:nvPr/>
          </p:nvCxnSpPr>
          <p:spPr>
            <a:xfrm flipH="1" flipV="1">
              <a:off x="1619673" y="4437112"/>
              <a:ext cx="768718" cy="856812"/>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38" name="Straight Arrow Connector 37"/>
            <p:cNvCxnSpPr>
              <a:stCxn id="19" idx="2"/>
              <a:endCxn id="20" idx="6"/>
            </p:cNvCxnSpPr>
            <p:nvPr/>
          </p:nvCxnSpPr>
          <p:spPr>
            <a:xfrm flipH="1">
              <a:off x="2676423" y="5293923"/>
              <a:ext cx="1823570" cy="288032"/>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41" name="Straight Arrow Connector 40"/>
            <p:cNvCxnSpPr>
              <a:stCxn id="19" idx="2"/>
              <a:endCxn id="14" idx="6"/>
            </p:cNvCxnSpPr>
            <p:nvPr/>
          </p:nvCxnSpPr>
          <p:spPr>
            <a:xfrm flipH="1" flipV="1">
              <a:off x="3491880" y="4725143"/>
              <a:ext cx="1008112" cy="568780"/>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44" name="Straight Arrow Connector 43"/>
            <p:cNvCxnSpPr>
              <a:stCxn id="19" idx="0"/>
              <a:endCxn id="17" idx="4"/>
            </p:cNvCxnSpPr>
            <p:nvPr/>
          </p:nvCxnSpPr>
          <p:spPr>
            <a:xfrm flipV="1">
              <a:off x="4788025" y="3906961"/>
              <a:ext cx="157323" cy="1098930"/>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47" name="Straight Arrow Connector 46"/>
            <p:cNvCxnSpPr>
              <a:stCxn id="16" idx="4"/>
              <a:endCxn id="14" idx="0"/>
            </p:cNvCxnSpPr>
            <p:nvPr/>
          </p:nvCxnSpPr>
          <p:spPr>
            <a:xfrm flipH="1">
              <a:off x="3203848" y="3820258"/>
              <a:ext cx="69942" cy="616853"/>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50" name="Straight Arrow Connector 49"/>
            <p:cNvCxnSpPr>
              <a:stCxn id="18" idx="2"/>
              <a:endCxn id="17" idx="6"/>
            </p:cNvCxnSpPr>
            <p:nvPr/>
          </p:nvCxnSpPr>
          <p:spPr>
            <a:xfrm flipH="1">
              <a:off x="5241367" y="3376179"/>
              <a:ext cx="626777" cy="234762"/>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60" name="Straight Arrow Connector 59"/>
            <p:cNvCxnSpPr>
              <a:stCxn id="18" idx="1"/>
              <a:endCxn id="9" idx="5"/>
            </p:cNvCxnSpPr>
            <p:nvPr/>
          </p:nvCxnSpPr>
          <p:spPr>
            <a:xfrm flipH="1" flipV="1">
              <a:off x="4593182" y="2625561"/>
              <a:ext cx="1359324" cy="546949"/>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64" name="Straight Arrow Connector 63"/>
            <p:cNvCxnSpPr>
              <a:stCxn id="18" idx="0"/>
              <a:endCxn id="11" idx="4"/>
            </p:cNvCxnSpPr>
            <p:nvPr/>
          </p:nvCxnSpPr>
          <p:spPr>
            <a:xfrm flipH="1" flipV="1">
              <a:off x="5868144" y="2069446"/>
              <a:ext cx="288032" cy="1018702"/>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67" name="Straight Arrow Connector 66"/>
            <p:cNvCxnSpPr>
              <a:stCxn id="10" idx="3"/>
              <a:endCxn id="11" idx="7"/>
            </p:cNvCxnSpPr>
            <p:nvPr/>
          </p:nvCxnSpPr>
          <p:spPr>
            <a:xfrm flipH="1">
              <a:off x="6071814" y="1053593"/>
              <a:ext cx="680275" cy="524151"/>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70" name="Straight Arrow Connector 69"/>
            <p:cNvCxnSpPr>
              <a:stCxn id="10" idx="2"/>
              <a:endCxn id="12" idx="6"/>
            </p:cNvCxnSpPr>
            <p:nvPr/>
          </p:nvCxnSpPr>
          <p:spPr>
            <a:xfrm flipH="1" flipV="1">
              <a:off x="4640262" y="561892"/>
              <a:ext cx="2027464" cy="288032"/>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73" name="Straight Arrow Connector 72"/>
            <p:cNvCxnSpPr>
              <a:stCxn id="11" idx="2"/>
              <a:endCxn id="9" idx="6"/>
            </p:cNvCxnSpPr>
            <p:nvPr/>
          </p:nvCxnSpPr>
          <p:spPr>
            <a:xfrm flipH="1">
              <a:off x="4679884" y="1781413"/>
              <a:ext cx="900228" cy="634830"/>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76" name="Straight Arrow Connector 75"/>
            <p:cNvCxnSpPr>
              <a:stCxn id="9" idx="0"/>
              <a:endCxn id="12" idx="4"/>
            </p:cNvCxnSpPr>
            <p:nvPr/>
          </p:nvCxnSpPr>
          <p:spPr>
            <a:xfrm flipH="1" flipV="1">
              <a:off x="4352229" y="849924"/>
              <a:ext cx="31635" cy="1270299"/>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79" name="Straight Arrow Connector 78"/>
            <p:cNvCxnSpPr>
              <a:stCxn id="9" idx="1"/>
              <a:endCxn id="3" idx="5"/>
            </p:cNvCxnSpPr>
            <p:nvPr/>
          </p:nvCxnSpPr>
          <p:spPr>
            <a:xfrm flipH="1" flipV="1">
              <a:off x="3119486" y="910642"/>
              <a:ext cx="1055060" cy="1296283"/>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82" name="Straight Arrow Connector 81"/>
            <p:cNvCxnSpPr>
              <a:stCxn id="16" idx="1"/>
              <a:endCxn id="2" idx="5"/>
            </p:cNvCxnSpPr>
            <p:nvPr/>
          </p:nvCxnSpPr>
          <p:spPr>
            <a:xfrm flipH="1" flipV="1">
              <a:off x="1823341" y="1616444"/>
              <a:ext cx="1241131" cy="1698477"/>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85" name="Straight Arrow Connector 84"/>
            <p:cNvCxnSpPr>
              <a:stCxn id="2" idx="4"/>
              <a:endCxn id="8" idx="0"/>
            </p:cNvCxnSpPr>
            <p:nvPr/>
          </p:nvCxnSpPr>
          <p:spPr>
            <a:xfrm flipH="1">
              <a:off x="1115617" y="1700808"/>
              <a:ext cx="504056" cy="1152128"/>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89" name="Straight Arrow Connector 88"/>
            <p:cNvCxnSpPr>
              <a:stCxn id="9" idx="2"/>
              <a:endCxn id="8" idx="6"/>
            </p:cNvCxnSpPr>
            <p:nvPr/>
          </p:nvCxnSpPr>
          <p:spPr>
            <a:xfrm flipH="1">
              <a:off x="1403647" y="2416243"/>
              <a:ext cx="2684197" cy="724724"/>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sp>
          <p:nvSpPr>
            <p:cNvPr id="92" name="Oval 91"/>
            <p:cNvSpPr/>
            <p:nvPr/>
          </p:nvSpPr>
          <p:spPr>
            <a:xfrm flipV="1">
              <a:off x="5783782" y="4182194"/>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93" name="Oval 92"/>
            <p:cNvSpPr/>
            <p:nvPr/>
          </p:nvSpPr>
          <p:spPr>
            <a:xfrm flipV="1">
              <a:off x="7159426" y="3977288"/>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94" name="Oval 93"/>
            <p:cNvSpPr/>
            <p:nvPr/>
          </p:nvSpPr>
          <p:spPr>
            <a:xfrm flipV="1">
              <a:off x="5783782" y="5746301"/>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sp>
          <p:nvSpPr>
            <p:cNvPr id="95" name="Oval 94"/>
            <p:cNvSpPr/>
            <p:nvPr/>
          </p:nvSpPr>
          <p:spPr>
            <a:xfrm flipV="1">
              <a:off x="7447459" y="5572055"/>
              <a:ext cx="576064" cy="576063"/>
            </a:xfrm>
            <a:prstGeom prst="ellipse">
              <a:avLst/>
            </a:prstGeom>
            <a:ln>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nl-BE"/>
            </a:p>
          </p:txBody>
        </p:sp>
        <p:cxnSp>
          <p:nvCxnSpPr>
            <p:cNvPr id="96" name="Straight Arrow Connector 95"/>
            <p:cNvCxnSpPr>
              <a:stCxn id="95" idx="2"/>
              <a:endCxn id="94" idx="6"/>
            </p:cNvCxnSpPr>
            <p:nvPr/>
          </p:nvCxnSpPr>
          <p:spPr>
            <a:xfrm flipH="1">
              <a:off x="6359845" y="5860087"/>
              <a:ext cx="1087613" cy="174246"/>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97" name="Straight Arrow Connector 96"/>
            <p:cNvCxnSpPr>
              <a:stCxn id="92" idx="0"/>
              <a:endCxn id="94" idx="4"/>
            </p:cNvCxnSpPr>
            <p:nvPr/>
          </p:nvCxnSpPr>
          <p:spPr>
            <a:xfrm>
              <a:off x="6071813" y="4758258"/>
              <a:ext cx="0" cy="988043"/>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98" name="Straight Arrow Connector 97"/>
            <p:cNvCxnSpPr>
              <a:stCxn id="93" idx="2"/>
              <a:endCxn id="92" idx="6"/>
            </p:cNvCxnSpPr>
            <p:nvPr/>
          </p:nvCxnSpPr>
          <p:spPr>
            <a:xfrm flipH="1">
              <a:off x="6359845" y="4265321"/>
              <a:ext cx="799581" cy="204905"/>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99" name="Straight Arrow Connector 98"/>
            <p:cNvCxnSpPr>
              <a:stCxn id="92" idx="3"/>
              <a:endCxn id="17" idx="5"/>
            </p:cNvCxnSpPr>
            <p:nvPr/>
          </p:nvCxnSpPr>
          <p:spPr>
            <a:xfrm flipH="1" flipV="1">
              <a:off x="5154666" y="3820260"/>
              <a:ext cx="713478" cy="446296"/>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102" name="Straight Arrow Connector 101"/>
            <p:cNvCxnSpPr>
              <a:stCxn id="94" idx="4"/>
              <a:endCxn id="19" idx="6"/>
            </p:cNvCxnSpPr>
            <p:nvPr/>
          </p:nvCxnSpPr>
          <p:spPr>
            <a:xfrm flipH="1" flipV="1">
              <a:off x="5076055" y="5293924"/>
              <a:ext cx="995757" cy="452378"/>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109" name="Straight Arrow Connector 108"/>
            <p:cNvCxnSpPr>
              <a:stCxn id="93" idx="4"/>
              <a:endCxn id="11" idx="6"/>
            </p:cNvCxnSpPr>
            <p:nvPr/>
          </p:nvCxnSpPr>
          <p:spPr>
            <a:xfrm flipH="1" flipV="1">
              <a:off x="6156176" y="1781413"/>
              <a:ext cx="1291282" cy="2195876"/>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cxnSp>
          <p:nvCxnSpPr>
            <p:cNvPr id="114" name="Straight Arrow Connector 113"/>
            <p:cNvCxnSpPr>
              <a:stCxn id="93" idx="1"/>
              <a:endCxn id="94" idx="5"/>
            </p:cNvCxnSpPr>
            <p:nvPr/>
          </p:nvCxnSpPr>
          <p:spPr>
            <a:xfrm flipH="1">
              <a:off x="6275482" y="4468990"/>
              <a:ext cx="968307" cy="1361674"/>
            </a:xfrm>
            <a:prstGeom prst="straightConnector1">
              <a:avLst/>
            </a:prstGeom>
            <a:ln>
              <a:solidFill>
                <a:schemeClr val="accent1">
                  <a:lumMod val="60000"/>
                  <a:lumOff val="40000"/>
                </a:schemeClr>
              </a:solidFill>
              <a:tailEnd type="none"/>
            </a:ln>
          </p:spPr>
          <p:style>
            <a:lnRef idx="1">
              <a:schemeClr val="accent1"/>
            </a:lnRef>
            <a:fillRef idx="2">
              <a:schemeClr val="accent1"/>
            </a:fillRef>
            <a:effectRef idx="1">
              <a:schemeClr val="accent1"/>
            </a:effectRef>
            <a:fontRef idx="minor">
              <a:schemeClr val="dk1"/>
            </a:fontRef>
          </p:style>
        </p:cxnSp>
      </p:grpSp>
      <p:grpSp>
        <p:nvGrpSpPr>
          <p:cNvPr id="33" name="Group 32"/>
          <p:cNvGrpSpPr/>
          <p:nvPr/>
        </p:nvGrpSpPr>
        <p:grpSpPr>
          <a:xfrm>
            <a:off x="3849489" y="3712814"/>
            <a:ext cx="1670201" cy="1318350"/>
            <a:chOff x="2915816" y="2069446"/>
            <a:chExt cx="2202516" cy="1738525"/>
          </a:xfrm>
        </p:grpSpPr>
        <p:sp>
          <p:nvSpPr>
            <p:cNvPr id="9" name="Oval 8"/>
            <p:cNvSpPr/>
            <p:nvPr/>
          </p:nvSpPr>
          <p:spPr>
            <a:xfrm>
              <a:off x="3995936" y="2069446"/>
              <a:ext cx="576064" cy="5760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nl-BE"/>
            </a:p>
          </p:txBody>
        </p:sp>
        <p:sp>
          <p:nvSpPr>
            <p:cNvPr id="16" name="Oval 15"/>
            <p:cNvSpPr/>
            <p:nvPr/>
          </p:nvSpPr>
          <p:spPr>
            <a:xfrm>
              <a:off x="2915816" y="3147544"/>
              <a:ext cx="576064" cy="57606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BE"/>
            </a:p>
          </p:txBody>
        </p:sp>
        <p:sp>
          <p:nvSpPr>
            <p:cNvPr id="17" name="Oval 16"/>
            <p:cNvSpPr/>
            <p:nvPr/>
          </p:nvSpPr>
          <p:spPr>
            <a:xfrm>
              <a:off x="4542268" y="3231907"/>
              <a:ext cx="576064" cy="5760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cxnSp>
          <p:nvCxnSpPr>
            <p:cNvPr id="53" name="Straight Arrow Connector 52"/>
            <p:cNvCxnSpPr>
              <a:stCxn id="9" idx="3"/>
              <a:endCxn id="16" idx="7"/>
            </p:cNvCxnSpPr>
            <p:nvPr/>
          </p:nvCxnSpPr>
          <p:spPr>
            <a:xfrm flipH="1">
              <a:off x="3407517" y="2561147"/>
              <a:ext cx="672782" cy="670760"/>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56" name="Straight Arrow Connector 55"/>
            <p:cNvCxnSpPr>
              <a:stCxn id="16" idx="6"/>
              <a:endCxn id="17" idx="2"/>
            </p:cNvCxnSpPr>
            <p:nvPr/>
          </p:nvCxnSpPr>
          <p:spPr>
            <a:xfrm>
              <a:off x="3491880" y="3435576"/>
              <a:ext cx="1050388" cy="84363"/>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cxnSp>
          <p:nvCxnSpPr>
            <p:cNvPr id="118" name="Straight Arrow Connector 117"/>
            <p:cNvCxnSpPr>
              <a:stCxn id="9" idx="4"/>
              <a:endCxn id="17" idx="1"/>
            </p:cNvCxnSpPr>
            <p:nvPr/>
          </p:nvCxnSpPr>
          <p:spPr>
            <a:xfrm>
              <a:off x="4283968" y="2645510"/>
              <a:ext cx="342663" cy="670760"/>
            </a:xfrm>
            <a:prstGeom prst="straightConnector1">
              <a:avLst/>
            </a:prstGeom>
            <a:ln>
              <a:tailEnd type="none"/>
            </a:ln>
          </p:spPr>
          <p:style>
            <a:lnRef idx="3">
              <a:schemeClr val="accent1"/>
            </a:lnRef>
            <a:fillRef idx="0">
              <a:schemeClr val="accent1"/>
            </a:fillRef>
            <a:effectRef idx="2">
              <a:schemeClr val="accent1"/>
            </a:effectRef>
            <a:fontRef idx="minor">
              <a:schemeClr val="tx1"/>
            </a:fontRef>
          </p:style>
        </p:cxnSp>
      </p:grpSp>
      <p:sp>
        <p:nvSpPr>
          <p:cNvPr id="34" name="Title 33"/>
          <p:cNvSpPr>
            <a:spLocks noGrp="1"/>
          </p:cNvSpPr>
          <p:nvPr>
            <p:ph type="title"/>
          </p:nvPr>
        </p:nvSpPr>
        <p:spPr/>
        <p:txBody>
          <a:bodyPr/>
          <a:lstStyle/>
          <a:p>
            <a:r>
              <a:rPr lang="fr-BE" smtClean="0"/>
              <a:t>Big data</a:t>
            </a:r>
            <a:endParaRPr lang="nl-BE" dirty="0"/>
          </a:p>
        </p:txBody>
      </p:sp>
      <p:sp>
        <p:nvSpPr>
          <p:cNvPr id="36" name="Content Placeholder 35"/>
          <p:cNvSpPr>
            <a:spLocks noGrp="1"/>
          </p:cNvSpPr>
          <p:nvPr>
            <p:ph idx="1"/>
          </p:nvPr>
        </p:nvSpPr>
        <p:spPr/>
        <p:txBody>
          <a:bodyPr/>
          <a:lstStyle/>
          <a:p>
            <a:r>
              <a:rPr lang="nl-BE" smtClean="0"/>
              <a:t>aantal methoden van risicobeheersing zijn niet meer werkzaam, bv. pseudonimisering en anonimisering</a:t>
            </a:r>
          </a:p>
          <a:p>
            <a:endParaRPr lang="nl-BE" dirty="0"/>
          </a:p>
        </p:txBody>
      </p:sp>
      <p:sp>
        <p:nvSpPr>
          <p:cNvPr id="25" name="Date Placeholder 24"/>
          <p:cNvSpPr>
            <a:spLocks noGrp="1"/>
          </p:cNvSpPr>
          <p:nvPr>
            <p:ph type="dt" sz="half" idx="10"/>
          </p:nvPr>
        </p:nvSpPr>
        <p:spPr/>
        <p:txBody>
          <a:bodyPr/>
          <a:lstStyle/>
          <a:p>
            <a:r>
              <a:rPr lang="en-US" smtClean="0"/>
              <a:t>22/10/2018</a:t>
            </a:r>
            <a:endParaRPr lang="fr-BE" dirty="0"/>
          </a:p>
        </p:txBody>
      </p:sp>
      <p:sp>
        <p:nvSpPr>
          <p:cNvPr id="26" name="Slide Number Placeholder 25"/>
          <p:cNvSpPr>
            <a:spLocks noGrp="1"/>
          </p:cNvSpPr>
          <p:nvPr>
            <p:ph type="sldNum" sz="quarter" idx="12"/>
          </p:nvPr>
        </p:nvSpPr>
        <p:spPr/>
        <p:txBody>
          <a:bodyPr/>
          <a:lstStyle/>
          <a:p>
            <a:fld id="{ECE55EFB-40DE-4792-8264-069A14111481}" type="slidenum">
              <a:rPr lang="fr-BE" smtClean="0"/>
              <a:pPr/>
              <a:t>13</a:t>
            </a:fld>
            <a:endParaRPr lang="fr-BE"/>
          </a:p>
        </p:txBody>
      </p:sp>
      <p:grpSp>
        <p:nvGrpSpPr>
          <p:cNvPr id="39" name="Group 38"/>
          <p:cNvGrpSpPr/>
          <p:nvPr/>
        </p:nvGrpSpPr>
        <p:grpSpPr>
          <a:xfrm>
            <a:off x="4324997" y="4155336"/>
            <a:ext cx="901093" cy="795124"/>
            <a:chOff x="4324997" y="4155336"/>
            <a:chExt cx="901093" cy="795124"/>
          </a:xfrm>
        </p:grpSpPr>
        <p:sp>
          <p:nvSpPr>
            <p:cNvPr id="37" name="TextBox 36"/>
            <p:cNvSpPr txBox="1"/>
            <p:nvPr/>
          </p:nvSpPr>
          <p:spPr>
            <a:xfrm rot="19386387">
              <a:off x="4324997" y="4155336"/>
              <a:ext cx="304892" cy="369332"/>
            </a:xfrm>
            <a:prstGeom prst="rect">
              <a:avLst/>
            </a:prstGeom>
            <a:noFill/>
          </p:spPr>
          <p:txBody>
            <a:bodyPr wrap="none" rtlCol="0">
              <a:spAutoFit/>
            </a:bodyPr>
            <a:lstStyle/>
            <a:p>
              <a:r>
                <a:rPr lang="fr-BE" dirty="0" smtClean="0">
                  <a:solidFill>
                    <a:srgbClr val="FF0000"/>
                  </a:solidFill>
                </a:rPr>
                <a:t>X</a:t>
              </a:r>
              <a:endParaRPr lang="nl-BE" dirty="0">
                <a:solidFill>
                  <a:srgbClr val="FF0000"/>
                </a:solidFill>
              </a:endParaRPr>
            </a:p>
          </p:txBody>
        </p:sp>
        <p:sp>
          <p:nvSpPr>
            <p:cNvPr id="68" name="TextBox 67"/>
            <p:cNvSpPr txBox="1"/>
            <p:nvPr/>
          </p:nvSpPr>
          <p:spPr>
            <a:xfrm rot="3049624">
              <a:off x="4888978" y="4238804"/>
              <a:ext cx="304892" cy="369332"/>
            </a:xfrm>
            <a:prstGeom prst="rect">
              <a:avLst/>
            </a:prstGeom>
            <a:noFill/>
          </p:spPr>
          <p:txBody>
            <a:bodyPr wrap="none" rtlCol="0">
              <a:spAutoFit/>
            </a:bodyPr>
            <a:lstStyle/>
            <a:p>
              <a:r>
                <a:rPr lang="fr-BE" dirty="0" smtClean="0">
                  <a:solidFill>
                    <a:srgbClr val="FF0000"/>
                  </a:solidFill>
                </a:rPr>
                <a:t>X</a:t>
              </a:r>
              <a:endParaRPr lang="nl-BE" dirty="0">
                <a:solidFill>
                  <a:srgbClr val="FF0000"/>
                </a:solidFill>
              </a:endParaRPr>
            </a:p>
          </p:txBody>
        </p:sp>
        <p:sp>
          <p:nvSpPr>
            <p:cNvPr id="69" name="TextBox 68"/>
            <p:cNvSpPr txBox="1"/>
            <p:nvPr/>
          </p:nvSpPr>
          <p:spPr>
            <a:xfrm rot="10800000">
              <a:off x="4555140" y="4581128"/>
              <a:ext cx="304892" cy="369332"/>
            </a:xfrm>
            <a:prstGeom prst="rect">
              <a:avLst/>
            </a:prstGeom>
            <a:noFill/>
          </p:spPr>
          <p:txBody>
            <a:bodyPr wrap="none" rtlCol="0">
              <a:spAutoFit/>
            </a:bodyPr>
            <a:lstStyle/>
            <a:p>
              <a:r>
                <a:rPr lang="fr-BE" dirty="0" smtClean="0">
                  <a:solidFill>
                    <a:srgbClr val="FF0000"/>
                  </a:solidFill>
                </a:rPr>
                <a:t>X</a:t>
              </a:r>
              <a:endParaRPr lang="nl-BE" dirty="0">
                <a:solidFill>
                  <a:srgbClr val="FF0000"/>
                </a:solidFill>
              </a:endParaRPr>
            </a:p>
          </p:txBody>
        </p:sp>
      </p:grpSp>
    </p:spTree>
    <p:extLst>
      <p:ext uri="{BB962C8B-B14F-4D97-AF65-F5344CB8AC3E}">
        <p14:creationId xmlns:p14="http://schemas.microsoft.com/office/powerpoint/2010/main" val="396251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Private initiatieven tot zelfregulering</a:t>
            </a:r>
            <a:endParaRPr lang="nl-BE" dirty="0"/>
          </a:p>
        </p:txBody>
      </p:sp>
      <p:sp>
        <p:nvSpPr>
          <p:cNvPr id="3" name="Tijdelijke aanduiding voor inhoud 2"/>
          <p:cNvSpPr>
            <a:spLocks noGrp="1"/>
          </p:cNvSpPr>
          <p:nvPr>
            <p:ph idx="1"/>
          </p:nvPr>
        </p:nvSpPr>
        <p:spPr/>
        <p:txBody>
          <a:bodyPr/>
          <a:lstStyle/>
          <a:p>
            <a:endParaRPr lang="nl-BE" dirty="0" smtClean="0"/>
          </a:p>
          <a:p>
            <a:r>
              <a:rPr lang="nl-BE" dirty="0" smtClean="0"/>
              <a:t>voorbeelden</a:t>
            </a:r>
          </a:p>
          <a:p>
            <a:pPr lvl="1"/>
            <a:r>
              <a:rPr lang="nl-BE" dirty="0" err="1"/>
              <a:t>Asilomar</a:t>
            </a:r>
            <a:r>
              <a:rPr lang="nl-BE" dirty="0"/>
              <a:t> AI </a:t>
            </a:r>
            <a:r>
              <a:rPr lang="nl-BE" dirty="0" err="1"/>
              <a:t>principles</a:t>
            </a:r>
            <a:r>
              <a:rPr lang="nl-BE" dirty="0"/>
              <a:t>: </a:t>
            </a:r>
            <a:r>
              <a:rPr lang="nl-BE" dirty="0">
                <a:hlinkClick r:id="rId2"/>
              </a:rPr>
              <a:t>https://futureoflife.org/ai-principles</a:t>
            </a:r>
            <a:r>
              <a:rPr lang="nl-BE" dirty="0" smtClean="0">
                <a:hlinkClick r:id="rId2"/>
              </a:rPr>
              <a:t>/</a:t>
            </a:r>
            <a:endParaRPr lang="nl-BE" dirty="0" smtClean="0"/>
          </a:p>
          <a:p>
            <a:pPr lvl="1"/>
            <a:r>
              <a:rPr lang="nl-BE" dirty="0"/>
              <a:t>Montréal </a:t>
            </a:r>
            <a:r>
              <a:rPr lang="nl-BE" dirty="0" err="1"/>
              <a:t>Declaration</a:t>
            </a:r>
            <a:r>
              <a:rPr lang="nl-BE" dirty="0"/>
              <a:t>: </a:t>
            </a:r>
            <a:r>
              <a:rPr lang="nl-BE" dirty="0">
                <a:hlinkClick r:id="rId3"/>
              </a:rPr>
              <a:t>https://</a:t>
            </a:r>
            <a:r>
              <a:rPr lang="nl-BE" dirty="0" smtClean="0">
                <a:hlinkClick r:id="rId3"/>
              </a:rPr>
              <a:t>www.montrealdeclaration-responsibleai.com/the-declaration</a:t>
            </a:r>
            <a:endParaRPr lang="nl-BE" dirty="0"/>
          </a:p>
          <a:p>
            <a:pPr lvl="1"/>
            <a:r>
              <a:rPr lang="nl-BE" dirty="0" err="1" smtClean="0"/>
              <a:t>Ethical</a:t>
            </a:r>
            <a:r>
              <a:rPr lang="nl-BE" dirty="0"/>
              <a:t> OS: </a:t>
            </a:r>
            <a:r>
              <a:rPr lang="nl-BE" dirty="0">
                <a:hlinkClick r:id="rId4"/>
              </a:rPr>
              <a:t>https://</a:t>
            </a:r>
            <a:r>
              <a:rPr lang="nl-BE" dirty="0" smtClean="0">
                <a:hlinkClick r:id="rId4"/>
              </a:rPr>
              <a:t>ethicalos.org</a:t>
            </a:r>
            <a:endParaRPr lang="nl-BE" dirty="0" smtClean="0"/>
          </a:p>
          <a:p>
            <a:r>
              <a:rPr lang="nl-BE" dirty="0" smtClean="0"/>
              <a:t>zonder meer positief dat private initiatieven ontstaan met betrekking tot ethische vragen rond nieuwe technologieën</a:t>
            </a:r>
          </a:p>
          <a:p>
            <a:r>
              <a:rPr lang="nl-BE" dirty="0" smtClean="0"/>
              <a:t>vertrouwen in de nieuwe technologieën wordt beschouwd als een vereiste voor hun succes</a:t>
            </a:r>
          </a:p>
          <a:p>
            <a:r>
              <a:rPr lang="nl-BE" dirty="0" smtClean="0"/>
              <a:t>zal de industrie voldoende zelfregulerend werken ? niet afdoende aangetoond op basis van recent verleden</a:t>
            </a:r>
          </a:p>
          <a:p>
            <a:endParaRPr lang="fr-BE" dirty="0"/>
          </a:p>
          <a:p>
            <a:endParaRPr lang="nl-BE" dirty="0"/>
          </a:p>
          <a:p>
            <a:endParaRPr lang="nl-BE" dirty="0" smtClean="0"/>
          </a:p>
          <a:p>
            <a:pPr lvl="1"/>
            <a:endParaRPr lang="nl-BE" dirty="0"/>
          </a:p>
          <a:p>
            <a:pPr lvl="1"/>
            <a:endParaRPr lang="nl-BE" dirty="0"/>
          </a:p>
          <a:p>
            <a:pPr lvl="1"/>
            <a:endParaRPr lang="nl-BE" dirty="0"/>
          </a:p>
          <a:p>
            <a:pPr lvl="1"/>
            <a:endParaRPr lang="nl-BE" dirty="0" smtClean="0"/>
          </a:p>
          <a:p>
            <a:pPr lvl="1"/>
            <a:endParaRPr lang="nl-BE" dirty="0" smtClean="0"/>
          </a:p>
          <a:p>
            <a:pPr lvl="1"/>
            <a:endParaRPr lang="nl-BE" dirty="0"/>
          </a:p>
        </p:txBody>
      </p:sp>
      <p:sp>
        <p:nvSpPr>
          <p:cNvPr id="4" name="Tijdelijke aanduiding voor datum 3"/>
          <p:cNvSpPr>
            <a:spLocks noGrp="1"/>
          </p:cNvSpPr>
          <p:nvPr>
            <p:ph type="dt" sz="half" idx="10"/>
          </p:nvPr>
        </p:nvSpPr>
        <p:spPr/>
        <p:txBody>
          <a:bodyPr/>
          <a:lstStyle/>
          <a:p>
            <a:r>
              <a:rPr lang="en-US" smtClean="0"/>
              <a:t>22/10/2018</a:t>
            </a:r>
            <a:endParaRPr lang="fr-BE" dirty="0"/>
          </a:p>
        </p:txBody>
      </p:sp>
      <p:sp>
        <p:nvSpPr>
          <p:cNvPr id="5" name="Tijdelijke aanduiding voor dianummer 4"/>
          <p:cNvSpPr>
            <a:spLocks noGrp="1"/>
          </p:cNvSpPr>
          <p:nvPr>
            <p:ph type="sldNum" sz="quarter" idx="12"/>
          </p:nvPr>
        </p:nvSpPr>
        <p:spPr/>
        <p:txBody>
          <a:bodyPr/>
          <a:lstStyle/>
          <a:p>
            <a:fld id="{ECE55EFB-40DE-4792-8264-069A14111481}" type="slidenum">
              <a:rPr lang="fr-BE" smtClean="0"/>
              <a:t>14</a:t>
            </a:fld>
            <a:endParaRPr lang="fr-BE"/>
          </a:p>
        </p:txBody>
      </p:sp>
    </p:spTree>
    <p:extLst>
      <p:ext uri="{BB962C8B-B14F-4D97-AF65-F5344CB8AC3E}">
        <p14:creationId xmlns:p14="http://schemas.microsoft.com/office/powerpoint/2010/main" val="141941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465312" y="274638"/>
            <a:ext cx="6721077" cy="850106"/>
          </a:xfrm>
        </p:spPr>
        <p:txBody>
          <a:bodyPr/>
          <a:lstStyle/>
          <a:p>
            <a:r>
              <a:rPr lang="en-US" dirty="0" err="1" smtClean="0"/>
              <a:t>Ethische</a:t>
            </a:r>
            <a:r>
              <a:rPr lang="en-US" dirty="0" smtClean="0"/>
              <a:t> AI </a:t>
            </a:r>
            <a:r>
              <a:rPr lang="en-US" dirty="0" err="1" smtClean="0"/>
              <a:t>principes</a:t>
            </a:r>
            <a:endParaRPr lang="en-US"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15</a:t>
            </a:fld>
            <a:endParaRPr lang="fr-BE"/>
          </a:p>
        </p:txBody>
      </p:sp>
      <p:graphicFrame>
        <p:nvGraphicFramePr>
          <p:cNvPr id="6" name="Diagram 5"/>
          <p:cNvGraphicFramePr/>
          <p:nvPr>
            <p:extLst/>
          </p:nvPr>
        </p:nvGraphicFramePr>
        <p:xfrm>
          <a:off x="539552" y="1196752"/>
          <a:ext cx="7920880" cy="48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utoShape 2" descr="https://static.wixstatic.com/media/ebc3a3_7ea85ac20c28456ab431c0f67b3094cf~mv2.png/v1/fill/w_259,h_76,al_c,q_80,usm_0.66_1.00_0.01/ebc3a3_7ea85ac20c28456ab431c0f67b3094cf~mv2.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 name="Rechthoek 9"/>
          <p:cNvSpPr/>
          <p:nvPr/>
        </p:nvSpPr>
        <p:spPr>
          <a:xfrm>
            <a:off x="971600" y="6356350"/>
            <a:ext cx="7966248" cy="369332"/>
          </a:xfrm>
          <a:prstGeom prst="rect">
            <a:avLst/>
          </a:prstGeom>
        </p:spPr>
        <p:txBody>
          <a:bodyPr wrap="square">
            <a:spAutoFit/>
          </a:bodyPr>
          <a:lstStyle/>
          <a:p>
            <a:pPr lvl="1"/>
            <a:r>
              <a:rPr lang="nl-BE" dirty="0">
                <a:hlinkClick r:id="rId8"/>
              </a:rPr>
              <a:t>https://www.montrealdeclaration-responsibleai.com/the-declaration</a:t>
            </a:r>
            <a:endParaRPr lang="nl-BE" dirty="0"/>
          </a:p>
        </p:txBody>
      </p:sp>
      <p:pic>
        <p:nvPicPr>
          <p:cNvPr id="13" name="Afbeelding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86389" y="254787"/>
            <a:ext cx="876951" cy="876951"/>
          </a:xfrm>
          <a:prstGeom prst="rect">
            <a:avLst/>
          </a:prstGeom>
        </p:spPr>
      </p:pic>
    </p:spTree>
    <p:extLst>
      <p:ext uri="{BB962C8B-B14F-4D97-AF65-F5344CB8AC3E}">
        <p14:creationId xmlns:p14="http://schemas.microsoft.com/office/powerpoint/2010/main" val="3279639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5312" y="274638"/>
            <a:ext cx="6721077" cy="850106"/>
          </a:xfrm>
        </p:spPr>
        <p:txBody>
          <a:bodyPr>
            <a:normAutofit/>
          </a:bodyPr>
          <a:lstStyle/>
          <a:p>
            <a:r>
              <a:rPr lang="nl-BE" dirty="0" smtClean="0"/>
              <a:t>Voorgestelde ethische AI principes</a:t>
            </a:r>
            <a:endParaRPr lang="nl-BE" dirty="0"/>
          </a:p>
        </p:txBody>
      </p:sp>
      <p:sp>
        <p:nvSpPr>
          <p:cNvPr id="3" name="Tijdelijke aanduiding voor inhoud 2"/>
          <p:cNvSpPr>
            <a:spLocks noGrp="1"/>
          </p:cNvSpPr>
          <p:nvPr>
            <p:ph idx="1"/>
          </p:nvPr>
        </p:nvSpPr>
        <p:spPr/>
        <p:txBody>
          <a:bodyPr>
            <a:normAutofit/>
          </a:bodyPr>
          <a:lstStyle/>
          <a:p>
            <a:r>
              <a:rPr lang="en-US" b="1" dirty="0" smtClean="0"/>
              <a:t>Well-being: </a:t>
            </a:r>
            <a:r>
              <a:rPr lang="en-US" dirty="0"/>
              <a:t>t</a:t>
            </a:r>
            <a:r>
              <a:rPr lang="en-US" dirty="0" smtClean="0"/>
              <a:t>he </a:t>
            </a:r>
            <a:r>
              <a:rPr lang="en-US" dirty="0"/>
              <a:t>development of AI should ultimately promote the well-being of all sentient </a:t>
            </a:r>
            <a:r>
              <a:rPr lang="en-US" dirty="0" smtClean="0"/>
              <a:t>creatures</a:t>
            </a:r>
            <a:endParaRPr lang="en-US" dirty="0"/>
          </a:p>
          <a:p>
            <a:endParaRPr lang="fr-BE" b="1" dirty="0" smtClean="0"/>
          </a:p>
          <a:p>
            <a:r>
              <a:rPr lang="fr-BE" b="1" dirty="0" err="1" smtClean="0"/>
              <a:t>Autonomy</a:t>
            </a:r>
            <a:r>
              <a:rPr lang="fr-BE" b="1" dirty="0" smtClean="0"/>
              <a:t>: </a:t>
            </a:r>
            <a:r>
              <a:rPr lang="en-US" dirty="0"/>
              <a:t>t</a:t>
            </a:r>
            <a:r>
              <a:rPr lang="en-US" dirty="0" smtClean="0"/>
              <a:t>he </a:t>
            </a:r>
            <a:r>
              <a:rPr lang="en-US" dirty="0"/>
              <a:t>development of AI should promote the autonomy of all human beings and control, in a responsible way, the autonomy of computer </a:t>
            </a:r>
            <a:r>
              <a:rPr lang="en-US" dirty="0" smtClean="0"/>
              <a:t>systems</a:t>
            </a:r>
            <a:endParaRPr lang="fr-BE" b="1" dirty="0"/>
          </a:p>
          <a:p>
            <a:endParaRPr lang="fr-BE" b="1" dirty="0" smtClean="0"/>
          </a:p>
          <a:p>
            <a:r>
              <a:rPr lang="fr-BE" b="1" dirty="0" smtClean="0"/>
              <a:t>Justice: </a:t>
            </a:r>
            <a:r>
              <a:rPr lang="en-US" dirty="0"/>
              <a:t>t</a:t>
            </a:r>
            <a:r>
              <a:rPr lang="en-US" dirty="0" smtClean="0"/>
              <a:t>he </a:t>
            </a:r>
            <a:r>
              <a:rPr lang="en-US" dirty="0"/>
              <a:t>development of AI should promote justice and seek to eliminate all types of discrimination, notably those linked to gender, age, </a:t>
            </a:r>
            <a:r>
              <a:rPr lang="en-US" dirty="0" smtClean="0"/>
              <a:t>mental/physical </a:t>
            </a:r>
            <a:r>
              <a:rPr lang="en-US" dirty="0"/>
              <a:t>abilities, sexual orientation, </a:t>
            </a:r>
            <a:r>
              <a:rPr lang="en-US" dirty="0" smtClean="0"/>
              <a:t>ethnic/social </a:t>
            </a:r>
            <a:r>
              <a:rPr lang="en-US" dirty="0"/>
              <a:t>origins and religious </a:t>
            </a:r>
            <a:r>
              <a:rPr lang="en-US" dirty="0" smtClean="0"/>
              <a:t>beliefs</a:t>
            </a:r>
            <a:endParaRPr lang="fr-BE" b="1" dirty="0"/>
          </a:p>
          <a:p>
            <a:endParaRPr lang="nl-BE" dirty="0"/>
          </a:p>
        </p:txBody>
      </p:sp>
      <p:sp>
        <p:nvSpPr>
          <p:cNvPr id="4" name="Tijdelijke aanduiding voor datum 3"/>
          <p:cNvSpPr>
            <a:spLocks noGrp="1"/>
          </p:cNvSpPr>
          <p:nvPr>
            <p:ph type="dt" sz="half" idx="10"/>
          </p:nvPr>
        </p:nvSpPr>
        <p:spPr/>
        <p:txBody>
          <a:bodyPr/>
          <a:lstStyle/>
          <a:p>
            <a:r>
              <a:rPr lang="en-US" smtClean="0"/>
              <a:t>22/10/2018</a:t>
            </a:r>
            <a:endParaRPr lang="fr-BE" dirty="0"/>
          </a:p>
        </p:txBody>
      </p:sp>
      <p:sp>
        <p:nvSpPr>
          <p:cNvPr id="5" name="Tijdelijke aanduiding voor dianummer 4"/>
          <p:cNvSpPr>
            <a:spLocks noGrp="1"/>
          </p:cNvSpPr>
          <p:nvPr>
            <p:ph type="sldNum" sz="quarter" idx="12"/>
          </p:nvPr>
        </p:nvSpPr>
        <p:spPr/>
        <p:txBody>
          <a:bodyPr/>
          <a:lstStyle/>
          <a:p>
            <a:fld id="{ECE55EFB-40DE-4792-8264-069A14111481}" type="slidenum">
              <a:rPr lang="fr-BE" smtClean="0"/>
              <a:t>16</a:t>
            </a:fld>
            <a:endParaRPr lang="fr-BE"/>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6389" y="254787"/>
            <a:ext cx="876951" cy="876951"/>
          </a:xfrm>
          <a:prstGeom prst="rect">
            <a:avLst/>
          </a:prstGeom>
        </p:spPr>
      </p:pic>
    </p:spTree>
    <p:extLst>
      <p:ext uri="{BB962C8B-B14F-4D97-AF65-F5344CB8AC3E}">
        <p14:creationId xmlns:p14="http://schemas.microsoft.com/office/powerpoint/2010/main" val="4045635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5312" y="274638"/>
            <a:ext cx="6721077" cy="850106"/>
          </a:xfrm>
        </p:spPr>
        <p:txBody>
          <a:bodyPr/>
          <a:lstStyle/>
          <a:p>
            <a:r>
              <a:rPr lang="nl-BE" dirty="0"/>
              <a:t>Voorgestelde ethische AI principes</a:t>
            </a:r>
          </a:p>
        </p:txBody>
      </p:sp>
      <p:sp>
        <p:nvSpPr>
          <p:cNvPr id="3" name="Tijdelijke aanduiding voor inhoud 2"/>
          <p:cNvSpPr>
            <a:spLocks noGrp="1"/>
          </p:cNvSpPr>
          <p:nvPr>
            <p:ph idx="1"/>
          </p:nvPr>
        </p:nvSpPr>
        <p:spPr/>
        <p:txBody>
          <a:bodyPr>
            <a:normAutofit/>
          </a:bodyPr>
          <a:lstStyle/>
          <a:p>
            <a:r>
              <a:rPr lang="fr-BE" b="1" dirty="0" err="1"/>
              <a:t>Privacy</a:t>
            </a:r>
            <a:r>
              <a:rPr lang="fr-BE" b="1" dirty="0"/>
              <a:t>: </a:t>
            </a:r>
            <a:r>
              <a:rPr lang="en-US" dirty="0" smtClean="0"/>
              <a:t>the </a:t>
            </a:r>
            <a:r>
              <a:rPr lang="en-US" dirty="0"/>
              <a:t>development of AI should offer guarantees respecting personal privacy and allowing people who use it to access their personal data as well as the kinds of information that any algorithm might </a:t>
            </a:r>
            <a:r>
              <a:rPr lang="en-US" dirty="0" smtClean="0"/>
              <a:t>use</a:t>
            </a:r>
            <a:endParaRPr lang="fr-BE" b="1" dirty="0"/>
          </a:p>
          <a:p>
            <a:r>
              <a:rPr lang="fr-BE" b="1" dirty="0" err="1" smtClean="0"/>
              <a:t>Knowledge</a:t>
            </a:r>
            <a:r>
              <a:rPr lang="fr-BE" b="1" dirty="0" smtClean="0"/>
              <a:t>: </a:t>
            </a:r>
            <a:r>
              <a:rPr lang="en-US" dirty="0" smtClean="0"/>
              <a:t>the </a:t>
            </a:r>
            <a:r>
              <a:rPr lang="en-US" dirty="0"/>
              <a:t>development of AI should promote critical thinking and protect us from propaganda and </a:t>
            </a:r>
            <a:r>
              <a:rPr lang="en-US" dirty="0" smtClean="0"/>
              <a:t>manipulation</a:t>
            </a:r>
            <a:endParaRPr lang="fr-BE" b="1" dirty="0"/>
          </a:p>
          <a:p>
            <a:r>
              <a:rPr lang="fr-BE" b="1" dirty="0" err="1" smtClean="0"/>
              <a:t>Democracy</a:t>
            </a:r>
            <a:r>
              <a:rPr lang="fr-BE" b="1" dirty="0" smtClean="0"/>
              <a:t>: </a:t>
            </a:r>
            <a:r>
              <a:rPr lang="en-US" dirty="0" smtClean="0"/>
              <a:t>the </a:t>
            </a:r>
            <a:r>
              <a:rPr lang="en-US" dirty="0"/>
              <a:t>development of AI should promote informed participation in public life, cooperation and democratic </a:t>
            </a:r>
            <a:r>
              <a:rPr lang="en-US" dirty="0" smtClean="0"/>
              <a:t>debate</a:t>
            </a:r>
            <a:endParaRPr lang="fr-BE" b="1" dirty="0"/>
          </a:p>
          <a:p>
            <a:r>
              <a:rPr lang="fr-BE" b="1" dirty="0" err="1" smtClean="0"/>
              <a:t>Responsibility</a:t>
            </a:r>
            <a:r>
              <a:rPr lang="fr-BE" b="1" dirty="0" smtClean="0"/>
              <a:t>: </a:t>
            </a:r>
            <a:r>
              <a:rPr lang="en-US" dirty="0" smtClean="0"/>
              <a:t>the </a:t>
            </a:r>
            <a:r>
              <a:rPr lang="en-US" dirty="0"/>
              <a:t>various players in the development of AI should assume their responsibility by working against the risks arising from their technological </a:t>
            </a:r>
            <a:r>
              <a:rPr lang="en-US" dirty="0" smtClean="0"/>
              <a:t>innovations</a:t>
            </a:r>
            <a:endParaRPr lang="fr-BE" b="1" dirty="0"/>
          </a:p>
          <a:p>
            <a:endParaRPr lang="nl-BE" dirty="0"/>
          </a:p>
        </p:txBody>
      </p:sp>
      <p:sp>
        <p:nvSpPr>
          <p:cNvPr id="4" name="Tijdelijke aanduiding voor datum 3"/>
          <p:cNvSpPr>
            <a:spLocks noGrp="1"/>
          </p:cNvSpPr>
          <p:nvPr>
            <p:ph type="dt" sz="half" idx="10"/>
          </p:nvPr>
        </p:nvSpPr>
        <p:spPr/>
        <p:txBody>
          <a:bodyPr/>
          <a:lstStyle/>
          <a:p>
            <a:r>
              <a:rPr lang="en-US" smtClean="0"/>
              <a:t>22/10/2018</a:t>
            </a:r>
            <a:endParaRPr lang="fr-BE" dirty="0"/>
          </a:p>
        </p:txBody>
      </p:sp>
      <p:sp>
        <p:nvSpPr>
          <p:cNvPr id="5" name="Tijdelijke aanduiding voor dianummer 4"/>
          <p:cNvSpPr>
            <a:spLocks noGrp="1"/>
          </p:cNvSpPr>
          <p:nvPr>
            <p:ph type="sldNum" sz="quarter" idx="12"/>
          </p:nvPr>
        </p:nvSpPr>
        <p:spPr/>
        <p:txBody>
          <a:bodyPr/>
          <a:lstStyle/>
          <a:p>
            <a:fld id="{ECE55EFB-40DE-4792-8264-069A14111481}" type="slidenum">
              <a:rPr lang="fr-BE" smtClean="0"/>
              <a:t>17</a:t>
            </a:fld>
            <a:endParaRPr lang="fr-BE"/>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6389" y="254787"/>
            <a:ext cx="876951" cy="876951"/>
          </a:xfrm>
          <a:prstGeom prst="rect">
            <a:avLst/>
          </a:prstGeom>
        </p:spPr>
      </p:pic>
    </p:spTree>
    <p:extLst>
      <p:ext uri="{BB962C8B-B14F-4D97-AF65-F5344CB8AC3E}">
        <p14:creationId xmlns:p14="http://schemas.microsoft.com/office/powerpoint/2010/main" val="3729347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12" y="274638"/>
            <a:ext cx="6707088" cy="850106"/>
          </a:xfrm>
        </p:spPr>
        <p:txBody>
          <a:bodyPr/>
          <a:lstStyle/>
          <a:p>
            <a:r>
              <a:rPr lang="fr-BE" dirty="0" smtClean="0"/>
              <a:t>  </a:t>
            </a:r>
            <a:r>
              <a:rPr lang="fr-BE" dirty="0" err="1" smtClean="0"/>
              <a:t>Reflectie</a:t>
            </a:r>
            <a:r>
              <a:rPr lang="fr-BE" dirty="0" smtClean="0"/>
              <a:t> rond 8 </a:t>
            </a:r>
            <a:r>
              <a:rPr lang="fr-BE" dirty="0" err="1" smtClean="0"/>
              <a:t>risicozones</a:t>
            </a:r>
            <a:endParaRPr lang="fr-BE"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18</a:t>
            </a:fld>
            <a:endParaRPr lang="fr-BE"/>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https://ethicalos.org/wp-content/uploads/2018/07/Screen-Shot-2018-07-05-at-8.18.27-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511" y="1124744"/>
            <a:ext cx="8727752" cy="5218917"/>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3603534" y="6343661"/>
            <a:ext cx="2105705" cy="369332"/>
          </a:xfrm>
          <a:prstGeom prst="rect">
            <a:avLst/>
          </a:prstGeom>
        </p:spPr>
        <p:txBody>
          <a:bodyPr wrap="none">
            <a:spAutoFit/>
          </a:bodyPr>
          <a:lstStyle/>
          <a:p>
            <a:r>
              <a:rPr lang="nl-BE" dirty="0">
                <a:hlinkClick r:id="rId4"/>
              </a:rPr>
              <a:t>https://ethicalos.org</a:t>
            </a:r>
            <a:endParaRPr lang="nl-BE" dirty="0"/>
          </a:p>
        </p:txBody>
      </p:sp>
    </p:spTree>
    <p:extLst>
      <p:ext uri="{BB962C8B-B14F-4D97-AF65-F5344CB8AC3E}">
        <p14:creationId xmlns:p14="http://schemas.microsoft.com/office/powerpoint/2010/main" val="2912220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362" y="274638"/>
            <a:ext cx="6707088" cy="850106"/>
          </a:xfrm>
        </p:spPr>
        <p:txBody>
          <a:bodyPr>
            <a:normAutofit/>
          </a:bodyPr>
          <a:lstStyle/>
          <a:p>
            <a:r>
              <a:rPr lang="fr-BE" sz="3200" dirty="0" smtClean="0"/>
              <a:t>Truth, </a:t>
            </a:r>
            <a:r>
              <a:rPr lang="fr-BE" sz="3200" dirty="0" err="1" smtClean="0"/>
              <a:t>disinformation</a:t>
            </a:r>
            <a:r>
              <a:rPr lang="fr-BE" sz="3200" dirty="0" smtClean="0"/>
              <a:t>, </a:t>
            </a:r>
            <a:r>
              <a:rPr lang="fr-BE" sz="3200" dirty="0" err="1" smtClean="0"/>
              <a:t>propaganda</a:t>
            </a:r>
            <a:r>
              <a:rPr lang="fr-BE" sz="3200" dirty="0" smtClean="0"/>
              <a:t> </a:t>
            </a:r>
            <a:endParaRPr lang="fr-BE" sz="3200" dirty="0"/>
          </a:p>
        </p:txBody>
      </p:sp>
      <p:sp>
        <p:nvSpPr>
          <p:cNvPr id="6" name="Content Placeholder 5"/>
          <p:cNvSpPr>
            <a:spLocks noGrp="1"/>
          </p:cNvSpPr>
          <p:nvPr>
            <p:ph idx="1"/>
          </p:nvPr>
        </p:nvSpPr>
        <p:spPr/>
        <p:txBody>
          <a:bodyPr>
            <a:noAutofit/>
          </a:bodyPr>
          <a:lstStyle/>
          <a:p>
            <a:r>
              <a:rPr lang="en-US" sz="2200" dirty="0"/>
              <a:t>w</a:t>
            </a:r>
            <a:r>
              <a:rPr lang="en-US" sz="2200" dirty="0" smtClean="0"/>
              <a:t>hat </a:t>
            </a:r>
            <a:r>
              <a:rPr lang="en-US" sz="2200" u="sng" dirty="0"/>
              <a:t>type of data</a:t>
            </a:r>
            <a:r>
              <a:rPr lang="en-US" sz="2200" dirty="0"/>
              <a:t> do users expect you to accurately share, measure or </a:t>
            </a:r>
            <a:r>
              <a:rPr lang="en-US" sz="2200" dirty="0" smtClean="0"/>
              <a:t>collect ?</a:t>
            </a:r>
            <a:endParaRPr lang="en-US" sz="2200" dirty="0"/>
          </a:p>
          <a:p>
            <a:r>
              <a:rPr lang="en-US" sz="2200" dirty="0"/>
              <a:t>h</a:t>
            </a:r>
            <a:r>
              <a:rPr lang="en-US" sz="2200" dirty="0" smtClean="0"/>
              <a:t>ow </a:t>
            </a:r>
            <a:r>
              <a:rPr lang="en-US" sz="2200" dirty="0"/>
              <a:t>could bad actors use your tech to </a:t>
            </a:r>
            <a:r>
              <a:rPr lang="en-US" sz="2200" u="sng" dirty="0"/>
              <a:t>subvert or attack the truth</a:t>
            </a:r>
            <a:r>
              <a:rPr lang="en-US" sz="2200" dirty="0"/>
              <a:t>? </a:t>
            </a:r>
            <a:r>
              <a:rPr lang="en-US" sz="2200" dirty="0" smtClean="0"/>
              <a:t>what </a:t>
            </a:r>
            <a:r>
              <a:rPr lang="en-US" sz="2200" dirty="0"/>
              <a:t>could potentially become </a:t>
            </a:r>
            <a:r>
              <a:rPr lang="en-US" sz="2200" dirty="0" smtClean="0"/>
              <a:t>the equivalent </a:t>
            </a:r>
            <a:r>
              <a:rPr lang="en-US" sz="2200" dirty="0"/>
              <a:t>of fake news, bots or </a:t>
            </a:r>
            <a:r>
              <a:rPr lang="en-US" sz="2200" dirty="0" err="1"/>
              <a:t>deepfake</a:t>
            </a:r>
            <a:r>
              <a:rPr lang="en-US" sz="2200" dirty="0"/>
              <a:t> videos on your </a:t>
            </a:r>
            <a:r>
              <a:rPr lang="en-US" sz="2200" dirty="0" smtClean="0"/>
              <a:t>platform ?</a:t>
            </a:r>
            <a:endParaRPr lang="en-US" sz="2200" dirty="0"/>
          </a:p>
          <a:p>
            <a:r>
              <a:rPr lang="en-US" sz="2200" dirty="0"/>
              <a:t>h</a:t>
            </a:r>
            <a:r>
              <a:rPr lang="en-US" sz="2200" dirty="0" smtClean="0"/>
              <a:t>ow </a:t>
            </a:r>
            <a:r>
              <a:rPr lang="en-US" sz="2200" dirty="0"/>
              <a:t>could someone use this technology to </a:t>
            </a:r>
            <a:r>
              <a:rPr lang="en-US" sz="2200" u="sng" dirty="0"/>
              <a:t>undermine trust</a:t>
            </a:r>
            <a:r>
              <a:rPr lang="en-US" sz="2200" dirty="0"/>
              <a:t> in established social institutions, like </a:t>
            </a:r>
            <a:r>
              <a:rPr lang="en-US" sz="2200" dirty="0" smtClean="0"/>
              <a:t>media, medicine</a:t>
            </a:r>
            <a:r>
              <a:rPr lang="en-US" sz="2200" dirty="0"/>
              <a:t>, democracy, </a:t>
            </a:r>
            <a:r>
              <a:rPr lang="en-US" sz="2200" dirty="0" smtClean="0"/>
              <a:t>science ?</a:t>
            </a:r>
          </a:p>
          <a:p>
            <a:r>
              <a:rPr lang="en-US" sz="2200" dirty="0"/>
              <a:t>c</a:t>
            </a:r>
            <a:r>
              <a:rPr lang="en-US" sz="2200" dirty="0" smtClean="0"/>
              <a:t>ould </a:t>
            </a:r>
            <a:r>
              <a:rPr lang="en-US" sz="2200" dirty="0"/>
              <a:t>your tech be used to generate or spread misinformation to </a:t>
            </a:r>
            <a:r>
              <a:rPr lang="en-US" sz="2200" dirty="0" smtClean="0"/>
              <a:t>create </a:t>
            </a:r>
            <a:r>
              <a:rPr lang="en-US" sz="2200" u="sng" dirty="0" smtClean="0"/>
              <a:t>political </a:t>
            </a:r>
            <a:r>
              <a:rPr lang="en-US" sz="2200" u="sng" dirty="0"/>
              <a:t>distrust or social </a:t>
            </a:r>
            <a:r>
              <a:rPr lang="en-US" sz="2200" u="sng" dirty="0" smtClean="0"/>
              <a:t>unrest</a:t>
            </a:r>
            <a:r>
              <a:rPr lang="en-US" sz="2200" dirty="0" smtClean="0"/>
              <a:t> ?</a:t>
            </a:r>
            <a:endParaRPr lang="en-US" sz="2200" dirty="0"/>
          </a:p>
          <a:p>
            <a:r>
              <a:rPr lang="en-US" sz="2200" dirty="0"/>
              <a:t>i</a:t>
            </a:r>
            <a:r>
              <a:rPr lang="en-US" sz="2200" dirty="0" smtClean="0"/>
              <a:t>magine </a:t>
            </a:r>
            <a:r>
              <a:rPr lang="en-US" sz="2200" dirty="0"/>
              <a:t>the form such misinformation might take on your </a:t>
            </a:r>
            <a:r>
              <a:rPr lang="en-US" sz="2200" dirty="0" smtClean="0"/>
              <a:t>platform; even </a:t>
            </a:r>
            <a:r>
              <a:rPr lang="en-US" sz="2200" dirty="0"/>
              <a:t>if your tech is meant to </a:t>
            </a:r>
            <a:r>
              <a:rPr lang="en-US" sz="2200" dirty="0" smtClean="0"/>
              <a:t>be apolitical </a:t>
            </a:r>
            <a:r>
              <a:rPr lang="en-US" sz="2200" dirty="0"/>
              <a:t>in nature, how could it be co-opted to destabilize a </a:t>
            </a:r>
            <a:r>
              <a:rPr lang="en-US" sz="2200" dirty="0" smtClean="0"/>
              <a:t>government ?</a:t>
            </a:r>
            <a:endParaRPr lang="fr-BE" sz="2200"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19</a:t>
            </a:fld>
            <a:endParaRPr lang="fr-BE"/>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9099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l-BE" smtClean="0"/>
              <a:t>Structuur van de uiteenzetting</a:t>
            </a:r>
            <a:endParaRPr lang="fr-BE" dirty="0"/>
          </a:p>
        </p:txBody>
      </p:sp>
      <p:sp>
        <p:nvSpPr>
          <p:cNvPr id="9" name="Content Placeholder 8"/>
          <p:cNvSpPr>
            <a:spLocks noGrp="1"/>
          </p:cNvSpPr>
          <p:nvPr>
            <p:ph idx="1"/>
          </p:nvPr>
        </p:nvSpPr>
        <p:spPr/>
        <p:txBody>
          <a:bodyPr>
            <a:normAutofit/>
          </a:bodyPr>
          <a:lstStyle/>
          <a:p>
            <a:r>
              <a:rPr lang="nl-BE" dirty="0" smtClean="0"/>
              <a:t>digitale ‘slimme samenleving’</a:t>
            </a:r>
          </a:p>
          <a:p>
            <a:pPr lvl="1"/>
            <a:r>
              <a:rPr lang="nl-BE" dirty="0" smtClean="0"/>
              <a:t>voorbeelden</a:t>
            </a:r>
          </a:p>
          <a:p>
            <a:pPr lvl="1"/>
            <a:r>
              <a:rPr lang="nl-BE" dirty="0" smtClean="0"/>
              <a:t>megatrends</a:t>
            </a:r>
          </a:p>
          <a:p>
            <a:pPr lvl="1"/>
            <a:r>
              <a:rPr lang="nl-BE" dirty="0" smtClean="0"/>
              <a:t>enkele reflecties</a:t>
            </a:r>
          </a:p>
          <a:p>
            <a:r>
              <a:rPr lang="nl-BE" dirty="0" smtClean="0"/>
              <a:t>impact op grondrechten</a:t>
            </a:r>
          </a:p>
          <a:p>
            <a:r>
              <a:rPr lang="nl-BE" dirty="0" smtClean="0"/>
              <a:t>private initiatieven tot zelfregulering</a:t>
            </a:r>
          </a:p>
          <a:p>
            <a:r>
              <a:rPr lang="nl-BE" dirty="0" smtClean="0"/>
              <a:t>nood aan overheidsregulering ?</a:t>
            </a:r>
          </a:p>
          <a:p>
            <a:pPr lvl="1"/>
            <a:r>
              <a:rPr lang="nl-BE" dirty="0" smtClean="0"/>
              <a:t>mogelijkheid en wenselijkheid</a:t>
            </a:r>
          </a:p>
          <a:p>
            <a:pPr lvl="1"/>
            <a:r>
              <a:rPr lang="nl-BE" dirty="0" smtClean="0"/>
              <a:t>voorstel van basisprincipes</a:t>
            </a:r>
          </a:p>
          <a:p>
            <a:pPr lvl="1"/>
            <a:r>
              <a:rPr lang="nl-BE" dirty="0" smtClean="0"/>
              <a:t>mogelijke aspecten van overheidsregulering</a:t>
            </a:r>
          </a:p>
          <a:p>
            <a:r>
              <a:rPr lang="nl-BE" dirty="0" smtClean="0"/>
              <a:t>besluit</a:t>
            </a:r>
            <a:endParaRPr lang="nl-BE" dirty="0"/>
          </a:p>
        </p:txBody>
      </p:sp>
      <p:sp>
        <p:nvSpPr>
          <p:cNvPr id="3" name="Date Placeholder 2"/>
          <p:cNvSpPr>
            <a:spLocks noGrp="1"/>
          </p:cNvSpPr>
          <p:nvPr>
            <p:ph type="dt" sz="half" idx="10"/>
          </p:nvPr>
        </p:nvSpPr>
        <p:spPr/>
        <p:txBody>
          <a:bodyPr/>
          <a:lstStyle/>
          <a:p>
            <a:r>
              <a:rPr lang="en-US" smtClean="0"/>
              <a:t>22/10/2018</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pPr/>
              <a:t>2</a:t>
            </a:fld>
            <a:endParaRPr lang="fr-BE"/>
          </a:p>
        </p:txBody>
      </p:sp>
    </p:spTree>
    <p:extLst>
      <p:ext uri="{BB962C8B-B14F-4D97-AF65-F5344CB8AC3E}">
        <p14:creationId xmlns:p14="http://schemas.microsoft.com/office/powerpoint/2010/main" val="267252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55072"/>
            <a:ext cx="7355160" cy="850106"/>
          </a:xfrm>
        </p:spPr>
        <p:txBody>
          <a:bodyPr/>
          <a:lstStyle/>
          <a:p>
            <a:r>
              <a:rPr lang="en-US" dirty="0" smtClean="0"/>
              <a:t>Addiction &amp; dopamine economy</a:t>
            </a:r>
            <a:endParaRPr lang="fr-BE" dirty="0"/>
          </a:p>
        </p:txBody>
      </p:sp>
      <p:sp>
        <p:nvSpPr>
          <p:cNvPr id="3" name="Content Placeholder 2"/>
          <p:cNvSpPr>
            <a:spLocks noGrp="1"/>
          </p:cNvSpPr>
          <p:nvPr>
            <p:ph idx="1"/>
          </p:nvPr>
        </p:nvSpPr>
        <p:spPr/>
        <p:txBody>
          <a:bodyPr>
            <a:normAutofit lnSpcReduction="10000"/>
          </a:bodyPr>
          <a:lstStyle/>
          <a:p>
            <a:r>
              <a:rPr lang="en-US" sz="2200" dirty="0"/>
              <a:t>d</a:t>
            </a:r>
            <a:r>
              <a:rPr lang="en-US" sz="2200" dirty="0" smtClean="0"/>
              <a:t>oes </a:t>
            </a:r>
            <a:r>
              <a:rPr lang="en-US" sz="2200" dirty="0"/>
              <a:t>the business model behind your chosen technology benefit from maximizing user attention and </a:t>
            </a:r>
            <a:r>
              <a:rPr lang="en-US" sz="2200" dirty="0" smtClean="0"/>
              <a:t>engagement - i.e</a:t>
            </a:r>
            <a:r>
              <a:rPr lang="en-US" sz="2200" dirty="0"/>
              <a:t>., the more, the </a:t>
            </a:r>
            <a:r>
              <a:rPr lang="en-US" sz="2200" dirty="0" smtClean="0"/>
              <a:t>better ? if </a:t>
            </a:r>
            <a:r>
              <a:rPr lang="en-US" sz="2200" dirty="0"/>
              <a:t>so, is that </a:t>
            </a:r>
            <a:r>
              <a:rPr lang="en-US" sz="2200" u="sng" dirty="0"/>
              <a:t>good for</a:t>
            </a:r>
            <a:r>
              <a:rPr lang="en-US" sz="2200" dirty="0"/>
              <a:t> the mental, physical or social </a:t>
            </a:r>
            <a:r>
              <a:rPr lang="en-US" sz="2200" u="sng" dirty="0"/>
              <a:t>health</a:t>
            </a:r>
            <a:r>
              <a:rPr lang="en-US" sz="2200" dirty="0"/>
              <a:t> of the people who use it? </a:t>
            </a:r>
            <a:r>
              <a:rPr lang="en-US" sz="2200" dirty="0" smtClean="0"/>
              <a:t>what </a:t>
            </a:r>
            <a:r>
              <a:rPr lang="en-US" sz="2200" dirty="0"/>
              <a:t>might not be good about </a:t>
            </a:r>
            <a:r>
              <a:rPr lang="en-US" sz="2200" dirty="0" smtClean="0"/>
              <a:t>it ?</a:t>
            </a:r>
            <a:endParaRPr lang="en-US" sz="2200" dirty="0"/>
          </a:p>
          <a:p>
            <a:r>
              <a:rPr lang="en-US" sz="2200" dirty="0"/>
              <a:t>w</a:t>
            </a:r>
            <a:r>
              <a:rPr lang="en-US" sz="2200" dirty="0" smtClean="0"/>
              <a:t>hat </a:t>
            </a:r>
            <a:r>
              <a:rPr lang="en-US" sz="2200" dirty="0"/>
              <a:t>does </a:t>
            </a:r>
            <a:r>
              <a:rPr lang="en-US" sz="2200" dirty="0" smtClean="0"/>
              <a:t>‘extreme’ </a:t>
            </a:r>
            <a:r>
              <a:rPr lang="en-US" sz="2200" dirty="0"/>
              <a:t>use, addiction or unhealthy engagement with your tech look </a:t>
            </a:r>
            <a:r>
              <a:rPr lang="en-US" sz="2200" dirty="0" smtClean="0"/>
              <a:t>like ? what </a:t>
            </a:r>
            <a:r>
              <a:rPr lang="en-US" sz="2200" dirty="0"/>
              <a:t>does </a:t>
            </a:r>
            <a:r>
              <a:rPr lang="en-US" sz="2200" dirty="0" smtClean="0"/>
              <a:t>‘moderate’ </a:t>
            </a:r>
            <a:r>
              <a:rPr lang="en-US" sz="2200" dirty="0"/>
              <a:t>use or healthy engagement look </a:t>
            </a:r>
            <a:r>
              <a:rPr lang="en-US" sz="2200" dirty="0" smtClean="0"/>
              <a:t>like ?</a:t>
            </a:r>
            <a:endParaRPr lang="en-US" sz="2200" dirty="0"/>
          </a:p>
          <a:p>
            <a:r>
              <a:rPr lang="en-US" sz="2200" dirty="0"/>
              <a:t>h</a:t>
            </a:r>
            <a:r>
              <a:rPr lang="en-US" sz="2200" dirty="0" smtClean="0"/>
              <a:t>ow </a:t>
            </a:r>
            <a:r>
              <a:rPr lang="en-US" sz="2200" dirty="0"/>
              <a:t>could you design a system that encourages </a:t>
            </a:r>
            <a:r>
              <a:rPr lang="en-US" sz="2200" u="sng" dirty="0"/>
              <a:t>moderate </a:t>
            </a:r>
            <a:r>
              <a:rPr lang="en-US" sz="2200" u="sng" dirty="0" smtClean="0"/>
              <a:t>use</a:t>
            </a:r>
            <a:r>
              <a:rPr lang="en-US" sz="2200" dirty="0" smtClean="0"/>
              <a:t> ? </a:t>
            </a:r>
            <a:r>
              <a:rPr lang="en-US" sz="2200" dirty="0"/>
              <a:t>c</a:t>
            </a:r>
            <a:r>
              <a:rPr lang="en-US" sz="2200" dirty="0" smtClean="0"/>
              <a:t>an </a:t>
            </a:r>
            <a:r>
              <a:rPr lang="en-US" sz="2200" dirty="0"/>
              <a:t>you imagine a business model where moderate use is more sustainable or profitable than always seeking to increase or maximize engagement?</a:t>
            </a:r>
          </a:p>
          <a:p>
            <a:r>
              <a:rPr lang="en-US" sz="2200" dirty="0"/>
              <a:t>i</a:t>
            </a:r>
            <a:r>
              <a:rPr lang="en-US" sz="2200" dirty="0" smtClean="0"/>
              <a:t>f </a:t>
            </a:r>
            <a:r>
              <a:rPr lang="en-US" sz="2200" dirty="0"/>
              <a:t>there is potential for toxic materials like conspiracy theories and propaganda to drive high levels of engagement, what steps are being taken to reduce the prevalence of that </a:t>
            </a:r>
            <a:r>
              <a:rPr lang="en-US" sz="2200" dirty="0" smtClean="0"/>
              <a:t>content ? is </a:t>
            </a:r>
            <a:r>
              <a:rPr lang="en-US" sz="2200" dirty="0"/>
              <a:t>it </a:t>
            </a:r>
            <a:r>
              <a:rPr lang="en-US" sz="2200" dirty="0" smtClean="0"/>
              <a:t>enough ?</a:t>
            </a:r>
            <a:endParaRPr lang="en-US" sz="2200" dirty="0"/>
          </a:p>
          <a:p>
            <a:endParaRPr lang="fr-BE"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20</a:t>
            </a:fld>
            <a:endParaRPr lang="fr-BE"/>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6373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02102"/>
            <a:ext cx="7355160" cy="850106"/>
          </a:xfrm>
        </p:spPr>
        <p:txBody>
          <a:bodyPr/>
          <a:lstStyle/>
          <a:p>
            <a:r>
              <a:rPr lang="fr-BE" dirty="0" err="1" smtClean="0"/>
              <a:t>Economic</a:t>
            </a:r>
            <a:r>
              <a:rPr lang="fr-BE" dirty="0" smtClean="0"/>
              <a:t> &amp; </a:t>
            </a:r>
            <a:r>
              <a:rPr lang="fr-BE" dirty="0" err="1" smtClean="0"/>
              <a:t>asset</a:t>
            </a:r>
            <a:r>
              <a:rPr lang="fr-BE" dirty="0" smtClean="0"/>
              <a:t> </a:t>
            </a:r>
            <a:r>
              <a:rPr lang="fr-BE" dirty="0" err="1" smtClean="0"/>
              <a:t>inequalities</a:t>
            </a:r>
            <a:endParaRPr lang="fr-BE" dirty="0"/>
          </a:p>
        </p:txBody>
      </p:sp>
      <p:sp>
        <p:nvSpPr>
          <p:cNvPr id="3" name="Content Placeholder 2"/>
          <p:cNvSpPr>
            <a:spLocks noGrp="1"/>
          </p:cNvSpPr>
          <p:nvPr>
            <p:ph idx="1"/>
          </p:nvPr>
        </p:nvSpPr>
        <p:spPr/>
        <p:txBody>
          <a:bodyPr>
            <a:noAutofit/>
          </a:bodyPr>
          <a:lstStyle/>
          <a:p>
            <a:r>
              <a:rPr lang="en-US" sz="2000" dirty="0"/>
              <a:t>w</a:t>
            </a:r>
            <a:r>
              <a:rPr lang="en-US" sz="2000" dirty="0" smtClean="0"/>
              <a:t>ho </a:t>
            </a:r>
            <a:r>
              <a:rPr lang="en-US" sz="2000" dirty="0"/>
              <a:t>will have </a:t>
            </a:r>
            <a:r>
              <a:rPr lang="en-US" sz="2000" u="sng" dirty="0"/>
              <a:t>access</a:t>
            </a:r>
            <a:r>
              <a:rPr lang="en-US" sz="2000" dirty="0"/>
              <a:t> to this technology and who </a:t>
            </a:r>
            <a:r>
              <a:rPr lang="en-US" sz="2000" dirty="0" smtClean="0"/>
              <a:t>won’t ? </a:t>
            </a:r>
            <a:r>
              <a:rPr lang="en-US" sz="2000" dirty="0"/>
              <a:t>w</a:t>
            </a:r>
            <a:r>
              <a:rPr lang="en-US" sz="2000" dirty="0" smtClean="0"/>
              <a:t>ill </a:t>
            </a:r>
            <a:r>
              <a:rPr lang="en-US" sz="2000" dirty="0"/>
              <a:t>people or communities who don’t have access to this technology suffer a setback compared to those who </a:t>
            </a:r>
            <a:r>
              <a:rPr lang="en-US" sz="2000" dirty="0" smtClean="0"/>
              <a:t>do ? </a:t>
            </a:r>
            <a:r>
              <a:rPr lang="en-US" sz="2000" dirty="0"/>
              <a:t>w</a:t>
            </a:r>
            <a:r>
              <a:rPr lang="en-US" sz="2000" dirty="0" smtClean="0"/>
              <a:t>hat </a:t>
            </a:r>
            <a:r>
              <a:rPr lang="en-US" sz="2000" dirty="0"/>
              <a:t>does that setback look </a:t>
            </a:r>
            <a:r>
              <a:rPr lang="en-US" sz="2000" dirty="0" smtClean="0"/>
              <a:t>like ? what </a:t>
            </a:r>
            <a:r>
              <a:rPr lang="en-US" sz="2000" dirty="0"/>
              <a:t>new </a:t>
            </a:r>
            <a:r>
              <a:rPr lang="en-US" sz="2000" u="sng" dirty="0"/>
              <a:t>differences</a:t>
            </a:r>
            <a:r>
              <a:rPr lang="en-US" sz="2000" dirty="0"/>
              <a:t> will there be </a:t>
            </a:r>
            <a:r>
              <a:rPr lang="en-US" sz="2000" u="sng" dirty="0"/>
              <a:t>between the </a:t>
            </a:r>
            <a:r>
              <a:rPr lang="en-US" sz="2000" u="sng" dirty="0" smtClean="0"/>
              <a:t>‘haves’ </a:t>
            </a:r>
            <a:r>
              <a:rPr lang="en-US" sz="2000" u="sng" dirty="0"/>
              <a:t>and </a:t>
            </a:r>
            <a:r>
              <a:rPr lang="en-US" sz="2000" u="sng" dirty="0" smtClean="0"/>
              <a:t>‘have-nots’</a:t>
            </a:r>
            <a:r>
              <a:rPr lang="en-US" sz="2000" dirty="0" smtClean="0"/>
              <a:t> </a:t>
            </a:r>
            <a:r>
              <a:rPr lang="en-US" sz="2000" dirty="0"/>
              <a:t>of this </a:t>
            </a:r>
            <a:r>
              <a:rPr lang="en-US" sz="2000" dirty="0" smtClean="0"/>
              <a:t>technology ?</a:t>
            </a:r>
            <a:endParaRPr lang="en-US" sz="2000" dirty="0"/>
          </a:p>
          <a:p>
            <a:r>
              <a:rPr lang="en-US" sz="2000" dirty="0"/>
              <a:t>w</a:t>
            </a:r>
            <a:r>
              <a:rPr lang="en-US" sz="2000" dirty="0" smtClean="0"/>
              <a:t>hat </a:t>
            </a:r>
            <a:r>
              <a:rPr lang="en-US" sz="2000" u="sng" dirty="0"/>
              <a:t>asset</a:t>
            </a:r>
            <a:r>
              <a:rPr lang="en-US" sz="2000" dirty="0"/>
              <a:t> does your technology create, collect, or </a:t>
            </a:r>
            <a:r>
              <a:rPr lang="en-US" sz="2000" dirty="0" smtClean="0"/>
              <a:t>disseminate </a:t>
            </a:r>
            <a:r>
              <a:rPr lang="en-US" sz="2000" dirty="0"/>
              <a:t>(</a:t>
            </a:r>
            <a:r>
              <a:rPr lang="en-US" sz="2000" dirty="0" err="1" smtClean="0"/>
              <a:t>eg</a:t>
            </a:r>
            <a:r>
              <a:rPr lang="en-US" sz="2000" dirty="0" smtClean="0"/>
              <a:t> gigs, a virtual currency, health </a:t>
            </a:r>
            <a:r>
              <a:rPr lang="en-US" sz="2000" dirty="0"/>
              <a:t>data, </a:t>
            </a:r>
            <a:r>
              <a:rPr lang="en-US" sz="2000" dirty="0" smtClean="0"/>
              <a:t>deep </a:t>
            </a:r>
            <a:r>
              <a:rPr lang="en-US" sz="2000" dirty="0"/>
              <a:t>AI</a:t>
            </a:r>
            <a:r>
              <a:rPr lang="en-US" sz="2000" dirty="0" smtClean="0"/>
              <a:t>) ? </a:t>
            </a:r>
            <a:r>
              <a:rPr lang="en-US" sz="2000" dirty="0"/>
              <a:t>w</a:t>
            </a:r>
            <a:r>
              <a:rPr lang="en-US" sz="2000" dirty="0" smtClean="0"/>
              <a:t>ho </a:t>
            </a:r>
            <a:r>
              <a:rPr lang="en-US" sz="2000" dirty="0"/>
              <a:t>has access </a:t>
            </a:r>
            <a:r>
              <a:rPr lang="en-US" sz="2000" dirty="0" smtClean="0"/>
              <a:t>to this asset ? who </a:t>
            </a:r>
            <a:r>
              <a:rPr lang="en-US" sz="2000" dirty="0"/>
              <a:t>has the ability to monetize </a:t>
            </a:r>
            <a:r>
              <a:rPr lang="en-US" sz="2000" dirty="0" smtClean="0"/>
              <a:t>it ? </a:t>
            </a:r>
            <a:r>
              <a:rPr lang="en-US" sz="2000" dirty="0"/>
              <a:t>i</a:t>
            </a:r>
            <a:r>
              <a:rPr lang="en-US" sz="2000" dirty="0" smtClean="0"/>
              <a:t>s </a:t>
            </a:r>
            <a:r>
              <a:rPr lang="en-US" sz="2000" dirty="0"/>
              <a:t>the asset (or profits from it) </a:t>
            </a:r>
            <a:r>
              <a:rPr lang="en-US" sz="2000" u="sng" dirty="0"/>
              <a:t>fairly shared</a:t>
            </a:r>
            <a:r>
              <a:rPr lang="en-US" sz="2000" dirty="0"/>
              <a:t> or distributed with other parties who help create or collect </a:t>
            </a:r>
            <a:r>
              <a:rPr lang="en-US" sz="2000" dirty="0" smtClean="0"/>
              <a:t>it ?</a:t>
            </a:r>
            <a:endParaRPr lang="en-US" sz="2000" dirty="0"/>
          </a:p>
          <a:p>
            <a:r>
              <a:rPr lang="en-US" sz="2000" dirty="0"/>
              <a:t>a</a:t>
            </a:r>
            <a:r>
              <a:rPr lang="en-US" sz="2000" dirty="0" smtClean="0"/>
              <a:t>re </a:t>
            </a:r>
            <a:r>
              <a:rPr lang="en-US" sz="2000" dirty="0"/>
              <a:t>you using machine learning and robots to create wealth, rather than human </a:t>
            </a:r>
            <a:r>
              <a:rPr lang="en-US" sz="2000" dirty="0" smtClean="0"/>
              <a:t>labor ? </a:t>
            </a:r>
            <a:r>
              <a:rPr lang="en-US" sz="2000" dirty="0"/>
              <a:t>i</a:t>
            </a:r>
            <a:r>
              <a:rPr lang="en-US" sz="2000" dirty="0" smtClean="0"/>
              <a:t>f </a:t>
            </a:r>
            <a:r>
              <a:rPr lang="en-US" sz="2000" dirty="0"/>
              <a:t>you are </a:t>
            </a:r>
            <a:r>
              <a:rPr lang="en-US" sz="2000" u="sng" dirty="0"/>
              <a:t>reducing human employment</a:t>
            </a:r>
            <a:r>
              <a:rPr lang="en-US" sz="2000" dirty="0"/>
              <a:t>, how might that impact overall economic well-being and social </a:t>
            </a:r>
            <a:r>
              <a:rPr lang="en-US" sz="2000" dirty="0" smtClean="0"/>
              <a:t>stability ?</a:t>
            </a:r>
          </a:p>
          <a:p>
            <a:r>
              <a:rPr lang="en-US" sz="2000" dirty="0"/>
              <a:t>a</a:t>
            </a:r>
            <a:r>
              <a:rPr lang="en-US" sz="2000" dirty="0" smtClean="0"/>
              <a:t>re </a:t>
            </a:r>
            <a:r>
              <a:rPr lang="en-US" sz="2000" dirty="0"/>
              <a:t>there other ways your company or product can </a:t>
            </a:r>
            <a:r>
              <a:rPr lang="en-US" sz="2000" u="sng" dirty="0"/>
              <a:t>contribute to</a:t>
            </a:r>
            <a:r>
              <a:rPr lang="en-US" sz="2000" dirty="0"/>
              <a:t> our </a:t>
            </a:r>
            <a:r>
              <a:rPr lang="en-US" sz="2000" u="sng" dirty="0"/>
              <a:t>collective economic security</a:t>
            </a:r>
            <a:r>
              <a:rPr lang="en-US" sz="2000" dirty="0"/>
              <a:t>, if not through employment of </a:t>
            </a:r>
            <a:r>
              <a:rPr lang="en-US" sz="2000" dirty="0" smtClean="0"/>
              <a:t>people ?</a:t>
            </a:r>
            <a:endParaRPr lang="fr-BE" sz="2000"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21</a:t>
            </a:fld>
            <a:endParaRPr lang="fr-BE"/>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957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800" y="267643"/>
            <a:ext cx="6707088" cy="850106"/>
          </a:xfrm>
        </p:spPr>
        <p:txBody>
          <a:bodyPr>
            <a:normAutofit fontScale="90000"/>
          </a:bodyPr>
          <a:lstStyle/>
          <a:p>
            <a:pPr algn="l"/>
            <a:r>
              <a:rPr lang="fr-BE" dirty="0" smtClean="0"/>
              <a:t>    </a:t>
            </a:r>
            <a:r>
              <a:rPr lang="fr-BE" sz="3600" dirty="0" smtClean="0"/>
              <a:t>Machine </a:t>
            </a:r>
            <a:r>
              <a:rPr lang="fr-BE" sz="3600" dirty="0" err="1" smtClean="0"/>
              <a:t>ethics</a:t>
            </a:r>
            <a:r>
              <a:rPr lang="fr-BE" sz="3600" dirty="0" smtClean="0"/>
              <a:t> &amp; </a:t>
            </a:r>
            <a:r>
              <a:rPr lang="fr-BE" sz="3600" dirty="0" err="1" smtClean="0"/>
              <a:t>algorythmic</a:t>
            </a:r>
            <a:r>
              <a:rPr lang="fr-BE" sz="3600" dirty="0" smtClean="0"/>
              <a:t> </a:t>
            </a:r>
            <a:r>
              <a:rPr lang="fr-BE" sz="3600" dirty="0" err="1" smtClean="0"/>
              <a:t>biases</a:t>
            </a:r>
            <a:endParaRPr lang="fr-BE" sz="3600" dirty="0"/>
          </a:p>
        </p:txBody>
      </p:sp>
      <p:sp>
        <p:nvSpPr>
          <p:cNvPr id="3" name="Content Placeholder 2"/>
          <p:cNvSpPr>
            <a:spLocks noGrp="1"/>
          </p:cNvSpPr>
          <p:nvPr>
            <p:ph idx="1"/>
          </p:nvPr>
        </p:nvSpPr>
        <p:spPr>
          <a:xfrm>
            <a:off x="467544" y="1298440"/>
            <a:ext cx="8352928" cy="5010880"/>
          </a:xfrm>
        </p:spPr>
        <p:txBody>
          <a:bodyPr>
            <a:noAutofit/>
          </a:bodyPr>
          <a:lstStyle/>
          <a:p>
            <a:r>
              <a:rPr lang="en-US" sz="2000" dirty="0"/>
              <a:t>d</a:t>
            </a:r>
            <a:r>
              <a:rPr lang="en-US" sz="2000" dirty="0" smtClean="0"/>
              <a:t>oes </a:t>
            </a:r>
            <a:r>
              <a:rPr lang="en-US" sz="2000" dirty="0"/>
              <a:t>this technology make use of deep data sets and machine </a:t>
            </a:r>
            <a:r>
              <a:rPr lang="en-US" sz="2000" dirty="0" smtClean="0"/>
              <a:t>learning ? </a:t>
            </a:r>
            <a:r>
              <a:rPr lang="en-US" sz="2000" dirty="0"/>
              <a:t>i</a:t>
            </a:r>
            <a:r>
              <a:rPr lang="en-US" sz="2000" dirty="0" smtClean="0"/>
              <a:t>f </a:t>
            </a:r>
            <a:r>
              <a:rPr lang="en-US" sz="2000" dirty="0"/>
              <a:t>so, are there gaps or historical biases in the data that might bias the </a:t>
            </a:r>
            <a:r>
              <a:rPr lang="en-US" sz="2000" dirty="0" smtClean="0"/>
              <a:t>technology ?</a:t>
            </a:r>
            <a:endParaRPr lang="en-US" sz="2000" dirty="0"/>
          </a:p>
          <a:p>
            <a:r>
              <a:rPr lang="en-US" sz="2000" dirty="0"/>
              <a:t>h</a:t>
            </a:r>
            <a:r>
              <a:rPr lang="en-US" sz="2000" dirty="0" smtClean="0"/>
              <a:t>ave </a:t>
            </a:r>
            <a:r>
              <a:rPr lang="en-US" sz="2000" dirty="0"/>
              <a:t>you seen instances of personal or individual </a:t>
            </a:r>
            <a:r>
              <a:rPr lang="en-US" sz="2000" u="sng" dirty="0"/>
              <a:t>bias</a:t>
            </a:r>
            <a:r>
              <a:rPr lang="en-US" sz="2000" dirty="0"/>
              <a:t> enter into your product’s </a:t>
            </a:r>
            <a:r>
              <a:rPr lang="en-US" sz="2000" dirty="0" smtClean="0"/>
              <a:t>algorithms ? </a:t>
            </a:r>
            <a:r>
              <a:rPr lang="en-US" sz="2000" dirty="0"/>
              <a:t>h</a:t>
            </a:r>
            <a:r>
              <a:rPr lang="en-US" sz="2000" dirty="0" smtClean="0"/>
              <a:t>ow </a:t>
            </a:r>
            <a:r>
              <a:rPr lang="en-US" sz="2000" dirty="0"/>
              <a:t>could these have been prevented or </a:t>
            </a:r>
            <a:r>
              <a:rPr lang="en-US" sz="2000" dirty="0" smtClean="0"/>
              <a:t>mitigated ?</a:t>
            </a:r>
            <a:endParaRPr lang="en-US" sz="2000" dirty="0"/>
          </a:p>
          <a:p>
            <a:r>
              <a:rPr lang="en-US" sz="2000" dirty="0" smtClean="0"/>
              <a:t>is </a:t>
            </a:r>
            <a:r>
              <a:rPr lang="en-US" sz="2000" dirty="0"/>
              <a:t>the technology reinforcing or amplifying existing </a:t>
            </a:r>
            <a:r>
              <a:rPr lang="en-US" sz="2000" dirty="0" smtClean="0"/>
              <a:t>bias ?</a:t>
            </a:r>
            <a:endParaRPr lang="en-US" sz="2000" dirty="0"/>
          </a:p>
          <a:p>
            <a:r>
              <a:rPr lang="en-US" sz="2000" dirty="0" smtClean="0"/>
              <a:t>who </a:t>
            </a:r>
            <a:r>
              <a:rPr lang="en-US" sz="2000" dirty="0"/>
              <a:t>is </a:t>
            </a:r>
            <a:r>
              <a:rPr lang="en-US" sz="2000" u="sng" dirty="0"/>
              <a:t>responsible for</a:t>
            </a:r>
            <a:r>
              <a:rPr lang="en-US" sz="2000" dirty="0"/>
              <a:t> developing the </a:t>
            </a:r>
            <a:r>
              <a:rPr lang="en-US" sz="2000" u="sng" dirty="0" smtClean="0"/>
              <a:t>algorithm</a:t>
            </a:r>
            <a:r>
              <a:rPr lang="en-US" sz="2000" dirty="0" smtClean="0"/>
              <a:t> ? </a:t>
            </a:r>
            <a:r>
              <a:rPr lang="en-US" sz="2000" dirty="0"/>
              <a:t>i</a:t>
            </a:r>
            <a:r>
              <a:rPr lang="en-US" sz="2000" dirty="0" smtClean="0"/>
              <a:t>s </a:t>
            </a:r>
            <a:r>
              <a:rPr lang="en-US" sz="2000" dirty="0"/>
              <a:t>there a lack of </a:t>
            </a:r>
            <a:r>
              <a:rPr lang="en-US" sz="2000" u="sng" dirty="0"/>
              <a:t>diversity</a:t>
            </a:r>
            <a:r>
              <a:rPr lang="en-US" sz="2000" dirty="0"/>
              <a:t> in the people responsible for the design of the </a:t>
            </a:r>
            <a:r>
              <a:rPr lang="en-US" sz="2000" dirty="0" smtClean="0"/>
              <a:t>technology ?</a:t>
            </a:r>
            <a:endParaRPr lang="en-US" sz="2000" dirty="0"/>
          </a:p>
          <a:p>
            <a:r>
              <a:rPr lang="en-US" sz="2000" dirty="0"/>
              <a:t>h</a:t>
            </a:r>
            <a:r>
              <a:rPr lang="en-US" sz="2000" dirty="0" smtClean="0"/>
              <a:t>ow </a:t>
            </a:r>
            <a:r>
              <a:rPr lang="en-US" sz="2000" dirty="0"/>
              <a:t>will you push back against a </a:t>
            </a:r>
            <a:r>
              <a:rPr lang="en-US" sz="2000" u="sng" dirty="0"/>
              <a:t>blind preference for automation</a:t>
            </a:r>
            <a:r>
              <a:rPr lang="en-US" sz="2000" dirty="0"/>
              <a:t> (the assumption that AI-based systems and decisions are correct, and don’t need to be verified or audited</a:t>
            </a:r>
            <a:r>
              <a:rPr lang="en-US" sz="2000" dirty="0" smtClean="0"/>
              <a:t>) ?</a:t>
            </a:r>
            <a:endParaRPr lang="en-US" sz="2000" dirty="0"/>
          </a:p>
          <a:p>
            <a:r>
              <a:rPr lang="en-US" sz="2000" dirty="0"/>
              <a:t>a</a:t>
            </a:r>
            <a:r>
              <a:rPr lang="en-US" sz="2000" dirty="0" smtClean="0"/>
              <a:t>re </a:t>
            </a:r>
            <a:r>
              <a:rPr lang="en-US" sz="2000" dirty="0"/>
              <a:t>your algorithms </a:t>
            </a:r>
            <a:r>
              <a:rPr lang="en-US" sz="2000" u="sng" dirty="0"/>
              <a:t>transparent</a:t>
            </a:r>
            <a:r>
              <a:rPr lang="en-US" sz="2000" dirty="0"/>
              <a:t> to the people impacted by </a:t>
            </a:r>
            <a:r>
              <a:rPr lang="en-US" sz="2000" dirty="0" smtClean="0"/>
              <a:t>them ? </a:t>
            </a:r>
            <a:r>
              <a:rPr lang="en-US" sz="2000" dirty="0"/>
              <a:t>i</a:t>
            </a:r>
            <a:r>
              <a:rPr lang="en-US" sz="2000" dirty="0" smtClean="0"/>
              <a:t>s </a:t>
            </a:r>
            <a:r>
              <a:rPr lang="en-US" sz="2000" dirty="0"/>
              <a:t>there any recourse for people who feel they have been incorrectly or unfairly </a:t>
            </a:r>
            <a:r>
              <a:rPr lang="en-US" sz="2000" dirty="0" smtClean="0"/>
              <a:t>assessed ?</a:t>
            </a:r>
            <a:endParaRPr lang="fr-BE" sz="2000"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22</a:t>
            </a:fld>
            <a:endParaRPr lang="fr-BE"/>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061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960" y="274638"/>
            <a:ext cx="6707088" cy="850106"/>
          </a:xfrm>
        </p:spPr>
        <p:txBody>
          <a:bodyPr/>
          <a:lstStyle/>
          <a:p>
            <a:r>
              <a:rPr lang="fr-BE" dirty="0" smtClean="0"/>
              <a:t>Surveillance state</a:t>
            </a:r>
            <a:endParaRPr lang="fr-BE" dirty="0"/>
          </a:p>
        </p:txBody>
      </p:sp>
      <p:sp>
        <p:nvSpPr>
          <p:cNvPr id="3" name="Content Placeholder 2"/>
          <p:cNvSpPr>
            <a:spLocks noGrp="1"/>
          </p:cNvSpPr>
          <p:nvPr>
            <p:ph idx="1"/>
          </p:nvPr>
        </p:nvSpPr>
        <p:spPr/>
        <p:txBody>
          <a:bodyPr>
            <a:noAutofit/>
          </a:bodyPr>
          <a:lstStyle/>
          <a:p>
            <a:r>
              <a:rPr lang="en-US" sz="2000" dirty="0"/>
              <a:t>h</a:t>
            </a:r>
            <a:r>
              <a:rPr lang="en-US" sz="2000" dirty="0" smtClean="0"/>
              <a:t>ow </a:t>
            </a:r>
            <a:r>
              <a:rPr lang="en-US" sz="2000" dirty="0"/>
              <a:t>might a government or military body utilize this technology to increase its </a:t>
            </a:r>
            <a:r>
              <a:rPr lang="en-US" sz="2000" u="sng" dirty="0"/>
              <a:t>capacity to surveil</a:t>
            </a:r>
            <a:r>
              <a:rPr lang="en-US" sz="2000" dirty="0"/>
              <a:t> or otherwise infringe upon the rights of its </a:t>
            </a:r>
            <a:r>
              <a:rPr lang="en-US" sz="2000" dirty="0" smtClean="0"/>
              <a:t>citizens ?</a:t>
            </a:r>
            <a:endParaRPr lang="en-US" sz="2000" dirty="0"/>
          </a:p>
          <a:p>
            <a:r>
              <a:rPr lang="en-US" sz="2000" dirty="0"/>
              <a:t>w</a:t>
            </a:r>
            <a:r>
              <a:rPr lang="en-US" sz="2000" dirty="0" smtClean="0"/>
              <a:t>hat </a:t>
            </a:r>
            <a:r>
              <a:rPr lang="en-US" sz="2000" dirty="0"/>
              <a:t>could governments do with the data you’re collecting about users if they were granted access to it, or if they legally required or subpoenaed access to </a:t>
            </a:r>
            <a:r>
              <a:rPr lang="en-US" sz="2000" dirty="0" smtClean="0"/>
              <a:t>it ?</a:t>
            </a:r>
            <a:endParaRPr lang="en-US" sz="2000" dirty="0"/>
          </a:p>
          <a:p>
            <a:r>
              <a:rPr lang="en-US" sz="2000" dirty="0"/>
              <a:t>w</a:t>
            </a:r>
            <a:r>
              <a:rPr lang="en-US" sz="2000" dirty="0" smtClean="0"/>
              <a:t>ho</a:t>
            </a:r>
            <a:r>
              <a:rPr lang="en-US" sz="2000" dirty="0"/>
              <a:t>, besides government or military, might use the tools and data you’re creating to increase surveillance of targeted </a:t>
            </a:r>
            <a:r>
              <a:rPr lang="en-US" sz="2000" dirty="0" smtClean="0"/>
              <a:t>individuals ? </a:t>
            </a:r>
            <a:r>
              <a:rPr lang="en-US" sz="2000" dirty="0"/>
              <a:t>Whom would they track, </a:t>
            </a:r>
            <a:r>
              <a:rPr lang="en-US" sz="2000" dirty="0" smtClean="0"/>
              <a:t>why - and </a:t>
            </a:r>
            <a:r>
              <a:rPr lang="en-US" sz="2000" dirty="0"/>
              <a:t>do you want your tech to be used in this </a:t>
            </a:r>
            <a:r>
              <a:rPr lang="en-US" sz="2000" dirty="0" smtClean="0"/>
              <a:t>way ?</a:t>
            </a:r>
            <a:endParaRPr lang="en-US" sz="2000" dirty="0"/>
          </a:p>
          <a:p>
            <a:r>
              <a:rPr lang="en-US" sz="2000" dirty="0"/>
              <a:t>a</a:t>
            </a:r>
            <a:r>
              <a:rPr lang="en-US" sz="2000" dirty="0" smtClean="0"/>
              <a:t>re </a:t>
            </a:r>
            <a:r>
              <a:rPr lang="en-US" sz="2000" dirty="0"/>
              <a:t>you creating data that could </a:t>
            </a:r>
            <a:r>
              <a:rPr lang="en-US" sz="2000" u="sng" dirty="0"/>
              <a:t>follow users throughout their lifetimes</a:t>
            </a:r>
            <a:r>
              <a:rPr lang="en-US" sz="2000" dirty="0"/>
              <a:t>, affect their reputations, and impact their future </a:t>
            </a:r>
            <a:r>
              <a:rPr lang="en-US" sz="2000" dirty="0" smtClean="0"/>
              <a:t>opportunities ? </a:t>
            </a:r>
            <a:r>
              <a:rPr lang="en-US" sz="2000" dirty="0"/>
              <a:t>w</a:t>
            </a:r>
            <a:r>
              <a:rPr lang="en-US" sz="2000" dirty="0" smtClean="0"/>
              <a:t>ill </a:t>
            </a:r>
            <a:r>
              <a:rPr lang="en-US" sz="2000" dirty="0"/>
              <a:t>the data your tech is generating have long-term consequences for the freedoms and reputation of </a:t>
            </a:r>
            <a:r>
              <a:rPr lang="en-US" sz="2000" dirty="0" smtClean="0"/>
              <a:t>individuals ?</a:t>
            </a:r>
            <a:endParaRPr lang="en-US" sz="2000" dirty="0"/>
          </a:p>
          <a:p>
            <a:r>
              <a:rPr lang="en-US" sz="2000" dirty="0"/>
              <a:t>w</a:t>
            </a:r>
            <a:r>
              <a:rPr lang="en-US" sz="2000" dirty="0" smtClean="0"/>
              <a:t>hom </a:t>
            </a:r>
            <a:r>
              <a:rPr lang="en-US" sz="2000" dirty="0"/>
              <a:t>would you not want to use your data to surveil and make decisions about individuals, and why not? </a:t>
            </a:r>
            <a:r>
              <a:rPr lang="en-US" sz="2000" dirty="0" smtClean="0"/>
              <a:t>what </a:t>
            </a:r>
            <a:r>
              <a:rPr lang="en-US" sz="2000" dirty="0"/>
              <a:t>can you do to proactively protect this data from being accessible to </a:t>
            </a:r>
            <a:r>
              <a:rPr lang="en-US" sz="2000" dirty="0" smtClean="0"/>
              <a:t>them ?</a:t>
            </a:r>
            <a:endParaRPr lang="fr-BE" sz="2000"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23</a:t>
            </a:fld>
            <a:endParaRPr lang="fr-BE"/>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456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9273" y="259899"/>
            <a:ext cx="6707088" cy="850106"/>
          </a:xfrm>
        </p:spPr>
        <p:txBody>
          <a:bodyPr>
            <a:normAutofit/>
          </a:bodyPr>
          <a:lstStyle/>
          <a:p>
            <a:r>
              <a:rPr lang="fr-BE" sz="3200" dirty="0" smtClean="0"/>
              <a:t>Data control &amp; </a:t>
            </a:r>
            <a:r>
              <a:rPr lang="fr-BE" sz="3200" dirty="0" err="1" smtClean="0"/>
              <a:t>monetization</a:t>
            </a:r>
            <a:endParaRPr lang="fr-BE" sz="3200" dirty="0"/>
          </a:p>
        </p:txBody>
      </p:sp>
      <p:sp>
        <p:nvSpPr>
          <p:cNvPr id="3" name="Content Placeholder 2"/>
          <p:cNvSpPr>
            <a:spLocks noGrp="1"/>
          </p:cNvSpPr>
          <p:nvPr>
            <p:ph idx="1"/>
          </p:nvPr>
        </p:nvSpPr>
        <p:spPr/>
        <p:txBody>
          <a:bodyPr>
            <a:normAutofit/>
          </a:bodyPr>
          <a:lstStyle/>
          <a:p>
            <a:endParaRPr lang="fr-BE" dirty="0" smtClean="0"/>
          </a:p>
          <a:p>
            <a:endParaRPr lang="fr-BE"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24</a:t>
            </a:fld>
            <a:endParaRPr lang="fr-BE"/>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a:xfrm>
            <a:off x="418017" y="1345470"/>
            <a:ext cx="8229600" cy="501088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d</a:t>
            </a:r>
            <a:r>
              <a:rPr lang="en-US" dirty="0" smtClean="0"/>
              <a:t>o your users have the </a:t>
            </a:r>
            <a:r>
              <a:rPr lang="en-US" u="sng" dirty="0" smtClean="0"/>
              <a:t>right and ability to access the data</a:t>
            </a:r>
            <a:r>
              <a:rPr lang="en-US" dirty="0" smtClean="0"/>
              <a:t> you have collected about them ? </a:t>
            </a:r>
            <a:r>
              <a:rPr lang="en-US" dirty="0"/>
              <a:t>h</a:t>
            </a:r>
            <a:r>
              <a:rPr lang="en-US" dirty="0" smtClean="0"/>
              <a:t>ow can you support users in easily and transparently knowing about themselves what you know about them ?</a:t>
            </a:r>
          </a:p>
          <a:p>
            <a:r>
              <a:rPr lang="en-US" dirty="0"/>
              <a:t>i</a:t>
            </a:r>
            <a:r>
              <a:rPr lang="en-US" dirty="0" smtClean="0"/>
              <a:t>f you profit from the use or </a:t>
            </a:r>
            <a:r>
              <a:rPr lang="en-US" u="sng" dirty="0" smtClean="0"/>
              <a:t>sale of user data</a:t>
            </a:r>
            <a:r>
              <a:rPr lang="en-US" dirty="0" smtClean="0"/>
              <a:t>, do your users share in that profit ? </a:t>
            </a:r>
            <a:r>
              <a:rPr lang="en-US" dirty="0"/>
              <a:t>w</a:t>
            </a:r>
            <a:r>
              <a:rPr lang="en-US" dirty="0" smtClean="0"/>
              <a:t>hat options would you consider for giving users the right to share profits on their own data ?</a:t>
            </a:r>
          </a:p>
          <a:p>
            <a:r>
              <a:rPr lang="en-US" dirty="0"/>
              <a:t>c</a:t>
            </a:r>
            <a:r>
              <a:rPr lang="en-US" dirty="0" smtClean="0"/>
              <a:t>ould you build ways to give users the right to share and monetize their own data independently ?</a:t>
            </a:r>
          </a:p>
          <a:p>
            <a:r>
              <a:rPr lang="en-US" dirty="0"/>
              <a:t>w</a:t>
            </a:r>
            <a:r>
              <a:rPr lang="en-US" dirty="0" smtClean="0"/>
              <a:t>hat could bad actors do with this data if they had access to it ? what is the worst thing someone could do with this data if it were stolen or leaked ?</a:t>
            </a:r>
          </a:p>
          <a:p>
            <a:r>
              <a:rPr lang="en-US" dirty="0"/>
              <a:t>d</a:t>
            </a:r>
            <a:r>
              <a:rPr lang="en-US" dirty="0" smtClean="0"/>
              <a:t>o you have a policy in place of what happens to customer data if your company is bought, </a:t>
            </a:r>
            <a:r>
              <a:rPr lang="fr-BE" dirty="0" err="1" smtClean="0"/>
              <a:t>sold</a:t>
            </a:r>
            <a:r>
              <a:rPr lang="fr-BE" dirty="0" smtClean="0"/>
              <a:t> or </a:t>
            </a:r>
            <a:r>
              <a:rPr lang="fr-BE" dirty="0" err="1" smtClean="0"/>
              <a:t>shut</a:t>
            </a:r>
            <a:r>
              <a:rPr lang="fr-BE" dirty="0" smtClean="0"/>
              <a:t> down?</a:t>
            </a:r>
          </a:p>
        </p:txBody>
      </p:sp>
    </p:spTree>
    <p:extLst>
      <p:ext uri="{BB962C8B-B14F-4D97-AF65-F5344CB8AC3E}">
        <p14:creationId xmlns:p14="http://schemas.microsoft.com/office/powerpoint/2010/main" val="98807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312" y="274638"/>
            <a:ext cx="6707088" cy="850106"/>
          </a:xfrm>
        </p:spPr>
        <p:txBody>
          <a:bodyPr>
            <a:normAutofit/>
          </a:bodyPr>
          <a:lstStyle/>
          <a:p>
            <a:r>
              <a:rPr lang="fr-BE" sz="3200" dirty="0" err="1" smtClean="0"/>
              <a:t>Implicit</a:t>
            </a:r>
            <a:r>
              <a:rPr lang="fr-BE" sz="3200" dirty="0" smtClean="0"/>
              <a:t> trust &amp; user </a:t>
            </a:r>
            <a:r>
              <a:rPr lang="fr-BE" sz="3200" dirty="0" err="1" smtClean="0"/>
              <a:t>understanding</a:t>
            </a:r>
            <a:endParaRPr lang="fr-BE" sz="3200"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25</a:t>
            </a:fld>
            <a:endParaRPr lang="fr-BE"/>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443880" y="1345470"/>
            <a:ext cx="8229600" cy="5010880"/>
          </a:xfrm>
        </p:spPr>
        <p:txBody>
          <a:bodyPr>
            <a:normAutofit fontScale="92500" lnSpcReduction="10000"/>
          </a:bodyPr>
          <a:lstStyle/>
          <a:p>
            <a:r>
              <a:rPr lang="en-US" dirty="0"/>
              <a:t>d</a:t>
            </a:r>
            <a:r>
              <a:rPr lang="en-US" dirty="0" smtClean="0"/>
              <a:t>oes </a:t>
            </a:r>
            <a:r>
              <a:rPr lang="en-US" dirty="0"/>
              <a:t>your technology </a:t>
            </a:r>
            <a:r>
              <a:rPr lang="en-US" u="sng" dirty="0"/>
              <a:t>do anything your users don’t know about</a:t>
            </a:r>
            <a:r>
              <a:rPr lang="en-US" dirty="0"/>
              <a:t>, or would probably be surprised </a:t>
            </a:r>
            <a:r>
              <a:rPr lang="en-US" dirty="0" smtClean="0"/>
              <a:t>to find </a:t>
            </a:r>
            <a:r>
              <a:rPr lang="en-US" dirty="0"/>
              <a:t>out about? </a:t>
            </a:r>
            <a:r>
              <a:rPr lang="en-US" dirty="0" smtClean="0"/>
              <a:t>if </a:t>
            </a:r>
            <a:r>
              <a:rPr lang="en-US" dirty="0"/>
              <a:t>so, why are you not sharing this information </a:t>
            </a:r>
            <a:r>
              <a:rPr lang="en-US" dirty="0" smtClean="0"/>
              <a:t>explicitly - and </a:t>
            </a:r>
            <a:r>
              <a:rPr lang="en-US" dirty="0"/>
              <a:t>what kind of </a:t>
            </a:r>
            <a:r>
              <a:rPr lang="en-US" dirty="0" smtClean="0"/>
              <a:t>backlash might </a:t>
            </a:r>
            <a:r>
              <a:rPr lang="en-US" dirty="0"/>
              <a:t>you face if users found </a:t>
            </a:r>
            <a:r>
              <a:rPr lang="en-US" dirty="0" smtClean="0"/>
              <a:t>out ?</a:t>
            </a:r>
            <a:endParaRPr lang="en-US" dirty="0"/>
          </a:p>
          <a:p>
            <a:r>
              <a:rPr lang="en-US" dirty="0"/>
              <a:t>i</a:t>
            </a:r>
            <a:r>
              <a:rPr lang="en-US" dirty="0" smtClean="0"/>
              <a:t>f </a:t>
            </a:r>
            <a:r>
              <a:rPr lang="en-US" dirty="0"/>
              <a:t>users object to the idea of their actions being monetized, or data being sold to specific types </a:t>
            </a:r>
            <a:r>
              <a:rPr lang="en-US" dirty="0" smtClean="0"/>
              <a:t>of groups </a:t>
            </a:r>
            <a:r>
              <a:rPr lang="en-US" dirty="0"/>
              <a:t>or organizations, though still want to use the platform, what options do they </a:t>
            </a:r>
            <a:r>
              <a:rPr lang="en-US" dirty="0" smtClean="0"/>
              <a:t>have ? is </a:t>
            </a:r>
            <a:r>
              <a:rPr lang="en-US" dirty="0"/>
              <a:t>it possible to create alternative models that build trust and allows users to </a:t>
            </a:r>
            <a:r>
              <a:rPr lang="en-US" u="sng" dirty="0"/>
              <a:t>opt-in or </a:t>
            </a:r>
            <a:r>
              <a:rPr lang="en-US" u="sng" dirty="0" smtClean="0"/>
              <a:t>opt-out of </a:t>
            </a:r>
            <a:r>
              <a:rPr lang="en-US" u="sng" dirty="0"/>
              <a:t>different </a:t>
            </a:r>
            <a:r>
              <a:rPr lang="en-US" u="sng" dirty="0" smtClean="0"/>
              <a:t>aspects</a:t>
            </a:r>
            <a:r>
              <a:rPr lang="en-US" dirty="0" smtClean="0"/>
              <a:t> of </a:t>
            </a:r>
            <a:r>
              <a:rPr lang="en-US" dirty="0"/>
              <a:t>your business model moving </a:t>
            </a:r>
            <a:r>
              <a:rPr lang="en-US" dirty="0" smtClean="0"/>
              <a:t>forward ?</a:t>
            </a:r>
            <a:endParaRPr lang="en-US" dirty="0"/>
          </a:p>
          <a:p>
            <a:r>
              <a:rPr lang="en-US" dirty="0"/>
              <a:t>a</a:t>
            </a:r>
            <a:r>
              <a:rPr lang="en-US" dirty="0" smtClean="0"/>
              <a:t>re </a:t>
            </a:r>
            <a:r>
              <a:rPr lang="en-US" dirty="0"/>
              <a:t>all </a:t>
            </a:r>
            <a:r>
              <a:rPr lang="en-US" u="sng" dirty="0"/>
              <a:t>users treated </a:t>
            </a:r>
            <a:r>
              <a:rPr lang="en-US" u="sng" dirty="0" smtClean="0"/>
              <a:t>equally</a:t>
            </a:r>
            <a:r>
              <a:rPr lang="en-US" dirty="0" smtClean="0"/>
              <a:t> ? if not - and </a:t>
            </a:r>
            <a:r>
              <a:rPr lang="en-US" dirty="0"/>
              <a:t>your algorithms and predictive technologies prioritize </a:t>
            </a:r>
            <a:r>
              <a:rPr lang="en-US" dirty="0" smtClean="0"/>
              <a:t>certain information </a:t>
            </a:r>
            <a:r>
              <a:rPr lang="en-US" dirty="0"/>
              <a:t>or sets prices or access differently for different </a:t>
            </a:r>
            <a:r>
              <a:rPr lang="en-US" dirty="0" smtClean="0"/>
              <a:t>users - how </a:t>
            </a:r>
            <a:r>
              <a:rPr lang="en-US" dirty="0"/>
              <a:t>would you handle </a:t>
            </a:r>
            <a:r>
              <a:rPr lang="en-US" dirty="0" smtClean="0"/>
              <a:t>consumer demands </a:t>
            </a:r>
            <a:r>
              <a:rPr lang="en-US" dirty="0"/>
              <a:t>or government regulations that require all users be treated equally, or at </a:t>
            </a:r>
            <a:r>
              <a:rPr lang="en-US" dirty="0" smtClean="0"/>
              <a:t>least </a:t>
            </a:r>
            <a:r>
              <a:rPr lang="fr-BE" dirty="0" err="1" smtClean="0"/>
              <a:t>transparently</a:t>
            </a:r>
            <a:r>
              <a:rPr lang="fr-BE" dirty="0" smtClean="0"/>
              <a:t> </a:t>
            </a:r>
            <a:r>
              <a:rPr lang="fr-BE" dirty="0" err="1" smtClean="0"/>
              <a:t>unequally</a:t>
            </a:r>
            <a:r>
              <a:rPr lang="fr-BE" dirty="0" smtClean="0"/>
              <a:t> ?</a:t>
            </a:r>
            <a:endParaRPr lang="fr-BE" dirty="0"/>
          </a:p>
        </p:txBody>
      </p:sp>
    </p:spTree>
    <p:extLst>
      <p:ext uri="{BB962C8B-B14F-4D97-AF65-F5344CB8AC3E}">
        <p14:creationId xmlns:p14="http://schemas.microsoft.com/office/powerpoint/2010/main" val="4104170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312" y="267643"/>
            <a:ext cx="6707088" cy="850106"/>
          </a:xfrm>
        </p:spPr>
        <p:txBody>
          <a:bodyPr>
            <a:normAutofit/>
          </a:bodyPr>
          <a:lstStyle/>
          <a:p>
            <a:r>
              <a:rPr lang="fr-BE" sz="3200" dirty="0" err="1" smtClean="0"/>
              <a:t>Hateful</a:t>
            </a:r>
            <a:r>
              <a:rPr lang="fr-BE" sz="3200" dirty="0" smtClean="0"/>
              <a:t> &amp; </a:t>
            </a:r>
            <a:r>
              <a:rPr lang="fr-BE" sz="3200" dirty="0" err="1" smtClean="0"/>
              <a:t>criminal</a:t>
            </a:r>
            <a:r>
              <a:rPr lang="fr-BE" sz="3200" dirty="0" smtClean="0"/>
              <a:t> </a:t>
            </a:r>
            <a:r>
              <a:rPr lang="fr-BE" sz="3200" dirty="0" err="1" smtClean="0"/>
              <a:t>actors</a:t>
            </a:r>
            <a:endParaRPr lang="fr-BE" sz="3200" dirty="0"/>
          </a:p>
        </p:txBody>
      </p:sp>
      <p:sp>
        <p:nvSpPr>
          <p:cNvPr id="3" name="Content Placeholder 2"/>
          <p:cNvSpPr>
            <a:spLocks noGrp="1"/>
          </p:cNvSpPr>
          <p:nvPr>
            <p:ph idx="1"/>
          </p:nvPr>
        </p:nvSpPr>
        <p:spPr/>
        <p:txBody>
          <a:bodyPr>
            <a:normAutofit fontScale="92500"/>
          </a:bodyPr>
          <a:lstStyle/>
          <a:p>
            <a:r>
              <a:rPr lang="en-US" dirty="0"/>
              <a:t>h</a:t>
            </a:r>
            <a:r>
              <a:rPr lang="en-US" dirty="0" smtClean="0"/>
              <a:t>ow </a:t>
            </a:r>
            <a:r>
              <a:rPr lang="en-US" dirty="0"/>
              <a:t>could someone </a:t>
            </a:r>
            <a:r>
              <a:rPr lang="en-US" u="sng" dirty="0" smtClean="0"/>
              <a:t>abuse</a:t>
            </a:r>
            <a:r>
              <a:rPr lang="en-US" dirty="0" smtClean="0"/>
              <a:t> </a:t>
            </a:r>
            <a:r>
              <a:rPr lang="en-US" dirty="0"/>
              <a:t>your technology to bully, stalk, or harass other </a:t>
            </a:r>
            <a:r>
              <a:rPr lang="en-US" dirty="0" smtClean="0"/>
              <a:t>people ?</a:t>
            </a:r>
            <a:endParaRPr lang="en-US" dirty="0"/>
          </a:p>
          <a:p>
            <a:r>
              <a:rPr lang="en-US" dirty="0"/>
              <a:t>w</a:t>
            </a:r>
            <a:r>
              <a:rPr lang="en-US" dirty="0" smtClean="0"/>
              <a:t>hat </a:t>
            </a:r>
            <a:r>
              <a:rPr lang="en-US" dirty="0"/>
              <a:t>new kinds of ransomware, theft, financial crimes, fraud, or other </a:t>
            </a:r>
            <a:r>
              <a:rPr lang="en-US" u="sng" dirty="0"/>
              <a:t>illegal </a:t>
            </a:r>
            <a:r>
              <a:rPr lang="en-US" u="sng" dirty="0" smtClean="0"/>
              <a:t>activity</a:t>
            </a:r>
            <a:r>
              <a:rPr lang="en-US" dirty="0" smtClean="0"/>
              <a:t> could </a:t>
            </a:r>
            <a:r>
              <a:rPr lang="en-US" dirty="0"/>
              <a:t>potentially arise in or around your </a:t>
            </a:r>
            <a:r>
              <a:rPr lang="en-US" dirty="0" smtClean="0"/>
              <a:t>tech ?</a:t>
            </a:r>
            <a:endParaRPr lang="en-US" dirty="0"/>
          </a:p>
          <a:p>
            <a:r>
              <a:rPr lang="en-US" dirty="0"/>
              <a:t>d</a:t>
            </a:r>
            <a:r>
              <a:rPr lang="en-US" dirty="0" smtClean="0"/>
              <a:t>o </a:t>
            </a:r>
            <a:r>
              <a:rPr lang="en-US" dirty="0"/>
              <a:t>technology makers have an ethical responsibility to make it harder for bad actors to </a:t>
            </a:r>
            <a:r>
              <a:rPr lang="en-US" dirty="0" smtClean="0"/>
              <a:t>act ?</a:t>
            </a:r>
            <a:endParaRPr lang="en-US" dirty="0"/>
          </a:p>
          <a:p>
            <a:r>
              <a:rPr lang="en-US" dirty="0"/>
              <a:t>h</a:t>
            </a:r>
            <a:r>
              <a:rPr lang="en-US" dirty="0" smtClean="0"/>
              <a:t>ow </a:t>
            </a:r>
            <a:r>
              <a:rPr lang="en-US" dirty="0"/>
              <a:t>could organized hate groups use your technology to </a:t>
            </a:r>
            <a:r>
              <a:rPr lang="en-US" u="sng" dirty="0"/>
              <a:t>spread hate</a:t>
            </a:r>
            <a:r>
              <a:rPr lang="en-US" dirty="0"/>
              <a:t>, recruit, or discriminate against </a:t>
            </a:r>
            <a:r>
              <a:rPr lang="en-US" dirty="0" smtClean="0"/>
              <a:t>others ? what </a:t>
            </a:r>
            <a:r>
              <a:rPr lang="en-US" dirty="0"/>
              <a:t>does organized hate look like on your platform or community or </a:t>
            </a:r>
            <a:r>
              <a:rPr lang="en-US" dirty="0" smtClean="0"/>
              <a:t>users ?</a:t>
            </a:r>
            <a:endParaRPr lang="en-US" dirty="0"/>
          </a:p>
          <a:p>
            <a:r>
              <a:rPr lang="en-US" dirty="0"/>
              <a:t>w</a:t>
            </a:r>
            <a:r>
              <a:rPr lang="en-US" dirty="0" smtClean="0"/>
              <a:t>hat </a:t>
            </a:r>
            <a:r>
              <a:rPr lang="en-US" dirty="0"/>
              <a:t>are the risks of your technology being </a:t>
            </a:r>
            <a:r>
              <a:rPr lang="en-US" u="sng" dirty="0" smtClean="0"/>
              <a:t>weaponized</a:t>
            </a:r>
            <a:r>
              <a:rPr lang="en-US" dirty="0" smtClean="0"/>
              <a:t> ? </a:t>
            </a:r>
            <a:r>
              <a:rPr lang="en-US" dirty="0"/>
              <a:t>w</a:t>
            </a:r>
            <a:r>
              <a:rPr lang="en-US" dirty="0" smtClean="0"/>
              <a:t>hat </a:t>
            </a:r>
            <a:r>
              <a:rPr lang="en-US" dirty="0"/>
              <a:t>responsibility do you have to prevent </a:t>
            </a:r>
            <a:r>
              <a:rPr lang="en-US" dirty="0" smtClean="0"/>
              <a:t>this ? </a:t>
            </a:r>
            <a:r>
              <a:rPr lang="en-US" dirty="0"/>
              <a:t>h</a:t>
            </a:r>
            <a:r>
              <a:rPr lang="en-US" dirty="0" smtClean="0"/>
              <a:t>ow </a:t>
            </a:r>
            <a:r>
              <a:rPr lang="en-US" dirty="0"/>
              <a:t>do you work to create regulations or international treaties to prevent the </a:t>
            </a:r>
            <a:r>
              <a:rPr lang="en-US" dirty="0" err="1"/>
              <a:t>weaponizing</a:t>
            </a:r>
            <a:r>
              <a:rPr lang="en-US" dirty="0"/>
              <a:t> of </a:t>
            </a:r>
            <a:r>
              <a:rPr lang="en-US" dirty="0" smtClean="0"/>
              <a:t>technology ?</a:t>
            </a:r>
            <a:endParaRPr lang="en-US"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26</a:t>
            </a:fld>
            <a:endParaRPr lang="fr-BE"/>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26764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142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  Zijn private initiatieven voldoende ?</a:t>
            </a:r>
            <a:endParaRPr lang="fr-BE" dirty="0"/>
          </a:p>
        </p:txBody>
      </p:sp>
      <p:sp>
        <p:nvSpPr>
          <p:cNvPr id="3" name="Content Placeholder 2"/>
          <p:cNvSpPr>
            <a:spLocks noGrp="1"/>
          </p:cNvSpPr>
          <p:nvPr>
            <p:ph idx="1"/>
          </p:nvPr>
        </p:nvSpPr>
        <p:spPr/>
        <p:txBody>
          <a:bodyPr>
            <a:normAutofit fontScale="92500" lnSpcReduction="10000"/>
          </a:bodyPr>
          <a:lstStyle/>
          <a:p>
            <a:r>
              <a:rPr lang="fr-BE" dirty="0" err="1" smtClean="0"/>
              <a:t>aantal</a:t>
            </a:r>
            <a:r>
              <a:rPr lang="fr-BE" dirty="0" smtClean="0"/>
              <a:t> internationale of supranationale </a:t>
            </a:r>
            <a:r>
              <a:rPr lang="fr-BE" dirty="0" err="1" smtClean="0"/>
              <a:t>organisaties</a:t>
            </a:r>
            <a:r>
              <a:rPr lang="fr-BE" dirty="0" smtClean="0"/>
              <a:t> en </a:t>
            </a:r>
            <a:r>
              <a:rPr lang="fr-BE" dirty="0" err="1" smtClean="0"/>
              <a:t>landen</a:t>
            </a:r>
            <a:r>
              <a:rPr lang="fr-BE" dirty="0" smtClean="0"/>
              <a:t> </a:t>
            </a:r>
            <a:r>
              <a:rPr lang="fr-BE" dirty="0" err="1" smtClean="0"/>
              <a:t>nemen</a:t>
            </a:r>
            <a:r>
              <a:rPr lang="fr-BE" dirty="0" smtClean="0"/>
              <a:t> </a:t>
            </a:r>
            <a:r>
              <a:rPr lang="fr-BE" dirty="0" err="1" smtClean="0"/>
              <a:t>initiatieven</a:t>
            </a:r>
            <a:endParaRPr lang="fr-BE" dirty="0" smtClean="0"/>
          </a:p>
          <a:p>
            <a:pPr lvl="1"/>
            <a:r>
              <a:rPr lang="fr-BE" dirty="0" smtClean="0"/>
              <a:t>EU </a:t>
            </a:r>
            <a:r>
              <a:rPr lang="fr-BE" dirty="0" err="1" smtClean="0"/>
              <a:t>adviesorganen</a:t>
            </a:r>
            <a:endParaRPr lang="fr-BE" dirty="0" smtClean="0"/>
          </a:p>
          <a:p>
            <a:pPr lvl="2"/>
            <a:r>
              <a:rPr lang="fr-BE" dirty="0" err="1" smtClean="0"/>
              <a:t>European</a:t>
            </a:r>
            <a:r>
              <a:rPr lang="fr-BE" dirty="0" smtClean="0"/>
              <a:t> Group on </a:t>
            </a:r>
            <a:r>
              <a:rPr lang="fr-BE" dirty="0" err="1" smtClean="0"/>
              <a:t>Ethics</a:t>
            </a:r>
            <a:r>
              <a:rPr lang="fr-BE" dirty="0" smtClean="0"/>
              <a:t> and Science: </a:t>
            </a:r>
            <a:r>
              <a:rPr lang="fr-BE" dirty="0" err="1" smtClean="0"/>
              <a:t>brede</a:t>
            </a:r>
            <a:r>
              <a:rPr lang="fr-BE" dirty="0" smtClean="0"/>
              <a:t> </a:t>
            </a:r>
            <a:r>
              <a:rPr lang="fr-BE" dirty="0" err="1" smtClean="0"/>
              <a:t>algemene</a:t>
            </a:r>
            <a:r>
              <a:rPr lang="fr-BE" dirty="0" smtClean="0"/>
              <a:t> scope </a:t>
            </a:r>
            <a:r>
              <a:rPr lang="fr-BE" dirty="0" err="1" smtClean="0"/>
              <a:t>waarvan</a:t>
            </a:r>
            <a:r>
              <a:rPr lang="fr-BE" dirty="0" smtClean="0"/>
              <a:t> ICT er maar </a:t>
            </a:r>
            <a:r>
              <a:rPr lang="fr-BE" dirty="0" err="1" smtClean="0"/>
              <a:t>één</a:t>
            </a:r>
            <a:r>
              <a:rPr lang="fr-BE" dirty="0" smtClean="0"/>
              <a:t> </a:t>
            </a:r>
            <a:r>
              <a:rPr lang="fr-BE" dirty="0" err="1" smtClean="0"/>
              <a:t>is</a:t>
            </a:r>
            <a:r>
              <a:rPr lang="fr-BE" dirty="0" smtClean="0"/>
              <a:t>, </a:t>
            </a:r>
            <a:r>
              <a:rPr lang="fr-BE" dirty="0" err="1" smtClean="0"/>
              <a:t>geen</a:t>
            </a:r>
            <a:r>
              <a:rPr lang="fr-BE" dirty="0" smtClean="0"/>
              <a:t> permanente </a:t>
            </a:r>
            <a:r>
              <a:rPr lang="fr-BE" dirty="0" err="1" smtClean="0"/>
              <a:t>aandacht</a:t>
            </a:r>
            <a:r>
              <a:rPr lang="fr-BE" dirty="0" smtClean="0"/>
              <a:t> </a:t>
            </a:r>
            <a:r>
              <a:rPr lang="fr-BE" dirty="0" err="1" smtClean="0"/>
              <a:t>voor</a:t>
            </a:r>
            <a:r>
              <a:rPr lang="fr-BE" dirty="0" smtClean="0"/>
              <a:t> </a:t>
            </a:r>
            <a:r>
              <a:rPr lang="fr-BE" dirty="0" smtClean="0"/>
              <a:t>ICT</a:t>
            </a:r>
            <a:endParaRPr lang="fr-BE" dirty="0" smtClean="0"/>
          </a:p>
          <a:p>
            <a:pPr marL="1371600" lvl="3" indent="0">
              <a:buNone/>
            </a:pPr>
            <a:r>
              <a:rPr lang="fr-BE" dirty="0" err="1" smtClean="0"/>
              <a:t>zie</a:t>
            </a:r>
            <a:r>
              <a:rPr lang="fr-BE" dirty="0" smtClean="0"/>
              <a:t> </a:t>
            </a:r>
            <a:r>
              <a:rPr lang="fr-BE" dirty="0" smtClean="0">
                <a:hlinkClick r:id="rId2"/>
              </a:rPr>
              <a:t>http</a:t>
            </a:r>
            <a:r>
              <a:rPr lang="fr-BE" dirty="0">
                <a:hlinkClick r:id="rId2"/>
              </a:rPr>
              <a:t>://</a:t>
            </a:r>
            <a:r>
              <a:rPr lang="fr-BE" dirty="0" smtClean="0">
                <a:hlinkClick r:id="rId2"/>
              </a:rPr>
              <a:t>ec.europa.eu/research/ege/index.cfm</a:t>
            </a:r>
            <a:endParaRPr lang="fr-BE" dirty="0" smtClean="0"/>
          </a:p>
          <a:p>
            <a:pPr lvl="2"/>
            <a:r>
              <a:rPr lang="nl-BE" dirty="0" smtClean="0"/>
              <a:t>European AI Alliance</a:t>
            </a:r>
          </a:p>
          <a:p>
            <a:pPr marL="1371600" lvl="3" indent="0">
              <a:buNone/>
            </a:pPr>
            <a:r>
              <a:rPr lang="nl-BE" dirty="0" smtClean="0"/>
              <a:t>zie </a:t>
            </a:r>
            <a:r>
              <a:rPr lang="nl-BE" dirty="0" smtClean="0">
                <a:hlinkClick r:id="rId3"/>
              </a:rPr>
              <a:t>https://ec.europa.eu/digital-single-market/en/european-ai-alliance</a:t>
            </a:r>
            <a:endParaRPr lang="nl-BE" dirty="0" smtClean="0"/>
          </a:p>
          <a:p>
            <a:pPr lvl="1"/>
            <a:r>
              <a:rPr lang="fr-BE" dirty="0" smtClean="0"/>
              <a:t>UK: Centre for data </a:t>
            </a:r>
            <a:r>
              <a:rPr lang="fr-BE" dirty="0" err="1" smtClean="0"/>
              <a:t>ethics</a:t>
            </a:r>
            <a:r>
              <a:rPr lang="fr-BE" dirty="0"/>
              <a:t> </a:t>
            </a:r>
            <a:r>
              <a:rPr lang="fr-BE" dirty="0" smtClean="0"/>
              <a:t>and innovation</a:t>
            </a:r>
          </a:p>
          <a:p>
            <a:pPr marL="914400" lvl="2" indent="0">
              <a:buNone/>
            </a:pPr>
            <a:r>
              <a:rPr lang="fr-BE" dirty="0" err="1" smtClean="0"/>
              <a:t>zie</a:t>
            </a:r>
            <a:r>
              <a:rPr lang="fr-BE" dirty="0" smtClean="0"/>
              <a:t> </a:t>
            </a:r>
            <a:r>
              <a:rPr lang="fr-BE" dirty="0">
                <a:hlinkClick r:id="rId4"/>
              </a:rPr>
              <a:t>https://</a:t>
            </a:r>
            <a:r>
              <a:rPr lang="fr-BE" dirty="0" smtClean="0">
                <a:hlinkClick r:id="rId4"/>
              </a:rPr>
              <a:t>www.gov.uk/government/consultations/consultation-on-the-centre-for-data-ethics-and-innovation</a:t>
            </a:r>
            <a:r>
              <a:rPr lang="fr-BE" dirty="0" smtClean="0"/>
              <a:t> </a:t>
            </a:r>
          </a:p>
          <a:p>
            <a:endParaRPr lang="fr-BE" dirty="0" smtClean="0"/>
          </a:p>
          <a:p>
            <a:r>
              <a:rPr lang="fr-BE" dirty="0" err="1" smtClean="0"/>
              <a:t>soortgelijk</a:t>
            </a:r>
            <a:r>
              <a:rPr lang="fr-BE" dirty="0" smtClean="0"/>
              <a:t> </a:t>
            </a:r>
            <a:r>
              <a:rPr lang="fr-BE" dirty="0" err="1" smtClean="0"/>
              <a:t>initiatief</a:t>
            </a:r>
            <a:r>
              <a:rPr lang="fr-BE" dirty="0" smtClean="0"/>
              <a:t> te </a:t>
            </a:r>
            <a:r>
              <a:rPr lang="fr-BE" dirty="0" err="1" smtClean="0"/>
              <a:t>overwegen</a:t>
            </a:r>
            <a:r>
              <a:rPr lang="fr-BE" dirty="0" smtClean="0"/>
              <a:t> ? of impact </a:t>
            </a:r>
            <a:r>
              <a:rPr lang="fr-BE" dirty="0" err="1" smtClean="0"/>
              <a:t>verwerven</a:t>
            </a:r>
            <a:r>
              <a:rPr lang="fr-BE" dirty="0" smtClean="0"/>
              <a:t> in EU </a:t>
            </a:r>
            <a:r>
              <a:rPr lang="fr-BE" dirty="0" err="1" smtClean="0"/>
              <a:t>adviesorganen</a:t>
            </a:r>
            <a:r>
              <a:rPr lang="fr-BE" dirty="0" smtClean="0"/>
              <a:t> ?</a:t>
            </a:r>
          </a:p>
          <a:p>
            <a:endParaRPr lang="fr-BE" dirty="0" smtClean="0"/>
          </a:p>
          <a:p>
            <a:endParaRPr lang="fr-BE"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27</a:t>
            </a:fld>
            <a:endParaRPr lang="fr-BE"/>
          </a:p>
        </p:txBody>
      </p:sp>
    </p:spTree>
    <p:extLst>
      <p:ext uri="{BB962C8B-B14F-4D97-AF65-F5344CB8AC3E}">
        <p14:creationId xmlns:p14="http://schemas.microsoft.com/office/powerpoint/2010/main" val="715144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Is ‘slim’ reguleerbaar ?</a:t>
            </a:r>
            <a:endParaRPr lang="en-US" dirty="0"/>
          </a:p>
        </p:txBody>
      </p:sp>
      <p:sp>
        <p:nvSpPr>
          <p:cNvPr id="14" name="Content Placeholder 13"/>
          <p:cNvSpPr>
            <a:spLocks noGrp="1"/>
          </p:cNvSpPr>
          <p:nvPr>
            <p:ph idx="1"/>
          </p:nvPr>
        </p:nvSpPr>
        <p:spPr/>
        <p:txBody>
          <a:bodyPr/>
          <a:lstStyle/>
          <a:p>
            <a:endParaRPr lang="fr-BE"/>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28</a:t>
            </a:fld>
            <a:endParaRPr lang="fr-BE"/>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6555"/>
            <a:ext cx="9144000" cy="5484813"/>
          </a:xfrm>
          <a:prstGeom prst="rect">
            <a:avLst/>
          </a:prstGeom>
        </p:spPr>
      </p:pic>
    </p:spTree>
    <p:extLst>
      <p:ext uri="{BB962C8B-B14F-4D97-AF65-F5344CB8AC3E}">
        <p14:creationId xmlns:p14="http://schemas.microsoft.com/office/powerpoint/2010/main" val="38272981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Is ‘slim’ reguleerbaar ?</a:t>
            </a:r>
            <a:endParaRPr lang="fr-B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691680" y="1052736"/>
            <a:ext cx="5899356" cy="5255989"/>
          </a:xfrm>
        </p:spPr>
      </p:pic>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29</a:t>
            </a:fld>
            <a:endParaRPr lang="fr-BE"/>
          </a:p>
        </p:txBody>
      </p:sp>
      <p:sp>
        <p:nvSpPr>
          <p:cNvPr id="7" name="TextBox 6"/>
          <p:cNvSpPr txBox="1"/>
          <p:nvPr/>
        </p:nvSpPr>
        <p:spPr>
          <a:xfrm>
            <a:off x="1494474" y="6323077"/>
            <a:ext cx="6696744" cy="461665"/>
          </a:xfrm>
          <a:prstGeom prst="rect">
            <a:avLst/>
          </a:prstGeom>
          <a:noFill/>
        </p:spPr>
        <p:txBody>
          <a:bodyPr wrap="square" rtlCol="0">
            <a:spAutoFit/>
          </a:bodyPr>
          <a:lstStyle/>
          <a:p>
            <a:r>
              <a:rPr lang="fr-BE" sz="1200" dirty="0" smtClean="0"/>
              <a:t>Matthew Scherer  - </a:t>
            </a:r>
            <a:r>
              <a:rPr lang="en-US" sz="1200" b="1" dirty="0"/>
              <a:t>REGULATING ARTIFICIAL INTELLIGENCE SYSTEMS: RISKS</a:t>
            </a:r>
            <a:r>
              <a:rPr lang="en-US" sz="1200" b="1" dirty="0" smtClean="0"/>
              <a:t>, </a:t>
            </a:r>
            <a:r>
              <a:rPr lang="fr-BE" sz="1200" b="1" dirty="0" smtClean="0"/>
              <a:t>CHALLENGES</a:t>
            </a:r>
            <a:r>
              <a:rPr lang="fr-BE" sz="1200" b="1" dirty="0"/>
              <a:t>, COMPETENCIES, AND </a:t>
            </a:r>
            <a:r>
              <a:rPr lang="fr-BE" sz="1200" b="1" dirty="0" smtClean="0"/>
              <a:t>STRATEGIES -</a:t>
            </a:r>
            <a:r>
              <a:rPr lang="en-US" sz="1200" i="1" dirty="0"/>
              <a:t>Harvard Journal of Law &amp; Technology</a:t>
            </a:r>
            <a:endParaRPr lang="fr-BE" sz="1200" dirty="0"/>
          </a:p>
        </p:txBody>
      </p:sp>
    </p:spTree>
    <p:extLst>
      <p:ext uri="{BB962C8B-B14F-4D97-AF65-F5344CB8AC3E}">
        <p14:creationId xmlns:p14="http://schemas.microsoft.com/office/powerpoint/2010/main" val="4140301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Digitale ‘</a:t>
            </a:r>
            <a:r>
              <a:rPr lang="fr-BE" dirty="0" err="1" smtClean="0"/>
              <a:t>slimme</a:t>
            </a:r>
            <a:r>
              <a:rPr lang="fr-BE" dirty="0" smtClean="0"/>
              <a:t> </a:t>
            </a:r>
            <a:r>
              <a:rPr lang="fr-BE" dirty="0" err="1" smtClean="0"/>
              <a:t>samenleving</a:t>
            </a:r>
            <a:r>
              <a:rPr lang="fr-BE" dirty="0" smtClean="0"/>
              <a:t>’</a:t>
            </a:r>
            <a:endParaRPr lang="fr-BE" dirty="0"/>
          </a:p>
        </p:txBody>
      </p:sp>
      <p:sp>
        <p:nvSpPr>
          <p:cNvPr id="3" name="Content Placeholder 2"/>
          <p:cNvSpPr>
            <a:spLocks noGrp="1"/>
          </p:cNvSpPr>
          <p:nvPr>
            <p:ph idx="1"/>
          </p:nvPr>
        </p:nvSpPr>
        <p:spPr/>
        <p:txBody>
          <a:bodyPr/>
          <a:lstStyle/>
          <a:p>
            <a:r>
              <a:rPr lang="fr-BE" smtClean="0"/>
              <a:t>uitingen</a:t>
            </a:r>
          </a:p>
          <a:p>
            <a:pPr lvl="1"/>
            <a:r>
              <a:rPr lang="fr-BE" smtClean="0"/>
              <a:t>robots</a:t>
            </a:r>
          </a:p>
          <a:p>
            <a:pPr lvl="1"/>
            <a:r>
              <a:rPr lang="fr-BE" smtClean="0"/>
              <a:t>wearables</a:t>
            </a:r>
          </a:p>
          <a:p>
            <a:pPr lvl="1"/>
            <a:r>
              <a:rPr lang="fr-BE" smtClean="0"/>
              <a:t>internet of things (IoT)</a:t>
            </a:r>
          </a:p>
          <a:p>
            <a:pPr lvl="1"/>
            <a:r>
              <a:rPr lang="fr-BE" smtClean="0"/>
              <a:t>virtual &amp; augmented reality</a:t>
            </a:r>
          </a:p>
          <a:p>
            <a:pPr lvl="1"/>
            <a:r>
              <a:rPr lang="fr-BE" smtClean="0"/>
              <a:t>big data</a:t>
            </a:r>
          </a:p>
          <a:p>
            <a:pPr lvl="1"/>
            <a:r>
              <a:rPr lang="fr-BE" smtClean="0"/>
              <a:t>artificial intelligence (AI)</a:t>
            </a:r>
          </a:p>
          <a:p>
            <a:pPr lvl="1"/>
            <a:r>
              <a:rPr lang="fr-BE" smtClean="0"/>
              <a:t>…</a:t>
            </a:r>
          </a:p>
          <a:p>
            <a:r>
              <a:rPr lang="fr-BE" smtClean="0"/>
              <a:t>componenten</a:t>
            </a:r>
          </a:p>
          <a:p>
            <a:pPr lvl="1"/>
            <a:r>
              <a:rPr lang="fr-BE" smtClean="0"/>
              <a:t>infrastructuur en devices</a:t>
            </a:r>
          </a:p>
          <a:p>
            <a:pPr lvl="1"/>
            <a:r>
              <a:rPr lang="fr-BE" smtClean="0"/>
              <a:t>gegevens</a:t>
            </a:r>
          </a:p>
          <a:p>
            <a:pPr lvl="1"/>
            <a:r>
              <a:rPr lang="fr-BE" smtClean="0"/>
              <a:t>processen</a:t>
            </a:r>
          </a:p>
          <a:p>
            <a:pPr lvl="1"/>
            <a:r>
              <a:rPr lang="fr-BE" smtClean="0"/>
              <a:t>netwerken</a:t>
            </a:r>
            <a:endParaRPr lang="fr-BE" dirty="0" smtClean="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3</a:t>
            </a:fld>
            <a:endParaRPr lang="fr-BE"/>
          </a:p>
        </p:txBody>
      </p:sp>
    </p:spTree>
    <p:extLst>
      <p:ext uri="{BB962C8B-B14F-4D97-AF65-F5344CB8AC3E}">
        <p14:creationId xmlns:p14="http://schemas.microsoft.com/office/powerpoint/2010/main" val="2094837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I</a:t>
            </a:r>
            <a:r>
              <a:rPr lang="fr-BE" dirty="0" smtClean="0"/>
              <a:t>s ‘slim’ </a:t>
            </a:r>
            <a:r>
              <a:rPr lang="fr-BE" dirty="0" err="1" smtClean="0"/>
              <a:t>reguleerbaar</a:t>
            </a:r>
            <a:r>
              <a:rPr lang="fr-BE" dirty="0" smtClean="0"/>
              <a:t> ?</a:t>
            </a:r>
            <a:endParaRPr lang="fr-BE" dirty="0"/>
          </a:p>
        </p:txBody>
      </p:sp>
      <p:sp>
        <p:nvSpPr>
          <p:cNvPr id="3" name="Content Placeholder 2"/>
          <p:cNvSpPr>
            <a:spLocks noGrp="1"/>
          </p:cNvSpPr>
          <p:nvPr>
            <p:ph idx="1"/>
          </p:nvPr>
        </p:nvSpPr>
        <p:spPr/>
        <p:txBody>
          <a:bodyPr>
            <a:normAutofit/>
          </a:bodyPr>
          <a:lstStyle/>
          <a:p>
            <a:r>
              <a:rPr lang="nl-BE" dirty="0" smtClean="0"/>
              <a:t>moeilijkheid om AI te definiëren</a:t>
            </a:r>
          </a:p>
          <a:p>
            <a:endParaRPr lang="nl-BE" dirty="0" smtClean="0"/>
          </a:p>
          <a:p>
            <a:r>
              <a:rPr lang="nl-BE" dirty="0" smtClean="0"/>
              <a:t>AI is vaak autonoom en werkt op creatieve wijze (bv. </a:t>
            </a:r>
            <a:r>
              <a:rPr lang="nl-BE" dirty="0" err="1" smtClean="0"/>
              <a:t>reinforcement</a:t>
            </a:r>
            <a:r>
              <a:rPr lang="nl-BE" dirty="0" smtClean="0"/>
              <a:t> </a:t>
            </a:r>
            <a:r>
              <a:rPr lang="nl-BE" dirty="0" err="1" smtClean="0"/>
              <a:t>learning</a:t>
            </a:r>
            <a:r>
              <a:rPr lang="nl-BE" dirty="0" smtClean="0"/>
              <a:t>) =&gt; mogelijke negatieve gevolgen zijn moeilijk tot niet voorzienbaar</a:t>
            </a:r>
          </a:p>
          <a:p>
            <a:endParaRPr lang="nl-BE" dirty="0" smtClean="0"/>
          </a:p>
          <a:p>
            <a:r>
              <a:rPr lang="nl-BE" dirty="0" smtClean="0"/>
              <a:t>kan AI in bepaalde omstandigheden zo gaan werken dat er geen controle meer op bestaat of kan bestaan ?</a:t>
            </a:r>
          </a:p>
          <a:p>
            <a:endParaRPr lang="nl-BE" dirty="0" smtClean="0"/>
          </a:p>
          <a:p>
            <a:r>
              <a:rPr lang="nl-BE" dirty="0" smtClean="0"/>
              <a:t>AI-initiatieven kunnen quasi onopgemerkt starten, kunnen verspreid zijn over meerdere staten, of zijn gebeurlijk onmogelijk in hun werking te doorgronden</a:t>
            </a:r>
            <a:endParaRPr lang="nl-BE"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30</a:t>
            </a:fld>
            <a:endParaRPr lang="fr-BE"/>
          </a:p>
        </p:txBody>
      </p:sp>
    </p:spTree>
    <p:extLst>
      <p:ext uri="{BB962C8B-B14F-4D97-AF65-F5344CB8AC3E}">
        <p14:creationId xmlns:p14="http://schemas.microsoft.com/office/powerpoint/2010/main" val="1447572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Basisprincipes van eventuele regulering</a:t>
            </a:r>
            <a:endParaRPr lang="nl-BE" dirty="0"/>
          </a:p>
        </p:txBody>
      </p:sp>
      <p:sp>
        <p:nvSpPr>
          <p:cNvPr id="3" name="Tijdelijke aanduiding voor inhoud 2"/>
          <p:cNvSpPr>
            <a:spLocks noGrp="1"/>
          </p:cNvSpPr>
          <p:nvPr>
            <p:ph idx="1"/>
          </p:nvPr>
        </p:nvSpPr>
        <p:spPr/>
        <p:txBody>
          <a:bodyPr/>
          <a:lstStyle/>
          <a:p>
            <a:endParaRPr lang="nl-BE" dirty="0" smtClean="0"/>
          </a:p>
          <a:p>
            <a:r>
              <a:rPr lang="nl-BE" dirty="0" smtClean="0"/>
              <a:t>opportuniteiten benutten, risico’s vermijden</a:t>
            </a:r>
          </a:p>
          <a:p>
            <a:endParaRPr lang="nl-BE" dirty="0" smtClean="0"/>
          </a:p>
          <a:p>
            <a:r>
              <a:rPr lang="nl-BE" dirty="0" smtClean="0"/>
              <a:t>internationale regeling en handhaving</a:t>
            </a:r>
          </a:p>
          <a:p>
            <a:endParaRPr lang="nl-BE" dirty="0" smtClean="0"/>
          </a:p>
          <a:p>
            <a:r>
              <a:rPr lang="nl-BE" dirty="0" smtClean="0"/>
              <a:t>duurzame, </a:t>
            </a:r>
            <a:r>
              <a:rPr lang="nl-BE" dirty="0" err="1" smtClean="0"/>
              <a:t>technologieneutrale</a:t>
            </a:r>
            <a:r>
              <a:rPr lang="nl-BE" dirty="0" smtClean="0"/>
              <a:t> regeling</a:t>
            </a:r>
          </a:p>
          <a:p>
            <a:endParaRPr lang="nl-BE" dirty="0" smtClean="0"/>
          </a:p>
          <a:p>
            <a:r>
              <a:rPr lang="nl-BE" dirty="0" smtClean="0"/>
              <a:t>eerder organisatorische systeembenadering dan snel verouderende inhoudelijke principes (‘</a:t>
            </a:r>
            <a:r>
              <a:rPr lang="nl-BE" dirty="0" err="1" smtClean="0"/>
              <a:t>moral</a:t>
            </a:r>
            <a:r>
              <a:rPr lang="nl-BE" dirty="0" smtClean="0"/>
              <a:t> machines’)</a:t>
            </a:r>
          </a:p>
          <a:p>
            <a:endParaRPr lang="nl-BE" dirty="0" smtClean="0"/>
          </a:p>
          <a:p>
            <a:r>
              <a:rPr lang="nl-BE" dirty="0" smtClean="0"/>
              <a:t>nadruk op </a:t>
            </a:r>
            <a:r>
              <a:rPr lang="nl-BE" dirty="0" err="1" smtClean="0"/>
              <a:t>by</a:t>
            </a:r>
            <a:r>
              <a:rPr lang="nl-BE" dirty="0" smtClean="0"/>
              <a:t> design aanpak</a:t>
            </a:r>
          </a:p>
          <a:p>
            <a:endParaRPr lang="nl-BE" dirty="0" smtClean="0"/>
          </a:p>
          <a:p>
            <a:endParaRPr lang="nl-BE" dirty="0"/>
          </a:p>
        </p:txBody>
      </p:sp>
      <p:sp>
        <p:nvSpPr>
          <p:cNvPr id="4" name="Tijdelijke aanduiding voor datum 3"/>
          <p:cNvSpPr>
            <a:spLocks noGrp="1"/>
          </p:cNvSpPr>
          <p:nvPr>
            <p:ph type="dt" sz="half" idx="10"/>
          </p:nvPr>
        </p:nvSpPr>
        <p:spPr/>
        <p:txBody>
          <a:bodyPr/>
          <a:lstStyle/>
          <a:p>
            <a:r>
              <a:rPr lang="en-US" smtClean="0"/>
              <a:t>22/10/2018</a:t>
            </a:r>
            <a:endParaRPr lang="fr-BE" dirty="0"/>
          </a:p>
        </p:txBody>
      </p:sp>
      <p:sp>
        <p:nvSpPr>
          <p:cNvPr id="5" name="Tijdelijke aanduiding voor dianummer 4"/>
          <p:cNvSpPr>
            <a:spLocks noGrp="1"/>
          </p:cNvSpPr>
          <p:nvPr>
            <p:ph type="sldNum" sz="quarter" idx="12"/>
          </p:nvPr>
        </p:nvSpPr>
        <p:spPr/>
        <p:txBody>
          <a:bodyPr/>
          <a:lstStyle/>
          <a:p>
            <a:fld id="{ECE55EFB-40DE-4792-8264-069A14111481}" type="slidenum">
              <a:rPr lang="fr-BE" smtClean="0"/>
              <a:pPr/>
              <a:t>31</a:t>
            </a:fld>
            <a:endParaRPr lang="fr-BE"/>
          </a:p>
        </p:txBody>
      </p:sp>
    </p:spTree>
    <p:extLst>
      <p:ext uri="{BB962C8B-B14F-4D97-AF65-F5344CB8AC3E}">
        <p14:creationId xmlns:p14="http://schemas.microsoft.com/office/powerpoint/2010/main" val="3226913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3200" dirty="0" err="1" smtClean="0"/>
              <a:t>Doorgedreven</a:t>
            </a:r>
            <a:r>
              <a:rPr lang="fr-BE" sz="3200" dirty="0" smtClean="0"/>
              <a:t> </a:t>
            </a:r>
            <a:r>
              <a:rPr lang="fr-BE" sz="3200" dirty="0" err="1" smtClean="0"/>
              <a:t>gebruik</a:t>
            </a:r>
            <a:r>
              <a:rPr lang="fr-BE" sz="3200" dirty="0" smtClean="0"/>
              <a:t> </a:t>
            </a:r>
            <a:r>
              <a:rPr lang="fr-BE" sz="3200" dirty="0" err="1" smtClean="0"/>
              <a:t>vergt</a:t>
            </a:r>
            <a:r>
              <a:rPr lang="fr-BE" sz="3200" dirty="0" smtClean="0"/>
              <a:t> </a:t>
            </a:r>
            <a:r>
              <a:rPr lang="fr-BE" sz="3200" dirty="0" err="1" smtClean="0"/>
              <a:t>doorgedreven</a:t>
            </a:r>
            <a:r>
              <a:rPr lang="fr-BE" sz="3200" dirty="0" smtClean="0"/>
              <a:t> </a:t>
            </a:r>
            <a:r>
              <a:rPr lang="fr-BE" sz="3200" dirty="0" err="1" smtClean="0"/>
              <a:t>beschermingsmaatregelen</a:t>
            </a:r>
            <a:endParaRPr lang="fr-BE" sz="3200"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t>32</a:t>
            </a:fld>
            <a:endParaRPr lang="fr-BE"/>
          </a:p>
        </p:txBody>
      </p:sp>
      <p:grpSp>
        <p:nvGrpSpPr>
          <p:cNvPr id="8" name="Group 7"/>
          <p:cNvGrpSpPr/>
          <p:nvPr/>
        </p:nvGrpSpPr>
        <p:grpSpPr>
          <a:xfrm>
            <a:off x="2410120" y="1685728"/>
            <a:ext cx="6304888" cy="4167070"/>
            <a:chOff x="1475656" y="1916832"/>
            <a:chExt cx="6304888" cy="4167070"/>
          </a:xfrm>
        </p:grpSpPr>
        <p:sp>
          <p:nvSpPr>
            <p:cNvPr id="6" name="Down Arrow 5"/>
            <p:cNvSpPr/>
            <p:nvPr/>
          </p:nvSpPr>
          <p:spPr>
            <a:xfrm flipV="1">
              <a:off x="1475656" y="1916832"/>
              <a:ext cx="144016" cy="410445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BE"/>
            </a:p>
          </p:txBody>
        </p:sp>
        <p:sp>
          <p:nvSpPr>
            <p:cNvPr id="7" name="Down Arrow 6"/>
            <p:cNvSpPr/>
            <p:nvPr/>
          </p:nvSpPr>
          <p:spPr>
            <a:xfrm rot="5400000" flipV="1">
              <a:off x="4576188" y="2879546"/>
              <a:ext cx="144016" cy="626469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BE"/>
            </a:p>
          </p:txBody>
        </p:sp>
      </p:grpSp>
      <p:sp>
        <p:nvSpPr>
          <p:cNvPr id="12" name="Rectangle 11"/>
          <p:cNvSpPr/>
          <p:nvPr/>
        </p:nvSpPr>
        <p:spPr>
          <a:xfrm>
            <a:off x="2482128" y="5852799"/>
            <a:ext cx="6194328" cy="384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TextBox 12"/>
          <p:cNvSpPr txBox="1"/>
          <p:nvPr/>
        </p:nvSpPr>
        <p:spPr>
          <a:xfrm>
            <a:off x="2554136" y="5873976"/>
            <a:ext cx="6351226" cy="369332"/>
          </a:xfrm>
          <a:prstGeom prst="rect">
            <a:avLst/>
          </a:prstGeom>
          <a:noFill/>
        </p:spPr>
        <p:txBody>
          <a:bodyPr wrap="none" rtlCol="0">
            <a:spAutoFit/>
          </a:bodyPr>
          <a:lstStyle/>
          <a:p>
            <a:r>
              <a:rPr lang="fr-BE" dirty="0" err="1" smtClean="0"/>
              <a:t>Weinig</a:t>
            </a:r>
            <a:r>
              <a:rPr lang="fr-BE" dirty="0" smtClean="0"/>
              <a:t> </a:t>
            </a:r>
            <a:r>
              <a:rPr lang="fr-BE" dirty="0" err="1" smtClean="0"/>
              <a:t>gevoelig</a:t>
            </a:r>
            <a:r>
              <a:rPr lang="fr-BE" dirty="0" smtClean="0"/>
              <a:t> - </a:t>
            </a:r>
            <a:r>
              <a:rPr lang="fr-BE" dirty="0" err="1" smtClean="0"/>
              <a:t>beperkt</a:t>
            </a:r>
            <a:r>
              <a:rPr lang="fr-BE" dirty="0" smtClean="0"/>
              <a:t>                         </a:t>
            </a:r>
            <a:r>
              <a:rPr lang="fr-BE" dirty="0" err="1"/>
              <a:t>U</a:t>
            </a:r>
            <a:r>
              <a:rPr lang="fr-BE" dirty="0" err="1" smtClean="0"/>
              <a:t>iterst</a:t>
            </a:r>
            <a:r>
              <a:rPr lang="fr-BE" dirty="0" smtClean="0"/>
              <a:t> </a:t>
            </a:r>
            <a:r>
              <a:rPr lang="fr-BE" dirty="0" err="1" smtClean="0"/>
              <a:t>gevoelig</a:t>
            </a:r>
            <a:r>
              <a:rPr lang="fr-BE" dirty="0" smtClean="0"/>
              <a:t> - </a:t>
            </a:r>
            <a:r>
              <a:rPr lang="fr-BE" dirty="0" err="1" smtClean="0"/>
              <a:t>massaal</a:t>
            </a:r>
            <a:endParaRPr lang="fr-BE" dirty="0"/>
          </a:p>
        </p:txBody>
      </p:sp>
      <p:sp>
        <p:nvSpPr>
          <p:cNvPr id="14" name="TextBox 13"/>
          <p:cNvSpPr txBox="1"/>
          <p:nvPr/>
        </p:nvSpPr>
        <p:spPr>
          <a:xfrm>
            <a:off x="827584" y="1916832"/>
            <a:ext cx="1582536" cy="4247317"/>
          </a:xfrm>
          <a:prstGeom prst="rect">
            <a:avLst/>
          </a:prstGeom>
          <a:noFill/>
        </p:spPr>
        <p:txBody>
          <a:bodyPr wrap="square" rtlCol="0">
            <a:spAutoFit/>
          </a:bodyPr>
          <a:lstStyle/>
          <a:p>
            <a:r>
              <a:rPr lang="fr-BE" dirty="0" err="1" smtClean="0"/>
              <a:t>Doorgedreven</a:t>
            </a:r>
            <a:endParaRPr lang="fr-BE" dirty="0" smtClean="0"/>
          </a:p>
          <a:p>
            <a:r>
              <a:rPr lang="fr-BE" dirty="0" err="1" smtClean="0"/>
              <a:t>Bescherming</a:t>
            </a:r>
            <a:endParaRPr lang="fr-BE" dirty="0" smtClean="0"/>
          </a:p>
          <a:p>
            <a:endParaRPr lang="fr-BE" dirty="0"/>
          </a:p>
          <a:p>
            <a:endParaRPr lang="fr-BE" dirty="0" smtClean="0"/>
          </a:p>
          <a:p>
            <a:endParaRPr lang="fr-BE" dirty="0"/>
          </a:p>
          <a:p>
            <a:endParaRPr lang="fr-BE" dirty="0" smtClean="0"/>
          </a:p>
          <a:p>
            <a:r>
              <a:rPr lang="fr-BE" dirty="0" smtClean="0"/>
              <a:t>Standaard</a:t>
            </a:r>
          </a:p>
          <a:p>
            <a:r>
              <a:rPr lang="fr-BE" dirty="0" err="1" smtClean="0"/>
              <a:t>Bescherming</a:t>
            </a:r>
            <a:endParaRPr lang="fr-BE" dirty="0" smtClean="0"/>
          </a:p>
          <a:p>
            <a:endParaRPr lang="fr-BE" dirty="0"/>
          </a:p>
          <a:p>
            <a:endParaRPr lang="fr-BE" dirty="0" smtClean="0"/>
          </a:p>
          <a:p>
            <a:endParaRPr lang="fr-BE" dirty="0"/>
          </a:p>
          <a:p>
            <a:endParaRPr lang="fr-BE" dirty="0" smtClean="0"/>
          </a:p>
          <a:p>
            <a:r>
              <a:rPr lang="fr-BE" dirty="0" err="1" smtClean="0"/>
              <a:t>Matige</a:t>
            </a:r>
            <a:endParaRPr lang="fr-BE" dirty="0" smtClean="0"/>
          </a:p>
          <a:p>
            <a:r>
              <a:rPr lang="fr-BE" dirty="0" err="1" smtClean="0"/>
              <a:t>Bescherming</a:t>
            </a:r>
            <a:endParaRPr lang="fr-BE" dirty="0" smtClean="0"/>
          </a:p>
          <a:p>
            <a:endParaRPr lang="fr-BE" dirty="0"/>
          </a:p>
        </p:txBody>
      </p:sp>
      <p:sp>
        <p:nvSpPr>
          <p:cNvPr id="17" name="Rectangle 16"/>
          <p:cNvSpPr/>
          <p:nvPr/>
        </p:nvSpPr>
        <p:spPr>
          <a:xfrm>
            <a:off x="3275856" y="1556792"/>
            <a:ext cx="4104456"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8" name="TextBox 17"/>
          <p:cNvSpPr txBox="1"/>
          <p:nvPr/>
        </p:nvSpPr>
        <p:spPr>
          <a:xfrm>
            <a:off x="4151304" y="1664551"/>
            <a:ext cx="4381136" cy="1200329"/>
          </a:xfrm>
          <a:prstGeom prst="rect">
            <a:avLst/>
          </a:prstGeom>
          <a:noFill/>
        </p:spPr>
        <p:txBody>
          <a:bodyPr wrap="none" rtlCol="0">
            <a:spAutoFit/>
          </a:bodyPr>
          <a:lstStyle/>
          <a:p>
            <a:r>
              <a:rPr lang="fr-BE" sz="1200" dirty="0" err="1" smtClean="0"/>
              <a:t>Tussenkomst</a:t>
            </a:r>
            <a:r>
              <a:rPr lang="fr-BE" sz="1200" dirty="0" smtClean="0"/>
              <a:t> </a:t>
            </a:r>
            <a:r>
              <a:rPr lang="fr-BE" sz="1200" dirty="0" err="1"/>
              <a:t>o</a:t>
            </a:r>
            <a:r>
              <a:rPr lang="fr-BE" sz="1200" dirty="0" err="1" smtClean="0"/>
              <a:t>nafhankelijke</a:t>
            </a:r>
            <a:r>
              <a:rPr lang="fr-BE" sz="1200" dirty="0" smtClean="0"/>
              <a:t> </a:t>
            </a:r>
            <a:r>
              <a:rPr lang="fr-BE" sz="1200" dirty="0" err="1" smtClean="0"/>
              <a:t>Trusted</a:t>
            </a:r>
            <a:r>
              <a:rPr lang="fr-BE" sz="1200" dirty="0" smtClean="0"/>
              <a:t> </a:t>
            </a:r>
            <a:r>
              <a:rPr lang="fr-BE" sz="1200" dirty="0" err="1" smtClean="0"/>
              <a:t>Third</a:t>
            </a:r>
            <a:r>
              <a:rPr lang="fr-BE" sz="1200" dirty="0" smtClean="0"/>
              <a:t> Party (TTP)</a:t>
            </a:r>
          </a:p>
          <a:p>
            <a:r>
              <a:rPr lang="fr-BE" sz="1200" dirty="0" err="1"/>
              <a:t>Geïsoleerd</a:t>
            </a:r>
            <a:r>
              <a:rPr lang="fr-BE" sz="1200" dirty="0"/>
              <a:t> </a:t>
            </a:r>
            <a:r>
              <a:rPr lang="fr-BE" sz="1200" dirty="0" err="1"/>
              <a:t>netwerk</a:t>
            </a:r>
            <a:r>
              <a:rPr lang="fr-BE" sz="1200" dirty="0"/>
              <a:t> </a:t>
            </a:r>
            <a:br>
              <a:rPr lang="fr-BE" sz="1200" dirty="0"/>
            </a:br>
            <a:r>
              <a:rPr lang="fr-BE" sz="1200" dirty="0" err="1" smtClean="0"/>
              <a:t>Opdrachtgevers</a:t>
            </a:r>
            <a:r>
              <a:rPr lang="fr-BE" sz="1200" dirty="0" smtClean="0"/>
              <a:t> </a:t>
            </a:r>
            <a:r>
              <a:rPr lang="fr-BE" sz="1200" dirty="0" err="1" smtClean="0"/>
              <a:t>enkel</a:t>
            </a:r>
            <a:r>
              <a:rPr lang="fr-BE" sz="1200" dirty="0" smtClean="0"/>
              <a:t> </a:t>
            </a:r>
            <a:r>
              <a:rPr lang="fr-BE" sz="1200" dirty="0" err="1" smtClean="0"/>
              <a:t>toegang</a:t>
            </a:r>
            <a:r>
              <a:rPr lang="fr-BE" sz="1200" dirty="0" smtClean="0"/>
              <a:t> </a:t>
            </a:r>
            <a:r>
              <a:rPr lang="fr-BE" sz="1200" dirty="0" err="1" smtClean="0"/>
              <a:t>tot</a:t>
            </a:r>
            <a:r>
              <a:rPr lang="fr-BE" sz="1200" dirty="0" smtClean="0"/>
              <a:t> </a:t>
            </a:r>
            <a:r>
              <a:rPr lang="fr-BE" sz="1200" dirty="0" err="1" smtClean="0"/>
              <a:t>inzichten</a:t>
            </a:r>
            <a:r>
              <a:rPr lang="fr-BE" sz="1200" dirty="0" smtClean="0"/>
              <a:t>, niet </a:t>
            </a:r>
            <a:r>
              <a:rPr lang="fr-BE" sz="1200" dirty="0" err="1" smtClean="0"/>
              <a:t>tot</a:t>
            </a:r>
            <a:r>
              <a:rPr lang="fr-BE" sz="1200" dirty="0" smtClean="0"/>
              <a:t> data</a:t>
            </a:r>
          </a:p>
          <a:p>
            <a:r>
              <a:rPr lang="fr-BE" sz="1200" dirty="0" err="1" smtClean="0"/>
              <a:t>Resultaten</a:t>
            </a:r>
            <a:r>
              <a:rPr lang="fr-BE" sz="1200" dirty="0" smtClean="0"/>
              <a:t> </a:t>
            </a:r>
            <a:r>
              <a:rPr lang="fr-BE" sz="1200" dirty="0" err="1" smtClean="0"/>
              <a:t>tijdelijk</a:t>
            </a:r>
            <a:r>
              <a:rPr lang="fr-BE" sz="1200" dirty="0" smtClean="0"/>
              <a:t> in quarantaine </a:t>
            </a:r>
            <a:r>
              <a:rPr lang="fr-BE" sz="1200" dirty="0" err="1" smtClean="0"/>
              <a:t>tot</a:t>
            </a:r>
            <a:r>
              <a:rPr lang="fr-BE" sz="1200" dirty="0"/>
              <a:t> </a:t>
            </a:r>
            <a:r>
              <a:rPr lang="fr-BE" sz="1200" dirty="0" err="1" smtClean="0"/>
              <a:t>validatie</a:t>
            </a:r>
            <a:r>
              <a:rPr lang="fr-BE" sz="1200" dirty="0" smtClean="0"/>
              <a:t> op </a:t>
            </a:r>
            <a:r>
              <a:rPr lang="fr-BE" sz="1200" dirty="0" err="1" smtClean="0"/>
              <a:t>afwezigheid</a:t>
            </a:r>
            <a:r>
              <a:rPr lang="fr-BE" sz="1200" dirty="0" smtClean="0"/>
              <a:t> </a:t>
            </a:r>
            <a:r>
              <a:rPr lang="fr-BE" sz="1200" dirty="0" err="1" smtClean="0"/>
              <a:t>bias</a:t>
            </a:r>
            <a:endParaRPr lang="fr-BE" sz="1200" dirty="0" smtClean="0"/>
          </a:p>
          <a:p>
            <a:r>
              <a:rPr lang="fr-BE" sz="1200" dirty="0" err="1" smtClean="0"/>
              <a:t>Geavanceerde</a:t>
            </a:r>
            <a:r>
              <a:rPr lang="fr-BE" sz="1200" dirty="0" smtClean="0"/>
              <a:t> ‘</a:t>
            </a:r>
            <a:r>
              <a:rPr lang="fr-BE" sz="1200" dirty="0" err="1" smtClean="0"/>
              <a:t>privacy</a:t>
            </a:r>
            <a:r>
              <a:rPr lang="fr-BE" sz="1200" dirty="0" smtClean="0"/>
              <a:t> </a:t>
            </a:r>
            <a:r>
              <a:rPr lang="fr-BE" sz="1200" dirty="0" err="1" smtClean="0"/>
              <a:t>enhancing</a:t>
            </a:r>
            <a:r>
              <a:rPr lang="fr-BE" sz="1200" dirty="0" smtClean="0"/>
              <a:t> technologies’</a:t>
            </a:r>
            <a:br>
              <a:rPr lang="fr-BE" sz="1200" dirty="0" smtClean="0"/>
            </a:br>
            <a:r>
              <a:rPr lang="fr-BE" sz="1200" dirty="0" smtClean="0"/>
              <a:t>…</a:t>
            </a:r>
            <a:endParaRPr lang="fr-BE" sz="1200" dirty="0"/>
          </a:p>
        </p:txBody>
      </p:sp>
      <p:sp>
        <p:nvSpPr>
          <p:cNvPr id="3" name="Freeform 2"/>
          <p:cNvSpPr/>
          <p:nvPr/>
        </p:nvSpPr>
        <p:spPr>
          <a:xfrm>
            <a:off x="2836092" y="1685728"/>
            <a:ext cx="5878916" cy="3810000"/>
          </a:xfrm>
          <a:custGeom>
            <a:avLst/>
            <a:gdLst>
              <a:gd name="connsiteX0" fmla="*/ 0 w 5486400"/>
              <a:gd name="connsiteY0" fmla="*/ 3810000 h 3810000"/>
              <a:gd name="connsiteX1" fmla="*/ 2806700 w 5486400"/>
              <a:gd name="connsiteY1" fmla="*/ 3276600 h 3810000"/>
              <a:gd name="connsiteX2" fmla="*/ 4699000 w 5486400"/>
              <a:gd name="connsiteY2" fmla="*/ 1752600 h 3810000"/>
              <a:gd name="connsiteX3" fmla="*/ 5486400 w 5486400"/>
              <a:gd name="connsiteY3" fmla="*/ 0 h 3810000"/>
            </a:gdLst>
            <a:ahLst/>
            <a:cxnLst>
              <a:cxn ang="0">
                <a:pos x="connsiteX0" y="connsiteY0"/>
              </a:cxn>
              <a:cxn ang="0">
                <a:pos x="connsiteX1" y="connsiteY1"/>
              </a:cxn>
              <a:cxn ang="0">
                <a:pos x="connsiteX2" y="connsiteY2"/>
              </a:cxn>
              <a:cxn ang="0">
                <a:pos x="connsiteX3" y="connsiteY3"/>
              </a:cxn>
            </a:cxnLst>
            <a:rect l="l" t="t" r="r" b="b"/>
            <a:pathLst>
              <a:path w="5486400" h="3810000">
                <a:moveTo>
                  <a:pt x="0" y="3810000"/>
                </a:moveTo>
                <a:cubicBezTo>
                  <a:pt x="1011766" y="3714750"/>
                  <a:pt x="2023533" y="3619500"/>
                  <a:pt x="2806700" y="3276600"/>
                </a:cubicBezTo>
                <a:cubicBezTo>
                  <a:pt x="3589867" y="2933700"/>
                  <a:pt x="4252383" y="2298700"/>
                  <a:pt x="4699000" y="1752600"/>
                </a:cubicBezTo>
                <a:cubicBezTo>
                  <a:pt x="5145617" y="1206500"/>
                  <a:pt x="5316008" y="603250"/>
                  <a:pt x="5486400"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40220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Mogelijke aspecten van regulering</a:t>
            </a:r>
            <a:endParaRPr lang="nl-BE" dirty="0"/>
          </a:p>
        </p:txBody>
      </p:sp>
      <p:sp>
        <p:nvSpPr>
          <p:cNvPr id="3" name="Tijdelijke aanduiding voor inhoud 2"/>
          <p:cNvSpPr>
            <a:spLocks noGrp="1"/>
          </p:cNvSpPr>
          <p:nvPr>
            <p:ph idx="1"/>
          </p:nvPr>
        </p:nvSpPr>
        <p:spPr/>
        <p:txBody>
          <a:bodyPr/>
          <a:lstStyle/>
          <a:p>
            <a:r>
              <a:rPr lang="nl-BE" dirty="0" smtClean="0"/>
              <a:t>verplichtingen voor aanbieders</a:t>
            </a:r>
          </a:p>
          <a:p>
            <a:pPr lvl="1"/>
            <a:r>
              <a:rPr lang="nl-BE" dirty="0" err="1" smtClean="0"/>
              <a:t>by</a:t>
            </a:r>
            <a:r>
              <a:rPr lang="nl-BE" dirty="0" smtClean="0"/>
              <a:t> design maatregelen, zoals</a:t>
            </a:r>
          </a:p>
          <a:p>
            <a:pPr lvl="2"/>
            <a:r>
              <a:rPr lang="nl-BE" dirty="0" smtClean="0"/>
              <a:t>middelen van regie door gebruikers</a:t>
            </a:r>
          </a:p>
          <a:p>
            <a:pPr lvl="2"/>
            <a:r>
              <a:rPr lang="nl-BE" dirty="0" smtClean="0"/>
              <a:t>motivering bij beïnvloeding van gedrag</a:t>
            </a:r>
          </a:p>
          <a:p>
            <a:pPr lvl="2"/>
            <a:r>
              <a:rPr lang="nl-BE" dirty="0" smtClean="0"/>
              <a:t>aanmoediging van menselijk contact</a:t>
            </a:r>
          </a:p>
          <a:p>
            <a:pPr lvl="1"/>
            <a:r>
              <a:rPr lang="nl-BE" dirty="0" smtClean="0"/>
              <a:t>verantwoordelijkheid voor algoritmes/resultaat</a:t>
            </a:r>
          </a:p>
          <a:p>
            <a:pPr lvl="1"/>
            <a:r>
              <a:rPr lang="nl-BE" dirty="0" smtClean="0"/>
              <a:t>transparantie over algoritmes en open source</a:t>
            </a:r>
          </a:p>
          <a:p>
            <a:pPr lvl="2"/>
            <a:r>
              <a:rPr lang="nl-BE" dirty="0" smtClean="0"/>
              <a:t>mogelijkheid tot controle</a:t>
            </a:r>
          </a:p>
          <a:p>
            <a:pPr lvl="2"/>
            <a:r>
              <a:rPr lang="nl-BE" dirty="0" smtClean="0"/>
              <a:t>mogelijkheid tot aanpassing</a:t>
            </a:r>
          </a:p>
          <a:p>
            <a:pPr lvl="2"/>
            <a:r>
              <a:rPr lang="nl-BE" dirty="0" err="1" smtClean="0"/>
              <a:t>quid</a:t>
            </a:r>
            <a:r>
              <a:rPr lang="nl-BE" dirty="0" smtClean="0"/>
              <a:t> complexiteit ?</a:t>
            </a:r>
          </a:p>
          <a:p>
            <a:pPr lvl="1"/>
            <a:r>
              <a:rPr lang="fr-BE" dirty="0" err="1" smtClean="0"/>
              <a:t>kwaliteit</a:t>
            </a:r>
            <a:r>
              <a:rPr lang="fr-BE" dirty="0" smtClean="0"/>
              <a:t> van de </a:t>
            </a:r>
            <a:r>
              <a:rPr lang="fr-BE" dirty="0" err="1" smtClean="0"/>
              <a:t>gegevens</a:t>
            </a:r>
            <a:endParaRPr lang="fr-BE" dirty="0" smtClean="0"/>
          </a:p>
          <a:p>
            <a:pPr lvl="1"/>
            <a:r>
              <a:rPr lang="fr-BE" dirty="0" smtClean="0"/>
              <a:t>data destruction </a:t>
            </a:r>
            <a:r>
              <a:rPr lang="fr-BE" dirty="0" err="1" smtClean="0"/>
              <a:t>policies</a:t>
            </a:r>
            <a:endParaRPr lang="nl-BE" dirty="0" smtClean="0"/>
          </a:p>
          <a:p>
            <a:pPr lvl="1"/>
            <a:r>
              <a:rPr lang="nl-BE" dirty="0" smtClean="0"/>
              <a:t>bewaking door onafhankelijk ethicus</a:t>
            </a:r>
          </a:p>
        </p:txBody>
      </p:sp>
      <p:sp>
        <p:nvSpPr>
          <p:cNvPr id="4" name="Tijdelijke aanduiding voor datum 3"/>
          <p:cNvSpPr>
            <a:spLocks noGrp="1"/>
          </p:cNvSpPr>
          <p:nvPr>
            <p:ph type="dt" sz="half" idx="10"/>
          </p:nvPr>
        </p:nvSpPr>
        <p:spPr/>
        <p:txBody>
          <a:bodyPr/>
          <a:lstStyle/>
          <a:p>
            <a:r>
              <a:rPr lang="en-US" smtClean="0"/>
              <a:t>22/10/2018</a:t>
            </a:r>
            <a:endParaRPr lang="fr-BE" dirty="0"/>
          </a:p>
        </p:txBody>
      </p:sp>
      <p:sp>
        <p:nvSpPr>
          <p:cNvPr id="5" name="Tijdelijke aanduiding voor dianummer 4"/>
          <p:cNvSpPr>
            <a:spLocks noGrp="1"/>
          </p:cNvSpPr>
          <p:nvPr>
            <p:ph type="sldNum" sz="quarter" idx="12"/>
          </p:nvPr>
        </p:nvSpPr>
        <p:spPr/>
        <p:txBody>
          <a:bodyPr/>
          <a:lstStyle/>
          <a:p>
            <a:fld id="{ECE55EFB-40DE-4792-8264-069A14111481}" type="slidenum">
              <a:rPr lang="fr-BE" smtClean="0"/>
              <a:pPr/>
              <a:t>33</a:t>
            </a:fld>
            <a:endParaRPr lang="fr-BE"/>
          </a:p>
        </p:txBody>
      </p:sp>
    </p:spTree>
    <p:extLst>
      <p:ext uri="{BB962C8B-B14F-4D97-AF65-F5344CB8AC3E}">
        <p14:creationId xmlns:p14="http://schemas.microsoft.com/office/powerpoint/2010/main" val="4193589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Mogelijke aspecten van regulering</a:t>
            </a:r>
            <a:endParaRPr lang="nl-BE" dirty="0"/>
          </a:p>
        </p:txBody>
      </p:sp>
      <p:sp>
        <p:nvSpPr>
          <p:cNvPr id="3" name="Tijdelijke aanduiding voor inhoud 2"/>
          <p:cNvSpPr>
            <a:spLocks noGrp="1"/>
          </p:cNvSpPr>
          <p:nvPr>
            <p:ph idx="1"/>
          </p:nvPr>
        </p:nvSpPr>
        <p:spPr/>
        <p:txBody>
          <a:bodyPr/>
          <a:lstStyle/>
          <a:p>
            <a:r>
              <a:rPr lang="nl-BE" dirty="0" smtClean="0"/>
              <a:t>rechten van betrokkenen</a:t>
            </a:r>
          </a:p>
          <a:p>
            <a:pPr lvl="1"/>
            <a:r>
              <a:rPr lang="nl-BE" dirty="0" smtClean="0"/>
              <a:t>permanente sensibilisering en vorming tot verantwoord gebruik</a:t>
            </a:r>
          </a:p>
          <a:p>
            <a:pPr lvl="1"/>
            <a:r>
              <a:rPr lang="nl-BE" dirty="0" smtClean="0"/>
              <a:t>recht op transparantie</a:t>
            </a:r>
          </a:p>
          <a:p>
            <a:pPr lvl="1"/>
            <a:r>
              <a:rPr lang="nl-BE" dirty="0" smtClean="0"/>
              <a:t>nieuwe </a:t>
            </a:r>
            <a:r>
              <a:rPr lang="nl-BE" dirty="0"/>
              <a:t>rechten </a:t>
            </a:r>
            <a:r>
              <a:rPr lang="nl-BE" dirty="0" smtClean="0"/>
              <a:t>(zie voorstel </a:t>
            </a:r>
            <a:r>
              <a:rPr lang="nl-BE" dirty="0" err="1"/>
              <a:t>Rathenau</a:t>
            </a:r>
            <a:r>
              <a:rPr lang="nl-BE" dirty="0"/>
              <a:t> Instituut in rapport aan Raad van </a:t>
            </a:r>
            <a:r>
              <a:rPr lang="nl-BE" dirty="0" smtClean="0"/>
              <a:t>Europa: </a:t>
            </a:r>
            <a:r>
              <a:rPr lang="nl-BE" dirty="0" smtClean="0">
                <a:hlinkClick r:id="rId2"/>
              </a:rPr>
              <a:t>https</a:t>
            </a:r>
            <a:r>
              <a:rPr lang="nl-BE" dirty="0">
                <a:hlinkClick r:id="rId2"/>
              </a:rPr>
              <a:t>://www.rathenau.nl/nl/digitale-samenleving/mensenrechten-het-robottijdperk</a:t>
            </a:r>
            <a:r>
              <a:rPr lang="nl-BE" dirty="0" smtClean="0"/>
              <a:t>)</a:t>
            </a:r>
            <a:endParaRPr lang="nl-BE" dirty="0"/>
          </a:p>
          <a:p>
            <a:pPr lvl="2"/>
            <a:r>
              <a:rPr lang="nl-BE" dirty="0"/>
              <a:t>recht niet gemeten, geanalyseerd of gecoacht te worden</a:t>
            </a:r>
          </a:p>
          <a:p>
            <a:pPr lvl="2"/>
            <a:r>
              <a:rPr lang="nl-BE" dirty="0"/>
              <a:t>recht op betekenisvol menselijk contact</a:t>
            </a:r>
          </a:p>
          <a:p>
            <a:pPr lvl="2"/>
            <a:endParaRPr lang="nl-BE" dirty="0" smtClean="0"/>
          </a:p>
          <a:p>
            <a:pPr lvl="2"/>
            <a:endParaRPr lang="nl-BE" dirty="0" smtClean="0"/>
          </a:p>
          <a:p>
            <a:endParaRPr lang="nl-BE" dirty="0"/>
          </a:p>
        </p:txBody>
      </p:sp>
      <p:sp>
        <p:nvSpPr>
          <p:cNvPr id="6" name="Date Placeholder 5"/>
          <p:cNvSpPr>
            <a:spLocks noGrp="1"/>
          </p:cNvSpPr>
          <p:nvPr>
            <p:ph type="dt" sz="half" idx="10"/>
          </p:nvPr>
        </p:nvSpPr>
        <p:spPr/>
        <p:txBody>
          <a:bodyPr/>
          <a:lstStyle/>
          <a:p>
            <a:r>
              <a:rPr lang="en-US" smtClean="0"/>
              <a:t>22/10/2018</a:t>
            </a:r>
            <a:endParaRPr lang="fr-BE" dirty="0"/>
          </a:p>
        </p:txBody>
      </p:sp>
      <p:sp>
        <p:nvSpPr>
          <p:cNvPr id="5" name="Tijdelijke aanduiding voor dianummer 4"/>
          <p:cNvSpPr>
            <a:spLocks noGrp="1"/>
          </p:cNvSpPr>
          <p:nvPr>
            <p:ph type="sldNum" sz="quarter" idx="12"/>
          </p:nvPr>
        </p:nvSpPr>
        <p:spPr/>
        <p:txBody>
          <a:bodyPr/>
          <a:lstStyle/>
          <a:p>
            <a:fld id="{ECE55EFB-40DE-4792-8264-069A14111481}" type="slidenum">
              <a:rPr lang="fr-BE" smtClean="0"/>
              <a:pPr/>
              <a:t>34</a:t>
            </a:fld>
            <a:endParaRPr lang="fr-BE"/>
          </a:p>
        </p:txBody>
      </p:sp>
    </p:spTree>
    <p:extLst>
      <p:ext uri="{BB962C8B-B14F-4D97-AF65-F5344CB8AC3E}">
        <p14:creationId xmlns:p14="http://schemas.microsoft.com/office/powerpoint/2010/main" val="4068069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dirty="0" smtClean="0"/>
              <a:t>Mogelijke aspecten van regulering</a:t>
            </a:r>
            <a:endParaRPr lang="nl-BE" dirty="0"/>
          </a:p>
        </p:txBody>
      </p:sp>
      <p:sp>
        <p:nvSpPr>
          <p:cNvPr id="3" name="Tijdelijke aanduiding voor inhoud 2"/>
          <p:cNvSpPr>
            <a:spLocks noGrp="1"/>
          </p:cNvSpPr>
          <p:nvPr>
            <p:ph idx="1"/>
          </p:nvPr>
        </p:nvSpPr>
        <p:spPr/>
        <p:txBody>
          <a:bodyPr>
            <a:normAutofit lnSpcReduction="10000"/>
          </a:bodyPr>
          <a:lstStyle/>
          <a:p>
            <a:r>
              <a:rPr lang="nl-BE" dirty="0" smtClean="0"/>
              <a:t>informatieveiligheid</a:t>
            </a:r>
          </a:p>
          <a:p>
            <a:pPr lvl="1"/>
            <a:r>
              <a:rPr lang="nl-BE" dirty="0" smtClean="0"/>
              <a:t>gebruikers- en toegangsbeheer</a:t>
            </a:r>
          </a:p>
          <a:p>
            <a:pPr lvl="1"/>
            <a:r>
              <a:rPr lang="nl-BE" dirty="0" smtClean="0"/>
              <a:t>(dynamische her)</a:t>
            </a:r>
            <a:r>
              <a:rPr lang="nl-BE" dirty="0" err="1" smtClean="0"/>
              <a:t>vercijfering</a:t>
            </a:r>
            <a:endParaRPr lang="nl-BE" dirty="0" smtClean="0"/>
          </a:p>
          <a:p>
            <a:pPr lvl="2"/>
            <a:r>
              <a:rPr lang="nl-BE" dirty="0" smtClean="0"/>
              <a:t>in motion</a:t>
            </a:r>
          </a:p>
          <a:p>
            <a:pPr lvl="2"/>
            <a:r>
              <a:rPr lang="nl-BE" dirty="0" smtClean="0"/>
              <a:t>at rest</a:t>
            </a:r>
          </a:p>
          <a:p>
            <a:pPr lvl="2"/>
            <a:r>
              <a:rPr lang="nl-BE" dirty="0" smtClean="0"/>
              <a:t>in </a:t>
            </a:r>
            <a:r>
              <a:rPr lang="nl-BE" dirty="0" err="1" smtClean="0"/>
              <a:t>use</a:t>
            </a:r>
            <a:endParaRPr lang="nl-BE" dirty="0" smtClean="0"/>
          </a:p>
          <a:p>
            <a:pPr lvl="1"/>
            <a:r>
              <a:rPr lang="nl-BE" dirty="0" smtClean="0"/>
              <a:t>bescherming van integriteit van infrastructuur, netwerken, gegevens en processen</a:t>
            </a:r>
          </a:p>
          <a:p>
            <a:pPr lvl="1"/>
            <a:r>
              <a:rPr lang="nl-BE" dirty="0" smtClean="0"/>
              <a:t>auditeerbaarheid</a:t>
            </a:r>
          </a:p>
          <a:p>
            <a:pPr lvl="1"/>
            <a:r>
              <a:rPr lang="nl-BE" dirty="0" smtClean="0"/>
              <a:t>vermijden van onrechtmatig gebruik (intentioneel of niet, door externen en internen)</a:t>
            </a:r>
          </a:p>
          <a:p>
            <a:pPr lvl="2"/>
            <a:r>
              <a:rPr lang="nl-BE" dirty="0" smtClean="0"/>
              <a:t>periferiebeveiliging</a:t>
            </a:r>
          </a:p>
          <a:p>
            <a:pPr lvl="2"/>
            <a:r>
              <a:rPr lang="nl-BE" dirty="0" smtClean="0"/>
              <a:t>immuniteit van systemen</a:t>
            </a:r>
          </a:p>
          <a:p>
            <a:pPr lvl="1"/>
            <a:r>
              <a:rPr lang="nl-BE" dirty="0" smtClean="0"/>
              <a:t>beroep op </a:t>
            </a:r>
            <a:r>
              <a:rPr lang="nl-BE" dirty="0" err="1" smtClean="0"/>
              <a:t>trusted</a:t>
            </a:r>
            <a:r>
              <a:rPr lang="nl-BE" dirty="0" smtClean="0"/>
              <a:t> </a:t>
            </a:r>
            <a:r>
              <a:rPr lang="nl-BE" dirty="0" err="1" smtClean="0"/>
              <a:t>third</a:t>
            </a:r>
            <a:r>
              <a:rPr lang="nl-BE" dirty="0" smtClean="0"/>
              <a:t> party</a:t>
            </a:r>
            <a:endParaRPr lang="nl-BE" dirty="0"/>
          </a:p>
        </p:txBody>
      </p:sp>
      <p:sp>
        <p:nvSpPr>
          <p:cNvPr id="4" name="Tijdelijke aanduiding voor datum 3"/>
          <p:cNvSpPr>
            <a:spLocks noGrp="1"/>
          </p:cNvSpPr>
          <p:nvPr>
            <p:ph type="dt" sz="half" idx="10"/>
          </p:nvPr>
        </p:nvSpPr>
        <p:spPr/>
        <p:txBody>
          <a:bodyPr/>
          <a:lstStyle/>
          <a:p>
            <a:r>
              <a:rPr lang="en-US" smtClean="0"/>
              <a:t>22/10/2018</a:t>
            </a:r>
            <a:endParaRPr lang="fr-BE" dirty="0"/>
          </a:p>
        </p:txBody>
      </p:sp>
      <p:sp>
        <p:nvSpPr>
          <p:cNvPr id="5" name="Tijdelijke aanduiding voor dianummer 4"/>
          <p:cNvSpPr>
            <a:spLocks noGrp="1"/>
          </p:cNvSpPr>
          <p:nvPr>
            <p:ph type="sldNum" sz="quarter" idx="12"/>
          </p:nvPr>
        </p:nvSpPr>
        <p:spPr/>
        <p:txBody>
          <a:bodyPr/>
          <a:lstStyle/>
          <a:p>
            <a:fld id="{ECE55EFB-40DE-4792-8264-069A14111481}" type="slidenum">
              <a:rPr lang="fr-BE" smtClean="0"/>
              <a:pPr/>
              <a:t>35</a:t>
            </a:fld>
            <a:endParaRPr lang="fr-BE"/>
          </a:p>
        </p:txBody>
      </p:sp>
    </p:spTree>
    <p:extLst>
      <p:ext uri="{BB962C8B-B14F-4D97-AF65-F5344CB8AC3E}">
        <p14:creationId xmlns:p14="http://schemas.microsoft.com/office/powerpoint/2010/main" val="31716428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Besluit</a:t>
            </a:r>
            <a:endParaRPr lang="fr-BE" dirty="0"/>
          </a:p>
        </p:txBody>
      </p:sp>
      <p:sp>
        <p:nvSpPr>
          <p:cNvPr id="3" name="Content Placeholder 2"/>
          <p:cNvSpPr>
            <a:spLocks noGrp="1"/>
          </p:cNvSpPr>
          <p:nvPr>
            <p:ph idx="1"/>
          </p:nvPr>
        </p:nvSpPr>
        <p:spPr/>
        <p:txBody>
          <a:bodyPr/>
          <a:lstStyle/>
          <a:p>
            <a:r>
              <a:rPr lang="fr-BE" smtClean="0"/>
              <a:t>naast de enorme potentiële voordelen van een digitale ‘slimme samenleving’ is er aandacht nodig voor ongewenste of onbedoelde negatieve effecten</a:t>
            </a:r>
          </a:p>
          <a:p>
            <a:r>
              <a:rPr lang="fr-BE" smtClean="0"/>
              <a:t>door private initiatieven uitgewerkte ethische kaders kunnen inspireren</a:t>
            </a:r>
          </a:p>
          <a:p>
            <a:r>
              <a:rPr lang="fr-BE" smtClean="0"/>
              <a:t>het leeuwendeel van de toepassingen zal multinationaal zijn</a:t>
            </a:r>
          </a:p>
          <a:p>
            <a:pPr lvl="1"/>
            <a:r>
              <a:rPr lang="fr-BE" smtClean="0"/>
              <a:t>best ageren binnen een internationaal of supranationaal kader</a:t>
            </a:r>
          </a:p>
          <a:p>
            <a:pPr lvl="1"/>
            <a:r>
              <a:rPr lang="fr-BE" smtClean="0"/>
              <a:t>beleid uitwerken om invloed te hebben op de multinationele actoren</a:t>
            </a:r>
          </a:p>
          <a:p>
            <a:r>
              <a:rPr lang="fr-BE" smtClean="0"/>
              <a:t>een gedetailleerde inhoudelijke juridische regeling is noch mogelijk, noch wenselijk</a:t>
            </a:r>
          </a:p>
          <a:p>
            <a:pPr lvl="1"/>
            <a:endParaRPr lang="fr-BE" dirty="0" smtClean="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36</a:t>
            </a:fld>
            <a:endParaRPr lang="fr-BE"/>
          </a:p>
        </p:txBody>
      </p:sp>
    </p:spTree>
    <p:extLst>
      <p:ext uri="{BB962C8B-B14F-4D97-AF65-F5344CB8AC3E}">
        <p14:creationId xmlns:p14="http://schemas.microsoft.com/office/powerpoint/2010/main" val="9895737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BE" dirty="0" err="1" smtClean="0"/>
              <a:t>Besluit</a:t>
            </a:r>
            <a:endParaRPr lang="nl-BE" dirty="0"/>
          </a:p>
        </p:txBody>
      </p:sp>
      <p:sp>
        <p:nvSpPr>
          <p:cNvPr id="3" name="Content Placeholder 2"/>
          <p:cNvSpPr>
            <a:spLocks noGrp="1"/>
          </p:cNvSpPr>
          <p:nvPr>
            <p:ph idx="1"/>
          </p:nvPr>
        </p:nvSpPr>
        <p:spPr/>
        <p:txBody>
          <a:bodyPr/>
          <a:lstStyle/>
          <a:p>
            <a:r>
              <a:rPr lang="nl-BE" dirty="0" smtClean="0"/>
              <a:t>‘</a:t>
            </a:r>
            <a:r>
              <a:rPr lang="nl-BE" dirty="0" err="1" smtClean="0"/>
              <a:t>sandbox</a:t>
            </a:r>
            <a:r>
              <a:rPr lang="nl-BE" dirty="0" smtClean="0"/>
              <a:t>’ waar zowel technologische, ethische als juridische impact van innovatie kan worden getoetst ?</a:t>
            </a:r>
          </a:p>
          <a:p>
            <a:r>
              <a:rPr lang="nl-BE" dirty="0" smtClean="0"/>
              <a:t>officieel observatorium dat kan helpen de risico’s en de potentiële negatieve gevolgen van de digitale ‘slimme’ samenleving op te vangen ?</a:t>
            </a:r>
          </a:p>
          <a:p>
            <a:r>
              <a:rPr lang="nl-BE" dirty="0" smtClean="0"/>
              <a:t>nieuw beleidsdomein om dit fenomeen samenhangend en effectief op te vangen (Europees Commissaris van ‘digitale multinationals’) ?</a:t>
            </a:r>
          </a:p>
          <a:p>
            <a:r>
              <a:rPr lang="nl-BE" dirty="0" smtClean="0"/>
              <a:t>parallel met </a:t>
            </a:r>
            <a:r>
              <a:rPr lang="nl-BE" dirty="0" err="1" smtClean="0"/>
              <a:t>farma</a:t>
            </a:r>
            <a:r>
              <a:rPr lang="nl-BE" dirty="0" smtClean="0"/>
              <a:t>-i</a:t>
            </a:r>
            <a:r>
              <a:rPr lang="fr-BE" dirty="0" err="1" smtClean="0"/>
              <a:t>ndustrie</a:t>
            </a:r>
            <a:r>
              <a:rPr lang="fr-BE" dirty="0" smtClean="0"/>
              <a:t> ?</a:t>
            </a:r>
            <a:endParaRPr lang="nl-BE" dirty="0" smtClean="0"/>
          </a:p>
          <a:p>
            <a:pPr lvl="1"/>
            <a:r>
              <a:rPr lang="fr-BE" dirty="0" err="1"/>
              <a:t>g</a:t>
            </a:r>
            <a:r>
              <a:rPr lang="fr-BE" dirty="0" err="1" smtClean="0"/>
              <a:t>oedkeuringsproces</a:t>
            </a:r>
            <a:r>
              <a:rPr lang="fr-BE" dirty="0" smtClean="0"/>
              <a:t> van </a:t>
            </a:r>
            <a:r>
              <a:rPr lang="fr-BE" dirty="0" err="1" smtClean="0"/>
              <a:t>algoritmes</a:t>
            </a:r>
            <a:endParaRPr lang="fr-BE" dirty="0" smtClean="0"/>
          </a:p>
          <a:p>
            <a:pPr lvl="1"/>
            <a:r>
              <a:rPr lang="fr-BE" dirty="0" smtClean="0"/>
              <a:t>‘</a:t>
            </a:r>
            <a:r>
              <a:rPr lang="fr-BE" dirty="0" err="1" smtClean="0"/>
              <a:t>testing</a:t>
            </a:r>
            <a:r>
              <a:rPr lang="fr-BE" dirty="0" smtClean="0"/>
              <a:t>’ </a:t>
            </a:r>
            <a:r>
              <a:rPr lang="fr-BE" dirty="0" err="1" smtClean="0"/>
              <a:t>fase</a:t>
            </a:r>
            <a:endParaRPr lang="fr-BE" dirty="0" smtClean="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37</a:t>
            </a:fld>
            <a:endParaRPr lang="fr-BE"/>
          </a:p>
        </p:txBody>
      </p:sp>
    </p:spTree>
    <p:extLst>
      <p:ext uri="{BB962C8B-B14F-4D97-AF65-F5344CB8AC3E}">
        <p14:creationId xmlns:p14="http://schemas.microsoft.com/office/powerpoint/2010/main" val="4200029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393112" y="6597352"/>
            <a:ext cx="750888" cy="260648"/>
          </a:xfrm>
        </p:spPr>
        <p:txBody>
          <a:bodyPr/>
          <a:lstStyle/>
          <a:p>
            <a:pPr>
              <a:defRPr/>
            </a:pPr>
            <a:fld id="{5471B662-E07F-4B45-AF7C-5436FF003ECE}" type="slidenum">
              <a:rPr lang="en-GB" smtClean="0"/>
              <a:t>38</a:t>
            </a:fld>
            <a:endParaRPr lang="en-GB" dirty="0"/>
          </a:p>
        </p:txBody>
      </p:sp>
      <p:pic>
        <p:nvPicPr>
          <p:cNvPr id="5" name="Picture 2" descr="http://fr.hdyo.org/assets/ask-question-2-ce96e3e01c85a38a0d39c61cfae6d42c.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7544" y="548680"/>
            <a:ext cx="4824536" cy="48245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2"/>
          <p:cNvSpPr txBox="1">
            <a:spLocks noChangeArrowheads="1"/>
          </p:cNvSpPr>
          <p:nvPr/>
        </p:nvSpPr>
        <p:spPr bwMode="auto">
          <a:xfrm>
            <a:off x="5796780" y="3645024"/>
            <a:ext cx="287967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smtClean="0"/>
              <a:t>frank.robben@mail.fgov.be </a:t>
            </a:r>
            <a:endParaRPr lang="nl-BE" sz="1600" dirty="0"/>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smtClean="0">
                <a:sym typeface="Arial" pitchFamily="34" charset="0"/>
              </a:rPr>
              <a:t>https://</a:t>
            </a:r>
            <a:r>
              <a:rPr lang="nl-BE" sz="1600" dirty="0">
                <a:sym typeface="Arial" pitchFamily="34" charset="0"/>
              </a:rPr>
              <a:t>www.ksz.fgov.be</a:t>
            </a:r>
          </a:p>
          <a:p>
            <a:r>
              <a:rPr lang="nl-BE" sz="1600" dirty="0" smtClean="0">
                <a:sym typeface="Arial" pitchFamily="34" charset="0"/>
              </a:rPr>
              <a:t>https</a:t>
            </a:r>
            <a:r>
              <a:rPr lang="nl-BE" sz="1600" dirty="0">
                <a:sym typeface="Arial" pitchFamily="34" charset="0"/>
              </a:rPr>
              <a:t>://www.ehealth.fgov.be</a:t>
            </a:r>
          </a:p>
          <a:p>
            <a:r>
              <a:rPr lang="nl-BE" sz="1600" dirty="0" smtClean="0">
                <a:sym typeface="Arial" pitchFamily="34" charset="0"/>
              </a:rPr>
              <a:t>https://</a:t>
            </a:r>
            <a:r>
              <a:rPr lang="nl-BE" sz="1600" dirty="0">
                <a:sym typeface="Arial" pitchFamily="34" charset="0"/>
              </a:rPr>
              <a:t>www.frankrobben.be</a:t>
            </a:r>
            <a:endParaRPr lang="nl-BE" sz="1600" dirty="0"/>
          </a:p>
        </p:txBody>
      </p:sp>
      <p:grpSp>
        <p:nvGrpSpPr>
          <p:cNvPr id="10" name="Group 11"/>
          <p:cNvGrpSpPr>
            <a:grpSpLocks/>
          </p:cNvGrpSpPr>
          <p:nvPr/>
        </p:nvGrpSpPr>
        <p:grpSpPr bwMode="auto">
          <a:xfrm>
            <a:off x="5415780" y="4597166"/>
            <a:ext cx="397733" cy="912879"/>
            <a:chOff x="4406900" y="3629091"/>
            <a:chExt cx="397733" cy="913287"/>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91379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Komt dichtbij</a:t>
            </a:r>
            <a:endParaRPr lang="nl-BE" dirty="0"/>
          </a:p>
        </p:txBody>
      </p:sp>
      <p:sp>
        <p:nvSpPr>
          <p:cNvPr id="3" name="Tijdelijke aanduiding voor inhoud 2"/>
          <p:cNvSpPr>
            <a:spLocks noGrp="1"/>
          </p:cNvSpPr>
          <p:nvPr>
            <p:ph idx="1"/>
          </p:nvPr>
        </p:nvSpPr>
        <p:spPr/>
        <p:txBody>
          <a:bodyPr/>
          <a:lstStyle/>
          <a:p>
            <a:endParaRPr lang="nl-BE" dirty="0" smtClean="0"/>
          </a:p>
          <a:p>
            <a:r>
              <a:rPr lang="nl-BE" dirty="0" smtClean="0"/>
              <a:t>zelfrijdende auto’s</a:t>
            </a:r>
          </a:p>
          <a:p>
            <a:endParaRPr lang="nl-BE" dirty="0" smtClean="0"/>
          </a:p>
          <a:p>
            <a:r>
              <a:rPr lang="nl-BE" dirty="0" smtClean="0"/>
              <a:t>zorgrobots</a:t>
            </a:r>
          </a:p>
          <a:p>
            <a:endParaRPr lang="nl-BE" dirty="0" smtClean="0"/>
          </a:p>
          <a:p>
            <a:r>
              <a:rPr lang="nl-BE" dirty="0" smtClean="0"/>
              <a:t>e-coaches</a:t>
            </a:r>
          </a:p>
          <a:p>
            <a:endParaRPr lang="nl-BE" dirty="0" smtClean="0"/>
          </a:p>
          <a:p>
            <a:r>
              <a:rPr lang="nl-BE" dirty="0" smtClean="0"/>
              <a:t>AI</a:t>
            </a:r>
          </a:p>
          <a:p>
            <a:pPr lvl="1"/>
            <a:r>
              <a:rPr lang="nl-BE" dirty="0" smtClean="0"/>
              <a:t>in gezondheidszorg</a:t>
            </a:r>
          </a:p>
          <a:p>
            <a:pPr lvl="1"/>
            <a:r>
              <a:rPr lang="nl-BE" dirty="0" smtClean="0"/>
              <a:t>in rechtspraak</a:t>
            </a:r>
          </a:p>
          <a:p>
            <a:endParaRPr lang="nl-BE" dirty="0" smtClean="0"/>
          </a:p>
          <a:p>
            <a:endParaRPr lang="nl-BE" dirty="0"/>
          </a:p>
        </p:txBody>
      </p:sp>
      <p:sp>
        <p:nvSpPr>
          <p:cNvPr id="4" name="Tijdelijke aanduiding voor datum 3"/>
          <p:cNvSpPr>
            <a:spLocks noGrp="1"/>
          </p:cNvSpPr>
          <p:nvPr>
            <p:ph type="dt" sz="half" idx="10"/>
          </p:nvPr>
        </p:nvSpPr>
        <p:spPr/>
        <p:txBody>
          <a:bodyPr/>
          <a:lstStyle/>
          <a:p>
            <a:r>
              <a:rPr lang="en-US" smtClean="0"/>
              <a:t>22/10/2018</a:t>
            </a:r>
            <a:endParaRPr lang="fr-BE" dirty="0"/>
          </a:p>
        </p:txBody>
      </p:sp>
      <p:sp>
        <p:nvSpPr>
          <p:cNvPr id="5" name="Tijdelijke aanduiding voor dianummer 4"/>
          <p:cNvSpPr>
            <a:spLocks noGrp="1"/>
          </p:cNvSpPr>
          <p:nvPr>
            <p:ph type="sldNum" sz="quarter" idx="12"/>
          </p:nvPr>
        </p:nvSpPr>
        <p:spPr/>
        <p:txBody>
          <a:bodyPr/>
          <a:lstStyle/>
          <a:p>
            <a:fld id="{ECE55EFB-40DE-4792-8264-069A14111481}" type="slidenum">
              <a:rPr lang="fr-BE" smtClean="0"/>
              <a:pPr/>
              <a:t>4</a:t>
            </a:fld>
            <a:endParaRPr lang="fr-BE"/>
          </a:p>
        </p:txBody>
      </p:sp>
    </p:spTree>
    <p:extLst>
      <p:ext uri="{BB962C8B-B14F-4D97-AF65-F5344CB8AC3E}">
        <p14:creationId xmlns:p14="http://schemas.microsoft.com/office/powerpoint/2010/main" val="103103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smtClean="0"/>
              <a:t>Komt dichtbij</a:t>
            </a:r>
            <a:endParaRPr lang="fr-BE"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5</a:t>
            </a:fld>
            <a:endParaRPr lang="fr-BE"/>
          </a:p>
        </p:txBody>
      </p:sp>
      <p:pic>
        <p:nvPicPr>
          <p:cNvPr id="7" name="Picture 6"/>
          <p:cNvPicPr>
            <a:picLocks noChangeAspect="1"/>
          </p:cNvPicPr>
          <p:nvPr/>
        </p:nvPicPr>
        <p:blipFill>
          <a:blip r:embed="rId2"/>
          <a:stretch>
            <a:fillRect/>
          </a:stretch>
        </p:blipFill>
        <p:spPr>
          <a:xfrm>
            <a:off x="1699814" y="1201287"/>
            <a:ext cx="6616602" cy="5324057"/>
          </a:xfrm>
          <a:prstGeom prst="rect">
            <a:avLst/>
          </a:prstGeom>
        </p:spPr>
      </p:pic>
    </p:spTree>
    <p:extLst>
      <p:ext uri="{BB962C8B-B14F-4D97-AF65-F5344CB8AC3E}">
        <p14:creationId xmlns:p14="http://schemas.microsoft.com/office/powerpoint/2010/main" val="2237798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Komt dichtbij</a:t>
            </a:r>
            <a:endParaRPr lang="fr-BE" dirty="0"/>
          </a:p>
        </p:txBody>
      </p:sp>
      <p:sp>
        <p:nvSpPr>
          <p:cNvPr id="3" name="Date Placeholder 2"/>
          <p:cNvSpPr>
            <a:spLocks noGrp="1"/>
          </p:cNvSpPr>
          <p:nvPr>
            <p:ph type="dt" sz="half" idx="10"/>
          </p:nvPr>
        </p:nvSpPr>
        <p:spPr/>
        <p:txBody>
          <a:bodyPr/>
          <a:lstStyle/>
          <a:p>
            <a:r>
              <a:rPr lang="en-US" smtClean="0"/>
              <a:t>22/10/2018</a:t>
            </a:r>
            <a:endParaRPr lang="fr-BE" dirty="0"/>
          </a:p>
        </p:txBody>
      </p:sp>
      <p:sp>
        <p:nvSpPr>
          <p:cNvPr id="4" name="Slide Number Placeholder 3"/>
          <p:cNvSpPr>
            <a:spLocks noGrp="1"/>
          </p:cNvSpPr>
          <p:nvPr>
            <p:ph type="sldNum" sz="quarter" idx="12"/>
          </p:nvPr>
        </p:nvSpPr>
        <p:spPr/>
        <p:txBody>
          <a:bodyPr/>
          <a:lstStyle/>
          <a:p>
            <a:fld id="{ECE55EFB-40DE-4792-8264-069A14111481}" type="slidenum">
              <a:rPr lang="fr-BE" smtClean="0"/>
              <a:pPr/>
              <a:t>6</a:t>
            </a:fld>
            <a:endParaRPr lang="fr-BE"/>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6983"/>
            <a:ext cx="9144000" cy="4786313"/>
          </a:xfrm>
          <a:prstGeom prst="rect">
            <a:avLst/>
          </a:prstGeom>
        </p:spPr>
      </p:pic>
    </p:spTree>
    <p:extLst>
      <p:ext uri="{BB962C8B-B14F-4D97-AF65-F5344CB8AC3E}">
        <p14:creationId xmlns:p14="http://schemas.microsoft.com/office/powerpoint/2010/main" val="2863551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Megatrends</a:t>
            </a:r>
            <a:endParaRPr lang="fr-BE" dirty="0"/>
          </a:p>
        </p:txBody>
      </p:sp>
      <p:sp>
        <p:nvSpPr>
          <p:cNvPr id="3" name="Content Placeholder 2"/>
          <p:cNvSpPr>
            <a:spLocks noGrp="1"/>
          </p:cNvSpPr>
          <p:nvPr>
            <p:ph idx="1"/>
          </p:nvPr>
        </p:nvSpPr>
        <p:spPr/>
        <p:txBody>
          <a:bodyPr/>
          <a:lstStyle/>
          <a:p>
            <a:r>
              <a:rPr lang="nl-BE" dirty="0" smtClean="0"/>
              <a:t>convergentie</a:t>
            </a:r>
          </a:p>
          <a:p>
            <a:pPr lvl="1"/>
            <a:r>
              <a:rPr lang="nl-BE" dirty="0" smtClean="0"/>
              <a:t>nanotechnologie</a:t>
            </a:r>
          </a:p>
          <a:p>
            <a:pPr lvl="1"/>
            <a:r>
              <a:rPr lang="nl-BE" dirty="0" smtClean="0"/>
              <a:t>biotechnologie</a:t>
            </a:r>
          </a:p>
          <a:p>
            <a:pPr lvl="1"/>
            <a:r>
              <a:rPr lang="nl-BE" dirty="0" smtClean="0"/>
              <a:t>informatietechnologie</a:t>
            </a:r>
          </a:p>
          <a:p>
            <a:pPr lvl="1"/>
            <a:r>
              <a:rPr lang="nl-BE" dirty="0" smtClean="0"/>
              <a:t>cognitieve technologie</a:t>
            </a:r>
          </a:p>
          <a:p>
            <a:endParaRPr lang="nl-BE" dirty="0" smtClean="0"/>
          </a:p>
          <a:p>
            <a:r>
              <a:rPr lang="nl-BE" dirty="0" smtClean="0"/>
              <a:t>biologische organismen kunnen gemakkelijk technologisch worden gemanipuleerd</a:t>
            </a:r>
          </a:p>
          <a:p>
            <a:endParaRPr lang="nl-BE" dirty="0" smtClean="0"/>
          </a:p>
          <a:p>
            <a:r>
              <a:rPr lang="nl-BE" dirty="0" smtClean="0"/>
              <a:t>technologische innovaties krijgen eigenschappen die we voorheen alleen associeerden met levende wezens</a:t>
            </a:r>
            <a:endParaRPr lang="fr-BE" dirty="0" smtClean="0"/>
          </a:p>
          <a:p>
            <a:endParaRPr lang="fr-BE" dirty="0" smtClean="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7</a:t>
            </a:fld>
            <a:endParaRPr lang="fr-BE"/>
          </a:p>
        </p:txBody>
      </p:sp>
    </p:spTree>
    <p:extLst>
      <p:ext uri="{BB962C8B-B14F-4D97-AF65-F5344CB8AC3E}">
        <p14:creationId xmlns:p14="http://schemas.microsoft.com/office/powerpoint/2010/main" val="3415542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Zitten we nog aan het stuur ?</a:t>
            </a:r>
            <a:endParaRPr lang="en-US" dirty="0"/>
          </a:p>
        </p:txBody>
      </p:sp>
      <p:sp>
        <p:nvSpPr>
          <p:cNvPr id="3" name="Content Placeholder 2"/>
          <p:cNvSpPr>
            <a:spLocks noGrp="1"/>
          </p:cNvSpPr>
          <p:nvPr>
            <p:ph idx="1"/>
          </p:nvPr>
        </p:nvSpPr>
        <p:spPr/>
        <p:txBody>
          <a:bodyPr/>
          <a:lstStyle/>
          <a:p>
            <a:r>
              <a:rPr lang="nl-NL" dirty="0" smtClean="0"/>
              <a:t>decentrale autonome organisatie (DAO) en algoritmische bedrijven</a:t>
            </a:r>
          </a:p>
          <a:p>
            <a:pPr lvl="1"/>
            <a:r>
              <a:rPr lang="nl-NL" dirty="0" smtClean="0"/>
              <a:t>organisatie die wordt gerund door regels gecodeerd als computerprogramma's, de zogenaamde smart </a:t>
            </a:r>
            <a:r>
              <a:rPr lang="nl-NL" dirty="0" err="1" smtClean="0"/>
              <a:t>contracts</a:t>
            </a:r>
            <a:r>
              <a:rPr lang="nl-NL" dirty="0" smtClean="0"/>
              <a:t>, die worden gehandhaafd op een blockchain</a:t>
            </a:r>
          </a:p>
          <a:p>
            <a:pPr lvl="1"/>
            <a:r>
              <a:rPr lang="nl-NL" dirty="0" smtClean="0"/>
              <a:t>nadat een DAO is gestart, kan die zichzelf beheren omdat smart </a:t>
            </a:r>
            <a:r>
              <a:rPr lang="nl-NL" dirty="0" err="1" smtClean="0"/>
              <a:t>contracts</a:t>
            </a:r>
            <a:r>
              <a:rPr lang="nl-NL" dirty="0" smtClean="0"/>
              <a:t> mensen vervangen</a:t>
            </a:r>
          </a:p>
          <a:p>
            <a:pPr lvl="1"/>
            <a:r>
              <a:rPr lang="nl-BE" dirty="0" smtClean="0"/>
              <a:t>algoritmische bedrijven maken snellere en slimmere beslissingen door gebruik te maken van adaptieve algoritmes in hun beheer van gebeurtenissen en in hun operaties</a:t>
            </a:r>
          </a:p>
          <a:p>
            <a:endParaRPr lang="nl-NL" dirty="0" smtClean="0"/>
          </a:p>
          <a:p>
            <a:r>
              <a:rPr lang="nl-NL" dirty="0" smtClean="0"/>
              <a:t>programmeerbare economie</a:t>
            </a:r>
          </a:p>
          <a:p>
            <a:pPr lvl="1"/>
            <a:r>
              <a:rPr lang="nl-NL" dirty="0" smtClean="0"/>
              <a:t>wereldwijde integratie van </a:t>
            </a:r>
            <a:r>
              <a:rPr lang="nl-NL" dirty="0" err="1" smtClean="0"/>
              <a:t>DAO’s</a:t>
            </a:r>
            <a:r>
              <a:rPr lang="nl-NL" dirty="0" smtClean="0"/>
              <a:t> en algoritmische bedrijven die de productie en consumptie van goederen en diensten ondersteunt</a:t>
            </a:r>
            <a:endParaRPr lang="fr-BE" dirty="0" smtClean="0"/>
          </a:p>
          <a:p>
            <a:endParaRPr lang="nl-NL" dirty="0" smtClean="0"/>
          </a:p>
          <a:p>
            <a:endParaRPr lang="en-US"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8</a:t>
            </a:fld>
            <a:endParaRPr lang="fr-BE"/>
          </a:p>
        </p:txBody>
      </p:sp>
    </p:spTree>
    <p:extLst>
      <p:ext uri="{BB962C8B-B14F-4D97-AF65-F5344CB8AC3E}">
        <p14:creationId xmlns:p14="http://schemas.microsoft.com/office/powerpoint/2010/main" val="1041101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Zitten we nog aan het stuur ?</a:t>
            </a:r>
            <a:endParaRPr lang="fr-BE" dirty="0"/>
          </a:p>
        </p:txBody>
      </p:sp>
      <p:sp>
        <p:nvSpPr>
          <p:cNvPr id="3" name="Content Placeholder 2"/>
          <p:cNvSpPr>
            <a:spLocks noGrp="1"/>
          </p:cNvSpPr>
          <p:nvPr>
            <p:ph idx="1"/>
          </p:nvPr>
        </p:nvSpPr>
        <p:spPr/>
        <p:txBody>
          <a:bodyPr/>
          <a:lstStyle/>
          <a:p>
            <a:endParaRPr lang="nl-NL" dirty="0" smtClean="0"/>
          </a:p>
          <a:p>
            <a:r>
              <a:rPr lang="nl-NL" dirty="0" smtClean="0"/>
              <a:t>informatieluchtbel (Eli </a:t>
            </a:r>
            <a:r>
              <a:rPr lang="nl-NL" dirty="0" err="1" smtClean="0"/>
              <a:t>Pariser</a:t>
            </a:r>
            <a:r>
              <a:rPr lang="nl-NL" dirty="0" smtClean="0"/>
              <a:t>)</a:t>
            </a:r>
          </a:p>
          <a:p>
            <a:pPr lvl="1"/>
            <a:r>
              <a:rPr lang="nl-NL" dirty="0" smtClean="0"/>
              <a:t>resultaat van een gepersonaliseerde zoekopdracht, waarbij een algoritme selectief probeert te bepalen welke informatie de gebruiker zou willen zien, gebaseerd op informatie over die gebruiker (zoals locatie, eerder klikgedrag en zoekgeschiedenis)</a:t>
            </a:r>
          </a:p>
          <a:p>
            <a:pPr lvl="1"/>
            <a:r>
              <a:rPr lang="nl-NL" dirty="0" smtClean="0"/>
              <a:t>systemen stemmen dus hun resultaten af op de gebruiker</a:t>
            </a:r>
          </a:p>
          <a:p>
            <a:pPr lvl="1"/>
            <a:r>
              <a:rPr lang="nl-NL" dirty="0" smtClean="0"/>
              <a:t>gebruikers krijgen hierdoor geen informatie te zien die hun eigen standpunt tegenspreekt</a:t>
            </a:r>
          </a:p>
          <a:p>
            <a:pPr lvl="1"/>
            <a:r>
              <a:rPr lang="nl-NL" dirty="0" smtClean="0"/>
              <a:t>zo worden gebruikers geïsoleerd in hun eigen culturele of ideologische luchtbel</a:t>
            </a:r>
            <a:endParaRPr lang="fr-BE" dirty="0" smtClean="0"/>
          </a:p>
          <a:p>
            <a:endParaRPr lang="fr-BE" dirty="0"/>
          </a:p>
        </p:txBody>
      </p:sp>
      <p:sp>
        <p:nvSpPr>
          <p:cNvPr id="4" name="Date Placeholder 3"/>
          <p:cNvSpPr>
            <a:spLocks noGrp="1"/>
          </p:cNvSpPr>
          <p:nvPr>
            <p:ph type="dt" sz="half" idx="10"/>
          </p:nvPr>
        </p:nvSpPr>
        <p:spPr/>
        <p:txBody>
          <a:bodyPr/>
          <a:lstStyle/>
          <a:p>
            <a:r>
              <a:rPr lang="en-US" smtClean="0"/>
              <a:t>22/10/2018</a:t>
            </a:r>
            <a:endParaRPr lang="fr-BE" dirty="0"/>
          </a:p>
        </p:txBody>
      </p:sp>
      <p:sp>
        <p:nvSpPr>
          <p:cNvPr id="5" name="Slide Number Placeholder 4"/>
          <p:cNvSpPr>
            <a:spLocks noGrp="1"/>
          </p:cNvSpPr>
          <p:nvPr>
            <p:ph type="sldNum" sz="quarter" idx="12"/>
          </p:nvPr>
        </p:nvSpPr>
        <p:spPr/>
        <p:txBody>
          <a:bodyPr/>
          <a:lstStyle/>
          <a:p>
            <a:fld id="{ECE55EFB-40DE-4792-8264-069A14111481}" type="slidenum">
              <a:rPr lang="fr-BE" smtClean="0"/>
              <a:pPr/>
              <a:t>9</a:t>
            </a:fld>
            <a:endParaRPr lang="fr-BE"/>
          </a:p>
        </p:txBody>
      </p:sp>
    </p:spTree>
    <p:extLst>
      <p:ext uri="{BB962C8B-B14F-4D97-AF65-F5344CB8AC3E}">
        <p14:creationId xmlns:p14="http://schemas.microsoft.com/office/powerpoint/2010/main" val="3275005850"/>
      </p:ext>
    </p:extLst>
  </p:cSld>
  <p:clrMapOvr>
    <a:masterClrMapping/>
  </p:clrMapOvr>
</p:sld>
</file>

<file path=ppt/theme/theme1.xml><?xml version="1.0" encoding="utf-8"?>
<a:theme xmlns:a="http://schemas.openxmlformats.org/drawingml/2006/main" name="CBPL-cover">
  <a:themeElements>
    <a:clrScheme name="CBPL">
      <a:dk1>
        <a:srgbClr val="2C77BD"/>
      </a:dk1>
      <a:lt1>
        <a:srgbClr val="ACBE37"/>
      </a:lt1>
      <a:dk2>
        <a:srgbClr val="5D5D5D"/>
      </a:dk2>
      <a:lt2>
        <a:srgbClr val="BEBEBE"/>
      </a:lt2>
      <a:accent1>
        <a:srgbClr val="646598"/>
      </a:accent1>
      <a:accent2>
        <a:srgbClr val="666633"/>
      </a:accent2>
      <a:accent3>
        <a:srgbClr val="2C77BD"/>
      </a:accent3>
      <a:accent4>
        <a:srgbClr val="ACBE37"/>
      </a:accent4>
      <a:accent5>
        <a:srgbClr val="5D5D5D"/>
      </a:accent5>
      <a:accent6>
        <a:srgbClr val="BEBEBE"/>
      </a:accent6>
      <a:hlink>
        <a:srgbClr val="2C77BD"/>
      </a:hlink>
      <a:folHlink>
        <a:srgbClr val="6465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0" bIns="0" rtlCol="0" anchor="t" anchorCtr="0">
        <a:normAutofit/>
      </a:bodyPr>
      <a:lstStyle>
        <a:defPPr>
          <a:defRPr sz="2400" b="1" i="1" dirty="0" smtClean="0">
            <a:solidFill>
              <a:schemeClr val="tx2"/>
            </a:solidFill>
            <a:latin typeface="Times"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1880</TotalTime>
  <Words>2794</Words>
  <Application>Microsoft Office PowerPoint</Application>
  <PresentationFormat>Diavoorstelling (4:3)</PresentationFormat>
  <Paragraphs>391</Paragraphs>
  <Slides>38</Slides>
  <Notes>6</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38</vt:i4>
      </vt:variant>
    </vt:vector>
  </HeadingPairs>
  <TitlesOfParts>
    <vt:vector size="44" baseType="lpstr">
      <vt:lpstr>Arial</vt:lpstr>
      <vt:lpstr>Calibri</vt:lpstr>
      <vt:lpstr>Times</vt:lpstr>
      <vt:lpstr>Wingdings</vt:lpstr>
      <vt:lpstr>CBPL-cover</vt:lpstr>
      <vt:lpstr>Office Theme</vt:lpstr>
      <vt:lpstr>Aandachtspunten inzake de bescherming van grondrechten bij de invoering van een digitale ‘slimme samenleving’</vt:lpstr>
      <vt:lpstr>Structuur van de uiteenzetting</vt:lpstr>
      <vt:lpstr>Digitale ‘slimme samenleving’</vt:lpstr>
      <vt:lpstr>Komt dichtbij</vt:lpstr>
      <vt:lpstr>Komt dichtbij</vt:lpstr>
      <vt:lpstr>Komt dichtbij</vt:lpstr>
      <vt:lpstr>Megatrends</vt:lpstr>
      <vt:lpstr>Zitten we nog aan het stuur ?</vt:lpstr>
      <vt:lpstr>Zitten we nog aan het stuur ?</vt:lpstr>
      <vt:lpstr>Reflecties</vt:lpstr>
      <vt:lpstr>Impact op verschillende grondrechten</vt:lpstr>
      <vt:lpstr>Impact op recht op persoonlijke levenssfeer</vt:lpstr>
      <vt:lpstr>Big data</vt:lpstr>
      <vt:lpstr>Private initiatieven tot zelfregulering</vt:lpstr>
      <vt:lpstr>Ethische AI principes</vt:lpstr>
      <vt:lpstr>Voorgestelde ethische AI principes</vt:lpstr>
      <vt:lpstr>Voorgestelde ethische AI principes</vt:lpstr>
      <vt:lpstr>  Reflectie rond 8 risicozones</vt:lpstr>
      <vt:lpstr>Truth, disinformation, propaganda </vt:lpstr>
      <vt:lpstr>Addiction &amp; dopamine economy</vt:lpstr>
      <vt:lpstr>Economic &amp; asset inequalities</vt:lpstr>
      <vt:lpstr>    Machine ethics &amp; algorythmic biases</vt:lpstr>
      <vt:lpstr>Surveillance state</vt:lpstr>
      <vt:lpstr>Data control &amp; monetization</vt:lpstr>
      <vt:lpstr>Implicit trust &amp; user understanding</vt:lpstr>
      <vt:lpstr>Hateful &amp; criminal actors</vt:lpstr>
      <vt:lpstr>  Zijn private initiatieven voldoende ?</vt:lpstr>
      <vt:lpstr>Is ‘slim’ reguleerbaar ?</vt:lpstr>
      <vt:lpstr>Is ‘slim’ reguleerbaar ?</vt:lpstr>
      <vt:lpstr>Is ‘slim’ reguleerbaar ?</vt:lpstr>
      <vt:lpstr>Basisprincipes van eventuele regulering</vt:lpstr>
      <vt:lpstr>Doorgedreven gebruik vergt doorgedreven beschermingsmaatregelen</vt:lpstr>
      <vt:lpstr>Mogelijke aspecten van regulering</vt:lpstr>
      <vt:lpstr>Mogelijke aspecten van regulering</vt:lpstr>
      <vt:lpstr>Mogelijke aspecten van regulering</vt:lpstr>
      <vt:lpstr>Besluit</vt:lpstr>
      <vt:lpstr>Besluit</vt:lpstr>
      <vt:lpstr>PowerPoint-presentatie</vt:lpstr>
    </vt:vector>
  </TitlesOfParts>
  <Company>The Reference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Evelien Van Conkelberge</dc:creator>
  <cp:lastModifiedBy>Frank Robben</cp:lastModifiedBy>
  <cp:revision>188</cp:revision>
  <cp:lastPrinted>2018-06-21T11:39:03Z</cp:lastPrinted>
  <dcterms:created xsi:type="dcterms:W3CDTF">2012-05-03T11:34:08Z</dcterms:created>
  <dcterms:modified xsi:type="dcterms:W3CDTF">2018-11-07T20:52:24Z</dcterms:modified>
</cp:coreProperties>
</file>