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34"/>
  </p:notesMasterIdLst>
  <p:sldIdLst>
    <p:sldId id="396" r:id="rId2"/>
    <p:sldId id="422" r:id="rId3"/>
    <p:sldId id="427" r:id="rId4"/>
    <p:sldId id="426" r:id="rId5"/>
    <p:sldId id="413" r:id="rId6"/>
    <p:sldId id="424" r:id="rId7"/>
    <p:sldId id="434" r:id="rId8"/>
    <p:sldId id="435" r:id="rId9"/>
    <p:sldId id="436" r:id="rId10"/>
    <p:sldId id="437" r:id="rId11"/>
    <p:sldId id="428" r:id="rId12"/>
    <p:sldId id="415" r:id="rId13"/>
    <p:sldId id="438" r:id="rId14"/>
    <p:sldId id="439" r:id="rId15"/>
    <p:sldId id="440" r:id="rId16"/>
    <p:sldId id="441" r:id="rId17"/>
    <p:sldId id="442" r:id="rId18"/>
    <p:sldId id="421" r:id="rId19"/>
    <p:sldId id="449" r:id="rId20"/>
    <p:sldId id="450" r:id="rId21"/>
    <p:sldId id="451" r:id="rId22"/>
    <p:sldId id="452" r:id="rId23"/>
    <p:sldId id="453" r:id="rId24"/>
    <p:sldId id="411" r:id="rId25"/>
    <p:sldId id="412" r:id="rId26"/>
    <p:sldId id="418" r:id="rId27"/>
    <p:sldId id="419" r:id="rId28"/>
    <p:sldId id="414" r:id="rId29"/>
    <p:sldId id="420" r:id="rId30"/>
    <p:sldId id="416" r:id="rId31"/>
    <p:sldId id="417" r:id="rId32"/>
    <p:sldId id="3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79C"/>
    <a:srgbClr val="ED7D31"/>
    <a:srgbClr val="EE83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4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en\Documenten%20website\Uitgewisselde%20berich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en\Documenten%20website\Uitgewisselde%20bericht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'[Uitgewisselde berichten.xlsx]Sheet1'!$A$1:$A$7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'[Uitgewisselde berichten.xlsx]Sheet1'!$B$1:$B$7</c:f>
              <c:numCache>
                <c:formatCode>General</c:formatCode>
                <c:ptCount val="7"/>
                <c:pt idx="0">
                  <c:v>722.55194400000005</c:v>
                </c:pt>
                <c:pt idx="1">
                  <c:v>784.05499599999996</c:v>
                </c:pt>
                <c:pt idx="2">
                  <c:v>945.51228600000002</c:v>
                </c:pt>
                <c:pt idx="3">
                  <c:v>1005.868869</c:v>
                </c:pt>
                <c:pt idx="4">
                  <c:v>1072.5498259999999</c:v>
                </c:pt>
                <c:pt idx="5">
                  <c:v>1109.5771130000001</c:v>
                </c:pt>
                <c:pt idx="6">
                  <c:v>1116.728304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5A-4FF1-A681-FC6C9C84A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188480"/>
        <c:axId val="115190016"/>
      </c:lineChart>
      <c:catAx>
        <c:axId val="11518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190016"/>
        <c:crosses val="autoZero"/>
        <c:auto val="1"/>
        <c:lblAlgn val="ctr"/>
        <c:lblOffset val="100"/>
        <c:noMultiLvlLbl val="0"/>
      </c:catAx>
      <c:valAx>
        <c:axId val="115190016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18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Sheet1!$B$1:$B$3</c:f>
              <c:numCache>
                <c:formatCode>#,##0</c:formatCode>
                <c:ptCount val="3"/>
                <c:pt idx="0">
                  <c:v>4122.144738</c:v>
                </c:pt>
                <c:pt idx="1">
                  <c:v>7067.2279360000002</c:v>
                </c:pt>
                <c:pt idx="2">
                  <c:v>10055.636938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D6-46CB-88BD-C26033461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701824"/>
        <c:axId val="224760960"/>
      </c:lineChart>
      <c:catAx>
        <c:axId val="2247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760960"/>
        <c:crosses val="autoZero"/>
        <c:auto val="1"/>
        <c:lblAlgn val="ctr"/>
        <c:lblOffset val="100"/>
        <c:noMultiLvlLbl val="0"/>
      </c:catAx>
      <c:valAx>
        <c:axId val="224760960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70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dirty="0" err="1"/>
            <a:t>Coördinatie</a:t>
          </a:r>
          <a:r>
            <a:rPr dirty="0"/>
            <a:t> van </a:t>
          </a:r>
          <a:r>
            <a:rPr dirty="0" err="1"/>
            <a:t>elektronische</a:t>
          </a:r>
          <a:r>
            <a:rPr dirty="0"/>
            <a:t> </a:t>
          </a:r>
          <a:r>
            <a:rPr dirty="0" err="1"/>
            <a:t>deelprocessen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Portaal </a:t>
          </a:r>
          <a:endParaRPr lang="nl-BE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dirty="0" err="1"/>
            <a:t>Geïntegreerd</a:t>
          </a:r>
          <a:r>
            <a:rPr dirty="0"/>
            <a:t> </a:t>
          </a:r>
          <a:r>
            <a:rPr dirty="0" err="1"/>
            <a:t>gebruikers</a:t>
          </a:r>
          <a:r>
            <a:rPr dirty="0"/>
            <a:t>- </a:t>
          </a:r>
          <a:r>
            <a:rPr dirty="0" err="1"/>
            <a:t>en</a:t>
          </a:r>
          <a:r>
            <a:rPr dirty="0"/>
            <a:t> </a:t>
          </a:r>
          <a:r>
            <a:rPr dirty="0" err="1"/>
            <a:t>toegangsbeheer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Beheer van loggings</a:t>
          </a:r>
          <a:endParaRPr lang="nl-BE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t>Systeem voor end-to-end vercijfering</a:t>
          </a:r>
          <a:endParaRPr lang="nl-BE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087670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t>Codering en anonimisering</a:t>
          </a:r>
          <a:endParaRPr lang="nl-BE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t>Raadpleging van het Rijksregister en van de KSZ-registers</a:t>
          </a:r>
          <a:endParaRPr lang="nl-BE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t>Verwijzingsrepertorium (metahub)</a:t>
          </a:r>
          <a:endParaRPr lang="nl-BE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236D3E8-5E24-4C25-815D-6438B56F96C7}" type="presOf" srcId="{81FDCA61-7A32-4339-89E8-DD3704FB86F4}" destId="{6F6ACCCA-7573-4F27-BB76-D1BFA52EAEE3}" srcOrd="0" destOrd="0" presId="urn:microsoft.com/office/officeart/2008/layout/PictureStrips"/>
    <dgm:cxn modelId="{9740A16C-AFB4-42E8-AB1B-B37F86D3AC88}" type="presOf" srcId="{AE2357B3-F8D1-4E13-B807-E393E9FC5539}" destId="{DC5DD086-89E5-4CD9-B1D2-0E7FF2C522A2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9E451CEA-DCC2-4DC5-8D02-FB6C587DFEFA}" type="presOf" srcId="{53250AAA-89D6-4377-B3C0-0E5BF972A3C0}" destId="{411BB13E-A3FD-42F9-8D3A-DD2DDC4A3516}" srcOrd="0" destOrd="0" presId="urn:microsoft.com/office/officeart/2008/layout/PictureStrips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729BA9A8-928E-462D-ACDE-EAFF3E5D9F1C}" type="presOf" srcId="{ADE4E262-EB9E-448C-8B46-6B6521E6B92F}" destId="{E0757731-3698-433B-8E7C-2EB749869931}" srcOrd="0" destOrd="0" presId="urn:microsoft.com/office/officeart/2008/layout/PictureStrips"/>
    <dgm:cxn modelId="{01E51483-8FD9-43B7-AC2A-D6D70DB48B9D}" type="presOf" srcId="{D1B0C0D0-7AB7-487B-ADF8-3BB3DD4E9EE7}" destId="{9E029134-162C-442E-A062-F55ADB999C33}" srcOrd="0" destOrd="0" presId="urn:microsoft.com/office/officeart/2008/layout/PictureStrips"/>
    <dgm:cxn modelId="{9A70653B-1890-4F38-A017-8862BFB49075}" type="presOf" srcId="{E7919EDD-7680-4985-B198-1CBB0F9E96AC}" destId="{7A8D609C-F894-4686-8594-F633FD78C201}" srcOrd="0" destOrd="0" presId="urn:microsoft.com/office/officeart/2008/layout/PictureStrips"/>
    <dgm:cxn modelId="{57C0AC0E-984D-4802-91E2-6854D7F2A5B9}" type="presOf" srcId="{DE482DF0-5C86-4767-9CE5-54725DF28573}" destId="{4F50CB91-2850-4662-936D-F5CF85EB32D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5CA9D703-EEF7-4699-AD07-B96629D64A88}" type="presOf" srcId="{3069D4A7-A9EB-432B-8415-5BE83922B144}" destId="{9C5C0C8B-F255-4694-B3C6-8BE7DBC5F7E5}" srcOrd="0" destOrd="0" presId="urn:microsoft.com/office/officeart/2008/layout/PictureStrips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4CF6C6A0-29DC-4CE5-88B0-6D1CFBD75CD6}" type="presOf" srcId="{426C232F-332D-4FF2-A820-7A068898BF0D}" destId="{A9AE0183-4578-4303-9373-BBB0DAF179FE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2356DCAA-F7D8-475F-9D8C-3C7A3FE205CA}" type="presOf" srcId="{F9B22A10-E2AD-420E-86FD-C6A619FB34C3}" destId="{610D24CD-EC64-4585-8806-7B24163BBCA5}" srcOrd="0" destOrd="0" presId="urn:microsoft.com/office/officeart/2008/layout/PictureStrips"/>
    <dgm:cxn modelId="{491A00E3-9768-4857-B163-D526432EA458}" type="presOf" srcId="{66800CA2-1263-488B-9901-BF5AA9A26379}" destId="{22C56DC3-2158-416C-A2CA-0A41276F6E72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D091B902-5958-48BC-8D2A-41C625BA3203}" type="presParOf" srcId="{9E029134-162C-442E-A062-F55ADB999C33}" destId="{60E777AF-AE30-4678-946F-1FF94928EBDC}" srcOrd="0" destOrd="0" presId="urn:microsoft.com/office/officeart/2008/layout/PictureStrips"/>
    <dgm:cxn modelId="{045230EF-7670-4314-9BE5-62CFE9C1AE39}" type="presParOf" srcId="{60E777AF-AE30-4678-946F-1FF94928EBDC}" destId="{7A8D609C-F894-4686-8594-F633FD78C201}" srcOrd="0" destOrd="0" presId="urn:microsoft.com/office/officeart/2008/layout/PictureStrips"/>
    <dgm:cxn modelId="{3D731544-AA4C-489D-9D06-20E64E577759}" type="presParOf" srcId="{60E777AF-AE30-4678-946F-1FF94928EBDC}" destId="{8B00EC11-24E0-4E0C-8101-DB576F31F9D2}" srcOrd="1" destOrd="0" presId="urn:microsoft.com/office/officeart/2008/layout/PictureStrips"/>
    <dgm:cxn modelId="{01CF0814-BDA4-447F-A930-D618E241B96A}" type="presParOf" srcId="{9E029134-162C-442E-A062-F55ADB999C33}" destId="{7105A6FE-D318-4A98-A922-671C581530DC}" srcOrd="1" destOrd="0" presId="urn:microsoft.com/office/officeart/2008/layout/PictureStrips"/>
    <dgm:cxn modelId="{1C523098-1EA1-41B4-B2AD-5D3A77E98B70}" type="presParOf" srcId="{9E029134-162C-442E-A062-F55ADB999C33}" destId="{85CFEB57-FC52-4321-A97D-3211B5D63D4D}" srcOrd="2" destOrd="0" presId="urn:microsoft.com/office/officeart/2008/layout/PictureStrips"/>
    <dgm:cxn modelId="{99F2B336-7EDB-41A0-9BAB-4B5C4A793976}" type="presParOf" srcId="{85CFEB57-FC52-4321-A97D-3211B5D63D4D}" destId="{A9AE0183-4578-4303-9373-BBB0DAF179FE}" srcOrd="0" destOrd="0" presId="urn:microsoft.com/office/officeart/2008/layout/PictureStrips"/>
    <dgm:cxn modelId="{C7B10838-3C83-4558-B2B9-22AA22F5AED5}" type="presParOf" srcId="{85CFEB57-FC52-4321-A97D-3211B5D63D4D}" destId="{17BB8C5E-ACC5-4AEA-AC3B-15C53CC548C0}" srcOrd="1" destOrd="0" presId="urn:microsoft.com/office/officeart/2008/layout/PictureStrips"/>
    <dgm:cxn modelId="{D3A1E413-46A8-4F66-856E-3027DCA9CC72}" type="presParOf" srcId="{9E029134-162C-442E-A062-F55ADB999C33}" destId="{3DF2FDF0-8F29-4351-969E-A1025413C53F}" srcOrd="3" destOrd="0" presId="urn:microsoft.com/office/officeart/2008/layout/PictureStrips"/>
    <dgm:cxn modelId="{A0C5C757-4AB3-4C8F-B78D-B29B2349C37F}" type="presParOf" srcId="{9E029134-162C-442E-A062-F55ADB999C33}" destId="{51949F69-36F9-42ED-A197-4A357D3FCC84}" srcOrd="4" destOrd="0" presId="urn:microsoft.com/office/officeart/2008/layout/PictureStrips"/>
    <dgm:cxn modelId="{2D12EFE1-7A00-41E4-836C-32FFFF025DBA}" type="presParOf" srcId="{51949F69-36F9-42ED-A197-4A357D3FCC84}" destId="{DC5DD086-89E5-4CD9-B1D2-0E7FF2C522A2}" srcOrd="0" destOrd="0" presId="urn:microsoft.com/office/officeart/2008/layout/PictureStrips"/>
    <dgm:cxn modelId="{1D453952-A7A8-4A35-9EBC-34503C199ABA}" type="presParOf" srcId="{51949F69-36F9-42ED-A197-4A357D3FCC84}" destId="{DEDE190B-7605-44A7-B19B-482157C4ED09}" srcOrd="1" destOrd="0" presId="urn:microsoft.com/office/officeart/2008/layout/PictureStrips"/>
    <dgm:cxn modelId="{3CFF6307-E884-499F-A0DA-5096C36EEE11}" type="presParOf" srcId="{9E029134-162C-442E-A062-F55ADB999C33}" destId="{800A896D-7DD0-4D28-BE08-D3B8F3F2A8C6}" srcOrd="5" destOrd="0" presId="urn:microsoft.com/office/officeart/2008/layout/PictureStrips"/>
    <dgm:cxn modelId="{670BCE5E-60EC-4770-8AD7-9E45737C23E9}" type="presParOf" srcId="{9E029134-162C-442E-A062-F55ADB999C33}" destId="{09DCF082-D387-4036-A517-A57508B9F296}" srcOrd="6" destOrd="0" presId="urn:microsoft.com/office/officeart/2008/layout/PictureStrips"/>
    <dgm:cxn modelId="{D44C5724-B6F4-4AEA-8C50-7FFB4F0849E8}" type="presParOf" srcId="{09DCF082-D387-4036-A517-A57508B9F296}" destId="{6F6ACCCA-7573-4F27-BB76-D1BFA52EAEE3}" srcOrd="0" destOrd="0" presId="urn:microsoft.com/office/officeart/2008/layout/PictureStrips"/>
    <dgm:cxn modelId="{B7CB5D18-B4AE-449C-AEF5-C11ECB63C24D}" type="presParOf" srcId="{09DCF082-D387-4036-A517-A57508B9F296}" destId="{F94043AE-FBAE-4418-8D10-10B1481C95AF}" srcOrd="1" destOrd="0" presId="urn:microsoft.com/office/officeart/2008/layout/PictureStrips"/>
    <dgm:cxn modelId="{2711A579-6567-4086-AA21-6B13F09FF959}" type="presParOf" srcId="{9E029134-162C-442E-A062-F55ADB999C33}" destId="{2F838AD4-66C5-4737-8D8D-66F3281C6FE1}" srcOrd="7" destOrd="0" presId="urn:microsoft.com/office/officeart/2008/layout/PictureStrips"/>
    <dgm:cxn modelId="{702A81E9-AA88-48DB-81B4-D8AE1B31CCB4}" type="presParOf" srcId="{9E029134-162C-442E-A062-F55ADB999C33}" destId="{0F749A16-F5F6-45E8-9E08-2382EA901724}" srcOrd="8" destOrd="0" presId="urn:microsoft.com/office/officeart/2008/layout/PictureStrips"/>
    <dgm:cxn modelId="{3FBA07D5-92DE-41BF-8569-1185380AD8A8}" type="presParOf" srcId="{0F749A16-F5F6-45E8-9E08-2382EA901724}" destId="{610D24CD-EC64-4585-8806-7B24163BBCA5}" srcOrd="0" destOrd="0" presId="urn:microsoft.com/office/officeart/2008/layout/PictureStrips"/>
    <dgm:cxn modelId="{B742F133-B2E6-4150-95A8-A333E089B91A}" type="presParOf" srcId="{0F749A16-F5F6-45E8-9E08-2382EA901724}" destId="{1D377189-38FA-44FB-9886-A25D865375A4}" srcOrd="1" destOrd="0" presId="urn:microsoft.com/office/officeart/2008/layout/PictureStrips"/>
    <dgm:cxn modelId="{F9BE27B1-8AC8-451A-8E52-C75FD99373F3}" type="presParOf" srcId="{9E029134-162C-442E-A062-F55ADB999C33}" destId="{D0690CA7-5AC0-41CF-B946-24781BCFD1A5}" srcOrd="9" destOrd="0" presId="urn:microsoft.com/office/officeart/2008/layout/PictureStrips"/>
    <dgm:cxn modelId="{8A8D1EA4-E5F5-44F7-A4BA-BE9AB7719445}" type="presParOf" srcId="{9E029134-162C-442E-A062-F55ADB999C33}" destId="{B7B3EDE5-7630-4030-822E-F5E4C9706E85}" srcOrd="10" destOrd="0" presId="urn:microsoft.com/office/officeart/2008/layout/PictureStrips"/>
    <dgm:cxn modelId="{29CDA5EC-668F-4478-A9F9-111D712FF035}" type="presParOf" srcId="{B7B3EDE5-7630-4030-822E-F5E4C9706E85}" destId="{4F50CB91-2850-4662-936D-F5CF85EB32D2}" srcOrd="0" destOrd="0" presId="urn:microsoft.com/office/officeart/2008/layout/PictureStrips"/>
    <dgm:cxn modelId="{47F377F0-6239-430D-BE03-7D57F0466C2D}" type="presParOf" srcId="{B7B3EDE5-7630-4030-822E-F5E4C9706E85}" destId="{82E38FB2-A96C-4D7A-A866-6D7BE57189A0}" srcOrd="1" destOrd="0" presId="urn:microsoft.com/office/officeart/2008/layout/PictureStrips"/>
    <dgm:cxn modelId="{4DFFDA7F-8BEB-4B04-8A3D-FC3490776D54}" type="presParOf" srcId="{9E029134-162C-442E-A062-F55ADB999C33}" destId="{FFADA039-4E63-4656-B69A-9CDE6DF7D22E}" srcOrd="11" destOrd="0" presId="urn:microsoft.com/office/officeart/2008/layout/PictureStrips"/>
    <dgm:cxn modelId="{AB562E2F-4658-4B2A-ABA0-50B50075BC37}" type="presParOf" srcId="{9E029134-162C-442E-A062-F55ADB999C33}" destId="{617E62FE-8B7F-4345-A007-B8285279A613}" srcOrd="12" destOrd="0" presId="urn:microsoft.com/office/officeart/2008/layout/PictureStrips"/>
    <dgm:cxn modelId="{A7721F22-138C-47C7-9ECA-4903BF65B381}" type="presParOf" srcId="{617E62FE-8B7F-4345-A007-B8285279A613}" destId="{9C5C0C8B-F255-4694-B3C6-8BE7DBC5F7E5}" srcOrd="0" destOrd="0" presId="urn:microsoft.com/office/officeart/2008/layout/PictureStrips"/>
    <dgm:cxn modelId="{EBC7430B-FD3C-4380-A51D-4638F09A24FF}" type="presParOf" srcId="{617E62FE-8B7F-4345-A007-B8285279A613}" destId="{A9E14B50-194E-4A93-B9D9-20BB56D81973}" srcOrd="1" destOrd="0" presId="urn:microsoft.com/office/officeart/2008/layout/PictureStrips"/>
    <dgm:cxn modelId="{481BA240-F7C7-44BF-AF68-342ED60FDBC6}" type="presParOf" srcId="{9E029134-162C-442E-A062-F55ADB999C33}" destId="{CC5C64CB-AB52-41A1-B231-D8699C0C625F}" srcOrd="13" destOrd="0" presId="urn:microsoft.com/office/officeart/2008/layout/PictureStrips"/>
    <dgm:cxn modelId="{BEFC6C8F-7FBF-48D6-B77E-D66A81EABB45}" type="presParOf" srcId="{9E029134-162C-442E-A062-F55ADB999C33}" destId="{F8E94CFA-B945-48E5-BE10-370DD69F16A4}" srcOrd="14" destOrd="0" presId="urn:microsoft.com/office/officeart/2008/layout/PictureStrips"/>
    <dgm:cxn modelId="{D9987562-732C-4AD1-A206-2F4EDF69B8B5}" type="presParOf" srcId="{F8E94CFA-B945-48E5-BE10-370DD69F16A4}" destId="{411BB13E-A3FD-42F9-8D3A-DD2DDC4A3516}" srcOrd="0" destOrd="0" presId="urn:microsoft.com/office/officeart/2008/layout/PictureStrips"/>
    <dgm:cxn modelId="{FEEA82CD-D01E-4509-A16B-D840251111E0}" type="presParOf" srcId="{F8E94CFA-B945-48E5-BE10-370DD69F16A4}" destId="{70C2EA1E-D7DB-4E74-806D-4590DBE781A3}" srcOrd="1" destOrd="0" presId="urn:microsoft.com/office/officeart/2008/layout/PictureStrips"/>
    <dgm:cxn modelId="{A2C641CE-D091-4B0E-91B3-1E7435D18A19}" type="presParOf" srcId="{9E029134-162C-442E-A062-F55ADB999C33}" destId="{B6819F3B-727A-4EDF-BC16-FDFFBB563868}" srcOrd="15" destOrd="0" presId="urn:microsoft.com/office/officeart/2008/layout/PictureStrips"/>
    <dgm:cxn modelId="{20DC4495-EC5B-493A-8CC0-A740D151A99B}" type="presParOf" srcId="{9E029134-162C-442E-A062-F55ADB999C33}" destId="{BB272E9F-26C5-4655-93E5-F3616BF119CC}" srcOrd="16" destOrd="0" presId="urn:microsoft.com/office/officeart/2008/layout/PictureStrips"/>
    <dgm:cxn modelId="{862A6530-B47F-4B9D-99A9-D74841156419}" type="presParOf" srcId="{BB272E9F-26C5-4655-93E5-F3616BF119CC}" destId="{E0757731-3698-433B-8E7C-2EB749869931}" srcOrd="0" destOrd="0" presId="urn:microsoft.com/office/officeart/2008/layout/PictureStrips"/>
    <dgm:cxn modelId="{46B34BA9-6847-402B-9032-AA35E7674D1A}" type="presParOf" srcId="{BB272E9F-26C5-4655-93E5-F3616BF119CC}" destId="{139FD9EA-3509-4D4C-98D4-BC741BA871D8}" srcOrd="1" destOrd="0" presId="urn:microsoft.com/office/officeart/2008/layout/PictureStrips"/>
    <dgm:cxn modelId="{0A524597-BEA7-4F91-8583-92E248BFE37D}" type="presParOf" srcId="{9E029134-162C-442E-A062-F55ADB999C33}" destId="{979B97D2-0F97-437F-8686-ABD1B910F38F}" srcOrd="17" destOrd="0" presId="urn:microsoft.com/office/officeart/2008/layout/PictureStrips"/>
    <dgm:cxn modelId="{75E49FA9-DB87-476C-9E47-7269A2824E26}" type="presParOf" srcId="{9E029134-162C-442E-A062-F55ADB999C33}" destId="{0216C3D0-FCC6-4B0C-AA10-7E78E85A1DE2}" srcOrd="18" destOrd="0" presId="urn:microsoft.com/office/officeart/2008/layout/PictureStrips"/>
    <dgm:cxn modelId="{2E923514-3797-445B-B352-11292E6D3BC9}" type="presParOf" srcId="{0216C3D0-FCC6-4B0C-AA10-7E78E85A1DE2}" destId="{22C56DC3-2158-416C-A2CA-0A41276F6E72}" srcOrd="0" destOrd="0" presId="urn:microsoft.com/office/officeart/2008/layout/PictureStrips"/>
    <dgm:cxn modelId="{94D75B1E-8BD5-412E-9B9D-C0039909ABE5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028" y="425786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 dirty="0" err="1"/>
            <a:t>Coördinatie</a:t>
          </a:r>
          <a:r>
            <a:rPr sz="1600" kern="1200" dirty="0"/>
            <a:t> van </a:t>
          </a:r>
          <a:r>
            <a:rPr sz="1600" kern="1200" dirty="0" err="1"/>
            <a:t>elektronische</a:t>
          </a:r>
          <a:r>
            <a:rPr sz="1600" kern="1200" dirty="0"/>
            <a:t> </a:t>
          </a:r>
          <a:r>
            <a:rPr sz="1600" kern="1200" dirty="0" err="1"/>
            <a:t>deelprocessen</a:t>
          </a:r>
          <a:endParaRPr lang="nl-BE" sz="1600" kern="1200" dirty="0"/>
        </a:p>
      </dsp:txBody>
      <dsp:txXfrm>
        <a:off x="109028" y="425786"/>
        <a:ext cx="2538317" cy="793224"/>
      </dsp:txXfrm>
    </dsp:sp>
    <dsp:sp modelId="{8B00EC11-24E0-4E0C-8101-DB576F31F9D2}">
      <dsp:nvSpPr>
        <dsp:cNvPr id="0" name=""/>
        <dsp:cNvSpPr/>
      </dsp:nvSpPr>
      <dsp:spPr>
        <a:xfrm>
          <a:off x="3265" y="311209"/>
          <a:ext cx="555256" cy="83288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898522" y="425786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/>
            <a:t>Portaal </a:t>
          </a:r>
          <a:endParaRPr lang="nl-BE" sz="1600" kern="1200"/>
        </a:p>
      </dsp:txBody>
      <dsp:txXfrm>
        <a:off x="2898522" y="425786"/>
        <a:ext cx="2538317" cy="793224"/>
      </dsp:txXfrm>
    </dsp:sp>
    <dsp:sp modelId="{17BB8C5E-ACC5-4AEA-AC3B-15C53CC548C0}">
      <dsp:nvSpPr>
        <dsp:cNvPr id="0" name=""/>
        <dsp:cNvSpPr/>
      </dsp:nvSpPr>
      <dsp:spPr>
        <a:xfrm>
          <a:off x="2792759" y="311209"/>
          <a:ext cx="555256" cy="83288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88017" y="425786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 dirty="0" err="1"/>
            <a:t>Geïntegreerd</a:t>
          </a:r>
          <a:r>
            <a:rPr sz="1600" kern="1200" dirty="0"/>
            <a:t> </a:t>
          </a:r>
          <a:r>
            <a:rPr sz="1600" kern="1200" dirty="0" err="1"/>
            <a:t>gebruikers</a:t>
          </a:r>
          <a:r>
            <a:rPr sz="1600" kern="1200" dirty="0"/>
            <a:t>- </a:t>
          </a:r>
          <a:r>
            <a:rPr sz="1600" kern="1200" dirty="0" err="1"/>
            <a:t>en</a:t>
          </a:r>
          <a:r>
            <a:rPr sz="1600" kern="1200" dirty="0"/>
            <a:t> </a:t>
          </a:r>
          <a:r>
            <a:rPr sz="1600" kern="1200" dirty="0" err="1"/>
            <a:t>toegangsbeheer</a:t>
          </a:r>
          <a:endParaRPr lang="nl-BE" sz="1600" kern="1200" dirty="0"/>
        </a:p>
      </dsp:txBody>
      <dsp:txXfrm>
        <a:off x="5688017" y="425786"/>
        <a:ext cx="2538317" cy="793224"/>
      </dsp:txXfrm>
    </dsp:sp>
    <dsp:sp modelId="{DEDE190B-7605-44A7-B19B-482157C4ED09}">
      <dsp:nvSpPr>
        <dsp:cNvPr id="0" name=""/>
        <dsp:cNvSpPr/>
      </dsp:nvSpPr>
      <dsp:spPr>
        <a:xfrm>
          <a:off x="5582254" y="311209"/>
          <a:ext cx="555256" cy="83288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028" y="1424367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/>
            <a:t>Beheer van loggings</a:t>
          </a:r>
          <a:endParaRPr lang="nl-BE" sz="1600" kern="1200"/>
        </a:p>
      </dsp:txBody>
      <dsp:txXfrm>
        <a:off x="109028" y="1424367"/>
        <a:ext cx="2538317" cy="793224"/>
      </dsp:txXfrm>
    </dsp:sp>
    <dsp:sp modelId="{F94043AE-FBAE-4418-8D10-10B1481C95AF}">
      <dsp:nvSpPr>
        <dsp:cNvPr id="0" name=""/>
        <dsp:cNvSpPr/>
      </dsp:nvSpPr>
      <dsp:spPr>
        <a:xfrm>
          <a:off x="3265" y="1309790"/>
          <a:ext cx="555256" cy="83288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898522" y="1424367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/>
            <a:t>Systeem voor end-to-end vercijfering</a:t>
          </a:r>
          <a:endParaRPr lang="nl-BE" sz="1600" kern="1200"/>
        </a:p>
      </dsp:txBody>
      <dsp:txXfrm>
        <a:off x="2898522" y="1424367"/>
        <a:ext cx="2538317" cy="793224"/>
      </dsp:txXfrm>
    </dsp:sp>
    <dsp:sp modelId="{1D377189-38FA-44FB-9886-A25D865375A4}">
      <dsp:nvSpPr>
        <dsp:cNvPr id="0" name=""/>
        <dsp:cNvSpPr/>
      </dsp:nvSpPr>
      <dsp:spPr>
        <a:xfrm>
          <a:off x="2792759" y="1309790"/>
          <a:ext cx="555256" cy="83288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88017" y="1424367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87670"/>
              </a:solidFill>
            </a:rPr>
            <a:t>eHealth</a:t>
          </a:r>
          <a:r>
            <a:rPr sz="1600" kern="1200" dirty="0"/>
            <a:t>Box</a:t>
          </a:r>
          <a:endParaRPr lang="nl-BE" sz="1600" kern="1200" dirty="0"/>
        </a:p>
      </dsp:txBody>
      <dsp:txXfrm>
        <a:off x="5688017" y="1424367"/>
        <a:ext cx="2538317" cy="793224"/>
      </dsp:txXfrm>
    </dsp:sp>
    <dsp:sp modelId="{82E38FB2-A96C-4D7A-A866-6D7BE57189A0}">
      <dsp:nvSpPr>
        <dsp:cNvPr id="0" name=""/>
        <dsp:cNvSpPr/>
      </dsp:nvSpPr>
      <dsp:spPr>
        <a:xfrm>
          <a:off x="5582254" y="1309790"/>
          <a:ext cx="555256" cy="83288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028" y="2422948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/>
            <a:t>Timestamping</a:t>
          </a:r>
          <a:endParaRPr lang="nl-BE" sz="1600" kern="1200"/>
        </a:p>
      </dsp:txBody>
      <dsp:txXfrm>
        <a:off x="109028" y="2422948"/>
        <a:ext cx="2538317" cy="793224"/>
      </dsp:txXfrm>
    </dsp:sp>
    <dsp:sp modelId="{A9E14B50-194E-4A93-B9D9-20BB56D81973}">
      <dsp:nvSpPr>
        <dsp:cNvPr id="0" name=""/>
        <dsp:cNvSpPr/>
      </dsp:nvSpPr>
      <dsp:spPr>
        <a:xfrm>
          <a:off x="3265" y="2308371"/>
          <a:ext cx="555256" cy="83288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898522" y="2422948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/>
            <a:t>Codering en anonimisering</a:t>
          </a:r>
          <a:endParaRPr lang="nl-BE" sz="1600" kern="1200"/>
        </a:p>
      </dsp:txBody>
      <dsp:txXfrm>
        <a:off x="2898522" y="2422948"/>
        <a:ext cx="2538317" cy="793224"/>
      </dsp:txXfrm>
    </dsp:sp>
    <dsp:sp modelId="{70C2EA1E-D7DB-4E74-806D-4590DBE781A3}">
      <dsp:nvSpPr>
        <dsp:cNvPr id="0" name=""/>
        <dsp:cNvSpPr/>
      </dsp:nvSpPr>
      <dsp:spPr>
        <a:xfrm>
          <a:off x="2792759" y="2308371"/>
          <a:ext cx="555256" cy="832885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88017" y="2422948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/>
            <a:t>Raadpleging van het Rijksregister en van de KSZ-registers</a:t>
          </a:r>
          <a:endParaRPr lang="nl-BE" sz="1600" kern="1200"/>
        </a:p>
      </dsp:txBody>
      <dsp:txXfrm>
        <a:off x="5688017" y="2422948"/>
        <a:ext cx="2538317" cy="793224"/>
      </dsp:txXfrm>
    </dsp:sp>
    <dsp:sp modelId="{139FD9EA-3509-4D4C-98D4-BC741BA871D8}">
      <dsp:nvSpPr>
        <dsp:cNvPr id="0" name=""/>
        <dsp:cNvSpPr/>
      </dsp:nvSpPr>
      <dsp:spPr>
        <a:xfrm>
          <a:off x="5582254" y="2308371"/>
          <a:ext cx="555256" cy="83288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898522" y="3421529"/>
          <a:ext cx="2538317" cy="793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27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/>
            <a:t>Verwijzingsrepertorium (metahub)</a:t>
          </a:r>
          <a:endParaRPr lang="nl-BE" sz="1600" kern="1200"/>
        </a:p>
      </dsp:txBody>
      <dsp:txXfrm>
        <a:off x="2898522" y="3421529"/>
        <a:ext cx="2538317" cy="793224"/>
      </dsp:txXfrm>
    </dsp:sp>
    <dsp:sp modelId="{763F0339-AF8A-4C55-81EF-EEBFD25A8379}">
      <dsp:nvSpPr>
        <dsp:cNvPr id="0" name=""/>
        <dsp:cNvSpPr/>
      </dsp:nvSpPr>
      <dsp:spPr>
        <a:xfrm>
          <a:off x="2792759" y="3306952"/>
          <a:ext cx="555256" cy="832885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32C1-AD5C-4D8A-9916-3B58A3C51F8B}" type="datetimeFigureOut">
              <a:rPr lang="nl-BE" smtClean="0"/>
              <a:t>9/10/2018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05E54-7319-4E31-8901-B0565F0A0F0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09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C17D-7774-43FE-987C-7D682A3CD72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BE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09/10/2018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48FF73-F1C1-43AC-A26D-A106BEBB19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40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95064" y="6511826"/>
            <a:ext cx="2234120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12097" y="6511826"/>
            <a:ext cx="3564604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-759581" y="302381"/>
            <a:ext cx="7472438" cy="6047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04839" y="1058333"/>
            <a:ext cx="7948612" cy="5359399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158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-759581" y="302381"/>
            <a:ext cx="7472438" cy="6047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95064" y="6511826"/>
            <a:ext cx="2234120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12097" y="6511826"/>
            <a:ext cx="3564604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09/10/2018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5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95064" y="6511826"/>
            <a:ext cx="2234120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12097" y="6511826"/>
            <a:ext cx="3564604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09/10/2018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07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 txBox="1">
            <a:spLocks/>
          </p:cNvSpPr>
          <p:nvPr userDrawn="1"/>
        </p:nvSpPr>
        <p:spPr>
          <a:xfrm>
            <a:off x="-759581" y="302381"/>
            <a:ext cx="7472438" cy="6047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95064" y="6511826"/>
            <a:ext cx="2234120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12097" y="6511826"/>
            <a:ext cx="3564604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09/10/2018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98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82" r:id="rId3"/>
    <p:sldLayoutId id="2147483667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406450"/>
            <a:ext cx="7772400" cy="2387600"/>
          </a:xfrm>
        </p:spPr>
        <p:txBody>
          <a:bodyPr>
            <a:noAutofit/>
          </a:bodyPr>
          <a:lstStyle/>
          <a:p>
            <a:r>
              <a:rPr lang="nl-BE" sz="4400" dirty="0">
                <a:solidFill>
                  <a:schemeClr val="bg1">
                    <a:lumMod val="50000"/>
                  </a:schemeClr>
                </a:solidFill>
              </a:rPr>
              <a:t>Kruispuntbank Veiligheid:</a:t>
            </a:r>
            <a:br>
              <a:rPr lang="nl-BE" sz="4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4400" dirty="0" smtClean="0">
                <a:solidFill>
                  <a:schemeClr val="bg1">
                    <a:lumMod val="50000"/>
                  </a:schemeClr>
                </a:solidFill>
              </a:rPr>
              <a:t>input op basis van de ervaringen bij de KSZ, het eHealth-platform en het </a:t>
            </a:r>
            <a:r>
              <a:rPr lang="nl-BE" sz="4400" dirty="0" err="1" smtClean="0">
                <a:solidFill>
                  <a:schemeClr val="bg1">
                    <a:lumMod val="50000"/>
                  </a:schemeClr>
                </a:solidFill>
              </a:rPr>
              <a:t>Dol</a:t>
            </a:r>
            <a:r>
              <a:rPr lang="nl-BE" sz="4400" dirty="0" err="1" smtClean="0">
                <a:solidFill>
                  <a:schemeClr val="bg1">
                    <a:lumMod val="50000"/>
                  </a:schemeClr>
                </a:solidFill>
              </a:rPr>
              <a:t>sis</a:t>
            </a:r>
            <a:r>
              <a:rPr lang="nl-BE" sz="4400" dirty="0" smtClean="0">
                <a:solidFill>
                  <a:schemeClr val="bg1">
                    <a:lumMod val="50000"/>
                  </a:schemeClr>
                </a:solidFill>
              </a:rPr>
              <a:t>-platform</a:t>
            </a:r>
            <a:endParaRPr lang="nl-BE" sz="4400" dirty="0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108057" y="4463232"/>
            <a:ext cx="3291397" cy="1569660"/>
            <a:chOff x="4407024" y="2744491"/>
            <a:chExt cx="4389193" cy="1716253"/>
          </a:xfrm>
        </p:grpSpPr>
        <p:pic>
          <p:nvPicPr>
            <p:cNvPr id="9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55" y="326681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4907845" y="2744491"/>
              <a:ext cx="3888372" cy="171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2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frank.robben@mail.fgov.be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fr-BE" sz="1200" b="1" dirty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@</a:t>
              </a:r>
              <a:r>
                <a:rPr lang="fr-BE" sz="1200" b="1" dirty="0" err="1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FrRobben</a:t>
              </a:r>
              <a:endParaRPr lang="fr-BE" sz="1200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www.frankrobben.be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www.ksz.fgov.be</a:t>
              </a:r>
            </a:p>
            <a:p>
              <a:pPr>
                <a:defRPr/>
              </a:pPr>
              <a:r>
                <a:rPr lang="fr-BE" sz="12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www.ehealth.fgov.be</a:t>
              </a:r>
              <a:endParaRPr lang="fr-BE" sz="12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4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KSZ: stand van zaken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51648"/>
            <a:ext cx="8968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KSZ: stand van zaken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51647"/>
            <a:ext cx="8928992" cy="39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Missie eHealth-platform (°2008)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en-US" dirty="0" smtClean="0"/>
              <a:t>Wat ?</a:t>
            </a:r>
          </a:p>
          <a:p>
            <a:pPr lvl="1"/>
            <a:r>
              <a:rPr lang="nl-BE" altLang="en-US" dirty="0" smtClean="0"/>
              <a:t>optimaliseren van de kwaliteit en de continuïteit van de gezondheidszorgverstrekking </a:t>
            </a:r>
          </a:p>
          <a:p>
            <a:pPr lvl="1"/>
            <a:r>
              <a:rPr lang="nl-BE" altLang="en-US" dirty="0" smtClean="0"/>
              <a:t>optimaliseren van de veiligheid van de patiënt</a:t>
            </a:r>
          </a:p>
          <a:p>
            <a:pPr lvl="1"/>
            <a:r>
              <a:rPr lang="nl-BE" altLang="en-US" dirty="0" smtClean="0"/>
              <a:t>vereenvoudigen van de administratieve formaliteiten voor alle actoren in de gezondheidszorg</a:t>
            </a:r>
          </a:p>
          <a:p>
            <a:pPr lvl="1"/>
            <a:r>
              <a:rPr lang="nl-BE" altLang="en-US" dirty="0" smtClean="0"/>
              <a:t>degelijk ondersteunen van het gezondheidszorgbeleid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Hoe ?</a:t>
            </a:r>
            <a:endParaRPr lang="nl-BE" altLang="en-US" dirty="0"/>
          </a:p>
          <a:p>
            <a:pPr lvl="1"/>
            <a:r>
              <a:rPr lang="nl-BE" altLang="en-US" dirty="0"/>
              <a:t>door een goed georganiseerde, onderlinge elektronische dienstverlening en informatie-uitwisseling tussen alle actoren in de gezondheidszorg</a:t>
            </a:r>
          </a:p>
          <a:p>
            <a:pPr lvl="1"/>
            <a:r>
              <a:rPr lang="nl-BE" altLang="en-US" dirty="0"/>
              <a:t>met de nodige waarborgen op het vlak van de informatieveiligheid, de bescherming van de persoonlijke levenssfeer en het beroepsgeheim</a:t>
            </a:r>
          </a:p>
          <a:p>
            <a:pPr lvl="1"/>
            <a:endParaRPr lang="nl-BE" altLang="en-US" dirty="0"/>
          </a:p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3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eHealth-platform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Opdrachten</a:t>
            </a:r>
          </a:p>
          <a:p>
            <a:pPr lvl="1"/>
            <a:r>
              <a:rPr lang="nl-BE" altLang="en-US" dirty="0" smtClean="0">
                <a:sym typeface="Arial" charset="0"/>
              </a:rPr>
              <a:t>ontwikkeling </a:t>
            </a:r>
            <a:r>
              <a:rPr lang="nl-BE" altLang="en-US" dirty="0">
                <a:sym typeface="Arial" charset="0"/>
              </a:rPr>
              <a:t>van een visie en van een strategie </a:t>
            </a:r>
            <a:r>
              <a:rPr lang="nl-BE" altLang="en-US" dirty="0" smtClean="0">
                <a:sym typeface="Arial" charset="0"/>
              </a:rPr>
              <a:t>inzake </a:t>
            </a:r>
            <a:r>
              <a:rPr lang="nl-BE" altLang="en-US" dirty="0" err="1" smtClean="0">
                <a:sym typeface="Arial" charset="0"/>
              </a:rPr>
              <a:t>eGezondheid</a:t>
            </a:r>
            <a:endParaRPr lang="nl-BE" altLang="en-US" dirty="0" smtClean="0">
              <a:sym typeface="Arial" charset="0"/>
            </a:endParaRPr>
          </a:p>
          <a:p>
            <a:pPr lvl="1"/>
            <a:r>
              <a:rPr lang="nl-BE" altLang="en-US" dirty="0" smtClean="0">
                <a:sym typeface="Arial" charset="0"/>
              </a:rPr>
              <a:t>organiseren </a:t>
            </a:r>
            <a:r>
              <a:rPr lang="nl-BE" altLang="en-US" dirty="0">
                <a:sym typeface="Arial" charset="0"/>
              </a:rPr>
              <a:t>van de samenwerking met andere overheidsinstanties die belast zijn met de coördinatie van de elektronische </a:t>
            </a:r>
            <a:r>
              <a:rPr lang="nl-BE" altLang="en-US" dirty="0" smtClean="0">
                <a:sym typeface="Arial" charset="0"/>
              </a:rPr>
              <a:t>dienstverlening</a:t>
            </a:r>
            <a:endParaRPr lang="nl-BE" altLang="en-US" dirty="0" smtClean="0"/>
          </a:p>
          <a:p>
            <a:pPr lvl="1"/>
            <a:r>
              <a:rPr lang="nl-BE" altLang="en-US" dirty="0" smtClean="0">
                <a:sym typeface="Arial" charset="0"/>
              </a:rPr>
              <a:t>motor zijn van </a:t>
            </a:r>
            <a:r>
              <a:rPr lang="nl-BE" altLang="en-US" dirty="0">
                <a:sym typeface="Arial" charset="0"/>
              </a:rPr>
              <a:t>de noodzakelijke veranderingen zijn voor de uitvoering van de visie en de strategie </a:t>
            </a:r>
            <a:r>
              <a:rPr lang="nl-BE" altLang="en-US" dirty="0" smtClean="0">
                <a:sym typeface="Arial" charset="0"/>
              </a:rPr>
              <a:t>inzake </a:t>
            </a:r>
            <a:r>
              <a:rPr lang="nl-BE" altLang="en-US" dirty="0" err="1" smtClean="0">
                <a:sym typeface="Arial" charset="0"/>
              </a:rPr>
              <a:t>eGezondheid</a:t>
            </a:r>
            <a:r>
              <a:rPr lang="nl-BE" altLang="en-US" dirty="0" smtClean="0"/>
              <a:t> </a:t>
            </a:r>
          </a:p>
          <a:p>
            <a:pPr lvl="1"/>
            <a:r>
              <a:rPr lang="nl-BE" altLang="en-US" dirty="0">
                <a:sym typeface="Arial" charset="0"/>
              </a:rPr>
              <a:t>v</a:t>
            </a:r>
            <a:r>
              <a:rPr lang="nl-BE" altLang="en-US" dirty="0" smtClean="0">
                <a:sym typeface="Arial" charset="0"/>
              </a:rPr>
              <a:t>astleggen </a:t>
            </a:r>
            <a:r>
              <a:rPr lang="nl-BE" altLang="en-US" dirty="0">
                <a:sym typeface="Arial" charset="0"/>
              </a:rPr>
              <a:t>van functionele en </a:t>
            </a:r>
            <a:r>
              <a:rPr lang="nl-BE" altLang="en-US" dirty="0" smtClean="0">
                <a:sym typeface="Arial" charset="0"/>
              </a:rPr>
              <a:t>technische </a:t>
            </a:r>
            <a:r>
              <a:rPr lang="nl-BE" altLang="en-US" dirty="0">
                <a:sym typeface="Arial" charset="0"/>
              </a:rPr>
              <a:t>normen, standaarden, specificaties en basisarchitectuur inzake </a:t>
            </a:r>
            <a:r>
              <a:rPr lang="nl-BE" altLang="en-US" dirty="0" smtClean="0">
                <a:sym typeface="Arial" charset="0"/>
              </a:rPr>
              <a:t>ICT</a:t>
            </a:r>
          </a:p>
          <a:p>
            <a:pPr lvl="1"/>
            <a:r>
              <a:rPr lang="nl-BE" altLang="en-US" dirty="0">
                <a:sym typeface="Arial" charset="0"/>
              </a:rPr>
              <a:t>r</a:t>
            </a:r>
            <a:r>
              <a:rPr lang="nl-BE" altLang="en-US" dirty="0" smtClean="0">
                <a:sym typeface="Arial" charset="0"/>
              </a:rPr>
              <a:t>egistreren </a:t>
            </a:r>
            <a:r>
              <a:rPr lang="nl-BE" altLang="en-US" dirty="0">
                <a:sym typeface="Arial" charset="0"/>
              </a:rPr>
              <a:t>van software voor het beheer van elektronische patiëntendossiers  </a:t>
            </a:r>
            <a:endParaRPr lang="nl-BE" altLang="en-US" dirty="0" smtClean="0">
              <a:sym typeface="Arial" charset="0"/>
            </a:endParaRPr>
          </a:p>
          <a:p>
            <a:pPr lvl="1"/>
            <a:r>
              <a:rPr lang="nl-BE" altLang="en-US" dirty="0">
                <a:sym typeface="Arial" charset="0"/>
              </a:rPr>
              <a:t>c</a:t>
            </a:r>
            <a:r>
              <a:rPr lang="nl-BE" altLang="en-US" dirty="0" smtClean="0">
                <a:sym typeface="Arial" charset="0"/>
              </a:rPr>
              <a:t>oncipiëren</a:t>
            </a:r>
            <a:r>
              <a:rPr lang="nl-BE" altLang="en-US" dirty="0">
                <a:sym typeface="Arial" charset="0"/>
              </a:rPr>
              <a:t>, uitwerken en beheren van een samenwerkingsplatform voor de veilige elektronische gegevensuitwisseling met de bijhorende basisdiensten </a:t>
            </a:r>
            <a:endParaRPr lang="nl-BE" altLang="en-US" dirty="0" smtClean="0">
              <a:sym typeface="Arial" charset="0"/>
            </a:endParaRPr>
          </a:p>
          <a:p>
            <a:pPr lvl="1"/>
            <a:r>
              <a:rPr lang="nl-BE" altLang="en-US" dirty="0">
                <a:sym typeface="Arial" charset="0"/>
              </a:rPr>
              <a:t>e</a:t>
            </a:r>
            <a:r>
              <a:rPr lang="nl-BE" altLang="en-US" dirty="0" smtClean="0">
                <a:sym typeface="Arial" charset="0"/>
              </a:rPr>
              <a:t>en </a:t>
            </a:r>
            <a:r>
              <a:rPr lang="nl-BE" altLang="en-US" dirty="0">
                <a:sym typeface="Arial" charset="0"/>
              </a:rPr>
              <a:t>akkoord bereiken over een taakverdeling en over de kwaliteitsnormen en nagaan of de kwaliteitsnormen worden </a:t>
            </a:r>
            <a:r>
              <a:rPr lang="nl-BE" altLang="en-US" dirty="0" smtClean="0">
                <a:sym typeface="Arial" charset="0"/>
              </a:rPr>
              <a:t>nageleefd</a:t>
            </a:r>
            <a:endParaRPr lang="nl-BE" altLang="en-US" dirty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2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eHealth-platform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Opdrachten</a:t>
            </a:r>
          </a:p>
          <a:p>
            <a:pPr lvl="1"/>
            <a:r>
              <a:rPr lang="nl-BE" altLang="en-US" dirty="0">
                <a:sym typeface="Arial" charset="0"/>
              </a:rPr>
              <a:t>a</a:t>
            </a:r>
            <a:r>
              <a:rPr lang="nl-BE" altLang="en-US" dirty="0" smtClean="0">
                <a:sym typeface="Arial" charset="0"/>
              </a:rPr>
              <a:t>ls </a:t>
            </a:r>
            <a:r>
              <a:rPr lang="nl-BE" altLang="en-US" dirty="0">
                <a:sym typeface="Arial" charset="0"/>
              </a:rPr>
              <a:t>onafhankelijke </a:t>
            </a:r>
            <a:r>
              <a:rPr lang="nl-BE" altLang="en-US" dirty="0" err="1">
                <a:sym typeface="Arial" charset="0"/>
              </a:rPr>
              <a:t>trusted</a:t>
            </a:r>
            <a:r>
              <a:rPr lang="nl-BE" altLang="en-US" dirty="0">
                <a:sym typeface="Arial" charset="0"/>
              </a:rPr>
              <a:t> </a:t>
            </a:r>
            <a:r>
              <a:rPr lang="nl-BE" altLang="en-US" dirty="0" err="1">
                <a:sym typeface="Arial" charset="0"/>
              </a:rPr>
              <a:t>third</a:t>
            </a:r>
            <a:r>
              <a:rPr lang="nl-BE" altLang="en-US" dirty="0">
                <a:sym typeface="Arial" charset="0"/>
              </a:rPr>
              <a:t> party (TTP) optreden voor het coderen en anonimiseren van persoonsgegevens m.b.t. de gezondheid voor rekening van bepaalde, in de wet opgesomde instanties ter ondersteuning van het wetenschappelijk onderzoek en het </a:t>
            </a:r>
            <a:r>
              <a:rPr lang="nl-BE" altLang="en-US" dirty="0" smtClean="0">
                <a:sym typeface="Arial" charset="0"/>
              </a:rPr>
              <a:t>beleid</a:t>
            </a:r>
          </a:p>
          <a:p>
            <a:pPr lvl="1"/>
            <a:r>
              <a:rPr lang="nl-BE" altLang="en-US" dirty="0">
                <a:sym typeface="Arial" charset="0"/>
              </a:rPr>
              <a:t>d</a:t>
            </a:r>
            <a:r>
              <a:rPr lang="nl-BE" altLang="en-US" dirty="0" smtClean="0">
                <a:sym typeface="Arial" charset="0"/>
              </a:rPr>
              <a:t>e </a:t>
            </a:r>
            <a:r>
              <a:rPr lang="nl-BE" altLang="en-US" dirty="0">
                <a:sym typeface="Arial" charset="0"/>
              </a:rPr>
              <a:t>totstandkoming van programma's en projecten promoten en </a:t>
            </a:r>
            <a:r>
              <a:rPr lang="nl-BE" altLang="en-US" dirty="0" smtClean="0">
                <a:sym typeface="Arial" charset="0"/>
              </a:rPr>
              <a:t>coördineren, </a:t>
            </a:r>
            <a:r>
              <a:rPr lang="nl-BE" altLang="en-US" dirty="0" err="1" smtClean="0">
                <a:sym typeface="Arial" charset="0"/>
              </a:rPr>
              <a:t>oa</a:t>
            </a:r>
            <a:r>
              <a:rPr lang="nl-BE" altLang="en-US" dirty="0" smtClean="0">
                <a:sym typeface="Arial" charset="0"/>
              </a:rPr>
              <a:t> de </a:t>
            </a:r>
            <a:r>
              <a:rPr lang="nl-BE" altLang="en-US" dirty="0">
                <a:sym typeface="Arial" charset="0"/>
              </a:rPr>
              <a:t>ICT-aspecten van de gegevensuitwisseling beheren en coördineren in het kader van de elektronische patiëntendossiers en van de elektronische medische </a:t>
            </a:r>
            <a:r>
              <a:rPr lang="nl-BE" altLang="en-US" dirty="0" smtClean="0">
                <a:sym typeface="Arial" charset="0"/>
              </a:rPr>
              <a:t>voorschriften</a:t>
            </a:r>
          </a:p>
          <a:p>
            <a:r>
              <a:rPr lang="nl-BE" altLang="en-US" sz="2200" dirty="0">
                <a:sym typeface="Arial" charset="0"/>
              </a:rPr>
              <a:t>Beheerd door de vertegenwoordigers van de verschillende actoren in de </a:t>
            </a:r>
            <a:r>
              <a:rPr lang="nl-BE" altLang="en-US" sz="2200" dirty="0" smtClean="0">
                <a:sym typeface="Arial" charset="0"/>
              </a:rPr>
              <a:t>gezondheidssector om</a:t>
            </a:r>
            <a:endParaRPr lang="nl-BE" altLang="en-US" sz="2200" dirty="0">
              <a:sym typeface="Arial" charset="0"/>
            </a:endParaRPr>
          </a:p>
          <a:p>
            <a:pPr lvl="1"/>
            <a:r>
              <a:rPr lang="nl-BE" altLang="en-US" sz="1800" dirty="0">
                <a:sym typeface="Arial" charset="0"/>
              </a:rPr>
              <a:t>hun vertrouwen te genieten</a:t>
            </a:r>
          </a:p>
          <a:p>
            <a:pPr lvl="1"/>
            <a:r>
              <a:rPr lang="nl-BE" altLang="en-US" sz="1800" dirty="0">
                <a:sym typeface="Arial" charset="0"/>
              </a:rPr>
              <a:t>een klantgerichte werking te waarborgen</a:t>
            </a:r>
          </a:p>
          <a:p>
            <a:pPr>
              <a:defRPr/>
            </a:pPr>
            <a:r>
              <a:rPr lang="nl-BE" altLang="en-US" sz="2200" dirty="0" smtClean="0">
                <a:sym typeface="Arial" charset="0"/>
              </a:rPr>
              <a:t>Geen wettelijk </a:t>
            </a:r>
            <a:r>
              <a:rPr lang="nl-BE" altLang="en-US" sz="2200" dirty="0">
                <a:sym typeface="Arial" charset="0"/>
              </a:rPr>
              <a:t>verplichte deelname van alle actoren in de </a:t>
            </a:r>
            <a:r>
              <a:rPr lang="nl-BE" altLang="en-US" sz="2200" dirty="0" smtClean="0">
                <a:sym typeface="Arial" charset="0"/>
              </a:rPr>
              <a:t>gezondheidssector</a:t>
            </a:r>
            <a:endParaRPr lang="nl-BE" altLang="en-US" sz="2200" dirty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500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eHealth-platform: technisch architectuur</a:t>
            </a:r>
            <a:endParaRPr lang="fr-BE" dirty="0"/>
          </a:p>
        </p:txBody>
      </p:sp>
      <p:pic>
        <p:nvPicPr>
          <p:cNvPr id="6" name="Picture 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Basisdiensten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eHealth</a:t>
            </a: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-platform</a:t>
            </a:r>
          </a:p>
        </p:txBody>
      </p:sp>
      <p:sp>
        <p:nvSpPr>
          <p:cNvPr id="13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BE" altLang="en-US" b="1" i="1">
                <a:solidFill>
                  <a:srgbClr val="000000"/>
                </a:solidFill>
              </a:rPr>
              <a:t>Netwerk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476625" y="12890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Patiënten, zorgverstrekkers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 zorginstellingen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GAB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GAB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GAB</a:t>
            </a:r>
          </a:p>
        </p:txBody>
      </p:sp>
      <p:pic>
        <p:nvPicPr>
          <p:cNvPr id="19" name="Picture 20" descr="FOD_teken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15913" y="6091238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sz="2000" b="1" i="1">
                <a:solidFill>
                  <a:srgbClr val="CC9900"/>
                </a:solidFill>
                <a:latin typeface="Calibri" pitchFamily="34" charset="0"/>
              </a:rPr>
              <a:t>Leveranciers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4450" y="3468688"/>
            <a:ext cx="203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sz="2000" b="1" i="1">
                <a:solidFill>
                  <a:srgbClr val="CC9900"/>
                </a:solidFill>
                <a:latin typeface="Calibri" pitchFamily="34" charset="0"/>
              </a:rPr>
              <a:t>Gebruikers</a:t>
            </a:r>
          </a:p>
        </p:txBody>
      </p:sp>
      <p:sp>
        <p:nvSpPr>
          <p:cNvPr id="2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portaal </a:t>
            </a:r>
            <a:r>
              <a:rPr lang="nl-BE" sz="1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eGezondheid</a:t>
            </a:r>
            <a:endParaRPr lang="nl-BE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2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Health portal</a:t>
              </a:r>
              <a:endParaRPr lang="nl-BE" sz="1000" i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6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DTW</a:t>
              </a:r>
            </a:p>
          </p:txBody>
        </p:sp>
        <p:pic>
          <p:nvPicPr>
            <p:cNvPr id="29" name="Picture 30" descr="FOD_teken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Software zorginstelling</a:t>
            </a:r>
            <a:endParaRPr lang="nl-BE" sz="1000" i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DTW</a:t>
            </a:r>
          </a:p>
        </p:txBody>
      </p:sp>
      <p:sp>
        <p:nvSpPr>
          <p:cNvPr id="3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MyCareNet</a:t>
            </a:r>
            <a:endParaRPr lang="nl-BE" sz="1000" i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DTW</a:t>
            </a:r>
          </a:p>
        </p:txBody>
      </p:sp>
      <p:sp>
        <p:nvSpPr>
          <p:cNvPr id="4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Software zorgverlener</a:t>
            </a:r>
            <a:endParaRPr lang="nl-BE" sz="1000" i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1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3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4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5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6" name="AutoShape 52"/>
          <p:cNvSpPr>
            <a:spLocks noChangeArrowheads="1"/>
          </p:cNvSpPr>
          <p:nvPr/>
        </p:nvSpPr>
        <p:spPr bwMode="auto">
          <a:xfrm rot="5400000">
            <a:off x="2617788" y="14097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7" name="AutoShape 53"/>
          <p:cNvSpPr>
            <a:spLocks noChangeArrowheads="1"/>
          </p:cNvSpPr>
          <p:nvPr/>
        </p:nvSpPr>
        <p:spPr bwMode="auto">
          <a:xfrm rot="5400000">
            <a:off x="1239838" y="91757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8" name="AutoShape 54"/>
          <p:cNvSpPr>
            <a:spLocks noChangeArrowheads="1"/>
          </p:cNvSpPr>
          <p:nvPr/>
        </p:nvSpPr>
        <p:spPr bwMode="auto">
          <a:xfrm rot="5400000">
            <a:off x="5346700" y="17097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9" name="AutoShape 55"/>
          <p:cNvSpPr>
            <a:spLocks noChangeArrowheads="1"/>
          </p:cNvSpPr>
          <p:nvPr/>
        </p:nvSpPr>
        <p:spPr bwMode="auto">
          <a:xfrm rot="5400000">
            <a:off x="7808119" y="710407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5400000">
            <a:off x="6622257" y="1221581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Site RIZIV</a:t>
            </a:r>
            <a:endParaRPr lang="nl-BE" sz="1000" i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DTW</a:t>
            </a:r>
          </a:p>
        </p:txBody>
      </p:sp>
      <p:pic>
        <p:nvPicPr>
          <p:cNvPr id="56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GAB</a:t>
            </a:r>
          </a:p>
        </p:txBody>
      </p:sp>
      <p:sp>
        <p:nvSpPr>
          <p:cNvPr id="58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GAB</a:t>
            </a:r>
          </a:p>
        </p:txBody>
      </p:sp>
      <p:sp>
        <p:nvSpPr>
          <p:cNvPr id="59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GAB</a:t>
            </a:r>
          </a:p>
        </p:txBody>
      </p:sp>
      <p:sp>
        <p:nvSpPr>
          <p:cNvPr id="60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7" name="Picture 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9" descr="logo_ziekenhuis_108399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0" descr="Logo huisar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1" descr="logo_ziekenhuis_1083990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455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900" y="20748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400" y="213995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900" y="22050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400" y="227012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DTW</a:t>
            </a:r>
          </a:p>
        </p:txBody>
      </p:sp>
    </p:spTree>
    <p:extLst>
      <p:ext uri="{BB962C8B-B14F-4D97-AF65-F5344CB8AC3E}">
        <p14:creationId xmlns:p14="http://schemas.microsoft.com/office/powerpoint/2010/main" val="28976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eHealth-platform: 10 basisdiensten</a:t>
            </a:r>
            <a:endParaRPr lang="fr-B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431664"/>
              </p:ext>
            </p:extLst>
          </p:nvPr>
        </p:nvGraphicFramePr>
        <p:xfrm>
          <a:off x="457200" y="120709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4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700" dirty="0" smtClean="0"/>
              <a:t>eHealth-platform: enkele cijfers </a:t>
            </a:r>
            <a:r>
              <a:rPr lang="nl-BE" sz="2700" dirty="0" err="1" smtClean="0"/>
              <a:t>mbt</a:t>
            </a:r>
            <a:r>
              <a:rPr lang="nl-BE" sz="2700" dirty="0" smtClean="0"/>
              <a:t> 2017</a:t>
            </a:r>
            <a:endParaRPr lang="fr-BE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10 </a:t>
            </a:r>
            <a:r>
              <a:rPr lang="fr-BE" dirty="0" err="1" smtClean="0"/>
              <a:t>miljard</a:t>
            </a:r>
            <a:r>
              <a:rPr lang="fr-BE" dirty="0" smtClean="0"/>
              <a:t> </a:t>
            </a:r>
            <a:r>
              <a:rPr lang="fr-BE" dirty="0" err="1" smtClean="0"/>
              <a:t>uitgewisselde</a:t>
            </a:r>
            <a:r>
              <a:rPr lang="fr-BE" dirty="0" smtClean="0"/>
              <a:t> </a:t>
            </a:r>
            <a:r>
              <a:rPr lang="fr-BE" dirty="0" err="1" smtClean="0"/>
              <a:t>elektronische</a:t>
            </a:r>
            <a:r>
              <a:rPr lang="fr-BE" dirty="0" smtClean="0"/>
              <a:t> </a:t>
            </a:r>
            <a:r>
              <a:rPr lang="fr-BE" dirty="0" err="1" smtClean="0"/>
              <a:t>berichten</a:t>
            </a:r>
            <a:r>
              <a:rPr lang="fr-BE" dirty="0" smtClean="0"/>
              <a:t> </a:t>
            </a:r>
            <a:r>
              <a:rPr lang="fr-BE" dirty="0" err="1" smtClean="0"/>
              <a:t>tussen</a:t>
            </a:r>
            <a:r>
              <a:rPr lang="fr-BE" dirty="0" smtClean="0"/>
              <a:t> 36.800 </a:t>
            </a:r>
            <a:r>
              <a:rPr lang="fr-BE" dirty="0" err="1" smtClean="0"/>
              <a:t>actoren</a:t>
            </a:r>
            <a:r>
              <a:rPr lang="fr-BE" dirty="0" smtClean="0"/>
              <a:t> in de </a:t>
            </a:r>
            <a:r>
              <a:rPr lang="fr-BE" dirty="0" err="1" smtClean="0"/>
              <a:t>gezondheidssector</a:t>
            </a:r>
            <a:endParaRPr lang="fr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over de hele Belgische bevolking, waarvan 70% intensief</a:t>
            </a:r>
            <a:endParaRPr lang="fr-BE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21878"/>
              </p:ext>
            </p:extLst>
          </p:nvPr>
        </p:nvGraphicFramePr>
        <p:xfrm>
          <a:off x="844676" y="22778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8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Doel Dolsis (-Genesis)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geïntegreerd platform voor de federale sociale inspectiediensten (RIZIV/RSVZ/RSZ/RVA/FOD WASO)</a:t>
            </a:r>
          </a:p>
          <a:p>
            <a:pPr lvl="1"/>
            <a:r>
              <a:rPr lang="nl-BE" dirty="0" smtClean="0"/>
              <a:t>beveiligde, online toegang tot relevante operationele gegevensbanken</a:t>
            </a:r>
          </a:p>
          <a:p>
            <a:pPr lvl="1"/>
            <a:r>
              <a:rPr lang="nl-BE" dirty="0" smtClean="0"/>
              <a:t>gemeenschappelijke gegevensbank van onderzoeken door de federale sociale inspectiediensten</a:t>
            </a:r>
          </a:p>
          <a:p>
            <a:pPr lvl="1"/>
            <a:r>
              <a:rPr lang="nl-BE" dirty="0" smtClean="0"/>
              <a:t>gemeenschappelijk platform voor opstelling en beheer van elektronische </a:t>
            </a:r>
            <a:r>
              <a:rPr lang="nl-BE" dirty="0" err="1" smtClean="0"/>
              <a:t>PV’s</a:t>
            </a:r>
            <a:r>
              <a:rPr lang="nl-BE" dirty="0" smtClean="0"/>
              <a:t> voor diverse inspectiediensten</a:t>
            </a:r>
          </a:p>
          <a:p>
            <a:pPr lvl="1"/>
            <a:r>
              <a:rPr lang="nl-BE" dirty="0" smtClean="0"/>
              <a:t>datamatching en datamining</a:t>
            </a:r>
          </a:p>
          <a:p>
            <a:pPr lvl="1"/>
            <a:r>
              <a:rPr lang="nl-BE" dirty="0" smtClean="0"/>
              <a:t>internationale gegevensuitwisseling op sociaal vlak</a:t>
            </a:r>
          </a:p>
          <a:p>
            <a:r>
              <a:rPr lang="nl-BE" dirty="0" smtClean="0"/>
              <a:t>bepaalde onderdelen zijn ook als webapplicatie toegankelijk voor andere gebruikers die niet de </a:t>
            </a:r>
            <a:r>
              <a:rPr lang="nl-BE" dirty="0" err="1" smtClean="0"/>
              <a:t>webservices</a:t>
            </a:r>
            <a:r>
              <a:rPr lang="nl-BE" dirty="0" smtClean="0"/>
              <a:t> rond de KSZ gebruiken</a:t>
            </a:r>
          </a:p>
          <a:p>
            <a:pPr lvl="1"/>
            <a:r>
              <a:rPr lang="nl-BE" dirty="0" smtClean="0"/>
              <a:t>kleinere volumes</a:t>
            </a:r>
          </a:p>
          <a:p>
            <a:pPr lvl="1"/>
            <a:r>
              <a:rPr lang="nl-BE" dirty="0" smtClean="0"/>
              <a:t>geen integratie van informatie nodig in eigen informatiesystemen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72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Dolsis: toegankelijke gegevensbanken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z="2100" dirty="0" smtClean="0"/>
              <a:t>Rijksregister en KSZ-registers met basisidentificatiegegevens</a:t>
            </a:r>
          </a:p>
          <a:p>
            <a:r>
              <a:rPr lang="nl-BE" sz="2100" dirty="0" smtClean="0"/>
              <a:t>Kruispuntbank Ondernemingen (KBO)</a:t>
            </a:r>
          </a:p>
          <a:p>
            <a:r>
              <a:rPr lang="nl-BE" sz="2100" dirty="0" smtClean="0"/>
              <a:t>Werkgeversrepertorium RSZ</a:t>
            </a:r>
          </a:p>
          <a:p>
            <a:r>
              <a:rPr lang="nl-BE" sz="2100" dirty="0" err="1" smtClean="0"/>
              <a:t>Dimona</a:t>
            </a:r>
            <a:r>
              <a:rPr lang="nl-BE" sz="2100" dirty="0" smtClean="0"/>
              <a:t>-gegevensbank en personeelsbestand (arbeidsrelaties met begin en einde)</a:t>
            </a:r>
          </a:p>
          <a:p>
            <a:r>
              <a:rPr lang="nl-BE" sz="2100" dirty="0" smtClean="0"/>
              <a:t>GOTOT/Limosa-gegevensbank</a:t>
            </a:r>
          </a:p>
          <a:p>
            <a:r>
              <a:rPr lang="nl-BE" sz="2100" dirty="0" smtClean="0"/>
              <a:t>Gegevensbank loon- en arbeidstijdgegevens aangegeven aan RSZ (DMFA)</a:t>
            </a:r>
          </a:p>
          <a:p>
            <a:r>
              <a:rPr lang="nl-BE" sz="2100" dirty="0" smtClean="0"/>
              <a:t>Aangiften van werken (vnl.  bouwwerken)</a:t>
            </a:r>
          </a:p>
          <a:p>
            <a:r>
              <a:rPr lang="fr-BE" sz="2100" dirty="0" err="1" smtClean="0"/>
              <a:t>Aanwezigheidsregistratie</a:t>
            </a:r>
            <a:r>
              <a:rPr lang="fr-BE" sz="2100" dirty="0" smtClean="0"/>
              <a:t> (</a:t>
            </a:r>
            <a:r>
              <a:rPr lang="fr-BE" sz="2100" dirty="0" err="1" smtClean="0"/>
              <a:t>Checkin@Work</a:t>
            </a:r>
            <a:r>
              <a:rPr lang="fr-BE" sz="2100" dirty="0" smtClean="0"/>
              <a:t>= </a:t>
            </a:r>
            <a:r>
              <a:rPr lang="fr-BE" sz="2100" dirty="0" err="1" smtClean="0"/>
              <a:t>voor</a:t>
            </a:r>
            <a:r>
              <a:rPr lang="fr-BE" sz="2100" dirty="0" smtClean="0"/>
              <a:t> </a:t>
            </a:r>
            <a:r>
              <a:rPr lang="fr-BE" sz="2100" dirty="0" err="1" smtClean="0"/>
              <a:t>grote</a:t>
            </a:r>
            <a:r>
              <a:rPr lang="fr-BE" sz="2100" dirty="0" smtClean="0"/>
              <a:t> </a:t>
            </a:r>
            <a:r>
              <a:rPr lang="fr-BE" sz="2100" dirty="0" err="1" smtClean="0"/>
              <a:t>werven</a:t>
            </a:r>
            <a:r>
              <a:rPr lang="fr-BE" sz="2100" dirty="0" smtClean="0"/>
              <a:t>)</a:t>
            </a:r>
          </a:p>
          <a:p>
            <a:r>
              <a:rPr lang="nl-NL" sz="2100" dirty="0" smtClean="0"/>
              <a:t>Algemeen Repertorium van de Zelfstandige Werknemers (ARZA)</a:t>
            </a:r>
            <a:endParaRPr lang="fr-BE" sz="2100" dirty="0" smtClean="0"/>
          </a:p>
          <a:p>
            <a:r>
              <a:rPr lang="fr-BE" sz="2100" dirty="0" err="1" smtClean="0"/>
              <a:t>Multifunctionele</a:t>
            </a:r>
            <a:r>
              <a:rPr lang="fr-BE" sz="2100" dirty="0" smtClean="0"/>
              <a:t> </a:t>
            </a:r>
            <a:r>
              <a:rPr lang="fr-BE" sz="2100" dirty="0" err="1" smtClean="0"/>
              <a:t>attesten</a:t>
            </a:r>
            <a:r>
              <a:rPr lang="fr-BE" sz="2100" dirty="0" smtClean="0"/>
              <a:t> </a:t>
            </a:r>
            <a:r>
              <a:rPr lang="fr-BE" sz="2100" dirty="0" err="1" smtClean="0"/>
              <a:t>maatschappelijke</a:t>
            </a:r>
            <a:r>
              <a:rPr lang="fr-BE" sz="2100" dirty="0" smtClean="0"/>
              <a:t> </a:t>
            </a:r>
            <a:r>
              <a:rPr lang="fr-BE" sz="2100" dirty="0" err="1" smtClean="0"/>
              <a:t>integratie</a:t>
            </a:r>
            <a:r>
              <a:rPr lang="fr-BE" sz="2100" dirty="0" smtClean="0"/>
              <a:t> (</a:t>
            </a:r>
            <a:r>
              <a:rPr lang="fr-BE" sz="2100" dirty="0" err="1" smtClean="0"/>
              <a:t>leefloon</a:t>
            </a:r>
            <a:r>
              <a:rPr lang="fr-BE" sz="2100" dirty="0" smtClean="0"/>
              <a:t> en </a:t>
            </a:r>
            <a:r>
              <a:rPr lang="fr-BE" sz="2100" dirty="0" err="1" smtClean="0"/>
              <a:t>equivalenten</a:t>
            </a:r>
            <a:r>
              <a:rPr lang="fr-BE" sz="2100" dirty="0" smtClean="0"/>
              <a:t>)</a:t>
            </a:r>
          </a:p>
          <a:p>
            <a:r>
              <a:rPr lang="fr-BE" sz="2100" dirty="0" err="1" smtClean="0"/>
              <a:t>Inschrijving</a:t>
            </a:r>
            <a:r>
              <a:rPr lang="fr-BE" sz="2100" dirty="0" smtClean="0"/>
              <a:t> van </a:t>
            </a:r>
            <a:r>
              <a:rPr lang="fr-BE" sz="2100" dirty="0" err="1" smtClean="0"/>
              <a:t>voertuigen</a:t>
            </a:r>
            <a:r>
              <a:rPr lang="fr-BE" sz="2100" dirty="0" smtClean="0"/>
              <a:t> (</a:t>
            </a:r>
            <a:r>
              <a:rPr lang="fr-BE" sz="2100" dirty="0" err="1" smtClean="0"/>
              <a:t>Mobivis</a:t>
            </a:r>
            <a:r>
              <a:rPr lang="fr-BE" sz="2100" dirty="0" smtClean="0"/>
              <a:t> - FOD </a:t>
            </a:r>
            <a:r>
              <a:rPr lang="fr-BE" sz="2100" dirty="0" err="1" smtClean="0"/>
              <a:t>Mobiliteit</a:t>
            </a:r>
            <a:r>
              <a:rPr lang="fr-BE" sz="2100" dirty="0" smtClean="0"/>
              <a:t>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624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257835"/>
            <a:ext cx="4038600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u="sng" dirty="0" smtClean="0">
                <a:solidFill>
                  <a:schemeClr val="bg1">
                    <a:lumMod val="50000"/>
                  </a:schemeClr>
                </a:solidFill>
              </a:rPr>
              <a:t>Effectiever beleid</a:t>
            </a:r>
          </a:p>
          <a:p>
            <a:pPr>
              <a:lnSpc>
                <a:spcPct val="70000"/>
              </a:lnSpc>
            </a:pPr>
            <a:r>
              <a:rPr lang="nl-BE" sz="2000" dirty="0" smtClean="0">
                <a:solidFill>
                  <a:schemeClr val="bg1">
                    <a:lumMod val="50000"/>
                  </a:schemeClr>
                </a:solidFill>
              </a:rPr>
              <a:t>informatiesystemen voor</a:t>
            </a:r>
          </a:p>
          <a:p>
            <a:pPr lvl="1"/>
            <a:r>
              <a:rPr lang="nl-BE" sz="1700" dirty="0" smtClean="0">
                <a:solidFill>
                  <a:schemeClr val="bg1">
                    <a:lumMod val="50000"/>
                  </a:schemeClr>
                </a:solidFill>
              </a:rPr>
              <a:t>beleidsondersteuning</a:t>
            </a:r>
          </a:p>
          <a:p>
            <a:pPr lvl="1"/>
            <a:r>
              <a:rPr lang="nl-BE" sz="1700" dirty="0" smtClean="0">
                <a:solidFill>
                  <a:schemeClr val="bg1">
                    <a:lumMod val="50000"/>
                  </a:schemeClr>
                </a:solidFill>
              </a:rPr>
              <a:t>onderzoek</a:t>
            </a:r>
          </a:p>
          <a:p>
            <a:pPr lvl="1"/>
            <a:r>
              <a:rPr lang="nl-BE" sz="1700" dirty="0" smtClean="0">
                <a:solidFill>
                  <a:schemeClr val="bg1">
                    <a:lumMod val="50000"/>
                  </a:schemeClr>
                </a:solidFill>
              </a:rPr>
              <a:t>beleidsevaluatie</a:t>
            </a:r>
          </a:p>
          <a:p>
            <a:r>
              <a:rPr lang="nl-BE" sz="2000" dirty="0" smtClean="0">
                <a:solidFill>
                  <a:schemeClr val="bg1">
                    <a:lumMod val="50000"/>
                  </a:schemeClr>
                </a:solidFill>
              </a:rPr>
              <a:t>strategische inzet van informatiesystemen voor</a:t>
            </a:r>
          </a:p>
          <a:p>
            <a:pPr lvl="1"/>
            <a:r>
              <a:rPr lang="nl-BE" sz="1700" dirty="0" smtClean="0">
                <a:solidFill>
                  <a:schemeClr val="bg1">
                    <a:lumMod val="50000"/>
                  </a:schemeClr>
                </a:solidFill>
              </a:rPr>
              <a:t>vermijden van non-take up (automatische toekenning)</a:t>
            </a:r>
          </a:p>
          <a:p>
            <a:pPr lvl="1"/>
            <a:r>
              <a:rPr lang="nl-BE" sz="1700" dirty="0" smtClean="0">
                <a:solidFill>
                  <a:schemeClr val="bg1">
                    <a:lumMod val="50000"/>
                  </a:schemeClr>
                </a:solidFill>
              </a:rPr>
              <a:t>sociale inclusie</a:t>
            </a:r>
          </a:p>
          <a:p>
            <a:pPr lvl="1"/>
            <a:r>
              <a:rPr lang="nl-BE" sz="1700" dirty="0" smtClean="0">
                <a:solidFill>
                  <a:schemeClr val="bg1">
                    <a:lumMod val="50000"/>
                  </a:schemeClr>
                </a:solidFill>
              </a:rPr>
              <a:t>fraudevermijding en -bestrijding</a:t>
            </a:r>
          </a:p>
          <a:p>
            <a:pPr lvl="1"/>
            <a:r>
              <a:rPr lang="nl-BE" sz="1700" dirty="0" smtClean="0">
                <a:solidFill>
                  <a:schemeClr val="bg1">
                    <a:lumMod val="50000"/>
                  </a:schemeClr>
                </a:solidFill>
              </a:rPr>
              <a:t>continuïteit in rechtentoekenning</a:t>
            </a:r>
          </a:p>
          <a:p>
            <a:pPr lvl="1"/>
            <a:r>
              <a:rPr lang="nl-BE" sz="17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257835"/>
            <a:ext cx="4038600" cy="51845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nl-BE" sz="2800" u="sng" dirty="0" smtClean="0">
                <a:solidFill>
                  <a:schemeClr val="bg1">
                    <a:lumMod val="50000"/>
                  </a:schemeClr>
                </a:solidFill>
              </a:rPr>
              <a:t>Efficiëntere beleidsuitvoering</a:t>
            </a:r>
          </a:p>
          <a:p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operational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excellence</a:t>
            </a:r>
          </a:p>
          <a:p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gegevensbeheer en –beveiliging</a:t>
            </a:r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eenmalig ingezameld en gevalideerd</a:t>
            </a:r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juist en tijdig beschikbaar</a:t>
            </a:r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herbruikbaar en gedeeld (‘legoblokjesfilosofie’)</a:t>
            </a:r>
          </a:p>
          <a:p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processen</a:t>
            </a:r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event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driven</a:t>
            </a: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procesketens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taakverdeling tussen actoren in functie van competentie</a:t>
            </a:r>
          </a:p>
          <a:p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architectuur</a:t>
            </a:r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Service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Oriented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Architecture</a:t>
            </a:r>
          </a:p>
          <a:p>
            <a:pPr lvl="1"/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modulariteit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encapsulatie</a:t>
            </a: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synergieën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via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- en containertechnologie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ijdelijke aanduiding voor titel 1"/>
          <p:cNvSpPr>
            <a:spLocks noGrp="1"/>
          </p:cNvSpPr>
          <p:nvPr>
            <p:ph type="title"/>
          </p:nvPr>
        </p:nvSpPr>
        <p:spPr>
          <a:xfrm>
            <a:off x="-759581" y="302381"/>
            <a:ext cx="7472438" cy="6047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smtClean="0"/>
              <a:t>Doel Kruispuntbank Sociale Zekerheid</a:t>
            </a:r>
            <a:endParaRPr lang="nl-NL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12097" y="6511826"/>
            <a:ext cx="3564604" cy="39913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09/10/2018</a:t>
            </a:r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8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Dolsis</a:t>
            </a:r>
            <a:r>
              <a:rPr lang="nl-BE" dirty="0" smtClean="0"/>
              <a:t>: gebruikers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Sociale inspectiediensten</a:t>
            </a:r>
          </a:p>
          <a:p>
            <a:r>
              <a:rPr lang="fr-BE" dirty="0" err="1"/>
              <a:t>M</a:t>
            </a:r>
            <a:r>
              <a:rPr lang="fr-BE" dirty="0" err="1" smtClean="0"/>
              <a:t>eer</a:t>
            </a:r>
            <a:r>
              <a:rPr lang="fr-BE" dirty="0" smtClean="0"/>
              <a:t> dan 80 </a:t>
            </a:r>
            <a:r>
              <a:rPr lang="fr-BE" dirty="0" err="1" smtClean="0"/>
              <a:t>andere</a:t>
            </a:r>
            <a:r>
              <a:rPr lang="fr-BE" dirty="0" smtClean="0"/>
              <a:t> </a:t>
            </a:r>
            <a:r>
              <a:rPr lang="fr-BE" dirty="0" err="1" smtClean="0"/>
              <a:t>gebruikersgroepen</a:t>
            </a:r>
            <a:r>
              <a:rPr lang="fr-BE" dirty="0" smtClean="0"/>
              <a:t> </a:t>
            </a:r>
            <a:r>
              <a:rPr lang="fr-BE" dirty="0" err="1" smtClean="0"/>
              <a:t>binnen</a:t>
            </a:r>
            <a:r>
              <a:rPr lang="fr-BE" dirty="0" smtClean="0"/>
              <a:t> 32 </a:t>
            </a:r>
            <a:r>
              <a:rPr lang="fr-BE" dirty="0" err="1" smtClean="0"/>
              <a:t>organisaties</a:t>
            </a:r>
            <a:endParaRPr lang="fr-BE" dirty="0" smtClean="0"/>
          </a:p>
          <a:p>
            <a:pPr lvl="1"/>
            <a:r>
              <a:rPr lang="nl-BE" dirty="0" smtClean="0"/>
              <a:t>FOD Binnenlandse Zaken</a:t>
            </a:r>
          </a:p>
          <a:p>
            <a:pPr lvl="1"/>
            <a:r>
              <a:rPr lang="nl-BE" dirty="0" smtClean="0"/>
              <a:t>Dienst Vreemdelingenzaken</a:t>
            </a:r>
            <a:endParaRPr lang="fr-BE" dirty="0" smtClean="0"/>
          </a:p>
          <a:p>
            <a:pPr lvl="1"/>
            <a:r>
              <a:rPr lang="fr-BE" dirty="0" smtClean="0"/>
              <a:t>FOD </a:t>
            </a:r>
            <a:r>
              <a:rPr lang="fr-BE" dirty="0" err="1" smtClean="0"/>
              <a:t>Financiën</a:t>
            </a:r>
            <a:endParaRPr lang="fr-BE" dirty="0" smtClean="0"/>
          </a:p>
          <a:p>
            <a:pPr lvl="1"/>
            <a:r>
              <a:rPr lang="fr-BE" dirty="0" smtClean="0"/>
              <a:t>FOD Justitie</a:t>
            </a:r>
          </a:p>
          <a:p>
            <a:pPr lvl="1"/>
            <a:r>
              <a:rPr lang="nl-BE" dirty="0"/>
              <a:t>F</a:t>
            </a:r>
            <a:r>
              <a:rPr lang="nl-BE" dirty="0" smtClean="0"/>
              <a:t>ederale en lokale politie</a:t>
            </a:r>
            <a:endParaRPr lang="fr-BE" dirty="0" smtClean="0"/>
          </a:p>
          <a:p>
            <a:pPr lvl="1"/>
            <a:r>
              <a:rPr lang="fr-BE" dirty="0" err="1"/>
              <a:t>A</a:t>
            </a:r>
            <a:r>
              <a:rPr lang="fr-BE" dirty="0" err="1" smtClean="0"/>
              <a:t>rbeidsauditoraten</a:t>
            </a:r>
            <a:endParaRPr lang="fr-BE" dirty="0" smtClean="0"/>
          </a:p>
          <a:p>
            <a:pPr lvl="1"/>
            <a:r>
              <a:rPr lang="nl-BE" dirty="0"/>
              <a:t>Dienst voor de Veiligheid van de Staat (VSSE</a:t>
            </a:r>
            <a:r>
              <a:rPr lang="nl-BE" dirty="0" smtClean="0"/>
              <a:t>)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iensten van Gewesten en Gemeenschappen</a:t>
            </a:r>
            <a:endParaRPr lang="fr-BE" dirty="0" smtClean="0"/>
          </a:p>
          <a:p>
            <a:pPr lvl="1"/>
            <a:r>
              <a:rPr lang="nl-BE" dirty="0" smtClean="0"/>
              <a:t>…</a:t>
            </a:r>
          </a:p>
          <a:p>
            <a:r>
              <a:rPr lang="nl-BE" dirty="0"/>
              <a:t>M</a:t>
            </a:r>
            <a:r>
              <a:rPr lang="nl-BE" dirty="0" smtClean="0"/>
              <a:t>achtiging door </a:t>
            </a:r>
            <a:r>
              <a:rPr lang="nl-BE" dirty="0" err="1" smtClean="0"/>
              <a:t>Informatieveligheidscomité</a:t>
            </a:r>
            <a:r>
              <a:rPr lang="nl-BE" dirty="0" smtClean="0"/>
              <a:t> (voorheen Sectoraal Comité Sociale Zekerheid)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564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Dolsis</a:t>
            </a:r>
            <a:r>
              <a:rPr lang="nl-BE" dirty="0" smtClean="0"/>
              <a:t>: </a:t>
            </a:r>
            <a:r>
              <a:rPr lang="nl-BE" dirty="0" err="1" smtClean="0"/>
              <a:t>loosely</a:t>
            </a:r>
            <a:r>
              <a:rPr lang="nl-BE" dirty="0" smtClean="0"/>
              <a:t> </a:t>
            </a:r>
            <a:r>
              <a:rPr lang="nl-BE" dirty="0" err="1" smtClean="0"/>
              <a:t>coupled</a:t>
            </a:r>
            <a:r>
              <a:rPr lang="nl-BE" dirty="0" smtClean="0"/>
              <a:t> </a:t>
            </a:r>
            <a:r>
              <a:rPr lang="nl-BE" dirty="0" err="1" smtClean="0"/>
              <a:t>architecture</a:t>
            </a:r>
            <a:endParaRPr lang="fr-BE" dirty="0"/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19" y="4384333"/>
            <a:ext cx="2204986" cy="1588047"/>
          </a:xfrm>
          <a:prstGeom prst="rect">
            <a:avLst/>
          </a:prstGeom>
        </p:spPr>
      </p:pic>
      <p:pic>
        <p:nvPicPr>
          <p:cNvPr id="7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16" y="4120302"/>
            <a:ext cx="1529521" cy="2116110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59" y="4376728"/>
            <a:ext cx="2252711" cy="1622419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09" y="2709019"/>
            <a:ext cx="1626503" cy="2250287"/>
          </a:xfrm>
          <a:prstGeom prst="rect">
            <a:avLst/>
          </a:prstGeom>
        </p:spPr>
      </p:pic>
      <p:pic>
        <p:nvPicPr>
          <p:cNvPr id="10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68" y="2981902"/>
            <a:ext cx="2207796" cy="1595789"/>
          </a:xfrm>
          <a:prstGeom prst="rect">
            <a:avLst/>
          </a:prstGeom>
        </p:spPr>
      </p:pic>
      <p:pic>
        <p:nvPicPr>
          <p:cNvPr id="11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01" y="2738702"/>
            <a:ext cx="1504138" cy="2088479"/>
          </a:xfrm>
          <a:prstGeom prst="rect">
            <a:avLst/>
          </a:prstGeom>
        </p:spPr>
      </p:pic>
      <p:pic>
        <p:nvPicPr>
          <p:cNvPr id="12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06" y="1548372"/>
            <a:ext cx="2252711" cy="1628255"/>
          </a:xfrm>
          <a:prstGeom prst="rect">
            <a:avLst/>
          </a:prstGeom>
        </p:spPr>
      </p:pic>
      <p:pic>
        <p:nvPicPr>
          <p:cNvPr id="13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16" y="1315002"/>
            <a:ext cx="1539103" cy="2129367"/>
          </a:xfrm>
          <a:prstGeom prst="rect">
            <a:avLst/>
          </a:prstGeom>
        </p:spPr>
      </p:pic>
      <p:pic>
        <p:nvPicPr>
          <p:cNvPr id="14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15" y="1565558"/>
            <a:ext cx="2252711" cy="16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Dolsis</a:t>
            </a:r>
            <a:r>
              <a:rPr lang="nl-BE" dirty="0" smtClean="0"/>
              <a:t>: enkele cijfers</a:t>
            </a:r>
            <a:endParaRPr lang="fr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660240"/>
              </p:ext>
            </p:extLst>
          </p:nvPr>
        </p:nvGraphicFramePr>
        <p:xfrm>
          <a:off x="222191" y="1751895"/>
          <a:ext cx="8691257" cy="4173120"/>
        </p:xfrm>
        <a:graphic>
          <a:graphicData uri="http://schemas.openxmlformats.org/drawingml/2006/table">
            <a:tbl>
              <a:tblPr/>
              <a:tblGrid>
                <a:gridCol w="29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39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097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Grand Total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Qualité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201809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Centre de Contact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748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413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2041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Inspection sociale du Ministère de la Région de Bruxelles-Capitale2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4914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4204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4601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4994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5255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418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819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835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960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1488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441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404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386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30023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Inspection sociale du Ministère de la Communauté germanophone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336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442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1010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3202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Inspection sociale du SPF Intérieur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22179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61247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80556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96107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129099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13017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12354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13600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11482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11822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11247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9628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9495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10598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492431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sociale INAMI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640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1883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3155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6475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17676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2339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3215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2227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2633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2147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1944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50369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Inspection sociale du Service public de Wallonie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2158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2736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3706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6844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10737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953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1109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794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1080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995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975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2677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898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36466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Service administratif du Ministère de la Région de Bruxelles-Capitale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853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1639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3413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3803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4702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551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659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726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603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535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582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603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440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473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19582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Service administratif du Ministère de la Communauté germanophone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198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295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632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2105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Service administratif du Ministère de la Communauté flamande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1377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1673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2249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7124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6771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407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487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478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627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668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908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23787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Service administratif INAMI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Service administratif ONSS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3492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6166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5202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9357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29783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2878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3320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4164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3976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3808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3522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2971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3537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3283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85459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Service administratif du Service public de Wallonie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3537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3672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4417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3894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5489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454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436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381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362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362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380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24497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sociale ONSSAPL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474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971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1017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285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2786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sociale SPF ETCS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390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9402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83509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188241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259682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25081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26554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27093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23297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23234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24616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21004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21188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23443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756734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Service administratif INASTI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1306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4687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14732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1504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1694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1487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1213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999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1087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1109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1090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1312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32224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Inspection sociale SPF Sécurité Sociale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1376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47057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165280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98472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312187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du SPF Finances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9431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6937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860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1569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2129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1824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1326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1255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1466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1446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1574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30852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du SPF Justice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7484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13762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21434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32478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2784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4087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3714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2709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3278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3314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2875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3362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3071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104400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Inspection sociale du SPF Mobilité et du Transport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2281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3400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3272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4635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390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372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384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394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247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286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252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16655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Sociale INASTI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851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1512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1944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5625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814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1469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1219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1111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1255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1865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652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1183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952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20466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sociale ONEM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41127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113829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166481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13362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15251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17014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15508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16120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17742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15004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13951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16891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462280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b="0" i="0" u="none" strike="noStrike">
                          <a:effectLst/>
                          <a:latin typeface="Arial"/>
                        </a:rPr>
                        <a:t>Services fédéraux pour la sécurité sociale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7022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56528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101768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12040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11399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12943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11292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9413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11299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9405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11080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10393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265710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sociale ONSS employeur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13428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50678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135154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22998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24569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27264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23520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25078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22476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20416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21960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25540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413081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GA/TB DRS-ASR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379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960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sociale FAT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1088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2557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471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183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5673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Inspection sociale ONSS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1110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27417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1989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1593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1819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1634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1504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964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932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966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41936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Service administratif ONP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910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40076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107058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322479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758497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1067866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102960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110549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119718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103708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105027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106243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91405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96778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103602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3235966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962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Dolsis</a:t>
            </a:r>
            <a:r>
              <a:rPr lang="nl-BE" dirty="0" smtClean="0"/>
              <a:t>: enkele cijfers</a:t>
            </a:r>
            <a:endParaRPr lang="fr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74535"/>
              </p:ext>
            </p:extLst>
          </p:nvPr>
        </p:nvGraphicFramePr>
        <p:xfrm>
          <a:off x="1418601" y="1392956"/>
          <a:ext cx="5691210" cy="4706319"/>
        </p:xfrm>
        <a:graphic>
          <a:graphicData uri="http://schemas.openxmlformats.org/drawingml/2006/table">
            <a:tbl>
              <a:tblPr/>
              <a:tblGrid>
                <a:gridCol w="398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BCE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23960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CADASTRE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61740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CPAS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1279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DDT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9191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DIMONA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17420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DMFA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20436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DMFA et RIP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24565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DRS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618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EMPLOYEUR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66090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Gestion Expéditeurs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257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Gestion Utilisateurs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GOTOT IN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1346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INASTI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10060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LIMOSA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32589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PERSONNE PHYSIQUE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46203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PRESENCE REGISTRATION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12780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RIP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64876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VehicleRegister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2697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7701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396316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8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Kruispuntbank Veiligheid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doel: veiligheid verhogen door veilige elektronische uitwisseling van relevante informatie tussen de betrokken actoren</a:t>
            </a:r>
          </a:p>
          <a:p>
            <a:endParaRPr lang="nl-BE" dirty="0" smtClean="0"/>
          </a:p>
          <a:p>
            <a:r>
              <a:rPr lang="nl-BE" dirty="0" smtClean="0"/>
              <a:t>voorgestelde methode</a:t>
            </a:r>
          </a:p>
          <a:p>
            <a:pPr lvl="1"/>
            <a:r>
              <a:rPr lang="nl-BE" dirty="0" smtClean="0"/>
              <a:t>relevante </a:t>
            </a:r>
            <a:r>
              <a:rPr lang="nl-BE" dirty="0"/>
              <a:t>informatie die beschikbaar is in de onderscheiden </a:t>
            </a:r>
            <a:r>
              <a:rPr lang="nl-BE" dirty="0" smtClean="0"/>
              <a:t>gegevensbanken</a:t>
            </a:r>
          </a:p>
          <a:p>
            <a:pPr lvl="1"/>
            <a:r>
              <a:rPr lang="nl-BE" dirty="0" smtClean="0"/>
              <a:t>op </a:t>
            </a:r>
            <a:r>
              <a:rPr lang="nl-BE" dirty="0"/>
              <a:t>een geïntegreerde en veilige wijze </a:t>
            </a:r>
            <a:r>
              <a:rPr lang="nl-BE" dirty="0" smtClean="0"/>
              <a:t>delen</a:t>
            </a:r>
          </a:p>
          <a:p>
            <a:pPr lvl="1"/>
            <a:r>
              <a:rPr lang="nl-BE" dirty="0" smtClean="0"/>
              <a:t>met </a:t>
            </a:r>
            <a:r>
              <a:rPr lang="nl-BE" dirty="0"/>
              <a:t>respect voor de autonomie van de betrokken instanties en de aan hen toebedeelde opdrachten</a:t>
            </a:r>
          </a:p>
          <a:p>
            <a:pPr lvl="1"/>
            <a:r>
              <a:rPr lang="nl-BE" dirty="0" smtClean="0"/>
              <a:t>daardoor zorgen dat relevante informatie voor iedereen betrokken bij veiligheid beschikbaar is</a:t>
            </a:r>
          </a:p>
          <a:p>
            <a:pPr lvl="1"/>
            <a:r>
              <a:rPr lang="nl-BE" dirty="0" smtClean="0"/>
              <a:t>en vermijden dat informatie uit bestaande gegevensbanken wordt gedupliceerd of onnodig wordt gecentraliseerd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0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Betrokken actoren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federale en lokale politie</a:t>
            </a:r>
          </a:p>
          <a:p>
            <a:r>
              <a:rPr lang="nl-BE" dirty="0" smtClean="0"/>
              <a:t>justitie</a:t>
            </a:r>
          </a:p>
          <a:p>
            <a:r>
              <a:rPr lang="nl-BE" dirty="0" smtClean="0"/>
              <a:t>Orgaan voor de Coördinatie van de Analyse van de Dreiging (OCAD)</a:t>
            </a:r>
          </a:p>
          <a:p>
            <a:r>
              <a:rPr lang="nl-BE" dirty="0" smtClean="0"/>
              <a:t>Dienst voor de Veiligheid van de Staat (VSSE)</a:t>
            </a:r>
          </a:p>
          <a:p>
            <a:r>
              <a:rPr lang="nl-BE" dirty="0" smtClean="0"/>
              <a:t>Algemene Dienst Inlichting en Veiligheid (ADIV)</a:t>
            </a:r>
          </a:p>
          <a:p>
            <a:r>
              <a:rPr lang="nl-BE" dirty="0" smtClean="0"/>
              <a:t>Directoraat-Generaal Penitentiaire Inlichtingen (DG EPI)</a:t>
            </a:r>
          </a:p>
          <a:p>
            <a:r>
              <a:rPr lang="nl-BE" dirty="0" smtClean="0"/>
              <a:t>Dienst Vreemdelingenzaken</a:t>
            </a:r>
          </a:p>
          <a:p>
            <a:r>
              <a:rPr lang="nl-BE" dirty="0" smtClean="0"/>
              <a:t>Cel voor Financiële Informatieverwerking (CFI)</a:t>
            </a:r>
          </a:p>
          <a:p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04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doel: veiligheid verhogen door veilige elektronische uitwisseling van relevante informatie tussen de betrokken actoren </a:t>
            </a:r>
          </a:p>
          <a:p>
            <a:pPr lvl="1"/>
            <a:r>
              <a:rPr lang="nl-BE" dirty="0" smtClean="0"/>
              <a:t>zijn alle betrokken actoren echt akkoord over dit te bereiken doel ?</a:t>
            </a:r>
          </a:p>
          <a:p>
            <a:pPr lvl="1"/>
            <a:r>
              <a:rPr lang="nl-BE" dirty="0" smtClean="0"/>
              <a:t>zo neen, waarmee niet en waarom niet ?</a:t>
            </a:r>
            <a:endParaRPr lang="fr-BE" dirty="0" smtClean="0"/>
          </a:p>
          <a:p>
            <a:r>
              <a:rPr lang="nl-BE" dirty="0" smtClean="0"/>
              <a:t>voorgestelde methode</a:t>
            </a:r>
          </a:p>
          <a:p>
            <a:pPr lvl="1"/>
            <a:r>
              <a:rPr lang="nl-BE" dirty="0" smtClean="0"/>
              <a:t>inhoud</a:t>
            </a:r>
          </a:p>
          <a:p>
            <a:pPr lvl="2"/>
            <a:r>
              <a:rPr lang="nl-BE" dirty="0" err="1" smtClean="0"/>
              <a:t>verderbouwen</a:t>
            </a:r>
            <a:r>
              <a:rPr lang="nl-BE" dirty="0" smtClean="0"/>
              <a:t> op bestaande informatiesystemen</a:t>
            </a:r>
          </a:p>
          <a:p>
            <a:pPr lvl="2"/>
            <a:r>
              <a:rPr lang="nl-BE" dirty="0" smtClean="0"/>
              <a:t>geen duplicatie of centrale gegevensopslag</a:t>
            </a:r>
          </a:p>
          <a:p>
            <a:pPr lvl="2"/>
            <a:r>
              <a:rPr lang="nl-BE" dirty="0" smtClean="0"/>
              <a:t>geïntegreerde ontsluiting van informatie</a:t>
            </a:r>
          </a:p>
          <a:p>
            <a:pPr lvl="2"/>
            <a:r>
              <a:rPr lang="nl-BE" dirty="0" smtClean="0"/>
              <a:t>met de nodige waarborgen inzake informatieveiligheid</a:t>
            </a:r>
          </a:p>
          <a:p>
            <a:pPr lvl="2"/>
            <a:r>
              <a:rPr lang="nl-BE" dirty="0" smtClean="0"/>
              <a:t>met </a:t>
            </a:r>
            <a:r>
              <a:rPr lang="nl-BE" dirty="0"/>
              <a:t>respect voor de autonomie van de betrokken instanties en de aan hen toebedeelde </a:t>
            </a:r>
            <a:r>
              <a:rPr lang="nl-BE" dirty="0" smtClean="0"/>
              <a:t>opdrachten</a:t>
            </a:r>
          </a:p>
          <a:p>
            <a:pPr lvl="1"/>
            <a:r>
              <a:rPr lang="nl-BE" dirty="0" smtClean="0"/>
              <a:t>zijn alle betrokken actoren akkoord over de voorgestelde methode ?</a:t>
            </a:r>
          </a:p>
          <a:p>
            <a:pPr lvl="1"/>
            <a:r>
              <a:rPr lang="nl-BE" dirty="0" smtClean="0"/>
              <a:t>zo neen, waarmee niet en waarom niet ?</a:t>
            </a:r>
            <a:endParaRPr lang="nl-BE" dirty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8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indien akkoord over doel en methode</a:t>
            </a:r>
          </a:p>
          <a:p>
            <a:pPr lvl="1"/>
            <a:r>
              <a:rPr lang="nl-BE" dirty="0" smtClean="0"/>
              <a:t>wat kan efficiënter ?</a:t>
            </a:r>
          </a:p>
          <a:p>
            <a:pPr lvl="1"/>
            <a:r>
              <a:rPr lang="nl-BE" dirty="0" smtClean="0"/>
              <a:t>wat zijn bekommernissen die de onderscheiden actoren hebben ?</a:t>
            </a:r>
          </a:p>
          <a:p>
            <a:pPr lvl="2"/>
            <a:r>
              <a:rPr lang="nl-BE" dirty="0" smtClean="0"/>
              <a:t>juridisch</a:t>
            </a:r>
          </a:p>
          <a:p>
            <a:pPr lvl="2"/>
            <a:r>
              <a:rPr lang="nl-BE" dirty="0" smtClean="0"/>
              <a:t>technisch</a:t>
            </a:r>
          </a:p>
          <a:p>
            <a:pPr lvl="2"/>
            <a:r>
              <a:rPr lang="nl-BE" dirty="0" smtClean="0"/>
              <a:t>beheersmatig</a:t>
            </a:r>
          </a:p>
          <a:p>
            <a:pPr lvl="1"/>
            <a:r>
              <a:rPr lang="nl-BE" dirty="0" smtClean="0"/>
              <a:t>welke nadelen moeten vermeden worden ?</a:t>
            </a:r>
          </a:p>
          <a:p>
            <a:pPr lvl="1"/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41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Aanbevelingen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snel akkoord over globale visie en architectuur</a:t>
            </a:r>
          </a:p>
          <a:p>
            <a:pPr lvl="1"/>
            <a:r>
              <a:rPr lang="nl-BE" dirty="0" smtClean="0"/>
              <a:t>longitudinaal</a:t>
            </a:r>
          </a:p>
          <a:p>
            <a:pPr lvl="1"/>
            <a:r>
              <a:rPr lang="nl-BE" dirty="0" smtClean="0"/>
              <a:t>geen technische details</a:t>
            </a:r>
          </a:p>
          <a:p>
            <a:endParaRPr lang="nl-BE" dirty="0" smtClean="0"/>
          </a:p>
          <a:p>
            <a:r>
              <a:rPr lang="nl-BE" dirty="0" smtClean="0"/>
              <a:t>werkbare </a:t>
            </a:r>
            <a:r>
              <a:rPr lang="nl-BE" dirty="0" err="1" smtClean="0"/>
              <a:t>governance</a:t>
            </a:r>
            <a:r>
              <a:rPr lang="nl-BE" dirty="0" smtClean="0"/>
              <a:t> structuur met betrokkenheid voornaamste betrokken instellingen</a:t>
            </a:r>
          </a:p>
          <a:p>
            <a:pPr lvl="1"/>
            <a:r>
              <a:rPr lang="nl-BE" dirty="0" smtClean="0"/>
              <a:t>strategisch</a:t>
            </a:r>
          </a:p>
          <a:p>
            <a:pPr lvl="1"/>
            <a:r>
              <a:rPr lang="nl-BE" dirty="0" smtClean="0"/>
              <a:t>operationeel</a:t>
            </a:r>
          </a:p>
          <a:p>
            <a:endParaRPr lang="nl-BE" dirty="0" smtClean="0"/>
          </a:p>
          <a:p>
            <a:r>
              <a:rPr lang="nl-BE" dirty="0" smtClean="0"/>
              <a:t>geleidelijke uitbouw</a:t>
            </a:r>
          </a:p>
          <a:p>
            <a:pPr lvl="1"/>
            <a:r>
              <a:rPr lang="nl-BE" dirty="0" err="1" smtClean="0"/>
              <a:t>quick</a:t>
            </a:r>
            <a:r>
              <a:rPr lang="nl-BE" dirty="0" smtClean="0"/>
              <a:t> </a:t>
            </a:r>
            <a:r>
              <a:rPr lang="nl-BE" dirty="0" err="1" smtClean="0"/>
              <a:t>wins</a:t>
            </a:r>
            <a:endParaRPr lang="nl-BE" dirty="0" smtClean="0"/>
          </a:p>
          <a:p>
            <a:pPr lvl="1"/>
            <a:r>
              <a:rPr lang="nl-BE" dirty="0" smtClean="0"/>
              <a:t>overtuiging van gebruikers door leveren van toegevoegde waarde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13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Aanbevelingen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maximaal hergebruik van bestaande componenten in andere sectoren</a:t>
            </a:r>
          </a:p>
          <a:p>
            <a:endParaRPr lang="nl-BE" dirty="0"/>
          </a:p>
          <a:p>
            <a:r>
              <a:rPr lang="nl-BE" dirty="0" smtClean="0"/>
              <a:t>gebruik ICT noch als breekijzer, noch als rem voor het regelen van inhoudelijke of beleidsmatige veranderingen</a:t>
            </a:r>
          </a:p>
          <a:p>
            <a:endParaRPr lang="nl-BE" dirty="0"/>
          </a:p>
          <a:p>
            <a:r>
              <a:rPr lang="nl-BE" dirty="0" err="1" smtClean="0"/>
              <a:t>coalition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willing</a:t>
            </a:r>
            <a:r>
              <a:rPr lang="nl-BE" dirty="0" smtClean="0"/>
              <a:t> met aandacht voor win-win  </a:t>
            </a:r>
            <a:endParaRPr lang="nl-BE" dirty="0"/>
          </a:p>
          <a:p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4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Kruispuntbank Sociale Zekerheid (°1991)</a:t>
            </a:r>
            <a:endParaRPr lang="fr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en-US" sz="2200" dirty="0" smtClean="0">
                <a:sym typeface="Arial" charset="0"/>
              </a:rPr>
              <a:t>Opdrachten</a:t>
            </a:r>
            <a:endParaRPr lang="nl-BE" altLang="en-US" sz="2200" dirty="0">
              <a:sym typeface="Arial" charset="0"/>
            </a:endParaRPr>
          </a:p>
          <a:p>
            <a:pPr lvl="1"/>
            <a:r>
              <a:rPr lang="nl-BE" altLang="en-US" sz="1800" dirty="0">
                <a:sym typeface="Arial" charset="0"/>
              </a:rPr>
              <a:t>vastleggen en uitdragen van de visie inzake geïntegreerde elektronische dienstverlening in de sociale sector</a:t>
            </a:r>
          </a:p>
          <a:p>
            <a:pPr lvl="1"/>
            <a:r>
              <a:rPr lang="nl-BE" altLang="en-US" sz="1800" dirty="0">
                <a:sym typeface="Arial" charset="0"/>
              </a:rPr>
              <a:t>vastleggen en promoten van de visie en de gemeenschappelijke basisprincipes inzake informatiebeheer en –veiligheid in de sociale sector</a:t>
            </a:r>
          </a:p>
          <a:p>
            <a:pPr lvl="1"/>
            <a:r>
              <a:rPr lang="nl-BE" altLang="en-US" sz="1800" dirty="0">
                <a:sym typeface="Arial" charset="0"/>
              </a:rPr>
              <a:t>coördineren van de procesoptimalisatie</a:t>
            </a:r>
          </a:p>
          <a:p>
            <a:pPr lvl="1"/>
            <a:r>
              <a:rPr lang="nl-BE" altLang="en-US" sz="1800" dirty="0">
                <a:sym typeface="Arial" charset="0"/>
              </a:rPr>
              <a:t>programma- en projectbeheer</a:t>
            </a:r>
          </a:p>
          <a:p>
            <a:pPr lvl="1"/>
            <a:r>
              <a:rPr lang="nl-BE" altLang="en-US" sz="1800" dirty="0">
                <a:sym typeface="Arial" charset="0"/>
              </a:rPr>
              <a:t>vastleggen, implementeren en beheren van het samenwerkingsplatform</a:t>
            </a:r>
          </a:p>
          <a:p>
            <a:pPr lvl="2"/>
            <a:r>
              <a:rPr lang="nl-BE" altLang="en-US" sz="1600" dirty="0">
                <a:sym typeface="Arial" charset="0"/>
              </a:rPr>
              <a:t>technische interoperabiliteit: architectuur en standaarden voor veilige uitwisseling van informatie</a:t>
            </a:r>
          </a:p>
          <a:p>
            <a:pPr lvl="2"/>
            <a:r>
              <a:rPr lang="nl-BE" altLang="en-US" sz="1600" dirty="0">
                <a:sym typeface="Arial" charset="0"/>
              </a:rPr>
              <a:t>semantische interoperabiliteit: begripsharmonisatie en coördinatie van de aanpassingen van de regelgeving</a:t>
            </a:r>
          </a:p>
          <a:p>
            <a:pPr lvl="2"/>
            <a:r>
              <a:rPr lang="nl-BE" altLang="en-US" sz="1600" dirty="0">
                <a:sym typeface="Arial" charset="0"/>
              </a:rPr>
              <a:t>business logica en </a:t>
            </a:r>
            <a:r>
              <a:rPr lang="nl-BE" altLang="en-US" sz="1600" dirty="0" err="1">
                <a:sym typeface="Arial" charset="0"/>
              </a:rPr>
              <a:t>orchestratie</a:t>
            </a:r>
            <a:endParaRPr lang="nl-BE" altLang="en-US" sz="1600" dirty="0">
              <a:sym typeface="Arial" charset="0"/>
            </a:endParaRPr>
          </a:p>
          <a:p>
            <a:pPr lvl="2"/>
            <a:r>
              <a:rPr lang="nl-BE" altLang="en-US" sz="1600" dirty="0">
                <a:sym typeface="Arial" charset="0"/>
              </a:rPr>
              <a:t>bevorderen van dienstengeoriënteerde </a:t>
            </a:r>
            <a:r>
              <a:rPr lang="nl-BE" altLang="en-US" sz="1600" dirty="0" smtClean="0">
                <a:sym typeface="Arial" charset="0"/>
              </a:rPr>
              <a:t>toepassingen</a:t>
            </a:r>
          </a:p>
          <a:p>
            <a:pPr lvl="1">
              <a:defRPr/>
            </a:pPr>
            <a:r>
              <a:rPr lang="nl-BE" altLang="en-US" sz="1800" dirty="0">
                <a:sym typeface="Arial" charset="0"/>
              </a:rPr>
              <a:t>veranderingsbeheer, vorming en coaching</a:t>
            </a:r>
          </a:p>
          <a:p>
            <a:pPr lvl="1">
              <a:defRPr/>
            </a:pPr>
            <a:r>
              <a:rPr lang="nl-BE" altLang="en-US" sz="1800" dirty="0">
                <a:sym typeface="Arial" charset="0"/>
              </a:rPr>
              <a:t>optreden als </a:t>
            </a:r>
            <a:r>
              <a:rPr lang="nl-BE" altLang="en-US" sz="1800" dirty="0" err="1">
                <a:sym typeface="Arial" charset="0"/>
              </a:rPr>
              <a:t>trusted</a:t>
            </a:r>
            <a:r>
              <a:rPr lang="nl-BE" altLang="en-US" sz="1800" dirty="0">
                <a:sym typeface="Arial" charset="0"/>
              </a:rPr>
              <a:t> </a:t>
            </a:r>
            <a:r>
              <a:rPr lang="nl-BE" altLang="en-US" sz="1800" dirty="0" err="1">
                <a:sym typeface="Arial" charset="0"/>
              </a:rPr>
              <a:t>third</a:t>
            </a:r>
            <a:r>
              <a:rPr lang="nl-BE" altLang="en-US" sz="1800" dirty="0">
                <a:sym typeface="Arial" charset="0"/>
              </a:rPr>
              <a:t> party voor de codering en </a:t>
            </a:r>
            <a:r>
              <a:rPr lang="nl-BE" altLang="en-US" sz="1800" dirty="0" err="1">
                <a:sym typeface="Arial" charset="0"/>
              </a:rPr>
              <a:t>anonimisering</a:t>
            </a:r>
            <a:r>
              <a:rPr lang="nl-BE" altLang="en-US" sz="1800" dirty="0">
                <a:sym typeface="Arial" charset="0"/>
              </a:rPr>
              <a:t> van </a:t>
            </a:r>
            <a:r>
              <a:rPr lang="nl-BE" altLang="en-US" sz="1800" dirty="0" smtClean="0">
                <a:sym typeface="Arial" charset="0"/>
              </a:rPr>
              <a:t>gegevens</a:t>
            </a:r>
            <a:endParaRPr lang="nl-BE" altLang="en-US" sz="1800" dirty="0">
              <a:sym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09/10/2018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2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Kritische succesfactoren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unieke identificatie van entiteiten waarover informatie moet worden uitgewisseld</a:t>
            </a:r>
          </a:p>
          <a:p>
            <a:pPr lvl="1"/>
            <a:r>
              <a:rPr lang="nl-BE" dirty="0"/>
              <a:t>natuurlijke personen: identificatienummer sociale zekerheid (Rijksregisternummer of KSZ-nummer)</a:t>
            </a:r>
          </a:p>
          <a:p>
            <a:pPr lvl="1"/>
            <a:r>
              <a:rPr lang="nl-BE" dirty="0"/>
              <a:t>ondernemingen en organisaties: ondernemingsnummer (</a:t>
            </a:r>
            <a:r>
              <a:rPr lang="nl-BE" dirty="0" err="1"/>
              <a:t>KruispuntBank</a:t>
            </a:r>
            <a:r>
              <a:rPr lang="nl-BE" dirty="0"/>
              <a:t> Ondernemingen (KBO</a:t>
            </a:r>
            <a:r>
              <a:rPr lang="nl-BE" dirty="0" smtClean="0"/>
              <a:t>))</a:t>
            </a:r>
          </a:p>
          <a:p>
            <a:r>
              <a:rPr lang="nl-BE" dirty="0" smtClean="0"/>
              <a:t>gebruiksvriendelijke en geïntegreerde ontsluiting van informatie =&gt; doordachte keuze tussen </a:t>
            </a:r>
            <a:r>
              <a:rPr lang="nl-BE" dirty="0" err="1" smtClean="0"/>
              <a:t>webservices</a:t>
            </a:r>
            <a:r>
              <a:rPr lang="nl-BE" dirty="0" smtClean="0"/>
              <a:t> en </a:t>
            </a:r>
            <a:r>
              <a:rPr lang="nl-BE" dirty="0" err="1" smtClean="0"/>
              <a:t>webtoepassingen</a:t>
            </a:r>
            <a:r>
              <a:rPr lang="nl-BE" dirty="0" smtClean="0"/>
              <a:t> met afweging tussen</a:t>
            </a:r>
          </a:p>
          <a:p>
            <a:pPr lvl="1"/>
            <a:r>
              <a:rPr lang="nl-BE" dirty="0" smtClean="0"/>
              <a:t>geïntegreerde toegankelijkheid vanuit eigen omgeving</a:t>
            </a:r>
          </a:p>
          <a:p>
            <a:pPr lvl="1"/>
            <a:r>
              <a:rPr lang="nl-BE" dirty="0" smtClean="0"/>
              <a:t>snelheid van implementatie</a:t>
            </a:r>
          </a:p>
          <a:p>
            <a:r>
              <a:rPr lang="nl-BE" dirty="0" smtClean="0"/>
              <a:t>uitwisseling</a:t>
            </a:r>
          </a:p>
          <a:p>
            <a:pPr lvl="1"/>
            <a:r>
              <a:rPr lang="nl-BE" dirty="0" smtClean="0"/>
              <a:t>waar mogelijk gestructureerde informatie (minstens metadata)</a:t>
            </a:r>
          </a:p>
          <a:p>
            <a:pPr lvl="1"/>
            <a:r>
              <a:rPr lang="nl-BE" dirty="0" smtClean="0"/>
              <a:t>aangevuld met niet-gestructureerde informatie</a:t>
            </a:r>
            <a:endParaRPr lang="nl-BE" dirty="0"/>
          </a:p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75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Kritische succesfactoren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pull en/of push ?</a:t>
            </a:r>
          </a:p>
          <a:p>
            <a:r>
              <a:rPr lang="nl-BE" dirty="0" smtClean="0"/>
              <a:t>synchrone en/of asynchrone communicatie ?</a:t>
            </a:r>
          </a:p>
          <a:p>
            <a:r>
              <a:rPr lang="nl-BE" dirty="0" smtClean="0"/>
              <a:t>informatieveiligheid</a:t>
            </a:r>
          </a:p>
          <a:p>
            <a:pPr lvl="1"/>
            <a:r>
              <a:rPr lang="nl-BE" dirty="0" smtClean="0"/>
              <a:t>wie mag toegang hebben tot welke informatie ?</a:t>
            </a:r>
          </a:p>
          <a:p>
            <a:pPr lvl="1"/>
            <a:r>
              <a:rPr lang="nl-BE" dirty="0" smtClean="0"/>
              <a:t>gebruikers- en toegangsbeheer</a:t>
            </a:r>
          </a:p>
          <a:p>
            <a:pPr lvl="1"/>
            <a:r>
              <a:rPr lang="nl-BE" dirty="0" err="1" smtClean="0"/>
              <a:t>vercijfering</a:t>
            </a:r>
            <a:endParaRPr lang="nl-BE" dirty="0" smtClean="0"/>
          </a:p>
          <a:p>
            <a:pPr lvl="2"/>
            <a:r>
              <a:rPr lang="nl-BE" dirty="0" smtClean="0"/>
              <a:t>at rest</a:t>
            </a:r>
          </a:p>
          <a:p>
            <a:pPr lvl="2"/>
            <a:r>
              <a:rPr lang="nl-BE" dirty="0" smtClean="0"/>
              <a:t>in motion</a:t>
            </a:r>
          </a:p>
          <a:p>
            <a:pPr lvl="1"/>
            <a:r>
              <a:rPr lang="nl-BE" dirty="0" err="1" smtClean="0"/>
              <a:t>logging</a:t>
            </a:r>
            <a:r>
              <a:rPr lang="nl-BE" dirty="0" smtClean="0"/>
              <a:t> van toegang</a:t>
            </a:r>
          </a:p>
          <a:p>
            <a:pPr lvl="1"/>
            <a:r>
              <a:rPr lang="nl-BE" dirty="0" smtClean="0"/>
              <a:t>controle op </a:t>
            </a:r>
            <a:r>
              <a:rPr lang="nl-BE" dirty="0" err="1" smtClean="0"/>
              <a:t>logging</a:t>
            </a:r>
            <a:endParaRPr lang="nl-BE" dirty="0" smtClean="0"/>
          </a:p>
          <a:p>
            <a:pPr lvl="1"/>
            <a:r>
              <a:rPr lang="nl-BE" dirty="0" smtClean="0"/>
              <a:t>organisatorische regels: cirkels van vertrouwen</a:t>
            </a:r>
          </a:p>
          <a:p>
            <a:r>
              <a:rPr lang="nl-BE" dirty="0" smtClean="0"/>
              <a:t>nut van verwijzingsrepertorium (over wie is er informatie beschikbaar in welke informatiesystemen) ?</a:t>
            </a:r>
          </a:p>
          <a:p>
            <a:pPr lvl="2"/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715693" y="3367462"/>
            <a:ext cx="3291397" cy="1569660"/>
            <a:chOff x="4407024" y="2744491"/>
            <a:chExt cx="4389193" cy="171625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55" y="326681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907845" y="2744491"/>
              <a:ext cx="3888372" cy="171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2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frank.robben@mail.fgov.be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fr-BE" sz="1200" b="1" dirty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@</a:t>
              </a:r>
              <a:r>
                <a:rPr lang="fr-BE" sz="1200" b="1" dirty="0" err="1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FrRobben</a:t>
              </a:r>
              <a:endParaRPr lang="fr-BE" sz="1200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www.frankrobben.be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www.ksz.fgov.be</a:t>
              </a:r>
            </a:p>
            <a:p>
              <a:pPr>
                <a:defRPr/>
              </a:pPr>
              <a:r>
                <a:rPr lang="fr-BE" sz="12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www.ehealth.fgov.be</a:t>
              </a:r>
              <a:endParaRPr lang="fr-BE" sz="12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</p:txBody>
        </p:sp>
      </p:grpSp>
      <p:pic>
        <p:nvPicPr>
          <p:cNvPr id="10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16" y="1437221"/>
            <a:ext cx="3974403" cy="39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7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Kruispuntbank Sociale Zekerheid</a:t>
            </a:r>
            <a:endParaRPr lang="fr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altLang="en-US" sz="2200" dirty="0">
                <a:sym typeface="Arial" charset="0"/>
              </a:rPr>
              <a:t>Opdrachten</a:t>
            </a:r>
          </a:p>
          <a:p>
            <a:pPr lvl="1">
              <a:defRPr/>
            </a:pPr>
            <a:r>
              <a:rPr lang="nl-BE" altLang="en-US" sz="1800" dirty="0" smtClean="0">
                <a:sym typeface="Arial" charset="0"/>
              </a:rPr>
              <a:t>beheer </a:t>
            </a:r>
            <a:r>
              <a:rPr lang="nl-BE" altLang="en-US" sz="1800" dirty="0">
                <a:sym typeface="Arial" charset="0"/>
              </a:rPr>
              <a:t>van een verwijzingsrepertorium als basis voor de organisatie van de elektronische gegevensuitwisseling tussen de actoren in de sociale sector</a:t>
            </a:r>
          </a:p>
          <a:p>
            <a:pPr lvl="2">
              <a:defRPr/>
            </a:pPr>
            <a:r>
              <a:rPr lang="nl-BE" altLang="en-US" sz="1600" dirty="0">
                <a:sym typeface="Arial" charset="0"/>
              </a:rPr>
              <a:t>inhoud</a:t>
            </a:r>
          </a:p>
          <a:p>
            <a:pPr lvl="3">
              <a:defRPr/>
            </a:pPr>
            <a:r>
              <a:rPr lang="nl-BE" altLang="en-US" sz="1400" dirty="0">
                <a:sym typeface="Arial" charset="0"/>
              </a:rPr>
              <a:t>over welke personen is welke soort informatie waar beschikbaar m.b.t. welke periodes</a:t>
            </a:r>
          </a:p>
          <a:p>
            <a:pPr lvl="3">
              <a:defRPr/>
            </a:pPr>
            <a:r>
              <a:rPr lang="nl-BE" altLang="en-US" sz="1400" dirty="0">
                <a:sym typeface="Arial" charset="0"/>
              </a:rPr>
              <a:t>welke actoren zijn gerechtigd om welke informatie over welke personen in welke omstandigheden te verkrijgen</a:t>
            </a:r>
          </a:p>
          <a:p>
            <a:pPr lvl="3">
              <a:defRPr/>
            </a:pPr>
            <a:r>
              <a:rPr lang="nl-BE" altLang="en-US" sz="1400" dirty="0">
                <a:sym typeface="Arial" charset="0"/>
              </a:rPr>
              <a:t>welke actoren wensen welke informatie over welke personen in welke omstandigheden automatisch te verkrijgen</a:t>
            </a:r>
          </a:p>
          <a:p>
            <a:pPr lvl="2">
              <a:defRPr/>
            </a:pPr>
            <a:r>
              <a:rPr lang="nl-BE" altLang="en-US" sz="1600" dirty="0">
                <a:sym typeface="Arial" charset="0"/>
              </a:rPr>
              <a:t>functies</a:t>
            </a:r>
          </a:p>
          <a:p>
            <a:pPr lvl="3">
              <a:defRPr/>
            </a:pPr>
            <a:r>
              <a:rPr lang="nl-BE" altLang="en-US" sz="1400" dirty="0">
                <a:sym typeface="Arial" charset="0"/>
              </a:rPr>
              <a:t>preventieve toegangscontrole</a:t>
            </a:r>
          </a:p>
          <a:p>
            <a:pPr lvl="3">
              <a:defRPr/>
            </a:pPr>
            <a:r>
              <a:rPr lang="nl-BE" altLang="en-US" sz="1400" dirty="0">
                <a:sym typeface="Arial" charset="0"/>
              </a:rPr>
              <a:t>routering van informatie</a:t>
            </a:r>
          </a:p>
          <a:p>
            <a:pPr lvl="3">
              <a:defRPr/>
            </a:pPr>
            <a:r>
              <a:rPr lang="nl-BE" altLang="en-US" sz="1400" dirty="0">
                <a:sym typeface="Arial" charset="0"/>
              </a:rPr>
              <a:t>automatische mededeling van gewijzigde </a:t>
            </a:r>
            <a:r>
              <a:rPr lang="nl-BE" altLang="en-US" sz="1400" dirty="0" smtClean="0">
                <a:sym typeface="Arial" charset="0"/>
              </a:rPr>
              <a:t>gegevens</a:t>
            </a:r>
          </a:p>
          <a:p>
            <a:r>
              <a:rPr lang="nl-BE" altLang="en-US" sz="2200" dirty="0" smtClean="0">
                <a:sym typeface="Arial" charset="0"/>
              </a:rPr>
              <a:t>Beheerd door de vertegenwoordigers van de verschillende actoren in de sociale sector om</a:t>
            </a:r>
          </a:p>
          <a:p>
            <a:pPr lvl="1"/>
            <a:r>
              <a:rPr lang="nl-BE" altLang="en-US" sz="1800" dirty="0" smtClean="0">
                <a:sym typeface="Arial" charset="0"/>
              </a:rPr>
              <a:t>hun vertrouwen te genieten</a:t>
            </a:r>
          </a:p>
          <a:p>
            <a:pPr lvl="1"/>
            <a:r>
              <a:rPr lang="nl-BE" altLang="en-US" sz="1800" dirty="0" smtClean="0">
                <a:sym typeface="Arial" charset="0"/>
              </a:rPr>
              <a:t>een klantgerichte werking te waarborgen</a:t>
            </a:r>
          </a:p>
          <a:p>
            <a:pPr>
              <a:defRPr/>
            </a:pPr>
            <a:r>
              <a:rPr lang="nl-BE" altLang="en-US" sz="2200" dirty="0" smtClean="0">
                <a:sym typeface="Arial" charset="0"/>
              </a:rPr>
              <a:t>Wettelijk verplichte deelname van alle actoren in de sociale sector</a:t>
            </a:r>
          </a:p>
          <a:p>
            <a:pPr>
              <a:defRPr/>
            </a:pPr>
            <a:endParaRPr lang="nl-BE" altLang="en-US" sz="2200" dirty="0">
              <a:sym typeface="Arial" charset="0"/>
            </a:endParaRPr>
          </a:p>
          <a:p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1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Functionele architectuur: sternetwerk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914400" lvl="2" indent="0">
              <a:buNone/>
            </a:pPr>
            <a:endParaRPr lang="nl-BE" dirty="0" smtClean="0"/>
          </a:p>
          <a:p>
            <a:pPr lvl="1"/>
            <a:endParaRPr lang="nl-BE" dirty="0"/>
          </a:p>
        </p:txBody>
      </p:sp>
      <p:grpSp>
        <p:nvGrpSpPr>
          <p:cNvPr id="8" name="Group 30720"/>
          <p:cNvGrpSpPr>
            <a:grpSpLocks/>
          </p:cNvGrpSpPr>
          <p:nvPr/>
        </p:nvGrpSpPr>
        <p:grpSpPr bwMode="auto">
          <a:xfrm>
            <a:off x="911277" y="1216318"/>
            <a:ext cx="7264400" cy="5111750"/>
            <a:chOff x="387375" y="1114698"/>
            <a:chExt cx="7263209" cy="5111774"/>
          </a:xfrm>
        </p:grpSpPr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3617407" y="2637118"/>
              <a:ext cx="1603112" cy="1598620"/>
            </a:xfrm>
            <a:custGeom>
              <a:avLst/>
              <a:gdLst>
                <a:gd name="connsiteX0" fmla="*/ 0 w 2861953"/>
                <a:gd name="connsiteY0" fmla="*/ 1426830 h 2853660"/>
                <a:gd name="connsiteX1" fmla="*/ 1430977 w 2861953"/>
                <a:gd name="connsiteY1" fmla="*/ 0 h 2853660"/>
                <a:gd name="connsiteX2" fmla="*/ 2861954 w 2861953"/>
                <a:gd name="connsiteY2" fmla="*/ 1426830 h 2853660"/>
                <a:gd name="connsiteX3" fmla="*/ 1430977 w 2861953"/>
                <a:gd name="connsiteY3" fmla="*/ 2853660 h 2853660"/>
                <a:gd name="connsiteX4" fmla="*/ 0 w 2861953"/>
                <a:gd name="connsiteY4" fmla="*/ 1426830 h 28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953" h="2853660">
                  <a:moveTo>
                    <a:pt x="0" y="1426830"/>
                  </a:moveTo>
                  <a:cubicBezTo>
                    <a:pt x="0" y="638814"/>
                    <a:pt x="640670" y="0"/>
                    <a:pt x="1430977" y="0"/>
                  </a:cubicBezTo>
                  <a:cubicBezTo>
                    <a:pt x="2221284" y="0"/>
                    <a:pt x="2861954" y="638814"/>
                    <a:pt x="2861954" y="1426830"/>
                  </a:cubicBezTo>
                  <a:cubicBezTo>
                    <a:pt x="2861954" y="2214846"/>
                    <a:pt x="2221284" y="2853660"/>
                    <a:pt x="1430977" y="2853660"/>
                  </a:cubicBezTo>
                  <a:cubicBezTo>
                    <a:pt x="640670" y="2853660"/>
                    <a:pt x="0" y="2214846"/>
                    <a:pt x="0" y="1426830"/>
                  </a:cubicBez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501673" tIns="500459" rIns="501673" bIns="500459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4011043" y="1378224"/>
              <a:ext cx="831714" cy="827092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 smtClean="0"/>
                <a:t>FPD</a:t>
              </a:r>
              <a:endParaRPr lang="en-US" sz="1400" dirty="0"/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4704667" y="1441725"/>
              <a:ext cx="833300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 smtClean="0"/>
                <a:t>RSVZ &amp; SVFZ</a:t>
              </a:r>
              <a:endParaRPr lang="en-US" sz="1400" dirty="0"/>
            </a:p>
          </p:txBody>
        </p:sp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5252264" y="1792564"/>
              <a:ext cx="831714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 smtClean="0"/>
                <a:t>FOD SZ</a:t>
              </a:r>
              <a:endParaRPr lang="en-US" sz="1000" dirty="0"/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5652249" y="231485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300" dirty="0"/>
                <a:t>POD MI &amp; OCMW</a:t>
              </a:r>
              <a:endParaRPr lang="en-US" sz="1300" dirty="0"/>
            </a:p>
          </p:txBody>
        </p:sp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2226985" y="2322791"/>
              <a:ext cx="4418875" cy="3219466"/>
              <a:chOff x="2301773" y="2382290"/>
              <a:chExt cx="3966559" cy="2924917"/>
            </a:xfrm>
          </p:grpSpPr>
          <p:sp>
            <p:nvSpPr>
              <p:cNvPr id="25" name="Freeform 24"/>
              <p:cNvSpPr>
                <a:spLocks noChangeAspect="1"/>
              </p:cNvSpPr>
              <p:nvPr/>
            </p:nvSpPr>
            <p:spPr bwMode="auto">
              <a:xfrm>
                <a:off x="5518903" y="2950544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smtClean="0"/>
                  <a:t>FAMI-FED</a:t>
                </a:r>
                <a:endParaRPr lang="en-US" sz="1400" dirty="0"/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>
                <a:off x="5488983" y="3514470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300" dirty="0" smtClean="0"/>
                  <a:t>FEDRIS</a:t>
                </a:r>
                <a:r>
                  <a:rPr lang="fr-BE" sz="1200" dirty="0" smtClean="0"/>
                  <a:t>  </a:t>
                </a:r>
                <a:r>
                  <a:rPr lang="fr-BE" sz="900" dirty="0" smtClean="0"/>
                  <a:t>&amp; </a:t>
                </a:r>
                <a:r>
                  <a:rPr lang="fr-BE" sz="900" dirty="0" err="1" smtClean="0"/>
                  <a:t>verzeke-raars</a:t>
                </a:r>
                <a:endParaRPr lang="en-US" sz="900" dirty="0"/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>
                <a:off x="5145613" y="3951477"/>
                <a:ext cx="750854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smtClean="0"/>
                  <a:t>RJV &amp; BVK</a:t>
                </a:r>
                <a:endParaRPr lang="en-US" sz="1400" dirty="0"/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auto">
              <a:xfrm>
                <a:off x="4740979" y="4317812"/>
                <a:ext cx="748005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 err="1" smtClean="0"/>
                  <a:t>Rijks</a:t>
                </a:r>
                <a:r>
                  <a:rPr lang="en-US" sz="1200" dirty="0" smtClean="0"/>
                  <a:t>-register</a:t>
                </a:r>
                <a:endParaRPr lang="en-US" sz="1200" dirty="0"/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>
                <a:off x="4196717" y="4564439"/>
                <a:ext cx="750854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 smtClean="0"/>
                  <a:t>Ge-</a:t>
                </a:r>
                <a:r>
                  <a:rPr lang="en-US" sz="1200" dirty="0" err="1" smtClean="0"/>
                  <a:t>meen</a:t>
                </a:r>
                <a:r>
                  <a:rPr lang="en-US" sz="1200" dirty="0" smtClean="0"/>
                  <a:t>-</a:t>
                </a:r>
                <a:r>
                  <a:rPr lang="en-US" sz="1200" dirty="0" err="1" smtClean="0"/>
                  <a:t>schap</a:t>
                </a:r>
                <a:r>
                  <a:rPr lang="en-US" sz="1200" dirty="0" smtClean="0"/>
                  <a:t>-pen</a:t>
                </a:r>
                <a:endParaRPr lang="en-US" sz="1200" dirty="0"/>
              </a:p>
            </p:txBody>
          </p:sp>
          <p:sp>
            <p:nvSpPr>
              <p:cNvPr id="30" name="Freeform 29"/>
              <p:cNvSpPr>
                <a:spLocks noChangeAspect="1"/>
              </p:cNvSpPr>
              <p:nvPr/>
            </p:nvSpPr>
            <p:spPr bwMode="auto">
              <a:xfrm>
                <a:off x="3615411" y="4564439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 smtClean="0"/>
                  <a:t>Gewes</a:t>
                </a:r>
                <a:r>
                  <a:rPr lang="en-US" sz="1400" dirty="0" smtClean="0"/>
                  <a:t>-ten</a:t>
                </a:r>
                <a:endParaRPr lang="en-US" sz="1400" dirty="0"/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>
                <a:off x="3075423" y="4368291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RIZIV</a:t>
                </a:r>
                <a:endParaRPr lang="en-US" sz="1400" dirty="0"/>
              </a:p>
            </p:txBody>
          </p:sp>
          <p:sp>
            <p:nvSpPr>
              <p:cNvPr id="32" name="Freeform 31"/>
              <p:cNvSpPr>
                <a:spLocks noChangeAspect="1"/>
              </p:cNvSpPr>
              <p:nvPr/>
            </p:nvSpPr>
            <p:spPr bwMode="auto">
              <a:xfrm>
                <a:off x="2622347" y="4016378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NIC &amp; ZF</a:t>
                </a:r>
                <a:endParaRPr lang="en-US" sz="1400" dirty="0"/>
              </a:p>
            </p:txBody>
          </p:sp>
          <p:sp>
            <p:nvSpPr>
              <p:cNvPr id="33" name="Freeform 32"/>
              <p:cNvSpPr>
                <a:spLocks noChangeAspect="1"/>
              </p:cNvSpPr>
              <p:nvPr/>
            </p:nvSpPr>
            <p:spPr bwMode="auto">
              <a:xfrm>
                <a:off x="2364463" y="3517354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RVA &amp; VI</a:t>
                </a:r>
                <a:endParaRPr lang="en-US" sz="1400" dirty="0"/>
              </a:p>
            </p:txBody>
          </p:sp>
          <p:sp>
            <p:nvSpPr>
              <p:cNvPr id="34" name="Freeform 33"/>
              <p:cNvSpPr>
                <a:spLocks noChangeAspect="1"/>
              </p:cNvSpPr>
              <p:nvPr/>
            </p:nvSpPr>
            <p:spPr bwMode="auto">
              <a:xfrm>
                <a:off x="2301773" y="2930352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FOD WASO</a:t>
                </a:r>
                <a:endParaRPr lang="en-US" sz="1400" dirty="0"/>
              </a:p>
            </p:txBody>
          </p:sp>
          <p:sp>
            <p:nvSpPr>
              <p:cNvPr id="35" name="Freeform 34"/>
              <p:cNvSpPr>
                <a:spLocks noChangeAspect="1"/>
              </p:cNvSpPr>
              <p:nvPr/>
            </p:nvSpPr>
            <p:spPr bwMode="auto">
              <a:xfrm>
                <a:off x="2402932" y="2382290"/>
                <a:ext cx="749429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VSI &amp; </a:t>
                </a:r>
                <a:r>
                  <a:rPr lang="fr-BE" sz="1400" dirty="0" err="1"/>
                  <a:t>FoBZ</a:t>
                </a:r>
                <a:endParaRPr lang="en-US" sz="1400" dirty="0"/>
              </a:p>
            </p:txBody>
          </p:sp>
        </p:grpSp>
        <p:sp>
          <p:nvSpPr>
            <p:cNvPr id="15" name="Freeform 14"/>
            <p:cNvSpPr>
              <a:spLocks noChangeAspect="1"/>
            </p:cNvSpPr>
            <p:nvPr/>
          </p:nvSpPr>
          <p:spPr bwMode="auto">
            <a:xfrm>
              <a:off x="2738077" y="181161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/>
                <a:t>RSZ</a:t>
              </a:r>
              <a:endParaRPr lang="en-US" sz="1400" dirty="0"/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>
              <a:off x="3306308" y="1449663"/>
              <a:ext cx="833301" cy="827091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 err="1" smtClean="0"/>
                <a:t>SIGeDIS</a:t>
              </a:r>
              <a:endParaRPr lang="en-US" sz="1200" dirty="0"/>
            </a:p>
          </p:txBody>
        </p:sp>
        <p:pic>
          <p:nvPicPr>
            <p:cNvPr id="17" name="Picture 3" descr="C:\Documents and Settings\a21\Local Settings\Temporary Internet Files\Content.IE5\TKSAXZ7R\MC90043877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869160"/>
              <a:ext cx="1630362" cy="13573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5" y="4941168"/>
              <a:ext cx="2384425" cy="1150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14698"/>
              <a:ext cx="1422400" cy="946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30719"/>
            <p:cNvGrpSpPr>
              <a:grpSpLocks/>
            </p:cNvGrpSpPr>
            <p:nvPr/>
          </p:nvGrpSpPr>
          <p:grpSpPr bwMode="auto">
            <a:xfrm>
              <a:off x="685774" y="1272821"/>
              <a:ext cx="1768186" cy="3700993"/>
              <a:chOff x="-19805" y="972099"/>
              <a:chExt cx="1768186" cy="3700993"/>
            </a:xfrm>
          </p:grpSpPr>
          <p:sp>
            <p:nvSpPr>
              <p:cNvPr id="22" name="Freeform 21"/>
              <p:cNvSpPr>
                <a:spLocks noChangeAspect="1"/>
              </p:cNvSpPr>
              <p:nvPr/>
            </p:nvSpPr>
            <p:spPr bwMode="auto">
              <a:xfrm>
                <a:off x="291912" y="3436861"/>
                <a:ext cx="1266001" cy="1236231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dirty="0" err="1" smtClean="0">
                    <a:latin typeface="Calibri Light" panose="020F0302020204030204" pitchFamily="34" charset="0"/>
                  </a:rPr>
                  <a:t>Federale</a:t>
                </a:r>
                <a:r>
                  <a:rPr lang="en-US" sz="1300" dirty="0" smtClean="0">
                    <a:latin typeface="Calibri Light" panose="020F0302020204030204" pitchFamily="34" charset="0"/>
                  </a:rPr>
                  <a:t> </a:t>
                </a:r>
                <a:r>
                  <a:rPr lang="en-US" sz="1300" dirty="0" err="1" smtClean="0">
                    <a:latin typeface="Calibri Light" panose="020F0302020204030204" pitchFamily="34" charset="0"/>
                  </a:rPr>
                  <a:t>Overheids-diensten</a:t>
                </a:r>
                <a:endParaRPr lang="en-US" sz="13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>
                <a:off x="537317" y="972099"/>
                <a:ext cx="1211064" cy="117951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Nuts-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en</a:t>
                </a:r>
                <a:r>
                  <a:rPr lang="en-US" sz="14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 </a:t>
                </a:r>
                <a:r>
                  <a:rPr lang="en-US" sz="1400" dirty="0" err="1" smtClean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vervoers-bedrijven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, …</a:t>
                </a:r>
                <a:r>
                  <a:rPr lang="fr-BE" sz="1400" dirty="0" smtClean="0">
                    <a:latin typeface="Calibri Light" panose="020F0302020204030204" pitchFamily="34" charset="0"/>
                  </a:rPr>
                  <a:t> </a:t>
                </a:r>
                <a:endParaRPr lang="fr-BE" sz="14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>
                <a:off x="-19805" y="2151616"/>
                <a:ext cx="1280989" cy="1247665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1400" dirty="0" smtClean="0">
                    <a:latin typeface="Calibri Light" panose="020F0302020204030204" pitchFamily="34" charset="0"/>
                  </a:rPr>
                  <a:t>Steden &amp; gemeenten</a:t>
                </a:r>
                <a:endParaRPr lang="fr-BE" sz="1400" dirty="0">
                  <a:latin typeface="Calibri Light" panose="020F0302020204030204" pitchFamily="34" charset="0"/>
                </a:endParaRPr>
              </a:p>
            </p:txBody>
          </p:sp>
        </p:grpSp>
        <p:pic>
          <p:nvPicPr>
            <p:cNvPr id="21" name="Picture 30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394" y="3132961"/>
              <a:ext cx="1213654" cy="58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Technische architectuur: backbone</a:t>
            </a:r>
            <a:endParaRPr lang="fr-BE" dirty="0"/>
          </a:p>
        </p:txBody>
      </p:sp>
      <p:sp>
        <p:nvSpPr>
          <p:cNvPr id="19460" name="Rectangle 110"/>
          <p:cNvSpPr>
            <a:spLocks noChangeArrowheads="1"/>
          </p:cNvSpPr>
          <p:nvPr/>
        </p:nvSpPr>
        <p:spPr bwMode="auto">
          <a:xfrm>
            <a:off x="7596188" y="3860800"/>
            <a:ext cx="65087" cy="1379538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93963" y="4092575"/>
            <a:ext cx="82550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493963" y="3849688"/>
            <a:ext cx="82550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4614863" y="3849688"/>
            <a:ext cx="84137" cy="17018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653213" y="2390775"/>
            <a:ext cx="1414462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5238750" y="3119438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814" name="Rectangle 14"/>
          <p:cNvSpPr>
            <a:spLocks noChangeArrowheads="1"/>
          </p:cNvSpPr>
          <p:nvPr/>
        </p:nvSpPr>
        <p:spPr bwMode="auto">
          <a:xfrm>
            <a:off x="5768975" y="3028950"/>
            <a:ext cx="312738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67" name="Freeform 15"/>
          <p:cNvSpPr>
            <a:spLocks/>
          </p:cNvSpPr>
          <p:nvPr/>
        </p:nvSpPr>
        <p:spPr bwMode="auto">
          <a:xfrm>
            <a:off x="5768975" y="2906713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6"/>
          <p:cNvSpPr>
            <a:spLocks/>
          </p:cNvSpPr>
          <p:nvPr/>
        </p:nvSpPr>
        <p:spPr bwMode="auto">
          <a:xfrm>
            <a:off x="6081713" y="2906713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Rectangle 18"/>
          <p:cNvSpPr>
            <a:spLocks noChangeArrowheads="1"/>
          </p:cNvSpPr>
          <p:nvPr/>
        </p:nvSpPr>
        <p:spPr bwMode="auto">
          <a:xfrm>
            <a:off x="4292600" y="4194175"/>
            <a:ext cx="623888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470" name="Freeform 19"/>
          <p:cNvSpPr>
            <a:spLocks/>
          </p:cNvSpPr>
          <p:nvPr/>
        </p:nvSpPr>
        <p:spPr bwMode="auto">
          <a:xfrm>
            <a:off x="4292600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Freeform 20"/>
          <p:cNvSpPr>
            <a:spLocks/>
          </p:cNvSpPr>
          <p:nvPr/>
        </p:nvSpPr>
        <p:spPr bwMode="auto">
          <a:xfrm>
            <a:off x="4916488" y="4011613"/>
            <a:ext cx="188912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8" name="Rectangle 22"/>
          <p:cNvSpPr>
            <a:spLocks noChangeArrowheads="1"/>
          </p:cNvSpPr>
          <p:nvPr/>
        </p:nvSpPr>
        <p:spPr bwMode="auto">
          <a:xfrm>
            <a:off x="4479925" y="4730750"/>
            <a:ext cx="312738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73" name="Freeform 23"/>
          <p:cNvSpPr>
            <a:spLocks/>
          </p:cNvSpPr>
          <p:nvPr/>
        </p:nvSpPr>
        <p:spPr bwMode="auto">
          <a:xfrm>
            <a:off x="4479925" y="46085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24"/>
          <p:cNvSpPr>
            <a:spLocks/>
          </p:cNvSpPr>
          <p:nvPr/>
        </p:nvSpPr>
        <p:spPr bwMode="auto">
          <a:xfrm>
            <a:off x="4792663" y="4608513"/>
            <a:ext cx="125412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25"/>
          <p:cNvSpPr>
            <a:spLocks noChangeArrowheads="1"/>
          </p:cNvSpPr>
          <p:nvPr/>
        </p:nvSpPr>
        <p:spPr bwMode="auto">
          <a:xfrm>
            <a:off x="2203450" y="5146675"/>
            <a:ext cx="665163" cy="4857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fr-BE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RVA</a:t>
            </a:r>
            <a:endParaRPr lang="en-US" alt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Arial" charset="0"/>
            </a:endParaRPr>
          </a:p>
        </p:txBody>
      </p:sp>
      <p:sp>
        <p:nvSpPr>
          <p:cNvPr id="19476" name="Line 26"/>
          <p:cNvSpPr>
            <a:spLocks noChangeShapeType="1"/>
          </p:cNvSpPr>
          <p:nvPr/>
        </p:nvSpPr>
        <p:spPr bwMode="auto">
          <a:xfrm flipV="1">
            <a:off x="2300288" y="1647825"/>
            <a:ext cx="1552575" cy="755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7"/>
          <p:cNvSpPr>
            <a:spLocks noChangeShapeType="1"/>
          </p:cNvSpPr>
          <p:nvPr/>
        </p:nvSpPr>
        <p:spPr bwMode="auto">
          <a:xfrm flipV="1">
            <a:off x="2300288" y="2055813"/>
            <a:ext cx="1552575" cy="428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8"/>
          <p:cNvSpPr>
            <a:spLocks noChangeShapeType="1"/>
          </p:cNvSpPr>
          <p:nvPr/>
        </p:nvSpPr>
        <p:spPr bwMode="auto">
          <a:xfrm>
            <a:off x="2366963" y="2541588"/>
            <a:ext cx="1485900" cy="2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9"/>
          <p:cNvSpPr>
            <a:spLocks noChangeShapeType="1"/>
          </p:cNvSpPr>
          <p:nvPr/>
        </p:nvSpPr>
        <p:spPr bwMode="auto">
          <a:xfrm>
            <a:off x="2300288" y="2646363"/>
            <a:ext cx="1552575" cy="388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Oval 30"/>
          <p:cNvSpPr>
            <a:spLocks noChangeArrowheads="1"/>
          </p:cNvSpPr>
          <p:nvPr/>
        </p:nvSpPr>
        <p:spPr bwMode="auto">
          <a:xfrm>
            <a:off x="798513" y="2065338"/>
            <a:ext cx="1579562" cy="841375"/>
          </a:xfrm>
          <a:prstGeom prst="ellipse">
            <a:avLst/>
          </a:pr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en-US" sz="1800" dirty="0" err="1" smtClean="0">
                <a:solidFill>
                  <a:srgbClr val="000000"/>
                </a:solidFill>
                <a:latin typeface="+mn-lt"/>
                <a:sym typeface="Arial" charset="0"/>
              </a:rPr>
              <a:t>Gebruikers</a:t>
            </a:r>
            <a:endParaRPr lang="en-US" altLang="en-US" sz="1800" dirty="0" smtClean="0">
              <a:solidFill>
                <a:srgbClr val="000000"/>
              </a:solidFill>
              <a:latin typeface="+mn-lt"/>
              <a:sym typeface="Arial" charset="0"/>
            </a:endParaRPr>
          </a:p>
        </p:txBody>
      </p:sp>
      <p:sp>
        <p:nvSpPr>
          <p:cNvPr id="19481" name="Rectangle 32"/>
          <p:cNvSpPr>
            <a:spLocks noChangeArrowheads="1"/>
          </p:cNvSpPr>
          <p:nvPr/>
        </p:nvSpPr>
        <p:spPr bwMode="auto">
          <a:xfrm>
            <a:off x="2130425" y="4194175"/>
            <a:ext cx="623888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482" name="Freeform 33"/>
          <p:cNvSpPr>
            <a:spLocks/>
          </p:cNvSpPr>
          <p:nvPr/>
        </p:nvSpPr>
        <p:spPr bwMode="auto">
          <a:xfrm>
            <a:off x="2130425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Freeform 34"/>
          <p:cNvSpPr>
            <a:spLocks/>
          </p:cNvSpPr>
          <p:nvPr/>
        </p:nvSpPr>
        <p:spPr bwMode="auto">
          <a:xfrm>
            <a:off x="2754313" y="4011613"/>
            <a:ext cx="188912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Rectangle 35"/>
          <p:cNvSpPr>
            <a:spLocks noChangeArrowheads="1"/>
          </p:cNvSpPr>
          <p:nvPr/>
        </p:nvSpPr>
        <p:spPr bwMode="auto">
          <a:xfrm>
            <a:off x="7632700" y="2633663"/>
            <a:ext cx="53975" cy="1216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19485" name="Rectangle 36"/>
          <p:cNvSpPr>
            <a:spLocks noChangeArrowheads="1"/>
          </p:cNvSpPr>
          <p:nvPr/>
        </p:nvSpPr>
        <p:spPr bwMode="auto">
          <a:xfrm>
            <a:off x="7288213" y="2328863"/>
            <a:ext cx="623887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486" name="Freeform 37"/>
          <p:cNvSpPr>
            <a:spLocks/>
          </p:cNvSpPr>
          <p:nvPr/>
        </p:nvSpPr>
        <p:spPr bwMode="auto">
          <a:xfrm>
            <a:off x="7288213" y="2146300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Freeform 38"/>
          <p:cNvSpPr>
            <a:spLocks/>
          </p:cNvSpPr>
          <p:nvPr/>
        </p:nvSpPr>
        <p:spPr bwMode="auto">
          <a:xfrm>
            <a:off x="7912100" y="2146300"/>
            <a:ext cx="188913" cy="488950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Rectangle 43"/>
          <p:cNvSpPr>
            <a:spLocks noChangeArrowheads="1"/>
          </p:cNvSpPr>
          <p:nvPr/>
        </p:nvSpPr>
        <p:spPr bwMode="auto">
          <a:xfrm>
            <a:off x="7288213" y="4194175"/>
            <a:ext cx="623887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489" name="Freeform 44"/>
          <p:cNvSpPr>
            <a:spLocks/>
          </p:cNvSpPr>
          <p:nvPr/>
        </p:nvSpPr>
        <p:spPr bwMode="auto">
          <a:xfrm>
            <a:off x="7288213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Freeform 45"/>
          <p:cNvSpPr>
            <a:spLocks/>
          </p:cNvSpPr>
          <p:nvPr/>
        </p:nvSpPr>
        <p:spPr bwMode="auto">
          <a:xfrm>
            <a:off x="7912100" y="4011613"/>
            <a:ext cx="188913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7" name="Rectangle 47"/>
          <p:cNvSpPr>
            <a:spLocks noChangeArrowheads="1"/>
          </p:cNvSpPr>
          <p:nvPr/>
        </p:nvSpPr>
        <p:spPr bwMode="auto">
          <a:xfrm>
            <a:off x="7446963" y="4730750"/>
            <a:ext cx="312737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92" name="Freeform 48"/>
          <p:cNvSpPr>
            <a:spLocks/>
          </p:cNvSpPr>
          <p:nvPr/>
        </p:nvSpPr>
        <p:spPr bwMode="auto">
          <a:xfrm>
            <a:off x="7446963" y="46085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Freeform 49"/>
          <p:cNvSpPr>
            <a:spLocks/>
          </p:cNvSpPr>
          <p:nvPr/>
        </p:nvSpPr>
        <p:spPr bwMode="auto">
          <a:xfrm>
            <a:off x="7759700" y="4608513"/>
            <a:ext cx="125413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4" name="Rectangle 51"/>
          <p:cNvSpPr>
            <a:spLocks noChangeArrowheads="1"/>
          </p:cNvSpPr>
          <p:nvPr/>
        </p:nvSpPr>
        <p:spPr bwMode="auto">
          <a:xfrm>
            <a:off x="2317750" y="4730750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95" name="Freeform 52"/>
          <p:cNvSpPr>
            <a:spLocks/>
          </p:cNvSpPr>
          <p:nvPr/>
        </p:nvSpPr>
        <p:spPr bwMode="auto">
          <a:xfrm>
            <a:off x="2317750" y="46085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Freeform 53"/>
          <p:cNvSpPr>
            <a:spLocks/>
          </p:cNvSpPr>
          <p:nvPr/>
        </p:nvSpPr>
        <p:spPr bwMode="auto">
          <a:xfrm>
            <a:off x="2628900" y="4608513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8" name="Rectangle 55"/>
          <p:cNvSpPr>
            <a:spLocks noChangeArrowheads="1"/>
          </p:cNvSpPr>
          <p:nvPr/>
        </p:nvSpPr>
        <p:spPr bwMode="auto">
          <a:xfrm>
            <a:off x="5238750" y="1660525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791" name="Rectangle 57"/>
          <p:cNvSpPr>
            <a:spLocks noChangeArrowheads="1"/>
          </p:cNvSpPr>
          <p:nvPr/>
        </p:nvSpPr>
        <p:spPr bwMode="auto">
          <a:xfrm>
            <a:off x="5768975" y="1570038"/>
            <a:ext cx="312738" cy="303212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99" name="Freeform 58"/>
          <p:cNvSpPr>
            <a:spLocks/>
          </p:cNvSpPr>
          <p:nvPr/>
        </p:nvSpPr>
        <p:spPr bwMode="auto">
          <a:xfrm>
            <a:off x="5768975" y="1447800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Freeform 59"/>
          <p:cNvSpPr>
            <a:spLocks/>
          </p:cNvSpPr>
          <p:nvPr/>
        </p:nvSpPr>
        <p:spPr bwMode="auto">
          <a:xfrm>
            <a:off x="6081713" y="1447800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Oval 60"/>
          <p:cNvSpPr>
            <a:spLocks noChangeArrowheads="1"/>
          </p:cNvSpPr>
          <p:nvPr/>
        </p:nvSpPr>
        <p:spPr bwMode="auto">
          <a:xfrm>
            <a:off x="3852863" y="1341438"/>
            <a:ext cx="1406525" cy="481012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sym typeface="Arial" charset="0"/>
              </a:rPr>
              <a:t>Internet</a:t>
            </a:r>
          </a:p>
        </p:txBody>
      </p:sp>
      <p:sp>
        <p:nvSpPr>
          <p:cNvPr id="29782" name="Rectangle 62"/>
          <p:cNvSpPr>
            <a:spLocks noChangeArrowheads="1"/>
          </p:cNvSpPr>
          <p:nvPr/>
        </p:nvSpPr>
        <p:spPr bwMode="auto">
          <a:xfrm>
            <a:off x="5238750" y="2146300"/>
            <a:ext cx="1414463" cy="36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785" name="Rectangle 64"/>
          <p:cNvSpPr>
            <a:spLocks noChangeArrowheads="1"/>
          </p:cNvSpPr>
          <p:nvPr/>
        </p:nvSpPr>
        <p:spPr bwMode="auto">
          <a:xfrm>
            <a:off x="5768975" y="2055813"/>
            <a:ext cx="312738" cy="303212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04" name="Freeform 65"/>
          <p:cNvSpPr>
            <a:spLocks/>
          </p:cNvSpPr>
          <p:nvPr/>
        </p:nvSpPr>
        <p:spPr bwMode="auto">
          <a:xfrm>
            <a:off x="5768975" y="1933575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Freeform 66"/>
          <p:cNvSpPr>
            <a:spLocks/>
          </p:cNvSpPr>
          <p:nvPr/>
        </p:nvSpPr>
        <p:spPr bwMode="auto">
          <a:xfrm>
            <a:off x="6081713" y="1933575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Oval 67"/>
          <p:cNvSpPr>
            <a:spLocks noChangeArrowheads="1"/>
          </p:cNvSpPr>
          <p:nvPr/>
        </p:nvSpPr>
        <p:spPr bwMode="auto">
          <a:xfrm>
            <a:off x="3852863" y="1822450"/>
            <a:ext cx="1406525" cy="506413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sym typeface="Arial" charset="0"/>
              </a:rPr>
              <a:t>FedMAN</a:t>
            </a:r>
          </a:p>
        </p:txBody>
      </p:sp>
      <p:sp>
        <p:nvSpPr>
          <p:cNvPr id="29776" name="Rectangle 69"/>
          <p:cNvSpPr>
            <a:spLocks noChangeArrowheads="1"/>
          </p:cNvSpPr>
          <p:nvPr/>
        </p:nvSpPr>
        <p:spPr bwMode="auto">
          <a:xfrm>
            <a:off x="5238750" y="2633663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779" name="Rectangle 71"/>
          <p:cNvSpPr>
            <a:spLocks noChangeArrowheads="1"/>
          </p:cNvSpPr>
          <p:nvPr/>
        </p:nvSpPr>
        <p:spPr bwMode="auto">
          <a:xfrm>
            <a:off x="5768975" y="2541588"/>
            <a:ext cx="312738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09" name="Freeform 72"/>
          <p:cNvSpPr>
            <a:spLocks/>
          </p:cNvSpPr>
          <p:nvPr/>
        </p:nvSpPr>
        <p:spPr bwMode="auto">
          <a:xfrm>
            <a:off x="5768975" y="2420938"/>
            <a:ext cx="439738" cy="122237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0" name="Freeform 73"/>
          <p:cNvSpPr>
            <a:spLocks/>
          </p:cNvSpPr>
          <p:nvPr/>
        </p:nvSpPr>
        <p:spPr bwMode="auto">
          <a:xfrm>
            <a:off x="6081713" y="2420938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1" name="Oval 74"/>
          <p:cNvSpPr>
            <a:spLocks noChangeArrowheads="1"/>
          </p:cNvSpPr>
          <p:nvPr/>
        </p:nvSpPr>
        <p:spPr bwMode="auto">
          <a:xfrm>
            <a:off x="3852863" y="2328863"/>
            <a:ext cx="1406525" cy="466725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sym typeface="Arial" charset="0"/>
              </a:rPr>
              <a:t>Isabel</a:t>
            </a:r>
          </a:p>
        </p:txBody>
      </p:sp>
      <p:sp>
        <p:nvSpPr>
          <p:cNvPr id="19512" name="Oval 75"/>
          <p:cNvSpPr>
            <a:spLocks noChangeArrowheads="1"/>
          </p:cNvSpPr>
          <p:nvPr/>
        </p:nvSpPr>
        <p:spPr bwMode="auto">
          <a:xfrm>
            <a:off x="3852863" y="2795588"/>
            <a:ext cx="1406525" cy="495300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sym typeface="Arial" charset="0"/>
              </a:rPr>
              <a:t>…</a:t>
            </a:r>
          </a:p>
        </p:txBody>
      </p:sp>
      <p:sp>
        <p:nvSpPr>
          <p:cNvPr id="19513" name="Rectangle 76"/>
          <p:cNvSpPr>
            <a:spLocks noChangeArrowheads="1"/>
          </p:cNvSpPr>
          <p:nvPr/>
        </p:nvSpPr>
        <p:spPr bwMode="auto">
          <a:xfrm>
            <a:off x="6611938" y="1498600"/>
            <a:ext cx="36512" cy="19431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14" name="Rectangle 77"/>
          <p:cNvSpPr>
            <a:spLocks noChangeArrowheads="1"/>
          </p:cNvSpPr>
          <p:nvPr/>
        </p:nvSpPr>
        <p:spPr bwMode="auto">
          <a:xfrm>
            <a:off x="1454150" y="4092575"/>
            <a:ext cx="82550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15" name="Rectangle 78"/>
          <p:cNvSpPr>
            <a:spLocks noChangeArrowheads="1"/>
          </p:cNvSpPr>
          <p:nvPr/>
        </p:nvSpPr>
        <p:spPr bwMode="auto">
          <a:xfrm>
            <a:off x="1620838" y="5105400"/>
            <a:ext cx="82550" cy="73025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16" name="Rectangle 79"/>
          <p:cNvSpPr>
            <a:spLocks noChangeArrowheads="1"/>
          </p:cNvSpPr>
          <p:nvPr/>
        </p:nvSpPr>
        <p:spPr bwMode="auto">
          <a:xfrm>
            <a:off x="1454150" y="3849688"/>
            <a:ext cx="82550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17" name="Rectangle 81"/>
          <p:cNvSpPr>
            <a:spLocks noChangeArrowheads="1"/>
          </p:cNvSpPr>
          <p:nvPr/>
        </p:nvSpPr>
        <p:spPr bwMode="auto">
          <a:xfrm>
            <a:off x="1131888" y="4194175"/>
            <a:ext cx="623887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518" name="Freeform 82"/>
          <p:cNvSpPr>
            <a:spLocks/>
          </p:cNvSpPr>
          <p:nvPr/>
        </p:nvSpPr>
        <p:spPr bwMode="auto">
          <a:xfrm>
            <a:off x="1131888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9" name="Freeform 83"/>
          <p:cNvSpPr>
            <a:spLocks/>
          </p:cNvSpPr>
          <p:nvPr/>
        </p:nvSpPr>
        <p:spPr bwMode="auto">
          <a:xfrm>
            <a:off x="1755775" y="4011613"/>
            <a:ext cx="188913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0" name="Rectangle 85"/>
          <p:cNvSpPr>
            <a:spLocks noChangeArrowheads="1"/>
          </p:cNvSpPr>
          <p:nvPr/>
        </p:nvSpPr>
        <p:spPr bwMode="auto">
          <a:xfrm>
            <a:off x="1319213" y="4730750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21" name="Freeform 86"/>
          <p:cNvSpPr>
            <a:spLocks/>
          </p:cNvSpPr>
          <p:nvPr/>
        </p:nvSpPr>
        <p:spPr bwMode="auto">
          <a:xfrm>
            <a:off x="1319213" y="46085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2" name="Freeform 87"/>
          <p:cNvSpPr>
            <a:spLocks/>
          </p:cNvSpPr>
          <p:nvPr/>
        </p:nvSpPr>
        <p:spPr bwMode="auto">
          <a:xfrm>
            <a:off x="1630363" y="4608513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3" name="Rectangle 88"/>
          <p:cNvSpPr>
            <a:spLocks noChangeArrowheads="1"/>
          </p:cNvSpPr>
          <p:nvPr/>
        </p:nvSpPr>
        <p:spPr bwMode="auto">
          <a:xfrm>
            <a:off x="1620838" y="5065713"/>
            <a:ext cx="82550" cy="1133475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24" name="AutoShape 89"/>
          <p:cNvSpPr>
            <a:spLocks noChangeArrowheads="1"/>
          </p:cNvSpPr>
          <p:nvPr/>
        </p:nvSpPr>
        <p:spPr bwMode="auto">
          <a:xfrm>
            <a:off x="1454150" y="5065713"/>
            <a:ext cx="249238" cy="161925"/>
          </a:xfrm>
          <a:prstGeom prst="parallelogram">
            <a:avLst>
              <a:gd name="adj" fmla="val 87486"/>
            </a:avLst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1319213" y="5429250"/>
            <a:ext cx="311150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26" name="Freeform 92"/>
          <p:cNvSpPr>
            <a:spLocks/>
          </p:cNvSpPr>
          <p:nvPr/>
        </p:nvSpPr>
        <p:spPr bwMode="auto">
          <a:xfrm>
            <a:off x="1319213" y="5308600"/>
            <a:ext cx="438150" cy="122238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Freeform 93"/>
          <p:cNvSpPr>
            <a:spLocks/>
          </p:cNvSpPr>
          <p:nvPr/>
        </p:nvSpPr>
        <p:spPr bwMode="auto">
          <a:xfrm>
            <a:off x="1630363" y="5308600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94"/>
          <p:cNvSpPr>
            <a:spLocks noChangeArrowheads="1"/>
          </p:cNvSpPr>
          <p:nvPr/>
        </p:nvSpPr>
        <p:spPr bwMode="auto">
          <a:xfrm>
            <a:off x="1204913" y="5875338"/>
            <a:ext cx="665162" cy="487362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NIC</a:t>
            </a:r>
          </a:p>
        </p:txBody>
      </p:sp>
      <p:sp>
        <p:nvSpPr>
          <p:cNvPr id="19529" name="Rectangle 97"/>
          <p:cNvSpPr>
            <a:spLocks noChangeArrowheads="1"/>
          </p:cNvSpPr>
          <p:nvPr/>
        </p:nvSpPr>
        <p:spPr bwMode="auto">
          <a:xfrm>
            <a:off x="787400" y="3787775"/>
            <a:ext cx="7739063" cy="61913"/>
          </a:xfrm>
          <a:prstGeom prst="rect">
            <a:avLst/>
          </a:prstGeom>
          <a:gradFill rotWithShape="0">
            <a:gsLst>
              <a:gs pos="0">
                <a:srgbClr val="3D3D3D"/>
              </a:gs>
              <a:gs pos="100000">
                <a:srgbClr val="CECEC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324708" name="Rectangle 100"/>
          <p:cNvSpPr>
            <a:spLocks noChangeArrowheads="1"/>
          </p:cNvSpPr>
          <p:nvPr/>
        </p:nvSpPr>
        <p:spPr bwMode="auto">
          <a:xfrm>
            <a:off x="931863" y="3355975"/>
            <a:ext cx="1824037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Arial" charset="0"/>
              </a:rPr>
              <a:t>Backbone</a:t>
            </a:r>
          </a:p>
        </p:txBody>
      </p:sp>
      <p:sp>
        <p:nvSpPr>
          <p:cNvPr id="19531" name="Rectangle 101"/>
          <p:cNvSpPr>
            <a:spLocks noChangeArrowheads="1"/>
          </p:cNvSpPr>
          <p:nvPr/>
        </p:nvSpPr>
        <p:spPr bwMode="auto">
          <a:xfrm>
            <a:off x="7734300" y="5103813"/>
            <a:ext cx="84138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8" name="Rectangle 104"/>
          <p:cNvSpPr>
            <a:spLocks noChangeArrowheads="1"/>
          </p:cNvSpPr>
          <p:nvPr/>
        </p:nvSpPr>
        <p:spPr bwMode="auto">
          <a:xfrm>
            <a:off x="7419975" y="5441950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33" name="Freeform 105"/>
          <p:cNvSpPr>
            <a:spLocks/>
          </p:cNvSpPr>
          <p:nvPr/>
        </p:nvSpPr>
        <p:spPr bwMode="auto">
          <a:xfrm>
            <a:off x="7419975" y="53197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4" name="Freeform 106"/>
          <p:cNvSpPr>
            <a:spLocks/>
          </p:cNvSpPr>
          <p:nvPr/>
        </p:nvSpPr>
        <p:spPr bwMode="auto">
          <a:xfrm>
            <a:off x="7731125" y="5319713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Oval 107"/>
          <p:cNvSpPr>
            <a:spLocks noChangeArrowheads="1"/>
          </p:cNvSpPr>
          <p:nvPr/>
        </p:nvSpPr>
        <p:spPr bwMode="auto">
          <a:xfrm>
            <a:off x="7305675" y="5888038"/>
            <a:ext cx="665163" cy="4857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1600" b="1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…</a:t>
            </a:r>
          </a:p>
        </p:txBody>
      </p:sp>
      <p:sp>
        <p:nvSpPr>
          <p:cNvPr id="19536" name="Rectangle 109"/>
          <p:cNvSpPr>
            <a:spLocks noChangeArrowheads="1"/>
          </p:cNvSpPr>
          <p:nvPr/>
        </p:nvSpPr>
        <p:spPr bwMode="auto">
          <a:xfrm>
            <a:off x="6583363" y="4105275"/>
            <a:ext cx="84137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37" name="Rectangle 110"/>
          <p:cNvSpPr>
            <a:spLocks noChangeArrowheads="1"/>
          </p:cNvSpPr>
          <p:nvPr/>
        </p:nvSpPr>
        <p:spPr bwMode="auto">
          <a:xfrm>
            <a:off x="6583363" y="3862388"/>
            <a:ext cx="73025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1" name="Oval 112"/>
          <p:cNvSpPr>
            <a:spLocks noChangeArrowheads="1"/>
          </p:cNvSpPr>
          <p:nvPr/>
        </p:nvSpPr>
        <p:spPr bwMode="auto">
          <a:xfrm>
            <a:off x="6292850" y="5159375"/>
            <a:ext cx="665163" cy="487363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fr-BE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RSVZ</a:t>
            </a:r>
            <a:endParaRPr lang="en-US" alt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Arial" charset="0"/>
            </a:endParaRPr>
          </a:p>
        </p:txBody>
      </p:sp>
      <p:sp>
        <p:nvSpPr>
          <p:cNvPr id="19539" name="Rectangle 114"/>
          <p:cNvSpPr>
            <a:spLocks noChangeArrowheads="1"/>
          </p:cNvSpPr>
          <p:nvPr/>
        </p:nvSpPr>
        <p:spPr bwMode="auto">
          <a:xfrm>
            <a:off x="6219825" y="4206875"/>
            <a:ext cx="623888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540" name="Freeform 115"/>
          <p:cNvSpPr>
            <a:spLocks/>
          </p:cNvSpPr>
          <p:nvPr/>
        </p:nvSpPr>
        <p:spPr bwMode="auto">
          <a:xfrm>
            <a:off x="6219825" y="40243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1" name="Freeform 116"/>
          <p:cNvSpPr>
            <a:spLocks/>
          </p:cNvSpPr>
          <p:nvPr/>
        </p:nvSpPr>
        <p:spPr bwMode="auto">
          <a:xfrm>
            <a:off x="6843713" y="4024313"/>
            <a:ext cx="188912" cy="488950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18"/>
          <p:cNvSpPr>
            <a:spLocks noChangeArrowheads="1"/>
          </p:cNvSpPr>
          <p:nvPr/>
        </p:nvSpPr>
        <p:spPr bwMode="auto">
          <a:xfrm>
            <a:off x="6407150" y="4743450"/>
            <a:ext cx="312738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43" name="Freeform 119"/>
          <p:cNvSpPr>
            <a:spLocks/>
          </p:cNvSpPr>
          <p:nvPr/>
        </p:nvSpPr>
        <p:spPr bwMode="auto">
          <a:xfrm>
            <a:off x="6407150" y="4622800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4" name="Freeform 120"/>
          <p:cNvSpPr>
            <a:spLocks/>
          </p:cNvSpPr>
          <p:nvPr/>
        </p:nvSpPr>
        <p:spPr bwMode="auto">
          <a:xfrm>
            <a:off x="6719888" y="4622800"/>
            <a:ext cx="125412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1" name="Oval 121"/>
          <p:cNvSpPr>
            <a:spLocks noChangeArrowheads="1"/>
          </p:cNvSpPr>
          <p:nvPr/>
        </p:nvSpPr>
        <p:spPr bwMode="auto">
          <a:xfrm>
            <a:off x="3476625" y="5186363"/>
            <a:ext cx="2217738" cy="6889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fr-BE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KSZ</a:t>
            </a:r>
            <a:endParaRPr lang="en-US" alt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Arial" charset="0"/>
            </a:endParaRPr>
          </a:p>
        </p:txBody>
      </p:sp>
      <p:sp>
        <p:nvSpPr>
          <p:cNvPr id="19546" name="AutoShape 89"/>
          <p:cNvSpPr>
            <a:spLocks noChangeArrowheads="1"/>
          </p:cNvSpPr>
          <p:nvPr/>
        </p:nvSpPr>
        <p:spPr bwMode="auto">
          <a:xfrm>
            <a:off x="7596188" y="5084763"/>
            <a:ext cx="215900" cy="161925"/>
          </a:xfrm>
          <a:prstGeom prst="parallelogram">
            <a:avLst>
              <a:gd name="adj" fmla="val 87556"/>
            </a:avLst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4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KSZ: enkele cijfers </a:t>
            </a:r>
            <a:r>
              <a:rPr lang="nl-BE" dirty="0" err="1" smtClean="0"/>
              <a:t>mbt</a:t>
            </a:r>
            <a:r>
              <a:rPr lang="nl-BE" dirty="0" smtClean="0"/>
              <a:t> 2017</a:t>
            </a:r>
            <a:endParaRPr lang="fr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altLang="en-US" dirty="0" smtClean="0"/>
              <a:t>1,1 </a:t>
            </a:r>
            <a:r>
              <a:rPr lang="fr-BE" altLang="en-US" dirty="0" err="1" smtClean="0"/>
              <a:t>miljard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uitgewisselde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elektronische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berichten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tussen</a:t>
            </a:r>
            <a:r>
              <a:rPr lang="fr-BE" altLang="en-US" dirty="0" smtClean="0"/>
              <a:t> 3.000 </a:t>
            </a:r>
            <a:r>
              <a:rPr lang="fr-BE" altLang="en-US" dirty="0" err="1" smtClean="0"/>
              <a:t>actoren</a:t>
            </a:r>
            <a:r>
              <a:rPr lang="fr-BE" altLang="en-US" dirty="0" smtClean="0"/>
              <a:t> in de sociale </a:t>
            </a:r>
            <a:r>
              <a:rPr lang="fr-BE" altLang="en-US" dirty="0" err="1" smtClean="0"/>
              <a:t>sector</a:t>
            </a: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220 </a:t>
            </a:r>
            <a:r>
              <a:rPr lang="en-US" altLang="en-US" dirty="0" err="1" smtClean="0"/>
              <a:t>soorten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gestructureerde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berichten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120 </a:t>
            </a:r>
            <a:r>
              <a:rPr lang="en-US" altLang="en-US" dirty="0" err="1" smtClean="0"/>
              <a:t>webservices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err="1" smtClean="0"/>
              <a:t>verwijzingsrepertorium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21,8 </a:t>
            </a:r>
            <a:r>
              <a:rPr lang="en-US" altLang="en-US" dirty="0" err="1" smtClean="0"/>
              <a:t>miljoen</a:t>
            </a:r>
            <a:r>
              <a:rPr lang="en-US" altLang="en-US" dirty="0" smtClean="0"/>
              <a:t> </a:t>
            </a:r>
            <a:r>
              <a:rPr lang="en-US" altLang="en-US" dirty="0" err="1"/>
              <a:t>verschillende</a:t>
            </a:r>
            <a:r>
              <a:rPr lang="en-US" altLang="en-US" dirty="0"/>
              <a:t> </a:t>
            </a:r>
            <a:r>
              <a:rPr lang="en-US" altLang="en-US" dirty="0" err="1" smtClean="0"/>
              <a:t>personen</a:t>
            </a:r>
            <a:endParaRPr lang="en-US" altLang="en-US" dirty="0"/>
          </a:p>
          <a:p>
            <a:pPr lvl="1">
              <a:defRPr/>
            </a:pPr>
            <a:r>
              <a:rPr lang="fr-FR" altLang="en-US" dirty="0" smtClean="0"/>
              <a:t>242,5 </a:t>
            </a:r>
            <a:r>
              <a:rPr lang="fr-FR" altLang="en-US" dirty="0" err="1" smtClean="0"/>
              <a:t>miljoen</a:t>
            </a:r>
            <a:r>
              <a:rPr lang="fr-FR" altLang="en-US" dirty="0" smtClean="0"/>
              <a:t> </a:t>
            </a:r>
            <a:r>
              <a:rPr lang="nl-NL" altLang="en-US" dirty="0" smtClean="0"/>
              <a:t> ‘actieve dossiers'</a:t>
            </a:r>
            <a:endParaRPr lang="fr-BE" altLang="en-US" dirty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/>
          </a:p>
          <a:p>
            <a:endParaRPr lang="fr-B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689001"/>
              </p:ext>
            </p:extLst>
          </p:nvPr>
        </p:nvGraphicFramePr>
        <p:xfrm>
          <a:off x="861768" y="17992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5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KSZ: stand van zaken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856"/>
            <a:ext cx="8928992" cy="55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09/10/2018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KSZ: stand van zaken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6" y="1151648"/>
            <a:ext cx="89322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2128</Words>
  <Application>Microsoft Office PowerPoint</Application>
  <PresentationFormat>On-screen Show (4:3)</PresentationFormat>
  <Paragraphs>915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Office Theme</vt:lpstr>
      <vt:lpstr>Kruispuntbank Veiligheid: input op basis van de ervaringen bij de KSZ, het eHealth-platform en het Dolsis-platform</vt:lpstr>
      <vt:lpstr>Doel Kruispuntbank Sociale Zekerheid</vt:lpstr>
      <vt:lpstr>Kruispuntbank Sociale Zekerheid (°1991)</vt:lpstr>
      <vt:lpstr>Kruispuntbank Sociale Zekerheid</vt:lpstr>
      <vt:lpstr>Functionele architectuur: sternetwerk</vt:lpstr>
      <vt:lpstr>Technische architectuur: backbone</vt:lpstr>
      <vt:lpstr>KSZ: enkele cijfers mbt 2017</vt:lpstr>
      <vt:lpstr>KSZ: stand van zaken</vt:lpstr>
      <vt:lpstr>KSZ: stand van zaken</vt:lpstr>
      <vt:lpstr>KSZ: stand van zaken</vt:lpstr>
      <vt:lpstr>KSZ: stand van zaken</vt:lpstr>
      <vt:lpstr>Missie eHealth-platform (°2008)</vt:lpstr>
      <vt:lpstr>eHealth-platform</vt:lpstr>
      <vt:lpstr>eHealth-platform</vt:lpstr>
      <vt:lpstr>eHealth-platform: technisch architectuur</vt:lpstr>
      <vt:lpstr>eHealth-platform: 10 basisdiensten</vt:lpstr>
      <vt:lpstr>eHealth-platform: enkele cijfers mbt 2017</vt:lpstr>
      <vt:lpstr>Doel Dolsis (-Genesis)</vt:lpstr>
      <vt:lpstr>Dolsis: toegankelijke gegevensbanken</vt:lpstr>
      <vt:lpstr>Dolsis: gebruikers</vt:lpstr>
      <vt:lpstr>Dolsis: loosely coupled architecture</vt:lpstr>
      <vt:lpstr>Dolsis: enkele cijfers</vt:lpstr>
      <vt:lpstr>Dolsis: enkele cijfers</vt:lpstr>
      <vt:lpstr>Kruispuntbank Veiligheid</vt:lpstr>
      <vt:lpstr>Betrokken actoren</vt:lpstr>
      <vt:lpstr>Vragen</vt:lpstr>
      <vt:lpstr>Vragen</vt:lpstr>
      <vt:lpstr>Aanbevelingen</vt:lpstr>
      <vt:lpstr>Aanbevelingen</vt:lpstr>
      <vt:lpstr>Kritische succesfactoren</vt:lpstr>
      <vt:lpstr>Kritische succesfactoren</vt:lpstr>
      <vt:lpstr>PowerPoint Presentation</vt:lpstr>
    </vt:vector>
  </TitlesOfParts>
  <Company>BCSS-KSZ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Sanne Miseur</dc:creator>
  <cp:lastModifiedBy>Frank Robben (KSZ-BCSS)</cp:lastModifiedBy>
  <cp:revision>126</cp:revision>
  <dcterms:created xsi:type="dcterms:W3CDTF">2017-10-16T09:25:31Z</dcterms:created>
  <dcterms:modified xsi:type="dcterms:W3CDTF">2018-10-09T11:50:00Z</dcterms:modified>
</cp:coreProperties>
</file>