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50"/>
  </p:notesMasterIdLst>
  <p:handoutMasterIdLst>
    <p:handoutMasterId r:id="rId51"/>
  </p:handoutMasterIdLst>
  <p:sldIdLst>
    <p:sldId id="264" r:id="rId6"/>
    <p:sldId id="548" r:id="rId7"/>
    <p:sldId id="549" r:id="rId8"/>
    <p:sldId id="267" r:id="rId9"/>
    <p:sldId id="270" r:id="rId10"/>
    <p:sldId id="268" r:id="rId11"/>
    <p:sldId id="552" r:id="rId12"/>
    <p:sldId id="282" r:id="rId13"/>
    <p:sldId id="421" r:id="rId14"/>
    <p:sldId id="283" r:id="rId15"/>
    <p:sldId id="417" r:id="rId16"/>
    <p:sldId id="586" r:id="rId17"/>
    <p:sldId id="609" r:id="rId18"/>
    <p:sldId id="572" r:id="rId19"/>
    <p:sldId id="587" r:id="rId20"/>
    <p:sldId id="588" r:id="rId21"/>
    <p:sldId id="589" r:id="rId22"/>
    <p:sldId id="590" r:id="rId23"/>
    <p:sldId id="591" r:id="rId24"/>
    <p:sldId id="582" r:id="rId25"/>
    <p:sldId id="583" r:id="rId26"/>
    <p:sldId id="592" r:id="rId27"/>
    <p:sldId id="594" r:id="rId28"/>
    <p:sldId id="616" r:id="rId29"/>
    <p:sldId id="613" r:id="rId30"/>
    <p:sldId id="617" r:id="rId31"/>
    <p:sldId id="610" r:id="rId32"/>
    <p:sldId id="618" r:id="rId33"/>
    <p:sldId id="602" r:id="rId34"/>
    <p:sldId id="603" r:id="rId35"/>
    <p:sldId id="557" r:id="rId36"/>
    <p:sldId id="558" r:id="rId37"/>
    <p:sldId id="559" r:id="rId38"/>
    <p:sldId id="600" r:id="rId39"/>
    <p:sldId id="601" r:id="rId40"/>
    <p:sldId id="606" r:id="rId41"/>
    <p:sldId id="584" r:id="rId42"/>
    <p:sldId id="585" r:id="rId43"/>
    <p:sldId id="612" r:id="rId44"/>
    <p:sldId id="611" r:id="rId45"/>
    <p:sldId id="571" r:id="rId46"/>
    <p:sldId id="605" r:id="rId47"/>
    <p:sldId id="608" r:id="rId48"/>
    <p:sldId id="607" r:id="rId49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864E7E49-25F9-4516-A38A-845179D5ED17}">
          <p14:sldIdLst>
            <p14:sldId id="264"/>
            <p14:sldId id="548"/>
            <p14:sldId id="549"/>
            <p14:sldId id="267"/>
            <p14:sldId id="270"/>
            <p14:sldId id="268"/>
            <p14:sldId id="552"/>
            <p14:sldId id="282"/>
            <p14:sldId id="421"/>
            <p14:sldId id="283"/>
            <p14:sldId id="417"/>
            <p14:sldId id="586"/>
            <p14:sldId id="609"/>
            <p14:sldId id="572"/>
            <p14:sldId id="587"/>
            <p14:sldId id="588"/>
            <p14:sldId id="589"/>
            <p14:sldId id="590"/>
            <p14:sldId id="591"/>
            <p14:sldId id="582"/>
            <p14:sldId id="583"/>
            <p14:sldId id="592"/>
          </p14:sldIdLst>
        </p14:section>
        <p14:section name="Cases" id="{C8282FF8-CAC4-46BA-9C59-B704DFF0AFBE}">
          <p14:sldIdLst>
            <p14:sldId id="594"/>
            <p14:sldId id="616"/>
            <p14:sldId id="613"/>
            <p14:sldId id="617"/>
            <p14:sldId id="610"/>
            <p14:sldId id="618"/>
            <p14:sldId id="602"/>
            <p14:sldId id="603"/>
            <p14:sldId id="557"/>
            <p14:sldId id="558"/>
            <p14:sldId id="559"/>
            <p14:sldId id="600"/>
            <p14:sldId id="601"/>
            <p14:sldId id="606"/>
            <p14:sldId id="584"/>
            <p14:sldId id="585"/>
            <p14:sldId id="612"/>
            <p14:sldId id="611"/>
            <p14:sldId id="571"/>
            <p14:sldId id="605"/>
            <p14:sldId id="608"/>
            <p14:sldId id="6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D0D8E8"/>
    <a:srgbClr val="E9EAF7"/>
    <a:srgbClr val="E9EDF4"/>
    <a:srgbClr val="8DA5B8"/>
    <a:srgbClr val="D9E1E7"/>
    <a:srgbClr val="13343D"/>
    <a:srgbClr val="FF0000"/>
    <a:srgbClr val="CC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1" autoAdjust="0"/>
    <p:restoredTop sz="94216" autoAdjust="0"/>
  </p:normalViewPr>
  <p:slideViewPr>
    <p:cSldViewPr>
      <p:cViewPr varScale="1">
        <p:scale>
          <a:sx n="153" d="100"/>
          <a:sy n="153" d="100"/>
        </p:scale>
        <p:origin x="330" y="15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952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Relationship Id="rId4" Type="http://schemas.openxmlformats.org/officeDocument/2006/relationships/image" Target="../media/image7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Relationship Id="rId4" Type="http://schemas.openxmlformats.org/officeDocument/2006/relationships/image" Target="../media/image7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5D780-AB1E-4AA0-BF23-25E3C68F931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BE"/>
        </a:p>
      </dgm:t>
    </dgm:pt>
    <dgm:pt modelId="{0A7BCDE9-6654-4918-9BDE-1C7A31147212}">
      <dgm:prSet phldrT="[Text]"/>
      <dgm:spPr>
        <a:solidFill>
          <a:schemeClr val="accent2">
            <a:hueOff val="0"/>
            <a:satOff val="0"/>
            <a:lumOff val="0"/>
            <a:alpha val="8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fr-BE" dirty="0" smtClean="0"/>
            <a:t>Prestige and media attention</a:t>
          </a:r>
          <a:endParaRPr lang="fr-BE" dirty="0"/>
        </a:p>
      </dgm:t>
    </dgm:pt>
    <dgm:pt modelId="{F2005049-F774-4FB2-ACFC-3FD2B538B751}" type="parTrans" cxnId="{13017FF5-0B62-4D16-BB4F-58818B6E2A0E}">
      <dgm:prSet/>
      <dgm:spPr/>
      <dgm:t>
        <a:bodyPr/>
        <a:lstStyle/>
        <a:p>
          <a:endParaRPr lang="fr-BE"/>
        </a:p>
      </dgm:t>
    </dgm:pt>
    <dgm:pt modelId="{7266BB6C-612F-413E-9309-1D8F183F7B63}" type="sibTrans" cxnId="{13017FF5-0B62-4D16-BB4F-58818B6E2A0E}">
      <dgm:prSet/>
      <dgm:spPr/>
      <dgm:t>
        <a:bodyPr/>
        <a:lstStyle/>
        <a:p>
          <a:endParaRPr lang="fr-BE"/>
        </a:p>
      </dgm:t>
    </dgm:pt>
    <dgm:pt modelId="{EFA0F17D-A39D-4CA4-8051-4A9D46F601CB}">
      <dgm:prSet phldrT="[Text]"/>
      <dgm:spPr>
        <a:solidFill>
          <a:schemeClr val="accent2">
            <a:hueOff val="1560506"/>
            <a:satOff val="-1946"/>
            <a:lumOff val="458"/>
            <a:alpha val="8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nl-BE" dirty="0" smtClean="0"/>
            <a:t>Discovering new </a:t>
          </a:r>
          <a:r>
            <a:rPr lang="nl-BE" dirty="0" err="1" smtClean="0"/>
            <a:t>possibilities</a:t>
          </a:r>
          <a:r>
            <a:rPr lang="nl-BE" dirty="0" smtClean="0"/>
            <a:t> of </a:t>
          </a:r>
          <a:r>
            <a:rPr lang="nl-BE" dirty="0" err="1" smtClean="0"/>
            <a:t>the</a:t>
          </a:r>
          <a:r>
            <a:rPr lang="nl-BE" dirty="0" smtClean="0"/>
            <a:t> </a:t>
          </a:r>
          <a:r>
            <a:rPr lang="nl-BE" dirty="0" err="1" smtClean="0"/>
            <a:t>technology</a:t>
          </a:r>
          <a:endParaRPr lang="fr-BE" dirty="0"/>
        </a:p>
      </dgm:t>
    </dgm:pt>
    <dgm:pt modelId="{C86C9FDB-ABFA-470B-8EE3-AE0613D3AE79}" type="parTrans" cxnId="{F0C31012-F7E6-4E3A-B0C9-F5E5E2A10CCF}">
      <dgm:prSet/>
      <dgm:spPr/>
      <dgm:t>
        <a:bodyPr/>
        <a:lstStyle/>
        <a:p>
          <a:endParaRPr lang="fr-BE"/>
        </a:p>
      </dgm:t>
    </dgm:pt>
    <dgm:pt modelId="{0ADF048D-03D6-4584-BF2B-8C1ECF73C541}" type="sibTrans" cxnId="{F0C31012-F7E6-4E3A-B0C9-F5E5E2A10CCF}">
      <dgm:prSet/>
      <dgm:spPr/>
      <dgm:t>
        <a:bodyPr/>
        <a:lstStyle/>
        <a:p>
          <a:endParaRPr lang="fr-BE"/>
        </a:p>
      </dgm:t>
    </dgm:pt>
    <dgm:pt modelId="{DC84A6E8-282D-4B32-B173-390DD6B112E8}">
      <dgm:prSet phldrT="[Text]"/>
      <dgm:spPr>
        <a:solidFill>
          <a:schemeClr val="accent2">
            <a:hueOff val="3121013"/>
            <a:satOff val="-3893"/>
            <a:lumOff val="915"/>
            <a:alpha val="8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nl-BE" dirty="0" err="1" smtClean="0"/>
            <a:t>Acquiring</a:t>
          </a:r>
          <a:r>
            <a:rPr lang="nl-BE" dirty="0" smtClean="0"/>
            <a:t> </a:t>
          </a:r>
          <a:r>
            <a:rPr lang="nl-BE" dirty="0" err="1" smtClean="0"/>
            <a:t>technical</a:t>
          </a:r>
          <a:r>
            <a:rPr lang="nl-BE" dirty="0" smtClean="0"/>
            <a:t> </a:t>
          </a:r>
          <a:r>
            <a:rPr lang="nl-BE" dirty="0" err="1" smtClean="0"/>
            <a:t>knowledge</a:t>
          </a:r>
          <a:r>
            <a:rPr lang="nl-BE" dirty="0" smtClean="0"/>
            <a:t> &amp; </a:t>
          </a:r>
          <a:r>
            <a:rPr lang="nl-BE" dirty="0" err="1" smtClean="0"/>
            <a:t>competences</a:t>
          </a:r>
          <a:r>
            <a:rPr lang="nl-BE" dirty="0" smtClean="0"/>
            <a:t/>
          </a:r>
          <a:br>
            <a:rPr lang="nl-BE" dirty="0" smtClean="0"/>
          </a:br>
          <a:r>
            <a:rPr lang="nl-BE" dirty="0" smtClean="0"/>
            <a:t>→ </a:t>
          </a:r>
          <a:r>
            <a:rPr lang="nl-BE" dirty="0" err="1" smtClean="0"/>
            <a:t>Integrate</a:t>
          </a:r>
          <a:r>
            <a:rPr lang="nl-BE" dirty="0" smtClean="0"/>
            <a:t> a </a:t>
          </a:r>
          <a:r>
            <a:rPr lang="nl-BE" dirty="0" err="1" smtClean="0"/>
            <a:t>learning</a:t>
          </a:r>
          <a:r>
            <a:rPr lang="nl-BE" dirty="0" smtClean="0"/>
            <a:t> </a:t>
          </a:r>
          <a:r>
            <a:rPr lang="nl-BE" dirty="0" err="1" smtClean="0"/>
            <a:t>path</a:t>
          </a:r>
          <a:endParaRPr lang="fr-BE" dirty="0"/>
        </a:p>
      </dgm:t>
    </dgm:pt>
    <dgm:pt modelId="{6F4984F7-DF4C-4E69-9F6D-8764335AD568}" type="parTrans" cxnId="{D4F42977-38A9-465C-ACAC-DC9B80C23EF7}">
      <dgm:prSet/>
      <dgm:spPr/>
      <dgm:t>
        <a:bodyPr/>
        <a:lstStyle/>
        <a:p>
          <a:endParaRPr lang="fr-BE"/>
        </a:p>
      </dgm:t>
    </dgm:pt>
    <dgm:pt modelId="{51B5CE02-B962-432B-8F8A-35D61559C4E2}" type="sibTrans" cxnId="{D4F42977-38A9-465C-ACAC-DC9B80C23EF7}">
      <dgm:prSet/>
      <dgm:spPr/>
      <dgm:t>
        <a:bodyPr/>
        <a:lstStyle/>
        <a:p>
          <a:endParaRPr lang="fr-BE"/>
        </a:p>
      </dgm:t>
    </dgm:pt>
    <dgm:pt modelId="{A91E4C5B-0B15-4C40-B148-59E59F0D9C43}">
      <dgm:prSet phldrT="[Text]"/>
      <dgm:spPr>
        <a:solidFill>
          <a:schemeClr val="accent2">
            <a:hueOff val="4681519"/>
            <a:satOff val="-5839"/>
            <a:lumOff val="1373"/>
            <a:alpha val="80000"/>
          </a:schemeClr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nl-BE" dirty="0" err="1" smtClean="0"/>
            <a:t>Preparation</a:t>
          </a:r>
          <a:r>
            <a:rPr lang="nl-BE" dirty="0" smtClean="0"/>
            <a:t> </a:t>
          </a:r>
          <a:r>
            <a:rPr lang="nl-BE" dirty="0" err="1" smtClean="0"/>
            <a:t>to</a:t>
          </a:r>
          <a:r>
            <a:rPr lang="nl-BE" dirty="0" smtClean="0"/>
            <a:t> go life</a:t>
          </a:r>
        </a:p>
        <a:p>
          <a:r>
            <a:rPr lang="nl-BE" dirty="0" smtClean="0"/>
            <a:t>→ </a:t>
          </a:r>
          <a:r>
            <a:rPr lang="nl-BE" dirty="0" err="1" smtClean="0"/>
            <a:t>Requires</a:t>
          </a:r>
          <a:r>
            <a:rPr lang="nl-BE" dirty="0" smtClean="0"/>
            <a:t> a </a:t>
          </a:r>
          <a:r>
            <a:rPr lang="nl-BE" dirty="0" err="1" smtClean="0"/>
            <a:t>profound</a:t>
          </a:r>
          <a:r>
            <a:rPr lang="nl-BE" dirty="0" smtClean="0"/>
            <a:t> analysis</a:t>
          </a:r>
          <a:endParaRPr lang="fr-BE" dirty="0"/>
        </a:p>
      </dgm:t>
    </dgm:pt>
    <dgm:pt modelId="{170A7248-AEC4-4D74-A20F-651362B68100}" type="parTrans" cxnId="{E47208AD-E476-417C-BD15-92DD82356CD8}">
      <dgm:prSet/>
      <dgm:spPr/>
      <dgm:t>
        <a:bodyPr/>
        <a:lstStyle/>
        <a:p>
          <a:endParaRPr lang="fr-BE"/>
        </a:p>
      </dgm:t>
    </dgm:pt>
    <dgm:pt modelId="{4584F930-BCF2-4C19-B548-12511BC9F3A0}" type="sibTrans" cxnId="{E47208AD-E476-417C-BD15-92DD82356CD8}">
      <dgm:prSet/>
      <dgm:spPr/>
      <dgm:t>
        <a:bodyPr/>
        <a:lstStyle/>
        <a:p>
          <a:endParaRPr lang="fr-BE"/>
        </a:p>
      </dgm:t>
    </dgm:pt>
    <dgm:pt modelId="{7474076D-77C4-436B-83CA-F6F0698D1ED2}" type="pres">
      <dgm:prSet presAssocID="{86B5D780-AB1E-4AA0-BF23-25E3C68F93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BE"/>
        </a:p>
      </dgm:t>
    </dgm:pt>
    <dgm:pt modelId="{C89516A1-3B34-4B3B-B903-1E232F5259A2}" type="pres">
      <dgm:prSet presAssocID="{86B5D780-AB1E-4AA0-BF23-25E3C68F9313}" presName="Name1" presStyleCnt="0"/>
      <dgm:spPr/>
    </dgm:pt>
    <dgm:pt modelId="{4B20915B-9390-4340-BCFA-1D10C7789AF0}" type="pres">
      <dgm:prSet presAssocID="{86B5D780-AB1E-4AA0-BF23-25E3C68F9313}" presName="cycle" presStyleCnt="0"/>
      <dgm:spPr/>
    </dgm:pt>
    <dgm:pt modelId="{CBFF2C67-C925-4A32-B45B-A3F52223743C}" type="pres">
      <dgm:prSet presAssocID="{86B5D780-AB1E-4AA0-BF23-25E3C68F9313}" presName="srcNode" presStyleLbl="node1" presStyleIdx="0" presStyleCnt="4"/>
      <dgm:spPr/>
    </dgm:pt>
    <dgm:pt modelId="{41F68A80-07D8-4B04-A02E-D2D0AA551CEF}" type="pres">
      <dgm:prSet presAssocID="{86B5D780-AB1E-4AA0-BF23-25E3C68F9313}" presName="conn" presStyleLbl="parChTrans1D2" presStyleIdx="0" presStyleCnt="1"/>
      <dgm:spPr/>
      <dgm:t>
        <a:bodyPr/>
        <a:lstStyle/>
        <a:p>
          <a:endParaRPr lang="fr-BE"/>
        </a:p>
      </dgm:t>
    </dgm:pt>
    <dgm:pt modelId="{733928D0-8428-46D8-822C-EBAB0CE57AE5}" type="pres">
      <dgm:prSet presAssocID="{86B5D780-AB1E-4AA0-BF23-25E3C68F9313}" presName="extraNode" presStyleLbl="node1" presStyleIdx="0" presStyleCnt="4"/>
      <dgm:spPr/>
    </dgm:pt>
    <dgm:pt modelId="{8A96D298-7207-439E-A58D-ACBCAD4E6218}" type="pres">
      <dgm:prSet presAssocID="{86B5D780-AB1E-4AA0-BF23-25E3C68F9313}" presName="dstNode" presStyleLbl="node1" presStyleIdx="0" presStyleCnt="4"/>
      <dgm:spPr/>
    </dgm:pt>
    <dgm:pt modelId="{1B81106F-B39B-4565-87F8-33F7CB124755}" type="pres">
      <dgm:prSet presAssocID="{0A7BCDE9-6654-4918-9BDE-1C7A31147212}" presName="text_1" presStyleLbl="node1" presStyleIdx="0" presStyleCnt="4" custScaleY="10650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0B2366B-289B-42A4-ACC8-39B4B34C2897}" type="pres">
      <dgm:prSet presAssocID="{0A7BCDE9-6654-4918-9BDE-1C7A31147212}" presName="accent_1" presStyleCnt="0"/>
      <dgm:spPr/>
    </dgm:pt>
    <dgm:pt modelId="{C9329778-F0D9-4228-B99A-9054DFF35B29}" type="pres">
      <dgm:prSet presAssocID="{0A7BCDE9-6654-4918-9BDE-1C7A31147212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2700">
          <a:solidFill>
            <a:schemeClr val="bg1"/>
          </a:solidFill>
        </a:ln>
      </dgm:spPr>
      <dgm:t>
        <a:bodyPr/>
        <a:lstStyle/>
        <a:p>
          <a:endParaRPr lang="fr-BE"/>
        </a:p>
      </dgm:t>
    </dgm:pt>
    <dgm:pt modelId="{B06D7E4D-4D2E-4300-BA55-5FE02D72A173}" type="pres">
      <dgm:prSet presAssocID="{EFA0F17D-A39D-4CA4-8051-4A9D46F601CB}" presName="text_2" presStyleLbl="node1" presStyleIdx="1" presStyleCnt="4" custScaleY="10650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788DDF4-57A2-4854-BDED-B9B1EA86DFD9}" type="pres">
      <dgm:prSet presAssocID="{EFA0F17D-A39D-4CA4-8051-4A9D46F601CB}" presName="accent_2" presStyleCnt="0"/>
      <dgm:spPr/>
    </dgm:pt>
    <dgm:pt modelId="{AD78BEAB-E486-46F5-929E-B23FB98A2A33}" type="pres">
      <dgm:prSet presAssocID="{EFA0F17D-A39D-4CA4-8051-4A9D46F601CB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12700">
          <a:solidFill>
            <a:schemeClr val="bg1"/>
          </a:solidFill>
        </a:ln>
      </dgm:spPr>
      <dgm:t>
        <a:bodyPr/>
        <a:lstStyle/>
        <a:p>
          <a:endParaRPr lang="fr-BE"/>
        </a:p>
      </dgm:t>
    </dgm:pt>
    <dgm:pt modelId="{025FA08B-9EBA-4B33-8D5E-49AC4755CE28}" type="pres">
      <dgm:prSet presAssocID="{DC84A6E8-282D-4B32-B173-390DD6B112E8}" presName="text_3" presStyleLbl="node1" presStyleIdx="2" presStyleCnt="4" custScaleY="106506" custLinFactNeighborX="-570" custLinFactNeighborY="-254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E74F8DF-52AB-49EF-921E-F615EEA480EC}" type="pres">
      <dgm:prSet presAssocID="{DC84A6E8-282D-4B32-B173-390DD6B112E8}" presName="accent_3" presStyleCnt="0"/>
      <dgm:spPr/>
    </dgm:pt>
    <dgm:pt modelId="{434BAE59-BB84-4DBA-816A-81EE74BBB986}" type="pres">
      <dgm:prSet presAssocID="{DC84A6E8-282D-4B32-B173-390DD6B112E8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12700">
          <a:solidFill>
            <a:schemeClr val="bg1"/>
          </a:solidFill>
        </a:ln>
      </dgm:spPr>
      <dgm:t>
        <a:bodyPr/>
        <a:lstStyle/>
        <a:p>
          <a:endParaRPr lang="fr-BE"/>
        </a:p>
      </dgm:t>
    </dgm:pt>
    <dgm:pt modelId="{A8381D80-5646-44F4-8401-8B88ECE45C25}" type="pres">
      <dgm:prSet presAssocID="{A91E4C5B-0B15-4C40-B148-59E59F0D9C43}" presName="text_4" presStyleLbl="node1" presStyleIdx="3" presStyleCnt="4" custScaleY="10650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1954B04-A6D1-4FCC-8F1D-4878A9461626}" type="pres">
      <dgm:prSet presAssocID="{A91E4C5B-0B15-4C40-B148-59E59F0D9C43}" presName="accent_4" presStyleCnt="0"/>
      <dgm:spPr/>
    </dgm:pt>
    <dgm:pt modelId="{FCC0E3A7-ACA9-431B-819C-800F02349FB0}" type="pres">
      <dgm:prSet presAssocID="{A91E4C5B-0B15-4C40-B148-59E59F0D9C43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12700">
          <a:solidFill>
            <a:schemeClr val="bg1"/>
          </a:solidFill>
        </a:ln>
      </dgm:spPr>
      <dgm:t>
        <a:bodyPr/>
        <a:lstStyle/>
        <a:p>
          <a:endParaRPr lang="fr-BE"/>
        </a:p>
      </dgm:t>
    </dgm:pt>
  </dgm:ptLst>
  <dgm:cxnLst>
    <dgm:cxn modelId="{508A743E-9332-4C31-A957-457D8C36AFFA}" type="presOf" srcId="{0A7BCDE9-6654-4918-9BDE-1C7A31147212}" destId="{1B81106F-B39B-4565-87F8-33F7CB124755}" srcOrd="0" destOrd="0" presId="urn:microsoft.com/office/officeart/2008/layout/VerticalCurvedList"/>
    <dgm:cxn modelId="{D4F42977-38A9-465C-ACAC-DC9B80C23EF7}" srcId="{86B5D780-AB1E-4AA0-BF23-25E3C68F9313}" destId="{DC84A6E8-282D-4B32-B173-390DD6B112E8}" srcOrd="2" destOrd="0" parTransId="{6F4984F7-DF4C-4E69-9F6D-8764335AD568}" sibTransId="{51B5CE02-B962-432B-8F8A-35D61559C4E2}"/>
    <dgm:cxn modelId="{F0C31012-F7E6-4E3A-B0C9-F5E5E2A10CCF}" srcId="{86B5D780-AB1E-4AA0-BF23-25E3C68F9313}" destId="{EFA0F17D-A39D-4CA4-8051-4A9D46F601CB}" srcOrd="1" destOrd="0" parTransId="{C86C9FDB-ABFA-470B-8EE3-AE0613D3AE79}" sibTransId="{0ADF048D-03D6-4584-BF2B-8C1ECF73C541}"/>
    <dgm:cxn modelId="{8CD77E86-CDB7-4D75-90E3-1DD3B7D304B7}" type="presOf" srcId="{A91E4C5B-0B15-4C40-B148-59E59F0D9C43}" destId="{A8381D80-5646-44F4-8401-8B88ECE45C25}" srcOrd="0" destOrd="0" presId="urn:microsoft.com/office/officeart/2008/layout/VerticalCurvedList"/>
    <dgm:cxn modelId="{78546B1F-CAC4-43DB-9296-650089F5A460}" type="presOf" srcId="{86B5D780-AB1E-4AA0-BF23-25E3C68F9313}" destId="{7474076D-77C4-436B-83CA-F6F0698D1ED2}" srcOrd="0" destOrd="0" presId="urn:microsoft.com/office/officeart/2008/layout/VerticalCurvedList"/>
    <dgm:cxn modelId="{13017FF5-0B62-4D16-BB4F-58818B6E2A0E}" srcId="{86B5D780-AB1E-4AA0-BF23-25E3C68F9313}" destId="{0A7BCDE9-6654-4918-9BDE-1C7A31147212}" srcOrd="0" destOrd="0" parTransId="{F2005049-F774-4FB2-ACFC-3FD2B538B751}" sibTransId="{7266BB6C-612F-413E-9309-1D8F183F7B63}"/>
    <dgm:cxn modelId="{E6F9DC62-03F3-489C-AD80-74A870AB67D2}" type="presOf" srcId="{7266BB6C-612F-413E-9309-1D8F183F7B63}" destId="{41F68A80-07D8-4B04-A02E-D2D0AA551CEF}" srcOrd="0" destOrd="0" presId="urn:microsoft.com/office/officeart/2008/layout/VerticalCurvedList"/>
    <dgm:cxn modelId="{B1D35E63-F77E-4982-845C-349F0930684D}" type="presOf" srcId="{DC84A6E8-282D-4B32-B173-390DD6B112E8}" destId="{025FA08B-9EBA-4B33-8D5E-49AC4755CE28}" srcOrd="0" destOrd="0" presId="urn:microsoft.com/office/officeart/2008/layout/VerticalCurvedList"/>
    <dgm:cxn modelId="{E47208AD-E476-417C-BD15-92DD82356CD8}" srcId="{86B5D780-AB1E-4AA0-BF23-25E3C68F9313}" destId="{A91E4C5B-0B15-4C40-B148-59E59F0D9C43}" srcOrd="3" destOrd="0" parTransId="{170A7248-AEC4-4D74-A20F-651362B68100}" sibTransId="{4584F930-BCF2-4C19-B548-12511BC9F3A0}"/>
    <dgm:cxn modelId="{669AF757-3BBE-463C-89FC-784A209325CD}" type="presOf" srcId="{EFA0F17D-A39D-4CA4-8051-4A9D46F601CB}" destId="{B06D7E4D-4D2E-4300-BA55-5FE02D72A173}" srcOrd="0" destOrd="0" presId="urn:microsoft.com/office/officeart/2008/layout/VerticalCurvedList"/>
    <dgm:cxn modelId="{85392D2C-9B9E-4216-B322-D4EDE91B6E3F}" type="presParOf" srcId="{7474076D-77C4-436B-83CA-F6F0698D1ED2}" destId="{C89516A1-3B34-4B3B-B903-1E232F5259A2}" srcOrd="0" destOrd="0" presId="urn:microsoft.com/office/officeart/2008/layout/VerticalCurvedList"/>
    <dgm:cxn modelId="{4EA217E7-85BB-421A-B967-679744D78610}" type="presParOf" srcId="{C89516A1-3B34-4B3B-B903-1E232F5259A2}" destId="{4B20915B-9390-4340-BCFA-1D10C7789AF0}" srcOrd="0" destOrd="0" presId="urn:microsoft.com/office/officeart/2008/layout/VerticalCurvedList"/>
    <dgm:cxn modelId="{30A6A12F-F98C-47EB-A3CE-7662358FB575}" type="presParOf" srcId="{4B20915B-9390-4340-BCFA-1D10C7789AF0}" destId="{CBFF2C67-C925-4A32-B45B-A3F52223743C}" srcOrd="0" destOrd="0" presId="urn:microsoft.com/office/officeart/2008/layout/VerticalCurvedList"/>
    <dgm:cxn modelId="{7971ABAB-51E5-4FA7-88A9-385F7966042C}" type="presParOf" srcId="{4B20915B-9390-4340-BCFA-1D10C7789AF0}" destId="{41F68A80-07D8-4B04-A02E-D2D0AA551CEF}" srcOrd="1" destOrd="0" presId="urn:microsoft.com/office/officeart/2008/layout/VerticalCurvedList"/>
    <dgm:cxn modelId="{A37F354F-75D4-4780-AEF3-132B7678B3E5}" type="presParOf" srcId="{4B20915B-9390-4340-BCFA-1D10C7789AF0}" destId="{733928D0-8428-46D8-822C-EBAB0CE57AE5}" srcOrd="2" destOrd="0" presId="urn:microsoft.com/office/officeart/2008/layout/VerticalCurvedList"/>
    <dgm:cxn modelId="{2962B021-9F2B-459C-8999-DF97CA3024C6}" type="presParOf" srcId="{4B20915B-9390-4340-BCFA-1D10C7789AF0}" destId="{8A96D298-7207-439E-A58D-ACBCAD4E6218}" srcOrd="3" destOrd="0" presId="urn:microsoft.com/office/officeart/2008/layout/VerticalCurvedList"/>
    <dgm:cxn modelId="{B9E4E487-CD08-4DC1-8C6A-69D0DD367AB8}" type="presParOf" srcId="{C89516A1-3B34-4B3B-B903-1E232F5259A2}" destId="{1B81106F-B39B-4565-87F8-33F7CB124755}" srcOrd="1" destOrd="0" presId="urn:microsoft.com/office/officeart/2008/layout/VerticalCurvedList"/>
    <dgm:cxn modelId="{997598D1-5C15-4170-A311-57A75C58293D}" type="presParOf" srcId="{C89516A1-3B34-4B3B-B903-1E232F5259A2}" destId="{00B2366B-289B-42A4-ACC8-39B4B34C2897}" srcOrd="2" destOrd="0" presId="urn:microsoft.com/office/officeart/2008/layout/VerticalCurvedList"/>
    <dgm:cxn modelId="{94C95BFB-E39F-46B0-9675-F3978FCF3CBB}" type="presParOf" srcId="{00B2366B-289B-42A4-ACC8-39B4B34C2897}" destId="{C9329778-F0D9-4228-B99A-9054DFF35B29}" srcOrd="0" destOrd="0" presId="urn:microsoft.com/office/officeart/2008/layout/VerticalCurvedList"/>
    <dgm:cxn modelId="{A391A7BF-A2E2-482D-AAC4-A07862CC07C2}" type="presParOf" srcId="{C89516A1-3B34-4B3B-B903-1E232F5259A2}" destId="{B06D7E4D-4D2E-4300-BA55-5FE02D72A173}" srcOrd="3" destOrd="0" presId="urn:microsoft.com/office/officeart/2008/layout/VerticalCurvedList"/>
    <dgm:cxn modelId="{F2BCDF0D-972E-46EC-881D-15FE2E273C6D}" type="presParOf" srcId="{C89516A1-3B34-4B3B-B903-1E232F5259A2}" destId="{8788DDF4-57A2-4854-BDED-B9B1EA86DFD9}" srcOrd="4" destOrd="0" presId="urn:microsoft.com/office/officeart/2008/layout/VerticalCurvedList"/>
    <dgm:cxn modelId="{C7CB31E3-393F-431E-A030-A221A9EA9141}" type="presParOf" srcId="{8788DDF4-57A2-4854-BDED-B9B1EA86DFD9}" destId="{AD78BEAB-E486-46F5-929E-B23FB98A2A33}" srcOrd="0" destOrd="0" presId="urn:microsoft.com/office/officeart/2008/layout/VerticalCurvedList"/>
    <dgm:cxn modelId="{27A86536-6B2B-4BB7-AA3D-070517888134}" type="presParOf" srcId="{C89516A1-3B34-4B3B-B903-1E232F5259A2}" destId="{025FA08B-9EBA-4B33-8D5E-49AC4755CE28}" srcOrd="5" destOrd="0" presId="urn:microsoft.com/office/officeart/2008/layout/VerticalCurvedList"/>
    <dgm:cxn modelId="{28C9C90A-7629-461E-BB1F-81B4565E42DC}" type="presParOf" srcId="{C89516A1-3B34-4B3B-B903-1E232F5259A2}" destId="{FE74F8DF-52AB-49EF-921E-F615EEA480EC}" srcOrd="6" destOrd="0" presId="urn:microsoft.com/office/officeart/2008/layout/VerticalCurvedList"/>
    <dgm:cxn modelId="{DCC72060-66F2-4A40-80BC-55EAFBCBF541}" type="presParOf" srcId="{FE74F8DF-52AB-49EF-921E-F615EEA480EC}" destId="{434BAE59-BB84-4DBA-816A-81EE74BBB986}" srcOrd="0" destOrd="0" presId="urn:microsoft.com/office/officeart/2008/layout/VerticalCurvedList"/>
    <dgm:cxn modelId="{29B45125-67EF-4AF5-8457-7486C271AA89}" type="presParOf" srcId="{C89516A1-3B34-4B3B-B903-1E232F5259A2}" destId="{A8381D80-5646-44F4-8401-8B88ECE45C25}" srcOrd="7" destOrd="0" presId="urn:microsoft.com/office/officeart/2008/layout/VerticalCurvedList"/>
    <dgm:cxn modelId="{2E886B91-1E34-4767-8539-B8933AEA3E1F}" type="presParOf" srcId="{C89516A1-3B34-4B3B-B903-1E232F5259A2}" destId="{C1954B04-A6D1-4FCC-8F1D-4878A9461626}" srcOrd="8" destOrd="0" presId="urn:microsoft.com/office/officeart/2008/layout/VerticalCurvedList"/>
    <dgm:cxn modelId="{0109ADC2-5EBE-4D07-8DBE-FA5B94CF5087}" type="presParOf" srcId="{C1954B04-A6D1-4FCC-8F1D-4878A9461626}" destId="{FCC0E3A7-ACA9-431B-819C-800F02349F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68A80-07D8-4B04-A02E-D2D0AA551CEF}">
      <dsp:nvSpPr>
        <dsp:cNvPr id="0" name=""/>
        <dsp:cNvSpPr/>
      </dsp:nvSpPr>
      <dsp:spPr>
        <a:xfrm>
          <a:off x="-4353385" y="-667777"/>
          <a:ext cx="5186584" cy="5186584"/>
        </a:xfrm>
        <a:prstGeom prst="blockArc">
          <a:avLst>
            <a:gd name="adj1" fmla="val 18900000"/>
            <a:gd name="adj2" fmla="val 2700000"/>
            <a:gd name="adj3" fmla="val 416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1106F-B39B-4565-87F8-33F7CB124755}">
      <dsp:nvSpPr>
        <dsp:cNvPr id="0" name=""/>
        <dsp:cNvSpPr/>
      </dsp:nvSpPr>
      <dsp:spPr>
        <a:xfrm>
          <a:off x="436487" y="276795"/>
          <a:ext cx="5632369" cy="630986"/>
        </a:xfrm>
        <a:prstGeom prst="rect">
          <a:avLst/>
        </a:prstGeom>
        <a:solidFill>
          <a:schemeClr val="accent2">
            <a:hueOff val="0"/>
            <a:satOff val="0"/>
            <a:lumOff val="0"/>
            <a:alpha val="8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25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Prestige and media attention</a:t>
          </a:r>
          <a:endParaRPr lang="fr-BE" sz="1600" kern="1200" dirty="0"/>
        </a:p>
      </dsp:txBody>
      <dsp:txXfrm>
        <a:off x="436487" y="276795"/>
        <a:ext cx="5632369" cy="630986"/>
      </dsp:txXfrm>
    </dsp:sp>
    <dsp:sp modelId="{C9329778-F0D9-4228-B99A-9054DFF35B29}">
      <dsp:nvSpPr>
        <dsp:cNvPr id="0" name=""/>
        <dsp:cNvSpPr/>
      </dsp:nvSpPr>
      <dsp:spPr>
        <a:xfrm>
          <a:off x="66211" y="222011"/>
          <a:ext cx="740553" cy="7405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D7E4D-4D2E-4300-BA55-5FE02D72A173}">
      <dsp:nvSpPr>
        <dsp:cNvPr id="0" name=""/>
        <dsp:cNvSpPr/>
      </dsp:nvSpPr>
      <dsp:spPr>
        <a:xfrm>
          <a:off x="776148" y="1165612"/>
          <a:ext cx="5292708" cy="63098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 val="8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25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Discovering new </a:t>
          </a:r>
          <a:r>
            <a:rPr lang="nl-BE" sz="1600" kern="1200" dirty="0" err="1" smtClean="0"/>
            <a:t>possibilities</a:t>
          </a:r>
          <a:r>
            <a:rPr lang="nl-BE" sz="1600" kern="1200" dirty="0" smtClean="0"/>
            <a:t> of </a:t>
          </a:r>
          <a:r>
            <a:rPr lang="nl-BE" sz="1600" kern="1200" dirty="0" err="1" smtClean="0"/>
            <a:t>the</a:t>
          </a:r>
          <a:r>
            <a:rPr lang="nl-BE" sz="1600" kern="1200" dirty="0" smtClean="0"/>
            <a:t> </a:t>
          </a:r>
          <a:r>
            <a:rPr lang="nl-BE" sz="1600" kern="1200" dirty="0" err="1" smtClean="0"/>
            <a:t>technology</a:t>
          </a:r>
          <a:endParaRPr lang="fr-BE" sz="1600" kern="1200" dirty="0"/>
        </a:p>
      </dsp:txBody>
      <dsp:txXfrm>
        <a:off x="776148" y="1165612"/>
        <a:ext cx="5292708" cy="630986"/>
      </dsp:txXfrm>
    </dsp:sp>
    <dsp:sp modelId="{AD78BEAB-E486-46F5-929E-B23FB98A2A33}">
      <dsp:nvSpPr>
        <dsp:cNvPr id="0" name=""/>
        <dsp:cNvSpPr/>
      </dsp:nvSpPr>
      <dsp:spPr>
        <a:xfrm>
          <a:off x="405871" y="1110829"/>
          <a:ext cx="740553" cy="74055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FA08B-9EBA-4B33-8D5E-49AC4755CE28}">
      <dsp:nvSpPr>
        <dsp:cNvPr id="0" name=""/>
        <dsp:cNvSpPr/>
      </dsp:nvSpPr>
      <dsp:spPr>
        <a:xfrm>
          <a:off x="745980" y="2039335"/>
          <a:ext cx="5292708" cy="63098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 val="8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25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err="1" smtClean="0"/>
            <a:t>Acquiring</a:t>
          </a:r>
          <a:r>
            <a:rPr lang="nl-BE" sz="1600" kern="1200" dirty="0" smtClean="0"/>
            <a:t> </a:t>
          </a:r>
          <a:r>
            <a:rPr lang="nl-BE" sz="1600" kern="1200" dirty="0" err="1" smtClean="0"/>
            <a:t>technical</a:t>
          </a:r>
          <a:r>
            <a:rPr lang="nl-BE" sz="1600" kern="1200" dirty="0" smtClean="0"/>
            <a:t> </a:t>
          </a:r>
          <a:r>
            <a:rPr lang="nl-BE" sz="1600" kern="1200" dirty="0" err="1" smtClean="0"/>
            <a:t>knowledge</a:t>
          </a:r>
          <a:r>
            <a:rPr lang="nl-BE" sz="1600" kern="1200" dirty="0" smtClean="0"/>
            <a:t> &amp; </a:t>
          </a:r>
          <a:r>
            <a:rPr lang="nl-BE" sz="1600" kern="1200" dirty="0" err="1" smtClean="0"/>
            <a:t>competences</a:t>
          </a:r>
          <a:r>
            <a:rPr lang="nl-BE" sz="1600" kern="1200" dirty="0" smtClean="0"/>
            <a:t/>
          </a:r>
          <a:br>
            <a:rPr lang="nl-BE" sz="1600" kern="1200" dirty="0" smtClean="0"/>
          </a:br>
          <a:r>
            <a:rPr lang="nl-BE" sz="1600" kern="1200" dirty="0" smtClean="0"/>
            <a:t>→ </a:t>
          </a:r>
          <a:r>
            <a:rPr lang="nl-BE" sz="1600" kern="1200" dirty="0" err="1" smtClean="0"/>
            <a:t>Integrate</a:t>
          </a:r>
          <a:r>
            <a:rPr lang="nl-BE" sz="1600" kern="1200" dirty="0" smtClean="0"/>
            <a:t> a </a:t>
          </a:r>
          <a:r>
            <a:rPr lang="nl-BE" sz="1600" kern="1200" dirty="0" err="1" smtClean="0"/>
            <a:t>learning</a:t>
          </a:r>
          <a:r>
            <a:rPr lang="nl-BE" sz="1600" kern="1200" dirty="0" smtClean="0"/>
            <a:t> </a:t>
          </a:r>
          <a:r>
            <a:rPr lang="nl-BE" sz="1600" kern="1200" dirty="0" err="1" smtClean="0"/>
            <a:t>path</a:t>
          </a:r>
          <a:endParaRPr lang="fr-BE" sz="1600" kern="1200" dirty="0"/>
        </a:p>
      </dsp:txBody>
      <dsp:txXfrm>
        <a:off x="745980" y="2039335"/>
        <a:ext cx="5292708" cy="630986"/>
      </dsp:txXfrm>
    </dsp:sp>
    <dsp:sp modelId="{434BAE59-BB84-4DBA-816A-81EE74BBB986}">
      <dsp:nvSpPr>
        <dsp:cNvPr id="0" name=""/>
        <dsp:cNvSpPr/>
      </dsp:nvSpPr>
      <dsp:spPr>
        <a:xfrm>
          <a:off x="405871" y="1999647"/>
          <a:ext cx="740553" cy="74055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81D80-5646-44F4-8401-8B88ECE45C25}">
      <dsp:nvSpPr>
        <dsp:cNvPr id="0" name=""/>
        <dsp:cNvSpPr/>
      </dsp:nvSpPr>
      <dsp:spPr>
        <a:xfrm>
          <a:off x="436487" y="2943248"/>
          <a:ext cx="5632369" cy="63098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 val="80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25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err="1" smtClean="0"/>
            <a:t>Preparation</a:t>
          </a:r>
          <a:r>
            <a:rPr lang="nl-BE" sz="1600" kern="1200" dirty="0" smtClean="0"/>
            <a:t> </a:t>
          </a:r>
          <a:r>
            <a:rPr lang="nl-BE" sz="1600" kern="1200" dirty="0" err="1" smtClean="0"/>
            <a:t>to</a:t>
          </a:r>
          <a:r>
            <a:rPr lang="nl-BE" sz="1600" kern="1200" dirty="0" smtClean="0"/>
            <a:t> go life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→ </a:t>
          </a:r>
          <a:r>
            <a:rPr lang="nl-BE" sz="1600" kern="1200" dirty="0" err="1" smtClean="0"/>
            <a:t>Requires</a:t>
          </a:r>
          <a:r>
            <a:rPr lang="nl-BE" sz="1600" kern="1200" dirty="0" smtClean="0"/>
            <a:t> a </a:t>
          </a:r>
          <a:r>
            <a:rPr lang="nl-BE" sz="1600" kern="1200" dirty="0" err="1" smtClean="0"/>
            <a:t>profound</a:t>
          </a:r>
          <a:r>
            <a:rPr lang="nl-BE" sz="1600" kern="1200" dirty="0" smtClean="0"/>
            <a:t> analysis</a:t>
          </a:r>
          <a:endParaRPr lang="fr-BE" sz="1600" kern="1200" dirty="0"/>
        </a:p>
      </dsp:txBody>
      <dsp:txXfrm>
        <a:off x="436487" y="2943248"/>
        <a:ext cx="5632369" cy="630986"/>
      </dsp:txXfrm>
    </dsp:sp>
    <dsp:sp modelId="{FCC0E3A7-ACA9-431B-819C-800F02349FB0}">
      <dsp:nvSpPr>
        <dsp:cNvPr id="0" name=""/>
        <dsp:cNvSpPr/>
      </dsp:nvSpPr>
      <dsp:spPr>
        <a:xfrm>
          <a:off x="66211" y="2888465"/>
          <a:ext cx="740553" cy="7405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91F0-67DD-4CF6-910E-2E23E6F363D6}" type="datetimeFigureOut">
              <a:rPr lang="fr-BE" smtClean="0"/>
              <a:t>04-12-18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C0F1B-CEB6-459E-90CC-B7D8E8D4740D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5211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5CBB3-C881-4F21-B32E-0AEF9B8385F6}" type="datetimeFigureOut">
              <a:rPr lang="fr-BE" smtClean="0"/>
              <a:t>04-12-18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010DA-62F0-46C0-BFE3-D3424A2F0E3E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870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010DA-62F0-46C0-BFE3-D3424A2F0E3E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1845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010DA-62F0-46C0-BFE3-D3424A2F0E3E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307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010DA-62F0-46C0-BFE3-D3424A2F0E3E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3070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010DA-62F0-46C0-BFE3-D3424A2F0E3E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4849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1481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241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010DA-62F0-46C0-BFE3-D3424A2F0E3E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3070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010DA-62F0-46C0-BFE3-D3424A2F0E3E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184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6135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4606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010DA-62F0-46C0-BFE3-D3424A2F0E3E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4849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010DA-62F0-46C0-BFE3-D3424A2F0E3E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1845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010DA-62F0-46C0-BFE3-D3424A2F0E3E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707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010DA-62F0-46C0-BFE3-D3424A2F0E3E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184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C591-996B-4BA0-A1EE-D88FEBB5D167}" type="datetimeFigureOut">
              <a:rPr lang="fr-BE" smtClean="0"/>
              <a:t>04-12-18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A604-B43D-42C9-9A98-580A2EE7328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378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C591-996B-4BA0-A1EE-D88FEBB5D167}" type="datetimeFigureOut">
              <a:rPr lang="fr-BE" smtClean="0"/>
              <a:t>04-12-18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A604-B43D-42C9-9A98-580A2EE7328C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Rounded Rectangle 7"/>
          <p:cNvSpPr/>
          <p:nvPr userDrawn="1"/>
        </p:nvSpPr>
        <p:spPr>
          <a:xfrm rot="2559228">
            <a:off x="6705483" y="-940613"/>
            <a:ext cx="2570136" cy="1562108"/>
          </a:xfrm>
          <a:prstGeom prst="roundRect">
            <a:avLst>
              <a:gd name="adj" fmla="val 0"/>
            </a:avLst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4200"/>
              </a:lnSpc>
            </a:pPr>
            <a:endParaRPr lang="en-US" sz="4400" b="1" dirty="0">
              <a:solidFill>
                <a:srgbClr val="BE008C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 rot="2559228">
            <a:off x="130084" y="4947720"/>
            <a:ext cx="2644202" cy="1875218"/>
          </a:xfrm>
          <a:prstGeom prst="roundRect">
            <a:avLst>
              <a:gd name="adj" fmla="val 0"/>
            </a:avLst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4200"/>
              </a:lnSpc>
            </a:pPr>
            <a:endParaRPr lang="en-US" sz="4400" b="1" dirty="0">
              <a:solidFill>
                <a:srgbClr val="BE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5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C591-996B-4BA0-A1EE-D88FEBB5D167}" type="datetimeFigureOut">
              <a:rPr lang="fr-BE" smtClean="0"/>
              <a:t>04-12-18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A604-B43D-42C9-9A98-580A2EE7328C}" type="slidenum">
              <a:rPr lang="fr-BE" smtClean="0"/>
              <a:t>‹nr.›</a:t>
            </a:fld>
            <a:endParaRPr lang="fr-BE"/>
          </a:p>
        </p:txBody>
      </p:sp>
      <p:sp>
        <p:nvSpPr>
          <p:cNvPr id="7" name="Rounded Rectangle 6"/>
          <p:cNvSpPr/>
          <p:nvPr userDrawn="1"/>
        </p:nvSpPr>
        <p:spPr>
          <a:xfrm rot="2559228">
            <a:off x="6778956" y="-1948725"/>
            <a:ext cx="2570136" cy="1562108"/>
          </a:xfrm>
          <a:prstGeom prst="roundRect">
            <a:avLst>
              <a:gd name="adj" fmla="val 0"/>
            </a:avLst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4200"/>
              </a:lnSpc>
            </a:pPr>
            <a:endParaRPr lang="en-US" sz="4400" b="1" dirty="0">
              <a:solidFill>
                <a:srgbClr val="BE008C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2559228">
            <a:off x="130084" y="4947720"/>
            <a:ext cx="2644202" cy="1875218"/>
          </a:xfrm>
          <a:prstGeom prst="roundRect">
            <a:avLst>
              <a:gd name="adj" fmla="val 0"/>
            </a:avLst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4200"/>
              </a:lnSpc>
            </a:pPr>
            <a:endParaRPr lang="en-US" sz="4400" b="1" dirty="0">
              <a:solidFill>
                <a:srgbClr val="BE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7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C591-996B-4BA0-A1EE-D88FEBB5D167}" type="datetimeFigureOut">
              <a:rPr lang="fr-BE" smtClean="0"/>
              <a:t>04-12-18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A604-B43D-42C9-9A98-580A2EE7328C}" type="slidenum">
              <a:rPr lang="fr-BE" smtClean="0"/>
              <a:t>‹nr.›</a:t>
            </a:fld>
            <a:endParaRPr lang="fr-BE"/>
          </a:p>
        </p:txBody>
      </p:sp>
      <p:sp>
        <p:nvSpPr>
          <p:cNvPr id="7" name="Rounded Rectangle 6"/>
          <p:cNvSpPr/>
          <p:nvPr userDrawn="1"/>
        </p:nvSpPr>
        <p:spPr>
          <a:xfrm rot="2559228">
            <a:off x="6778956" y="-1948725"/>
            <a:ext cx="2570136" cy="1562108"/>
          </a:xfrm>
          <a:prstGeom prst="roundRect">
            <a:avLst>
              <a:gd name="adj" fmla="val 0"/>
            </a:avLst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4200"/>
              </a:lnSpc>
            </a:pPr>
            <a:endParaRPr lang="en-US" sz="4400" b="1" dirty="0">
              <a:solidFill>
                <a:srgbClr val="BE008C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2559228">
            <a:off x="-183014" y="5449354"/>
            <a:ext cx="2644202" cy="1875218"/>
          </a:xfrm>
          <a:prstGeom prst="roundRect">
            <a:avLst>
              <a:gd name="adj" fmla="val 0"/>
            </a:avLst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4200"/>
              </a:lnSpc>
            </a:pPr>
            <a:endParaRPr lang="en-US" sz="4400" b="1" dirty="0">
              <a:solidFill>
                <a:srgbClr val="BE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9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C591-996B-4BA0-A1EE-D88FEBB5D167}" type="datetimeFigureOut">
              <a:rPr lang="fr-BE" smtClean="0"/>
              <a:t>04-12-18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A604-B43D-42C9-9A98-580A2EE7328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089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4" y="-792088"/>
            <a:ext cx="9152904" cy="61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80512" cy="5596086"/>
          </a:xfrm>
          <a:prstGeom prst="rect">
            <a:avLst/>
          </a:prstGeom>
          <a:solidFill>
            <a:srgbClr val="00325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AC591-996B-4BA0-A1EE-D88FEBB5D167}" type="datetimeFigureOut">
              <a:rPr lang="fr-BE" smtClean="0"/>
              <a:t>04-12-18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EA604-B43D-42C9-9A98-580A2EE7328C}" type="slidenum">
              <a:rPr lang="fr-BE" smtClean="0"/>
              <a:t>‹nr.›</a:t>
            </a:fld>
            <a:endParaRPr lang="fr-BE"/>
          </a:p>
        </p:txBody>
      </p:sp>
      <p:sp>
        <p:nvSpPr>
          <p:cNvPr id="14" name="Rounded Rectangle 13"/>
          <p:cNvSpPr/>
          <p:nvPr userDrawn="1"/>
        </p:nvSpPr>
        <p:spPr>
          <a:xfrm rot="2559228">
            <a:off x="130084" y="5307760"/>
            <a:ext cx="2644202" cy="1875218"/>
          </a:xfrm>
          <a:prstGeom prst="roundRect">
            <a:avLst>
              <a:gd name="adj" fmla="val 0"/>
            </a:avLst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4200"/>
              </a:lnSpc>
            </a:pPr>
            <a:endParaRPr lang="en-US" sz="4400" b="1" dirty="0">
              <a:solidFill>
                <a:srgbClr val="BE008C"/>
              </a:solidFill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 rot="2559228">
            <a:off x="6705483" y="-1732701"/>
            <a:ext cx="2570136" cy="1562108"/>
          </a:xfrm>
          <a:prstGeom prst="roundRect">
            <a:avLst>
              <a:gd name="adj" fmla="val 0"/>
            </a:avLst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4200"/>
              </a:lnSpc>
            </a:pPr>
            <a:endParaRPr lang="en-US" sz="4400" b="1" dirty="0">
              <a:solidFill>
                <a:srgbClr val="BE00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AC591-996B-4BA0-A1EE-D88FEBB5D167}" type="datetimeFigureOut">
              <a:rPr lang="fr-BE" smtClean="0"/>
              <a:t>04-12-18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EA604-B43D-42C9-9A98-580A2EE7328C}" type="slidenum">
              <a:rPr lang="fr-BE" smtClean="0"/>
              <a:t>‹nr.›</a:t>
            </a:fld>
            <a:endParaRPr lang="fr-BE"/>
          </a:p>
        </p:txBody>
      </p:sp>
      <p:pic>
        <p:nvPicPr>
          <p:cNvPr id="7" name="Picture 2" descr="Image result for blockchain background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-1" y="1"/>
            <a:ext cx="9143999" cy="5143499"/>
          </a:xfrm>
          <a:prstGeom prst="rect">
            <a:avLst/>
          </a:prstGeom>
          <a:solidFill>
            <a:srgbClr val="004376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833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2" r:id="rId5"/>
    <p:sldLayoutId id="2147483661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0.wdp"/><Relationship Id="rId5" Type="http://schemas.openxmlformats.org/officeDocument/2006/relationships/image" Target="../media/image46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3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3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microsoft.com/office/2007/relationships/hdphoto" Target="../media/hdphoto18.wdp"/><Relationship Id="rId18" Type="http://schemas.openxmlformats.org/officeDocument/2006/relationships/image" Target="../media/image101.png"/><Relationship Id="rId3" Type="http://schemas.microsoft.com/office/2007/relationships/hdphoto" Target="../media/hdphoto13.wdp"/><Relationship Id="rId21" Type="http://schemas.microsoft.com/office/2007/relationships/hdphoto" Target="../media/hdphoto22.wdp"/><Relationship Id="rId7" Type="http://schemas.microsoft.com/office/2007/relationships/hdphoto" Target="../media/hdphoto15.wdp"/><Relationship Id="rId12" Type="http://schemas.openxmlformats.org/officeDocument/2006/relationships/image" Target="../media/image98.png"/><Relationship Id="rId17" Type="http://schemas.microsoft.com/office/2007/relationships/hdphoto" Target="../media/hdphoto20.wdp"/><Relationship Id="rId2" Type="http://schemas.openxmlformats.org/officeDocument/2006/relationships/image" Target="../media/image93.png"/><Relationship Id="rId16" Type="http://schemas.openxmlformats.org/officeDocument/2006/relationships/image" Target="../media/image100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5" Type="http://schemas.microsoft.com/office/2007/relationships/hdphoto" Target="../media/hdphoto19.wdp"/><Relationship Id="rId10" Type="http://schemas.openxmlformats.org/officeDocument/2006/relationships/image" Target="../media/image97.png"/><Relationship Id="rId19" Type="http://schemas.microsoft.com/office/2007/relationships/hdphoto" Target="../media/hdphoto21.wdp"/><Relationship Id="rId4" Type="http://schemas.openxmlformats.org/officeDocument/2006/relationships/image" Target="../media/image94.png"/><Relationship Id="rId9" Type="http://schemas.microsoft.com/office/2007/relationships/hdphoto" Target="../media/hdphoto16.wdp"/><Relationship Id="rId14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6.wdp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ogle.be/url?sa=i&amp;rct=j&amp;q=&amp;esrc=s&amp;source=images&amp;cd=&amp;cad=rja&amp;uact=8&amp;ved=0ahUKEwjEx--VtKLWAhVHSBQKHfxUCwoQjRwIBw&amp;url=https://www.hyperledger.org/&amp;psig=AFQjCNEzz3sH2j7B9R6pn7F83sWKyky6kg&amp;ust=1505400538930526" TargetMode="External"/><Relationship Id="rId11" Type="http://schemas.openxmlformats.org/officeDocument/2006/relationships/image" Target="../media/image32.png"/><Relationship Id="rId5" Type="http://schemas.microsoft.com/office/2007/relationships/hdphoto" Target="../media/hdphoto7.wdp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blockchain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" y="15013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3723879"/>
            <a:ext cx="9167167" cy="1455628"/>
          </a:xfrm>
          <a:prstGeom prst="roundRect">
            <a:avLst>
              <a:gd name="adj" fmla="val 0"/>
            </a:avLst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4200"/>
              </a:lnSpc>
            </a:pPr>
            <a:endParaRPr lang="en-US" sz="4400" b="1" dirty="0">
              <a:solidFill>
                <a:srgbClr val="BE008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978546"/>
            <a:ext cx="7200800" cy="1097260"/>
          </a:xfrm>
        </p:spPr>
        <p:txBody>
          <a:bodyPr>
            <a:noAutofit/>
          </a:bodyPr>
          <a:lstStyle/>
          <a:p>
            <a:r>
              <a:rPr lang="en-US" sz="2800" spc="200" dirty="0" err="1" smtClean="0">
                <a:ln w="6350">
                  <a:solidFill>
                    <a:schemeClr val="tx1">
                      <a:alpha val="50000"/>
                    </a:schemeClr>
                  </a:solidFill>
                </a:ln>
                <a:solidFill>
                  <a:schemeClr val="bg1"/>
                </a:solidFill>
              </a:rPr>
              <a:t>Concept,critical</a:t>
            </a:r>
            <a:r>
              <a:rPr lang="en-US" sz="2800" spc="200" dirty="0" smtClean="0">
                <a:ln w="6350">
                  <a:solidFill>
                    <a:schemeClr val="tx1">
                      <a:alpha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2800" spc="200" dirty="0">
                <a:ln w="6350">
                  <a:solidFill>
                    <a:schemeClr val="tx1">
                      <a:alpha val="50000"/>
                    </a:schemeClr>
                  </a:solidFill>
                </a:ln>
                <a:solidFill>
                  <a:schemeClr val="bg1"/>
                </a:solidFill>
              </a:rPr>
              <a:t>success </a:t>
            </a:r>
            <a:r>
              <a:rPr lang="en-US" sz="2800" spc="200" dirty="0" smtClean="0">
                <a:ln w="6350">
                  <a:solidFill>
                    <a:schemeClr val="tx1">
                      <a:alpha val="50000"/>
                    </a:schemeClr>
                  </a:solidFill>
                </a:ln>
                <a:solidFill>
                  <a:schemeClr val="bg1"/>
                </a:solidFill>
              </a:rPr>
              <a:t>factors</a:t>
            </a:r>
            <a:br>
              <a:rPr lang="en-US" sz="2800" spc="200" dirty="0" smtClean="0">
                <a:ln w="6350">
                  <a:solidFill>
                    <a:schemeClr val="tx1">
                      <a:alpha val="50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en-US" sz="2800" spc="200" dirty="0" smtClean="0">
                <a:ln w="6350">
                  <a:solidFill>
                    <a:schemeClr val="tx1">
                      <a:alpha val="50000"/>
                    </a:schemeClr>
                  </a:solidFill>
                </a:ln>
                <a:solidFill>
                  <a:schemeClr val="bg1"/>
                </a:solidFill>
              </a:rPr>
              <a:t>&amp; possibilities </a:t>
            </a:r>
            <a:r>
              <a:rPr lang="en-US" sz="2800" spc="200" dirty="0">
                <a:ln w="6350">
                  <a:solidFill>
                    <a:schemeClr val="tx1">
                      <a:alpha val="50000"/>
                    </a:schemeClr>
                  </a:solidFill>
                </a:ln>
                <a:solidFill>
                  <a:schemeClr val="bg1"/>
                </a:solidFill>
              </a:rPr>
              <a:t>in the food chain</a:t>
            </a:r>
            <a:endParaRPr lang="fr-BE" sz="2800" spc="200" dirty="0">
              <a:ln w="6350">
                <a:solidFill>
                  <a:schemeClr val="tx1">
                    <a:alpha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7967" y="555526"/>
            <a:ext cx="3335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4400" b="1" spc="500" dirty="0" smtClean="0">
                <a:ln w="6350">
                  <a:solidFill>
                    <a:schemeClr val="tx1">
                      <a:alpha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Blockchain</a:t>
            </a:r>
            <a:endParaRPr lang="fr-BE" sz="4400" b="1" spc="500" dirty="0">
              <a:ln w="6350">
                <a:solidFill>
                  <a:schemeClr val="tx1">
                    <a:alpha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649" y="1444691"/>
            <a:ext cx="507652" cy="4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17835"/>
            <a:ext cx="517023" cy="4946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11" y="4085079"/>
            <a:ext cx="370992" cy="3709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027" y="4423633"/>
            <a:ext cx="309160" cy="3091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12360" y="3795886"/>
            <a:ext cx="2391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altLang="en-US" sz="1600" dirty="0">
                <a:solidFill>
                  <a:schemeClr val="bg1"/>
                </a:solidFill>
              </a:rPr>
              <a:t>frank.robben@ksz.fgov.be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12360" y="4085079"/>
            <a:ext cx="1175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BE" altLang="en-US" sz="1600" dirty="0">
                <a:solidFill>
                  <a:schemeClr val="bg1"/>
                </a:solidFill>
                <a:sym typeface="Arial" pitchFamily="34" charset="0"/>
              </a:rPr>
              <a:t>@</a:t>
            </a:r>
            <a:r>
              <a:rPr lang="fr-BE" altLang="en-US" sz="1600" dirty="0" err="1">
                <a:solidFill>
                  <a:schemeClr val="bg1"/>
                </a:solidFill>
                <a:sym typeface="Arial" pitchFamily="34" charset="0"/>
              </a:rPr>
              <a:t>FrRobben</a:t>
            </a:r>
            <a:endParaRPr lang="fr-BE" altLang="en-US" sz="1600" dirty="0">
              <a:solidFill>
                <a:schemeClr val="bg1"/>
              </a:solidFill>
              <a:sym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12361" y="4374272"/>
            <a:ext cx="26470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BE" altLang="en-US" sz="1600" dirty="0">
                <a:solidFill>
                  <a:schemeClr val="bg1"/>
                </a:solidFill>
                <a:sym typeface="Arial" pitchFamily="34" charset="0"/>
              </a:rPr>
              <a:t>https://www.ksz.fgov.be</a:t>
            </a:r>
          </a:p>
          <a:p>
            <a:pPr>
              <a:defRPr/>
            </a:pPr>
            <a:r>
              <a:rPr lang="fr-BE" altLang="en-US" sz="1600" dirty="0">
                <a:solidFill>
                  <a:schemeClr val="bg1"/>
                </a:solidFill>
                <a:sym typeface="Arial" pitchFamily="34" charset="0"/>
              </a:rPr>
              <a:t>https://www.ehealth.fgov.be</a:t>
            </a:r>
          </a:p>
          <a:p>
            <a:pPr>
              <a:defRPr/>
            </a:pPr>
            <a:r>
              <a:rPr lang="fr-BE" altLang="en-US" sz="1600" dirty="0">
                <a:solidFill>
                  <a:schemeClr val="bg1"/>
                </a:solidFill>
                <a:sym typeface="Arial" pitchFamily="34" charset="0"/>
              </a:rPr>
              <a:t>https://www.frankrobben.be</a:t>
            </a:r>
            <a:endParaRPr lang="fr-BE" altLang="en-US" sz="16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9" y="4502111"/>
            <a:ext cx="1283836" cy="51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466" y="4299942"/>
            <a:ext cx="2396558" cy="95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9011" y="3726200"/>
            <a:ext cx="28777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cap="small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 Robben</a:t>
            </a:r>
            <a:r>
              <a:rPr lang="nl-BE" sz="20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0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spc="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KSZ/eHealth-platform</a:t>
            </a:r>
            <a:endParaRPr lang="nl-BE" sz="1600" spc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fr-BE" sz="1400" cap="small" spc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-180528" y="3717835"/>
            <a:ext cx="943304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55572" y="0"/>
            <a:ext cx="1901956" cy="57180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720" y="0"/>
            <a:ext cx="6673544" cy="764704"/>
          </a:xfrm>
        </p:spPr>
        <p:txBody>
          <a:bodyPr>
            <a:normAutofit/>
          </a:bodyPr>
          <a:lstStyle/>
          <a:p>
            <a:r>
              <a:rPr lang="nl-BE" sz="4000" dirty="0" smtClean="0">
                <a:solidFill>
                  <a:schemeClr val="bg1"/>
                </a:solidFill>
              </a:rPr>
              <a:t>Smart Contracts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8500" y="6556375"/>
            <a:ext cx="2133600" cy="365125"/>
          </a:xfrm>
        </p:spPr>
        <p:txBody>
          <a:bodyPr/>
          <a:lstStyle/>
          <a:p>
            <a:fld id="{13B540AB-6939-4937-A918-1D15FF1C7CE3}" type="slidenum">
              <a:rPr lang="nl-BE" smtClean="0"/>
              <a:t>10</a:t>
            </a:fld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3121149" y="1317472"/>
            <a:ext cx="2656228" cy="2359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extBox 10"/>
          <p:cNvSpPr txBox="1"/>
          <p:nvPr/>
        </p:nvSpPr>
        <p:spPr>
          <a:xfrm>
            <a:off x="3152760" y="1330332"/>
            <a:ext cx="262257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/>
              <a:t>Contract </a:t>
            </a:r>
            <a:r>
              <a:rPr lang="nl-BE" sz="2000" dirty="0" err="1" smtClean="0"/>
              <a:t>Auction</a:t>
            </a:r>
            <a:r>
              <a:rPr lang="nl-BE" sz="2000" dirty="0" smtClean="0"/>
              <a:t>{</a:t>
            </a:r>
          </a:p>
          <a:p>
            <a:r>
              <a:rPr lang="nl-BE" sz="2000" dirty="0" smtClean="0"/>
              <a:t>     </a:t>
            </a:r>
            <a:r>
              <a:rPr lang="nl-BE" sz="2000" dirty="0" err="1" smtClean="0"/>
              <a:t>function</a:t>
            </a:r>
            <a:r>
              <a:rPr lang="nl-BE" sz="2000" dirty="0" smtClean="0"/>
              <a:t> bid()</a:t>
            </a:r>
          </a:p>
          <a:p>
            <a:r>
              <a:rPr lang="nl-BE" sz="2000" dirty="0" smtClean="0"/>
              <a:t>     </a:t>
            </a:r>
            <a:r>
              <a:rPr lang="nl-BE" sz="2000" dirty="0" err="1" smtClean="0"/>
              <a:t>function</a:t>
            </a:r>
            <a:r>
              <a:rPr lang="nl-BE" sz="2000" dirty="0" smtClean="0"/>
              <a:t> </a:t>
            </a:r>
            <a:r>
              <a:rPr lang="nl-BE" sz="2000" dirty="0" err="1" smtClean="0"/>
              <a:t>getMoney</a:t>
            </a:r>
            <a:r>
              <a:rPr lang="nl-BE" sz="2000" dirty="0" smtClean="0"/>
              <a:t>()</a:t>
            </a: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800" dirty="0" smtClean="0"/>
              <a:t> </a:t>
            </a:r>
          </a:p>
          <a:p>
            <a:r>
              <a:rPr lang="nl-BE" sz="2000" dirty="0" smtClean="0"/>
              <a:t>     </a:t>
            </a:r>
            <a:r>
              <a:rPr lang="nl-BE" sz="2000" dirty="0" err="1" smtClean="0"/>
              <a:t>HighestBid</a:t>
            </a:r>
            <a:r>
              <a:rPr lang="nl-BE" sz="2000" dirty="0" smtClean="0"/>
              <a:t>:       </a:t>
            </a:r>
            <a:r>
              <a:rPr lang="el-GR" sz="2000" b="1" dirty="0" smtClean="0"/>
              <a:t>Ξ</a:t>
            </a:r>
            <a:endParaRPr lang="nl-BE" sz="2000" b="1" dirty="0" smtClean="0"/>
          </a:p>
          <a:p>
            <a:r>
              <a:rPr lang="nl-BE" sz="2000" dirty="0" smtClean="0"/>
              <a:t>     </a:t>
            </a:r>
            <a:r>
              <a:rPr lang="nl-BE" sz="2000" dirty="0" err="1" smtClean="0"/>
              <a:t>HighestBidder</a:t>
            </a:r>
            <a:r>
              <a:rPr lang="nl-BE" sz="2000" dirty="0" smtClean="0"/>
              <a:t>:</a:t>
            </a:r>
          </a:p>
          <a:p>
            <a:r>
              <a:rPr lang="nl-BE" sz="2000" dirty="0"/>
              <a:t> </a:t>
            </a:r>
            <a:r>
              <a:rPr lang="nl-BE" sz="2000" dirty="0" smtClean="0"/>
              <a:t>    </a:t>
            </a:r>
            <a:r>
              <a:rPr lang="nl-BE" sz="2000" dirty="0" err="1"/>
              <a:t>Beneficiary</a:t>
            </a:r>
            <a:r>
              <a:rPr lang="nl-BE" sz="2000" dirty="0" smtClean="0"/>
              <a:t>: </a:t>
            </a:r>
            <a:r>
              <a:rPr lang="nl-BE" sz="2000" dirty="0" err="1" smtClean="0"/>
              <a:t>Charlie</a:t>
            </a:r>
            <a:endParaRPr lang="nl-BE" sz="2000" dirty="0" smtClean="0"/>
          </a:p>
          <a:p>
            <a:r>
              <a:rPr lang="nl-BE" sz="2000" dirty="0" smtClean="0"/>
              <a:t>}</a:t>
            </a:r>
            <a:endParaRPr lang="nl-BE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29143" y="2777059"/>
            <a:ext cx="1700190" cy="400110"/>
            <a:chOff x="1429132" y="4787821"/>
            <a:chExt cx="1700190" cy="400110"/>
          </a:xfrm>
        </p:grpSpPr>
        <p:cxnSp>
          <p:nvCxnSpPr>
            <p:cNvPr id="13" name="Elbow Connector 12"/>
            <p:cNvCxnSpPr/>
            <p:nvPr/>
          </p:nvCxnSpPr>
          <p:spPr>
            <a:xfrm>
              <a:off x="1429132" y="5178751"/>
              <a:ext cx="1700190" cy="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524226" y="4787821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dirty="0" smtClean="0">
                  <a:solidFill>
                    <a:schemeClr val="bg1"/>
                  </a:solidFill>
                </a:rPr>
                <a:t>bid(), 20 </a:t>
              </a:r>
              <a:r>
                <a:rPr lang="el-GR" sz="2000" dirty="0" smtClean="0">
                  <a:solidFill>
                    <a:schemeClr val="bg1"/>
                  </a:solidFill>
                </a:rPr>
                <a:t>Ξ</a:t>
              </a:r>
              <a:endParaRPr lang="nl-BE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19291" y="1300456"/>
            <a:ext cx="1685405" cy="400110"/>
            <a:chOff x="1308554" y="912979"/>
            <a:chExt cx="1685405" cy="400110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1308554" y="1283496"/>
              <a:ext cx="1685405" cy="633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460871" y="912979"/>
              <a:ext cx="14042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dirty="0" err="1" smtClean="0">
                  <a:solidFill>
                    <a:schemeClr val="bg1"/>
                  </a:solidFill>
                </a:rPr>
                <a:t>getMoney</a:t>
              </a:r>
              <a:r>
                <a:rPr lang="nl-BE" sz="2000" dirty="0" smtClean="0">
                  <a:solidFill>
                    <a:schemeClr val="bg1"/>
                  </a:solidFill>
                </a:rPr>
                <a:t>()</a:t>
              </a:r>
              <a:endParaRPr lang="nl-BE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96136" y="1980466"/>
            <a:ext cx="1892970" cy="400110"/>
            <a:chOff x="6084128" y="3392444"/>
            <a:chExt cx="1892970" cy="400110"/>
          </a:xfrm>
        </p:grpSpPr>
        <p:cxnSp>
          <p:nvCxnSpPr>
            <p:cNvPr id="19" name="Elbow Connector 18"/>
            <p:cNvCxnSpPr/>
            <p:nvPr/>
          </p:nvCxnSpPr>
          <p:spPr>
            <a:xfrm rot="10800000" flipV="1">
              <a:off x="6084128" y="3752484"/>
              <a:ext cx="1892970" cy="0"/>
            </a:xfrm>
            <a:prstGeom prst="bentConnector3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432068" y="3392444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dirty="0" smtClean="0">
                  <a:solidFill>
                    <a:schemeClr val="bg1"/>
                  </a:solidFill>
                </a:rPr>
                <a:t>bid(), 10 </a:t>
              </a:r>
              <a:r>
                <a:rPr lang="el-GR" sz="2000" dirty="0" smtClean="0">
                  <a:solidFill>
                    <a:schemeClr val="bg1"/>
                  </a:solidFill>
                </a:rPr>
                <a:t>Ξ</a:t>
              </a:r>
              <a:endParaRPr lang="nl-BE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89666" y="1836450"/>
            <a:ext cx="1715030" cy="400110"/>
            <a:chOff x="1308554" y="2003057"/>
            <a:chExt cx="1715030" cy="400110"/>
          </a:xfrm>
        </p:grpSpPr>
        <p:cxnSp>
          <p:nvCxnSpPr>
            <p:cNvPr id="22" name="Elbow Connector 21"/>
            <p:cNvCxnSpPr/>
            <p:nvPr/>
          </p:nvCxnSpPr>
          <p:spPr>
            <a:xfrm rot="10800000">
              <a:off x="1308554" y="2044702"/>
              <a:ext cx="1715030" cy="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746894" y="2003057"/>
              <a:ext cx="6286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dirty="0" smtClean="0">
                  <a:solidFill>
                    <a:schemeClr val="bg1"/>
                  </a:solidFill>
                </a:rPr>
                <a:t>20 </a:t>
              </a:r>
              <a:r>
                <a:rPr lang="el-GR" sz="2000" dirty="0" smtClean="0">
                  <a:solidFill>
                    <a:schemeClr val="bg1"/>
                  </a:solidFill>
                </a:rPr>
                <a:t>Ξ</a:t>
              </a:r>
              <a:endParaRPr lang="nl-BE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18402" y="234900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0</a:t>
            </a:r>
            <a:endParaRPr lang="nl-BE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16016" y="236913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20</a:t>
            </a:r>
            <a:endParaRPr lang="nl-BE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29707" y="235628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10</a:t>
            </a:r>
            <a:endParaRPr lang="nl-BE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78636" y="3410174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chemeClr val="bg1"/>
                </a:solidFill>
              </a:rPr>
              <a:t>Bob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71857" y="2762102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chemeClr val="bg1"/>
                </a:solidFill>
              </a:rPr>
              <a:t>Alice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1560" y="1970014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>
                <a:solidFill>
                  <a:schemeClr val="bg1"/>
                </a:solidFill>
              </a:rPr>
              <a:t>Charlie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74941" y="2668609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Alice</a:t>
            </a:r>
            <a:endParaRPr lang="nl-BE" sz="20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5828256" y="2524592"/>
            <a:ext cx="1892970" cy="400110"/>
            <a:chOff x="6116248" y="3603873"/>
            <a:chExt cx="1892970" cy="400110"/>
          </a:xfrm>
        </p:grpSpPr>
        <p:cxnSp>
          <p:nvCxnSpPr>
            <p:cNvPr id="56" name="Elbow Connector 55"/>
            <p:cNvCxnSpPr/>
            <p:nvPr/>
          </p:nvCxnSpPr>
          <p:spPr>
            <a:xfrm rot="10800000" flipV="1">
              <a:off x="6116248" y="3645024"/>
              <a:ext cx="1892970" cy="0"/>
            </a:xfrm>
            <a:prstGeom prst="bentConnector3">
              <a:avLst/>
            </a:prstGeom>
            <a:ln w="25400">
              <a:solidFill>
                <a:schemeClr val="bg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6748384" y="3603873"/>
              <a:ext cx="62869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2000" dirty="0" smtClean="0">
                  <a:solidFill>
                    <a:schemeClr val="bg1"/>
                  </a:solidFill>
                </a:rPr>
                <a:t>10 </a:t>
              </a:r>
              <a:r>
                <a:rPr lang="el-GR" sz="2000" dirty="0" smtClean="0">
                  <a:solidFill>
                    <a:schemeClr val="bg1"/>
                  </a:solidFill>
                </a:rPr>
                <a:t>Ξ</a:t>
              </a:r>
              <a:endParaRPr lang="nl-BE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074941" y="2668608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Bob</a:t>
            </a:r>
            <a:endParaRPr lang="nl-BE" sz="2000" b="1" dirty="0"/>
          </a:p>
        </p:txBody>
      </p:sp>
      <p:sp>
        <p:nvSpPr>
          <p:cNvPr id="63" name="Rectangle 62"/>
          <p:cNvSpPr/>
          <p:nvPr/>
        </p:nvSpPr>
        <p:spPr>
          <a:xfrm>
            <a:off x="7255572" y="48582"/>
            <a:ext cx="1851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BE" sz="1400" dirty="0" smtClean="0"/>
              <a:t>Ether (</a:t>
            </a:r>
            <a:r>
              <a:rPr lang="el-GR" sz="1400" dirty="0" smtClean="0"/>
              <a:t>Ξ</a:t>
            </a:r>
            <a:r>
              <a:rPr lang="nl-BE" sz="1400" dirty="0" smtClean="0"/>
              <a:t>) is </a:t>
            </a:r>
            <a:r>
              <a:rPr lang="nl-BE" sz="1400" dirty="0" err="1" smtClean="0"/>
              <a:t>the</a:t>
            </a:r>
            <a:r>
              <a:rPr lang="nl-BE" sz="1400" dirty="0" smtClean="0"/>
              <a:t> crypto-</a:t>
            </a:r>
            <a:br>
              <a:rPr lang="nl-BE" sz="1400" dirty="0" smtClean="0"/>
            </a:br>
            <a:r>
              <a:rPr lang="nl-BE" sz="1400" dirty="0" err="1" smtClean="0"/>
              <a:t>currency</a:t>
            </a:r>
            <a:r>
              <a:rPr lang="nl-BE" sz="1400" dirty="0"/>
              <a:t> </a:t>
            </a:r>
            <a:r>
              <a:rPr lang="nl-BE" sz="1400" dirty="0" smtClean="0"/>
              <a:t>on </a:t>
            </a:r>
            <a:r>
              <a:rPr lang="nl-BE" sz="1400" dirty="0" err="1" smtClean="0"/>
              <a:t>Ethereum</a:t>
            </a:r>
            <a:endParaRPr lang="fr-BE" sz="1400" dirty="0"/>
          </a:p>
        </p:txBody>
      </p:sp>
      <p:pic>
        <p:nvPicPr>
          <p:cNvPr id="69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68608"/>
            <a:ext cx="608001" cy="792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66" y="2006271"/>
            <a:ext cx="792000" cy="7920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8" y="1275606"/>
            <a:ext cx="616770" cy="792000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23528" y="4371949"/>
            <a:ext cx="2187271" cy="578939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Can</a:t>
            </a:r>
            <a:r>
              <a:rPr lang="nl-BE" sz="1600" dirty="0"/>
              <a:t> </a:t>
            </a:r>
            <a:r>
              <a:rPr lang="nl-BE" sz="1600" dirty="0" err="1"/>
              <a:t>receive</a:t>
            </a:r>
            <a:r>
              <a:rPr lang="nl-BE" sz="1600" dirty="0"/>
              <a:t>, block </a:t>
            </a:r>
            <a:r>
              <a:rPr lang="nl-BE" sz="1600" dirty="0" err="1"/>
              <a:t>and</a:t>
            </a:r>
            <a:r>
              <a:rPr lang="nl-BE" sz="1600" dirty="0"/>
              <a:t> </a:t>
            </a:r>
            <a:r>
              <a:rPr lang="nl-BE" sz="1600" dirty="0" err="1" smtClean="0"/>
              <a:t>spend</a:t>
            </a:r>
            <a:r>
              <a:rPr lang="nl-BE" sz="1600" dirty="0" smtClean="0"/>
              <a:t> </a:t>
            </a:r>
            <a:r>
              <a:rPr lang="nl-BE" sz="1600" dirty="0" err="1"/>
              <a:t>value</a:t>
            </a:r>
            <a:endParaRPr lang="nl-BE" sz="1600" dirty="0"/>
          </a:p>
        </p:txBody>
      </p:sp>
      <p:sp>
        <p:nvSpPr>
          <p:cNvPr id="76" name="Rounded Rectangle 75"/>
          <p:cNvSpPr/>
          <p:nvPr/>
        </p:nvSpPr>
        <p:spPr>
          <a:xfrm>
            <a:off x="2737372" y="4371948"/>
            <a:ext cx="2909271" cy="578939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 single entity can influence correct functioning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873216" y="4371947"/>
            <a:ext cx="1360342" cy="578939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Reactive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460130" y="4371946"/>
            <a:ext cx="1360342" cy="578939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Deaf and blind</a:t>
            </a:r>
          </a:p>
        </p:txBody>
      </p:sp>
      <p:grpSp>
        <p:nvGrpSpPr>
          <p:cNvPr id="7171" name="Group 7170"/>
          <p:cNvGrpSpPr>
            <a:grpSpLocks noChangeAspect="1"/>
          </p:cNvGrpSpPr>
          <p:nvPr/>
        </p:nvGrpSpPr>
        <p:grpSpPr>
          <a:xfrm>
            <a:off x="5175906" y="979915"/>
            <a:ext cx="1443800" cy="582147"/>
            <a:chOff x="6011741" y="974622"/>
            <a:chExt cx="1728611" cy="696984"/>
          </a:xfrm>
        </p:grpSpPr>
        <p:sp>
          <p:nvSpPr>
            <p:cNvPr id="80" name="Rounded Rectangle 79"/>
            <p:cNvSpPr/>
            <p:nvPr/>
          </p:nvSpPr>
          <p:spPr>
            <a:xfrm>
              <a:off x="6011741" y="974622"/>
              <a:ext cx="468816" cy="696984"/>
            </a:xfrm>
            <a:prstGeom prst="roundRect">
              <a:avLst>
                <a:gd name="adj" fmla="val 9664"/>
              </a:avLst>
            </a:prstGeom>
            <a:solidFill>
              <a:srgbClr val="8DA5B8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6064875" y="1493848"/>
              <a:ext cx="366925" cy="121021"/>
            </a:xfrm>
            <a:prstGeom prst="roundRect">
              <a:avLst/>
            </a:prstGeom>
            <a:solidFill>
              <a:schemeClr val="accent5">
                <a:alpha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6064894" y="1038633"/>
              <a:ext cx="366908" cy="101652"/>
            </a:xfrm>
            <a:prstGeom prst="roundRect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 dirty="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6062726" y="1195151"/>
              <a:ext cx="366907" cy="121021"/>
            </a:xfrm>
            <a:prstGeom prst="roundRect">
              <a:avLst/>
            </a:prstGeom>
            <a:solidFill>
              <a:schemeClr val="accent5">
                <a:alpha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6062590" y="1344500"/>
              <a:ext cx="366925" cy="121021"/>
            </a:xfrm>
            <a:prstGeom prst="roundRect">
              <a:avLst/>
            </a:prstGeom>
            <a:solidFill>
              <a:schemeClr val="accent5">
                <a:alpha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6640517" y="974622"/>
              <a:ext cx="468816" cy="696984"/>
            </a:xfrm>
            <a:prstGeom prst="roundRect">
              <a:avLst>
                <a:gd name="adj" fmla="val 9664"/>
              </a:avLst>
            </a:prstGeom>
            <a:solidFill>
              <a:srgbClr val="8DA5B8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6697618" y="1038633"/>
              <a:ext cx="363404" cy="101652"/>
            </a:xfrm>
            <a:prstGeom prst="roundRect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 dirty="0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6691472" y="1494691"/>
              <a:ext cx="366908" cy="121021"/>
            </a:xfrm>
            <a:prstGeom prst="roundRect">
              <a:avLst/>
            </a:prstGeom>
            <a:solidFill>
              <a:schemeClr val="accent5">
                <a:alpha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691472" y="1197680"/>
              <a:ext cx="366908" cy="121021"/>
            </a:xfrm>
            <a:prstGeom prst="roundRect">
              <a:avLst/>
            </a:prstGeom>
            <a:solidFill>
              <a:schemeClr val="accent5">
                <a:alpha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6691473" y="1346186"/>
              <a:ext cx="366962" cy="121021"/>
            </a:xfrm>
            <a:prstGeom prst="roundRect">
              <a:avLst/>
            </a:prstGeom>
            <a:solidFill>
              <a:schemeClr val="accent5">
                <a:alpha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BE" dirty="0"/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7271536" y="974622"/>
              <a:ext cx="468816" cy="696984"/>
            </a:xfrm>
            <a:prstGeom prst="roundRect">
              <a:avLst>
                <a:gd name="adj" fmla="val 9664"/>
              </a:avLst>
            </a:prstGeom>
            <a:solidFill>
              <a:srgbClr val="8DA5B8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7327887" y="1038633"/>
              <a:ext cx="362118" cy="101652"/>
            </a:xfrm>
            <a:prstGeom prst="roundRect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1600" dirty="0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7322490" y="1349369"/>
              <a:ext cx="366907" cy="121021"/>
            </a:xfrm>
            <a:prstGeom prst="roundRect">
              <a:avLst/>
            </a:prstGeom>
            <a:solidFill>
              <a:schemeClr val="accent5">
                <a:alpha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7322490" y="1197679"/>
              <a:ext cx="366907" cy="121021"/>
            </a:xfrm>
            <a:prstGeom prst="roundRect">
              <a:avLst/>
            </a:prstGeom>
            <a:solidFill>
              <a:schemeClr val="accent5">
                <a:alpha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7322491" y="1501059"/>
              <a:ext cx="366962" cy="121021"/>
            </a:xfrm>
            <a:prstGeom prst="roundRect">
              <a:avLst/>
            </a:prstGeom>
            <a:solidFill>
              <a:schemeClr val="accent5">
                <a:alpha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BE" sz="1500" dirty="0"/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flipH="1">
              <a:off x="6484084" y="1091560"/>
              <a:ext cx="207388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H="1">
              <a:off x="7114177" y="1091560"/>
              <a:ext cx="208313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850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6" grpId="1"/>
      <p:bldP spid="54" grpId="0"/>
      <p:bldP spid="54" grpId="1"/>
      <p:bldP spid="58" grpId="0"/>
      <p:bldP spid="75" grpId="0" animBg="1"/>
      <p:bldP spid="76" grpId="0" animBg="1"/>
      <p:bldP spid="77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958" y="25617"/>
            <a:ext cx="8229600" cy="857250"/>
          </a:xfrm>
        </p:spPr>
        <p:txBody>
          <a:bodyPr/>
          <a:lstStyle/>
          <a:p>
            <a:r>
              <a:rPr lang="nl-BE" dirty="0" smtClean="0"/>
              <a:t>Smart </a:t>
            </a:r>
            <a:r>
              <a:rPr lang="nl-BE" dirty="0" err="1" smtClean="0"/>
              <a:t>Contracts</a:t>
            </a:r>
            <a:endParaRPr lang="fr-BE" dirty="0"/>
          </a:p>
        </p:txBody>
      </p:sp>
      <p:grpSp>
        <p:nvGrpSpPr>
          <p:cNvPr id="69" name="Group 68"/>
          <p:cNvGrpSpPr/>
          <p:nvPr/>
        </p:nvGrpSpPr>
        <p:grpSpPr>
          <a:xfrm>
            <a:off x="-380646" y="1563638"/>
            <a:ext cx="13154562" cy="2479687"/>
            <a:chOff x="-380646" y="884151"/>
            <a:chExt cx="13154562" cy="2479687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1231651" y="1385918"/>
              <a:ext cx="407212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3464314" y="884152"/>
              <a:ext cx="1612297" cy="2479686"/>
              <a:chOff x="3005960" y="1145211"/>
              <a:chExt cx="1759772" cy="2706500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3005960" y="1145211"/>
                <a:ext cx="1759772" cy="2706500"/>
              </a:xfrm>
              <a:prstGeom prst="roundRect">
                <a:avLst>
                  <a:gd name="adj" fmla="val 9664"/>
                </a:avLst>
              </a:prstGeom>
              <a:solidFill>
                <a:schemeClr val="bg1">
                  <a:alpha val="55000"/>
                </a:schemeClr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117964" y="2897528"/>
                <a:ext cx="1551965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3118038" y="1534383"/>
                <a:ext cx="1551892" cy="304398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b="1" dirty="0" smtClean="0"/>
                  <a:t>Header</a:t>
                </a:r>
                <a:endParaRPr lang="nl-BE" sz="16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423775" y="1153861"/>
                <a:ext cx="899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Block 52</a:t>
                </a:r>
                <a:endParaRPr lang="nl-BE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109900" y="2003076"/>
                <a:ext cx="1551891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109388" y="2450302"/>
                <a:ext cx="1551965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109900" y="3344753"/>
                <a:ext cx="1552123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700" dirty="0" smtClean="0"/>
                  <a:t>Bid </a:t>
                </a:r>
                <a:r>
                  <a:rPr lang="nl-BE" sz="1700" dirty="0"/>
                  <a:t>A</a:t>
                </a:r>
                <a:r>
                  <a:rPr lang="nl-BE" sz="1700" dirty="0" smtClean="0"/>
                  <a:t>lice</a:t>
                </a:r>
                <a:endParaRPr lang="nl-BE" sz="17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541834" y="884152"/>
              <a:ext cx="1612297" cy="2053551"/>
              <a:chOff x="925893" y="1145210"/>
              <a:chExt cx="1759772" cy="2241387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925893" y="1145210"/>
                <a:ext cx="1759772" cy="2241387"/>
              </a:xfrm>
              <a:prstGeom prst="roundRect">
                <a:avLst>
                  <a:gd name="adj" fmla="val 9664"/>
                </a:avLst>
              </a:prstGeom>
              <a:solidFill>
                <a:schemeClr val="bg1">
                  <a:alpha val="55000"/>
                </a:schemeClr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1031902" y="2884280"/>
                <a:ext cx="1551110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1030783" y="2001357"/>
                <a:ext cx="1552123" cy="383993"/>
              </a:xfrm>
              <a:prstGeom prst="roundRect">
                <a:avLst/>
              </a:prstGeom>
              <a:solidFill>
                <a:schemeClr val="accent5">
                  <a:alpha val="7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355976" y="1153860"/>
                <a:ext cx="899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Block 51</a:t>
                </a:r>
                <a:endParaRPr lang="nl-BE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1031797" y="1534383"/>
                <a:ext cx="1551109" cy="304398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b="1" dirty="0" smtClean="0"/>
                  <a:t>Header</a:t>
                </a:r>
                <a:endParaRPr lang="nl-BE" sz="1600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1030783" y="2442818"/>
                <a:ext cx="1552123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700" dirty="0" err="1" smtClean="0"/>
                  <a:t>Publish</a:t>
                </a:r>
                <a:r>
                  <a:rPr lang="nl-BE" sz="1700" dirty="0" smtClean="0"/>
                  <a:t> </a:t>
                </a:r>
                <a:r>
                  <a:rPr lang="nl-BE" sz="1700" dirty="0" err="1" smtClean="0"/>
                  <a:t>contr</a:t>
                </a:r>
                <a:r>
                  <a:rPr lang="nl-BE" sz="1700" dirty="0" smtClean="0"/>
                  <a:t>.</a:t>
                </a:r>
                <a:endParaRPr lang="nl-BE" sz="17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386795" y="884152"/>
              <a:ext cx="1612297" cy="2479686"/>
              <a:chOff x="5084785" y="1145210"/>
              <a:chExt cx="1759772" cy="270650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5084785" y="1145210"/>
                <a:ext cx="1759772" cy="2706500"/>
              </a:xfrm>
              <a:prstGeom prst="roundRect">
                <a:avLst>
                  <a:gd name="adj" fmla="val 9664"/>
                </a:avLst>
              </a:prstGeom>
              <a:solidFill>
                <a:schemeClr val="bg1">
                  <a:alpha val="55000"/>
                </a:schemeClr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211680" y="1534383"/>
                <a:ext cx="1537075" cy="304398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b="1" dirty="0" smtClean="0"/>
                  <a:t>Header</a:t>
                </a:r>
                <a:endParaRPr lang="nl-BE" sz="16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522453" y="1157941"/>
                <a:ext cx="899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Block 53</a:t>
                </a:r>
                <a:endParaRPr lang="nl-BE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5188610" y="2900052"/>
                <a:ext cx="1551892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188610" y="2010648"/>
                <a:ext cx="1551892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5188610" y="2455350"/>
                <a:ext cx="1552123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700" dirty="0" smtClean="0"/>
                  <a:t>Bid Bob</a:t>
                </a:r>
                <a:endParaRPr lang="nl-BE" sz="1700" dirty="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188610" y="3344753"/>
                <a:ext cx="1552123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BE" sz="15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309275" y="884152"/>
              <a:ext cx="1612297" cy="2093155"/>
              <a:chOff x="7133254" y="1145212"/>
              <a:chExt cx="1759772" cy="228461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133254" y="1145212"/>
                <a:ext cx="1759772" cy="2284613"/>
              </a:xfrm>
              <a:prstGeom prst="roundRect">
                <a:avLst>
                  <a:gd name="adj" fmla="val 9664"/>
                </a:avLst>
              </a:prstGeom>
              <a:solidFill>
                <a:schemeClr val="bg1">
                  <a:alpha val="55000"/>
                </a:schemeClr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257334" y="1534383"/>
                <a:ext cx="1531635" cy="304398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b="1" dirty="0" smtClean="0"/>
                  <a:t>Header</a:t>
                </a:r>
                <a:endParaRPr lang="nl-BE" sz="1600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7237078" y="2464885"/>
                <a:ext cx="1551891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7237078" y="2010648"/>
                <a:ext cx="1551891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573348" y="1157943"/>
                <a:ext cx="899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Block 54</a:t>
                </a:r>
                <a:endParaRPr lang="nl-BE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7237078" y="2919121"/>
                <a:ext cx="1552123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BE" sz="15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380646" y="884152"/>
              <a:ext cx="1612297" cy="1681721"/>
              <a:chOff x="-1292228" y="1131590"/>
              <a:chExt cx="1759772" cy="1835546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-1292228" y="1131590"/>
                <a:ext cx="1759772" cy="1835546"/>
              </a:xfrm>
              <a:prstGeom prst="roundRect">
                <a:avLst>
                  <a:gd name="adj" fmla="val 9664"/>
                </a:avLst>
              </a:prstGeom>
              <a:solidFill>
                <a:schemeClr val="bg1">
                  <a:alpha val="55000"/>
                </a:schemeClr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-1180150" y="1520762"/>
                <a:ext cx="1551892" cy="304398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b="1" dirty="0" smtClean="0"/>
                  <a:t>Header</a:t>
                </a:r>
                <a:endParaRPr lang="nl-BE" sz="1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-862622" y="1131590"/>
                <a:ext cx="899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Block 50</a:t>
                </a:r>
                <a:endParaRPr lang="nl-BE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-1188288" y="1989455"/>
                <a:ext cx="1551891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-1188800" y="2436681"/>
                <a:ext cx="1551965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H="1" flipV="1">
              <a:off x="3159720" y="1385918"/>
              <a:ext cx="407212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5088737" y="1385918"/>
              <a:ext cx="407212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7015745" y="1385918"/>
              <a:ext cx="407212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10851436" y="1385917"/>
              <a:ext cx="407212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11161619" y="884151"/>
              <a:ext cx="1612297" cy="2053551"/>
              <a:chOff x="925893" y="1145210"/>
              <a:chExt cx="1759772" cy="2241387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925893" y="1145210"/>
                <a:ext cx="1759772" cy="2241387"/>
              </a:xfrm>
              <a:prstGeom prst="roundRect">
                <a:avLst>
                  <a:gd name="adj" fmla="val 9664"/>
                </a:avLst>
              </a:prstGeom>
              <a:solidFill>
                <a:schemeClr val="bg1">
                  <a:alpha val="55000"/>
                </a:schemeClr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1031902" y="2884280"/>
                <a:ext cx="1551110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1030783" y="2001357"/>
                <a:ext cx="1552123" cy="383993"/>
              </a:xfrm>
              <a:prstGeom prst="roundRect">
                <a:avLst/>
              </a:prstGeom>
              <a:solidFill>
                <a:schemeClr val="accent5">
                  <a:alpha val="7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355976" y="1153860"/>
                <a:ext cx="981891" cy="369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Block 56</a:t>
                </a:r>
                <a:endParaRPr lang="nl-BE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1031797" y="1534383"/>
                <a:ext cx="1551109" cy="304398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b="1" dirty="0" smtClean="0"/>
                  <a:t>Header</a:t>
                </a:r>
                <a:endParaRPr lang="nl-BE" sz="1600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1030783" y="2442818"/>
                <a:ext cx="1552123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nl-BE" sz="1700" dirty="0" err="1" smtClean="0"/>
                  <a:t>Destroy</a:t>
                </a:r>
                <a:r>
                  <a:rPr lang="nl-BE" sz="1700" dirty="0" smtClean="0"/>
                  <a:t> </a:t>
                </a:r>
                <a:r>
                  <a:rPr lang="nl-BE" sz="1700" dirty="0" err="1" smtClean="0"/>
                  <a:t>contr</a:t>
                </a:r>
                <a:r>
                  <a:rPr lang="nl-BE" sz="1700" dirty="0"/>
                  <a:t>.</a:t>
                </a: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239139" y="884151"/>
              <a:ext cx="1612297" cy="1681721"/>
              <a:chOff x="-1292228" y="1131590"/>
              <a:chExt cx="1759772" cy="1835546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-1292228" y="1131590"/>
                <a:ext cx="1759772" cy="1835546"/>
              </a:xfrm>
              <a:prstGeom prst="roundRect">
                <a:avLst>
                  <a:gd name="adj" fmla="val 9664"/>
                </a:avLst>
              </a:prstGeom>
              <a:solidFill>
                <a:schemeClr val="bg1">
                  <a:alpha val="55000"/>
                </a:schemeClr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-1180150" y="1520762"/>
                <a:ext cx="1551892" cy="304398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b="1" dirty="0" smtClean="0"/>
                  <a:t>Header</a:t>
                </a:r>
                <a:endParaRPr lang="nl-BE" sz="16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-862621" y="1131590"/>
                <a:ext cx="981891" cy="369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Block 55</a:t>
                </a:r>
                <a:endParaRPr lang="nl-BE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-1188288" y="1989455"/>
                <a:ext cx="1551891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-1188800" y="2436681"/>
                <a:ext cx="1551965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dirty="0" err="1" smtClean="0"/>
                  <a:t>getMoney</a:t>
                </a:r>
                <a:endParaRPr lang="nl-BE" dirty="0"/>
              </a:p>
            </p:txBody>
          </p:sp>
        </p:grpSp>
        <p:cxnSp>
          <p:nvCxnSpPr>
            <p:cNvPr id="68" name="Straight Arrow Connector 67"/>
            <p:cNvCxnSpPr/>
            <p:nvPr/>
          </p:nvCxnSpPr>
          <p:spPr>
            <a:xfrm flipH="1" flipV="1">
              <a:off x="8921572" y="1385919"/>
              <a:ext cx="407212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276849" y="834266"/>
            <a:ext cx="847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Publishing a contract, </a:t>
            </a:r>
            <a:r>
              <a:rPr lang="nl-BE" dirty="0" err="1" smtClean="0">
                <a:solidFill>
                  <a:schemeClr val="bg1"/>
                </a:solidFill>
              </a:rPr>
              <a:t>calling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its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functions</a:t>
            </a:r>
            <a:r>
              <a:rPr lang="nl-BE" dirty="0" smtClean="0">
                <a:solidFill>
                  <a:schemeClr val="bg1"/>
                </a:solidFill>
              </a:rPr>
              <a:t> &amp; </a:t>
            </a:r>
            <a:r>
              <a:rPr lang="nl-BE" dirty="0" err="1" smtClean="0">
                <a:solidFill>
                  <a:schemeClr val="bg1"/>
                </a:solidFill>
              </a:rPr>
              <a:t>destroying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it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happens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through</a:t>
            </a:r>
            <a:r>
              <a:rPr lang="nl-BE" dirty="0" smtClean="0">
                <a:solidFill>
                  <a:schemeClr val="bg1"/>
                </a:solidFill>
              </a:rPr>
              <a:t> transactions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4866E-6 L -0.39809 -0.010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pc="800" dirty="0" smtClean="0">
                <a:solidFill>
                  <a:schemeClr val="bg1"/>
                </a:solidFill>
              </a:rPr>
              <a:t>AGENDA</a:t>
            </a:r>
            <a:endParaRPr lang="fr-BE" b="1" spc="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5" y="1851670"/>
            <a:ext cx="1656183" cy="11521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Intro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2651787" y="1858268"/>
            <a:ext cx="1656183" cy="11521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Bad case, </a:t>
            </a:r>
            <a:br>
              <a:rPr lang="nl-BE" dirty="0" smtClean="0"/>
            </a:br>
            <a:r>
              <a:rPr lang="nl-BE" dirty="0" err="1" smtClean="0"/>
              <a:t>good</a:t>
            </a:r>
            <a:r>
              <a:rPr lang="nl-BE" dirty="0" smtClean="0"/>
              <a:t> case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4836029" y="1851670"/>
            <a:ext cx="1656183" cy="11521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Experiences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&amp; </a:t>
            </a:r>
            <a:r>
              <a:rPr lang="nl-BE" dirty="0" err="1" smtClean="0"/>
              <a:t>lessons</a:t>
            </a:r>
            <a:endParaRPr lang="fr-BE" sz="1400" dirty="0"/>
          </a:p>
        </p:txBody>
      </p:sp>
      <p:sp>
        <p:nvSpPr>
          <p:cNvPr id="8" name="Rectangle 7"/>
          <p:cNvSpPr/>
          <p:nvPr/>
        </p:nvSpPr>
        <p:spPr>
          <a:xfrm>
            <a:off x="7020272" y="1858268"/>
            <a:ext cx="1656183" cy="11521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Beyond </a:t>
            </a:r>
            <a:r>
              <a:rPr lang="nl-BE" dirty="0" err="1"/>
              <a:t>PoC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88342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nl-BE" sz="3200" dirty="0" err="1" smtClean="0"/>
              <a:t>Everything</a:t>
            </a:r>
            <a:r>
              <a:rPr lang="nl-BE" sz="3200" dirty="0" smtClean="0"/>
              <a:t> </a:t>
            </a:r>
            <a:r>
              <a:rPr lang="nl-BE" sz="3200" dirty="0" err="1" smtClean="0"/>
              <a:t>that</a:t>
            </a:r>
            <a:r>
              <a:rPr lang="nl-BE" sz="3200" dirty="0" smtClean="0"/>
              <a:t> </a:t>
            </a:r>
            <a:r>
              <a:rPr lang="nl-BE" sz="3200" dirty="0" err="1" smtClean="0"/>
              <a:t>can</a:t>
            </a:r>
            <a:r>
              <a:rPr lang="nl-BE" sz="3200" dirty="0" smtClean="0"/>
              <a:t> </a:t>
            </a:r>
            <a:r>
              <a:rPr lang="nl-BE" sz="3200" dirty="0" err="1" smtClean="0"/>
              <a:t>be</a:t>
            </a:r>
            <a:r>
              <a:rPr lang="nl-BE" sz="3200" dirty="0" smtClean="0"/>
              <a:t> </a:t>
            </a:r>
            <a:r>
              <a:rPr lang="nl-BE" sz="3200" dirty="0" err="1" smtClean="0"/>
              <a:t>done</a:t>
            </a:r>
            <a:r>
              <a:rPr lang="nl-BE" sz="3200" dirty="0" smtClean="0"/>
              <a:t> </a:t>
            </a:r>
            <a:r>
              <a:rPr lang="nl-BE" sz="3200" dirty="0" err="1" smtClean="0"/>
              <a:t>with</a:t>
            </a:r>
            <a:r>
              <a:rPr lang="nl-BE" sz="3200" dirty="0" smtClean="0"/>
              <a:t> a blockchain, </a:t>
            </a:r>
            <a:r>
              <a:rPr lang="nl-BE" sz="3200" dirty="0" err="1" smtClean="0"/>
              <a:t>can</a:t>
            </a:r>
            <a:r>
              <a:rPr lang="nl-BE" sz="3200" dirty="0" smtClean="0"/>
              <a:t> </a:t>
            </a:r>
            <a:r>
              <a:rPr lang="nl-BE" sz="3200" dirty="0" err="1" smtClean="0"/>
              <a:t>be</a:t>
            </a:r>
            <a:r>
              <a:rPr lang="nl-BE" sz="3200" dirty="0"/>
              <a:t> </a:t>
            </a:r>
            <a:r>
              <a:rPr lang="nl-BE" sz="3200" dirty="0" err="1" smtClean="0"/>
              <a:t>done</a:t>
            </a:r>
            <a:r>
              <a:rPr lang="nl-BE" sz="3200" dirty="0" smtClean="0"/>
              <a:t> </a:t>
            </a:r>
            <a:r>
              <a:rPr lang="nl-BE" sz="3200" dirty="0" err="1" smtClean="0"/>
              <a:t>with</a:t>
            </a:r>
            <a:r>
              <a:rPr lang="nl-BE" sz="3200" dirty="0" smtClean="0"/>
              <a:t> a </a:t>
            </a:r>
            <a:r>
              <a:rPr lang="nl-BE" sz="3200" dirty="0" err="1" smtClean="0"/>
              <a:t>centralized</a:t>
            </a:r>
            <a:r>
              <a:rPr lang="nl-BE" sz="3200" dirty="0" smtClean="0"/>
              <a:t> approach, </a:t>
            </a:r>
            <a:r>
              <a:rPr lang="nl-BE" sz="3200" dirty="0" err="1" smtClean="0"/>
              <a:t>and</a:t>
            </a:r>
            <a:r>
              <a:rPr lang="nl-BE" sz="3200" dirty="0" smtClean="0"/>
              <a:t> even more </a:t>
            </a:r>
            <a:r>
              <a:rPr lang="nl-BE" sz="3200" dirty="0" err="1" smtClean="0"/>
              <a:t>efficiently</a:t>
            </a:r>
            <a:endParaRPr lang="fr-BE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979712" y="1246892"/>
            <a:ext cx="5228712" cy="2548994"/>
            <a:chOff x="1979712" y="1246892"/>
            <a:chExt cx="5228712" cy="2548994"/>
          </a:xfrm>
        </p:grpSpPr>
        <p:sp>
          <p:nvSpPr>
            <p:cNvPr id="20" name="Rectangle 19"/>
            <p:cNvSpPr/>
            <p:nvPr/>
          </p:nvSpPr>
          <p:spPr>
            <a:xfrm>
              <a:off x="1979712" y="2078742"/>
              <a:ext cx="2478917" cy="792088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/>
                <a:t>Politics</a:t>
              </a:r>
            </a:p>
            <a:p>
              <a:pPr algn="ctr"/>
              <a:r>
                <a:rPr lang="nl-BE" sz="1600" dirty="0" smtClean="0"/>
                <a:t>(E.g. cross-border exchanges, privacy)</a:t>
              </a:r>
              <a:endParaRPr lang="fr-BE" sz="1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9507" y="2078742"/>
              <a:ext cx="2478917" cy="792088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schemeClr val="bg1"/>
                  </a:solidFill>
                </a:rPr>
                <a:t>Absence of </a:t>
              </a:r>
              <a:r>
                <a:rPr lang="nl-BE" dirty="0" err="1" smtClean="0">
                  <a:solidFill>
                    <a:schemeClr val="bg1"/>
                  </a:solidFill>
                </a:rPr>
                <a:t>trusted</a:t>
              </a:r>
              <a:r>
                <a:rPr lang="nl-BE" dirty="0" smtClean="0">
                  <a:solidFill>
                    <a:schemeClr val="bg1"/>
                  </a:solidFill>
                </a:rPr>
                <a:t> </a:t>
              </a:r>
              <a:r>
                <a:rPr lang="nl-BE" dirty="0" err="1" smtClean="0">
                  <a:solidFill>
                    <a:schemeClr val="bg1"/>
                  </a:solidFill>
                </a:rPr>
                <a:t>authorities</a:t>
              </a:r>
              <a:endParaRPr lang="nl-BE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nl-BE" sz="1600" dirty="0" smtClean="0">
                  <a:solidFill>
                    <a:schemeClr val="bg1"/>
                  </a:solidFill>
                </a:rPr>
                <a:t>(E.g. </a:t>
              </a:r>
              <a:r>
                <a:rPr lang="nl-BE" sz="1600" dirty="0" err="1" smtClean="0">
                  <a:solidFill>
                    <a:schemeClr val="bg1"/>
                  </a:solidFill>
                </a:rPr>
                <a:t>Bitcoin</a:t>
              </a:r>
              <a:r>
                <a:rPr lang="nl-BE" sz="1600" dirty="0" smtClean="0">
                  <a:solidFill>
                    <a:schemeClr val="bg1"/>
                  </a:solidFill>
                </a:rPr>
                <a:t> in 2009)</a:t>
              </a:r>
              <a:endParaRPr lang="fr-BE" sz="1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79712" y="3003798"/>
              <a:ext cx="2478917" cy="792088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err="1">
                  <a:solidFill>
                    <a:schemeClr val="bg1"/>
                  </a:solidFill>
                </a:rPr>
                <a:t>A</a:t>
              </a:r>
              <a:r>
                <a:rPr lang="nl-BE" dirty="0" err="1" smtClean="0">
                  <a:solidFill>
                    <a:schemeClr val="bg1"/>
                  </a:solidFill>
                </a:rPr>
                <a:t>buse</a:t>
              </a:r>
              <a:r>
                <a:rPr lang="nl-BE" dirty="0" smtClean="0">
                  <a:solidFill>
                    <a:schemeClr val="bg1"/>
                  </a:solidFill>
                </a:rPr>
                <a:t> (quasi-) monopoly </a:t>
              </a:r>
              <a:r>
                <a:rPr lang="nl-BE" dirty="0" err="1" smtClean="0">
                  <a:solidFill>
                    <a:schemeClr val="bg1"/>
                  </a:solidFill>
                </a:rPr>
                <a:t>positions</a:t>
              </a:r>
              <a:endParaRPr lang="nl-BE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29507" y="3003798"/>
              <a:ext cx="2478917" cy="792088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err="1" smtClean="0">
                  <a:solidFill>
                    <a:schemeClr val="bg1"/>
                  </a:solidFill>
                </a:rPr>
                <a:t>Illegal</a:t>
              </a:r>
              <a:r>
                <a:rPr lang="nl-BE" dirty="0" smtClean="0">
                  <a:solidFill>
                    <a:schemeClr val="bg1"/>
                  </a:solidFill>
                </a:rPr>
                <a:t> </a:t>
              </a:r>
              <a:r>
                <a:rPr lang="nl-BE" dirty="0" err="1" smtClean="0">
                  <a:solidFill>
                    <a:schemeClr val="bg1"/>
                  </a:solidFill>
                </a:rPr>
                <a:t>activities</a:t>
              </a:r>
              <a:endParaRPr lang="nl-BE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nl-BE" sz="1600" dirty="0" smtClean="0">
                  <a:solidFill>
                    <a:schemeClr val="bg1"/>
                  </a:solidFill>
                </a:rPr>
                <a:t>(E.g. Dark Web)</a:t>
              </a:r>
              <a:endParaRPr lang="nl-BE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34850" y="1246892"/>
              <a:ext cx="2581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800" cap="small" dirty="0" err="1" smtClean="0">
                  <a:solidFill>
                    <a:schemeClr val="bg1"/>
                  </a:solidFill>
                </a:rPr>
                <a:t>Why</a:t>
              </a:r>
              <a:r>
                <a:rPr lang="nl-BE" sz="2800" cap="small" dirty="0" smtClean="0">
                  <a:solidFill>
                    <a:schemeClr val="bg1"/>
                  </a:solidFill>
                </a:rPr>
                <a:t> blockchain</a:t>
              </a:r>
              <a:r>
                <a:rPr lang="nl-BE" sz="2800" dirty="0" smtClean="0">
                  <a:solidFill>
                    <a:schemeClr val="bg1"/>
                  </a:solidFill>
                </a:rPr>
                <a:t>?</a:t>
              </a:r>
              <a:endParaRPr lang="fr-BE" sz="28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58759" y="1678940"/>
              <a:ext cx="4499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 smtClean="0">
                  <a:solidFill>
                    <a:schemeClr val="bg1"/>
                  </a:solidFill>
                </a:rPr>
                <a:t>A </a:t>
              </a:r>
              <a:r>
                <a:rPr lang="nl-BE" dirty="0" err="1" smtClean="0">
                  <a:solidFill>
                    <a:schemeClr val="bg1"/>
                  </a:solidFill>
                </a:rPr>
                <a:t>centralized</a:t>
              </a:r>
              <a:r>
                <a:rPr lang="nl-BE" dirty="0" smtClean="0">
                  <a:solidFill>
                    <a:schemeClr val="bg1"/>
                  </a:solidFill>
                </a:rPr>
                <a:t> approach </a:t>
              </a:r>
              <a:r>
                <a:rPr lang="nl-BE" dirty="0" err="1" smtClean="0">
                  <a:solidFill>
                    <a:schemeClr val="bg1"/>
                  </a:solidFill>
                </a:rPr>
                <a:t>might</a:t>
              </a:r>
              <a:r>
                <a:rPr lang="nl-BE" dirty="0" smtClean="0">
                  <a:solidFill>
                    <a:schemeClr val="bg1"/>
                  </a:solidFill>
                </a:rPr>
                <a:t> </a:t>
              </a:r>
              <a:r>
                <a:rPr lang="nl-BE" dirty="0" err="1" smtClean="0">
                  <a:solidFill>
                    <a:schemeClr val="bg1"/>
                  </a:solidFill>
                </a:rPr>
                <a:t>not</a:t>
              </a:r>
              <a:r>
                <a:rPr lang="nl-BE" dirty="0" smtClean="0">
                  <a:solidFill>
                    <a:schemeClr val="bg1"/>
                  </a:solidFill>
                </a:rPr>
                <a:t> </a:t>
              </a:r>
              <a:r>
                <a:rPr lang="nl-BE" dirty="0" err="1" smtClean="0">
                  <a:solidFill>
                    <a:schemeClr val="bg1"/>
                  </a:solidFill>
                </a:rPr>
                <a:t>be</a:t>
              </a:r>
              <a:r>
                <a:rPr lang="nl-BE" dirty="0" smtClean="0">
                  <a:solidFill>
                    <a:schemeClr val="bg1"/>
                  </a:solidFill>
                </a:rPr>
                <a:t> </a:t>
              </a:r>
              <a:r>
                <a:rPr lang="nl-BE" dirty="0" err="1" smtClean="0">
                  <a:solidFill>
                    <a:schemeClr val="bg1"/>
                  </a:solidFill>
                </a:rPr>
                <a:t>desirable</a:t>
              </a:r>
              <a:endParaRPr lang="fr-BE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05551" y="4547116"/>
            <a:ext cx="1614822" cy="472906"/>
          </a:xfrm>
          <a:prstGeom prst="rect">
            <a:avLst/>
          </a:prstGeom>
          <a:solidFill>
            <a:schemeClr val="bg1">
              <a:alpha val="35000"/>
            </a:schemeClr>
          </a:solidFill>
          <a:ln w="190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600" spc="80" dirty="0" err="1" smtClean="0"/>
              <a:t>Process</a:t>
            </a:r>
            <a:r>
              <a:rPr lang="nl-BE" sz="1600" spc="80" dirty="0" smtClean="0"/>
              <a:t> </a:t>
            </a:r>
            <a:r>
              <a:rPr lang="nl-BE" sz="1600" spc="80" dirty="0" err="1" smtClean="0"/>
              <a:t>automation</a:t>
            </a:r>
            <a:endParaRPr lang="nl-BE" sz="1600" spc="80" dirty="0"/>
          </a:p>
        </p:txBody>
      </p:sp>
      <p:sp>
        <p:nvSpPr>
          <p:cNvPr id="18" name="TextBox 16"/>
          <p:cNvSpPr txBox="1"/>
          <p:nvPr/>
        </p:nvSpPr>
        <p:spPr>
          <a:xfrm>
            <a:off x="164189" y="4155926"/>
            <a:ext cx="684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 cap="small" spc="70" dirty="0" err="1" smtClean="0">
                <a:solidFill>
                  <a:schemeClr val="bg1"/>
                </a:solidFill>
              </a:rPr>
              <a:t>Other</a:t>
            </a:r>
            <a:r>
              <a:rPr lang="nl-BE" b="1" cap="small" spc="70" dirty="0" smtClean="0">
                <a:solidFill>
                  <a:schemeClr val="bg1"/>
                </a:solidFill>
              </a:rPr>
              <a:t> blockchain </a:t>
            </a:r>
            <a:r>
              <a:rPr lang="nl-BE" b="1" cap="small" spc="70" dirty="0" err="1" smtClean="0">
                <a:solidFill>
                  <a:schemeClr val="bg1"/>
                </a:solidFill>
              </a:rPr>
              <a:t>advantages</a:t>
            </a:r>
            <a:r>
              <a:rPr lang="nl-BE" b="1" cap="small" spc="70" dirty="0" smtClean="0">
                <a:solidFill>
                  <a:schemeClr val="bg1"/>
                </a:solidFill>
              </a:rPr>
              <a:t> </a:t>
            </a:r>
            <a:r>
              <a:rPr lang="nl-BE" b="1" cap="small" spc="70" dirty="0" err="1" smtClean="0">
                <a:solidFill>
                  <a:schemeClr val="bg1"/>
                </a:solidFill>
              </a:rPr>
              <a:t>also</a:t>
            </a:r>
            <a:r>
              <a:rPr lang="nl-BE" b="1" cap="small" spc="70" dirty="0" smtClean="0">
                <a:solidFill>
                  <a:schemeClr val="bg1"/>
                </a:solidFill>
              </a:rPr>
              <a:t> </a:t>
            </a:r>
            <a:r>
              <a:rPr lang="nl-BE" b="1" cap="small" spc="70" dirty="0" err="1" smtClean="0">
                <a:solidFill>
                  <a:schemeClr val="bg1"/>
                </a:solidFill>
              </a:rPr>
              <a:t>feasible</a:t>
            </a:r>
            <a:r>
              <a:rPr lang="nl-BE" b="1" cap="small" spc="70" dirty="0" smtClean="0">
                <a:solidFill>
                  <a:schemeClr val="bg1"/>
                </a:solidFill>
              </a:rPr>
              <a:t> </a:t>
            </a:r>
            <a:r>
              <a:rPr lang="nl-BE" b="1" cap="small" spc="70" dirty="0" err="1" smtClean="0">
                <a:solidFill>
                  <a:schemeClr val="bg1"/>
                </a:solidFill>
              </a:rPr>
              <a:t>with</a:t>
            </a:r>
            <a:r>
              <a:rPr lang="nl-BE" b="1" cap="small" spc="70" dirty="0" smtClean="0">
                <a:solidFill>
                  <a:schemeClr val="bg1"/>
                </a:solidFill>
              </a:rPr>
              <a:t> </a:t>
            </a:r>
            <a:r>
              <a:rPr lang="nl-BE" b="1" cap="small" spc="70" dirty="0" err="1" smtClean="0">
                <a:solidFill>
                  <a:schemeClr val="bg1"/>
                </a:solidFill>
              </a:rPr>
              <a:t>other</a:t>
            </a:r>
            <a:r>
              <a:rPr lang="nl-BE" b="1" cap="small" spc="70" dirty="0" smtClean="0">
                <a:solidFill>
                  <a:schemeClr val="bg1"/>
                </a:solidFill>
              </a:rPr>
              <a:t> </a:t>
            </a:r>
            <a:r>
              <a:rPr lang="nl-BE" b="1" cap="small" spc="70" dirty="0" err="1" smtClean="0">
                <a:solidFill>
                  <a:schemeClr val="bg1"/>
                </a:solidFill>
              </a:rPr>
              <a:t>technologies</a:t>
            </a:r>
            <a:endParaRPr lang="fr-BE" b="1" cap="small" spc="7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95410" y="4547116"/>
            <a:ext cx="1614822" cy="472906"/>
          </a:xfrm>
          <a:prstGeom prst="rect">
            <a:avLst/>
          </a:prstGeom>
          <a:solidFill>
            <a:schemeClr val="bg1">
              <a:alpha val="35000"/>
            </a:schemeClr>
          </a:solidFill>
          <a:ln w="190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600" spc="80" dirty="0" err="1" smtClean="0"/>
              <a:t>Consistency</a:t>
            </a:r>
            <a:endParaRPr lang="nl-BE" sz="1600" spc="80" dirty="0"/>
          </a:p>
        </p:txBody>
      </p:sp>
      <p:sp>
        <p:nvSpPr>
          <p:cNvPr id="24" name="Rectangle 23"/>
          <p:cNvSpPr/>
          <p:nvPr/>
        </p:nvSpPr>
        <p:spPr>
          <a:xfrm>
            <a:off x="3785269" y="4547116"/>
            <a:ext cx="1614822" cy="472906"/>
          </a:xfrm>
          <a:prstGeom prst="rect">
            <a:avLst/>
          </a:prstGeom>
          <a:solidFill>
            <a:schemeClr val="bg1">
              <a:alpha val="35000"/>
            </a:schemeClr>
          </a:solidFill>
          <a:ln w="190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600" spc="80" dirty="0" err="1" smtClean="0"/>
              <a:t>Streamlined</a:t>
            </a:r>
            <a:r>
              <a:rPr lang="nl-BE" sz="1600" spc="80" dirty="0" smtClean="0"/>
              <a:t> </a:t>
            </a:r>
            <a:r>
              <a:rPr lang="nl-BE" sz="1600" spc="80" dirty="0" err="1" smtClean="0"/>
              <a:t>processes</a:t>
            </a:r>
            <a:endParaRPr lang="nl-BE" sz="1600" spc="80" dirty="0"/>
          </a:p>
        </p:txBody>
      </p:sp>
      <p:sp>
        <p:nvSpPr>
          <p:cNvPr id="27" name="Rectangle 26"/>
          <p:cNvSpPr/>
          <p:nvPr/>
        </p:nvSpPr>
        <p:spPr>
          <a:xfrm>
            <a:off x="5575128" y="4547116"/>
            <a:ext cx="1614822" cy="472906"/>
          </a:xfrm>
          <a:prstGeom prst="rect">
            <a:avLst/>
          </a:prstGeom>
          <a:solidFill>
            <a:schemeClr val="bg1">
              <a:alpha val="35000"/>
            </a:schemeClr>
          </a:solidFill>
          <a:ln w="190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600" spc="80" dirty="0" smtClean="0"/>
              <a:t>Real-time updates</a:t>
            </a:r>
            <a:endParaRPr lang="nl-BE" sz="1600" spc="80" dirty="0"/>
          </a:p>
        </p:txBody>
      </p:sp>
      <p:sp>
        <p:nvSpPr>
          <p:cNvPr id="28" name="Rectangle 27"/>
          <p:cNvSpPr/>
          <p:nvPr/>
        </p:nvSpPr>
        <p:spPr>
          <a:xfrm>
            <a:off x="7364989" y="4547116"/>
            <a:ext cx="1614822" cy="472906"/>
          </a:xfrm>
          <a:prstGeom prst="rect">
            <a:avLst/>
          </a:prstGeom>
          <a:solidFill>
            <a:schemeClr val="bg1">
              <a:alpha val="35000"/>
            </a:schemeClr>
          </a:solidFill>
          <a:ln w="19050"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600" spc="80" dirty="0" err="1" smtClean="0"/>
              <a:t>Insight</a:t>
            </a:r>
            <a:r>
              <a:rPr lang="nl-BE" sz="1600" spc="80" dirty="0" smtClean="0"/>
              <a:t> in </a:t>
            </a:r>
            <a:r>
              <a:rPr lang="nl-BE" sz="1600" spc="80" dirty="0" err="1" smtClean="0"/>
              <a:t>decision</a:t>
            </a:r>
            <a:r>
              <a:rPr lang="nl-BE" sz="1600" spc="80" dirty="0" smtClean="0"/>
              <a:t> proces</a:t>
            </a:r>
            <a:endParaRPr lang="nl-BE" sz="1600" spc="80" dirty="0"/>
          </a:p>
        </p:txBody>
      </p:sp>
    </p:spTree>
    <p:extLst>
      <p:ext uri="{BB962C8B-B14F-4D97-AF65-F5344CB8AC3E}">
        <p14:creationId xmlns:p14="http://schemas.microsoft.com/office/powerpoint/2010/main" val="22873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Blockchain is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b="1" dirty="0"/>
              <a:t>Trust</a:t>
            </a:r>
            <a:r>
              <a:rPr lang="nl-BE" dirty="0"/>
              <a:t>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3542"/>
            <a:ext cx="8229600" cy="2602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dirty="0" smtClean="0"/>
              <a:t>In </a:t>
            </a:r>
            <a:r>
              <a:rPr lang="nl-NL" sz="2800" dirty="0"/>
              <a:t>case of a </a:t>
            </a:r>
            <a:r>
              <a:rPr lang="nl-NL" sz="2800" dirty="0" err="1" smtClean="0"/>
              <a:t>centralized</a:t>
            </a:r>
            <a:r>
              <a:rPr lang="nl-NL" sz="2800" dirty="0" smtClean="0"/>
              <a:t> approach, </a:t>
            </a:r>
            <a:br>
              <a:rPr lang="nl-NL" sz="2800" dirty="0" smtClean="0"/>
            </a:br>
            <a:r>
              <a:rPr lang="nl-NL" sz="2800" dirty="0" smtClean="0"/>
              <a:t>is </a:t>
            </a:r>
            <a:r>
              <a:rPr lang="nl-NL" sz="2800" dirty="0" err="1" smtClean="0"/>
              <a:t>it</a:t>
            </a:r>
            <a:r>
              <a:rPr lang="nl-NL" sz="2800" dirty="0" smtClean="0"/>
              <a:t> </a:t>
            </a:r>
            <a:r>
              <a:rPr lang="nl-NL" sz="2800" dirty="0" err="1" smtClean="0"/>
              <a:t>an</a:t>
            </a:r>
            <a:r>
              <a:rPr lang="nl-NL" sz="2800" dirty="0" smtClean="0"/>
              <a:t> issue </a:t>
            </a:r>
            <a:r>
              <a:rPr lang="nl-NL" sz="2800" dirty="0" err="1" smtClean="0"/>
              <a:t>that</a:t>
            </a:r>
            <a:r>
              <a:rPr lang="nl-NL" sz="2800" dirty="0" smtClean="0"/>
              <a:t> a </a:t>
            </a:r>
            <a:r>
              <a:rPr lang="nl-NL" sz="2800" dirty="0" err="1" smtClean="0"/>
              <a:t>central</a:t>
            </a:r>
            <a:r>
              <a:rPr lang="nl-NL" sz="2800" dirty="0" smtClean="0"/>
              <a:t> </a:t>
            </a:r>
            <a:r>
              <a:rPr lang="nl-NL" sz="2800" dirty="0" err="1" smtClean="0"/>
              <a:t>entity</a:t>
            </a:r>
            <a:r>
              <a:rPr lang="nl-NL" sz="2800" dirty="0" smtClean="0"/>
              <a:t> </a:t>
            </a:r>
            <a:r>
              <a:rPr lang="nl-NL" sz="2800" dirty="0" err="1" smtClean="0"/>
              <a:t>needs</a:t>
            </a:r>
            <a:r>
              <a:rPr lang="nl-NL" sz="2800" dirty="0" smtClean="0"/>
              <a:t> </a:t>
            </a:r>
            <a:r>
              <a:rPr lang="nl-NL" sz="2800" dirty="0" err="1" smtClean="0"/>
              <a:t>to</a:t>
            </a:r>
            <a:r>
              <a:rPr lang="nl-NL" sz="2800" dirty="0" smtClean="0"/>
              <a:t> </a:t>
            </a:r>
            <a:r>
              <a:rPr lang="nl-NL" sz="2800" dirty="0" err="1" smtClean="0"/>
              <a:t>be</a:t>
            </a:r>
            <a:r>
              <a:rPr lang="nl-NL" sz="2800" dirty="0" smtClean="0"/>
              <a:t> </a:t>
            </a:r>
            <a:r>
              <a:rPr lang="nl-NL" sz="2800" dirty="0" err="1" smtClean="0"/>
              <a:t>trusted</a:t>
            </a:r>
            <a:r>
              <a:rPr lang="nl-NL" sz="2800" dirty="0" smtClean="0"/>
              <a:t>?</a:t>
            </a:r>
            <a:endParaRPr lang="nl-NL" sz="2800" dirty="0"/>
          </a:p>
          <a:p>
            <a:pPr marL="0" indent="0">
              <a:buNone/>
            </a:pPr>
            <a:endParaRPr lang="fr-BE" dirty="0"/>
          </a:p>
        </p:txBody>
      </p:sp>
      <p:cxnSp>
        <p:nvCxnSpPr>
          <p:cNvPr id="4" name="Elbow Connector 3"/>
          <p:cNvCxnSpPr/>
          <p:nvPr/>
        </p:nvCxnSpPr>
        <p:spPr>
          <a:xfrm rot="5400000">
            <a:off x="2946322" y="1596531"/>
            <a:ext cx="792088" cy="2520000"/>
          </a:xfrm>
          <a:prstGeom prst="bentConnector3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rot="16200000" flipH="1">
            <a:off x="5646366" y="1812543"/>
            <a:ext cx="432000" cy="2520000"/>
          </a:xfrm>
          <a:prstGeom prst="bentConnector3">
            <a:avLst>
              <a:gd name="adj1" fmla="val 129"/>
            </a:avLst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796160" y="2745133"/>
            <a:ext cx="216000" cy="216000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Oval 6"/>
          <p:cNvSpPr/>
          <p:nvPr/>
        </p:nvSpPr>
        <p:spPr>
          <a:xfrm>
            <a:off x="3347888" y="2748543"/>
            <a:ext cx="216000" cy="216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extBox 9"/>
          <p:cNvSpPr txBox="1"/>
          <p:nvPr/>
        </p:nvSpPr>
        <p:spPr>
          <a:xfrm>
            <a:off x="755576" y="3285133"/>
            <a:ext cx="2652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bg1"/>
                </a:solidFill>
              </a:rPr>
              <a:t>Blockchain is a bad </a:t>
            </a:r>
            <a:r>
              <a:rPr lang="nl-BE" sz="2000" dirty="0" err="1" smtClean="0">
                <a:solidFill>
                  <a:schemeClr val="bg1"/>
                </a:solidFill>
              </a:rPr>
              <a:t>idea</a:t>
            </a:r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66175" y="3285133"/>
            <a:ext cx="3337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bg1"/>
                </a:solidFill>
              </a:rPr>
              <a:t>Blockchain </a:t>
            </a:r>
            <a:r>
              <a:rPr lang="nl-BE" sz="2000" dirty="0" err="1" smtClean="0">
                <a:solidFill>
                  <a:schemeClr val="bg1"/>
                </a:solidFill>
              </a:rPr>
              <a:t>might</a:t>
            </a:r>
            <a:r>
              <a:rPr lang="nl-BE" sz="2000" dirty="0" smtClean="0">
                <a:solidFill>
                  <a:schemeClr val="bg1"/>
                </a:solidFill>
              </a:rPr>
              <a:t> </a:t>
            </a:r>
            <a:r>
              <a:rPr lang="nl-BE" sz="2000" dirty="0" err="1" smtClean="0">
                <a:solidFill>
                  <a:schemeClr val="bg1"/>
                </a:solidFill>
              </a:rPr>
              <a:t>be</a:t>
            </a:r>
            <a:r>
              <a:rPr lang="nl-BE" sz="2000" dirty="0" smtClean="0">
                <a:solidFill>
                  <a:schemeClr val="bg1"/>
                </a:solidFill>
              </a:rPr>
              <a:t> </a:t>
            </a:r>
            <a:r>
              <a:rPr lang="nl-BE" sz="2000" dirty="0" err="1" smtClean="0">
                <a:solidFill>
                  <a:schemeClr val="bg1"/>
                </a:solidFill>
              </a:rPr>
              <a:t>an</a:t>
            </a:r>
            <a:r>
              <a:rPr lang="nl-BE" sz="2000" dirty="0" smtClean="0">
                <a:solidFill>
                  <a:schemeClr val="bg1"/>
                </a:solidFill>
              </a:rPr>
              <a:t> option</a:t>
            </a:r>
            <a:endParaRPr lang="fr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492"/>
            <a:ext cx="8229600" cy="785242"/>
          </a:xfrm>
        </p:spPr>
        <p:txBody>
          <a:bodyPr/>
          <a:lstStyle/>
          <a:p>
            <a:r>
              <a:rPr lang="nl-BE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Ex. 1: Information flow</a:t>
            </a:r>
            <a:endParaRPr lang="fr-BE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 descr="https://d30y9cdsu7xlg0.cloudfront.net/png/225592-200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6" y="1344547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029" y="1997154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6" y="2651792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89" y="1997154"/>
            <a:ext cx="661714" cy="66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26" y="1997154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06" y="987574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72" y="1997154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04" y="2871942"/>
            <a:ext cx="661714" cy="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1442720" y="1731810"/>
            <a:ext cx="1222309" cy="53068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3"/>
          </p:cNvCxnSpPr>
          <p:nvPr/>
        </p:nvCxnSpPr>
        <p:spPr>
          <a:xfrm flipV="1">
            <a:off x="1442720" y="2436448"/>
            <a:ext cx="1222309" cy="54620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2" idx="1"/>
          </p:cNvCxnSpPr>
          <p:nvPr/>
        </p:nvCxnSpPr>
        <p:spPr>
          <a:xfrm>
            <a:off x="3326743" y="2328011"/>
            <a:ext cx="1075646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3" idx="1"/>
          </p:cNvCxnSpPr>
          <p:nvPr/>
        </p:nvCxnSpPr>
        <p:spPr>
          <a:xfrm>
            <a:off x="5064103" y="2328011"/>
            <a:ext cx="918823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15" idx="1"/>
          </p:cNvCxnSpPr>
          <p:nvPr/>
        </p:nvCxnSpPr>
        <p:spPr>
          <a:xfrm>
            <a:off x="6644640" y="2328011"/>
            <a:ext cx="1245332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4" idx="1"/>
          </p:cNvCxnSpPr>
          <p:nvPr/>
        </p:nvCxnSpPr>
        <p:spPr>
          <a:xfrm flipV="1">
            <a:off x="6644640" y="1318431"/>
            <a:ext cx="622666" cy="83353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6" idx="1"/>
          </p:cNvCxnSpPr>
          <p:nvPr/>
        </p:nvCxnSpPr>
        <p:spPr>
          <a:xfrm>
            <a:off x="6644640" y="2517728"/>
            <a:ext cx="645764" cy="68507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99592" y="4083918"/>
            <a:ext cx="7369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000" dirty="0" err="1" smtClean="0">
                <a:solidFill>
                  <a:schemeClr val="bg1"/>
                </a:solidFill>
              </a:rPr>
              <a:t>If</a:t>
            </a:r>
            <a:r>
              <a:rPr lang="nl-BE" sz="2000" dirty="0" smtClean="0">
                <a:solidFill>
                  <a:schemeClr val="bg1"/>
                </a:solidFill>
              </a:rPr>
              <a:t> </a:t>
            </a:r>
            <a:r>
              <a:rPr lang="nl-BE" sz="2000" dirty="0" err="1" smtClean="0">
                <a:solidFill>
                  <a:schemeClr val="bg1"/>
                </a:solidFill>
              </a:rPr>
              <a:t>the</a:t>
            </a:r>
            <a:r>
              <a:rPr lang="nl-BE" sz="2000" dirty="0" smtClean="0">
                <a:solidFill>
                  <a:schemeClr val="bg1"/>
                </a:solidFill>
              </a:rPr>
              <a:t> </a:t>
            </a:r>
            <a:r>
              <a:rPr lang="nl-BE" sz="2000" dirty="0" err="1" smtClean="0">
                <a:solidFill>
                  <a:schemeClr val="bg1"/>
                </a:solidFill>
              </a:rPr>
              <a:t>three</a:t>
            </a:r>
            <a:r>
              <a:rPr lang="nl-BE" sz="2000" dirty="0" smtClean="0">
                <a:solidFill>
                  <a:schemeClr val="bg1"/>
                </a:solidFill>
              </a:rPr>
              <a:t> </a:t>
            </a:r>
            <a:r>
              <a:rPr lang="nl-BE" sz="2000" dirty="0" err="1" smtClean="0">
                <a:solidFill>
                  <a:schemeClr val="bg1"/>
                </a:solidFill>
              </a:rPr>
              <a:t>central</a:t>
            </a:r>
            <a:r>
              <a:rPr lang="nl-BE" sz="2000" dirty="0" smtClean="0">
                <a:solidFill>
                  <a:schemeClr val="bg1"/>
                </a:solidFill>
              </a:rPr>
              <a:t> </a:t>
            </a:r>
            <a:r>
              <a:rPr lang="nl-BE" sz="2000" dirty="0" err="1" smtClean="0">
                <a:solidFill>
                  <a:schemeClr val="bg1"/>
                </a:solidFill>
              </a:rPr>
              <a:t>entities</a:t>
            </a:r>
            <a:r>
              <a:rPr lang="nl-BE" sz="2000" dirty="0" smtClean="0">
                <a:solidFill>
                  <a:schemeClr val="bg1"/>
                </a:solidFill>
              </a:rPr>
              <a:t> in </a:t>
            </a:r>
            <a:r>
              <a:rPr lang="nl-BE" sz="2000" dirty="0" err="1" smtClean="0">
                <a:solidFill>
                  <a:schemeClr val="bg1"/>
                </a:solidFill>
              </a:rPr>
              <a:t>the</a:t>
            </a:r>
            <a:r>
              <a:rPr lang="nl-BE" sz="2000" dirty="0" smtClean="0">
                <a:solidFill>
                  <a:schemeClr val="bg1"/>
                </a:solidFill>
              </a:rPr>
              <a:t> flow continue </a:t>
            </a:r>
            <a:r>
              <a:rPr lang="nl-BE" sz="2000" dirty="0" err="1" smtClean="0">
                <a:solidFill>
                  <a:schemeClr val="bg1"/>
                </a:solidFill>
              </a:rPr>
              <a:t>existing</a:t>
            </a:r>
            <a:r>
              <a:rPr lang="nl-BE" sz="2000" dirty="0" smtClean="0">
                <a:solidFill>
                  <a:schemeClr val="bg1"/>
                </a:solidFill>
              </a:rPr>
              <a:t>,</a:t>
            </a:r>
            <a:br>
              <a:rPr lang="nl-BE" sz="2000" dirty="0" smtClean="0">
                <a:solidFill>
                  <a:schemeClr val="bg1"/>
                </a:solidFill>
              </a:rPr>
            </a:br>
            <a:r>
              <a:rPr lang="nl-BE" sz="2000" dirty="0" smtClean="0">
                <a:solidFill>
                  <a:schemeClr val="bg1"/>
                </a:solidFill>
              </a:rPr>
              <a:t>blockchain does </a:t>
            </a:r>
            <a:r>
              <a:rPr lang="nl-BE" sz="2000" dirty="0" err="1" smtClean="0">
                <a:solidFill>
                  <a:schemeClr val="bg1"/>
                </a:solidFill>
              </a:rPr>
              <a:t>not</a:t>
            </a:r>
            <a:r>
              <a:rPr lang="nl-BE" sz="2000" dirty="0" smtClean="0">
                <a:solidFill>
                  <a:schemeClr val="bg1"/>
                </a:solidFill>
              </a:rPr>
              <a:t> offer </a:t>
            </a:r>
            <a:r>
              <a:rPr lang="nl-BE" sz="2000" dirty="0" err="1" smtClean="0">
                <a:solidFill>
                  <a:schemeClr val="bg1"/>
                </a:solidFill>
              </a:rPr>
              <a:t>an</a:t>
            </a:r>
            <a:r>
              <a:rPr lang="nl-BE" sz="2000" dirty="0" smtClean="0">
                <a:solidFill>
                  <a:schemeClr val="bg1"/>
                </a:solidFill>
              </a:rPr>
              <a:t> </a:t>
            </a:r>
            <a:r>
              <a:rPr lang="nl-BE" sz="2000" dirty="0" err="1" smtClean="0">
                <a:solidFill>
                  <a:schemeClr val="bg1"/>
                </a:solidFill>
              </a:rPr>
              <a:t>added</a:t>
            </a:r>
            <a:r>
              <a:rPr lang="nl-BE" sz="2000" dirty="0" smtClean="0">
                <a:solidFill>
                  <a:schemeClr val="bg1"/>
                </a:solidFill>
              </a:rPr>
              <a:t> </a:t>
            </a:r>
            <a:r>
              <a:rPr lang="nl-BE" sz="2000" dirty="0" err="1" smtClean="0">
                <a:solidFill>
                  <a:schemeClr val="bg1"/>
                </a:solidFill>
              </a:rPr>
              <a:t>value</a:t>
            </a:r>
            <a:r>
              <a:rPr lang="nl-BE" sz="2000" dirty="0" smtClean="0">
                <a:solidFill>
                  <a:schemeClr val="bg1"/>
                </a:solidFill>
              </a:rPr>
              <a:t> over </a:t>
            </a:r>
            <a:r>
              <a:rPr lang="nl-BE" sz="2000" dirty="0" err="1" smtClean="0">
                <a:solidFill>
                  <a:schemeClr val="bg1"/>
                </a:solidFill>
              </a:rPr>
              <a:t>existing</a:t>
            </a:r>
            <a:r>
              <a:rPr lang="nl-BE" sz="2000" dirty="0" smtClean="0">
                <a:solidFill>
                  <a:schemeClr val="bg1"/>
                </a:solidFill>
              </a:rPr>
              <a:t> </a:t>
            </a:r>
            <a:r>
              <a:rPr lang="nl-BE" sz="2000" dirty="0" err="1" smtClean="0">
                <a:solidFill>
                  <a:schemeClr val="bg1"/>
                </a:solidFill>
              </a:rPr>
              <a:t>technologies</a:t>
            </a:r>
            <a:endParaRPr lang="nl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99" y="855827"/>
            <a:ext cx="5735035" cy="40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Ex. 2: Application </a:t>
            </a:r>
            <a:r>
              <a:rPr lang="nl-BE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</a:t>
            </a:r>
            <a:r>
              <a:rPr lang="nl-BE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nl-BE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wheelchair</a:t>
            </a:r>
            <a:endParaRPr lang="fr-BE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3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nl-BE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Ex. 2: Application </a:t>
            </a:r>
            <a:r>
              <a:rPr lang="nl-BE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</a:t>
            </a:r>
            <a:r>
              <a:rPr lang="nl-BE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nl-BE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wheelchair</a:t>
            </a:r>
            <a:endParaRPr lang="fr-BE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6843"/>
            <a:ext cx="739347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media.licdn.com/dms/image/C4E12AQFCfobef7934g/article-inline_image-shrink_1000_1488/0?e=1542844800&amp;v=beta&amp;t=Urlgi8Wnh6FSZOJYCxHy1ty98ULq6rXyQbEzK5sV33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52" y="882268"/>
            <a:ext cx="7355700" cy="348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4713573"/>
            <a:ext cx="9232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FIRST POC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486" y="4713572"/>
            <a:ext cx="5946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1400" dirty="0" smtClean="0">
                <a:solidFill>
                  <a:schemeClr val="bg1">
                    <a:lumMod val="50000"/>
                  </a:schemeClr>
                </a:solidFill>
              </a:rPr>
              <a:t>GOAL</a:t>
            </a:r>
            <a:endParaRPr lang="fr-BE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076056" y="2067695"/>
            <a:ext cx="4262096" cy="1584176"/>
          </a:xfrm>
          <a:prstGeom prst="wedgeRectCallout">
            <a:avLst>
              <a:gd name="adj1" fmla="val 2306"/>
              <a:gd name="adj2" fmla="val 20823"/>
            </a:avLst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Does </a:t>
            </a:r>
            <a:r>
              <a:rPr lang="nl-NL" dirty="0" err="1" smtClean="0">
                <a:solidFill>
                  <a:schemeClr val="tx1"/>
                </a:solidFill>
              </a:rPr>
              <a:t>the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reduction</a:t>
            </a:r>
            <a:r>
              <a:rPr lang="nl-NL" dirty="0" smtClean="0">
                <a:solidFill>
                  <a:schemeClr val="tx1"/>
                </a:solidFill>
              </a:rPr>
              <a:t> of </a:t>
            </a:r>
            <a:r>
              <a:rPr lang="nl-NL" dirty="0" err="1" smtClean="0">
                <a:solidFill>
                  <a:schemeClr val="tx1"/>
                </a:solidFill>
              </a:rPr>
              <a:t>dependencies</a:t>
            </a:r>
            <a:r>
              <a:rPr lang="nl-NL" dirty="0" smtClean="0">
                <a:solidFill>
                  <a:schemeClr val="tx1"/>
                </a:solidFill>
              </a:rPr>
              <a:t> (</a:t>
            </a:r>
            <a:r>
              <a:rPr lang="nl-NL" dirty="0" err="1" smtClean="0">
                <a:solidFill>
                  <a:schemeClr val="tx1"/>
                </a:solidFill>
              </a:rPr>
              <a:t>municipality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cannot</a:t>
            </a:r>
            <a:r>
              <a:rPr lang="nl-NL" dirty="0" smtClean="0">
                <a:solidFill>
                  <a:schemeClr val="tx1"/>
                </a:solidFill>
              </a:rPr>
              <a:t> change data) </a:t>
            </a:r>
            <a:r>
              <a:rPr lang="nl-NL" dirty="0" err="1" smtClean="0">
                <a:solidFill>
                  <a:schemeClr val="tx1"/>
                </a:solidFill>
              </a:rPr>
              <a:t>outweigh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the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higher</a:t>
            </a:r>
            <a:r>
              <a:rPr lang="nl-NL" dirty="0" smtClean="0">
                <a:solidFill>
                  <a:schemeClr val="tx1"/>
                </a:solidFill>
              </a:rPr>
              <a:t> level of </a:t>
            </a:r>
            <a:r>
              <a:rPr lang="nl-NL" dirty="0" err="1" smtClean="0">
                <a:solidFill>
                  <a:schemeClr val="tx1"/>
                </a:solidFill>
              </a:rPr>
              <a:t>complexity</a:t>
            </a:r>
            <a:r>
              <a:rPr lang="nl-NL" dirty="0" smtClean="0">
                <a:solidFill>
                  <a:schemeClr val="tx1"/>
                </a:solidFill>
              </a:rPr>
              <a:t>? </a:t>
            </a:r>
            <a:r>
              <a:rPr lang="nl-NL" dirty="0" err="1" smtClean="0">
                <a:solidFill>
                  <a:schemeClr val="tx1"/>
                </a:solidFill>
              </a:rPr>
              <a:t>Probably</a:t>
            </a:r>
            <a:r>
              <a:rPr lang="nl-NL" dirty="0" smtClean="0">
                <a:solidFill>
                  <a:schemeClr val="tx1"/>
                </a:solidFill>
              </a:rPr>
              <a:t>, </a:t>
            </a:r>
            <a:r>
              <a:rPr lang="nl-NL" dirty="0" err="1" smtClean="0">
                <a:solidFill>
                  <a:schemeClr val="tx1"/>
                </a:solidFill>
              </a:rPr>
              <a:t>the</a:t>
            </a:r>
            <a:r>
              <a:rPr lang="nl-NL" dirty="0" smtClean="0">
                <a:solidFill>
                  <a:schemeClr val="tx1"/>
                </a:solidFill>
              </a:rPr>
              <a:t> care providers are </a:t>
            </a:r>
            <a:r>
              <a:rPr lang="nl-NL" dirty="0" err="1" smtClean="0">
                <a:solidFill>
                  <a:schemeClr val="tx1"/>
                </a:solidFill>
              </a:rPr>
              <a:t>not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requesting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parties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3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5623" y="1812761"/>
            <a:ext cx="61912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Distribution of trust </a:t>
            </a:r>
            <a:r>
              <a:rPr lang="nl-BE" sz="2400" dirty="0" err="1" smtClean="0">
                <a:solidFill>
                  <a:schemeClr val="bg1"/>
                </a:solidFill>
              </a:rPr>
              <a:t>with</a:t>
            </a:r>
            <a:r>
              <a:rPr lang="nl-BE" sz="2400" dirty="0" smtClean="0">
                <a:solidFill>
                  <a:schemeClr val="bg1"/>
                </a:solidFill>
              </a:rPr>
              <a:t> blockchain </a:t>
            </a:r>
            <a:r>
              <a:rPr lang="nl-BE" sz="2400" dirty="0" err="1" smtClean="0">
                <a:solidFill>
                  <a:schemeClr val="bg1"/>
                </a:solidFill>
              </a:rPr>
              <a:t>technology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br>
              <a:rPr lang="nl-BE" sz="2400" dirty="0" smtClean="0">
                <a:solidFill>
                  <a:schemeClr val="bg1"/>
                </a:solidFill>
              </a:rPr>
            </a:br>
            <a:r>
              <a:rPr lang="nl-BE" sz="2400" dirty="0" err="1" smtClean="0">
                <a:solidFill>
                  <a:schemeClr val="bg1"/>
                </a:solidFill>
              </a:rPr>
              <a:t>can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result</a:t>
            </a:r>
            <a:r>
              <a:rPr lang="nl-BE" sz="2400" dirty="0" smtClean="0">
                <a:solidFill>
                  <a:schemeClr val="bg1"/>
                </a:solidFill>
              </a:rPr>
              <a:t> in </a:t>
            </a:r>
            <a:r>
              <a:rPr lang="nl-BE" sz="2400" dirty="0" err="1" smtClean="0">
                <a:solidFill>
                  <a:schemeClr val="bg1"/>
                </a:solidFill>
              </a:rPr>
              <a:t>higher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complexity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and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costs</a:t>
            </a:r>
            <a:endParaRPr lang="nl-BE" sz="2400" dirty="0" smtClean="0">
              <a:solidFill>
                <a:schemeClr val="bg1"/>
              </a:solidFill>
            </a:endParaRPr>
          </a:p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(↔ </a:t>
            </a:r>
            <a:r>
              <a:rPr lang="nl-BE" sz="2400" dirty="0" err="1" smtClean="0">
                <a:solidFill>
                  <a:schemeClr val="bg1"/>
                </a:solidFill>
              </a:rPr>
              <a:t>the</a:t>
            </a:r>
            <a:r>
              <a:rPr lang="nl-BE" sz="2400" dirty="0" smtClean="0">
                <a:solidFill>
                  <a:schemeClr val="bg1"/>
                </a:solidFill>
              </a:rPr>
              <a:t> blockchain </a:t>
            </a:r>
            <a:r>
              <a:rPr lang="nl-BE" sz="2400" dirty="0" err="1" smtClean="0">
                <a:solidFill>
                  <a:schemeClr val="bg1"/>
                </a:solidFill>
              </a:rPr>
              <a:t>promise</a:t>
            </a:r>
            <a:r>
              <a:rPr lang="nl-BE" sz="2400" dirty="0" smtClean="0">
                <a:solidFill>
                  <a:schemeClr val="bg1"/>
                </a:solidFill>
              </a:rPr>
              <a:t>)</a:t>
            </a:r>
            <a:endParaRPr lang="fr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2546"/>
            <a:ext cx="8229600" cy="857250"/>
          </a:xfrm>
        </p:spPr>
        <p:txBody>
          <a:bodyPr>
            <a:noAutofit/>
          </a:bodyPr>
          <a:lstStyle/>
          <a:p>
            <a:r>
              <a:rPr lang="nl-BE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Ex. </a:t>
            </a:r>
            <a:r>
              <a:rPr lang="nl-BE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3: </a:t>
            </a:r>
            <a:r>
              <a:rPr lang="nl-BE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Social</a:t>
            </a:r>
            <a:r>
              <a:rPr lang="nl-BE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nl-BE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nl-BE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ousing</a:t>
            </a:r>
            <a:endParaRPr lang="fr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542"/>
            <a:ext cx="5342585" cy="444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2859782"/>
            <a:ext cx="34115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cap="small" dirty="0" smtClean="0">
                <a:solidFill>
                  <a:schemeClr val="bg1"/>
                </a:solidFill>
              </a:rPr>
              <a:t>Trust issue </a:t>
            </a:r>
            <a:r>
              <a:rPr lang="nl-BE" sz="2000" b="1" cap="small" dirty="0" err="1" smtClean="0">
                <a:solidFill>
                  <a:schemeClr val="bg1"/>
                </a:solidFill>
              </a:rPr>
              <a:t>not</a:t>
            </a:r>
            <a:r>
              <a:rPr lang="nl-BE" sz="2000" b="1" cap="small" dirty="0" smtClean="0">
                <a:solidFill>
                  <a:schemeClr val="bg1"/>
                </a:solidFill>
              </a:rPr>
              <a:t> </a:t>
            </a:r>
            <a:r>
              <a:rPr lang="nl-BE" sz="2000" b="1" cap="small" dirty="0" err="1" smtClean="0">
                <a:solidFill>
                  <a:schemeClr val="bg1"/>
                </a:solidFill>
              </a:rPr>
              <a:t>so</a:t>
            </a:r>
            <a:r>
              <a:rPr lang="nl-BE" sz="2000" b="1" cap="small" dirty="0" smtClean="0">
                <a:solidFill>
                  <a:schemeClr val="bg1"/>
                </a:solidFill>
              </a:rPr>
              <a:t> important</a:t>
            </a:r>
          </a:p>
          <a:p>
            <a:r>
              <a:rPr lang="nl-BE" sz="1600" dirty="0" err="1" smtClean="0">
                <a:solidFill>
                  <a:schemeClr val="bg1"/>
                </a:solidFill>
              </a:rPr>
              <a:t>Social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housing</a:t>
            </a:r>
            <a:r>
              <a:rPr lang="nl-BE" sz="1600" dirty="0" smtClean="0">
                <a:solidFill>
                  <a:schemeClr val="bg1"/>
                </a:solidFill>
              </a:rPr>
              <a:t> companies no </a:t>
            </a:r>
            <a:r>
              <a:rPr lang="nl-BE" sz="1600" dirty="0" err="1" smtClean="0">
                <a:solidFill>
                  <a:schemeClr val="bg1"/>
                </a:solidFill>
              </a:rPr>
              <a:t>requesting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parties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for</a:t>
            </a:r>
            <a:r>
              <a:rPr lang="nl-BE" sz="1600" dirty="0" smtClean="0">
                <a:solidFill>
                  <a:schemeClr val="bg1"/>
                </a:solidFill>
              </a:rPr>
              <a:t> blockchain approach: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b="1" dirty="0" err="1" smtClean="0">
                <a:solidFill>
                  <a:schemeClr val="bg1"/>
                </a:solidFill>
              </a:rPr>
              <a:t>Increased</a:t>
            </a:r>
            <a:r>
              <a:rPr lang="nl-BE" sz="1600" b="1" dirty="0" smtClean="0">
                <a:solidFill>
                  <a:schemeClr val="bg1"/>
                </a:solidFill>
              </a:rPr>
              <a:t> </a:t>
            </a:r>
            <a:r>
              <a:rPr lang="nl-BE" sz="1600" b="1" dirty="0" err="1" smtClean="0">
                <a:solidFill>
                  <a:schemeClr val="bg1"/>
                </a:solidFill>
              </a:rPr>
              <a:t>complexity</a:t>
            </a:r>
            <a:r>
              <a:rPr lang="nl-BE" sz="1600" b="1" dirty="0" smtClean="0">
                <a:solidFill>
                  <a:schemeClr val="bg1"/>
                </a:solidFill>
              </a:rPr>
              <a:t>, </a:t>
            </a:r>
            <a:r>
              <a:rPr lang="nl-BE" sz="1600" b="1" dirty="0" err="1" smtClean="0">
                <a:solidFill>
                  <a:schemeClr val="bg1"/>
                </a:solidFill>
              </a:rPr>
              <a:t>costs</a:t>
            </a:r>
            <a:r>
              <a:rPr lang="nl-BE" sz="1600" b="1" dirty="0" smtClean="0">
                <a:solidFill>
                  <a:schemeClr val="bg1"/>
                </a:solidFill>
              </a:rPr>
              <a:t>, maintenance</a:t>
            </a:r>
          </a:p>
          <a:p>
            <a:r>
              <a:rPr lang="nl-BE" sz="1600" b="1" dirty="0" smtClean="0">
                <a:solidFill>
                  <a:schemeClr val="bg1"/>
                </a:solidFill>
              </a:rPr>
              <a:t>→ Central approach </a:t>
            </a:r>
            <a:r>
              <a:rPr lang="nl-BE" sz="1600" b="1" dirty="0" err="1" smtClean="0">
                <a:solidFill>
                  <a:schemeClr val="bg1"/>
                </a:solidFill>
              </a:rPr>
              <a:t>preferred</a:t>
            </a:r>
            <a:endParaRPr lang="nl-BE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9896" y="1131590"/>
            <a:ext cx="3069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cap="small" dirty="0" smtClean="0">
                <a:solidFill>
                  <a:schemeClr val="bg1"/>
                </a:solidFill>
              </a:rPr>
              <a:t>Situation </a:t>
            </a:r>
            <a:r>
              <a:rPr lang="nl-BE" sz="2000" b="1" cap="small" dirty="0" err="1" smtClean="0">
                <a:solidFill>
                  <a:schemeClr val="bg1"/>
                </a:solidFill>
              </a:rPr>
              <a:t>Today</a:t>
            </a:r>
            <a:endParaRPr lang="nl-BE" sz="2000" b="1" cap="small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BE" sz="1600" dirty="0" err="1" smtClean="0">
                <a:solidFill>
                  <a:schemeClr val="bg1"/>
                </a:solidFill>
              </a:rPr>
              <a:t>Citizen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subscribes</a:t>
            </a:r>
            <a:r>
              <a:rPr lang="nl-BE" sz="1600" dirty="0" smtClean="0">
                <a:solidFill>
                  <a:schemeClr val="bg1"/>
                </a:solidFill>
              </a:rPr>
              <a:t> multiple </a:t>
            </a:r>
            <a:r>
              <a:rPr lang="nl-BE" sz="1600" dirty="0" err="1" smtClean="0">
                <a:solidFill>
                  <a:schemeClr val="bg1"/>
                </a:solidFill>
              </a:rPr>
              <a:t>times</a:t>
            </a:r>
            <a:endParaRPr lang="nl-BE" sz="16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BE" sz="1600" dirty="0" err="1" smtClean="0">
                <a:solidFill>
                  <a:schemeClr val="bg1"/>
                </a:solidFill>
              </a:rPr>
              <a:t>Not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transparent</a:t>
            </a:r>
            <a:r>
              <a:rPr lang="nl-BE" sz="1600" dirty="0" smtClean="0">
                <a:solidFill>
                  <a:schemeClr val="bg1"/>
                </a:solidFill>
              </a:rPr>
              <a:t>: “</a:t>
            </a:r>
            <a:r>
              <a:rPr lang="nl-BE" sz="1600" i="1" dirty="0" err="1" smtClean="0">
                <a:solidFill>
                  <a:schemeClr val="bg1"/>
                </a:solidFill>
              </a:rPr>
              <a:t>Why</a:t>
            </a:r>
            <a:r>
              <a:rPr lang="nl-BE" sz="1600" i="1" dirty="0" smtClean="0">
                <a:solidFill>
                  <a:schemeClr val="bg1"/>
                </a:solidFill>
              </a:rPr>
              <a:t> </a:t>
            </a:r>
            <a:r>
              <a:rPr lang="nl-BE" sz="1600" i="1" dirty="0" err="1" smtClean="0">
                <a:solidFill>
                  <a:schemeClr val="bg1"/>
                </a:solidFill>
              </a:rPr>
              <a:t>it</a:t>
            </a:r>
            <a:r>
              <a:rPr lang="nl-BE" sz="1600" i="1" dirty="0" smtClean="0">
                <a:solidFill>
                  <a:schemeClr val="bg1"/>
                </a:solidFill>
              </a:rPr>
              <a:t> </a:t>
            </a:r>
            <a:r>
              <a:rPr lang="nl-BE" sz="1600" i="1" dirty="0" err="1" smtClean="0">
                <a:solidFill>
                  <a:schemeClr val="bg1"/>
                </a:solidFill>
              </a:rPr>
              <a:t>isn’t</a:t>
            </a:r>
            <a:r>
              <a:rPr lang="nl-BE" sz="1600" i="1" dirty="0" smtClean="0">
                <a:solidFill>
                  <a:schemeClr val="bg1"/>
                </a:solidFill>
              </a:rPr>
              <a:t> </a:t>
            </a:r>
            <a:r>
              <a:rPr lang="nl-BE" sz="1600" i="1" dirty="0" err="1" smtClean="0">
                <a:solidFill>
                  <a:schemeClr val="bg1"/>
                </a:solidFill>
              </a:rPr>
              <a:t>my</a:t>
            </a:r>
            <a:r>
              <a:rPr lang="nl-BE" sz="1600" i="1" dirty="0" smtClean="0">
                <a:solidFill>
                  <a:schemeClr val="bg1"/>
                </a:solidFill>
              </a:rPr>
              <a:t> turn </a:t>
            </a:r>
            <a:r>
              <a:rPr lang="nl-BE" sz="1600" i="1" dirty="0" err="1" smtClean="0">
                <a:solidFill>
                  <a:schemeClr val="bg1"/>
                </a:solidFill>
              </a:rPr>
              <a:t>yet</a:t>
            </a:r>
            <a:r>
              <a:rPr lang="nl-BE" sz="1600" dirty="0" smtClean="0">
                <a:solidFill>
                  <a:schemeClr val="bg1"/>
                </a:solidFill>
              </a:rPr>
              <a:t> 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7146" y="4623221"/>
            <a:ext cx="230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1400" dirty="0" smtClean="0"/>
              <a:t>SHC: </a:t>
            </a:r>
            <a:r>
              <a:rPr lang="nl-BE" sz="1400" dirty="0" err="1" smtClean="0"/>
              <a:t>Social</a:t>
            </a:r>
            <a:r>
              <a:rPr lang="nl-BE" sz="1400" dirty="0" smtClean="0"/>
              <a:t> </a:t>
            </a:r>
            <a:r>
              <a:rPr lang="nl-BE" sz="1400" dirty="0" err="1" smtClean="0"/>
              <a:t>housing</a:t>
            </a:r>
            <a:r>
              <a:rPr lang="nl-BE" sz="1400" dirty="0" smtClean="0"/>
              <a:t> company</a:t>
            </a:r>
          </a:p>
          <a:p>
            <a:pPr algn="r"/>
            <a:r>
              <a:rPr lang="nl-BE" sz="1400" dirty="0" smtClean="0"/>
              <a:t>SRO: </a:t>
            </a:r>
            <a:r>
              <a:rPr lang="nl-BE" sz="1400" dirty="0" err="1" smtClean="0"/>
              <a:t>Social</a:t>
            </a:r>
            <a:r>
              <a:rPr lang="nl-BE" sz="1400" dirty="0" smtClean="0"/>
              <a:t> </a:t>
            </a:r>
            <a:r>
              <a:rPr lang="nl-BE" sz="1400" dirty="0" err="1" smtClean="0"/>
              <a:t>renting</a:t>
            </a:r>
            <a:r>
              <a:rPr lang="nl-BE" sz="1400" dirty="0" smtClean="0"/>
              <a:t> office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2427734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TextBox 8"/>
          <p:cNvSpPr txBox="1"/>
          <p:nvPr/>
        </p:nvSpPr>
        <p:spPr>
          <a:xfrm>
            <a:off x="1452556" y="2220896"/>
            <a:ext cx="930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Registration</a:t>
            </a:r>
            <a:endParaRPr lang="fr-BE" sz="1200" dirty="0"/>
          </a:p>
        </p:txBody>
      </p:sp>
      <p:sp>
        <p:nvSpPr>
          <p:cNvPr id="12" name="Rectangle 11"/>
          <p:cNvSpPr/>
          <p:nvPr/>
        </p:nvSpPr>
        <p:spPr>
          <a:xfrm>
            <a:off x="2095228" y="1923678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/>
          <p:cNvSpPr txBox="1"/>
          <p:nvPr/>
        </p:nvSpPr>
        <p:spPr>
          <a:xfrm>
            <a:off x="1841096" y="1785178"/>
            <a:ext cx="930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Registration</a:t>
            </a:r>
            <a:endParaRPr lang="fr-BE" sz="1200" dirty="0"/>
          </a:p>
        </p:txBody>
      </p:sp>
      <p:sp>
        <p:nvSpPr>
          <p:cNvPr id="15" name="Rectangle 14"/>
          <p:cNvSpPr/>
          <p:nvPr/>
        </p:nvSpPr>
        <p:spPr>
          <a:xfrm>
            <a:off x="3188924" y="1827524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899592" y="3219822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/>
          <p:cNvSpPr/>
          <p:nvPr/>
        </p:nvSpPr>
        <p:spPr>
          <a:xfrm>
            <a:off x="1617936" y="3939902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TextBox 18"/>
          <p:cNvSpPr txBox="1"/>
          <p:nvPr/>
        </p:nvSpPr>
        <p:spPr>
          <a:xfrm>
            <a:off x="886196" y="3096389"/>
            <a:ext cx="930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Registration</a:t>
            </a:r>
            <a:endParaRPr lang="fr-BE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011604" y="1784191"/>
            <a:ext cx="930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Registration</a:t>
            </a:r>
            <a:endParaRPr lang="fr-BE" sz="1200" dirty="0"/>
          </a:p>
        </p:txBody>
      </p:sp>
      <p:sp>
        <p:nvSpPr>
          <p:cNvPr id="21" name="Rectangle 20"/>
          <p:cNvSpPr/>
          <p:nvPr/>
        </p:nvSpPr>
        <p:spPr>
          <a:xfrm>
            <a:off x="3188924" y="2778975"/>
            <a:ext cx="66299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TextBox 21"/>
          <p:cNvSpPr txBox="1"/>
          <p:nvPr/>
        </p:nvSpPr>
        <p:spPr>
          <a:xfrm>
            <a:off x="3299636" y="2643758"/>
            <a:ext cx="930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Registration</a:t>
            </a:r>
            <a:endParaRPr lang="fr-BE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385944" y="3729879"/>
            <a:ext cx="930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Registration</a:t>
            </a:r>
            <a:endParaRPr lang="fr-BE" sz="1200" dirty="0"/>
          </a:p>
        </p:txBody>
      </p:sp>
      <p:sp>
        <p:nvSpPr>
          <p:cNvPr id="26" name="Rectangle 25"/>
          <p:cNvSpPr/>
          <p:nvPr/>
        </p:nvSpPr>
        <p:spPr>
          <a:xfrm>
            <a:off x="3291216" y="3581942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7" name="Rectangle 26"/>
          <p:cNvSpPr/>
          <p:nvPr/>
        </p:nvSpPr>
        <p:spPr>
          <a:xfrm>
            <a:off x="2588709" y="3930062"/>
            <a:ext cx="57606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TextBox 24"/>
          <p:cNvSpPr txBox="1"/>
          <p:nvPr/>
        </p:nvSpPr>
        <p:spPr>
          <a:xfrm>
            <a:off x="2483768" y="3856474"/>
            <a:ext cx="930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Registration</a:t>
            </a:r>
            <a:endParaRPr lang="fr-BE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291216" y="3539410"/>
            <a:ext cx="930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 smtClean="0"/>
              <a:t>Registration</a:t>
            </a:r>
            <a:endParaRPr lang="fr-BE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904850" y="1285478"/>
            <a:ext cx="4810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1400" dirty="0" smtClean="0"/>
              <a:t>SRO</a:t>
            </a:r>
            <a:endParaRPr lang="fr-BE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283968" y="4352205"/>
            <a:ext cx="296428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nl-BE" sz="1400" dirty="0" smtClean="0"/>
              <a:t>SRO</a:t>
            </a:r>
            <a:endParaRPr lang="fr-BE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436368" y="1687909"/>
            <a:ext cx="4810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1400" dirty="0" smtClean="0"/>
              <a:t>SRO</a:t>
            </a:r>
            <a:endParaRPr lang="fr-BE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146690" y="4622427"/>
            <a:ext cx="4810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1400" dirty="0" smtClean="0"/>
              <a:t>SRO</a:t>
            </a:r>
            <a:endParaRPr lang="fr-BE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670413" y="4989611"/>
            <a:ext cx="52857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BE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41124" y="4774167"/>
            <a:ext cx="29014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nl-BE" sz="1400" dirty="0" smtClean="0"/>
              <a:t>SHC</a:t>
            </a:r>
            <a:endParaRPr lang="fr-BE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7637" y="3313201"/>
            <a:ext cx="29014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nl-BE" sz="1400" dirty="0" smtClean="0"/>
              <a:t>SHC</a:t>
            </a:r>
            <a:endParaRPr lang="fr-BE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203848" y="771550"/>
            <a:ext cx="29014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nl-BE" sz="1400" dirty="0" smtClean="0"/>
              <a:t>SHC</a:t>
            </a:r>
            <a:endParaRPr lang="fr-BE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004048" y="3200976"/>
            <a:ext cx="290144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nl-BE" sz="1400" dirty="0" smtClean="0"/>
              <a:t>SHC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5752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857250"/>
          </a:xfrm>
        </p:spPr>
        <p:txBody>
          <a:bodyPr/>
          <a:lstStyle/>
          <a:p>
            <a:r>
              <a:rPr lang="nl-BE" b="1" spc="800" dirty="0" smtClean="0">
                <a:solidFill>
                  <a:schemeClr val="bg1"/>
                </a:solidFill>
              </a:rPr>
              <a:t>AGENDA</a:t>
            </a:r>
            <a:endParaRPr lang="fr-BE" b="1" spc="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5" y="1851670"/>
            <a:ext cx="1656183" cy="11521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Intro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2651787" y="1858268"/>
            <a:ext cx="1656183" cy="11521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Bad </a:t>
            </a:r>
            <a:r>
              <a:rPr lang="nl-BE" dirty="0"/>
              <a:t>case, </a:t>
            </a:r>
            <a:br>
              <a:rPr lang="nl-BE" dirty="0"/>
            </a:br>
            <a:r>
              <a:rPr lang="nl-BE" dirty="0" err="1"/>
              <a:t>good</a:t>
            </a:r>
            <a:r>
              <a:rPr lang="nl-BE" dirty="0"/>
              <a:t> case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4836029" y="1851670"/>
            <a:ext cx="1656183" cy="11521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schemeClr val="bg1"/>
                </a:solidFill>
              </a:rPr>
              <a:t>Experiences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dirty="0" smtClean="0">
                <a:solidFill>
                  <a:schemeClr val="bg1"/>
                </a:solidFill>
              </a:rPr>
              <a:t>&amp; </a:t>
            </a:r>
            <a:r>
              <a:rPr lang="nl-BE" dirty="0" err="1" smtClean="0">
                <a:solidFill>
                  <a:schemeClr val="bg1"/>
                </a:solidFill>
              </a:rPr>
              <a:t>lessons</a:t>
            </a:r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0272" y="1858268"/>
            <a:ext cx="1656183" cy="11521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Beyond </a:t>
            </a:r>
            <a:r>
              <a:rPr lang="nl-BE" dirty="0" err="1"/>
              <a:t>PoC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14485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11560" y="1497828"/>
            <a:ext cx="8007538" cy="626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TextBox 4"/>
          <p:cNvSpPr txBox="1"/>
          <p:nvPr/>
        </p:nvSpPr>
        <p:spPr>
          <a:xfrm>
            <a:off x="395536" y="723930"/>
            <a:ext cx="831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bg1"/>
                </a:solidFill>
              </a:rPr>
              <a:t>Determines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  <a:r>
              <a:rPr lang="nl-BE" sz="2400" dirty="0" err="1" smtClean="0">
                <a:solidFill>
                  <a:schemeClr val="bg1"/>
                </a:solidFill>
              </a:rPr>
              <a:t>if</a:t>
            </a:r>
            <a:r>
              <a:rPr lang="nl-BE" sz="2400" dirty="0" smtClean="0">
                <a:solidFill>
                  <a:schemeClr val="bg1"/>
                </a:solidFill>
              </a:rPr>
              <a:t> care provider has access </a:t>
            </a:r>
            <a:r>
              <a:rPr lang="nl-BE" sz="2400" dirty="0" err="1" smtClean="0">
                <a:solidFill>
                  <a:schemeClr val="bg1"/>
                </a:solidFill>
              </a:rPr>
              <a:t>to</a:t>
            </a:r>
            <a:r>
              <a:rPr lang="nl-BE" sz="2400" dirty="0" smtClean="0">
                <a:solidFill>
                  <a:schemeClr val="bg1"/>
                </a:solidFill>
              </a:rPr>
              <a:t> health data of a </a:t>
            </a:r>
            <a:r>
              <a:rPr lang="nl-BE" sz="2400" dirty="0" err="1" smtClean="0">
                <a:solidFill>
                  <a:schemeClr val="bg1"/>
                </a:solidFill>
              </a:rPr>
              <a:t>patient</a:t>
            </a:r>
            <a:endParaRPr lang="fr-BE" sz="2400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9" y="1590054"/>
            <a:ext cx="2005810" cy="50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Nationaal Intermutualistisch College (NIC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99" y="1473627"/>
            <a:ext cx="1924367" cy="6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48" y="1590054"/>
            <a:ext cx="1721803" cy="43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8416" y="173226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….</a:t>
            </a:r>
            <a:endParaRPr lang="fr-BE" dirty="0"/>
          </a:p>
        </p:txBody>
      </p:sp>
      <p:sp>
        <p:nvSpPr>
          <p:cNvPr id="10" name="TextBox 9"/>
          <p:cNvSpPr txBox="1"/>
          <p:nvPr/>
        </p:nvSpPr>
        <p:spPr>
          <a:xfrm>
            <a:off x="587979" y="3705875"/>
            <a:ext cx="53784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cap="small" dirty="0" smtClean="0">
                <a:solidFill>
                  <a:schemeClr val="bg1"/>
                </a:solidFill>
              </a:rPr>
              <a:t>Trust issues</a:t>
            </a:r>
          </a:p>
          <a:p>
            <a:pPr marL="285750" indent="-285750">
              <a:buFontTx/>
              <a:buChar char="-"/>
            </a:pPr>
            <a:r>
              <a:rPr lang="nl-BE" dirty="0" err="1" smtClean="0">
                <a:solidFill>
                  <a:schemeClr val="bg1"/>
                </a:solidFill>
              </a:rPr>
              <a:t>Participants</a:t>
            </a:r>
            <a:r>
              <a:rPr lang="nl-BE" dirty="0" smtClean="0">
                <a:solidFill>
                  <a:schemeClr val="bg1"/>
                </a:solidFill>
              </a:rPr>
              <a:t> are </a:t>
            </a:r>
            <a:r>
              <a:rPr lang="nl-BE" dirty="0" err="1" smtClean="0">
                <a:solidFill>
                  <a:schemeClr val="bg1"/>
                </a:solidFill>
              </a:rPr>
              <a:t>somehow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each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other’s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competitors</a:t>
            </a:r>
            <a:endParaRPr lang="nl-BE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BE" dirty="0" err="1" smtClean="0">
                <a:solidFill>
                  <a:schemeClr val="bg1"/>
                </a:solidFill>
              </a:rPr>
              <a:t>Centralized</a:t>
            </a:r>
            <a:r>
              <a:rPr lang="nl-BE" dirty="0" smtClean="0">
                <a:solidFill>
                  <a:schemeClr val="bg1"/>
                </a:solidFill>
              </a:rPr>
              <a:t> approach </a:t>
            </a:r>
            <a:r>
              <a:rPr lang="nl-BE" dirty="0" err="1" smtClean="0">
                <a:solidFill>
                  <a:schemeClr val="bg1"/>
                </a:solidFill>
              </a:rPr>
              <a:t>might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raise</a:t>
            </a:r>
            <a:r>
              <a:rPr lang="nl-BE" dirty="0" smtClean="0">
                <a:solidFill>
                  <a:schemeClr val="bg1"/>
                </a:solidFill>
              </a:rPr>
              <a:t> privacy concerns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980" y="2481739"/>
            <a:ext cx="40173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cap="small" dirty="0" smtClean="0">
                <a:solidFill>
                  <a:schemeClr val="bg1"/>
                </a:solidFill>
              </a:rPr>
              <a:t>Problem</a:t>
            </a:r>
            <a:endParaRPr lang="fr-BE" sz="2000" b="1" cap="small" dirty="0" smtClean="0">
              <a:solidFill>
                <a:schemeClr val="bg1"/>
              </a:solidFill>
            </a:endParaRPr>
          </a:p>
          <a:p>
            <a:pPr marL="273050" indent="-273050">
              <a:buFontTx/>
              <a:buChar char="-"/>
            </a:pPr>
            <a:r>
              <a:rPr lang="nl-BE" dirty="0" err="1" smtClean="0">
                <a:solidFill>
                  <a:schemeClr val="bg1"/>
                </a:solidFill>
              </a:rPr>
              <a:t>Fragmentation</a:t>
            </a:r>
            <a:r>
              <a:rPr lang="nl-BE" dirty="0" smtClean="0">
                <a:solidFill>
                  <a:schemeClr val="bg1"/>
                </a:solidFill>
              </a:rPr>
              <a:t>: information </a:t>
            </a:r>
            <a:r>
              <a:rPr lang="nl-BE" dirty="0" err="1" smtClean="0">
                <a:solidFill>
                  <a:schemeClr val="bg1"/>
                </a:solidFill>
              </a:rPr>
              <a:t>dispersed</a:t>
            </a:r>
            <a:endParaRPr lang="nl-BE" dirty="0" smtClean="0">
              <a:solidFill>
                <a:schemeClr val="bg1"/>
              </a:solidFill>
            </a:endParaRPr>
          </a:p>
          <a:p>
            <a:pPr marL="273050" indent="-273050">
              <a:buFontTx/>
              <a:buChar char="-"/>
            </a:pPr>
            <a:r>
              <a:rPr lang="fr-BE" dirty="0" smtClean="0">
                <a:solidFill>
                  <a:schemeClr val="bg1"/>
                </a:solidFill>
              </a:rPr>
              <a:t>No </a:t>
            </a:r>
            <a:r>
              <a:rPr lang="fr-BE" dirty="0" err="1" smtClean="0">
                <a:solidFill>
                  <a:schemeClr val="bg1"/>
                </a:solidFill>
              </a:rPr>
              <a:t>overview</a:t>
            </a:r>
            <a:r>
              <a:rPr lang="fr-BE" dirty="0" smtClean="0">
                <a:solidFill>
                  <a:schemeClr val="bg1"/>
                </a:solidFill>
              </a:rPr>
              <a:t> for patient</a:t>
            </a:r>
            <a:endParaRPr lang="nl-BE" dirty="0" smtClean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-3854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Ex. 4: </a:t>
            </a:r>
            <a:r>
              <a:rPr lang="nl-BE" dirty="0" err="1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Therapeutic</a:t>
            </a:r>
            <a:r>
              <a:rPr lang="nl-BE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nl-BE" dirty="0" err="1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nl-BE" dirty="0" err="1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elation</a:t>
            </a:r>
            <a:endParaRPr lang="fr-B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Ex. </a:t>
            </a:r>
            <a:r>
              <a:rPr lang="nl-BE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5: Cross-border </a:t>
            </a:r>
            <a:r>
              <a:rPr lang="nl-BE" dirty="0" err="1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processes</a:t>
            </a:r>
            <a:endParaRPr lang="fr-BE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05417" y="1603461"/>
            <a:ext cx="1254855" cy="1310474"/>
            <a:chOff x="2441895" y="4750799"/>
            <a:chExt cx="1254855" cy="1747298"/>
          </a:xfrm>
        </p:grpSpPr>
        <p:sp>
          <p:nvSpPr>
            <p:cNvPr id="8" name="TextBox 7"/>
            <p:cNvSpPr txBox="1"/>
            <p:nvPr/>
          </p:nvSpPr>
          <p:spPr>
            <a:xfrm>
              <a:off x="2528148" y="6005655"/>
              <a:ext cx="1082348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err="1" smtClean="0">
                  <a:solidFill>
                    <a:schemeClr val="bg1"/>
                  </a:solidFill>
                </a:rPr>
                <a:t>Diplomas</a:t>
              </a:r>
              <a:endParaRPr lang="nl-BE" b="1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1895" y="4750799"/>
              <a:ext cx="1254855" cy="125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AutoShape 2" descr="Image result for icon nuclear waste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1" name="AutoShape 4" descr="Image result for icon nuclear waste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12" name="Group 11"/>
          <p:cNvGrpSpPr/>
          <p:nvPr/>
        </p:nvGrpSpPr>
        <p:grpSpPr>
          <a:xfrm>
            <a:off x="383389" y="1230210"/>
            <a:ext cx="1905000" cy="1897756"/>
            <a:chOff x="5082087" y="2916792"/>
            <a:chExt cx="1905000" cy="2530342"/>
          </a:xfrm>
        </p:grpSpPr>
        <p:pic>
          <p:nvPicPr>
            <p:cNvPr id="16391" name="Picture 7" descr="Image result for icon container"/>
            <p:cNvPicPr>
              <a:picLocks noChangeAspect="1" noChangeArrowheads="1"/>
            </p:cNvPicPr>
            <p:nvPr/>
          </p:nvPicPr>
          <p:blipFill>
            <a:blip r:embed="rId5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2087" y="2916792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88903" y="4585359"/>
              <a:ext cx="1714957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bg1"/>
                  </a:solidFill>
                </a:rPr>
                <a:t>International </a:t>
              </a:r>
              <a:br>
                <a:rPr lang="nl-BE" b="1" dirty="0" smtClean="0">
                  <a:solidFill>
                    <a:schemeClr val="bg1"/>
                  </a:solidFill>
                </a:rPr>
              </a:br>
              <a:r>
                <a:rPr lang="nl-BE" b="1" dirty="0" smtClean="0">
                  <a:solidFill>
                    <a:schemeClr val="bg1"/>
                  </a:solidFill>
                </a:rPr>
                <a:t>container traffic</a:t>
              </a:r>
              <a:endParaRPr lang="nl-B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71556" y="2505633"/>
            <a:ext cx="1781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b="1" dirty="0" err="1" smtClean="0">
                <a:solidFill>
                  <a:schemeClr val="bg1"/>
                </a:solidFill>
              </a:rPr>
              <a:t>Nuclear</a:t>
            </a:r>
            <a:endParaRPr lang="nl-BE" b="1" dirty="0" smtClean="0">
              <a:solidFill>
                <a:schemeClr val="bg1"/>
              </a:solidFill>
            </a:endParaRPr>
          </a:p>
          <a:p>
            <a:pPr algn="ctr"/>
            <a:r>
              <a:rPr lang="nl-BE" b="1" dirty="0" smtClean="0">
                <a:solidFill>
                  <a:schemeClr val="bg1"/>
                </a:solidFill>
              </a:rPr>
              <a:t>waste transport </a:t>
            </a:r>
            <a:endParaRPr lang="nl-BE" b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15981" y="1818419"/>
            <a:ext cx="1903470" cy="1080609"/>
            <a:chOff x="4202564" y="3610732"/>
            <a:chExt cx="1903470" cy="1440813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412" y="3610732"/>
              <a:ext cx="737763" cy="949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02564" y="4559102"/>
              <a:ext cx="19034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bg1"/>
                  </a:solidFill>
                </a:rPr>
                <a:t>Food </a:t>
              </a:r>
              <a:r>
                <a:rPr lang="nl-BE" b="1" dirty="0" err="1" smtClean="0">
                  <a:solidFill>
                    <a:schemeClr val="bg1"/>
                  </a:solidFill>
                </a:rPr>
                <a:t>supply</a:t>
              </a:r>
              <a:r>
                <a:rPr lang="nl-BE" b="1" dirty="0" smtClean="0">
                  <a:solidFill>
                    <a:schemeClr val="bg1"/>
                  </a:solidFill>
                </a:rPr>
                <a:t> chain</a:t>
              </a:r>
              <a:endParaRPr lang="nl-B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85742" y="3579862"/>
            <a:ext cx="4762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chemeClr val="bg1"/>
                </a:solidFill>
              </a:rPr>
              <a:t>Trust issues</a:t>
            </a:r>
          </a:p>
          <a:p>
            <a:pPr marL="285750" indent="-285750">
              <a:buFontTx/>
              <a:buChar char="-"/>
            </a:pPr>
            <a:r>
              <a:rPr lang="nl-BE" dirty="0" err="1" smtClean="0">
                <a:solidFill>
                  <a:schemeClr val="bg1"/>
                </a:solidFill>
              </a:rPr>
              <a:t>What</a:t>
            </a:r>
            <a:r>
              <a:rPr lang="nl-BE" dirty="0" smtClean="0">
                <a:solidFill>
                  <a:schemeClr val="bg1"/>
                </a:solidFill>
              </a:rPr>
              <a:t> country </a:t>
            </a:r>
            <a:r>
              <a:rPr lang="nl-BE" dirty="0" err="1" smtClean="0">
                <a:solidFill>
                  <a:schemeClr val="bg1"/>
                </a:solidFill>
              </a:rPr>
              <a:t>could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be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i="1" dirty="0" smtClean="0">
                <a:solidFill>
                  <a:schemeClr val="bg1"/>
                </a:solidFill>
              </a:rPr>
              <a:t>primus </a:t>
            </a:r>
            <a:r>
              <a:rPr lang="nl-BE" i="1" dirty="0" err="1" smtClean="0">
                <a:solidFill>
                  <a:schemeClr val="bg1"/>
                </a:solidFill>
              </a:rPr>
              <a:t>inter</a:t>
            </a:r>
            <a:r>
              <a:rPr lang="nl-BE" i="1" dirty="0" smtClean="0">
                <a:solidFill>
                  <a:schemeClr val="bg1"/>
                </a:solidFill>
              </a:rPr>
              <a:t> </a:t>
            </a:r>
            <a:r>
              <a:rPr lang="nl-BE" i="1" dirty="0" err="1" smtClean="0">
                <a:solidFill>
                  <a:schemeClr val="bg1"/>
                </a:solidFill>
              </a:rPr>
              <a:t>pares</a:t>
            </a:r>
            <a:r>
              <a:rPr lang="nl-BE" dirty="0" smtClean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nl-BE" dirty="0" err="1" smtClean="0">
                <a:solidFill>
                  <a:schemeClr val="bg1"/>
                </a:solidFill>
              </a:rPr>
              <a:t>Centralized</a:t>
            </a:r>
            <a:r>
              <a:rPr lang="nl-BE" dirty="0" smtClean="0">
                <a:solidFill>
                  <a:schemeClr val="bg1"/>
                </a:solidFill>
              </a:rPr>
              <a:t> approach </a:t>
            </a:r>
            <a:r>
              <a:rPr lang="nl-BE" dirty="0" err="1" smtClean="0">
                <a:solidFill>
                  <a:schemeClr val="bg1"/>
                </a:solidFill>
              </a:rPr>
              <a:t>organisationally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difficult</a:t>
            </a:r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70" y="1491630"/>
            <a:ext cx="996278" cy="99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5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2053"/>
          <p:cNvGrpSpPr/>
          <p:nvPr/>
        </p:nvGrpSpPr>
        <p:grpSpPr>
          <a:xfrm>
            <a:off x="-1475784" y="-308570"/>
            <a:ext cx="5149868" cy="5760640"/>
            <a:chOff x="-1475784" y="-308570"/>
            <a:chExt cx="5149868" cy="576064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69416" y="-1"/>
              <a:ext cx="5143500" cy="514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-1475784" y="0"/>
              <a:ext cx="5142612" cy="5143499"/>
            </a:xfrm>
            <a:prstGeom prst="rect">
              <a:avLst/>
            </a:prstGeom>
            <a:solidFill>
              <a:schemeClr val="accent5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3528" y="987574"/>
              <a:ext cx="3096344" cy="6264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50000"/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b="1" dirty="0" err="1" smtClean="0">
                  <a:solidFill>
                    <a:schemeClr val="bg1"/>
                  </a:solidFill>
                </a:rPr>
                <a:t>Creation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&amp; storage of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proofs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becomes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collective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process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23528" y="1786510"/>
              <a:ext cx="3096344" cy="100050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50000"/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b="1" dirty="0" err="1" smtClean="0">
                  <a:solidFill>
                    <a:schemeClr val="bg1"/>
                  </a:solidFill>
                </a:rPr>
                <a:t>Participants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(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organisations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&amp;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eBox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) do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not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need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to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trust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each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other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(End users do trust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their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organisation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)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4880" y="2986913"/>
              <a:ext cx="3096344" cy="62470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50000"/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b="1" dirty="0" smtClean="0">
                  <a:solidFill>
                    <a:schemeClr val="bg1"/>
                  </a:solidFill>
                </a:rPr>
                <a:t>Strong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probative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value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br>
                <a:rPr lang="nl-NL" sz="1600" b="1" dirty="0" smtClean="0">
                  <a:solidFill>
                    <a:schemeClr val="bg1"/>
                  </a:solidFill>
                </a:rPr>
              </a:br>
              <a:r>
                <a:rPr lang="nl-NL" sz="1600" b="1" dirty="0" smtClean="0">
                  <a:solidFill>
                    <a:schemeClr val="bg1"/>
                  </a:solidFill>
                </a:rPr>
                <a:t>without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central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authority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04880" y="3784157"/>
              <a:ext cx="3096344" cy="6264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50000"/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b="1" dirty="0" err="1" smtClean="0">
                  <a:solidFill>
                    <a:schemeClr val="bg1"/>
                  </a:solidFill>
                </a:rPr>
                <a:t>Integrity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, non-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repudiability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, no date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tampering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,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authenticity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66828" y="-308570"/>
              <a:ext cx="0" cy="576064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5" name="Group 2054"/>
          <p:cNvGrpSpPr/>
          <p:nvPr/>
        </p:nvGrpSpPr>
        <p:grpSpPr>
          <a:xfrm>
            <a:off x="7708769" y="4830942"/>
            <a:ext cx="1471743" cy="307777"/>
            <a:chOff x="7708769" y="4830942"/>
            <a:chExt cx="1471743" cy="307777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7708769" y="4850364"/>
              <a:ext cx="268933" cy="268933"/>
            </a:xfrm>
            <a:prstGeom prst="ellipse">
              <a:avLst/>
            </a:prstGeom>
            <a:solidFill>
              <a:schemeClr val="accent3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926451" y="4830942"/>
              <a:ext cx="12540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400" dirty="0" smtClean="0">
                  <a:solidFill>
                    <a:schemeClr val="bg1"/>
                  </a:solidFill>
                </a:rPr>
                <a:t>: </a:t>
              </a:r>
              <a:r>
                <a:rPr lang="nl-BE" sz="1400" dirty="0" err="1" smtClean="0">
                  <a:solidFill>
                    <a:schemeClr val="bg1"/>
                  </a:solidFill>
                </a:rPr>
                <a:t>Circle</a:t>
              </a:r>
              <a:r>
                <a:rPr lang="nl-BE" sz="1400" dirty="0" smtClean="0">
                  <a:solidFill>
                    <a:schemeClr val="bg1"/>
                  </a:solidFill>
                </a:rPr>
                <a:t> of trust</a:t>
              </a:r>
              <a:endParaRPr lang="fr-BE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3898418" y="4227934"/>
            <a:ext cx="449000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cap="small" dirty="0" smtClean="0">
                <a:solidFill>
                  <a:schemeClr val="bg1"/>
                </a:solidFill>
              </a:rPr>
              <a:t>Demonstrability</a:t>
            </a:r>
          </a:p>
          <a:p>
            <a:pPr marL="285750" indent="-285750">
              <a:buFontTx/>
              <a:buChar char="-"/>
            </a:pPr>
            <a:r>
              <a:rPr lang="nl-BE" sz="1600" dirty="0" err="1" smtClean="0">
                <a:solidFill>
                  <a:schemeClr val="bg1"/>
                </a:solidFill>
              </a:rPr>
              <a:t>Proof</a:t>
            </a:r>
            <a:r>
              <a:rPr lang="nl-BE" sz="1600" dirty="0" smtClean="0">
                <a:solidFill>
                  <a:schemeClr val="bg1"/>
                </a:solidFill>
              </a:rPr>
              <a:t>-of-delivery </a:t>
            </a:r>
            <a:r>
              <a:rPr lang="nl-BE" sz="1600" dirty="0">
                <a:solidFill>
                  <a:schemeClr val="bg1"/>
                </a:solidFill>
              </a:rPr>
              <a:t>&amp; </a:t>
            </a:r>
            <a:r>
              <a:rPr lang="nl-BE" sz="1600" dirty="0" err="1" smtClean="0">
                <a:solidFill>
                  <a:schemeClr val="bg1"/>
                </a:solidFill>
              </a:rPr>
              <a:t>proof</a:t>
            </a:r>
            <a:r>
              <a:rPr lang="nl-BE" sz="1600" dirty="0" smtClean="0">
                <a:solidFill>
                  <a:schemeClr val="bg1"/>
                </a:solidFill>
              </a:rPr>
              <a:t>-of-</a:t>
            </a:r>
            <a:r>
              <a:rPr lang="nl-BE" sz="1600" dirty="0" err="1" smtClean="0">
                <a:solidFill>
                  <a:schemeClr val="bg1"/>
                </a:solidFill>
              </a:rPr>
              <a:t>receipt</a:t>
            </a:r>
            <a:endParaRPr lang="nl-BE" sz="1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BE" sz="1600" dirty="0" smtClean="0">
                <a:solidFill>
                  <a:schemeClr val="bg1"/>
                </a:solidFill>
              </a:rPr>
              <a:t>Storage </a:t>
            </a:r>
            <a:r>
              <a:rPr lang="nl-BE" sz="1600" dirty="0" err="1" smtClean="0">
                <a:solidFill>
                  <a:schemeClr val="bg1"/>
                </a:solidFill>
              </a:rPr>
              <a:t>period</a:t>
            </a:r>
            <a:r>
              <a:rPr lang="nl-BE" sz="1600" dirty="0" smtClean="0">
                <a:solidFill>
                  <a:schemeClr val="bg1"/>
                </a:solidFill>
              </a:rPr>
              <a:t>: </a:t>
            </a:r>
            <a:r>
              <a:rPr lang="nl-BE" sz="1600" dirty="0">
                <a:solidFill>
                  <a:schemeClr val="bg1"/>
                </a:solidFill>
              </a:rPr>
              <a:t>40-50 </a:t>
            </a:r>
            <a:r>
              <a:rPr lang="nl-BE" sz="1600" dirty="0" err="1" smtClean="0">
                <a:solidFill>
                  <a:schemeClr val="bg1"/>
                </a:solidFill>
              </a:rPr>
              <a:t>years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102022" y="1346702"/>
            <a:ext cx="2787808" cy="2787809"/>
          </a:xfrm>
          <a:prstGeom prst="ellipse">
            <a:avLst/>
          </a:prstGeom>
          <a:solidFill>
            <a:schemeClr val="accent3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grpSp>
        <p:nvGrpSpPr>
          <p:cNvPr id="20" name="Group 19"/>
          <p:cNvGrpSpPr/>
          <p:nvPr/>
        </p:nvGrpSpPr>
        <p:grpSpPr>
          <a:xfrm>
            <a:off x="7265653" y="3083550"/>
            <a:ext cx="1316281" cy="1261117"/>
            <a:chOff x="6239282" y="3823869"/>
            <a:chExt cx="2104058" cy="201587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282" y="5266450"/>
              <a:ext cx="573297" cy="573297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6493205" y="4110068"/>
              <a:ext cx="1277735" cy="1082667"/>
              <a:chOff x="6493205" y="4110068"/>
              <a:chExt cx="1277735" cy="1082667"/>
            </a:xfrm>
          </p:grpSpPr>
          <p:cxnSp>
            <p:nvCxnSpPr>
              <p:cNvPr id="25" name="Straight Connector 24"/>
              <p:cNvCxnSpPr>
                <a:endCxn id="24" idx="1"/>
              </p:cNvCxnSpPr>
              <p:nvPr/>
            </p:nvCxnSpPr>
            <p:spPr>
              <a:xfrm>
                <a:off x="6888720" y="4110068"/>
                <a:ext cx="882220" cy="2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811405" y="4460266"/>
                <a:ext cx="541392" cy="366234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493205" y="4460264"/>
                <a:ext cx="0" cy="732471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" descr="http://www.clker.com/cliparts/5/z/K/D/E/s/business-person-black-m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930" y="4643082"/>
              <a:ext cx="437944" cy="572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940" y="3823869"/>
              <a:ext cx="572400" cy="572400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grpSp>
        <p:nvGrpSpPr>
          <p:cNvPr id="28" name="Group 27"/>
          <p:cNvGrpSpPr/>
          <p:nvPr/>
        </p:nvGrpSpPr>
        <p:grpSpPr>
          <a:xfrm>
            <a:off x="7580785" y="1707043"/>
            <a:ext cx="928796" cy="685724"/>
            <a:chOff x="6745881" y="1564812"/>
            <a:chExt cx="1484668" cy="1096120"/>
          </a:xfrm>
        </p:grpSpPr>
        <p:grpSp>
          <p:nvGrpSpPr>
            <p:cNvPr id="29" name="Group 28"/>
            <p:cNvGrpSpPr/>
            <p:nvPr/>
          </p:nvGrpSpPr>
          <p:grpSpPr>
            <a:xfrm>
              <a:off x="6745881" y="1564812"/>
              <a:ext cx="854886" cy="794845"/>
              <a:chOff x="6745881" y="1564812"/>
              <a:chExt cx="854886" cy="79484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6745881" y="1564812"/>
                <a:ext cx="433311" cy="353284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757619" y="2359657"/>
                <a:ext cx="843148" cy="0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548" y="2084932"/>
              <a:ext cx="576001" cy="576000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grpSp>
        <p:nvGrpSpPr>
          <p:cNvPr id="33" name="Group 32"/>
          <p:cNvGrpSpPr/>
          <p:nvPr/>
        </p:nvGrpSpPr>
        <p:grpSpPr>
          <a:xfrm>
            <a:off x="4239696" y="2515407"/>
            <a:ext cx="906045" cy="920438"/>
            <a:chOff x="1402329" y="2819800"/>
            <a:chExt cx="1448301" cy="147130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1956878" y="3380968"/>
              <a:ext cx="893752" cy="633890"/>
            </a:xfrm>
            <a:prstGeom prst="line">
              <a:avLst/>
            </a:prstGeom>
            <a:ln w="22225">
              <a:solidFill>
                <a:schemeClr val="bg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970946" y="3134935"/>
              <a:ext cx="865616" cy="0"/>
            </a:xfrm>
            <a:prstGeom prst="line">
              <a:avLst/>
            </a:prstGeom>
            <a:ln w="22225">
              <a:solidFill>
                <a:schemeClr val="bg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453" y="2819800"/>
              <a:ext cx="445756" cy="572401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329" y="3679109"/>
              <a:ext cx="612000" cy="612000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cxnSp>
        <p:nvCxnSpPr>
          <p:cNvPr id="40" name="Straight Connector 39"/>
          <p:cNvCxnSpPr/>
          <p:nvPr/>
        </p:nvCxnSpPr>
        <p:spPr>
          <a:xfrm flipH="1" flipV="1">
            <a:off x="4862399" y="2206534"/>
            <a:ext cx="283343" cy="374180"/>
          </a:xfrm>
          <a:prstGeom prst="line">
            <a:avLst/>
          </a:prstGeom>
          <a:ln w="22225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1087" y="1346702"/>
            <a:ext cx="365189" cy="36034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9" y="2452670"/>
            <a:ext cx="505713" cy="5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856" y="1891315"/>
            <a:ext cx="505713" cy="5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24" y="2924965"/>
            <a:ext cx="505713" cy="5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Content Placeholder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17" y="1851126"/>
            <a:ext cx="275328" cy="35865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81" y="2052224"/>
            <a:ext cx="342598" cy="342598"/>
          </a:xfrm>
          <a:prstGeom prst="rect">
            <a:avLst/>
          </a:prstGeom>
        </p:spPr>
      </p:pic>
      <p:sp>
        <p:nvSpPr>
          <p:cNvPr id="39" name="Oval 38"/>
          <p:cNvSpPr>
            <a:spLocks noChangeAspect="1"/>
          </p:cNvSpPr>
          <p:nvPr/>
        </p:nvSpPr>
        <p:spPr>
          <a:xfrm>
            <a:off x="6086559" y="2331239"/>
            <a:ext cx="818735" cy="81873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600" b="1" dirty="0" smtClean="0">
                <a:solidFill>
                  <a:schemeClr val="accent1">
                    <a:lumMod val="75000"/>
                  </a:schemeClr>
                </a:solidFill>
              </a:rPr>
              <a:t>eBox</a:t>
            </a:r>
            <a:endParaRPr lang="nl-BE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724128" y="2743507"/>
            <a:ext cx="559302" cy="0"/>
          </a:xfrm>
          <a:prstGeom prst="line">
            <a:avLst/>
          </a:prstGeom>
          <a:ln w="381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719849" y="2211710"/>
            <a:ext cx="372431" cy="363421"/>
          </a:xfrm>
          <a:prstGeom prst="line">
            <a:avLst/>
          </a:prstGeom>
          <a:ln w="381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732240" y="2930956"/>
            <a:ext cx="454413" cy="288866"/>
          </a:xfrm>
          <a:prstGeom prst="line">
            <a:avLst/>
          </a:prstGeom>
          <a:ln w="381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el 4"/>
          <p:cNvSpPr>
            <a:spLocks noGrp="1"/>
          </p:cNvSpPr>
          <p:nvPr>
            <p:ph type="title"/>
          </p:nvPr>
        </p:nvSpPr>
        <p:spPr>
          <a:xfrm>
            <a:off x="3666828" y="53245"/>
            <a:ext cx="5477172" cy="862321"/>
          </a:xfrm>
        </p:spPr>
        <p:txBody>
          <a:bodyPr>
            <a:noAutofit/>
          </a:bodyPr>
          <a:lstStyle/>
          <a:p>
            <a:r>
              <a:rPr lang="nl-BE" sz="32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Ex. </a:t>
            </a:r>
            <a:r>
              <a:rPr lang="nl-BE" sz="3200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r>
              <a:rPr lang="nl-BE" sz="32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nl-BE" sz="32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Demonstrability service</a:t>
            </a:r>
            <a:br>
              <a:rPr lang="nl-BE" sz="32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nl-BE" sz="32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nl-BE" sz="3200" dirty="0" err="1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BeSure</a:t>
            </a:r>
            <a:r>
              <a:rPr lang="nl-BE" sz="32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fr-BE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8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857250"/>
          </a:xfrm>
        </p:spPr>
        <p:txBody>
          <a:bodyPr/>
          <a:lstStyle/>
          <a:p>
            <a:r>
              <a:rPr lang="nl-BE" b="1" spc="800" dirty="0" smtClean="0">
                <a:solidFill>
                  <a:schemeClr val="bg1"/>
                </a:solidFill>
              </a:rPr>
              <a:t>AGENDA</a:t>
            </a:r>
            <a:endParaRPr lang="fr-BE" b="1" spc="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5" y="1851670"/>
            <a:ext cx="1656183" cy="11521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Intro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2651787" y="1858268"/>
            <a:ext cx="1656183" cy="11521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Bad case, </a:t>
            </a:r>
            <a:br>
              <a:rPr lang="nl-BE" dirty="0" smtClean="0"/>
            </a:br>
            <a:r>
              <a:rPr lang="nl-BE" dirty="0" err="1" smtClean="0"/>
              <a:t>good</a:t>
            </a:r>
            <a:r>
              <a:rPr lang="nl-BE" dirty="0" smtClean="0"/>
              <a:t> case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4836029" y="1851670"/>
            <a:ext cx="1656183" cy="11521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Experiences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&amp; </a:t>
            </a:r>
            <a:r>
              <a:rPr lang="nl-BE" dirty="0" err="1" smtClean="0"/>
              <a:t>lessons</a:t>
            </a:r>
            <a:endParaRPr lang="fr-BE" sz="1400" dirty="0"/>
          </a:p>
        </p:txBody>
      </p:sp>
      <p:sp>
        <p:nvSpPr>
          <p:cNvPr id="8" name="Rectangle 7"/>
          <p:cNvSpPr/>
          <p:nvPr/>
        </p:nvSpPr>
        <p:spPr>
          <a:xfrm>
            <a:off x="7020272" y="1858268"/>
            <a:ext cx="1656183" cy="11521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Beyond </a:t>
            </a:r>
            <a:r>
              <a:rPr lang="nl-BE" dirty="0" err="1"/>
              <a:t>PoC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3459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nl-BE" dirty="0" smtClean="0"/>
              <a:t>Financial sector</a:t>
            </a:r>
            <a:endParaRPr lang="fr-BE" dirty="0"/>
          </a:p>
        </p:txBody>
      </p:sp>
      <p:grpSp>
        <p:nvGrpSpPr>
          <p:cNvPr id="6" name="Group 5"/>
          <p:cNvGrpSpPr/>
          <p:nvPr/>
        </p:nvGrpSpPr>
        <p:grpSpPr>
          <a:xfrm>
            <a:off x="251520" y="773035"/>
            <a:ext cx="2952000" cy="3541752"/>
            <a:chOff x="395864" y="915566"/>
            <a:chExt cx="2952000" cy="3541752"/>
          </a:xfrm>
        </p:grpSpPr>
        <p:sp>
          <p:nvSpPr>
            <p:cNvPr id="4" name="Rectangle 3"/>
            <p:cNvSpPr/>
            <p:nvPr/>
          </p:nvSpPr>
          <p:spPr>
            <a:xfrm>
              <a:off x="395865" y="915566"/>
              <a:ext cx="2951999" cy="3541752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95865" y="922984"/>
              <a:ext cx="2951999" cy="784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864" y="1673969"/>
              <a:ext cx="2952000" cy="276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err="1" smtClean="0">
                  <a:solidFill>
                    <a:schemeClr val="bg1"/>
                  </a:solidFill>
                </a:rPr>
                <a:t>PoC</a:t>
              </a:r>
              <a:r>
                <a:rPr lang="en-US" sz="1700" dirty="0" smtClean="0">
                  <a:solidFill>
                    <a:schemeClr val="bg1"/>
                  </a:solidFill>
                </a:rPr>
                <a:t> with 34 banks “</a:t>
              </a:r>
              <a:r>
                <a:rPr lang="en-US" sz="1700" i="1" dirty="0" smtClean="0">
                  <a:solidFill>
                    <a:schemeClr val="bg1"/>
                  </a:solidFill>
                </a:rPr>
                <a:t>went </a:t>
              </a:r>
              <a:r>
                <a:rPr lang="en-US" sz="1700" i="1" dirty="0">
                  <a:solidFill>
                    <a:schemeClr val="bg1"/>
                  </a:solidFill>
                </a:rPr>
                <a:t>extremely </a:t>
              </a:r>
              <a:r>
                <a:rPr lang="en-US" sz="1700" i="1" dirty="0" smtClean="0">
                  <a:solidFill>
                    <a:schemeClr val="bg1"/>
                  </a:solidFill>
                </a:rPr>
                <a:t>well</a:t>
              </a:r>
              <a:r>
                <a:rPr lang="en-US" sz="1700" dirty="0" smtClean="0">
                  <a:solidFill>
                    <a:schemeClr val="bg1"/>
                  </a:solidFill>
                </a:rPr>
                <a:t>” </a:t>
              </a:r>
              <a:r>
                <a:rPr lang="en-US" sz="1700" dirty="0">
                  <a:solidFill>
                    <a:schemeClr val="bg1"/>
                  </a:solidFill>
                </a:rPr>
                <a:t>but “</a:t>
              </a:r>
              <a:r>
                <a:rPr lang="en-US" sz="1700" i="1" dirty="0">
                  <a:solidFill>
                    <a:schemeClr val="bg1"/>
                  </a:solidFill>
                </a:rPr>
                <a:t>don't expect a working solution anytime soon</a:t>
              </a:r>
              <a:r>
                <a:rPr lang="en-US" sz="1700" dirty="0" smtClean="0">
                  <a:solidFill>
                    <a:schemeClr val="bg1"/>
                  </a:solidFill>
                </a:rPr>
                <a:t>.”</a:t>
              </a:r>
            </a:p>
            <a:p>
              <a:endParaRPr lang="en-US" sz="800" b="1" dirty="0" smtClean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Challenges &amp; costs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</a:rPr>
                <a:t>Re-engineering legacy systems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</a:rPr>
                <a:t>Operational challenges to preserving confidentiality &amp; privacy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1569" y="983798"/>
              <a:ext cx="2454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cap="small" dirty="0"/>
                <a:t>Inter-bank </a:t>
              </a:r>
              <a:r>
                <a:rPr lang="nl-BE" b="1" cap="small" dirty="0" smtClean="0"/>
                <a:t/>
              </a:r>
              <a:br>
                <a:rPr lang="nl-BE" b="1" cap="small" dirty="0" smtClean="0"/>
              </a:br>
              <a:r>
                <a:rPr lang="nl-BE" b="1" cap="small" dirty="0" smtClean="0"/>
                <a:t>transactions</a:t>
              </a:r>
              <a:endParaRPr lang="fr-BE" b="1" cap="small" dirty="0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441" y="1037511"/>
              <a:ext cx="538903" cy="538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455712" y="771550"/>
            <a:ext cx="2952328" cy="3543237"/>
            <a:chOff x="3275856" y="914081"/>
            <a:chExt cx="2952328" cy="3543237"/>
          </a:xfrm>
        </p:grpSpPr>
        <p:sp>
          <p:nvSpPr>
            <p:cNvPr id="13" name="Rectangle 12"/>
            <p:cNvSpPr/>
            <p:nvPr/>
          </p:nvSpPr>
          <p:spPr>
            <a:xfrm>
              <a:off x="3275856" y="914081"/>
              <a:ext cx="2952328" cy="3543237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91409" y="921498"/>
              <a:ext cx="2936775" cy="784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03160" y="1694874"/>
              <a:ext cx="2925024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 smtClean="0">
                  <a:solidFill>
                    <a:schemeClr val="bg1"/>
                  </a:solidFill>
                </a:rPr>
                <a:t>“</a:t>
              </a:r>
              <a:r>
                <a:rPr lang="en-US" sz="1700" i="1" dirty="0" smtClean="0">
                  <a:solidFill>
                    <a:schemeClr val="bg1"/>
                  </a:solidFill>
                </a:rPr>
                <a:t>We </a:t>
              </a:r>
              <a:r>
                <a:rPr lang="en-US" sz="1700" i="1" dirty="0">
                  <a:solidFill>
                    <a:schemeClr val="bg1"/>
                  </a:solidFill>
                </a:rPr>
                <a:t>haven’t gotten there yet</a:t>
              </a:r>
              <a:r>
                <a:rPr lang="en-US" sz="1700" b="1" dirty="0">
                  <a:solidFill>
                    <a:schemeClr val="bg1"/>
                  </a:solidFill>
                </a:rPr>
                <a:t>”</a:t>
              </a:r>
              <a:endParaRPr lang="en-US" sz="1700" b="1" dirty="0" smtClean="0">
                <a:solidFill>
                  <a:schemeClr val="bg1"/>
                </a:solidFill>
              </a:endParaRPr>
            </a:p>
            <a:p>
              <a:endParaRPr lang="en-US" sz="800" b="1" dirty="0" smtClean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Considerable challenges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</a:rPr>
                <a:t>Scalability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</a:rPr>
                <a:t>Privacy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bg1"/>
                  </a:solidFill>
                </a:rPr>
                <a:t>Flexibility (support any asset)</a:t>
              </a:r>
            </a:p>
            <a:p>
              <a:endParaRPr lang="en-US" sz="800" b="1" dirty="0" smtClean="0">
                <a:solidFill>
                  <a:schemeClr val="bg1"/>
                </a:solidFill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Choice ≠ blockchain / DLT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S</a:t>
              </a:r>
              <a:r>
                <a:rPr lang="en-US" sz="1600" dirty="0" smtClean="0">
                  <a:solidFill>
                    <a:schemeClr val="bg1"/>
                  </a:solidFill>
                </a:rPr>
                <a:t>till unchangeable transactions, instant settlement, more </a:t>
              </a:r>
              <a:r>
                <a:rPr lang="en-US" sz="1600" dirty="0">
                  <a:solidFill>
                    <a:schemeClr val="bg1"/>
                  </a:solidFill>
                </a:rPr>
                <a:t>transparency &amp; </a:t>
              </a:r>
              <a:r>
                <a:rPr lang="en-US" sz="1600" dirty="0" smtClean="0">
                  <a:solidFill>
                    <a:schemeClr val="bg1"/>
                  </a:solidFill>
                </a:rPr>
                <a:t>efficiency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5856" y="989315"/>
              <a:ext cx="2454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cap="small" dirty="0"/>
                <a:t>International </a:t>
              </a:r>
              <a:r>
                <a:rPr lang="nl-BE" b="1" cap="small" dirty="0" smtClean="0"/>
                <a:t/>
              </a:r>
              <a:br>
                <a:rPr lang="nl-BE" b="1" cap="small" dirty="0" smtClean="0"/>
              </a:br>
              <a:r>
                <a:rPr lang="nl-BE" b="1" cap="small" dirty="0" err="1" smtClean="0"/>
                <a:t>payments</a:t>
              </a:r>
              <a:endParaRPr lang="fr-BE" b="1" cap="small" dirty="0"/>
            </a:p>
          </p:txBody>
        </p:sp>
        <p:pic>
          <p:nvPicPr>
            <p:cNvPr id="18" name="Picture 2" descr="Image result for logo ripp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788" y="1131590"/>
              <a:ext cx="1396380" cy="400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1633363" y="4371950"/>
            <a:ext cx="5996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i="1" dirty="0" err="1" smtClean="0">
                <a:solidFill>
                  <a:schemeClr val="bg1"/>
                </a:solidFill>
              </a:rPr>
              <a:t>Considerable</a:t>
            </a:r>
            <a:r>
              <a:rPr lang="nl-BE" sz="2000" i="1" dirty="0" smtClean="0">
                <a:solidFill>
                  <a:schemeClr val="bg1"/>
                </a:solidFill>
              </a:rPr>
              <a:t> </a:t>
            </a:r>
            <a:r>
              <a:rPr lang="nl-BE" sz="2000" i="1" dirty="0" err="1" smtClean="0">
                <a:solidFill>
                  <a:schemeClr val="bg1"/>
                </a:solidFill>
              </a:rPr>
              <a:t>challenges</a:t>
            </a:r>
            <a:r>
              <a:rPr lang="nl-BE" sz="2000" i="1" dirty="0" smtClean="0">
                <a:solidFill>
                  <a:schemeClr val="bg1"/>
                </a:solidFill>
              </a:rPr>
              <a:t>. </a:t>
            </a:r>
            <a:r>
              <a:rPr lang="nl-BE" sz="2000" i="1" dirty="0" err="1" smtClean="0">
                <a:solidFill>
                  <a:schemeClr val="bg1"/>
                </a:solidFill>
              </a:rPr>
              <a:t>Cost</a:t>
            </a:r>
            <a:r>
              <a:rPr lang="nl-BE" sz="2000" i="1" dirty="0" smtClean="0">
                <a:solidFill>
                  <a:schemeClr val="bg1"/>
                </a:solidFill>
              </a:rPr>
              <a:t> </a:t>
            </a:r>
            <a:r>
              <a:rPr lang="nl-BE" sz="2000" i="1" dirty="0" err="1" smtClean="0">
                <a:solidFill>
                  <a:schemeClr val="bg1"/>
                </a:solidFill>
              </a:rPr>
              <a:t>reduction</a:t>
            </a:r>
            <a:r>
              <a:rPr lang="nl-BE" sz="2000" i="1" dirty="0" smtClean="0">
                <a:solidFill>
                  <a:schemeClr val="bg1"/>
                </a:solidFill>
              </a:rPr>
              <a:t> </a:t>
            </a:r>
            <a:r>
              <a:rPr lang="nl-BE" sz="2000" i="1" dirty="0" err="1" smtClean="0">
                <a:solidFill>
                  <a:schemeClr val="bg1"/>
                </a:solidFill>
              </a:rPr>
              <a:t>not</a:t>
            </a:r>
            <a:r>
              <a:rPr lang="nl-BE" sz="2000" i="1" dirty="0" smtClean="0">
                <a:solidFill>
                  <a:schemeClr val="bg1"/>
                </a:solidFill>
              </a:rPr>
              <a:t> </a:t>
            </a:r>
            <a:r>
              <a:rPr lang="nl-BE" sz="2000" i="1" dirty="0" err="1" smtClean="0">
                <a:solidFill>
                  <a:schemeClr val="bg1"/>
                </a:solidFill>
              </a:rPr>
              <a:t>always</a:t>
            </a:r>
            <a:r>
              <a:rPr lang="nl-BE" sz="2000" i="1" dirty="0" smtClean="0">
                <a:solidFill>
                  <a:schemeClr val="bg1"/>
                </a:solidFill>
              </a:rPr>
              <a:t> easy.</a:t>
            </a:r>
            <a:br>
              <a:rPr lang="nl-BE" sz="2000" i="1" dirty="0" smtClean="0">
                <a:solidFill>
                  <a:schemeClr val="bg1"/>
                </a:solidFill>
              </a:rPr>
            </a:br>
            <a:r>
              <a:rPr lang="nl-BE" sz="2000" i="1" dirty="0" smtClean="0">
                <a:solidFill>
                  <a:schemeClr val="bg1"/>
                </a:solidFill>
              </a:rPr>
              <a:t>Blockchain </a:t>
            </a:r>
            <a:r>
              <a:rPr lang="nl-BE" sz="2000" i="1" dirty="0" err="1" smtClean="0">
                <a:solidFill>
                  <a:schemeClr val="bg1"/>
                </a:solidFill>
              </a:rPr>
              <a:t>will</a:t>
            </a:r>
            <a:r>
              <a:rPr lang="nl-BE" sz="2000" i="1" dirty="0" smtClean="0">
                <a:solidFill>
                  <a:schemeClr val="bg1"/>
                </a:solidFill>
              </a:rPr>
              <a:t> </a:t>
            </a:r>
            <a:r>
              <a:rPr lang="nl-BE" sz="2000" i="1" dirty="0" err="1" smtClean="0">
                <a:solidFill>
                  <a:schemeClr val="bg1"/>
                </a:solidFill>
              </a:rPr>
              <a:t>need</a:t>
            </a:r>
            <a:r>
              <a:rPr lang="nl-BE" sz="2000" i="1" dirty="0" smtClean="0">
                <a:solidFill>
                  <a:schemeClr val="bg1"/>
                </a:solidFill>
              </a:rPr>
              <a:t> time </a:t>
            </a:r>
            <a:r>
              <a:rPr lang="nl-BE" sz="2000" i="1" dirty="0" err="1" smtClean="0">
                <a:solidFill>
                  <a:schemeClr val="bg1"/>
                </a:solidFill>
              </a:rPr>
              <a:t>to</a:t>
            </a:r>
            <a:r>
              <a:rPr lang="nl-BE" sz="2000" i="1" dirty="0" smtClean="0">
                <a:solidFill>
                  <a:schemeClr val="bg1"/>
                </a:solidFill>
              </a:rPr>
              <a:t> </a:t>
            </a:r>
            <a:r>
              <a:rPr lang="nl-BE" sz="2000" i="1" dirty="0" err="1" smtClean="0">
                <a:solidFill>
                  <a:schemeClr val="bg1"/>
                </a:solidFill>
              </a:rPr>
              <a:t>realize</a:t>
            </a:r>
            <a:r>
              <a:rPr lang="nl-BE" sz="2000" i="1" dirty="0" smtClean="0">
                <a:solidFill>
                  <a:schemeClr val="bg1"/>
                </a:solidFill>
              </a:rPr>
              <a:t> </a:t>
            </a:r>
            <a:r>
              <a:rPr lang="nl-BE" sz="2000" i="1" dirty="0" err="1" smtClean="0">
                <a:solidFill>
                  <a:schemeClr val="bg1"/>
                </a:solidFill>
              </a:rPr>
              <a:t>its</a:t>
            </a:r>
            <a:r>
              <a:rPr lang="nl-BE" sz="2000" i="1" dirty="0" smtClean="0">
                <a:solidFill>
                  <a:schemeClr val="bg1"/>
                </a:solidFill>
              </a:rPr>
              <a:t> full </a:t>
            </a:r>
            <a:r>
              <a:rPr lang="nl-BE" sz="2000" i="1" dirty="0" err="1" smtClean="0">
                <a:solidFill>
                  <a:schemeClr val="bg1"/>
                </a:solidFill>
              </a:rPr>
              <a:t>potential</a:t>
            </a:r>
            <a:endParaRPr lang="fr-BE" sz="2000" i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60232" y="773035"/>
            <a:ext cx="2454576" cy="3541752"/>
            <a:chOff x="6444208" y="915566"/>
            <a:chExt cx="2454576" cy="3541752"/>
          </a:xfrm>
        </p:grpSpPr>
        <p:sp>
          <p:nvSpPr>
            <p:cNvPr id="17" name="Rectangle 16"/>
            <p:cNvSpPr/>
            <p:nvPr/>
          </p:nvSpPr>
          <p:spPr>
            <a:xfrm>
              <a:off x="6444208" y="915566"/>
              <a:ext cx="2232248" cy="3541752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44208" y="922984"/>
              <a:ext cx="2232248" cy="784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44208" y="987830"/>
              <a:ext cx="2454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b="1" cap="small" dirty="0" smtClean="0"/>
                <a:t>Bond </a:t>
              </a:r>
              <a:br>
                <a:rPr lang="nl-BE" b="1" cap="small" dirty="0" smtClean="0"/>
              </a:br>
              <a:r>
                <a:rPr lang="nl-BE" b="1" cap="small" dirty="0" err="1" smtClean="0"/>
                <a:t>issuance</a:t>
              </a:r>
              <a:endParaRPr lang="fr-BE" b="1" cap="small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474494" y="1779662"/>
              <a:ext cx="2201962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err="1" smtClean="0">
                  <a:solidFill>
                    <a:schemeClr val="bg1"/>
                  </a:solidFill>
                </a:rPr>
                <a:t>Positive</a:t>
              </a:r>
              <a:endParaRPr lang="nl-NL" b="1" dirty="0" smtClean="0">
                <a:solidFill>
                  <a:schemeClr val="bg1"/>
                </a:solidFill>
              </a:endParaRPr>
            </a:p>
            <a:p>
              <a:r>
                <a:rPr lang="nl-NL" sz="1600" dirty="0" err="1" smtClean="0">
                  <a:solidFill>
                    <a:schemeClr val="bg1"/>
                  </a:solidFill>
                </a:rPr>
                <a:t>Settlement</a:t>
              </a:r>
              <a:r>
                <a:rPr lang="nl-NL" sz="1600" dirty="0" smtClean="0">
                  <a:solidFill>
                    <a:schemeClr val="bg1"/>
                  </a:solidFill>
                </a:rPr>
                <a:t> </a:t>
              </a:r>
              <a:r>
                <a:rPr lang="nl-NL" sz="1600" dirty="0">
                  <a:solidFill>
                    <a:schemeClr val="bg1"/>
                  </a:solidFill>
                </a:rPr>
                <a:t>time </a:t>
              </a:r>
              <a:r>
                <a:rPr lang="nl-NL" sz="1600" dirty="0" err="1">
                  <a:solidFill>
                    <a:schemeClr val="bg1"/>
                  </a:solidFill>
                </a:rPr>
                <a:t>reduced</a:t>
              </a:r>
              <a:r>
                <a:rPr lang="nl-NL" sz="1600" dirty="0">
                  <a:solidFill>
                    <a:schemeClr val="bg1"/>
                  </a:solidFill>
                </a:rPr>
                <a:t> </a:t>
              </a:r>
              <a:r>
                <a:rPr lang="nl-NL" sz="1600" dirty="0" err="1">
                  <a:solidFill>
                    <a:schemeClr val="bg1"/>
                  </a:solidFill>
                </a:rPr>
                <a:t>from</a:t>
              </a:r>
              <a:r>
                <a:rPr lang="nl-NL" sz="1600" dirty="0">
                  <a:solidFill>
                    <a:schemeClr val="bg1"/>
                  </a:solidFill>
                </a:rPr>
                <a:t> five </a:t>
              </a:r>
              <a:r>
                <a:rPr lang="nl-NL" sz="1600" dirty="0" err="1">
                  <a:solidFill>
                    <a:schemeClr val="bg1"/>
                  </a:solidFill>
                </a:rPr>
                <a:t>days</a:t>
              </a:r>
              <a:r>
                <a:rPr lang="nl-NL" sz="1600" dirty="0">
                  <a:solidFill>
                    <a:schemeClr val="bg1"/>
                  </a:solidFill>
                </a:rPr>
                <a:t> </a:t>
              </a:r>
              <a:r>
                <a:rPr lang="nl-NL" sz="1600" dirty="0" err="1">
                  <a:solidFill>
                    <a:schemeClr val="bg1"/>
                  </a:solidFill>
                </a:rPr>
                <a:t>to</a:t>
              </a:r>
              <a:r>
                <a:rPr lang="nl-NL" sz="1600" dirty="0">
                  <a:solidFill>
                    <a:schemeClr val="bg1"/>
                  </a:solidFill>
                </a:rPr>
                <a:t> a few </a:t>
              </a:r>
              <a:r>
                <a:rPr lang="nl-NL" sz="1600" dirty="0" err="1" smtClean="0">
                  <a:solidFill>
                    <a:schemeClr val="bg1"/>
                  </a:solidFill>
                </a:rPr>
                <a:t>seconds</a:t>
              </a:r>
              <a:endParaRPr lang="nl-NL" sz="1600" dirty="0" smtClean="0">
                <a:solidFill>
                  <a:schemeClr val="bg1"/>
                </a:solidFill>
              </a:endParaRPr>
            </a:p>
            <a:p>
              <a:endParaRPr lang="nl-NL" sz="1600" dirty="0" smtClean="0">
                <a:solidFill>
                  <a:schemeClr val="bg1"/>
                </a:solidFill>
              </a:endParaRPr>
            </a:p>
            <a:p>
              <a:r>
                <a:rPr lang="nl-NL" b="1" dirty="0" smtClean="0">
                  <a:solidFill>
                    <a:schemeClr val="bg1"/>
                  </a:solidFill>
                </a:rPr>
                <a:t>Challenge</a:t>
              </a:r>
              <a:endParaRPr lang="nl-NL" b="1" dirty="0">
                <a:solidFill>
                  <a:schemeClr val="bg1"/>
                </a:solidFill>
              </a:endParaRPr>
            </a:p>
            <a:p>
              <a:r>
                <a:rPr lang="nl-NL" sz="1600" dirty="0" err="1">
                  <a:solidFill>
                    <a:schemeClr val="bg1"/>
                  </a:solidFill>
                </a:rPr>
                <a:t>Promise</a:t>
              </a:r>
              <a:r>
                <a:rPr lang="nl-NL" sz="1600" dirty="0">
                  <a:solidFill>
                    <a:schemeClr val="bg1"/>
                  </a:solidFill>
                </a:rPr>
                <a:t> of </a:t>
              </a:r>
              <a:r>
                <a:rPr lang="nl-NL" sz="1600" dirty="0" err="1">
                  <a:solidFill>
                    <a:schemeClr val="bg1"/>
                  </a:solidFill>
                </a:rPr>
                <a:t>transparency</a:t>
              </a:r>
              <a:r>
                <a:rPr lang="nl-NL" sz="1600" dirty="0">
                  <a:solidFill>
                    <a:schemeClr val="bg1"/>
                  </a:solidFill>
                </a:rPr>
                <a:t> &amp; </a:t>
              </a:r>
              <a:r>
                <a:rPr lang="nl-NL" sz="1600" dirty="0" err="1">
                  <a:solidFill>
                    <a:schemeClr val="bg1"/>
                  </a:solidFill>
                </a:rPr>
                <a:t>reduced</a:t>
              </a:r>
              <a:r>
                <a:rPr lang="nl-NL" sz="1600" dirty="0">
                  <a:solidFill>
                    <a:schemeClr val="bg1"/>
                  </a:solidFill>
                </a:rPr>
                <a:t> transaction </a:t>
              </a:r>
              <a:r>
                <a:rPr lang="nl-NL" sz="1600" dirty="0" err="1">
                  <a:solidFill>
                    <a:schemeClr val="bg1"/>
                  </a:solidFill>
                </a:rPr>
                <a:t>cost</a:t>
              </a:r>
              <a:r>
                <a:rPr lang="nl-NL" sz="1600" dirty="0">
                  <a:solidFill>
                    <a:schemeClr val="bg1"/>
                  </a:solidFill>
                </a:rPr>
                <a:t> </a:t>
              </a:r>
              <a:r>
                <a:rPr lang="nl-NL" sz="1600" dirty="0" err="1">
                  <a:solidFill>
                    <a:schemeClr val="bg1"/>
                  </a:solidFill>
                </a:rPr>
                <a:t>not</a:t>
              </a:r>
              <a:r>
                <a:rPr lang="nl-NL" sz="1600" dirty="0">
                  <a:solidFill>
                    <a:schemeClr val="bg1"/>
                  </a:solidFill>
                </a:rPr>
                <a:t> </a:t>
              </a:r>
              <a:r>
                <a:rPr lang="nl-NL" sz="1600" dirty="0" err="1">
                  <a:solidFill>
                    <a:schemeClr val="bg1"/>
                  </a:solidFill>
                </a:rPr>
                <a:t>yet</a:t>
              </a:r>
              <a:r>
                <a:rPr lang="nl-NL" sz="1600" dirty="0">
                  <a:solidFill>
                    <a:schemeClr val="bg1"/>
                  </a:solidFill>
                </a:rPr>
                <a:t> </a:t>
              </a:r>
              <a:r>
                <a:rPr lang="nl-NL" sz="1600" dirty="0" err="1" smtClean="0">
                  <a:solidFill>
                    <a:schemeClr val="bg1"/>
                  </a:solidFill>
                </a:rPr>
                <a:t>realised</a:t>
              </a:r>
              <a:endParaRPr lang="fr-BE" dirty="0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90" y="803460"/>
            <a:ext cx="776282" cy="72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5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829715" y="930399"/>
            <a:ext cx="3909600" cy="2870192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Rectangle 23"/>
          <p:cNvSpPr/>
          <p:nvPr/>
        </p:nvSpPr>
        <p:spPr>
          <a:xfrm>
            <a:off x="395536" y="915566"/>
            <a:ext cx="3909600" cy="3456384"/>
          </a:xfrm>
          <a:prstGeom prst="rect">
            <a:avLst/>
          </a:prstGeom>
          <a:solidFill>
            <a:schemeClr val="bg1">
              <a:alpha val="38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ectangle 19"/>
          <p:cNvSpPr/>
          <p:nvPr/>
        </p:nvSpPr>
        <p:spPr>
          <a:xfrm>
            <a:off x="395536" y="922984"/>
            <a:ext cx="3909600" cy="784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fr-BE" dirty="0"/>
              <a:t>Provenance &amp; </a:t>
            </a:r>
            <a:r>
              <a:rPr lang="fr-BE" dirty="0" err="1" smtClean="0"/>
              <a:t>supply</a:t>
            </a:r>
            <a:r>
              <a:rPr lang="fr-BE" dirty="0" smtClean="0"/>
              <a:t> </a:t>
            </a:r>
            <a:r>
              <a:rPr lang="fr-BE" dirty="0" err="1" smtClean="0"/>
              <a:t>chain</a:t>
            </a:r>
            <a:endParaRPr lang="fr-BE" dirty="0"/>
          </a:p>
        </p:txBody>
      </p:sp>
      <p:pic>
        <p:nvPicPr>
          <p:cNvPr id="1026" name="Picture 2" descr="Image result for walmart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67000"/>
            <a:ext cx="201622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7287" y="1673969"/>
            <a:ext cx="387668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Non-blockchain project in 2006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600" u="sng" dirty="0" smtClean="0">
                <a:solidFill>
                  <a:schemeClr val="bg1"/>
                </a:solidFill>
              </a:rPr>
              <a:t>Abandoned</a:t>
            </a:r>
            <a:r>
              <a:rPr lang="en-US" sz="1600" dirty="0" smtClean="0">
                <a:solidFill>
                  <a:schemeClr val="bg1"/>
                </a:solidFill>
              </a:rPr>
              <a:t> due </a:t>
            </a:r>
            <a:r>
              <a:rPr lang="en-US" sz="1600" dirty="0">
                <a:solidFill>
                  <a:schemeClr val="bg1"/>
                </a:solidFill>
              </a:rPr>
              <a:t>to high investments &amp; complexity at the side of the </a:t>
            </a:r>
            <a:r>
              <a:rPr lang="en-US" sz="1600" dirty="0" smtClean="0">
                <a:solidFill>
                  <a:schemeClr val="bg1"/>
                </a:solidFill>
              </a:rPr>
              <a:t>producers. </a:t>
            </a:r>
            <a:r>
              <a:rPr lang="en-US" sz="1600" b="1" dirty="0" smtClean="0">
                <a:solidFill>
                  <a:schemeClr val="bg1"/>
                </a:solidFill>
              </a:rPr>
              <a:t>These expenses are necessary for the registrations, also in a blockchain approach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Blockchain project </a:t>
            </a:r>
            <a:r>
              <a:rPr lang="en-US" b="1" i="1" dirty="0" smtClean="0">
                <a:solidFill>
                  <a:schemeClr val="bg1"/>
                </a:solidFill>
              </a:rPr>
              <a:t>Food Trust</a:t>
            </a:r>
            <a:r>
              <a:rPr lang="en-US" b="1" dirty="0" smtClean="0">
                <a:solidFill>
                  <a:schemeClr val="bg1"/>
                </a:solidFill>
              </a:rPr>
              <a:t> today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Walmart </a:t>
            </a:r>
            <a:r>
              <a:rPr lang="en-US" sz="1600" dirty="0">
                <a:solidFill>
                  <a:schemeClr val="bg1"/>
                </a:solidFill>
              </a:rPr>
              <a:t>has given all its suppliers of fresh greens a 2019 </a:t>
            </a:r>
            <a:r>
              <a:rPr lang="en-US" sz="1600" u="sng" dirty="0">
                <a:solidFill>
                  <a:schemeClr val="bg1"/>
                </a:solidFill>
              </a:rPr>
              <a:t>deadline</a:t>
            </a:r>
            <a:r>
              <a:rPr lang="en-US" sz="1600" dirty="0">
                <a:solidFill>
                  <a:schemeClr val="bg1"/>
                </a:solidFill>
              </a:rPr>
              <a:t> to join the Food Trust blockchain </a:t>
            </a:r>
            <a:r>
              <a:rPr lang="en-US" sz="1600" dirty="0" smtClean="0">
                <a:solidFill>
                  <a:schemeClr val="bg1"/>
                </a:solidFill>
              </a:rPr>
              <a:t>platform  </a:t>
            </a:r>
            <a:endParaRPr lang="en-US" sz="1600" dirty="0">
              <a:solidFill>
                <a:schemeClr val="bg1"/>
              </a:solidFill>
            </a:endParaRPr>
          </a:p>
          <a:p>
            <a:endParaRPr lang="fr-BE" dirty="0"/>
          </a:p>
        </p:txBody>
      </p:sp>
      <p:sp>
        <p:nvSpPr>
          <p:cNvPr id="21" name="Rectangle 20"/>
          <p:cNvSpPr/>
          <p:nvPr/>
        </p:nvSpPr>
        <p:spPr>
          <a:xfrm>
            <a:off x="4829715" y="922984"/>
            <a:ext cx="3911049" cy="784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05" y="930399"/>
            <a:ext cx="777255" cy="7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909425" y="1707654"/>
            <a:ext cx="39110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</a:t>
            </a:r>
            <a:r>
              <a:rPr lang="en-US" b="1" dirty="0" smtClean="0">
                <a:solidFill>
                  <a:schemeClr val="bg1"/>
                </a:solidFill>
              </a:rPr>
              <a:t>egative reactions by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Maersk &amp; IBM would keep </a:t>
            </a:r>
            <a:r>
              <a:rPr lang="en-US" sz="1600" u="sng" dirty="0" smtClean="0">
                <a:solidFill>
                  <a:schemeClr val="bg1"/>
                </a:solidFill>
              </a:rPr>
              <a:t>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Money lost due to existence of many similar but </a:t>
            </a:r>
            <a:r>
              <a:rPr lang="en-US" sz="1600" u="sng" dirty="0" smtClean="0">
                <a:solidFill>
                  <a:schemeClr val="bg1"/>
                </a:solidFill>
              </a:rPr>
              <a:t>separate </a:t>
            </a:r>
            <a:r>
              <a:rPr lang="en-US" sz="1600" u="sng" dirty="0">
                <a:solidFill>
                  <a:schemeClr val="bg1"/>
                </a:solidFill>
              </a:rPr>
              <a:t>projects </a:t>
            </a:r>
            <a:r>
              <a:rPr lang="en-US" sz="1600" dirty="0" smtClean="0">
                <a:solidFill>
                  <a:schemeClr val="bg1"/>
                </a:solidFill>
              </a:rPr>
              <a:t>in sector</a:t>
            </a:r>
            <a:endParaRPr lang="fr-BE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3248" y="112229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cap="small" dirty="0" smtClean="0"/>
              <a:t>Food </a:t>
            </a:r>
            <a:r>
              <a:rPr lang="nl-BE" b="1" cap="small" dirty="0" err="1" smtClean="0"/>
              <a:t>safety</a:t>
            </a:r>
            <a:endParaRPr lang="fr-BE" b="1" cap="small" dirty="0"/>
          </a:p>
        </p:txBody>
      </p:sp>
      <p:sp>
        <p:nvSpPr>
          <p:cNvPr id="27" name="TextBox 26"/>
          <p:cNvSpPr txBox="1"/>
          <p:nvPr/>
        </p:nvSpPr>
        <p:spPr>
          <a:xfrm>
            <a:off x="4993774" y="1122298"/>
            <a:ext cx="238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cap="small" dirty="0" smtClean="0"/>
              <a:t>International </a:t>
            </a:r>
            <a:r>
              <a:rPr lang="nl-BE" b="1" cap="small" dirty="0" err="1" smtClean="0"/>
              <a:t>trade</a:t>
            </a:r>
            <a:endParaRPr lang="fr-BE" b="1" cap="small" dirty="0"/>
          </a:p>
        </p:txBody>
      </p:sp>
      <p:sp>
        <p:nvSpPr>
          <p:cNvPr id="29" name="Rectangle 28"/>
          <p:cNvSpPr/>
          <p:nvPr/>
        </p:nvSpPr>
        <p:spPr>
          <a:xfrm>
            <a:off x="2046774" y="4384144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i="1" dirty="0" err="1">
                <a:solidFill>
                  <a:schemeClr val="bg1"/>
                </a:solidFill>
              </a:rPr>
              <a:t>Challenging</a:t>
            </a:r>
            <a:r>
              <a:rPr lang="nl-NL" sz="2000" i="1" dirty="0">
                <a:solidFill>
                  <a:schemeClr val="bg1"/>
                </a:solidFill>
              </a:rPr>
              <a:t> </a:t>
            </a:r>
            <a:r>
              <a:rPr lang="nl-NL" sz="2000" i="1" dirty="0" err="1">
                <a:solidFill>
                  <a:schemeClr val="bg1"/>
                </a:solidFill>
              </a:rPr>
              <a:t>to</a:t>
            </a:r>
            <a:r>
              <a:rPr lang="nl-NL" sz="2000" i="1" dirty="0">
                <a:solidFill>
                  <a:schemeClr val="bg1"/>
                </a:solidFill>
              </a:rPr>
              <a:t> get </a:t>
            </a:r>
            <a:r>
              <a:rPr lang="nl-NL" sz="2000" i="1" dirty="0" err="1">
                <a:solidFill>
                  <a:schemeClr val="bg1"/>
                </a:solidFill>
              </a:rPr>
              <a:t>all</a:t>
            </a:r>
            <a:r>
              <a:rPr lang="nl-NL" sz="2000" i="1" dirty="0">
                <a:solidFill>
                  <a:schemeClr val="bg1"/>
                </a:solidFill>
              </a:rPr>
              <a:t> </a:t>
            </a:r>
            <a:r>
              <a:rPr lang="nl-NL" sz="2000" i="1" dirty="0" smtClean="0">
                <a:solidFill>
                  <a:schemeClr val="bg1"/>
                </a:solidFill>
              </a:rPr>
              <a:t>stakeholders </a:t>
            </a:r>
            <a:r>
              <a:rPr lang="nl-NL" sz="2000" i="1" dirty="0">
                <a:solidFill>
                  <a:schemeClr val="bg1"/>
                </a:solidFill>
              </a:rPr>
              <a:t>on </a:t>
            </a:r>
            <a:r>
              <a:rPr lang="nl-NL" sz="2000" i="1" dirty="0" smtClean="0">
                <a:solidFill>
                  <a:schemeClr val="bg1"/>
                </a:solidFill>
              </a:rPr>
              <a:t>board </a:t>
            </a:r>
            <a:r>
              <a:rPr lang="nl-NL" sz="2000" i="1" dirty="0">
                <a:solidFill>
                  <a:schemeClr val="bg1"/>
                </a:solidFill>
              </a:rPr>
              <a:t/>
            </a:r>
            <a:br>
              <a:rPr lang="nl-NL" sz="2000" i="1" dirty="0">
                <a:solidFill>
                  <a:schemeClr val="bg1"/>
                </a:solidFill>
              </a:rPr>
            </a:br>
            <a:r>
              <a:rPr lang="nl-NL" sz="2000" i="1" dirty="0" err="1" smtClean="0">
                <a:solidFill>
                  <a:schemeClr val="bg1"/>
                </a:solidFill>
              </a:rPr>
              <a:t>Need</a:t>
            </a:r>
            <a:r>
              <a:rPr lang="nl-NL" sz="2000" i="1" dirty="0" smtClean="0">
                <a:solidFill>
                  <a:schemeClr val="bg1"/>
                </a:solidFill>
              </a:rPr>
              <a:t> </a:t>
            </a:r>
            <a:r>
              <a:rPr lang="nl-NL" sz="2000" i="1" dirty="0" err="1" smtClean="0">
                <a:solidFill>
                  <a:schemeClr val="bg1"/>
                </a:solidFill>
              </a:rPr>
              <a:t>for</a:t>
            </a:r>
            <a:r>
              <a:rPr lang="nl-NL" sz="2000" i="1" dirty="0" smtClean="0">
                <a:solidFill>
                  <a:schemeClr val="bg1"/>
                </a:solidFill>
              </a:rPr>
              <a:t> a </a:t>
            </a:r>
            <a:r>
              <a:rPr lang="nl-NL" sz="2000" i="1" dirty="0">
                <a:solidFill>
                  <a:schemeClr val="bg1"/>
                </a:solidFill>
              </a:rPr>
              <a:t>common project</a:t>
            </a:r>
            <a:endParaRPr lang="fr-BE" sz="1600" i="1" dirty="0">
              <a:solidFill>
                <a:schemeClr val="bg1"/>
              </a:solidFill>
            </a:endParaRPr>
          </a:p>
        </p:txBody>
      </p:sp>
      <p:pic>
        <p:nvPicPr>
          <p:cNvPr id="32" name="Picture 8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47" y="1093947"/>
            <a:ext cx="811493" cy="4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/>
          <a:lstStyle/>
          <a:p>
            <a:r>
              <a:rPr lang="nl-BE" dirty="0" smtClean="0"/>
              <a:t>Personal data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4837414" y="925694"/>
            <a:ext cx="3909600" cy="3228784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4837414" y="922984"/>
            <a:ext cx="3911049" cy="784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1724447"/>
            <a:ext cx="391104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Purpose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Mobile citizen manages his/her diplomas &amp; decides who can see which ones</a:t>
            </a:r>
          </a:p>
          <a:p>
            <a:endParaRPr lang="en-US" sz="500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GDPR  ignored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All diploma data stored unencrypted on the blockchain and, hence, visible by national diploma services and individual schools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=&gt; </a:t>
            </a:r>
            <a:r>
              <a:rPr lang="en-US" sz="1600" b="1" dirty="0" smtClean="0">
                <a:solidFill>
                  <a:schemeClr val="bg1"/>
                </a:solidFill>
              </a:rPr>
              <a:t>Unsuited </a:t>
            </a:r>
            <a:r>
              <a:rPr lang="en-US" sz="1600" b="1" dirty="0">
                <a:solidFill>
                  <a:schemeClr val="bg1"/>
                </a:solidFill>
              </a:rPr>
              <a:t>to go </a:t>
            </a:r>
            <a:r>
              <a:rPr lang="en-US" sz="1600" b="1" dirty="0" smtClean="0">
                <a:solidFill>
                  <a:schemeClr val="bg1"/>
                </a:solidFill>
              </a:rPr>
              <a:t>further (right to be forgotten, due diligence)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987574"/>
            <a:ext cx="193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cap="small" dirty="0" err="1" smtClean="0"/>
              <a:t>Diplomas</a:t>
            </a:r>
            <a:r>
              <a:rPr lang="nl-BE" b="1" cap="small" dirty="0" smtClean="0"/>
              <a:t> in </a:t>
            </a:r>
            <a:r>
              <a:rPr lang="nl-BE" b="1" cap="small" dirty="0" err="1" smtClean="0"/>
              <a:t>the</a:t>
            </a:r>
            <a:r>
              <a:rPr lang="nl-BE" b="1" cap="small" dirty="0" smtClean="0"/>
              <a:t> EU</a:t>
            </a:r>
            <a:br>
              <a:rPr lang="nl-BE" b="1" cap="small" dirty="0" smtClean="0"/>
            </a:br>
            <a:r>
              <a:rPr lang="nl-BE" b="1" cap="small" dirty="0" smtClean="0"/>
              <a:t>(</a:t>
            </a:r>
            <a:r>
              <a:rPr lang="nl-BE" b="1" cap="small" dirty="0" err="1" smtClean="0"/>
              <a:t>PoC</a:t>
            </a:r>
            <a:r>
              <a:rPr lang="nl-BE" b="1" cap="small" dirty="0" smtClean="0"/>
              <a:t>)</a:t>
            </a:r>
            <a:endParaRPr lang="fr-BE" b="1" cap="small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22984"/>
            <a:ext cx="1008112" cy="75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44926" y="925694"/>
            <a:ext cx="3909600" cy="3228784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444926" y="922984"/>
            <a:ext cx="3911049" cy="784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1707654"/>
            <a:ext cx="3911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UK (experiment)</a:t>
            </a: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Tracing expenses unemployed &amp; disabled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Finland (live)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Refugees can receive &amp; spend money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Financial transaction history on </a:t>
            </a:r>
            <a:r>
              <a:rPr lang="en-US" sz="1600" dirty="0" smtClean="0">
                <a:solidFill>
                  <a:schemeClr val="bg1"/>
                </a:solidFill>
              </a:rPr>
              <a:t>blockchain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=&gt; </a:t>
            </a:r>
            <a:r>
              <a:rPr lang="en-US" sz="1600" b="1" dirty="0" smtClean="0">
                <a:solidFill>
                  <a:schemeClr val="bg1"/>
                </a:solidFill>
              </a:rPr>
              <a:t>Privacy concerns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987574"/>
            <a:ext cx="2804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cap="small" dirty="0" err="1" smtClean="0"/>
              <a:t>Alternative</a:t>
            </a:r>
            <a:r>
              <a:rPr lang="nl-BE" b="1" cap="small" dirty="0" smtClean="0"/>
              <a:t> </a:t>
            </a:r>
            <a:r>
              <a:rPr lang="nl-BE" b="1" cap="small" dirty="0" err="1" smtClean="0"/>
              <a:t>to</a:t>
            </a:r>
            <a:r>
              <a:rPr lang="nl-BE" b="1" cap="small" dirty="0" smtClean="0"/>
              <a:t> bank account</a:t>
            </a:r>
          </a:p>
          <a:p>
            <a:r>
              <a:rPr lang="nl-BE" b="1" cap="small" dirty="0" err="1" smtClean="0"/>
              <a:t>Tracing</a:t>
            </a:r>
            <a:r>
              <a:rPr lang="nl-BE" b="1" cap="small" dirty="0" smtClean="0"/>
              <a:t> </a:t>
            </a:r>
            <a:r>
              <a:rPr lang="nl-BE" b="1" cap="small" dirty="0" err="1" smtClean="0"/>
              <a:t>expenses</a:t>
            </a:r>
            <a:endParaRPr lang="fr-BE" b="1" cap="small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04288"/>
            <a:ext cx="449434" cy="44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age result for uk icon 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04005"/>
            <a:ext cx="450704" cy="4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27646" y="4299942"/>
            <a:ext cx="6607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i="1" dirty="0" err="1">
                <a:solidFill>
                  <a:schemeClr val="bg1"/>
                </a:solidFill>
              </a:rPr>
              <a:t>Importance</a:t>
            </a:r>
            <a:r>
              <a:rPr lang="nl-BE" sz="2000" i="1" dirty="0">
                <a:solidFill>
                  <a:schemeClr val="bg1"/>
                </a:solidFill>
              </a:rPr>
              <a:t> of </a:t>
            </a:r>
            <a:r>
              <a:rPr lang="nl-BE" sz="2000" i="1" dirty="0" err="1">
                <a:solidFill>
                  <a:schemeClr val="bg1"/>
                </a:solidFill>
              </a:rPr>
              <a:t>clear</a:t>
            </a:r>
            <a:r>
              <a:rPr lang="nl-BE" sz="2000" i="1" dirty="0">
                <a:solidFill>
                  <a:schemeClr val="bg1"/>
                </a:solidFill>
              </a:rPr>
              <a:t> </a:t>
            </a:r>
            <a:r>
              <a:rPr lang="nl-BE" sz="2000" i="1" dirty="0" err="1" smtClean="0">
                <a:solidFill>
                  <a:schemeClr val="bg1"/>
                </a:solidFill>
              </a:rPr>
              <a:t>communication</a:t>
            </a:r>
            <a:r>
              <a:rPr lang="nl-BE" sz="2000" i="1" dirty="0" smtClean="0">
                <a:solidFill>
                  <a:schemeClr val="bg1"/>
                </a:solidFill>
              </a:rPr>
              <a:t> </a:t>
            </a:r>
            <a:r>
              <a:rPr lang="nl-BE" sz="2000" i="1" dirty="0" err="1" smtClean="0">
                <a:solidFill>
                  <a:schemeClr val="bg1"/>
                </a:solidFill>
              </a:rPr>
              <a:t>if</a:t>
            </a:r>
            <a:r>
              <a:rPr lang="nl-BE" sz="2000" i="1" dirty="0" smtClean="0">
                <a:solidFill>
                  <a:schemeClr val="bg1"/>
                </a:solidFill>
              </a:rPr>
              <a:t> personal data </a:t>
            </a:r>
            <a:r>
              <a:rPr lang="nl-BE" sz="2000" i="1" dirty="0" err="1" smtClean="0">
                <a:solidFill>
                  <a:schemeClr val="bg1"/>
                </a:solidFill>
              </a:rPr>
              <a:t>involved</a:t>
            </a:r>
            <a:endParaRPr lang="nl-BE" sz="2000" i="1" dirty="0" smtClean="0">
              <a:solidFill>
                <a:schemeClr val="bg1"/>
              </a:solidFill>
            </a:endParaRPr>
          </a:p>
          <a:p>
            <a:pPr algn="ctr"/>
            <a:r>
              <a:rPr lang="nl-BE" sz="2000" i="1" dirty="0" err="1" smtClean="0">
                <a:solidFill>
                  <a:schemeClr val="bg1"/>
                </a:solidFill>
              </a:rPr>
              <a:t>Importance</a:t>
            </a:r>
            <a:r>
              <a:rPr lang="nl-BE" sz="2000" i="1" dirty="0" smtClean="0">
                <a:solidFill>
                  <a:schemeClr val="bg1"/>
                </a:solidFill>
              </a:rPr>
              <a:t> of privacy </a:t>
            </a:r>
            <a:r>
              <a:rPr lang="nl-BE" sz="2000" i="1" dirty="0" err="1" smtClean="0">
                <a:solidFill>
                  <a:schemeClr val="bg1"/>
                </a:solidFill>
              </a:rPr>
              <a:t>by</a:t>
            </a:r>
            <a:r>
              <a:rPr lang="nl-BE" sz="2000" i="1" dirty="0" smtClean="0">
                <a:solidFill>
                  <a:schemeClr val="bg1"/>
                </a:solidFill>
              </a:rPr>
              <a:t> design &amp; security </a:t>
            </a:r>
            <a:r>
              <a:rPr lang="nl-BE" sz="2000" i="1" dirty="0" err="1" smtClean="0">
                <a:solidFill>
                  <a:schemeClr val="bg1"/>
                </a:solidFill>
              </a:rPr>
              <a:t>by</a:t>
            </a:r>
            <a:r>
              <a:rPr lang="nl-BE" sz="2000" i="1" dirty="0" smtClean="0">
                <a:solidFill>
                  <a:schemeClr val="bg1"/>
                </a:solidFill>
              </a:rPr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956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/>
          <a:lstStyle/>
          <a:p>
            <a:r>
              <a:rPr lang="nl-BE" dirty="0" err="1" smtClean="0"/>
              <a:t>Belgian</a:t>
            </a:r>
            <a:r>
              <a:rPr lang="nl-BE" dirty="0" smtClean="0"/>
              <a:t> </a:t>
            </a:r>
            <a:r>
              <a:rPr lang="nl-BE" dirty="0" err="1"/>
              <a:t>b</a:t>
            </a:r>
            <a:r>
              <a:rPr lang="nl-BE" dirty="0" err="1" smtClean="0"/>
              <a:t>lockchains</a:t>
            </a:r>
            <a:r>
              <a:rPr lang="nl-BE" dirty="0" smtClean="0"/>
              <a:t> </a:t>
            </a:r>
            <a:r>
              <a:rPr lang="nl-BE" dirty="0"/>
              <a:t>l</a:t>
            </a:r>
            <a:r>
              <a:rPr lang="nl-BE" dirty="0" smtClean="0"/>
              <a:t>ive</a:t>
            </a:r>
            <a:endParaRPr lang="fr-BE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87574"/>
            <a:ext cx="25904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cap="small" dirty="0" smtClean="0">
                <a:solidFill>
                  <a:schemeClr val="bg1"/>
                </a:solidFill>
              </a:rPr>
              <a:t>Food </a:t>
            </a:r>
            <a:r>
              <a:rPr lang="nl-BE" sz="2000" b="1" cap="small" dirty="0" err="1" smtClean="0">
                <a:solidFill>
                  <a:schemeClr val="bg1"/>
                </a:solidFill>
              </a:rPr>
              <a:t>safety</a:t>
            </a:r>
            <a:endParaRPr lang="nl-BE" sz="2000" b="1" cap="small" dirty="0" smtClean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Control supply chain of fresh </a:t>
            </a:r>
            <a:r>
              <a:rPr lang="en-US" sz="1600" dirty="0" smtClean="0">
                <a:solidFill>
                  <a:schemeClr val="bg1"/>
                </a:solidFill>
              </a:rPr>
              <a:t>products (they </a:t>
            </a:r>
            <a:r>
              <a:rPr lang="en-US" sz="1600" dirty="0">
                <a:solidFill>
                  <a:schemeClr val="bg1"/>
                </a:solidFill>
              </a:rPr>
              <a:t>started with eggs from Auvergne </a:t>
            </a:r>
            <a:r>
              <a:rPr lang="en-US" sz="1600" dirty="0" smtClean="0">
                <a:solidFill>
                  <a:schemeClr val="bg1"/>
                </a:solidFill>
              </a:rPr>
              <a:t>region)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46955" y="2643758"/>
            <a:ext cx="2520280" cy="1076930"/>
            <a:chOff x="5148064" y="2286908"/>
            <a:chExt cx="2520280" cy="1076930"/>
          </a:xfrm>
        </p:grpSpPr>
        <p:sp>
          <p:nvSpPr>
            <p:cNvPr id="10" name="Rectangle 9"/>
            <p:cNvSpPr/>
            <p:nvPr/>
          </p:nvSpPr>
          <p:spPr>
            <a:xfrm>
              <a:off x="5148064" y="2286908"/>
              <a:ext cx="2520280" cy="1076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5122" name="Picture 2" descr="Image result for belfi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190" y="2589085"/>
              <a:ext cx="1603137" cy="529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321710" y="2646948"/>
            <a:ext cx="2520280" cy="1076930"/>
            <a:chOff x="827584" y="2315122"/>
            <a:chExt cx="2520280" cy="1076930"/>
          </a:xfrm>
        </p:grpSpPr>
        <p:sp>
          <p:nvSpPr>
            <p:cNvPr id="6" name="Rectangle 5"/>
            <p:cNvSpPr/>
            <p:nvPr/>
          </p:nvSpPr>
          <p:spPr>
            <a:xfrm>
              <a:off x="827584" y="2315122"/>
              <a:ext cx="2520280" cy="1076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5124" name="Picture 4" descr="Image result for carrefou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864" y="2482720"/>
              <a:ext cx="925719" cy="74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3317461" y="987574"/>
            <a:ext cx="2520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 b="1" cap="small" dirty="0">
                <a:solidFill>
                  <a:schemeClr val="bg1"/>
                </a:solidFill>
              </a:rPr>
              <a:t>Health &amp; </a:t>
            </a:r>
            <a:r>
              <a:rPr lang="nl-BE" sz="2000" b="1" cap="small" dirty="0" err="1">
                <a:solidFill>
                  <a:schemeClr val="bg1"/>
                </a:solidFill>
              </a:rPr>
              <a:t>Ecology</a:t>
            </a:r>
            <a:endParaRPr lang="nl-BE" sz="2000" b="1" cap="small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Incentivise</a:t>
            </a:r>
            <a:r>
              <a:rPr lang="en-US" sz="1600" dirty="0">
                <a:solidFill>
                  <a:schemeClr val="bg1"/>
                </a:solidFill>
              </a:rPr>
              <a:t> children to go by bike or on foot to </a:t>
            </a:r>
            <a:r>
              <a:rPr lang="en-US" sz="1600" dirty="0" smtClean="0">
                <a:solidFill>
                  <a:schemeClr val="bg1"/>
                </a:solidFill>
              </a:rPr>
              <a:t>school 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(started in 3 </a:t>
            </a:r>
            <a:r>
              <a:rPr lang="en-US" sz="1600" dirty="0">
                <a:solidFill>
                  <a:schemeClr val="bg1"/>
                </a:solidFill>
              </a:rPr>
              <a:t>towns: </a:t>
            </a:r>
            <a:r>
              <a:rPr lang="en-US" sz="1600" dirty="0" err="1">
                <a:solidFill>
                  <a:schemeClr val="bg1"/>
                </a:solidFill>
              </a:rPr>
              <a:t>Bonheiden</a:t>
            </a:r>
            <a:r>
              <a:rPr lang="en-US" sz="1600" dirty="0">
                <a:solidFill>
                  <a:schemeClr val="bg1"/>
                </a:solidFill>
              </a:rPr>
              <a:t>, Peer, </a:t>
            </a:r>
            <a:r>
              <a:rPr lang="en-US" sz="1600" dirty="0" err="1" smtClean="0">
                <a:solidFill>
                  <a:schemeClr val="bg1"/>
                </a:solidFill>
              </a:rPr>
              <a:t>Crisnée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053" y="4011910"/>
            <a:ext cx="7555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>
                <a:solidFill>
                  <a:schemeClr val="bg1"/>
                </a:solidFill>
              </a:rPr>
              <a:t>We start </a:t>
            </a:r>
            <a:r>
              <a:rPr lang="nl-BE" sz="2000" dirty="0" err="1">
                <a:solidFill>
                  <a:schemeClr val="bg1"/>
                </a:solidFill>
              </a:rPr>
              <a:t>seeing</a:t>
            </a:r>
            <a:r>
              <a:rPr lang="nl-BE" sz="2000" dirty="0">
                <a:solidFill>
                  <a:schemeClr val="bg1"/>
                </a:solidFill>
              </a:rPr>
              <a:t> blockchain </a:t>
            </a:r>
            <a:r>
              <a:rPr lang="nl-BE" sz="2000" dirty="0" err="1">
                <a:solidFill>
                  <a:schemeClr val="bg1"/>
                </a:solidFill>
              </a:rPr>
              <a:t>applications</a:t>
            </a:r>
            <a:r>
              <a:rPr lang="nl-BE" sz="2000" dirty="0">
                <a:solidFill>
                  <a:schemeClr val="bg1"/>
                </a:solidFill>
              </a:rPr>
              <a:t> in </a:t>
            </a:r>
            <a:r>
              <a:rPr lang="nl-BE" sz="2000" dirty="0" err="1">
                <a:solidFill>
                  <a:schemeClr val="bg1"/>
                </a:solidFill>
              </a:rPr>
              <a:t>production</a:t>
            </a:r>
            <a:r>
              <a:rPr lang="nl-BE" sz="2000" dirty="0">
                <a:solidFill>
                  <a:schemeClr val="bg1"/>
                </a:solidFill>
              </a:rPr>
              <a:t>, </a:t>
            </a:r>
            <a:r>
              <a:rPr lang="nl-BE" sz="2000" dirty="0" err="1">
                <a:solidFill>
                  <a:schemeClr val="bg1"/>
                </a:solidFill>
              </a:rPr>
              <a:t>also</a:t>
            </a:r>
            <a:r>
              <a:rPr lang="nl-BE" sz="2000" dirty="0">
                <a:solidFill>
                  <a:schemeClr val="bg1"/>
                </a:solidFill>
              </a:rPr>
              <a:t> in </a:t>
            </a:r>
            <a:r>
              <a:rPr lang="nl-BE" sz="2000" dirty="0" smtClean="0">
                <a:solidFill>
                  <a:schemeClr val="bg1"/>
                </a:solidFill>
              </a:rPr>
              <a:t>Belgium </a:t>
            </a:r>
            <a:r>
              <a:rPr lang="nl-BE" sz="2000" dirty="0">
                <a:solidFill>
                  <a:schemeClr val="bg1"/>
                </a:solidFill>
              </a:rPr>
              <a:t/>
            </a:r>
            <a:br>
              <a:rPr lang="nl-BE" sz="2000" dirty="0">
                <a:solidFill>
                  <a:schemeClr val="bg1"/>
                </a:solidFill>
              </a:rPr>
            </a:br>
            <a:r>
              <a:rPr lang="nl-BE" sz="2000" dirty="0">
                <a:solidFill>
                  <a:schemeClr val="bg1"/>
                </a:solidFill>
              </a:rPr>
              <a:t>C</a:t>
            </a:r>
            <a:r>
              <a:rPr lang="nl-BE" sz="2000" dirty="0" smtClean="0">
                <a:solidFill>
                  <a:schemeClr val="bg1"/>
                </a:solidFill>
              </a:rPr>
              <a:t>ases </a:t>
            </a:r>
            <a:r>
              <a:rPr lang="nl-BE" sz="2000" dirty="0">
                <a:solidFill>
                  <a:schemeClr val="bg1"/>
                </a:solidFill>
              </a:rPr>
              <a:t>start small, but </a:t>
            </a:r>
            <a:r>
              <a:rPr lang="nl-BE" sz="2000" dirty="0" err="1">
                <a:solidFill>
                  <a:schemeClr val="bg1"/>
                </a:solidFill>
              </a:rPr>
              <a:t>with</a:t>
            </a:r>
            <a:r>
              <a:rPr lang="nl-BE" sz="2000" dirty="0">
                <a:solidFill>
                  <a:schemeClr val="bg1"/>
                </a:solidFill>
              </a:rPr>
              <a:t> </a:t>
            </a:r>
            <a:r>
              <a:rPr lang="nl-BE" sz="2000" dirty="0" err="1">
                <a:solidFill>
                  <a:schemeClr val="bg1"/>
                </a:solidFill>
              </a:rPr>
              <a:t>the</a:t>
            </a:r>
            <a:r>
              <a:rPr lang="nl-BE" sz="2000" dirty="0">
                <a:solidFill>
                  <a:schemeClr val="bg1"/>
                </a:solidFill>
              </a:rPr>
              <a:t> </a:t>
            </a:r>
            <a:r>
              <a:rPr lang="nl-BE" sz="2000" dirty="0" err="1">
                <a:solidFill>
                  <a:schemeClr val="bg1"/>
                </a:solidFill>
              </a:rPr>
              <a:t>ambition</a:t>
            </a:r>
            <a:r>
              <a:rPr lang="nl-BE" sz="2000" dirty="0">
                <a:solidFill>
                  <a:schemeClr val="bg1"/>
                </a:solidFill>
              </a:rPr>
              <a:t> </a:t>
            </a:r>
            <a:r>
              <a:rPr lang="nl-BE" sz="2000" dirty="0" err="1">
                <a:solidFill>
                  <a:schemeClr val="bg1"/>
                </a:solidFill>
              </a:rPr>
              <a:t>to</a:t>
            </a:r>
            <a:r>
              <a:rPr lang="nl-BE" sz="2000" dirty="0">
                <a:solidFill>
                  <a:schemeClr val="bg1"/>
                </a:solidFill>
              </a:rPr>
              <a:t> </a:t>
            </a:r>
            <a:r>
              <a:rPr lang="nl-BE" sz="2000" dirty="0" err="1" smtClean="0">
                <a:solidFill>
                  <a:schemeClr val="bg1"/>
                </a:solidFill>
              </a:rPr>
              <a:t>expand</a:t>
            </a:r>
            <a:endParaRPr lang="nl-BE" sz="2000" dirty="0" smtClean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67524" y="987574"/>
            <a:ext cx="25249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 b="1" cap="small" dirty="0" err="1" smtClean="0">
                <a:solidFill>
                  <a:schemeClr val="bg1"/>
                </a:solidFill>
              </a:rPr>
              <a:t>Fight</a:t>
            </a:r>
            <a:r>
              <a:rPr lang="nl-BE" sz="2000" b="1" cap="small" dirty="0" smtClean="0">
                <a:solidFill>
                  <a:schemeClr val="bg1"/>
                </a:solidFill>
              </a:rPr>
              <a:t> </a:t>
            </a:r>
            <a:r>
              <a:rPr lang="nl-BE" sz="2000" b="1" cap="small" dirty="0" err="1" smtClean="0">
                <a:solidFill>
                  <a:schemeClr val="bg1"/>
                </a:solidFill>
              </a:rPr>
              <a:t>against</a:t>
            </a:r>
            <a:r>
              <a:rPr lang="nl-BE" sz="2000" b="1" cap="small" dirty="0" smtClean="0">
                <a:solidFill>
                  <a:schemeClr val="bg1"/>
                </a:solidFill>
              </a:rPr>
              <a:t> fake-</a:t>
            </a:r>
            <a:r>
              <a:rPr lang="nl-BE" sz="2000" b="1" cap="small" dirty="0" err="1" smtClean="0">
                <a:solidFill>
                  <a:schemeClr val="bg1"/>
                </a:solidFill>
              </a:rPr>
              <a:t>news</a:t>
            </a:r>
            <a:endParaRPr lang="nl-BE" sz="2000" b="1" cap="small" dirty="0" smtClean="0">
              <a:solidFill>
                <a:schemeClr val="bg1"/>
              </a:solidFill>
            </a:endParaRPr>
          </a:p>
          <a:p>
            <a:r>
              <a:rPr lang="nl-BE" sz="1600" dirty="0" smtClean="0">
                <a:solidFill>
                  <a:schemeClr val="bg1"/>
                </a:solidFill>
              </a:rPr>
              <a:t>Check </a:t>
            </a:r>
            <a:r>
              <a:rPr lang="nl-BE" sz="1600" dirty="0" err="1" smtClean="0">
                <a:solidFill>
                  <a:schemeClr val="bg1"/>
                </a:solidFill>
              </a:rPr>
              <a:t>integrity</a:t>
            </a:r>
            <a:r>
              <a:rPr lang="nl-BE" sz="1600" dirty="0" smtClean="0">
                <a:solidFill>
                  <a:schemeClr val="bg1"/>
                </a:solidFill>
              </a:rPr>
              <a:t> KBC </a:t>
            </a:r>
            <a:r>
              <a:rPr lang="nl-BE" sz="1600" dirty="0" err="1" smtClean="0">
                <a:solidFill>
                  <a:schemeClr val="bg1"/>
                </a:solidFill>
              </a:rPr>
              <a:t>press</a:t>
            </a:r>
            <a:r>
              <a:rPr lang="nl-BE" sz="1600" dirty="0" smtClean="0">
                <a:solidFill>
                  <a:schemeClr val="bg1"/>
                </a:solidFill>
              </a:rPr>
              <a:t> releases (planning </a:t>
            </a:r>
            <a:r>
              <a:rPr lang="nl-BE" sz="1600" dirty="0" err="1" smtClean="0">
                <a:solidFill>
                  <a:schemeClr val="bg1"/>
                </a:solidFill>
              </a:rPr>
              <a:t>to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extend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to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invoices</a:t>
            </a:r>
            <a:r>
              <a:rPr lang="nl-BE" sz="1600" dirty="0" smtClean="0">
                <a:solidFill>
                  <a:schemeClr val="bg1"/>
                </a:solidFill>
              </a:rPr>
              <a:t>) </a:t>
            </a:r>
            <a:endParaRPr lang="fr-BE" sz="16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72200" y="2648380"/>
            <a:ext cx="2520280" cy="1076930"/>
            <a:chOff x="8604448" y="2319722"/>
            <a:chExt cx="2520280" cy="1076930"/>
          </a:xfrm>
        </p:grpSpPr>
        <p:sp>
          <p:nvSpPr>
            <p:cNvPr id="18" name="Rectangle 17"/>
            <p:cNvSpPr/>
            <p:nvPr/>
          </p:nvSpPr>
          <p:spPr>
            <a:xfrm>
              <a:off x="8604448" y="2319722"/>
              <a:ext cx="2520280" cy="107693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8338" y="2358916"/>
              <a:ext cx="988298" cy="988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72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835696" y="3147814"/>
            <a:ext cx="5404928" cy="174369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4563" y="72008"/>
            <a:ext cx="8229600" cy="843558"/>
          </a:xfrm>
        </p:spPr>
        <p:txBody>
          <a:bodyPr/>
          <a:lstStyle/>
          <a:p>
            <a:r>
              <a:rPr lang="nl-BE" dirty="0" smtClean="0"/>
              <a:t>Blockchain &amp; </a:t>
            </a:r>
            <a:r>
              <a:rPr lang="nl-BE" dirty="0" err="1" smtClean="0"/>
              <a:t>Transparency</a:t>
            </a:r>
            <a:endParaRPr lang="fr-BE" dirty="0"/>
          </a:p>
        </p:txBody>
      </p:sp>
      <p:sp>
        <p:nvSpPr>
          <p:cNvPr id="7" name="TextBox 6"/>
          <p:cNvSpPr txBox="1"/>
          <p:nvPr/>
        </p:nvSpPr>
        <p:spPr>
          <a:xfrm>
            <a:off x="4673333" y="4125546"/>
            <a:ext cx="2465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>
                <a:solidFill>
                  <a:schemeClr val="bg1"/>
                </a:solidFill>
              </a:rPr>
              <a:t>Confidentiality</a:t>
            </a:r>
            <a:r>
              <a:rPr lang="nl-BE" sz="2000" b="1" dirty="0" smtClean="0">
                <a:solidFill>
                  <a:schemeClr val="bg1"/>
                </a:solidFill>
              </a:rPr>
              <a:t/>
            </a:r>
            <a:br>
              <a:rPr lang="nl-BE" sz="2000" b="1" dirty="0" smtClean="0">
                <a:solidFill>
                  <a:schemeClr val="bg1"/>
                </a:solidFill>
              </a:rPr>
            </a:br>
            <a:r>
              <a:rPr lang="nl-BE" sz="1600" dirty="0">
                <a:solidFill>
                  <a:schemeClr val="bg1"/>
                </a:solidFill>
              </a:rPr>
              <a:t>P</a:t>
            </a:r>
            <a:r>
              <a:rPr lang="nl-BE" sz="1600" dirty="0" smtClean="0">
                <a:solidFill>
                  <a:schemeClr val="bg1"/>
                </a:solidFill>
              </a:rPr>
              <a:t>ersonal &amp; </a:t>
            </a:r>
            <a:r>
              <a:rPr lang="nl-BE" sz="1600" dirty="0" err="1" smtClean="0">
                <a:solidFill>
                  <a:schemeClr val="bg1"/>
                </a:solidFill>
              </a:rPr>
              <a:t>enterprise</a:t>
            </a:r>
            <a:r>
              <a:rPr lang="nl-BE" sz="1600" dirty="0" smtClean="0">
                <a:solidFill>
                  <a:schemeClr val="bg1"/>
                </a:solidFill>
              </a:rPr>
              <a:t> data</a:t>
            </a:r>
            <a:endParaRPr lang="fr-BE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7317" y="4125546"/>
            <a:ext cx="1600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err="1" smtClean="0">
                <a:solidFill>
                  <a:schemeClr val="bg1"/>
                </a:solidFill>
              </a:rPr>
              <a:t>Transparency</a:t>
            </a:r>
            <a:endParaRPr lang="fr-BE" sz="2000" b="1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629566" y="3631280"/>
            <a:ext cx="479350" cy="504056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extBox 9"/>
          <p:cNvSpPr txBox="1"/>
          <p:nvPr/>
        </p:nvSpPr>
        <p:spPr>
          <a:xfrm>
            <a:off x="1903464" y="3231170"/>
            <a:ext cx="1931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chemeClr val="bg1"/>
                </a:solidFill>
              </a:rPr>
              <a:t>Blockchain / DLT</a:t>
            </a:r>
            <a:endParaRPr lang="fr-BE" sz="2000" b="1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717356" y="4119595"/>
            <a:ext cx="880861" cy="412013"/>
            <a:chOff x="4023558" y="1923678"/>
            <a:chExt cx="880861" cy="412013"/>
          </a:xfrm>
        </p:grpSpPr>
        <p:sp>
          <p:nvSpPr>
            <p:cNvPr id="6" name="Left-Right Arrow 5"/>
            <p:cNvSpPr/>
            <p:nvPr/>
          </p:nvSpPr>
          <p:spPr>
            <a:xfrm>
              <a:off x="4023558" y="1923678"/>
              <a:ext cx="880861" cy="412013"/>
            </a:xfrm>
            <a:prstGeom prst="left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45444" y="1975796"/>
              <a:ext cx="837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400" dirty="0" smtClean="0">
                  <a:solidFill>
                    <a:schemeClr val="bg1"/>
                  </a:solidFill>
                </a:rPr>
                <a:t>TENSION</a:t>
              </a:r>
              <a:endParaRPr lang="fr-BE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59048" y="1197789"/>
            <a:ext cx="60478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i="1" dirty="0">
                <a:solidFill>
                  <a:schemeClr val="bg1"/>
                </a:solidFill>
              </a:rPr>
              <a:t>"A large </a:t>
            </a:r>
            <a:r>
              <a:rPr lang="fr-BE" sz="2400" i="1" dirty="0" err="1">
                <a:solidFill>
                  <a:schemeClr val="bg1"/>
                </a:solidFill>
              </a:rPr>
              <a:t>share</a:t>
            </a:r>
            <a:r>
              <a:rPr lang="fr-BE" sz="2400" i="1" dirty="0">
                <a:solidFill>
                  <a:schemeClr val="bg1"/>
                </a:solidFill>
              </a:rPr>
              <a:t> of </a:t>
            </a:r>
            <a:r>
              <a:rPr lang="fr-BE" sz="2400" i="1" dirty="0" err="1">
                <a:solidFill>
                  <a:schemeClr val="bg1"/>
                </a:solidFill>
              </a:rPr>
              <a:t>blockchain</a:t>
            </a:r>
            <a:r>
              <a:rPr lang="fr-BE" sz="2400" i="1" dirty="0">
                <a:solidFill>
                  <a:schemeClr val="bg1"/>
                </a:solidFill>
              </a:rPr>
              <a:t> </a:t>
            </a:r>
            <a:r>
              <a:rPr lang="fr-BE" sz="2400" i="1" dirty="0" err="1">
                <a:solidFill>
                  <a:schemeClr val="bg1"/>
                </a:solidFill>
              </a:rPr>
              <a:t>projects</a:t>
            </a:r>
            <a:r>
              <a:rPr lang="fr-BE" sz="2400" i="1" dirty="0">
                <a:solidFill>
                  <a:schemeClr val="bg1"/>
                </a:solidFill>
              </a:rPr>
              <a:t> </a:t>
            </a:r>
            <a:r>
              <a:rPr lang="fr-BE" sz="2400" i="1" dirty="0" err="1" smtClean="0">
                <a:solidFill>
                  <a:schemeClr val="bg1"/>
                </a:solidFill>
              </a:rPr>
              <a:t>is</a:t>
            </a:r>
            <a:r>
              <a:rPr lang="fr-BE" sz="2400" i="1" dirty="0" smtClean="0">
                <a:solidFill>
                  <a:schemeClr val="bg1"/>
                </a:solidFill>
              </a:rPr>
              <a:t> </a:t>
            </a:r>
            <a:r>
              <a:rPr lang="fr-BE" sz="2400" i="1" dirty="0" err="1" smtClean="0">
                <a:solidFill>
                  <a:schemeClr val="bg1"/>
                </a:solidFill>
              </a:rPr>
              <a:t>likely</a:t>
            </a:r>
            <a:r>
              <a:rPr lang="fr-BE" sz="2400" i="1" dirty="0" smtClean="0">
                <a:solidFill>
                  <a:schemeClr val="bg1"/>
                </a:solidFill>
              </a:rPr>
              <a:t> incompatible </a:t>
            </a:r>
            <a:r>
              <a:rPr lang="fr-BE" sz="2400" i="1" dirty="0" err="1">
                <a:solidFill>
                  <a:schemeClr val="bg1"/>
                </a:solidFill>
              </a:rPr>
              <a:t>with</a:t>
            </a:r>
            <a:r>
              <a:rPr lang="fr-BE" sz="2400" i="1" dirty="0">
                <a:solidFill>
                  <a:schemeClr val="bg1"/>
                </a:solidFill>
              </a:rPr>
              <a:t> the GDPR"</a:t>
            </a:r>
          </a:p>
          <a:p>
            <a:pPr algn="r"/>
            <a:r>
              <a:rPr lang="en-US" dirty="0" err="1">
                <a:solidFill>
                  <a:schemeClr val="bg1"/>
                </a:solidFill>
              </a:rPr>
              <a:t>Michèle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Finck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Max </a:t>
            </a:r>
            <a:r>
              <a:rPr lang="en-US" dirty="0">
                <a:solidFill>
                  <a:schemeClr val="bg1"/>
                </a:solidFill>
              </a:rPr>
              <a:t>Planck Institute for Innovation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&amp; University </a:t>
            </a:r>
            <a:r>
              <a:rPr lang="en-US" dirty="0">
                <a:solidFill>
                  <a:schemeClr val="bg1"/>
                </a:solidFill>
              </a:rPr>
              <a:t>of Oxford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>
            <a:normAutofit/>
          </a:bodyPr>
          <a:lstStyle/>
          <a:p>
            <a:r>
              <a:rPr lang="nl-BE" sz="4000" dirty="0" err="1"/>
              <a:t>Experiences</a:t>
            </a:r>
            <a:r>
              <a:rPr lang="nl-BE" sz="4000" dirty="0"/>
              <a:t> &amp; </a:t>
            </a:r>
            <a:r>
              <a:rPr lang="nl-BE" sz="4000" dirty="0" err="1" smtClean="0"/>
              <a:t>lessons</a:t>
            </a:r>
            <a:endParaRPr lang="fr-BE" sz="4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51520" y="1832506"/>
            <a:ext cx="2664296" cy="2251412"/>
            <a:chOff x="395864" y="756710"/>
            <a:chExt cx="3312368" cy="2251412"/>
          </a:xfrm>
        </p:grpSpPr>
        <p:sp>
          <p:nvSpPr>
            <p:cNvPr id="20" name="Rectangle 19"/>
            <p:cNvSpPr/>
            <p:nvPr/>
          </p:nvSpPr>
          <p:spPr>
            <a:xfrm>
              <a:off x="395865" y="915566"/>
              <a:ext cx="3240359" cy="209255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5865" y="756710"/>
              <a:ext cx="3240359" cy="596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5864" y="1346129"/>
              <a:ext cx="3312368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700" dirty="0">
                  <a:solidFill>
                    <a:schemeClr val="bg1"/>
                  </a:solidFill>
                </a:rPr>
                <a:t>Considerable </a:t>
              </a:r>
              <a:r>
                <a:rPr lang="en-US" sz="1700" dirty="0" smtClean="0">
                  <a:solidFill>
                    <a:schemeClr val="bg1"/>
                  </a:solidFill>
                </a:rPr>
                <a:t>challenges </a:t>
              </a:r>
              <a:endParaRPr lang="en-US" sz="170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700" dirty="0" smtClean="0">
                  <a:solidFill>
                    <a:schemeClr val="bg1"/>
                  </a:solidFill>
                </a:rPr>
                <a:t>Cost </a:t>
              </a:r>
              <a:r>
                <a:rPr lang="en-US" sz="1700" dirty="0">
                  <a:solidFill>
                    <a:schemeClr val="bg1"/>
                  </a:solidFill>
                </a:rPr>
                <a:t>reduction not always </a:t>
              </a:r>
              <a:r>
                <a:rPr lang="en-US" sz="1700" dirty="0" smtClean="0">
                  <a:solidFill>
                    <a:schemeClr val="bg1"/>
                  </a:solidFill>
                </a:rPr>
                <a:t>easy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700" dirty="0" smtClean="0">
                  <a:solidFill>
                    <a:schemeClr val="bg1"/>
                  </a:solidFill>
                </a:rPr>
                <a:t>Blockchain </a:t>
              </a:r>
              <a:r>
                <a:rPr lang="en-US" sz="1700" dirty="0">
                  <a:solidFill>
                    <a:schemeClr val="bg1"/>
                  </a:solidFill>
                </a:rPr>
                <a:t>will need time to realize its full potential</a:t>
              </a:r>
              <a:endParaRPr lang="en-US" sz="1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8756" y="873963"/>
              <a:ext cx="2454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Financial sector</a:t>
              </a:r>
              <a:endParaRPr lang="fr-BE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72695" y="1806096"/>
            <a:ext cx="2667457" cy="2277822"/>
            <a:chOff x="391934" y="722882"/>
            <a:chExt cx="3316298" cy="2277822"/>
          </a:xfrm>
        </p:grpSpPr>
        <p:sp>
          <p:nvSpPr>
            <p:cNvPr id="26" name="Rectangle 25"/>
            <p:cNvSpPr/>
            <p:nvPr/>
          </p:nvSpPr>
          <p:spPr>
            <a:xfrm>
              <a:off x="395865" y="915566"/>
              <a:ext cx="3240358" cy="2085138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5865" y="749292"/>
              <a:ext cx="3240359" cy="603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5864" y="1418137"/>
              <a:ext cx="331236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700" dirty="0">
                  <a:solidFill>
                    <a:schemeClr val="bg1"/>
                  </a:solidFill>
                </a:rPr>
                <a:t>Challenging to get all </a:t>
              </a:r>
              <a:r>
                <a:rPr lang="en-US" sz="1700" dirty="0" smtClean="0">
                  <a:solidFill>
                    <a:schemeClr val="bg1"/>
                  </a:solidFill>
                </a:rPr>
                <a:t>stakeholders </a:t>
              </a:r>
              <a:r>
                <a:rPr lang="en-US" sz="1700" dirty="0">
                  <a:solidFill>
                    <a:schemeClr val="bg1"/>
                  </a:solidFill>
                </a:rPr>
                <a:t>on board </a:t>
              </a:r>
              <a:endParaRPr lang="en-US" sz="1700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700" dirty="0" smtClean="0">
                  <a:solidFill>
                    <a:schemeClr val="bg1"/>
                  </a:solidFill>
                </a:rPr>
                <a:t>Need </a:t>
              </a:r>
              <a:r>
                <a:rPr lang="en-US" sz="1700" dirty="0">
                  <a:solidFill>
                    <a:schemeClr val="bg1"/>
                  </a:solidFill>
                </a:rPr>
                <a:t>for a common project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1934" y="722882"/>
              <a:ext cx="3240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Provenance &amp; </a:t>
              </a:r>
              <a:r>
                <a:rPr lang="nl-BE" b="1" dirty="0" smtClean="0"/>
                <a:t/>
              </a:r>
              <a:br>
                <a:rPr lang="nl-BE" b="1" dirty="0" smtClean="0"/>
              </a:br>
              <a:r>
                <a:rPr lang="nl-BE" b="1" dirty="0" err="1" smtClean="0"/>
                <a:t>supply</a:t>
              </a:r>
              <a:r>
                <a:rPr lang="nl-BE" b="1" dirty="0" smtClean="0"/>
                <a:t> </a:t>
              </a:r>
              <a:r>
                <a:rPr lang="nl-BE" b="1" dirty="0"/>
                <a:t>chain</a:t>
              </a:r>
              <a:endParaRPr lang="fr-BE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22176" y="1832506"/>
            <a:ext cx="2670304" cy="2251412"/>
            <a:chOff x="388395" y="759617"/>
            <a:chExt cx="3319837" cy="2251412"/>
          </a:xfrm>
        </p:grpSpPr>
        <p:sp>
          <p:nvSpPr>
            <p:cNvPr id="31" name="Rectangle 30"/>
            <p:cNvSpPr/>
            <p:nvPr/>
          </p:nvSpPr>
          <p:spPr>
            <a:xfrm>
              <a:off x="395864" y="1356037"/>
              <a:ext cx="3240359" cy="1654992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5865" y="759617"/>
              <a:ext cx="3240359" cy="593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5864" y="1335681"/>
              <a:ext cx="3312368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700" dirty="0">
                  <a:solidFill>
                    <a:schemeClr val="bg1"/>
                  </a:solidFill>
                </a:rPr>
                <a:t>Importance of clear communication if personal data </a:t>
              </a:r>
              <a:r>
                <a:rPr lang="en-US" sz="1700" dirty="0" smtClean="0">
                  <a:solidFill>
                    <a:schemeClr val="bg1"/>
                  </a:solidFill>
                </a:rPr>
                <a:t>involved</a:t>
              </a:r>
              <a:endParaRPr lang="en-US" sz="1700" dirty="0">
                <a:solidFill>
                  <a:schemeClr val="bg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700" dirty="0">
                  <a:solidFill>
                    <a:schemeClr val="bg1"/>
                  </a:solidFill>
                </a:rPr>
                <a:t>Importance of privacy by design &amp; security by design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8395" y="873161"/>
              <a:ext cx="3240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/>
                <a:t>Personal data</a:t>
              </a:r>
              <a:endParaRPr lang="fr-BE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48577" y="987574"/>
            <a:ext cx="5631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i="1" dirty="0" err="1" smtClean="0">
                <a:solidFill>
                  <a:schemeClr val="bg1"/>
                </a:solidFill>
              </a:rPr>
              <a:t>Positive</a:t>
            </a:r>
            <a:r>
              <a:rPr lang="nl-BE" sz="2000" i="1" dirty="0" smtClean="0">
                <a:solidFill>
                  <a:schemeClr val="bg1"/>
                </a:solidFill>
              </a:rPr>
              <a:t> </a:t>
            </a:r>
            <a:r>
              <a:rPr lang="nl-BE" sz="2000" i="1" dirty="0" err="1" smtClean="0">
                <a:solidFill>
                  <a:schemeClr val="bg1"/>
                </a:solidFill>
              </a:rPr>
              <a:t>evolutions</a:t>
            </a:r>
            <a:r>
              <a:rPr lang="nl-BE" sz="2000" i="1" dirty="0" smtClean="0">
                <a:solidFill>
                  <a:schemeClr val="bg1"/>
                </a:solidFill>
              </a:rPr>
              <a:t>, but </a:t>
            </a:r>
            <a:r>
              <a:rPr lang="nl-BE" sz="2000" i="1" dirty="0" err="1" smtClean="0">
                <a:solidFill>
                  <a:schemeClr val="bg1"/>
                </a:solidFill>
              </a:rPr>
              <a:t>also</a:t>
            </a:r>
            <a:r>
              <a:rPr lang="nl-BE" sz="2000" i="1" dirty="0" smtClean="0">
                <a:solidFill>
                  <a:schemeClr val="bg1"/>
                </a:solidFill>
              </a:rPr>
              <a:t> </a:t>
            </a:r>
            <a:r>
              <a:rPr lang="nl-BE" sz="2000" i="1" dirty="0" err="1" smtClean="0">
                <a:solidFill>
                  <a:schemeClr val="bg1"/>
                </a:solidFill>
              </a:rPr>
              <a:t>considerable</a:t>
            </a:r>
            <a:r>
              <a:rPr lang="nl-BE" sz="2000" i="1" dirty="0" smtClean="0">
                <a:solidFill>
                  <a:schemeClr val="bg1"/>
                </a:solidFill>
              </a:rPr>
              <a:t> </a:t>
            </a:r>
            <a:r>
              <a:rPr lang="nl-BE" sz="2000" i="1" dirty="0" err="1" smtClean="0">
                <a:solidFill>
                  <a:schemeClr val="bg1"/>
                </a:solidFill>
              </a:rPr>
              <a:t>challenges</a:t>
            </a:r>
            <a:endParaRPr lang="fr-BE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bigger</a:t>
            </a:r>
            <a:r>
              <a:rPr lang="nl-BE" dirty="0" smtClean="0"/>
              <a:t> picture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00151"/>
            <a:ext cx="7272808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 err="1">
                <a:solidFill>
                  <a:schemeClr val="bg1"/>
                </a:solidFill>
              </a:rPr>
              <a:t>Blockchain</a:t>
            </a:r>
            <a:r>
              <a:rPr lang="en-US" sz="2000" i="1" dirty="0">
                <a:solidFill>
                  <a:schemeClr val="bg1"/>
                </a:solidFill>
              </a:rPr>
              <a:t> is </a:t>
            </a:r>
            <a:r>
              <a:rPr lang="en-US" sz="2400" b="1" i="1" dirty="0">
                <a:solidFill>
                  <a:schemeClr val="bg1"/>
                </a:solidFill>
              </a:rPr>
              <a:t>not a “disruptive” technology</a:t>
            </a:r>
            <a:r>
              <a:rPr lang="en-US" sz="2000" i="1" dirty="0">
                <a:solidFill>
                  <a:schemeClr val="bg1"/>
                </a:solidFill>
              </a:rPr>
              <a:t>, which can attack a traditional business model with a lower-cost solution and overtake incumbent firms quickly. </a:t>
            </a:r>
            <a:r>
              <a:rPr lang="en-US" sz="2000" i="1" dirty="0" err="1">
                <a:solidFill>
                  <a:schemeClr val="bg1"/>
                </a:solidFill>
              </a:rPr>
              <a:t>Blockchain</a:t>
            </a:r>
            <a:r>
              <a:rPr lang="en-US" sz="2000" i="1" dirty="0">
                <a:solidFill>
                  <a:schemeClr val="bg1"/>
                </a:solidFill>
              </a:rPr>
              <a:t> is </a:t>
            </a:r>
            <a:r>
              <a:rPr lang="en-US" sz="2400" b="1" i="1" dirty="0">
                <a:solidFill>
                  <a:schemeClr val="bg1"/>
                </a:solidFill>
              </a:rPr>
              <a:t>a foundational technology</a:t>
            </a:r>
            <a:r>
              <a:rPr lang="en-US" sz="2000" i="1" dirty="0">
                <a:solidFill>
                  <a:schemeClr val="bg1"/>
                </a:solidFill>
              </a:rPr>
              <a:t>: it has the potential to create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b="1" i="1" dirty="0">
                <a:solidFill>
                  <a:schemeClr val="bg1"/>
                </a:solidFill>
              </a:rPr>
              <a:t>new foundations for our economic and social systems</a:t>
            </a:r>
            <a:r>
              <a:rPr lang="en-US" sz="2000" i="1" dirty="0">
                <a:solidFill>
                  <a:schemeClr val="bg1"/>
                </a:solidFill>
              </a:rPr>
              <a:t>. But while the impact will be enormous, it will take decades for </a:t>
            </a:r>
            <a:r>
              <a:rPr lang="en-US" sz="2000" i="1" dirty="0" err="1">
                <a:solidFill>
                  <a:schemeClr val="bg1"/>
                </a:solidFill>
              </a:rPr>
              <a:t>blockchain</a:t>
            </a:r>
            <a:r>
              <a:rPr lang="en-US" sz="2000" i="1" dirty="0">
                <a:solidFill>
                  <a:schemeClr val="bg1"/>
                </a:solidFill>
              </a:rPr>
              <a:t> to seep into our economic and social infrastructure. The </a:t>
            </a:r>
            <a:r>
              <a:rPr lang="en-US" sz="2400" b="1" i="1" dirty="0">
                <a:solidFill>
                  <a:schemeClr val="bg1"/>
                </a:solidFill>
              </a:rPr>
              <a:t>process of adoption will be gradual and steady</a:t>
            </a:r>
            <a:r>
              <a:rPr lang="en-US" sz="2000" i="1" dirty="0">
                <a:solidFill>
                  <a:schemeClr val="bg1"/>
                </a:solidFill>
              </a:rPr>
              <a:t>, not sudden, as waves of technological and institutional change gain momentum</a:t>
            </a:r>
            <a:r>
              <a:rPr lang="en-US" sz="2000" i="1" dirty="0" smtClean="0">
                <a:solidFill>
                  <a:schemeClr val="bg1"/>
                </a:solidFill>
              </a:rPr>
              <a:t>.</a:t>
            </a:r>
            <a:endParaRPr lang="fr-BE" sz="20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3928" y="4497169"/>
            <a:ext cx="509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dirty="0" smtClean="0">
                <a:solidFill>
                  <a:schemeClr val="bg1"/>
                </a:solidFill>
              </a:rPr>
              <a:t>Marco Iansiti &amp; Karim R. Lakhani, </a:t>
            </a:r>
            <a:br>
              <a:rPr lang="fi-FI" dirty="0" smtClean="0">
                <a:solidFill>
                  <a:schemeClr val="bg1"/>
                </a:solidFill>
              </a:rPr>
            </a:br>
            <a:r>
              <a:rPr lang="fi-FI" dirty="0" smtClean="0">
                <a:solidFill>
                  <a:schemeClr val="bg1"/>
                </a:solidFill>
              </a:rPr>
              <a:t>Harvard Business Review 2017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3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pc="800" dirty="0" smtClean="0">
                <a:solidFill>
                  <a:schemeClr val="bg1"/>
                </a:solidFill>
              </a:rPr>
              <a:t>AGENDA</a:t>
            </a:r>
            <a:endParaRPr lang="fr-BE" b="1" spc="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5" y="1851670"/>
            <a:ext cx="1656183" cy="11521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Intro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2651787" y="1858268"/>
            <a:ext cx="1656183" cy="11521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Bad case, </a:t>
            </a:r>
            <a:br>
              <a:rPr lang="nl-BE" dirty="0" smtClean="0"/>
            </a:br>
            <a:r>
              <a:rPr lang="nl-BE" dirty="0" err="1" smtClean="0"/>
              <a:t>good</a:t>
            </a:r>
            <a:r>
              <a:rPr lang="nl-BE" dirty="0" smtClean="0"/>
              <a:t> case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4836029" y="1851670"/>
            <a:ext cx="1656183" cy="11521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Experiences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&amp; </a:t>
            </a:r>
            <a:r>
              <a:rPr lang="nl-BE" dirty="0" err="1" smtClean="0"/>
              <a:t>lessons</a:t>
            </a:r>
            <a:endParaRPr lang="fr-BE" sz="1400" dirty="0"/>
          </a:p>
        </p:txBody>
      </p:sp>
      <p:sp>
        <p:nvSpPr>
          <p:cNvPr id="8" name="Rectangle 7"/>
          <p:cNvSpPr/>
          <p:nvPr/>
        </p:nvSpPr>
        <p:spPr>
          <a:xfrm>
            <a:off x="7020272" y="1858268"/>
            <a:ext cx="1656183" cy="11521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Beyond </a:t>
            </a:r>
            <a:r>
              <a:rPr lang="nl-BE" dirty="0" err="1" smtClean="0"/>
              <a:t>PoC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33710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72440" y="-24433"/>
            <a:ext cx="8229600" cy="857250"/>
          </a:xfrm>
        </p:spPr>
        <p:txBody>
          <a:bodyPr>
            <a:normAutofit/>
          </a:bodyPr>
          <a:lstStyle/>
          <a:p>
            <a:r>
              <a:rPr lang="nl-BE" dirty="0" err="1" smtClean="0">
                <a:solidFill>
                  <a:schemeClr val="bg1"/>
                </a:solidFill>
              </a:rPr>
              <a:t>Why</a:t>
            </a:r>
            <a:r>
              <a:rPr lang="nl-BE" dirty="0" smtClean="0">
                <a:solidFill>
                  <a:schemeClr val="bg1"/>
                </a:solidFill>
              </a:rPr>
              <a:t> a </a:t>
            </a:r>
            <a:r>
              <a:rPr lang="nl-BE" dirty="0" err="1" smtClean="0">
                <a:solidFill>
                  <a:schemeClr val="bg1"/>
                </a:solidFill>
              </a:rPr>
              <a:t>PoC</a:t>
            </a:r>
            <a:r>
              <a:rPr lang="nl-BE" dirty="0" smtClean="0">
                <a:solidFill>
                  <a:schemeClr val="bg1"/>
                </a:solidFill>
              </a:rPr>
              <a:t>?</a:t>
            </a:r>
            <a:endParaRPr lang="nl-BE" sz="3100" b="1" dirty="0">
              <a:solidFill>
                <a:schemeClr val="bg1"/>
              </a:solidFill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822089481"/>
              </p:ext>
            </p:extLst>
          </p:nvPr>
        </p:nvGraphicFramePr>
        <p:xfrm>
          <a:off x="539552" y="987574"/>
          <a:ext cx="6120680" cy="3851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7092280" y="987574"/>
            <a:ext cx="29408" cy="3816424"/>
          </a:xfrm>
          <a:prstGeom prst="straightConnector1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24464" y="1266895"/>
            <a:ext cx="1740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err="1" smtClean="0">
                <a:solidFill>
                  <a:schemeClr val="bg1"/>
                </a:solidFill>
              </a:rPr>
              <a:t>Least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challenging</a:t>
            </a:r>
            <a:endParaRPr lang="nl-BE" sz="1600" dirty="0" smtClean="0">
              <a:solidFill>
                <a:schemeClr val="bg1"/>
              </a:solidFill>
            </a:endParaRPr>
          </a:p>
          <a:p>
            <a:r>
              <a:rPr lang="nl-BE" sz="1600" dirty="0" err="1" smtClean="0">
                <a:solidFill>
                  <a:schemeClr val="bg1"/>
                </a:solidFill>
              </a:rPr>
              <a:t>Least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useful</a:t>
            </a:r>
            <a:endParaRPr lang="fr-BE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24464" y="3939902"/>
            <a:ext cx="184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chemeClr val="bg1"/>
                </a:solidFill>
              </a:rPr>
              <a:t>Most </a:t>
            </a:r>
            <a:r>
              <a:rPr lang="nl-BE" sz="1600" dirty="0" err="1" smtClean="0">
                <a:solidFill>
                  <a:schemeClr val="bg1"/>
                </a:solidFill>
              </a:rPr>
              <a:t>challenging</a:t>
            </a:r>
            <a:endParaRPr lang="nl-BE" sz="1600" dirty="0" smtClean="0">
              <a:solidFill>
                <a:schemeClr val="bg1"/>
              </a:solidFill>
            </a:endParaRPr>
          </a:p>
          <a:p>
            <a:r>
              <a:rPr lang="nl-BE" sz="1600" dirty="0" smtClean="0">
                <a:solidFill>
                  <a:schemeClr val="bg1"/>
                </a:solidFill>
              </a:rPr>
              <a:t>Most </a:t>
            </a:r>
            <a:r>
              <a:rPr lang="nl-BE" sz="1600" dirty="0" err="1" smtClean="0">
                <a:solidFill>
                  <a:schemeClr val="bg1"/>
                </a:solidFill>
              </a:rPr>
              <a:t>useful</a:t>
            </a:r>
            <a:endParaRPr lang="fr-B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8345" y="-11410"/>
            <a:ext cx="875046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err="1" smtClean="0">
                <a:solidFill>
                  <a:schemeClr val="bg1"/>
                </a:solidFill>
              </a:rPr>
              <a:t>PoC-industry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1179205"/>
            <a:ext cx="64807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nl-BE" sz="2400" i="1" spc="200" dirty="0">
                <a:solidFill>
                  <a:schemeClr val="bg1"/>
                </a:solidFill>
              </a:rPr>
              <a:t>“We </a:t>
            </a:r>
            <a:r>
              <a:rPr lang="nl-BE" sz="2400" i="1" spc="200" dirty="0" smtClean="0">
                <a:solidFill>
                  <a:schemeClr val="bg1"/>
                </a:solidFill>
              </a:rPr>
              <a:t>make </a:t>
            </a:r>
            <a:r>
              <a:rPr lang="nl-BE" sz="2400" i="1" spc="200" dirty="0" err="1" smtClean="0">
                <a:solidFill>
                  <a:schemeClr val="bg1"/>
                </a:solidFill>
              </a:rPr>
              <a:t>abstraction</a:t>
            </a:r>
            <a:r>
              <a:rPr lang="nl-BE" sz="2400" i="1" spc="200" dirty="0" smtClean="0">
                <a:solidFill>
                  <a:schemeClr val="bg1"/>
                </a:solidFill>
              </a:rPr>
              <a:t> of </a:t>
            </a:r>
            <a:r>
              <a:rPr lang="nl-BE" sz="2400" i="1" spc="200" dirty="0" err="1" smtClean="0">
                <a:solidFill>
                  <a:schemeClr val="bg1"/>
                </a:solidFill>
              </a:rPr>
              <a:t>the</a:t>
            </a:r>
            <a:r>
              <a:rPr lang="nl-BE" sz="2400" i="1" spc="200" dirty="0" smtClean="0">
                <a:solidFill>
                  <a:schemeClr val="bg1"/>
                </a:solidFill>
              </a:rPr>
              <a:t> GDPR”</a:t>
            </a:r>
          </a:p>
          <a:p>
            <a:pPr algn="ctr">
              <a:spcAft>
                <a:spcPts val="1800"/>
              </a:spcAft>
            </a:pPr>
            <a:r>
              <a:rPr lang="nl-NL" sz="2400" i="1" spc="200" dirty="0" smtClean="0">
                <a:solidFill>
                  <a:schemeClr val="bg1"/>
                </a:solidFill>
              </a:rPr>
              <a:t>“</a:t>
            </a:r>
            <a:r>
              <a:rPr lang="nl-NL" sz="2400" i="1" spc="200" dirty="0" err="1" smtClean="0">
                <a:solidFill>
                  <a:schemeClr val="bg1"/>
                </a:solidFill>
              </a:rPr>
              <a:t>Given</a:t>
            </a:r>
            <a:r>
              <a:rPr lang="nl-NL" sz="2400" i="1" spc="200" dirty="0" smtClean="0">
                <a:solidFill>
                  <a:schemeClr val="bg1"/>
                </a:solidFill>
              </a:rPr>
              <a:t> </a:t>
            </a:r>
            <a:r>
              <a:rPr lang="nl-NL" sz="2400" i="1" spc="200" dirty="0" err="1" smtClean="0">
                <a:solidFill>
                  <a:schemeClr val="bg1"/>
                </a:solidFill>
              </a:rPr>
              <a:t>the</a:t>
            </a:r>
            <a:r>
              <a:rPr lang="nl-NL" sz="2400" i="1" spc="200" dirty="0" smtClean="0">
                <a:solidFill>
                  <a:schemeClr val="bg1"/>
                </a:solidFill>
              </a:rPr>
              <a:t> </a:t>
            </a:r>
            <a:r>
              <a:rPr lang="nl-NL" sz="2400" i="1" spc="200" dirty="0" err="1" smtClean="0">
                <a:solidFill>
                  <a:schemeClr val="bg1"/>
                </a:solidFill>
              </a:rPr>
              <a:t>limited</a:t>
            </a:r>
            <a:r>
              <a:rPr lang="nl-NL" sz="2400" i="1" spc="200" dirty="0" smtClean="0">
                <a:solidFill>
                  <a:schemeClr val="bg1"/>
                </a:solidFill>
              </a:rPr>
              <a:t> budget, we do </a:t>
            </a:r>
            <a:r>
              <a:rPr lang="nl-NL" sz="2400" i="1" spc="200" dirty="0" err="1" smtClean="0">
                <a:solidFill>
                  <a:schemeClr val="bg1"/>
                </a:solidFill>
              </a:rPr>
              <a:t>not</a:t>
            </a:r>
            <a:r>
              <a:rPr lang="nl-NL" sz="2400" i="1" spc="200" dirty="0" smtClean="0">
                <a:solidFill>
                  <a:schemeClr val="bg1"/>
                </a:solidFill>
              </a:rPr>
              <a:t> do a prior analysis”</a:t>
            </a:r>
          </a:p>
          <a:p>
            <a:pPr algn="ctr"/>
            <a:r>
              <a:rPr lang="nl-BE" sz="2400" i="1" spc="200" dirty="0" smtClean="0">
                <a:solidFill>
                  <a:schemeClr val="bg1"/>
                </a:solidFill>
              </a:rPr>
              <a:t>“The </a:t>
            </a:r>
            <a:r>
              <a:rPr lang="nl-BE" sz="2400" i="1" spc="200" dirty="0">
                <a:solidFill>
                  <a:schemeClr val="bg1"/>
                </a:solidFill>
              </a:rPr>
              <a:t>blockchain </a:t>
            </a:r>
            <a:r>
              <a:rPr lang="nl-BE" sz="2400" i="1" spc="200" dirty="0" err="1" smtClean="0">
                <a:solidFill>
                  <a:schemeClr val="bg1"/>
                </a:solidFill>
              </a:rPr>
              <a:t>PoC</a:t>
            </a:r>
            <a:r>
              <a:rPr lang="nl-BE" sz="2400" i="1" spc="200" dirty="0" smtClean="0">
                <a:solidFill>
                  <a:schemeClr val="bg1"/>
                </a:solidFill>
              </a:rPr>
              <a:t> </a:t>
            </a:r>
            <a:r>
              <a:rPr lang="nl-BE" sz="2400" i="1" spc="200" dirty="0">
                <a:solidFill>
                  <a:schemeClr val="bg1"/>
                </a:solidFill>
              </a:rPr>
              <a:t>was </a:t>
            </a:r>
            <a:r>
              <a:rPr lang="nl-BE" sz="2400" i="1" spc="200" dirty="0" err="1" smtClean="0">
                <a:solidFill>
                  <a:schemeClr val="bg1"/>
                </a:solidFill>
              </a:rPr>
              <a:t>not</a:t>
            </a:r>
            <a:r>
              <a:rPr lang="nl-BE" sz="2400" i="1" spc="200" dirty="0" smtClean="0">
                <a:solidFill>
                  <a:schemeClr val="bg1"/>
                </a:solidFill>
              </a:rPr>
              <a:t> </a:t>
            </a:r>
            <a:r>
              <a:rPr lang="nl-BE" sz="2400" i="1" spc="200" dirty="0" err="1" smtClean="0">
                <a:solidFill>
                  <a:schemeClr val="bg1"/>
                </a:solidFill>
              </a:rPr>
              <a:t>meant</a:t>
            </a:r>
            <a:r>
              <a:rPr lang="nl-BE" sz="2400" i="1" spc="200" dirty="0" smtClean="0">
                <a:solidFill>
                  <a:schemeClr val="bg1"/>
                </a:solidFill>
              </a:rPr>
              <a:t> </a:t>
            </a:r>
            <a:r>
              <a:rPr lang="nl-BE" sz="2400" i="1" spc="200" dirty="0" err="1" smtClean="0">
                <a:solidFill>
                  <a:schemeClr val="bg1"/>
                </a:solidFill>
              </a:rPr>
              <a:t>to</a:t>
            </a:r>
            <a:r>
              <a:rPr lang="nl-BE" sz="2400" i="1" spc="200" dirty="0" smtClean="0">
                <a:solidFill>
                  <a:schemeClr val="bg1"/>
                </a:solidFill>
              </a:rPr>
              <a:t> run in a </a:t>
            </a:r>
            <a:r>
              <a:rPr lang="nl-BE" sz="2400" i="1" spc="200" dirty="0" err="1" smtClean="0">
                <a:solidFill>
                  <a:schemeClr val="bg1"/>
                </a:solidFill>
              </a:rPr>
              <a:t>distributed</a:t>
            </a:r>
            <a:r>
              <a:rPr lang="nl-BE" sz="2400" i="1" spc="200" dirty="0" smtClean="0">
                <a:solidFill>
                  <a:schemeClr val="bg1"/>
                </a:solidFill>
              </a:rPr>
              <a:t> way”</a:t>
            </a:r>
            <a:endParaRPr lang="nl-BE" sz="2400" i="1" spc="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3233" y="4227934"/>
            <a:ext cx="6120680" cy="72008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Make </a:t>
            </a:r>
            <a:r>
              <a:rPr lang="nl-NL" dirty="0" err="1" smtClean="0"/>
              <a:t>clear</a:t>
            </a:r>
            <a:r>
              <a:rPr lang="nl-NL" dirty="0" smtClean="0"/>
              <a:t> </a:t>
            </a:r>
            <a:r>
              <a:rPr lang="nl-NL" dirty="0" err="1" smtClean="0"/>
              <a:t>agreements</a:t>
            </a:r>
            <a:r>
              <a:rPr lang="nl-NL" dirty="0" smtClean="0"/>
              <a:t> (on paper)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are planning </a:t>
            </a:r>
            <a:r>
              <a:rPr lang="nl-NL" dirty="0" err="1" smtClean="0"/>
              <a:t>to</a:t>
            </a:r>
            <a:r>
              <a:rPr lang="nl-NL" dirty="0" smtClean="0"/>
              <a:t> go </a:t>
            </a:r>
            <a:r>
              <a:rPr lang="nl-NL" dirty="0" err="1" smtClean="0"/>
              <a:t>further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a </a:t>
            </a:r>
            <a:r>
              <a:rPr lang="nl-NL" dirty="0" err="1" smtClean="0"/>
              <a:t>PoC</a:t>
            </a:r>
            <a:r>
              <a:rPr lang="nl-NL" dirty="0" smtClean="0"/>
              <a:t>.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avoid</a:t>
            </a:r>
            <a:r>
              <a:rPr lang="nl-NL" dirty="0" smtClean="0"/>
              <a:t> surprises </a:t>
            </a:r>
            <a:r>
              <a:rPr lang="nl-NL" dirty="0" err="1" smtClean="0"/>
              <a:t>afterwards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011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72440" y="-24433"/>
            <a:ext cx="8229600" cy="857250"/>
          </a:xfrm>
        </p:spPr>
        <p:txBody>
          <a:bodyPr>
            <a:normAutofit/>
          </a:bodyPr>
          <a:lstStyle/>
          <a:p>
            <a:r>
              <a:rPr lang="nl-BE" dirty="0" err="1" smtClean="0">
                <a:solidFill>
                  <a:schemeClr val="bg1"/>
                </a:solidFill>
              </a:rPr>
              <a:t>Going</a:t>
            </a:r>
            <a:r>
              <a:rPr lang="nl-BE" dirty="0" smtClean="0">
                <a:solidFill>
                  <a:schemeClr val="bg1"/>
                </a:solidFill>
              </a:rPr>
              <a:t> life</a:t>
            </a:r>
            <a:endParaRPr lang="nl-BE" sz="31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220096" y="973633"/>
            <a:ext cx="5231202" cy="4041160"/>
            <a:chOff x="699552" y="1249325"/>
            <a:chExt cx="6527255" cy="5042372"/>
          </a:xfrm>
        </p:grpSpPr>
        <p:sp>
          <p:nvSpPr>
            <p:cNvPr id="58" name="Rectangle 57"/>
            <p:cNvSpPr/>
            <p:nvPr/>
          </p:nvSpPr>
          <p:spPr>
            <a:xfrm>
              <a:off x="2897915" y="3407903"/>
              <a:ext cx="2160000" cy="2160000"/>
            </a:xfrm>
            <a:prstGeom prst="rect">
              <a:avLst/>
            </a:prstGeom>
            <a:solidFill>
              <a:srgbClr val="00B05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70" name="Straight Connector 69"/>
            <p:cNvCxnSpPr>
              <a:stCxn id="69" idx="1"/>
              <a:endCxn id="69" idx="3"/>
            </p:cNvCxnSpPr>
            <p:nvPr/>
          </p:nvCxnSpPr>
          <p:spPr>
            <a:xfrm>
              <a:off x="2897916" y="3409565"/>
              <a:ext cx="43204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9" idx="0"/>
              <a:endCxn id="69" idx="2"/>
            </p:cNvCxnSpPr>
            <p:nvPr/>
          </p:nvCxnSpPr>
          <p:spPr>
            <a:xfrm>
              <a:off x="5058156" y="1249325"/>
              <a:ext cx="0" cy="43204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99552" y="1978697"/>
              <a:ext cx="2115842" cy="72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l-BE" sz="1600" dirty="0" smtClean="0">
                  <a:solidFill>
                    <a:schemeClr val="bg1"/>
                  </a:solidFill>
                </a:rPr>
                <a:t>High </a:t>
              </a:r>
              <a:r>
                <a:rPr lang="nl-BE" sz="1600" dirty="0" err="1">
                  <a:solidFill>
                    <a:schemeClr val="bg1"/>
                  </a:solidFill>
                </a:rPr>
                <a:t>c</a:t>
              </a:r>
              <a:r>
                <a:rPr lang="nl-BE" sz="1600" dirty="0" err="1" smtClean="0">
                  <a:solidFill>
                    <a:schemeClr val="bg1"/>
                  </a:solidFill>
                </a:rPr>
                <a:t>omplexity</a:t>
              </a:r>
              <a:endParaRPr lang="nl-BE" sz="1600" dirty="0" smtClean="0">
                <a:solidFill>
                  <a:schemeClr val="bg1"/>
                </a:solidFill>
              </a:endParaRPr>
            </a:p>
            <a:p>
              <a:pPr algn="r"/>
              <a:r>
                <a:rPr lang="nl-BE" sz="1600" dirty="0">
                  <a:solidFill>
                    <a:schemeClr val="bg1"/>
                  </a:solidFill>
                </a:rPr>
                <a:t>o</a:t>
              </a:r>
              <a:r>
                <a:rPr lang="nl-BE" sz="1600" dirty="0" smtClean="0">
                  <a:solidFill>
                    <a:schemeClr val="bg1"/>
                  </a:solidFill>
                </a:rPr>
                <a:t>f blockchain </a:t>
              </a:r>
              <a:r>
                <a:rPr lang="nl-BE" sz="1600" dirty="0" err="1" smtClean="0">
                  <a:solidFill>
                    <a:schemeClr val="bg1"/>
                  </a:solidFill>
                </a:rPr>
                <a:t>tech</a:t>
              </a:r>
              <a:endParaRPr lang="fr-BE" sz="1600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2236" y="4210945"/>
              <a:ext cx="2115842" cy="72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l-BE" sz="1600" dirty="0" smtClean="0">
                  <a:solidFill>
                    <a:schemeClr val="bg1"/>
                  </a:solidFill>
                </a:rPr>
                <a:t>Low </a:t>
              </a:r>
              <a:r>
                <a:rPr lang="nl-BE" sz="1600" dirty="0" err="1" smtClean="0">
                  <a:solidFill>
                    <a:schemeClr val="bg1"/>
                  </a:solidFill>
                </a:rPr>
                <a:t>complexity</a:t>
              </a:r>
              <a:endParaRPr lang="nl-BE" sz="1600" dirty="0" smtClean="0">
                <a:solidFill>
                  <a:schemeClr val="bg1"/>
                </a:solidFill>
              </a:endParaRPr>
            </a:p>
            <a:p>
              <a:pPr algn="r"/>
              <a:r>
                <a:rPr lang="nl-BE" sz="1600" dirty="0" smtClean="0">
                  <a:solidFill>
                    <a:schemeClr val="bg1"/>
                  </a:solidFill>
                </a:rPr>
                <a:t>of blockchain </a:t>
              </a:r>
              <a:r>
                <a:rPr lang="nl-BE" sz="1600" dirty="0" err="1" smtClean="0">
                  <a:solidFill>
                    <a:schemeClr val="bg1"/>
                  </a:solidFill>
                </a:rPr>
                <a:t>tech</a:t>
              </a:r>
              <a:endParaRPr lang="fr-BE" sz="1600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354787" y="5562042"/>
              <a:ext cx="1401947" cy="72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1600" dirty="0" smtClean="0">
                  <a:solidFill>
                    <a:schemeClr val="bg1"/>
                  </a:solidFill>
                </a:rPr>
                <a:t>Application</a:t>
              </a:r>
              <a:br>
                <a:rPr lang="nl-BE" sz="1600" dirty="0" smtClean="0">
                  <a:solidFill>
                    <a:schemeClr val="bg1"/>
                  </a:solidFill>
                </a:rPr>
              </a:br>
              <a:r>
                <a:rPr lang="nl-BE" sz="1600" dirty="0" err="1">
                  <a:solidFill>
                    <a:schemeClr val="bg1"/>
                  </a:solidFill>
                </a:rPr>
                <a:t>n</a:t>
              </a:r>
              <a:r>
                <a:rPr lang="nl-BE" sz="1600" dirty="0" err="1" smtClean="0">
                  <a:solidFill>
                    <a:schemeClr val="bg1"/>
                  </a:solidFill>
                </a:rPr>
                <a:t>ot</a:t>
              </a:r>
              <a:r>
                <a:rPr lang="nl-BE" sz="1600" dirty="0" smtClean="0">
                  <a:solidFill>
                    <a:schemeClr val="bg1"/>
                  </a:solidFill>
                </a:rPr>
                <a:t> </a:t>
              </a:r>
              <a:r>
                <a:rPr lang="nl-BE" sz="1600" dirty="0" err="1" smtClean="0">
                  <a:solidFill>
                    <a:schemeClr val="bg1"/>
                  </a:solidFill>
                </a:rPr>
                <a:t>critical</a:t>
              </a:r>
              <a:endParaRPr lang="fr-BE" sz="16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49762" y="5562039"/>
              <a:ext cx="1401947" cy="729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1600" dirty="0" smtClean="0">
                  <a:solidFill>
                    <a:schemeClr val="bg1"/>
                  </a:solidFill>
                </a:rPr>
                <a:t>Application</a:t>
              </a:r>
            </a:p>
            <a:p>
              <a:pPr algn="ctr"/>
              <a:r>
                <a:rPr lang="nl-BE" sz="1600" dirty="0" err="1">
                  <a:solidFill>
                    <a:schemeClr val="bg1"/>
                  </a:solidFill>
                </a:rPr>
                <a:t>c</a:t>
              </a:r>
              <a:r>
                <a:rPr lang="nl-BE" sz="1600" dirty="0" err="1" smtClean="0">
                  <a:solidFill>
                    <a:schemeClr val="bg1"/>
                  </a:solidFill>
                </a:rPr>
                <a:t>ritical</a:t>
              </a:r>
              <a:endParaRPr lang="fr-BE" sz="16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898156" y="1249565"/>
              <a:ext cx="2160000" cy="2160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57915" y="3409805"/>
              <a:ext cx="2160000" cy="21600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057915" y="1249805"/>
              <a:ext cx="2160000" cy="2160000"/>
            </a:xfrm>
            <a:prstGeom prst="rect">
              <a:avLst/>
            </a:prstGeom>
            <a:solidFill>
              <a:srgbClr val="FF0000">
                <a:alpha val="5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560184" y="5015709"/>
              <a:ext cx="871507" cy="384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1400" dirty="0" err="1" smtClean="0">
                  <a:solidFill>
                    <a:srgbClr val="33CC33"/>
                  </a:solidFill>
                </a:rPr>
                <a:t>BeSure</a:t>
              </a:r>
              <a:endParaRPr lang="fr-BE" sz="1400" dirty="0">
                <a:solidFill>
                  <a:srgbClr val="33CC33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489779" y="2680380"/>
              <a:ext cx="1321941" cy="652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BE" sz="1400" dirty="0" err="1" smtClean="0">
                  <a:solidFill>
                    <a:srgbClr val="FF0000"/>
                  </a:solidFill>
                </a:rPr>
                <a:t>Therapeutic</a:t>
              </a:r>
              <a:r>
                <a:rPr lang="nl-BE" sz="1400" dirty="0">
                  <a:solidFill>
                    <a:srgbClr val="FF0000"/>
                  </a:solidFill>
                </a:rPr>
                <a:t/>
              </a:r>
              <a:br>
                <a:rPr lang="nl-BE" sz="1400" dirty="0">
                  <a:solidFill>
                    <a:srgbClr val="FF0000"/>
                  </a:solidFill>
                </a:rPr>
              </a:br>
              <a:r>
                <a:rPr lang="nl-BE" sz="1400" dirty="0" smtClean="0">
                  <a:solidFill>
                    <a:srgbClr val="FF0000"/>
                  </a:solidFill>
                </a:rPr>
                <a:t>relations</a:t>
              </a:r>
              <a:endParaRPr lang="fr-BE" sz="14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057915" y="1356568"/>
              <a:ext cx="2168892" cy="42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b="1" dirty="0" err="1" smtClean="0">
                  <a:solidFill>
                    <a:schemeClr val="bg1"/>
                  </a:solidFill>
                </a:rPr>
                <a:t>Risky</a:t>
              </a:r>
              <a:r>
                <a:rPr lang="nl-BE" sz="1600" b="1" dirty="0" smtClean="0">
                  <a:solidFill>
                    <a:schemeClr val="bg1"/>
                  </a:solidFill>
                </a:rPr>
                <a:t> </a:t>
              </a:r>
              <a:r>
                <a:rPr lang="nl-BE" sz="1600" b="1" dirty="0" err="1" smtClean="0">
                  <a:solidFill>
                    <a:schemeClr val="bg1"/>
                  </a:solidFill>
                </a:rPr>
                <a:t>today</a:t>
              </a:r>
              <a:endParaRPr lang="nl-BE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843809" y="3644074"/>
              <a:ext cx="2304256" cy="103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600" b="1" dirty="0" err="1" smtClean="0">
                  <a:solidFill>
                    <a:schemeClr val="bg1"/>
                  </a:solidFill>
                </a:rPr>
                <a:t>Consider</a:t>
              </a:r>
              <a:r>
                <a:rPr lang="nl-BE" sz="1600" b="1" dirty="0" smtClean="0">
                  <a:solidFill>
                    <a:schemeClr val="bg1"/>
                  </a:solidFill>
                </a:rPr>
                <a:t> </a:t>
              </a:r>
              <a:r>
                <a:rPr lang="nl-BE" sz="1600" b="1" dirty="0" err="1" smtClean="0">
                  <a:solidFill>
                    <a:schemeClr val="bg1"/>
                  </a:solidFill>
                </a:rPr>
                <a:t>it</a:t>
              </a:r>
              <a:r>
                <a:rPr lang="nl-BE" sz="1600" b="1" dirty="0" smtClean="0">
                  <a:solidFill>
                    <a:schemeClr val="bg1"/>
                  </a:solidFill>
                </a:rPr>
                <a:t> </a:t>
              </a:r>
              <a:br>
                <a:rPr lang="nl-BE" sz="1600" b="1" dirty="0" smtClean="0">
                  <a:solidFill>
                    <a:schemeClr val="bg1"/>
                  </a:solidFill>
                </a:rPr>
              </a:br>
              <a:r>
                <a:rPr lang="nl-BE" sz="1600" b="1" dirty="0" err="1" smtClean="0">
                  <a:solidFill>
                    <a:schemeClr val="bg1"/>
                  </a:solidFill>
                </a:rPr>
                <a:t>if</a:t>
              </a:r>
              <a:r>
                <a:rPr lang="nl-BE" sz="1600" b="1" dirty="0" smtClean="0">
                  <a:solidFill>
                    <a:schemeClr val="bg1"/>
                  </a:solidFill>
                </a:rPr>
                <a:t> </a:t>
              </a:r>
              <a:r>
                <a:rPr lang="nl-BE" sz="1600" b="1" dirty="0" err="1" smtClean="0">
                  <a:solidFill>
                    <a:schemeClr val="bg1"/>
                  </a:solidFill>
                </a:rPr>
                <a:t>clear</a:t>
              </a:r>
              <a:r>
                <a:rPr lang="nl-BE" sz="1600" b="1" dirty="0" smtClean="0">
                  <a:solidFill>
                    <a:schemeClr val="bg1"/>
                  </a:solidFill>
                </a:rPr>
                <a:t> </a:t>
              </a:r>
              <a:r>
                <a:rPr lang="nl-BE" sz="1600" b="1" dirty="0" err="1" smtClean="0">
                  <a:solidFill>
                    <a:schemeClr val="bg1"/>
                  </a:solidFill>
                </a:rPr>
                <a:t>added</a:t>
              </a:r>
              <a:r>
                <a:rPr lang="nl-BE" sz="1600" b="1" dirty="0" smtClean="0">
                  <a:solidFill>
                    <a:schemeClr val="bg1"/>
                  </a:solidFill>
                </a:rPr>
                <a:t> </a:t>
              </a:r>
              <a:r>
                <a:rPr lang="nl-BE" sz="1600" b="1" dirty="0" err="1" smtClean="0">
                  <a:solidFill>
                    <a:schemeClr val="bg1"/>
                  </a:solidFill>
                </a:rPr>
                <a:t>value</a:t>
              </a:r>
              <a:r>
                <a:rPr lang="nl-BE" sz="1600" b="1" dirty="0" smtClean="0">
                  <a:solidFill>
                    <a:schemeClr val="bg1"/>
                  </a:solidFill>
                </a:rPr>
                <a:t> </a:t>
              </a:r>
              <a:r>
                <a:rPr lang="nl-BE" sz="1600" b="1" dirty="0" err="1" smtClean="0">
                  <a:solidFill>
                    <a:schemeClr val="bg1"/>
                  </a:solidFill>
                </a:rPr>
                <a:t>and</a:t>
              </a:r>
              <a:r>
                <a:rPr lang="nl-BE" sz="1600" b="1" dirty="0" smtClean="0">
                  <a:solidFill>
                    <a:schemeClr val="bg1"/>
                  </a:solidFill>
                </a:rPr>
                <a:t> </a:t>
              </a:r>
              <a:r>
                <a:rPr lang="nl-BE" sz="1600" b="1" dirty="0" err="1" smtClean="0">
                  <a:solidFill>
                    <a:schemeClr val="bg1"/>
                  </a:solidFill>
                </a:rPr>
                <a:t>limited</a:t>
              </a:r>
              <a:r>
                <a:rPr lang="nl-BE" sz="1600" b="1" dirty="0" smtClean="0">
                  <a:solidFill>
                    <a:schemeClr val="bg1"/>
                  </a:solidFill>
                </a:rPr>
                <a:t> risk</a:t>
              </a:r>
              <a:endParaRPr lang="fr-BE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97916" y="1249325"/>
              <a:ext cx="4320480" cy="432048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cxnSp>
        <p:nvCxnSpPr>
          <p:cNvPr id="12" name="Straight Connector 11"/>
          <p:cNvCxnSpPr>
            <a:stCxn id="69" idx="1"/>
            <a:endCxn id="69" idx="3"/>
          </p:cNvCxnSpPr>
          <p:nvPr/>
        </p:nvCxnSpPr>
        <p:spPr>
          <a:xfrm>
            <a:off x="2981954" y="2704937"/>
            <a:ext cx="346260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9" idx="0"/>
            <a:endCxn id="69" idx="2"/>
          </p:cNvCxnSpPr>
          <p:nvPr/>
        </p:nvCxnSpPr>
        <p:spPr>
          <a:xfrm>
            <a:off x="4713258" y="973633"/>
            <a:ext cx="0" cy="34626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19785" y="1370261"/>
            <a:ext cx="1738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b="1" dirty="0" smtClean="0">
                <a:solidFill>
                  <a:schemeClr val="bg1"/>
                </a:solidFill>
              </a:rPr>
              <a:t> </a:t>
            </a:r>
            <a:r>
              <a:rPr lang="nl-BE" sz="1400" b="1" dirty="0" smtClean="0">
                <a:solidFill>
                  <a:schemeClr val="bg1"/>
                </a:solidFill>
              </a:rPr>
              <a:t>(</a:t>
            </a:r>
            <a:r>
              <a:rPr lang="nl-BE" sz="1400" b="1" dirty="0" err="1" smtClean="0">
                <a:solidFill>
                  <a:schemeClr val="bg1"/>
                </a:solidFill>
              </a:rPr>
              <a:t>Might</a:t>
            </a:r>
            <a:r>
              <a:rPr lang="nl-BE" sz="1400" b="1" dirty="0" smtClean="0">
                <a:solidFill>
                  <a:schemeClr val="bg1"/>
                </a:solidFill>
              </a:rPr>
              <a:t> </a:t>
            </a:r>
            <a:r>
              <a:rPr lang="nl-BE" sz="1400" b="1" dirty="0" err="1" smtClean="0">
                <a:solidFill>
                  <a:schemeClr val="bg1"/>
                </a:solidFill>
              </a:rPr>
              <a:t>be</a:t>
            </a:r>
            <a:r>
              <a:rPr lang="nl-BE" sz="1400" b="1" dirty="0" smtClean="0">
                <a:solidFill>
                  <a:schemeClr val="bg1"/>
                </a:solidFill>
              </a:rPr>
              <a:t> </a:t>
            </a:r>
            <a:r>
              <a:rPr lang="nl-BE" sz="1400" b="1" dirty="0" err="1">
                <a:solidFill>
                  <a:schemeClr val="bg1"/>
                </a:solidFill>
              </a:rPr>
              <a:t>d</a:t>
            </a:r>
            <a:r>
              <a:rPr lang="nl-BE" sz="1400" b="1" dirty="0" err="1" smtClean="0">
                <a:solidFill>
                  <a:schemeClr val="bg1"/>
                </a:solidFill>
              </a:rPr>
              <a:t>oable</a:t>
            </a:r>
            <a:r>
              <a:rPr lang="nl-BE" sz="1400" b="1" dirty="0" smtClean="0">
                <a:solidFill>
                  <a:schemeClr val="bg1"/>
                </a:solidFill>
              </a:rPr>
              <a:t> </a:t>
            </a:r>
            <a:r>
              <a:rPr lang="nl-BE" sz="1400" b="1" dirty="0" err="1" smtClean="0">
                <a:solidFill>
                  <a:schemeClr val="bg1"/>
                </a:solidFill>
              </a:rPr>
              <a:t>if</a:t>
            </a:r>
            <a:r>
              <a:rPr lang="nl-BE" sz="1400" b="1" dirty="0" smtClean="0">
                <a:solidFill>
                  <a:schemeClr val="bg1"/>
                </a:solidFill>
              </a:rPr>
              <a:t> </a:t>
            </a:r>
            <a:r>
              <a:rPr lang="nl-BE" sz="1400" b="1" dirty="0" err="1" smtClean="0">
                <a:solidFill>
                  <a:schemeClr val="bg1"/>
                </a:solidFill>
              </a:rPr>
              <a:t>you</a:t>
            </a:r>
            <a:r>
              <a:rPr lang="nl-BE" sz="1400" b="1" dirty="0" smtClean="0">
                <a:solidFill>
                  <a:schemeClr val="bg1"/>
                </a:solidFill>
              </a:rPr>
              <a:t> have plenty of resources)</a:t>
            </a:r>
            <a:endParaRPr lang="fr-B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2053"/>
          <p:cNvGrpSpPr/>
          <p:nvPr/>
        </p:nvGrpSpPr>
        <p:grpSpPr>
          <a:xfrm>
            <a:off x="-1475784" y="-308570"/>
            <a:ext cx="5149868" cy="5760640"/>
            <a:chOff x="-1475784" y="-308570"/>
            <a:chExt cx="5149868" cy="576064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69416" y="-1"/>
              <a:ext cx="5143500" cy="514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-1475784" y="0"/>
              <a:ext cx="5142612" cy="5143499"/>
            </a:xfrm>
            <a:prstGeom prst="rect">
              <a:avLst/>
            </a:prstGeom>
            <a:solidFill>
              <a:schemeClr val="accent5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3528" y="987574"/>
              <a:ext cx="3096344" cy="6264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50000"/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b="1" dirty="0" err="1" smtClean="0">
                  <a:solidFill>
                    <a:schemeClr val="bg1"/>
                  </a:solidFill>
                </a:rPr>
                <a:t>Creation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&amp; storage of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proofs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becomes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collective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process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23528" y="1786510"/>
              <a:ext cx="3096344" cy="100050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50000"/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b="1" dirty="0" err="1" smtClean="0">
                  <a:solidFill>
                    <a:schemeClr val="bg1"/>
                  </a:solidFill>
                </a:rPr>
                <a:t>Participants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(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organisations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&amp;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eBox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) do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not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need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to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trust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each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other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(End users do trust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their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organisation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)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4880" y="2986913"/>
              <a:ext cx="3096344" cy="624706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50000"/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b="1" dirty="0" smtClean="0">
                  <a:solidFill>
                    <a:schemeClr val="bg1"/>
                  </a:solidFill>
                </a:rPr>
                <a:t>Strong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probative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value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br>
                <a:rPr lang="nl-NL" sz="1600" b="1" dirty="0" smtClean="0">
                  <a:solidFill>
                    <a:schemeClr val="bg1"/>
                  </a:solidFill>
                </a:rPr>
              </a:br>
              <a:r>
                <a:rPr lang="nl-NL" sz="1600" b="1" dirty="0" smtClean="0">
                  <a:solidFill>
                    <a:schemeClr val="bg1"/>
                  </a:solidFill>
                </a:rPr>
                <a:t>without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central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authority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04880" y="3784157"/>
              <a:ext cx="3096344" cy="62640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50000"/>
                <a:alpha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b="1" dirty="0" err="1" smtClean="0">
                  <a:solidFill>
                    <a:schemeClr val="bg1"/>
                  </a:solidFill>
                </a:rPr>
                <a:t>Integrity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, non-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repudiability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, no date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tampering</a:t>
              </a:r>
              <a:r>
                <a:rPr lang="nl-NL" sz="1600" b="1" dirty="0" smtClean="0">
                  <a:solidFill>
                    <a:schemeClr val="bg1"/>
                  </a:solidFill>
                </a:rPr>
                <a:t>, </a:t>
              </a:r>
              <a:r>
                <a:rPr lang="nl-NL" sz="1600" b="1" dirty="0" err="1" smtClean="0">
                  <a:solidFill>
                    <a:schemeClr val="bg1"/>
                  </a:solidFill>
                </a:rPr>
                <a:t>authenticity</a:t>
              </a:r>
              <a:endParaRPr lang="nl-NL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666828" y="-308570"/>
              <a:ext cx="0" cy="576064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5" name="Group 2054"/>
          <p:cNvGrpSpPr/>
          <p:nvPr/>
        </p:nvGrpSpPr>
        <p:grpSpPr>
          <a:xfrm>
            <a:off x="7708769" y="4830942"/>
            <a:ext cx="1471743" cy="307777"/>
            <a:chOff x="7708769" y="4830942"/>
            <a:chExt cx="1471743" cy="307777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7708769" y="4850364"/>
              <a:ext cx="268933" cy="268933"/>
            </a:xfrm>
            <a:prstGeom prst="ellipse">
              <a:avLst/>
            </a:prstGeom>
            <a:solidFill>
              <a:schemeClr val="accent3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926451" y="4830942"/>
              <a:ext cx="12540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400" dirty="0" smtClean="0">
                  <a:solidFill>
                    <a:schemeClr val="bg1"/>
                  </a:solidFill>
                </a:rPr>
                <a:t>: </a:t>
              </a:r>
              <a:r>
                <a:rPr lang="nl-BE" sz="1400" dirty="0" err="1" smtClean="0">
                  <a:solidFill>
                    <a:schemeClr val="bg1"/>
                  </a:solidFill>
                </a:rPr>
                <a:t>Circle</a:t>
              </a:r>
              <a:r>
                <a:rPr lang="nl-BE" sz="1400" dirty="0" smtClean="0">
                  <a:solidFill>
                    <a:schemeClr val="bg1"/>
                  </a:solidFill>
                </a:rPr>
                <a:t> of trust</a:t>
              </a:r>
              <a:endParaRPr lang="fr-BE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3898418" y="4227934"/>
            <a:ext cx="449000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cap="small" dirty="0" smtClean="0">
                <a:solidFill>
                  <a:schemeClr val="bg1"/>
                </a:solidFill>
              </a:rPr>
              <a:t>Demonstrability</a:t>
            </a:r>
          </a:p>
          <a:p>
            <a:pPr marL="285750" indent="-285750">
              <a:buFontTx/>
              <a:buChar char="-"/>
            </a:pPr>
            <a:r>
              <a:rPr lang="nl-BE" sz="1600" dirty="0" err="1" smtClean="0">
                <a:solidFill>
                  <a:schemeClr val="bg1"/>
                </a:solidFill>
              </a:rPr>
              <a:t>Proof</a:t>
            </a:r>
            <a:r>
              <a:rPr lang="nl-BE" sz="1600" dirty="0" smtClean="0">
                <a:solidFill>
                  <a:schemeClr val="bg1"/>
                </a:solidFill>
              </a:rPr>
              <a:t>-of-delivery </a:t>
            </a:r>
            <a:r>
              <a:rPr lang="nl-BE" sz="1600" dirty="0">
                <a:solidFill>
                  <a:schemeClr val="bg1"/>
                </a:solidFill>
              </a:rPr>
              <a:t>&amp; </a:t>
            </a:r>
            <a:r>
              <a:rPr lang="nl-BE" sz="1600" dirty="0" err="1" smtClean="0">
                <a:solidFill>
                  <a:schemeClr val="bg1"/>
                </a:solidFill>
              </a:rPr>
              <a:t>proof</a:t>
            </a:r>
            <a:r>
              <a:rPr lang="nl-BE" sz="1600" dirty="0" smtClean="0">
                <a:solidFill>
                  <a:schemeClr val="bg1"/>
                </a:solidFill>
              </a:rPr>
              <a:t>-of-</a:t>
            </a:r>
            <a:r>
              <a:rPr lang="nl-BE" sz="1600" dirty="0" err="1" smtClean="0">
                <a:solidFill>
                  <a:schemeClr val="bg1"/>
                </a:solidFill>
              </a:rPr>
              <a:t>receipt</a:t>
            </a:r>
            <a:endParaRPr lang="nl-BE" sz="1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BE" sz="1600" dirty="0" smtClean="0">
                <a:solidFill>
                  <a:schemeClr val="bg1"/>
                </a:solidFill>
              </a:rPr>
              <a:t>Storage </a:t>
            </a:r>
            <a:r>
              <a:rPr lang="nl-BE" sz="1600" dirty="0" err="1" smtClean="0">
                <a:solidFill>
                  <a:schemeClr val="bg1"/>
                </a:solidFill>
              </a:rPr>
              <a:t>period</a:t>
            </a:r>
            <a:r>
              <a:rPr lang="nl-BE" sz="1600" dirty="0" smtClean="0">
                <a:solidFill>
                  <a:schemeClr val="bg1"/>
                </a:solidFill>
              </a:rPr>
              <a:t>: </a:t>
            </a:r>
            <a:r>
              <a:rPr lang="nl-BE" sz="1600" dirty="0">
                <a:solidFill>
                  <a:schemeClr val="bg1"/>
                </a:solidFill>
              </a:rPr>
              <a:t>40-50 </a:t>
            </a:r>
            <a:r>
              <a:rPr lang="nl-BE" sz="1600" dirty="0" err="1" smtClean="0">
                <a:solidFill>
                  <a:schemeClr val="bg1"/>
                </a:solidFill>
              </a:rPr>
              <a:t>years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102022" y="1346702"/>
            <a:ext cx="2787808" cy="2787809"/>
          </a:xfrm>
          <a:prstGeom prst="ellipse">
            <a:avLst/>
          </a:prstGeom>
          <a:solidFill>
            <a:schemeClr val="accent3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grpSp>
        <p:nvGrpSpPr>
          <p:cNvPr id="20" name="Group 19"/>
          <p:cNvGrpSpPr/>
          <p:nvPr/>
        </p:nvGrpSpPr>
        <p:grpSpPr>
          <a:xfrm>
            <a:off x="7265653" y="3083550"/>
            <a:ext cx="1316281" cy="1261117"/>
            <a:chOff x="6239282" y="3823869"/>
            <a:chExt cx="2104058" cy="201587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282" y="5266450"/>
              <a:ext cx="573297" cy="573297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6493205" y="4110068"/>
              <a:ext cx="1277735" cy="1082667"/>
              <a:chOff x="6493205" y="4110068"/>
              <a:chExt cx="1277735" cy="1082667"/>
            </a:xfrm>
          </p:grpSpPr>
          <p:cxnSp>
            <p:nvCxnSpPr>
              <p:cNvPr id="25" name="Straight Connector 24"/>
              <p:cNvCxnSpPr>
                <a:endCxn id="24" idx="1"/>
              </p:cNvCxnSpPr>
              <p:nvPr/>
            </p:nvCxnSpPr>
            <p:spPr>
              <a:xfrm>
                <a:off x="6888720" y="4110068"/>
                <a:ext cx="882220" cy="2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811405" y="4460266"/>
                <a:ext cx="541392" cy="366234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493205" y="4460264"/>
                <a:ext cx="0" cy="732471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" descr="http://www.clker.com/cliparts/5/z/K/D/E/s/business-person-black-m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930" y="4643082"/>
              <a:ext cx="437944" cy="572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940" y="3823869"/>
              <a:ext cx="572400" cy="572400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grpSp>
        <p:nvGrpSpPr>
          <p:cNvPr id="28" name="Group 27"/>
          <p:cNvGrpSpPr/>
          <p:nvPr/>
        </p:nvGrpSpPr>
        <p:grpSpPr>
          <a:xfrm>
            <a:off x="7580785" y="1707043"/>
            <a:ext cx="928796" cy="685724"/>
            <a:chOff x="6745881" y="1564812"/>
            <a:chExt cx="1484668" cy="1096120"/>
          </a:xfrm>
        </p:grpSpPr>
        <p:grpSp>
          <p:nvGrpSpPr>
            <p:cNvPr id="29" name="Group 28"/>
            <p:cNvGrpSpPr/>
            <p:nvPr/>
          </p:nvGrpSpPr>
          <p:grpSpPr>
            <a:xfrm>
              <a:off x="6745881" y="1564812"/>
              <a:ext cx="854886" cy="794845"/>
              <a:chOff x="6745881" y="1564812"/>
              <a:chExt cx="854886" cy="794845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V="1">
                <a:off x="6745881" y="1564812"/>
                <a:ext cx="433311" cy="353284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757619" y="2359657"/>
                <a:ext cx="843148" cy="0"/>
              </a:xfrm>
              <a:prstGeom prst="line">
                <a:avLst/>
              </a:prstGeom>
              <a:ln w="22225">
                <a:solidFill>
                  <a:schemeClr val="bg1"/>
                </a:solidFill>
                <a:prstDash val="sys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548" y="2084932"/>
              <a:ext cx="576001" cy="576000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grpSp>
        <p:nvGrpSpPr>
          <p:cNvPr id="33" name="Group 32"/>
          <p:cNvGrpSpPr/>
          <p:nvPr/>
        </p:nvGrpSpPr>
        <p:grpSpPr>
          <a:xfrm>
            <a:off x="4239696" y="2515407"/>
            <a:ext cx="906045" cy="920438"/>
            <a:chOff x="1402329" y="2819800"/>
            <a:chExt cx="1448301" cy="147130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1956878" y="3380968"/>
              <a:ext cx="893752" cy="633890"/>
            </a:xfrm>
            <a:prstGeom prst="line">
              <a:avLst/>
            </a:prstGeom>
            <a:ln w="22225">
              <a:solidFill>
                <a:schemeClr val="bg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970946" y="3134935"/>
              <a:ext cx="865616" cy="0"/>
            </a:xfrm>
            <a:prstGeom prst="line">
              <a:avLst/>
            </a:prstGeom>
            <a:ln w="22225">
              <a:solidFill>
                <a:schemeClr val="bg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453" y="2819800"/>
              <a:ext cx="445756" cy="572401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329" y="3679109"/>
              <a:ext cx="612000" cy="612000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cxnSp>
        <p:nvCxnSpPr>
          <p:cNvPr id="40" name="Straight Connector 39"/>
          <p:cNvCxnSpPr/>
          <p:nvPr/>
        </p:nvCxnSpPr>
        <p:spPr>
          <a:xfrm flipH="1" flipV="1">
            <a:off x="4862399" y="2206534"/>
            <a:ext cx="283343" cy="374180"/>
          </a:xfrm>
          <a:prstGeom prst="line">
            <a:avLst/>
          </a:prstGeom>
          <a:ln w="22225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1087" y="1346702"/>
            <a:ext cx="365189" cy="360341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9" y="2452670"/>
            <a:ext cx="505713" cy="5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856" y="1891315"/>
            <a:ext cx="505713" cy="5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24" y="2924965"/>
            <a:ext cx="505713" cy="5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Content Placeholder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17" y="1851126"/>
            <a:ext cx="275328" cy="35865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81" y="2052224"/>
            <a:ext cx="342598" cy="342598"/>
          </a:xfrm>
          <a:prstGeom prst="rect">
            <a:avLst/>
          </a:prstGeom>
        </p:spPr>
      </p:pic>
      <p:sp>
        <p:nvSpPr>
          <p:cNvPr id="39" name="Oval 38"/>
          <p:cNvSpPr>
            <a:spLocks noChangeAspect="1"/>
          </p:cNvSpPr>
          <p:nvPr/>
        </p:nvSpPr>
        <p:spPr>
          <a:xfrm>
            <a:off x="6086559" y="2331239"/>
            <a:ext cx="818735" cy="81873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600" b="1" dirty="0" smtClean="0">
                <a:solidFill>
                  <a:schemeClr val="accent1">
                    <a:lumMod val="75000"/>
                  </a:schemeClr>
                </a:solidFill>
              </a:rPr>
              <a:t>eBox</a:t>
            </a:r>
            <a:endParaRPr lang="nl-BE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724128" y="2743507"/>
            <a:ext cx="559302" cy="0"/>
          </a:xfrm>
          <a:prstGeom prst="line">
            <a:avLst/>
          </a:prstGeom>
          <a:ln w="381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719849" y="2211710"/>
            <a:ext cx="372431" cy="363421"/>
          </a:xfrm>
          <a:prstGeom prst="line">
            <a:avLst/>
          </a:prstGeom>
          <a:ln w="381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732240" y="2930956"/>
            <a:ext cx="454413" cy="288866"/>
          </a:xfrm>
          <a:prstGeom prst="line">
            <a:avLst/>
          </a:prstGeom>
          <a:ln w="3810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el 4"/>
          <p:cNvSpPr>
            <a:spLocks noGrp="1"/>
          </p:cNvSpPr>
          <p:nvPr>
            <p:ph type="title"/>
          </p:nvPr>
        </p:nvSpPr>
        <p:spPr>
          <a:xfrm>
            <a:off x="3666828" y="125253"/>
            <a:ext cx="5477172" cy="862321"/>
          </a:xfrm>
        </p:spPr>
        <p:txBody>
          <a:bodyPr>
            <a:noAutofit/>
          </a:bodyPr>
          <a:lstStyle/>
          <a:p>
            <a:r>
              <a:rPr lang="nl-BE" sz="3200" cap="small" dirty="0" smtClean="0"/>
              <a:t>Demonstrability service</a:t>
            </a:r>
            <a:br>
              <a:rPr lang="nl-BE" sz="3200" cap="small" dirty="0" smtClean="0"/>
            </a:br>
            <a:r>
              <a:rPr lang="nl-BE" sz="3200" cap="small" dirty="0" smtClean="0"/>
              <a:t>(</a:t>
            </a:r>
            <a:r>
              <a:rPr lang="nl-BE" sz="3200" cap="small" dirty="0" err="1" smtClean="0"/>
              <a:t>BeSure</a:t>
            </a:r>
            <a:r>
              <a:rPr lang="nl-BE" sz="3200" cap="small" dirty="0" smtClean="0"/>
              <a:t>)</a:t>
            </a:r>
            <a:endParaRPr lang="fr-BE" sz="3200" cap="small" dirty="0"/>
          </a:p>
        </p:txBody>
      </p:sp>
    </p:spTree>
    <p:extLst>
      <p:ext uri="{BB962C8B-B14F-4D97-AF65-F5344CB8AC3E}">
        <p14:creationId xmlns:p14="http://schemas.microsoft.com/office/powerpoint/2010/main" val="23624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nl-BE" cap="small" dirty="0"/>
              <a:t>Demonstrability </a:t>
            </a:r>
            <a:r>
              <a:rPr lang="nl-BE" cap="small" dirty="0" smtClean="0"/>
              <a:t>service (</a:t>
            </a:r>
            <a:r>
              <a:rPr lang="nl-BE" cap="small" dirty="0" err="1" smtClean="0"/>
              <a:t>BeSure</a:t>
            </a:r>
            <a:r>
              <a:rPr lang="nl-BE" cap="small" dirty="0"/>
              <a:t>)</a:t>
            </a:r>
            <a:endParaRPr lang="fr-BE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148969" y="843558"/>
            <a:ext cx="0" cy="403244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/>
          <p:cNvSpPr/>
          <p:nvPr/>
        </p:nvSpPr>
        <p:spPr>
          <a:xfrm>
            <a:off x="4355976" y="2670186"/>
            <a:ext cx="432048" cy="3791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620577" y="771550"/>
            <a:ext cx="351122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</a:rPr>
              <a:t>No </a:t>
            </a:r>
            <a:r>
              <a:rPr lang="nl-BE" b="1" dirty="0" err="1" smtClean="0">
                <a:solidFill>
                  <a:schemeClr val="bg1"/>
                </a:solidFill>
              </a:rPr>
              <a:t>sensitive</a:t>
            </a:r>
            <a:r>
              <a:rPr lang="nl-BE" b="1" dirty="0" smtClean="0">
                <a:solidFill>
                  <a:schemeClr val="bg1"/>
                </a:solidFill>
              </a:rPr>
              <a:t> data on blockchain</a:t>
            </a:r>
            <a:r>
              <a:rPr lang="nl-BE" b="1" dirty="0">
                <a:solidFill>
                  <a:schemeClr val="bg1"/>
                </a:solidFill>
              </a:rPr>
              <a:t/>
            </a:r>
            <a:br>
              <a:rPr lang="nl-BE" b="1" dirty="0">
                <a:solidFill>
                  <a:schemeClr val="bg1"/>
                </a:solidFill>
              </a:rPr>
            </a:br>
            <a:r>
              <a:rPr lang="nl-BE" dirty="0" err="1" smtClean="0">
                <a:solidFill>
                  <a:schemeClr val="bg1"/>
                </a:solidFill>
              </a:rPr>
              <a:t>Only</a:t>
            </a:r>
            <a:r>
              <a:rPr lang="nl-BE" dirty="0" smtClean="0">
                <a:solidFill>
                  <a:schemeClr val="bg1"/>
                </a:solidFill>
              </a:rPr>
              <a:t> (</a:t>
            </a:r>
            <a:r>
              <a:rPr lang="nl-BE" dirty="0" err="1" smtClean="0">
                <a:solidFill>
                  <a:schemeClr val="bg1"/>
                </a:solidFill>
              </a:rPr>
              <a:t>salted</a:t>
            </a:r>
            <a:r>
              <a:rPr lang="nl-BE" dirty="0" smtClean="0">
                <a:solidFill>
                  <a:schemeClr val="bg1"/>
                </a:solidFill>
              </a:rPr>
              <a:t>) </a:t>
            </a:r>
            <a:r>
              <a:rPr lang="nl-BE" dirty="0" err="1" smtClean="0">
                <a:solidFill>
                  <a:schemeClr val="bg1"/>
                </a:solidFill>
              </a:rPr>
              <a:t>fingerprints</a:t>
            </a:r>
            <a:endParaRPr lang="nl-BE" dirty="0">
              <a:solidFill>
                <a:schemeClr val="bg1"/>
              </a:solidFill>
            </a:endParaRPr>
          </a:p>
          <a:p>
            <a:pPr algn="r"/>
            <a:endParaRPr lang="nl-BE" sz="1000" b="1" dirty="0" smtClean="0">
              <a:solidFill>
                <a:schemeClr val="bg1"/>
              </a:solidFill>
            </a:endParaRPr>
          </a:p>
          <a:p>
            <a:pPr algn="r"/>
            <a:r>
              <a:rPr lang="nl-BE" b="1" dirty="0" err="1" smtClean="0">
                <a:solidFill>
                  <a:schemeClr val="bg1"/>
                </a:solidFill>
              </a:rPr>
              <a:t>Simplicity</a:t>
            </a:r>
            <a:r>
              <a:rPr lang="nl-BE" b="1" dirty="0" smtClean="0">
                <a:solidFill>
                  <a:schemeClr val="bg1"/>
                </a:solidFill>
              </a:rPr>
              <a:t/>
            </a:r>
            <a:br>
              <a:rPr lang="nl-BE" b="1" dirty="0" smtClean="0">
                <a:solidFill>
                  <a:schemeClr val="bg1"/>
                </a:solidFill>
              </a:rPr>
            </a:br>
            <a:r>
              <a:rPr lang="nl-BE" dirty="0" smtClean="0">
                <a:solidFill>
                  <a:schemeClr val="bg1"/>
                </a:solidFill>
              </a:rPr>
              <a:t>No complex blockchain </a:t>
            </a:r>
            <a:r>
              <a:rPr lang="nl-BE" dirty="0" err="1" smtClean="0">
                <a:solidFill>
                  <a:schemeClr val="bg1"/>
                </a:solidFill>
              </a:rPr>
              <a:t>functionality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required</a:t>
            </a:r>
            <a:endParaRPr lang="nl-BE" dirty="0">
              <a:solidFill>
                <a:schemeClr val="bg1"/>
              </a:solidFill>
            </a:endParaRPr>
          </a:p>
          <a:p>
            <a:pPr algn="r"/>
            <a:endParaRPr lang="nl-BE" sz="1000" b="1" dirty="0" smtClean="0">
              <a:solidFill>
                <a:schemeClr val="bg1"/>
              </a:solidFill>
            </a:endParaRPr>
          </a:p>
          <a:p>
            <a:pPr algn="r"/>
            <a:r>
              <a:rPr lang="nl-BE" b="1" dirty="0" err="1" smtClean="0">
                <a:solidFill>
                  <a:schemeClr val="bg1"/>
                </a:solidFill>
              </a:rPr>
              <a:t>Fork</a:t>
            </a:r>
            <a:r>
              <a:rPr lang="nl-BE" b="1" dirty="0" smtClean="0">
                <a:solidFill>
                  <a:schemeClr val="bg1"/>
                </a:solidFill>
              </a:rPr>
              <a:t> of </a:t>
            </a:r>
            <a:r>
              <a:rPr lang="nl-BE" b="1" dirty="0" err="1">
                <a:solidFill>
                  <a:schemeClr val="bg1"/>
                </a:solidFill>
              </a:rPr>
              <a:t>Bitcoin</a:t>
            </a:r>
            <a:r>
              <a:rPr lang="nl-BE" b="1" dirty="0">
                <a:solidFill>
                  <a:schemeClr val="bg1"/>
                </a:solidFill>
              </a:rPr>
              <a:t> code</a:t>
            </a:r>
            <a:r>
              <a:rPr lang="nl-BE" dirty="0">
                <a:solidFill>
                  <a:schemeClr val="bg1"/>
                </a:solidFill>
              </a:rPr>
              <a:t/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 err="1" smtClean="0">
                <a:solidFill>
                  <a:schemeClr val="bg1"/>
                </a:solidFill>
              </a:rPr>
              <a:t>Extensively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tested</a:t>
            </a:r>
            <a:r>
              <a:rPr lang="nl-BE" dirty="0" smtClean="0">
                <a:solidFill>
                  <a:schemeClr val="bg1"/>
                </a:solidFill>
              </a:rPr>
              <a:t> in </a:t>
            </a:r>
            <a:r>
              <a:rPr lang="nl-BE" dirty="0" err="1" smtClean="0">
                <a:solidFill>
                  <a:schemeClr val="bg1"/>
                </a:solidFill>
              </a:rPr>
              <a:t>practice</a:t>
            </a:r>
            <a:endParaRPr lang="nl-BE" b="1" dirty="0" smtClean="0">
              <a:solidFill>
                <a:schemeClr val="bg1"/>
              </a:solidFill>
            </a:endParaRPr>
          </a:p>
          <a:p>
            <a:pPr algn="r"/>
            <a:endParaRPr lang="nl-BE" sz="1000" b="1" dirty="0" smtClean="0">
              <a:solidFill>
                <a:schemeClr val="bg1"/>
              </a:solidFill>
            </a:endParaRPr>
          </a:p>
          <a:p>
            <a:pPr algn="r"/>
            <a:r>
              <a:rPr lang="nl-BE" b="1" dirty="0" smtClean="0">
                <a:solidFill>
                  <a:schemeClr val="bg1"/>
                </a:solidFill>
              </a:rPr>
              <a:t>Secure</a:t>
            </a:r>
            <a:br>
              <a:rPr lang="nl-BE" b="1" dirty="0" smtClean="0">
                <a:solidFill>
                  <a:schemeClr val="bg1"/>
                </a:solidFill>
              </a:rPr>
            </a:br>
            <a:r>
              <a:rPr lang="nl-BE" dirty="0" err="1" smtClean="0">
                <a:solidFill>
                  <a:schemeClr val="bg1"/>
                </a:solidFill>
              </a:rPr>
              <a:t>Key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compromise</a:t>
            </a:r>
            <a:r>
              <a:rPr lang="nl-BE" dirty="0" smtClean="0">
                <a:solidFill>
                  <a:schemeClr val="bg1"/>
                </a:solidFill>
              </a:rPr>
              <a:t> or blockchain data </a:t>
            </a:r>
            <a:r>
              <a:rPr lang="nl-BE" dirty="0" err="1" smtClean="0">
                <a:solidFill>
                  <a:schemeClr val="bg1"/>
                </a:solidFill>
              </a:rPr>
              <a:t>breach</a:t>
            </a:r>
            <a:r>
              <a:rPr lang="nl-BE" dirty="0" smtClean="0">
                <a:solidFill>
                  <a:schemeClr val="bg1"/>
                </a:solidFill>
              </a:rPr>
              <a:t> no heavy </a:t>
            </a:r>
            <a:r>
              <a:rPr lang="nl-BE" dirty="0" err="1" smtClean="0">
                <a:solidFill>
                  <a:schemeClr val="bg1"/>
                </a:solidFill>
              </a:rPr>
              <a:t>repercussions</a:t>
            </a:r>
            <a:r>
              <a:rPr lang="nl-BE" dirty="0" smtClean="0">
                <a:solidFill>
                  <a:schemeClr val="bg1"/>
                </a:solidFill>
              </a:rPr>
              <a:t/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dirty="0" smtClean="0">
                <a:solidFill>
                  <a:schemeClr val="bg1"/>
                </a:solidFill>
              </a:rPr>
              <a:t/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b="1" dirty="0" smtClean="0">
                <a:solidFill>
                  <a:schemeClr val="bg1"/>
                </a:solidFill>
              </a:rPr>
              <a:t>Migration </a:t>
            </a:r>
            <a:r>
              <a:rPr lang="nl-BE" b="1" dirty="0">
                <a:solidFill>
                  <a:schemeClr val="bg1"/>
                </a:solidFill>
              </a:rPr>
              <a:t/>
            </a:r>
            <a:br>
              <a:rPr lang="nl-BE" b="1" dirty="0">
                <a:solidFill>
                  <a:schemeClr val="bg1"/>
                </a:solidFill>
              </a:rPr>
            </a:br>
            <a:r>
              <a:rPr lang="nl-BE" dirty="0" err="1" smtClean="0">
                <a:solidFill>
                  <a:schemeClr val="bg1"/>
                </a:solidFill>
              </a:rPr>
              <a:t>to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other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technology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possible</a:t>
            </a:r>
            <a:endParaRPr lang="nl-BE" dirty="0">
              <a:solidFill>
                <a:schemeClr val="bg1"/>
              </a:solidFill>
            </a:endParaRPr>
          </a:p>
          <a:p>
            <a:pPr algn="r"/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8064" y="2203409"/>
            <a:ext cx="2808312" cy="131274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nl-BE" dirty="0" err="1"/>
              <a:t>Clear</a:t>
            </a:r>
            <a:r>
              <a:rPr lang="nl-BE" dirty="0"/>
              <a:t> </a:t>
            </a:r>
            <a:r>
              <a:rPr lang="nl-BE" dirty="0" err="1"/>
              <a:t>added</a:t>
            </a:r>
            <a:r>
              <a:rPr lang="nl-BE" dirty="0"/>
              <a:t> </a:t>
            </a:r>
            <a:r>
              <a:rPr lang="nl-BE" dirty="0" err="1"/>
              <a:t>value</a:t>
            </a:r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Limited risk</a:t>
            </a:r>
          </a:p>
          <a:p>
            <a:pPr marL="285750" indent="-285750">
              <a:buFontTx/>
              <a:buChar char="-"/>
            </a:pPr>
            <a:r>
              <a:rPr lang="nl-BE" dirty="0" err="1"/>
              <a:t>Taking</a:t>
            </a:r>
            <a:r>
              <a:rPr lang="nl-BE" dirty="0"/>
              <a:t> </a:t>
            </a:r>
            <a:r>
              <a:rPr lang="nl-BE" dirty="0" err="1"/>
              <a:t>into</a:t>
            </a:r>
            <a:r>
              <a:rPr lang="nl-BE" dirty="0"/>
              <a:t> account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limitations</a:t>
            </a:r>
            <a:r>
              <a:rPr lang="nl-BE" dirty="0"/>
              <a:t> of </a:t>
            </a:r>
            <a:r>
              <a:rPr lang="nl-BE" dirty="0" err="1"/>
              <a:t>today</a:t>
            </a:r>
            <a:endParaRPr lang="fr-BE" dirty="0"/>
          </a:p>
        </p:txBody>
      </p:sp>
      <p:sp>
        <p:nvSpPr>
          <p:cNvPr id="3" name="TextBox 2"/>
          <p:cNvSpPr txBox="1"/>
          <p:nvPr/>
        </p:nvSpPr>
        <p:spPr>
          <a:xfrm>
            <a:off x="7596336" y="3651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8239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16"/>
            <a:ext cx="8229600" cy="857250"/>
          </a:xfrm>
        </p:spPr>
        <p:txBody>
          <a:bodyPr/>
          <a:lstStyle/>
          <a:p>
            <a:r>
              <a:rPr lang="nl-BE" dirty="0" err="1" smtClean="0"/>
              <a:t>Avoid</a:t>
            </a:r>
            <a:r>
              <a:rPr lang="nl-BE" dirty="0"/>
              <a:t> </a:t>
            </a:r>
            <a:r>
              <a:rPr lang="nl-BE" dirty="0" err="1"/>
              <a:t>technology</a:t>
            </a:r>
            <a:r>
              <a:rPr lang="nl-BE" dirty="0"/>
              <a:t> </a:t>
            </a:r>
            <a:r>
              <a:rPr lang="nl-BE" dirty="0" err="1"/>
              <a:t>lock</a:t>
            </a:r>
            <a:r>
              <a:rPr lang="nl-BE" dirty="0"/>
              <a:t>-in</a:t>
            </a:r>
            <a:endParaRPr lang="fr-B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6688" y="1131590"/>
            <a:ext cx="8229599" cy="2540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2000" b="1" cap="small" dirty="0" smtClean="0">
                <a:solidFill>
                  <a:schemeClr val="bg1"/>
                </a:solidFill>
              </a:rPr>
              <a:t>Leading </a:t>
            </a:r>
            <a:r>
              <a:rPr lang="nl-BE" sz="2000" b="1" cap="small" dirty="0" err="1" smtClean="0">
                <a:solidFill>
                  <a:schemeClr val="bg1"/>
                </a:solidFill>
              </a:rPr>
              <a:t>technologies</a:t>
            </a:r>
            <a:r>
              <a:rPr lang="nl-BE" sz="2000" b="1" cap="small" dirty="0" smtClean="0">
                <a:solidFill>
                  <a:schemeClr val="bg1"/>
                </a:solidFill>
              </a:rPr>
              <a:t> </a:t>
            </a:r>
            <a:r>
              <a:rPr lang="nl-BE" sz="2000" b="1" cap="small" dirty="0" err="1" smtClean="0">
                <a:solidFill>
                  <a:schemeClr val="bg1"/>
                </a:solidFill>
              </a:rPr>
              <a:t>tomorrow</a:t>
            </a:r>
            <a:r>
              <a:rPr lang="nl-BE" sz="2000" b="1" cap="small" dirty="0" smtClean="0">
                <a:solidFill>
                  <a:schemeClr val="bg1"/>
                </a:solidFill>
              </a:rPr>
              <a:t>?</a:t>
            </a:r>
            <a:r>
              <a:rPr lang="nl-BE" sz="2400" cap="small" dirty="0">
                <a:solidFill>
                  <a:schemeClr val="bg1"/>
                </a:solidFill>
              </a:rPr>
              <a:t/>
            </a:r>
            <a:br>
              <a:rPr lang="nl-BE" sz="2400" cap="small" dirty="0">
                <a:solidFill>
                  <a:schemeClr val="bg1"/>
                </a:solidFill>
              </a:rPr>
            </a:br>
            <a:r>
              <a:rPr lang="nl-BE" sz="1800" dirty="0" smtClean="0">
                <a:solidFill>
                  <a:schemeClr val="bg1"/>
                </a:solidFill>
              </a:rPr>
              <a:t>Dominant </a:t>
            </a:r>
            <a:r>
              <a:rPr lang="nl-BE" sz="1800" dirty="0" err="1" smtClean="0">
                <a:solidFill>
                  <a:schemeClr val="bg1"/>
                </a:solidFill>
              </a:rPr>
              <a:t>technology</a:t>
            </a:r>
            <a:r>
              <a:rPr lang="nl-BE" sz="1800" dirty="0" smtClean="0">
                <a:solidFill>
                  <a:schemeClr val="bg1"/>
                </a:solidFill>
              </a:rPr>
              <a:t> </a:t>
            </a:r>
            <a:r>
              <a:rPr lang="nl-BE" sz="1800" dirty="0" err="1" smtClean="0">
                <a:solidFill>
                  <a:schemeClr val="bg1"/>
                </a:solidFill>
              </a:rPr>
              <a:t>today</a:t>
            </a:r>
            <a:r>
              <a:rPr lang="nl-BE" sz="1800" dirty="0" smtClean="0">
                <a:solidFill>
                  <a:schemeClr val="bg1"/>
                </a:solidFill>
              </a:rPr>
              <a:t> </a:t>
            </a:r>
            <a:r>
              <a:rPr lang="nl-BE" sz="1800" dirty="0" err="1" smtClean="0">
                <a:solidFill>
                  <a:schemeClr val="bg1"/>
                </a:solidFill>
              </a:rPr>
              <a:t>not</a:t>
            </a:r>
            <a:r>
              <a:rPr lang="nl-BE" sz="1800" dirty="0" smtClean="0">
                <a:solidFill>
                  <a:schemeClr val="bg1"/>
                </a:solidFill>
              </a:rPr>
              <a:t> </a:t>
            </a:r>
            <a:r>
              <a:rPr lang="nl-BE" sz="1800" dirty="0" err="1" smtClean="0">
                <a:solidFill>
                  <a:schemeClr val="bg1"/>
                </a:solidFill>
              </a:rPr>
              <a:t>necessarily</a:t>
            </a:r>
            <a:r>
              <a:rPr lang="nl-BE" sz="1800" dirty="0" smtClean="0">
                <a:solidFill>
                  <a:schemeClr val="bg1"/>
                </a:solidFill>
              </a:rPr>
              <a:t> dominant in 12 </a:t>
            </a:r>
            <a:r>
              <a:rPr lang="nl-BE" sz="1800" dirty="0" err="1" smtClean="0">
                <a:solidFill>
                  <a:schemeClr val="bg1"/>
                </a:solidFill>
              </a:rPr>
              <a:t>months</a:t>
            </a:r>
            <a:endParaRPr lang="nl-BE" sz="1800" dirty="0" smtClean="0">
              <a:solidFill>
                <a:schemeClr val="bg1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nl-BE" sz="8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2000" b="1" cap="small" dirty="0" smtClean="0">
                <a:solidFill>
                  <a:schemeClr val="bg1"/>
                </a:solidFill>
              </a:rPr>
              <a:t>No </a:t>
            </a:r>
            <a:r>
              <a:rPr lang="nl-BE" sz="2000" b="1" cap="small" dirty="0" err="1" smtClean="0">
                <a:solidFill>
                  <a:schemeClr val="bg1"/>
                </a:solidFill>
              </a:rPr>
              <a:t>one-tech-suits-all</a:t>
            </a:r>
            <a:r>
              <a:rPr lang="nl-BE" dirty="0" smtClean="0">
                <a:solidFill>
                  <a:schemeClr val="bg1"/>
                </a:solidFill>
              </a:rPr>
              <a:t/>
            </a:r>
            <a:br>
              <a:rPr lang="nl-BE" dirty="0" smtClean="0">
                <a:solidFill>
                  <a:schemeClr val="bg1"/>
                </a:solidFill>
              </a:rPr>
            </a:br>
            <a:r>
              <a:rPr lang="nl-BE" sz="1800" dirty="0" err="1" smtClean="0">
                <a:solidFill>
                  <a:schemeClr val="bg1"/>
                </a:solidFill>
              </a:rPr>
              <a:t>Choice</a:t>
            </a:r>
            <a:r>
              <a:rPr lang="nl-BE" sz="1800" dirty="0" smtClean="0">
                <a:solidFill>
                  <a:schemeClr val="bg1"/>
                </a:solidFill>
              </a:rPr>
              <a:t> blockchain </a:t>
            </a:r>
            <a:r>
              <a:rPr lang="nl-BE" sz="1800" dirty="0" err="1" smtClean="0">
                <a:solidFill>
                  <a:schemeClr val="bg1"/>
                </a:solidFill>
              </a:rPr>
              <a:t>technology</a:t>
            </a:r>
            <a:r>
              <a:rPr lang="nl-BE" sz="1800" dirty="0" smtClean="0">
                <a:solidFill>
                  <a:schemeClr val="bg1"/>
                </a:solidFill>
              </a:rPr>
              <a:t> </a:t>
            </a:r>
            <a:r>
              <a:rPr lang="nl-BE" sz="1800" dirty="0" err="1" smtClean="0">
                <a:solidFill>
                  <a:schemeClr val="bg1"/>
                </a:solidFill>
              </a:rPr>
              <a:t>will</a:t>
            </a:r>
            <a:r>
              <a:rPr lang="nl-BE" sz="1800" dirty="0" smtClean="0">
                <a:solidFill>
                  <a:schemeClr val="bg1"/>
                </a:solidFill>
              </a:rPr>
              <a:t> </a:t>
            </a:r>
            <a:r>
              <a:rPr lang="nl-BE" sz="1800" dirty="0" err="1" smtClean="0">
                <a:solidFill>
                  <a:schemeClr val="bg1"/>
                </a:solidFill>
              </a:rPr>
              <a:t>depend</a:t>
            </a:r>
            <a:r>
              <a:rPr lang="nl-BE" sz="1800" dirty="0" smtClean="0">
                <a:solidFill>
                  <a:schemeClr val="bg1"/>
                </a:solidFill>
              </a:rPr>
              <a:t> on business case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800" b="1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2000" b="1" cap="small" dirty="0" smtClean="0">
                <a:solidFill>
                  <a:schemeClr val="bg1"/>
                </a:solidFill>
              </a:rPr>
              <a:t>No </a:t>
            </a:r>
            <a:r>
              <a:rPr lang="nl-BE" sz="2000" b="1" cap="small" dirty="0" err="1" smtClean="0">
                <a:solidFill>
                  <a:schemeClr val="bg1"/>
                </a:solidFill>
              </a:rPr>
              <a:t>standards</a:t>
            </a:r>
            <a:endParaRPr lang="nl-BE" sz="2000" b="1" cap="small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1800" dirty="0" smtClean="0">
                <a:solidFill>
                  <a:schemeClr val="bg1"/>
                </a:solidFill>
              </a:rPr>
              <a:t>They are </a:t>
            </a:r>
            <a:r>
              <a:rPr lang="nl-BE" sz="1800" dirty="0" err="1" smtClean="0">
                <a:solidFill>
                  <a:schemeClr val="bg1"/>
                </a:solidFill>
              </a:rPr>
              <a:t>working</a:t>
            </a:r>
            <a:r>
              <a:rPr lang="nl-BE" sz="1800" dirty="0" smtClean="0">
                <a:solidFill>
                  <a:schemeClr val="bg1"/>
                </a:solidFill>
              </a:rPr>
              <a:t> on </a:t>
            </a:r>
            <a:r>
              <a:rPr lang="nl-BE" sz="1800" dirty="0" err="1" smtClean="0">
                <a:solidFill>
                  <a:schemeClr val="bg1"/>
                </a:solidFill>
              </a:rPr>
              <a:t>it</a:t>
            </a:r>
            <a:endParaRPr lang="nl-BE" sz="1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479" y="4011910"/>
            <a:ext cx="8159809" cy="656373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err="1" smtClean="0"/>
              <a:t>Think</a:t>
            </a:r>
            <a:r>
              <a:rPr lang="nl-BE" sz="2000" dirty="0" smtClean="0"/>
              <a:t> </a:t>
            </a:r>
            <a:r>
              <a:rPr lang="nl-BE" sz="2000" dirty="0" err="1" smtClean="0"/>
              <a:t>about</a:t>
            </a:r>
            <a:r>
              <a:rPr lang="nl-BE" sz="2000" dirty="0" smtClean="0"/>
              <a:t> </a:t>
            </a:r>
            <a:r>
              <a:rPr lang="nl-BE" sz="2000" dirty="0" err="1" smtClean="0"/>
              <a:t>how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migrate</a:t>
            </a:r>
            <a:r>
              <a:rPr lang="nl-BE" sz="2000" dirty="0" smtClean="0"/>
              <a:t> </a:t>
            </a:r>
            <a:r>
              <a:rPr lang="nl-BE" sz="2000" dirty="0" err="1" smtClean="0"/>
              <a:t>away</a:t>
            </a:r>
            <a:r>
              <a:rPr lang="nl-BE" sz="2000" dirty="0" smtClean="0"/>
              <a:t> </a:t>
            </a:r>
            <a:r>
              <a:rPr lang="nl-BE" sz="2000" dirty="0" err="1" smtClean="0"/>
              <a:t>to</a:t>
            </a:r>
            <a:r>
              <a:rPr lang="nl-BE" sz="2000" dirty="0" smtClean="0"/>
              <a:t> </a:t>
            </a:r>
            <a:r>
              <a:rPr lang="nl-BE" sz="2000" dirty="0" err="1" smtClean="0"/>
              <a:t>avoid</a:t>
            </a:r>
            <a:r>
              <a:rPr lang="nl-BE" sz="2000" dirty="0" smtClean="0"/>
              <a:t> </a:t>
            </a:r>
            <a:r>
              <a:rPr lang="nl-BE" sz="2000" dirty="0" err="1" smtClean="0"/>
              <a:t>dependency</a:t>
            </a:r>
            <a:r>
              <a:rPr lang="nl-BE" sz="2000" dirty="0" smtClean="0"/>
              <a:t> of single </a:t>
            </a:r>
            <a:r>
              <a:rPr lang="nl-BE" sz="2000" dirty="0" err="1" smtClean="0"/>
              <a:t>technology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4683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9"/>
            <a:ext cx="8229600" cy="776293"/>
          </a:xfrm>
        </p:spPr>
        <p:txBody>
          <a:bodyPr>
            <a:normAutofit/>
          </a:bodyPr>
          <a:lstStyle/>
          <a:p>
            <a:r>
              <a:rPr lang="nl-BE" dirty="0" smtClean="0"/>
              <a:t>Blockchain as a Service (</a:t>
            </a:r>
            <a:r>
              <a:rPr lang="nl-BE" dirty="0" err="1" smtClean="0"/>
              <a:t>BaaS</a:t>
            </a:r>
            <a:r>
              <a:rPr lang="nl-BE" dirty="0" smtClean="0"/>
              <a:t>)</a:t>
            </a:r>
            <a:endParaRPr lang="fr-BE" dirty="0"/>
          </a:p>
        </p:txBody>
      </p:sp>
      <p:sp>
        <p:nvSpPr>
          <p:cNvPr id="9" name="AutoShape 2" descr="Image result for microsoft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" name="AutoShape 4" descr="data:image/png;base64,iVBORw0KGgoAAAANSUhEUgAAAeYAAABoCAMAAAATgKPhAAAAk1BMVEX///9zc3PyUCJ/ugD/uQAApO9wcHBsbGxra2t3d3f6+vrGxsbe3t6Hh4e1tbX+9PFmZmb0+em+vr7/9dvb8v3s9N7/+en0bEjyTRySxDXv+f4aqvDl5eXR0dGVlZX95+L/vzIzsvL/vhqenp7u7u5/f3+MjIykpKShoaG4uLisrKzX19f/x0JdXV1Bt/L0cUz/yE5rG2cKAAANcklEQVR4nO2dabezthGATZtKQoBLaZtuQNKy2dA0+f+/rmaRZrRhcU9OXrPMl3vORQhJj5aZ0Ui+/W6b/P1vf7y95Pcb5R9/ul3yLeXCfAq5MJ9CLsynkAvzKeTCfAq5MJ9CLsynkAvzKeTCfAq5MJ9CLsynkAvzKeTCfAq5MJ9CLsw7Fz7K21QX5h0Lj+5dWbZt2UX5esoL825laBmlZBYW1qtpL8w7lbwkJJBCmhNirovsGa3Xe+8SMQT5JXvAzHNVfOrJhxjJgGrJ+4BQSoPMJ5udypMFwe4wx0EQgrwr8izFTwxJGskHvFyagEYrr+9bIhLsEbNaauozDkvlHYS0kx2dHHXerlOd8h4xk+Z9TWO1loA5D+GfvU+b7U94i9uLjKrYLlQwDXOQxm+r2lMH5gLyIu17v8EepUALMyFJ2zaE7sGg0jGTx7uacu0NhBnagCTHnLUTWXkS3qcq1lGFqppHpa6WfCTm4E3fNHWQM41mtF6RQfxT1LTO70lI031gZu+U5NKJ+fhrcybXK6JVkBddwiixGBmfifmdEpbrqiaqVy9mbRIcc85GXVyrIGWLZ2wnmNFsZJVOfwHVi3ezg4gE63nsVuR0RVrXk91gXp1v62YF82tWa1KWpuV7dX2fInVMetee7A5zQNe0p0x39en1qmMvh+k+RS5YhgazF8ykIq4qYBGDOZF+ggM7NnXhgLnQHu0G81NokaR0D+d4GczkUV6YsewFM82k6U/cS6tQwGh2YVZkL5hJD8O5c6WuRWXIcE3aiuwGc4e0MdesLd0DhCcnxHw7AOYKHLbEQU6yJQ+piyn14lIcn+N50Zdt0jRJ22Vxzm2vSufhkPXPqDAcLTwfsq4c8yi755Cve1XrOOvLJgyb9nGPcqfThtdxNBUsaStbuqVkGDNXBDBnN7UiH4f5LseqbvwvMsDqzW2Yi7Zc5GFt/LxvCSNCKAvbXqoBkXy353PahlFKGWtrPY+AUcgjSHq3L6bukyk0b9ozpIwkndXaq7OymfNc0jVVpFQgXgoHGxdJqUpgedJNeXwY5vJWy1qkdttXVPPVDXhjmaUyyTAxMfOoTam+H0ZSoQfcxbt0UvTvwnmo7KXwZ5MSIw+W6FPoQu/BtA8S8pOZtCj1ZGOe5I6+O6Rz2XAKVSxPaPKZmG8PWKitzSbmrJdlXVsxy+nAxFw0Op85ZSUwY3uOV+CFQZiLROchWjaxjOgosCQ2FtW8spbrVa8QPF2D4RTyEPKpmGVt7BERoIrzW23TOdyYeWUH5MDcocgFwNw5gIwvmepEb/2ijrkI3XmyTtTiWJhvss42T5hcjkevd74Jc96oESeoLSyYbxFuVYG5Tlbbmmmu+M6eWsPcm6FdOLHQCw6GGXEyk8rgkNF9sgnzsDJkLJjV7ZEFc50481jK8cSfjBxgVMz9mzxFPQ6GGcEzlTCpgCW3bZhrfZFEOosFc6VujyyYW12ZUhWfsSCIoNJTyBg7viRWMEfqWLbl2R0RM+wmm9uRMkBmmtA3YNb2LgkLk9FyntVbC+a2gVYPBOYHVbNoq77vSqL8N4SueUdhaUHVZ9nzZT2PyjvGjOP3AkLJlGcVKocq0imieUjpJCj5jjVt2JoIgkbXlUVA56yebcCsRBXRpotrznk9Rk4F1IJZ0mmSV2cI5sDJQmnHMqqn/Hme4eUAmfvQs4gwlXkdPxqCMHO8DNAkyyd/Bq+jBBdl6jv1fZQnlJG0j0oReAGe9B+LGeKQDSVMHef+mAc8BliHVfj4zpgdM2H3mE9o+hEzRxMCCfG8WyPTK0iFWQV+WzUorc5SeBl9kZA7dsjdcd/Boa7gBdMNOIgr0Z9sxfzzb4D5Frk8YVKnmV0n3pgVQo3eBnVVmo0+JoRNsnGMPRERzSumzM8inhRqoVuGtZzYa/ReqO3J4ckjhRx8ti4MzD9slemtv26V26romCEKW606Rx6wUbwxR7g1TWuci69gzJjylAjNwabj5QFM6PLe09VZkaAP6pSVKGU0H3wJ80eIjhnOVKjTXa5ta/hixqdRwrXwIYw51ZoK60pmHkjFEzNs/x4zeotZDo4h9zVMCAfCnEM3xumECk4W1cwX84CGxeqOJV4pdVdruUoE9QJROlDbDU3S8lJpeQzOXLQOHwgztCmuitypWAxJb8xw4MramiB4NGsjFg0865kQvPzHakGce6q3CrqOdeMDApXBtjwSZnB2oZgw0GkWBL6Y0UGM9fojY0X3wIFzwhHXkgGyuTD4mI+dM2wQB4E1ARw7gPJ8CfO/Nsr//jm+9eNG+eV7R7vOYmJGO8kwqmQ8gUDviRmps+FqORBm44w1PLIPPGQ/LWa4DGYa/9Xa+hesTa6QKJi15eL8Jcx/2Cj/njB/t1F+3IoZWhWUsBxtQS7/8cNcwBitbquCWOp6LyzNqT38A4amGHnY80FoZYKG8e5SGWBWl6rjoTDL6ALQX8AHKhJ5Ys7eDUQpgNnYBIWll1pfxQ7vpYAFtsIDwhr92hsoWOCIY0XruyB3KMwwesS6JtVO0EY8MSNF5s2BG1COjaPRgMuybzYJmM7p8p8KDefxTdI8lWxBNXSd9IXxTgTTY2GG6ILF6gQXh2Tlh5lbZj6HoK0LPSQBYLms4N7AXBuxRKzBaz70P9edEpZp/ViYwaWxrIUyngDSeGKGieHdHUVK9Igita5grbwcpOLl3NjjJiwEBJW5MmkyyBcPihnh6pU0qHKemNtfF7PrxoynifmWt0bECgmkVl2+xQw3ExwVM1djwgQB3CKemJNfF7PLwwIrbQr/5D3TB3TAyqUY7zEffzTDyjUaUNKQxod6t47mDWuzgVm2t3NtNlWw+c2O6CNalKzasDYfVAXDcfctCjXAVuvWtdlptwhxY0YqmOvCDNSb1Ad5F+qh2nNf7d72vwh6yDENqhtyL7waQe5a4LHkaVDBoKG+drN57hb8kqn1VeSxMsd7/VSjfgLGlc85ndCQ4pjukVGkCUUjuXFAcNU8MaPWdB6z1FKamGGsOk6DoGnddqNG0eIRPftSYay67q+0rN6HwwxsK+FQUjf0PTFDa767oWgFM1jFDsck7Hbab1rgOOh+tspAwXLpdZBAzhCHwwy6a9haFDBvzBBC6L1DZWJGW8P2W+XQJqZDA8ChB5OXrUYrgVUHiyVSqPjxMKN9OPFXaQ3fjUjZmN77zSZmdK2csa0xCuyp2Y7oGXnM3k1YCYxbgSYBHY3Kb3odY9effDRmPfxd90D5YkbXiK0rYSuYkb5u7Ssw2lcuF0RO7gkzivm3mVRQPxy+6IHZePLZmAsNswbJFzO6AoH4xYJZbrhBSNQjNJOgCVnskFvGNCzw82hGs7at70DPQl/0mrT1nvbZmLl2z5tukPpGdiLL2eZwysWMuYYZX/prLvFoF7IS29x3Y4DCod5l8KJ5hhjTNlrtmVcAL1o3tCefjVm7NltfwLwxF+icEkn08XyXn13DjMtCAlWZ5hU8k5eBF2mjqdzI7bqocfjyUabVDu1G43VgBTPEMehG34djrpXRrE+4/qcu8Nka9dRF/Ayo/XyzLmiGHY+jolj9KEQ9QFahGH8eKsMjGs5gSW54S5rioxxDi2LL8cK9ghnWBNKIphqminw4ZqUZjC1Af8y50l1oU0Vx/ZLh3o6E/DCjoL4xRVDei1cWedE3FK8JksioWBDalFk+n9eKkEIpR5uyVUlI20f5XC68Va1Y6iuY8ZXxTT/WsGiTXWAebKeTtmPGp1+mZ5SRMGTLfR+emG8l1fJIX8KU2AF0PGrRH6dbbNrm9THUGcAdqp6BJoROeSo+cKZsfa5gznFWYw0JI/vADHcXWOzRLeeb+5XTwb6Y+btT7IoDDAfwqmEkirr/XL2rYKyb6iJfwaxHJUEjfDxmUERMv+8WzFwdimpbeGK+5cYNz1pGWIvSrUEETlHNTDZqYq0oa5gLoy/vBTNyERj2yaZLKfjDOZ69Ma/fPULUn5hwYk61/rp69wgztkRXMBs/DrEbzNLWtMRgbbti5ha5bh/xxzxqsy56VDtC6cCsG2NjytA10xDTml7FbFwovxvMYuPBsuuwEbP2K6moLYV544H5NtjvBXtlos02hS0doYnFI54/HAVrzcSrmG95ovaYj8LM5ls1KLNg5m06/QqkZUMgJ5bfiMxS8U+LvyvWL9N72bask215F++ma79tFCUpVbCMBrLp8roNfcgo1r4ISVvH8Yq4YkzLkzLLQY1Xe8gfx0xt/vnX2gT5jJcPfg7m+VaNUWyNEEeTWAYBj6SA6prL/1l3Keqsbcj0+9ZjtwqTR4GAxvLd9Q3L/F4mwWiOvTJ52S2tkgku4PCsXrbU+D1Gw6btVxzqdVS9jPixZOMloWFSZo74MKi0PUH+GMvG5kyW3vcRmH9b4XlcZPe+vz+zwX0d7jup8yF6vjLJinj9/l1e5/GQZVGc16vpUMmeY+KvFmwuW/Hq5SiTE2I+o1yYTyEX5lPIhfkUcmE+hVyYTyEX5lPIhfkUcmE+hVyYTyEX5lPIhfkUcmE+hVyYTyEX5lPIhfkUcmE+hVyYTyFfu0/7Pxvlvxfmbyt/2SrTW3/eKt+4lmeX/wPZp+baaYFr/AAAAABJRU5ErkJggg==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1" name="AutoShape 6" descr="data:image/png;base64,iVBORw0KGgoAAAANSUhEUgAAAeYAAABoCAMAAAATgKPhAAAAk1BMVEX///9zc3PyUCJ/ugD/uQAApO9wcHBsbGxra2t3d3f6+vrGxsbe3t6Hh4e1tbX+9PFmZmb0+em+vr7/9dvb8v3s9N7/+en0bEjyTRySxDXv+f4aqvDl5eXR0dGVlZX95+L/vzIzsvL/vhqenp7u7u5/f3+MjIykpKShoaG4uLisrKzX19f/x0JdXV1Bt/L0cUz/yE5rG2cKAAANcklEQVR4nO2dabezthGATZtKQoBLaZtuQNKy2dA0+f+/rmaRZrRhcU9OXrPMl3vORQhJj5aZ0Ui+/W6b/P1vf7y95Pcb5R9/ul3yLeXCfAq5MJ9CLsynkAvzKeTCfAq5MJ9CLsynkAvzKeTCfAq5MJ9CLsynkAvzKeTCfAq5MJ9CLsw7Fz7K21QX5h0Lj+5dWbZt2UX5esoL825laBmlZBYW1qtpL8w7lbwkJJBCmhNirovsGa3Xe+8SMQT5JXvAzHNVfOrJhxjJgGrJ+4BQSoPMJ5udypMFwe4wx0EQgrwr8izFTwxJGskHvFyagEYrr+9bIhLsEbNaauozDkvlHYS0kx2dHHXerlOd8h4xk+Z9TWO1loA5D+GfvU+b7U94i9uLjKrYLlQwDXOQxm+r2lMH5gLyIu17v8EepUALMyFJ2zaE7sGg0jGTx7uacu0NhBnagCTHnLUTWXkS3qcq1lGFqppHpa6WfCTm4E3fNHWQM41mtF6RQfxT1LTO70lI031gZu+U5NKJ+fhrcybXK6JVkBddwiixGBmfifmdEpbrqiaqVy9mbRIcc85GXVyrIGWLZ2wnmNFsZJVOfwHVi3ezg4gE63nsVuR0RVrXk91gXp1v62YF82tWa1KWpuV7dX2fInVMetee7A5zQNe0p0x39en1qmMvh+k+RS5YhgazF8ykIq4qYBGDOZF+ggM7NnXhgLnQHu0G81NokaR0D+d4GczkUV6YsewFM82k6U/cS6tQwGh2YVZkL5hJD8O5c6WuRWXIcE3aiuwGc4e0MdesLd0DhCcnxHw7AOYKHLbEQU6yJQ+piyn14lIcn+N50Zdt0jRJ22Vxzm2vSufhkPXPqDAcLTwfsq4c8yi755Cve1XrOOvLJgyb9nGPcqfThtdxNBUsaStbuqVkGDNXBDBnN7UiH4f5LseqbvwvMsDqzW2Yi7Zc5GFt/LxvCSNCKAvbXqoBkXy353PahlFKGWtrPY+AUcgjSHq3L6bukyk0b9ozpIwkndXaq7OymfNc0jVVpFQgXgoHGxdJqUpgedJNeXwY5vJWy1qkdttXVPPVDXhjmaUyyTAxMfOoTam+H0ZSoQfcxbt0UvTvwnmo7KXwZ5MSIw+W6FPoQu/BtA8S8pOZtCj1ZGOe5I6+O6Rz2XAKVSxPaPKZmG8PWKitzSbmrJdlXVsxy+nAxFw0Op85ZSUwY3uOV+CFQZiLROchWjaxjOgosCQ2FtW8spbrVa8QPF2D4RTyEPKpmGVt7BERoIrzW23TOdyYeWUH5MDcocgFwNw5gIwvmepEb/2ijrkI3XmyTtTiWJhvss42T5hcjkevd74Jc96oESeoLSyYbxFuVYG5Tlbbmmmu+M6eWsPcm6FdOLHQCw6GGXEyk8rgkNF9sgnzsDJkLJjV7ZEFc50481jK8cSfjBxgVMz9mzxFPQ6GGcEzlTCpgCW3bZhrfZFEOosFc6VujyyYW12ZUhWfsSCIoNJTyBg7viRWMEfqWLbl2R0RM+wmm9uRMkBmmtA3YNb2LgkLk9FyntVbC+a2gVYPBOYHVbNoq77vSqL8N4SueUdhaUHVZ9nzZT2PyjvGjOP3AkLJlGcVKocq0imieUjpJCj5jjVt2JoIgkbXlUVA56yebcCsRBXRpotrznk9Rk4F1IJZ0mmSV2cI5sDJQmnHMqqn/Hme4eUAmfvQs4gwlXkdPxqCMHO8DNAkyyd/Bq+jBBdl6jv1fZQnlJG0j0oReAGe9B+LGeKQDSVMHef+mAc8BliHVfj4zpgdM2H3mE9o+hEzRxMCCfG8WyPTK0iFWQV+WzUorc5SeBl9kZA7dsjdcd/Boa7gBdMNOIgr0Z9sxfzzb4D5Frk8YVKnmV0n3pgVQo3eBnVVmo0+JoRNsnGMPRERzSumzM8inhRqoVuGtZzYa/ReqO3J4ckjhRx8ti4MzD9slemtv26V26romCEKW606Rx6wUbwxR7g1TWuci69gzJjylAjNwabj5QFM6PLe09VZkaAP6pSVKGU0H3wJ80eIjhnOVKjTXa5ta/hixqdRwrXwIYw51ZoK60pmHkjFEzNs/x4zeotZDo4h9zVMCAfCnEM3xumECk4W1cwX84CGxeqOJV4pdVdruUoE9QJROlDbDU3S8lJpeQzOXLQOHwgztCmuitypWAxJb8xw4MramiB4NGsjFg0865kQvPzHakGce6q3CrqOdeMDApXBtjwSZnB2oZgw0GkWBL6Y0UGM9fojY0X3wIFzwhHXkgGyuTD4mI+dM2wQB4E1ARw7gPJ8CfO/Nsr//jm+9eNG+eV7R7vOYmJGO8kwqmQ8gUDviRmps+FqORBm44w1PLIPPGQ/LWa4DGYa/9Xa+hesTa6QKJi15eL8Jcx/2Cj/njB/t1F+3IoZWhWUsBxtQS7/8cNcwBitbquCWOp6LyzNqT38A4amGHnY80FoZYKG8e5SGWBWl6rjoTDL6ALQX8AHKhJ5Ys7eDUQpgNnYBIWll1pfxQ7vpYAFtsIDwhr92hsoWOCIY0XruyB3KMwwesS6JtVO0EY8MSNF5s2BG1COjaPRgMuybzYJmM7p8p8KDefxTdI8lWxBNXSd9IXxTgTTY2GG6ILF6gQXh2Tlh5lbZj6HoK0LPSQBYLms4N7AXBuxRKzBaz70P9edEpZp/ViYwaWxrIUyngDSeGKGieHdHUVK9Igita5grbwcpOLl3NjjJiwEBJW5MmkyyBcPihnh6pU0qHKemNtfF7PrxoynifmWt0bECgmkVl2+xQw3ExwVM1djwgQB3CKemJNfF7PLwwIrbQr/5D3TB3TAyqUY7zEffzTDyjUaUNKQxod6t47mDWuzgVm2t3NtNlWw+c2O6CNalKzasDYfVAXDcfctCjXAVuvWtdlptwhxY0YqmOvCDNSb1Ad5F+qh2nNf7d72vwh6yDENqhtyL7waQe5a4LHkaVDBoKG+drN57hb8kqn1VeSxMsd7/VSjfgLGlc85ndCQ4pjukVGkCUUjuXFAcNU8MaPWdB6z1FKamGGsOk6DoGnddqNG0eIRPftSYay67q+0rN6HwwxsK+FQUjf0PTFDa767oWgFM1jFDsck7Hbab1rgOOh+tspAwXLpdZBAzhCHwwy6a9haFDBvzBBC6L1DZWJGW8P2W+XQJqZDA8ChB5OXrUYrgVUHiyVSqPjxMKN9OPFXaQ3fjUjZmN77zSZmdK2csa0xCuyp2Y7oGXnM3k1YCYxbgSYBHY3Kb3odY9effDRmPfxd90D5YkbXiK0rYSuYkb5u7Ssw2lcuF0RO7gkzivm3mVRQPxy+6IHZePLZmAsNswbJFzO6AoH4xYJZbrhBSNQjNJOgCVnskFvGNCzw82hGs7at70DPQl/0mrT1nvbZmLl2z5tukPpGdiLL2eZwysWMuYYZX/prLvFoF7IS29x3Y4DCod5l8KJ5hhjTNlrtmVcAL1o3tCefjVm7NltfwLwxF+icEkn08XyXn13DjMtCAlWZ5hU8k5eBF2mjqdzI7bqocfjyUabVDu1G43VgBTPEMehG34djrpXRrE+4/qcu8Nka9dRF/Ayo/XyzLmiGHY+jolj9KEQ9QFahGH8eKsMjGs5gSW54S5rioxxDi2LL8cK9ghnWBNKIphqminw4ZqUZjC1Af8y50l1oU0Vx/ZLh3o6E/DCjoL4xRVDei1cWedE3FK8JksioWBDalFk+n9eKkEIpR5uyVUlI20f5XC68Va1Y6iuY8ZXxTT/WsGiTXWAebKeTtmPGp1+mZ5SRMGTLfR+emG8l1fJIX8KU2AF0PGrRH6dbbNrm9THUGcAdqp6BJoROeSo+cKZsfa5gznFWYw0JI/vADHcXWOzRLeeb+5XTwb6Y+btT7IoDDAfwqmEkirr/XL2rYKyb6iJfwaxHJUEjfDxmUERMv+8WzFwdimpbeGK+5cYNz1pGWIvSrUEETlHNTDZqYq0oa5gLoy/vBTNyERj2yaZLKfjDOZ69Ma/fPULUn5hwYk61/rp69wgztkRXMBs/DrEbzNLWtMRgbbti5ha5bh/xxzxqsy56VDtC6cCsG2NjytA10xDTml7FbFwovxvMYuPBsuuwEbP2K6moLYV544H5NtjvBXtlos02hS0doYnFI54/HAVrzcSrmG95ovaYj8LM5ls1KLNg5m06/QqkZUMgJ5bfiMxS8U+LvyvWL9N72bask215F++ma79tFCUpVbCMBrLp8roNfcgo1r4ISVvH8Yq4YkzLkzLLQY1Xe8gfx0xt/vnX2gT5jJcPfg7m+VaNUWyNEEeTWAYBj6SA6prL/1l3Keqsbcj0+9ZjtwqTR4GAxvLd9Q3L/F4mwWiOvTJ52S2tkgku4PCsXrbU+D1Gw6btVxzqdVS9jPixZOMloWFSZo74MKi0PUH+GMvG5kyW3vcRmH9b4XlcZPe+vz+zwX0d7jup8yF6vjLJinj9/l1e5/GQZVGc16vpUMmeY+KvFmwuW/Hq5SiTE2I+o1yYTyEX5lPIhfkUcmE+hVyYTyEX5lPIhfkUcmE+hVyYTyEX5lPIhfkUcmE+hVyYTyEX5lPIhfkUcmE+hVyYTyFfu0/7Pxvlvxfmbyt/2SrTW3/eKt+4lmeX/wPZp+baaYFr/AAAAABJRU5ErkJggg=="/>
          <p:cNvSpPr>
            <a:spLocks noChangeAspect="1" noChangeArrowheads="1"/>
          </p:cNvSpPr>
          <p:nvPr/>
        </p:nvSpPr>
        <p:spPr bwMode="auto">
          <a:xfrm>
            <a:off x="4603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2" name="AutoShape 10" descr="Image result for ibm"/>
          <p:cNvSpPr>
            <a:spLocks noChangeAspect="1" noChangeArrowheads="1"/>
          </p:cNvSpPr>
          <p:nvPr/>
        </p:nvSpPr>
        <p:spPr bwMode="auto">
          <a:xfrm>
            <a:off x="6127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5" name="TextBox 14"/>
          <p:cNvSpPr txBox="1"/>
          <p:nvPr/>
        </p:nvSpPr>
        <p:spPr>
          <a:xfrm>
            <a:off x="251520" y="690250"/>
            <a:ext cx="862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err="1" smtClean="0">
                <a:solidFill>
                  <a:schemeClr val="bg1"/>
                </a:solidFill>
              </a:rPr>
              <a:t>Observation</a:t>
            </a:r>
            <a:r>
              <a:rPr lang="nl-BE" b="1" dirty="0" smtClean="0">
                <a:solidFill>
                  <a:schemeClr val="bg1"/>
                </a:solidFill>
              </a:rPr>
              <a:t>: setting up &amp; managing blockchain </a:t>
            </a:r>
            <a:r>
              <a:rPr lang="nl-BE" b="1" dirty="0" err="1" smtClean="0">
                <a:solidFill>
                  <a:schemeClr val="bg1"/>
                </a:solidFill>
              </a:rPr>
              <a:t>infrastructure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can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be</a:t>
            </a:r>
            <a:r>
              <a:rPr lang="nl-BE" b="1" dirty="0" smtClean="0">
                <a:solidFill>
                  <a:schemeClr val="bg1"/>
                </a:solidFill>
              </a:rPr>
              <a:t> </a:t>
            </a:r>
            <a:r>
              <a:rPr lang="nl-BE" b="1" dirty="0" err="1" smtClean="0">
                <a:solidFill>
                  <a:schemeClr val="bg1"/>
                </a:solidFill>
              </a:rPr>
              <a:t>complicated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6910" y="2787774"/>
            <a:ext cx="38310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 b="1" cap="small" dirty="0" smtClean="0">
                <a:solidFill>
                  <a:schemeClr val="bg1"/>
                </a:solidFill>
              </a:rPr>
              <a:t>Advantages</a:t>
            </a:r>
          </a:p>
          <a:p>
            <a:pPr marL="285750" indent="-285750">
              <a:buFontTx/>
              <a:buChar char="-"/>
            </a:pPr>
            <a:r>
              <a:rPr lang="nl-BE" dirty="0" err="1" smtClean="0">
                <a:solidFill>
                  <a:schemeClr val="bg1"/>
                </a:solidFill>
              </a:rPr>
              <a:t>Infrastructural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complexity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hidden</a:t>
            </a: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BE" dirty="0">
                <a:solidFill>
                  <a:schemeClr val="bg1"/>
                </a:solidFill>
              </a:rPr>
              <a:t>F</a:t>
            </a:r>
            <a:r>
              <a:rPr lang="nl-BE" dirty="0" smtClean="0">
                <a:solidFill>
                  <a:schemeClr val="bg1"/>
                </a:solidFill>
              </a:rPr>
              <a:t>ocus on </a:t>
            </a:r>
            <a:r>
              <a:rPr lang="nl-BE" dirty="0" err="1" smtClean="0">
                <a:solidFill>
                  <a:schemeClr val="bg1"/>
                </a:solidFill>
              </a:rPr>
              <a:t>application</a:t>
            </a:r>
            <a:r>
              <a:rPr lang="nl-BE" dirty="0" smtClean="0">
                <a:solidFill>
                  <a:schemeClr val="bg1"/>
                </a:solidFill>
              </a:rPr>
              <a:t> level</a:t>
            </a:r>
          </a:p>
          <a:p>
            <a:pPr marL="285750" indent="-285750">
              <a:buFontTx/>
              <a:buChar char="-"/>
            </a:pPr>
            <a:r>
              <a:rPr lang="nl-BE" dirty="0" err="1" smtClean="0">
                <a:solidFill>
                  <a:schemeClr val="bg1"/>
                </a:solidFill>
              </a:rPr>
              <a:t>Faster</a:t>
            </a:r>
            <a:r>
              <a:rPr lang="nl-BE" dirty="0" smtClean="0">
                <a:solidFill>
                  <a:schemeClr val="bg1"/>
                </a:solidFill>
              </a:rPr>
              <a:t> &amp; </a:t>
            </a:r>
            <a:r>
              <a:rPr lang="nl-BE" dirty="0" err="1" smtClean="0">
                <a:solidFill>
                  <a:schemeClr val="bg1"/>
                </a:solidFill>
              </a:rPr>
              <a:t>cheaper</a:t>
            </a:r>
            <a:endParaRPr lang="nl-BE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BE" dirty="0" err="1" smtClean="0">
                <a:solidFill>
                  <a:schemeClr val="bg1"/>
                </a:solidFill>
              </a:rPr>
              <a:t>Higher</a:t>
            </a:r>
            <a:r>
              <a:rPr lang="nl-BE" dirty="0" smtClean="0">
                <a:solidFill>
                  <a:schemeClr val="bg1"/>
                </a:solidFill>
              </a:rPr>
              <a:t> security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44008" y="2787774"/>
            <a:ext cx="4232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 b="1" cap="small" dirty="0" smtClean="0">
                <a:solidFill>
                  <a:schemeClr val="bg1"/>
                </a:solidFill>
              </a:rPr>
              <a:t>Disadvantages</a:t>
            </a:r>
          </a:p>
          <a:p>
            <a:pPr marL="285750" indent="-285750">
              <a:buFontTx/>
              <a:buChar char="-"/>
            </a:pPr>
            <a:r>
              <a:rPr lang="nl-NL" dirty="0" err="1" smtClean="0">
                <a:solidFill>
                  <a:schemeClr val="bg1"/>
                </a:solidFill>
              </a:rPr>
              <a:t>Dependency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BaaS</a:t>
            </a:r>
            <a:r>
              <a:rPr lang="nl-NL" dirty="0" smtClean="0">
                <a:solidFill>
                  <a:schemeClr val="bg1"/>
                </a:solidFill>
              </a:rPr>
              <a:t> provider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>“</a:t>
            </a:r>
            <a:r>
              <a:rPr lang="nl-NL" i="1" dirty="0">
                <a:solidFill>
                  <a:schemeClr val="bg1"/>
                </a:solidFill>
              </a:rPr>
              <a:t>W</a:t>
            </a:r>
            <a:r>
              <a:rPr lang="nl-NL" i="1" dirty="0" smtClean="0">
                <a:solidFill>
                  <a:schemeClr val="bg1"/>
                </a:solidFill>
              </a:rPr>
              <a:t>e do </a:t>
            </a:r>
            <a:r>
              <a:rPr lang="nl-NL" i="1" dirty="0" err="1" smtClean="0">
                <a:solidFill>
                  <a:schemeClr val="bg1"/>
                </a:solidFill>
              </a:rPr>
              <a:t>not</a:t>
            </a:r>
            <a:r>
              <a:rPr lang="nl-NL" i="1" dirty="0" smtClean="0">
                <a:solidFill>
                  <a:schemeClr val="bg1"/>
                </a:solidFill>
              </a:rPr>
              <a:t> trust </a:t>
            </a:r>
            <a:r>
              <a:rPr lang="nl-NL" i="1" dirty="0" err="1" smtClean="0">
                <a:solidFill>
                  <a:schemeClr val="bg1"/>
                </a:solidFill>
              </a:rPr>
              <a:t>each</a:t>
            </a:r>
            <a:r>
              <a:rPr lang="nl-NL" i="1" dirty="0" smtClean="0">
                <a:solidFill>
                  <a:schemeClr val="bg1"/>
                </a:solidFill>
              </a:rPr>
              <a:t> </a:t>
            </a:r>
            <a:r>
              <a:rPr lang="nl-NL" i="1" dirty="0" err="1" smtClean="0">
                <a:solidFill>
                  <a:schemeClr val="bg1"/>
                </a:solidFill>
              </a:rPr>
              <a:t>other</a:t>
            </a:r>
            <a:r>
              <a:rPr lang="nl-NL" i="1" dirty="0" smtClean="0">
                <a:solidFill>
                  <a:schemeClr val="bg1"/>
                </a:solidFill>
              </a:rPr>
              <a:t>, but we do trust </a:t>
            </a:r>
            <a:r>
              <a:rPr lang="nl-NL" i="1" dirty="0" err="1" smtClean="0">
                <a:solidFill>
                  <a:schemeClr val="bg1"/>
                </a:solidFill>
              </a:rPr>
              <a:t>the</a:t>
            </a:r>
            <a:r>
              <a:rPr lang="nl-NL" i="1" dirty="0" smtClean="0">
                <a:solidFill>
                  <a:schemeClr val="bg1"/>
                </a:solidFill>
              </a:rPr>
              <a:t> </a:t>
            </a:r>
            <a:r>
              <a:rPr lang="nl-NL" i="1" dirty="0" err="1" smtClean="0">
                <a:solidFill>
                  <a:schemeClr val="bg1"/>
                </a:solidFill>
              </a:rPr>
              <a:t>BaaS</a:t>
            </a:r>
            <a:r>
              <a:rPr lang="nl-NL" i="1" dirty="0" smtClean="0">
                <a:solidFill>
                  <a:schemeClr val="bg1"/>
                </a:solidFill>
              </a:rPr>
              <a:t>  provider</a:t>
            </a:r>
            <a:r>
              <a:rPr lang="nl-NL" dirty="0" smtClean="0">
                <a:solidFill>
                  <a:schemeClr val="bg1"/>
                </a:solidFill>
              </a:rPr>
              <a:t>“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B</a:t>
            </a:r>
            <a:r>
              <a:rPr lang="nl-NL" dirty="0" smtClean="0">
                <a:solidFill>
                  <a:schemeClr val="bg1"/>
                </a:solidFill>
              </a:rPr>
              <a:t>lockchain-</a:t>
            </a:r>
            <a:r>
              <a:rPr lang="nl-NL" dirty="0" err="1" smtClean="0">
                <a:solidFill>
                  <a:schemeClr val="bg1"/>
                </a:solidFill>
              </a:rPr>
              <a:t>technology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specific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27984" y="2803014"/>
            <a:ext cx="1070" cy="149286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611560" y="1995686"/>
            <a:ext cx="8007538" cy="626524"/>
            <a:chOff x="640239" y="1995686"/>
            <a:chExt cx="8007538" cy="626524"/>
          </a:xfrm>
        </p:grpSpPr>
        <p:sp>
          <p:nvSpPr>
            <p:cNvPr id="7" name="Rectangle 6"/>
            <p:cNvSpPr/>
            <p:nvPr/>
          </p:nvSpPr>
          <p:spPr>
            <a:xfrm>
              <a:off x="640239" y="1995686"/>
              <a:ext cx="8007538" cy="626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23" name="Picture 8" descr="Image result for oracl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21" y="2179114"/>
              <a:ext cx="1828657" cy="259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Image result for ib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790" y="2040462"/>
              <a:ext cx="916011" cy="536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860" y="2159757"/>
              <a:ext cx="1394361" cy="298382"/>
            </a:xfrm>
            <a:prstGeom prst="rect">
              <a:avLst/>
            </a:prstGeom>
          </p:spPr>
        </p:pic>
        <p:pic>
          <p:nvPicPr>
            <p:cNvPr id="28" name="Picture 16" descr="Image result for hp 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828" y="2024840"/>
              <a:ext cx="568217" cy="56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617999" y="1143784"/>
            <a:ext cx="7986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b="1" cap="small" dirty="0" smtClean="0">
                <a:solidFill>
                  <a:schemeClr val="bg1"/>
                </a:solidFill>
              </a:rPr>
              <a:t>Multiple </a:t>
            </a:r>
            <a:r>
              <a:rPr lang="nl-BE" sz="2000" b="1" cap="small" dirty="0" err="1" smtClean="0">
                <a:solidFill>
                  <a:schemeClr val="bg1"/>
                </a:solidFill>
              </a:rPr>
              <a:t>cloud</a:t>
            </a:r>
            <a:r>
              <a:rPr lang="nl-BE" sz="2000" b="1" cap="small" dirty="0" smtClean="0">
                <a:solidFill>
                  <a:schemeClr val="bg1"/>
                </a:solidFill>
              </a:rPr>
              <a:t> providers offer </a:t>
            </a:r>
            <a:r>
              <a:rPr lang="nl-BE" sz="2000" b="1" cap="small" dirty="0" err="1" smtClean="0">
                <a:solidFill>
                  <a:schemeClr val="bg1"/>
                </a:solidFill>
              </a:rPr>
              <a:t>possibility</a:t>
            </a:r>
            <a:r>
              <a:rPr lang="nl-BE" sz="2000" b="1" cap="small" dirty="0" smtClean="0">
                <a:solidFill>
                  <a:schemeClr val="bg1"/>
                </a:solidFill>
              </a:rPr>
              <a:t> </a:t>
            </a:r>
            <a:r>
              <a:rPr lang="nl-BE" sz="2000" b="1" cap="small" dirty="0" err="1" smtClean="0">
                <a:solidFill>
                  <a:schemeClr val="bg1"/>
                </a:solidFill>
              </a:rPr>
              <a:t>to</a:t>
            </a:r>
            <a:r>
              <a:rPr lang="nl-BE" sz="2000" b="1" cap="small" dirty="0" smtClean="0">
                <a:solidFill>
                  <a:schemeClr val="bg1"/>
                </a:solidFill>
              </a:rPr>
              <a:t> set up </a:t>
            </a:r>
            <a:br>
              <a:rPr lang="nl-BE" sz="2000" b="1" cap="small" dirty="0" smtClean="0">
                <a:solidFill>
                  <a:schemeClr val="bg1"/>
                </a:solidFill>
              </a:rPr>
            </a:br>
            <a:r>
              <a:rPr lang="nl-BE" sz="2000" b="1" cap="small" dirty="0" smtClean="0">
                <a:solidFill>
                  <a:schemeClr val="bg1"/>
                </a:solidFill>
              </a:rPr>
              <a:t>a blockchain </a:t>
            </a:r>
            <a:r>
              <a:rPr lang="nl-BE" sz="2000" b="1" cap="small" dirty="0" err="1" smtClean="0">
                <a:solidFill>
                  <a:schemeClr val="bg1"/>
                </a:solidFill>
              </a:rPr>
              <a:t>network</a:t>
            </a:r>
            <a:r>
              <a:rPr lang="nl-BE" sz="2000" b="1" cap="small" dirty="0" smtClean="0">
                <a:solidFill>
                  <a:schemeClr val="bg1"/>
                </a:solidFill>
              </a:rPr>
              <a:t> in </a:t>
            </a:r>
            <a:r>
              <a:rPr lang="nl-BE" sz="2000" b="1" cap="small" dirty="0" err="1" smtClean="0">
                <a:solidFill>
                  <a:schemeClr val="bg1"/>
                </a:solidFill>
              </a:rPr>
              <a:t>their</a:t>
            </a:r>
            <a:r>
              <a:rPr lang="nl-BE" sz="2000" b="1" cap="small" dirty="0" smtClean="0">
                <a:solidFill>
                  <a:schemeClr val="bg1"/>
                </a:solidFill>
              </a:rPr>
              <a:t> </a:t>
            </a:r>
            <a:r>
              <a:rPr lang="nl-BE" sz="2000" b="1" cap="small" dirty="0" err="1" smtClean="0">
                <a:solidFill>
                  <a:schemeClr val="bg1"/>
                </a:solidFill>
              </a:rPr>
              <a:t>cloud</a:t>
            </a:r>
            <a:endParaRPr lang="nl-BE" sz="2000" b="1" cap="small" dirty="0" smtClean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63688" y="4466540"/>
            <a:ext cx="5364516" cy="553482"/>
            <a:chOff x="2663869" y="5690675"/>
            <a:chExt cx="5364516" cy="553482"/>
          </a:xfrm>
        </p:grpSpPr>
        <p:sp>
          <p:nvSpPr>
            <p:cNvPr id="30" name="Rectangle 29"/>
            <p:cNvSpPr/>
            <p:nvPr/>
          </p:nvSpPr>
          <p:spPr>
            <a:xfrm>
              <a:off x="2663869" y="5690675"/>
              <a:ext cx="5364516" cy="55348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sz="2000" dirty="0" err="1">
                  <a:solidFill>
                    <a:schemeClr val="bg1"/>
                  </a:solidFill>
                </a:rPr>
                <a:t>Towards</a:t>
              </a:r>
              <a:r>
                <a:rPr lang="nl-NL" sz="2000" dirty="0">
                  <a:solidFill>
                    <a:schemeClr val="bg1"/>
                  </a:solidFill>
                </a:rPr>
                <a:t> a </a:t>
              </a:r>
              <a:r>
                <a:rPr lang="nl-NL" sz="2000" dirty="0" err="1">
                  <a:solidFill>
                    <a:schemeClr val="bg1"/>
                  </a:solidFill>
                </a:rPr>
                <a:t>government-BaaS</a:t>
              </a:r>
              <a:r>
                <a:rPr lang="nl-NL" sz="2000" dirty="0">
                  <a:solidFill>
                    <a:schemeClr val="bg1"/>
                  </a:solidFill>
                </a:rPr>
                <a:t>?</a:t>
              </a:r>
            </a:p>
          </p:txBody>
        </p:sp>
        <p:pic>
          <p:nvPicPr>
            <p:cNvPr id="29" name="Picture 14" descr="Image result for gclou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209" y="5724799"/>
              <a:ext cx="964332" cy="469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71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/>
          <a:lstStyle/>
          <a:p>
            <a:r>
              <a:rPr lang="nl-BE" dirty="0" err="1" smtClean="0"/>
              <a:t>Future</a:t>
            </a:r>
            <a:r>
              <a:rPr lang="nl-BE" dirty="0" smtClean="0"/>
              <a:t> blockchain landscape?</a:t>
            </a:r>
            <a:endParaRPr lang="fr-BE" dirty="0"/>
          </a:p>
        </p:txBody>
      </p:sp>
      <p:sp>
        <p:nvSpPr>
          <p:cNvPr id="30" name="Rounded Rectangle 29"/>
          <p:cNvSpPr/>
          <p:nvPr/>
        </p:nvSpPr>
        <p:spPr>
          <a:xfrm>
            <a:off x="570736" y="1203598"/>
            <a:ext cx="4145280" cy="3224602"/>
          </a:xfrm>
          <a:prstGeom prst="roundRect">
            <a:avLst>
              <a:gd name="adj" fmla="val 59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TextBox 36"/>
          <p:cNvSpPr txBox="1"/>
          <p:nvPr/>
        </p:nvSpPr>
        <p:spPr>
          <a:xfrm>
            <a:off x="1941710" y="1203598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Public </a:t>
            </a:r>
            <a:r>
              <a:rPr lang="nl-BE" sz="2000" b="1" dirty="0" err="1" smtClean="0"/>
              <a:t>BaaS</a:t>
            </a:r>
            <a:endParaRPr lang="fr-BE" sz="2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724173" y="1275606"/>
            <a:ext cx="2304211" cy="1402295"/>
            <a:chOff x="5580157" y="1729694"/>
            <a:chExt cx="2304211" cy="1402295"/>
          </a:xfrm>
        </p:grpSpPr>
        <p:sp>
          <p:nvSpPr>
            <p:cNvPr id="29" name="Rounded Rectangle 28"/>
            <p:cNvSpPr/>
            <p:nvPr/>
          </p:nvSpPr>
          <p:spPr>
            <a:xfrm>
              <a:off x="5580157" y="1773725"/>
              <a:ext cx="2304211" cy="1358264"/>
            </a:xfrm>
            <a:prstGeom prst="roundRect">
              <a:avLst>
                <a:gd name="adj" fmla="val 59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39483" y="1729694"/>
              <a:ext cx="20008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b="1" dirty="0" smtClean="0"/>
                <a:t>Community </a:t>
              </a:r>
              <a:r>
                <a:rPr lang="nl-BE" sz="2000" b="1" dirty="0" err="1" smtClean="0"/>
                <a:t>BaaS</a:t>
              </a:r>
              <a:endParaRPr lang="fr-BE" sz="2000" b="1" dirty="0"/>
            </a:p>
          </p:txBody>
        </p:sp>
        <p:sp>
          <p:nvSpPr>
            <p:cNvPr id="42" name="Cloud 41"/>
            <p:cNvSpPr/>
            <p:nvPr/>
          </p:nvSpPr>
          <p:spPr>
            <a:xfrm>
              <a:off x="6016406" y="2201812"/>
              <a:ext cx="1507922" cy="81421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err="1" smtClean="0">
                  <a:solidFill>
                    <a:schemeClr val="tx1"/>
                  </a:solidFill>
                </a:rPr>
                <a:t>BaaS</a:t>
              </a:r>
              <a:r>
                <a:rPr lang="nl-BE" dirty="0" smtClean="0">
                  <a:solidFill>
                    <a:schemeClr val="tx1"/>
                  </a:solidFill>
                </a:rPr>
                <a:t> </a:t>
              </a:r>
              <a:br>
                <a:rPr lang="nl-BE" dirty="0" smtClean="0">
                  <a:solidFill>
                    <a:schemeClr val="tx1"/>
                  </a:solidFill>
                </a:rPr>
              </a:br>
              <a:r>
                <a:rPr lang="nl-BE" dirty="0" smtClean="0">
                  <a:solidFill>
                    <a:schemeClr val="tx1"/>
                  </a:solidFill>
                </a:rPr>
                <a:t>Provider</a:t>
              </a:r>
              <a:endParaRPr lang="fr-B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73525" y="2324169"/>
            <a:ext cx="1660866" cy="1044817"/>
            <a:chOff x="2651049" y="2842859"/>
            <a:chExt cx="1660866" cy="1044817"/>
          </a:xfrm>
        </p:grpSpPr>
        <p:sp>
          <p:nvSpPr>
            <p:cNvPr id="41" name="Cloud 40"/>
            <p:cNvSpPr/>
            <p:nvPr/>
          </p:nvSpPr>
          <p:spPr>
            <a:xfrm>
              <a:off x="2651049" y="2842859"/>
              <a:ext cx="1660866" cy="998528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err="1" smtClean="0">
                  <a:solidFill>
                    <a:schemeClr val="tx1"/>
                  </a:solidFill>
                </a:rPr>
                <a:t>BaaS</a:t>
              </a:r>
              <a:r>
                <a:rPr lang="nl-BE" dirty="0" smtClean="0">
                  <a:solidFill>
                    <a:schemeClr val="tx1"/>
                  </a:solidFill>
                </a:rPr>
                <a:t> </a:t>
              </a:r>
              <a:br>
                <a:rPr lang="nl-BE" dirty="0" smtClean="0">
                  <a:solidFill>
                    <a:schemeClr val="tx1"/>
                  </a:solidFill>
                </a:rPr>
              </a:br>
              <a:r>
                <a:rPr lang="nl-BE" dirty="0" smtClean="0">
                  <a:solidFill>
                    <a:schemeClr val="tx1"/>
                  </a:solidFill>
                </a:rPr>
                <a:t>Provider</a:t>
              </a:r>
              <a:br>
                <a:rPr lang="nl-BE" dirty="0" smtClean="0">
                  <a:solidFill>
                    <a:schemeClr val="tx1"/>
                  </a:solidFill>
                </a:rPr>
              </a:br>
              <a:r>
                <a:rPr lang="nl-BE" dirty="0" smtClean="0">
                  <a:solidFill>
                    <a:schemeClr val="tx1"/>
                  </a:solidFill>
                </a:rPr>
                <a:t>B</a:t>
              </a:r>
              <a:endParaRPr lang="fr-BE" dirty="0">
                <a:solidFill>
                  <a:schemeClr val="tx1"/>
                </a:solidFill>
              </a:endParaRPr>
            </a:p>
          </p:txBody>
        </p:sp>
        <p:pic>
          <p:nvPicPr>
            <p:cNvPr id="45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357" y="3383676"/>
              <a:ext cx="504000" cy="5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023430" y="3080583"/>
            <a:ext cx="1660866" cy="1113830"/>
            <a:chOff x="800954" y="3599273"/>
            <a:chExt cx="1660866" cy="1113830"/>
          </a:xfrm>
        </p:grpSpPr>
        <p:sp>
          <p:nvSpPr>
            <p:cNvPr id="35" name="Cloud 34"/>
            <p:cNvSpPr/>
            <p:nvPr/>
          </p:nvSpPr>
          <p:spPr>
            <a:xfrm>
              <a:off x="800954" y="3599273"/>
              <a:ext cx="1660866" cy="998528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err="1" smtClean="0">
                  <a:solidFill>
                    <a:schemeClr val="tx1"/>
                  </a:solidFill>
                </a:rPr>
                <a:t>BaaS</a:t>
              </a:r>
              <a:r>
                <a:rPr lang="nl-BE" dirty="0" smtClean="0">
                  <a:solidFill>
                    <a:schemeClr val="tx1"/>
                  </a:solidFill>
                </a:rPr>
                <a:t> </a:t>
              </a:r>
              <a:br>
                <a:rPr lang="nl-BE" dirty="0" smtClean="0">
                  <a:solidFill>
                    <a:schemeClr val="tx1"/>
                  </a:solidFill>
                </a:rPr>
              </a:br>
              <a:r>
                <a:rPr lang="nl-BE" dirty="0" smtClean="0">
                  <a:solidFill>
                    <a:schemeClr val="tx1"/>
                  </a:solidFill>
                </a:rPr>
                <a:t>Provider</a:t>
              </a:r>
              <a:br>
                <a:rPr lang="nl-BE" dirty="0" smtClean="0">
                  <a:solidFill>
                    <a:schemeClr val="tx1"/>
                  </a:solidFill>
                </a:rPr>
              </a:br>
              <a:r>
                <a:rPr lang="nl-BE" dirty="0" smtClean="0">
                  <a:solidFill>
                    <a:schemeClr val="tx1"/>
                  </a:solidFill>
                </a:rPr>
                <a:t>C</a:t>
              </a:r>
              <a:endParaRPr lang="fr-BE" dirty="0">
                <a:solidFill>
                  <a:schemeClr val="tx1"/>
                </a:solidFill>
              </a:endParaRPr>
            </a:p>
          </p:txBody>
        </p:sp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695" y="4209103"/>
              <a:ext cx="504000" cy="5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711010" y="1824905"/>
            <a:ext cx="1702731" cy="1040394"/>
            <a:chOff x="488534" y="2343595"/>
            <a:chExt cx="1702731" cy="1040394"/>
          </a:xfrm>
        </p:grpSpPr>
        <p:sp>
          <p:nvSpPr>
            <p:cNvPr id="40" name="Cloud 39"/>
            <p:cNvSpPr/>
            <p:nvPr/>
          </p:nvSpPr>
          <p:spPr>
            <a:xfrm>
              <a:off x="488534" y="2343595"/>
              <a:ext cx="1660866" cy="998528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err="1" smtClean="0">
                  <a:solidFill>
                    <a:schemeClr val="tx1"/>
                  </a:solidFill>
                </a:rPr>
                <a:t>BaaS</a:t>
              </a:r>
              <a:r>
                <a:rPr lang="nl-BE" dirty="0" smtClean="0">
                  <a:solidFill>
                    <a:schemeClr val="tx1"/>
                  </a:solidFill>
                </a:rPr>
                <a:t> </a:t>
              </a:r>
              <a:br>
                <a:rPr lang="nl-BE" dirty="0" smtClean="0">
                  <a:solidFill>
                    <a:schemeClr val="tx1"/>
                  </a:solidFill>
                </a:rPr>
              </a:br>
              <a:r>
                <a:rPr lang="nl-BE" dirty="0" smtClean="0">
                  <a:solidFill>
                    <a:schemeClr val="tx1"/>
                  </a:solidFill>
                </a:rPr>
                <a:t>Provider</a:t>
              </a:r>
              <a:br>
                <a:rPr lang="nl-BE" dirty="0" smtClean="0">
                  <a:solidFill>
                    <a:schemeClr val="tx1"/>
                  </a:solidFill>
                </a:rPr>
              </a:br>
              <a:r>
                <a:rPr lang="nl-BE" dirty="0" smtClean="0">
                  <a:solidFill>
                    <a:schemeClr val="tx1"/>
                  </a:solidFill>
                </a:rPr>
                <a:t>A</a:t>
              </a:r>
              <a:endParaRPr lang="fr-BE" dirty="0">
                <a:solidFill>
                  <a:schemeClr val="tx1"/>
                </a:solidFill>
              </a:endParaRPr>
            </a:p>
          </p:txBody>
        </p:sp>
        <p:pic>
          <p:nvPicPr>
            <p:cNvPr id="47" name="Picture 12" descr="Image result for belgium fla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265" y="2879989"/>
              <a:ext cx="50400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193776" y="3075806"/>
            <a:ext cx="3266656" cy="1710181"/>
            <a:chOff x="4859892" y="3837099"/>
            <a:chExt cx="3937064" cy="2061157"/>
          </a:xfrm>
        </p:grpSpPr>
        <p:sp>
          <p:nvSpPr>
            <p:cNvPr id="28" name="Rounded Rectangle 27"/>
            <p:cNvSpPr>
              <a:spLocks noChangeAspect="1"/>
            </p:cNvSpPr>
            <p:nvPr/>
          </p:nvSpPr>
          <p:spPr>
            <a:xfrm>
              <a:off x="4859892" y="3837099"/>
              <a:ext cx="3937064" cy="2061157"/>
            </a:xfrm>
            <a:prstGeom prst="roundRect">
              <a:avLst>
                <a:gd name="adj" fmla="val 59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1653" y="4863674"/>
              <a:ext cx="661714" cy="66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858" y="4487227"/>
              <a:ext cx="661714" cy="661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5348326" y="3887676"/>
              <a:ext cx="2954853" cy="482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000" b="1" dirty="0" smtClean="0"/>
                <a:t>Private </a:t>
              </a:r>
              <a:r>
                <a:rPr lang="nl-BE" sz="2000" b="1" dirty="0" err="1" smtClean="0"/>
                <a:t>infrastructure</a:t>
              </a:r>
              <a:endParaRPr lang="fr-BE" sz="2000" b="1" dirty="0"/>
            </a:p>
          </p:txBody>
        </p:sp>
        <p:pic>
          <p:nvPicPr>
            <p:cNvPr id="43" name="Picture 2" descr="Image result for serv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673" y="5203308"/>
              <a:ext cx="403255" cy="623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Image result for serv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513" y="4837236"/>
              <a:ext cx="403255" cy="623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157" y="4706207"/>
              <a:ext cx="661714" cy="661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Cloud 48"/>
            <p:cNvSpPr/>
            <p:nvPr/>
          </p:nvSpPr>
          <p:spPr>
            <a:xfrm>
              <a:off x="7295246" y="5037063"/>
              <a:ext cx="1458610" cy="765311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600" dirty="0" smtClean="0">
                  <a:solidFill>
                    <a:schemeClr val="tx1"/>
                  </a:solidFill>
                </a:rPr>
                <a:t>Private</a:t>
              </a:r>
              <a:br>
                <a:rPr lang="nl-BE" sz="1600" dirty="0" smtClean="0">
                  <a:solidFill>
                    <a:schemeClr val="tx1"/>
                  </a:solidFill>
                </a:rPr>
              </a:br>
              <a:r>
                <a:rPr lang="nl-BE" sz="1600" dirty="0" err="1" smtClean="0">
                  <a:solidFill>
                    <a:schemeClr val="tx1"/>
                  </a:solidFill>
                </a:rPr>
                <a:t>BaaS</a:t>
              </a:r>
              <a:endParaRPr lang="fr-BE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6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56363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It’s </a:t>
            </a:r>
            <a:r>
              <a:rPr lang="nl-NL" sz="2400" dirty="0" err="1" smtClean="0">
                <a:solidFill>
                  <a:schemeClr val="bg1"/>
                </a:solidFill>
              </a:rPr>
              <a:t>good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to</a:t>
            </a:r>
            <a:r>
              <a:rPr lang="nl-NL" sz="2400" dirty="0" smtClean="0">
                <a:solidFill>
                  <a:schemeClr val="bg1"/>
                </a:solidFill>
              </a:rPr>
              <a:t> look at new </a:t>
            </a:r>
            <a:r>
              <a:rPr lang="nl-NL" sz="2400" dirty="0" err="1" smtClean="0">
                <a:solidFill>
                  <a:schemeClr val="bg1"/>
                </a:solidFill>
              </a:rPr>
              <a:t>technologies</a:t>
            </a:r>
            <a:r>
              <a:rPr lang="nl-NL" sz="2400" dirty="0" smtClean="0">
                <a:solidFill>
                  <a:schemeClr val="bg1"/>
                </a:solidFill>
              </a:rPr>
              <a:t> like blockchain</a:t>
            </a:r>
          </a:p>
          <a:p>
            <a:pPr algn="ctr"/>
            <a:endParaRPr lang="nl-NL" sz="2400" dirty="0">
              <a:solidFill>
                <a:schemeClr val="bg1"/>
              </a:solidFill>
            </a:endParaRPr>
          </a:p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Just </a:t>
            </a:r>
            <a:r>
              <a:rPr lang="nl-NL" sz="2400" dirty="0" err="1" smtClean="0">
                <a:solidFill>
                  <a:schemeClr val="bg1"/>
                </a:solidFill>
              </a:rPr>
              <a:t>don’t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forget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that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also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alternative</a:t>
            </a:r>
            <a:r>
              <a:rPr lang="nl-NL" sz="2400" dirty="0" smtClean="0">
                <a:solidFill>
                  <a:schemeClr val="bg1"/>
                </a:solidFill>
              </a:rPr>
              <a:t>, </a:t>
            </a:r>
            <a:r>
              <a:rPr lang="nl-NL" sz="2400" dirty="0" err="1" smtClean="0">
                <a:solidFill>
                  <a:schemeClr val="bg1"/>
                </a:solidFill>
              </a:rPr>
              <a:t>less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visible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br>
              <a:rPr lang="nl-NL" sz="2400" dirty="0" smtClean="0">
                <a:solidFill>
                  <a:schemeClr val="bg1"/>
                </a:solidFill>
              </a:rPr>
            </a:br>
            <a:r>
              <a:rPr lang="nl-NL" sz="2400" dirty="0" err="1" smtClean="0">
                <a:solidFill>
                  <a:schemeClr val="bg1"/>
                </a:solidFill>
              </a:rPr>
              <a:t>technologies</a:t>
            </a:r>
            <a:r>
              <a:rPr lang="nl-NL" sz="2400" dirty="0" smtClean="0">
                <a:solidFill>
                  <a:schemeClr val="bg1"/>
                </a:solidFill>
              </a:rPr>
              <a:t>, </a:t>
            </a:r>
            <a:r>
              <a:rPr lang="nl-NL" sz="2400" dirty="0" err="1" smtClean="0">
                <a:solidFill>
                  <a:schemeClr val="bg1"/>
                </a:solidFill>
              </a:rPr>
              <a:t>might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be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useful</a:t>
            </a:r>
            <a:r>
              <a:rPr lang="nl-NL" sz="2400" dirty="0" smtClean="0">
                <a:solidFill>
                  <a:schemeClr val="bg1"/>
                </a:solidFill>
              </a:rPr>
              <a:t> (as </a:t>
            </a:r>
            <a:r>
              <a:rPr lang="nl-NL" sz="2400" dirty="0" err="1" smtClean="0">
                <a:solidFill>
                  <a:schemeClr val="bg1"/>
                </a:solidFill>
              </a:rPr>
              <a:t>alternative</a:t>
            </a:r>
            <a:r>
              <a:rPr lang="nl-NL" sz="2400" dirty="0" smtClean="0">
                <a:solidFill>
                  <a:schemeClr val="bg1"/>
                </a:solidFill>
              </a:rPr>
              <a:t> or in </a:t>
            </a:r>
            <a:r>
              <a:rPr lang="nl-NL" sz="2400" dirty="0" err="1" smtClean="0">
                <a:solidFill>
                  <a:schemeClr val="bg1"/>
                </a:solidFill>
              </a:rPr>
              <a:t>synergy</a:t>
            </a:r>
            <a:r>
              <a:rPr lang="nl-NL" sz="2400" dirty="0" smtClean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21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72440" y="-24433"/>
            <a:ext cx="8229600" cy="857250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Blockchain is </a:t>
            </a:r>
            <a:r>
              <a:rPr lang="nl-BE" dirty="0" err="1" smtClean="0">
                <a:solidFill>
                  <a:schemeClr val="bg1"/>
                </a:solidFill>
              </a:rPr>
              <a:t>about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b="1" dirty="0" smtClean="0">
                <a:solidFill>
                  <a:schemeClr val="bg1"/>
                </a:solidFill>
              </a:rPr>
              <a:t>Trust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endParaRPr lang="nl-BE" sz="3100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3528" y="4547116"/>
            <a:ext cx="3168352" cy="41019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pc="80" dirty="0"/>
              <a:t>Registration of </a:t>
            </a:r>
            <a:r>
              <a:rPr lang="nl-BE" spc="80" dirty="0" err="1" smtClean="0"/>
              <a:t>facts</a:t>
            </a:r>
            <a:r>
              <a:rPr lang="nl-BE" spc="80" dirty="0" smtClean="0"/>
              <a:t> / events</a:t>
            </a:r>
            <a:endParaRPr lang="nl-BE" spc="80" dirty="0"/>
          </a:p>
        </p:txBody>
      </p:sp>
      <p:sp>
        <p:nvSpPr>
          <p:cNvPr id="59" name="Rectangle 58"/>
          <p:cNvSpPr/>
          <p:nvPr/>
        </p:nvSpPr>
        <p:spPr>
          <a:xfrm>
            <a:off x="3707904" y="4547116"/>
            <a:ext cx="2438094" cy="41019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pc="80" dirty="0" smtClean="0"/>
              <a:t>Transfer of assets</a:t>
            </a:r>
            <a:endParaRPr lang="nl-BE" spc="80" dirty="0"/>
          </a:p>
        </p:txBody>
      </p:sp>
      <p:sp>
        <p:nvSpPr>
          <p:cNvPr id="60" name="Rectangle 59"/>
          <p:cNvSpPr/>
          <p:nvPr/>
        </p:nvSpPr>
        <p:spPr>
          <a:xfrm>
            <a:off x="6382378" y="4547116"/>
            <a:ext cx="2438094" cy="41019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pc="80" dirty="0" err="1"/>
              <a:t>Enforcement</a:t>
            </a:r>
            <a:r>
              <a:rPr lang="nl-BE" spc="80" dirty="0"/>
              <a:t> of </a:t>
            </a:r>
            <a:r>
              <a:rPr lang="nl-BE" spc="80" dirty="0" err="1"/>
              <a:t>rules</a:t>
            </a:r>
            <a:endParaRPr lang="nl-BE" spc="8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4155926"/>
            <a:ext cx="4353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cap="small" spc="70" dirty="0" smtClean="0">
                <a:solidFill>
                  <a:schemeClr val="bg1"/>
                </a:solidFill>
              </a:rPr>
              <a:t>The blockchain </a:t>
            </a:r>
            <a:r>
              <a:rPr lang="nl-BE" sz="2000" b="1" cap="small" spc="70" dirty="0" err="1" smtClean="0">
                <a:solidFill>
                  <a:schemeClr val="bg1"/>
                </a:solidFill>
              </a:rPr>
              <a:t>network</a:t>
            </a:r>
            <a:r>
              <a:rPr lang="nl-BE" sz="2000" b="1" cap="small" spc="70" dirty="0" smtClean="0">
                <a:solidFill>
                  <a:schemeClr val="bg1"/>
                </a:solidFill>
              </a:rPr>
              <a:t> </a:t>
            </a:r>
            <a:r>
              <a:rPr lang="nl-BE" sz="2000" b="1" cap="small" spc="70" dirty="0" err="1" smtClean="0">
                <a:solidFill>
                  <a:schemeClr val="bg1"/>
                </a:solidFill>
              </a:rPr>
              <a:t>can</a:t>
            </a:r>
            <a:r>
              <a:rPr lang="nl-BE" sz="2000" b="1" cap="small" spc="70" dirty="0" smtClean="0">
                <a:solidFill>
                  <a:schemeClr val="bg1"/>
                </a:solidFill>
              </a:rPr>
              <a:t> help </a:t>
            </a:r>
            <a:r>
              <a:rPr lang="nl-BE" sz="2000" b="1" cap="small" spc="70" dirty="0" err="1" smtClean="0">
                <a:solidFill>
                  <a:schemeClr val="bg1"/>
                </a:solidFill>
              </a:rPr>
              <a:t>with</a:t>
            </a:r>
            <a:endParaRPr lang="fr-BE" sz="2000" b="1" cap="small" spc="70" dirty="0">
              <a:solidFill>
                <a:schemeClr val="bg1"/>
              </a:solidFill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7787"/>
            <a:ext cx="553777" cy="5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17" y="2741246"/>
            <a:ext cx="553777" cy="5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41246"/>
            <a:ext cx="553777" cy="5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17" y="1437787"/>
            <a:ext cx="553777" cy="5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31" y="940267"/>
            <a:ext cx="553777" cy="5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31" y="3401618"/>
            <a:ext cx="553777" cy="5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1799275" y="2008301"/>
            <a:ext cx="964089" cy="964089"/>
            <a:chOff x="1877506" y="2377694"/>
            <a:chExt cx="1152000" cy="1152000"/>
          </a:xfrm>
        </p:grpSpPr>
        <p:sp>
          <p:nvSpPr>
            <p:cNvPr id="56" name="Oval 55"/>
            <p:cNvSpPr/>
            <p:nvPr/>
          </p:nvSpPr>
          <p:spPr>
            <a:xfrm>
              <a:off x="1877506" y="2377694"/>
              <a:ext cx="1152000" cy="1152000"/>
            </a:xfrm>
            <a:prstGeom prst="ellipse">
              <a:avLst/>
            </a:prstGeom>
            <a:solidFill>
              <a:schemeClr val="accent3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998" y="2517086"/>
              <a:ext cx="797017" cy="797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1" name="Straight Connector 60"/>
          <p:cNvCxnSpPr/>
          <p:nvPr/>
        </p:nvCxnSpPr>
        <p:spPr>
          <a:xfrm>
            <a:off x="1453369" y="1991565"/>
            <a:ext cx="367162" cy="22063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717833" y="2797503"/>
            <a:ext cx="367162" cy="22063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1453369" y="2753116"/>
            <a:ext cx="367163" cy="29420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741474" y="1975835"/>
            <a:ext cx="319880" cy="19748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281319" y="1520800"/>
            <a:ext cx="0" cy="44619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281319" y="3018135"/>
            <a:ext cx="0" cy="44619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>
            <a:spLocks noChangeAspect="1"/>
          </p:cNvSpPr>
          <p:nvPr/>
        </p:nvSpPr>
        <p:spPr>
          <a:xfrm>
            <a:off x="4858104" y="801312"/>
            <a:ext cx="3314296" cy="3314296"/>
          </a:xfrm>
          <a:prstGeom prst="ellipse">
            <a:avLst/>
          </a:prstGeom>
          <a:solidFill>
            <a:schemeClr val="accent3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24" y="1467009"/>
            <a:ext cx="553777" cy="5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50" y="2770468"/>
            <a:ext cx="553777" cy="5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950" y="1467009"/>
            <a:ext cx="553777" cy="5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63" y="969489"/>
            <a:ext cx="553777" cy="5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/>
          <p:cNvCxnSpPr/>
          <p:nvPr/>
        </p:nvCxnSpPr>
        <p:spPr>
          <a:xfrm flipH="1">
            <a:off x="7312950" y="1885926"/>
            <a:ext cx="14338" cy="116139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499257" y="1548103"/>
            <a:ext cx="828031" cy="3378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5682111" y="1548103"/>
            <a:ext cx="818015" cy="311567"/>
          </a:xfrm>
          <a:prstGeom prst="line">
            <a:avLst/>
          </a:prstGeom>
          <a:ln w="254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515253" y="3028533"/>
            <a:ext cx="812034" cy="40230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24" y="2770468"/>
            <a:ext cx="553777" cy="5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7" name="Straight Connector 76"/>
          <p:cNvCxnSpPr>
            <a:endCxn id="89" idx="0"/>
          </p:cNvCxnSpPr>
          <p:nvPr/>
        </p:nvCxnSpPr>
        <p:spPr>
          <a:xfrm>
            <a:off x="5691996" y="2972390"/>
            <a:ext cx="823255" cy="4584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682111" y="1859670"/>
            <a:ext cx="9885" cy="11033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5684830" y="1548103"/>
            <a:ext cx="830421" cy="141493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5687301" y="1859670"/>
            <a:ext cx="1625648" cy="11033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9" idx="1"/>
          </p:cNvCxnSpPr>
          <p:nvPr/>
        </p:nvCxnSpPr>
        <p:spPr>
          <a:xfrm flipH="1" flipV="1">
            <a:off x="5687301" y="2963033"/>
            <a:ext cx="1625648" cy="8432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89" idx="0"/>
          </p:cNvCxnSpPr>
          <p:nvPr/>
        </p:nvCxnSpPr>
        <p:spPr>
          <a:xfrm flipH="1">
            <a:off x="6515252" y="1548103"/>
            <a:ext cx="1" cy="188273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69" idx="1"/>
          </p:cNvCxnSpPr>
          <p:nvPr/>
        </p:nvCxnSpPr>
        <p:spPr>
          <a:xfrm>
            <a:off x="6515252" y="1548103"/>
            <a:ext cx="797698" cy="149925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endCxn id="89" idx="0"/>
          </p:cNvCxnSpPr>
          <p:nvPr/>
        </p:nvCxnSpPr>
        <p:spPr>
          <a:xfrm flipH="1">
            <a:off x="6515252" y="1859670"/>
            <a:ext cx="812035" cy="157116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89" idx="0"/>
          </p:cNvCxnSpPr>
          <p:nvPr/>
        </p:nvCxnSpPr>
        <p:spPr>
          <a:xfrm>
            <a:off x="5687302" y="1859670"/>
            <a:ext cx="827950" cy="157116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687302" y="1859670"/>
            <a:ext cx="1639986" cy="2625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687302" y="1859670"/>
            <a:ext cx="1625648" cy="118768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ight Arrow 87"/>
          <p:cNvSpPr/>
          <p:nvPr/>
        </p:nvSpPr>
        <p:spPr>
          <a:xfrm>
            <a:off x="4095089" y="2244866"/>
            <a:ext cx="346988" cy="44351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9" name="Picture 4" descr="https://d30y9cdsu7xlg0.cloudfront.net/png/225592-200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63" y="3430839"/>
            <a:ext cx="553777" cy="5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://www.unixstickers.com/image/cache/data/stickers/guyfawkes/guyfawkes.sh-600x600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41" y="2724499"/>
            <a:ext cx="833508" cy="83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nl-BE" dirty="0" smtClean="0"/>
              <a:t>There is more </a:t>
            </a:r>
            <a:r>
              <a:rPr lang="nl-BE" dirty="0" err="1" smtClean="0"/>
              <a:t>than</a:t>
            </a:r>
            <a:r>
              <a:rPr lang="nl-BE" dirty="0" smtClean="0"/>
              <a:t> blockchain</a:t>
            </a:r>
            <a:endParaRPr lang="fr-BE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1528772"/>
            <a:ext cx="1717368" cy="1825231"/>
            <a:chOff x="288747" y="2454921"/>
            <a:chExt cx="1717368" cy="1825231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47" y="2454921"/>
              <a:ext cx="1717368" cy="1492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84093" y="3910820"/>
              <a:ext cx="1499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bg1"/>
                  </a:solidFill>
                </a:rPr>
                <a:t>Microservices</a:t>
              </a:r>
              <a:endParaRPr lang="nl-B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84836" y="3284778"/>
            <a:ext cx="1976369" cy="1663236"/>
            <a:chOff x="5768359" y="2394853"/>
            <a:chExt cx="1976369" cy="1663236"/>
          </a:xfrm>
        </p:grpSpPr>
        <p:pic>
          <p:nvPicPr>
            <p:cNvPr id="8" name="Picture 4" descr="https://www.smalsresearch.be/wp-content/uploads/2017/01/moby-300x19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359" y="2394853"/>
              <a:ext cx="1976369" cy="1264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006562" y="3688757"/>
              <a:ext cx="1208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bg1"/>
                  </a:solidFill>
                </a:rPr>
                <a:t>Containers</a:t>
              </a:r>
              <a:endParaRPr lang="nl-B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08711" y="1405913"/>
            <a:ext cx="2600264" cy="1847003"/>
            <a:chOff x="3271923" y="2433149"/>
            <a:chExt cx="2600264" cy="1847003"/>
          </a:xfrm>
        </p:grpSpPr>
        <p:grpSp>
          <p:nvGrpSpPr>
            <p:cNvPr id="11" name="Group 10"/>
            <p:cNvGrpSpPr/>
            <p:nvPr/>
          </p:nvGrpSpPr>
          <p:grpSpPr>
            <a:xfrm>
              <a:off x="3670419" y="2433149"/>
              <a:ext cx="1582057" cy="1248230"/>
              <a:chOff x="719577" y="4550597"/>
              <a:chExt cx="2473566" cy="1806662"/>
            </a:xfrm>
          </p:grpSpPr>
          <p:pic>
            <p:nvPicPr>
              <p:cNvPr id="13" name="Picture 7" descr="https://upload.wikimedia.org/wikipedia/commons/thumb/3/37/Speech_balloon.svg/2000px-Speech_balloon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577" y="4833257"/>
                <a:ext cx="1352125" cy="1095829"/>
              </a:xfrm>
              <a:prstGeom prst="rect">
                <a:avLst/>
              </a:prstGeom>
              <a:noFill/>
            </p:spPr>
          </p:pic>
          <p:pic>
            <p:nvPicPr>
              <p:cNvPr id="14" name="Picture 7" descr="https://upload.wikimedia.org/wikipedia/commons/thumb/3/37/Speech_balloon.svg/2000px-Speech_balloon.svg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8312" y="4550597"/>
                <a:ext cx="1024831" cy="830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7" descr="https://upload.wikimedia.org/wikipedia/commons/thumb/3/37/Speech_balloon.svg/2000px-Speech_balloon.svg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4680" y="5402944"/>
                <a:ext cx="1177513" cy="954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3271923" y="3910820"/>
              <a:ext cx="26002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bg1"/>
                  </a:solidFill>
                </a:rPr>
                <a:t>Event-</a:t>
              </a:r>
              <a:r>
                <a:rPr lang="nl-BE" b="1" dirty="0" err="1" smtClean="0">
                  <a:solidFill>
                    <a:schemeClr val="bg1"/>
                  </a:solidFill>
                </a:rPr>
                <a:t>driven</a:t>
              </a:r>
              <a:r>
                <a:rPr lang="nl-BE" b="1" dirty="0" smtClean="0">
                  <a:solidFill>
                    <a:schemeClr val="bg1"/>
                  </a:solidFill>
                </a:rPr>
                <a:t> </a:t>
              </a:r>
              <a:r>
                <a:rPr lang="nl-BE" b="1" dirty="0" err="1" smtClean="0">
                  <a:solidFill>
                    <a:schemeClr val="bg1"/>
                  </a:solidFill>
                </a:rPr>
                <a:t>architecture</a:t>
              </a:r>
              <a:endParaRPr lang="nl-B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52104" y="1612208"/>
            <a:ext cx="1434495" cy="1600833"/>
            <a:chOff x="7744728" y="2701091"/>
            <a:chExt cx="1434495" cy="1600833"/>
          </a:xfrm>
        </p:grpSpPr>
        <p:pic>
          <p:nvPicPr>
            <p:cNvPr id="17" name="Picture 9" descr="http://www.indianmagentoexperts.com/wp-content/uploads/2013/02/api-icon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6743" y="2701091"/>
              <a:ext cx="1209729" cy="120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7744728" y="3932592"/>
              <a:ext cx="1434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bg1"/>
                  </a:solidFill>
                </a:rPr>
                <a:t>API </a:t>
              </a:r>
              <a:r>
                <a:rPr lang="nl-BE" b="1" dirty="0" err="1" smtClean="0">
                  <a:solidFill>
                    <a:schemeClr val="bg1"/>
                  </a:solidFill>
                </a:rPr>
                <a:t>economy</a:t>
              </a:r>
              <a:endParaRPr lang="nl-B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80808" y="3384557"/>
            <a:ext cx="1819619" cy="1563457"/>
            <a:chOff x="2724910" y="4079412"/>
            <a:chExt cx="1819619" cy="1563457"/>
          </a:xfrm>
        </p:grpSpPr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910" y="4079412"/>
              <a:ext cx="1819619" cy="1194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268272" y="5273537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chemeClr val="bg1"/>
                  </a:solidFill>
                </a:rPr>
                <a:t>Cloud</a:t>
              </a:r>
              <a:endParaRPr lang="nl-B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39552" y="76225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dirty="0" err="1" smtClean="0">
                <a:solidFill>
                  <a:schemeClr val="bg1"/>
                </a:solidFill>
              </a:rPr>
              <a:t>Several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technologies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together</a:t>
            </a:r>
            <a:r>
              <a:rPr lang="nl-BE" dirty="0" smtClean="0">
                <a:solidFill>
                  <a:schemeClr val="bg1"/>
                </a:solidFill>
              </a:rPr>
              <a:t> offer new </a:t>
            </a:r>
            <a:r>
              <a:rPr lang="nl-BE" dirty="0" err="1" smtClean="0">
                <a:solidFill>
                  <a:schemeClr val="bg1"/>
                </a:solidFill>
              </a:rPr>
              <a:t>perspectives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to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transform</a:t>
            </a:r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err="1" smtClean="0">
                <a:solidFill>
                  <a:schemeClr val="bg1"/>
                </a:solidFill>
              </a:rPr>
              <a:t>the</a:t>
            </a:r>
            <a:r>
              <a:rPr lang="nl-BE" dirty="0" smtClean="0">
                <a:solidFill>
                  <a:schemeClr val="bg1"/>
                </a:solidFill>
              </a:rPr>
              <a:t> business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4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nl-BE" dirty="0" err="1" smtClean="0"/>
              <a:t>Potential</a:t>
            </a:r>
            <a:r>
              <a:rPr lang="nl-BE" dirty="0" smtClean="0"/>
              <a:t> </a:t>
            </a:r>
            <a:r>
              <a:rPr lang="nl-BE" dirty="0" err="1" smtClean="0"/>
              <a:t>use</a:t>
            </a:r>
            <a:r>
              <a:rPr lang="nl-BE" dirty="0" smtClean="0"/>
              <a:t> cases</a:t>
            </a:r>
            <a:endParaRPr lang="fr-BE" dirty="0"/>
          </a:p>
        </p:txBody>
      </p:sp>
      <p:grpSp>
        <p:nvGrpSpPr>
          <p:cNvPr id="4" name="Group 3"/>
          <p:cNvGrpSpPr/>
          <p:nvPr/>
        </p:nvGrpSpPr>
        <p:grpSpPr>
          <a:xfrm>
            <a:off x="554544" y="915566"/>
            <a:ext cx="1894596" cy="1242365"/>
            <a:chOff x="328829" y="1483202"/>
            <a:chExt cx="1894596" cy="1242365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39" y="1483202"/>
              <a:ext cx="581114" cy="613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28829" y="2079236"/>
              <a:ext cx="18945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b="1" dirty="0" err="1" smtClean="0">
                  <a:solidFill>
                    <a:schemeClr val="bg1"/>
                  </a:solidFill>
                </a:rPr>
                <a:t>Therapeutic</a:t>
              </a:r>
              <a:r>
                <a:rPr lang="nl-BE" b="1" dirty="0" smtClean="0">
                  <a:solidFill>
                    <a:schemeClr val="bg1"/>
                  </a:solidFill>
                </a:rPr>
                <a:t> relations</a:t>
              </a:r>
              <a:endParaRPr lang="nl-B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32990" y="915566"/>
            <a:ext cx="2256913" cy="1226257"/>
            <a:chOff x="2057655" y="1572464"/>
            <a:chExt cx="2256913" cy="122625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730" y="1572464"/>
              <a:ext cx="717155" cy="6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057655" y="2152390"/>
              <a:ext cx="22569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bg1"/>
                  </a:solidFill>
                </a:rPr>
                <a:t>Demonstrability service</a:t>
              </a:r>
              <a:endParaRPr lang="nl-B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17895" y="915566"/>
            <a:ext cx="2142337" cy="1223409"/>
            <a:chOff x="4242560" y="1586952"/>
            <a:chExt cx="2142337" cy="122340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623" y="1586952"/>
              <a:ext cx="714498" cy="6219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242560" y="2164030"/>
              <a:ext cx="21423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b="1" dirty="0" err="1" smtClean="0">
                  <a:solidFill>
                    <a:schemeClr val="bg1"/>
                  </a:solidFill>
                </a:rPr>
                <a:t>History</a:t>
              </a:r>
              <a:r>
                <a:rPr lang="nl-BE" b="1" dirty="0" smtClean="0">
                  <a:solidFill>
                    <a:schemeClr val="bg1"/>
                  </a:solidFill>
                </a:rPr>
                <a:t> land </a:t>
              </a:r>
              <a:r>
                <a:rPr lang="nl-BE" b="1" dirty="0" err="1" smtClean="0">
                  <a:solidFill>
                    <a:schemeClr val="bg1"/>
                  </a:solidFill>
                </a:rPr>
                <a:t>registry</a:t>
              </a:r>
              <a:r>
                <a:rPr lang="nl-BE" b="1" dirty="0" smtClean="0">
                  <a:solidFill>
                    <a:schemeClr val="bg1"/>
                  </a:solidFill>
                </a:rPr>
                <a:t> &amp; </a:t>
              </a:r>
              <a:r>
                <a:rPr lang="nl-BE" b="1" smtClean="0">
                  <a:solidFill>
                    <a:schemeClr val="bg1"/>
                  </a:solidFill>
                </a:rPr>
                <a:t>home upgrades</a:t>
              </a:r>
              <a:endParaRPr lang="nl-B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65428" y="962456"/>
            <a:ext cx="1619103" cy="1143551"/>
            <a:chOff x="6590093" y="1666810"/>
            <a:chExt cx="1619103" cy="1143551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613" y="1666810"/>
              <a:ext cx="636061" cy="502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6590093" y="2164030"/>
              <a:ext cx="16191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b="1" dirty="0">
                  <a:solidFill>
                    <a:schemeClr val="bg1"/>
                  </a:solidFill>
                </a:rPr>
                <a:t>Identity management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9512" y="2283718"/>
            <a:ext cx="2833537" cy="1189079"/>
            <a:chOff x="134491" y="3254690"/>
            <a:chExt cx="2833537" cy="1189079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294" y="3254690"/>
              <a:ext cx="600706" cy="600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134491" y="3797438"/>
              <a:ext cx="28335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b="1" dirty="0" err="1" smtClean="0">
                  <a:solidFill>
                    <a:schemeClr val="bg1"/>
                  </a:solidFill>
                </a:rPr>
                <a:t>Registration</a:t>
              </a:r>
              <a:r>
                <a:rPr lang="nl-BE" b="1" dirty="0" smtClean="0">
                  <a:solidFill>
                    <a:schemeClr val="bg1"/>
                  </a:solidFill>
                </a:rPr>
                <a:t> &amp; access </a:t>
              </a:r>
              <a:r>
                <a:rPr lang="nl-BE" b="1" dirty="0">
                  <a:solidFill>
                    <a:schemeClr val="bg1"/>
                  </a:solidFill>
                </a:rPr>
                <a:t>management </a:t>
              </a:r>
              <a:r>
                <a:rPr lang="nl-BE" b="1" dirty="0" err="1" smtClean="0">
                  <a:solidFill>
                    <a:schemeClr val="bg1"/>
                  </a:solidFill>
                </a:rPr>
                <a:t>medical</a:t>
              </a:r>
              <a:r>
                <a:rPr lang="nl-BE" b="1" dirty="0" smtClean="0">
                  <a:solidFill>
                    <a:schemeClr val="bg1"/>
                  </a:solidFill>
                </a:rPr>
                <a:t> data</a:t>
              </a:r>
              <a:endParaRPr lang="nl-B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27239" y="2283718"/>
            <a:ext cx="2725743" cy="1189079"/>
            <a:chOff x="2951697" y="3254690"/>
            <a:chExt cx="2725743" cy="1189079"/>
          </a:xfrm>
        </p:grpSpPr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065" y="3254690"/>
              <a:ext cx="475602" cy="6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2951697" y="3797438"/>
              <a:ext cx="27257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b="1" dirty="0" err="1" smtClean="0">
                  <a:solidFill>
                    <a:schemeClr val="bg1"/>
                  </a:solidFill>
                </a:rPr>
                <a:t>Tracing</a:t>
              </a:r>
              <a:r>
                <a:rPr lang="nl-BE" b="1" dirty="0" smtClean="0">
                  <a:solidFill>
                    <a:schemeClr val="bg1"/>
                  </a:solidFill>
                </a:rPr>
                <a:t> food </a:t>
              </a:r>
              <a:r>
                <a:rPr lang="nl-BE" b="1" dirty="0" err="1" smtClean="0">
                  <a:solidFill>
                    <a:schemeClr val="bg1"/>
                  </a:solidFill>
                </a:rPr>
                <a:t>for</a:t>
              </a:r>
              <a:r>
                <a:rPr lang="nl-BE" b="1" dirty="0" smtClean="0">
                  <a:solidFill>
                    <a:schemeClr val="bg1"/>
                  </a:solidFill>
                </a:rPr>
                <a:t> food </a:t>
              </a:r>
              <a:r>
                <a:rPr lang="nl-BE" b="1" dirty="0" err="1" smtClean="0">
                  <a:solidFill>
                    <a:schemeClr val="bg1"/>
                  </a:solidFill>
                </a:rPr>
                <a:t>safety</a:t>
              </a:r>
              <a:r>
                <a:rPr lang="nl-BE" b="1" dirty="0" smtClean="0">
                  <a:solidFill>
                    <a:schemeClr val="bg1"/>
                  </a:solidFill>
                </a:rPr>
                <a:t> &amp; </a:t>
              </a:r>
              <a:r>
                <a:rPr lang="nl-BE" b="1" dirty="0" err="1" smtClean="0">
                  <a:solidFill>
                    <a:schemeClr val="bg1"/>
                  </a:solidFill>
                </a:rPr>
                <a:t>sustainability</a:t>
              </a:r>
              <a:endParaRPr lang="nl-B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70901" y="3761588"/>
            <a:ext cx="1805355" cy="1161517"/>
            <a:chOff x="6510214" y="3348475"/>
            <a:chExt cx="1805355" cy="1161517"/>
          </a:xfrm>
        </p:grpSpPr>
        <p:pic>
          <p:nvPicPr>
            <p:cNvPr id="23" name="Picture 2" descr="https://image.flaticon.com/icons/png/128/115/115902.png"/>
            <p:cNvPicPr>
              <a:picLocks noChangeAspect="1" noChangeArrowheads="1"/>
            </p:cNvPicPr>
            <p:nvPr/>
          </p:nvPicPr>
          <p:blipFill>
            <a:blip r:embed="rId1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6891" y="3348475"/>
              <a:ext cx="612000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6510214" y="3863661"/>
              <a:ext cx="1805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b="1" dirty="0" err="1" smtClean="0">
                  <a:solidFill>
                    <a:schemeClr val="bg1"/>
                  </a:solidFill>
                </a:rPr>
                <a:t>Transparency</a:t>
              </a:r>
              <a:r>
                <a:rPr lang="nl-BE" b="1" dirty="0" smtClean="0">
                  <a:solidFill>
                    <a:schemeClr val="bg1"/>
                  </a:solidFill>
                </a:rPr>
                <a:t> at </a:t>
              </a:r>
              <a:r>
                <a:rPr lang="nl-BE" b="1" dirty="0" err="1" smtClean="0">
                  <a:solidFill>
                    <a:schemeClr val="bg1"/>
                  </a:solidFill>
                </a:rPr>
                <a:t>the</a:t>
              </a:r>
              <a:r>
                <a:rPr lang="nl-BE" b="1" dirty="0" smtClean="0">
                  <a:solidFill>
                    <a:schemeClr val="bg1"/>
                  </a:solidFill>
                </a:rPr>
                <a:t> </a:t>
              </a:r>
              <a:r>
                <a:rPr lang="nl-BE" b="1" dirty="0" err="1" smtClean="0">
                  <a:solidFill>
                    <a:schemeClr val="bg1"/>
                  </a:solidFill>
                </a:rPr>
                <a:t>government</a:t>
              </a:r>
              <a:endParaRPr lang="nl-B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3651870"/>
            <a:ext cx="4932040" cy="1494242"/>
            <a:chOff x="53571" y="5059201"/>
            <a:chExt cx="4932040" cy="1494242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3436" y="5059201"/>
              <a:ext cx="601935" cy="61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53571" y="5630113"/>
              <a:ext cx="493204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b="1" dirty="0" err="1" smtClean="0">
                  <a:solidFill>
                    <a:schemeClr val="bg1"/>
                  </a:solidFill>
                </a:rPr>
                <a:t>Cross-country</a:t>
              </a:r>
              <a:r>
                <a:rPr lang="nl-BE" b="1" dirty="0" smtClean="0">
                  <a:solidFill>
                    <a:schemeClr val="bg1"/>
                  </a:solidFill>
                </a:rPr>
                <a:t> </a:t>
              </a:r>
              <a:r>
                <a:rPr lang="nl-BE" b="1" dirty="0" err="1" smtClean="0">
                  <a:solidFill>
                    <a:schemeClr val="bg1"/>
                  </a:solidFill>
                </a:rPr>
                <a:t>processes</a:t>
              </a:r>
              <a:r>
                <a:rPr lang="nl-BE" b="1" dirty="0" smtClean="0">
                  <a:solidFill>
                    <a:schemeClr val="bg1"/>
                  </a:solidFill>
                </a:rPr>
                <a:t> &amp; information exchange</a:t>
              </a:r>
              <a:br>
                <a:rPr lang="nl-BE" b="1" dirty="0" smtClean="0">
                  <a:solidFill>
                    <a:schemeClr val="bg1"/>
                  </a:solidFill>
                </a:rPr>
              </a:br>
              <a:r>
                <a:rPr lang="nl-BE" b="1" dirty="0" smtClean="0">
                  <a:solidFill>
                    <a:schemeClr val="bg1"/>
                  </a:solidFill>
                </a:rPr>
                <a:t>E.g. </a:t>
              </a:r>
              <a:r>
                <a:rPr lang="nl-BE" b="1" dirty="0" err="1" smtClean="0">
                  <a:solidFill>
                    <a:schemeClr val="bg1"/>
                  </a:solidFill>
                </a:rPr>
                <a:t>who</a:t>
              </a:r>
              <a:r>
                <a:rPr lang="nl-BE" b="1" dirty="0" smtClean="0">
                  <a:solidFill>
                    <a:schemeClr val="bg1"/>
                  </a:solidFill>
                </a:rPr>
                <a:t> </a:t>
              </a:r>
              <a:r>
                <a:rPr lang="nl-BE" b="1" dirty="0" err="1" smtClean="0">
                  <a:solidFill>
                    <a:schemeClr val="bg1"/>
                  </a:solidFill>
                </a:rPr>
                <a:t>pays</a:t>
              </a:r>
              <a:r>
                <a:rPr lang="nl-BE" b="1" dirty="0" smtClean="0">
                  <a:solidFill>
                    <a:schemeClr val="bg1"/>
                  </a:solidFill>
                </a:rPr>
                <a:t> </a:t>
              </a:r>
              <a:r>
                <a:rPr lang="nl-BE" b="1" dirty="0" err="1" smtClean="0">
                  <a:solidFill>
                    <a:schemeClr val="bg1"/>
                  </a:solidFill>
                </a:rPr>
                <a:t>where</a:t>
              </a:r>
              <a:r>
                <a:rPr lang="nl-BE" b="1" dirty="0" smtClean="0">
                  <a:solidFill>
                    <a:schemeClr val="bg1"/>
                  </a:solidFill>
                </a:rPr>
                <a:t> </a:t>
              </a:r>
              <a:r>
                <a:rPr lang="nl-BE" b="1" dirty="0" err="1" smtClean="0">
                  <a:solidFill>
                    <a:schemeClr val="bg1"/>
                  </a:solidFill>
                </a:rPr>
                <a:t>social</a:t>
              </a:r>
              <a:r>
                <a:rPr lang="nl-BE" b="1" dirty="0" smtClean="0">
                  <a:solidFill>
                    <a:schemeClr val="bg1"/>
                  </a:solidFill>
                </a:rPr>
                <a:t> security </a:t>
              </a:r>
              <a:r>
                <a:rPr lang="nl-BE" b="1" dirty="0" err="1" smtClean="0">
                  <a:solidFill>
                    <a:schemeClr val="bg1"/>
                  </a:solidFill>
                </a:rPr>
                <a:t>contributions</a:t>
              </a:r>
              <a:r>
                <a:rPr lang="nl-BE" b="1" dirty="0" smtClean="0">
                  <a:solidFill>
                    <a:schemeClr val="bg1"/>
                  </a:solidFill>
                </a:rPr>
                <a:t>?</a:t>
              </a:r>
              <a:endParaRPr lang="nl-B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80112" y="2359151"/>
            <a:ext cx="3400490" cy="1113646"/>
            <a:chOff x="4915079" y="4712500"/>
            <a:chExt cx="3400490" cy="1113646"/>
          </a:xfrm>
        </p:grpSpPr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803" y="4712500"/>
              <a:ext cx="699041" cy="467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4915079" y="5179815"/>
              <a:ext cx="34004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bg1"/>
                  </a:solidFill>
                </a:rPr>
                <a:t>Prevention/</a:t>
              </a:r>
              <a:r>
                <a:rPr lang="nl-BE" b="1" dirty="0" err="1" smtClean="0">
                  <a:solidFill>
                    <a:schemeClr val="bg1"/>
                  </a:solidFill>
                </a:rPr>
                <a:t>detection</a:t>
              </a:r>
              <a:r>
                <a:rPr lang="nl-BE" b="1" dirty="0" smtClean="0">
                  <a:solidFill>
                    <a:schemeClr val="bg1"/>
                  </a:solidFill>
                </a:rPr>
                <a:t> of double or </a:t>
              </a:r>
              <a:r>
                <a:rPr lang="nl-BE" b="1" dirty="0" err="1" smtClean="0">
                  <a:solidFill>
                    <a:schemeClr val="bg1"/>
                  </a:solidFill>
                </a:rPr>
                <a:t>unjust</a:t>
              </a:r>
              <a:r>
                <a:rPr lang="nl-BE" b="1" dirty="0" smtClean="0">
                  <a:solidFill>
                    <a:schemeClr val="bg1"/>
                  </a:solidFill>
                </a:rPr>
                <a:t> </a:t>
              </a:r>
              <a:r>
                <a:rPr lang="nl-BE" b="1" dirty="0" err="1" smtClean="0">
                  <a:solidFill>
                    <a:schemeClr val="bg1"/>
                  </a:solidFill>
                </a:rPr>
                <a:t>payments</a:t>
              </a:r>
              <a:endParaRPr lang="nl-BE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920323" y="3833596"/>
            <a:ext cx="2188181" cy="842094"/>
            <a:chOff x="6958617" y="3939902"/>
            <a:chExt cx="2188181" cy="842094"/>
          </a:xfrm>
        </p:grpSpPr>
        <p:sp>
          <p:nvSpPr>
            <p:cNvPr id="32" name="Rectangle 31"/>
            <p:cNvSpPr/>
            <p:nvPr/>
          </p:nvSpPr>
          <p:spPr>
            <a:xfrm>
              <a:off x="6958617" y="4412664"/>
              <a:ext cx="21881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BE" b="1" dirty="0" smtClean="0">
                  <a:solidFill>
                    <a:schemeClr val="bg1"/>
                  </a:solidFill>
                </a:rPr>
                <a:t>Public tenders</a:t>
              </a:r>
              <a:endParaRPr lang="nl-BE" b="1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0714" y="3939902"/>
              <a:ext cx="563986" cy="544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90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59504" y="2496696"/>
            <a:ext cx="3024335" cy="1615720"/>
          </a:xfrm>
          <a:prstGeom prst="roundRect">
            <a:avLst>
              <a:gd name="adj" fmla="val 0"/>
            </a:avLst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4200"/>
              </a:lnSpc>
            </a:pPr>
            <a:endParaRPr lang="en-US" sz="4400" b="1" dirty="0">
              <a:solidFill>
                <a:srgbClr val="BE008C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10571" y="2427734"/>
            <a:ext cx="3123285" cy="1800200"/>
            <a:chOff x="1210571" y="2067694"/>
            <a:chExt cx="3123285" cy="1800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0571" y="2067694"/>
              <a:ext cx="517023" cy="4946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586" y="2572911"/>
              <a:ext cx="370992" cy="3709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502" y="3055481"/>
              <a:ext cx="309160" cy="30916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686835" y="2145745"/>
              <a:ext cx="23915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BE" altLang="en-US" sz="1600" dirty="0">
                  <a:solidFill>
                    <a:schemeClr val="bg1"/>
                  </a:solidFill>
                </a:rPr>
                <a:t>frank.robben@ksz.fgov.be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86835" y="2572911"/>
              <a:ext cx="11758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BE" altLang="en-US" sz="1600" dirty="0">
                  <a:solidFill>
                    <a:schemeClr val="bg1"/>
                  </a:solidFill>
                  <a:sym typeface="Arial" pitchFamily="34" charset="0"/>
                </a:rPr>
                <a:t>@</a:t>
              </a:r>
              <a:r>
                <a:rPr lang="fr-BE" altLang="en-US" sz="1600" dirty="0" err="1">
                  <a:solidFill>
                    <a:schemeClr val="bg1"/>
                  </a:solidFill>
                  <a:sym typeface="Arial" pitchFamily="34" charset="0"/>
                </a:rPr>
                <a:t>FrRobben</a:t>
              </a:r>
              <a:endParaRPr lang="fr-BE" altLang="en-US" sz="1600" dirty="0">
                <a:solidFill>
                  <a:schemeClr val="bg1"/>
                </a:solidFill>
                <a:sym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86836" y="3006120"/>
              <a:ext cx="264702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BE" altLang="en-US" sz="1600" dirty="0">
                  <a:solidFill>
                    <a:schemeClr val="bg1"/>
                  </a:solidFill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fr-BE" altLang="en-US" sz="1600" dirty="0">
                  <a:solidFill>
                    <a:schemeClr val="bg1"/>
                  </a:solidFill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>
                  <a:solidFill>
                    <a:schemeClr val="bg1"/>
                  </a:solidFill>
                  <a:sym typeface="Arial" pitchFamily="34" charset="0"/>
                </a:rPr>
                <a:t>https://www.frankrobben.be</a:t>
              </a:r>
              <a:endParaRPr lang="fr-BE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35846"/>
            <a:ext cx="1458898" cy="5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7734"/>
            <a:ext cx="2664296" cy="106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12635" y="699542"/>
            <a:ext cx="520046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cap="small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 Robben</a:t>
            </a:r>
            <a:r>
              <a:rPr lang="nl-BE" sz="20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BE" sz="2000" b="1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Administrator-General</a:t>
            </a:r>
          </a:p>
          <a:p>
            <a:r>
              <a:rPr lang="nl-NL" sz="1600" spc="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Crossroad</a:t>
            </a:r>
            <a:r>
              <a:rPr lang="nl-NL" sz="1600" spc="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 </a:t>
            </a:r>
            <a:r>
              <a:rPr lang="nl-NL" sz="1600" spc="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nl-NL" sz="1600" spc="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Security</a:t>
            </a:r>
            <a:endParaRPr lang="nl-NL" sz="1600" spc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eHealth-platform</a:t>
            </a:r>
          </a:p>
          <a:p>
            <a:pPr algn="r"/>
            <a:endParaRPr lang="fr-BE" sz="1400" cap="small" spc="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nl-BE" dirty="0" err="1"/>
              <a:t>References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834836"/>
            <a:ext cx="871296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chemeClr val="bg1"/>
                </a:solidFill>
              </a:rPr>
              <a:t>[B17] </a:t>
            </a:r>
            <a:r>
              <a:rPr lang="fr-BE" sz="1200" dirty="0" err="1" smtClean="0">
                <a:solidFill>
                  <a:schemeClr val="bg1"/>
                </a:solidFill>
              </a:rPr>
              <a:t>Gemeente</a:t>
            </a:r>
            <a:r>
              <a:rPr lang="fr-BE" sz="1200" dirty="0" smtClean="0">
                <a:solidFill>
                  <a:schemeClr val="bg1"/>
                </a:solidFill>
              </a:rPr>
              <a:t> </a:t>
            </a:r>
            <a:r>
              <a:rPr lang="fr-BE" sz="1200" dirty="0" err="1" smtClean="0">
                <a:solidFill>
                  <a:schemeClr val="bg1"/>
                </a:solidFill>
              </a:rPr>
              <a:t>Stichtse</a:t>
            </a:r>
            <a:r>
              <a:rPr lang="fr-BE" sz="1200" dirty="0" smtClean="0">
                <a:solidFill>
                  <a:schemeClr val="bg1"/>
                </a:solidFill>
              </a:rPr>
              <a:t> </a:t>
            </a:r>
            <a:r>
              <a:rPr lang="fr-BE" sz="1200" dirty="0" err="1" smtClean="0">
                <a:solidFill>
                  <a:schemeClr val="bg1"/>
                </a:solidFill>
              </a:rPr>
              <a:t>Vecht</a:t>
            </a:r>
            <a:r>
              <a:rPr lang="fr-BE" sz="1200" dirty="0" smtClean="0">
                <a:solidFill>
                  <a:schemeClr val="bg1"/>
                </a:solidFill>
              </a:rPr>
              <a:t> - </a:t>
            </a:r>
            <a:r>
              <a:rPr lang="fr-BE" sz="1200" dirty="0" err="1" smtClean="0">
                <a:solidFill>
                  <a:schemeClr val="bg1"/>
                </a:solidFill>
              </a:rPr>
              <a:t>Rolstoelgebruik</a:t>
            </a:r>
            <a:r>
              <a:rPr lang="fr-BE" sz="1200" dirty="0" smtClean="0">
                <a:solidFill>
                  <a:schemeClr val="bg1"/>
                </a:solidFill>
              </a:rPr>
              <a:t> in Blockchain,  Blockchain pilots Dutch </a:t>
            </a:r>
            <a:r>
              <a:rPr lang="fr-BE" sz="1200" dirty="0" err="1" smtClean="0">
                <a:solidFill>
                  <a:schemeClr val="bg1"/>
                </a:solidFill>
              </a:rPr>
              <a:t>Government</a:t>
            </a:r>
            <a:r>
              <a:rPr lang="fr-BE" sz="1200" dirty="0" smtClean="0">
                <a:solidFill>
                  <a:schemeClr val="bg1"/>
                </a:solidFill>
              </a:rPr>
              <a:t>, blockchainpilots.nl, </a:t>
            </a:r>
            <a:r>
              <a:rPr lang="fr-BE" sz="1200" dirty="0" err="1" smtClean="0">
                <a:solidFill>
                  <a:schemeClr val="bg1"/>
                </a:solidFill>
              </a:rPr>
              <a:t>Pilotronde</a:t>
            </a:r>
            <a:r>
              <a:rPr lang="fr-BE" sz="1200" dirty="0" smtClean="0">
                <a:solidFill>
                  <a:schemeClr val="bg1"/>
                </a:solidFill>
              </a:rPr>
              <a:t> 2, 2017. http://hostedby.frogjump.nl/blockchain-magazine#!/stichtse-vecht</a:t>
            </a:r>
          </a:p>
          <a:p>
            <a:endParaRPr lang="fr-BE" sz="500" dirty="0" smtClean="0">
              <a:solidFill>
                <a:schemeClr val="bg1"/>
              </a:solidFill>
            </a:endParaRPr>
          </a:p>
          <a:p>
            <a:r>
              <a:rPr lang="fr-BE" sz="1200" dirty="0" smtClean="0">
                <a:solidFill>
                  <a:schemeClr val="bg1"/>
                </a:solidFill>
              </a:rPr>
              <a:t>[B18a] J. BIESEMANS, De blockchain van de kip en het </a:t>
            </a:r>
            <a:r>
              <a:rPr lang="fr-BE" sz="1200" dirty="0" err="1" smtClean="0">
                <a:solidFill>
                  <a:schemeClr val="bg1"/>
                </a:solidFill>
              </a:rPr>
              <a:t>ei</a:t>
            </a:r>
            <a:r>
              <a:rPr lang="fr-BE" sz="1200" dirty="0" smtClean="0">
                <a:solidFill>
                  <a:schemeClr val="bg1"/>
                </a:solidFill>
              </a:rPr>
              <a:t>, EOS Magazine, 30 </a:t>
            </a:r>
            <a:r>
              <a:rPr lang="fr-BE" sz="1200" dirty="0" err="1" smtClean="0">
                <a:solidFill>
                  <a:schemeClr val="bg1"/>
                </a:solidFill>
              </a:rPr>
              <a:t>april</a:t>
            </a:r>
            <a:r>
              <a:rPr lang="fr-BE" sz="1200" dirty="0" smtClean="0">
                <a:solidFill>
                  <a:schemeClr val="bg1"/>
                </a:solidFill>
              </a:rPr>
              <a:t> 2018, </a:t>
            </a:r>
            <a:br>
              <a:rPr lang="fr-BE" sz="1200" dirty="0" smtClean="0">
                <a:solidFill>
                  <a:schemeClr val="bg1"/>
                </a:solidFill>
              </a:rPr>
            </a:br>
            <a:r>
              <a:rPr lang="fr-BE" sz="1200" dirty="0" smtClean="0">
                <a:solidFill>
                  <a:schemeClr val="bg1"/>
                </a:solidFill>
              </a:rPr>
              <a:t>https://www.eoswetenschap.eu/voeding/de-blockchain-van-de-kip-en-het-ei </a:t>
            </a:r>
          </a:p>
          <a:p>
            <a:endParaRPr lang="fr-BE" sz="500" dirty="0" smtClean="0">
              <a:solidFill>
                <a:schemeClr val="bg1"/>
              </a:solidFill>
            </a:endParaRPr>
          </a:p>
          <a:p>
            <a:r>
              <a:rPr lang="fr-BE" sz="1200" dirty="0" smtClean="0">
                <a:solidFill>
                  <a:schemeClr val="bg1"/>
                </a:solidFill>
              </a:rPr>
              <a:t>[B18b] </a:t>
            </a:r>
            <a:r>
              <a:rPr lang="fr-BE" sz="1200" dirty="0" err="1" smtClean="0">
                <a:solidFill>
                  <a:schemeClr val="bg1"/>
                </a:solidFill>
              </a:rPr>
              <a:t>Belfius</a:t>
            </a:r>
            <a:r>
              <a:rPr lang="fr-BE" sz="1200" dirty="0" smtClean="0">
                <a:solidFill>
                  <a:schemeClr val="bg1"/>
                </a:solidFill>
              </a:rPr>
              <a:t> </a:t>
            </a:r>
            <a:r>
              <a:rPr lang="fr-BE" sz="1200" dirty="0" err="1" smtClean="0">
                <a:solidFill>
                  <a:schemeClr val="bg1"/>
                </a:solidFill>
              </a:rPr>
              <a:t>lanceert</a:t>
            </a:r>
            <a:r>
              <a:rPr lang="fr-BE" sz="1200" dirty="0" smtClean="0">
                <a:solidFill>
                  <a:schemeClr val="bg1"/>
                </a:solidFill>
              </a:rPr>
              <a:t> via </a:t>
            </a:r>
            <a:r>
              <a:rPr lang="fr-BE" sz="1200" dirty="0" err="1" smtClean="0">
                <a:solidFill>
                  <a:schemeClr val="bg1"/>
                </a:solidFill>
              </a:rPr>
              <a:t>zijn</a:t>
            </a:r>
            <a:r>
              <a:rPr lang="fr-BE" sz="1200" dirty="0" smtClean="0">
                <a:solidFill>
                  <a:schemeClr val="bg1"/>
                </a:solidFill>
              </a:rPr>
              <a:t> </a:t>
            </a:r>
            <a:r>
              <a:rPr lang="fr-BE" sz="1200" dirty="0" err="1" smtClean="0">
                <a:solidFill>
                  <a:schemeClr val="bg1"/>
                </a:solidFill>
              </a:rPr>
              <a:t>innovatielab</a:t>
            </a:r>
            <a:r>
              <a:rPr lang="fr-BE" sz="1200" dirty="0" smtClean="0">
                <a:solidFill>
                  <a:schemeClr val="bg1"/>
                </a:solidFill>
              </a:rPr>
              <a:t> The Studio, </a:t>
            </a:r>
            <a:r>
              <a:rPr lang="fr-BE" sz="1200" dirty="0" err="1" smtClean="0">
                <a:solidFill>
                  <a:schemeClr val="bg1"/>
                </a:solidFill>
              </a:rPr>
              <a:t>een</a:t>
            </a:r>
            <a:r>
              <a:rPr lang="fr-BE" sz="1200" dirty="0" smtClean="0">
                <a:solidFill>
                  <a:schemeClr val="bg1"/>
                </a:solidFill>
              </a:rPr>
              <a:t> </a:t>
            </a:r>
            <a:r>
              <a:rPr lang="fr-BE" sz="1200" dirty="0" err="1" smtClean="0">
                <a:solidFill>
                  <a:schemeClr val="bg1"/>
                </a:solidFill>
              </a:rPr>
              <a:t>mobiliteitsplatform</a:t>
            </a:r>
            <a:r>
              <a:rPr lang="fr-BE" sz="1200" dirty="0" smtClean="0">
                <a:solidFill>
                  <a:schemeClr val="bg1"/>
                </a:solidFill>
              </a:rPr>
              <a:t> </a:t>
            </a:r>
            <a:r>
              <a:rPr lang="fr-BE" sz="1200" dirty="0" err="1" smtClean="0">
                <a:solidFill>
                  <a:schemeClr val="bg1"/>
                </a:solidFill>
              </a:rPr>
              <a:t>voor</a:t>
            </a:r>
            <a:r>
              <a:rPr lang="fr-BE" sz="1200" dirty="0" smtClean="0">
                <a:solidFill>
                  <a:schemeClr val="bg1"/>
                </a:solidFill>
              </a:rPr>
              <a:t> </a:t>
            </a:r>
            <a:r>
              <a:rPr lang="fr-BE" sz="1200" dirty="0" err="1" smtClean="0">
                <a:solidFill>
                  <a:schemeClr val="bg1"/>
                </a:solidFill>
              </a:rPr>
              <a:t>scholen</a:t>
            </a:r>
            <a:r>
              <a:rPr lang="fr-BE" sz="1200" dirty="0" smtClean="0">
                <a:solidFill>
                  <a:schemeClr val="bg1"/>
                </a:solidFill>
              </a:rPr>
              <a:t> en </a:t>
            </a:r>
            <a:r>
              <a:rPr lang="fr-BE" sz="1200" dirty="0" err="1" smtClean="0">
                <a:solidFill>
                  <a:schemeClr val="bg1"/>
                </a:solidFill>
              </a:rPr>
              <a:t>gemeenten</a:t>
            </a:r>
            <a:r>
              <a:rPr lang="fr-BE" sz="1200" dirty="0" smtClean="0">
                <a:solidFill>
                  <a:schemeClr val="bg1"/>
                </a:solidFill>
              </a:rPr>
              <a:t> </a:t>
            </a:r>
            <a:r>
              <a:rPr lang="fr-BE" sz="1200" dirty="0" err="1" smtClean="0">
                <a:solidFill>
                  <a:schemeClr val="bg1"/>
                </a:solidFill>
              </a:rPr>
              <a:t>dat</a:t>
            </a:r>
            <a:r>
              <a:rPr lang="fr-BE" sz="1200" dirty="0" smtClean="0">
                <a:solidFill>
                  <a:schemeClr val="bg1"/>
                </a:solidFill>
              </a:rPr>
              <a:t> </a:t>
            </a:r>
            <a:r>
              <a:rPr lang="fr-BE" sz="1200" dirty="0" err="1" smtClean="0">
                <a:solidFill>
                  <a:schemeClr val="bg1"/>
                </a:solidFill>
              </a:rPr>
              <a:t>gebruik</a:t>
            </a:r>
            <a:r>
              <a:rPr lang="fr-BE" sz="1200" dirty="0" smtClean="0">
                <a:solidFill>
                  <a:schemeClr val="bg1"/>
                </a:solidFill>
              </a:rPr>
              <a:t> </a:t>
            </a:r>
            <a:r>
              <a:rPr lang="fr-BE" sz="1200" dirty="0" err="1" smtClean="0">
                <a:solidFill>
                  <a:schemeClr val="bg1"/>
                </a:solidFill>
              </a:rPr>
              <a:t>maakt</a:t>
            </a:r>
            <a:r>
              <a:rPr lang="fr-BE" sz="1200" dirty="0" smtClean="0">
                <a:solidFill>
                  <a:schemeClr val="bg1"/>
                </a:solidFill>
              </a:rPr>
              <a:t> van </a:t>
            </a:r>
            <a:r>
              <a:rPr lang="fr-BE" sz="1200" dirty="0" err="1" smtClean="0">
                <a:solidFill>
                  <a:schemeClr val="bg1"/>
                </a:solidFill>
              </a:rPr>
              <a:t>blockchaintechnologie</a:t>
            </a:r>
            <a:r>
              <a:rPr lang="fr-BE" sz="1200" dirty="0" smtClean="0">
                <a:solidFill>
                  <a:schemeClr val="bg1"/>
                </a:solidFill>
              </a:rPr>
              <a:t>. </a:t>
            </a:r>
            <a:r>
              <a:rPr lang="fr-BE" sz="1200" dirty="0" err="1" smtClean="0">
                <a:solidFill>
                  <a:schemeClr val="bg1"/>
                </a:solidFill>
              </a:rPr>
              <a:t>Belfius</a:t>
            </a:r>
            <a:r>
              <a:rPr lang="fr-BE" sz="1200" dirty="0" smtClean="0">
                <a:solidFill>
                  <a:schemeClr val="bg1"/>
                </a:solidFill>
              </a:rPr>
              <a:t>,  10 </a:t>
            </a:r>
            <a:r>
              <a:rPr lang="fr-BE" sz="1200" dirty="0" err="1" smtClean="0">
                <a:solidFill>
                  <a:schemeClr val="bg1"/>
                </a:solidFill>
              </a:rPr>
              <a:t>September</a:t>
            </a:r>
            <a:r>
              <a:rPr lang="fr-BE" sz="1200" dirty="0" smtClean="0">
                <a:solidFill>
                  <a:schemeClr val="bg1"/>
                </a:solidFill>
              </a:rPr>
              <a:t> 2018. https://www.belfius.com/NL/publicaties/nieuwsberichten/2018/Pressrelease20180910.aspx</a:t>
            </a:r>
          </a:p>
          <a:p>
            <a:endParaRPr lang="fr-BE" sz="500" dirty="0" smtClean="0">
              <a:solidFill>
                <a:schemeClr val="bg1"/>
              </a:solidFill>
            </a:endParaRPr>
          </a:p>
          <a:p>
            <a:r>
              <a:rPr lang="fr-BE" sz="1200" dirty="0" smtClean="0">
                <a:solidFill>
                  <a:schemeClr val="bg1"/>
                </a:solidFill>
              </a:rPr>
              <a:t>[D18] K. DANIELS, </a:t>
            </a:r>
            <a:r>
              <a:rPr lang="fr-BE" sz="1200" dirty="0" err="1" smtClean="0">
                <a:solidFill>
                  <a:schemeClr val="bg1"/>
                </a:solidFill>
              </a:rPr>
              <a:t>Certified</a:t>
            </a:r>
            <a:r>
              <a:rPr lang="fr-BE" sz="1200" dirty="0" smtClean="0">
                <a:solidFill>
                  <a:schemeClr val="bg1"/>
                </a:solidFill>
              </a:rPr>
              <a:t> for Life — International exchange &amp; </a:t>
            </a:r>
            <a:r>
              <a:rPr lang="fr-BE" sz="1200" dirty="0" err="1" smtClean="0">
                <a:solidFill>
                  <a:schemeClr val="bg1"/>
                </a:solidFill>
              </a:rPr>
              <a:t>authentication</a:t>
            </a:r>
            <a:r>
              <a:rPr lang="fr-BE" sz="1200" dirty="0" smtClean="0">
                <a:solidFill>
                  <a:schemeClr val="bg1"/>
                </a:solidFill>
              </a:rPr>
              <a:t> of </a:t>
            </a:r>
            <a:r>
              <a:rPr lang="fr-BE" sz="1200" dirty="0" err="1" smtClean="0">
                <a:solidFill>
                  <a:schemeClr val="bg1"/>
                </a:solidFill>
              </a:rPr>
              <a:t>diplomas</a:t>
            </a:r>
            <a:r>
              <a:rPr lang="fr-BE" sz="1200" dirty="0" smtClean="0">
                <a:solidFill>
                  <a:schemeClr val="bg1"/>
                </a:solidFill>
              </a:rPr>
              <a:t> via blockchain, Medium, 31 </a:t>
            </a:r>
            <a:r>
              <a:rPr lang="fr-BE" sz="1200" dirty="0" err="1" smtClean="0">
                <a:solidFill>
                  <a:schemeClr val="bg1"/>
                </a:solidFill>
              </a:rPr>
              <a:t>july</a:t>
            </a:r>
            <a:r>
              <a:rPr lang="fr-BE" sz="1200" dirty="0" smtClean="0">
                <a:solidFill>
                  <a:schemeClr val="bg1"/>
                </a:solidFill>
              </a:rPr>
              <a:t> 2018, https://medium.com/wearetheledger/certified-for-life-international-exchange-authentication-of-diplomas-via-blockchain-4e947720edd9</a:t>
            </a:r>
          </a:p>
          <a:p>
            <a:endParaRPr lang="fr-BE" sz="500" dirty="0" smtClean="0">
              <a:solidFill>
                <a:schemeClr val="bg1"/>
              </a:solidFill>
            </a:endParaRPr>
          </a:p>
          <a:p>
            <a:r>
              <a:rPr lang="fr-BE" sz="1200" dirty="0" smtClean="0">
                <a:solidFill>
                  <a:schemeClr val="bg1"/>
                </a:solidFill>
              </a:rPr>
              <a:t>[E18] EU Blockchain </a:t>
            </a:r>
            <a:r>
              <a:rPr lang="fr-BE" sz="1200" dirty="0" err="1" smtClean="0">
                <a:solidFill>
                  <a:schemeClr val="bg1"/>
                </a:solidFill>
              </a:rPr>
              <a:t>Observatory</a:t>
            </a:r>
            <a:r>
              <a:rPr lang="fr-BE" sz="1200" dirty="0" smtClean="0">
                <a:solidFill>
                  <a:schemeClr val="bg1"/>
                </a:solidFill>
              </a:rPr>
              <a:t> and Forum - GDPR Workshop Report - </a:t>
            </a:r>
            <a:r>
              <a:rPr lang="fr-BE" sz="1200" dirty="0" err="1" smtClean="0">
                <a:solidFill>
                  <a:schemeClr val="bg1"/>
                </a:solidFill>
              </a:rPr>
              <a:t>June</a:t>
            </a:r>
            <a:r>
              <a:rPr lang="fr-BE" sz="1200" dirty="0" smtClean="0">
                <a:solidFill>
                  <a:schemeClr val="bg1"/>
                </a:solidFill>
              </a:rPr>
              <a:t> 8, 2018 https://www.eublockchainforum.eu/sites/default/files/reports/workshop_2_report_-_gdpr.pdf</a:t>
            </a:r>
          </a:p>
          <a:p>
            <a:endParaRPr lang="fr-BE" sz="500" dirty="0" smtClean="0">
              <a:solidFill>
                <a:schemeClr val="bg1"/>
              </a:solidFill>
            </a:endParaRPr>
          </a:p>
          <a:p>
            <a:r>
              <a:rPr lang="fr-BE" sz="1200" dirty="0" smtClean="0">
                <a:solidFill>
                  <a:schemeClr val="bg1"/>
                </a:solidFill>
              </a:rPr>
              <a:t>[F18] Adoption of DLT </a:t>
            </a:r>
            <a:r>
              <a:rPr lang="fr-BE" sz="1200" dirty="0" err="1" smtClean="0">
                <a:solidFill>
                  <a:schemeClr val="bg1"/>
                </a:solidFill>
              </a:rPr>
              <a:t>presents</a:t>
            </a:r>
            <a:r>
              <a:rPr lang="fr-BE" sz="1200" dirty="0" smtClean="0">
                <a:solidFill>
                  <a:schemeClr val="bg1"/>
                </a:solidFill>
              </a:rPr>
              <a:t> </a:t>
            </a:r>
            <a:r>
              <a:rPr lang="fr-BE" sz="1200" dirty="0" err="1" smtClean="0">
                <a:solidFill>
                  <a:schemeClr val="bg1"/>
                </a:solidFill>
              </a:rPr>
              <a:t>significant</a:t>
            </a:r>
            <a:r>
              <a:rPr lang="fr-BE" sz="1200" dirty="0" smtClean="0">
                <a:solidFill>
                  <a:schemeClr val="bg1"/>
                </a:solidFill>
              </a:rPr>
              <a:t> </a:t>
            </a:r>
            <a:r>
              <a:rPr lang="fr-BE" sz="1200" dirty="0" err="1" smtClean="0">
                <a:solidFill>
                  <a:schemeClr val="bg1"/>
                </a:solidFill>
              </a:rPr>
              <a:t>operational</a:t>
            </a:r>
            <a:r>
              <a:rPr lang="fr-BE" sz="1200" dirty="0" smtClean="0">
                <a:solidFill>
                  <a:schemeClr val="bg1"/>
                </a:solidFill>
              </a:rPr>
              <a:t> challenges for Swift </a:t>
            </a:r>
            <a:r>
              <a:rPr lang="fr-BE" sz="1200" dirty="0" err="1" smtClean="0">
                <a:solidFill>
                  <a:schemeClr val="bg1"/>
                </a:solidFill>
              </a:rPr>
              <a:t>member</a:t>
            </a:r>
            <a:r>
              <a:rPr lang="fr-BE" sz="1200" dirty="0" smtClean="0">
                <a:solidFill>
                  <a:schemeClr val="bg1"/>
                </a:solidFill>
              </a:rPr>
              <a:t> </a:t>
            </a:r>
            <a:r>
              <a:rPr lang="fr-BE" sz="1200" dirty="0" err="1" smtClean="0">
                <a:solidFill>
                  <a:schemeClr val="bg1"/>
                </a:solidFill>
              </a:rPr>
              <a:t>banks</a:t>
            </a:r>
            <a:r>
              <a:rPr lang="fr-BE" sz="1200" dirty="0" smtClean="0">
                <a:solidFill>
                  <a:schemeClr val="bg1"/>
                </a:solidFill>
              </a:rPr>
              <a:t>, </a:t>
            </a:r>
            <a:r>
              <a:rPr lang="fr-BE" sz="1200" dirty="0" err="1" smtClean="0">
                <a:solidFill>
                  <a:schemeClr val="bg1"/>
                </a:solidFill>
              </a:rPr>
              <a:t>Finextra</a:t>
            </a:r>
            <a:r>
              <a:rPr lang="fr-BE" sz="1200" dirty="0" smtClean="0">
                <a:solidFill>
                  <a:schemeClr val="bg1"/>
                </a:solidFill>
              </a:rPr>
              <a:t>, 8 March 2018, https://www.finextra.com/newsarticle/31787/adoption-of-dlt-presents-significant-operational-challenges-for-swift-member-banks</a:t>
            </a:r>
          </a:p>
          <a:p>
            <a:endParaRPr lang="fr-BE" sz="500" dirty="0" smtClean="0">
              <a:solidFill>
                <a:schemeClr val="bg1"/>
              </a:solidFill>
            </a:endParaRPr>
          </a:p>
          <a:p>
            <a:r>
              <a:rPr lang="fr-BE" sz="1200" dirty="0" smtClean="0">
                <a:solidFill>
                  <a:schemeClr val="bg1"/>
                </a:solidFill>
              </a:rPr>
              <a:t>[G08] S. GAUDIN, </a:t>
            </a:r>
            <a:r>
              <a:rPr lang="fr-BE" sz="1200" dirty="0" err="1" smtClean="0">
                <a:solidFill>
                  <a:schemeClr val="bg1"/>
                </a:solidFill>
              </a:rPr>
              <a:t>Some</a:t>
            </a:r>
            <a:r>
              <a:rPr lang="fr-BE" sz="1200" dirty="0" smtClean="0">
                <a:solidFill>
                  <a:schemeClr val="bg1"/>
                </a:solidFill>
              </a:rPr>
              <a:t> </a:t>
            </a:r>
            <a:r>
              <a:rPr lang="fr-BE" sz="1200" dirty="0" err="1" smtClean="0">
                <a:solidFill>
                  <a:schemeClr val="bg1"/>
                </a:solidFill>
              </a:rPr>
              <a:t>Suppliers</a:t>
            </a:r>
            <a:r>
              <a:rPr lang="fr-BE" sz="1200" dirty="0" smtClean="0">
                <a:solidFill>
                  <a:schemeClr val="bg1"/>
                </a:solidFill>
              </a:rPr>
              <a:t> Gain </a:t>
            </a:r>
            <a:r>
              <a:rPr lang="fr-BE" sz="1200" dirty="0" err="1" smtClean="0">
                <a:solidFill>
                  <a:schemeClr val="bg1"/>
                </a:solidFill>
              </a:rPr>
              <a:t>from</a:t>
            </a:r>
            <a:r>
              <a:rPr lang="fr-BE" sz="1200" dirty="0" smtClean="0">
                <a:solidFill>
                  <a:schemeClr val="bg1"/>
                </a:solidFill>
              </a:rPr>
              <a:t> </a:t>
            </a:r>
            <a:r>
              <a:rPr lang="fr-BE" sz="1200" dirty="0" err="1" smtClean="0">
                <a:solidFill>
                  <a:schemeClr val="bg1"/>
                </a:solidFill>
              </a:rPr>
              <a:t>Failed</a:t>
            </a:r>
            <a:r>
              <a:rPr lang="fr-BE" sz="1200" dirty="0" smtClean="0">
                <a:solidFill>
                  <a:schemeClr val="bg1"/>
                </a:solidFill>
              </a:rPr>
              <a:t> Wal-Mart RFID </a:t>
            </a:r>
            <a:r>
              <a:rPr lang="fr-BE" sz="1200" dirty="0" err="1" smtClean="0">
                <a:solidFill>
                  <a:schemeClr val="bg1"/>
                </a:solidFill>
              </a:rPr>
              <a:t>Edict</a:t>
            </a:r>
            <a:r>
              <a:rPr lang="fr-BE" sz="1200" dirty="0" smtClean="0">
                <a:solidFill>
                  <a:schemeClr val="bg1"/>
                </a:solidFill>
              </a:rPr>
              <a:t>, CIO, 29 </a:t>
            </a:r>
            <a:r>
              <a:rPr lang="fr-BE" sz="1200" dirty="0" err="1" smtClean="0">
                <a:solidFill>
                  <a:schemeClr val="bg1"/>
                </a:solidFill>
              </a:rPr>
              <a:t>april</a:t>
            </a:r>
            <a:r>
              <a:rPr lang="fr-BE" sz="1200" dirty="0" smtClean="0">
                <a:solidFill>
                  <a:schemeClr val="bg1"/>
                </a:solidFill>
              </a:rPr>
              <a:t> 2008, https://www.cio.com/article/2436434/rfid/some-suppliers-gain-from-failed-wal-mart-rfid-edict.html </a:t>
            </a:r>
          </a:p>
          <a:p>
            <a:endParaRPr lang="fr-BE" sz="500" dirty="0" smtClean="0">
              <a:solidFill>
                <a:schemeClr val="bg1"/>
              </a:solidFill>
            </a:endParaRPr>
          </a:p>
          <a:p>
            <a:r>
              <a:rPr lang="fr-BE" sz="1200" dirty="0" smtClean="0">
                <a:solidFill>
                  <a:schemeClr val="bg1"/>
                </a:solidFill>
              </a:rPr>
              <a:t>[I17] M.  IANSITI &amp; K. LAKHANI, The Truth About Blockchain. Harvard Business </a:t>
            </a:r>
            <a:r>
              <a:rPr lang="fr-BE" sz="1200" dirty="0" err="1" smtClean="0">
                <a:solidFill>
                  <a:schemeClr val="bg1"/>
                </a:solidFill>
              </a:rPr>
              <a:t>Review</a:t>
            </a:r>
            <a:r>
              <a:rPr lang="fr-BE" sz="1200" dirty="0" smtClean="0">
                <a:solidFill>
                  <a:schemeClr val="bg1"/>
                </a:solidFill>
              </a:rPr>
              <a:t>, </a:t>
            </a:r>
            <a:r>
              <a:rPr lang="fr-BE" sz="1200" dirty="0" err="1" smtClean="0">
                <a:solidFill>
                  <a:schemeClr val="bg1"/>
                </a:solidFill>
              </a:rPr>
              <a:t>January-February</a:t>
            </a:r>
            <a:r>
              <a:rPr lang="fr-BE" sz="1200" dirty="0" smtClean="0">
                <a:solidFill>
                  <a:schemeClr val="bg1"/>
                </a:solidFill>
              </a:rPr>
              <a:t> 2017, https://hbr.org/2017/01/the-truth-about-blockchain</a:t>
            </a:r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nl-BE" dirty="0" err="1"/>
              <a:t>References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834836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chemeClr val="bg1"/>
                </a:solidFill>
              </a:rPr>
              <a:t>[</a:t>
            </a:r>
            <a:r>
              <a:rPr lang="fr-BE" sz="1200" dirty="0">
                <a:solidFill>
                  <a:schemeClr val="bg1"/>
                </a:solidFill>
              </a:rPr>
              <a:t>I18] A. IRRERA, Banks </a:t>
            </a:r>
            <a:r>
              <a:rPr lang="fr-BE" sz="1200" dirty="0" err="1">
                <a:solidFill>
                  <a:schemeClr val="bg1"/>
                </a:solidFill>
              </a:rPr>
              <a:t>unlikely</a:t>
            </a:r>
            <a:r>
              <a:rPr lang="fr-BE" sz="1200" dirty="0">
                <a:solidFill>
                  <a:schemeClr val="bg1"/>
                </a:solidFill>
              </a:rPr>
              <a:t> to </a:t>
            </a:r>
            <a:r>
              <a:rPr lang="fr-BE" sz="1200" dirty="0" err="1">
                <a:solidFill>
                  <a:schemeClr val="bg1"/>
                </a:solidFill>
              </a:rPr>
              <a:t>process</a:t>
            </a:r>
            <a:r>
              <a:rPr lang="fr-BE" sz="1200" dirty="0">
                <a:solidFill>
                  <a:schemeClr val="bg1"/>
                </a:solidFill>
              </a:rPr>
              <a:t> </a:t>
            </a:r>
            <a:r>
              <a:rPr lang="fr-BE" sz="1200" dirty="0" err="1">
                <a:solidFill>
                  <a:schemeClr val="bg1"/>
                </a:solidFill>
              </a:rPr>
              <a:t>payments</a:t>
            </a:r>
            <a:r>
              <a:rPr lang="fr-BE" sz="1200" dirty="0">
                <a:solidFill>
                  <a:schemeClr val="bg1"/>
                </a:solidFill>
              </a:rPr>
              <a:t> </a:t>
            </a:r>
            <a:r>
              <a:rPr lang="fr-BE" sz="1200" dirty="0" err="1">
                <a:solidFill>
                  <a:schemeClr val="bg1"/>
                </a:solidFill>
              </a:rPr>
              <a:t>with</a:t>
            </a:r>
            <a:r>
              <a:rPr lang="fr-BE" sz="1200" dirty="0">
                <a:solidFill>
                  <a:schemeClr val="bg1"/>
                </a:solidFill>
              </a:rPr>
              <a:t> </a:t>
            </a:r>
            <a:r>
              <a:rPr lang="fr-BE" sz="1200" dirty="0" err="1">
                <a:solidFill>
                  <a:schemeClr val="bg1"/>
                </a:solidFill>
              </a:rPr>
              <a:t>distributed</a:t>
            </a:r>
            <a:r>
              <a:rPr lang="fr-BE" sz="1200" dirty="0">
                <a:solidFill>
                  <a:schemeClr val="bg1"/>
                </a:solidFill>
              </a:rPr>
              <a:t> </a:t>
            </a:r>
            <a:r>
              <a:rPr lang="fr-BE" sz="1200" dirty="0" err="1">
                <a:solidFill>
                  <a:schemeClr val="bg1"/>
                </a:solidFill>
              </a:rPr>
              <a:t>ledgers</a:t>
            </a:r>
            <a:r>
              <a:rPr lang="fr-BE" sz="1200" dirty="0">
                <a:solidFill>
                  <a:schemeClr val="bg1"/>
                </a:solidFill>
              </a:rPr>
              <a:t> for </a:t>
            </a:r>
            <a:r>
              <a:rPr lang="fr-BE" sz="1200" dirty="0" err="1">
                <a:solidFill>
                  <a:schemeClr val="bg1"/>
                </a:solidFill>
              </a:rPr>
              <a:t>now</a:t>
            </a:r>
            <a:r>
              <a:rPr lang="fr-BE" sz="1200" dirty="0">
                <a:solidFill>
                  <a:schemeClr val="bg1"/>
                </a:solidFill>
              </a:rPr>
              <a:t>, </a:t>
            </a:r>
            <a:r>
              <a:rPr lang="fr-BE" sz="1200" dirty="0" err="1">
                <a:solidFill>
                  <a:schemeClr val="bg1"/>
                </a:solidFill>
              </a:rPr>
              <a:t>says</a:t>
            </a:r>
            <a:r>
              <a:rPr lang="fr-BE" sz="1200" dirty="0">
                <a:solidFill>
                  <a:schemeClr val="bg1"/>
                </a:solidFill>
              </a:rPr>
              <a:t> </a:t>
            </a:r>
            <a:r>
              <a:rPr lang="fr-BE" sz="1200" dirty="0" err="1">
                <a:solidFill>
                  <a:schemeClr val="bg1"/>
                </a:solidFill>
              </a:rPr>
              <a:t>Ripple</a:t>
            </a:r>
            <a:r>
              <a:rPr lang="fr-BE" sz="1200" dirty="0">
                <a:solidFill>
                  <a:schemeClr val="bg1"/>
                </a:solidFill>
              </a:rPr>
              <a:t>, Reuters, 13 </a:t>
            </a:r>
            <a:r>
              <a:rPr lang="fr-BE" sz="1200" dirty="0" err="1">
                <a:solidFill>
                  <a:schemeClr val="bg1"/>
                </a:solidFill>
              </a:rPr>
              <a:t>June</a:t>
            </a:r>
            <a:r>
              <a:rPr lang="fr-BE" sz="1200" dirty="0">
                <a:solidFill>
                  <a:schemeClr val="bg1"/>
                </a:solidFill>
              </a:rPr>
              <a:t> 2018, https://</a:t>
            </a:r>
            <a:r>
              <a:rPr lang="fr-BE" sz="1200" dirty="0" smtClean="0">
                <a:solidFill>
                  <a:schemeClr val="bg1"/>
                </a:solidFill>
              </a:rPr>
              <a:t>uk.reuters.com/article/us-blockchain-ripple/banks-unlikely-to-process-payments-with-distributed-ledgers-for-now-says-ripple-idUKKBN1J92JG</a:t>
            </a:r>
          </a:p>
          <a:p>
            <a:endParaRPr lang="fr-BE" sz="500" dirty="0">
              <a:solidFill>
                <a:schemeClr val="bg1"/>
              </a:solidFill>
            </a:endParaRPr>
          </a:p>
          <a:p>
            <a:r>
              <a:rPr lang="fr-BE" sz="1200" dirty="0">
                <a:solidFill>
                  <a:schemeClr val="bg1"/>
                </a:solidFill>
              </a:rPr>
              <a:t>[J18] R. JUSKALIAN, Inside the Jordan </a:t>
            </a:r>
            <a:r>
              <a:rPr lang="fr-BE" sz="1200" dirty="0" err="1">
                <a:solidFill>
                  <a:schemeClr val="bg1"/>
                </a:solidFill>
              </a:rPr>
              <a:t>refugee</a:t>
            </a:r>
            <a:r>
              <a:rPr lang="fr-BE" sz="1200" dirty="0">
                <a:solidFill>
                  <a:schemeClr val="bg1"/>
                </a:solidFill>
              </a:rPr>
              <a:t> camp </a:t>
            </a:r>
            <a:r>
              <a:rPr lang="fr-BE" sz="1200" dirty="0" err="1">
                <a:solidFill>
                  <a:schemeClr val="bg1"/>
                </a:solidFill>
              </a:rPr>
              <a:t>that</a:t>
            </a:r>
            <a:r>
              <a:rPr lang="fr-BE" sz="1200" dirty="0">
                <a:solidFill>
                  <a:schemeClr val="bg1"/>
                </a:solidFill>
              </a:rPr>
              <a:t> </a:t>
            </a:r>
            <a:r>
              <a:rPr lang="fr-BE" sz="1200" dirty="0" err="1">
                <a:solidFill>
                  <a:schemeClr val="bg1"/>
                </a:solidFill>
              </a:rPr>
              <a:t>runs</a:t>
            </a:r>
            <a:r>
              <a:rPr lang="fr-BE" sz="1200" dirty="0">
                <a:solidFill>
                  <a:schemeClr val="bg1"/>
                </a:solidFill>
              </a:rPr>
              <a:t> on blockchain, MIT </a:t>
            </a:r>
            <a:r>
              <a:rPr lang="fr-BE" sz="1200" dirty="0" err="1">
                <a:solidFill>
                  <a:schemeClr val="bg1"/>
                </a:solidFill>
              </a:rPr>
              <a:t>Technology</a:t>
            </a:r>
            <a:r>
              <a:rPr lang="fr-BE" sz="1200" dirty="0">
                <a:solidFill>
                  <a:schemeClr val="bg1"/>
                </a:solidFill>
              </a:rPr>
              <a:t> </a:t>
            </a:r>
            <a:r>
              <a:rPr lang="fr-BE" sz="1200" dirty="0" err="1">
                <a:solidFill>
                  <a:schemeClr val="bg1"/>
                </a:solidFill>
              </a:rPr>
              <a:t>Review</a:t>
            </a:r>
            <a:r>
              <a:rPr lang="fr-BE" sz="1200" dirty="0">
                <a:solidFill>
                  <a:schemeClr val="bg1"/>
                </a:solidFill>
              </a:rPr>
              <a:t>, 12 </a:t>
            </a:r>
            <a:r>
              <a:rPr lang="fr-BE" sz="1200" dirty="0" err="1">
                <a:solidFill>
                  <a:schemeClr val="bg1"/>
                </a:solidFill>
              </a:rPr>
              <a:t>april</a:t>
            </a:r>
            <a:r>
              <a:rPr lang="fr-BE" sz="1200" dirty="0">
                <a:solidFill>
                  <a:schemeClr val="bg1"/>
                </a:solidFill>
              </a:rPr>
              <a:t> 2018. https://www.technologyreview.com/s/610806/inside-the-jordan-refugee-camp-that-runs-on-blockchain/ </a:t>
            </a:r>
            <a:endParaRPr lang="fr-BE" sz="1200" dirty="0" smtClean="0">
              <a:solidFill>
                <a:schemeClr val="bg1"/>
              </a:solidFill>
            </a:endParaRPr>
          </a:p>
          <a:p>
            <a:endParaRPr lang="nl-BE" sz="5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[K18] M. KRAMER, Walmart Gives Suppliers Deadline To Join Food Trust Blockchain, ETH News, 25 September 2018, 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u="sng" dirty="0">
                <a:solidFill>
                  <a:schemeClr val="bg1"/>
                </a:solidFill>
              </a:rPr>
              <a:t>https://</a:t>
            </a:r>
            <a:r>
              <a:rPr lang="en-US" sz="1200" u="sng" dirty="0" smtClean="0">
                <a:solidFill>
                  <a:schemeClr val="bg1"/>
                </a:solidFill>
              </a:rPr>
              <a:t>www.ethnews.com/walmart-gives-suppliers-deadline-to-join-food-trust-blockchain</a:t>
            </a:r>
            <a:endParaRPr lang="fr-BE" sz="1200" dirty="0">
              <a:solidFill>
                <a:schemeClr val="bg1"/>
              </a:solidFill>
            </a:endParaRPr>
          </a:p>
          <a:p>
            <a:endParaRPr lang="fr-BE" sz="5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[017] M</a:t>
            </a:r>
            <a:r>
              <a:rPr lang="en-US" sz="1200" dirty="0">
                <a:solidFill>
                  <a:schemeClr val="bg1"/>
                </a:solidFill>
              </a:rPr>
              <a:t>. ORCUTT, </a:t>
            </a:r>
            <a:r>
              <a:rPr lang="en-US" sz="1200" i="1" dirty="0">
                <a:solidFill>
                  <a:schemeClr val="bg1"/>
                </a:solidFill>
              </a:rPr>
              <a:t>How Blockchain Is </a:t>
            </a:r>
            <a:r>
              <a:rPr lang="en-US" sz="1200" i="1" dirty="0" err="1">
                <a:solidFill>
                  <a:schemeClr val="bg1"/>
                </a:solidFill>
              </a:rPr>
              <a:t>Kickstarting</a:t>
            </a:r>
            <a:r>
              <a:rPr lang="en-US" sz="1200" i="1" dirty="0">
                <a:solidFill>
                  <a:schemeClr val="bg1"/>
                </a:solidFill>
              </a:rPr>
              <a:t> the Financial Lives of Refugees, MIT Technology Review, 5 September 2017,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u="sng" dirty="0">
                <a:solidFill>
                  <a:schemeClr val="bg1"/>
                </a:solidFill>
              </a:rPr>
              <a:t>https://www.technologyreview.com/s/608764/how-blockchain-is-kickstarting-the-financial-lives-of-refugees/</a:t>
            </a:r>
          </a:p>
          <a:p>
            <a:endParaRPr lang="en-US" sz="200" u="sng" dirty="0">
              <a:solidFill>
                <a:schemeClr val="bg1"/>
              </a:solidFill>
            </a:endParaRPr>
          </a:p>
          <a:p>
            <a:endParaRPr lang="en-US" sz="5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[P16] G</a:t>
            </a:r>
            <a:r>
              <a:rPr lang="en-US" sz="1200" dirty="0">
                <a:solidFill>
                  <a:schemeClr val="bg1"/>
                </a:solidFill>
              </a:rPr>
              <a:t>. PLIMMER, </a:t>
            </a:r>
            <a:r>
              <a:rPr lang="en-US" sz="1200" i="1" dirty="0">
                <a:solidFill>
                  <a:schemeClr val="bg1"/>
                </a:solidFill>
              </a:rPr>
              <a:t>Use of bitcoin tech to pay UK benefits sparks privacy concerns</a:t>
            </a:r>
            <a:r>
              <a:rPr lang="en-US" sz="1200" dirty="0">
                <a:solidFill>
                  <a:schemeClr val="bg1"/>
                </a:solidFill>
              </a:rPr>
              <a:t>, Financial Times, 12 July </a:t>
            </a:r>
            <a:r>
              <a:rPr lang="en-US" sz="1200" dirty="0" smtClean="0">
                <a:solidFill>
                  <a:schemeClr val="bg1"/>
                </a:solidFill>
              </a:rPr>
              <a:t>2016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u="sng" dirty="0">
                <a:solidFill>
                  <a:schemeClr val="bg1"/>
                </a:solidFill>
              </a:rPr>
              <a:t>https://</a:t>
            </a:r>
            <a:r>
              <a:rPr lang="en-US" sz="1200" u="sng" dirty="0" smtClean="0">
                <a:solidFill>
                  <a:schemeClr val="bg1"/>
                </a:solidFill>
              </a:rPr>
              <a:t>www.ft.com/content/33d5b3fc-4767-11e6-b387-64ab0a67014c</a:t>
            </a:r>
            <a:endParaRPr lang="fr-BE" sz="1200" dirty="0" smtClean="0">
              <a:solidFill>
                <a:schemeClr val="bg1"/>
              </a:solidFill>
            </a:endParaRPr>
          </a:p>
          <a:p>
            <a:endParaRPr lang="fr-BE" sz="500" dirty="0" smtClean="0">
              <a:solidFill>
                <a:schemeClr val="bg1"/>
              </a:solidFill>
            </a:endParaRPr>
          </a:p>
          <a:p>
            <a:r>
              <a:rPr lang="fr-BE" sz="1200" dirty="0" smtClean="0">
                <a:solidFill>
                  <a:schemeClr val="bg1"/>
                </a:solidFill>
              </a:rPr>
              <a:t>[</a:t>
            </a:r>
            <a:r>
              <a:rPr lang="fr-BE" sz="1200" dirty="0">
                <a:solidFill>
                  <a:schemeClr val="bg1"/>
                </a:solidFill>
              </a:rPr>
              <a:t>R15] K. RANNENBERG, J. CAMENISCH A. SABOURI. </a:t>
            </a:r>
            <a:r>
              <a:rPr lang="fr-BE" sz="1200" dirty="0" err="1">
                <a:solidFill>
                  <a:schemeClr val="bg1"/>
                </a:solidFill>
              </a:rPr>
              <a:t>Attribute-based</a:t>
            </a:r>
            <a:r>
              <a:rPr lang="fr-BE" sz="1200" dirty="0">
                <a:solidFill>
                  <a:schemeClr val="bg1"/>
                </a:solidFill>
              </a:rPr>
              <a:t> </a:t>
            </a:r>
            <a:r>
              <a:rPr lang="fr-BE" sz="1200" dirty="0" err="1">
                <a:solidFill>
                  <a:schemeClr val="bg1"/>
                </a:solidFill>
              </a:rPr>
              <a:t>Credentials</a:t>
            </a:r>
            <a:r>
              <a:rPr lang="fr-BE" sz="1200" dirty="0">
                <a:solidFill>
                  <a:schemeClr val="bg1"/>
                </a:solidFill>
              </a:rPr>
              <a:t> for Trust: </a:t>
            </a:r>
            <a:r>
              <a:rPr lang="fr-BE" sz="1200" dirty="0" err="1">
                <a:solidFill>
                  <a:schemeClr val="bg1"/>
                </a:solidFill>
              </a:rPr>
              <a:t>Identity</a:t>
            </a:r>
            <a:r>
              <a:rPr lang="fr-BE" sz="1200" dirty="0">
                <a:solidFill>
                  <a:schemeClr val="bg1"/>
                </a:solidFill>
              </a:rPr>
              <a:t> in the Information Society,  </a:t>
            </a:r>
            <a:r>
              <a:rPr lang="fr-BE" sz="1200" dirty="0" err="1">
                <a:solidFill>
                  <a:schemeClr val="bg1"/>
                </a:solidFill>
              </a:rPr>
              <a:t>Identity</a:t>
            </a:r>
            <a:r>
              <a:rPr lang="fr-BE" sz="1200" dirty="0">
                <a:solidFill>
                  <a:schemeClr val="bg1"/>
                </a:solidFill>
              </a:rPr>
              <a:t> in the Information Society, Springer, 2015. </a:t>
            </a:r>
          </a:p>
          <a:p>
            <a:endParaRPr lang="fr-BE" sz="500" dirty="0" smtClean="0">
              <a:solidFill>
                <a:schemeClr val="bg1"/>
              </a:solidFill>
            </a:endParaRPr>
          </a:p>
          <a:p>
            <a:r>
              <a:rPr lang="fr-BE" sz="1200" dirty="0" smtClean="0">
                <a:solidFill>
                  <a:schemeClr val="bg1"/>
                </a:solidFill>
              </a:rPr>
              <a:t>[</a:t>
            </a:r>
            <a:r>
              <a:rPr lang="fr-BE" sz="1200" dirty="0">
                <a:solidFill>
                  <a:schemeClr val="bg1"/>
                </a:solidFill>
              </a:rPr>
              <a:t>R17] P. ROUSSEAU &amp; P. BUYTAERT, Sociale </a:t>
            </a:r>
            <a:r>
              <a:rPr lang="fr-BE" sz="1200" dirty="0" err="1">
                <a:solidFill>
                  <a:schemeClr val="bg1"/>
                </a:solidFill>
              </a:rPr>
              <a:t>woningen</a:t>
            </a:r>
            <a:r>
              <a:rPr lang="fr-BE" sz="1200" dirty="0">
                <a:solidFill>
                  <a:schemeClr val="bg1"/>
                </a:solidFill>
              </a:rPr>
              <a:t> </a:t>
            </a:r>
            <a:r>
              <a:rPr lang="fr-BE" sz="1200" dirty="0" err="1">
                <a:solidFill>
                  <a:schemeClr val="bg1"/>
                </a:solidFill>
              </a:rPr>
              <a:t>toewijzen</a:t>
            </a:r>
            <a:r>
              <a:rPr lang="fr-BE" sz="1200" dirty="0">
                <a:solidFill>
                  <a:schemeClr val="bg1"/>
                </a:solidFill>
              </a:rPr>
              <a:t> via blockchain, </a:t>
            </a:r>
            <a:r>
              <a:rPr lang="fr-BE" sz="1200" dirty="0" err="1">
                <a:solidFill>
                  <a:schemeClr val="bg1"/>
                </a:solidFill>
              </a:rPr>
              <a:t>Infosessie</a:t>
            </a:r>
            <a:r>
              <a:rPr lang="fr-BE" sz="1200" dirty="0">
                <a:solidFill>
                  <a:schemeClr val="bg1"/>
                </a:solidFill>
              </a:rPr>
              <a:t> blockchain, </a:t>
            </a:r>
            <a:r>
              <a:rPr lang="fr-BE" sz="1200" dirty="0" err="1">
                <a:solidFill>
                  <a:schemeClr val="bg1"/>
                </a:solidFill>
              </a:rPr>
              <a:t>Informatie</a:t>
            </a:r>
            <a:r>
              <a:rPr lang="fr-BE" sz="1200" dirty="0">
                <a:solidFill>
                  <a:schemeClr val="bg1"/>
                </a:solidFill>
              </a:rPr>
              <a:t> </a:t>
            </a:r>
            <a:r>
              <a:rPr lang="fr-BE" sz="1200" dirty="0" err="1">
                <a:solidFill>
                  <a:schemeClr val="bg1"/>
                </a:solidFill>
              </a:rPr>
              <a:t>Vlaanderen</a:t>
            </a:r>
            <a:r>
              <a:rPr lang="fr-BE" sz="1200" dirty="0">
                <a:solidFill>
                  <a:schemeClr val="bg1"/>
                </a:solidFill>
              </a:rPr>
              <a:t>, 13 </a:t>
            </a:r>
            <a:r>
              <a:rPr lang="fr-BE" sz="1200" dirty="0" err="1">
                <a:solidFill>
                  <a:schemeClr val="bg1"/>
                </a:solidFill>
              </a:rPr>
              <a:t>November</a:t>
            </a:r>
            <a:r>
              <a:rPr lang="fr-BE" sz="1200" dirty="0">
                <a:solidFill>
                  <a:schemeClr val="bg1"/>
                </a:solidFill>
              </a:rPr>
              <a:t> 2017.</a:t>
            </a:r>
          </a:p>
          <a:p>
            <a:endParaRPr lang="fr-BE" sz="500" dirty="0" smtClean="0">
              <a:solidFill>
                <a:schemeClr val="bg1"/>
              </a:solidFill>
            </a:endParaRPr>
          </a:p>
          <a:p>
            <a:r>
              <a:rPr lang="fr-BE" sz="1200" dirty="0" smtClean="0">
                <a:solidFill>
                  <a:schemeClr val="bg1"/>
                </a:solidFill>
              </a:rPr>
              <a:t>[</a:t>
            </a:r>
            <a:r>
              <a:rPr lang="fr-BE" sz="1200" dirty="0">
                <a:solidFill>
                  <a:schemeClr val="bg1"/>
                </a:solidFill>
              </a:rPr>
              <a:t>S18] H. SENDER, World Bank breaks </a:t>
            </a:r>
            <a:r>
              <a:rPr lang="fr-BE" sz="1200" dirty="0" err="1">
                <a:solidFill>
                  <a:schemeClr val="bg1"/>
                </a:solidFill>
              </a:rPr>
              <a:t>ground</a:t>
            </a:r>
            <a:r>
              <a:rPr lang="fr-BE" sz="1200" dirty="0">
                <a:solidFill>
                  <a:schemeClr val="bg1"/>
                </a:solidFill>
              </a:rPr>
              <a:t> </a:t>
            </a:r>
            <a:r>
              <a:rPr lang="fr-BE" sz="1200" dirty="0" err="1">
                <a:solidFill>
                  <a:schemeClr val="bg1"/>
                </a:solidFill>
              </a:rPr>
              <a:t>with</a:t>
            </a:r>
            <a:r>
              <a:rPr lang="fr-BE" sz="1200" dirty="0">
                <a:solidFill>
                  <a:schemeClr val="bg1"/>
                </a:solidFill>
              </a:rPr>
              <a:t> blockchain bond sale, Financial Times, 9 August 2018, https://</a:t>
            </a:r>
            <a:r>
              <a:rPr lang="fr-BE" sz="1200" dirty="0" smtClean="0">
                <a:solidFill>
                  <a:schemeClr val="bg1"/>
                </a:solidFill>
              </a:rPr>
              <a:t>www.ft.com/content/f99186b2-9bb5-11e8-9702-5946bae86e6d</a:t>
            </a:r>
          </a:p>
          <a:p>
            <a:endParaRPr lang="fr-BE" sz="500" dirty="0" smtClean="0">
              <a:solidFill>
                <a:schemeClr val="bg1"/>
              </a:solidFill>
            </a:endParaRPr>
          </a:p>
          <a:p>
            <a:r>
              <a:rPr lang="fr-BE" sz="1200" dirty="0" smtClean="0">
                <a:solidFill>
                  <a:schemeClr val="bg1"/>
                </a:solidFill>
              </a:rPr>
              <a:t>[</a:t>
            </a:r>
            <a:r>
              <a:rPr lang="fr-BE" sz="1200" dirty="0">
                <a:solidFill>
                  <a:schemeClr val="bg1"/>
                </a:solidFill>
              </a:rPr>
              <a:t>V18] K. VERSLYPE, </a:t>
            </a:r>
            <a:r>
              <a:rPr lang="fr-BE" sz="1200" dirty="0" err="1">
                <a:solidFill>
                  <a:schemeClr val="bg1"/>
                </a:solidFill>
              </a:rPr>
              <a:t>BeSure</a:t>
            </a:r>
            <a:r>
              <a:rPr lang="fr-BE" sz="1200" dirty="0">
                <a:solidFill>
                  <a:schemeClr val="bg1"/>
                </a:solidFill>
              </a:rPr>
              <a:t> - A </a:t>
            </a:r>
            <a:r>
              <a:rPr lang="fr-BE" sz="1200" dirty="0" err="1">
                <a:solidFill>
                  <a:schemeClr val="bg1"/>
                </a:solidFill>
              </a:rPr>
              <a:t>realistic</a:t>
            </a:r>
            <a:r>
              <a:rPr lang="fr-BE" sz="1200" dirty="0">
                <a:solidFill>
                  <a:schemeClr val="bg1"/>
                </a:solidFill>
              </a:rPr>
              <a:t> blockchain case for the </a:t>
            </a:r>
            <a:r>
              <a:rPr lang="fr-BE" sz="1200" dirty="0" err="1">
                <a:solidFill>
                  <a:schemeClr val="bg1"/>
                </a:solidFill>
              </a:rPr>
              <a:t>Belgian</a:t>
            </a:r>
            <a:r>
              <a:rPr lang="fr-BE" sz="1200" dirty="0">
                <a:solidFill>
                  <a:schemeClr val="bg1"/>
                </a:solidFill>
              </a:rPr>
              <a:t> </a:t>
            </a:r>
            <a:r>
              <a:rPr lang="fr-BE" sz="1200" dirty="0" err="1">
                <a:solidFill>
                  <a:schemeClr val="bg1"/>
                </a:solidFill>
              </a:rPr>
              <a:t>government</a:t>
            </a:r>
            <a:r>
              <a:rPr lang="fr-BE" sz="1200" dirty="0">
                <a:solidFill>
                  <a:schemeClr val="bg1"/>
                </a:solidFill>
              </a:rPr>
              <a:t>, Medium, 11 </a:t>
            </a:r>
            <a:r>
              <a:rPr lang="fr-BE" sz="1200" dirty="0" err="1">
                <a:solidFill>
                  <a:schemeClr val="bg1"/>
                </a:solidFill>
              </a:rPr>
              <a:t>September</a:t>
            </a:r>
            <a:r>
              <a:rPr lang="fr-BE" sz="1200" dirty="0">
                <a:solidFill>
                  <a:schemeClr val="bg1"/>
                </a:solidFill>
              </a:rPr>
              <a:t> 2018, https://medium.com/@</a:t>
            </a:r>
            <a:r>
              <a:rPr lang="fr-BE" sz="1200" dirty="0" smtClean="0">
                <a:solidFill>
                  <a:schemeClr val="bg1"/>
                </a:solidFill>
              </a:rPr>
              <a:t>cryptovnet/besure-a-realistic-blockchain-case-for-the-belgian-government-c5b8c62dff38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fr-BE" sz="1200" dirty="0">
              <a:solidFill>
                <a:schemeClr val="bg1"/>
              </a:solidFill>
            </a:endParaRPr>
          </a:p>
          <a:p>
            <a:endParaRPr lang="fr-B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739683" y="2650312"/>
            <a:ext cx="2824205" cy="1073566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3" idx="1"/>
          </p:cNvCxnSpPr>
          <p:nvPr/>
        </p:nvCxnSpPr>
        <p:spPr>
          <a:xfrm flipH="1">
            <a:off x="3563888" y="2801365"/>
            <a:ext cx="2823020" cy="922513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20" idx="2"/>
          </p:cNvCxnSpPr>
          <p:nvPr/>
        </p:nvCxnSpPr>
        <p:spPr>
          <a:xfrm flipV="1">
            <a:off x="3563888" y="2016175"/>
            <a:ext cx="83610" cy="1707703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1"/>
          </p:cNvCxnSpPr>
          <p:nvPr/>
        </p:nvCxnSpPr>
        <p:spPr>
          <a:xfrm flipH="1" flipV="1">
            <a:off x="739683" y="2650313"/>
            <a:ext cx="5647225" cy="151052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20" idx="2"/>
          </p:cNvCxnSpPr>
          <p:nvPr/>
        </p:nvCxnSpPr>
        <p:spPr>
          <a:xfrm flipV="1">
            <a:off x="739683" y="2016175"/>
            <a:ext cx="2907815" cy="634138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08" y="2420545"/>
            <a:ext cx="593127" cy="76164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2" y="2171139"/>
            <a:ext cx="586076" cy="760651"/>
          </a:xfr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63600"/>
            <a:ext cx="761640" cy="76164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16" name="Picture 2" descr="http://www.clker.com/cliparts/5/z/K/D/E/s/business-person-black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037" y="1030718"/>
            <a:ext cx="546923" cy="71483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5799" y="311907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chemeClr val="bg1"/>
                </a:solidFill>
              </a:rPr>
              <a:t>Bob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3967" y="4582295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chemeClr val="bg1"/>
                </a:solidFill>
              </a:rPr>
              <a:t>Alice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0192" y="3098195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>
                <a:solidFill>
                  <a:schemeClr val="bg1"/>
                </a:solidFill>
              </a:rPr>
              <a:t>Charlie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7864" y="1677621"/>
            <a:ext cx="599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>
                <a:solidFill>
                  <a:schemeClr val="bg1"/>
                </a:solidFill>
              </a:rPr>
              <a:t>Dave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72440" y="-2443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 smtClean="0">
                <a:solidFill>
                  <a:schemeClr val="bg1"/>
                </a:solidFill>
              </a:rPr>
              <a:t>Idea</a:t>
            </a:r>
            <a:endParaRPr lang="nl-BE" sz="3100" b="1" dirty="0">
              <a:solidFill>
                <a:schemeClr val="bg1"/>
              </a:solidFill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405454"/>
              </p:ext>
            </p:extLst>
          </p:nvPr>
        </p:nvGraphicFramePr>
        <p:xfrm>
          <a:off x="7164288" y="2263131"/>
          <a:ext cx="165618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822"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/>
                        <a:t>Transaction</a:t>
                      </a:r>
                      <a:r>
                        <a:rPr lang="nl-BE" sz="1600" b="1" baseline="0" dirty="0" smtClean="0"/>
                        <a:t>s</a:t>
                      </a:r>
                      <a:endParaRPr lang="nl-BE" sz="1600" b="1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dirty="0" smtClean="0"/>
                        <a:t>5,1 BTC        →  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dirty="0" smtClean="0"/>
                        <a:t>0,7 BTC        →  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600" dirty="0" smtClean="0"/>
                    </a:p>
                  </a:txBody>
                  <a:tcPr>
                    <a:solidFill>
                      <a:schemeClr val="accent1">
                        <a:tint val="4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650312"/>
            <a:ext cx="200865" cy="2484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2650312"/>
            <a:ext cx="257933" cy="248495"/>
          </a:xfrm>
          <a:prstGeom prst="rect">
            <a:avLst/>
          </a:prstGeom>
        </p:spPr>
      </p:pic>
      <p:pic>
        <p:nvPicPr>
          <p:cNvPr id="44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394" y="2985112"/>
            <a:ext cx="198008" cy="24849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985112"/>
            <a:ext cx="200865" cy="248494"/>
          </a:xfrm>
          <a:prstGeom prst="rect">
            <a:avLst/>
          </a:prstGeom>
        </p:spPr>
      </p:pic>
      <p:cxnSp>
        <p:nvCxnSpPr>
          <p:cNvPr id="55" name="Straight Connector 54"/>
          <p:cNvCxnSpPr>
            <a:stCxn id="13" idx="1"/>
            <a:endCxn id="20" idx="2"/>
          </p:cNvCxnSpPr>
          <p:nvPr/>
        </p:nvCxnSpPr>
        <p:spPr>
          <a:xfrm flipH="1" flipV="1">
            <a:off x="3647498" y="2016175"/>
            <a:ext cx="2739410" cy="785190"/>
          </a:xfrm>
          <a:prstGeom prst="line">
            <a:avLst/>
          </a:prstGeom>
          <a:ln w="25400">
            <a:solidFill>
              <a:schemeClr val="bg1">
                <a:alpha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47426"/>
              </p:ext>
            </p:extLst>
          </p:nvPr>
        </p:nvGraphicFramePr>
        <p:xfrm>
          <a:off x="4067944" y="861849"/>
          <a:ext cx="165618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822"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/>
                        <a:t>Transaction</a:t>
                      </a:r>
                      <a:r>
                        <a:rPr lang="nl-BE" sz="1600" b="1" baseline="0" dirty="0" smtClean="0"/>
                        <a:t>s</a:t>
                      </a:r>
                      <a:endParaRPr lang="nl-BE" sz="1600" b="1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dirty="0" smtClean="0"/>
                        <a:t>5,1 BTC        →  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dirty="0" smtClean="0"/>
                        <a:t>0,7 BTC        →  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600" dirty="0" smtClean="0"/>
                    </a:p>
                  </a:txBody>
                  <a:tcPr>
                    <a:solidFill>
                      <a:schemeClr val="accent1">
                        <a:tint val="4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49030"/>
            <a:ext cx="200865" cy="2484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49030"/>
            <a:ext cx="257933" cy="248495"/>
          </a:xfrm>
          <a:prstGeom prst="rect">
            <a:avLst/>
          </a:prstGeom>
        </p:spPr>
      </p:pic>
      <p:pic>
        <p:nvPicPr>
          <p:cNvPr id="70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50" y="1583830"/>
            <a:ext cx="198008" cy="24849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83830"/>
            <a:ext cx="200865" cy="248494"/>
          </a:xfrm>
          <a:prstGeom prst="rect">
            <a:avLst/>
          </a:prstGeom>
        </p:spPr>
      </p:pic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823217"/>
              </p:ext>
            </p:extLst>
          </p:nvPr>
        </p:nvGraphicFramePr>
        <p:xfrm>
          <a:off x="4139952" y="3636948"/>
          <a:ext cx="165618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822"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/>
                        <a:t>Transaction</a:t>
                      </a:r>
                      <a:r>
                        <a:rPr lang="nl-BE" sz="1600" b="1" baseline="0" dirty="0" smtClean="0"/>
                        <a:t>s</a:t>
                      </a:r>
                      <a:endParaRPr lang="nl-BE" sz="1600" b="1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dirty="0" smtClean="0"/>
                        <a:t>5,1 BTC        →  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dirty="0" smtClean="0"/>
                        <a:t>0,7 BTC        →  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600" dirty="0" smtClean="0"/>
                    </a:p>
                  </a:txBody>
                  <a:tcPr>
                    <a:solidFill>
                      <a:schemeClr val="accent1">
                        <a:tint val="4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24129"/>
            <a:ext cx="200865" cy="24849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24129"/>
            <a:ext cx="257933" cy="248495"/>
          </a:xfrm>
          <a:prstGeom prst="rect">
            <a:avLst/>
          </a:prstGeom>
        </p:spPr>
      </p:pic>
      <p:pic>
        <p:nvPicPr>
          <p:cNvPr id="78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58" y="4358929"/>
            <a:ext cx="198008" cy="24849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58929"/>
            <a:ext cx="200865" cy="248494"/>
          </a:xfrm>
          <a:prstGeom prst="rect">
            <a:avLst/>
          </a:prstGeom>
        </p:spPr>
      </p:pic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172577"/>
              </p:ext>
            </p:extLst>
          </p:nvPr>
        </p:nvGraphicFramePr>
        <p:xfrm>
          <a:off x="899592" y="2067694"/>
          <a:ext cx="1656184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822"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 smtClean="0"/>
                        <a:t>Transaction</a:t>
                      </a:r>
                      <a:r>
                        <a:rPr lang="nl-BE" sz="1600" b="1" baseline="0" dirty="0" smtClean="0"/>
                        <a:t>s</a:t>
                      </a:r>
                      <a:endParaRPr lang="nl-BE" sz="1600" b="1" dirty="0"/>
                    </a:p>
                  </a:txBody>
                  <a:tcP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dirty="0" smtClean="0"/>
                        <a:t>5,1 BTC        →  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dirty="0" smtClean="0"/>
                        <a:t>0,7 BTC        →  </a:t>
                      </a:r>
                    </a:p>
                  </a:txBody>
                  <a:tcPr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600" dirty="0" smtClean="0"/>
                    </a:p>
                  </a:txBody>
                  <a:tcPr>
                    <a:solidFill>
                      <a:schemeClr val="accent1">
                        <a:tint val="4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54875"/>
            <a:ext cx="200865" cy="24849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54875"/>
            <a:ext cx="257933" cy="248495"/>
          </a:xfrm>
          <a:prstGeom prst="rect">
            <a:avLst/>
          </a:prstGeom>
        </p:spPr>
      </p:pic>
      <p:pic>
        <p:nvPicPr>
          <p:cNvPr id="86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98" y="2789675"/>
            <a:ext cx="198008" cy="24849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89675"/>
            <a:ext cx="200865" cy="248494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277189" y="1030718"/>
            <a:ext cx="1486499" cy="622318"/>
            <a:chOff x="289346" y="2184651"/>
            <a:chExt cx="1486499" cy="622318"/>
          </a:xfrm>
        </p:grpSpPr>
        <p:sp>
          <p:nvSpPr>
            <p:cNvPr id="89" name="Rounded Rectangular Callout 88"/>
            <p:cNvSpPr/>
            <p:nvPr/>
          </p:nvSpPr>
          <p:spPr>
            <a:xfrm>
              <a:off x="289346" y="2184651"/>
              <a:ext cx="1486499" cy="622318"/>
            </a:xfrm>
            <a:prstGeom prst="wedgeRoundRectCallout">
              <a:avLst>
                <a:gd name="adj1" fmla="val -29247"/>
                <a:gd name="adj2" fmla="val 101227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dirty="0" smtClean="0">
                  <a:solidFill>
                    <a:schemeClr val="tx1"/>
                  </a:solidFill>
                </a:rPr>
                <a:t>I transfer </a:t>
              </a:r>
              <a:r>
                <a:rPr lang="nl-BE" dirty="0">
                  <a:solidFill>
                    <a:schemeClr val="tx1"/>
                  </a:solidFill>
                </a:rPr>
                <a:t>0,4 BTC </a:t>
              </a:r>
              <a:r>
                <a:rPr lang="nl-BE" dirty="0" err="1" smtClean="0">
                  <a:solidFill>
                    <a:schemeClr val="tx1"/>
                  </a:solidFill>
                </a:rPr>
                <a:t>to</a:t>
              </a:r>
              <a:r>
                <a:rPr lang="nl-BE" dirty="0" smtClean="0">
                  <a:solidFill>
                    <a:schemeClr val="tx1"/>
                  </a:solidFill>
                </a:rPr>
                <a:t>       .</a:t>
              </a:r>
              <a:endParaRPr lang="nl-BE" dirty="0">
                <a:solidFill>
                  <a:schemeClr val="tx1"/>
                </a:solidFill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0057" y="2481867"/>
              <a:ext cx="307756" cy="307756"/>
            </a:xfrm>
            <a:prstGeom prst="rect">
              <a:avLst/>
            </a:prstGeom>
          </p:spPr>
        </p:pic>
      </p:grpSp>
      <p:sp>
        <p:nvSpPr>
          <p:cNvPr id="93" name="Rounded Rectangular Callout 92"/>
          <p:cNvSpPr/>
          <p:nvPr/>
        </p:nvSpPr>
        <p:spPr>
          <a:xfrm>
            <a:off x="3678665" y="3399563"/>
            <a:ext cx="541437" cy="280848"/>
          </a:xfrm>
          <a:prstGeom prst="wedgeRoundRectCallout">
            <a:avLst>
              <a:gd name="adj1" fmla="val -29247"/>
              <a:gd name="adj2" fmla="val 10122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O</a:t>
            </a:r>
            <a:r>
              <a:rPr lang="nl-BE" dirty="0" smtClean="0">
                <a:solidFill>
                  <a:schemeClr val="tx1"/>
                </a:solidFill>
              </a:rPr>
              <a:t>k!</a:t>
            </a:r>
            <a:endParaRPr lang="nl-BE" dirty="0">
              <a:solidFill>
                <a:schemeClr val="tx1"/>
              </a:solidFill>
            </a:endParaRP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3" y="1882328"/>
            <a:ext cx="1534762" cy="117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Rounded Rectangular Callout 94"/>
          <p:cNvSpPr/>
          <p:nvPr/>
        </p:nvSpPr>
        <p:spPr>
          <a:xfrm>
            <a:off x="6644490" y="1940617"/>
            <a:ext cx="541437" cy="280848"/>
          </a:xfrm>
          <a:prstGeom prst="wedgeRoundRectCallout">
            <a:avLst>
              <a:gd name="adj1" fmla="val -29247"/>
              <a:gd name="adj2" fmla="val 10122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O</a:t>
            </a:r>
            <a:r>
              <a:rPr lang="nl-BE" dirty="0" smtClean="0">
                <a:solidFill>
                  <a:schemeClr val="tx1"/>
                </a:solidFill>
              </a:rPr>
              <a:t>k!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96" name="Rounded Rectangular Callout 95"/>
          <p:cNvSpPr/>
          <p:nvPr/>
        </p:nvSpPr>
        <p:spPr>
          <a:xfrm>
            <a:off x="3647498" y="574780"/>
            <a:ext cx="541437" cy="280848"/>
          </a:xfrm>
          <a:prstGeom prst="wedgeRoundRectCallout">
            <a:avLst>
              <a:gd name="adj1" fmla="val -29247"/>
              <a:gd name="adj2" fmla="val 10122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O</a:t>
            </a:r>
            <a:r>
              <a:rPr lang="nl-BE" dirty="0" smtClean="0">
                <a:solidFill>
                  <a:schemeClr val="tx1"/>
                </a:solidFill>
              </a:rPr>
              <a:t>k!</a:t>
            </a:r>
            <a:endParaRPr lang="nl-BE" dirty="0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7172065" y="3291830"/>
            <a:ext cx="1546300" cy="264747"/>
            <a:chOff x="7172065" y="3291830"/>
            <a:chExt cx="1546300" cy="264747"/>
          </a:xfrm>
        </p:grpSpPr>
        <p:pic>
          <p:nvPicPr>
            <p:cNvPr id="102" name="Content Placeholder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9811" y="3319088"/>
              <a:ext cx="198009" cy="237489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432" y="3319088"/>
              <a:ext cx="257933" cy="237489"/>
            </a:xfrm>
            <a:prstGeom prst="rect">
              <a:avLst/>
            </a:prstGeom>
          </p:spPr>
        </p:pic>
        <p:sp>
          <p:nvSpPr>
            <p:cNvPr id="104" name="Rectangle 103"/>
            <p:cNvSpPr/>
            <p:nvPr/>
          </p:nvSpPr>
          <p:spPr>
            <a:xfrm>
              <a:off x="7172065" y="3291830"/>
              <a:ext cx="1082874" cy="248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1600" dirty="0"/>
                <a:t>0,4</a:t>
              </a:r>
              <a:r>
                <a:rPr lang="nl-BE" sz="1600" dirty="0" smtClean="0"/>
                <a:t> BTC        </a:t>
              </a:r>
              <a:r>
                <a:rPr lang="nl-BE" sz="1600" dirty="0"/>
                <a:t>→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075721" y="1890548"/>
            <a:ext cx="1546300" cy="264747"/>
            <a:chOff x="4075721" y="1890548"/>
            <a:chExt cx="1546300" cy="264747"/>
          </a:xfrm>
        </p:grpSpPr>
        <p:pic>
          <p:nvPicPr>
            <p:cNvPr id="106" name="Content Placeholder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467" y="1917806"/>
              <a:ext cx="198009" cy="237489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1917806"/>
              <a:ext cx="257933" cy="237489"/>
            </a:xfrm>
            <a:prstGeom prst="rect">
              <a:avLst/>
            </a:prstGeom>
          </p:spPr>
        </p:pic>
        <p:sp>
          <p:nvSpPr>
            <p:cNvPr id="108" name="Rectangle 107"/>
            <p:cNvSpPr/>
            <p:nvPr/>
          </p:nvSpPr>
          <p:spPr>
            <a:xfrm>
              <a:off x="4075721" y="1890548"/>
              <a:ext cx="1082874" cy="248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1600" dirty="0"/>
                <a:t>0,4</a:t>
              </a:r>
              <a:r>
                <a:rPr lang="nl-BE" sz="1600" dirty="0" smtClean="0"/>
                <a:t> BTC        </a:t>
              </a:r>
              <a:r>
                <a:rPr lang="nl-BE" sz="1600" dirty="0"/>
                <a:t>→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147729" y="4665647"/>
            <a:ext cx="1546300" cy="264747"/>
            <a:chOff x="4147729" y="4665647"/>
            <a:chExt cx="1546300" cy="264747"/>
          </a:xfrm>
        </p:grpSpPr>
        <p:pic>
          <p:nvPicPr>
            <p:cNvPr id="110" name="Content Placeholder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475" y="4692905"/>
              <a:ext cx="198009" cy="237489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96" y="4692905"/>
              <a:ext cx="257933" cy="237489"/>
            </a:xfrm>
            <a:prstGeom prst="rect">
              <a:avLst/>
            </a:prstGeom>
          </p:spPr>
        </p:pic>
        <p:sp>
          <p:nvSpPr>
            <p:cNvPr id="112" name="Rectangle 111"/>
            <p:cNvSpPr/>
            <p:nvPr/>
          </p:nvSpPr>
          <p:spPr>
            <a:xfrm>
              <a:off x="4147729" y="4665647"/>
              <a:ext cx="1082874" cy="248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1600" dirty="0"/>
                <a:t>0,4</a:t>
              </a:r>
              <a:r>
                <a:rPr lang="nl-BE" sz="1600" dirty="0" smtClean="0"/>
                <a:t> BTC        </a:t>
              </a:r>
              <a:r>
                <a:rPr lang="nl-BE" sz="1600" dirty="0"/>
                <a:t>→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907369" y="3096393"/>
            <a:ext cx="1546300" cy="264747"/>
            <a:chOff x="907369" y="3096393"/>
            <a:chExt cx="1546300" cy="264747"/>
          </a:xfrm>
        </p:grpSpPr>
        <p:pic>
          <p:nvPicPr>
            <p:cNvPr id="114" name="Content Placeholder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115" y="3123651"/>
              <a:ext cx="198009" cy="237489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3123651"/>
              <a:ext cx="257933" cy="237489"/>
            </a:xfrm>
            <a:prstGeom prst="rect">
              <a:avLst/>
            </a:prstGeom>
          </p:spPr>
        </p:pic>
        <p:sp>
          <p:nvSpPr>
            <p:cNvPr id="116" name="Rectangle 115"/>
            <p:cNvSpPr/>
            <p:nvPr/>
          </p:nvSpPr>
          <p:spPr>
            <a:xfrm>
              <a:off x="907369" y="3096393"/>
              <a:ext cx="1082874" cy="248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BE" sz="1600" dirty="0"/>
                <a:t>0,4</a:t>
              </a:r>
              <a:r>
                <a:rPr lang="nl-BE" sz="1600" dirty="0" smtClean="0"/>
                <a:t> BTC        </a:t>
              </a:r>
              <a:r>
                <a:rPr lang="nl-BE" sz="1600" dirty="0"/>
                <a:t>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24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5" grpId="0" animBg="1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72440" y="-24433"/>
            <a:ext cx="8229600" cy="857250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A chain of </a:t>
            </a:r>
            <a:r>
              <a:rPr lang="nl-BE" dirty="0" err="1" smtClean="0">
                <a:solidFill>
                  <a:schemeClr val="bg1"/>
                </a:solidFill>
              </a:rPr>
              <a:t>blocks</a:t>
            </a:r>
            <a:endParaRPr lang="nl-BE" sz="3100" b="1" dirty="0">
              <a:solidFill>
                <a:schemeClr val="bg1"/>
              </a:solidFill>
            </a:endParaRPr>
          </a:p>
        </p:txBody>
      </p: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-380646" y="884152"/>
            <a:ext cx="9614306" cy="2479686"/>
            <a:chOff x="-1260054" y="915566"/>
            <a:chExt cx="10493714" cy="2706500"/>
          </a:xfrm>
        </p:grpSpPr>
        <p:cxnSp>
          <p:nvCxnSpPr>
            <p:cNvPr id="19" name="Straight Arrow Connector 18"/>
            <p:cNvCxnSpPr/>
            <p:nvPr/>
          </p:nvCxnSpPr>
          <p:spPr>
            <a:xfrm flipH="1" flipV="1">
              <a:off x="499718" y="1463228"/>
              <a:ext cx="444459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2936600" y="915566"/>
              <a:ext cx="1759772" cy="2706500"/>
              <a:chOff x="3005960" y="1145211"/>
              <a:chExt cx="1759772" cy="2706500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3005960" y="1145211"/>
                <a:ext cx="1759772" cy="2706500"/>
              </a:xfrm>
              <a:prstGeom prst="roundRect">
                <a:avLst>
                  <a:gd name="adj" fmla="val 9664"/>
                </a:avLst>
              </a:prstGeom>
              <a:solidFill>
                <a:schemeClr val="bg1">
                  <a:alpha val="55000"/>
                </a:schemeClr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117964" y="2897528"/>
                <a:ext cx="1551965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118038" y="1534383"/>
                <a:ext cx="1551892" cy="304398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b="1" dirty="0" smtClean="0"/>
                  <a:t>Header</a:t>
                </a:r>
                <a:endParaRPr lang="nl-BE" sz="16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423775" y="1153861"/>
                <a:ext cx="899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Block 52</a:t>
                </a:r>
                <a:endParaRPr lang="nl-BE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109900" y="2003076"/>
                <a:ext cx="1551891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109388" y="2450302"/>
                <a:ext cx="1551965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109900" y="3344753"/>
                <a:ext cx="1552123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BE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838273" y="915566"/>
              <a:ext cx="1759772" cy="2241387"/>
              <a:chOff x="925893" y="1145210"/>
              <a:chExt cx="1759772" cy="2241387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925893" y="1145210"/>
                <a:ext cx="1759772" cy="2241387"/>
              </a:xfrm>
              <a:prstGeom prst="roundRect">
                <a:avLst>
                  <a:gd name="adj" fmla="val 9664"/>
                </a:avLst>
              </a:prstGeom>
              <a:solidFill>
                <a:schemeClr val="bg1">
                  <a:alpha val="55000"/>
                </a:schemeClr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1031902" y="2884280"/>
                <a:ext cx="1551110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1030783" y="2001357"/>
                <a:ext cx="1552123" cy="383993"/>
              </a:xfrm>
              <a:prstGeom prst="roundRect">
                <a:avLst/>
              </a:prstGeom>
              <a:solidFill>
                <a:schemeClr val="accent5">
                  <a:alpha val="7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55976" y="1153860"/>
                <a:ext cx="899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Block 51</a:t>
                </a:r>
                <a:endParaRPr lang="nl-BE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1031797" y="1534383"/>
                <a:ext cx="1551109" cy="304398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b="1" dirty="0" smtClean="0"/>
                  <a:t>Header</a:t>
                </a:r>
                <a:endParaRPr lang="nl-BE" sz="1600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030783" y="2442818"/>
                <a:ext cx="1552123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BE" sz="1500" dirty="0" smtClean="0"/>
                  <a:t>5,10 </a:t>
                </a:r>
                <a:r>
                  <a:rPr lang="nl-BE" sz="1500" dirty="0"/>
                  <a:t>BTC     </a:t>
                </a:r>
                <a:r>
                  <a:rPr lang="nl-BE" sz="1500" dirty="0" smtClean="0"/>
                  <a:t>→    </a:t>
                </a:r>
                <a:endParaRPr lang="nl-BE" sz="1500" dirty="0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7591" y="2486790"/>
                <a:ext cx="287963" cy="287963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9782" y="2486790"/>
                <a:ext cx="224251" cy="287963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5034927" y="915566"/>
              <a:ext cx="1759772" cy="2706500"/>
              <a:chOff x="5084785" y="1145210"/>
              <a:chExt cx="1759772" cy="270650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084785" y="1145210"/>
                <a:ext cx="1759772" cy="2706500"/>
              </a:xfrm>
              <a:prstGeom prst="roundRect">
                <a:avLst>
                  <a:gd name="adj" fmla="val 9664"/>
                </a:avLst>
              </a:prstGeom>
              <a:solidFill>
                <a:schemeClr val="bg1">
                  <a:alpha val="55000"/>
                </a:schemeClr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5211680" y="1534383"/>
                <a:ext cx="1537075" cy="304398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b="1" dirty="0" smtClean="0"/>
                  <a:t>Header</a:t>
                </a:r>
                <a:endParaRPr lang="nl-BE" sz="16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22453" y="1157941"/>
                <a:ext cx="899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Block 53</a:t>
                </a:r>
                <a:endParaRPr lang="nl-BE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5188610" y="2900052"/>
                <a:ext cx="1551892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188610" y="2010648"/>
                <a:ext cx="1551892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5188610" y="2455350"/>
                <a:ext cx="1552123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nl-BE" dirty="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5188610" y="3344753"/>
                <a:ext cx="1552123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nl-BE" sz="1500" dirty="0" smtClean="0"/>
                  <a:t>0,70 </a:t>
                </a:r>
                <a:r>
                  <a:rPr lang="nl-BE" sz="1500" dirty="0"/>
                  <a:t>BTC    </a:t>
                </a:r>
                <a:r>
                  <a:rPr lang="nl-BE" sz="1500" dirty="0" smtClean="0"/>
                  <a:t> </a:t>
                </a:r>
                <a:r>
                  <a:rPr lang="nl-BE" sz="1500" dirty="0"/>
                  <a:t>→    </a:t>
                </a:r>
              </a:p>
            </p:txBody>
          </p:sp>
          <p:pic>
            <p:nvPicPr>
              <p:cNvPr id="35" name="Content Placeholder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0751" y="3404595"/>
                <a:ext cx="221062" cy="287963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7622" y="3404595"/>
                <a:ext cx="224251" cy="287963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7133254" y="915566"/>
              <a:ext cx="1759772" cy="2284613"/>
              <a:chOff x="7133254" y="1145212"/>
              <a:chExt cx="1759772" cy="2284613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7133254" y="1145212"/>
                <a:ext cx="1759772" cy="2284613"/>
              </a:xfrm>
              <a:prstGeom prst="roundRect">
                <a:avLst>
                  <a:gd name="adj" fmla="val 9664"/>
                </a:avLst>
              </a:prstGeom>
              <a:solidFill>
                <a:schemeClr val="bg1">
                  <a:alpha val="55000"/>
                </a:schemeClr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7257334" y="1534383"/>
                <a:ext cx="1531635" cy="304398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b="1" dirty="0" smtClean="0"/>
                  <a:t>Header</a:t>
                </a:r>
                <a:endParaRPr lang="nl-BE" sz="1600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7237078" y="2464885"/>
                <a:ext cx="1551891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7237078" y="2010648"/>
                <a:ext cx="1551891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573348" y="1157943"/>
                <a:ext cx="899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Block 54</a:t>
                </a:r>
                <a:endParaRPr lang="nl-BE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7237078" y="2919121"/>
                <a:ext cx="1552123" cy="383993"/>
                <a:chOff x="7213694" y="3169955"/>
                <a:chExt cx="1746364" cy="432048"/>
              </a:xfrm>
            </p:grpSpPr>
            <p:sp>
              <p:nvSpPr>
                <p:cNvPr id="38" name="Rounded Rectangle 37"/>
                <p:cNvSpPr/>
                <p:nvPr/>
              </p:nvSpPr>
              <p:spPr>
                <a:xfrm>
                  <a:off x="7213694" y="3169955"/>
                  <a:ext cx="1746364" cy="432048"/>
                </a:xfrm>
                <a:prstGeom prst="roundRect">
                  <a:avLst/>
                </a:prstGeom>
                <a:solidFill>
                  <a:schemeClr val="accent5">
                    <a:alpha val="80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nl-BE" sz="1500" dirty="0" smtClean="0"/>
                    <a:t>0,40 </a:t>
                  </a:r>
                  <a:r>
                    <a:rPr lang="nl-BE" sz="1500" dirty="0"/>
                    <a:t>BTC     </a:t>
                  </a:r>
                  <a:r>
                    <a:rPr lang="nl-BE" sz="1500" dirty="0" smtClean="0"/>
                    <a:t>→    </a:t>
                  </a:r>
                  <a:endParaRPr lang="nl-BE" sz="1500" dirty="0"/>
                </a:p>
              </p:txBody>
            </p:sp>
            <p:pic>
              <p:nvPicPr>
                <p:cNvPr id="39" name="Content Placeholder 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6522" y="3233187"/>
                  <a:ext cx="248727" cy="323999"/>
                </a:xfrm>
                <a:prstGeom prst="rect">
                  <a:avLst/>
                </a:prstGeom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04233" y="3233187"/>
                  <a:ext cx="324001" cy="32399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3" name="Group 52"/>
            <p:cNvGrpSpPr/>
            <p:nvPr/>
          </p:nvGrpSpPr>
          <p:grpSpPr>
            <a:xfrm>
              <a:off x="-1260054" y="915566"/>
              <a:ext cx="1759772" cy="1835546"/>
              <a:chOff x="-1292228" y="1131590"/>
              <a:chExt cx="1759772" cy="1835546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-1292228" y="1131590"/>
                <a:ext cx="1759772" cy="1835546"/>
              </a:xfrm>
              <a:prstGeom prst="roundRect">
                <a:avLst>
                  <a:gd name="adj" fmla="val 9664"/>
                </a:avLst>
              </a:prstGeom>
              <a:solidFill>
                <a:schemeClr val="bg1">
                  <a:alpha val="55000"/>
                </a:schemeClr>
              </a:solidFill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-1180150" y="1520762"/>
                <a:ext cx="1551892" cy="304398"/>
              </a:xfrm>
              <a:prstGeom prst="roundRect">
                <a:avLst/>
              </a:prstGeom>
              <a:solidFill>
                <a:schemeClr val="accent4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600" b="1" dirty="0" smtClean="0"/>
                  <a:t>Header</a:t>
                </a:r>
                <a:endParaRPr lang="nl-BE" sz="16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-862622" y="1131590"/>
                <a:ext cx="899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Block 50</a:t>
                </a:r>
                <a:endParaRPr lang="nl-BE" sz="16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-1188288" y="1989455"/>
                <a:ext cx="1551891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-1188800" y="2436681"/>
                <a:ext cx="1551965" cy="383993"/>
              </a:xfrm>
              <a:prstGeom prst="roundRect">
                <a:avLst/>
              </a:prstGeom>
              <a:solidFill>
                <a:schemeClr val="accent5">
                  <a:alpha val="8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</p:grpSp>
        <p:cxnSp>
          <p:nvCxnSpPr>
            <p:cNvPr id="59" name="Straight Arrow Connector 58"/>
            <p:cNvCxnSpPr/>
            <p:nvPr/>
          </p:nvCxnSpPr>
          <p:spPr>
            <a:xfrm flipH="1" flipV="1">
              <a:off x="2604145" y="1463228"/>
              <a:ext cx="444459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4709606" y="1463228"/>
              <a:ext cx="444459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6812875" y="1463228"/>
              <a:ext cx="444459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8789201" y="1463228"/>
              <a:ext cx="444459" cy="1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ounded Rectangle 62"/>
          <p:cNvSpPr/>
          <p:nvPr/>
        </p:nvSpPr>
        <p:spPr>
          <a:xfrm>
            <a:off x="3923928" y="3657193"/>
            <a:ext cx="4824313" cy="578939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>
                <a:solidFill>
                  <a:schemeClr val="bg1"/>
                </a:solidFill>
              </a:rPr>
              <a:t>At </a:t>
            </a:r>
            <a:r>
              <a:rPr lang="nl-BE" sz="1600" dirty="0" err="1" smtClean="0">
                <a:solidFill>
                  <a:schemeClr val="bg1"/>
                </a:solidFill>
              </a:rPr>
              <a:t>predetermined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frequency</a:t>
            </a:r>
            <a:r>
              <a:rPr lang="nl-BE" sz="1600" dirty="0" smtClean="0">
                <a:solidFill>
                  <a:schemeClr val="bg1"/>
                </a:solidFill>
              </a:rPr>
              <a:t>, </a:t>
            </a:r>
            <a:r>
              <a:rPr lang="nl-BE" sz="1600" dirty="0" err="1" smtClean="0">
                <a:solidFill>
                  <a:schemeClr val="bg1"/>
                </a:solidFill>
              </a:rPr>
              <a:t>the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network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appends</a:t>
            </a:r>
            <a:r>
              <a:rPr lang="nl-BE" sz="1600" dirty="0" smtClean="0">
                <a:solidFill>
                  <a:schemeClr val="bg1"/>
                </a:solidFill>
              </a:rPr>
              <a:t> new block </a:t>
            </a:r>
            <a:r>
              <a:rPr lang="nl-BE" sz="1600" dirty="0" err="1" smtClean="0">
                <a:solidFill>
                  <a:schemeClr val="bg1"/>
                </a:solidFill>
              </a:rPr>
              <a:t>with</a:t>
            </a:r>
            <a:r>
              <a:rPr lang="nl-BE" sz="1600" dirty="0" smtClean="0">
                <a:solidFill>
                  <a:schemeClr val="bg1"/>
                </a:solidFill>
              </a:rPr>
              <a:t> most recent transactions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835410" y="4371949"/>
            <a:ext cx="2709459" cy="578939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>
                <a:solidFill>
                  <a:schemeClr val="bg1"/>
                </a:solidFill>
              </a:rPr>
              <a:t>Transaction </a:t>
            </a:r>
            <a:r>
              <a:rPr lang="nl-BE" sz="1600" dirty="0">
                <a:solidFill>
                  <a:schemeClr val="bg1"/>
                </a:solidFill>
              </a:rPr>
              <a:t>in </a:t>
            </a:r>
            <a:r>
              <a:rPr lang="nl-BE" sz="1600" dirty="0" smtClean="0">
                <a:solidFill>
                  <a:schemeClr val="bg1"/>
                </a:solidFill>
              </a:rPr>
              <a:t>blockchain </a:t>
            </a:r>
            <a:r>
              <a:rPr lang="nl-BE" sz="1600" dirty="0" err="1" smtClean="0">
                <a:solidFill>
                  <a:schemeClr val="bg1"/>
                </a:solidFill>
              </a:rPr>
              <a:t>cannot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be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removed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23528" y="4371949"/>
            <a:ext cx="2248597" cy="578939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chemeClr val="bg1"/>
                </a:solidFill>
              </a:rPr>
              <a:t>B</a:t>
            </a:r>
            <a:r>
              <a:rPr lang="nl-BE" sz="1600" dirty="0" smtClean="0">
                <a:solidFill>
                  <a:schemeClr val="bg1"/>
                </a:solidFill>
              </a:rPr>
              <a:t>lockchain </a:t>
            </a:r>
            <a:r>
              <a:rPr lang="nl-BE" sz="1600" dirty="0" err="1" smtClean="0">
                <a:solidFill>
                  <a:schemeClr val="bg1"/>
                </a:solidFill>
              </a:rPr>
              <a:t>contains</a:t>
            </a:r>
            <a:r>
              <a:rPr lang="nl-BE" sz="1600" dirty="0" smtClean="0">
                <a:solidFill>
                  <a:schemeClr val="bg1"/>
                </a:solidFill>
              </a:rPr>
              <a:t> ALL transactions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23529" y="3657193"/>
            <a:ext cx="3312368" cy="578939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>
                <a:solidFill>
                  <a:schemeClr val="bg1"/>
                </a:solidFill>
              </a:rPr>
              <a:t>C</a:t>
            </a:r>
            <a:r>
              <a:rPr lang="nl-BE" sz="1600" dirty="0" err="1" smtClean="0">
                <a:solidFill>
                  <a:schemeClr val="bg1"/>
                </a:solidFill>
              </a:rPr>
              <a:t>oncatenation</a:t>
            </a:r>
            <a:r>
              <a:rPr lang="nl-BE" sz="1600" dirty="0" smtClean="0">
                <a:solidFill>
                  <a:schemeClr val="bg1"/>
                </a:solidFill>
              </a:rPr>
              <a:t> of blocks, </a:t>
            </a:r>
            <a:r>
              <a:rPr lang="nl-BE" sz="1600" dirty="0" err="1" smtClean="0">
                <a:solidFill>
                  <a:schemeClr val="bg1"/>
                </a:solidFill>
              </a:rPr>
              <a:t>which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contain</a:t>
            </a:r>
            <a:r>
              <a:rPr lang="nl-BE" sz="1600" dirty="0" smtClean="0">
                <a:solidFill>
                  <a:schemeClr val="bg1"/>
                </a:solidFill>
              </a:rPr>
              <a:t> transactions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808154" y="4371949"/>
            <a:ext cx="2940310" cy="578939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 smtClean="0">
                <a:solidFill>
                  <a:schemeClr val="bg1"/>
                </a:solidFill>
              </a:rPr>
              <a:t>Many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entities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possess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same</a:t>
            </a:r>
            <a:r>
              <a:rPr lang="nl-BE" sz="1600" dirty="0" smtClean="0">
                <a:solidFill>
                  <a:schemeClr val="bg1"/>
                </a:solidFill>
              </a:rPr>
              <a:t> copy of </a:t>
            </a:r>
            <a:r>
              <a:rPr lang="nl-BE" sz="1600" dirty="0" err="1" smtClean="0">
                <a:solidFill>
                  <a:schemeClr val="bg1"/>
                </a:solidFill>
              </a:rPr>
              <a:t>the</a:t>
            </a:r>
            <a:r>
              <a:rPr lang="nl-BE" sz="1600" dirty="0" smtClean="0">
                <a:solidFill>
                  <a:schemeClr val="bg1"/>
                </a:solidFill>
              </a:rPr>
              <a:t> blockchain</a:t>
            </a:r>
            <a:endParaRPr lang="nl-B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Properties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323528" y="2303299"/>
            <a:ext cx="2628292" cy="720080"/>
          </a:xfrm>
          <a:prstGeom prst="rect">
            <a:avLst/>
          </a:prstGeom>
          <a:solidFill>
            <a:schemeClr val="accent3">
              <a:alpha val="3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Append-</a:t>
            </a:r>
            <a:r>
              <a:rPr lang="nl-BE" sz="2000" dirty="0" err="1" smtClean="0"/>
              <a:t>only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1600" dirty="0" smtClean="0"/>
              <a:t>(</a:t>
            </a:r>
            <a:r>
              <a:rPr lang="nl-BE" sz="1600" dirty="0" err="1" smtClean="0"/>
              <a:t>Ledger</a:t>
            </a:r>
            <a:r>
              <a:rPr lang="nl-BE" sz="1600" dirty="0" smtClean="0"/>
              <a:t>)</a:t>
            </a:r>
            <a:endParaRPr lang="nl-BE" sz="1600" dirty="0"/>
          </a:p>
        </p:txBody>
      </p:sp>
      <p:sp>
        <p:nvSpPr>
          <p:cNvPr id="5" name="Rectangle 4"/>
          <p:cNvSpPr/>
          <p:nvPr/>
        </p:nvSpPr>
        <p:spPr>
          <a:xfrm>
            <a:off x="3275856" y="2303299"/>
            <a:ext cx="2628292" cy="720080"/>
          </a:xfrm>
          <a:prstGeom prst="rect">
            <a:avLst/>
          </a:prstGeom>
          <a:solidFill>
            <a:schemeClr val="accent3">
              <a:alpha val="3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err="1" smtClean="0"/>
              <a:t>Transparency</a:t>
            </a:r>
            <a:r>
              <a:rPr lang="nl-BE" sz="2000" dirty="0" smtClean="0"/>
              <a:t>, </a:t>
            </a:r>
            <a:r>
              <a:rPr lang="nl-BE" sz="2000" dirty="0" err="1" smtClean="0"/>
              <a:t>verifiability</a:t>
            </a:r>
            <a:r>
              <a:rPr lang="nl-BE" sz="2000" dirty="0" smtClean="0"/>
              <a:t>, </a:t>
            </a:r>
            <a:r>
              <a:rPr lang="nl-BE" sz="2000" dirty="0" err="1" smtClean="0"/>
              <a:t>auditability</a:t>
            </a:r>
            <a:endParaRPr lang="nl-BE" sz="2000" dirty="0"/>
          </a:p>
        </p:txBody>
      </p:sp>
      <p:sp>
        <p:nvSpPr>
          <p:cNvPr id="6" name="Rectangle 5"/>
          <p:cNvSpPr/>
          <p:nvPr/>
        </p:nvSpPr>
        <p:spPr>
          <a:xfrm>
            <a:off x="6192180" y="3336471"/>
            <a:ext cx="2628292" cy="720080"/>
          </a:xfrm>
          <a:prstGeom prst="rect">
            <a:avLst/>
          </a:prstGeom>
          <a:solidFill>
            <a:schemeClr val="accent3">
              <a:alpha val="3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err="1" smtClean="0"/>
              <a:t>Authenticity</a:t>
            </a:r>
            <a:r>
              <a:rPr lang="nl-BE" sz="2000" dirty="0" smtClean="0"/>
              <a:t/>
            </a:r>
            <a:br>
              <a:rPr lang="nl-BE" sz="2000" dirty="0" smtClean="0"/>
            </a:br>
            <a:r>
              <a:rPr lang="nl-BE" sz="1600" dirty="0" smtClean="0"/>
              <a:t>(≠ </a:t>
            </a:r>
            <a:r>
              <a:rPr lang="nl-BE" sz="1600" dirty="0" err="1" smtClean="0"/>
              <a:t>identifiability</a:t>
            </a:r>
            <a:r>
              <a:rPr lang="nl-BE" sz="1600" dirty="0" smtClean="0"/>
              <a:t>)</a:t>
            </a:r>
            <a:endParaRPr lang="nl-BE" sz="1600" dirty="0"/>
          </a:p>
        </p:txBody>
      </p:sp>
      <p:sp>
        <p:nvSpPr>
          <p:cNvPr id="7" name="Rectangle 6"/>
          <p:cNvSpPr/>
          <p:nvPr/>
        </p:nvSpPr>
        <p:spPr>
          <a:xfrm>
            <a:off x="6192180" y="1275606"/>
            <a:ext cx="2628292" cy="720080"/>
          </a:xfrm>
          <a:prstGeom prst="rect">
            <a:avLst/>
          </a:prstGeom>
          <a:solidFill>
            <a:schemeClr val="accent3">
              <a:alpha val="3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err="1" smtClean="0"/>
              <a:t>Integrity</a:t>
            </a:r>
            <a:endParaRPr lang="nl-BE" sz="2000" dirty="0"/>
          </a:p>
        </p:txBody>
      </p:sp>
      <p:sp>
        <p:nvSpPr>
          <p:cNvPr id="8" name="Rectangle 7"/>
          <p:cNvSpPr/>
          <p:nvPr/>
        </p:nvSpPr>
        <p:spPr>
          <a:xfrm>
            <a:off x="6192180" y="2303299"/>
            <a:ext cx="2628292" cy="720080"/>
          </a:xfrm>
          <a:prstGeom prst="rect">
            <a:avLst/>
          </a:prstGeom>
          <a:solidFill>
            <a:schemeClr val="accent3">
              <a:alpha val="3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Non-</a:t>
            </a:r>
            <a:r>
              <a:rPr lang="nl-BE" sz="2000" dirty="0" err="1" smtClean="0"/>
              <a:t>repudiability</a:t>
            </a:r>
            <a:endParaRPr lang="nl-BE" sz="2000" dirty="0" smtClean="0"/>
          </a:p>
          <a:p>
            <a:pPr algn="ctr"/>
            <a:r>
              <a:rPr lang="nl-BE" sz="1600" dirty="0" smtClean="0"/>
              <a:t>(</a:t>
            </a:r>
            <a:r>
              <a:rPr lang="nl-BE" sz="1600" dirty="0" err="1" smtClean="0"/>
              <a:t>existence</a:t>
            </a:r>
            <a:r>
              <a:rPr lang="nl-BE" sz="1600" dirty="0" smtClean="0"/>
              <a:t>)</a:t>
            </a:r>
            <a:endParaRPr lang="nl-BE" sz="1600" dirty="0"/>
          </a:p>
        </p:txBody>
      </p:sp>
      <p:sp>
        <p:nvSpPr>
          <p:cNvPr id="9" name="Rectangle 8"/>
          <p:cNvSpPr/>
          <p:nvPr/>
        </p:nvSpPr>
        <p:spPr>
          <a:xfrm>
            <a:off x="323528" y="1275606"/>
            <a:ext cx="2628292" cy="720080"/>
          </a:xfrm>
          <a:prstGeom prst="rect">
            <a:avLst/>
          </a:prstGeom>
          <a:solidFill>
            <a:schemeClr val="accent3">
              <a:alpha val="3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err="1" smtClean="0"/>
              <a:t>Robust</a:t>
            </a:r>
            <a:endParaRPr lang="nl-BE" sz="2000" dirty="0"/>
          </a:p>
        </p:txBody>
      </p:sp>
      <p:sp>
        <p:nvSpPr>
          <p:cNvPr id="11" name="Rectangle 10"/>
          <p:cNvSpPr/>
          <p:nvPr/>
        </p:nvSpPr>
        <p:spPr>
          <a:xfrm>
            <a:off x="323528" y="3336471"/>
            <a:ext cx="2628292" cy="720080"/>
          </a:xfrm>
          <a:prstGeom prst="rect">
            <a:avLst/>
          </a:prstGeom>
          <a:solidFill>
            <a:schemeClr val="accent3">
              <a:alpha val="3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Distributed</a:t>
            </a:r>
            <a:br>
              <a:rPr lang="nl-BE" sz="2000" dirty="0" smtClean="0"/>
            </a:br>
            <a:r>
              <a:rPr lang="nl-BE" sz="1600" dirty="0" smtClean="0"/>
              <a:t>(peer 2 peer)</a:t>
            </a:r>
            <a:endParaRPr lang="nl-BE" sz="1600" dirty="0"/>
          </a:p>
        </p:txBody>
      </p:sp>
      <p:sp>
        <p:nvSpPr>
          <p:cNvPr id="12" name="Rectangle 11"/>
          <p:cNvSpPr/>
          <p:nvPr/>
        </p:nvSpPr>
        <p:spPr>
          <a:xfrm>
            <a:off x="3275856" y="3336471"/>
            <a:ext cx="2628292" cy="720080"/>
          </a:xfrm>
          <a:prstGeom prst="rect">
            <a:avLst/>
          </a:prstGeom>
          <a:solidFill>
            <a:schemeClr val="accent3">
              <a:alpha val="3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err="1" smtClean="0"/>
              <a:t>Complies</a:t>
            </a:r>
            <a:r>
              <a:rPr lang="nl-BE" sz="2000" dirty="0" smtClean="0"/>
              <a:t> </a:t>
            </a:r>
            <a:r>
              <a:rPr lang="nl-BE" sz="2000" dirty="0" err="1" smtClean="0"/>
              <a:t>with</a:t>
            </a:r>
            <a:r>
              <a:rPr lang="nl-BE" sz="2000" dirty="0" smtClean="0"/>
              <a:t> </a:t>
            </a:r>
            <a:r>
              <a:rPr lang="nl-BE" sz="2000" dirty="0" err="1" smtClean="0"/>
              <a:t>rules</a:t>
            </a:r>
            <a:endParaRPr lang="nl-BE" sz="2000" dirty="0"/>
          </a:p>
        </p:txBody>
      </p:sp>
      <p:sp>
        <p:nvSpPr>
          <p:cNvPr id="13" name="Rectangle 12"/>
          <p:cNvSpPr/>
          <p:nvPr/>
        </p:nvSpPr>
        <p:spPr>
          <a:xfrm>
            <a:off x="3275856" y="1275606"/>
            <a:ext cx="2628292" cy="720080"/>
          </a:xfrm>
          <a:prstGeom prst="rect">
            <a:avLst/>
          </a:prstGeom>
          <a:solidFill>
            <a:schemeClr val="accent3">
              <a:alpha val="3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Consensus</a:t>
            </a:r>
          </a:p>
          <a:p>
            <a:pPr algn="ctr"/>
            <a:r>
              <a:rPr lang="nl-BE" sz="1600" dirty="0" smtClean="0"/>
              <a:t>(</a:t>
            </a:r>
            <a:r>
              <a:rPr lang="nl-BE" sz="1600" dirty="0" err="1"/>
              <a:t>s</a:t>
            </a:r>
            <a:r>
              <a:rPr lang="nl-BE" sz="1600" dirty="0" err="1" smtClean="0"/>
              <a:t>ame</a:t>
            </a:r>
            <a:r>
              <a:rPr lang="nl-BE" sz="1600" dirty="0" smtClean="0"/>
              <a:t> </a:t>
            </a:r>
            <a:r>
              <a:rPr lang="nl-BE" sz="1600" dirty="0" err="1" smtClean="0"/>
              <a:t>version</a:t>
            </a:r>
            <a:r>
              <a:rPr lang="nl-BE" sz="1600" dirty="0" smtClean="0"/>
              <a:t> </a:t>
            </a:r>
            <a:r>
              <a:rPr lang="nl-BE" sz="1600" dirty="0" err="1" smtClean="0"/>
              <a:t>everywhere</a:t>
            </a:r>
            <a:r>
              <a:rPr lang="nl-BE" sz="1600" dirty="0" smtClean="0"/>
              <a:t>)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2676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37622" y="121518"/>
            <a:ext cx="0" cy="489850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58122" y="-20538"/>
            <a:ext cx="2949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600" cap="small" spc="100" dirty="0">
                <a:solidFill>
                  <a:schemeClr val="bg1"/>
                </a:solidFill>
              </a:rPr>
              <a:t>Permissionless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1638" y="-20538"/>
            <a:ext cx="2665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600" cap="small" spc="100" dirty="0">
                <a:solidFill>
                  <a:schemeClr val="bg1"/>
                </a:solidFill>
              </a:rPr>
              <a:t>P</a:t>
            </a:r>
            <a:r>
              <a:rPr lang="nl-BE" sz="3600" cap="small" spc="100" dirty="0" smtClean="0">
                <a:solidFill>
                  <a:schemeClr val="bg1"/>
                </a:solidFill>
              </a:rPr>
              <a:t>ermissioned</a:t>
            </a:r>
            <a:endParaRPr lang="nl-BE" sz="3600" cap="small" spc="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9179" y="48351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spc="200" dirty="0" smtClean="0">
                <a:solidFill>
                  <a:schemeClr val="bg1"/>
                </a:solidFill>
              </a:rPr>
              <a:t>Public / open</a:t>
            </a:r>
            <a:endParaRPr lang="nl-BE" b="1" spc="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4021" y="498907"/>
            <a:ext cx="2820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1" spc="200" dirty="0" smtClean="0">
                <a:solidFill>
                  <a:schemeClr val="bg1"/>
                </a:solidFill>
              </a:rPr>
              <a:t>Enterprise / Consortium</a:t>
            </a:r>
            <a:endParaRPr lang="nl-BE" sz="1600" b="1" spc="2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6084168" y="933612"/>
            <a:ext cx="1590315" cy="1494122"/>
            <a:chOff x="5544024" y="1101761"/>
            <a:chExt cx="2585015" cy="2428656"/>
          </a:xfrm>
        </p:grpSpPr>
        <p:sp>
          <p:nvSpPr>
            <p:cNvPr id="10" name="Oval 9"/>
            <p:cNvSpPr/>
            <p:nvPr/>
          </p:nvSpPr>
          <p:spPr>
            <a:xfrm>
              <a:off x="6183741" y="1685625"/>
              <a:ext cx="1440000" cy="144000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11" name="Picture 10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850" y="2860373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168" y="1101761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024" y="1970447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s://d30y9cdsu7xlg0.cloudfront.net/png/225592-20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039" y="1685625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992" y="2990417"/>
              <a:ext cx="540000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6459730" y="2962529"/>
              <a:ext cx="92586" cy="9258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Oval 16"/>
            <p:cNvSpPr/>
            <p:nvPr/>
          </p:nvSpPr>
          <p:spPr>
            <a:xfrm>
              <a:off x="6151129" y="2244089"/>
              <a:ext cx="92586" cy="9258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Oval 17"/>
            <p:cNvSpPr/>
            <p:nvPr/>
          </p:nvSpPr>
          <p:spPr>
            <a:xfrm>
              <a:off x="6691960" y="1662878"/>
              <a:ext cx="92586" cy="9258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" name="Oval 18"/>
            <p:cNvSpPr/>
            <p:nvPr/>
          </p:nvSpPr>
          <p:spPr>
            <a:xfrm>
              <a:off x="7485485" y="2026385"/>
              <a:ext cx="92586" cy="9258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0" name="Oval 19"/>
            <p:cNvSpPr/>
            <p:nvPr/>
          </p:nvSpPr>
          <p:spPr>
            <a:xfrm>
              <a:off x="7405903" y="2802887"/>
              <a:ext cx="92586" cy="9258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5220072" y="2643758"/>
            <a:ext cx="3312368" cy="28156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>
                <a:solidFill>
                  <a:schemeClr val="bg1"/>
                </a:solidFill>
              </a:rPr>
              <a:t>Extra </a:t>
            </a:r>
            <a:r>
              <a:rPr lang="nl-BE" sz="1600" dirty="0" err="1" smtClean="0">
                <a:solidFill>
                  <a:schemeClr val="bg1"/>
                </a:solidFill>
              </a:rPr>
              <a:t>layer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for</a:t>
            </a:r>
            <a:r>
              <a:rPr lang="nl-BE" sz="1600" dirty="0" smtClean="0">
                <a:solidFill>
                  <a:schemeClr val="bg1"/>
                </a:solidFill>
              </a:rPr>
              <a:t> access control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20072" y="3003798"/>
            <a:ext cx="3312368" cy="28156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>
                <a:solidFill>
                  <a:schemeClr val="bg1"/>
                </a:solidFill>
              </a:rPr>
              <a:t>More </a:t>
            </a:r>
            <a:r>
              <a:rPr lang="nl-BE" sz="1600" dirty="0" err="1" smtClean="0">
                <a:solidFill>
                  <a:schemeClr val="bg1"/>
                </a:solidFill>
              </a:rPr>
              <a:t>efficient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20072" y="3723878"/>
            <a:ext cx="3312368" cy="28156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>
                <a:solidFill>
                  <a:schemeClr val="bg1"/>
                </a:solidFill>
              </a:rPr>
              <a:t>Trust </a:t>
            </a:r>
            <a:r>
              <a:rPr lang="nl-BE" sz="1600" dirty="0" err="1" smtClean="0">
                <a:solidFill>
                  <a:schemeClr val="bg1"/>
                </a:solidFill>
              </a:rPr>
              <a:t>decentralized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20072" y="4083918"/>
            <a:ext cx="3312368" cy="28156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>
                <a:solidFill>
                  <a:schemeClr val="bg1"/>
                </a:solidFill>
              </a:rPr>
              <a:t>No </a:t>
            </a:r>
            <a:r>
              <a:rPr lang="nl-BE" sz="1600" dirty="0" err="1">
                <a:solidFill>
                  <a:schemeClr val="bg1"/>
                </a:solidFill>
              </a:rPr>
              <a:t>c</a:t>
            </a:r>
            <a:r>
              <a:rPr lang="nl-BE" sz="1600" dirty="0" err="1" smtClean="0">
                <a:solidFill>
                  <a:schemeClr val="bg1"/>
                </a:solidFill>
              </a:rPr>
              <a:t>ryptocurrency</a:t>
            </a:r>
            <a:r>
              <a:rPr lang="nl-BE" sz="1600" dirty="0" smtClean="0">
                <a:solidFill>
                  <a:schemeClr val="bg1"/>
                </a:solidFill>
              </a:rPr>
              <a:t> </a:t>
            </a:r>
            <a:r>
              <a:rPr lang="nl-BE" sz="1600" dirty="0" err="1" smtClean="0">
                <a:solidFill>
                  <a:schemeClr val="bg1"/>
                </a:solidFill>
              </a:rPr>
              <a:t>required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20072" y="3363838"/>
            <a:ext cx="3312368" cy="28156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 smtClean="0">
                <a:solidFill>
                  <a:schemeClr val="bg1"/>
                </a:solidFill>
              </a:rPr>
              <a:t>Faster</a:t>
            </a:r>
            <a:r>
              <a:rPr lang="nl-BE" sz="1600" dirty="0" smtClean="0">
                <a:solidFill>
                  <a:schemeClr val="bg1"/>
                </a:solidFill>
              </a:rPr>
              <a:t> (more </a:t>
            </a:r>
            <a:r>
              <a:rPr lang="nl-BE" sz="1600" dirty="0" err="1" smtClean="0">
                <a:solidFill>
                  <a:schemeClr val="bg1"/>
                </a:solidFill>
              </a:rPr>
              <a:t>tx</a:t>
            </a:r>
            <a:r>
              <a:rPr lang="nl-BE" sz="1600" dirty="0" smtClean="0">
                <a:solidFill>
                  <a:schemeClr val="bg1"/>
                </a:solidFill>
              </a:rPr>
              <a:t>/s, more </a:t>
            </a:r>
            <a:r>
              <a:rPr lang="nl-BE" sz="1600" dirty="0" err="1" smtClean="0">
                <a:solidFill>
                  <a:schemeClr val="bg1"/>
                </a:solidFill>
              </a:rPr>
              <a:t>blocks</a:t>
            </a:r>
            <a:r>
              <a:rPr lang="nl-BE" sz="1600" dirty="0" smtClean="0">
                <a:solidFill>
                  <a:schemeClr val="bg1"/>
                </a:solidFill>
              </a:rPr>
              <a:t>/s)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1560" y="2643758"/>
            <a:ext cx="3312368" cy="28156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Accessible &amp; usable by whole world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1560" y="3003798"/>
            <a:ext cx="3312368" cy="28156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>
                <a:solidFill>
                  <a:schemeClr val="bg1"/>
                </a:solidFill>
              </a:rPr>
              <a:t>Ofter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very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inefficient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1560" y="3723878"/>
            <a:ext cx="3312368" cy="28156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chemeClr val="bg1"/>
                </a:solidFill>
              </a:rPr>
              <a:t>Trust </a:t>
            </a:r>
            <a:r>
              <a:rPr lang="nl-BE" sz="1600" dirty="0" err="1">
                <a:solidFill>
                  <a:schemeClr val="bg1"/>
                </a:solidFill>
              </a:rPr>
              <a:t>distributed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1560" y="4083918"/>
            <a:ext cx="3312368" cy="28156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chemeClr val="bg1"/>
                </a:solidFill>
              </a:rPr>
              <a:t>Crypto </a:t>
            </a:r>
            <a:r>
              <a:rPr lang="nl-BE" sz="1600" dirty="0" err="1">
                <a:solidFill>
                  <a:schemeClr val="bg1"/>
                </a:solidFill>
              </a:rPr>
              <a:t>currency</a:t>
            </a:r>
            <a:r>
              <a:rPr lang="nl-BE" sz="1600" dirty="0">
                <a:solidFill>
                  <a:schemeClr val="bg1"/>
                </a:solidFill>
              </a:rPr>
              <a:t> </a:t>
            </a:r>
            <a:r>
              <a:rPr lang="nl-BE" sz="1600" dirty="0" err="1">
                <a:solidFill>
                  <a:schemeClr val="bg1"/>
                </a:solidFill>
              </a:rPr>
              <a:t>required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1560" y="3363838"/>
            <a:ext cx="3312368" cy="28156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chemeClr val="bg1"/>
                </a:solidFill>
              </a:rPr>
              <a:t>Slower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716016" y="4515966"/>
            <a:ext cx="4259236" cy="48388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5" name="Picture 6" descr="Image result for hyperledger logo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55" y="4656419"/>
            <a:ext cx="1302065" cy="27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res.cloudinary.com/hrscywv4p/image/upload/c_limit,fl_lossy,h_1440,w_720,f_auto,q_auto/v1/1104395/MultiChainLogo_Text_Right_tvx7j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21" y="4685191"/>
            <a:ext cx="1152000" cy="2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95" y="4583830"/>
            <a:ext cx="1422225" cy="42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323528" y="4527225"/>
            <a:ext cx="3816424" cy="4613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28" y="4570283"/>
            <a:ext cx="1415055" cy="34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 descr="http://www.canbike.org/public/images/030114/Bitcoin_Logo_Horizontal_Dark-4800px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5" y="4613044"/>
            <a:ext cx="1260647" cy="26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ounded Rectangle 60"/>
          <p:cNvSpPr/>
          <p:nvPr/>
        </p:nvSpPr>
        <p:spPr>
          <a:xfrm rot="20111642">
            <a:off x="141636" y="706724"/>
            <a:ext cx="1996876" cy="60185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err="1" smtClean="0"/>
              <a:t>Compare</a:t>
            </a:r>
            <a:r>
              <a:rPr lang="nl-BE" sz="2000" dirty="0" smtClean="0"/>
              <a:t> </a:t>
            </a:r>
            <a:r>
              <a:rPr lang="nl-BE" sz="2000" dirty="0" err="1" smtClean="0"/>
              <a:t>with</a:t>
            </a:r>
            <a:r>
              <a:rPr lang="nl-BE" sz="2000" dirty="0" smtClean="0"/>
              <a:t> Internet</a:t>
            </a:r>
            <a:endParaRPr lang="fr-BE" sz="2000" dirty="0"/>
          </a:p>
        </p:txBody>
      </p:sp>
      <p:sp>
        <p:nvSpPr>
          <p:cNvPr id="62" name="Rounded Rectangle 61"/>
          <p:cNvSpPr/>
          <p:nvPr/>
        </p:nvSpPr>
        <p:spPr>
          <a:xfrm rot="20111642">
            <a:off x="4751928" y="703024"/>
            <a:ext cx="1996876" cy="59974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err="1" smtClean="0"/>
              <a:t>Compare</a:t>
            </a:r>
            <a:r>
              <a:rPr lang="nl-BE" sz="2000" dirty="0" smtClean="0"/>
              <a:t> </a:t>
            </a:r>
            <a:r>
              <a:rPr lang="nl-BE" sz="2000" dirty="0" err="1" smtClean="0"/>
              <a:t>with</a:t>
            </a:r>
            <a:r>
              <a:rPr lang="nl-BE" sz="2000" dirty="0" smtClean="0"/>
              <a:t> Intranet</a:t>
            </a:r>
            <a:endParaRPr lang="fr-BE" sz="20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12" y="948314"/>
            <a:ext cx="1968605" cy="157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22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86"/>
            <a:ext cx="8229600" cy="857250"/>
          </a:xfrm>
        </p:spPr>
        <p:txBody>
          <a:bodyPr/>
          <a:lstStyle/>
          <a:p>
            <a:r>
              <a:rPr lang="nl-BE" dirty="0" smtClean="0"/>
              <a:t>Smart </a:t>
            </a:r>
            <a:r>
              <a:rPr lang="nl-BE" dirty="0" err="1" smtClean="0"/>
              <a:t>Contracts</a:t>
            </a:r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1403648" y="1131590"/>
            <a:ext cx="64087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400" b="1" spc="100" dirty="0" err="1" smtClean="0">
                <a:solidFill>
                  <a:schemeClr val="bg1"/>
                </a:solidFill>
              </a:rPr>
              <a:t>Automating</a:t>
            </a:r>
            <a:r>
              <a:rPr lang="nl-BE" sz="2400" b="1" spc="100" dirty="0" smtClean="0">
                <a:solidFill>
                  <a:schemeClr val="bg1"/>
                </a:solidFill>
              </a:rPr>
              <a:t> </a:t>
            </a:r>
            <a:r>
              <a:rPr lang="nl-BE" sz="2400" b="1" spc="100" dirty="0" err="1" smtClean="0">
                <a:solidFill>
                  <a:schemeClr val="bg1"/>
                </a:solidFill>
              </a:rPr>
              <a:t>rules</a:t>
            </a:r>
            <a:r>
              <a:rPr lang="nl-BE" sz="2400" b="1" spc="100" dirty="0" smtClean="0">
                <a:solidFill>
                  <a:schemeClr val="bg1"/>
                </a:solidFill>
              </a:rPr>
              <a:t> &amp; </a:t>
            </a:r>
            <a:br>
              <a:rPr lang="nl-BE" sz="2400" b="1" spc="100" dirty="0" smtClean="0">
                <a:solidFill>
                  <a:schemeClr val="bg1"/>
                </a:solidFill>
              </a:rPr>
            </a:br>
            <a:r>
              <a:rPr lang="nl-BE" sz="2400" b="1" spc="100" dirty="0" err="1" smtClean="0">
                <a:solidFill>
                  <a:schemeClr val="bg1"/>
                </a:solidFill>
              </a:rPr>
              <a:t>enforcement</a:t>
            </a:r>
            <a:r>
              <a:rPr lang="nl-BE" sz="2400" b="1" spc="100" dirty="0" smtClean="0">
                <a:solidFill>
                  <a:schemeClr val="bg1"/>
                </a:solidFill>
              </a:rPr>
              <a:t> of </a:t>
            </a:r>
            <a:r>
              <a:rPr lang="nl-BE" sz="2400" b="1" spc="100" dirty="0" err="1" smtClean="0">
                <a:solidFill>
                  <a:schemeClr val="bg1"/>
                </a:solidFill>
              </a:rPr>
              <a:t>agreements</a:t>
            </a:r>
            <a:r>
              <a:rPr lang="nl-BE" sz="2400" b="1" spc="1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nl-BE" sz="2000" b="1" spc="100" dirty="0" smtClean="0">
              <a:solidFill>
                <a:schemeClr val="bg1"/>
              </a:solidFill>
            </a:endParaRPr>
          </a:p>
          <a:p>
            <a:pPr algn="ctr"/>
            <a:r>
              <a:rPr lang="nl-BE" sz="2400" b="1" spc="100" dirty="0" err="1" smtClean="0">
                <a:solidFill>
                  <a:schemeClr val="bg1"/>
                </a:solidFill>
              </a:rPr>
              <a:t>Between</a:t>
            </a:r>
            <a:r>
              <a:rPr lang="nl-BE" sz="2400" b="1" spc="100" dirty="0" smtClean="0">
                <a:solidFill>
                  <a:schemeClr val="bg1"/>
                </a:solidFill>
              </a:rPr>
              <a:t> </a:t>
            </a:r>
            <a:r>
              <a:rPr lang="nl-BE" sz="2400" b="1" spc="100" dirty="0" err="1" smtClean="0">
                <a:solidFill>
                  <a:schemeClr val="bg1"/>
                </a:solidFill>
              </a:rPr>
              <a:t>parties</a:t>
            </a:r>
            <a:r>
              <a:rPr lang="nl-BE" sz="2400" b="1" spc="100" dirty="0" smtClean="0">
                <a:solidFill>
                  <a:schemeClr val="bg1"/>
                </a:solidFill>
              </a:rPr>
              <a:t> </a:t>
            </a:r>
            <a:r>
              <a:rPr lang="nl-BE" sz="2400" b="1" spc="100" dirty="0" err="1" smtClean="0">
                <a:solidFill>
                  <a:schemeClr val="bg1"/>
                </a:solidFill>
              </a:rPr>
              <a:t>that</a:t>
            </a:r>
            <a:r>
              <a:rPr lang="nl-BE" sz="2400" b="1" spc="100" dirty="0" smtClean="0">
                <a:solidFill>
                  <a:schemeClr val="bg1"/>
                </a:solidFill>
              </a:rPr>
              <a:t> do </a:t>
            </a:r>
            <a:r>
              <a:rPr lang="nl-BE" sz="2400" b="1" spc="100" dirty="0" err="1" smtClean="0">
                <a:solidFill>
                  <a:schemeClr val="bg1"/>
                </a:solidFill>
              </a:rPr>
              <a:t>not</a:t>
            </a:r>
            <a:r>
              <a:rPr lang="nl-BE" sz="2400" b="1" spc="100" dirty="0" smtClean="0">
                <a:solidFill>
                  <a:schemeClr val="bg1"/>
                </a:solidFill>
              </a:rPr>
              <a:t> </a:t>
            </a:r>
            <a:r>
              <a:rPr lang="nl-BE" sz="2400" b="1" spc="100" dirty="0" err="1" smtClean="0">
                <a:solidFill>
                  <a:schemeClr val="bg1"/>
                </a:solidFill>
              </a:rPr>
              <a:t>need</a:t>
            </a:r>
            <a:r>
              <a:rPr lang="nl-BE" sz="2400" b="1" spc="100" dirty="0" smtClean="0">
                <a:solidFill>
                  <a:schemeClr val="bg1"/>
                </a:solidFill>
              </a:rPr>
              <a:t> </a:t>
            </a:r>
            <a:r>
              <a:rPr lang="nl-BE" sz="2400" b="1" spc="100" dirty="0" err="1" smtClean="0">
                <a:solidFill>
                  <a:schemeClr val="bg1"/>
                </a:solidFill>
              </a:rPr>
              <a:t>to</a:t>
            </a:r>
            <a:r>
              <a:rPr lang="nl-BE" sz="2400" b="1" spc="100" dirty="0" smtClean="0">
                <a:solidFill>
                  <a:schemeClr val="bg1"/>
                </a:solidFill>
              </a:rPr>
              <a:t> trust </a:t>
            </a:r>
            <a:r>
              <a:rPr lang="nl-BE" sz="2400" b="1" spc="100" dirty="0" err="1" smtClean="0">
                <a:solidFill>
                  <a:schemeClr val="bg1"/>
                </a:solidFill>
              </a:rPr>
              <a:t>each</a:t>
            </a:r>
            <a:r>
              <a:rPr lang="nl-BE" sz="2400" b="1" spc="100" dirty="0" smtClean="0">
                <a:solidFill>
                  <a:schemeClr val="bg1"/>
                </a:solidFill>
              </a:rPr>
              <a:t> </a:t>
            </a:r>
            <a:r>
              <a:rPr lang="nl-BE" sz="2400" b="1" spc="100" dirty="0" err="1" smtClean="0">
                <a:solidFill>
                  <a:schemeClr val="bg1"/>
                </a:solidFill>
              </a:rPr>
              <a:t>other</a:t>
            </a:r>
            <a:r>
              <a:rPr lang="nl-BE" sz="2400" b="1" spc="100" dirty="0" smtClean="0">
                <a:solidFill>
                  <a:schemeClr val="bg1"/>
                </a:solidFill>
              </a:rPr>
              <a:t> 100%</a:t>
            </a:r>
          </a:p>
          <a:p>
            <a:pPr algn="ctr"/>
            <a:endParaRPr lang="nl-BE" sz="2000" b="1" spc="100" dirty="0" smtClean="0">
              <a:solidFill>
                <a:schemeClr val="bg1"/>
              </a:solidFill>
            </a:endParaRPr>
          </a:p>
          <a:p>
            <a:pPr algn="ctr"/>
            <a:r>
              <a:rPr lang="nl-BE" sz="2400" b="1" spc="100" dirty="0" smtClean="0">
                <a:solidFill>
                  <a:schemeClr val="bg1"/>
                </a:solidFill>
              </a:rPr>
              <a:t>Without </a:t>
            </a:r>
            <a:r>
              <a:rPr lang="nl-BE" sz="2400" b="1" spc="100" dirty="0" err="1" smtClean="0">
                <a:solidFill>
                  <a:schemeClr val="bg1"/>
                </a:solidFill>
              </a:rPr>
              <a:t>dependency</a:t>
            </a:r>
            <a:r>
              <a:rPr lang="nl-BE" sz="2400" b="1" spc="100" dirty="0" smtClean="0">
                <a:solidFill>
                  <a:schemeClr val="bg1"/>
                </a:solidFill>
              </a:rPr>
              <a:t> on a single, </a:t>
            </a:r>
            <a:br>
              <a:rPr lang="nl-BE" sz="2400" b="1" spc="100" dirty="0" smtClean="0">
                <a:solidFill>
                  <a:schemeClr val="bg1"/>
                </a:solidFill>
              </a:rPr>
            </a:br>
            <a:r>
              <a:rPr lang="nl-BE" sz="2400" b="1" spc="100" dirty="0" err="1" smtClean="0">
                <a:solidFill>
                  <a:schemeClr val="bg1"/>
                </a:solidFill>
              </a:rPr>
              <a:t>intermediate</a:t>
            </a:r>
            <a:r>
              <a:rPr lang="nl-BE" sz="2400" b="1" spc="100" dirty="0" smtClean="0">
                <a:solidFill>
                  <a:schemeClr val="bg1"/>
                </a:solidFill>
              </a:rPr>
              <a:t> party</a:t>
            </a:r>
            <a:endParaRPr lang="nl-BE" sz="2400" b="1" spc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enter Document" ma:contentTypeID="0x01010020EFE7AA9E56B84FB1D6B88B129296880026940ED495637D4DB48A03DBC681D9F20C00BE93C1F8A379E844A9DDD889B5FA18B0" ma:contentTypeVersion="20" ma:contentTypeDescription="" ma:contentTypeScope="" ma:versionID="99b94a44a7a3b0201bb7c3c66c7341ce">
  <xsd:schema xmlns:xsd="http://www.w3.org/2001/XMLSchema" xmlns:xs="http://www.w3.org/2001/XMLSchema" xmlns:p="http://schemas.microsoft.com/office/2006/metadata/properties" xmlns:ns2="9e7a122f-2e67-4044-bb10-cbb6dc42e3aa" xmlns:ns3="http://schemas.microsoft.com/sharepoint.v3" xmlns:ns4="6c2ef7ed-c2f8-46e5-bc8a-af14b0d2a9a1" xmlns:ns5="157086f0-446e-43a7-b94b-a50bc52c739c" targetNamespace="http://schemas.microsoft.com/office/2006/metadata/properties" ma:root="true" ma:fieldsID="c2eb53304a1e3ba202e89316472125e2" ns2:_="" ns3:_="" ns4:_="" ns5:_="">
    <xsd:import namespace="9e7a122f-2e67-4044-bb10-cbb6dc42e3aa"/>
    <xsd:import namespace="http://schemas.microsoft.com/sharepoint.v3"/>
    <xsd:import namespace="6c2ef7ed-c2f8-46e5-bc8a-af14b0d2a9a1"/>
    <xsd:import namespace="157086f0-446e-43a7-b94b-a50bc52c739c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3:CategoryDescription" minOccurs="0"/>
                <xsd:element ref="ns4:KeyDocument" minOccurs="0"/>
                <xsd:element ref="ns4:IsArchived" minOccurs="0"/>
                <xsd:element ref="ns4:TaxKeywordTaxHTField" minOccurs="0"/>
                <xsd:element ref="ns4:TaxCatchAll" minOccurs="0"/>
                <xsd:element ref="ns2:g159131ef9cf4bcf91575741c737189a" minOccurs="0"/>
                <xsd:element ref="ns5:ProjectBi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a122f-2e67-4044-bb10-cbb6dc42e3aa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ma:displayName="Document Type" ma:list="{b5b17c73-543e-4452-8272-56b02497366e}" ma:internalName="Document_x0020_Type" ma:showField="Title" ma:web="9e7a122f-2e67-4044-bb10-cbb6dc42e3aa">
      <xsd:simpleType>
        <xsd:restriction base="dms:Lookup"/>
      </xsd:simpleType>
    </xsd:element>
    <xsd:element name="g159131ef9cf4bcf91575741c737189a" ma:index="15" nillable="true" ma:taxonomy="true" ma:internalName="g159131ef9cf4bcf91575741c737189a" ma:taxonomyFieldName="Organisational_x0020_Keywords" ma:displayName="Organisational Keywords" ma:default="" ma:fieldId="{0159131e-f9cf-4bcf-9157-5741c737189a}" ma:taxonomyMulti="true" ma:sspId="f9f758b7-f6eb-44e3-bd59-2cbef40d0fc5" ma:termSetId="7261737b-9b78-4ff0-881a-1c5d5006ffb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3" nillable="true" ma:displayName="Description" ma:internalName="Category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ef7ed-c2f8-46e5-bc8a-af14b0d2a9a1" elementFormDefault="qualified">
    <xsd:import namespace="http://schemas.microsoft.com/office/2006/documentManagement/types"/>
    <xsd:import namespace="http://schemas.microsoft.com/office/infopath/2007/PartnerControls"/>
    <xsd:element name="KeyDocument" ma:index="6" nillable="true" ma:displayName="KeyDocument" ma:default="0" ma:description="Allow to promote a document to key document status" ma:internalName="KeyDocument">
      <xsd:simpleType>
        <xsd:restriction base="dms:Boolean"/>
      </xsd:simpleType>
    </xsd:element>
    <xsd:element name="IsArchived" ma:index="7" nillable="true" ma:displayName="IsArchived" ma:default="0" ma:description="Allow to display the document only in Archive View" ma:internalName="IsArchived">
      <xsd:simpleType>
        <xsd:restriction base="dms:Boolean"/>
      </xsd:simpleType>
    </xsd:element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523672b5-cecb-49a2-93b6-f77294116280}" ma:internalName="TaxCatchAll" ma:showField="CatchAllData" ma:web="6c2ef7ed-c2f8-46e5-bc8a-af14b0d2a9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086f0-446e-43a7-b94b-a50bc52c739c" elementFormDefault="qualified">
    <xsd:import namespace="http://schemas.microsoft.com/office/2006/documentManagement/types"/>
    <xsd:import namespace="http://schemas.microsoft.com/office/infopath/2007/PartnerControls"/>
    <xsd:element name="ProjectBis" ma:index="17" ma:displayName="Project" ma:list="{662e3e5f-6c4e-4f20-8a08-581e9cfb60aa}" ma:internalName="ProjectBis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c2ef7ed-c2f8-46e5-bc8a-af14b0d2a9a1">
      <Terms xmlns="http://schemas.microsoft.com/office/infopath/2007/PartnerControls"/>
    </TaxKeywordTaxHTField>
    <IsArchived xmlns="6c2ef7ed-c2f8-46e5-bc8a-af14b0d2a9a1">false</IsArchived>
    <KeyDocument xmlns="6c2ef7ed-c2f8-46e5-bc8a-af14b0d2a9a1">false</KeyDocument>
    <ProjectBis xmlns="157086f0-446e-43a7-b94b-a50bc52c739c">72</ProjectBis>
    <CategoryDescription xmlns="http://schemas.microsoft.com/sharepoint.v3" xsi:nil="true"/>
    <g159131ef9cf4bcf91575741c737189a xmlns="9e7a122f-2e67-4044-bb10-cbb6dc42e3aa">
      <Terms xmlns="http://schemas.microsoft.com/office/infopath/2007/PartnerControls"/>
    </g159131ef9cf4bcf91575741c737189a>
    <Document_x0020_Type xmlns="9e7a122f-2e67-4044-bb10-cbb6dc42e3aa">3</Document_x0020_Type>
    <TaxCatchAll xmlns="6c2ef7ed-c2f8-46e5-bc8a-af14b0d2a9a1"/>
  </documentManagement>
</p:properties>
</file>

<file path=customXml/item3.xml><?xml version="1.0" encoding="utf-8"?>
<?mso-contentType ?>
<SharedContentType xmlns="Microsoft.SharePoint.Taxonomy.ContentTypeSync" SourceId="f9f758b7-f6eb-44e3-bd59-2cbef40d0fc5" ContentTypeId="0x01010020EFE7AA9E56B84FB1D6B88B12929688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6C2D5D-24A4-4111-90CD-3A3CBF87C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7a122f-2e67-4044-bb10-cbb6dc42e3aa"/>
    <ds:schemaRef ds:uri="http://schemas.microsoft.com/sharepoint.v3"/>
    <ds:schemaRef ds:uri="6c2ef7ed-c2f8-46e5-bc8a-af14b0d2a9a1"/>
    <ds:schemaRef ds:uri="157086f0-446e-43a7-b94b-a50bc52c7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B8D12D-E089-46FC-94A0-F620180BCAD9}">
  <ds:schemaRefs>
    <ds:schemaRef ds:uri="http://schemas.microsoft.com/office/2006/documentManagement/types"/>
    <ds:schemaRef ds:uri="http://schemas.microsoft.com/sharepoint.v3"/>
    <ds:schemaRef ds:uri="http://purl.org/dc/elements/1.1/"/>
    <ds:schemaRef ds:uri="http://purl.org/dc/terms/"/>
    <ds:schemaRef ds:uri="http://purl.org/dc/dcmitype/"/>
    <ds:schemaRef ds:uri="6c2ef7ed-c2f8-46e5-bc8a-af14b0d2a9a1"/>
    <ds:schemaRef ds:uri="http://schemas.microsoft.com/office/infopath/2007/PartnerControls"/>
    <ds:schemaRef ds:uri="http://www.w3.org/XML/1998/namespace"/>
    <ds:schemaRef ds:uri="157086f0-446e-43a7-b94b-a50bc52c739c"/>
    <ds:schemaRef ds:uri="http://schemas.openxmlformats.org/package/2006/metadata/core-properties"/>
    <ds:schemaRef ds:uri="9e7a122f-2e67-4044-bb10-cbb6dc42e3a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868403D-A562-44CF-B269-F6F579F3B6D3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99A3C30-2E05-47C4-AD44-099284BA72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10036</TotalTime>
  <Words>1735</Words>
  <Application>Microsoft Office PowerPoint</Application>
  <PresentationFormat>Diavoorstelling (16:9)</PresentationFormat>
  <Paragraphs>480</Paragraphs>
  <Slides>44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PowerPoint-presentatie</vt:lpstr>
      <vt:lpstr>AGENDA</vt:lpstr>
      <vt:lpstr>The bigger picture</vt:lpstr>
      <vt:lpstr>Blockchain is about Trust </vt:lpstr>
      <vt:lpstr>PowerPoint-presentatie</vt:lpstr>
      <vt:lpstr>A chain of blocks</vt:lpstr>
      <vt:lpstr>Properties</vt:lpstr>
      <vt:lpstr>PowerPoint-presentatie</vt:lpstr>
      <vt:lpstr>Smart Contracts</vt:lpstr>
      <vt:lpstr>Smart Contracts</vt:lpstr>
      <vt:lpstr>Smart Contracts</vt:lpstr>
      <vt:lpstr>AGENDA</vt:lpstr>
      <vt:lpstr>Everything that can be done with a blockchain, can be done with a centralized approach, and even more efficiently</vt:lpstr>
      <vt:lpstr>Blockchain is about Trust </vt:lpstr>
      <vt:lpstr>Ex. 1: Information flow</vt:lpstr>
      <vt:lpstr>PowerPoint-presentatie</vt:lpstr>
      <vt:lpstr>Ex. 2: Application for wheelchair</vt:lpstr>
      <vt:lpstr>PowerPoint-presentatie</vt:lpstr>
      <vt:lpstr>Ex. 3: Social housing</vt:lpstr>
      <vt:lpstr>PowerPoint-presentatie</vt:lpstr>
      <vt:lpstr>Ex. 5: Cross-border processes</vt:lpstr>
      <vt:lpstr>Ex. 6: Demonstrability service (BeSure)</vt:lpstr>
      <vt:lpstr>AGENDA</vt:lpstr>
      <vt:lpstr>Financial sector</vt:lpstr>
      <vt:lpstr>Provenance &amp; supply chain</vt:lpstr>
      <vt:lpstr>Personal data</vt:lpstr>
      <vt:lpstr>Belgian blockchains live</vt:lpstr>
      <vt:lpstr>Blockchain &amp; Transparency</vt:lpstr>
      <vt:lpstr>Experiences &amp; lessons</vt:lpstr>
      <vt:lpstr>AGENDA</vt:lpstr>
      <vt:lpstr>Why a PoC?</vt:lpstr>
      <vt:lpstr>PowerPoint-presentatie</vt:lpstr>
      <vt:lpstr>Going life</vt:lpstr>
      <vt:lpstr>Demonstrability service (BeSure)</vt:lpstr>
      <vt:lpstr>Demonstrability service (BeSure)</vt:lpstr>
      <vt:lpstr>Avoid technology lock-in</vt:lpstr>
      <vt:lpstr>Blockchain as a Service (BaaS)</vt:lpstr>
      <vt:lpstr>Future blockchain landscape?</vt:lpstr>
      <vt:lpstr>PowerPoint-presentatie</vt:lpstr>
      <vt:lpstr>There is more than blockchain</vt:lpstr>
      <vt:lpstr>Potential use cases</vt:lpstr>
      <vt:lpstr>PowerPoint-presentatie</vt:lpstr>
      <vt:lpstr>References</vt:lpstr>
      <vt:lpstr>References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Infosessie: Blockchain in de praktijk</dc:title>
  <dc:creator>Kristof Verslype</dc:creator>
  <cp:lastModifiedBy>Frank Robben</cp:lastModifiedBy>
  <cp:revision>707</cp:revision>
  <cp:lastPrinted>2018-08-31T07:06:28Z</cp:lastPrinted>
  <dcterms:created xsi:type="dcterms:W3CDTF">2018-08-03T12:36:12Z</dcterms:created>
  <dcterms:modified xsi:type="dcterms:W3CDTF">2018-12-04T06:03:53Z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0x01010020EFE7AA9E56B84FB1D6B88B129296880026940ED495637D4DB48A03DBC681D9F20C00BE93C1F8A379E844A9DDD889B5FA18B0</vt:lpwstr>
  </property>
  <property fmtid="{D5CDD505-2E9C-101B-9397-08002B2CF9AE}" pid="3" name="TaxKeyword">
    <vt:lpwstr/>
  </property>
  <property fmtid="{D5CDD505-2E9C-101B-9397-08002B2CF9AE}" pid="4" name="Organisational Keywords">
    <vt:lpwstr/>
  </property>
</Properties>
</file>