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 id="2147483682" r:id="rId4"/>
  </p:sldMasterIdLst>
  <p:notesMasterIdLst>
    <p:notesMasterId r:id="rId95"/>
  </p:notesMasterIdLst>
  <p:sldIdLst>
    <p:sldId id="348" r:id="rId5"/>
    <p:sldId id="466" r:id="rId6"/>
    <p:sldId id="467" r:id="rId7"/>
    <p:sldId id="468" r:id="rId8"/>
    <p:sldId id="586" r:id="rId9"/>
    <p:sldId id="587" r:id="rId10"/>
    <p:sldId id="588" r:id="rId11"/>
    <p:sldId id="349" r:id="rId12"/>
    <p:sldId id="350" r:id="rId13"/>
    <p:sldId id="351" r:id="rId14"/>
    <p:sldId id="353" r:id="rId15"/>
    <p:sldId id="354" r:id="rId16"/>
    <p:sldId id="355" r:id="rId17"/>
    <p:sldId id="356" r:id="rId18"/>
    <p:sldId id="357" r:id="rId19"/>
    <p:sldId id="358" r:id="rId20"/>
    <p:sldId id="359" r:id="rId21"/>
    <p:sldId id="360" r:id="rId22"/>
    <p:sldId id="361" r:id="rId23"/>
    <p:sldId id="362" r:id="rId24"/>
    <p:sldId id="592" r:id="rId25"/>
    <p:sldId id="593" r:id="rId26"/>
    <p:sldId id="363" r:id="rId27"/>
    <p:sldId id="364" r:id="rId28"/>
    <p:sldId id="542" r:id="rId29"/>
    <p:sldId id="366" r:id="rId30"/>
    <p:sldId id="557" r:id="rId31"/>
    <p:sldId id="558" r:id="rId32"/>
    <p:sldId id="563" r:id="rId33"/>
    <p:sldId id="566" r:id="rId34"/>
    <p:sldId id="568" r:id="rId35"/>
    <p:sldId id="567" r:id="rId36"/>
    <p:sldId id="554" r:id="rId37"/>
    <p:sldId id="515" r:id="rId38"/>
    <p:sldId id="516" r:id="rId39"/>
    <p:sldId id="569" r:id="rId40"/>
    <p:sldId id="370" r:id="rId41"/>
    <p:sldId id="438" r:id="rId42"/>
    <p:sldId id="371" r:id="rId43"/>
    <p:sldId id="375" r:id="rId44"/>
    <p:sldId id="376" r:id="rId45"/>
    <p:sldId id="377" r:id="rId46"/>
    <p:sldId id="457" r:id="rId47"/>
    <p:sldId id="458" r:id="rId48"/>
    <p:sldId id="459" r:id="rId49"/>
    <p:sldId id="460" r:id="rId50"/>
    <p:sldId id="462" r:id="rId51"/>
    <p:sldId id="378" r:id="rId52"/>
    <p:sldId id="385" r:id="rId53"/>
    <p:sldId id="386" r:id="rId54"/>
    <p:sldId id="571" r:id="rId55"/>
    <p:sldId id="387" r:id="rId56"/>
    <p:sldId id="388" r:id="rId57"/>
    <p:sldId id="389" r:id="rId58"/>
    <p:sldId id="519" r:id="rId59"/>
    <p:sldId id="391" r:id="rId60"/>
    <p:sldId id="572" r:id="rId61"/>
    <p:sldId id="573" r:id="rId62"/>
    <p:sldId id="574" r:id="rId63"/>
    <p:sldId id="575" r:id="rId64"/>
    <p:sldId id="397" r:id="rId65"/>
    <p:sldId id="591" r:id="rId66"/>
    <p:sldId id="524" r:id="rId67"/>
    <p:sldId id="577" r:id="rId68"/>
    <p:sldId id="526" r:id="rId69"/>
    <p:sldId id="527" r:id="rId70"/>
    <p:sldId id="528" r:id="rId71"/>
    <p:sldId id="530" r:id="rId72"/>
    <p:sldId id="531" r:id="rId73"/>
    <p:sldId id="536" r:id="rId74"/>
    <p:sldId id="540" r:id="rId75"/>
    <p:sldId id="578" r:id="rId76"/>
    <p:sldId id="579" r:id="rId77"/>
    <p:sldId id="580" r:id="rId78"/>
    <p:sldId id="581" r:id="rId79"/>
    <p:sldId id="541" r:id="rId80"/>
    <p:sldId id="590" r:id="rId81"/>
    <p:sldId id="589" r:id="rId82"/>
    <p:sldId id="428" r:id="rId83"/>
    <p:sldId id="429" r:id="rId84"/>
    <p:sldId id="430" r:id="rId85"/>
    <p:sldId id="431" r:id="rId86"/>
    <p:sldId id="432" r:id="rId87"/>
    <p:sldId id="469" r:id="rId88"/>
    <p:sldId id="433" r:id="rId89"/>
    <p:sldId id="582" r:id="rId90"/>
    <p:sldId id="583" r:id="rId91"/>
    <p:sldId id="584" r:id="rId92"/>
    <p:sldId id="585" r:id="rId93"/>
    <p:sldId id="505" r:id="rId9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525252"/>
    <a:srgbClr val="087670"/>
    <a:srgbClr val="0C9CE4"/>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106" d="100"/>
          <a:sy n="106" d="100"/>
        </p:scale>
        <p:origin x="1620" y="96"/>
      </p:cViewPr>
      <p:guideLst>
        <p:guide orient="horz" pos="2160"/>
        <p:guide pos="2880"/>
      </p:guideLst>
    </p:cSldViewPr>
  </p:slideViewPr>
  <p:notesTextViewPr>
    <p:cViewPr>
      <p:scale>
        <a:sx n="1" d="1"/>
        <a:sy n="1" d="1"/>
      </p:scale>
      <p:origin x="0" y="0"/>
    </p:cViewPr>
  </p:notesTextViewPr>
  <p:sorterViewPr>
    <p:cViewPr>
      <p:scale>
        <a:sx n="58" d="100"/>
        <a:sy n="58" d="100"/>
      </p:scale>
      <p:origin x="0" y="-33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Deelbudgetten in %</a:t>
            </a:r>
          </a:p>
        </c:rich>
      </c:tx>
      <c:layout>
        <c:manualLayout>
          <c:xMode val="edge"/>
          <c:yMode val="edge"/>
          <c:x val="0.3480446494815756"/>
          <c:y val="1.991266203396755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stacked"/>
        <c:varyColors val="0"/>
        <c:ser>
          <c:idx val="0"/>
          <c:order val="0"/>
          <c:tx>
            <c:strRef>
              <c:f>'Verdeling High Level'!$A$94</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Level'!$B$94:$E$94</c:f>
              <c:numCache>
                <c:formatCode>0%</c:formatCode>
                <c:ptCount val="4"/>
                <c:pt idx="0">
                  <c:v>0.2</c:v>
                </c:pt>
                <c:pt idx="1">
                  <c:v>0.15</c:v>
                </c:pt>
                <c:pt idx="2">
                  <c:v>0.1</c:v>
                </c:pt>
                <c:pt idx="3">
                  <c:v>0.05</c:v>
                </c:pt>
              </c:numCache>
            </c:numRef>
          </c:val>
          <c:extLst>
            <c:ext xmlns:c16="http://schemas.microsoft.com/office/drawing/2014/chart" uri="{C3380CC4-5D6E-409C-BE32-E72D297353CC}">
              <c16:uniqueId val="{00000000-D9B6-4E03-883C-B1372D3511EB}"/>
            </c:ext>
          </c:extLst>
        </c:ser>
        <c:ser>
          <c:idx val="1"/>
          <c:order val="1"/>
          <c:tx>
            <c:strRef>
              <c:f>'Verdeling High Level'!$A$95</c:f>
              <c:strCache>
                <c:ptCount val="1"/>
                <c:pt idx="0">
                  <c:v>Sokkel per Bed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Level'!$B$95:$E$95</c:f>
              <c:numCache>
                <c:formatCode>0%</c:formatCode>
                <c:ptCount val="4"/>
                <c:pt idx="0">
                  <c:v>0.25</c:v>
                </c:pt>
                <c:pt idx="1">
                  <c:v>0.2</c:v>
                </c:pt>
                <c:pt idx="2">
                  <c:v>0.15</c:v>
                </c:pt>
                <c:pt idx="3">
                  <c:v>0.1</c:v>
                </c:pt>
              </c:numCache>
            </c:numRef>
          </c:val>
          <c:extLst>
            <c:ext xmlns:c16="http://schemas.microsoft.com/office/drawing/2014/chart" uri="{C3380CC4-5D6E-409C-BE32-E72D297353CC}">
              <c16:uniqueId val="{00000001-D9B6-4E03-883C-B1372D3511EB}"/>
            </c:ext>
          </c:extLst>
        </c:ser>
        <c:ser>
          <c:idx val="2"/>
          <c:order val="2"/>
          <c:tx>
            <c:strRef>
              <c:f>'Verdeling High Level'!$A$96</c:f>
              <c:strCache>
                <c:ptCount val="1"/>
                <c:pt idx="0">
                  <c:v>Budget Accelerator</c:v>
                </c:pt>
              </c:strCache>
            </c:strRef>
          </c:tx>
          <c:spPr>
            <a:solidFill>
              <a:srgbClr val="77C9F2"/>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Level'!$B$96:$E$96</c:f>
              <c:numCache>
                <c:formatCode>0%</c:formatCode>
                <c:ptCount val="4"/>
                <c:pt idx="0">
                  <c:v>0.55000000000000004</c:v>
                </c:pt>
                <c:pt idx="1">
                  <c:v>0.59999999999999987</c:v>
                </c:pt>
                <c:pt idx="2">
                  <c:v>0.7</c:v>
                </c:pt>
                <c:pt idx="3">
                  <c:v>0.79999999999999993</c:v>
                </c:pt>
              </c:numCache>
            </c:numRef>
          </c:val>
          <c:extLst>
            <c:ext xmlns:c16="http://schemas.microsoft.com/office/drawing/2014/chart" uri="{C3380CC4-5D6E-409C-BE32-E72D297353CC}">
              <c16:uniqueId val="{00000002-D9B6-4E03-883C-B1372D3511EB}"/>
            </c:ext>
          </c:extLst>
        </c:ser>
        <c:ser>
          <c:idx val="3"/>
          <c:order val="3"/>
          <c:tx>
            <c:strRef>
              <c:f>'Verdeling High Level'!$A$97</c:f>
              <c:strCache>
                <c:ptCount val="1"/>
                <c:pt idx="0">
                  <c:v>Budget Early Adopters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Level'!$B$97:$E$97</c:f>
              <c:numCache>
                <c:formatCode>0%</c:formatCode>
                <c:ptCount val="4"/>
                <c:pt idx="0">
                  <c:v>0</c:v>
                </c:pt>
                <c:pt idx="1">
                  <c:v>0.05</c:v>
                </c:pt>
                <c:pt idx="2">
                  <c:v>0.05</c:v>
                </c:pt>
                <c:pt idx="3">
                  <c:v>0.05</c:v>
                </c:pt>
              </c:numCache>
            </c:numRef>
          </c:val>
          <c:extLst>
            <c:ext xmlns:c16="http://schemas.microsoft.com/office/drawing/2014/chart" uri="{C3380CC4-5D6E-409C-BE32-E72D297353CC}">
              <c16:uniqueId val="{00000003-D9B6-4E03-883C-B1372D3511EB}"/>
            </c:ext>
          </c:extLst>
        </c:ser>
        <c:dLbls>
          <c:showLegendKey val="0"/>
          <c:showVal val="0"/>
          <c:showCatName val="0"/>
          <c:showSerName val="0"/>
          <c:showPercent val="0"/>
          <c:showBubbleSize val="0"/>
        </c:dLbls>
        <c:gapWidth val="150"/>
        <c:overlap val="100"/>
        <c:axId val="241334168"/>
        <c:axId val="241334560"/>
      </c:barChart>
      <c:catAx>
        <c:axId val="24133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241334560"/>
        <c:crosses val="autoZero"/>
        <c:auto val="1"/>
        <c:lblAlgn val="ctr"/>
        <c:lblOffset val="100"/>
        <c:noMultiLvlLbl val="0"/>
      </c:catAx>
      <c:valAx>
        <c:axId val="2413345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41334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image" Target="../media/image74.jpeg"/><Relationship Id="rId6" Type="http://schemas.openxmlformats.org/officeDocument/2006/relationships/image" Target="../media/image79.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image" Target="../media/image74.jpeg"/><Relationship Id="rId6" Type="http://schemas.openxmlformats.org/officeDocument/2006/relationships/image" Target="../media/image79.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07-10-18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5685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2748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5752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06513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707489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6671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93548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2537841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22520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nl-BE"/>
          </a:p>
        </p:txBody>
      </p:sp>
    </p:spTree>
    <p:extLst>
      <p:ext uri="{BB962C8B-B14F-4D97-AF65-F5344CB8AC3E}">
        <p14:creationId xmlns:p14="http://schemas.microsoft.com/office/powerpoint/2010/main" val="53895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5</a:t>
            </a:fld>
            <a:endParaRPr lang="nl-BE" altLang="en-US" smtClean="0">
              <a:latin typeface="Calibri" pitchFamily="34" charset="0"/>
            </a:endParaRPr>
          </a:p>
        </p:txBody>
      </p:sp>
    </p:spTree>
    <p:extLst>
      <p:ext uri="{BB962C8B-B14F-4D97-AF65-F5344CB8AC3E}">
        <p14:creationId xmlns:p14="http://schemas.microsoft.com/office/powerpoint/2010/main" val="198867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38</a:t>
            </a:fld>
            <a:endParaRPr lang="nl-BE"/>
          </a:p>
        </p:txBody>
      </p:sp>
    </p:spTree>
    <p:extLst>
      <p:ext uri="{BB962C8B-B14F-4D97-AF65-F5344CB8AC3E}">
        <p14:creationId xmlns:p14="http://schemas.microsoft.com/office/powerpoint/2010/main" val="403946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nl-BE"/>
          </a:p>
        </p:txBody>
      </p:sp>
    </p:spTree>
    <p:extLst>
      <p:ext uri="{BB962C8B-B14F-4D97-AF65-F5344CB8AC3E}">
        <p14:creationId xmlns:p14="http://schemas.microsoft.com/office/powerpoint/2010/main" val="2367743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6371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42</a:t>
            </a:fld>
            <a:endParaRPr lang="fr-BE" dirty="0"/>
          </a:p>
        </p:txBody>
      </p:sp>
    </p:spTree>
    <p:extLst>
      <p:ext uri="{BB962C8B-B14F-4D97-AF65-F5344CB8AC3E}">
        <p14:creationId xmlns:p14="http://schemas.microsoft.com/office/powerpoint/2010/main" val="883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511572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18343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39118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37601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20313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6</a:t>
            </a:fld>
            <a:endParaRPr lang="nl-BE" altLang="en-US" smtClean="0">
              <a:latin typeface="Calibri" pitchFamily="34" charset="0"/>
            </a:endParaRPr>
          </a:p>
        </p:txBody>
      </p:sp>
    </p:spTree>
    <p:extLst>
      <p:ext uri="{BB962C8B-B14F-4D97-AF65-F5344CB8AC3E}">
        <p14:creationId xmlns:p14="http://schemas.microsoft.com/office/powerpoint/2010/main" val="235928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4139916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828907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867417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80417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NL</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55</a:t>
            </a:fld>
            <a:endParaRPr lang="fr-BE" dirty="0"/>
          </a:p>
        </p:txBody>
      </p:sp>
    </p:spTree>
    <p:extLst>
      <p:ext uri="{BB962C8B-B14F-4D97-AF65-F5344CB8AC3E}">
        <p14:creationId xmlns:p14="http://schemas.microsoft.com/office/powerpoint/2010/main" val="2137184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19946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7653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517015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66</a:t>
            </a:fld>
            <a:endParaRPr lang="en-US"/>
          </a:p>
        </p:txBody>
      </p:sp>
    </p:spTree>
    <p:extLst>
      <p:ext uri="{BB962C8B-B14F-4D97-AF65-F5344CB8AC3E}">
        <p14:creationId xmlns:p14="http://schemas.microsoft.com/office/powerpoint/2010/main" val="2178902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CostBenefit</a:t>
            </a:r>
            <a:r>
              <a:rPr lang="fr-BE" dirty="0" smtClean="0"/>
              <a:t> Triple </a:t>
            </a:r>
            <a:r>
              <a:rPr lang="fr-BE" dirty="0" err="1" smtClean="0"/>
              <a:t>Aim</a:t>
            </a:r>
            <a:r>
              <a:rPr lang="fr-BE" dirty="0" smtClean="0"/>
              <a:t> </a:t>
            </a:r>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72</a:t>
            </a:fld>
            <a:endParaRPr lang="fr-BE"/>
          </a:p>
        </p:txBody>
      </p:sp>
    </p:spTree>
    <p:extLst>
      <p:ext uri="{BB962C8B-B14F-4D97-AF65-F5344CB8AC3E}">
        <p14:creationId xmlns:p14="http://schemas.microsoft.com/office/powerpoint/2010/main" val="34787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7</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7</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976018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475344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79</a:t>
            </a:fld>
            <a:endParaRPr lang="nl-BE" altLang="en-US" smtClean="0">
              <a:latin typeface="Calibri" pitchFamily="34" charset="0"/>
            </a:endParaRPr>
          </a:p>
        </p:txBody>
      </p:sp>
    </p:spTree>
    <p:extLst>
      <p:ext uri="{BB962C8B-B14F-4D97-AF65-F5344CB8AC3E}">
        <p14:creationId xmlns:p14="http://schemas.microsoft.com/office/powerpoint/2010/main" val="930403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8889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84</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84</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45971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85</a:t>
            </a:fld>
            <a:endParaRPr lang="nl-BE" altLang="en-US" smtClean="0">
              <a:latin typeface="Calibri" pitchFamily="34" charset="0"/>
            </a:endParaRPr>
          </a:p>
        </p:txBody>
      </p:sp>
    </p:spTree>
    <p:extLst>
      <p:ext uri="{BB962C8B-B14F-4D97-AF65-F5344CB8AC3E}">
        <p14:creationId xmlns:p14="http://schemas.microsoft.com/office/powerpoint/2010/main" val="3726171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89</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1504174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90</a:t>
            </a:fld>
            <a:endParaRPr lang="nl-BE" altLang="en-US" dirty="0" smtClean="0">
              <a:latin typeface="Calibri" pitchFamily="34" charset="0"/>
            </a:endParaRPr>
          </a:p>
        </p:txBody>
      </p:sp>
    </p:spTree>
    <p:extLst>
      <p:ext uri="{BB962C8B-B14F-4D97-AF65-F5344CB8AC3E}">
        <p14:creationId xmlns:p14="http://schemas.microsoft.com/office/powerpoint/2010/main" val="400240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8</a:t>
            </a:fld>
            <a:endParaRPr lang="nl-BE" altLang="en-US" dirty="0" smtClean="0">
              <a:latin typeface="Calibri" pitchFamily="34" charset="0"/>
            </a:endParaRPr>
          </a:p>
        </p:txBody>
      </p:sp>
    </p:spTree>
    <p:extLst>
      <p:ext uri="{BB962C8B-B14F-4D97-AF65-F5344CB8AC3E}">
        <p14:creationId xmlns:p14="http://schemas.microsoft.com/office/powerpoint/2010/main" val="2088044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18</a:t>
            </a:fld>
            <a:endParaRPr lang="nl-BE" altLang="en-US" dirty="0" smtClean="0">
              <a:latin typeface="Calibri" pitchFamily="34" charset="0"/>
            </a:endParaRPr>
          </a:p>
        </p:txBody>
      </p:sp>
    </p:spTree>
    <p:extLst>
      <p:ext uri="{BB962C8B-B14F-4D97-AF65-F5344CB8AC3E}">
        <p14:creationId xmlns:p14="http://schemas.microsoft.com/office/powerpoint/2010/main" val="53753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7112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17836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7282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t>07/10/2018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‹nr.›</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600">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t>07/10/2018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 </a:t>
            </a:r>
            <a:endParaRPr lang="fr-BE" dirty="0"/>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nl-BE" smtClean="0"/>
              <a:t>07/10/2018</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‹nr.›</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r>
              <a:rPr lang="nl-BE" smtClean="0"/>
              <a:t>07/10/2018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77507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nl-BE" smtClean="0"/>
              <a:t>07/10/2018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49704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nl-BE" smtClean="0"/>
              <a:t>07/10/2018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nl-BE" smtClean="0"/>
              <a:t>07/10/2018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608791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nl-BE" smtClean="0"/>
              <a:t>07/10/2018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0791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r>
              <a:rPr lang="nl-BE" smtClean="0"/>
              <a:t>07/10/2018</a:t>
            </a:r>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75221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nl-BE" smtClean="0"/>
              <a:t>07/10/2018</a:t>
            </a:r>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21144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smtClean="0"/>
              <a:t>07/10/2018</a:t>
            </a:r>
            <a:endParaRPr lang="fr-BE"/>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89336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nl-BE" smtClean="0"/>
              <a:t>07/10/2018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54483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nl-BE" smtClean="0"/>
              <a:t>07/10/2018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124106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nl-BE" smtClean="0"/>
              <a:t>07/10/2018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302658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nl-BE" smtClean="0"/>
              <a:t>07/10/2018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‹nr.›</a:t>
            </a:fld>
            <a:endParaRPr lang="fr-BE"/>
          </a:p>
        </p:txBody>
      </p:sp>
    </p:spTree>
    <p:extLst>
      <p:ext uri="{BB962C8B-B14F-4D97-AF65-F5344CB8AC3E}">
        <p14:creationId xmlns:p14="http://schemas.microsoft.com/office/powerpoint/2010/main" val="196276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nl-BE" smtClean="0"/>
              <a:t>07/10/2018</a:t>
            </a:r>
            <a:endParaRPr lang="fr-BE"/>
          </a:p>
        </p:txBody>
      </p:sp>
      <p:sp>
        <p:nvSpPr>
          <p:cNvPr id="7" name="Slide Number Placeholder 6"/>
          <p:cNvSpPr>
            <a:spLocks noGrp="1"/>
          </p:cNvSpPr>
          <p:nvPr>
            <p:ph type="sldNum" sz="quarter" idx="12"/>
          </p:nvPr>
        </p:nvSpPr>
        <p:spPr/>
        <p:txBody>
          <a:bodyPr/>
          <a:lstStyle/>
          <a:p>
            <a:endParaRPr lang="fr-BE" dirty="0" smtClean="0"/>
          </a:p>
          <a:p>
            <a:r>
              <a:rPr lang="fr-BE" dirty="0" smtClean="0"/>
              <a:t>- </a:t>
            </a:r>
            <a:fld id="{30A9230E-FFBB-4CCB-ABD7-198084EDE768}" type="slidenum">
              <a:rPr lang="fr-BE" smtClean="0"/>
              <a:pPr/>
              <a:t>‹nr.›</a:t>
            </a:fld>
            <a:r>
              <a:rPr lang="fr-BE" dirty="0" smtClean="0"/>
              <a:t> -</a:t>
            </a:r>
          </a:p>
          <a:p>
            <a:endParaRPr lang="fr-BE" dirty="0"/>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nl-BE" smtClean="0"/>
              <a:t>07/10/2018</a:t>
            </a:r>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nl-BE" smtClean="0"/>
              <a:t>07/10/2018</a:t>
            </a:r>
            <a:endParaRPr lang="fr-BE"/>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smtClean="0"/>
              <a:t>07/10/2018</a:t>
            </a:r>
            <a:endParaRPr lang="fr-BE"/>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nl-BE" smtClean="0"/>
              <a:t>07/10/2018</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‹nr.›</a:t>
            </a:fld>
            <a:r>
              <a:rPr lang="fr-BE" dirty="0" smtClean="0"/>
              <a:t> -</a:t>
            </a:r>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07/10/2018</a:t>
            </a:r>
            <a:endParaRPr lang="fr-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307C9-B738-4C11-AFA9-BD1507329A9F}" type="slidenum">
              <a:rPr lang="fr-BE" smtClean="0"/>
              <a:t>‹nr.›</a:t>
            </a:fld>
            <a:endParaRPr lang="fr-BE"/>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380246"/>
            <a:ext cx="792423" cy="317332"/>
          </a:xfrm>
          <a:prstGeom prst="rect">
            <a:avLst/>
          </a:prstGeom>
        </p:spPr>
      </p:pic>
    </p:spTree>
    <p:extLst>
      <p:ext uri="{BB962C8B-B14F-4D97-AF65-F5344CB8AC3E}">
        <p14:creationId xmlns:p14="http://schemas.microsoft.com/office/powerpoint/2010/main" val="2350474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0.jpe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hyperlink" Target="http://www.mhealthbelgium.be/" TargetMode="Externa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s://www.status.ehealth.fgov.be/"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nl-NL" sz="4800" b="1" dirty="0" err="1" smtClean="0">
                <a:solidFill>
                  <a:srgbClr val="77C9F2"/>
                </a:solidFill>
              </a:rPr>
              <a:t>eGezondheid</a:t>
            </a:r>
            <a:r>
              <a:rPr lang="nl-NL" sz="4800" b="1" dirty="0" smtClean="0">
                <a:solidFill>
                  <a:srgbClr val="77C9F2"/>
                </a:solidFill>
              </a:rPr>
              <a:t>:</a:t>
            </a:r>
            <a:r>
              <a:rPr lang="nl-NL" sz="4800" b="1" dirty="0" smtClean="0">
                <a:solidFill>
                  <a:srgbClr val="B82400"/>
                </a:solidFill>
                <a:ea typeface="+mn-ea"/>
              </a:rPr>
              <a:t> stand van zaken en voorziene evolutie</a:t>
            </a:r>
            <a:endParaRPr lang="nl-BE" sz="4800" b="1" dirty="0">
              <a:solidFill>
                <a:srgbClr val="B82400"/>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2727825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0"/>
            <a:ext cx="9144000" cy="908050"/>
          </a:xfrm>
        </p:spPr>
        <p:txBody>
          <a:bodyPr/>
          <a:lstStyle/>
          <a:p>
            <a:r>
              <a:rPr lang="nl-BE" dirty="0" smtClean="0">
                <a:solidFill>
                  <a:srgbClr val="77C9F2"/>
                </a:solidFill>
              </a:rPr>
              <a:t>Veranderingsbeheer: Nexus-effect</a:t>
            </a:r>
            <a:endParaRPr lang="nl-BE" dirty="0">
              <a:solidFill>
                <a:srgbClr val="77C9F2"/>
              </a:solidFill>
            </a:endParaRPr>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198" y="1052736"/>
            <a:ext cx="5922138" cy="517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dirty="0">
                <a:latin typeface="Calibri" pitchFamily="34" charset="0"/>
              </a:rPr>
              <a:t>Bron: MIT Sloan</a:t>
            </a:r>
            <a:endParaRPr lang="en-US" altLang="fr-FR" sz="1400" dirty="0">
              <a:latin typeface="Calibri" pitchFamily="34" charset="0"/>
            </a:endParaRPr>
          </a:p>
        </p:txBody>
      </p:sp>
      <p:sp>
        <p:nvSpPr>
          <p:cNvPr id="5" name="Tijdelijke aanduiding voor datum 4"/>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1418283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ü"/>
            </a:pPr>
            <a:r>
              <a:rPr lang="nl-BE" dirty="0" smtClean="0"/>
              <a:t>Elke huisarts beheert een elektronisch medisch dossier (EMD) voor elke patiënt, en publiceert en actualiseert voor elke patiënt een </a:t>
            </a:r>
            <a:r>
              <a:rPr lang="nl-BE" dirty="0" err="1" smtClean="0"/>
              <a:t>SumEHR</a:t>
            </a:r>
            <a:r>
              <a:rPr lang="nl-BE" dirty="0" smtClean="0"/>
              <a:t> in de beveiligde kluis (Vitalink, </a:t>
            </a:r>
            <a:r>
              <a:rPr lang="nl-BE" dirty="0" err="1" smtClean="0"/>
              <a:t>Intermed</a:t>
            </a:r>
            <a:r>
              <a:rPr lang="nl-BE" dirty="0" smtClean="0"/>
              <a:t> of </a:t>
            </a:r>
            <a:r>
              <a:rPr lang="nl-BE" dirty="0" err="1" smtClean="0"/>
              <a:t>BruSafe</a:t>
            </a:r>
            <a:r>
              <a:rPr lang="nl-BE" dirty="0" smtClean="0"/>
              <a:t>)</a:t>
            </a:r>
          </a:p>
          <a:p>
            <a:endParaRPr lang="nl-BE" dirty="0" smtClean="0"/>
          </a:p>
          <a:p>
            <a:pPr>
              <a:buFont typeface="Wingdings" panose="05000000000000000000" pitchFamily="2" charset="2"/>
              <a:buChar char="ü"/>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endParaRPr lang="nl-BE" dirty="0" smtClean="0"/>
          </a:p>
          <a:p>
            <a:r>
              <a:rPr lang="nl-BE" dirty="0" smtClean="0"/>
              <a:t>Elk ziekenhuis beschikt over een geïntegreerd, multidisciplinair elektronisch patiëntendossier (EPD)</a:t>
            </a:r>
          </a:p>
          <a:p>
            <a:endParaRPr lang="nl-BE" dirty="0" smtClean="0"/>
          </a:p>
          <a:p>
            <a:endParaRPr lang="nl-BE" dirty="0" smtClean="0"/>
          </a:p>
          <a:p>
            <a:endParaRPr lang="nl-BE" dirty="0" smtClean="0"/>
          </a:p>
          <a:p>
            <a:endParaRPr lang="nl-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spTree>
    <p:extLst>
      <p:ext uri="{BB962C8B-B14F-4D97-AF65-F5344CB8AC3E}">
        <p14:creationId xmlns:p14="http://schemas.microsoft.com/office/powerpoint/2010/main" val="1731226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smtClean="0"/>
              <a:t>Voor alle andere soorten zorgverstrekkers is een EPD gedefinieerd, en ook zij kunnen bepaalde informatie uit hun EPD publiceren en actualiseren in de beveiligde kluis</a:t>
            </a:r>
          </a:p>
          <a:p>
            <a:endParaRPr lang="nl-BE" dirty="0" smtClean="0"/>
          </a:p>
          <a:p>
            <a:pPr>
              <a:buFont typeface="Wingdings" panose="05000000000000000000" pitchFamily="2" charset="2"/>
              <a:buChar char="ü"/>
            </a:pPr>
            <a:r>
              <a:rPr lang="nl-BE" dirty="0" smtClean="0"/>
              <a:t>Geneesmiddelen en medische prestaties worden elektronisch voorgeschreven</a:t>
            </a:r>
          </a:p>
          <a:p>
            <a:endParaRPr lang="nl-BE" dirty="0" smtClean="0"/>
          </a:p>
          <a:p>
            <a:pPr>
              <a:buFont typeface="Wingdings" panose="05000000000000000000" pitchFamily="2" charset="2"/>
              <a:buChar char="ü"/>
            </a:pPr>
            <a:r>
              <a:rPr lang="nl-BE" dirty="0" smtClean="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ziekenhuizen</a:t>
            </a:r>
          </a:p>
          <a:p>
            <a:endParaRPr lang="nl-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3100700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nl-BE" dirty="0" smtClean="0"/>
              <a:t>De huisarts heeft via zijn EMD toegang tot alle relevante, gepubliceerde medische informatie over zijn/haar patiënten</a:t>
            </a:r>
          </a:p>
          <a:p>
            <a:endParaRPr lang="nl-BE" dirty="0" smtClean="0"/>
          </a:p>
          <a:p>
            <a:r>
              <a:rPr lang="nl-BE" dirty="0" smtClean="0"/>
              <a:t>Elke andere zorgverstrekker heeft toegang tot alle relevante, gepubliceerde informatie van zijn/haar patiënten; hiervoor worden filters gedefinieerd; de informatie kan ook multidisciplinair aangevuld worden</a:t>
            </a:r>
          </a:p>
          <a:p>
            <a:endParaRPr lang="nl-BE" dirty="0" smtClean="0"/>
          </a:p>
          <a:p>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552309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endParaRPr lang="nl-BE" dirty="0" smtClean="0"/>
          </a:p>
          <a:p>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endParaRPr lang="nl-BE" dirty="0" smtClean="0"/>
          </a:p>
          <a:p>
            <a:endParaRPr lang="nl-BE" dirty="0" smtClean="0"/>
          </a:p>
          <a:p>
            <a:endParaRPr lang="nl-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1101156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fr-BE"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smtClean="0"/>
              <a:t>De registers zijn geoptimaliseerd en </a:t>
            </a:r>
            <a:r>
              <a:rPr lang="nl-BE" dirty="0" err="1" smtClean="0"/>
              <a:t>geüniformiseerd</a:t>
            </a:r>
            <a:r>
              <a:rPr lang="nl-BE" dirty="0" smtClean="0"/>
              <a:t> en de registratie gebeurt zoveel mogelijk automatisch vanuit het EMD/EPD</a:t>
            </a:r>
          </a:p>
          <a:p>
            <a:endParaRPr lang="nl-BE" dirty="0" smtClean="0"/>
          </a:p>
          <a:p>
            <a:pPr>
              <a:buFont typeface="Wingdings" panose="05000000000000000000" pitchFamily="2" charset="2"/>
              <a:buChar char="ü"/>
            </a:pPr>
            <a:r>
              <a:rPr lang="nl-BE" dirty="0" smtClean="0"/>
              <a:t>Tracering van implantaten en geneesmiddelen gebeurt volgens internationale normen</a:t>
            </a:r>
          </a:p>
          <a:p>
            <a:endParaRPr lang="nl-BE" dirty="0" smtClean="0"/>
          </a:p>
          <a:p>
            <a:pPr>
              <a:buFont typeface="Wingdings" panose="05000000000000000000" pitchFamily="2" charset="2"/>
              <a:buChar char="ü"/>
            </a:pPr>
            <a:r>
              <a:rPr lang="nl-BE" dirty="0" smtClean="0"/>
              <a:t>Alle gegevensuitwisseling tussen de zorgverstrekkers en de ziekenfondsen verloopt elektronisch</a:t>
            </a:r>
          </a:p>
          <a:p>
            <a:endParaRPr lang="fr-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618738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22531" name="Content Placeholder 2"/>
          <p:cNvSpPr>
            <a:spLocks noGrp="1"/>
          </p:cNvSpPr>
          <p:nvPr>
            <p:ph idx="1"/>
          </p:nvPr>
        </p:nvSpPr>
        <p:spPr/>
        <p:txBody>
          <a:bodyPr>
            <a:normAutofit fontScale="92500"/>
          </a:bodyPr>
          <a:lstStyle/>
          <a:p>
            <a:pPr>
              <a:buFont typeface="Wingdings" panose="05000000000000000000" pitchFamily="2" charset="2"/>
              <a:buChar char="ü"/>
            </a:pPr>
            <a:r>
              <a:rPr lang="nl-BE" altLang="fr-FR" dirty="0" smtClean="0"/>
              <a:t>De zorgverstrekkers krijgen incentives voor het gebruik van en zinvol toepassen van </a:t>
            </a:r>
            <a:r>
              <a:rPr lang="nl-BE" altLang="fr-FR" dirty="0" err="1" smtClean="0"/>
              <a:t>eGezondheid</a:t>
            </a:r>
            <a:r>
              <a:rPr lang="nl-BE" altLang="fr-FR" dirty="0" smtClean="0"/>
              <a:t>; financiële incentives kunnen zowel een federaal luik hebben als een luik voor de verschillende gemeenschappen en gewesten</a:t>
            </a:r>
          </a:p>
          <a:p>
            <a:endParaRPr lang="nl-BE" altLang="fr-FR" dirty="0" smtClean="0"/>
          </a:p>
          <a:p>
            <a:pPr>
              <a:buFont typeface="Wingdings" panose="05000000000000000000" pitchFamily="2" charset="2"/>
              <a:buChar char="ü"/>
            </a:pPr>
            <a:r>
              <a:rPr lang="nl-BE" altLang="fr-FR" dirty="0" smtClean="0"/>
              <a:t>Elke zorgverstrekker wordt opgeleid in </a:t>
            </a:r>
            <a:r>
              <a:rPr lang="nl-BE" altLang="fr-FR" dirty="0" err="1" smtClean="0"/>
              <a:t>eGezondheid</a:t>
            </a:r>
            <a:r>
              <a:rPr lang="nl-BE" altLang="fr-FR" dirty="0" smtClean="0"/>
              <a:t>, zowel via het basisonderwijspakket als via navorming</a:t>
            </a:r>
          </a:p>
          <a:p>
            <a:endParaRPr lang="nl-BE" altLang="fr-FR" dirty="0" smtClean="0"/>
          </a:p>
          <a:p>
            <a:pPr>
              <a:buFont typeface="Wingdings" panose="05000000000000000000" pitchFamily="2" charset="2"/>
              <a:buChar char="ü"/>
            </a:pPr>
            <a:r>
              <a:rPr lang="nl-BE" altLang="fr-FR" dirty="0" smtClean="0"/>
              <a:t>Elke zorgverstrekker heeft een uniek loket ter beschikking voor de verstrekking van alle administratieve informatie ten behoeve van het RIZIV, de FOD Volksgezondheid en de deelstaten (“</a:t>
            </a:r>
            <a:r>
              <a:rPr lang="nl-BE" altLang="fr-FR" dirty="0" err="1" smtClean="0"/>
              <a:t>only</a:t>
            </a:r>
            <a:r>
              <a:rPr lang="nl-BE" altLang="fr-FR" dirty="0" smtClean="0"/>
              <a:t> </a:t>
            </a:r>
            <a:r>
              <a:rPr lang="nl-BE" altLang="fr-FR" dirty="0" err="1" smtClean="0"/>
              <a:t>once</a:t>
            </a:r>
            <a:r>
              <a:rPr lang="nl-BE" altLang="fr-FR" dirty="0" smtClean="0"/>
              <a:t>” principe)</a:t>
            </a:r>
          </a:p>
          <a:p>
            <a:endParaRPr lang="nl-BE" altLang="fr-FR"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1314429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23555" name="Content Placeholder 2"/>
          <p:cNvSpPr>
            <a:spLocks noGrp="1"/>
          </p:cNvSpPr>
          <p:nvPr>
            <p:ph idx="1"/>
          </p:nvPr>
        </p:nvSpPr>
        <p:spPr/>
        <p:txBody>
          <a:bodyPr>
            <a:normAutofit/>
          </a:bodyPr>
          <a:lstStyle/>
          <a:p>
            <a:pPr>
              <a:buFont typeface="Wingdings" panose="05000000000000000000" pitchFamily="2" charset="2"/>
              <a:buChar char="ü"/>
            </a:pPr>
            <a:r>
              <a:rPr lang="nl-BE" altLang="fr-FR" dirty="0" smtClean="0"/>
              <a:t>De patiënt heeft toegang tot de informatie over zichzelf die in de beveiligde kluizen en via het hub-</a:t>
            </a:r>
            <a:r>
              <a:rPr lang="nl-BE" altLang="fr-FR" dirty="0" err="1" smtClean="0"/>
              <a:t>metahubsysteem</a:t>
            </a:r>
            <a:r>
              <a:rPr lang="nl-BE" altLang="fr-FR" dirty="0" smtClean="0"/>
              <a:t> beschikbaar is</a:t>
            </a:r>
          </a:p>
          <a:p>
            <a:endParaRPr lang="nl-BE" altLang="fr-FR" dirty="0" smtClean="0"/>
          </a:p>
          <a:p>
            <a:r>
              <a:rPr lang="nl-BE" altLang="fr-FR" dirty="0"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a:t>
            </a:r>
            <a:r>
              <a:rPr lang="nl-BE" altLang="fr-FR" dirty="0" err="1" smtClean="0"/>
              <a:t>literacy</a:t>
            </a:r>
            <a:r>
              <a:rPr lang="nl-BE" altLang="fr-FR" dirty="0" smtClean="0"/>
              <a:t>” van de patiënt</a:t>
            </a:r>
          </a:p>
          <a:p>
            <a:endParaRPr lang="nl-BE" altLang="fr-FR"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3840358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3" name="Content Placeholder 2"/>
          <p:cNvSpPr>
            <a:spLocks noGrp="1"/>
          </p:cNvSpPr>
          <p:nvPr>
            <p:ph idx="1"/>
          </p:nvPr>
        </p:nvSpPr>
        <p:spPr/>
        <p:txBody>
          <a:bodyPr>
            <a:normAutofit fontScale="92500" lnSpcReduction="10000"/>
          </a:bodyPr>
          <a:lstStyle/>
          <a:p>
            <a:r>
              <a:rPr lang="nl-BE" dirty="0" smtClean="0"/>
              <a:t>De patiënt kan zelf informatie toevoegen, via het consolidatieplatform, in de beveiligde kluis, via een hub of in een beveiligde </a:t>
            </a:r>
            <a:r>
              <a:rPr lang="nl-BE" dirty="0" err="1" smtClean="0"/>
              <a:t>cloud</a:t>
            </a:r>
            <a:endParaRPr lang="nl-BE" dirty="0" smtClean="0"/>
          </a:p>
          <a:p>
            <a:endParaRPr lang="nl-BE" dirty="0" smtClean="0"/>
          </a:p>
          <a:p>
            <a:pPr>
              <a:buFont typeface="Wingdings" panose="05000000000000000000" pitchFamily="2" charset="2"/>
              <a:buChar char="ü"/>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endParaRPr lang="nl-BE" dirty="0" smtClean="0"/>
          </a:p>
          <a:p>
            <a:pPr>
              <a:buFont typeface="Wingdings" panose="05000000000000000000" pitchFamily="2" charset="2"/>
              <a:buChar char="ü"/>
            </a:pPr>
            <a:r>
              <a:rPr lang="nl-BE" dirty="0" smtClean="0"/>
              <a:t>Via het consolidatieplatform is ook andere relevante informatie beschikbaar vanuit de ziekenfondsen, de Kruispuntbank van de Sociale Zekerheid en andere relevante bronnen zoals bv. de wilsverklaringen inzake orgaandonatie of euthanasie</a:t>
            </a:r>
          </a:p>
          <a:p>
            <a:endParaRPr lang="nl-BE" dirty="0" smtClean="0"/>
          </a:p>
          <a:p>
            <a:endParaRPr lang="nl-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1351235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23555" name="Content Placeholder 2"/>
          <p:cNvSpPr>
            <a:spLocks noGrp="1"/>
          </p:cNvSpPr>
          <p:nvPr>
            <p:ph idx="1"/>
          </p:nvPr>
        </p:nvSpPr>
        <p:spPr/>
        <p:txBody>
          <a:bodyPr/>
          <a:lstStyle/>
          <a:p>
            <a:r>
              <a:rPr lang="nl-BE" dirty="0" smtClean="0"/>
              <a:t>De patiënt heeft toegang tot zijn/haar PHR via verschillende kanalen, </a:t>
            </a:r>
            <a:r>
              <a:rPr lang="nl-BE" dirty="0" err="1" smtClean="0"/>
              <a:t>bvb</a:t>
            </a:r>
            <a:r>
              <a:rPr lang="nl-BE" dirty="0" smtClean="0"/>
              <a:t>. via een app die voor geïnstalleerd is op de smartphone; hierdoor wordt de patiënt geïnformeerd en op de hoogte gebracht van zijn/haar werkelijke toestand en kan hij een hoofdrol vervullen in zijn/haar behandeling</a:t>
            </a:r>
            <a:endParaRPr lang="nl-BE" altLang="en-US" dirty="0" smtClean="0"/>
          </a:p>
          <a:p>
            <a:endParaRPr lang="nl-BE" altLang="en-US"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3254385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20000"/>
          </a:bodyPr>
          <a:lstStyle/>
          <a:p>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r>
              <a:rPr lang="nl-BE" altLang="en-US" smtClean="0">
                <a:sym typeface="Arial" charset="0"/>
              </a:rPr>
              <a:t>Zorg op afstand (monitoring, bijstand, raadpleging, diagnose, operatie , …), oa thuiszorg</a:t>
            </a:r>
          </a:p>
          <a:p>
            <a:r>
              <a:rPr lang="nl-BE" altLang="en-US" smtClean="0">
                <a:sym typeface="Arial" charset="0"/>
              </a:rPr>
              <a:t>Mobiele zorg</a:t>
            </a:r>
          </a:p>
          <a:p>
            <a:r>
              <a:rPr lang="nl-BE" altLang="en-US" smtClean="0">
                <a:sym typeface="Arial" charset="0"/>
              </a:rPr>
              <a:t>Geïntegreerde, multidisciplinaire en transmurale</a:t>
            </a:r>
            <a:r>
              <a:rPr lang="nl-BE" smtClean="0"/>
              <a:t> </a:t>
            </a:r>
            <a:r>
              <a:rPr lang="nl-BE" altLang="en-US" smtClean="0">
                <a:sym typeface="Arial" charset="0"/>
              </a:rPr>
              <a:t>zorg</a:t>
            </a:r>
          </a:p>
          <a:p>
            <a:r>
              <a:rPr lang="nl-BE" altLang="en-US" smtClean="0">
                <a:sym typeface="Arial" charset="0"/>
              </a:rPr>
              <a:t>Patiëntgerichte zorg en empowerment van de patiënt</a:t>
            </a:r>
          </a:p>
          <a:p>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3023216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fr-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altLang="en-US" dirty="0" smtClean="0"/>
              <a:t>De patiënt krijgt in principe bij de arts geen papier meer (behalve uitzonderlijke vragen)</a:t>
            </a:r>
          </a:p>
          <a:p>
            <a:pPr lvl="1"/>
            <a:r>
              <a:rPr lang="nl-BE" altLang="en-US" dirty="0" smtClean="0"/>
              <a:t>het attest van geleverde verstrekkingen wordt door de arts elektronisch doorgestuurd naar het ziekenfonds</a:t>
            </a:r>
          </a:p>
          <a:p>
            <a:pPr lvl="1"/>
            <a:r>
              <a:rPr lang="nl-BE" altLang="en-US" dirty="0" smtClean="0"/>
              <a:t>het geneesmiddelenvoorschrift is beschikbaar via de Personal Health Viewer</a:t>
            </a:r>
          </a:p>
          <a:p>
            <a:pPr lvl="1"/>
            <a:r>
              <a:rPr lang="nl-BE" altLang="en-US" dirty="0" smtClean="0"/>
              <a:t>het bewijs van arbeidsonbekwaamheid wordt elektronisch doorgestuurd naar de werkgever en het ontvangstbewijs ontvangt de patiënt in zijn elektronische mailbox</a:t>
            </a:r>
          </a:p>
          <a:p>
            <a:pPr lvl="1"/>
            <a:r>
              <a:rPr lang="nl-BE" altLang="en-US" dirty="0" smtClean="0"/>
              <a:t>…</a:t>
            </a:r>
          </a:p>
          <a:p>
            <a:pPr>
              <a:buFont typeface="Wingdings" panose="05000000000000000000" pitchFamily="2" charset="2"/>
              <a:buChar char="ü"/>
            </a:pPr>
            <a:r>
              <a:rPr lang="nl-BE" altLang="en-US" dirty="0" smtClean="0"/>
              <a:t>Voorafgaande vereiste voor het bovenstaande: de patiënt geeft zijn/haar geïnformeerde toestemming</a:t>
            </a:r>
          </a:p>
          <a:p>
            <a:endParaRPr lang="fr-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427061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Informed consent, zorgrelatie en toegangsmatrix</a:t>
            </a:r>
            <a:endParaRPr lang="fr-BE" dirty="0"/>
          </a:p>
        </p:txBody>
      </p:sp>
      <p:sp>
        <p:nvSpPr>
          <p:cNvPr id="3" name="Content Placeholder 2"/>
          <p:cNvSpPr>
            <a:spLocks noGrp="1"/>
          </p:cNvSpPr>
          <p:nvPr>
            <p:ph idx="1"/>
          </p:nvPr>
        </p:nvSpPr>
        <p:spPr/>
        <p:txBody>
          <a:bodyPr>
            <a:normAutofit fontScale="92500" lnSpcReduction="10000"/>
          </a:bodyPr>
          <a:lstStyle/>
          <a:p>
            <a:r>
              <a:rPr lang="nl-BE" dirty="0"/>
              <a:t>E</a:t>
            </a:r>
            <a:r>
              <a:rPr lang="nl-BE" dirty="0" smtClean="0"/>
              <a:t>en zorgverlener of –instelling heeft alleen toegang tot gezondheidsgegevens van een patiënt bij een derde indien</a:t>
            </a:r>
          </a:p>
          <a:p>
            <a:pPr lvl="1"/>
            <a:r>
              <a:rPr lang="nl-BE" dirty="0" smtClean="0"/>
              <a:t>de patiënt zijn </a:t>
            </a:r>
            <a:r>
              <a:rPr lang="nl-BE" dirty="0" err="1" smtClean="0"/>
              <a:t>informed</a:t>
            </a:r>
            <a:r>
              <a:rPr lang="nl-BE" dirty="0" smtClean="0"/>
              <a:t> consent heeft gegeven om gezondheidsgegevens te delen (&gt; 7,6 miljoen patiënten)</a:t>
            </a:r>
          </a:p>
          <a:p>
            <a:pPr lvl="1"/>
            <a:r>
              <a:rPr lang="nl-BE" dirty="0" smtClean="0"/>
              <a:t>de zorgverlener of –instelling een zorgrelatie heeft met de patiënt</a:t>
            </a:r>
          </a:p>
          <a:p>
            <a:pPr lvl="2"/>
            <a:r>
              <a:rPr lang="nl-BE" dirty="0" smtClean="0"/>
              <a:t>de regels hoe een zorgrelatie wordt bewezen zijn voor de onderscheiden soorten zorgverleners en –instellingen vastgelegd in een reglement</a:t>
            </a:r>
          </a:p>
          <a:p>
            <a:pPr lvl="1"/>
            <a:r>
              <a:rPr lang="nl-BE" dirty="0" smtClean="0"/>
              <a:t>de zorgverlener niet door de patiënt is uitgesloten van toegang tot zijn gezondheidsgegevens</a:t>
            </a:r>
          </a:p>
          <a:p>
            <a:pPr lvl="1"/>
            <a:r>
              <a:rPr lang="nl-BE" dirty="0" smtClean="0"/>
              <a:t>de betrokken gezondheidsgegevens toegankelijk zijn voor de betrokken soort zorgverlener (de zgn. toegangsmatrix)</a:t>
            </a:r>
          </a:p>
          <a:p>
            <a:pPr lvl="2"/>
            <a:r>
              <a:rPr lang="nl-BE" dirty="0" smtClean="0"/>
              <a:t>de toegangsmatrix is vastgelegd in een reglement</a:t>
            </a:r>
            <a:endParaRPr lang="fr-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296205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Actueel geldende toegangsmatrix</a:t>
            </a:r>
            <a:endParaRPr lang="fr-BE" dirty="0"/>
          </a:p>
        </p:txBody>
      </p:sp>
      <p:pic>
        <p:nvPicPr>
          <p:cNvPr id="8" name="Picture 7"/>
          <p:cNvPicPr>
            <a:picLocks noChangeAspect="1"/>
          </p:cNvPicPr>
          <p:nvPr/>
        </p:nvPicPr>
        <p:blipFill>
          <a:blip r:embed="rId2"/>
          <a:stretch>
            <a:fillRect/>
          </a:stretch>
        </p:blipFill>
        <p:spPr>
          <a:xfrm>
            <a:off x="77274" y="1275008"/>
            <a:ext cx="8988997" cy="3475274"/>
          </a:xfrm>
          <a:prstGeom prst="rect">
            <a:avLst/>
          </a:prstGeom>
        </p:spPr>
      </p:pic>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216457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85000" lnSpcReduction="10000"/>
          </a:bodyPr>
          <a:lstStyle/>
          <a:p>
            <a:r>
              <a:rPr lang="nl-BE" dirty="0" smtClean="0"/>
              <a:t>Om de kwaliteit van de zorg te waarborgen en de patiënt correct te informeren, registreert de huisarts de medische gegevens in een EMD (Elektronisch Medisch Dossier)</a:t>
            </a:r>
          </a:p>
          <a:p>
            <a:r>
              <a:rPr lang="nl-BE" dirty="0" smtClean="0"/>
              <a:t>Het EMD is de authentieke bron voor gegevensdeling door de huisarts</a:t>
            </a:r>
          </a:p>
          <a:p>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r>
              <a:rPr lang="nl-BE" dirty="0" smtClean="0"/>
              <a:t>Elke patiënt heeft, indien hij dat wenst, recht op een </a:t>
            </a:r>
            <a:r>
              <a:rPr lang="nl-BE" dirty="0" err="1" smtClean="0"/>
              <a:t>SumEHR</a:t>
            </a:r>
            <a:endParaRPr lang="nl-BE" dirty="0" smtClean="0"/>
          </a:p>
          <a:p>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r>
              <a:rPr lang="nl-BE" dirty="0" smtClean="0"/>
              <a:t>Prioriteit voor gebruik van de </a:t>
            </a:r>
            <a:r>
              <a:rPr lang="nl-BE" dirty="0" err="1" smtClean="0"/>
              <a:t>SumEHR</a:t>
            </a:r>
            <a:r>
              <a:rPr lang="nl-BE" dirty="0" smtClean="0"/>
              <a:t> op huisartsenwachtposten en spoedgevallendiensten</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54153417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28675" name="Rectangle 3"/>
          <p:cNvSpPr>
            <a:spLocks noGrp="1" noChangeArrowheads="1"/>
          </p:cNvSpPr>
          <p:nvPr>
            <p:ph idx="1"/>
          </p:nvPr>
        </p:nvSpPr>
        <p:spPr/>
        <p:txBody>
          <a:bodyPr>
            <a:normAutofit lnSpcReduction="10000"/>
          </a:bodyPr>
          <a:lstStyle/>
          <a:p>
            <a:r>
              <a:rPr lang="nl-BE" altLang="en-US" dirty="0" smtClean="0"/>
              <a:t>Doelstellingen </a:t>
            </a:r>
            <a:r>
              <a:rPr lang="nl-BE" dirty="0" smtClean="0"/>
              <a:t>01/01/2020</a:t>
            </a:r>
          </a:p>
          <a:p>
            <a:pPr lvl="1"/>
            <a:r>
              <a:rPr lang="nl-BE" dirty="0" smtClean="0"/>
              <a:t>huisartsen: wettelijke basis goedgekeurd door de Commissie Geneesheren-Ziekenfondsen</a:t>
            </a:r>
          </a:p>
          <a:p>
            <a:pPr lvl="2"/>
            <a:r>
              <a:rPr lang="nl-BE" dirty="0" smtClean="0"/>
              <a:t>100 % van de huisartsen moet een erkend softwarepakket gebruiken met daarin de mogelijkheid om voor elke patiënt een EMD te registreren</a:t>
            </a:r>
          </a:p>
          <a:p>
            <a:pPr lvl="2"/>
            <a:endParaRPr lang="nl-BE" altLang="en-US" dirty="0" smtClean="0"/>
          </a:p>
          <a:p>
            <a:pPr lvl="1"/>
            <a:r>
              <a:rPr lang="nl-BE" altLang="en-US" dirty="0" smtClean="0"/>
              <a:t>andere zorgverstrekkers</a:t>
            </a:r>
          </a:p>
          <a:p>
            <a:pPr lvl="2"/>
            <a:r>
              <a:rPr lang="nl-BE" altLang="en-US" dirty="0" smtClean="0"/>
              <a:t>definitie van het EMD</a:t>
            </a:r>
          </a:p>
          <a:p>
            <a:pPr lvl="2"/>
            <a:r>
              <a:rPr lang="nl-BE" altLang="en-US" dirty="0" smtClean="0"/>
              <a:t>publicatie en bijwerking van bepaalde informatie in de beveiligde ‘gezondheidskluizen‘</a:t>
            </a:r>
          </a:p>
          <a:p>
            <a:endParaRPr lang="nl-BE" altLang="en-US" dirty="0" smtClean="0"/>
          </a:p>
          <a:p>
            <a:r>
              <a:rPr lang="nl-BE" altLang="en-US" dirty="0" smtClean="0"/>
              <a:t>Verantwoordelijke organisaties: RIZIV en </a:t>
            </a:r>
            <a:r>
              <a:rPr lang="nl-BE" altLang="en-US" dirty="0" smtClean="0">
                <a:solidFill>
                  <a:srgbClr val="087670"/>
                </a:solidFill>
              </a:rPr>
              <a:t>eHealth</a:t>
            </a:r>
            <a:r>
              <a:rPr lang="nl-BE" altLang="en-US" dirty="0" smtClean="0"/>
              <a:t>-platform </a:t>
            </a:r>
          </a:p>
          <a:p>
            <a:pPr lvl="1"/>
            <a:endParaRPr lang="nl-BE" altLang="en-US" dirty="0" smtClean="0"/>
          </a:p>
          <a:p>
            <a:pPr lvl="1"/>
            <a:endParaRPr lang="nl-BE" altLang="en-US" dirty="0" smtClean="0"/>
          </a:p>
          <a:p>
            <a:pPr lvl="1"/>
            <a:endParaRPr lang="nl-BE" altLang="en-US" dirty="0" smtClean="0"/>
          </a:p>
          <a:p>
            <a:endParaRPr lang="nl-BE" altLang="en-US" dirty="0" smtClean="0"/>
          </a:p>
          <a:p>
            <a:endParaRPr lang="nl-BE" altLang="en-US" dirty="0" smtClean="0"/>
          </a:p>
          <a:p>
            <a:endParaRPr lang="nl-BE" altLang="en-US" dirty="0" smtClean="0"/>
          </a:p>
          <a:p>
            <a:endParaRPr lang="nl-BE" altLang="en-US" dirty="0" smtClean="0"/>
          </a:p>
          <a:p>
            <a:pPr lvl="1"/>
            <a:endParaRPr lang="nl-BE" altLang="en-US" dirty="0" smtClean="0"/>
          </a:p>
          <a:p>
            <a:endParaRPr lang="nl-BE" altLang="en-US"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189248586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Actie 1: GMD = EMD =&gt; SumEHR</a:t>
            </a:r>
            <a:endParaRPr lang="fr-BE" dirty="0"/>
          </a:p>
        </p:txBody>
      </p:sp>
      <p:sp>
        <p:nvSpPr>
          <p:cNvPr id="4099" name="Rectangle 3"/>
          <p:cNvSpPr>
            <a:spLocks noGrp="1" noChangeArrowheads="1"/>
          </p:cNvSpPr>
          <p:nvPr>
            <p:ph idx="1"/>
          </p:nvPr>
        </p:nvSpPr>
        <p:spPr/>
        <p:txBody>
          <a:bodyPr/>
          <a:lstStyle/>
          <a:p>
            <a:r>
              <a:rPr lang="nl-BE" dirty="0" smtClean="0"/>
              <a:t>EMD - structuur</a:t>
            </a:r>
          </a:p>
          <a:p>
            <a:endParaRPr lang="fr-BE" dirty="0" smtClean="0"/>
          </a:p>
          <a:p>
            <a:endParaRPr lang="fr-BE" dirty="0" smtClean="0"/>
          </a:p>
          <a:p>
            <a:pPr marL="0" indent="0">
              <a:buNone/>
            </a:pPr>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sp>
        <p:nvSpPr>
          <p:cNvPr id="3" name="AutoShape 2" descr="Résultat de recherche d'images pour &quot;medische software&quo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1043608" y="1531229"/>
            <a:ext cx="7416824" cy="4783852"/>
          </a:xfrm>
          <a:prstGeom prst="rect">
            <a:avLst/>
          </a:prstGeom>
        </p:spPr>
      </p:pic>
      <p:sp>
        <p:nvSpPr>
          <p:cNvPr id="5" name="Tijdelijke aanduiding voor datum 4"/>
          <p:cNvSpPr>
            <a:spLocks noGrp="1"/>
          </p:cNvSpPr>
          <p:nvPr>
            <p:ph type="dt" sz="half" idx="2"/>
          </p:nvPr>
        </p:nvSpPr>
        <p:spPr/>
        <p:txBody>
          <a:bodyPr/>
          <a:lstStyle/>
          <a:p>
            <a:r>
              <a:rPr lang="nl-BE" smtClean="0"/>
              <a:t>07/10/2018</a:t>
            </a:r>
            <a:endParaRPr lang="fr-BE" dirty="0"/>
          </a:p>
        </p:txBody>
      </p:sp>
      <p:sp>
        <p:nvSpPr>
          <p:cNvPr id="8" name="Tijdelijke aanduiding voor dianummer 7"/>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3139318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1: GMD = EMD =&gt; </a:t>
            </a:r>
            <a:r>
              <a:rPr lang="nl-BE" dirty="0" err="1" smtClean="0"/>
              <a:t>SumEHR</a:t>
            </a:r>
            <a:endParaRPr lang="fr-BE" dirty="0"/>
          </a:p>
        </p:txBody>
      </p:sp>
      <p:sp>
        <p:nvSpPr>
          <p:cNvPr id="4099" name="Rectangle 3"/>
          <p:cNvSpPr>
            <a:spLocks noGrp="1" noChangeArrowheads="1"/>
          </p:cNvSpPr>
          <p:nvPr>
            <p:ph idx="1"/>
          </p:nvPr>
        </p:nvSpPr>
        <p:spPr/>
        <p:txBody>
          <a:bodyPr/>
          <a:lstStyle/>
          <a:p>
            <a:r>
              <a:rPr lang="fr-BE" dirty="0" err="1" smtClean="0"/>
              <a:t>Sumehr</a:t>
            </a:r>
            <a:r>
              <a:rPr lang="fr-BE" dirty="0" smtClean="0"/>
              <a:t> - </a:t>
            </a:r>
            <a:r>
              <a:rPr lang="fr-BE" dirty="0" err="1" smtClean="0"/>
              <a:t>structuur</a:t>
            </a:r>
            <a:endParaRPr lang="fr-BE" dirty="0" smtClean="0"/>
          </a:p>
          <a:p>
            <a:endParaRPr lang="fr-BE" dirty="0" smtClean="0"/>
          </a:p>
          <a:p>
            <a:endParaRPr lang="fr-BE" dirty="0" smtClean="0"/>
          </a:p>
          <a:p>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7946235" cy="446975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3888247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2: ziekenhuis-EPD</a:t>
            </a:r>
            <a:endParaRPr lang="nl-BE" dirty="0"/>
          </a:p>
        </p:txBody>
      </p:sp>
      <p:sp>
        <p:nvSpPr>
          <p:cNvPr id="4099" name="Rectangle 3"/>
          <p:cNvSpPr>
            <a:spLocks noGrp="1" noChangeArrowheads="1"/>
          </p:cNvSpPr>
          <p:nvPr>
            <p:ph idx="1"/>
          </p:nvPr>
        </p:nvSpPr>
        <p:spPr/>
        <p:txBody>
          <a:bodyPr/>
          <a:lstStyle/>
          <a:p>
            <a:r>
              <a:rPr lang="nl-BE" dirty="0" smtClean="0"/>
              <a:t>Geïntegreerd EPD is een noodzakelijke tool</a:t>
            </a:r>
          </a:p>
          <a:p>
            <a:pPr lvl="1"/>
            <a:r>
              <a:rPr lang="nl-BE" dirty="0" smtClean="0"/>
              <a:t>voor een betere kwaliteit/continuïteit van de zorg</a:t>
            </a:r>
          </a:p>
          <a:p>
            <a:pPr lvl="1"/>
            <a:r>
              <a:rPr lang="nl-BE" dirty="0" smtClean="0"/>
              <a:t>op het vlak van de administratieve vereenvoudiging (</a:t>
            </a:r>
            <a:r>
              <a:rPr lang="nl-BE" dirty="0" err="1" smtClean="0"/>
              <a:t>paperless</a:t>
            </a:r>
            <a:r>
              <a:rPr lang="nl-BE" dirty="0" smtClean="0"/>
              <a:t>)</a:t>
            </a:r>
          </a:p>
          <a:p>
            <a:pPr lvl="1"/>
            <a:r>
              <a:rPr lang="nl-BE" dirty="0" smtClean="0"/>
              <a:t>voor een vermindering van de kosten (vermijden van overtollige onderzoeken)</a:t>
            </a:r>
          </a:p>
          <a:p>
            <a:pPr lvl="1"/>
            <a:r>
              <a:rPr lang="nl-BE" dirty="0" smtClean="0"/>
              <a:t>inzake beleidsondersteuning voor de overheden en ziekenhuizen </a:t>
            </a:r>
          </a:p>
          <a:p>
            <a:r>
              <a:rPr lang="nl-BE" dirty="0" smtClean="0"/>
              <a:t>Geïntegreerd EPD moet overal (intra- en extra-</a:t>
            </a:r>
            <a:r>
              <a:rPr lang="nl-BE" dirty="0" err="1" smtClean="0"/>
              <a:t>muros</a:t>
            </a:r>
            <a:r>
              <a:rPr lang="nl-BE" dirty="0" smtClean="0"/>
              <a:t>) en op elk ogenblik de (para)medische relevante gegevens over een patiënt (raadpleging, hospitalisatie, spoedopname) bevatten</a:t>
            </a:r>
          </a:p>
          <a:p>
            <a:endParaRPr lang="nl-BE" dirty="0" smtClean="0"/>
          </a:p>
          <a:p>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spTree>
    <p:extLst>
      <p:ext uri="{BB962C8B-B14F-4D97-AF65-F5344CB8AC3E}">
        <p14:creationId xmlns:p14="http://schemas.microsoft.com/office/powerpoint/2010/main" val="1909427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normAutofit/>
          </a:bodyPr>
          <a:lstStyle/>
          <a:p>
            <a:r>
              <a:rPr lang="nl-BE" dirty="0" smtClean="0"/>
              <a:t>Geïntegreerd </a:t>
            </a:r>
            <a:r>
              <a:rPr lang="nl-BE" dirty="0"/>
              <a:t>EPD = </a:t>
            </a:r>
            <a:r>
              <a:rPr lang="nl-BE" dirty="0" smtClean="0"/>
              <a:t>geheel van </a:t>
            </a:r>
            <a:r>
              <a:rPr lang="nl-BE" dirty="0" err="1"/>
              <a:t>interoperabele</a:t>
            </a:r>
            <a:r>
              <a:rPr lang="nl-BE" dirty="0"/>
              <a:t> </a:t>
            </a:r>
            <a:r>
              <a:rPr lang="nl-BE" dirty="0" smtClean="0"/>
              <a:t>systemen met</a:t>
            </a:r>
            <a:endParaRPr lang="nl-BE" dirty="0"/>
          </a:p>
          <a:p>
            <a:pPr lvl="1"/>
            <a:r>
              <a:rPr lang="nl-BE" dirty="0" smtClean="0"/>
              <a:t>klinische gegevens over patiënten</a:t>
            </a:r>
            <a:endParaRPr lang="nl-BE" dirty="0"/>
          </a:p>
          <a:p>
            <a:pPr lvl="1"/>
            <a:r>
              <a:rPr lang="nl-BE" dirty="0"/>
              <a:t>zorggegevens </a:t>
            </a:r>
            <a:r>
              <a:rPr lang="nl-BE" dirty="0" smtClean="0"/>
              <a:t>over </a:t>
            </a:r>
            <a:r>
              <a:rPr lang="nl-BE" dirty="0"/>
              <a:t>patiënten (medisch, verpleegkundige) </a:t>
            </a:r>
          </a:p>
          <a:p>
            <a:pPr lvl="1"/>
            <a:r>
              <a:rPr lang="nl-BE" dirty="0"/>
              <a:t>gegevens inzake facturatie, </a:t>
            </a:r>
            <a:r>
              <a:rPr lang="nl-BE" dirty="0" err="1"/>
              <a:t>tarificatie</a:t>
            </a:r>
            <a:r>
              <a:rPr lang="nl-BE" dirty="0"/>
              <a:t>, terugbetaling</a:t>
            </a:r>
          </a:p>
          <a:p>
            <a:pPr lvl="1"/>
            <a:r>
              <a:rPr lang="nl-BE" dirty="0"/>
              <a:t>administratieve </a:t>
            </a:r>
            <a:r>
              <a:rPr lang="nl-BE" dirty="0" smtClean="0"/>
              <a:t>gegevens</a:t>
            </a:r>
            <a:endParaRPr lang="nl-BE" dirty="0"/>
          </a:p>
          <a:p>
            <a:pPr lvl="1"/>
            <a:r>
              <a:rPr lang="nl-BE" dirty="0"/>
              <a:t>beheer van de planning van de raadplegingen, het operatiekwartier, ...</a:t>
            </a:r>
          </a:p>
          <a:p>
            <a:pPr lvl="1"/>
            <a:r>
              <a:rPr lang="nl-BE" dirty="0"/>
              <a:t>hoteldienst</a:t>
            </a:r>
          </a:p>
          <a:p>
            <a:pPr lvl="1"/>
            <a:r>
              <a:rPr lang="nl-BE" dirty="0"/>
              <a:t>enz</a:t>
            </a:r>
            <a:r>
              <a:rPr lang="nl-BE" dirty="0" smtClean="0"/>
              <a:t>.</a:t>
            </a:r>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2845990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2: ziekenhuis-EPD</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Vereenvoudiging van de vorige IT-financieringswijze in 3 delen</a:t>
            </a:r>
          </a:p>
          <a:p>
            <a:r>
              <a:rPr lang="nl-BE" dirty="0" smtClean="0"/>
              <a:t>Fasering maar de “goede leerlingen” belonen</a:t>
            </a:r>
          </a:p>
          <a:p>
            <a:r>
              <a:rPr lang="nl-BE" dirty="0" smtClean="0"/>
              <a:t>Onmogelijk en denkbeeldig om voor alle ziekenhuizen (grootte, type personeel, enz.) de inhoud/de rubrieken van een zelfde EPD te definiëren </a:t>
            </a:r>
          </a:p>
          <a:p>
            <a:r>
              <a:rPr lang="nl-BE" dirty="0" smtClean="0"/>
              <a:t>Werken op basis van functionaliteiten/te bereiken doelen (resultaatverbintenis)</a:t>
            </a:r>
          </a:p>
          <a:p>
            <a:r>
              <a:rPr lang="nl-BE" dirty="0" smtClean="0"/>
              <a:t>Gebruik van de diensten met toegevoegde waarde inzake </a:t>
            </a:r>
            <a:r>
              <a:rPr lang="nl-BE" dirty="0" err="1" smtClean="0"/>
              <a:t>eGezondheid</a:t>
            </a:r>
            <a:r>
              <a:rPr lang="nl-BE" dirty="0"/>
              <a:t> </a:t>
            </a:r>
            <a:r>
              <a:rPr lang="nl-BE" dirty="0" smtClean="0"/>
              <a:t>(</a:t>
            </a:r>
            <a:r>
              <a:rPr lang="nl-BE" dirty="0" err="1" smtClean="0"/>
              <a:t>Belgian</a:t>
            </a:r>
            <a:r>
              <a:rPr lang="nl-BE" dirty="0" smtClean="0"/>
              <a:t> </a:t>
            </a:r>
            <a:r>
              <a:rPr lang="nl-BE" dirty="0" err="1"/>
              <a:t>Meaningful</a:t>
            </a:r>
            <a:r>
              <a:rPr lang="nl-BE" dirty="0"/>
              <a:t> </a:t>
            </a:r>
            <a:r>
              <a:rPr lang="nl-BE" dirty="0" err="1"/>
              <a:t>Use</a:t>
            </a:r>
            <a:r>
              <a:rPr lang="nl-BE" dirty="0"/>
              <a:t> Criteria (BMUC</a:t>
            </a:r>
            <a:r>
              <a:rPr lang="nl-BE" dirty="0" smtClean="0"/>
              <a:t>))</a:t>
            </a:r>
            <a:endParaRPr lang="fr-FR"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1213667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fontScale="92500" lnSpcReduction="10000"/>
          </a:bodyPr>
          <a:lstStyle/>
          <a:p>
            <a:r>
              <a:rPr lang="nl-BE" altLang="en-US" smtClean="0">
                <a:sym typeface="Arial" charset="0"/>
              </a:rPr>
              <a:t>Een samenwerking</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Efficiënte en veilige</a:t>
            </a:r>
            <a:r>
              <a:rPr lang="nl-BE" altLang="en-US" smtClean="0"/>
              <a:t> </a:t>
            </a:r>
            <a:r>
              <a:rPr lang="nl-BE" altLang="en-US" smtClean="0">
                <a:sym typeface="Arial" charset="0"/>
              </a:rPr>
              <a:t>elektronische</a:t>
            </a:r>
            <a:r>
              <a:rPr lang="nl-BE" altLang="en-US" smtClean="0"/>
              <a:t> </a:t>
            </a:r>
            <a:r>
              <a:rPr lang="nl-BE" altLang="en-US" smtClean="0">
                <a:sym typeface="Arial" charset="0"/>
              </a:rPr>
              <a:t>communicatie</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Kwaliteitsvolle,</a:t>
            </a:r>
            <a:r>
              <a:rPr lang="nl-BE" altLang="en-US" smtClean="0"/>
              <a:t> </a:t>
            </a:r>
            <a:r>
              <a:rPr lang="nl-BE" altLang="en-US" smtClean="0">
                <a:sym typeface="Arial" charset="0"/>
              </a:rPr>
              <a:t>specialisme-overschrijdende</a:t>
            </a:r>
            <a:r>
              <a:rPr lang="nl-BE" altLang="en-US" smtClean="0"/>
              <a:t> </a:t>
            </a:r>
            <a:r>
              <a:rPr lang="nl-BE" altLang="en-US" smtClean="0">
                <a:sym typeface="Arial" charset="0"/>
              </a:rPr>
              <a:t>elektronische patiëntendossiers</a:t>
            </a:r>
          </a:p>
          <a:p>
            <a:r>
              <a:rPr lang="nl-BE" altLang="en-US" smtClean="0">
                <a:sym typeface="Arial" charset="0"/>
              </a:rPr>
              <a:t>Zorgplannen en zorgtrajecten</a:t>
            </a:r>
          </a:p>
          <a:p>
            <a:r>
              <a:rPr lang="nl-BE" altLang="en-US" smtClean="0">
                <a:sym typeface="Arial" charset="0"/>
              </a:rPr>
              <a:t>Geoptimaliseerde</a:t>
            </a:r>
            <a:r>
              <a:rPr lang="nl-BE" altLang="en-US" smtClean="0"/>
              <a:t> </a:t>
            </a:r>
            <a:r>
              <a:rPr lang="nl-BE" altLang="en-US" smtClean="0">
                <a:sym typeface="Arial" charset="0"/>
              </a:rPr>
              <a:t>administratieve</a:t>
            </a:r>
            <a:r>
              <a:rPr lang="nl-BE" altLang="en-US" smtClean="0"/>
              <a:t> </a:t>
            </a:r>
            <a:r>
              <a:rPr lang="nl-BE" altLang="en-US" smtClean="0">
                <a:sym typeface="Arial" charset="0"/>
              </a:rPr>
              <a:t>processen</a:t>
            </a:r>
          </a:p>
          <a:p>
            <a:r>
              <a:rPr lang="nl-BE" altLang="en-US" smtClean="0">
                <a:sym typeface="Arial" charset="0"/>
              </a:rPr>
              <a:t>Technische en semantische</a:t>
            </a:r>
            <a:r>
              <a:rPr lang="nl-BE" altLang="en-US" smtClean="0"/>
              <a:t> </a:t>
            </a:r>
            <a:r>
              <a:rPr lang="nl-BE" altLang="en-US" smtClean="0">
                <a:sym typeface="Arial" charset="0"/>
              </a:rPr>
              <a:t>interoperabiliteit</a:t>
            </a:r>
          </a:p>
          <a:p>
            <a:r>
              <a:rPr lang="nl-BE" altLang="en-US" smtClean="0">
                <a:sym typeface="Arial" charset="0"/>
              </a:rPr>
              <a:t>Waarborgen inzake</a:t>
            </a:r>
          </a:p>
          <a:p>
            <a:pPr lvl="1"/>
            <a:r>
              <a:rPr lang="nl-BE" altLang="en-US" smtClean="0">
                <a:sym typeface="Arial" charset="0"/>
              </a:rPr>
              <a:t>informatieveiligheid</a:t>
            </a:r>
          </a:p>
          <a:p>
            <a:pPr lvl="1"/>
            <a:r>
              <a:rPr lang="nl-BE" altLang="en-US" smtClean="0">
                <a:sym typeface="Arial" charset="0"/>
              </a:rPr>
              <a:t>bescherming van de persoonlijke</a:t>
            </a:r>
            <a:r>
              <a:rPr lang="nl-BE" altLang="en-US" smtClean="0"/>
              <a:t> </a:t>
            </a:r>
            <a:r>
              <a:rPr lang="nl-BE" altLang="en-US" smtClean="0">
                <a:sym typeface="Arial" charset="0"/>
              </a:rPr>
              <a:t>levenssfeer</a:t>
            </a:r>
          </a:p>
          <a:p>
            <a:pPr lvl="1"/>
            <a:r>
              <a:rPr lang="nl-BE" altLang="en-US" smtClean="0">
                <a:sym typeface="Arial" charset="0"/>
              </a:rPr>
              <a:t>naleving van het beroepsgeheim</a:t>
            </a:r>
            <a:r>
              <a:rPr lang="nl-BE" altLang="en-US" smtClean="0"/>
              <a:t> </a:t>
            </a:r>
            <a:r>
              <a:rPr lang="nl-BE" altLang="en-US" smtClean="0">
                <a:sym typeface="Arial" charset="0"/>
              </a:rPr>
              <a:t>van de zorgverstrekkers</a:t>
            </a:r>
            <a:endParaRPr lang="nl-BE" altLang="en-US" dirty="0" smtClean="0">
              <a:sym typeface="Arial" charset="0"/>
            </a:endParaRPr>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2757800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2: ziekenhuis-EPD</a:t>
            </a:r>
            <a:endParaRPr lang="nl-BE" dirty="0"/>
          </a:p>
        </p:txBody>
      </p:sp>
      <p:sp>
        <p:nvSpPr>
          <p:cNvPr id="4099" name="Rectangle 3"/>
          <p:cNvSpPr>
            <a:spLocks noGrp="1" noChangeArrowheads="1"/>
          </p:cNvSpPr>
          <p:nvPr>
            <p:ph idx="1"/>
          </p:nvPr>
        </p:nvSpPr>
        <p:spPr/>
        <p:txBody>
          <a:bodyPr/>
          <a:lstStyle/>
          <a:p>
            <a:r>
              <a:rPr lang="nl-BE" dirty="0" smtClean="0"/>
              <a:t>BMUC – algemene ziekenhuizen</a:t>
            </a:r>
          </a:p>
          <a:p>
            <a:endParaRPr lang="fr-BE" dirty="0" smtClean="0"/>
          </a:p>
          <a:p>
            <a:endParaRPr lang="fr-BE" dirty="0" smtClean="0"/>
          </a:p>
          <a:p>
            <a:endParaRPr lang="fr-BE" dirty="0" smtClean="0"/>
          </a:p>
        </p:txBody>
      </p:sp>
      <p:graphicFrame>
        <p:nvGraphicFramePr>
          <p:cNvPr id="5" name="Table 4"/>
          <p:cNvGraphicFramePr>
            <a:graphicFrameLocks noGrp="1"/>
          </p:cNvGraphicFramePr>
          <p:nvPr>
            <p:extLst/>
          </p:nvPr>
        </p:nvGraphicFramePr>
        <p:xfrm>
          <a:off x="423374" y="1700808"/>
          <a:ext cx="7704856" cy="4538321"/>
        </p:xfrm>
        <a:graphic>
          <a:graphicData uri="http://schemas.openxmlformats.org/drawingml/2006/table">
            <a:tbl>
              <a:tblPr firstRow="1" firstCol="1" bandRow="1">
                <a:tableStyleId>{5C22544A-7EE6-4342-B048-85BDC9FD1C3A}</a:tableStyleId>
              </a:tblPr>
              <a:tblGrid>
                <a:gridCol w="3384376">
                  <a:extLst>
                    <a:ext uri="{9D8B030D-6E8A-4147-A177-3AD203B41FA5}">
                      <a16:colId xmlns:a16="http://schemas.microsoft.com/office/drawing/2014/main" val="20000"/>
                    </a:ext>
                  </a:extLst>
                </a:gridCol>
                <a:gridCol w="1428180">
                  <a:extLst>
                    <a:ext uri="{9D8B030D-6E8A-4147-A177-3AD203B41FA5}">
                      <a16:colId xmlns:a16="http://schemas.microsoft.com/office/drawing/2014/main" val="20001"/>
                    </a:ext>
                  </a:extLst>
                </a:gridCol>
                <a:gridCol w="964100">
                  <a:extLst>
                    <a:ext uri="{9D8B030D-6E8A-4147-A177-3AD203B41FA5}">
                      <a16:colId xmlns:a16="http://schemas.microsoft.com/office/drawing/2014/main" val="20002"/>
                    </a:ext>
                  </a:extLst>
                </a:gridCol>
                <a:gridCol w="964100">
                  <a:extLst>
                    <a:ext uri="{9D8B030D-6E8A-4147-A177-3AD203B41FA5}">
                      <a16:colId xmlns:a16="http://schemas.microsoft.com/office/drawing/2014/main" val="20003"/>
                    </a:ext>
                  </a:extLst>
                </a:gridCol>
                <a:gridCol w="964100">
                  <a:extLst>
                    <a:ext uri="{9D8B030D-6E8A-4147-A177-3AD203B41FA5}">
                      <a16:colId xmlns:a16="http://schemas.microsoft.com/office/drawing/2014/main" val="20004"/>
                    </a:ext>
                  </a:extLst>
                </a:gridCol>
              </a:tblGrid>
              <a:tr h="215824">
                <a:tc>
                  <a:txBody>
                    <a:bodyPr/>
                    <a:lstStyle/>
                    <a:p>
                      <a:pPr>
                        <a:spcAft>
                          <a:spcPts val="200"/>
                        </a:spcAft>
                      </a:pPr>
                      <a:r>
                        <a:rPr lang="nl-NL" sz="1100" dirty="0">
                          <a:effectLst/>
                        </a:rPr>
                        <a:t>Functionaliteiten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20729">
                <a:tc>
                  <a:txBody>
                    <a:bodyPr/>
                    <a:lstStyle/>
                    <a:p>
                      <a:pPr marL="0" lvl="0" indent="0" algn="just">
                        <a:lnSpc>
                          <a:spcPct val="107000"/>
                        </a:lnSpc>
                        <a:spcAft>
                          <a:spcPts val="200"/>
                        </a:spcAft>
                        <a:buSzPts val="1100"/>
                        <a:buFont typeface="Calibri" panose="020F0502020204030204" pitchFamily="34" charset="0"/>
                        <a:buNone/>
                      </a:pPr>
                      <a:r>
                        <a:rPr lang="nl-NL" sz="1100" dirty="0" smtClean="0">
                          <a:effectLst/>
                        </a:rPr>
                        <a:t>1. Unieke </a:t>
                      </a:r>
                      <a:r>
                        <a:rPr lang="nl-NL" sz="1100" dirty="0">
                          <a:effectLst/>
                        </a:rPr>
                        <a:t>patiëntidentificatie en -beschrijving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2. Lijst </a:t>
                      </a:r>
                      <a:r>
                        <a:rPr lang="nl-NL" sz="1100" dirty="0">
                          <a:effectLst/>
                        </a:rPr>
                        <a:t>van problemen (actieve en passieve)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3. Lijst </a:t>
                      </a:r>
                      <a:r>
                        <a:rPr lang="nl-NL" sz="1100" dirty="0">
                          <a:effectLst/>
                        </a:rPr>
                        <a:t>van allergieën en intoleranties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4. Elektronisch </a:t>
                      </a:r>
                      <a:r>
                        <a:rPr lang="nl-NL" sz="1100" dirty="0">
                          <a:effectLst/>
                        </a:rPr>
                        <a:t>voorschrijven van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5. Geneesmiddeleninteracties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Ja</a:t>
                      </a:r>
                      <a:r>
                        <a:rPr lang="nl-NL"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6. Elektronisch </a:t>
                      </a:r>
                      <a:r>
                        <a:rPr lang="nl-NL" sz="1100" dirty="0">
                          <a:effectLst/>
                        </a:rPr>
                        <a:t>register van de toegediende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7. Module </a:t>
                      </a:r>
                      <a:r>
                        <a:rPr lang="nl-NL" sz="1100" dirty="0">
                          <a:effectLst/>
                        </a:rPr>
                        <a:t>voor verpleegkundige zorgplanning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8. Beheer </a:t>
                      </a:r>
                      <a:r>
                        <a:rPr lang="nl-NL" sz="1100" dirty="0">
                          <a:effectLst/>
                        </a:rPr>
                        <a:t>van de afspraken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863296">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9. Elektronisch </a:t>
                      </a:r>
                      <a:r>
                        <a:rPr lang="nl-BE" sz="1100" dirty="0">
                          <a:effectLst/>
                        </a:rPr>
                        <a:t>invoeren van aanvragen voor medische beeldvorming, laboratorium of adviezen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1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2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10. Elektronische </a:t>
                      </a:r>
                      <a:r>
                        <a:rPr lang="nl-NL" sz="1100" dirty="0">
                          <a:effectLst/>
                        </a:rPr>
                        <a:t>ontslagbrief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20729">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11. Registratie </a:t>
                      </a:r>
                      <a:r>
                        <a:rPr lang="nl-BE" sz="1100" dirty="0">
                          <a:effectLst/>
                        </a:rPr>
                        <a:t>van vitale 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12. Registratie </a:t>
                      </a:r>
                      <a:r>
                        <a:rPr lang="nl-NL" sz="1100" dirty="0">
                          <a:effectLst/>
                        </a:rPr>
                        <a:t>van geïnformeerde toestemming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13. Registratie </a:t>
                      </a:r>
                      <a:r>
                        <a:rPr lang="nl-NL" sz="1100" dirty="0">
                          <a:effectLst/>
                        </a:rPr>
                        <a:t>van de therapeutische wilsverklaring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fr-BE"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14. Medische </a:t>
                      </a:r>
                      <a:r>
                        <a:rPr lang="nl-NL" sz="1100" dirty="0" err="1">
                          <a:effectLst/>
                        </a:rPr>
                        <a:t>resultatens</a:t>
                      </a:r>
                      <a:r>
                        <a:rPr lang="nl-BE" sz="1100" dirty="0" err="1">
                          <a:effectLst/>
                        </a:rPr>
                        <a:t>erver</a:t>
                      </a:r>
                      <a:r>
                        <a:rPr lang="nl-B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451678">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15. Elektronische </a:t>
                      </a:r>
                      <a:r>
                        <a:rPr lang="nl-NL" sz="1100" dirty="0">
                          <a:effectLst/>
                        </a:rPr>
                        <a:t>communicatie met </a:t>
                      </a:r>
                      <a:r>
                        <a:rPr lang="nl-NL" sz="1100" dirty="0" err="1">
                          <a:effectLst/>
                        </a:rPr>
                        <a:t>HUB’s</a:t>
                      </a:r>
                      <a:r>
                        <a:rPr lang="nl-NL" sz="1100" dirty="0">
                          <a:effectLst/>
                        </a:rPr>
                        <a:t> en interactie met </a:t>
                      </a:r>
                      <a:r>
                        <a:rPr lang="nl-NL" sz="1100" dirty="0" err="1">
                          <a:effectLst/>
                        </a:rPr>
                        <a:t>e-Health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6" name="Tijdelijke aanduiding voor datum 5"/>
          <p:cNvSpPr>
            <a:spLocks noGrp="1"/>
          </p:cNvSpPr>
          <p:nvPr>
            <p:ph type="dt" sz="half" idx="2"/>
          </p:nvPr>
        </p:nvSpPr>
        <p:spPr/>
        <p:txBody>
          <a:bodyPr/>
          <a:lstStyle/>
          <a:p>
            <a:r>
              <a:rPr lang="nl-BE" smtClean="0"/>
              <a:t>07/10/2018</a:t>
            </a:r>
            <a:endParaRPr lang="fr-BE"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513355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2: ziekenhuis-EPD</a:t>
            </a:r>
            <a:endParaRPr lang="fr-BE" dirty="0"/>
          </a:p>
        </p:txBody>
      </p:sp>
      <p:sp>
        <p:nvSpPr>
          <p:cNvPr id="6" name="Rectangle 3"/>
          <p:cNvSpPr>
            <a:spLocks noGrp="1" noChangeArrowheads="1"/>
          </p:cNvSpPr>
          <p:nvPr>
            <p:ph idx="1"/>
          </p:nvPr>
        </p:nvSpPr>
        <p:spPr/>
        <p:txBody>
          <a:bodyPr>
            <a:normAutofit/>
          </a:bodyPr>
          <a:lstStyle/>
          <a:p>
            <a:r>
              <a:rPr lang="nl-BE" dirty="0"/>
              <a:t>D</a:t>
            </a:r>
            <a:r>
              <a:rPr lang="nl-BE" dirty="0" smtClean="0"/>
              <a:t>e meeste ziekenhuizen hebben een geïntegreerd EPD in productie en gebruiken die ook effectief, de andere ziekenhuizen zijn bezig met de implementatie van een geïntegreerd EPD dat voldoet aan de BMUC criteria</a:t>
            </a:r>
            <a:endParaRPr lang="fr-BE" dirty="0" smtClean="0"/>
          </a:p>
          <a:p>
            <a:r>
              <a:rPr lang="nl-BE" dirty="0"/>
              <a:t>I</a:t>
            </a:r>
            <a:r>
              <a:rPr lang="nl-BE" dirty="0" smtClean="0"/>
              <a:t>ntern operationeel ICT-meerjarenplan in elk ziekenhuis en beheersstructuur</a:t>
            </a:r>
          </a:p>
          <a:p>
            <a:r>
              <a:rPr lang="nl-BE" dirty="0"/>
              <a:t>O</a:t>
            </a:r>
            <a:r>
              <a:rPr lang="nl-BE" dirty="0" smtClean="0"/>
              <a:t>nmiddellijk reeds publicatie van belangrijke elektronische documenten via de hubs</a:t>
            </a:r>
            <a:endParaRPr lang="fr-BE" dirty="0" smtClean="0"/>
          </a:p>
          <a:p>
            <a:endParaRPr lang="fr-BE" dirty="0" smtClean="0"/>
          </a:p>
          <a:p>
            <a:r>
              <a:rPr lang="nl-BE" dirty="0" smtClean="0"/>
              <a:t>Verantwoordelijke organisatie : FOD Volksgezondheid</a:t>
            </a:r>
          </a:p>
          <a:p>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3193617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7" name="Content Placeholder 2"/>
          <p:cNvSpPr txBox="1">
            <a:spLocks/>
          </p:cNvSpPr>
          <p:nvPr/>
        </p:nvSpPr>
        <p:spPr>
          <a:xfrm>
            <a:off x="6215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endParaRPr lang="nl-BE" dirty="0" smtClean="0"/>
          </a:p>
          <a:p>
            <a:pPr marL="457200" lvl="1" indent="0">
              <a:buFont typeface="Arial" panose="020B0604020202020204" pitchFamily="34" charse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Font typeface="Arial" panose="020B0604020202020204" pitchFamily="34" charset="0"/>
              <a:buNone/>
              <a:defRPr/>
            </a:pPr>
            <a:r>
              <a:rPr lang="nl-BE" dirty="0">
                <a:solidFill>
                  <a:schemeClr val="tx1">
                    <a:lumMod val="65000"/>
                    <a:lumOff val="35000"/>
                  </a:schemeClr>
                </a:solidFill>
              </a:rPr>
              <a:t>	van 0% naar </a:t>
            </a:r>
            <a:r>
              <a:rPr lang="nl-BE" dirty="0" smtClean="0">
                <a:solidFill>
                  <a:schemeClr val="tx1">
                    <a:lumMod val="65000"/>
                    <a:lumOff val="35000"/>
                  </a:schemeClr>
                </a:solidFill>
              </a:rPr>
              <a:t>5</a:t>
            </a:r>
            <a:r>
              <a:rPr lang="nl-BE" dirty="0">
                <a:solidFill>
                  <a:schemeClr val="tx1">
                    <a:lumMod val="65000"/>
                    <a:lumOff val="35000"/>
                  </a:schemeClr>
                </a:solidFill>
              </a:rPr>
              <a:t>%</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Accelerator budget:</a:t>
            </a:r>
          </a:p>
          <a:p>
            <a:pPr marL="457200" lvl="1" indent="0">
              <a:buFont typeface="Arial" panose="020B0604020202020204" pitchFamily="34" charset="0"/>
              <a:buNone/>
              <a:defRPr/>
            </a:pPr>
            <a:r>
              <a:rPr lang="nl-BE" dirty="0">
                <a:solidFill>
                  <a:schemeClr val="tx1">
                    <a:lumMod val="65000"/>
                    <a:lumOff val="35000"/>
                  </a:schemeClr>
                </a:solidFill>
              </a:rPr>
              <a:t>	= evolutief</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bed = degressief </a:t>
            </a:r>
          </a:p>
          <a:p>
            <a:pPr marL="457200" lvl="1" indent="0">
              <a:buFont typeface="Arial" panose="020B0604020202020204" pitchFamily="34" charset="0"/>
              <a:buNone/>
              <a:defRPr/>
            </a:pPr>
            <a:r>
              <a:rPr lang="nl-BE" dirty="0">
                <a:solidFill>
                  <a:schemeClr val="tx1">
                    <a:lumMod val="65000"/>
                    <a:lumOff val="35000"/>
                  </a:schemeClr>
                </a:solidFill>
              </a:rPr>
              <a:t>	van 25% naar 10%</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ziekenhuis = degressief</a:t>
            </a:r>
          </a:p>
          <a:p>
            <a:pPr marL="457200" lvl="1" indent="0">
              <a:buFont typeface="Arial" panose="020B0604020202020204" pitchFamily="34" charset="0"/>
              <a:buNone/>
              <a:defRPr/>
            </a:pPr>
            <a:r>
              <a:rPr lang="nl-BE" dirty="0">
                <a:solidFill>
                  <a:schemeClr val="tx1">
                    <a:lumMod val="65000"/>
                    <a:lumOff val="35000"/>
                  </a:schemeClr>
                </a:solidFill>
              </a:rPr>
              <a:t>	van 20% naar 5%</a:t>
            </a:r>
          </a:p>
          <a:p>
            <a:pPr marL="457200" lvl="1" indent="0">
              <a:buFont typeface="Arial" panose="020B0604020202020204" pitchFamily="34" charset="0"/>
              <a:buNone/>
              <a:defRPr/>
            </a:pPr>
            <a:endParaRPr lang="nl-BE" dirty="0"/>
          </a:p>
        </p:txBody>
      </p:sp>
      <p:cxnSp>
        <p:nvCxnSpPr>
          <p:cNvPr id="8" name="Straight Connector 7"/>
          <p:cNvCxnSpPr/>
          <p:nvPr/>
        </p:nvCxnSpPr>
        <p:spPr>
          <a:xfrm>
            <a:off x="5868144" y="1999469"/>
            <a:ext cx="866175" cy="40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95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5963" y="4065588"/>
            <a:ext cx="922780" cy="371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95963" y="4581525"/>
            <a:ext cx="900112" cy="7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p:cNvGraphicFramePr>
          <p:nvPr>
            <p:extLst/>
          </p:nvPr>
        </p:nvGraphicFramePr>
        <p:xfrm>
          <a:off x="322390" y="1340768"/>
          <a:ext cx="612181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5" name="Tijdelijke aanduiding voor datum 4"/>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1141363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a:t>
            </a:r>
            <a:r>
              <a:rPr lang="fr-BE" dirty="0" smtClean="0"/>
              <a:t> 4: </a:t>
            </a:r>
            <a:r>
              <a:rPr lang="fr-BE" dirty="0" err="1" smtClean="0"/>
              <a:t>elektronisch</a:t>
            </a:r>
            <a:r>
              <a:rPr lang="fr-BE" dirty="0" smtClean="0"/>
              <a:t> </a:t>
            </a:r>
            <a:r>
              <a:rPr lang="fr-BE" dirty="0" err="1" smtClean="0"/>
              <a:t>voorschrift</a:t>
            </a:r>
            <a:endParaRPr lang="fr-BE" dirty="0"/>
          </a:p>
        </p:txBody>
      </p:sp>
      <p:sp>
        <p:nvSpPr>
          <p:cNvPr id="6" name="Rectangle 3"/>
          <p:cNvSpPr>
            <a:spLocks noGrp="1" noChangeArrowheads="1"/>
          </p:cNvSpPr>
          <p:nvPr>
            <p:ph idx="1"/>
          </p:nvPr>
        </p:nvSpPr>
        <p:spPr/>
        <p:txBody>
          <a:bodyPr/>
          <a:lstStyle/>
          <a:p>
            <a:r>
              <a:rPr lang="fr-BE" dirty="0" smtClean="0"/>
              <a:t>Op dit </a:t>
            </a:r>
            <a:r>
              <a:rPr lang="fr-BE" dirty="0" err="1" smtClean="0"/>
              <a:t>ogenblik</a:t>
            </a:r>
            <a:endParaRPr lang="fr-BE" dirty="0" smtClean="0"/>
          </a:p>
          <a:p>
            <a:pPr lvl="1"/>
            <a:r>
              <a:rPr lang="fr-BE" dirty="0" smtClean="0"/>
              <a:t>arts die </a:t>
            </a:r>
            <a:r>
              <a:rPr lang="fr-BE" dirty="0" err="1" smtClean="0"/>
              <a:t>geneesmiddelen</a:t>
            </a:r>
            <a:r>
              <a:rPr lang="fr-BE" dirty="0" smtClean="0"/>
              <a:t> (via </a:t>
            </a:r>
            <a:r>
              <a:rPr lang="fr-BE" dirty="0" err="1" smtClean="0"/>
              <a:t>softwarepakket</a:t>
            </a:r>
            <a:r>
              <a:rPr lang="fr-BE" dirty="0" smtClean="0"/>
              <a:t> en </a:t>
            </a:r>
            <a:r>
              <a:rPr lang="fr-BE" dirty="0" err="1" smtClean="0"/>
              <a:t>Recip</a:t>
            </a:r>
            <a:r>
              <a:rPr lang="fr-BE" dirty="0" smtClean="0"/>
              <a:t>-e-</a:t>
            </a:r>
            <a:r>
              <a:rPr lang="fr-BE" dirty="0" err="1" smtClean="0"/>
              <a:t>dienst</a:t>
            </a:r>
            <a:r>
              <a:rPr lang="fr-BE" dirty="0" smtClean="0"/>
              <a:t>) </a:t>
            </a:r>
            <a:r>
              <a:rPr lang="fr-BE" dirty="0" err="1" smtClean="0"/>
              <a:t>elektronisch</a:t>
            </a:r>
            <a:r>
              <a:rPr lang="fr-BE" dirty="0" smtClean="0"/>
              <a:t> </a:t>
            </a:r>
            <a:r>
              <a:rPr lang="fr-BE" dirty="0" err="1" smtClean="0"/>
              <a:t>voorschrijft</a:t>
            </a:r>
            <a:r>
              <a:rPr lang="fr-BE" dirty="0" smtClean="0"/>
              <a:t>, </a:t>
            </a:r>
            <a:r>
              <a:rPr lang="fr-BE" dirty="0" err="1" smtClean="0"/>
              <a:t>overhandigt</a:t>
            </a:r>
            <a:r>
              <a:rPr lang="fr-BE" dirty="0" smtClean="0"/>
              <a:t> </a:t>
            </a:r>
            <a:r>
              <a:rPr lang="fr-BE" dirty="0" err="1" smtClean="0"/>
              <a:t>zijn</a:t>
            </a:r>
            <a:r>
              <a:rPr lang="fr-BE" dirty="0" smtClean="0"/>
              <a:t> </a:t>
            </a:r>
            <a:r>
              <a:rPr lang="fr-BE" dirty="0" err="1" smtClean="0"/>
              <a:t>patiënt</a:t>
            </a:r>
            <a:r>
              <a:rPr lang="fr-BE" dirty="0" smtClean="0"/>
              <a:t> </a:t>
            </a:r>
            <a:r>
              <a:rPr lang="fr-BE" dirty="0" err="1" smtClean="0"/>
              <a:t>een</a:t>
            </a:r>
            <a:r>
              <a:rPr lang="fr-BE" dirty="0" smtClean="0"/>
              <a:t> </a:t>
            </a:r>
            <a:r>
              <a:rPr lang="nl-BE" dirty="0" smtClean="0"/>
              <a:t>“</a:t>
            </a:r>
            <a:r>
              <a:rPr lang="fr-BE" dirty="0" err="1" smtClean="0"/>
              <a:t>bewijs</a:t>
            </a:r>
            <a:r>
              <a:rPr lang="fr-BE" dirty="0" smtClean="0"/>
              <a:t> van </a:t>
            </a:r>
            <a:r>
              <a:rPr lang="fr-BE" dirty="0" err="1" smtClean="0"/>
              <a:t>elektronisch</a:t>
            </a:r>
            <a:r>
              <a:rPr lang="fr-BE" dirty="0" smtClean="0"/>
              <a:t> </a:t>
            </a:r>
            <a:r>
              <a:rPr lang="fr-BE" dirty="0" err="1" smtClean="0"/>
              <a:t>voorschrift</a:t>
            </a:r>
            <a:r>
              <a:rPr lang="fr-BE" dirty="0" smtClean="0"/>
              <a:t> </a:t>
            </a:r>
            <a:r>
              <a:rPr lang="nl-BE" dirty="0" smtClean="0"/>
              <a:t>”</a:t>
            </a:r>
            <a:r>
              <a:rPr lang="fr-BE" dirty="0" smtClean="0"/>
              <a:t> met </a:t>
            </a:r>
            <a:r>
              <a:rPr lang="fr-BE" dirty="0" err="1" smtClean="0"/>
              <a:t>een</a:t>
            </a:r>
            <a:r>
              <a:rPr lang="fr-BE" dirty="0" smtClean="0"/>
              <a:t>  </a:t>
            </a:r>
            <a:r>
              <a:rPr lang="fr-BE" dirty="0" err="1" smtClean="0"/>
              <a:t>barcode</a:t>
            </a:r>
            <a:endParaRPr lang="fr-BE" dirty="0" smtClean="0"/>
          </a:p>
          <a:p>
            <a:pPr lvl="1"/>
            <a:r>
              <a:rPr lang="fr-BE" dirty="0" err="1" smtClean="0"/>
              <a:t>door</a:t>
            </a:r>
            <a:r>
              <a:rPr lang="fr-BE" dirty="0" smtClean="0"/>
              <a:t> </a:t>
            </a:r>
            <a:r>
              <a:rPr lang="fr-BE" dirty="0" err="1" smtClean="0"/>
              <a:t>het</a:t>
            </a:r>
            <a:r>
              <a:rPr lang="fr-BE" dirty="0" smtClean="0"/>
              <a:t> </a:t>
            </a:r>
            <a:r>
              <a:rPr lang="fr-BE" dirty="0" err="1" smtClean="0"/>
              <a:t>uitlezen</a:t>
            </a:r>
            <a:r>
              <a:rPr lang="fr-BE" dirty="0" smtClean="0"/>
              <a:t> van de </a:t>
            </a:r>
            <a:r>
              <a:rPr lang="fr-BE" dirty="0" err="1" smtClean="0"/>
              <a:t>barcode</a:t>
            </a:r>
            <a:r>
              <a:rPr lang="fr-BE" dirty="0" smtClean="0"/>
              <a:t> kan de </a:t>
            </a:r>
            <a:r>
              <a:rPr lang="fr-BE" dirty="0" err="1" smtClean="0"/>
              <a:t>apotheker</a:t>
            </a:r>
            <a:r>
              <a:rPr lang="fr-BE" dirty="0" smtClean="0"/>
              <a:t> </a:t>
            </a:r>
            <a:r>
              <a:rPr lang="fr-BE" dirty="0" err="1" smtClean="0"/>
              <a:t>het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downloaden</a:t>
            </a:r>
            <a:r>
              <a:rPr lang="fr-BE" dirty="0" smtClean="0"/>
              <a:t> </a:t>
            </a:r>
            <a:r>
              <a:rPr lang="fr-BE" dirty="0" smtClean="0">
                <a:sym typeface="Wingdings" panose="05000000000000000000" pitchFamily="2" charset="2"/>
              </a:rPr>
              <a:t></a:t>
            </a:r>
            <a:r>
              <a:rPr lang="fr-BE" dirty="0" smtClean="0"/>
              <a:t> </a:t>
            </a:r>
            <a:r>
              <a:rPr lang="fr-BE" dirty="0" err="1" smtClean="0"/>
              <a:t>enkel</a:t>
            </a:r>
            <a:r>
              <a:rPr lang="fr-BE" dirty="0" smtClean="0"/>
              <a:t> </a:t>
            </a:r>
            <a:r>
              <a:rPr lang="fr-BE" dirty="0" err="1" smtClean="0"/>
              <a:t>het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heeft</a:t>
            </a:r>
            <a:r>
              <a:rPr lang="fr-BE" dirty="0" smtClean="0"/>
              <a:t> </a:t>
            </a:r>
            <a:r>
              <a:rPr lang="fr-BE" dirty="0" err="1" smtClean="0"/>
              <a:t>een</a:t>
            </a:r>
            <a:r>
              <a:rPr lang="fr-BE" dirty="0" smtClean="0"/>
              <a:t> </a:t>
            </a:r>
            <a:r>
              <a:rPr lang="fr-BE" dirty="0" err="1" smtClean="0"/>
              <a:t>wettelijke</a:t>
            </a:r>
            <a:r>
              <a:rPr lang="fr-BE" dirty="0" smtClean="0"/>
              <a:t> </a:t>
            </a:r>
            <a:r>
              <a:rPr lang="fr-BE" dirty="0" err="1" smtClean="0"/>
              <a:t>waarde</a:t>
            </a:r>
            <a:r>
              <a:rPr lang="fr-BE" dirty="0" smtClean="0"/>
              <a:t> </a:t>
            </a:r>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3986853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a:t>
            </a:r>
            <a:r>
              <a:rPr lang="fr-BE" dirty="0" smtClean="0"/>
              <a:t> 4: </a:t>
            </a:r>
            <a:r>
              <a:rPr lang="fr-BE" dirty="0" err="1" smtClean="0"/>
              <a:t>elektronisch</a:t>
            </a:r>
            <a:r>
              <a:rPr lang="fr-BE" dirty="0" smtClean="0"/>
              <a:t> </a:t>
            </a:r>
            <a:r>
              <a:rPr lang="fr-BE" dirty="0" err="1" smtClean="0"/>
              <a:t>voorschrift</a:t>
            </a:r>
            <a:endParaRPr lang="fr-BE" dirty="0"/>
          </a:p>
        </p:txBody>
      </p:sp>
      <p:sp>
        <p:nvSpPr>
          <p:cNvPr id="4099" name="Rectangle 3"/>
          <p:cNvSpPr>
            <a:spLocks noGrp="1" noChangeArrowheads="1"/>
          </p:cNvSpPr>
          <p:nvPr>
            <p:ph idx="1"/>
          </p:nvPr>
        </p:nvSpPr>
        <p:spPr/>
        <p:txBody>
          <a:bodyPr>
            <a:normAutofit fontScale="92500"/>
          </a:bodyPr>
          <a:lstStyle/>
          <a:p>
            <a:r>
              <a:rPr lang="fr-BE" dirty="0" err="1" smtClean="0"/>
              <a:t>Voorzien</a:t>
            </a:r>
            <a:r>
              <a:rPr lang="fr-BE" dirty="0" smtClean="0"/>
              <a:t> </a:t>
            </a:r>
            <a:r>
              <a:rPr lang="fr-BE" dirty="0" err="1" smtClean="0"/>
              <a:t>is</a:t>
            </a:r>
            <a:r>
              <a:rPr lang="fr-BE" dirty="0" smtClean="0"/>
              <a:t> </a:t>
            </a:r>
            <a:r>
              <a:rPr lang="fr-BE" dirty="0" err="1" smtClean="0"/>
              <a:t>dat</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verplicht</a:t>
            </a:r>
            <a:r>
              <a:rPr lang="fr-BE" dirty="0" smtClean="0"/>
              <a:t> </a:t>
            </a:r>
            <a:r>
              <a:rPr lang="fr-BE" dirty="0" err="1" smtClean="0"/>
              <a:t>wordt</a:t>
            </a:r>
            <a:endParaRPr lang="fr-BE" dirty="0" smtClean="0"/>
          </a:p>
          <a:p>
            <a:pPr lvl="1"/>
            <a:r>
              <a:rPr lang="fr-BE" dirty="0" err="1" smtClean="0"/>
              <a:t>voor</a:t>
            </a:r>
            <a:r>
              <a:rPr lang="fr-BE" dirty="0" smtClean="0"/>
              <a:t> </a:t>
            </a:r>
            <a:r>
              <a:rPr lang="fr-BE" dirty="0" err="1" smtClean="0"/>
              <a:t>geneesmiddelenvoorschriften</a:t>
            </a:r>
            <a:r>
              <a:rPr lang="fr-BE" dirty="0" smtClean="0"/>
              <a:t> </a:t>
            </a:r>
            <a:r>
              <a:rPr lang="fr-BE" dirty="0" err="1" smtClean="0"/>
              <a:t>aan</a:t>
            </a:r>
            <a:r>
              <a:rPr lang="fr-BE" dirty="0" smtClean="0"/>
              <a:t> ambulante </a:t>
            </a:r>
            <a:r>
              <a:rPr lang="fr-BE" dirty="0" err="1" smtClean="0"/>
              <a:t>patiënten</a:t>
            </a:r>
            <a:r>
              <a:rPr lang="fr-BE" dirty="0" smtClean="0"/>
              <a:t> </a:t>
            </a:r>
            <a:r>
              <a:rPr lang="fr-BE" dirty="0" err="1" smtClean="0"/>
              <a:t>aangemaakt</a:t>
            </a:r>
            <a:r>
              <a:rPr lang="fr-BE" dirty="0" smtClean="0"/>
              <a:t> </a:t>
            </a:r>
            <a:r>
              <a:rPr lang="fr-BE" dirty="0" err="1" smtClean="0"/>
              <a:t>door</a:t>
            </a:r>
            <a:r>
              <a:rPr lang="fr-BE" dirty="0" smtClean="0"/>
              <a:t> </a:t>
            </a:r>
            <a:r>
              <a:rPr lang="fr-BE" dirty="0" err="1" smtClean="0"/>
              <a:t>een</a:t>
            </a:r>
            <a:r>
              <a:rPr lang="fr-BE" dirty="0" smtClean="0"/>
              <a:t> arts, </a:t>
            </a:r>
            <a:r>
              <a:rPr lang="fr-BE" dirty="0" err="1" smtClean="0"/>
              <a:t>tandarts</a:t>
            </a:r>
            <a:r>
              <a:rPr lang="fr-BE" dirty="0" smtClean="0"/>
              <a:t> of </a:t>
            </a:r>
            <a:r>
              <a:rPr lang="fr-BE" dirty="0" err="1" smtClean="0"/>
              <a:t>vroedvrouw</a:t>
            </a:r>
            <a:r>
              <a:rPr lang="fr-BE" dirty="0" smtClean="0"/>
              <a:t> </a:t>
            </a:r>
          </a:p>
          <a:p>
            <a:pPr lvl="2"/>
            <a:r>
              <a:rPr lang="fr-BE" dirty="0" smtClean="0"/>
              <a:t>in </a:t>
            </a:r>
            <a:r>
              <a:rPr lang="fr-BE" dirty="0" err="1" smtClean="0"/>
              <a:t>het</a:t>
            </a:r>
            <a:r>
              <a:rPr lang="fr-BE" dirty="0" smtClean="0"/>
              <a:t> </a:t>
            </a:r>
            <a:r>
              <a:rPr lang="fr-BE" dirty="0" err="1" smtClean="0"/>
              <a:t>kabinet</a:t>
            </a:r>
            <a:r>
              <a:rPr lang="fr-BE" dirty="0" smtClean="0"/>
              <a:t> van de </a:t>
            </a:r>
            <a:r>
              <a:rPr lang="fr-BE" dirty="0" err="1" smtClean="0"/>
              <a:t>voorschrijver</a:t>
            </a:r>
            <a:endParaRPr lang="fr-BE" dirty="0" smtClean="0"/>
          </a:p>
          <a:p>
            <a:pPr lvl="2"/>
            <a:r>
              <a:rPr lang="fr-BE" dirty="0" err="1" smtClean="0"/>
              <a:t>tijdens</a:t>
            </a:r>
            <a:r>
              <a:rPr lang="fr-BE" dirty="0" smtClean="0"/>
              <a:t> </a:t>
            </a:r>
            <a:r>
              <a:rPr lang="fr-BE" dirty="0" err="1" smtClean="0"/>
              <a:t>een</a:t>
            </a:r>
            <a:r>
              <a:rPr lang="fr-BE" dirty="0" smtClean="0"/>
              <a:t> </a:t>
            </a:r>
            <a:r>
              <a:rPr lang="fr-BE" dirty="0" err="1" smtClean="0"/>
              <a:t>raadpleging</a:t>
            </a:r>
            <a:r>
              <a:rPr lang="fr-BE" dirty="0" smtClean="0"/>
              <a:t> in </a:t>
            </a:r>
            <a:r>
              <a:rPr lang="fr-BE" dirty="0" err="1" smtClean="0"/>
              <a:t>het</a:t>
            </a:r>
            <a:r>
              <a:rPr lang="fr-BE" dirty="0" smtClean="0"/>
              <a:t> </a:t>
            </a:r>
            <a:r>
              <a:rPr lang="fr-BE" dirty="0" err="1" smtClean="0"/>
              <a:t>ziekenhuis</a:t>
            </a:r>
            <a:r>
              <a:rPr lang="fr-BE" dirty="0" smtClean="0"/>
              <a:t> (ambulant) of in </a:t>
            </a:r>
            <a:r>
              <a:rPr lang="fr-BE" dirty="0" err="1" smtClean="0"/>
              <a:t>andere</a:t>
            </a:r>
            <a:r>
              <a:rPr lang="fr-BE" dirty="0" smtClean="0"/>
              <a:t> </a:t>
            </a:r>
            <a:r>
              <a:rPr lang="fr-BE" dirty="0" err="1" smtClean="0"/>
              <a:t>sectoren</a:t>
            </a:r>
            <a:r>
              <a:rPr lang="fr-BE" dirty="0" smtClean="0"/>
              <a:t> </a:t>
            </a:r>
            <a:r>
              <a:rPr lang="fr-BE" dirty="0" err="1" smtClean="0"/>
              <a:t>zoals</a:t>
            </a:r>
            <a:r>
              <a:rPr lang="fr-BE" dirty="0" smtClean="0"/>
              <a:t> </a:t>
            </a:r>
            <a:r>
              <a:rPr lang="fr-BE" dirty="0" err="1" smtClean="0"/>
              <a:t>wachtposten</a:t>
            </a:r>
            <a:endParaRPr lang="fr-BE" dirty="0" smtClean="0"/>
          </a:p>
          <a:p>
            <a:pPr lvl="1"/>
            <a:r>
              <a:rPr lang="fr-BE" dirty="0" smtClean="0"/>
              <a:t>NIET </a:t>
            </a:r>
            <a:r>
              <a:rPr lang="fr-BE" dirty="0" err="1" smtClean="0"/>
              <a:t>voor</a:t>
            </a:r>
            <a:r>
              <a:rPr lang="fr-BE" dirty="0" smtClean="0"/>
              <a:t> </a:t>
            </a:r>
            <a:r>
              <a:rPr lang="fr-BE" dirty="0" err="1" smtClean="0"/>
              <a:t>voorschrijvers</a:t>
            </a:r>
            <a:r>
              <a:rPr lang="fr-BE" dirty="0" smtClean="0"/>
              <a:t> </a:t>
            </a:r>
            <a:r>
              <a:rPr lang="fr-BE" dirty="0" err="1" smtClean="0"/>
              <a:t>ouder</a:t>
            </a:r>
            <a:r>
              <a:rPr lang="fr-BE" dirty="0" smtClean="0"/>
              <a:t> dan 62 </a:t>
            </a:r>
            <a:r>
              <a:rPr lang="fr-BE" dirty="0" err="1" smtClean="0"/>
              <a:t>jaar</a:t>
            </a:r>
            <a:r>
              <a:rPr lang="fr-BE" dirty="0" smtClean="0"/>
              <a:t> op 1/06/2018</a:t>
            </a:r>
          </a:p>
          <a:p>
            <a:pPr lvl="1"/>
            <a:r>
              <a:rPr lang="fr-BE" dirty="0" smtClean="0"/>
              <a:t>NIET </a:t>
            </a:r>
            <a:r>
              <a:rPr lang="fr-BE" dirty="0" err="1" smtClean="0"/>
              <a:t>voor</a:t>
            </a:r>
            <a:r>
              <a:rPr lang="fr-BE" dirty="0" smtClean="0"/>
              <a:t> de </a:t>
            </a:r>
            <a:r>
              <a:rPr lang="fr-BE" dirty="0" err="1" smtClean="0"/>
              <a:t>voorschriften</a:t>
            </a:r>
            <a:r>
              <a:rPr lang="fr-BE" dirty="0" smtClean="0"/>
              <a:t> </a:t>
            </a:r>
            <a:r>
              <a:rPr lang="fr-BE" dirty="0" err="1" smtClean="0"/>
              <a:t>tijdens</a:t>
            </a:r>
            <a:r>
              <a:rPr lang="fr-BE" dirty="0" smtClean="0"/>
              <a:t> </a:t>
            </a:r>
            <a:r>
              <a:rPr lang="fr-BE" dirty="0" err="1" smtClean="0"/>
              <a:t>een</a:t>
            </a:r>
            <a:r>
              <a:rPr lang="fr-BE" dirty="0" smtClean="0"/>
              <a:t> </a:t>
            </a:r>
            <a:r>
              <a:rPr lang="fr-BE" dirty="0" err="1" smtClean="0"/>
              <a:t>bezoek</a:t>
            </a:r>
            <a:r>
              <a:rPr lang="fr-BE" dirty="0" smtClean="0"/>
              <a:t> </a:t>
            </a:r>
            <a:r>
              <a:rPr lang="fr-BE" dirty="0" err="1" smtClean="0"/>
              <a:t>thuis</a:t>
            </a:r>
            <a:r>
              <a:rPr lang="fr-BE" dirty="0" smtClean="0"/>
              <a:t> </a:t>
            </a:r>
            <a:r>
              <a:rPr lang="fr-BE" dirty="0" err="1" smtClean="0"/>
              <a:t>aan</a:t>
            </a:r>
            <a:r>
              <a:rPr lang="fr-BE" dirty="0" smtClean="0"/>
              <a:t> de </a:t>
            </a:r>
            <a:r>
              <a:rPr lang="fr-BE" dirty="0" err="1" smtClean="0"/>
              <a:t>patiënt</a:t>
            </a:r>
            <a:r>
              <a:rPr lang="fr-BE" dirty="0" smtClean="0"/>
              <a:t> of in </a:t>
            </a:r>
            <a:r>
              <a:rPr lang="fr-BE" dirty="0" err="1" smtClean="0"/>
              <a:t>een</a:t>
            </a:r>
            <a:r>
              <a:rPr lang="fr-BE" dirty="0" smtClean="0"/>
              <a:t> </a:t>
            </a:r>
            <a:r>
              <a:rPr lang="fr-BE" dirty="0" err="1" smtClean="0"/>
              <a:t>instelling</a:t>
            </a:r>
            <a:r>
              <a:rPr lang="fr-BE" dirty="0" smtClean="0"/>
              <a:t>, </a:t>
            </a:r>
            <a:r>
              <a:rPr lang="fr-BE" dirty="0" err="1" smtClean="0"/>
              <a:t>ongeacht</a:t>
            </a:r>
            <a:r>
              <a:rPr lang="fr-BE" dirty="0" smtClean="0"/>
              <a:t> de </a:t>
            </a:r>
            <a:r>
              <a:rPr lang="fr-BE" dirty="0" err="1" smtClean="0"/>
              <a:t>leeftijd</a:t>
            </a:r>
            <a:r>
              <a:rPr lang="fr-BE" dirty="0" smtClean="0"/>
              <a:t> van de </a:t>
            </a:r>
            <a:r>
              <a:rPr lang="fr-BE" dirty="0" err="1" smtClean="0"/>
              <a:t>voorschrijver</a:t>
            </a:r>
            <a:endParaRPr lang="fr-BE" dirty="0" smtClean="0"/>
          </a:p>
          <a:p>
            <a:pPr lvl="1"/>
            <a:r>
              <a:rPr lang="fr-BE" dirty="0" err="1" smtClean="0"/>
              <a:t>deze</a:t>
            </a:r>
            <a:r>
              <a:rPr lang="fr-BE" dirty="0" smtClean="0"/>
              <a:t> </a:t>
            </a:r>
            <a:r>
              <a:rPr lang="fr-BE" dirty="0" err="1" smtClean="0"/>
              <a:t>verplichting</a:t>
            </a:r>
            <a:r>
              <a:rPr lang="fr-BE" dirty="0" smtClean="0"/>
              <a:t> </a:t>
            </a:r>
            <a:r>
              <a:rPr lang="fr-BE" dirty="0" err="1" smtClean="0"/>
              <a:t>geldt</a:t>
            </a:r>
            <a:r>
              <a:rPr lang="fr-BE" dirty="0" smtClean="0"/>
              <a:t> </a:t>
            </a:r>
            <a:r>
              <a:rPr lang="fr-BE" dirty="0" err="1" smtClean="0"/>
              <a:t>enkel</a:t>
            </a:r>
            <a:r>
              <a:rPr lang="fr-BE" dirty="0" smtClean="0"/>
              <a:t> </a:t>
            </a:r>
            <a:r>
              <a:rPr lang="fr-BE" dirty="0" err="1" smtClean="0"/>
              <a:t>voor</a:t>
            </a:r>
            <a:r>
              <a:rPr lang="fr-BE" dirty="0" smtClean="0"/>
              <a:t> de </a:t>
            </a:r>
            <a:r>
              <a:rPr lang="fr-BE" dirty="0" err="1" smtClean="0"/>
              <a:t>geneesmiddelen</a:t>
            </a:r>
            <a:r>
              <a:rPr lang="fr-BE" dirty="0" smtClean="0"/>
              <a:t> </a:t>
            </a:r>
            <a:r>
              <a:rPr lang="fr-BE" dirty="0" err="1" smtClean="0"/>
              <a:t>voorgeschreven</a:t>
            </a:r>
            <a:r>
              <a:rPr lang="fr-BE" dirty="0" smtClean="0"/>
              <a:t> op </a:t>
            </a:r>
            <a:r>
              <a:rPr lang="fr-BE" dirty="0" err="1" smtClean="0"/>
              <a:t>merknaam</a:t>
            </a:r>
            <a:r>
              <a:rPr lang="fr-BE" dirty="0" smtClean="0"/>
              <a:t>, op </a:t>
            </a:r>
            <a:r>
              <a:rPr lang="fr-BE" dirty="0" err="1" smtClean="0"/>
              <a:t>stofnaam</a:t>
            </a:r>
            <a:r>
              <a:rPr lang="fr-BE" dirty="0" smtClean="0"/>
              <a:t> of in de </a:t>
            </a:r>
            <a:r>
              <a:rPr lang="fr-BE" dirty="0" err="1" smtClean="0"/>
              <a:t>vorm</a:t>
            </a:r>
            <a:r>
              <a:rPr lang="fr-BE" dirty="0" smtClean="0"/>
              <a:t> van </a:t>
            </a:r>
            <a:r>
              <a:rPr lang="fr-BE" dirty="0" err="1" smtClean="0"/>
              <a:t>een</a:t>
            </a:r>
            <a:r>
              <a:rPr lang="fr-BE" dirty="0" smtClean="0"/>
              <a:t> magistrale </a:t>
            </a:r>
            <a:r>
              <a:rPr lang="fr-BE" dirty="0" err="1" smtClean="0"/>
              <a:t>bereiding</a:t>
            </a:r>
            <a:r>
              <a:rPr lang="fr-BE" dirty="0" smtClean="0"/>
              <a:t>, </a:t>
            </a:r>
            <a:r>
              <a:rPr lang="fr-BE" dirty="0" err="1" smtClean="0"/>
              <a:t>ongeacht</a:t>
            </a:r>
            <a:r>
              <a:rPr lang="fr-BE" dirty="0" smtClean="0"/>
              <a:t> of </a:t>
            </a:r>
            <a:r>
              <a:rPr lang="fr-BE" dirty="0" err="1" smtClean="0"/>
              <a:t>het</a:t>
            </a:r>
            <a:r>
              <a:rPr lang="fr-BE" dirty="0" smtClean="0"/>
              <a:t> </a:t>
            </a:r>
            <a:r>
              <a:rPr lang="fr-BE" dirty="0" err="1" smtClean="0"/>
              <a:t>geneesmiddel</a:t>
            </a:r>
            <a:r>
              <a:rPr lang="fr-BE" dirty="0" smtClean="0"/>
              <a:t> al dan niet </a:t>
            </a:r>
            <a:r>
              <a:rPr lang="fr-BE" dirty="0" err="1" smtClean="0"/>
              <a:t>terugbetaald</a:t>
            </a:r>
            <a:r>
              <a:rPr lang="fr-BE" dirty="0" smtClean="0"/>
              <a:t> </a:t>
            </a:r>
            <a:r>
              <a:rPr lang="fr-BE" dirty="0" err="1" smtClean="0"/>
              <a:t>wordt</a:t>
            </a:r>
            <a:endParaRPr lang="fr-BE" dirty="0" smtClean="0"/>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471822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a:t>
            </a:r>
            <a:r>
              <a:rPr lang="fr-BE" dirty="0" smtClean="0"/>
              <a:t> 4: </a:t>
            </a:r>
            <a:r>
              <a:rPr lang="fr-BE" dirty="0" err="1" smtClean="0"/>
              <a:t>elektronisch</a:t>
            </a:r>
            <a:r>
              <a:rPr lang="fr-BE" dirty="0" smtClean="0"/>
              <a:t> </a:t>
            </a:r>
            <a:r>
              <a:rPr lang="fr-BE" dirty="0" err="1" smtClean="0"/>
              <a:t>voorschrift</a:t>
            </a:r>
            <a:endParaRPr lang="fr-BE" dirty="0"/>
          </a:p>
        </p:txBody>
      </p:sp>
      <p:sp>
        <p:nvSpPr>
          <p:cNvPr id="4099" name="Rectangle 3"/>
          <p:cNvSpPr>
            <a:spLocks noGrp="1" noChangeArrowheads="1"/>
          </p:cNvSpPr>
          <p:nvPr>
            <p:ph idx="1"/>
          </p:nvPr>
        </p:nvSpPr>
        <p:spPr/>
        <p:txBody>
          <a:bodyPr>
            <a:normAutofit fontScale="85000" lnSpcReduction="10000"/>
          </a:bodyPr>
          <a:lstStyle/>
          <a:p>
            <a:r>
              <a:rPr lang="fr-BE" dirty="0" err="1" smtClean="0"/>
              <a:t>Andere</a:t>
            </a:r>
            <a:r>
              <a:rPr lang="fr-BE" dirty="0" smtClean="0"/>
              <a:t> </a:t>
            </a:r>
            <a:r>
              <a:rPr lang="fr-BE" dirty="0" err="1" smtClean="0"/>
              <a:t>wijzigingen</a:t>
            </a:r>
            <a:r>
              <a:rPr lang="fr-BE" dirty="0" smtClean="0"/>
              <a:t> medio 2019</a:t>
            </a:r>
          </a:p>
          <a:p>
            <a:pPr lvl="1"/>
            <a:r>
              <a:rPr lang="fr-BE" dirty="0" err="1" smtClean="0"/>
              <a:t>het</a:t>
            </a:r>
            <a:r>
              <a:rPr lang="fr-BE" dirty="0" smtClean="0"/>
              <a:t> </a:t>
            </a:r>
            <a:r>
              <a:rPr lang="fr-BE" dirty="0" err="1" smtClean="0"/>
              <a:t>zal</a:t>
            </a:r>
            <a:r>
              <a:rPr lang="fr-BE" dirty="0" smtClean="0"/>
              <a:t> in </a:t>
            </a:r>
            <a:r>
              <a:rPr lang="fr-BE" dirty="0" err="1" smtClean="0"/>
              <a:t>elke</a:t>
            </a:r>
            <a:r>
              <a:rPr lang="fr-BE" dirty="0" smtClean="0"/>
              <a:t> </a:t>
            </a:r>
            <a:r>
              <a:rPr lang="fr-BE" dirty="0" err="1" smtClean="0"/>
              <a:t>apotheek</a:t>
            </a:r>
            <a:r>
              <a:rPr lang="fr-BE" dirty="0" smtClean="0"/>
              <a:t> </a:t>
            </a:r>
            <a:r>
              <a:rPr lang="fr-BE" dirty="0" err="1" smtClean="0"/>
              <a:t>mogelijk</a:t>
            </a:r>
            <a:r>
              <a:rPr lang="fr-BE" dirty="0" smtClean="0"/>
              <a:t> </a:t>
            </a:r>
            <a:r>
              <a:rPr lang="fr-BE" dirty="0" err="1" smtClean="0"/>
              <a:t>zijn</a:t>
            </a:r>
            <a:r>
              <a:rPr lang="fr-BE" dirty="0" smtClean="0"/>
              <a:t> om </a:t>
            </a:r>
            <a:r>
              <a:rPr lang="fr-BE" dirty="0" err="1" smtClean="0"/>
              <a:t>geneesmiddelen</a:t>
            </a:r>
            <a:r>
              <a:rPr lang="fr-BE" dirty="0" smtClean="0"/>
              <a:t> te </a:t>
            </a:r>
            <a:r>
              <a:rPr lang="fr-BE" dirty="0" err="1" smtClean="0"/>
              <a:t>kopen</a:t>
            </a:r>
            <a:r>
              <a:rPr lang="fr-BE" dirty="0" smtClean="0"/>
              <a:t> </a:t>
            </a:r>
            <a:r>
              <a:rPr lang="fr-BE" dirty="0" err="1" smtClean="0"/>
              <a:t>zonder</a:t>
            </a:r>
            <a:r>
              <a:rPr lang="fr-BE" dirty="0" smtClean="0"/>
              <a:t> </a:t>
            </a:r>
            <a:r>
              <a:rPr lang="fr-BE" dirty="0" err="1" smtClean="0"/>
              <a:t>dat</a:t>
            </a:r>
            <a:r>
              <a:rPr lang="fr-BE" dirty="0" smtClean="0"/>
              <a:t> </a:t>
            </a:r>
            <a:r>
              <a:rPr lang="fr-BE" dirty="0" err="1" smtClean="0"/>
              <a:t>een</a:t>
            </a:r>
            <a:r>
              <a:rPr lang="fr-BE" dirty="0" smtClean="0"/>
              <a:t> </a:t>
            </a:r>
            <a:r>
              <a:rPr lang="fr-BE" dirty="0" err="1" smtClean="0"/>
              <a:t>papieren</a:t>
            </a:r>
            <a:r>
              <a:rPr lang="fr-BE" dirty="0" smtClean="0"/>
              <a:t> </a:t>
            </a:r>
            <a:r>
              <a:rPr lang="fr-BE" dirty="0" err="1" smtClean="0"/>
              <a:t>bewijs</a:t>
            </a:r>
            <a:r>
              <a:rPr lang="fr-BE" dirty="0" smtClean="0"/>
              <a:t> van </a:t>
            </a:r>
            <a:r>
              <a:rPr lang="fr-BE" dirty="0" err="1" smtClean="0"/>
              <a:t>een</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wordt</a:t>
            </a:r>
            <a:r>
              <a:rPr lang="fr-BE" dirty="0" smtClean="0"/>
              <a:t> </a:t>
            </a:r>
            <a:r>
              <a:rPr lang="fr-BE" dirty="0" err="1" smtClean="0"/>
              <a:t>gevraagd</a:t>
            </a:r>
            <a:r>
              <a:rPr lang="fr-BE" dirty="0" smtClean="0"/>
              <a:t> </a:t>
            </a:r>
          </a:p>
          <a:p>
            <a:pPr lvl="1"/>
            <a:r>
              <a:rPr lang="fr-BE" dirty="0" smtClean="0"/>
              <a:t>de </a:t>
            </a:r>
            <a:r>
              <a:rPr lang="fr-BE" dirty="0" err="1" smtClean="0"/>
              <a:t>patiënt</a:t>
            </a:r>
            <a:r>
              <a:rPr lang="fr-BE" dirty="0" smtClean="0"/>
              <a:t> </a:t>
            </a:r>
            <a:r>
              <a:rPr lang="fr-BE" dirty="0" err="1" smtClean="0"/>
              <a:t>zal</a:t>
            </a:r>
            <a:r>
              <a:rPr lang="fr-BE" dirty="0" smtClean="0"/>
              <a:t> de </a:t>
            </a:r>
            <a:r>
              <a:rPr lang="fr-BE" dirty="0" err="1" smtClean="0"/>
              <a:t>nog</a:t>
            </a:r>
            <a:r>
              <a:rPr lang="fr-BE" dirty="0" smtClean="0"/>
              <a:t> </a:t>
            </a:r>
            <a:r>
              <a:rPr lang="fr-BE" dirty="0" err="1" smtClean="0"/>
              <a:t>openstaande</a:t>
            </a:r>
            <a:r>
              <a:rPr lang="fr-BE" dirty="0" smtClean="0"/>
              <a:t> </a:t>
            </a:r>
            <a:r>
              <a:rPr lang="fr-BE" dirty="0" err="1" smtClean="0"/>
              <a:t>voorschriften</a:t>
            </a:r>
            <a:r>
              <a:rPr lang="fr-BE" dirty="0" smtClean="0"/>
              <a:t> </a:t>
            </a:r>
            <a:r>
              <a:rPr lang="fr-BE" dirty="0" err="1" smtClean="0"/>
              <a:t>elektronisch</a:t>
            </a:r>
            <a:r>
              <a:rPr lang="fr-BE" dirty="0" smtClean="0"/>
              <a:t> </a:t>
            </a:r>
            <a:r>
              <a:rPr lang="fr-BE" dirty="0" err="1" smtClean="0"/>
              <a:t>kunnen</a:t>
            </a:r>
            <a:r>
              <a:rPr lang="fr-BE" dirty="0" smtClean="0"/>
              <a:t> </a:t>
            </a:r>
            <a:r>
              <a:rPr lang="fr-BE" dirty="0" err="1" smtClean="0"/>
              <a:t>raadplegen</a:t>
            </a:r>
            <a:r>
              <a:rPr lang="fr-BE" dirty="0" smtClean="0"/>
              <a:t> </a:t>
            </a:r>
            <a:r>
              <a:rPr lang="fr-BE" dirty="0" err="1" smtClean="0"/>
              <a:t>door</a:t>
            </a:r>
            <a:r>
              <a:rPr lang="fr-BE" dirty="0" smtClean="0"/>
              <a:t> </a:t>
            </a:r>
            <a:r>
              <a:rPr lang="fr-BE" dirty="0" err="1" smtClean="0"/>
              <a:t>middel</a:t>
            </a:r>
            <a:r>
              <a:rPr lang="fr-BE" dirty="0" smtClean="0"/>
              <a:t> van </a:t>
            </a:r>
            <a:r>
              <a:rPr lang="fr-BE" dirty="0" err="1" smtClean="0"/>
              <a:t>een</a:t>
            </a:r>
            <a:r>
              <a:rPr lang="fr-BE" dirty="0" smtClean="0"/>
              <a:t> </a:t>
            </a:r>
            <a:r>
              <a:rPr lang="fr-BE" dirty="0" err="1" smtClean="0"/>
              <a:t>toepassing</a:t>
            </a:r>
            <a:r>
              <a:rPr lang="fr-BE" dirty="0" smtClean="0"/>
              <a:t> of in de </a:t>
            </a:r>
            <a:r>
              <a:rPr lang="fr-BE" dirty="0" err="1" smtClean="0"/>
              <a:t>apotheek</a:t>
            </a:r>
            <a:endParaRPr lang="fr-BE" dirty="0" smtClean="0"/>
          </a:p>
          <a:p>
            <a:pPr lvl="1"/>
            <a:r>
              <a:rPr lang="fr-BE" dirty="0" smtClean="0"/>
              <a:t>de </a:t>
            </a:r>
            <a:r>
              <a:rPr lang="fr-BE" dirty="0" err="1" smtClean="0"/>
              <a:t>toegang</a:t>
            </a:r>
            <a:r>
              <a:rPr lang="fr-BE" dirty="0" smtClean="0"/>
              <a:t> </a:t>
            </a:r>
            <a:r>
              <a:rPr lang="fr-BE" dirty="0" err="1" smtClean="0"/>
              <a:t>tot</a:t>
            </a:r>
            <a:r>
              <a:rPr lang="fr-BE" dirty="0" smtClean="0"/>
              <a:t> de </a:t>
            </a:r>
            <a:r>
              <a:rPr lang="fr-BE" dirty="0" err="1" smtClean="0"/>
              <a:t>openstaande</a:t>
            </a:r>
            <a:r>
              <a:rPr lang="fr-BE" dirty="0" smtClean="0"/>
              <a:t> </a:t>
            </a:r>
            <a:r>
              <a:rPr lang="fr-BE" dirty="0" err="1" smtClean="0"/>
              <a:t>voorschriften</a:t>
            </a:r>
            <a:r>
              <a:rPr lang="fr-BE" dirty="0" smtClean="0"/>
              <a:t> </a:t>
            </a:r>
            <a:r>
              <a:rPr lang="fr-BE" dirty="0" err="1" smtClean="0"/>
              <a:t>zal</a:t>
            </a:r>
            <a:r>
              <a:rPr lang="fr-BE" dirty="0" smtClean="0"/>
              <a:t> </a:t>
            </a:r>
            <a:r>
              <a:rPr lang="fr-BE" dirty="0" err="1" smtClean="0"/>
              <a:t>worden</a:t>
            </a:r>
            <a:r>
              <a:rPr lang="fr-BE" dirty="0" smtClean="0"/>
              <a:t> </a:t>
            </a:r>
            <a:r>
              <a:rPr lang="fr-BE" dirty="0" err="1" smtClean="0"/>
              <a:t>bewaakt</a:t>
            </a:r>
            <a:endParaRPr lang="fr-BE" dirty="0" smtClean="0"/>
          </a:p>
          <a:p>
            <a:pPr lvl="1"/>
            <a:r>
              <a:rPr lang="fr-BE" dirty="0" smtClean="0"/>
              <a:t>de </a:t>
            </a:r>
            <a:r>
              <a:rPr lang="fr-BE" dirty="0" err="1" smtClean="0"/>
              <a:t>apotheker</a:t>
            </a:r>
            <a:r>
              <a:rPr lang="fr-BE" dirty="0" smtClean="0"/>
              <a:t> </a:t>
            </a:r>
            <a:r>
              <a:rPr lang="fr-BE" dirty="0" err="1" smtClean="0"/>
              <a:t>krijgt</a:t>
            </a:r>
            <a:r>
              <a:rPr lang="fr-BE" dirty="0" smtClean="0"/>
              <a:t> op </a:t>
            </a:r>
            <a:r>
              <a:rPr lang="fr-BE" dirty="0" err="1" smtClean="0"/>
              <a:t>een</a:t>
            </a:r>
            <a:r>
              <a:rPr lang="fr-BE" dirty="0" smtClean="0"/>
              <a:t> </a:t>
            </a:r>
            <a:r>
              <a:rPr lang="fr-BE" dirty="0" err="1" smtClean="0"/>
              <a:t>gebruiksvriendelijke</a:t>
            </a:r>
            <a:r>
              <a:rPr lang="fr-BE" dirty="0" smtClean="0"/>
              <a:t> manier </a:t>
            </a:r>
            <a:r>
              <a:rPr lang="fr-BE" dirty="0" err="1" smtClean="0"/>
              <a:t>toegang</a:t>
            </a:r>
            <a:r>
              <a:rPr lang="fr-BE" dirty="0" smtClean="0"/>
              <a:t> </a:t>
            </a:r>
            <a:r>
              <a:rPr lang="fr-BE" dirty="0" err="1" smtClean="0"/>
              <a:t>tot</a:t>
            </a:r>
            <a:r>
              <a:rPr lang="fr-BE" dirty="0" smtClean="0"/>
              <a:t> de </a:t>
            </a:r>
            <a:r>
              <a:rPr lang="fr-BE" dirty="0" err="1" smtClean="0"/>
              <a:t>openstaande</a:t>
            </a:r>
            <a:r>
              <a:rPr lang="fr-BE" dirty="0" smtClean="0"/>
              <a:t> </a:t>
            </a:r>
            <a:r>
              <a:rPr lang="fr-BE" dirty="0" err="1" smtClean="0"/>
              <a:t>voorschriften</a:t>
            </a:r>
            <a:r>
              <a:rPr lang="fr-BE" dirty="0" smtClean="0"/>
              <a:t> op basis van </a:t>
            </a:r>
            <a:r>
              <a:rPr lang="fr-BE" dirty="0" err="1" smtClean="0"/>
              <a:t>het</a:t>
            </a:r>
            <a:r>
              <a:rPr lang="fr-BE" dirty="0" smtClean="0"/>
              <a:t> </a:t>
            </a:r>
            <a:r>
              <a:rPr lang="fr-BE" dirty="0" err="1" smtClean="0"/>
              <a:t>identificatienummer</a:t>
            </a:r>
            <a:r>
              <a:rPr lang="fr-BE" dirty="0" smtClean="0"/>
              <a:t> van de sociale </a:t>
            </a:r>
            <a:r>
              <a:rPr lang="fr-BE" dirty="0" err="1" smtClean="0"/>
              <a:t>zekerheid</a:t>
            </a:r>
            <a:r>
              <a:rPr lang="fr-BE" dirty="0" smtClean="0"/>
              <a:t> (INSZ) van de </a:t>
            </a:r>
            <a:r>
              <a:rPr lang="fr-BE" dirty="0" err="1" smtClean="0"/>
              <a:t>patiënt</a:t>
            </a:r>
            <a:r>
              <a:rPr lang="fr-BE" dirty="0" smtClean="0"/>
              <a:t> en kan de </a:t>
            </a:r>
            <a:r>
              <a:rPr lang="fr-BE" dirty="0" err="1" smtClean="0"/>
              <a:t>door</a:t>
            </a:r>
            <a:r>
              <a:rPr lang="fr-BE" dirty="0" smtClean="0"/>
              <a:t> de </a:t>
            </a:r>
            <a:r>
              <a:rPr lang="fr-BE" dirty="0" err="1" smtClean="0"/>
              <a:t>patiënt</a:t>
            </a:r>
            <a:r>
              <a:rPr lang="fr-BE" dirty="0" smtClean="0"/>
              <a:t> </a:t>
            </a:r>
            <a:r>
              <a:rPr lang="fr-BE" dirty="0" err="1" smtClean="0"/>
              <a:t>aangeduide</a:t>
            </a:r>
            <a:r>
              <a:rPr lang="fr-BE" dirty="0" smtClean="0"/>
              <a:t> </a:t>
            </a:r>
            <a:r>
              <a:rPr lang="fr-BE" dirty="0" err="1" smtClean="0"/>
              <a:t>voorschriften</a:t>
            </a:r>
            <a:r>
              <a:rPr lang="fr-BE" dirty="0" smtClean="0"/>
              <a:t> </a:t>
            </a:r>
            <a:r>
              <a:rPr lang="fr-BE" dirty="0" err="1" smtClean="0"/>
              <a:t>uitvoeren</a:t>
            </a:r>
            <a:endParaRPr lang="fr-BE" dirty="0" smtClean="0"/>
          </a:p>
          <a:p>
            <a:pPr lvl="1"/>
            <a:r>
              <a:rPr lang="fr-BE" dirty="0" smtClean="0"/>
              <a:t>de </a:t>
            </a:r>
            <a:r>
              <a:rPr lang="fr-BE" dirty="0" err="1" smtClean="0"/>
              <a:t>concrete</a:t>
            </a:r>
            <a:r>
              <a:rPr lang="fr-BE" dirty="0" smtClean="0"/>
              <a:t> </a:t>
            </a:r>
            <a:r>
              <a:rPr lang="fr-BE" dirty="0" err="1" smtClean="0"/>
              <a:t>modaliteiten</a:t>
            </a:r>
            <a:r>
              <a:rPr lang="fr-BE" dirty="0" smtClean="0"/>
              <a:t> </a:t>
            </a:r>
            <a:r>
              <a:rPr lang="fr-BE" dirty="0" err="1" smtClean="0"/>
              <a:t>zullen</a:t>
            </a:r>
            <a:r>
              <a:rPr lang="fr-BE" dirty="0" smtClean="0"/>
              <a:t> </a:t>
            </a:r>
            <a:r>
              <a:rPr lang="fr-BE" dirty="0" err="1" smtClean="0"/>
              <a:t>worden</a:t>
            </a:r>
            <a:r>
              <a:rPr lang="fr-BE" dirty="0" smtClean="0"/>
              <a:t> </a:t>
            </a:r>
            <a:r>
              <a:rPr lang="fr-BE" dirty="0" err="1" smtClean="0"/>
              <a:t>bepaald</a:t>
            </a:r>
            <a:r>
              <a:rPr lang="fr-BE" dirty="0" smtClean="0"/>
              <a:t> in </a:t>
            </a:r>
            <a:r>
              <a:rPr lang="fr-BE" dirty="0" err="1" smtClean="0"/>
              <a:t>overleg</a:t>
            </a:r>
            <a:r>
              <a:rPr lang="fr-BE" dirty="0" smtClean="0"/>
              <a:t> met </a:t>
            </a:r>
            <a:r>
              <a:rPr lang="fr-BE" dirty="0" err="1" smtClean="0"/>
              <a:t>alle</a:t>
            </a:r>
            <a:r>
              <a:rPr lang="fr-BE" dirty="0" smtClean="0"/>
              <a:t> </a:t>
            </a:r>
            <a:r>
              <a:rPr lang="fr-BE" dirty="0" err="1" smtClean="0"/>
              <a:t>betrokken</a:t>
            </a:r>
            <a:r>
              <a:rPr lang="fr-BE" dirty="0" smtClean="0"/>
              <a:t> </a:t>
            </a:r>
            <a:r>
              <a:rPr lang="fr-BE" dirty="0" err="1" smtClean="0"/>
              <a:t>partijen</a:t>
            </a:r>
            <a:endParaRPr lang="fr-BE" dirty="0" smtClean="0"/>
          </a:p>
          <a:p>
            <a:pPr lvl="1"/>
            <a:r>
              <a:rPr lang="fr-BE" dirty="0" err="1" smtClean="0"/>
              <a:t>invoering</a:t>
            </a:r>
            <a:r>
              <a:rPr lang="fr-BE" dirty="0" smtClean="0"/>
              <a:t> van </a:t>
            </a:r>
            <a:r>
              <a:rPr lang="fr-BE" dirty="0" err="1" smtClean="0"/>
              <a:t>het</a:t>
            </a:r>
            <a:r>
              <a:rPr lang="fr-BE" dirty="0" smtClean="0"/>
              <a:t> </a:t>
            </a:r>
            <a:r>
              <a:rPr lang="fr-BE" dirty="0" err="1" smtClean="0"/>
              <a:t>mobiel</a:t>
            </a:r>
            <a:r>
              <a:rPr lang="fr-BE" dirty="0" smtClean="0"/>
              <a:t> </a:t>
            </a:r>
            <a:r>
              <a:rPr lang="fr-BE" dirty="0" err="1" smtClean="0"/>
              <a:t>geneesmiddelenvoorschrift</a:t>
            </a:r>
            <a:endParaRPr lang="fr-BE" dirty="0" smtClean="0"/>
          </a:p>
          <a:p>
            <a:r>
              <a:rPr lang="fr-BE" dirty="0" err="1" smtClean="0"/>
              <a:t>Evaluatie</a:t>
            </a:r>
            <a:r>
              <a:rPr lang="fr-BE" dirty="0" smtClean="0"/>
              <a:t> </a:t>
            </a:r>
            <a:r>
              <a:rPr lang="fr-BE" dirty="0" err="1" smtClean="0"/>
              <a:t>eind</a:t>
            </a:r>
            <a:r>
              <a:rPr lang="fr-BE" dirty="0" smtClean="0"/>
              <a:t> 2019</a:t>
            </a:r>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3616316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Actie</a:t>
            </a:r>
            <a:r>
              <a:rPr lang="fr-BE" dirty="0" smtClean="0"/>
              <a:t> 4: </a:t>
            </a:r>
            <a:r>
              <a:rPr lang="fr-BE" dirty="0" err="1" smtClean="0"/>
              <a:t>elektronisch</a:t>
            </a:r>
            <a:r>
              <a:rPr lang="fr-BE" dirty="0" smtClean="0"/>
              <a:t> </a:t>
            </a:r>
            <a:r>
              <a:rPr lang="fr-BE" dirty="0" err="1" smtClean="0"/>
              <a:t>voorschrift</a:t>
            </a:r>
            <a:endParaRPr lang="fr-BE" dirty="0"/>
          </a:p>
        </p:txBody>
      </p:sp>
      <p:sp>
        <p:nvSpPr>
          <p:cNvPr id="4099" name="Rectangle 3"/>
          <p:cNvSpPr>
            <a:spLocks noGrp="1" noChangeArrowheads="1"/>
          </p:cNvSpPr>
          <p:nvPr>
            <p:ph idx="1"/>
          </p:nvPr>
        </p:nvSpPr>
        <p:spPr/>
        <p:txBody>
          <a:bodyPr>
            <a:normAutofit fontScale="92500" lnSpcReduction="10000"/>
          </a:bodyPr>
          <a:lstStyle/>
          <a:p>
            <a:r>
              <a:rPr lang="fr-BE" dirty="0" err="1" smtClean="0"/>
              <a:t>Een</a:t>
            </a:r>
            <a:r>
              <a:rPr lang="fr-BE" dirty="0" smtClean="0"/>
              <a:t> </a:t>
            </a:r>
            <a:r>
              <a:rPr lang="fr-BE" dirty="0" err="1" smtClean="0"/>
              <a:t>paar</a:t>
            </a:r>
            <a:r>
              <a:rPr lang="fr-BE" dirty="0" smtClean="0"/>
              <a:t> </a:t>
            </a:r>
            <a:r>
              <a:rPr lang="fr-BE" dirty="0" err="1" smtClean="0"/>
              <a:t>cijfers</a:t>
            </a:r>
            <a:r>
              <a:rPr lang="fr-BE" dirty="0" smtClean="0"/>
              <a:t> (</a:t>
            </a:r>
            <a:r>
              <a:rPr lang="fr-BE" dirty="0" err="1" smtClean="0"/>
              <a:t>augustus</a:t>
            </a:r>
            <a:r>
              <a:rPr lang="fr-BE" dirty="0" smtClean="0"/>
              <a:t> 2018)</a:t>
            </a:r>
          </a:p>
          <a:p>
            <a:endParaRPr lang="fr-BE" dirty="0" smtClean="0"/>
          </a:p>
          <a:p>
            <a:pPr lvl="1"/>
            <a:r>
              <a:rPr lang="fr-BE" dirty="0"/>
              <a:t>12.686 </a:t>
            </a:r>
            <a:r>
              <a:rPr lang="fr-BE" dirty="0" err="1" smtClean="0"/>
              <a:t>artsen</a:t>
            </a:r>
            <a:r>
              <a:rPr lang="fr-BE" dirty="0" smtClean="0"/>
              <a:t> </a:t>
            </a:r>
            <a:r>
              <a:rPr lang="fr-BE" dirty="0" err="1" smtClean="0"/>
              <a:t>hebben</a:t>
            </a:r>
            <a:r>
              <a:rPr lang="fr-BE" dirty="0" smtClean="0"/>
              <a:t> </a:t>
            </a:r>
            <a:r>
              <a:rPr lang="fr-BE" dirty="0"/>
              <a:t>3.186.918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3.515 </a:t>
            </a:r>
            <a:r>
              <a:rPr lang="fr-BE" dirty="0" err="1" smtClean="0"/>
              <a:t>tandartsen</a:t>
            </a:r>
            <a:r>
              <a:rPr lang="fr-BE" dirty="0" smtClean="0"/>
              <a:t> </a:t>
            </a:r>
            <a:r>
              <a:rPr lang="fr-BE" dirty="0" err="1" smtClean="0"/>
              <a:t>hebben</a:t>
            </a:r>
            <a:r>
              <a:rPr lang="fr-BE" dirty="0" smtClean="0"/>
              <a:t> 34.828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122 </a:t>
            </a:r>
            <a:r>
              <a:rPr lang="fr-BE" dirty="0" err="1" smtClean="0"/>
              <a:t>ziekenhuizen</a:t>
            </a:r>
            <a:r>
              <a:rPr lang="fr-BE" dirty="0" smtClean="0"/>
              <a:t> </a:t>
            </a:r>
            <a:r>
              <a:rPr lang="fr-BE" dirty="0" err="1" smtClean="0"/>
              <a:t>hebben</a:t>
            </a:r>
            <a:r>
              <a:rPr lang="fr-BE" dirty="0" smtClean="0"/>
              <a:t> 658.915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3.880.669 </a:t>
            </a:r>
            <a:r>
              <a:rPr lang="fr-BE" dirty="0" err="1" smtClean="0"/>
              <a:t>voorschriften</a:t>
            </a:r>
            <a:r>
              <a:rPr lang="fr-BE" dirty="0" smtClean="0"/>
              <a:t> </a:t>
            </a:r>
            <a:r>
              <a:rPr lang="fr-BE" dirty="0" err="1" smtClean="0"/>
              <a:t>zijn</a:t>
            </a:r>
            <a:r>
              <a:rPr lang="fr-BE" dirty="0" smtClean="0"/>
              <a:t> </a:t>
            </a:r>
            <a:r>
              <a:rPr lang="fr-BE" dirty="0" err="1" smtClean="0"/>
              <a:t>bij</a:t>
            </a:r>
            <a:r>
              <a:rPr lang="fr-BE" dirty="0" smtClean="0"/>
              <a:t> </a:t>
            </a:r>
            <a:r>
              <a:rPr lang="fr-BE" dirty="0" err="1" smtClean="0"/>
              <a:t>Recip</a:t>
            </a:r>
            <a:r>
              <a:rPr lang="fr-BE" dirty="0" smtClean="0"/>
              <a:t>-e </a:t>
            </a:r>
            <a:r>
              <a:rPr lang="fr-BE" dirty="0" err="1" smtClean="0"/>
              <a:t>toegekomen</a:t>
            </a:r>
            <a:r>
              <a:rPr lang="fr-BE" dirty="0" smtClean="0"/>
              <a:t>: 4.846 </a:t>
            </a:r>
            <a:r>
              <a:rPr lang="fr-BE" dirty="0" err="1" smtClean="0"/>
              <a:t>apothekers</a:t>
            </a:r>
            <a:r>
              <a:rPr lang="fr-BE" dirty="0" smtClean="0"/>
              <a:t> </a:t>
            </a:r>
            <a:r>
              <a:rPr lang="fr-BE" dirty="0" err="1" smtClean="0"/>
              <a:t>hebben</a:t>
            </a:r>
            <a:r>
              <a:rPr lang="fr-BE" dirty="0" smtClean="0"/>
              <a:t> 3.175.395 </a:t>
            </a:r>
            <a:r>
              <a:rPr lang="fr-BE" dirty="0" err="1" smtClean="0"/>
              <a:t>voorschriften</a:t>
            </a:r>
            <a:r>
              <a:rPr lang="fr-BE" dirty="0" smtClean="0"/>
              <a:t> </a:t>
            </a:r>
            <a:r>
              <a:rPr lang="fr-BE" dirty="0" err="1" smtClean="0"/>
              <a:t>Recip</a:t>
            </a:r>
            <a:r>
              <a:rPr lang="fr-BE" dirty="0" smtClean="0"/>
              <a:t>-e </a:t>
            </a:r>
            <a:r>
              <a:rPr lang="fr-BE" dirty="0" err="1" smtClean="0"/>
              <a:t>gedownload</a:t>
            </a:r>
            <a:r>
              <a:rPr lang="fr-BE" dirty="0" smtClean="0"/>
              <a:t> (81,8 % van de </a:t>
            </a:r>
            <a:r>
              <a:rPr lang="fr-BE" dirty="0" err="1" smtClean="0"/>
              <a:t>voorschriften</a:t>
            </a:r>
            <a:r>
              <a:rPr lang="fr-BE" dirty="0" smtClean="0"/>
              <a:t> die in </a:t>
            </a:r>
            <a:r>
              <a:rPr lang="fr-BE" dirty="0" err="1" smtClean="0"/>
              <a:t>dezelfde</a:t>
            </a:r>
            <a:r>
              <a:rPr lang="fr-BE" dirty="0" smtClean="0"/>
              <a:t> </a:t>
            </a:r>
            <a:r>
              <a:rPr lang="fr-BE" dirty="0" err="1" smtClean="0"/>
              <a:t>periode</a:t>
            </a:r>
            <a:r>
              <a:rPr lang="fr-BE" dirty="0" smtClean="0"/>
              <a:t> </a:t>
            </a:r>
            <a:r>
              <a:rPr lang="fr-BE" dirty="0" err="1" smtClean="0"/>
              <a:t>werden</a:t>
            </a:r>
            <a:r>
              <a:rPr lang="fr-BE" dirty="0" smtClean="0"/>
              <a:t> </a:t>
            </a:r>
            <a:r>
              <a:rPr lang="fr-BE" dirty="0" err="1" smtClean="0"/>
              <a:t>ingediend</a:t>
            </a:r>
            <a:r>
              <a:rPr lang="fr-BE" dirty="0" smtClean="0"/>
              <a:t>)</a:t>
            </a:r>
          </a:p>
          <a:p>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1223018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smtClean="0"/>
              <a:t>Actie</a:t>
            </a:r>
            <a:r>
              <a:rPr lang="fr-BE" dirty="0" smtClean="0"/>
              <a:t> 4: </a:t>
            </a:r>
            <a:r>
              <a:rPr lang="fr-BE" dirty="0" err="1"/>
              <a:t>e</a:t>
            </a:r>
            <a:r>
              <a:rPr lang="fr-BE" dirty="0" err="1" smtClean="0"/>
              <a:t>lektronisch</a:t>
            </a:r>
            <a:r>
              <a:rPr lang="fr-BE" dirty="0" smtClean="0"/>
              <a:t> </a:t>
            </a:r>
            <a:r>
              <a:rPr lang="fr-BE" dirty="0" err="1" smtClean="0"/>
              <a:t>voorschrift</a:t>
            </a:r>
            <a:endParaRPr lang="nl-BE" dirty="0"/>
          </a:p>
        </p:txBody>
      </p:sp>
      <p:sp>
        <p:nvSpPr>
          <p:cNvPr id="3" name="Content Placeholder 2"/>
          <p:cNvSpPr>
            <a:spLocks noGrp="1"/>
          </p:cNvSpPr>
          <p:nvPr>
            <p:ph idx="1"/>
          </p:nvPr>
        </p:nvSpPr>
        <p:spPr/>
        <p:txBody>
          <a:bodyPr/>
          <a:lstStyle/>
          <a:p>
            <a:r>
              <a:rPr lang="nl-BE" smtClean="0"/>
              <a:t>Elektronisch voorschrift met een Recip-e code</a:t>
            </a:r>
          </a:p>
          <a:p>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atum 1"/>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1615175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smtClean="0"/>
              <a:t>Actie</a:t>
            </a:r>
            <a:r>
              <a:rPr lang="fr-BE" dirty="0" smtClean="0"/>
              <a:t> 4: </a:t>
            </a:r>
            <a:r>
              <a:rPr lang="fr-BE" dirty="0" err="1"/>
              <a:t>e</a:t>
            </a:r>
            <a:r>
              <a:rPr lang="fr-BE" dirty="0" err="1" smtClean="0"/>
              <a:t>lektronisch</a:t>
            </a:r>
            <a:r>
              <a:rPr lang="fr-BE" dirty="0" smtClean="0"/>
              <a:t> </a:t>
            </a:r>
            <a:r>
              <a:rPr lang="fr-BE" dirty="0" err="1" smtClean="0"/>
              <a:t>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1158" y="1454779"/>
            <a:ext cx="8221684" cy="4451680"/>
          </a:xfrm>
        </p:spPr>
      </p:pic>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spTree>
    <p:extLst>
      <p:ext uri="{BB962C8B-B14F-4D97-AF65-F5344CB8AC3E}">
        <p14:creationId xmlns:p14="http://schemas.microsoft.com/office/powerpoint/2010/main" val="3559075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fr-BE" dirty="0" err="1" smtClean="0"/>
              <a:t>Actie</a:t>
            </a:r>
            <a:r>
              <a:rPr lang="fr-BE" dirty="0" smtClean="0"/>
              <a:t> 4: PARIS</a:t>
            </a:r>
            <a:br>
              <a:rPr lang="fr-BE" dirty="0" smtClean="0"/>
            </a:br>
            <a:r>
              <a:rPr lang="nl-NL" sz="2700" dirty="0" err="1" smtClean="0"/>
              <a:t>Prescription</a:t>
            </a:r>
            <a:r>
              <a:rPr lang="nl-NL" sz="2700" dirty="0" smtClean="0"/>
              <a:t> &amp; </a:t>
            </a:r>
            <a:r>
              <a:rPr lang="nl-NL" sz="2700" dirty="0" err="1" smtClean="0"/>
              <a:t>Autorisation</a:t>
            </a:r>
            <a:r>
              <a:rPr lang="nl-NL" sz="2700" dirty="0" smtClean="0"/>
              <a:t> </a:t>
            </a:r>
            <a:r>
              <a:rPr lang="nl-NL" sz="2700" dirty="0" err="1" smtClean="0"/>
              <a:t>Requesting</a:t>
            </a:r>
            <a:r>
              <a:rPr lang="nl-NL" sz="2700" dirty="0" smtClean="0"/>
              <a:t> Information System</a:t>
            </a:r>
            <a:endParaRPr lang="nl-BE" sz="2700" dirty="0"/>
          </a:p>
        </p:txBody>
      </p:sp>
      <p:sp>
        <p:nvSpPr>
          <p:cNvPr id="2" name="Content Placeholder 1"/>
          <p:cNvSpPr>
            <a:spLocks noGrp="1"/>
          </p:cNvSpPr>
          <p:nvPr>
            <p:ph idx="1"/>
          </p:nvPr>
        </p:nvSpPr>
        <p:spPr/>
        <p:txBody>
          <a:bodyPr>
            <a:normAutofit fontScale="85000" lnSpcReduction="20000"/>
          </a:bodyPr>
          <a:lstStyle/>
          <a:p>
            <a:r>
              <a:rPr lang="nl-NL" dirty="0" smtClean="0"/>
              <a:t>Gratis </a:t>
            </a:r>
            <a:r>
              <a:rPr lang="nl-NL" dirty="0" err="1" smtClean="0"/>
              <a:t>webtoepassing</a:t>
            </a:r>
            <a:r>
              <a:rPr lang="nl-NL" dirty="0" smtClean="0"/>
              <a:t> door RIZIV ter beschikking gesteld </a:t>
            </a:r>
          </a:p>
          <a:p>
            <a:pPr lvl="1"/>
            <a:r>
              <a:rPr lang="nl-NL" dirty="0" smtClean="0"/>
              <a:t>biedt minimale service aan voorschrijver om elektronische voorschriften aan te maken buiten het EMD</a:t>
            </a:r>
          </a:p>
          <a:p>
            <a:pPr lvl="1"/>
            <a:r>
              <a:rPr lang="nl-NL" dirty="0" smtClean="0"/>
              <a:t>als online dienst via het </a:t>
            </a:r>
            <a:r>
              <a:rPr lang="nl-NL" dirty="0" err="1" smtClean="0"/>
              <a:t>eGezondheidsportaal</a:t>
            </a:r>
            <a:r>
              <a:rPr lang="nl-NL" dirty="0" smtClean="0"/>
              <a:t> mits sterke authenticatie</a:t>
            </a:r>
          </a:p>
          <a:p>
            <a:pPr lvl="1"/>
            <a:r>
              <a:rPr lang="nl-NL" dirty="0" smtClean="0"/>
              <a:t>geen interactie met EMD of andere systemen voor gegevensdeling voorzien</a:t>
            </a:r>
          </a:p>
          <a:p>
            <a:r>
              <a:rPr lang="nl-BE" dirty="0" smtClean="0"/>
              <a:t>Doelgroepen</a:t>
            </a:r>
          </a:p>
          <a:p>
            <a:pPr lvl="1"/>
            <a:r>
              <a:rPr lang="nl-BE" dirty="0" smtClean="0"/>
              <a:t>voorschrijvers ingeval ze (tijdelijk) geen toegang hebben tot softwarepakket voor het beheer van het patiëntendossier of tot het informaticasysteem van het ziekenhuis</a:t>
            </a:r>
          </a:p>
          <a:p>
            <a:pPr lvl="1"/>
            <a:r>
              <a:rPr lang="nl-BE" dirty="0" smtClean="0"/>
              <a:t>voorschrijvers die (nog) niet beschikken over een softwarepakket voor het beheer van een EMD</a:t>
            </a:r>
          </a:p>
          <a:p>
            <a:pPr lvl="2"/>
            <a:r>
              <a:rPr lang="nl-BE" dirty="0" smtClean="0"/>
              <a:t>sommige categorieën van specialisten</a:t>
            </a:r>
          </a:p>
          <a:p>
            <a:pPr lvl="2"/>
            <a:r>
              <a:rPr lang="nl-BE" dirty="0" smtClean="0"/>
              <a:t>sporadische voorschrijvers  (enkel beperkte praktijk of het beroep niet meer in de klassieke zin van het woord uitoefenen (werkzaam bij de ziekenfondsen, in administratie, in het onderwijs, klinisch biologen, anatoom-pathologen,...)</a:t>
            </a:r>
          </a:p>
          <a:p>
            <a:pPr lvl="2"/>
            <a:r>
              <a:rPr lang="nl-BE" dirty="0" smtClean="0"/>
              <a:t>oudere voorschrijvers op  het einde van een actieve praktijk</a:t>
            </a:r>
            <a:endParaRPr lang="nl-NL" dirty="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2811982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dirty="0"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lnSpcReduction="10000"/>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smtClean="0"/>
              <a:t>Vermijden van onnodig meervoudige onderzoeken =&gt; minder belasting voor patiënt en vermijden onnodige meerkosten</a:t>
            </a:r>
          </a:p>
        </p:txBody>
      </p:sp>
      <p:sp>
        <p:nvSpPr>
          <p:cNvPr id="2" name="Tijdelijke aanduiding voor datum 1"/>
          <p:cNvSpPr>
            <a:spLocks noGrp="1"/>
          </p:cNvSpPr>
          <p:nvPr>
            <p:ph type="dt" sz="half" idx="2"/>
          </p:nvPr>
        </p:nvSpPr>
        <p:spPr/>
        <p:txBody>
          <a:bodyPr/>
          <a:lstStyle/>
          <a:p>
            <a:r>
              <a:rPr lang="nl-BE" smtClean="0"/>
              <a:t>07/10/2018</a:t>
            </a:r>
            <a:endParaRPr lang="fr-BE" dirty="0"/>
          </a:p>
        </p:txBody>
      </p:sp>
      <p:sp>
        <p:nvSpPr>
          <p:cNvPr id="3" name="Tijdelijke aanduiding voor dianummer 2"/>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228571889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Acties 5 &amp; 6: gegevensdeling</a:t>
            </a:r>
            <a:endParaRPr lang="nl-BE" dirty="0"/>
          </a:p>
        </p:txBody>
      </p:sp>
      <p:sp>
        <p:nvSpPr>
          <p:cNvPr id="4099" name="Rectangle 3"/>
          <p:cNvSpPr>
            <a:spLocks noGrp="1" noChangeArrowheads="1"/>
          </p:cNvSpPr>
          <p:nvPr>
            <p:ph idx="1"/>
          </p:nvPr>
        </p:nvSpPr>
        <p:spPr/>
        <p:txBody>
          <a:bodyPr/>
          <a:lstStyle/>
          <a:p>
            <a:r>
              <a:rPr lang="nl-NL" smtClean="0"/>
              <a:t>Actie 5: Gegevens delen via het systeem hubs &amp; metahub voor algemene en universitaire ziekenhuizen</a:t>
            </a:r>
          </a:p>
          <a:p>
            <a:endParaRPr lang="nl-NL" smtClean="0"/>
          </a:p>
          <a:p>
            <a:pPr lvl="1"/>
            <a:r>
              <a:rPr lang="nl-BE" altLang="en-US" smtClean="0"/>
              <a:t>Verantwoordelijke organisatie: eHealth-platform </a:t>
            </a:r>
          </a:p>
          <a:p>
            <a:endParaRPr lang="nl-NL" smtClean="0"/>
          </a:p>
          <a:p>
            <a:r>
              <a:rPr lang="nl-NL" smtClean="0"/>
              <a:t>Actie 6: Delen om samen te werken</a:t>
            </a:r>
          </a:p>
          <a:p>
            <a:endParaRPr lang="nl-NL" smtClean="0"/>
          </a:p>
          <a:p>
            <a:pPr lvl="1"/>
            <a:r>
              <a:rPr lang="nl-BE" altLang="en-US" smtClean="0"/>
              <a:t>Verantwoordelijke organisatie: </a:t>
            </a:r>
            <a:r>
              <a:rPr lang="fr-BE" altLang="en-US" smtClean="0"/>
              <a:t>RIZIV (+ </a:t>
            </a:r>
            <a:r>
              <a:rPr lang="fr-BE" smtClean="0"/>
              <a:t>Vitalink, RSW, RSB)</a:t>
            </a:r>
            <a:endParaRPr lang="nl-NL" smtClean="0"/>
          </a:p>
          <a:p>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377610036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Acties 5 &amp; 6: </a:t>
            </a:r>
            <a:r>
              <a:rPr lang="nl-BE" dirty="0"/>
              <a:t>g</a:t>
            </a:r>
            <a:r>
              <a:rPr lang="nl-BE" dirty="0" smtClean="0"/>
              <a:t>egevensdeling</a:t>
            </a:r>
            <a:endParaRPr lang="nl-BE" dirty="0"/>
          </a:p>
        </p:txBody>
      </p:sp>
      <p:sp>
        <p:nvSpPr>
          <p:cNvPr id="4099" name="Rectangle 3"/>
          <p:cNvSpPr>
            <a:spLocks noGrp="1" noChangeArrowheads="1"/>
          </p:cNvSpPr>
          <p:nvPr>
            <p:ph idx="1"/>
          </p:nvPr>
        </p:nvSpPr>
        <p:spPr/>
        <p:txBody>
          <a:bodyPr>
            <a:normAutofit fontScale="85000" lnSpcReduction="20000"/>
          </a:bodyPr>
          <a:lstStyle/>
          <a:p>
            <a:r>
              <a:rPr lang="nl-BE" smtClean="0"/>
              <a:t>Hubs-Metahub-systeem = systeem voor de terbeschikkingstelling van medische gegevens tussen zorgverstrekkers</a:t>
            </a:r>
          </a:p>
          <a:p>
            <a:pPr lvl="1"/>
            <a:r>
              <a:rPr lang="nl-BE" smtClean="0"/>
              <a:t>raadplegings- en operatieverslagen</a:t>
            </a:r>
          </a:p>
          <a:p>
            <a:pPr lvl="1"/>
            <a:r>
              <a:rPr lang="nl-BE" smtClean="0"/>
              <a:t>ontslagbrieven</a:t>
            </a:r>
          </a:p>
          <a:p>
            <a:pPr lvl="1"/>
            <a:r>
              <a:rPr lang="nl-BE" smtClean="0"/>
              <a:t>protocols van medische beeldvorming en resultaten van labo-onderzoeken</a:t>
            </a:r>
          </a:p>
          <a:p>
            <a:pPr lvl="1"/>
            <a:r>
              <a:rPr lang="nl-BE" smtClean="0"/>
              <a:t>SumEHRs, medicatieschema’s, … in gezondheidskluizen</a:t>
            </a:r>
          </a:p>
          <a:p>
            <a:pPr lvl="1"/>
            <a:r>
              <a:rPr lang="nl-BE" smtClean="0"/>
              <a:t>...</a:t>
            </a:r>
          </a:p>
          <a:p>
            <a:r>
              <a:rPr lang="nl-BE" smtClean="0"/>
              <a:t>Doel</a:t>
            </a:r>
          </a:p>
          <a:p>
            <a:pPr lvl="1"/>
            <a:r>
              <a:rPr lang="nl-BE" smtClean="0"/>
              <a:t>koppeling van regionale en lokale uitwisselingssystemen van medische gegevens (hubs)</a:t>
            </a:r>
          </a:p>
          <a:p>
            <a:pPr lvl="1"/>
            <a:r>
              <a:rPr lang="nl-BE" smtClean="0"/>
              <a:t>mogelijkheid voor een zorgverstrekker om de beschikbare elektronische medische documenten m.b.t. een bepaalde patiënt terug te vinden en te raadplegen ongeacht </a:t>
            </a:r>
          </a:p>
          <a:p>
            <a:pPr lvl="2"/>
            <a:r>
              <a:rPr lang="nl-BE" smtClean="0"/>
              <a:t>de plaats waar deze documenten opgeslagen zijn</a:t>
            </a:r>
          </a:p>
          <a:p>
            <a:pPr lvl="2"/>
            <a:r>
              <a:rPr lang="nl-BE" smtClean="0"/>
              <a:t>de plaats waar de zorgverstrekker inlogt in het systeem</a:t>
            </a:r>
          </a:p>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a:solidFill>
                  <a:srgbClr val="77C9F2"/>
                </a:solidFill>
                <a:latin typeface="+mj-lt"/>
              </a:rPr>
              <a:t>m</a:t>
            </a:r>
            <a:r>
              <a:rPr lang="nl-BE" dirty="0" err="1" smtClean="0">
                <a:solidFill>
                  <a:srgbClr val="77C9F2"/>
                </a:solidFill>
                <a:latin typeface="+mj-lt"/>
              </a:rPr>
              <a:t>etahub</a:t>
            </a:r>
            <a:r>
              <a:rPr lang="nl-BE" dirty="0" smtClean="0">
                <a:solidFill>
                  <a:srgbClr val="77C9F2"/>
                </a:solidFill>
                <a:latin typeface="+mj-lt"/>
              </a:rPr>
              <a:t> </a:t>
            </a:r>
            <a:r>
              <a:rPr lang="nl-BE" dirty="0">
                <a:solidFill>
                  <a:srgbClr val="77C9F2"/>
                </a:solidFill>
                <a:latin typeface="+mj-lt"/>
              </a:rPr>
              <a:t>- Schema</a:t>
            </a:r>
            <a:endParaRPr lang="fr-BE" dirty="0">
              <a:solidFill>
                <a:srgbClr val="77C9F2"/>
              </a:solidFill>
              <a:latin typeface="+mj-lt"/>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2" name="Tijdelijke aanduiding voor datum 1"/>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369410256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smtClean="0">
                <a:solidFill>
                  <a:srgbClr val="77C9F2"/>
                </a:solidFill>
                <a:latin typeface="+mj-lt"/>
              </a:rPr>
              <a:t>Hubs &amp; </a:t>
            </a:r>
            <a:r>
              <a:rPr lang="nl-BE" dirty="0" err="1"/>
              <a:t>m</a:t>
            </a:r>
            <a:r>
              <a:rPr lang="nl-BE" dirty="0" err="1" smtClean="0">
                <a:solidFill>
                  <a:srgbClr val="77C9F2"/>
                </a:solidFill>
                <a:latin typeface="+mj-lt"/>
              </a:rPr>
              <a:t>etahub</a:t>
            </a:r>
            <a:r>
              <a:rPr lang="nl-BE" dirty="0" smtClean="0">
                <a:solidFill>
                  <a:srgbClr val="77C9F2"/>
                </a:solidFill>
                <a:latin typeface="+mj-lt"/>
              </a:rPr>
              <a:t> - Vroeger</a:t>
            </a:r>
            <a:endParaRPr lang="fr-BE" dirty="0">
              <a:solidFill>
                <a:srgbClr val="77C9F2"/>
              </a:solidFill>
              <a:latin typeface="+mj-lt"/>
            </a:endParaRPr>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149351517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a:solidFill>
                  <a:srgbClr val="77C9F2"/>
                </a:solidFill>
                <a:latin typeface="+mj-lt"/>
              </a:rPr>
              <a:t>m</a:t>
            </a:r>
            <a:r>
              <a:rPr lang="nl-BE" dirty="0" err="1" smtClean="0">
                <a:solidFill>
                  <a:srgbClr val="77C9F2"/>
                </a:solidFill>
                <a:latin typeface="+mj-lt"/>
              </a:rPr>
              <a:t>etahub</a:t>
            </a:r>
            <a:r>
              <a:rPr lang="nl-BE" dirty="0" smtClean="0">
                <a:solidFill>
                  <a:srgbClr val="77C9F2"/>
                </a:solidFill>
                <a:latin typeface="+mj-lt"/>
              </a:rPr>
              <a:t> </a:t>
            </a:r>
            <a:r>
              <a:rPr lang="nl-BE" dirty="0">
                <a:solidFill>
                  <a:srgbClr val="77C9F2"/>
                </a:solidFill>
                <a:latin typeface="+mj-lt"/>
              </a:rPr>
              <a:t>- </a:t>
            </a:r>
            <a:r>
              <a:rPr lang="nl-BE" dirty="0" smtClean="0">
                <a:solidFill>
                  <a:srgbClr val="77C9F2"/>
                </a:solidFill>
                <a:latin typeface="+mj-lt"/>
              </a:rPr>
              <a:t>Vandaag</a:t>
            </a:r>
            <a:endParaRPr lang="fr-BE" dirty="0">
              <a:solidFill>
                <a:srgbClr val="77C9F2"/>
              </a:solidFill>
              <a:latin typeface="+mj-lt"/>
            </a:endParaRPr>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350422846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Extramurale gegevens: </a:t>
            </a:r>
            <a:r>
              <a:rPr lang="nl-BE" dirty="0" smtClean="0">
                <a:solidFill>
                  <a:srgbClr val="77C9F2"/>
                </a:solidFill>
                <a:latin typeface="+mj-lt"/>
              </a:rPr>
              <a:t>kluizen</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300028212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67944" y="332656"/>
            <a:ext cx="4645162" cy="5853113"/>
          </a:xfrm>
        </p:spPr>
      </p:pic>
      <p:sp>
        <p:nvSpPr>
          <p:cNvPr id="9" name="Text Placeholder 8"/>
          <p:cNvSpPr>
            <a:spLocks noGrp="1"/>
          </p:cNvSpPr>
          <p:nvPr>
            <p:ph type="body" sz="half" idx="2"/>
          </p:nvPr>
        </p:nvSpPr>
        <p:spPr>
          <a:xfrm>
            <a:off x="467544" y="1844824"/>
            <a:ext cx="3008313" cy="4691063"/>
          </a:xfrm>
        </p:spPr>
        <p:txBody>
          <a:bodyPr rtlCol="0">
            <a:normAutofit/>
          </a:bodyPr>
          <a:lstStyle/>
          <a:p>
            <a:pPr eaLnBrk="1" fontAlgn="auto" hangingPunct="1">
              <a:spcAft>
                <a:spcPts val="0"/>
              </a:spcAft>
              <a:buFont typeface="Arial" pitchFamily="34" charset="0"/>
              <a:buNone/>
              <a:defRPr/>
            </a:pPr>
            <a:r>
              <a:rPr lang="nl-BE" sz="2000" dirty="0" smtClean="0"/>
              <a:t>Delen van gegevens</a:t>
            </a:r>
          </a:p>
          <a:p>
            <a:pPr marL="285750" indent="-285750" eaLnBrk="1" fontAlgn="auto" hangingPunct="1">
              <a:spcAft>
                <a:spcPts val="0"/>
              </a:spcAft>
              <a:buFont typeface="Arial" pitchFamily="34" charset="0"/>
              <a:buChar char="•"/>
              <a:defRPr/>
            </a:pPr>
            <a:r>
              <a:rPr lang="nl-BE" sz="2000" dirty="0" smtClean="0"/>
              <a:t>elke actor houdt zijn eigen dossier bij</a:t>
            </a:r>
          </a:p>
          <a:p>
            <a:pPr marL="285750" indent="-285750" eaLnBrk="1" fontAlgn="auto" hangingPunct="1">
              <a:spcAft>
                <a:spcPts val="0"/>
              </a:spcAft>
              <a:buFont typeface="Arial" pitchFamily="34" charset="0"/>
              <a:buChar char="•"/>
              <a:defRPr/>
            </a:pPr>
            <a:r>
              <a:rPr lang="nl-BE" sz="2000" dirty="0" smtClean="0"/>
              <a:t>maar kan bepaalde onderdelen ervan delen met andere actoren</a:t>
            </a:r>
          </a:p>
          <a:p>
            <a:pPr eaLnBrk="1" fontAlgn="auto" hangingPunct="1">
              <a:spcAft>
                <a:spcPts val="0"/>
              </a:spcAft>
              <a:buFont typeface="Arial" pitchFamily="34" charset="0"/>
              <a:buNone/>
              <a:defRPr/>
            </a:pPr>
            <a:r>
              <a:rPr lang="nl-BE" sz="2000" dirty="0" smtClean="0"/>
              <a:t>Voorbeelden</a:t>
            </a:r>
          </a:p>
          <a:p>
            <a:pPr marL="285750" lvl="1" indent="-285750" eaLnBrk="1" fontAlgn="auto" hangingPunct="1">
              <a:spcAft>
                <a:spcPts val="0"/>
              </a:spcAft>
              <a:buFont typeface="Arial" pitchFamily="34" charset="0"/>
              <a:buChar char="•"/>
              <a:defRPr/>
            </a:pPr>
            <a:r>
              <a:rPr lang="nl-BE" sz="2000" dirty="0"/>
              <a:t>medicatieschema</a:t>
            </a:r>
          </a:p>
          <a:p>
            <a:pPr marL="285750" lvl="1" indent="-285750" eaLnBrk="1" fontAlgn="auto" hangingPunct="1">
              <a:spcAft>
                <a:spcPts val="0"/>
              </a:spcAft>
              <a:buFont typeface="Arial" pitchFamily="34" charset="0"/>
              <a:buChar char="•"/>
              <a:defRPr/>
            </a:pPr>
            <a:r>
              <a:rPr lang="nl-BE" sz="2000" dirty="0" err="1"/>
              <a:t>SumEHR</a:t>
            </a:r>
            <a:endParaRPr lang="nl-BE" sz="2000" dirty="0"/>
          </a:p>
          <a:p>
            <a:pPr marL="285750" lvl="1" indent="-285750" eaLnBrk="1" fontAlgn="auto" hangingPunct="1">
              <a:spcAft>
                <a:spcPts val="0"/>
              </a:spcAft>
              <a:buFont typeface="Arial" pitchFamily="34" charset="0"/>
              <a:buChar char="•"/>
              <a:defRPr/>
            </a:pPr>
            <a:r>
              <a:rPr lang="nl-BE" sz="2000" dirty="0"/>
              <a:t>parameters</a:t>
            </a:r>
          </a:p>
          <a:p>
            <a:pPr marL="285750" lvl="1" indent="-285750" eaLnBrk="1" fontAlgn="auto" hangingPunct="1">
              <a:spcAft>
                <a:spcPts val="0"/>
              </a:spcAft>
              <a:buFont typeface="Arial" pitchFamily="34" charset="0"/>
              <a:buChar char="•"/>
              <a:defRPr/>
            </a:pPr>
            <a:r>
              <a:rPr lang="nl-BE" sz="2000" dirty="0"/>
              <a:t>journaal</a:t>
            </a:r>
          </a:p>
          <a:p>
            <a:pPr marL="285750" lvl="1" indent="-285750" eaLnBrk="1" fontAlgn="auto" hangingPunct="1">
              <a:spcAft>
                <a:spcPts val="0"/>
              </a:spcAft>
              <a:buFont typeface="Arial" pitchFamily="34" charset="0"/>
              <a:buChar char="•"/>
              <a:defRPr/>
            </a:pPr>
            <a:r>
              <a:rPr lang="nl-BE" sz="2000" dirty="0"/>
              <a:t> …</a:t>
            </a:r>
            <a:endParaRPr lang="en-US" sz="2000" dirty="0"/>
          </a:p>
          <a:p>
            <a:pPr eaLnBrk="1" fontAlgn="auto" hangingPunct="1">
              <a:spcAft>
                <a:spcPts val="0"/>
              </a:spcAft>
              <a:buFont typeface="Arial" pitchFamily="34" charset="0"/>
              <a:buNone/>
              <a:defRPr/>
            </a:pPr>
            <a:endParaRPr lang="en-US" dirty="0"/>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2989885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nl-BE" sz="2000" dirty="0"/>
              <a:t>Toegang voor</a:t>
            </a:r>
            <a:br>
              <a:rPr lang="nl-BE" sz="2000" dirty="0"/>
            </a:br>
            <a:r>
              <a:rPr lang="nl-BE" sz="2000" dirty="0"/>
              <a:t>zorgverstrekkers</a:t>
            </a:r>
          </a:p>
          <a:p>
            <a:pPr marL="285750" indent="-285750">
              <a:buFont typeface="Arial" pitchFamily="34" charset="0"/>
              <a:buChar char="•"/>
              <a:defRPr/>
            </a:pPr>
            <a:r>
              <a:rPr lang="nl-BE" sz="2000" dirty="0"/>
              <a:t>met een “zorgrelatie”</a:t>
            </a:r>
          </a:p>
          <a:p>
            <a:pPr marL="285750" indent="-285750">
              <a:buFont typeface="Arial" pitchFamily="34" charset="0"/>
              <a:buChar char="•"/>
              <a:defRPr/>
            </a:pPr>
            <a:r>
              <a:rPr lang="nl-BE" sz="2000" dirty="0"/>
              <a:t>afhankelijk van hun rol</a:t>
            </a:r>
          </a:p>
          <a:p>
            <a:pPr>
              <a:defRPr/>
            </a:pPr>
            <a:r>
              <a:rPr lang="nl-BE" sz="2000" dirty="0"/>
              <a:t>Geen toegang voor</a:t>
            </a:r>
          </a:p>
          <a:p>
            <a:pPr marL="285750" indent="-285750">
              <a:buFont typeface="Arial" pitchFamily="34" charset="0"/>
              <a:buChar char="•"/>
              <a:defRPr/>
            </a:pPr>
            <a:r>
              <a:rPr lang="nl-BE" sz="2000" dirty="0"/>
              <a:t>IT-administrators, </a:t>
            </a:r>
            <a:r>
              <a:rPr lang="nl-BE" sz="2000" dirty="0" err="1"/>
              <a:t>hoster</a:t>
            </a:r>
            <a:r>
              <a:rPr lang="nl-BE" sz="2000" dirty="0"/>
              <a:t>,..</a:t>
            </a:r>
          </a:p>
          <a:p>
            <a:pPr marL="285750" indent="-285750">
              <a:buFont typeface="Arial" pitchFamily="34" charset="0"/>
              <a:buChar char="•"/>
              <a:defRPr/>
            </a:pPr>
            <a:r>
              <a:rPr lang="nl-BE" sz="2000" dirty="0">
                <a:solidFill>
                  <a:srgbClr val="087670"/>
                </a:solidFill>
              </a:rPr>
              <a:t>eHealth</a:t>
            </a:r>
            <a:r>
              <a:rPr lang="nl-BE" sz="2000" dirty="0"/>
              <a:t>-platform</a:t>
            </a:r>
          </a:p>
          <a:p>
            <a:pPr marL="285750" indent="-285750">
              <a:buFont typeface="Arial" pitchFamily="34" charset="0"/>
              <a:buChar char="•"/>
              <a:defRPr/>
            </a:pPr>
            <a:r>
              <a:rPr lang="nl-BE" sz="2000" dirty="0"/>
              <a:t>overheid</a:t>
            </a:r>
          </a:p>
          <a:p>
            <a:pPr marL="285750" indent="-285750">
              <a:buFont typeface="Arial" pitchFamily="34" charset="0"/>
              <a:buChar char="•"/>
              <a:defRPr/>
            </a:pPr>
            <a:r>
              <a:rPr lang="nl-BE" sz="2000" dirty="0"/>
              <a:t>zonder de actieve medewerking van de </a:t>
            </a:r>
            <a:br>
              <a:rPr lang="nl-BE" sz="2000" dirty="0"/>
            </a:br>
            <a:r>
              <a:rPr lang="nl-BE" sz="2000" dirty="0"/>
              <a:t>houder van de 2e sleutel </a:t>
            </a:r>
            <a:endParaRPr lang="en-US" sz="2000" dirty="0"/>
          </a:p>
          <a:p>
            <a:pPr eaLnBrk="1" fontAlgn="auto" hangingPunct="1">
              <a:spcAft>
                <a:spcPts val="0"/>
              </a:spcAft>
              <a:buFont typeface="Arial" pitchFamily="34" charset="0"/>
              <a:buNone/>
              <a:defRPr/>
            </a:pPr>
            <a:endParaRPr lang="en-US" sz="2000" dirty="0"/>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23928" y="404664"/>
            <a:ext cx="4645162" cy="5853113"/>
          </a:xfrm>
        </p:spPr>
      </p:pic>
      <p:sp>
        <p:nvSpPr>
          <p:cNvPr id="4" name="Tijdelijke aanduiding voor datum 3"/>
          <p:cNvSpPr>
            <a:spLocks noGrp="1"/>
          </p:cNvSpPr>
          <p:nvPr>
            <p:ph type="dt" sz="half" idx="10"/>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3775904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Acties 5 &amp; 6: </a:t>
            </a:r>
            <a:r>
              <a:rPr lang="nl-BE" dirty="0"/>
              <a:t>h</a:t>
            </a:r>
            <a:r>
              <a:rPr lang="nl-BE" dirty="0" smtClean="0"/>
              <a:t>ubs &amp; </a:t>
            </a:r>
            <a:r>
              <a:rPr lang="nl-BE" dirty="0" err="1"/>
              <a:t>m</a:t>
            </a:r>
            <a:r>
              <a:rPr lang="nl-BE" dirty="0" err="1" smtClean="0"/>
              <a:t>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2018</a:t>
            </a:r>
          </a:p>
          <a:p>
            <a:pPr lvl="1"/>
            <a:r>
              <a:rPr lang="nl-BE" dirty="0" smtClean="0"/>
              <a:t>systeem voor het delen van gegevens en documenten voor de algemene en psychiatrische ziekenhuizen via de 5 hubs</a:t>
            </a:r>
          </a:p>
          <a:p>
            <a:pPr lvl="2"/>
            <a:r>
              <a:rPr lang="nl-BE" dirty="0" smtClean="0"/>
              <a:t>Collaboratief Zorgplatform (</a:t>
            </a:r>
            <a:r>
              <a:rPr lang="nl-BE" dirty="0" err="1" smtClean="0"/>
              <a:t>Cozo</a:t>
            </a:r>
            <a:r>
              <a:rPr lang="nl-BE" dirty="0" smtClean="0"/>
              <a:t>)</a:t>
            </a:r>
          </a:p>
          <a:p>
            <a:pPr lvl="2"/>
            <a:r>
              <a:rPr lang="nl-BE" dirty="0" smtClean="0"/>
              <a:t>Antwerpse Regionale Hub (ARH)</a:t>
            </a:r>
          </a:p>
          <a:p>
            <a:pPr lvl="2"/>
            <a:r>
              <a:rPr lang="nl-BE" dirty="0" smtClean="0"/>
              <a:t>Vlaams Ziekenhuisnetwerk KU Leuven (VZN)</a:t>
            </a:r>
          </a:p>
          <a:p>
            <a:pPr lvl="2"/>
            <a:r>
              <a:rPr lang="nl-BE" dirty="0" err="1" smtClean="0"/>
              <a:t>Réseau</a:t>
            </a:r>
            <a:r>
              <a:rPr lang="nl-BE" dirty="0" smtClean="0"/>
              <a:t> Santé Wallon (RSW)</a:t>
            </a:r>
          </a:p>
          <a:p>
            <a:pPr lvl="2"/>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 via de 3 ‘gezondheidskluizen’ / </a:t>
            </a:r>
            <a:r>
              <a:rPr lang="nl-BE" dirty="0" err="1" smtClean="0"/>
              <a:t>metahub</a:t>
            </a:r>
            <a:endParaRPr lang="nl-BE" dirty="0" smtClean="0"/>
          </a:p>
          <a:p>
            <a:pPr lvl="2"/>
            <a:r>
              <a:rPr lang="nl-BE" dirty="0" smtClean="0"/>
              <a:t>Vitalink</a:t>
            </a:r>
          </a:p>
          <a:p>
            <a:pPr lvl="2"/>
            <a:r>
              <a:rPr lang="nl-BE" dirty="0" err="1" smtClean="0"/>
              <a:t>InterMed</a:t>
            </a:r>
            <a:endParaRPr lang="nl-BE" dirty="0" smtClean="0"/>
          </a:p>
          <a:p>
            <a:pPr lvl="2"/>
            <a:r>
              <a:rPr lang="nl-BE" dirty="0" err="1" smtClean="0"/>
              <a:t>BruSafe</a:t>
            </a:r>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232384681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normAutofit fontScale="77500" lnSpcReduction="20000"/>
          </a:bodyPr>
          <a:lstStyle/>
          <a:p>
            <a:r>
              <a:rPr lang="nl-BE" dirty="0" smtClean="0"/>
              <a:t>De huisartsen, tandartsen of verpleegkundigen kunnen </a:t>
            </a:r>
            <a:r>
              <a:rPr lang="nl-BE" i="1" dirty="0" smtClean="0"/>
              <a:t>onder bepaalde voorwaarden</a:t>
            </a:r>
            <a:r>
              <a:rPr lang="nl-BE" dirty="0" smtClean="0"/>
              <a:t> een premie ontvangen ter ondersteuning van hun praktijk en het gebruik van de online gezondheidsdiensten</a:t>
            </a:r>
          </a:p>
          <a:p>
            <a:endParaRPr lang="fr-BE" dirty="0"/>
          </a:p>
          <a:p>
            <a:r>
              <a:rPr lang="nl-BE" dirty="0" smtClean="0"/>
              <a:t>Deze telematicapremie, die toegekend wordt aan de zorgverleners, behoort tot de bevoegdheid van het RIZIV en is verbonden aan het effectief gebruik van de online gezondheidsdiensten via een softwarepakket dat erkend is door de overheid</a:t>
            </a:r>
          </a:p>
          <a:p>
            <a:endParaRPr lang="fr-BE" dirty="0" smtClean="0"/>
          </a:p>
          <a:p>
            <a:r>
              <a:rPr lang="nl-BE" dirty="0" smtClean="0"/>
              <a:t>Het proces van erkenning van de softwarepakketten wordt beheerd door het </a:t>
            </a:r>
            <a:r>
              <a:rPr lang="nl-BE" dirty="0" smtClean="0">
                <a:solidFill>
                  <a:srgbClr val="087670"/>
                </a:solidFill>
              </a:rPr>
              <a:t>eHealth</a:t>
            </a:r>
            <a:r>
              <a:rPr lang="nl-BE" dirty="0" smtClean="0"/>
              <a:t>-platform, in samenwerking met zijn verschillende partners</a:t>
            </a:r>
          </a:p>
          <a:p>
            <a:pPr lvl="1"/>
            <a:r>
              <a:rPr lang="nl-BE" dirty="0" smtClean="0"/>
              <a:t>verantwoordelijkheid om zich ervan te vergewissen dat de voorgestelde software beveiligd is en beantwoordt aan de functionele behoeften van de zorgverleners</a:t>
            </a:r>
            <a:endParaRPr lang="fr-BE" dirty="0"/>
          </a:p>
          <a:p>
            <a:endParaRPr lang="fr-BE" dirty="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3554453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600" b="1" dirty="0" smtClean="0">
                  <a:solidFill>
                    <a:schemeClr val="bg1"/>
                  </a:solidFill>
                </a:rPr>
                <a:t>Medisch</a:t>
              </a:r>
              <a:endParaRPr lang="nl-BE" sz="1600" b="1"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nl-BE" dirty="0" err="1" smtClean="0">
                <a:solidFill>
                  <a:srgbClr val="77C9F2"/>
                </a:solidFill>
              </a:rPr>
              <a:t>eGezondheid</a:t>
            </a:r>
            <a:r>
              <a:rPr lang="nl-BE" dirty="0" smtClean="0">
                <a:solidFill>
                  <a:srgbClr val="77C9F2"/>
                </a:solidFill>
              </a:rPr>
              <a:t> in de praktijk</a:t>
            </a:r>
            <a:endParaRPr lang="nl-BE" dirty="0">
              <a:solidFill>
                <a:srgbClr val="77C9F2"/>
              </a:solidFill>
            </a:endParaRPr>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endParaRPr>
              </a:p>
              <a:p>
                <a:pPr algn="ctr" fontAlgn="auto">
                  <a:spcBef>
                    <a:spcPts val="0"/>
                  </a:spcBef>
                  <a:spcAft>
                    <a:spcPts val="0"/>
                  </a:spcAft>
                  <a:defRPr/>
                </a:pPr>
                <a:r>
                  <a:rPr lang="nl-BE" dirty="0" err="1" smtClean="0">
                    <a:solidFill>
                      <a:schemeClr val="bg1"/>
                    </a:solidFill>
                  </a:rPr>
                  <a:t>Onderzoeks-resultaten</a:t>
                </a:r>
                <a:r>
                  <a:rPr lang="nl-BE" dirty="0">
                    <a:solidFill>
                      <a:schemeClr val="bg1"/>
                    </a:solidFill>
                  </a:rPr>
                  <a:t> </a:t>
                </a:r>
                <a:r>
                  <a:rPr lang="nl-BE" dirty="0" smtClean="0">
                    <a:solidFill>
                      <a:schemeClr val="bg1"/>
                    </a:solidFill>
                  </a:rPr>
                  <a:t>en verslagen</a:t>
                </a:r>
                <a:endParaRPr lang="nl-BE" dirty="0">
                  <a:solidFill>
                    <a:schemeClr val="bg1"/>
                  </a:solidFill>
                </a:endParaRPr>
              </a:p>
              <a:p>
                <a:pPr fontAlgn="auto">
                  <a:spcBef>
                    <a:spcPts val="0"/>
                  </a:spcBef>
                  <a:spcAft>
                    <a:spcPts val="0"/>
                  </a:spcAft>
                  <a:defRPr/>
                </a:pPr>
                <a:endParaRPr lang="nl-BE" dirty="0">
                  <a:solidFill>
                    <a:schemeClr val="tx1">
                      <a:lumMod val="95000"/>
                      <a:lumOff val="5000"/>
                    </a:schemeClr>
                  </a:solidFill>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fontAlgn="auto">
                  <a:spcBef>
                    <a:spcPts val="0"/>
                  </a:spcBef>
                  <a:spcAft>
                    <a:spcPts val="0"/>
                  </a:spcAft>
                  <a:defRPr/>
                </a:pPr>
                <a:r>
                  <a:rPr lang="nl-BE" dirty="0" smtClean="0">
                    <a:solidFill>
                      <a:schemeClr val="bg1"/>
                    </a:solidFill>
                  </a:rPr>
                  <a:t>Summary </a:t>
                </a:r>
                <a:r>
                  <a:rPr lang="nl-BE" dirty="0" err="1" smtClean="0">
                    <a:solidFill>
                      <a:schemeClr val="bg1"/>
                    </a:solidFill>
                  </a:rPr>
                  <a:t>electronic</a:t>
                </a:r>
                <a:r>
                  <a:rPr lang="nl-BE" dirty="0" smtClean="0">
                    <a:solidFill>
                      <a:schemeClr val="bg1"/>
                    </a:solidFill>
                  </a:rPr>
                  <a:t> health record (</a:t>
                </a:r>
                <a:r>
                  <a:rPr lang="nl-BE" dirty="0" err="1" smtClean="0">
                    <a:solidFill>
                      <a:schemeClr val="bg1"/>
                    </a:solidFill>
                  </a:rPr>
                  <a:t>SumEHR</a:t>
                </a:r>
                <a:r>
                  <a:rPr lang="nl-BE" dirty="0" smtClean="0">
                    <a:solidFill>
                      <a:schemeClr val="bg1"/>
                    </a:solidFill>
                  </a:rPr>
                  <a:t>)</a:t>
                </a:r>
                <a:endParaRPr lang="nl-BE" dirty="0">
                  <a:cs typeface="+mn-cs"/>
                </a:endParaRPr>
              </a:p>
              <a:p>
                <a:pPr fontAlgn="auto">
                  <a:spcBef>
                    <a:spcPts val="0"/>
                  </a:spcBef>
                  <a:spcAft>
                    <a:spcPts val="0"/>
                  </a:spcAft>
                  <a:defRPr/>
                </a:pPr>
                <a:endParaRPr lang="nl-BE" dirty="0">
                  <a:solidFill>
                    <a:schemeClr val="tx1">
                      <a:lumMod val="95000"/>
                      <a:lumOff val="5000"/>
                    </a:schemeClr>
                  </a:solidFill>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dirty="0">
                    <a:solidFill>
                      <a:schemeClr val="bg1"/>
                    </a:solidFill>
                    <a:latin typeface="+mn-lt"/>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cs typeface="+mn-cs"/>
                </a:endParaRPr>
              </a:p>
              <a:p>
                <a:pPr marL="82550" algn="ctr" fontAlgn="auto">
                  <a:spcBef>
                    <a:spcPts val="0"/>
                  </a:spcBef>
                  <a:spcAft>
                    <a:spcPts val="0"/>
                  </a:spcAft>
                  <a:defRPr/>
                </a:pPr>
                <a:r>
                  <a:rPr lang="nl-BE" dirty="0">
                    <a:solidFill>
                      <a:schemeClr val="bg1"/>
                    </a:solidFill>
                    <a:cs typeface="+mn-cs"/>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nl-BE" sz="1000" dirty="0">
                  <a:solidFill>
                    <a:schemeClr val="bg1"/>
                  </a:solidFill>
                  <a:cs typeface="+mn-cs"/>
                </a:endParaRPr>
              </a:p>
              <a:p>
                <a:pPr marL="177800" algn="ctr" fontAlgn="auto">
                  <a:spcBef>
                    <a:spcPts val="0"/>
                  </a:spcBef>
                  <a:spcAft>
                    <a:spcPts val="0"/>
                  </a:spcAft>
                  <a:defRPr/>
                </a:pPr>
                <a:r>
                  <a:rPr lang="nl-BE" dirty="0">
                    <a:solidFill>
                      <a:schemeClr val="bg1"/>
                    </a:solidFill>
                    <a:cs typeface="+mn-cs"/>
                  </a:rPr>
                  <a:t>Elektronische verwijsbrieven</a:t>
                </a:r>
                <a:endParaRPr lang="nl-BE" dirty="0">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nl-BE" sz="1000" dirty="0">
                  <a:solidFill>
                    <a:schemeClr val="bg1"/>
                  </a:solidFill>
                  <a:cs typeface="+mn-cs"/>
                </a:endParaRPr>
              </a:p>
              <a:p>
                <a:pPr algn="ctr" fontAlgn="auto">
                  <a:spcBef>
                    <a:spcPts val="0"/>
                  </a:spcBef>
                  <a:spcAft>
                    <a:spcPts val="0"/>
                  </a:spcAft>
                  <a:defRPr/>
                </a:pPr>
                <a:r>
                  <a:rPr lang="nl-BE" dirty="0">
                    <a:solidFill>
                      <a:schemeClr val="bg1"/>
                    </a:solidFill>
                    <a:cs typeface="+mn-cs"/>
                  </a:rPr>
                  <a:t>Elektronische</a:t>
                </a:r>
                <a:r>
                  <a:rPr lang="nl-BE" dirty="0">
                    <a:cs typeface="+mn-cs"/>
                  </a:rPr>
                  <a:t> </a:t>
                </a:r>
                <a:r>
                  <a:rPr lang="nl-BE" dirty="0">
                    <a:solidFill>
                      <a:schemeClr val="bg1"/>
                    </a:solidFill>
                    <a:cs typeface="+mn-cs"/>
                  </a:rPr>
                  <a:t>voorschriften</a:t>
                </a:r>
                <a:endParaRPr lang="nl-BE" dirty="0">
                  <a:cs typeface="+mn-cs"/>
                </a:endParaRPr>
              </a:p>
              <a:p>
                <a:pPr fontAlgn="auto">
                  <a:spcBef>
                    <a:spcPts val="0"/>
                  </a:spcBef>
                  <a:spcAft>
                    <a:spcPts val="0"/>
                  </a:spcAft>
                  <a:defRPr/>
                </a:pPr>
                <a:endParaRPr lang="nl-BE" dirty="0">
                  <a:solidFill>
                    <a:schemeClr val="tx1">
                      <a:lumMod val="95000"/>
                      <a:lumOff val="5000"/>
                    </a:schemeClr>
                  </a:solidFill>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964949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lstStyle/>
          <a:p>
            <a:r>
              <a:rPr lang="nl-BE" dirty="0" smtClean="0"/>
              <a:t>De evaluatiecriteria van de softwarepakketten hebben betrekking op 2 categorieën van functionaliteiten, en worden regelmatig herzien</a:t>
            </a:r>
          </a:p>
          <a:p>
            <a:pPr lvl="1"/>
            <a:endParaRPr lang="nl-BE" dirty="0" smtClean="0"/>
          </a:p>
          <a:p>
            <a:pPr lvl="1"/>
            <a:r>
              <a:rPr lang="nl-BE" dirty="0" smtClean="0"/>
              <a:t>een reeks basisfunctionaliteiten – verplicht</a:t>
            </a:r>
          </a:p>
          <a:p>
            <a:pPr lvl="1"/>
            <a:endParaRPr lang="nl-BE" dirty="0" smtClean="0"/>
          </a:p>
          <a:p>
            <a:pPr lvl="1"/>
            <a:r>
              <a:rPr lang="nl-BE" dirty="0" smtClean="0"/>
              <a:t>een reeks modulaire functionaliteiten – in functie van het profiel van het softwarepakket</a:t>
            </a:r>
          </a:p>
          <a:p>
            <a:pPr marL="0" indent="0">
              <a:buNone/>
            </a:pPr>
            <a:endParaRPr lang="fr-BE" dirty="0" smtClean="0"/>
          </a:p>
          <a:p>
            <a:endParaRPr lang="fr-BE" dirty="0" smtClean="0"/>
          </a:p>
          <a:p>
            <a:endParaRPr lang="fr-BE" dirty="0" smtClean="0"/>
          </a:p>
          <a:p>
            <a:endParaRPr lang="nl-NL" dirty="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222535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normAutofit fontScale="92500" lnSpcReduction="10000"/>
          </a:bodyPr>
          <a:lstStyle/>
          <a:p>
            <a:pPr lvl="0"/>
            <a:r>
              <a:rPr lang="nl-BE" dirty="0" smtClean="0"/>
              <a:t>Situatie 2018</a:t>
            </a:r>
          </a:p>
          <a:p>
            <a:pPr lvl="1"/>
            <a:r>
              <a:rPr lang="nl-BE" dirty="0"/>
              <a:t>b</a:t>
            </a:r>
            <a:r>
              <a:rPr lang="nl-BE" dirty="0" smtClean="0"/>
              <a:t>epaling van de registratiecriteria per doelgroep</a:t>
            </a:r>
            <a:endParaRPr lang="fr-BE" dirty="0" smtClean="0"/>
          </a:p>
          <a:p>
            <a:pPr lvl="1"/>
            <a:r>
              <a:rPr lang="nl-BE" dirty="0"/>
              <a:t>o</a:t>
            </a:r>
            <a:r>
              <a:rPr lang="nl-BE" dirty="0" smtClean="0"/>
              <a:t>p dit ogenblik: herziening van de criteria voor de huisartsengeneeskunde</a:t>
            </a:r>
            <a:endParaRPr lang="fr-BE" dirty="0" smtClean="0"/>
          </a:p>
          <a:p>
            <a:pPr lvl="1"/>
            <a:r>
              <a:rPr lang="nl-BE" dirty="0"/>
              <a:t>o</a:t>
            </a:r>
            <a:r>
              <a:rPr lang="nl-BE" dirty="0" smtClean="0"/>
              <a:t>m de 3 jaar herziening van de criteria in functie van</a:t>
            </a:r>
            <a:endParaRPr lang="fr-BE" dirty="0" smtClean="0"/>
          </a:p>
          <a:p>
            <a:pPr lvl="2"/>
            <a:r>
              <a:rPr lang="nl-BE" dirty="0" smtClean="0"/>
              <a:t>de technologische vooruitgang</a:t>
            </a:r>
            <a:endParaRPr lang="fr-BE" dirty="0" smtClean="0"/>
          </a:p>
          <a:p>
            <a:pPr lvl="2"/>
            <a:r>
              <a:rPr lang="nl-BE" dirty="0" smtClean="0"/>
              <a:t>de behoeften op het terrein</a:t>
            </a:r>
            <a:endParaRPr lang="fr-BE" dirty="0" smtClean="0"/>
          </a:p>
          <a:p>
            <a:pPr lvl="2"/>
            <a:r>
              <a:rPr lang="nl-BE" dirty="0" smtClean="0"/>
              <a:t>de wettelijke verplichtingen</a:t>
            </a:r>
            <a:endParaRPr lang="fr-BE" dirty="0" smtClean="0"/>
          </a:p>
          <a:p>
            <a:pPr lvl="1"/>
            <a:r>
              <a:rPr lang="nl-BE" dirty="0"/>
              <a:t>d</a:t>
            </a:r>
            <a:r>
              <a:rPr lang="nl-BE" dirty="0" smtClean="0"/>
              <a:t>oelstelling op termijn: 3 tot 4 nieuwe doelgroepen/jaar</a:t>
            </a:r>
            <a:endParaRPr lang="fr-BE" dirty="0" smtClean="0"/>
          </a:p>
          <a:p>
            <a:pPr lvl="1"/>
            <a:r>
              <a:rPr lang="nl-BE" dirty="0" err="1" smtClean="0"/>
              <a:t>to</a:t>
            </a:r>
            <a:r>
              <a:rPr lang="nl-BE" dirty="0" smtClean="0"/>
              <a:t> </a:t>
            </a:r>
            <a:r>
              <a:rPr lang="nl-BE" dirty="0" err="1"/>
              <a:t>b</a:t>
            </a:r>
            <a:r>
              <a:rPr lang="nl-BE" dirty="0" err="1" smtClean="0"/>
              <a:t>e</a:t>
            </a:r>
            <a:r>
              <a:rPr lang="nl-BE" dirty="0" smtClean="0"/>
              <a:t> (prioritering met het akkoord van het RIZIV)</a:t>
            </a:r>
            <a:endParaRPr lang="fr-BE" dirty="0" smtClean="0"/>
          </a:p>
          <a:p>
            <a:pPr lvl="2"/>
            <a:r>
              <a:rPr lang="nl-BE" dirty="0" smtClean="0"/>
              <a:t>criteria tandartsen</a:t>
            </a:r>
            <a:endParaRPr lang="fr-BE" dirty="0" smtClean="0"/>
          </a:p>
          <a:p>
            <a:pPr lvl="2"/>
            <a:r>
              <a:rPr lang="nl-BE" dirty="0" smtClean="0"/>
              <a:t>herziening criteria kinesisten</a:t>
            </a:r>
            <a:endParaRPr lang="fr-BE" dirty="0" smtClean="0"/>
          </a:p>
          <a:p>
            <a:pPr lvl="2"/>
            <a:r>
              <a:rPr lang="nl-BE" dirty="0" smtClean="0"/>
              <a:t>herziening criteria verpleegkundigen</a:t>
            </a:r>
            <a:endParaRPr lang="fr-BE" dirty="0" smtClean="0"/>
          </a:p>
          <a:p>
            <a:pPr lvl="2"/>
            <a:r>
              <a:rPr lang="nl-BE" dirty="0" smtClean="0"/>
              <a:t>criteria vroedvrouwen</a:t>
            </a:r>
            <a:endParaRPr lang="fr-BE" dirty="0" smtClean="0"/>
          </a:p>
          <a:p>
            <a:endParaRPr lang="fr-BE" dirty="0" smtClean="0"/>
          </a:p>
          <a:p>
            <a:endParaRPr lang="fr-BE" dirty="0" smtClean="0"/>
          </a:p>
          <a:p>
            <a:endParaRPr lang="fr-BE" dirty="0" smtClean="0"/>
          </a:p>
          <a:p>
            <a:endParaRPr lang="fr-BE" dirty="0" smtClean="0"/>
          </a:p>
          <a:p>
            <a:endParaRPr lang="nl-NL" dirty="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1460525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 10: toegang tot de gegevens door de patiënt</a:t>
            </a:r>
            <a:endParaRPr lang="nl-NL" dirty="0"/>
          </a:p>
        </p:txBody>
      </p:sp>
      <p:sp>
        <p:nvSpPr>
          <p:cNvPr id="4099" name="Rectangle 3"/>
          <p:cNvSpPr>
            <a:spLocks noGrp="1" noChangeArrowheads="1"/>
          </p:cNvSpPr>
          <p:nvPr>
            <p:ph idx="1"/>
          </p:nvPr>
        </p:nvSpPr>
        <p:spPr/>
        <p:txBody>
          <a:bodyPr/>
          <a:lstStyle/>
          <a:p>
            <a:r>
              <a:rPr lang="nl-NL" smtClean="0"/>
              <a:t>Doelstellingen</a:t>
            </a:r>
          </a:p>
          <a:p>
            <a:pPr lvl="1"/>
            <a:r>
              <a:rPr lang="nl-NL" smtClean="0"/>
              <a:t>het opstellen van een referentiekader voor toegangsbeheer, toegang tot en aanvulling van gezondheidsgegevens door de patiënt</a:t>
            </a:r>
          </a:p>
          <a:p>
            <a:pPr lvl="1"/>
            <a:r>
              <a:rPr lang="nl-NL" smtClean="0"/>
              <a:t>het creëren van een governance structuur die waakt over de uitvoering van het referentiekader</a:t>
            </a:r>
          </a:p>
          <a:p>
            <a:pPr lvl="1"/>
            <a:r>
              <a:rPr lang="nl-NL" smtClean="0"/>
              <a:t>het uitwerken van een communicatiestrategie om burgers/patiënten te informeren over online toegang tot gezondheidsgegevens en andere functies voor patiënten inzake gegevensdeling</a:t>
            </a:r>
          </a:p>
          <a:p>
            <a:pPr lvl="1"/>
            <a:endParaRPr lang="nl-NL" smtClean="0"/>
          </a:p>
          <a:p>
            <a:r>
              <a:rPr lang="nl-NL" smtClean="0"/>
              <a:t>Verantwoordelijke organisatie : FOD Volksgezondheid</a:t>
            </a:r>
          </a:p>
          <a:p>
            <a:endParaRPr lang="nl-BE" dirty="0" smtClean="0"/>
          </a:p>
        </p:txBody>
      </p:sp>
      <p:sp>
        <p:nvSpPr>
          <p:cNvPr id="5" name="Tijdelijke aanduiding voor datum 4"/>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239987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 10: toegang tot de gegevens door de patiënt </a:t>
            </a:r>
            <a:endParaRPr lang="nl-NL" dirty="0"/>
          </a:p>
        </p:txBody>
      </p:sp>
      <p:sp>
        <p:nvSpPr>
          <p:cNvPr id="8" name="Content Placeholder 7"/>
          <p:cNvSpPr>
            <a:spLocks noGrp="1"/>
          </p:cNvSpPr>
          <p:nvPr>
            <p:ph idx="1"/>
          </p:nvPr>
        </p:nvSpPr>
        <p:spPr/>
        <p:txBody>
          <a:bodyPr/>
          <a:lstStyle/>
          <a:p>
            <a:r>
              <a:rPr lang="nl-BE" smtClean="0"/>
              <a:t>Uitdaging</a:t>
            </a:r>
          </a:p>
          <a:p>
            <a:pPr lvl="1"/>
            <a:r>
              <a:rPr lang="nl-BE" smtClean="0"/>
              <a:t>vermijden dat patiënt zijn weg moet zoeken tussen verschillende platformen voor toegang tot/aanvulling van zijn gegevens</a:t>
            </a:r>
          </a:p>
          <a:p>
            <a:pPr lvl="2"/>
            <a:r>
              <a:rPr lang="nl-BE" smtClean="0"/>
              <a:t>MyCozo</a:t>
            </a:r>
          </a:p>
          <a:p>
            <a:pPr lvl="2"/>
            <a:r>
              <a:rPr lang="nl-BE" smtClean="0"/>
              <a:t>MyNexuzHealth</a:t>
            </a:r>
          </a:p>
          <a:p>
            <a:pPr lvl="2"/>
            <a:r>
              <a:rPr lang="nl-BE" smtClean="0"/>
              <a:t>PatiëntHealthViewer Vitalink</a:t>
            </a:r>
          </a:p>
          <a:p>
            <a:pPr lvl="2"/>
            <a:r>
              <a:rPr lang="nl-BE" smtClean="0"/>
              <a:t>MyWGK</a:t>
            </a:r>
          </a:p>
          <a:p>
            <a:pPr lvl="2"/>
            <a:r>
              <a:rPr lang="nl-BE" smtClean="0"/>
              <a:t>…</a:t>
            </a:r>
          </a:p>
          <a:p>
            <a:pPr lvl="1"/>
            <a:r>
              <a:rPr lang="nl-BE" smtClean="0"/>
              <a:t>waarborg van single sign on met voldoende sterk authenticatiemiddel</a:t>
            </a:r>
            <a:endParaRPr lang="nl-BE" dirty="0" smtClean="0"/>
          </a:p>
        </p:txBody>
      </p:sp>
      <p:sp>
        <p:nvSpPr>
          <p:cNvPr id="5" name="Tijdelijke aanduiding voor datum 4"/>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3068302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Actie10: toegang tot de gegevens door de patiënt </a:t>
            </a:r>
            <a:endParaRPr lang="fr-BE" dirty="0"/>
          </a:p>
        </p:txBody>
      </p:sp>
      <p:sp>
        <p:nvSpPr>
          <p:cNvPr id="3" name="Content Placeholder 2"/>
          <p:cNvSpPr>
            <a:spLocks noGrp="1"/>
          </p:cNvSpPr>
          <p:nvPr>
            <p:ph idx="1"/>
          </p:nvPr>
        </p:nvSpPr>
        <p:spPr/>
        <p:txBody>
          <a:bodyPr/>
          <a:lstStyle/>
          <a:p>
            <a:r>
              <a:rPr lang="nl-BE" smtClean="0"/>
              <a:t>Dus nood aan afspraken en coördinatie</a:t>
            </a:r>
          </a:p>
          <a:p>
            <a:pPr lvl="1"/>
            <a:r>
              <a:rPr lang="nl-BE" smtClean="0"/>
              <a:t>gebruiksvriendelijke maar voldoende veilige authenticatiemiddelen, ook bruikbaar op mobiele omgevingen, maar a.u.b.</a:t>
            </a:r>
          </a:p>
          <a:p>
            <a:pPr lvl="2"/>
            <a:r>
              <a:rPr lang="nl-BE" smtClean="0"/>
              <a:t>geen platformspecifieke authenticatiemiddelen meer</a:t>
            </a:r>
          </a:p>
          <a:p>
            <a:pPr lvl="2"/>
            <a:r>
              <a:rPr lang="nl-BE" smtClean="0"/>
              <a:t>sectorwijde onderhandelingen rond authenticatiemiddelen van externe aanbieders </a:t>
            </a:r>
          </a:p>
          <a:p>
            <a:endParaRPr lang="fr-BE" dirty="0"/>
          </a:p>
        </p:txBody>
      </p:sp>
      <p:sp>
        <p:nvSpPr>
          <p:cNvPr id="6" name="Tijdelijke aanduiding voor datum 5"/>
          <p:cNvSpPr>
            <a:spLocks noGrp="1"/>
          </p:cNvSpPr>
          <p:nvPr>
            <p:ph type="dt" sz="half" idx="2"/>
          </p:nvPr>
        </p:nvSpPr>
        <p:spPr/>
        <p:txBody>
          <a:bodyPr/>
          <a:lstStyle/>
          <a:p>
            <a:r>
              <a:rPr lang="nl-BE" smtClean="0"/>
              <a:t>07/10/2018</a:t>
            </a:r>
            <a:endParaRPr lang="fr-BE"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3922373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smtClean="0">
                <a:solidFill>
                  <a:srgbClr val="77C9F2"/>
                </a:solidFill>
                <a:latin typeface="+mj-lt"/>
              </a:rPr>
              <a:t>Actueel goedgekeurde authenticatiemiddelen</a:t>
            </a:r>
            <a:endParaRPr lang="en-GB" sz="3200" dirty="0">
              <a:solidFill>
                <a:srgbClr val="77C9F2"/>
              </a:solidFill>
              <a:latin typeface="+mj-lt"/>
            </a:endParaRPr>
          </a:p>
        </p:txBody>
      </p:sp>
      <p:sp>
        <p:nvSpPr>
          <p:cNvPr id="3" name="Rounded Rectangle 2"/>
          <p:cNvSpPr/>
          <p:nvPr/>
        </p:nvSpPr>
        <p:spPr>
          <a:xfrm>
            <a:off x="1795684" y="1713852"/>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15" name="Table 14"/>
          <p:cNvGraphicFramePr>
            <a:graphicFrameLocks noGrp="1"/>
          </p:cNvGraphicFramePr>
          <p:nvPr>
            <p:extLst/>
          </p:nvPr>
        </p:nvGraphicFramePr>
        <p:xfrm>
          <a:off x="4522120" y="3957505"/>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4030910"/>
            <a:ext cx="501884" cy="643441"/>
          </a:xfrm>
          <a:prstGeom prst="rect">
            <a:avLst/>
          </a:prstGeom>
        </p:spPr>
      </p:pic>
      <p:graphicFrame>
        <p:nvGraphicFramePr>
          <p:cNvPr id="21" name="Table 20"/>
          <p:cNvGraphicFramePr>
            <a:graphicFrameLocks noGrp="1"/>
          </p:cNvGraphicFramePr>
          <p:nvPr>
            <p:extLst/>
          </p:nvPr>
        </p:nvGraphicFramePr>
        <p:xfrm>
          <a:off x="1835696" y="5517232"/>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574720"/>
            <a:ext cx="409539" cy="409539"/>
          </a:xfrm>
          <a:prstGeom prst="rect">
            <a:avLst/>
          </a:prstGeom>
        </p:spPr>
      </p:pic>
      <p:sp>
        <p:nvSpPr>
          <p:cNvPr id="25" name="TextBox 24"/>
          <p:cNvSpPr txBox="1"/>
          <p:nvPr/>
        </p:nvSpPr>
        <p:spPr>
          <a:xfrm>
            <a:off x="985518" y="6237312"/>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1226704" y="1628799"/>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nvPr>
        </p:nvGraphicFramePr>
        <p:xfrm>
          <a:off x="1823679" y="4776220"/>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929268"/>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319186"/>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31345" y="1242390"/>
            <a:ext cx="864339" cy="369332"/>
          </a:xfrm>
          <a:prstGeom prst="rect">
            <a:avLst/>
          </a:prstGeom>
          <a:noFill/>
        </p:spPr>
        <p:txBody>
          <a:bodyPr wrap="none" rtlCol="0">
            <a:spAutoFit/>
          </a:bodyPr>
          <a:lstStyle/>
          <a:p>
            <a:pPr algn="ctr"/>
            <a:r>
              <a:rPr lang="fr-BE" dirty="0" smtClean="0"/>
              <a:t>Strong</a:t>
            </a:r>
            <a:endParaRPr lang="nl-BE" dirty="0"/>
          </a:p>
        </p:txBody>
      </p:sp>
      <p:graphicFrame>
        <p:nvGraphicFramePr>
          <p:cNvPr id="29" name="Table 28"/>
          <p:cNvGraphicFramePr>
            <a:graphicFrameLocks noGrp="1"/>
          </p:cNvGraphicFramePr>
          <p:nvPr>
            <p:extLst/>
          </p:nvPr>
        </p:nvGraphicFramePr>
        <p:xfrm>
          <a:off x="1795684" y="1713852"/>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1808097" y="3960604"/>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1808907" y="3237901"/>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1862910" y="3301364"/>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750303"/>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4071902"/>
            <a:ext cx="502632" cy="561458"/>
          </a:xfrm>
          <a:prstGeom prst="rect">
            <a:avLst/>
          </a:prstGeom>
        </p:spPr>
      </p:pic>
      <p:graphicFrame>
        <p:nvGraphicFramePr>
          <p:cNvPr id="36" name="Table 35"/>
          <p:cNvGraphicFramePr>
            <a:graphicFrameLocks noGrp="1"/>
          </p:cNvGraphicFramePr>
          <p:nvPr>
            <p:extLst/>
          </p:nvPr>
        </p:nvGraphicFramePr>
        <p:xfrm>
          <a:off x="1795684" y="2447532"/>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539730"/>
            <a:ext cx="299578" cy="599155"/>
          </a:xfrm>
          <a:prstGeom prst="rect">
            <a:avLst/>
          </a:prstGeom>
        </p:spPr>
      </p:pic>
      <p:sp>
        <p:nvSpPr>
          <p:cNvPr id="7" name="Tijdelijke aanduiding voor datum 6"/>
          <p:cNvSpPr>
            <a:spLocks noGrp="1"/>
          </p:cNvSpPr>
          <p:nvPr>
            <p:ph type="dt" sz="half" idx="2"/>
          </p:nvPr>
        </p:nvSpPr>
        <p:spPr/>
        <p:txBody>
          <a:bodyPr/>
          <a:lstStyle/>
          <a:p>
            <a:r>
              <a:rPr lang="nl-BE" smtClean="0"/>
              <a:t>07/10/2018</a:t>
            </a:r>
            <a:endParaRPr lang="fr-BE" dirty="0"/>
          </a:p>
        </p:txBody>
      </p:sp>
      <p:sp>
        <p:nvSpPr>
          <p:cNvPr id="8" name="Tijdelijke aanduiding voor dianummer 7"/>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3923753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Actie10: toegang tot de gegevens door de patiënt </a:t>
            </a:r>
            <a:endParaRPr lang="fr-BE" dirty="0"/>
          </a:p>
        </p:txBody>
      </p:sp>
      <p:sp>
        <p:nvSpPr>
          <p:cNvPr id="3" name="Content Placeholder 2"/>
          <p:cNvSpPr>
            <a:spLocks noGrp="1"/>
          </p:cNvSpPr>
          <p:nvPr>
            <p:ph idx="1"/>
          </p:nvPr>
        </p:nvSpPr>
        <p:spPr/>
        <p:txBody>
          <a:bodyPr/>
          <a:lstStyle/>
          <a:p>
            <a:r>
              <a:rPr lang="nl-BE" smtClean="0"/>
              <a:t>Dus nood aan afspraken en coördinatie</a:t>
            </a:r>
          </a:p>
          <a:p>
            <a:pPr lvl="1"/>
            <a:r>
              <a:rPr lang="nl-BE" smtClean="0"/>
              <a:t>elk platform zorgt voor toegang door patiënt tot alle relevante informatie</a:t>
            </a:r>
          </a:p>
          <a:p>
            <a:pPr lvl="2"/>
            <a:r>
              <a:rPr lang="nl-BE" smtClean="0"/>
              <a:t>hub-metahub (ziekenhuizen, gezondheidskluizen, extra-murale labo’s, …)</a:t>
            </a:r>
          </a:p>
          <a:p>
            <a:pPr lvl="2"/>
            <a:r>
              <a:rPr lang="nl-BE" smtClean="0"/>
              <a:t>elektronische voorschriften</a:t>
            </a:r>
          </a:p>
          <a:p>
            <a:pPr lvl="2"/>
            <a:r>
              <a:rPr lang="nl-BE" smtClean="0"/>
              <a:t>administratieve gegevens (verzekerbaarheid, orgaandonatie, …)</a:t>
            </a:r>
          </a:p>
          <a:p>
            <a:pPr lvl="2"/>
            <a:r>
              <a:rPr lang="nl-BE" smtClean="0"/>
              <a:t>…</a:t>
            </a:r>
          </a:p>
          <a:p>
            <a:pPr lvl="1"/>
            <a:r>
              <a:rPr lang="nl-BE" smtClean="0"/>
              <a:t>uitbreiding hub-metahubsysteem tot andere EPD’s, hetzij door verwijzingen, hetzij door opname relevante gegevens in gezondheidskluizen</a:t>
            </a:r>
          </a:p>
          <a:p>
            <a:pPr lvl="1"/>
            <a:endParaRPr lang="fr-BE" dirty="0"/>
          </a:p>
        </p:txBody>
      </p:sp>
      <p:sp>
        <p:nvSpPr>
          <p:cNvPr id="6" name="Tijdelijke aanduiding voor datum 5"/>
          <p:cNvSpPr>
            <a:spLocks noGrp="1"/>
          </p:cNvSpPr>
          <p:nvPr>
            <p:ph type="dt" sz="half" idx="2"/>
          </p:nvPr>
        </p:nvSpPr>
        <p:spPr/>
        <p:txBody>
          <a:bodyPr/>
          <a:lstStyle/>
          <a:p>
            <a:r>
              <a:rPr lang="nl-BE" smtClean="0"/>
              <a:t>07/10/2018</a:t>
            </a:r>
            <a:endParaRPr lang="fr-BE"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1282210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Actie10: </a:t>
            </a:r>
            <a:r>
              <a:rPr lang="nl-NL" dirty="0"/>
              <a:t>t</a:t>
            </a:r>
            <a:r>
              <a:rPr lang="nl-NL" dirty="0" smtClean="0"/>
              <a:t>oegang tot de gegevens door de patiënt </a:t>
            </a:r>
            <a:endParaRPr lang="fr-BE" dirty="0"/>
          </a:p>
        </p:txBody>
      </p:sp>
      <p:pic>
        <p:nvPicPr>
          <p:cNvPr id="14" name="Content Placeholder 13"/>
          <p:cNvPicPr>
            <a:picLocks noGrp="1" noChangeAspect="1"/>
          </p:cNvPicPr>
          <p:nvPr>
            <p:ph idx="1"/>
          </p:nvPr>
        </p:nvPicPr>
        <p:blipFill>
          <a:blip r:embed="rId2"/>
          <a:stretch>
            <a:fillRect/>
          </a:stretch>
        </p:blipFill>
        <p:spPr>
          <a:xfrm>
            <a:off x="852407" y="1052513"/>
            <a:ext cx="7439186" cy="5256212"/>
          </a:xfrm>
          <a:prstGeom prst="rect">
            <a:avLst/>
          </a:prstGeom>
        </p:spPr>
      </p:pic>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2714079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Actie10: toegang tot de gegevens door de patiënt </a:t>
            </a:r>
            <a:endParaRPr lang="fr-BE" dirty="0"/>
          </a:p>
        </p:txBody>
      </p:sp>
      <p:pic>
        <p:nvPicPr>
          <p:cNvPr id="10" name="Content Placeholder 9"/>
          <p:cNvPicPr>
            <a:picLocks noGrp="1" noChangeAspect="1"/>
          </p:cNvPicPr>
          <p:nvPr>
            <p:ph idx="1"/>
          </p:nvPr>
        </p:nvPicPr>
        <p:blipFill>
          <a:blip r:embed="rId2"/>
          <a:stretch>
            <a:fillRect/>
          </a:stretch>
        </p:blipFill>
        <p:spPr>
          <a:xfrm>
            <a:off x="688132" y="1052513"/>
            <a:ext cx="7767735" cy="5256212"/>
          </a:xfrm>
          <a:prstGeom prst="rect">
            <a:avLst/>
          </a:prstGeom>
        </p:spPr>
      </p:pic>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Tree>
    <p:extLst>
      <p:ext uri="{BB962C8B-B14F-4D97-AF65-F5344CB8AC3E}">
        <p14:creationId xmlns:p14="http://schemas.microsoft.com/office/powerpoint/2010/main" val="1865215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Actie10: toegang tot de gegevens door de patiënt </a:t>
            </a:r>
            <a:endParaRPr lang="fr-BE" dirty="0"/>
          </a:p>
        </p:txBody>
      </p:sp>
      <p:sp>
        <p:nvSpPr>
          <p:cNvPr id="13" name="Content Placeholder 12"/>
          <p:cNvSpPr>
            <a:spLocks noGrp="1"/>
          </p:cNvSpPr>
          <p:nvPr>
            <p:ph idx="1"/>
          </p:nvPr>
        </p:nvSpPr>
        <p:spPr/>
        <p:txBody>
          <a:bodyPr/>
          <a:lstStyle/>
          <a:p>
            <a:endParaRPr lang="fr-BE"/>
          </a:p>
        </p:txBody>
      </p:sp>
      <p:pic>
        <p:nvPicPr>
          <p:cNvPr id="3" name="Picture 2"/>
          <p:cNvPicPr>
            <a:picLocks noChangeAspect="1"/>
          </p:cNvPicPr>
          <p:nvPr/>
        </p:nvPicPr>
        <p:blipFill>
          <a:blip r:embed="rId2"/>
          <a:stretch>
            <a:fillRect/>
          </a:stretch>
        </p:blipFill>
        <p:spPr>
          <a:xfrm>
            <a:off x="179512" y="1124744"/>
            <a:ext cx="8772037" cy="4587212"/>
          </a:xfrm>
          <a:prstGeom prst="rect">
            <a:avLst/>
          </a:prstGeom>
        </p:spPr>
      </p:pic>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3296496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600" b="1" dirty="0" err="1" smtClean="0">
                  <a:solidFill>
                    <a:schemeClr val="bg1"/>
                  </a:solidFill>
                </a:rPr>
                <a:t>Adminis-tratief</a:t>
              </a:r>
              <a:endParaRPr lang="nl-BE" sz="1600" b="1" dirty="0">
                <a:solidFill>
                  <a:schemeClr val="bg1"/>
                </a:solidFill>
              </a:endParaRPr>
            </a:p>
          </p:txBody>
        </p:sp>
      </p:grpSp>
      <p:sp>
        <p:nvSpPr>
          <p:cNvPr id="3" name="Title 2"/>
          <p:cNvSpPr>
            <a:spLocks noGrp="1"/>
          </p:cNvSpPr>
          <p:nvPr>
            <p:ph type="title" idx="4294967295"/>
          </p:nvPr>
        </p:nvSpPr>
        <p:spPr>
          <a:xfrm>
            <a:off x="0" y="0"/>
            <a:ext cx="9144000" cy="908050"/>
          </a:xfrm>
        </p:spPr>
        <p:txBody>
          <a:bodyPr/>
          <a:lstStyle/>
          <a:p>
            <a:r>
              <a:rPr lang="nl-BE" dirty="0" err="1" smtClean="0">
                <a:solidFill>
                  <a:srgbClr val="77C9F2"/>
                </a:solidFill>
              </a:rPr>
              <a:t>eGezondheid</a:t>
            </a:r>
            <a:r>
              <a:rPr lang="nl-BE" dirty="0" smtClean="0">
                <a:solidFill>
                  <a:srgbClr val="77C9F2"/>
                </a:solidFill>
              </a:rPr>
              <a:t> in de praktijk</a:t>
            </a:r>
            <a:endParaRPr lang="nl-BE" dirty="0">
              <a:solidFill>
                <a:srgbClr val="77C9F2"/>
              </a:solidFill>
            </a:endParaRPr>
          </a:p>
        </p:txBody>
      </p:sp>
      <p:grpSp>
        <p:nvGrpSpPr>
          <p:cNvPr id="17" name="Group 16"/>
          <p:cNvGrpSpPr>
            <a:grpSpLocks/>
          </p:cNvGrpSpPr>
          <p:nvPr/>
        </p:nvGrpSpPr>
        <p:grpSpPr bwMode="auto">
          <a:xfrm>
            <a:off x="546100" y="1395413"/>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nl-BE" sz="300" dirty="0">
                  <a:solidFill>
                    <a:schemeClr val="bg1"/>
                  </a:solidFill>
                  <a:cs typeface="+mn-cs"/>
                </a:endParaRPr>
              </a:p>
              <a:p>
                <a:pPr algn="ctr" fontAlgn="auto">
                  <a:spcBef>
                    <a:spcPts val="0"/>
                  </a:spcBef>
                  <a:spcAft>
                    <a:spcPts val="0"/>
                  </a:spcAft>
                  <a:defRPr/>
                </a:pPr>
                <a:endParaRPr lang="nl-BE" sz="200" dirty="0">
                  <a:solidFill>
                    <a:schemeClr val="bg1"/>
                  </a:solidFill>
                  <a:cs typeface="+mn-cs"/>
                </a:endParaRPr>
              </a:p>
              <a:p>
                <a:pPr algn="ctr" fontAlgn="auto">
                  <a:spcBef>
                    <a:spcPts val="0"/>
                  </a:spcBef>
                  <a:spcAft>
                    <a:spcPts val="0"/>
                  </a:spcAft>
                  <a:defRPr/>
                </a:pPr>
                <a:r>
                  <a:rPr lang="nl-BE" dirty="0" err="1" smtClean="0">
                    <a:solidFill>
                      <a:schemeClr val="bg1"/>
                    </a:solidFill>
                    <a:cs typeface="+mn-cs"/>
                  </a:rPr>
                  <a:t>Verzekerbaarheids</a:t>
                </a:r>
                <a:r>
                  <a:rPr lang="nl-BE" dirty="0" smtClean="0">
                    <a:solidFill>
                      <a:schemeClr val="bg1"/>
                    </a:solidFill>
                    <a:cs typeface="+mn-cs"/>
                  </a:rPr>
                  <a:t>-toestand, </a:t>
                </a:r>
                <a:r>
                  <a:rPr lang="nl-BE" dirty="0" err="1" smtClean="0">
                    <a:solidFill>
                      <a:schemeClr val="bg1"/>
                    </a:solidFill>
                    <a:cs typeface="+mn-cs"/>
                  </a:rPr>
                  <a:t>tarificatie</a:t>
                </a:r>
                <a:r>
                  <a:rPr lang="nl-BE" dirty="0">
                    <a:solidFill>
                      <a:schemeClr val="bg1"/>
                    </a:solidFill>
                    <a:cs typeface="+mn-cs"/>
                  </a:rPr>
                  <a:t>,</a:t>
                </a:r>
              </a:p>
              <a:p>
                <a:pPr algn="ctr" fontAlgn="auto">
                  <a:spcBef>
                    <a:spcPts val="0"/>
                  </a:spcBef>
                  <a:spcAft>
                    <a:spcPts val="0"/>
                  </a:spcAft>
                  <a:defRPr/>
                </a:pPr>
                <a:r>
                  <a:rPr lang="nl-BE" dirty="0">
                    <a:solidFill>
                      <a:schemeClr val="bg1"/>
                    </a:solidFill>
                    <a:cs typeface="+mn-cs"/>
                  </a:rPr>
                  <a:t>facturatie</a:t>
                </a:r>
                <a:endParaRPr lang="nl-BE" dirty="0">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300" dirty="0">
                  <a:solidFill>
                    <a:schemeClr val="bg1"/>
                  </a:solidFill>
                  <a:cs typeface="+mn-cs"/>
                </a:endParaRPr>
              </a:p>
              <a:p>
                <a:pPr algn="ctr" fontAlgn="auto">
                  <a:spcBef>
                    <a:spcPts val="0"/>
                  </a:spcBef>
                  <a:spcAft>
                    <a:spcPts val="0"/>
                  </a:spcAft>
                  <a:defRPr/>
                </a:pPr>
                <a:r>
                  <a:rPr lang="nl-BE" dirty="0">
                    <a:solidFill>
                      <a:schemeClr val="bg1"/>
                    </a:solidFill>
                    <a:cs typeface="+mn-cs"/>
                  </a:rPr>
                  <a:t>Aanmaken en versturen van attesten</a:t>
                </a:r>
              </a:p>
              <a:p>
                <a:pPr fontAlgn="auto">
                  <a:spcBef>
                    <a:spcPts val="0"/>
                  </a:spcBef>
                  <a:spcAft>
                    <a:spcPts val="0"/>
                  </a:spcAft>
                  <a:defRPr/>
                </a:pPr>
                <a:endParaRPr lang="nl-BE" dirty="0">
                  <a:solidFill>
                    <a:schemeClr val="tx1">
                      <a:lumMod val="95000"/>
                      <a:lumOff val="5000"/>
                    </a:schemeClr>
                  </a:solidFill>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cs typeface="+mn-cs"/>
                </a:endParaRPr>
              </a:p>
              <a:p>
                <a:pPr algn="ctr" fontAlgn="auto">
                  <a:spcBef>
                    <a:spcPts val="0"/>
                  </a:spcBef>
                  <a:spcAft>
                    <a:spcPts val="0"/>
                  </a:spcAft>
                  <a:defRPr/>
                </a:pPr>
                <a:r>
                  <a:rPr lang="nl-BE" dirty="0">
                    <a:solidFill>
                      <a:schemeClr val="bg1"/>
                    </a:solidFill>
                    <a:cs typeface="+mn-cs"/>
                  </a:rPr>
                  <a:t>Bijwerking van de SumEHR, van het medicatieschema, ... </a:t>
                </a:r>
              </a:p>
              <a:p>
                <a:pPr fontAlgn="auto">
                  <a:spcBef>
                    <a:spcPts val="0"/>
                  </a:spcBef>
                  <a:spcAft>
                    <a:spcPts val="0"/>
                  </a:spcAft>
                  <a:defRPr/>
                </a:pPr>
                <a:endParaRPr lang="nl-BE" dirty="0">
                  <a:solidFill>
                    <a:schemeClr val="tx1">
                      <a:lumMod val="95000"/>
                      <a:lumOff val="5000"/>
                    </a:schemeClr>
                  </a:solidFill>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cs typeface="+mn-cs"/>
                </a:endParaRPr>
              </a:p>
              <a:p>
                <a:pPr algn="ctr" fontAlgn="auto">
                  <a:spcBef>
                    <a:spcPts val="0"/>
                  </a:spcBef>
                  <a:spcAft>
                    <a:spcPts val="0"/>
                  </a:spcAft>
                  <a:defRPr/>
                </a:pPr>
                <a:r>
                  <a:rPr lang="nl-BE" dirty="0">
                    <a:solidFill>
                      <a:schemeClr val="bg1"/>
                    </a:solidFill>
                    <a:cs typeface="+mn-cs"/>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dirty="0">
                  <a:solidFill>
                    <a:schemeClr val="bg1"/>
                  </a:solidFill>
                  <a:latin typeface="+mn-lt"/>
                </a:endParaRPr>
              </a:p>
              <a:p>
                <a:r>
                  <a:rPr lang="nl-BE" altLang="en-US" sz="1800" dirty="0">
                    <a:solidFill>
                      <a:schemeClr val="bg1"/>
                    </a:solidFill>
                    <a:latin typeface="+mn-lt"/>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jdelijke aanduiding voor datum 1"/>
          <p:cNvSpPr>
            <a:spLocks noGrp="1"/>
          </p:cNvSpPr>
          <p:nvPr>
            <p:ph type="dt" sz="half" idx="2"/>
          </p:nvPr>
        </p:nvSpPr>
        <p:spPr/>
        <p:txBody>
          <a:bodyPr/>
          <a:lstStyle/>
          <a:p>
            <a:r>
              <a:rPr lang="nl-BE" smtClean="0"/>
              <a:t>07/10/2018</a:t>
            </a:r>
            <a:endParaRPr lang="fr-BE" dirty="0"/>
          </a:p>
        </p:txBody>
      </p:sp>
      <p:sp>
        <p:nvSpPr>
          <p:cNvPr id="4" name="Tijdelijke aanduiding voor dianummer 3"/>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2743593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Actie10: toegang tot de gegevens door de patiënt </a:t>
            </a:r>
            <a:endParaRPr lang="fr-BE" dirty="0"/>
          </a:p>
        </p:txBody>
      </p:sp>
      <p:pic>
        <p:nvPicPr>
          <p:cNvPr id="3" name="Picture 2"/>
          <p:cNvPicPr>
            <a:picLocks noChangeAspect="1"/>
          </p:cNvPicPr>
          <p:nvPr/>
        </p:nvPicPr>
        <p:blipFill>
          <a:blip r:embed="rId2"/>
          <a:stretch>
            <a:fillRect/>
          </a:stretch>
        </p:blipFill>
        <p:spPr>
          <a:xfrm>
            <a:off x="678396" y="940046"/>
            <a:ext cx="7787208" cy="5496853"/>
          </a:xfrm>
          <a:prstGeom prst="rect">
            <a:avLst/>
          </a:prstGeom>
        </p:spPr>
      </p:pic>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Tree>
    <p:extLst>
      <p:ext uri="{BB962C8B-B14F-4D97-AF65-F5344CB8AC3E}">
        <p14:creationId xmlns:p14="http://schemas.microsoft.com/office/powerpoint/2010/main" val="710895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15: administratieve vereenvoudiging</a:t>
            </a:r>
            <a:endParaRPr lang="nl-BE" dirty="0"/>
          </a:p>
        </p:txBody>
      </p:sp>
      <p:sp>
        <p:nvSpPr>
          <p:cNvPr id="4099" name="Rectangle 3"/>
          <p:cNvSpPr>
            <a:spLocks noGrp="1" noChangeArrowheads="1"/>
          </p:cNvSpPr>
          <p:nvPr>
            <p:ph idx="1"/>
          </p:nvPr>
        </p:nvSpPr>
        <p:spPr/>
        <p:txBody>
          <a:bodyPr/>
          <a:lstStyle/>
          <a:p>
            <a:r>
              <a:rPr lang="nl-NL" dirty="0" smtClean="0"/>
              <a:t>Voorbeelden</a:t>
            </a:r>
          </a:p>
          <a:p>
            <a:pPr lvl="1"/>
            <a:r>
              <a:rPr lang="nl-NL" dirty="0" smtClean="0"/>
              <a:t>Back2Work</a:t>
            </a:r>
          </a:p>
          <a:p>
            <a:pPr lvl="2"/>
            <a:r>
              <a:rPr lang="nl-NL" dirty="0" smtClean="0"/>
              <a:t>re-integratie van langdurig zieke werknemer, eventueel in andere functie</a:t>
            </a:r>
          </a:p>
          <a:p>
            <a:pPr lvl="2"/>
            <a:r>
              <a:rPr lang="nl-NL" dirty="0" smtClean="0"/>
              <a:t>elektronische communicatie tussen overleg tussen behandelende arts, controlearts van het ziekenfonds en arbeidsarts</a:t>
            </a:r>
          </a:p>
          <a:p>
            <a:pPr lvl="1"/>
            <a:r>
              <a:rPr lang="nl-NL" dirty="0" smtClean="0"/>
              <a:t>elektronisch overmaken aan het ziekenfonds van het getuigschrift voor verstrekte hulp van de patiënt (</a:t>
            </a:r>
            <a:r>
              <a:rPr lang="nl-NL" dirty="0" err="1" smtClean="0"/>
              <a:t>eAttest</a:t>
            </a:r>
            <a:r>
              <a:rPr lang="nl-NL" dirty="0" smtClean="0"/>
              <a:t>)</a:t>
            </a:r>
          </a:p>
          <a:p>
            <a:pPr lvl="1"/>
            <a:r>
              <a:rPr lang="nl-NL" dirty="0" smtClean="0"/>
              <a:t>elektronische facturatie aan het ziekenfonds voor een patiënt die geniet van het </a:t>
            </a:r>
            <a:r>
              <a:rPr lang="nl-NL" dirty="0" err="1" smtClean="0"/>
              <a:t>derdebetalersysteem</a:t>
            </a:r>
            <a:r>
              <a:rPr lang="nl-NL" dirty="0" smtClean="0"/>
              <a:t> (</a:t>
            </a:r>
            <a:r>
              <a:rPr lang="nl-NL" dirty="0" err="1" smtClean="0"/>
              <a:t>eFact</a:t>
            </a:r>
            <a:r>
              <a:rPr lang="nl-NL" dirty="0" smtClean="0"/>
              <a:t>)</a:t>
            </a:r>
          </a:p>
          <a:p>
            <a:pPr lvl="1"/>
            <a:r>
              <a:rPr lang="fr-BE" dirty="0" err="1" smtClean="0"/>
              <a:t>elektronisch</a:t>
            </a:r>
            <a:r>
              <a:rPr lang="fr-BE" dirty="0" smtClean="0"/>
              <a:t> </a:t>
            </a:r>
            <a:r>
              <a:rPr lang="fr-BE" dirty="0" err="1" smtClean="0"/>
              <a:t>arbeidsongeschiktheidsattest</a:t>
            </a:r>
            <a:r>
              <a:rPr lang="fr-BE" dirty="0" smtClean="0"/>
              <a:t> (</a:t>
            </a:r>
            <a:r>
              <a:rPr lang="fr-BE" dirty="0" err="1" smtClean="0"/>
              <a:t>Mult-eMediatt</a:t>
            </a:r>
            <a:r>
              <a:rPr lang="fr-BE" dirty="0" smtClean="0"/>
              <a:t>)</a:t>
            </a:r>
          </a:p>
          <a:p>
            <a:pPr lvl="1"/>
            <a:r>
              <a:rPr lang="nl-BE" dirty="0" smtClean="0"/>
              <a:t>…</a:t>
            </a:r>
            <a:endParaRPr lang="fr-BE" dirty="0" smtClean="0"/>
          </a:p>
          <a:p>
            <a:pPr lvl="1"/>
            <a:endParaRPr lang="fr-BE" dirty="0" smtClean="0"/>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5" name="Tijdelijke aanduiding voor datum 4"/>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493957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17: </a:t>
            </a:r>
            <a:r>
              <a:rPr lang="nl-BE" dirty="0" err="1">
                <a:solidFill>
                  <a:srgbClr val="087670"/>
                </a:solidFill>
              </a:rPr>
              <a:t>eHealth</a:t>
            </a:r>
            <a:r>
              <a:rPr lang="nl-BE" dirty="0" err="1"/>
              <a:t>Box</a:t>
            </a:r>
            <a:endParaRPr lang="nl-BE" dirty="0"/>
          </a:p>
        </p:txBody>
      </p:sp>
      <p:sp>
        <p:nvSpPr>
          <p:cNvPr id="3" name="Content Placeholder 2"/>
          <p:cNvSpPr>
            <a:spLocks noGrp="1"/>
          </p:cNvSpPr>
          <p:nvPr>
            <p:ph idx="1"/>
          </p:nvPr>
        </p:nvSpPr>
        <p:spPr/>
        <p:txBody>
          <a:bodyPr>
            <a:normAutofit lnSpcReduction="10000"/>
          </a:bodyPr>
          <a:lstStyle/>
          <a:p>
            <a:r>
              <a:rPr lang="nl-BE" dirty="0"/>
              <a:t>B</a:t>
            </a:r>
            <a:r>
              <a:rPr lang="nl-BE" dirty="0" smtClean="0"/>
              <a:t>eveiligde elektronische brievenbus, specifiek ontwikkeld voor zorgverleners en -instellingen</a:t>
            </a:r>
          </a:p>
          <a:p>
            <a:r>
              <a:rPr lang="nl-BE" dirty="0"/>
              <a:t>D</a:t>
            </a:r>
            <a:r>
              <a:rPr lang="nl-BE" dirty="0" smtClean="0"/>
              <a:t>oel: een veilige, asynchrone, elektronische mededeling van de </a:t>
            </a:r>
            <a:r>
              <a:rPr lang="nl-BE" dirty="0" err="1" smtClean="0"/>
              <a:t>gezondheidsgevens</a:t>
            </a:r>
            <a:r>
              <a:rPr lang="nl-BE" dirty="0" smtClean="0"/>
              <a:t> tussen de Belgische actoren in de gezondheidszorg mogelijk maken</a:t>
            </a:r>
          </a:p>
          <a:p>
            <a:r>
              <a:rPr lang="nl-BE" dirty="0"/>
              <a:t>C</a:t>
            </a:r>
            <a:r>
              <a:rPr lang="nl-BE" dirty="0" smtClean="0"/>
              <a:t>apaciteit van 10 Mb omdat we het niet als archief willen gebruikt zien – mogelijkheid om linken te verzenden naar beelden op een server</a:t>
            </a:r>
          </a:p>
          <a:p>
            <a:r>
              <a:rPr lang="nl-BE" dirty="0"/>
              <a:t>B</a:t>
            </a:r>
            <a:r>
              <a:rPr lang="nl-BE" dirty="0" smtClean="0"/>
              <a:t>eschikbaar als</a:t>
            </a:r>
          </a:p>
          <a:p>
            <a:pPr lvl="1"/>
            <a:r>
              <a:rPr lang="nl-BE" dirty="0" err="1" smtClean="0"/>
              <a:t>webservice</a:t>
            </a:r>
            <a:r>
              <a:rPr lang="nl-BE" dirty="0" smtClean="0"/>
              <a:t> (toegankelijk via een softwarepakket)</a:t>
            </a:r>
          </a:p>
          <a:p>
            <a:pPr lvl="1"/>
            <a:r>
              <a:rPr lang="nl-BE" dirty="0" err="1" smtClean="0"/>
              <a:t>webtoepassing</a:t>
            </a:r>
            <a:r>
              <a:rPr lang="nl-BE" dirty="0" smtClean="0"/>
              <a:t> (toegankelijk via een browser)</a:t>
            </a:r>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2622909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Doelstellingen 2019</a:t>
            </a:r>
          </a:p>
          <a:p>
            <a:pPr lvl="1"/>
            <a:r>
              <a:rPr lang="nl-BE" dirty="0" smtClean="0"/>
              <a:t>veralgemeend gebruik van de </a:t>
            </a:r>
            <a:r>
              <a:rPr lang="nl-BE" dirty="0" err="1" smtClean="0">
                <a:solidFill>
                  <a:srgbClr val="087670"/>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addresbook</a:t>
            </a:r>
            <a:r>
              <a:rPr lang="nl-BE" dirty="0" smtClean="0"/>
              <a:t> (databank </a:t>
            </a:r>
            <a:r>
              <a:rPr lang="nl-BE" dirty="0" err="1" smtClean="0"/>
              <a:t>CoBRHA</a:t>
            </a:r>
            <a:r>
              <a:rPr lang="nl-BE" dirty="0" smtClean="0"/>
              <a:t>)</a:t>
            </a:r>
          </a:p>
          <a:p>
            <a:pPr lvl="2"/>
            <a:r>
              <a:rPr lang="nl-BE" dirty="0" smtClean="0"/>
              <a:t>uniek loket van de zorgverstrekker</a:t>
            </a:r>
          </a:p>
          <a:p>
            <a:pPr lvl="1"/>
            <a:endParaRPr lang="nl-BE" dirty="0" smtClean="0"/>
          </a:p>
          <a:p>
            <a:r>
              <a:rPr lang="nl-BE" dirty="0" smtClean="0"/>
              <a:t>Verantwoordelijke organisatie: </a:t>
            </a:r>
            <a:r>
              <a:rPr lang="nl-BE" dirty="0" smtClean="0">
                <a:solidFill>
                  <a:srgbClr val="087670"/>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Tijdelijke aanduiding voor datum 1"/>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1269372161"/>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pPr lvl="1"/>
            <a:endParaRPr lang="nl-BE" smtClean="0"/>
          </a:p>
          <a:p>
            <a:pPr lvl="1"/>
            <a:endParaRPr lang="nl-BE" smtClean="0"/>
          </a:p>
          <a:p>
            <a:pPr lvl="1"/>
            <a:endParaRPr lang="nl-BE" smtClean="0"/>
          </a:p>
          <a:p>
            <a:pPr lvl="1"/>
            <a:endParaRPr lang="nl-BE" smtClean="0">
              <a:sym typeface="Arial" charset="0"/>
            </a:endParaRPr>
          </a:p>
          <a:p>
            <a:endParaRPr lang="nl-BE" smtClean="0"/>
          </a:p>
          <a:p>
            <a:endParaRPr lang="nl-BE" dirty="0"/>
          </a:p>
        </p:txBody>
      </p:sp>
      <p:sp>
        <p:nvSpPr>
          <p:cNvPr id="2" name="TextBox 1"/>
          <p:cNvSpPr txBox="1"/>
          <p:nvPr/>
        </p:nvSpPr>
        <p:spPr>
          <a:xfrm>
            <a:off x="6156176" y="5949280"/>
            <a:ext cx="1584176" cy="276999"/>
          </a:xfrm>
          <a:prstGeom prst="rect">
            <a:avLst/>
          </a:prstGeom>
          <a:noFill/>
        </p:spPr>
        <p:txBody>
          <a:bodyPr wrap="square" rtlCol="0">
            <a:spAutoFit/>
          </a:bodyPr>
          <a:lstStyle/>
          <a:p>
            <a:pPr algn="r"/>
            <a:r>
              <a:rPr lang="fr-BE" sz="1200" dirty="0" err="1">
                <a:solidFill>
                  <a:schemeClr val="tx1">
                    <a:lumMod val="65000"/>
                    <a:lumOff val="35000"/>
                  </a:schemeClr>
                </a:solidFill>
              </a:rPr>
              <a:t>c</a:t>
            </a:r>
            <a:r>
              <a:rPr lang="fr-BE" sz="1200" dirty="0" err="1" smtClean="0">
                <a:solidFill>
                  <a:schemeClr val="tx1">
                    <a:lumMod val="65000"/>
                    <a:lumOff val="35000"/>
                  </a:schemeClr>
                </a:solidFill>
              </a:rPr>
              <a:t>ijfers</a:t>
            </a:r>
            <a:r>
              <a:rPr lang="fr-BE" sz="1200" dirty="0" smtClean="0">
                <a:solidFill>
                  <a:schemeClr val="tx1">
                    <a:lumMod val="65000"/>
                    <a:lumOff val="35000"/>
                  </a:schemeClr>
                </a:solidFill>
              </a:rPr>
              <a:t> op 24/09/2018</a:t>
            </a:r>
            <a:endParaRPr lang="fr-BE" sz="1200" dirty="0">
              <a:solidFill>
                <a:schemeClr val="tx1">
                  <a:lumMod val="65000"/>
                  <a:lumOff val="35000"/>
                </a:schemeClr>
              </a:solidFill>
            </a:endParaRPr>
          </a:p>
        </p:txBody>
      </p:sp>
      <p:pic>
        <p:nvPicPr>
          <p:cNvPr id="3" name="Picture 2"/>
          <p:cNvPicPr>
            <a:picLocks noChangeAspect="1"/>
          </p:cNvPicPr>
          <p:nvPr/>
        </p:nvPicPr>
        <p:blipFill>
          <a:blip r:embed="rId3"/>
          <a:stretch>
            <a:fillRect/>
          </a:stretch>
        </p:blipFill>
        <p:spPr>
          <a:xfrm>
            <a:off x="1259632" y="1196752"/>
            <a:ext cx="6310423" cy="4596148"/>
          </a:xfrm>
          <a:prstGeom prst="rect">
            <a:avLst/>
          </a:prstGeom>
        </p:spPr>
      </p:pic>
      <p:sp>
        <p:nvSpPr>
          <p:cNvPr id="6" name="Tijdelijke aanduiding voor datum 5"/>
          <p:cNvSpPr>
            <a:spLocks noGrp="1"/>
          </p:cNvSpPr>
          <p:nvPr>
            <p:ph type="dt" sz="half" idx="2"/>
          </p:nvPr>
        </p:nvSpPr>
        <p:spPr/>
        <p:txBody>
          <a:bodyPr/>
          <a:lstStyle/>
          <a:p>
            <a:r>
              <a:rPr lang="nl-BE" smtClean="0"/>
              <a:t>07/10/2018</a:t>
            </a:r>
            <a:endParaRPr lang="fr-BE" dirty="0"/>
          </a:p>
        </p:txBody>
      </p:sp>
      <p:sp>
        <p:nvSpPr>
          <p:cNvPr id="8" name="Tijdelijke aanduiding voor dianummer 7"/>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422745867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3" name="Content Placeholder 2"/>
          <p:cNvSpPr>
            <a:spLocks noGrp="1"/>
          </p:cNvSpPr>
          <p:nvPr>
            <p:ph idx="1"/>
          </p:nvPr>
        </p:nvSpPr>
        <p:spPr/>
        <p:txBody>
          <a:bodyPr>
            <a:normAutofit/>
          </a:bodyPr>
          <a:lstStyle/>
          <a:p>
            <a:r>
              <a:rPr lang="nl-BE" dirty="0" smtClean="0"/>
              <a:t>Adresboek</a:t>
            </a:r>
          </a:p>
          <a:p>
            <a:pPr lvl="1"/>
            <a:r>
              <a:rPr lang="nl-BE" dirty="0" smtClean="0"/>
              <a:t>laat toe aan iedere verzender van een bericht bestemd voor een zorgverlener te bepalen welk type kanaal daartoe het meest geschikt is alsook de nuttige gegevens</a:t>
            </a:r>
          </a:p>
          <a:p>
            <a:pPr lvl="2"/>
            <a:r>
              <a:rPr lang="nl-BE" dirty="0" smtClean="0"/>
              <a:t>voor een mededeling van medische gegevens &gt; verplicht gebruik van </a:t>
            </a:r>
            <a:r>
              <a:rPr lang="nl-BE" dirty="0" err="1" smtClean="0">
                <a:solidFill>
                  <a:srgbClr val="087670"/>
                </a:solidFill>
              </a:rPr>
              <a:t>eHealth</a:t>
            </a:r>
            <a:r>
              <a:rPr lang="nl-BE" dirty="0" err="1" smtClean="0"/>
              <a:t>Box</a:t>
            </a:r>
            <a:endParaRPr lang="nl-BE" dirty="0" smtClean="0"/>
          </a:p>
          <a:p>
            <a:pPr lvl="2"/>
            <a:r>
              <a:rPr lang="nl-BE" dirty="0" smtClean="0"/>
              <a:t>voor een administratieve mededeling (stage, erkenning, …) &gt; mogelijkheid om een gewoon e-mailadres te gebruiken en als geen enkel gegeven beschikbaar is &gt; verzending via de post (papier)</a:t>
            </a:r>
          </a:p>
          <a:p>
            <a:pPr lvl="2"/>
            <a:r>
              <a:rPr lang="nl-BE" dirty="0" smtClean="0"/>
              <a:t>beschikbare gegevens in adresboek zijn afkomstig van </a:t>
            </a:r>
            <a:r>
              <a:rPr lang="nl-BE" dirty="0" err="1" smtClean="0"/>
              <a:t>CoBRHA</a:t>
            </a:r>
            <a:endParaRPr lang="nl-BE" dirty="0" smtClean="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1643478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solidFill>
                  <a:srgbClr val="77C9F2"/>
                </a:solidFill>
                <a:latin typeface="+mj-lt"/>
              </a:rPr>
              <a:t>Actie 17: UPPAD</a:t>
            </a:r>
            <a:endParaRPr lang="fr-BE"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atum 1"/>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433172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17: UPPAD</a:t>
            </a:r>
            <a:endParaRPr lang="nl-BE" dirty="0"/>
          </a:p>
        </p:txBody>
      </p:sp>
      <p:sp>
        <p:nvSpPr>
          <p:cNvPr id="3" name="Content Placeholder 2"/>
          <p:cNvSpPr>
            <a:spLocks noGrp="1"/>
          </p:cNvSpPr>
          <p:nvPr>
            <p:ph idx="1"/>
          </p:nvPr>
        </p:nvSpPr>
        <p:spPr/>
        <p:txBody>
          <a:bodyPr/>
          <a:lstStyle/>
          <a:p>
            <a:r>
              <a:rPr lang="nl-BE" dirty="0" smtClean="0"/>
              <a:t>UPPAD → Unique Portal </a:t>
            </a:r>
            <a:r>
              <a:rPr lang="nl-BE" dirty="0" err="1" smtClean="0"/>
              <a:t>for</a:t>
            </a:r>
            <a:r>
              <a:rPr lang="nl-BE" dirty="0" smtClean="0"/>
              <a:t> Professionals </a:t>
            </a:r>
            <a:r>
              <a:rPr lang="nl-BE" dirty="0" err="1" smtClean="0"/>
              <a:t>for</a:t>
            </a:r>
            <a:r>
              <a:rPr lang="nl-BE" dirty="0" smtClean="0"/>
              <a:t> </a:t>
            </a:r>
            <a:r>
              <a:rPr lang="nl-BE" dirty="0" err="1" smtClean="0"/>
              <a:t>Administrative</a:t>
            </a:r>
            <a:r>
              <a:rPr lang="nl-BE" dirty="0" smtClean="0"/>
              <a:t> Data</a:t>
            </a:r>
          </a:p>
          <a:p>
            <a:endParaRPr lang="nl-BE" dirty="0" smtClean="0"/>
          </a:p>
          <a:p>
            <a:r>
              <a:rPr lang="nl-BE" dirty="0" smtClean="0"/>
              <a:t>Centrale plaats (website) waar individuele zorgverleners hun eigen administratieve gegevens kunnen raadplegen (bv. visum, erkenning, …) zoals ze gekend zijn bij de overheden (authentieke bronnen)</a:t>
            </a:r>
          </a:p>
          <a:p>
            <a:endParaRPr lang="nl-BE" dirty="0" smtClean="0"/>
          </a:p>
          <a:p>
            <a:r>
              <a:rPr lang="nl-BE" dirty="0" smtClean="0"/>
              <a:t>Gegevens komen uit </a:t>
            </a:r>
            <a:r>
              <a:rPr lang="nl-BE" dirty="0" err="1" smtClean="0"/>
              <a:t>CoBRHA</a:t>
            </a:r>
            <a:endParaRPr lang="nl-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1862793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19: mobile </a:t>
            </a:r>
            <a:r>
              <a:rPr lang="nl-BE" dirty="0"/>
              <a:t>h</a:t>
            </a:r>
            <a:r>
              <a:rPr lang="nl-BE" dirty="0" smtClean="0"/>
              <a:t>ealth</a:t>
            </a:r>
            <a:endParaRPr lang="nl-BE" dirty="0"/>
          </a:p>
        </p:txBody>
      </p:sp>
      <p:sp>
        <p:nvSpPr>
          <p:cNvPr id="3" name="Content Placeholder 2"/>
          <p:cNvSpPr>
            <a:spLocks noGrp="1"/>
          </p:cNvSpPr>
          <p:nvPr>
            <p:ph idx="1"/>
          </p:nvPr>
        </p:nvSpPr>
        <p:spPr/>
        <p:txBody>
          <a:bodyPr>
            <a:normAutofit fontScale="92500"/>
          </a:bodyPr>
          <a:lstStyle/>
          <a:p>
            <a:r>
              <a:rPr lang="nl-BE" smtClean="0"/>
              <a:t>Doelstellingen 2019</a:t>
            </a:r>
          </a:p>
          <a:p>
            <a:pPr lvl="1"/>
            <a:r>
              <a:rPr lang="nl-BE" smtClean="0"/>
              <a:t>kader voor de mHealth-acties &gt; efficiënte implementatie</a:t>
            </a:r>
          </a:p>
          <a:p>
            <a:pPr lvl="1"/>
            <a:r>
              <a:rPr lang="nl-BE" smtClean="0"/>
              <a:t>ondersteuning van de zorg die gebruik maakt van mHealth-toepassingen</a:t>
            </a:r>
          </a:p>
          <a:p>
            <a:pPr lvl="1"/>
            <a:r>
              <a:rPr lang="nl-BE" smtClean="0"/>
              <a:t>juridisch, financieel en organisatorisch kader integreren in de bestaande en nieuwe zorgafspraken</a:t>
            </a:r>
          </a:p>
          <a:p>
            <a:pPr lvl="1"/>
            <a:r>
              <a:rPr lang="nl-BE" smtClean="0"/>
              <a:t>integratie van de eHealth-diensten in mHealth</a:t>
            </a:r>
          </a:p>
          <a:p>
            <a:pPr lvl="1"/>
            <a:r>
              <a:rPr lang="nl-BE" smtClean="0"/>
              <a:t>de kwaliteit en de toegankelijkheid van mHealth ondersteunen</a:t>
            </a:r>
          </a:p>
          <a:p>
            <a:pPr lvl="1"/>
            <a:r>
              <a:rPr lang="nl-BE" smtClean="0"/>
              <a:t>vanuit use cases (diabetes, cardiovasculair, ...) werken</a:t>
            </a:r>
          </a:p>
          <a:p>
            <a:r>
              <a:rPr lang="nl-BE" smtClean="0"/>
              <a:t>Verantwoordelijke instellingen</a:t>
            </a:r>
          </a:p>
          <a:p>
            <a:pPr lvl="1"/>
            <a:r>
              <a:rPr lang="nl-BE" altLang="en-US" smtClean="0"/>
              <a:t>FAGG (certificatie medische hulpmiddelen)</a:t>
            </a:r>
          </a:p>
          <a:p>
            <a:pPr lvl="1"/>
            <a:r>
              <a:rPr lang="nl-BE" altLang="en-US" smtClean="0"/>
              <a:t>RIZIV (terugbetaling)</a:t>
            </a:r>
          </a:p>
          <a:p>
            <a:pPr lvl="1"/>
            <a:r>
              <a:rPr lang="nl-BE" altLang="en-US" smtClean="0"/>
              <a:t>eHealth</a:t>
            </a:r>
            <a:r>
              <a:rPr lang="nl-BE" smtClean="0"/>
              <a:t>-platform (technische aspecten)</a:t>
            </a:r>
          </a:p>
          <a:p>
            <a:endParaRPr lang="nl-BE" smtClean="0"/>
          </a:p>
          <a:p>
            <a:endParaRPr lang="nl-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4042942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dirty="0" smtClean="0"/>
              <a:t>Actie 19: mobile </a:t>
            </a:r>
            <a:r>
              <a:rPr lang="nl-BE" dirty="0"/>
              <a:t>h</a:t>
            </a:r>
            <a:r>
              <a:rPr lang="nl-BE" dirty="0" smtClean="0"/>
              <a:t>ealth</a:t>
            </a:r>
            <a:endParaRPr lang="nl-BE" altLang="en-US" dirty="0">
              <a:sym typeface="Arial" charset="0"/>
            </a:endParaRPr>
          </a:p>
        </p:txBody>
      </p:sp>
      <p:sp>
        <p:nvSpPr>
          <p:cNvPr id="67587" name="Content Placeholder 3"/>
          <p:cNvSpPr>
            <a:spLocks noGrp="1"/>
          </p:cNvSpPr>
          <p:nvPr>
            <p:ph idx="1"/>
          </p:nvPr>
        </p:nvSpPr>
        <p:spPr/>
        <p:txBody>
          <a:bodyPr>
            <a:normAutofit fontScale="92500" lnSpcReduction="10000"/>
          </a:bodyPr>
          <a:lstStyle/>
          <a:p>
            <a:r>
              <a:rPr lang="nl-BE" altLang="en-US" dirty="0" smtClean="0"/>
              <a:t>Klemtoon op </a:t>
            </a:r>
            <a:r>
              <a:rPr lang="nl-BE" altLang="en-US" dirty="0" err="1" smtClean="0"/>
              <a:t>mHealth</a:t>
            </a:r>
            <a:r>
              <a:rPr lang="nl-BE" altLang="en-US" dirty="0" smtClean="0"/>
              <a:t>-toepassingen die in het gezondheidszorgsysteem kunnen worden geïntegreerd</a:t>
            </a:r>
          </a:p>
          <a:p>
            <a:r>
              <a:rPr lang="nl-BE" altLang="en-US" dirty="0" smtClean="0"/>
              <a:t>5 prioritaire </a:t>
            </a:r>
            <a:r>
              <a:rPr lang="nl-BE" altLang="en-US" dirty="0" err="1" smtClean="0"/>
              <a:t>use</a:t>
            </a:r>
            <a:r>
              <a:rPr lang="nl-BE" altLang="en-US" dirty="0" smtClean="0"/>
              <a:t> cases, gekozen op basis van hun impact (aantal patiënten x ernst) en de beschikbare technische tools van </a:t>
            </a:r>
            <a:r>
              <a:rPr lang="nl-BE" altLang="en-US" dirty="0" err="1" smtClean="0"/>
              <a:t>mHealth</a:t>
            </a:r>
            <a:endParaRPr lang="nl-BE" altLang="en-US" dirty="0" smtClean="0"/>
          </a:p>
          <a:p>
            <a:pPr lvl="2"/>
            <a:r>
              <a:rPr lang="nl-NL" dirty="0" err="1">
                <a:solidFill>
                  <a:srgbClr val="525252"/>
                </a:solidFill>
              </a:rPr>
              <a:t>stroke</a:t>
            </a:r>
            <a:endParaRPr lang="nl-NL" dirty="0">
              <a:solidFill>
                <a:srgbClr val="525252"/>
              </a:solidFill>
            </a:endParaRPr>
          </a:p>
          <a:p>
            <a:pPr lvl="2"/>
            <a:r>
              <a:rPr lang="nl-NL" dirty="0">
                <a:solidFill>
                  <a:srgbClr val="525252"/>
                </a:solidFill>
              </a:rPr>
              <a:t>diabetes</a:t>
            </a:r>
          </a:p>
          <a:p>
            <a:pPr lvl="2"/>
            <a:r>
              <a:rPr lang="nl-NL" dirty="0">
                <a:solidFill>
                  <a:srgbClr val="525252"/>
                </a:solidFill>
              </a:rPr>
              <a:t>chronische pijn</a:t>
            </a:r>
          </a:p>
          <a:p>
            <a:pPr lvl="2"/>
            <a:r>
              <a:rPr lang="nl-NL" dirty="0">
                <a:solidFill>
                  <a:srgbClr val="525252"/>
                </a:solidFill>
              </a:rPr>
              <a:t>geestelijke gezondheidszorg</a:t>
            </a:r>
          </a:p>
          <a:p>
            <a:pPr lvl="2"/>
            <a:r>
              <a:rPr lang="nl-NL" dirty="0">
                <a:solidFill>
                  <a:srgbClr val="525252"/>
                </a:solidFill>
              </a:rPr>
              <a:t>cardiovasculaire </a:t>
            </a:r>
            <a:r>
              <a:rPr lang="nl-NL" dirty="0" smtClean="0">
                <a:solidFill>
                  <a:srgbClr val="525252"/>
                </a:solidFill>
              </a:rPr>
              <a:t>aandoeningen</a:t>
            </a:r>
            <a:endParaRPr lang="nl-BE" altLang="en-US" dirty="0" smtClean="0">
              <a:solidFill>
                <a:srgbClr val="525252"/>
              </a:solidFill>
            </a:endParaRPr>
          </a:p>
          <a:p>
            <a:r>
              <a:rPr lang="nl-BE" altLang="en-US" dirty="0" smtClean="0"/>
              <a:t>De werking en de resultaten van deze cases worden publiek gedeeld en meteen in een concrete marktsituatie toegepast &gt; zij krijgen de beleidsgarantie van inbedding in het Belgische zorgsysteem</a:t>
            </a:r>
          </a:p>
          <a:p>
            <a:endParaRPr lang="nl-BE" altLang="en-US" dirty="0" smtClean="0"/>
          </a:p>
          <a:p>
            <a:endParaRPr lang="nl-BE" altLang="en-US" dirty="0" smtClean="0"/>
          </a:p>
          <a:p>
            <a:endParaRPr lang="nl-BE" altLang="en-US" dirty="0" smtClean="0"/>
          </a:p>
          <a:p>
            <a:endParaRPr lang="nl-BE" altLang="en-US" dirty="0" smtClean="0"/>
          </a:p>
        </p:txBody>
      </p:sp>
      <p:sp>
        <p:nvSpPr>
          <p:cNvPr id="2" name="Tijdelijke aanduiding voor datum 1"/>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3818746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08050"/>
          </a:xfrm>
        </p:spPr>
        <p:txBody>
          <a:bodyPr/>
          <a:lstStyle/>
          <a:p>
            <a:r>
              <a:rPr lang="nl-BE" altLang="en-US" dirty="0" smtClean="0">
                <a:solidFill>
                  <a:srgbClr val="77C9F2"/>
                </a:solidFill>
              </a:rPr>
              <a:t>Basisarchitectuur</a:t>
            </a:r>
            <a:endParaRPr lang="en-US" dirty="0">
              <a:solidFill>
                <a:srgbClr val="77C9F2"/>
              </a:solidFill>
            </a:endParaRP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smtClean="0">
                <a:solidFill>
                  <a:srgbClr val="FFFFFF"/>
                </a:solidFill>
                <a:effectLst>
                  <a:outerShdw blurRad="38100" dist="38100" dir="2700000" algn="tl">
                    <a:srgbClr val="000000"/>
                  </a:outerShdw>
                </a:effectLst>
                <a:latin typeface="+mn-lt"/>
                <a:cs typeface="+mn-cs"/>
              </a:rPr>
              <a:t>portaal </a:t>
            </a:r>
            <a:r>
              <a:rPr lang="nl-BE" sz="1400" i="1" dirty="0" err="1" smtClean="0">
                <a:solidFill>
                  <a:srgbClr val="FFFFFF"/>
                </a:solidFill>
                <a:effectLst>
                  <a:outerShdw blurRad="38100" dist="38100" dir="2700000" algn="tl">
                    <a:srgbClr val="000000"/>
                  </a:outerShdw>
                </a:effectLst>
                <a:latin typeface="+mn-lt"/>
                <a:cs typeface="+mn-cs"/>
              </a:rPr>
              <a:t>eGezondheid</a:t>
            </a:r>
            <a:endParaRPr lang="nl-BE" sz="1400" i="1" dirty="0">
              <a:solidFill>
                <a:srgbClr val="FFFFFF"/>
              </a:solidFill>
              <a:effectLst>
                <a:outerShdw blurRad="38100" dist="38100" dir="2700000" algn="tl">
                  <a:srgbClr val="000000"/>
                </a:outerShdw>
              </a:effectLst>
              <a:latin typeface="+mn-lt"/>
              <a:cs typeface="+mn-cs"/>
            </a:endParaRP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1195918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19: mobile </a:t>
            </a:r>
            <a:r>
              <a:rPr lang="nl-BE" dirty="0"/>
              <a:t>h</a:t>
            </a:r>
            <a:r>
              <a:rPr lang="nl-BE" dirty="0" smtClean="0"/>
              <a:t>ealth - voorbeeld van project </a:t>
            </a:r>
            <a:endParaRPr lang="nl-BE" dirty="0"/>
          </a:p>
        </p:txBody>
      </p:sp>
      <p:sp>
        <p:nvSpPr>
          <p:cNvPr id="77827" name="Content Placeholder 2"/>
          <p:cNvSpPr>
            <a:spLocks noGrp="1"/>
          </p:cNvSpPr>
          <p:nvPr>
            <p:ph idx="1"/>
          </p:nvPr>
        </p:nvSpPr>
        <p:spPr/>
        <p:txBody>
          <a:bodyPr>
            <a:normAutofit fontScale="77500" lnSpcReduction="20000"/>
          </a:bodyPr>
          <a:lstStyle/>
          <a:p>
            <a:r>
              <a:rPr lang="nl-NL" smtClean="0"/>
              <a:t>CardioCoach</a:t>
            </a:r>
          </a:p>
          <a:p>
            <a:pPr lvl="1"/>
            <a:r>
              <a:rPr lang="nl-BE" smtClean="0"/>
              <a:t>Domein: Cardiologie</a:t>
            </a:r>
            <a:endParaRPr lang="fr-BE" smtClean="0"/>
          </a:p>
          <a:p>
            <a:pPr lvl="1"/>
            <a:r>
              <a:rPr lang="nl-BE" smtClean="0"/>
              <a:t>Deelnemers: Wit-Gele Kruis Antwerpen, AZ Sint-Maarten</a:t>
            </a:r>
            <a:endParaRPr lang="fr-BE" smtClean="0"/>
          </a:p>
          <a:p>
            <a:pPr lvl="1"/>
            <a:r>
              <a:rPr lang="nl-BE" smtClean="0"/>
              <a:t>Start: 01/05/2017</a:t>
            </a:r>
            <a:endParaRPr lang="fr-BE" smtClean="0"/>
          </a:p>
          <a:p>
            <a:pPr lvl="1"/>
            <a:r>
              <a:rPr lang="nl-BE" smtClean="0"/>
              <a:t>Beschrijving</a:t>
            </a:r>
            <a:endParaRPr lang="fr-BE" smtClean="0"/>
          </a:p>
          <a:p>
            <a:pPr lvl="2"/>
            <a:r>
              <a:rPr lang="nl-BE" smtClean="0"/>
              <a:t>beoogt een intensieve interdisciplinaire samenwerking tussen thuisverpleegkundigen, huisartsen, specialisten, apothekers, mantelzorgers en patiënten om zo de patiënt vanop afstand te begeleiden naar een beter, veiliger en efficiënter geneesmiddelengebruik</a:t>
            </a:r>
          </a:p>
          <a:p>
            <a:pPr lvl="2"/>
            <a:r>
              <a:rPr lang="nl-BE" smtClean="0"/>
              <a:t>moet leiden tot een verbetering van de levenskwaliteit en de zelfredzaamheid van patiënten en het moet complicaties helpen voorkomen</a:t>
            </a:r>
            <a:endParaRPr lang="fr-BE" smtClean="0"/>
          </a:p>
          <a:p>
            <a:pPr lvl="2"/>
            <a:r>
              <a:rPr lang="nl-BE" smtClean="0"/>
              <a:t>focus ligt voornamelijk op twee doelgroepen </a:t>
            </a:r>
          </a:p>
          <a:p>
            <a:pPr lvl="3"/>
            <a:r>
              <a:rPr lang="nl-BE" smtClean="0"/>
              <a:t>enerzijds patiënten met een cardiovasculaire aandoening die dagelijks meer dan vijf verschillende geneesmiddelen dienen in te nemen op twee of meer innamemomenten en die een risico op therapieontrouw vertonen</a:t>
            </a:r>
          </a:p>
          <a:p>
            <a:pPr lvl="3"/>
            <a:r>
              <a:rPr lang="nl-BE" smtClean="0"/>
              <a:t>anderzijds patiënten die hun medicatie-inname niet zelfstandig kunnen beheren</a:t>
            </a:r>
          </a:p>
          <a:p>
            <a:pPr lvl="2"/>
            <a:r>
              <a:rPr lang="nl-BE" smtClean="0"/>
              <a:t>via een slimme draagbare elektronische medicatiedispenser krijgt de patiënt zijn of haar geneesmiddelen thuis op het juiste moment aangeboden</a:t>
            </a:r>
          </a:p>
          <a:p>
            <a:pPr lvl="2"/>
            <a:r>
              <a:rPr lang="nl-BE" smtClean="0"/>
              <a:t>de huisarts en/of de specialist kan dankzij de continue feedback van de dispenser de therapietrouw van de patiënt opvolgen en indien nodig bijsturen</a:t>
            </a:r>
            <a:endParaRPr lang="fr-BE" smtClean="0"/>
          </a:p>
          <a:p>
            <a:pPr lvl="1"/>
            <a:endParaRPr lang="nl-BE" smtClean="0"/>
          </a:p>
          <a:p>
            <a:endParaRPr lang="nl-BE" altLang="en-US" smtClean="0"/>
          </a:p>
          <a:p>
            <a:endParaRPr lang="nl-BE" altLang="en-US"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1438360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 19: </a:t>
            </a:r>
            <a:r>
              <a:rPr lang="nl-BE" dirty="0" smtClean="0"/>
              <a:t>mobile </a:t>
            </a:r>
            <a:r>
              <a:rPr lang="nl-BE" dirty="0"/>
              <a:t>h</a:t>
            </a:r>
            <a:r>
              <a:rPr lang="nl-BE" dirty="0" smtClean="0"/>
              <a:t>ealth </a:t>
            </a:r>
            <a:r>
              <a:rPr lang="nl-BE" dirty="0"/>
              <a:t>- voorbeeld van project</a:t>
            </a:r>
          </a:p>
        </p:txBody>
      </p:sp>
      <p:sp>
        <p:nvSpPr>
          <p:cNvPr id="77827" name="Content Placeholder 2"/>
          <p:cNvSpPr>
            <a:spLocks noGrp="1"/>
          </p:cNvSpPr>
          <p:nvPr>
            <p:ph idx="1"/>
          </p:nvPr>
        </p:nvSpPr>
        <p:spPr/>
        <p:txBody>
          <a:bodyPr>
            <a:normAutofit fontScale="92500" lnSpcReduction="20000"/>
          </a:bodyPr>
          <a:lstStyle/>
          <a:p>
            <a:r>
              <a:rPr lang="nl-BE" dirty="0" err="1" smtClean="0"/>
              <a:t>Stay</a:t>
            </a:r>
            <a:r>
              <a:rPr lang="nl-BE" dirty="0" smtClean="0"/>
              <a:t> On Track (AMTRA)</a:t>
            </a:r>
            <a:endParaRPr lang="fr-BE" dirty="0" smtClean="0"/>
          </a:p>
          <a:p>
            <a:pPr lvl="1"/>
            <a:r>
              <a:rPr lang="nl-BE" dirty="0" smtClean="0"/>
              <a:t>Domein: Oncologie</a:t>
            </a:r>
            <a:endParaRPr lang="fr-BE" dirty="0" smtClean="0"/>
          </a:p>
          <a:p>
            <a:pPr lvl="1"/>
            <a:r>
              <a:rPr lang="nl-BE" dirty="0" smtClean="0"/>
              <a:t>Deelnemers: AZ Maria Middelares Gent, UZ Antwerpen, AZ Monica, AZ Heilige Familie Reet, Grand </a:t>
            </a:r>
            <a:r>
              <a:rPr lang="nl-BE" dirty="0" err="1" smtClean="0"/>
              <a:t>Hôpital</a:t>
            </a:r>
            <a:r>
              <a:rPr lang="nl-BE" dirty="0" smtClean="0"/>
              <a:t> de Charleroi, CHU UCL Namur, </a:t>
            </a:r>
            <a:r>
              <a:rPr lang="nl-BE" dirty="0" err="1" smtClean="0"/>
              <a:t>Remedus</a:t>
            </a:r>
            <a:endParaRPr lang="fr-BE" dirty="0" smtClean="0"/>
          </a:p>
          <a:p>
            <a:pPr lvl="1"/>
            <a:r>
              <a:rPr lang="nl-BE" dirty="0" smtClean="0"/>
              <a:t>Beschrijving </a:t>
            </a:r>
            <a:endParaRPr lang="fr-BE" dirty="0" smtClean="0"/>
          </a:p>
          <a:p>
            <a:pPr lvl="2"/>
            <a:r>
              <a:rPr lang="nl-BE" dirty="0" smtClean="0"/>
              <a:t>in dit project worden kankerpatiënten tijdens en na hun behandeling intensief en prospectief gevolgd met de bedoeling om zo vroeger controle te krijgen over symptomen, de uitkomst van de therapie te verbeteren, de langetermijngevolgen van de behandeling te verminderen en de re-integratie in de maatschappij te bevorderen</a:t>
            </a:r>
          </a:p>
          <a:p>
            <a:pPr lvl="2"/>
            <a:r>
              <a:rPr lang="nl-BE" dirty="0" smtClean="0"/>
              <a:t>de patiënt kan gegevens invoeren en opvolgen via een applicatie op de smartphone</a:t>
            </a:r>
            <a:endParaRPr lang="fr-BE" dirty="0" smtClean="0"/>
          </a:p>
          <a:p>
            <a:pPr lvl="2"/>
            <a:r>
              <a:rPr lang="nl-BE" dirty="0" smtClean="0"/>
              <a:t>focus ligt op de uitkomstparameters die de patiënt als essentieel naar voren schuift</a:t>
            </a:r>
          </a:p>
          <a:p>
            <a:pPr lvl="2"/>
            <a:r>
              <a:rPr lang="nl-BE" dirty="0" smtClean="0"/>
              <a:t>die parameters zijn internationaal en </a:t>
            </a:r>
            <a:r>
              <a:rPr lang="nl-BE" dirty="0" err="1" smtClean="0"/>
              <a:t>ziektespecifiek</a:t>
            </a:r>
            <a:r>
              <a:rPr lang="nl-BE" dirty="0" smtClean="0"/>
              <a:t> vastgelegd door ICHOM, het International Consortium </a:t>
            </a:r>
            <a:r>
              <a:rPr lang="nl-BE" dirty="0" err="1" smtClean="0"/>
              <a:t>for</a:t>
            </a:r>
            <a:r>
              <a:rPr lang="nl-BE" dirty="0" smtClean="0"/>
              <a:t> Health </a:t>
            </a:r>
            <a:r>
              <a:rPr lang="nl-BE" dirty="0" err="1" smtClean="0"/>
              <a:t>Outcomes</a:t>
            </a:r>
            <a:r>
              <a:rPr lang="nl-BE" dirty="0" smtClean="0"/>
              <a:t> </a:t>
            </a:r>
            <a:r>
              <a:rPr lang="nl-BE" dirty="0" err="1" smtClean="0"/>
              <a:t>Measurement</a:t>
            </a:r>
            <a:endParaRPr lang="fr-BE" dirty="0" smtClean="0"/>
          </a:p>
          <a:p>
            <a:pPr lvl="1"/>
            <a:endParaRPr lang="nl-BE" dirty="0" smtClean="0"/>
          </a:p>
          <a:p>
            <a:endParaRPr lang="nl-BE" altLang="en-US" dirty="0" smtClean="0"/>
          </a:p>
          <a:p>
            <a:endParaRPr lang="nl-BE" altLang="en-US"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405039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solidFill>
                  <a:srgbClr val="77C9F2"/>
                </a:solidFill>
                <a:latin typeface="+mj-lt"/>
              </a:rPr>
              <a:t>Mobile </a:t>
            </a:r>
            <a:r>
              <a:rPr lang="fr-BE" dirty="0" err="1">
                <a:solidFill>
                  <a:srgbClr val="77C9F2"/>
                </a:solidFill>
                <a:latin typeface="+mj-lt"/>
              </a:rPr>
              <a:t>h</a:t>
            </a:r>
            <a:r>
              <a:rPr lang="fr-BE" dirty="0" err="1" smtClean="0">
                <a:solidFill>
                  <a:srgbClr val="77C9F2"/>
                </a:solidFill>
                <a:latin typeface="+mj-lt"/>
              </a:rPr>
              <a:t>ealth</a:t>
            </a:r>
            <a:r>
              <a:rPr lang="fr-BE" dirty="0" smtClean="0">
                <a:solidFill>
                  <a:srgbClr val="77C9F2"/>
                </a:solidFill>
                <a:latin typeface="+mj-lt"/>
              </a:rPr>
              <a:t> </a:t>
            </a:r>
            <a:r>
              <a:rPr lang="fr-BE" dirty="0">
                <a:solidFill>
                  <a:srgbClr val="77C9F2"/>
                </a:solidFill>
                <a:latin typeface="+mj-lt"/>
              </a:rPr>
              <a:t>applications </a:t>
            </a:r>
            <a:r>
              <a:rPr lang="fr-BE" dirty="0" smtClean="0">
                <a:solidFill>
                  <a:srgbClr val="77C9F2"/>
                </a:solidFill>
                <a:latin typeface="+mj-lt"/>
              </a:rPr>
              <a:t>validation </a:t>
            </a:r>
            <a:r>
              <a:rPr lang="fr-BE" dirty="0" err="1">
                <a:solidFill>
                  <a:srgbClr val="77C9F2"/>
                </a:solidFill>
                <a:latin typeface="+mj-lt"/>
              </a:rPr>
              <a:t>piramid</a:t>
            </a:r>
            <a:endParaRPr lang="fr-BE" dirty="0">
              <a:solidFill>
                <a:srgbClr val="77C9F2"/>
              </a:solidFill>
              <a:latin typeface="+mj-lt"/>
            </a:endParaRPr>
          </a:p>
        </p:txBody>
      </p:sp>
      <p:grpSp>
        <p:nvGrpSpPr>
          <p:cNvPr id="24" name="Group 23"/>
          <p:cNvGrpSpPr/>
          <p:nvPr/>
        </p:nvGrpSpPr>
        <p:grpSpPr>
          <a:xfrm>
            <a:off x="107504" y="1052513"/>
            <a:ext cx="8928992" cy="5328815"/>
            <a:chOff x="107504" y="1052513"/>
            <a:chExt cx="8928992" cy="5328815"/>
          </a:xfrm>
        </p:grpSpPr>
        <p:grpSp>
          <p:nvGrpSpPr>
            <p:cNvPr id="19" name="Group 18"/>
            <p:cNvGrpSpPr/>
            <p:nvPr/>
          </p:nvGrpSpPr>
          <p:grpSpPr>
            <a:xfrm>
              <a:off x="107504" y="1052513"/>
              <a:ext cx="8928992" cy="5256211"/>
              <a:chOff x="-540568" y="1052513"/>
              <a:chExt cx="8928992" cy="5256211"/>
            </a:xfrm>
          </p:grpSpPr>
          <p:grpSp>
            <p:nvGrpSpPr>
              <p:cNvPr id="13" name="Group 12"/>
              <p:cNvGrpSpPr/>
              <p:nvPr/>
            </p:nvGrpSpPr>
            <p:grpSpPr>
              <a:xfrm>
                <a:off x="1549678" y="1052513"/>
                <a:ext cx="6044643" cy="5256211"/>
                <a:chOff x="1549678" y="1052513"/>
                <a:chExt cx="6044643" cy="5256211"/>
              </a:xfrm>
            </p:grpSpPr>
            <p:sp>
              <p:nvSpPr>
                <p:cNvPr id="14" name="Isosceles Triangle 13"/>
                <p:cNvSpPr/>
                <p:nvPr/>
              </p:nvSpPr>
              <p:spPr>
                <a:xfrm>
                  <a:off x="1549678" y="1052513"/>
                  <a:ext cx="5256211" cy="5256211"/>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177784" y="1340772"/>
                  <a:ext cx="3416537" cy="951661"/>
                </a:xfrm>
                <a:custGeom>
                  <a:avLst/>
                  <a:gdLst>
                    <a:gd name="connsiteX0" fmla="*/ 0 w 3416537"/>
                    <a:gd name="connsiteY0" fmla="*/ 158613 h 951661"/>
                    <a:gd name="connsiteX1" fmla="*/ 158613 w 3416537"/>
                    <a:gd name="connsiteY1" fmla="*/ 0 h 951661"/>
                    <a:gd name="connsiteX2" fmla="*/ 3257924 w 3416537"/>
                    <a:gd name="connsiteY2" fmla="*/ 0 h 951661"/>
                    <a:gd name="connsiteX3" fmla="*/ 3416537 w 3416537"/>
                    <a:gd name="connsiteY3" fmla="*/ 158613 h 951661"/>
                    <a:gd name="connsiteX4" fmla="*/ 3416537 w 3416537"/>
                    <a:gd name="connsiteY4" fmla="*/ 793048 h 951661"/>
                    <a:gd name="connsiteX5" fmla="*/ 3257924 w 3416537"/>
                    <a:gd name="connsiteY5" fmla="*/ 951661 h 951661"/>
                    <a:gd name="connsiteX6" fmla="*/ 158613 w 3416537"/>
                    <a:gd name="connsiteY6" fmla="*/ 951661 h 951661"/>
                    <a:gd name="connsiteX7" fmla="*/ 0 w 3416537"/>
                    <a:gd name="connsiteY7" fmla="*/ 793048 h 951661"/>
                    <a:gd name="connsiteX8" fmla="*/ 0 w 3416537"/>
                    <a:gd name="connsiteY8" fmla="*/ 158613 h 9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951661">
                      <a:moveTo>
                        <a:pt x="0" y="158613"/>
                      </a:moveTo>
                      <a:cubicBezTo>
                        <a:pt x="0" y="71013"/>
                        <a:pt x="71013" y="0"/>
                        <a:pt x="158613" y="0"/>
                      </a:cubicBezTo>
                      <a:lnTo>
                        <a:pt x="3257924" y="0"/>
                      </a:lnTo>
                      <a:cubicBezTo>
                        <a:pt x="3345524" y="0"/>
                        <a:pt x="3416537" y="71013"/>
                        <a:pt x="3416537" y="158613"/>
                      </a:cubicBezTo>
                      <a:lnTo>
                        <a:pt x="3416537" y="793048"/>
                      </a:lnTo>
                      <a:cubicBezTo>
                        <a:pt x="3416537" y="880648"/>
                        <a:pt x="3345524" y="951661"/>
                        <a:pt x="3257924" y="951661"/>
                      </a:cubicBezTo>
                      <a:lnTo>
                        <a:pt x="158613" y="951661"/>
                      </a:lnTo>
                      <a:cubicBezTo>
                        <a:pt x="71013" y="951661"/>
                        <a:pt x="0" y="880648"/>
                        <a:pt x="0" y="793048"/>
                      </a:cubicBezTo>
                      <a:lnTo>
                        <a:pt x="0" y="158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416" tIns="107416" rIns="107416" bIns="107416" numCol="1" spcCol="1270" anchor="ctr" anchorCtr="0">
                  <a:noAutofit/>
                </a:bodyPr>
                <a:lstStyle/>
                <a:p>
                  <a:pPr lvl="0" algn="l" defTabSz="711200">
                    <a:lnSpc>
                      <a:spcPct val="90000"/>
                    </a:lnSpc>
                    <a:spcBef>
                      <a:spcPct val="0"/>
                    </a:spcBef>
                    <a:spcAft>
                      <a:spcPct val="35000"/>
                    </a:spcAft>
                  </a:pPr>
                  <a:r>
                    <a:rPr lang="en-US" sz="1600" b="1" kern="1200" dirty="0" smtClean="0"/>
                    <a:t>M3</a:t>
                  </a:r>
                  <a:r>
                    <a:rPr lang="en-US" sz="1500" kern="1200" dirty="0" smtClean="0"/>
                    <a:t/>
                  </a:r>
                  <a:br>
                    <a:rPr lang="en-US" sz="1500" kern="1200" dirty="0" smtClean="0"/>
                  </a:br>
                  <a:r>
                    <a:rPr lang="en-GB" sz="1500" kern="1200" dirty="0" smtClean="0"/>
                    <a:t>Requires M2 </a:t>
                  </a:r>
                  <a:br>
                    <a:rPr lang="en-GB" sz="1500" kern="1200" dirty="0" smtClean="0"/>
                  </a:br>
                  <a:r>
                    <a:rPr lang="en-GB" sz="1500" kern="1200" dirty="0" smtClean="0"/>
                    <a:t>Positioned within Belgian health system </a:t>
                  </a:r>
                  <a:br>
                    <a:rPr lang="en-GB" sz="1500" kern="1200" dirty="0" smtClean="0"/>
                  </a:br>
                  <a:r>
                    <a:rPr lang="en-GB" sz="1500" kern="1200" dirty="0" smtClean="0"/>
                    <a:t>Conditional financing (expert committee)</a:t>
                  </a:r>
                  <a:endParaRPr lang="en-US" sz="1500" kern="1200" dirty="0"/>
                </a:p>
              </p:txBody>
            </p:sp>
            <p:sp>
              <p:nvSpPr>
                <p:cNvPr id="16" name="Freeform 15"/>
                <p:cNvSpPr/>
                <p:nvPr/>
              </p:nvSpPr>
              <p:spPr>
                <a:xfrm>
                  <a:off x="4177784" y="2649517"/>
                  <a:ext cx="3416537" cy="1645052"/>
                </a:xfrm>
                <a:custGeom>
                  <a:avLst/>
                  <a:gdLst>
                    <a:gd name="connsiteX0" fmla="*/ 0 w 3416537"/>
                    <a:gd name="connsiteY0" fmla="*/ 274181 h 1645052"/>
                    <a:gd name="connsiteX1" fmla="*/ 274181 w 3416537"/>
                    <a:gd name="connsiteY1" fmla="*/ 0 h 1645052"/>
                    <a:gd name="connsiteX2" fmla="*/ 3142356 w 3416537"/>
                    <a:gd name="connsiteY2" fmla="*/ 0 h 1645052"/>
                    <a:gd name="connsiteX3" fmla="*/ 3416537 w 3416537"/>
                    <a:gd name="connsiteY3" fmla="*/ 274181 h 1645052"/>
                    <a:gd name="connsiteX4" fmla="*/ 3416537 w 3416537"/>
                    <a:gd name="connsiteY4" fmla="*/ 1370871 h 1645052"/>
                    <a:gd name="connsiteX5" fmla="*/ 3142356 w 3416537"/>
                    <a:gd name="connsiteY5" fmla="*/ 1645052 h 1645052"/>
                    <a:gd name="connsiteX6" fmla="*/ 274181 w 3416537"/>
                    <a:gd name="connsiteY6" fmla="*/ 1645052 h 1645052"/>
                    <a:gd name="connsiteX7" fmla="*/ 0 w 3416537"/>
                    <a:gd name="connsiteY7" fmla="*/ 1370871 h 1645052"/>
                    <a:gd name="connsiteX8" fmla="*/ 0 w 3416537"/>
                    <a:gd name="connsiteY8" fmla="*/ 274181 h 164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645052">
                      <a:moveTo>
                        <a:pt x="0" y="274181"/>
                      </a:moveTo>
                      <a:cubicBezTo>
                        <a:pt x="0" y="122755"/>
                        <a:pt x="122755" y="0"/>
                        <a:pt x="274181" y="0"/>
                      </a:cubicBezTo>
                      <a:lnTo>
                        <a:pt x="3142356" y="0"/>
                      </a:lnTo>
                      <a:cubicBezTo>
                        <a:pt x="3293782" y="0"/>
                        <a:pt x="3416537" y="122755"/>
                        <a:pt x="3416537" y="274181"/>
                      </a:cubicBezTo>
                      <a:lnTo>
                        <a:pt x="3416537" y="1370871"/>
                      </a:lnTo>
                      <a:cubicBezTo>
                        <a:pt x="3416537" y="1522297"/>
                        <a:pt x="3293782" y="1645052"/>
                        <a:pt x="3142356" y="1645052"/>
                      </a:cubicBezTo>
                      <a:lnTo>
                        <a:pt x="274181" y="1645052"/>
                      </a:lnTo>
                      <a:cubicBezTo>
                        <a:pt x="122755" y="1645052"/>
                        <a:pt x="0" y="1522297"/>
                        <a:pt x="0" y="1370871"/>
                      </a:cubicBezTo>
                      <a:lnTo>
                        <a:pt x="0" y="27418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265" tIns="141265" rIns="141265" bIns="141265" numCol="1" spcCol="1270" anchor="ctr" anchorCtr="0">
                  <a:noAutofit/>
                </a:bodyPr>
                <a:lstStyle/>
                <a:p>
                  <a:pPr lvl="0" algn="l" defTabSz="711200">
                    <a:lnSpc>
                      <a:spcPct val="90000"/>
                    </a:lnSpc>
                    <a:spcBef>
                      <a:spcPct val="0"/>
                    </a:spcBef>
                    <a:spcAft>
                      <a:spcPct val="35000"/>
                    </a:spcAft>
                  </a:pPr>
                  <a:r>
                    <a:rPr lang="en-US" sz="1600" b="1" kern="1200" dirty="0" smtClean="0"/>
                    <a:t>M2</a:t>
                  </a:r>
                  <a:r>
                    <a:rPr lang="en-US" sz="1100" kern="1200" dirty="0" smtClean="0"/>
                    <a:t/>
                  </a:r>
                  <a:br>
                    <a:rPr lang="en-US" sz="1100" kern="1200" dirty="0" smtClean="0"/>
                  </a:br>
                  <a:r>
                    <a:rPr lang="en-US" sz="1500" kern="1200" dirty="0" smtClean="0"/>
                    <a:t>Requires M1</a:t>
                  </a:r>
                  <a:br>
                    <a:rPr lang="en-US" sz="1500" kern="1200" dirty="0" smtClean="0"/>
                  </a:br>
                  <a:r>
                    <a:rPr lang="en-GB" sz="1500" kern="1200" dirty="0" smtClean="0"/>
                    <a:t>Validated by administrations (or trusted third parties) </a:t>
                  </a:r>
                  <a:br>
                    <a:rPr lang="en-GB" sz="1500" kern="1200" dirty="0" smtClean="0"/>
                  </a:br>
                  <a:r>
                    <a:rPr lang="en-GB" sz="1500" kern="1200" dirty="0" smtClean="0"/>
                    <a:t>Security - Authentication (</a:t>
                  </a:r>
                  <a:r>
                    <a:rPr lang="en-GB" sz="1500" kern="1200" dirty="0" err="1" smtClean="0">
                      <a:solidFill>
                        <a:srgbClr val="087670"/>
                      </a:solidFill>
                    </a:rPr>
                    <a:t>eHP</a:t>
                  </a:r>
                  <a:r>
                    <a:rPr lang="en-GB" sz="1500" kern="1200" dirty="0" smtClean="0"/>
                    <a:t>)</a:t>
                  </a:r>
                  <a:br>
                    <a:rPr lang="en-GB" sz="1500" kern="1200" dirty="0" smtClean="0"/>
                  </a:br>
                  <a:r>
                    <a:rPr lang="en-GB" sz="1500" kern="1200" dirty="0" smtClean="0"/>
                    <a:t>Interoperability (</a:t>
                  </a:r>
                  <a:r>
                    <a:rPr lang="en-GB" sz="1500" kern="1200" dirty="0" err="1" smtClean="0">
                      <a:solidFill>
                        <a:srgbClr val="087670"/>
                      </a:solidFill>
                    </a:rPr>
                    <a:t>eHP</a:t>
                  </a:r>
                  <a:r>
                    <a:rPr lang="en-GB" sz="1500" kern="1200" dirty="0" smtClean="0"/>
                    <a:t> + SPF -FOD) </a:t>
                  </a:r>
                  <a:br>
                    <a:rPr lang="en-GB" sz="1500" kern="1200" dirty="0" smtClean="0"/>
                  </a:br>
                  <a:r>
                    <a:rPr lang="en-GB" sz="1500" kern="1200" dirty="0" smtClean="0"/>
                    <a:t>Scientific evidence (publications</a:t>
                  </a:r>
                  <a:r>
                    <a:rPr lang="en-GB" sz="1100" kern="1200" dirty="0" smtClean="0"/>
                    <a:t>) </a:t>
                  </a:r>
                  <a:endParaRPr lang="en-US" sz="1100" kern="1200" dirty="0"/>
                </a:p>
              </p:txBody>
            </p:sp>
            <p:sp>
              <p:nvSpPr>
                <p:cNvPr id="17" name="Freeform 16"/>
                <p:cNvSpPr/>
                <p:nvPr/>
              </p:nvSpPr>
              <p:spPr>
                <a:xfrm>
                  <a:off x="4177784" y="4671798"/>
                  <a:ext cx="3416537" cy="1249855"/>
                </a:xfrm>
                <a:custGeom>
                  <a:avLst/>
                  <a:gdLst>
                    <a:gd name="connsiteX0" fmla="*/ 0 w 3416537"/>
                    <a:gd name="connsiteY0" fmla="*/ 208313 h 1249855"/>
                    <a:gd name="connsiteX1" fmla="*/ 208313 w 3416537"/>
                    <a:gd name="connsiteY1" fmla="*/ 0 h 1249855"/>
                    <a:gd name="connsiteX2" fmla="*/ 3208224 w 3416537"/>
                    <a:gd name="connsiteY2" fmla="*/ 0 h 1249855"/>
                    <a:gd name="connsiteX3" fmla="*/ 3416537 w 3416537"/>
                    <a:gd name="connsiteY3" fmla="*/ 208313 h 1249855"/>
                    <a:gd name="connsiteX4" fmla="*/ 3416537 w 3416537"/>
                    <a:gd name="connsiteY4" fmla="*/ 1041542 h 1249855"/>
                    <a:gd name="connsiteX5" fmla="*/ 3208224 w 3416537"/>
                    <a:gd name="connsiteY5" fmla="*/ 1249855 h 1249855"/>
                    <a:gd name="connsiteX6" fmla="*/ 208313 w 3416537"/>
                    <a:gd name="connsiteY6" fmla="*/ 1249855 h 1249855"/>
                    <a:gd name="connsiteX7" fmla="*/ 0 w 3416537"/>
                    <a:gd name="connsiteY7" fmla="*/ 1041542 h 1249855"/>
                    <a:gd name="connsiteX8" fmla="*/ 0 w 3416537"/>
                    <a:gd name="connsiteY8" fmla="*/ 208313 h 1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249855">
                      <a:moveTo>
                        <a:pt x="0" y="208313"/>
                      </a:moveTo>
                      <a:cubicBezTo>
                        <a:pt x="0" y="93265"/>
                        <a:pt x="93265" y="0"/>
                        <a:pt x="208313" y="0"/>
                      </a:cubicBezTo>
                      <a:lnTo>
                        <a:pt x="3208224" y="0"/>
                      </a:lnTo>
                      <a:cubicBezTo>
                        <a:pt x="3323272" y="0"/>
                        <a:pt x="3416537" y="93265"/>
                        <a:pt x="3416537" y="208313"/>
                      </a:cubicBezTo>
                      <a:lnTo>
                        <a:pt x="3416537" y="1041542"/>
                      </a:lnTo>
                      <a:cubicBezTo>
                        <a:pt x="3416537" y="1156590"/>
                        <a:pt x="3323272" y="1249855"/>
                        <a:pt x="3208224" y="1249855"/>
                      </a:cubicBezTo>
                      <a:lnTo>
                        <a:pt x="208313" y="1249855"/>
                      </a:lnTo>
                      <a:cubicBezTo>
                        <a:pt x="93265" y="1249855"/>
                        <a:pt x="0" y="1156590"/>
                        <a:pt x="0" y="1041542"/>
                      </a:cubicBezTo>
                      <a:lnTo>
                        <a:pt x="0" y="2083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73" tIns="121973" rIns="121973" bIns="121973" numCol="1" spcCol="1270" anchor="ctr" anchorCtr="0">
                  <a:noAutofit/>
                </a:bodyPr>
                <a:lstStyle/>
                <a:p>
                  <a:pPr lvl="0" algn="l" defTabSz="711200">
                    <a:lnSpc>
                      <a:spcPct val="90000"/>
                    </a:lnSpc>
                    <a:spcBef>
                      <a:spcPct val="0"/>
                    </a:spcBef>
                    <a:spcAft>
                      <a:spcPct val="35000"/>
                    </a:spcAft>
                  </a:pPr>
                  <a:r>
                    <a:rPr lang="en-US" sz="1600" b="1" kern="1200" dirty="0" smtClean="0"/>
                    <a:t>M1</a:t>
                  </a:r>
                  <a:r>
                    <a:rPr lang="en-US" sz="1400" kern="1200" dirty="0" smtClean="0"/>
                    <a:t/>
                  </a:r>
                  <a:br>
                    <a:rPr lang="en-US" sz="1400" kern="1200" dirty="0" smtClean="0"/>
                  </a:br>
                  <a:r>
                    <a:rPr lang="en-US" sz="1500" kern="1200" dirty="0" smtClean="0"/>
                    <a:t>CE certified as Medical device AFMPS-FAGG)</a:t>
                  </a:r>
                  <a:br>
                    <a:rPr lang="en-US" sz="1500" kern="1200" dirty="0" smtClean="0"/>
                  </a:br>
                  <a:r>
                    <a:rPr lang="en-US" sz="1500" kern="1200" dirty="0" smtClean="0"/>
                    <a:t>GDPR compliant</a:t>
                  </a:r>
                  <a:br>
                    <a:rPr lang="en-US" sz="1500" kern="1200" dirty="0" smtClean="0"/>
                  </a:br>
                  <a:r>
                    <a:rPr lang="en-US" sz="1500" kern="1200" dirty="0" smtClean="0"/>
                    <a:t>Belgian privacy law compliant</a:t>
                  </a:r>
                  <a:endParaRPr lang="en-US" sz="1500" kern="1200" dirty="0"/>
                </a:p>
              </p:txBody>
            </p:sp>
          </p:grpSp>
          <p:sp>
            <p:nvSpPr>
              <p:cNvPr id="8" name="Up Arrow 7"/>
              <p:cNvSpPr/>
              <p:nvPr/>
            </p:nvSpPr>
            <p:spPr>
              <a:xfrm>
                <a:off x="6084168" y="40770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BE </a:t>
                </a:r>
                <a:r>
                  <a:rPr lang="fr-BE" sz="1600" dirty="0" err="1" smtClean="0"/>
                  <a:t>mHealth</a:t>
                </a:r>
                <a:r>
                  <a:rPr lang="fr-BE" sz="1600" dirty="0" smtClean="0"/>
                  <a:t> Validation</a:t>
                </a:r>
                <a:endParaRPr lang="fr-BE" sz="1600" dirty="0"/>
              </a:p>
            </p:txBody>
          </p:sp>
          <p:sp>
            <p:nvSpPr>
              <p:cNvPr id="11" name="Up Arrow 10"/>
              <p:cNvSpPr/>
              <p:nvPr/>
            </p:nvSpPr>
            <p:spPr>
              <a:xfrm>
                <a:off x="5868144" y="22768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smtClean="0"/>
                  <a:t>CostBenefit</a:t>
                </a:r>
                <a:r>
                  <a:rPr lang="fr-BE" sz="1600" dirty="0" smtClean="0"/>
                  <a:t/>
                </a:r>
                <a:br>
                  <a:rPr lang="fr-BE" sz="1600" dirty="0" smtClean="0"/>
                </a:br>
                <a:r>
                  <a:rPr lang="fr-BE" sz="1600" dirty="0" smtClean="0"/>
                  <a:t>Triple </a:t>
                </a:r>
                <a:r>
                  <a:rPr lang="fr-BE" sz="1600" dirty="0" err="1" smtClean="0"/>
                  <a:t>Aim</a:t>
                </a:r>
                <a:endParaRPr lang="fr-BE" sz="1600" dirty="0"/>
              </a:p>
            </p:txBody>
          </p:sp>
          <p:sp>
            <p:nvSpPr>
              <p:cNvPr id="12" name="Right Arrow 11"/>
              <p:cNvSpPr/>
              <p:nvPr/>
            </p:nvSpPr>
            <p:spPr>
              <a:xfrm>
                <a:off x="-540568" y="4365104"/>
                <a:ext cx="2592288" cy="12961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CE </a:t>
                </a:r>
              </a:p>
              <a:p>
                <a:pPr algn="ctr"/>
                <a:r>
                  <a:rPr lang="fr-BE" dirty="0" err="1" smtClean="0"/>
                  <a:t>Medical</a:t>
                </a:r>
                <a:r>
                  <a:rPr lang="fr-BE" dirty="0" smtClean="0"/>
                  <a:t> </a:t>
                </a:r>
                <a:r>
                  <a:rPr lang="fr-BE" dirty="0" err="1" smtClean="0"/>
                  <a:t>device</a:t>
                </a:r>
                <a:endParaRPr lang="fr-BE" dirty="0"/>
              </a:p>
            </p:txBody>
          </p:sp>
        </p:grpSp>
        <p:sp>
          <p:nvSpPr>
            <p:cNvPr id="23" name="Curved Up Arrow 22"/>
            <p:cNvSpPr/>
            <p:nvPr/>
          </p:nvSpPr>
          <p:spPr>
            <a:xfrm>
              <a:off x="1115616" y="5589240"/>
              <a:ext cx="6768752"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1603338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19: mobile </a:t>
            </a:r>
            <a:r>
              <a:rPr lang="nl-BE" dirty="0"/>
              <a:t>h</a:t>
            </a:r>
            <a:r>
              <a:rPr lang="nl-BE" dirty="0" smtClean="0"/>
              <a:t>ealth</a:t>
            </a:r>
            <a:endParaRPr lang="fr-BE" dirty="0"/>
          </a:p>
        </p:txBody>
      </p:sp>
      <p:pic>
        <p:nvPicPr>
          <p:cNvPr id="5" name="Content Placeholder 4"/>
          <p:cNvPicPr>
            <a:picLocks noGrp="1" noChangeAspect="1"/>
          </p:cNvPicPr>
          <p:nvPr>
            <p:ph idx="1"/>
          </p:nvPr>
        </p:nvPicPr>
        <p:blipFill>
          <a:blip r:embed="rId2"/>
          <a:stretch>
            <a:fillRect/>
          </a:stretch>
        </p:blipFill>
        <p:spPr>
          <a:xfrm>
            <a:off x="772027" y="1052513"/>
            <a:ext cx="7599945" cy="5256212"/>
          </a:xfrm>
          <a:prstGeom prst="rect">
            <a:avLst/>
          </a:prstGeom>
        </p:spPr>
      </p:pic>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73</a:t>
            </a:fld>
            <a:r>
              <a:rPr lang="fr-BE" smtClean="0"/>
              <a:t> -</a:t>
            </a:r>
            <a:endParaRPr lang="fr-BE" dirty="0"/>
          </a:p>
        </p:txBody>
      </p:sp>
    </p:spTree>
    <p:extLst>
      <p:ext uri="{BB962C8B-B14F-4D97-AF65-F5344CB8AC3E}">
        <p14:creationId xmlns:p14="http://schemas.microsoft.com/office/powerpoint/2010/main" val="367749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19: mobile </a:t>
            </a:r>
            <a:r>
              <a:rPr lang="nl-BE" dirty="0"/>
              <a:t>h</a:t>
            </a:r>
            <a:r>
              <a:rPr lang="nl-BE" dirty="0" smtClean="0"/>
              <a:t>ealth</a:t>
            </a:r>
            <a:endParaRPr lang="fr-BE" dirty="0"/>
          </a:p>
        </p:txBody>
      </p:sp>
      <p:sp>
        <p:nvSpPr>
          <p:cNvPr id="3" name="Content Placeholder 2"/>
          <p:cNvSpPr>
            <a:spLocks noGrp="1"/>
          </p:cNvSpPr>
          <p:nvPr>
            <p:ph idx="1"/>
          </p:nvPr>
        </p:nvSpPr>
        <p:spPr/>
        <p:txBody>
          <a:bodyPr>
            <a:normAutofit/>
          </a:bodyPr>
          <a:lstStyle/>
          <a:p>
            <a:r>
              <a:rPr lang="nl-NL" dirty="0" smtClean="0"/>
              <a:t>Op</a:t>
            </a:r>
            <a:r>
              <a:rPr lang="nl-NL" dirty="0"/>
              <a:t> </a:t>
            </a:r>
            <a:r>
              <a:rPr lang="nl-NL" dirty="0">
                <a:hlinkClick r:id="rId2"/>
              </a:rPr>
              <a:t>www.mhealthbelgium.be</a:t>
            </a:r>
            <a:r>
              <a:rPr lang="nl-NL" dirty="0"/>
              <a:t> </a:t>
            </a:r>
            <a:r>
              <a:rPr lang="nl-NL" dirty="0" smtClean="0"/>
              <a:t>worden </a:t>
            </a:r>
            <a:r>
              <a:rPr lang="nl-NL" dirty="0"/>
              <a:t>per niveau de toepassingen gepubliceerd die aan de benodigde criteria </a:t>
            </a:r>
            <a:r>
              <a:rPr lang="nl-NL" dirty="0" smtClean="0"/>
              <a:t>voldoen</a:t>
            </a:r>
          </a:p>
          <a:p>
            <a:pPr lvl="1"/>
            <a:r>
              <a:rPr lang="nl-NL" dirty="0" smtClean="0"/>
              <a:t>in </a:t>
            </a:r>
            <a:r>
              <a:rPr lang="nl-NL" dirty="0"/>
              <a:t>eerste instantie zal het gaan over apps op niveau </a:t>
            </a:r>
            <a:r>
              <a:rPr lang="nl-NL" dirty="0" smtClean="0"/>
              <a:t>1</a:t>
            </a:r>
          </a:p>
          <a:p>
            <a:pPr lvl="1"/>
            <a:r>
              <a:rPr lang="nl-NL" dirty="0" smtClean="0"/>
              <a:t>aan </a:t>
            </a:r>
            <a:r>
              <a:rPr lang="nl-NL" dirty="0"/>
              <a:t>de andere twee niveaus wordt momenteel de laatste hand </a:t>
            </a:r>
            <a:r>
              <a:rPr lang="nl-NL" dirty="0" smtClean="0"/>
              <a:t>gelegd</a:t>
            </a:r>
            <a:endParaRPr lang="nl-NL" dirty="0"/>
          </a:p>
          <a:p>
            <a:r>
              <a:rPr lang="nl-NL" dirty="0"/>
              <a:t>Vandaag kunnen mensen al terecht op de website voor meer uitleg over het beleid rond mobile health in </a:t>
            </a:r>
            <a:r>
              <a:rPr lang="nl-NL" dirty="0" smtClean="0"/>
              <a:t>België</a:t>
            </a:r>
          </a:p>
          <a:p>
            <a:pPr lvl="1"/>
            <a:r>
              <a:rPr lang="nl-NL" dirty="0" smtClean="0"/>
              <a:t>presentaties</a:t>
            </a:r>
            <a:r>
              <a:rPr lang="nl-NL" dirty="0"/>
              <a:t> van de 24 pilootprojecten </a:t>
            </a:r>
            <a:r>
              <a:rPr lang="nl-NL" dirty="0" smtClean="0"/>
              <a:t>zijn </a:t>
            </a:r>
            <a:r>
              <a:rPr lang="nl-NL" dirty="0"/>
              <a:t>er terug te </a:t>
            </a:r>
            <a:r>
              <a:rPr lang="nl-NL" dirty="0" smtClean="0"/>
              <a:t>vinden</a:t>
            </a:r>
            <a:endParaRPr lang="nl-NL" dirty="0"/>
          </a:p>
          <a:p>
            <a:endParaRPr lang="fr-BE" dirty="0"/>
          </a:p>
        </p:txBody>
      </p:sp>
      <p:sp>
        <p:nvSpPr>
          <p:cNvPr id="5" name="Tijdelijke aanduiding voor datum 4"/>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1540170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t>Roadmap</a:t>
            </a:r>
            <a:r>
              <a:rPr lang="nl-BE" dirty="0" smtClean="0"/>
              <a:t> 2.0: overzicht resultaten &amp; follow-up</a:t>
            </a:r>
            <a:endParaRPr lang="nl-BE" dirty="0"/>
          </a:p>
        </p:txBody>
      </p:sp>
      <p:sp>
        <p:nvSpPr>
          <p:cNvPr id="4099" name="Rectangle 3"/>
          <p:cNvSpPr>
            <a:spLocks noGrp="1" noChangeArrowheads="1"/>
          </p:cNvSpPr>
          <p:nvPr>
            <p:ph idx="1"/>
          </p:nvPr>
        </p:nvSpPr>
        <p:spPr/>
        <p:txBody>
          <a:bodyPr>
            <a:normAutofit/>
          </a:bodyPr>
          <a:lstStyle/>
          <a:p>
            <a:r>
              <a:rPr lang="nl-BE" b="1" dirty="0" smtClean="0"/>
              <a:t>20 actiepunten </a:t>
            </a:r>
            <a:r>
              <a:rPr lang="nl-BE" dirty="0" smtClean="0"/>
              <a:t>omgezet in </a:t>
            </a:r>
            <a:r>
              <a:rPr lang="nl-BE" b="1" dirty="0" smtClean="0"/>
              <a:t>216 objectieve deliverables</a:t>
            </a:r>
          </a:p>
          <a:p>
            <a:r>
              <a:rPr lang="nl-BE" dirty="0" smtClean="0"/>
              <a:t>Stand van zaken</a:t>
            </a:r>
          </a:p>
          <a:p>
            <a:pPr lvl="1"/>
            <a:r>
              <a:rPr lang="nl-BE" dirty="0" smtClean="0"/>
              <a:t>156 </a:t>
            </a:r>
            <a:r>
              <a:rPr lang="nl-BE" dirty="0" err="1" smtClean="0"/>
              <a:t>delivrables</a:t>
            </a:r>
            <a:r>
              <a:rPr lang="nl-BE" dirty="0" smtClean="0"/>
              <a:t> OK</a:t>
            </a:r>
          </a:p>
          <a:p>
            <a:pPr lvl="1"/>
            <a:r>
              <a:rPr lang="nl-BE" dirty="0" smtClean="0"/>
              <a:t>60 </a:t>
            </a:r>
            <a:r>
              <a:rPr lang="nl-BE" dirty="0" err="1" smtClean="0"/>
              <a:t>delivrables</a:t>
            </a:r>
            <a:r>
              <a:rPr lang="nl-BE" dirty="0" smtClean="0"/>
              <a:t> </a:t>
            </a:r>
            <a:r>
              <a:rPr lang="nl-BE" dirty="0" err="1" smtClean="0"/>
              <a:t>ongoing</a:t>
            </a:r>
            <a:endParaRPr lang="nl-BE" dirty="0" smtClean="0"/>
          </a:p>
          <a:p>
            <a:pPr marL="0"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pic>
        <p:nvPicPr>
          <p:cNvPr id="3" name="Picture 2"/>
          <p:cNvPicPr>
            <a:picLocks noChangeAspect="1"/>
          </p:cNvPicPr>
          <p:nvPr/>
        </p:nvPicPr>
        <p:blipFill>
          <a:blip r:embed="rId3"/>
          <a:stretch>
            <a:fillRect/>
          </a:stretch>
        </p:blipFill>
        <p:spPr>
          <a:xfrm>
            <a:off x="2267744" y="3472074"/>
            <a:ext cx="4752528" cy="2856573"/>
          </a:xfrm>
          <a:prstGeom prst="rect">
            <a:avLst/>
          </a:prstGeom>
        </p:spPr>
      </p:pic>
      <p:sp>
        <p:nvSpPr>
          <p:cNvPr id="5" name="Tijdelijke aanduiding voor datum 4"/>
          <p:cNvSpPr>
            <a:spLocks noGrp="1"/>
          </p:cNvSpPr>
          <p:nvPr>
            <p:ph type="dt" sz="half" idx="2"/>
          </p:nvPr>
        </p:nvSpPr>
        <p:spPr/>
        <p:txBody>
          <a:bodyPr/>
          <a:lstStyle/>
          <a:p>
            <a:r>
              <a:rPr lang="nl-BE" smtClean="0"/>
              <a:t>07/10/2018</a:t>
            </a:r>
            <a:endParaRPr lang="fr-BE"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2000495095"/>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besluit</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De gegevensdeling tussen zorgverleners/instellingen via het hub-</a:t>
            </a:r>
            <a:r>
              <a:rPr lang="nl-BE" dirty="0" err="1" smtClean="0"/>
              <a:t>metahubsysteem</a:t>
            </a:r>
            <a:r>
              <a:rPr lang="nl-BE" dirty="0" smtClean="0"/>
              <a:t>, de gezondheidskluizen en de </a:t>
            </a:r>
            <a:r>
              <a:rPr lang="nl-BE" dirty="0" err="1" smtClean="0">
                <a:solidFill>
                  <a:srgbClr val="087670"/>
                </a:solidFill>
              </a:rPr>
              <a:t>eHealth</a:t>
            </a:r>
            <a:r>
              <a:rPr lang="nl-BE" dirty="0" err="1"/>
              <a:t>B</a:t>
            </a:r>
            <a:r>
              <a:rPr lang="nl-BE" dirty="0" err="1" smtClean="0"/>
              <a:t>ox</a:t>
            </a:r>
            <a:r>
              <a:rPr lang="nl-BE" dirty="0" smtClean="0"/>
              <a:t> komt op kruissnelheid</a:t>
            </a:r>
          </a:p>
          <a:p>
            <a:endParaRPr lang="nl-BE" dirty="0" smtClean="0"/>
          </a:p>
          <a:p>
            <a:r>
              <a:rPr lang="nl-BE" dirty="0" smtClean="0"/>
              <a:t>Zowat 70% van de Belgische bevolking heeft inmiddels zijn geïnformeerde toestemming gegeven</a:t>
            </a:r>
          </a:p>
          <a:p>
            <a:endParaRPr lang="nl-BE" dirty="0" smtClean="0"/>
          </a:p>
          <a:p>
            <a:r>
              <a:rPr lang="nl-BE" dirty="0" smtClean="0"/>
              <a:t>De ontsluiting van gezondheidsgegevens voor de patiënt komt op gang =&gt; aandacht voor geïntegreerde ontsluiting</a:t>
            </a:r>
          </a:p>
          <a:p>
            <a:endParaRPr lang="nl-BE" dirty="0" smtClean="0"/>
          </a:p>
          <a:p>
            <a:r>
              <a:rPr lang="nl-BE" dirty="0" smtClean="0"/>
              <a:t>Er wordt ervaring opgedaan met mobiele </a:t>
            </a:r>
            <a:r>
              <a:rPr lang="nl-BE" dirty="0" err="1" smtClean="0"/>
              <a:t>eGezondheidtoepassingen</a:t>
            </a:r>
            <a:endParaRPr lang="fr-BE" dirty="0"/>
          </a:p>
        </p:txBody>
      </p:sp>
      <p:sp>
        <p:nvSpPr>
          <p:cNvPr id="4" name="Tijdelijke aanduiding voor datum 3"/>
          <p:cNvSpPr>
            <a:spLocks noGrp="1"/>
          </p:cNvSpPr>
          <p:nvPr>
            <p:ph type="dt" sz="half" idx="2"/>
          </p:nvPr>
        </p:nvSpPr>
        <p:spPr/>
        <p:txBody>
          <a:bodyPr/>
          <a:lstStyle/>
          <a:p>
            <a:r>
              <a:rPr lang="nl-BE" smtClean="0"/>
              <a:t>07/10/2018</a:t>
            </a:r>
            <a:endParaRPr lang="fr-BE" dirty="0"/>
          </a:p>
        </p:txBody>
      </p:sp>
      <p:sp>
        <p:nvSpPr>
          <p:cNvPr id="6" name="Tijdelijke aanduiding voor dianummer 5"/>
          <p:cNvSpPr>
            <a:spLocks noGrp="1"/>
          </p:cNvSpPr>
          <p:nvPr>
            <p:ph type="sldNum" sz="quarter" idx="4"/>
          </p:nvPr>
        </p:nvSpPr>
        <p:spPr/>
        <p:txBody>
          <a:bodyPr/>
          <a:lstStyle/>
          <a:p>
            <a:r>
              <a:rPr lang="fr-BE" smtClean="0"/>
              <a:t>- </a:t>
            </a:r>
            <a:fld id="{30A9230E-FFBB-4CCB-ABD7-198084EDE768}" type="slidenum">
              <a:rPr lang="fr-BE" smtClean="0"/>
              <a:pPr/>
              <a:t>76</a:t>
            </a:fld>
            <a:r>
              <a:rPr lang="fr-BE" smtClean="0"/>
              <a:t> -</a:t>
            </a:r>
            <a:endParaRPr lang="fr-BE" dirty="0"/>
          </a:p>
        </p:txBody>
      </p:sp>
    </p:spTree>
    <p:extLst>
      <p:ext uri="{BB962C8B-B14F-4D97-AF65-F5344CB8AC3E}">
        <p14:creationId xmlns:p14="http://schemas.microsoft.com/office/powerpoint/2010/main" val="877470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3.0: </a:t>
            </a:r>
            <a:r>
              <a:rPr lang="nl-BE" dirty="0" err="1" smtClean="0"/>
              <a:t>themata</a:t>
            </a:r>
            <a:endParaRPr lang="nl-BE" dirty="0"/>
          </a:p>
        </p:txBody>
      </p:sp>
      <p:sp>
        <p:nvSpPr>
          <p:cNvPr id="3" name="Tijdelijke aanduiding voor inhoud 2"/>
          <p:cNvSpPr>
            <a:spLocks noGrp="1"/>
          </p:cNvSpPr>
          <p:nvPr>
            <p:ph idx="1"/>
          </p:nvPr>
        </p:nvSpPr>
        <p:spPr/>
        <p:txBody>
          <a:bodyPr>
            <a:normAutofit/>
          </a:bodyPr>
          <a:lstStyle/>
          <a:p>
            <a:r>
              <a:rPr lang="nl-BE" dirty="0" smtClean="0"/>
              <a:t>Fundamenten, </a:t>
            </a:r>
            <a:r>
              <a:rPr lang="nl-BE" dirty="0" err="1" smtClean="0"/>
              <a:t>oa</a:t>
            </a:r>
            <a:endParaRPr lang="nl-BE" dirty="0" smtClean="0"/>
          </a:p>
          <a:p>
            <a:pPr lvl="1"/>
            <a:r>
              <a:rPr lang="nl-BE" dirty="0" smtClean="0"/>
              <a:t>toegangsmatrix</a:t>
            </a:r>
          </a:p>
          <a:p>
            <a:pPr lvl="1"/>
            <a:r>
              <a:rPr lang="nl-BE" dirty="0" smtClean="0"/>
              <a:t>semantische interoperabiliteit</a:t>
            </a:r>
          </a:p>
          <a:p>
            <a:r>
              <a:rPr lang="nl-BE" dirty="0" err="1" smtClean="0"/>
              <a:t>Operational</a:t>
            </a:r>
            <a:r>
              <a:rPr lang="nl-BE" dirty="0" smtClean="0"/>
              <a:t> excellence</a:t>
            </a:r>
          </a:p>
          <a:p>
            <a:pPr lvl="1"/>
            <a:r>
              <a:rPr lang="nl-BE" dirty="0" smtClean="0"/>
              <a:t>end-</a:t>
            </a:r>
            <a:r>
              <a:rPr lang="nl-BE" dirty="0" err="1" smtClean="0"/>
              <a:t>to</a:t>
            </a:r>
            <a:r>
              <a:rPr lang="nl-BE" dirty="0" smtClean="0"/>
              <a:t>-end </a:t>
            </a:r>
            <a:r>
              <a:rPr lang="nl-BE" dirty="0" err="1" smtClean="0"/>
              <a:t>SLA’s</a:t>
            </a:r>
            <a:r>
              <a:rPr lang="nl-BE" dirty="0" smtClean="0"/>
              <a:t> en service management</a:t>
            </a:r>
          </a:p>
          <a:p>
            <a:pPr lvl="1"/>
            <a:r>
              <a:rPr lang="nl-BE" dirty="0" smtClean="0"/>
              <a:t>help desk en support</a:t>
            </a:r>
          </a:p>
          <a:p>
            <a:pPr lvl="1"/>
            <a:r>
              <a:rPr lang="nl-BE" dirty="0" smtClean="0"/>
              <a:t>testomgevingen</a:t>
            </a:r>
          </a:p>
          <a:p>
            <a:pPr lvl="1"/>
            <a:r>
              <a:rPr lang="nl-BE" dirty="0" smtClean="0"/>
              <a:t>business </a:t>
            </a:r>
            <a:r>
              <a:rPr lang="nl-BE" dirty="0" err="1" smtClean="0"/>
              <a:t>continuity</a:t>
            </a:r>
            <a:r>
              <a:rPr lang="nl-BE" dirty="0" smtClean="0"/>
              <a:t> procedures</a:t>
            </a:r>
          </a:p>
          <a:p>
            <a:r>
              <a:rPr lang="nl-BE" dirty="0" smtClean="0"/>
              <a:t>Ondersteuning, </a:t>
            </a:r>
            <a:r>
              <a:rPr lang="nl-BE" dirty="0" err="1" smtClean="0"/>
              <a:t>oa</a:t>
            </a:r>
            <a:endParaRPr lang="nl-BE" dirty="0"/>
          </a:p>
          <a:p>
            <a:pPr lvl="1"/>
            <a:r>
              <a:rPr lang="nl-BE" dirty="0" smtClean="0"/>
              <a:t>incentives</a:t>
            </a:r>
          </a:p>
          <a:p>
            <a:pPr lvl="1"/>
            <a:r>
              <a:rPr lang="nl-BE" dirty="0" smtClean="0"/>
              <a:t>opleiding</a:t>
            </a:r>
          </a:p>
        </p:txBody>
      </p:sp>
      <p:sp>
        <p:nvSpPr>
          <p:cNvPr id="6" name="Tijdelijke aanduiding voor datum 5"/>
          <p:cNvSpPr>
            <a:spLocks noGrp="1"/>
          </p:cNvSpPr>
          <p:nvPr>
            <p:ph type="dt" sz="half" idx="2"/>
          </p:nvPr>
        </p:nvSpPr>
        <p:spPr/>
        <p:txBody>
          <a:bodyPr/>
          <a:lstStyle/>
          <a:p>
            <a:r>
              <a:rPr lang="nl-BE" smtClean="0"/>
              <a:t>07/10/2018</a:t>
            </a:r>
            <a:endParaRPr lang="fr-BE"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3115347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3.0: </a:t>
            </a:r>
            <a:r>
              <a:rPr lang="nl-BE" dirty="0" err="1" smtClean="0"/>
              <a:t>themata</a:t>
            </a:r>
            <a:endParaRPr lang="nl-BE" dirty="0"/>
          </a:p>
        </p:txBody>
      </p:sp>
      <p:sp>
        <p:nvSpPr>
          <p:cNvPr id="3" name="Tijdelijke aanduiding voor inhoud 2"/>
          <p:cNvSpPr>
            <a:spLocks noGrp="1"/>
          </p:cNvSpPr>
          <p:nvPr>
            <p:ph idx="1"/>
          </p:nvPr>
        </p:nvSpPr>
        <p:spPr/>
        <p:txBody>
          <a:bodyPr>
            <a:normAutofit lnSpcReduction="10000"/>
          </a:bodyPr>
          <a:lstStyle/>
          <a:p>
            <a:r>
              <a:rPr lang="nl-BE" dirty="0"/>
              <a:t>Elektronische communicatie tussen zorgverstrekkers en –instellingen, </a:t>
            </a:r>
            <a:r>
              <a:rPr lang="nl-BE" dirty="0" err="1"/>
              <a:t>oa</a:t>
            </a:r>
            <a:endParaRPr lang="nl-BE" dirty="0"/>
          </a:p>
          <a:p>
            <a:pPr lvl="1"/>
            <a:r>
              <a:rPr lang="nl-BE" dirty="0"/>
              <a:t>elektronisch voorschrift</a:t>
            </a:r>
          </a:p>
          <a:p>
            <a:pPr lvl="1"/>
            <a:r>
              <a:rPr lang="nl-BE" dirty="0"/>
              <a:t>VIDIS</a:t>
            </a:r>
          </a:p>
          <a:p>
            <a:pPr lvl="1"/>
            <a:r>
              <a:rPr lang="nl-BE" dirty="0"/>
              <a:t>beslissingsondersteunende platformen</a:t>
            </a:r>
          </a:p>
          <a:p>
            <a:pPr lvl="1"/>
            <a:r>
              <a:rPr lang="nl-BE" dirty="0"/>
              <a:t>EDP in alle </a:t>
            </a:r>
            <a:r>
              <a:rPr lang="nl-BE" dirty="0" smtClean="0"/>
              <a:t>zorginstellingen</a:t>
            </a:r>
          </a:p>
          <a:p>
            <a:pPr lvl="1"/>
            <a:r>
              <a:rPr lang="nl-BE" dirty="0" smtClean="0"/>
              <a:t>mobile health</a:t>
            </a:r>
            <a:endParaRPr lang="nl-BE" dirty="0"/>
          </a:p>
          <a:p>
            <a:r>
              <a:rPr lang="nl-BE" dirty="0"/>
              <a:t>Elektronische communicatie met </a:t>
            </a:r>
            <a:r>
              <a:rPr lang="nl-BE" dirty="0" smtClean="0"/>
              <a:t>ziekenfondsen, </a:t>
            </a:r>
            <a:r>
              <a:rPr lang="nl-BE" dirty="0" err="1" smtClean="0"/>
              <a:t>oa</a:t>
            </a:r>
            <a:endParaRPr lang="nl-BE" dirty="0" smtClean="0"/>
          </a:p>
          <a:p>
            <a:pPr lvl="1"/>
            <a:r>
              <a:rPr lang="nl-BE" dirty="0" err="1" smtClean="0"/>
              <a:t>eAttest</a:t>
            </a:r>
            <a:r>
              <a:rPr lang="nl-BE" dirty="0" smtClean="0"/>
              <a:t> en </a:t>
            </a:r>
            <a:r>
              <a:rPr lang="nl-BE" dirty="0" err="1" smtClean="0"/>
              <a:t>eFact</a:t>
            </a:r>
            <a:r>
              <a:rPr lang="nl-BE" dirty="0" smtClean="0"/>
              <a:t> voor alle zorgverstrekkers</a:t>
            </a:r>
          </a:p>
          <a:p>
            <a:r>
              <a:rPr lang="nl-BE" dirty="0" smtClean="0"/>
              <a:t>Patiënt als </a:t>
            </a:r>
            <a:r>
              <a:rPr lang="nl-BE" dirty="0" err="1" smtClean="0"/>
              <a:t>co-piloot</a:t>
            </a:r>
            <a:r>
              <a:rPr lang="nl-BE" dirty="0" smtClean="0"/>
              <a:t>, </a:t>
            </a:r>
            <a:r>
              <a:rPr lang="nl-BE" dirty="0" err="1" smtClean="0"/>
              <a:t>oa</a:t>
            </a:r>
            <a:endParaRPr lang="nl-BE" dirty="0" smtClean="0"/>
          </a:p>
          <a:p>
            <a:pPr lvl="1"/>
            <a:r>
              <a:rPr lang="nl-BE" dirty="0" smtClean="0"/>
              <a:t>personal health viewer</a:t>
            </a:r>
          </a:p>
          <a:p>
            <a:pPr lvl="1"/>
            <a:r>
              <a:rPr lang="nl-BE" dirty="0" smtClean="0"/>
              <a:t>notificaties</a:t>
            </a:r>
          </a:p>
          <a:p>
            <a:pPr lvl="1"/>
            <a:endParaRPr lang="nl-BE" dirty="0"/>
          </a:p>
        </p:txBody>
      </p:sp>
      <p:sp>
        <p:nvSpPr>
          <p:cNvPr id="6" name="Tijdelijke aanduiding voor datum 5"/>
          <p:cNvSpPr>
            <a:spLocks noGrp="1"/>
          </p:cNvSpPr>
          <p:nvPr>
            <p:ph type="dt" sz="half" idx="2"/>
          </p:nvPr>
        </p:nvSpPr>
        <p:spPr/>
        <p:txBody>
          <a:bodyPr/>
          <a:lstStyle/>
          <a:p>
            <a:r>
              <a:rPr lang="nl-BE" smtClean="0"/>
              <a:t>07/10/2018</a:t>
            </a:r>
            <a:endParaRPr lang="fr-BE" dirty="0"/>
          </a:p>
        </p:txBody>
      </p:sp>
      <p:sp>
        <p:nvSpPr>
          <p:cNvPr id="7" name="Tijdelijke aanduiding voor dianummer 6"/>
          <p:cNvSpPr>
            <a:spLocks noGrp="1"/>
          </p:cNvSpPr>
          <p:nvPr>
            <p:ph type="sldNum" sz="quarter" idx="4"/>
          </p:nvPr>
        </p:nvSpPr>
        <p:spPr/>
        <p:txBody>
          <a:bodyPr/>
          <a:lstStyle/>
          <a:p>
            <a:r>
              <a:rPr lang="fr-BE" smtClean="0"/>
              <a:t>- </a:t>
            </a:r>
            <a:fld id="{30A9230E-FFBB-4CCB-ABD7-198084EDE768}" type="slidenum">
              <a:rPr lang="fr-BE" smtClean="0"/>
              <a:pPr/>
              <a:t>78</a:t>
            </a:fld>
            <a:r>
              <a:rPr lang="fr-BE" smtClean="0"/>
              <a:t> -</a:t>
            </a:r>
            <a:endParaRPr lang="fr-BE" dirty="0"/>
          </a:p>
        </p:txBody>
      </p:sp>
    </p:spTree>
    <p:extLst>
      <p:ext uri="{BB962C8B-B14F-4D97-AF65-F5344CB8AC3E}">
        <p14:creationId xmlns:p14="http://schemas.microsoft.com/office/powerpoint/2010/main" val="1028978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smtClean="0">
                <a:solidFill>
                  <a:srgbClr val="B82400"/>
                </a:solidFill>
              </a:rPr>
              <a:t>Rol &amp; Verantwoordelijkheden van het </a:t>
            </a:r>
            <a:r>
              <a:rPr lang="nl-NL" sz="4000" b="1" dirty="0" smtClean="0">
                <a:solidFill>
                  <a:srgbClr val="087670"/>
                </a:solidFill>
              </a:rPr>
              <a:t>eHealth</a:t>
            </a:r>
            <a:r>
              <a:rPr lang="nl-NL" sz="4000" b="1" dirty="0" smtClean="0">
                <a:solidFill>
                  <a:srgbClr val="B82400"/>
                </a:solidFill>
              </a:rPr>
              <a:t>-platform</a:t>
            </a:r>
            <a:r>
              <a:rPr lang="nl-NL" sz="4000" dirty="0" smtClean="0">
                <a:solidFill>
                  <a:srgbClr val="B82400"/>
                </a:solidFill>
              </a:rPr>
              <a:t/>
            </a:r>
            <a:br>
              <a:rPr lang="nl-NL" sz="4000" dirty="0" smtClean="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1745425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2015-2018</a:t>
            </a:r>
            <a:endParaRPr lang="nl-BE" dirty="0"/>
          </a:p>
        </p:txBody>
      </p:sp>
      <p:sp>
        <p:nvSpPr>
          <p:cNvPr id="13315" name="Content Placeholder 10"/>
          <p:cNvSpPr>
            <a:spLocks noGrp="1"/>
          </p:cNvSpPr>
          <p:nvPr>
            <p:ph idx="1"/>
          </p:nvPr>
        </p:nvSpPr>
        <p:spPr/>
        <p:txBody>
          <a:bodyPr>
            <a:normAutofit fontScale="92500" lnSpcReduction="20000"/>
          </a:bodyPr>
          <a:lstStyle/>
          <a:p>
            <a:r>
              <a:rPr lang="nl-BE" altLang="en-US" dirty="0" smtClean="0"/>
              <a:t>Einde 2012: organisatie van een Rondetafelconferentie over de prioriteiten inzake informatisering van de gezondheidszorgsector</a:t>
            </a:r>
          </a:p>
          <a:p>
            <a:endParaRPr lang="nl-BE" altLang="en-US" dirty="0" smtClean="0"/>
          </a:p>
          <a:p>
            <a:r>
              <a:rPr lang="nl-BE" altLang="en-US" dirty="0" smtClean="0"/>
              <a:t>Deelname van ongeveer 300 personen uit de sector </a:t>
            </a:r>
          </a:p>
          <a:p>
            <a:endParaRPr lang="nl-BE" altLang="en-US" dirty="0" smtClean="0"/>
          </a:p>
          <a:p>
            <a:r>
              <a:rPr lang="nl-BE" altLang="en-US" dirty="0" smtClean="0"/>
              <a:t>Resultaat: </a:t>
            </a:r>
            <a:r>
              <a:rPr lang="nl-BE" altLang="en-US" dirty="0" err="1" smtClean="0"/>
              <a:t>Roadmap</a:t>
            </a:r>
            <a:r>
              <a:rPr lang="nl-BE" altLang="en-US" dirty="0" smtClean="0"/>
              <a:t> </a:t>
            </a:r>
            <a:r>
              <a:rPr lang="nl-BE" altLang="en-US" dirty="0" err="1" smtClean="0"/>
              <a:t>eGezondheid</a:t>
            </a:r>
            <a:r>
              <a:rPr lang="nl-BE" altLang="en-US" dirty="0" smtClean="0"/>
              <a:t> met concrete doelstellingen voor de volgende 5 jaar</a:t>
            </a:r>
          </a:p>
          <a:p>
            <a:endParaRPr lang="nl-BE" altLang="en-US" dirty="0" smtClean="0"/>
          </a:p>
          <a:p>
            <a:r>
              <a:rPr lang="nl-BE" altLang="en-US" dirty="0" smtClean="0"/>
              <a:t>2015: actualisering van de </a:t>
            </a:r>
            <a:r>
              <a:rPr lang="nl-BE" altLang="en-US" dirty="0" err="1" smtClean="0"/>
              <a:t>Roadmap</a:t>
            </a:r>
            <a:r>
              <a:rPr lang="nl-BE" altLang="en-US" dirty="0" smtClean="0"/>
              <a:t> </a:t>
            </a:r>
            <a:r>
              <a:rPr lang="nl-BE" altLang="en-US" dirty="0" err="1" smtClean="0"/>
              <a:t>eGezondheid</a:t>
            </a:r>
            <a:r>
              <a:rPr lang="nl-BE" altLang="en-US" dirty="0" smtClean="0"/>
              <a:t>: </a:t>
            </a:r>
            <a:r>
              <a:rPr lang="nl-BE" altLang="en-US" dirty="0" err="1" smtClean="0"/>
              <a:t>Roadmap</a:t>
            </a:r>
            <a:r>
              <a:rPr lang="nl-BE" altLang="en-US" dirty="0" smtClean="0"/>
              <a:t> 2.0</a:t>
            </a:r>
          </a:p>
          <a:p>
            <a:endParaRPr lang="nl-BE" altLang="en-US" dirty="0" smtClean="0"/>
          </a:p>
          <a:p>
            <a:r>
              <a:rPr lang="nl-BE" altLang="en-US" dirty="0" smtClean="0"/>
              <a:t>2018: voorbereiding methode voor jaarlijks geactualiseerde </a:t>
            </a:r>
            <a:r>
              <a:rPr lang="nl-BE" altLang="en-US" dirty="0" err="1" smtClean="0"/>
              <a:t>Roadmap</a:t>
            </a:r>
            <a:r>
              <a:rPr lang="nl-BE" altLang="en-US" dirty="0" smtClean="0"/>
              <a:t> 3.0</a:t>
            </a:r>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3878378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a:t>
            </a:r>
            <a:r>
              <a:rPr lang="nl-BE" altLang="en-US" smtClean="0">
                <a:solidFill>
                  <a:srgbClr val="087670"/>
                </a:solidFill>
              </a:rPr>
              <a:t>eHealth</a:t>
            </a:r>
            <a:r>
              <a:rPr lang="nl-BE" altLang="en-US" smtClean="0"/>
              <a:t>-platform</a:t>
            </a:r>
            <a:endParaRPr lang="en-US" dirty="0"/>
          </a:p>
        </p:txBody>
      </p:sp>
      <p:sp>
        <p:nvSpPr>
          <p:cNvPr id="92162" name="Rectangle 3"/>
          <p:cNvSpPr>
            <a:spLocks noGrp="1" noChangeArrowheads="1"/>
          </p:cNvSpPr>
          <p:nvPr>
            <p:ph idx="1"/>
          </p:nvPr>
        </p:nvSpPr>
        <p:spPr/>
        <p:txBody>
          <a:bodyPr>
            <a:normAutofit fontScale="92500" lnSpcReduction="10000"/>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3" name="Tijdelijke aanduiding voor datum 2"/>
          <p:cNvSpPr>
            <a:spLocks noGrp="1"/>
          </p:cNvSpPr>
          <p:nvPr>
            <p:ph type="dt" sz="half" idx="10"/>
          </p:nvPr>
        </p:nvSpPr>
        <p:spPr/>
        <p:txBody>
          <a:bodyPr/>
          <a:lstStyle/>
          <a:p>
            <a:r>
              <a:rPr lang="nl-BE" smtClean="0"/>
              <a:t>07/10/2018</a:t>
            </a:r>
            <a:endParaRPr lang="fr-BE"/>
          </a:p>
        </p:txBody>
      </p:sp>
      <p:sp>
        <p:nvSpPr>
          <p:cNvPr id="4" name="Tijdelijke aanduiding voor dianummer 3"/>
          <p:cNvSpPr>
            <a:spLocks noGrp="1"/>
          </p:cNvSpPr>
          <p:nvPr>
            <p:ph type="sldNum" sz="quarter" idx="12"/>
          </p:nvPr>
        </p:nvSpPr>
        <p:spPr/>
        <p:txBody>
          <a:bodyPr/>
          <a:lstStyle/>
          <a:p>
            <a:r>
              <a:rPr lang="fr-BE" smtClean="0"/>
              <a:t>- </a:t>
            </a:r>
            <a:fld id="{30A9230E-FFBB-4CCB-ABD7-198084EDE768}" type="slidenum">
              <a:rPr lang="fr-BE" smtClean="0"/>
              <a:pPr/>
              <a:t>80</a:t>
            </a:fld>
            <a:r>
              <a:rPr lang="fr-BE" smtClean="0"/>
              <a:t> - </a:t>
            </a:r>
            <a:endParaRPr lang="fr-BE" dirty="0"/>
          </a:p>
        </p:txBody>
      </p:sp>
    </p:spTree>
    <p:extLst>
      <p:ext uri="{BB962C8B-B14F-4D97-AF65-F5344CB8AC3E}">
        <p14:creationId xmlns:p14="http://schemas.microsoft.com/office/powerpoint/2010/main" val="633849323"/>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fontScale="92500" lnSpcReduction="10000"/>
          </a:bodyPr>
          <a:lstStyle/>
          <a:p>
            <a:r>
              <a:rPr lang="nl-BE" altLang="en-US" dirty="0" smtClean="0">
                <a:sym typeface="Arial" charset="0"/>
              </a:rPr>
              <a:t>Ontwikkeling van een visie en van een strategie inzake </a:t>
            </a:r>
            <a:r>
              <a:rPr lang="nl-BE" altLang="en-US" dirty="0" smtClean="0">
                <a:solidFill>
                  <a:srgbClr val="087670"/>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087670"/>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2" name="Tijdelijke aanduiding voor datum 1"/>
          <p:cNvSpPr>
            <a:spLocks noGrp="1"/>
          </p:cNvSpPr>
          <p:nvPr>
            <p:ph type="dt" sz="half" idx="10"/>
          </p:nvPr>
        </p:nvSpPr>
        <p:spPr/>
        <p:txBody>
          <a:bodyPr/>
          <a:lstStyle/>
          <a:p>
            <a:r>
              <a:rPr lang="nl-BE" smtClean="0"/>
              <a:t>07/10/2018</a:t>
            </a:r>
            <a:endParaRPr lang="fr-BE"/>
          </a:p>
        </p:txBody>
      </p:sp>
      <p:sp>
        <p:nvSpPr>
          <p:cNvPr id="5" name="Tijdelijke aanduiding voor dianummer 4"/>
          <p:cNvSpPr>
            <a:spLocks noGrp="1"/>
          </p:cNvSpPr>
          <p:nvPr>
            <p:ph type="sldNum" sz="quarter" idx="12"/>
          </p:nvPr>
        </p:nvSpPr>
        <p:spPr/>
        <p:txBody>
          <a:bodyPr/>
          <a:lstStyle/>
          <a:p>
            <a:r>
              <a:rPr lang="fr-BE" smtClean="0"/>
              <a:t>- </a:t>
            </a:r>
            <a:fld id="{30A9230E-FFBB-4CCB-ABD7-198084EDE768}" type="slidenum">
              <a:rPr lang="fr-BE" smtClean="0"/>
              <a:pPr/>
              <a:t>81</a:t>
            </a:fld>
            <a:r>
              <a:rPr lang="fr-BE" smtClean="0"/>
              <a:t> - </a:t>
            </a:r>
            <a:endParaRPr lang="fr-BE" dirty="0"/>
          </a:p>
        </p:txBody>
      </p:sp>
    </p:spTree>
    <p:extLst>
      <p:ext uri="{BB962C8B-B14F-4D97-AF65-F5344CB8AC3E}">
        <p14:creationId xmlns:p14="http://schemas.microsoft.com/office/powerpoint/2010/main" val="383565954"/>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3" name="Tijdelijke aanduiding voor datum 2"/>
          <p:cNvSpPr>
            <a:spLocks noGrp="1"/>
          </p:cNvSpPr>
          <p:nvPr>
            <p:ph type="dt" sz="half" idx="10"/>
          </p:nvPr>
        </p:nvSpPr>
        <p:spPr/>
        <p:txBody>
          <a:bodyPr/>
          <a:lstStyle/>
          <a:p>
            <a:r>
              <a:rPr lang="nl-BE" smtClean="0"/>
              <a:t>07/10/2018</a:t>
            </a:r>
            <a:endParaRPr lang="fr-BE"/>
          </a:p>
        </p:txBody>
      </p:sp>
      <p:sp>
        <p:nvSpPr>
          <p:cNvPr id="5" name="Tijdelijke aanduiding voor dianummer 4"/>
          <p:cNvSpPr>
            <a:spLocks noGrp="1"/>
          </p:cNvSpPr>
          <p:nvPr>
            <p:ph type="sldNum" sz="quarter" idx="12"/>
          </p:nvPr>
        </p:nvSpPr>
        <p:spPr/>
        <p:txBody>
          <a:bodyPr/>
          <a:lstStyle/>
          <a:p>
            <a:r>
              <a:rPr lang="fr-BE" smtClean="0"/>
              <a:t>- </a:t>
            </a:r>
            <a:fld id="{30A9230E-FFBB-4CCB-ABD7-198084EDE768}" type="slidenum">
              <a:rPr lang="fr-BE" smtClean="0"/>
              <a:pPr/>
              <a:t>82</a:t>
            </a:fld>
            <a:r>
              <a:rPr lang="fr-BE" smtClean="0"/>
              <a:t> - </a:t>
            </a:r>
            <a:endParaRPr lang="fr-BE" dirty="0"/>
          </a:p>
        </p:txBody>
      </p:sp>
    </p:spTree>
    <p:extLst>
      <p:ext uri="{BB962C8B-B14F-4D97-AF65-F5344CB8AC3E}">
        <p14:creationId xmlns:p14="http://schemas.microsoft.com/office/powerpoint/2010/main" val="1062562121"/>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4" name="Tijdelijke aanduiding voor datum 3"/>
          <p:cNvSpPr>
            <a:spLocks noGrp="1"/>
          </p:cNvSpPr>
          <p:nvPr>
            <p:ph type="dt" sz="half" idx="10"/>
          </p:nvPr>
        </p:nvSpPr>
        <p:spPr/>
        <p:txBody>
          <a:bodyPr/>
          <a:lstStyle/>
          <a:p>
            <a:r>
              <a:rPr lang="nl-BE" smtClean="0"/>
              <a:t>07/10/2018</a:t>
            </a:r>
            <a:endParaRPr lang="fr-BE"/>
          </a:p>
        </p:txBody>
      </p:sp>
      <p:sp>
        <p:nvSpPr>
          <p:cNvPr id="6" name="Tijdelijke aanduiding voor dianummer 5"/>
          <p:cNvSpPr>
            <a:spLocks noGrp="1"/>
          </p:cNvSpPr>
          <p:nvPr>
            <p:ph type="sldNum" sz="quarter" idx="12"/>
          </p:nvPr>
        </p:nvSpPr>
        <p:spPr/>
        <p:txBody>
          <a:bodyPr/>
          <a:lstStyle/>
          <a:p>
            <a:r>
              <a:rPr lang="fr-BE" smtClean="0"/>
              <a:t>- </a:t>
            </a:r>
            <a:fld id="{30A9230E-FFBB-4CCB-ABD7-198084EDE768}" type="slidenum">
              <a:rPr lang="fr-BE" smtClean="0"/>
              <a:pPr/>
              <a:t>83</a:t>
            </a:fld>
            <a:r>
              <a:rPr lang="fr-BE" smtClean="0"/>
              <a:t> - </a:t>
            </a:r>
            <a:endParaRPr lang="fr-BE" dirty="0"/>
          </a:p>
        </p:txBody>
      </p:sp>
    </p:spTree>
    <p:extLst>
      <p:ext uri="{BB962C8B-B14F-4D97-AF65-F5344CB8AC3E}">
        <p14:creationId xmlns:p14="http://schemas.microsoft.com/office/powerpoint/2010/main" val="1380203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dirty="0">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smtClean="0">
                <a:solidFill>
                  <a:srgbClr val="FFFFFF"/>
                </a:solidFill>
                <a:effectLst>
                  <a:outerShdw blurRad="38100" dist="38100" dir="2700000" algn="tl">
                    <a:srgbClr val="000000"/>
                  </a:outerShdw>
                </a:effectLst>
                <a:latin typeface="+mn-lt"/>
                <a:cs typeface="+mn-cs"/>
              </a:rPr>
              <a:t>portaal </a:t>
            </a:r>
            <a:r>
              <a:rPr lang="nl-BE" sz="1400" i="1" dirty="0" err="1" smtClean="0">
                <a:solidFill>
                  <a:srgbClr val="FFFFFF"/>
                </a:solidFill>
                <a:effectLst>
                  <a:outerShdw blurRad="38100" dist="38100" dir="2700000" algn="tl">
                    <a:srgbClr val="000000"/>
                  </a:outerShdw>
                </a:effectLst>
                <a:latin typeface="+mn-lt"/>
                <a:cs typeface="+mn-cs"/>
              </a:rPr>
              <a:t>eGezondheid</a:t>
            </a:r>
            <a:endParaRPr lang="nl-BE" sz="1400" i="1" dirty="0">
              <a:solidFill>
                <a:srgbClr val="FFFFFF"/>
              </a:solidFill>
              <a:effectLst>
                <a:outerShdw blurRad="38100" dist="38100" dir="2700000" algn="tl">
                  <a:srgbClr val="000000"/>
                </a:outerShdw>
              </a:effectLst>
              <a:latin typeface="+mn-lt"/>
              <a:cs typeface="+mn-cs"/>
            </a:endParaRP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4" name="Tijdelijke aanduiding voor datum 3"/>
          <p:cNvSpPr>
            <a:spLocks noGrp="1"/>
          </p:cNvSpPr>
          <p:nvPr>
            <p:ph type="dt" sz="half" idx="10"/>
          </p:nvPr>
        </p:nvSpPr>
        <p:spPr/>
        <p:txBody>
          <a:bodyPr/>
          <a:lstStyle/>
          <a:p>
            <a:r>
              <a:rPr lang="nl-BE" smtClean="0"/>
              <a:t>07/10/2018</a:t>
            </a:r>
            <a:endParaRPr lang="fr-BE"/>
          </a:p>
        </p:txBody>
      </p:sp>
      <p:sp>
        <p:nvSpPr>
          <p:cNvPr id="6" name="Tijdelijke aanduiding voor dianummer 5"/>
          <p:cNvSpPr>
            <a:spLocks noGrp="1"/>
          </p:cNvSpPr>
          <p:nvPr>
            <p:ph type="sldNum" sz="quarter" idx="12"/>
          </p:nvPr>
        </p:nvSpPr>
        <p:spPr/>
        <p:txBody>
          <a:bodyPr/>
          <a:lstStyle/>
          <a:p>
            <a:r>
              <a:rPr lang="fr-BE" smtClean="0"/>
              <a:t>- </a:t>
            </a:r>
            <a:fld id="{30A9230E-FFBB-4CCB-ABD7-198084EDE768}" type="slidenum">
              <a:rPr lang="fr-BE" smtClean="0"/>
              <a:pPr/>
              <a:t>84</a:t>
            </a:fld>
            <a:r>
              <a:rPr lang="fr-BE" smtClean="0"/>
              <a:t> - </a:t>
            </a:r>
            <a:endParaRPr lang="fr-BE" dirty="0"/>
          </a:p>
        </p:txBody>
      </p:sp>
    </p:spTree>
    <p:extLst>
      <p:ext uri="{BB962C8B-B14F-4D97-AF65-F5344CB8AC3E}">
        <p14:creationId xmlns:p14="http://schemas.microsoft.com/office/powerpoint/2010/main" val="1410154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jdelijke aanduiding voor datum 2"/>
          <p:cNvSpPr>
            <a:spLocks noGrp="1"/>
          </p:cNvSpPr>
          <p:nvPr>
            <p:ph type="dt" sz="half" idx="10"/>
          </p:nvPr>
        </p:nvSpPr>
        <p:spPr/>
        <p:txBody>
          <a:bodyPr/>
          <a:lstStyle/>
          <a:p>
            <a:r>
              <a:rPr lang="nl-BE" smtClean="0"/>
              <a:t>07/10/2018</a:t>
            </a:r>
            <a:endParaRPr lang="fr-BE"/>
          </a:p>
        </p:txBody>
      </p:sp>
      <p:sp>
        <p:nvSpPr>
          <p:cNvPr id="5" name="Tijdelijke aanduiding voor dianummer 4"/>
          <p:cNvSpPr>
            <a:spLocks noGrp="1"/>
          </p:cNvSpPr>
          <p:nvPr>
            <p:ph type="sldNum" sz="quarter" idx="12"/>
          </p:nvPr>
        </p:nvSpPr>
        <p:spPr/>
        <p:txBody>
          <a:bodyPr/>
          <a:lstStyle/>
          <a:p>
            <a:r>
              <a:rPr lang="fr-BE" smtClean="0"/>
              <a:t>- </a:t>
            </a:r>
            <a:fld id="{30A9230E-FFBB-4CCB-ABD7-198084EDE768}" type="slidenum">
              <a:rPr lang="fr-BE" smtClean="0"/>
              <a:pPr/>
              <a:t>85</a:t>
            </a:fld>
            <a:r>
              <a:rPr lang="fr-BE" smtClean="0"/>
              <a:t> - </a:t>
            </a:r>
            <a:endParaRPr lang="fr-BE" dirty="0"/>
          </a:p>
        </p:txBody>
      </p:sp>
    </p:spTree>
    <p:extLst>
      <p:ext uri="{BB962C8B-B14F-4D97-AF65-F5344CB8AC3E}">
        <p14:creationId xmlns:p14="http://schemas.microsoft.com/office/powerpoint/2010/main" val="1482982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87670"/>
                </a:solidFill>
              </a:rPr>
              <a:t>eHealth</a:t>
            </a:r>
            <a:r>
              <a:rPr lang="nl-BE" dirty="0"/>
              <a:t>-platform op het </a:t>
            </a:r>
            <a:r>
              <a:rPr lang="nl-BE" dirty="0" err="1"/>
              <a:t>eGezondheidsportaal</a:t>
            </a:r>
            <a:endParaRPr lang="fr-BE" dirty="0"/>
          </a:p>
        </p:txBody>
      </p:sp>
      <p:pic>
        <p:nvPicPr>
          <p:cNvPr id="6" name="Picture 5"/>
          <p:cNvPicPr>
            <a:picLocks noChangeAspect="1"/>
          </p:cNvPicPr>
          <p:nvPr/>
        </p:nvPicPr>
        <p:blipFill>
          <a:blip r:embed="rId2"/>
          <a:stretch>
            <a:fillRect/>
          </a:stretch>
        </p:blipFill>
        <p:spPr>
          <a:xfrm>
            <a:off x="1071417" y="971926"/>
            <a:ext cx="7028975" cy="5481410"/>
          </a:xfrm>
          <a:prstGeom prst="rect">
            <a:avLst/>
          </a:prstGeom>
        </p:spPr>
      </p:pic>
      <p:sp>
        <p:nvSpPr>
          <p:cNvPr id="7" name="Down Arrow 6"/>
          <p:cNvSpPr/>
          <p:nvPr/>
        </p:nvSpPr>
        <p:spPr>
          <a:xfrm rot="2400000">
            <a:off x="6781902" y="3930608"/>
            <a:ext cx="432048" cy="1207970"/>
          </a:xfrm>
          <a:prstGeom prst="downArrow">
            <a:avLst/>
          </a:prstGeom>
          <a:solidFill>
            <a:srgbClr val="087670"/>
          </a:solidFill>
          <a:ln>
            <a:solidFill>
              <a:srgbClr val="08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ijdelijke aanduiding voor datum 2"/>
          <p:cNvSpPr>
            <a:spLocks noGrp="1"/>
          </p:cNvSpPr>
          <p:nvPr>
            <p:ph type="dt" sz="half" idx="10"/>
          </p:nvPr>
        </p:nvSpPr>
        <p:spPr/>
        <p:txBody>
          <a:bodyPr/>
          <a:lstStyle/>
          <a:p>
            <a:r>
              <a:rPr lang="nl-BE" smtClean="0"/>
              <a:t>07/10/2018</a:t>
            </a:r>
            <a:endParaRPr lang="fr-BE"/>
          </a:p>
        </p:txBody>
      </p:sp>
      <p:sp>
        <p:nvSpPr>
          <p:cNvPr id="4" name="Tijdelijke aanduiding voor dianummer 3"/>
          <p:cNvSpPr>
            <a:spLocks noGrp="1"/>
          </p:cNvSpPr>
          <p:nvPr>
            <p:ph type="sldNum" sz="quarter" idx="12"/>
          </p:nvPr>
        </p:nvSpPr>
        <p:spPr/>
        <p:txBody>
          <a:bodyPr/>
          <a:lstStyle/>
          <a:p>
            <a:r>
              <a:rPr lang="fr-BE" smtClean="0"/>
              <a:t>- </a:t>
            </a:r>
            <a:fld id="{30A9230E-FFBB-4CCB-ABD7-198084EDE768}" type="slidenum">
              <a:rPr lang="fr-BE" smtClean="0"/>
              <a:pPr/>
              <a:t>86</a:t>
            </a:fld>
            <a:r>
              <a:rPr lang="fr-BE" smtClean="0"/>
              <a:t> - </a:t>
            </a:r>
            <a:endParaRPr lang="fr-BE" dirty="0"/>
          </a:p>
        </p:txBody>
      </p:sp>
    </p:spTree>
    <p:extLst>
      <p:ext uri="{BB962C8B-B14F-4D97-AF65-F5344CB8AC3E}">
        <p14:creationId xmlns:p14="http://schemas.microsoft.com/office/powerpoint/2010/main" val="3246809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solidFill>
                  <a:srgbClr val="087670"/>
                </a:solidFill>
              </a:rPr>
              <a:t>eHealth</a:t>
            </a:r>
            <a:r>
              <a:rPr lang="nl-BE" dirty="0" smtClean="0"/>
              <a:t>-platform op het </a:t>
            </a:r>
            <a:r>
              <a:rPr lang="nl-BE" dirty="0" err="1" smtClean="0"/>
              <a:t>eGezondheidsportaal</a:t>
            </a:r>
            <a:endParaRPr lang="nl-BE" dirty="0"/>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755576" y="1124744"/>
            <a:ext cx="7460035" cy="5269933"/>
          </a:xfrm>
          <a:prstGeom prst="rect">
            <a:avLst/>
          </a:prstGeom>
        </p:spPr>
      </p:pic>
      <p:sp>
        <p:nvSpPr>
          <p:cNvPr id="4" name="Tijdelijke aanduiding voor datum 3"/>
          <p:cNvSpPr>
            <a:spLocks noGrp="1"/>
          </p:cNvSpPr>
          <p:nvPr>
            <p:ph type="dt" sz="half" idx="10"/>
          </p:nvPr>
        </p:nvSpPr>
        <p:spPr/>
        <p:txBody>
          <a:bodyPr/>
          <a:lstStyle/>
          <a:p>
            <a:r>
              <a:rPr lang="nl-BE" smtClean="0"/>
              <a:t>07/10/2018</a:t>
            </a:r>
            <a:endParaRPr lang="fr-BE"/>
          </a:p>
        </p:txBody>
      </p:sp>
      <p:sp>
        <p:nvSpPr>
          <p:cNvPr id="5" name="Tijdelijke aanduiding voor dianummer 4"/>
          <p:cNvSpPr>
            <a:spLocks noGrp="1"/>
          </p:cNvSpPr>
          <p:nvPr>
            <p:ph type="sldNum" sz="quarter" idx="12"/>
          </p:nvPr>
        </p:nvSpPr>
        <p:spPr/>
        <p:txBody>
          <a:bodyPr/>
          <a:lstStyle/>
          <a:p>
            <a:r>
              <a:rPr lang="fr-BE" smtClean="0"/>
              <a:t>- </a:t>
            </a:r>
            <a:fld id="{30A9230E-FFBB-4CCB-ABD7-198084EDE768}" type="slidenum">
              <a:rPr lang="fr-BE" smtClean="0"/>
              <a:pPr/>
              <a:t>87</a:t>
            </a:fld>
            <a:r>
              <a:rPr lang="fr-BE" smtClean="0"/>
              <a:t> - </a:t>
            </a:r>
            <a:endParaRPr lang="fr-BE" dirty="0"/>
          </a:p>
        </p:txBody>
      </p:sp>
    </p:spTree>
    <p:extLst>
      <p:ext uri="{BB962C8B-B14F-4D97-AF65-F5344CB8AC3E}">
        <p14:creationId xmlns:p14="http://schemas.microsoft.com/office/powerpoint/2010/main" val="3452181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Business </a:t>
            </a:r>
            <a:r>
              <a:rPr lang="nl-BE" dirty="0" err="1"/>
              <a:t>Continuity</a:t>
            </a:r>
            <a:r>
              <a:rPr lang="nl-BE" dirty="0"/>
              <a:t> </a:t>
            </a:r>
            <a:r>
              <a:rPr lang="nl-BE" dirty="0" smtClean="0"/>
              <a:t>Procedures</a:t>
            </a:r>
            <a:endParaRPr lang="nl-BE" dirty="0"/>
          </a:p>
        </p:txBody>
      </p:sp>
      <p:sp>
        <p:nvSpPr>
          <p:cNvPr id="3" name="Content Placeholder 2"/>
          <p:cNvSpPr>
            <a:spLocks noGrp="1"/>
          </p:cNvSpPr>
          <p:nvPr>
            <p:ph idx="1"/>
          </p:nvPr>
        </p:nvSpPr>
        <p:spPr/>
        <p:txBody>
          <a:bodyPr>
            <a:normAutofit fontScale="77500" lnSpcReduction="20000"/>
          </a:bodyPr>
          <a:lstStyle/>
          <a:p>
            <a:r>
              <a:rPr lang="nl-BE" dirty="0"/>
              <a:t>D</a:t>
            </a:r>
            <a:r>
              <a:rPr lang="nl-BE" dirty="0" smtClean="0"/>
              <a:t>oelstelling</a:t>
            </a:r>
            <a:r>
              <a:rPr lang="nl-BE" dirty="0"/>
              <a:t>: werkende business </a:t>
            </a:r>
            <a:r>
              <a:rPr lang="nl-BE" dirty="0" err="1"/>
              <a:t>continuity</a:t>
            </a:r>
            <a:r>
              <a:rPr lang="nl-BE" dirty="0"/>
              <a:t> </a:t>
            </a:r>
            <a:r>
              <a:rPr lang="nl-BE" dirty="0" smtClean="0"/>
              <a:t>procedures </a:t>
            </a:r>
            <a:r>
              <a:rPr lang="nl-BE" dirty="0"/>
              <a:t>(BCP) per soort eindgebruiker</a:t>
            </a:r>
            <a:endParaRPr lang="fr-BE" dirty="0"/>
          </a:p>
          <a:p>
            <a:pPr lvl="1"/>
            <a:r>
              <a:rPr lang="fr-BE" dirty="0" err="1"/>
              <a:t>apothekers</a:t>
            </a:r>
            <a:endParaRPr lang="fr-BE" dirty="0"/>
          </a:p>
          <a:p>
            <a:pPr lvl="1"/>
            <a:r>
              <a:rPr lang="fr-BE" dirty="0"/>
              <a:t>(huis)</a:t>
            </a:r>
            <a:r>
              <a:rPr lang="fr-BE" dirty="0" err="1"/>
              <a:t>artsen</a:t>
            </a:r>
            <a:endParaRPr lang="fr-BE" dirty="0"/>
          </a:p>
          <a:p>
            <a:pPr lvl="1"/>
            <a:r>
              <a:rPr lang="fr-BE" dirty="0" err="1"/>
              <a:t>thuisverpleegkundigen</a:t>
            </a:r>
            <a:endParaRPr lang="fr-BE" dirty="0"/>
          </a:p>
          <a:p>
            <a:pPr lvl="1"/>
            <a:r>
              <a:rPr lang="fr-BE" dirty="0" err="1"/>
              <a:t>ziekenhuizen</a:t>
            </a:r>
            <a:endParaRPr lang="fr-BE" dirty="0"/>
          </a:p>
          <a:p>
            <a:r>
              <a:rPr lang="nl-BE" dirty="0"/>
              <a:t>M</a:t>
            </a:r>
            <a:r>
              <a:rPr lang="nl-BE" dirty="0" smtClean="0"/>
              <a:t>ethode</a:t>
            </a:r>
            <a:endParaRPr lang="nl-BE" dirty="0"/>
          </a:p>
          <a:p>
            <a:pPr lvl="1"/>
            <a:r>
              <a:rPr lang="nl-BE" dirty="0"/>
              <a:t>functionele behoeften </a:t>
            </a:r>
            <a:r>
              <a:rPr lang="nl-BE" dirty="0" smtClean="0"/>
              <a:t>die waaraan steeds moet worden voldaan, worden vastgelegd </a:t>
            </a:r>
            <a:r>
              <a:rPr lang="nl-BE" dirty="0"/>
              <a:t>in overleg met vertegenwoordigers van </a:t>
            </a:r>
            <a:r>
              <a:rPr lang="nl-BE" dirty="0" smtClean="0"/>
              <a:t>de eindgebruikers</a:t>
            </a:r>
            <a:endParaRPr lang="nl-BE" dirty="0"/>
          </a:p>
          <a:p>
            <a:pPr lvl="1"/>
            <a:r>
              <a:rPr lang="nl-BE" dirty="0"/>
              <a:t>wegwerken van alle single point of failure (SPOF) over omgevingen heen (voor elke cruciale component is er een alternatief in een andere omgeving)</a:t>
            </a:r>
          </a:p>
          <a:p>
            <a:pPr lvl="1"/>
            <a:r>
              <a:rPr lang="nl-BE" dirty="0"/>
              <a:t>implementatieplan met iteraties</a:t>
            </a:r>
          </a:p>
          <a:p>
            <a:pPr lvl="1"/>
            <a:r>
              <a:rPr lang="nl-BE" dirty="0"/>
              <a:t>communicatie via website </a:t>
            </a:r>
            <a:r>
              <a:rPr lang="nl-BE" dirty="0">
                <a:hlinkClick r:id="rId2"/>
              </a:rPr>
              <a:t>https://www.status.ehealth.fgov.be</a:t>
            </a:r>
            <a:r>
              <a:rPr lang="nl-BE" dirty="0" smtClean="0">
                <a:hlinkClick r:id="rId2"/>
              </a:rPr>
              <a:t>/</a:t>
            </a:r>
            <a:endParaRPr lang="nl-BE" dirty="0"/>
          </a:p>
          <a:p>
            <a:pPr lvl="1"/>
            <a:r>
              <a:rPr lang="nl-BE" dirty="0"/>
              <a:t>vorming via </a:t>
            </a:r>
            <a:r>
              <a:rPr lang="nl-BE" dirty="0" err="1"/>
              <a:t>éénlijn</a:t>
            </a:r>
            <a:r>
              <a:rPr lang="nl-BE" dirty="0"/>
              <a:t>, e-Santé </a:t>
            </a:r>
            <a:r>
              <a:rPr lang="nl-BE" dirty="0" err="1"/>
              <a:t>Wallonie</a:t>
            </a:r>
            <a:r>
              <a:rPr lang="nl-BE" dirty="0"/>
              <a:t>, eHealth Academy </a:t>
            </a:r>
          </a:p>
          <a:p>
            <a:pPr lvl="1"/>
            <a:r>
              <a:rPr lang="nl-BE" dirty="0"/>
              <a:t>geïntegreerde dashboard over status diensten (beschikbaarheid, </a:t>
            </a:r>
            <a:r>
              <a:rPr lang="nl-BE" dirty="0" err="1"/>
              <a:t>performantie</a:t>
            </a:r>
            <a:r>
              <a:rPr lang="nl-BE" dirty="0"/>
              <a:t>)</a:t>
            </a:r>
          </a:p>
          <a:p>
            <a:pPr lvl="1"/>
            <a:r>
              <a:rPr lang="nl-BE" dirty="0"/>
              <a:t>feedbackmechanismen over effectief gebruik </a:t>
            </a:r>
            <a:r>
              <a:rPr lang="nl-BE" dirty="0" smtClean="0"/>
              <a:t>BCP</a:t>
            </a:r>
            <a:endParaRPr lang="nl-BE" dirty="0"/>
          </a:p>
        </p:txBody>
      </p:sp>
      <p:pic>
        <p:nvPicPr>
          <p:cNvPr id="6" name="Picture 5"/>
          <p:cNvPicPr>
            <a:picLocks noChangeAspect="1"/>
          </p:cNvPicPr>
          <p:nvPr/>
        </p:nvPicPr>
        <p:blipFill>
          <a:blip r:embed="rId3"/>
          <a:stretch>
            <a:fillRect/>
          </a:stretch>
        </p:blipFill>
        <p:spPr>
          <a:xfrm>
            <a:off x="251520" y="163848"/>
            <a:ext cx="581025" cy="581025"/>
          </a:xfrm>
          <a:prstGeom prst="rect">
            <a:avLst/>
          </a:prstGeom>
        </p:spPr>
      </p:pic>
      <p:sp>
        <p:nvSpPr>
          <p:cNvPr id="4" name="Tijdelijke aanduiding voor datum 3"/>
          <p:cNvSpPr>
            <a:spLocks noGrp="1"/>
          </p:cNvSpPr>
          <p:nvPr>
            <p:ph type="dt" sz="half" idx="10"/>
          </p:nvPr>
        </p:nvSpPr>
        <p:spPr/>
        <p:txBody>
          <a:bodyPr/>
          <a:lstStyle/>
          <a:p>
            <a:r>
              <a:rPr lang="nl-BE" smtClean="0"/>
              <a:t>07/10/2018</a:t>
            </a:r>
            <a:endParaRPr lang="fr-BE"/>
          </a:p>
        </p:txBody>
      </p:sp>
      <p:sp>
        <p:nvSpPr>
          <p:cNvPr id="5" name="Tijdelijke aanduiding voor dianummer 4"/>
          <p:cNvSpPr>
            <a:spLocks noGrp="1"/>
          </p:cNvSpPr>
          <p:nvPr>
            <p:ph type="sldNum" sz="quarter" idx="12"/>
          </p:nvPr>
        </p:nvSpPr>
        <p:spPr/>
        <p:txBody>
          <a:bodyPr/>
          <a:lstStyle/>
          <a:p>
            <a:r>
              <a:rPr lang="fr-BE" smtClean="0"/>
              <a:t>- </a:t>
            </a:r>
            <a:fld id="{30A9230E-FFBB-4CCB-ABD7-198084EDE768}" type="slidenum">
              <a:rPr lang="fr-BE" smtClean="0"/>
              <a:pPr/>
              <a:t>88</a:t>
            </a:fld>
            <a:r>
              <a:rPr lang="fr-BE" smtClean="0"/>
              <a:t> - </a:t>
            </a:r>
            <a:endParaRPr lang="fr-BE" dirty="0"/>
          </a:p>
        </p:txBody>
      </p:sp>
    </p:spTree>
    <p:extLst>
      <p:ext uri="{BB962C8B-B14F-4D97-AF65-F5344CB8AC3E}">
        <p14:creationId xmlns:p14="http://schemas.microsoft.com/office/powerpoint/2010/main" val="4162544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nl-BE" dirty="0" smtClean="0"/>
              <a:t>Nieuwe website</a:t>
            </a:r>
            <a:endParaRPr lang="nl-BE" dirty="0"/>
          </a:p>
        </p:txBody>
      </p:sp>
      <p:sp>
        <p:nvSpPr>
          <p:cNvPr id="2312195" name="Rectangle 3"/>
          <p:cNvSpPr>
            <a:spLocks noGrp="1" noChangeArrowheads="1"/>
          </p:cNvSpPr>
          <p:nvPr>
            <p:ph type="body" idx="1"/>
          </p:nvPr>
        </p:nvSpPr>
        <p:spPr/>
        <p:txBody>
          <a:bodyPr>
            <a:normAutofit/>
          </a:bodyPr>
          <a:lstStyle/>
          <a:p>
            <a:r>
              <a:rPr lang="nl-BE" dirty="0">
                <a:hlinkClick r:id="rId3"/>
              </a:rPr>
              <a:t>www.status.ehealth.fgov.be</a:t>
            </a:r>
          </a:p>
          <a:p>
            <a:endParaRPr lang="nl-BE" dirty="0"/>
          </a:p>
        </p:txBody>
      </p:sp>
      <p:pic>
        <p:nvPicPr>
          <p:cNvPr id="6" name="Picture 5"/>
          <p:cNvPicPr>
            <a:picLocks noChangeAspect="1"/>
          </p:cNvPicPr>
          <p:nvPr/>
        </p:nvPicPr>
        <p:blipFill>
          <a:blip r:embed="rId4"/>
          <a:stretch>
            <a:fillRect/>
          </a:stretch>
        </p:blipFill>
        <p:spPr>
          <a:xfrm>
            <a:off x="899592" y="1547470"/>
            <a:ext cx="6816631" cy="4962938"/>
          </a:xfrm>
          <a:prstGeom prst="rect">
            <a:avLst/>
          </a:prstGeom>
        </p:spPr>
      </p:pic>
      <p:sp>
        <p:nvSpPr>
          <p:cNvPr id="2" name="Tijdelijke aanduiding voor datum 1"/>
          <p:cNvSpPr>
            <a:spLocks noGrp="1"/>
          </p:cNvSpPr>
          <p:nvPr>
            <p:ph type="dt" sz="half" idx="10"/>
          </p:nvPr>
        </p:nvSpPr>
        <p:spPr/>
        <p:txBody>
          <a:bodyPr/>
          <a:lstStyle/>
          <a:p>
            <a:r>
              <a:rPr lang="nl-BE" smtClean="0"/>
              <a:t>07/10/2018</a:t>
            </a:r>
            <a:endParaRPr lang="fr-BE"/>
          </a:p>
        </p:txBody>
      </p:sp>
      <p:sp>
        <p:nvSpPr>
          <p:cNvPr id="3" name="Tijdelijke aanduiding voor dianummer 2"/>
          <p:cNvSpPr>
            <a:spLocks noGrp="1"/>
          </p:cNvSpPr>
          <p:nvPr>
            <p:ph type="sldNum" sz="quarter" idx="12"/>
          </p:nvPr>
        </p:nvSpPr>
        <p:spPr/>
        <p:txBody>
          <a:bodyPr/>
          <a:lstStyle/>
          <a:p>
            <a:r>
              <a:rPr lang="fr-BE" smtClean="0"/>
              <a:t>- </a:t>
            </a:r>
            <a:fld id="{30A9230E-FFBB-4CCB-ABD7-198084EDE768}" type="slidenum">
              <a:rPr lang="fr-BE" smtClean="0"/>
              <a:pPr/>
              <a:t>89</a:t>
            </a:fld>
            <a:r>
              <a:rPr lang="fr-BE" smtClean="0"/>
              <a:t> - </a:t>
            </a:r>
            <a:endParaRPr lang="fr-BE" dirty="0"/>
          </a:p>
        </p:txBody>
      </p:sp>
    </p:spTree>
    <p:extLst>
      <p:ext uri="{BB962C8B-B14F-4D97-AF65-F5344CB8AC3E}">
        <p14:creationId xmlns:p14="http://schemas.microsoft.com/office/powerpoint/2010/main" val="862439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2015-2019</a:t>
            </a:r>
            <a:endParaRPr lang="fr-BE" dirty="0"/>
          </a:p>
        </p:txBody>
      </p:sp>
      <p:sp>
        <p:nvSpPr>
          <p:cNvPr id="14339" name="Content Placeholder 2"/>
          <p:cNvSpPr>
            <a:spLocks noGrp="1"/>
          </p:cNvSpPr>
          <p:nvPr>
            <p:ph idx="1"/>
          </p:nvPr>
        </p:nvSpPr>
        <p:spPr/>
        <p:txBody>
          <a:bodyPr>
            <a:normAutofit fontScale="92500"/>
          </a:bodyPr>
          <a:lstStyle/>
          <a:p>
            <a:r>
              <a:rPr lang="nl-BE" altLang="en-US" smtClean="0"/>
              <a:t>Principes</a:t>
            </a:r>
          </a:p>
          <a:p>
            <a:pPr lvl="1"/>
            <a:r>
              <a:rPr lang="nl-BE" altLang="en-US" smtClean="0"/>
              <a:t>samenwerking: coalition of the willing</a:t>
            </a:r>
          </a:p>
          <a:p>
            <a:pPr lvl="1"/>
            <a:r>
              <a:rPr lang="nl-BE" altLang="en-US" smtClean="0"/>
              <a:t>betrokkenheid van alle stakeholders</a:t>
            </a:r>
          </a:p>
          <a:p>
            <a:pPr lvl="1"/>
            <a:r>
              <a:rPr lang="nl-BE" altLang="en-US" smtClean="0"/>
              <a:t>responsabilisering van alle stakeholders</a:t>
            </a:r>
          </a:p>
          <a:p>
            <a:pPr lvl="1"/>
            <a:r>
              <a:rPr lang="nl-BE" altLang="en-US" smtClean="0"/>
              <a:t>betrouwbare basisdiensten en business continuity acties</a:t>
            </a:r>
            <a:endParaRPr lang="fr-BE" altLang="en-US" smtClean="0"/>
          </a:p>
          <a:p>
            <a:pPr lvl="1"/>
            <a:r>
              <a:rPr lang="nl-BE" altLang="en-US" smtClean="0"/>
              <a:t>vereenvoudiging waar mogelijk</a:t>
            </a:r>
          </a:p>
          <a:p>
            <a:pPr lvl="1"/>
            <a:r>
              <a:rPr lang="nl-BE" altLang="en-US" smtClean="0"/>
              <a:t>klemtoon op concrete resultaten eerder dan op eeuwigdurende discussies </a:t>
            </a:r>
          </a:p>
          <a:p>
            <a:pPr lvl="1"/>
            <a:r>
              <a:rPr lang="nl-BE" altLang="en-US" smtClean="0"/>
              <a:t>gestage vooruitgang door SMART doelstellingen en actiepunten</a:t>
            </a:r>
          </a:p>
          <a:p>
            <a:pPr lvl="1"/>
            <a:r>
              <a:rPr lang="nl-BE" altLang="en-US" smtClean="0"/>
              <a:t>multidisciplinaire aanpak, miv vorming en financiële aspecten</a:t>
            </a:r>
          </a:p>
          <a:p>
            <a:pPr lvl="1"/>
            <a:r>
              <a:rPr lang="nl-BE" altLang="en-US" smtClean="0"/>
              <a:t>basis voor synergiën noodzakelijk voor een kwalitatief hoogstaande en betaalbare gezondheidszorg</a:t>
            </a:r>
          </a:p>
          <a:p>
            <a:pPr lvl="2"/>
            <a:endParaRPr lang="nl-BE" altLang="en-US" dirty="0" smtClean="0"/>
          </a:p>
        </p:txBody>
      </p:sp>
      <p:sp>
        <p:nvSpPr>
          <p:cNvPr id="3" name="Tijdelijke aanduiding voor datum 2"/>
          <p:cNvSpPr>
            <a:spLocks noGrp="1"/>
          </p:cNvSpPr>
          <p:nvPr>
            <p:ph type="dt" sz="half" idx="2"/>
          </p:nvPr>
        </p:nvSpPr>
        <p:spPr/>
        <p:txBody>
          <a:bodyPr/>
          <a:lstStyle/>
          <a:p>
            <a:r>
              <a:rPr lang="nl-BE" smtClean="0"/>
              <a:t>07/10/2018</a:t>
            </a:r>
            <a:endParaRPr lang="fr-BE" dirty="0"/>
          </a:p>
        </p:txBody>
      </p:sp>
      <p:sp>
        <p:nvSpPr>
          <p:cNvPr id="5" name="Tijdelijke aanduiding voor dianummer 4"/>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2803102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nl-BE" dirty="0" smtClean="0">
                <a:solidFill>
                  <a:srgbClr val="C00000"/>
                </a:solidFill>
              </a:rPr>
              <a:t>BEDANKT! </a:t>
            </a:r>
            <a:br>
              <a:rPr lang="nl-BE" dirty="0" smtClean="0">
                <a:solidFill>
                  <a:srgbClr val="C00000"/>
                </a:solidFill>
              </a:rPr>
            </a:br>
            <a:r>
              <a:rPr lang="nl-BE" dirty="0" smtClean="0">
                <a:solidFill>
                  <a:srgbClr val="C00000"/>
                </a:solidFill>
              </a:rPr>
              <a:t>Vragen ?</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
        <p:nvSpPr>
          <p:cNvPr id="2" name="Tijdelijke aanduiding voor datum 1"/>
          <p:cNvSpPr>
            <a:spLocks noGrp="1"/>
          </p:cNvSpPr>
          <p:nvPr>
            <p:ph type="dt" sz="half" idx="10"/>
          </p:nvPr>
        </p:nvSpPr>
        <p:spPr/>
        <p:txBody>
          <a:bodyPr/>
          <a:lstStyle/>
          <a:p>
            <a:r>
              <a:rPr lang="nl-BE" smtClean="0"/>
              <a:t>07/10/2018</a:t>
            </a:r>
            <a:endParaRPr lang="fr-BE"/>
          </a:p>
        </p:txBody>
      </p:sp>
      <p:sp>
        <p:nvSpPr>
          <p:cNvPr id="4" name="Tijdelijke aanduiding voor dianummer 3"/>
          <p:cNvSpPr>
            <a:spLocks noGrp="1"/>
          </p:cNvSpPr>
          <p:nvPr>
            <p:ph type="sldNum" sz="quarter" idx="12"/>
          </p:nvPr>
        </p:nvSpPr>
        <p:spPr/>
        <p:txBody>
          <a:bodyPr/>
          <a:lstStyle/>
          <a:p>
            <a:r>
              <a:rPr lang="fr-BE" smtClean="0"/>
              <a:t>- </a:t>
            </a:r>
            <a:fld id="{30A9230E-FFBB-4CCB-ABD7-198084EDE768}" type="slidenum">
              <a:rPr lang="fr-BE" smtClean="0"/>
              <a:pPr/>
              <a:t>90</a:t>
            </a:fld>
            <a:r>
              <a:rPr lang="fr-BE" smtClean="0"/>
              <a:t> -</a:t>
            </a:r>
            <a:endParaRPr lang="fr-BE" dirty="0"/>
          </a:p>
        </p:txBody>
      </p:sp>
    </p:spTree>
    <p:extLst>
      <p:ext uri="{BB962C8B-B14F-4D97-AF65-F5344CB8AC3E}">
        <p14:creationId xmlns:p14="http://schemas.microsoft.com/office/powerpoint/2010/main" val="1174844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5012</Words>
  <Application>Microsoft Office PowerPoint</Application>
  <PresentationFormat>Diavoorstelling (4:3)</PresentationFormat>
  <Paragraphs>1136</Paragraphs>
  <Slides>90</Slides>
  <Notes>46</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90</vt:i4>
      </vt:variant>
    </vt:vector>
  </HeadingPairs>
  <TitlesOfParts>
    <vt:vector size="100" baseType="lpstr">
      <vt:lpstr>Arial</vt:lpstr>
      <vt:lpstr>Calibri</vt:lpstr>
      <vt:lpstr>Calibri Light</vt:lpstr>
      <vt:lpstr>Consolas</vt:lpstr>
      <vt:lpstr>Times New Roman</vt:lpstr>
      <vt:lpstr>Wingdings</vt:lpstr>
      <vt:lpstr>Office Theme</vt:lpstr>
      <vt:lpstr>Custom Design</vt:lpstr>
      <vt:lpstr>1_Custom Design</vt:lpstr>
      <vt:lpstr>2_Custom Design</vt:lpstr>
      <vt:lpstr>eGezondheid: stand van zaken en voorziene evolutie</vt:lpstr>
      <vt:lpstr>Enkele evoluties in de gezondheidszorg</vt:lpstr>
      <vt:lpstr>De voormelde evoluties vereisen …</vt:lpstr>
      <vt:lpstr>Elektronische communicatie bevordert ook …</vt:lpstr>
      <vt:lpstr>eGezondheid in de praktijk</vt:lpstr>
      <vt:lpstr>eGezondheid in de praktijk</vt:lpstr>
      <vt:lpstr>Basisarchitectuur</vt:lpstr>
      <vt:lpstr>Roadmap eGezondheid 2015-2018</vt:lpstr>
      <vt:lpstr>Roadmap eGezondheid 2015-2019</vt:lpstr>
      <vt:lpstr>Veranderingsbeheer: Nexus-effect</vt:lpstr>
      <vt:lpstr>Roadmap 2.0: zorgverstrekkers</vt:lpstr>
      <vt:lpstr>Roadmap 2.0: zorgverstrekkers</vt:lpstr>
      <vt:lpstr>Roadmap 2.0: zorgverstrekkers</vt:lpstr>
      <vt:lpstr>Roadmap 2.0: zorgverstrekkers</vt:lpstr>
      <vt:lpstr>Roadmap 2.0: zorgverstrekkers</vt:lpstr>
      <vt:lpstr>Roadmap 2.0: zorgverstrekkers</vt:lpstr>
      <vt:lpstr>Roadmap 2.0: patiënten</vt:lpstr>
      <vt:lpstr>Roadmap 2.0: patiënten</vt:lpstr>
      <vt:lpstr>Roadmap 2.0: patiënten</vt:lpstr>
      <vt:lpstr>Roadmap 2.0: patiënten</vt:lpstr>
      <vt:lpstr>Informed consent, zorgrelatie en toegangsmatrix</vt:lpstr>
      <vt:lpstr>Actueel geldende toegangsmatrix</vt:lpstr>
      <vt:lpstr>Actie 1: GMD = EMD =&gt; SumEHR</vt:lpstr>
      <vt:lpstr>Actie 1: GMD = EMD =&gt; SumEHR</vt:lpstr>
      <vt:lpstr>Actie 1: GMD = EMD =&gt; SumEHR</vt:lpstr>
      <vt:lpstr>Actie 1: GMD = EMD =&gt; SumEHR</vt:lpstr>
      <vt:lpstr>Actie 2: ziekenhuis-EPD</vt:lpstr>
      <vt:lpstr>Actie 2: ziekenhuis-EPD</vt:lpstr>
      <vt:lpstr>Actie 2: ziekenhuis-EPD</vt:lpstr>
      <vt:lpstr>Actie 2: ziekenhuis-EPD</vt:lpstr>
      <vt:lpstr>Actie 2: ziekenhuis-EPD</vt:lpstr>
      <vt:lpstr>Actie 2: ziekenhuis-EPD</vt:lpstr>
      <vt:lpstr>Actie 4: elektronisch voorschrift</vt:lpstr>
      <vt:lpstr>Actie 4: elektronisch voorschrift</vt:lpstr>
      <vt:lpstr>Actie 4: elektronisch voorschrift</vt:lpstr>
      <vt:lpstr>Actie 4: elektronisch voorschrift</vt:lpstr>
      <vt:lpstr>Actie 4: elektronisch voorschrift</vt:lpstr>
      <vt:lpstr>Actie 4: elektronisch voorschrift</vt:lpstr>
      <vt:lpstr>Actie 4: PARIS Prescription &amp; Autorisation Requesting Information System</vt:lpstr>
      <vt:lpstr>Acties 5 &amp; 6: gegevensdeling</vt:lpstr>
      <vt:lpstr>Acties 5 &amp; 6: gegevensdeling</vt:lpstr>
      <vt:lpstr>Hubs &amp; metahub - Schema</vt:lpstr>
      <vt:lpstr>Hubs &amp; metahub - Vroeger</vt:lpstr>
      <vt:lpstr>Hubs &amp; metahub - Vandaag</vt:lpstr>
      <vt:lpstr>Extramurale gegevens: kluizen</vt:lpstr>
      <vt:lpstr>PowerPoint-presentatie</vt:lpstr>
      <vt:lpstr>PowerPoint-presentatie</vt:lpstr>
      <vt:lpstr>Acties 5 &amp; 6: hubs &amp; metahub</vt:lpstr>
      <vt:lpstr>Actie 9: incentives voor gebruik</vt:lpstr>
      <vt:lpstr>Actie 9: incentives voor gebruik</vt:lpstr>
      <vt:lpstr>Actie 9: incentives voor gebruik</vt:lpstr>
      <vt:lpstr>Actie 10: toegang tot de gegevens door de patiënt</vt:lpstr>
      <vt:lpstr>Actie 10: toegang tot de gegevens door de patiënt </vt:lpstr>
      <vt:lpstr>Actie10: toegang tot de gegevens door de patiënt </vt:lpstr>
      <vt:lpstr>Actueel goedgekeurde authenticatiemiddelen</vt:lpstr>
      <vt:lpstr>Actie10: toegang tot de gegevens door de patiënt </vt:lpstr>
      <vt:lpstr>Actie10: toegang tot de gegevens door de patiënt </vt:lpstr>
      <vt:lpstr>Actie10: toegang tot de gegevens door de patiënt </vt:lpstr>
      <vt:lpstr>Actie10: toegang tot de gegevens door de patiënt </vt:lpstr>
      <vt:lpstr>Actie10: toegang tot de gegevens door de patiënt </vt:lpstr>
      <vt:lpstr>Actie 15: administratieve vereenvoudiging</vt:lpstr>
      <vt:lpstr>Actie 17: eHealthBox</vt:lpstr>
      <vt:lpstr>Actie 17: eHealthBox</vt:lpstr>
      <vt:lpstr>Actie 17: eHealthBox</vt:lpstr>
      <vt:lpstr>Actie 17: eHealthBox</vt:lpstr>
      <vt:lpstr>Actie 17: UPPAD</vt:lpstr>
      <vt:lpstr>Actie 17: UPPAD</vt:lpstr>
      <vt:lpstr>Actie 19: mobile health</vt:lpstr>
      <vt:lpstr>Actie 19: mobile health</vt:lpstr>
      <vt:lpstr>Actie 19: mobile health - voorbeeld van project </vt:lpstr>
      <vt:lpstr>Actie 19: mobile health - voorbeeld van project</vt:lpstr>
      <vt:lpstr>Mobile health applications validation piramid</vt:lpstr>
      <vt:lpstr>Actie 19: mobile health</vt:lpstr>
      <vt:lpstr>Actie 19: mobile health</vt:lpstr>
      <vt:lpstr>Roadmap 2.0: overzicht resultaten &amp; follow-up</vt:lpstr>
      <vt:lpstr>Roadmap 2.0: besluit</vt:lpstr>
      <vt:lpstr>Roadmap 3.0: themata</vt:lpstr>
      <vt:lpstr>Roadmap 3.0: themata</vt:lpstr>
      <vt:lpstr>Rol &amp; Verantwoordelijkheden van het eHealth-platform </vt:lpstr>
      <vt:lpstr>Doelstellingen eHealth-platform</vt:lpstr>
      <vt:lpstr>10 opdrachten</vt:lpstr>
      <vt:lpstr>10 opdrachten</vt:lpstr>
      <vt:lpstr>10 opdrachten</vt:lpstr>
      <vt:lpstr>Basisarchitectuur</vt:lpstr>
      <vt:lpstr>10 basisdiensten</vt:lpstr>
      <vt:lpstr>eHealth-platform op het eGezondheidsportaal</vt:lpstr>
      <vt:lpstr>eHealth-platform op het eGezondheidsportaal</vt:lpstr>
      <vt:lpstr>Business Continuity Procedures</vt:lpstr>
      <vt:lpstr>Nieuwe website</vt:lpstr>
      <vt:lpstr>BEDANKT!  Vragen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cp:lastModifiedBy>
  <cp:revision>159</cp:revision>
  <dcterms:created xsi:type="dcterms:W3CDTF">2017-09-11T11:22:14Z</dcterms:created>
  <dcterms:modified xsi:type="dcterms:W3CDTF">2018-10-07T16:42:37Z</dcterms:modified>
</cp:coreProperties>
</file>