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447" r:id="rId2"/>
    <p:sldId id="544" r:id="rId3"/>
    <p:sldId id="527" r:id="rId4"/>
    <p:sldId id="553" r:id="rId5"/>
    <p:sldId id="555" r:id="rId6"/>
    <p:sldId id="556" r:id="rId7"/>
    <p:sldId id="557" r:id="rId8"/>
    <p:sldId id="558" r:id="rId9"/>
    <p:sldId id="450" r:id="rId10"/>
    <p:sldId id="533" r:id="rId11"/>
    <p:sldId id="464" r:id="rId12"/>
    <p:sldId id="465" r:id="rId13"/>
    <p:sldId id="529" r:id="rId14"/>
    <p:sldId id="531" r:id="rId15"/>
    <p:sldId id="454" r:id="rId16"/>
    <p:sldId id="474" r:id="rId17"/>
    <p:sldId id="475" r:id="rId18"/>
    <p:sldId id="476" r:id="rId19"/>
    <p:sldId id="451" r:id="rId20"/>
    <p:sldId id="477" r:id="rId21"/>
    <p:sldId id="461" r:id="rId22"/>
    <p:sldId id="535" r:id="rId23"/>
    <p:sldId id="536" r:id="rId24"/>
    <p:sldId id="537" r:id="rId25"/>
    <p:sldId id="532" r:id="rId26"/>
    <p:sldId id="543" r:id="rId27"/>
    <p:sldId id="560" r:id="rId28"/>
    <p:sldId id="498" r:id="rId29"/>
    <p:sldId id="539" r:id="rId30"/>
    <p:sldId id="540" r:id="rId31"/>
    <p:sldId id="541" r:id="rId32"/>
    <p:sldId id="542" r:id="rId33"/>
    <p:sldId id="559" r:id="rId34"/>
    <p:sldId id="504" r:id="rId35"/>
    <p:sldId id="501" r:id="rId36"/>
    <p:sldId id="521" r:id="rId37"/>
    <p:sldId id="517" r:id="rId38"/>
    <p:sldId id="481" r:id="rId39"/>
    <p:sldId id="518" r:id="rId40"/>
    <p:sldId id="525" r:id="rId41"/>
    <p:sldId id="457" r:id="rId42"/>
    <p:sldId id="458" r:id="rId43"/>
    <p:sldId id="526" r:id="rId44"/>
    <p:sldId id="455" r:id="rId45"/>
    <p:sldId id="456" r:id="rId46"/>
    <p:sldId id="545" r:id="rId47"/>
    <p:sldId id="505" r:id="rId48"/>
    <p:sldId id="507" r:id="rId49"/>
    <p:sldId id="510" r:id="rId50"/>
    <p:sldId id="511" r:id="rId51"/>
    <p:sldId id="512" r:id="rId52"/>
    <p:sldId id="513" r:id="rId53"/>
    <p:sldId id="546" r:id="rId54"/>
    <p:sldId id="551" r:id="rId55"/>
    <p:sldId id="552" r:id="rId56"/>
    <p:sldId id="550" r:id="rId57"/>
    <p:sldId id="548" r:id="rId58"/>
    <p:sldId id="480" r:id="rId59"/>
    <p:sldId id="484" r:id="rId60"/>
    <p:sldId id="437"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2" clrIdx="0">
    <p:extLst>
      <p:ext uri="{19B8F6BF-5375-455C-9EA6-DF929625EA0E}">
        <p15:presenceInfo xmlns:p15="http://schemas.microsoft.com/office/powerpoint/2012/main" userId="Ann-Sophie Gew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4CE"/>
    <a:srgbClr val="3E6E5A"/>
    <a:srgbClr val="9EB6AC"/>
    <a:srgbClr val="92A79E"/>
    <a:srgbClr val="087670"/>
    <a:srgbClr val="97F1C0"/>
    <a:srgbClr val="90F8F3"/>
    <a:srgbClr val="8CA5CC"/>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5441" autoAdjust="0"/>
  </p:normalViewPr>
  <p:slideViewPr>
    <p:cSldViewPr snapToGrid="0">
      <p:cViewPr varScale="1">
        <p:scale>
          <a:sx n="112" d="100"/>
          <a:sy n="112" d="100"/>
        </p:scale>
        <p:origin x="1254" y="96"/>
      </p:cViewPr>
      <p:guideLst>
        <p:guide orient="horz" pos="2160"/>
        <p:guide pos="2880"/>
      </p:guideLst>
    </p:cSldViewPr>
  </p:slideViewPr>
  <p:outlineViewPr>
    <p:cViewPr>
      <p:scale>
        <a:sx n="33" d="100"/>
        <a:sy n="33" d="100"/>
      </p:scale>
      <p:origin x="0" y="-114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nl-BE" dirty="0" err="1" smtClean="0"/>
            <a:t>CoBRHA</a:t>
          </a:r>
          <a:r>
            <a:rPr lang="nl-BE" dirty="0" smtClean="0"/>
            <a:t> </a:t>
          </a:r>
          <a:endParaRPr lang="en-US" dirty="0"/>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nl-BE" sz="2000" dirty="0" smtClean="0"/>
            <a:t>Bestand van de zorgverleners </a:t>
          </a:r>
          <a:endParaRPr lang="en-US" sz="2000" dirty="0"/>
        </a:p>
      </dgm:t>
    </dgm:pt>
    <dgm:pt modelId="{4C1FD849-74AF-4A10-8A9D-14C61CBB3C26}" type="parTrans" cxnId="{5873BC60-ED91-4860-80C4-2772D8367926}">
      <dgm:prSet/>
      <dgm:spPr>
        <a:solidFill>
          <a:srgbClr val="C6D4CE"/>
        </a:solidFill>
      </dgm:spPr>
      <dgm:t>
        <a:bodyPr/>
        <a:lstStyle/>
        <a:p>
          <a:endParaRPr lang="en-US"/>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nl-BE" sz="1800" dirty="0" smtClean="0"/>
            <a:t>Kadaster van de gezondheidszorgberoepen</a:t>
          </a:r>
          <a:endParaRPr lang="en-US" sz="1800" dirty="0"/>
        </a:p>
      </dgm:t>
    </dgm:pt>
    <dgm:pt modelId="{BFD65981-F88B-46B2-953F-88F697F9C2B7}" type="parTrans" cxnId="{99216E94-DFB8-493A-A2A6-51A9D43C802B}">
      <dgm:prSet/>
      <dgm:spPr>
        <a:solidFill>
          <a:srgbClr val="C6D4CE"/>
        </a:solidFill>
      </dgm:spPr>
      <dgm:t>
        <a:bodyPr/>
        <a:lstStyle/>
        <a:p>
          <a:endParaRPr lang="en-US"/>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nl-BE" sz="2000" dirty="0" smtClean="0"/>
            <a:t>Gewesten</a:t>
          </a:r>
          <a:endParaRPr lang="en-US" sz="2000" dirty="0"/>
        </a:p>
      </dgm:t>
    </dgm:pt>
    <dgm:pt modelId="{6CBA5546-F56F-491D-BF94-162D9A964769}" type="parTrans" cxnId="{BD1D62FE-C5E5-4B41-9297-78F49223753F}">
      <dgm:prSet/>
      <dgm:spPr>
        <a:solidFill>
          <a:srgbClr val="C6D4CE"/>
        </a:solidFill>
      </dgm:spPr>
      <dgm:t>
        <a:bodyPr/>
        <a:lstStyle/>
        <a:p>
          <a:endParaRPr lang="en-US"/>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nl-BE" sz="1600" dirty="0" smtClean="0"/>
            <a:t>Registratie van de publiek opengestelde apotheken en hun apotheker-titularis</a:t>
          </a:r>
          <a:endParaRPr lang="en-US" sz="1600" dirty="0"/>
        </a:p>
      </dgm:t>
    </dgm:pt>
    <dgm:pt modelId="{0DE02592-E8B0-4FB4-89DA-68C703D14546}" type="parTrans" cxnId="{5ED330A2-F9CC-42FC-8D1B-68BBA5F5DB05}">
      <dgm:prSet/>
      <dgm:spPr>
        <a:solidFill>
          <a:srgbClr val="C6D4CE"/>
        </a:solidFill>
      </dgm:spPr>
      <dgm:t>
        <a:bodyPr/>
        <a:lstStyle/>
        <a:p>
          <a:endParaRPr lang="en-US"/>
        </a:p>
      </dgm:t>
    </dgm:pt>
    <dgm:pt modelId="{408F40F4-AF45-4DAC-B1F6-E6376F4605BE}" type="sibTrans" cxnId="{5ED330A2-F9CC-42FC-8D1B-68BBA5F5DB05}">
      <dgm:prSet/>
      <dgm:spPr/>
      <dgm:t>
        <a:bodyPr/>
        <a:lstStyle/>
        <a:p>
          <a:endParaRPr lang="en-US"/>
        </a:p>
      </dgm:t>
    </dgm:pt>
    <dgm:pt modelId="{C6D8479C-CD06-4BEA-A58B-20E775AAE4D1}">
      <dgm:prSet phldrT="[Text]" custT="1"/>
      <dgm:spPr>
        <a:solidFill>
          <a:srgbClr val="3E6E5A"/>
        </a:solidFill>
      </dgm:spPr>
      <dgm:t>
        <a:bodyPr/>
        <a:lstStyle/>
        <a:p>
          <a:r>
            <a:rPr lang="nl-BE" sz="2000" dirty="0" err="1" smtClean="0"/>
            <a:t>KruispuntBank</a:t>
          </a:r>
          <a:r>
            <a:rPr lang="nl-BE" sz="2000" dirty="0" smtClean="0"/>
            <a:t> voor Ondernemingen</a:t>
          </a:r>
          <a:endParaRPr lang="en-US" sz="2000" dirty="0"/>
        </a:p>
      </dgm:t>
    </dgm:pt>
    <dgm:pt modelId="{7F4EC375-236D-487D-A372-C7BBF7862F8D}" type="parTrans" cxnId="{27716BD5-60E0-4611-A434-659A5D981378}">
      <dgm:prSet/>
      <dgm:spPr>
        <a:solidFill>
          <a:srgbClr val="C6D4CE"/>
        </a:solidFill>
      </dgm:spPr>
      <dgm:t>
        <a:bodyPr/>
        <a:lstStyle/>
        <a:p>
          <a:endParaRPr lang="en-US"/>
        </a:p>
      </dgm:t>
    </dgm:pt>
    <dgm:pt modelId="{54998C2C-E362-4B8A-8F64-DB04D0025410}" type="sibTrans" cxnId="{27716BD5-60E0-4611-A434-659A5D981378}">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8379" custScaleY="13164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78050" custScaleY="136236" custRadScaleRad="110280" custRadScaleInc="-10233">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36912" custScaleY="10777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0355" custScaleY="137597" custRadScaleRad="134835" custRadScaleInc="17528">
        <dgm:presLayoutVars>
          <dgm:bulletEnabled val="1"/>
        </dgm:presLayoutVars>
      </dgm:prSet>
      <dgm:spPr/>
      <dgm:t>
        <a:bodyPr/>
        <a:lstStyle/>
        <a:p>
          <a:endParaRPr lang="en-US"/>
        </a:p>
      </dgm:t>
    </dgm:pt>
    <dgm:pt modelId="{6D9B7845-95FA-447C-B27B-612612C663AD}" type="pres">
      <dgm:prSet presAssocID="{7F4EC375-236D-487D-A372-C7BBF7862F8D}" presName="parTrans" presStyleLbl="bgSibTrans2D1" presStyleIdx="4" presStyleCnt="5" custLinFactNeighborX="-4825"/>
      <dgm:spPr/>
      <dgm:t>
        <a:bodyPr/>
        <a:lstStyle/>
        <a:p>
          <a:endParaRPr lang="en-US"/>
        </a:p>
      </dgm:t>
    </dgm:pt>
    <dgm:pt modelId="{5489EBB2-4D64-48CC-8131-2E8ED09A7265}" type="pres">
      <dgm:prSet presAssocID="{C6D8479C-CD06-4BEA-A58B-20E775AAE4D1}" presName="node" presStyleLbl="node1" presStyleIdx="4" presStyleCnt="5" custScaleX="137166" custScaleY="147579">
        <dgm:presLayoutVars>
          <dgm:bulletEnabled val="1"/>
        </dgm:presLayoutVars>
      </dgm:prSet>
      <dgm:spPr/>
      <dgm:t>
        <a:bodyPr/>
        <a:lstStyle/>
        <a:p>
          <a:endParaRPr lang="en-US"/>
        </a:p>
      </dgm:t>
    </dgm:pt>
  </dgm:ptLst>
  <dgm:cxnLst>
    <dgm:cxn modelId="{EBC91E16-F812-4AC4-8B1D-926C28966005}" type="presOf" srcId="{C6EDF2DB-E2FB-4B51-85C5-224973DC8C8D}" destId="{07ECDECC-E193-4437-A506-951CAE71191F}"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27716BD5-60E0-4611-A434-659A5D981378}" srcId="{6B1E944C-6178-4F2E-8A01-3204BF06D3BC}" destId="{C6D8479C-CD06-4BEA-A58B-20E775AAE4D1}" srcOrd="4" destOrd="0" parTransId="{7F4EC375-236D-487D-A372-C7BBF7862F8D}" sibTransId="{54998C2C-E362-4B8A-8F64-DB04D0025410}"/>
    <dgm:cxn modelId="{D0BBF6AE-9189-46C1-A2B3-45CB623C217B}" srcId="{FAE4E2A1-4FA5-418E-83A3-C5C902FD643F}" destId="{6B1E944C-6178-4F2E-8A01-3204BF06D3BC}" srcOrd="0" destOrd="0" parTransId="{F56115A1-46D4-43BB-9CD4-22539A2073F8}" sibTransId="{BEB63A79-B4DF-4282-972C-29A7F4C3B05B}"/>
    <dgm:cxn modelId="{A3EA5C06-B531-4A11-B60D-4B0EF8A5251B}" type="presOf" srcId="{6CBA5546-F56F-491D-BF94-162D9A964769}" destId="{6D0FD93B-9C72-401D-9F8F-CCDBEF1DDBC8}"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DAA1FB19-79DC-42A8-8AB9-2D7810D99EF9}" type="presOf" srcId="{910B5C43-2C30-4165-8771-EE90E917218E}" destId="{A57992FF-E30E-42B4-9503-CBB401D5267C}"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B54B8569-BF05-4069-926B-4B1CBF8D7F47}" type="presOf" srcId="{7F4EC375-236D-487D-A372-C7BBF7862F8D}" destId="{6D9B7845-95FA-447C-B27B-612612C663AD}" srcOrd="0" destOrd="0" presId="urn:microsoft.com/office/officeart/2005/8/layout/radial4"/>
    <dgm:cxn modelId="{1156C426-EFB0-4748-9736-3CFE258D92D4}" type="presOf" srcId="{C6D8479C-CD06-4BEA-A58B-20E775AAE4D1}" destId="{5489EBB2-4D64-48CC-8131-2E8ED09A7265}"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DEA4A783-5184-44D8-9B65-2B75B66748F6}" type="presParOf" srcId="{264C4494-7395-4901-8976-65EAB59273A4}" destId="{6D9B7845-95FA-447C-B27B-612612C663AD}" srcOrd="9" destOrd="0" presId="urn:microsoft.com/office/officeart/2005/8/layout/radial4"/>
    <dgm:cxn modelId="{8E88C463-F223-451E-8087-C267FDDD3894}" type="presParOf" srcId="{264C4494-7395-4901-8976-65EAB59273A4}" destId="{5489EBB2-4D64-48CC-8131-2E8ED09A726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nl-BE" dirty="0" smtClean="0"/>
            <a:t>SAM </a:t>
          </a:r>
          <a:endParaRPr lang="en-US" dirty="0"/>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nl-NL" sz="2000" dirty="0" smtClean="0"/>
            <a:t>Vergoedingsvoorwaarden</a:t>
          </a:r>
          <a:endParaRPr lang="en-US" sz="2000" dirty="0"/>
        </a:p>
      </dgm:t>
    </dgm:pt>
    <dgm:pt modelId="{4C1FD849-74AF-4A10-8A9D-14C61CBB3C26}" type="parTrans" cxnId="{5873BC60-ED91-4860-80C4-2772D8367926}">
      <dgm:prSet/>
      <dgm:spPr>
        <a:solidFill>
          <a:srgbClr val="C6D4CE"/>
        </a:solidFill>
      </dgm:spPr>
      <dgm:t>
        <a:bodyPr/>
        <a:lstStyle/>
        <a:p>
          <a:endParaRPr lang="en-US"/>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nl-BE" sz="1800" dirty="0" smtClean="0"/>
            <a:t>Prijzen</a:t>
          </a:r>
          <a:endParaRPr lang="en-US" sz="1800" dirty="0"/>
        </a:p>
      </dgm:t>
    </dgm:pt>
    <dgm:pt modelId="{BFD65981-F88B-46B2-953F-88F697F9C2B7}" type="parTrans" cxnId="{99216E94-DFB8-493A-A2A6-51A9D43C802B}">
      <dgm:prSet/>
      <dgm:spPr>
        <a:solidFill>
          <a:srgbClr val="C6D4CE"/>
        </a:solidFill>
      </dgm:spPr>
      <dgm:t>
        <a:bodyPr/>
        <a:lstStyle/>
        <a:p>
          <a:endParaRPr lang="en-US"/>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nl-NL" sz="2000" dirty="0" smtClean="0"/>
            <a:t>Grondstoffen/formules voor magistrale bereidingen – andere producten/niet-geneesmiddelen</a:t>
          </a:r>
          <a:endParaRPr lang="en-US" sz="2000" dirty="0"/>
        </a:p>
      </dgm:t>
    </dgm:pt>
    <dgm:pt modelId="{6CBA5546-F56F-491D-BF94-162D9A964769}" type="parTrans" cxnId="{BD1D62FE-C5E5-4B41-9297-78F49223753F}">
      <dgm:prSet/>
      <dgm:spPr>
        <a:solidFill>
          <a:srgbClr val="C6D4CE"/>
        </a:solidFill>
      </dgm:spPr>
      <dgm:t>
        <a:bodyPr/>
        <a:lstStyle/>
        <a:p>
          <a:endParaRPr lang="en-US"/>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en-US" sz="2400" dirty="0" err="1" smtClean="0"/>
            <a:t>Registratiegegevens</a:t>
          </a:r>
          <a:endParaRPr lang="en-US" sz="2400" dirty="0"/>
        </a:p>
      </dgm:t>
    </dgm:pt>
    <dgm:pt modelId="{0DE02592-E8B0-4FB4-89DA-68C703D14546}" type="parTrans" cxnId="{5ED330A2-F9CC-42FC-8D1B-68BBA5F5DB05}">
      <dgm:prSet/>
      <dgm:spPr>
        <a:solidFill>
          <a:srgbClr val="C6D4CE"/>
        </a:solidFill>
      </dgm:spPr>
      <dgm:t>
        <a:bodyPr/>
        <a:lstStyle/>
        <a:p>
          <a:endParaRPr lang="en-US"/>
        </a:p>
      </dgm:t>
    </dgm:pt>
    <dgm:pt modelId="{408F40F4-AF45-4DAC-B1F6-E6376F4605BE}" type="sibTrans" cxnId="{5ED330A2-F9CC-42FC-8D1B-68BBA5F5DB05}">
      <dgm:prSet/>
      <dgm:spPr/>
      <dgm:t>
        <a:bodyPr/>
        <a:lstStyle/>
        <a:p>
          <a:endParaRPr lang="en-US"/>
        </a:p>
      </dgm:t>
    </dgm:pt>
    <dgm:pt modelId="{7F2C0642-AE46-4150-B8BA-7B1D6DA5A267}">
      <dgm:prSet/>
      <dgm:spPr>
        <a:solidFill>
          <a:srgbClr val="3E6E5A"/>
        </a:solidFill>
      </dgm:spPr>
      <dgm:t>
        <a:bodyPr/>
        <a:lstStyle/>
        <a:p>
          <a:r>
            <a:rPr lang="nl-NL" dirty="0" smtClean="0"/>
            <a:t>Farmacotherapeutische groepen en andere gegevens</a:t>
          </a:r>
          <a:endParaRPr lang="fr-BE" dirty="0"/>
        </a:p>
      </dgm:t>
    </dgm:pt>
    <dgm:pt modelId="{935E0C92-AB01-4286-BAE0-47871F60DD2E}" type="parTrans" cxnId="{EC6EB384-DE27-4D61-B08B-B58EB5F34C86}">
      <dgm:prSet/>
      <dgm:spPr>
        <a:solidFill>
          <a:srgbClr val="C6D4CE"/>
        </a:solidFill>
      </dgm:spPr>
      <dgm:t>
        <a:bodyPr/>
        <a:lstStyle/>
        <a:p>
          <a:endParaRPr lang="en-US"/>
        </a:p>
      </dgm:t>
    </dgm:pt>
    <dgm:pt modelId="{30BD4E86-A890-4059-94E6-1D08210AB2BA}" type="sibTrans" cxnId="{EC6EB384-DE27-4D61-B08B-B58EB5F34C86}">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6351" custScaleY="76176" custRadScaleRad="113271" custRadScaleInc="185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48029" custScaleY="106444" custRadScaleRad="105078" custRadScaleInc="-37227">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84389" custScaleY="13600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2522" custScaleY="92176" custRadScaleRad="100991" custRadScaleInc="21628">
        <dgm:presLayoutVars>
          <dgm:bulletEnabled val="1"/>
        </dgm:presLayoutVars>
      </dgm:prSet>
      <dgm:spPr/>
      <dgm:t>
        <a:bodyPr/>
        <a:lstStyle/>
        <a:p>
          <a:endParaRPr lang="en-US"/>
        </a:p>
      </dgm:t>
    </dgm:pt>
    <dgm:pt modelId="{F28E4DE6-33DB-4BFA-B324-4DD8EFC16E14}" type="pres">
      <dgm:prSet presAssocID="{935E0C92-AB01-4286-BAE0-47871F60DD2E}" presName="parTrans" presStyleLbl="bgSibTrans2D1" presStyleIdx="4" presStyleCnt="5"/>
      <dgm:spPr/>
      <dgm:t>
        <a:bodyPr/>
        <a:lstStyle/>
        <a:p>
          <a:endParaRPr lang="en-US"/>
        </a:p>
      </dgm:t>
    </dgm:pt>
    <dgm:pt modelId="{FC015553-EA68-4CEA-8101-1D63D8926B48}" type="pres">
      <dgm:prSet presAssocID="{7F2C0642-AE46-4150-B8BA-7B1D6DA5A267}" presName="node" presStyleLbl="node1" presStyleIdx="4" presStyleCnt="5" custScaleX="115309" custScaleY="105260" custRadScaleRad="100029" custRadScaleInc="3856">
        <dgm:presLayoutVars>
          <dgm:bulletEnabled val="1"/>
        </dgm:presLayoutVars>
      </dgm:prSet>
      <dgm:spPr/>
      <dgm:t>
        <a:bodyPr/>
        <a:lstStyle/>
        <a:p>
          <a:endParaRPr lang="en-US"/>
        </a:p>
      </dgm:t>
    </dgm:pt>
  </dgm:ptLst>
  <dgm:cxnLst>
    <dgm:cxn modelId="{EC6EB384-DE27-4D61-B08B-B58EB5F34C86}" srcId="{6B1E944C-6178-4F2E-8A01-3204BF06D3BC}" destId="{7F2C0642-AE46-4150-B8BA-7B1D6DA5A267}" srcOrd="4" destOrd="0" parTransId="{935E0C92-AB01-4286-BAE0-47871F60DD2E}" sibTransId="{30BD4E86-A890-4059-94E6-1D08210AB2BA}"/>
    <dgm:cxn modelId="{EBC91E16-F812-4AC4-8B1D-926C28966005}" type="presOf" srcId="{C6EDF2DB-E2FB-4B51-85C5-224973DC8C8D}" destId="{07ECDECC-E193-4437-A506-951CAE71191F}" srcOrd="0" destOrd="0" presId="urn:microsoft.com/office/officeart/2005/8/layout/radial4"/>
    <dgm:cxn modelId="{20809760-F054-43F9-9D8B-823AD02F61C1}" type="presOf" srcId="{7F2C0642-AE46-4150-B8BA-7B1D6DA5A267}" destId="{FC015553-EA68-4CEA-8101-1D63D8926B48}"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D0BBF6AE-9189-46C1-A2B3-45CB623C217B}" srcId="{FAE4E2A1-4FA5-418E-83A3-C5C902FD643F}" destId="{6B1E944C-6178-4F2E-8A01-3204BF06D3BC}" srcOrd="0" destOrd="0" parTransId="{F56115A1-46D4-43BB-9CD4-22539A2073F8}" sibTransId="{BEB63A79-B4DF-4282-972C-29A7F4C3B05B}"/>
    <dgm:cxn modelId="{A3EA5C06-B531-4A11-B60D-4B0EF8A5251B}" type="presOf" srcId="{6CBA5546-F56F-491D-BF94-162D9A964769}" destId="{6D0FD93B-9C72-401D-9F8F-CCDBEF1DDBC8}"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DAA1FB19-79DC-42A8-8AB9-2D7810D99EF9}" type="presOf" srcId="{910B5C43-2C30-4165-8771-EE90E917218E}" destId="{A57992FF-E30E-42B4-9503-CBB401D5267C}" srcOrd="0" destOrd="0" presId="urn:microsoft.com/office/officeart/2005/8/layout/radial4"/>
    <dgm:cxn modelId="{AA26F959-6463-4FEC-A9BE-CA69B0722FDA}" type="presOf" srcId="{935E0C92-AB01-4286-BAE0-47871F60DD2E}" destId="{F28E4DE6-33DB-4BFA-B324-4DD8EFC16E14}"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94645CCE-1BBF-4176-928C-2AC8EB633A47}" type="presParOf" srcId="{264C4494-7395-4901-8976-65EAB59273A4}" destId="{F28E4DE6-33DB-4BFA-B324-4DD8EFC16E14}" srcOrd="9" destOrd="0" presId="urn:microsoft.com/office/officeart/2005/8/layout/radial4"/>
    <dgm:cxn modelId="{D8649CD8-560C-44DA-BBE7-314E205E0289}" type="presParOf" srcId="{264C4494-7395-4901-8976-65EAB59273A4}" destId="{FC015553-EA68-4CEA-8101-1D63D8926B48}"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Regering</a:t>
          </a:r>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G-Cloud Operations &amp; </a:t>
          </a:r>
          <a:r>
            <a:rPr lang="nl-BE" sz="1600" noProof="0"/>
            <a:t>Programme </a:t>
          </a:r>
          <a:r>
            <a:rPr lang="nl-BE" sz="1600"/>
            <a:t>Board</a:t>
          </a:r>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solidFill>
          <a:srgbClr val="3E6E5A"/>
        </a:solidFill>
        <a:ln>
          <a:solidFill>
            <a:srgbClr val="3E6E5A"/>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solidFill>
          <a:srgbClr val="3E6E5A"/>
        </a:solidFill>
        <a:ln>
          <a:solidFill>
            <a:srgbClr val="3E6E5A"/>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FODs/PODs</a:t>
          </a:r>
          <a:r>
            <a:rPr lang="nl-BE"/>
            <a:t/>
          </a:r>
          <a:br>
            <a:rPr lang="nl-BE"/>
          </a:br>
          <a:r>
            <a:rPr lang="nl-BE" sz="1600"/>
            <a:t>(Horizontale FOD, FOD FIN, Belnet, …)</a:t>
          </a:r>
        </a:p>
      </dgm:t>
    </dgm:pt>
    <dgm:pt modelId="{8EAB2EAF-293E-4BF8-B15C-04C4020C711D}" type="parTrans" cxnId="{BA1711C6-F7C1-47B3-85DA-41D052D91703}">
      <dgm:prSet/>
      <dgm:spPr>
        <a:solidFill>
          <a:srgbClr val="3E6E5A"/>
        </a:solidFill>
        <a:ln>
          <a:solidFill>
            <a:srgbClr val="3E6E5A"/>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OISZ/ION (KSZ, ...)</a:t>
          </a:r>
        </a:p>
      </dgm:t>
    </dgm:pt>
    <dgm:pt modelId="{B7D6A699-EE8D-44A7-B75B-34C841BCA3B8}" type="parTrans" cxnId="{74C09B2B-C49D-443D-A64B-6E9EC157AC05}">
      <dgm:prSet/>
      <dgm:spPr>
        <a:solidFill>
          <a:srgbClr val="3E6E5A"/>
        </a:solidFill>
        <a:ln>
          <a:solidFill>
            <a:srgbClr val="3E6E5A"/>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Vereniging van FODs/PODs/ ION</a:t>
          </a:r>
        </a:p>
      </dgm:t>
    </dgm:pt>
    <dgm:pt modelId="{E3046455-3174-4E7D-81DB-C305D1125A45}" type="parTrans" cxnId="{85970516-D158-4413-97AC-8933BFF15FBD}">
      <dgm:prSet/>
      <dgm:spPr>
        <a:ln>
          <a:solidFill>
            <a:srgbClr val="087670"/>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nl-BE" sz="1600"/>
            <a:t>Privé-ICT-firma’s o.l.v. FOD/OISZ/... </a:t>
          </a:r>
        </a:p>
      </dgm:t>
    </dgm:pt>
    <dgm:pt modelId="{F7CFAA3F-3ECE-4546-92EE-B235278F1C15}" type="parTrans" cxnId="{11453AD5-D6AE-4645-90E2-52428AD3390E}">
      <dgm:prSet/>
      <dgm:spPr>
        <a:solidFill>
          <a:srgbClr val="3E6E5A"/>
        </a:solidFill>
        <a:ln>
          <a:solidFill>
            <a:srgbClr val="3E6E5A"/>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8AB6AD8B-C0D2-4F27-8081-5A49D6D315ED}" type="presOf" srcId="{F7CFAA3F-3ECE-4546-92EE-B235278F1C15}" destId="{CB131D3F-5060-48D1-BCD5-E503DCC482AE}" srcOrd="0" destOrd="0" presId="urn:microsoft.com/office/officeart/2005/8/layout/hierarchy6"/>
    <dgm:cxn modelId="{661B8171-4B14-43EE-9738-7C3F453AE5D8}" type="presOf" srcId="{5F2AE96D-6AA0-4924-A53B-2425DDED6264}" destId="{DA09A7DB-7503-4C8C-93E2-88A6921B7EEA}" srcOrd="0" destOrd="0" presId="urn:microsoft.com/office/officeart/2005/8/layout/hierarchy6"/>
    <dgm:cxn modelId="{FB5B4D76-4251-4477-9D52-E9F12C4EF62A}" type="presOf" srcId="{B7D6A699-EE8D-44A7-B75B-34C841BCA3B8}" destId="{16DB20CB-D959-404A-86D4-DBD9F03D41C8}" srcOrd="0" destOrd="0" presId="urn:microsoft.com/office/officeart/2005/8/layout/hierarchy6"/>
    <dgm:cxn modelId="{D662A566-EB00-4344-9D6F-E9A89515D970}"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18CE4709-2BFB-4043-A4E8-C053DEB288B7}" type="presOf" srcId="{F430EE30-5580-4F71-8518-C178E57E206D}" destId="{69F70529-B724-4F85-8AAE-BA0FB5B39E22}" srcOrd="0" destOrd="0" presId="urn:microsoft.com/office/officeart/2005/8/layout/hierarchy6"/>
    <dgm:cxn modelId="{CEEA9123-C1C4-44E8-94C5-7717A923105B}" type="presOf" srcId="{E3046455-3174-4E7D-81DB-C305D1125A45}" destId="{040AE0B6-74FA-4EA9-BB98-39A17B3C414B}" srcOrd="0" destOrd="0" presId="urn:microsoft.com/office/officeart/2005/8/layout/hierarchy6"/>
    <dgm:cxn modelId="{C35159CB-02BC-40B3-8611-5A1397BDFB4C}" type="presOf" srcId="{D5877657-DD1C-4DF1-9C8B-74C149441555}" destId="{ED81BA74-ED83-4275-917A-DA21C4B264F1}" srcOrd="0" destOrd="0" presId="urn:microsoft.com/office/officeart/2005/8/layout/hierarchy6"/>
    <dgm:cxn modelId="{403FFC41-75C8-4250-B797-558E2448BBE5}" type="presOf" srcId="{38B411DE-4B5E-4B7B-8930-D6C1F48E34F0}" destId="{1719D184-4BDA-4438-BCFC-3C8F0189EFDE}" srcOrd="0" destOrd="0" presId="urn:microsoft.com/office/officeart/2005/8/layout/hierarchy6"/>
    <dgm:cxn modelId="{CD251B0C-33A5-49A8-B20E-DAAEA502CA52}" type="presOf" srcId="{AF21F6B1-F4B5-49AB-AA90-887358530BF3}" destId="{FC62007E-0289-41CD-808B-B2867874EBE1}"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C12819EF-AE26-4267-933A-E40223B8A5CC}" srcId="{AF21F6B1-F4B5-49AB-AA90-887358530BF3}" destId="{38B411DE-4B5E-4B7B-8930-D6C1F48E34F0}" srcOrd="0" destOrd="0" parTransId="{8931F1E0-7628-4BEB-84A4-BC1CEF98712D}" sibTransId="{40032254-4C80-4E86-82B3-8A87108DAC90}"/>
    <dgm:cxn modelId="{4C94F81A-830B-4260-B875-4AA6C36F37B5}" type="presOf" srcId="{8EAB2EAF-293E-4BF8-B15C-04C4020C711D}" destId="{10FA042D-5615-4BF9-958C-81FFB5A6DD35}" srcOrd="0" destOrd="0" presId="urn:microsoft.com/office/officeart/2005/8/layout/hierarchy6"/>
    <dgm:cxn modelId="{6CFB7D1B-F38E-435B-97F7-B1204B9F89EE}" type="presOf" srcId="{10BCECCC-3286-41B1-BE04-C771606F7820}" destId="{0C15A292-2059-4B9C-9C47-E66478AFF3EC}" srcOrd="0" destOrd="0" presId="urn:microsoft.com/office/officeart/2005/8/layout/hierarchy6"/>
    <dgm:cxn modelId="{D0F58BF6-B7A9-40E0-8011-88DC374B2961}" type="presOf" srcId="{96D8B4D9-92FF-4D1C-8111-B74FCEAD93D0}" destId="{EFBDBDBB-F016-42CB-9185-D17AE18730A2}" srcOrd="0" destOrd="0" presId="urn:microsoft.com/office/officeart/2005/8/layout/hierarchy6"/>
    <dgm:cxn modelId="{3EE10BDD-3ED3-4D1F-B35D-71DF5865EC40}" type="presOf" srcId="{36C890F9-09F1-4E78-8C45-63FE13A49FCE}" destId="{E753885E-5E29-4AA1-97C6-E523B79A20E0}"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C58CAF52-7286-4911-BDE0-4E79F0EA6E40}" type="presOf" srcId="{8931F1E0-7628-4BEB-84A4-BC1CEF98712D}" destId="{2ABDDC3B-0E3F-4094-B2A0-81DDA2235859}" srcOrd="0" destOrd="0" presId="urn:microsoft.com/office/officeart/2005/8/layout/hierarchy6"/>
    <dgm:cxn modelId="{81B1A553-88FE-47E3-AD77-DDA852B0263D}" type="presParOf" srcId="{604BF32C-DEF7-4466-8382-C91F28728D50}" destId="{289A5DB4-DE7B-434B-BADD-FD6629BAE3DF}" srcOrd="0" destOrd="0" presId="urn:microsoft.com/office/officeart/2005/8/layout/hierarchy6"/>
    <dgm:cxn modelId="{F07CC29B-0D17-490A-968A-84561E6C1C57}" type="presParOf" srcId="{289A5DB4-DE7B-434B-BADD-FD6629BAE3DF}" destId="{AACED06D-AD31-47F4-8948-873838845214}" srcOrd="0" destOrd="0" presId="urn:microsoft.com/office/officeart/2005/8/layout/hierarchy6"/>
    <dgm:cxn modelId="{B2ABC88C-165A-4D42-AE93-0DB3BFA118AC}" type="presParOf" srcId="{AACED06D-AD31-47F4-8948-873838845214}" destId="{A84C74B8-D5F8-4C63-B6AE-C740EC012BCD}" srcOrd="0" destOrd="0" presId="urn:microsoft.com/office/officeart/2005/8/layout/hierarchy6"/>
    <dgm:cxn modelId="{47BFD510-1A44-4DE5-88AE-455F76991938}" type="presParOf" srcId="{A84C74B8-D5F8-4C63-B6AE-C740EC012BCD}" destId="{EFBDBDBB-F016-42CB-9185-D17AE18730A2}" srcOrd="0" destOrd="0" presId="urn:microsoft.com/office/officeart/2005/8/layout/hierarchy6"/>
    <dgm:cxn modelId="{9DE39FDA-0352-409D-9E8A-F9C74F7CBB72}" type="presParOf" srcId="{A84C74B8-D5F8-4C63-B6AE-C740EC012BCD}" destId="{87C704E9-22F4-4374-96C3-69F5CAD1DB1C}" srcOrd="1" destOrd="0" presId="urn:microsoft.com/office/officeart/2005/8/layout/hierarchy6"/>
    <dgm:cxn modelId="{26273EC1-BE27-4CCE-BC8A-F3254A2D8BFD}" type="presParOf" srcId="{87C704E9-22F4-4374-96C3-69F5CAD1DB1C}" destId="{E753885E-5E29-4AA1-97C6-E523B79A20E0}" srcOrd="0" destOrd="0" presId="urn:microsoft.com/office/officeart/2005/8/layout/hierarchy6"/>
    <dgm:cxn modelId="{9E69BB51-28A9-45F9-B9BF-3A7490B7B110}" type="presParOf" srcId="{87C704E9-22F4-4374-96C3-69F5CAD1DB1C}" destId="{F199B688-71AA-46D0-8335-ADF92C47C0DE}" srcOrd="1" destOrd="0" presId="urn:microsoft.com/office/officeart/2005/8/layout/hierarchy6"/>
    <dgm:cxn modelId="{2DDB9606-1467-4FC2-9813-6246B59FD9E1}" type="presParOf" srcId="{F199B688-71AA-46D0-8335-ADF92C47C0DE}" destId="{FC62007E-0289-41CD-808B-B2867874EBE1}" srcOrd="0" destOrd="0" presId="urn:microsoft.com/office/officeart/2005/8/layout/hierarchy6"/>
    <dgm:cxn modelId="{060D3342-287D-445C-8478-A7D2A0EC7C29}" type="presParOf" srcId="{F199B688-71AA-46D0-8335-ADF92C47C0DE}" destId="{17BB4D9A-058A-49FF-9C88-03AE3DFD27D8}" srcOrd="1" destOrd="0" presId="urn:microsoft.com/office/officeart/2005/8/layout/hierarchy6"/>
    <dgm:cxn modelId="{B070B42B-1525-47F3-B056-2D516DF3A670}" type="presParOf" srcId="{17BB4D9A-058A-49FF-9C88-03AE3DFD27D8}" destId="{2ABDDC3B-0E3F-4094-B2A0-81DDA2235859}" srcOrd="0" destOrd="0" presId="urn:microsoft.com/office/officeart/2005/8/layout/hierarchy6"/>
    <dgm:cxn modelId="{51674877-4985-438D-ADC6-58ED8503BBB1}" type="presParOf" srcId="{17BB4D9A-058A-49FF-9C88-03AE3DFD27D8}" destId="{46DB721C-FC66-4A6D-B0C7-4838A570E708}" srcOrd="1" destOrd="0" presId="urn:microsoft.com/office/officeart/2005/8/layout/hierarchy6"/>
    <dgm:cxn modelId="{86F0C913-34F7-4BE8-9FFD-62BC772088F1}" type="presParOf" srcId="{46DB721C-FC66-4A6D-B0C7-4838A570E708}" destId="{1719D184-4BDA-4438-BCFC-3C8F0189EFDE}" srcOrd="0" destOrd="0" presId="urn:microsoft.com/office/officeart/2005/8/layout/hierarchy6"/>
    <dgm:cxn modelId="{2AF0E01F-997B-4C0B-B3BA-78F1F6B258A5}" type="presParOf" srcId="{46DB721C-FC66-4A6D-B0C7-4838A570E708}" destId="{87D81BB3-A358-4DD2-BFA3-25700280D231}" srcOrd="1" destOrd="0" presId="urn:microsoft.com/office/officeart/2005/8/layout/hierarchy6"/>
    <dgm:cxn modelId="{E12557BC-339C-430E-9F28-D9B97542A662}" type="presParOf" srcId="{87D81BB3-A358-4DD2-BFA3-25700280D231}" destId="{10FA042D-5615-4BF9-958C-81FFB5A6DD35}" srcOrd="0" destOrd="0" presId="urn:microsoft.com/office/officeart/2005/8/layout/hierarchy6"/>
    <dgm:cxn modelId="{8214B216-8796-44F0-9F13-A8A632FACDDE}" type="presParOf" srcId="{87D81BB3-A358-4DD2-BFA3-25700280D231}" destId="{68128852-1A94-46BF-986E-52DDA8CBD552}" srcOrd="1" destOrd="0" presId="urn:microsoft.com/office/officeart/2005/8/layout/hierarchy6"/>
    <dgm:cxn modelId="{44B5DFB2-E54F-4B10-9BBB-7B64E429B543}" type="presParOf" srcId="{68128852-1A94-46BF-986E-52DDA8CBD552}" destId="{69F70529-B724-4F85-8AAE-BA0FB5B39E22}" srcOrd="0" destOrd="0" presId="urn:microsoft.com/office/officeart/2005/8/layout/hierarchy6"/>
    <dgm:cxn modelId="{9F68327E-CCAF-4BC0-ADBB-A519A24AB08B}" type="presParOf" srcId="{68128852-1A94-46BF-986E-52DDA8CBD552}" destId="{A5AB88D3-5F22-4E42-8A3C-08F45849A1CF}" srcOrd="1" destOrd="0" presId="urn:microsoft.com/office/officeart/2005/8/layout/hierarchy6"/>
    <dgm:cxn modelId="{75F9A9ED-8C8D-4B8D-A862-E6F0AB1B1449}" type="presParOf" srcId="{87D81BB3-A358-4DD2-BFA3-25700280D231}" destId="{16DB20CB-D959-404A-86D4-DBD9F03D41C8}" srcOrd="2" destOrd="0" presId="urn:microsoft.com/office/officeart/2005/8/layout/hierarchy6"/>
    <dgm:cxn modelId="{EBAEB50F-C43B-46C3-9E1C-63D5F8BEBD03}" type="presParOf" srcId="{87D81BB3-A358-4DD2-BFA3-25700280D231}" destId="{5479D8CD-E0C4-4DF4-965C-69F44E106FAB}" srcOrd="3" destOrd="0" presId="urn:microsoft.com/office/officeart/2005/8/layout/hierarchy6"/>
    <dgm:cxn modelId="{1DA2F58A-E022-43D3-8C9F-E140015F4E0C}" type="presParOf" srcId="{5479D8CD-E0C4-4DF4-965C-69F44E106FAB}" destId="{0C15A292-2059-4B9C-9C47-E66478AFF3EC}" srcOrd="0" destOrd="0" presId="urn:microsoft.com/office/officeart/2005/8/layout/hierarchy6"/>
    <dgm:cxn modelId="{C6AB0B49-B61F-4312-BECF-04F5E8BFD5FA}" type="presParOf" srcId="{5479D8CD-E0C4-4DF4-965C-69F44E106FAB}" destId="{831469DF-BC44-4131-848A-A8B29B0AA5C7}" srcOrd="1" destOrd="0" presId="urn:microsoft.com/office/officeart/2005/8/layout/hierarchy6"/>
    <dgm:cxn modelId="{84209D5F-E56A-40E5-8079-571402A7D16E}" type="presParOf" srcId="{87D81BB3-A358-4DD2-BFA3-25700280D231}" destId="{040AE0B6-74FA-4EA9-BB98-39A17B3C414B}" srcOrd="4" destOrd="0" presId="urn:microsoft.com/office/officeart/2005/8/layout/hierarchy6"/>
    <dgm:cxn modelId="{D72D848F-461A-4F04-88E6-B2F112C8FC50}" type="presParOf" srcId="{87D81BB3-A358-4DD2-BFA3-25700280D231}" destId="{19A1C920-E555-45AD-AC9F-346DBA47834F}" srcOrd="5" destOrd="0" presId="urn:microsoft.com/office/officeart/2005/8/layout/hierarchy6"/>
    <dgm:cxn modelId="{61B10A7B-CF81-4037-A2B9-95370AEC0F4F}" type="presParOf" srcId="{19A1C920-E555-45AD-AC9F-346DBA47834F}" destId="{DA09A7DB-7503-4C8C-93E2-88A6921B7EEA}" srcOrd="0" destOrd="0" presId="urn:microsoft.com/office/officeart/2005/8/layout/hierarchy6"/>
    <dgm:cxn modelId="{AECE7D75-F612-4754-833B-3FC54A4DD899}" type="presParOf" srcId="{19A1C920-E555-45AD-AC9F-346DBA47834F}" destId="{9D9C7E91-4374-4874-9F63-A9226241D523}" srcOrd="1" destOrd="0" presId="urn:microsoft.com/office/officeart/2005/8/layout/hierarchy6"/>
    <dgm:cxn modelId="{D2DCADDD-4BA5-4A63-8D8D-20418DA8AB39}" type="presParOf" srcId="{87D81BB3-A358-4DD2-BFA3-25700280D231}" destId="{CB131D3F-5060-48D1-BCD5-E503DCC482AE}" srcOrd="6" destOrd="0" presId="urn:microsoft.com/office/officeart/2005/8/layout/hierarchy6"/>
    <dgm:cxn modelId="{C3DF487B-9599-4B3C-AA07-695D48C5CC07}" type="presParOf" srcId="{87D81BB3-A358-4DD2-BFA3-25700280D231}" destId="{7137467F-8AC4-4131-97C6-D48AA837876B}" srcOrd="7" destOrd="0" presId="urn:microsoft.com/office/officeart/2005/8/layout/hierarchy6"/>
    <dgm:cxn modelId="{33AD1418-12E9-4B1C-83B6-955F7BD14E33}" type="presParOf" srcId="{7137467F-8AC4-4131-97C6-D48AA837876B}" destId="{ED81BA74-ED83-4275-917A-DA21C4B264F1}" srcOrd="0" destOrd="0" presId="urn:microsoft.com/office/officeart/2005/8/layout/hierarchy6"/>
    <dgm:cxn modelId="{B48BB1F9-E928-4D58-82CC-0EC5C6AAAF30}" type="presParOf" srcId="{7137467F-8AC4-4131-97C6-D48AA837876B}" destId="{64C9E638-BE39-4BE4-AE91-D70D6DD27F39}" srcOrd="1" destOrd="0" presId="urn:microsoft.com/office/officeart/2005/8/layout/hierarchy6"/>
    <dgm:cxn modelId="{895AFA9C-6EDD-40FE-9BFF-F9519804FC75}"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2913833" y="2761913"/>
          <a:ext cx="1982796" cy="1982796"/>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nl-BE" sz="3200" kern="1200" dirty="0" err="1" smtClean="0"/>
            <a:t>CoBRHA</a:t>
          </a:r>
          <a:r>
            <a:rPr lang="nl-BE" sz="3200" kern="1200" dirty="0" smtClean="0"/>
            <a:t> </a:t>
          </a:r>
          <a:endParaRPr lang="en-US" sz="3200" kern="1200" dirty="0"/>
        </a:p>
      </dsp:txBody>
      <dsp:txXfrm>
        <a:off x="3204207" y="3052287"/>
        <a:ext cx="1402048" cy="1402048"/>
      </dsp:txXfrm>
    </dsp:sp>
    <dsp:sp modelId="{EDB7F8D6-710F-42BA-93F6-A7DB076A8A35}">
      <dsp:nvSpPr>
        <dsp:cNvPr id="0" name=""/>
        <dsp:cNvSpPr/>
      </dsp:nvSpPr>
      <dsp:spPr>
        <a:xfrm rot="10800000">
          <a:off x="995221" y="3470762"/>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402253" y="2761385"/>
          <a:ext cx="2794950" cy="1983852"/>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BE" sz="2000" kern="1200" dirty="0" smtClean="0"/>
            <a:t>Bestand van de zorgverleners </a:t>
          </a:r>
          <a:endParaRPr lang="en-US" sz="2000" kern="1200" dirty="0"/>
        </a:p>
      </dsp:txBody>
      <dsp:txXfrm>
        <a:off x="-344148" y="2819490"/>
        <a:ext cx="2678740" cy="1867642"/>
      </dsp:txXfrm>
    </dsp:sp>
    <dsp:sp modelId="{CD7CEDA0-2D68-4A80-A581-EC4F2C736203}">
      <dsp:nvSpPr>
        <dsp:cNvPr id="0" name=""/>
        <dsp:cNvSpPr/>
      </dsp:nvSpPr>
      <dsp:spPr>
        <a:xfrm rot="13413361">
          <a:off x="1405919" y="2030351"/>
          <a:ext cx="1968809"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608095"/>
          <a:ext cx="3353850" cy="205297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nl-BE" sz="1800" kern="1200" dirty="0" smtClean="0"/>
            <a:t>Kadaster van de gezondheidszorgberoepen</a:t>
          </a:r>
          <a:endParaRPr lang="en-US" sz="1800" kern="1200" dirty="0"/>
        </a:p>
      </dsp:txBody>
      <dsp:txXfrm>
        <a:off x="60130" y="668225"/>
        <a:ext cx="3233590" cy="1932714"/>
      </dsp:txXfrm>
    </dsp:sp>
    <dsp:sp modelId="{6D0FD93B-9C72-401D-9F8F-CCDBEF1DDBC8}">
      <dsp:nvSpPr>
        <dsp:cNvPr id="0" name=""/>
        <dsp:cNvSpPr/>
      </dsp:nvSpPr>
      <dsp:spPr>
        <a:xfrm rot="16200000">
          <a:off x="2997472" y="1467297"/>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615755" y="31279"/>
          <a:ext cx="2578952" cy="1624043"/>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BE" sz="2000" kern="1200" dirty="0" smtClean="0"/>
            <a:t>Gewesten</a:t>
          </a:r>
          <a:endParaRPr lang="en-US" sz="2000" kern="1200" dirty="0"/>
        </a:p>
      </dsp:txBody>
      <dsp:txXfrm>
        <a:off x="2663322" y="78846"/>
        <a:ext cx="2483818" cy="1528909"/>
      </dsp:txXfrm>
    </dsp:sp>
    <dsp:sp modelId="{850788DF-B0B5-4296-BF4E-4F29F1C43949}">
      <dsp:nvSpPr>
        <dsp:cNvPr id="0" name=""/>
        <dsp:cNvSpPr/>
      </dsp:nvSpPr>
      <dsp:spPr>
        <a:xfrm rot="18850818">
          <a:off x="4314429" y="1841007"/>
          <a:ext cx="2295132"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872683" y="263836"/>
          <a:ext cx="2832172" cy="207348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nl-BE" sz="1600" kern="1200" dirty="0" smtClean="0"/>
            <a:t>Registratie van de publiek opengestelde apotheken en hun apotheker-titularis</a:t>
          </a:r>
          <a:endParaRPr lang="en-US" sz="1600" kern="1200" dirty="0"/>
        </a:p>
      </dsp:txBody>
      <dsp:txXfrm>
        <a:off x="4933413" y="324566"/>
        <a:ext cx="2710712" cy="1952024"/>
      </dsp:txXfrm>
    </dsp:sp>
    <dsp:sp modelId="{6D9B7845-95FA-447C-B27B-612612C663AD}">
      <dsp:nvSpPr>
        <dsp:cNvPr id="0" name=""/>
        <dsp:cNvSpPr/>
      </dsp:nvSpPr>
      <dsp:spPr>
        <a:xfrm>
          <a:off x="4914672" y="3470762"/>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5489EBB2-4D64-48CC-8131-2E8ED09A7265}">
      <dsp:nvSpPr>
        <dsp:cNvPr id="0" name=""/>
        <dsp:cNvSpPr/>
      </dsp:nvSpPr>
      <dsp:spPr>
        <a:xfrm>
          <a:off x="5523373" y="2641358"/>
          <a:ext cx="2583736" cy="2223905"/>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BE" sz="2000" kern="1200" dirty="0" err="1" smtClean="0"/>
            <a:t>KruispuntBank</a:t>
          </a:r>
          <a:r>
            <a:rPr lang="nl-BE" sz="2000" kern="1200" dirty="0" smtClean="0"/>
            <a:t> voor Ondernemingen</a:t>
          </a:r>
          <a:endParaRPr lang="en-US" sz="2000" kern="1200" dirty="0"/>
        </a:p>
      </dsp:txBody>
      <dsp:txXfrm>
        <a:off x="5588509" y="2706494"/>
        <a:ext cx="2453464" cy="209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3063420" y="3045530"/>
          <a:ext cx="2019858" cy="2019858"/>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nl-BE" sz="5600" kern="1200" dirty="0" smtClean="0"/>
            <a:t>SAM </a:t>
          </a:r>
          <a:endParaRPr lang="en-US" sz="5600" kern="1200" dirty="0"/>
        </a:p>
      </dsp:txBody>
      <dsp:txXfrm>
        <a:off x="3359221" y="3341331"/>
        <a:ext cx="1428256" cy="1428256"/>
      </dsp:txXfrm>
    </dsp:sp>
    <dsp:sp modelId="{EDB7F8D6-710F-42BA-93F6-A7DB076A8A35}">
      <dsp:nvSpPr>
        <dsp:cNvPr id="0" name=""/>
        <dsp:cNvSpPr/>
      </dsp:nvSpPr>
      <dsp:spPr>
        <a:xfrm rot="10845480">
          <a:off x="1108866" y="3740628"/>
          <a:ext cx="1847222"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295192" y="3431554"/>
          <a:ext cx="2808278" cy="1169371"/>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NL" sz="2000" kern="1200" dirty="0" smtClean="0"/>
            <a:t>Vergoedingsvoorwaarden</a:t>
          </a:r>
          <a:endParaRPr lang="en-US" sz="2000" kern="1200" dirty="0"/>
        </a:p>
      </dsp:txBody>
      <dsp:txXfrm>
        <a:off x="-260942" y="3465804"/>
        <a:ext cx="2739778" cy="1100871"/>
      </dsp:txXfrm>
    </dsp:sp>
    <dsp:sp modelId="{CD7CEDA0-2D68-4A80-A581-EC4F2C736203}">
      <dsp:nvSpPr>
        <dsp:cNvPr id="0" name=""/>
        <dsp:cNvSpPr/>
      </dsp:nvSpPr>
      <dsp:spPr>
        <a:xfrm rot="12695904">
          <a:off x="1272779" y="2656665"/>
          <a:ext cx="1989220"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1606350"/>
          <a:ext cx="2840477" cy="1634013"/>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nl-BE" sz="1800" kern="1200" dirty="0" smtClean="0"/>
            <a:t>Prijzen</a:t>
          </a:r>
          <a:endParaRPr lang="en-US" sz="1800" kern="1200" dirty="0"/>
        </a:p>
      </dsp:txBody>
      <dsp:txXfrm>
        <a:off x="47859" y="1654209"/>
        <a:ext cx="2744759" cy="1538295"/>
      </dsp:txXfrm>
    </dsp:sp>
    <dsp:sp modelId="{6D0FD93B-9C72-401D-9F8F-CCDBEF1DDBC8}">
      <dsp:nvSpPr>
        <dsp:cNvPr id="0" name=""/>
        <dsp:cNvSpPr/>
      </dsp:nvSpPr>
      <dsp:spPr>
        <a:xfrm rot="16200000">
          <a:off x="3148623" y="1726716"/>
          <a:ext cx="1846977"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304261" y="47179"/>
          <a:ext cx="3538176" cy="2087756"/>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nl-NL" sz="2000" kern="1200" dirty="0" smtClean="0"/>
            <a:t>Grondstoffen/formules voor magistrale bereidingen – andere producten/niet-geneesmiddelen</a:t>
          </a:r>
          <a:endParaRPr lang="en-US" sz="2000" kern="1200" dirty="0"/>
        </a:p>
      </dsp:txBody>
      <dsp:txXfrm>
        <a:off x="2365409" y="108327"/>
        <a:ext cx="3415880" cy="1965460"/>
      </dsp:txXfrm>
    </dsp:sp>
    <dsp:sp modelId="{850788DF-B0B5-4296-BF4E-4F29F1C43949}">
      <dsp:nvSpPr>
        <dsp:cNvPr id="0" name=""/>
        <dsp:cNvSpPr/>
      </dsp:nvSpPr>
      <dsp:spPr>
        <a:xfrm rot="19316176">
          <a:off x="4736874" y="2518323"/>
          <a:ext cx="1820844"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922180" y="1537350"/>
          <a:ext cx="2926691" cy="1414986"/>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t>Registratiegegevens</a:t>
          </a:r>
          <a:endParaRPr lang="en-US" sz="2400" kern="1200" dirty="0"/>
        </a:p>
      </dsp:txBody>
      <dsp:txXfrm>
        <a:off x="4963624" y="1578794"/>
        <a:ext cx="2843803" cy="1332098"/>
      </dsp:txXfrm>
    </dsp:sp>
    <dsp:sp modelId="{F28E4DE6-33DB-4BFA-B324-4DD8EFC16E14}">
      <dsp:nvSpPr>
        <dsp:cNvPr id="0" name=""/>
        <dsp:cNvSpPr/>
      </dsp:nvSpPr>
      <dsp:spPr>
        <a:xfrm rot="83290">
          <a:off x="5190222" y="3817083"/>
          <a:ext cx="1847789"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C015553-EA68-4CEA-8101-1D63D8926B48}">
      <dsp:nvSpPr>
        <dsp:cNvPr id="0" name=""/>
        <dsp:cNvSpPr/>
      </dsp:nvSpPr>
      <dsp:spPr>
        <a:xfrm>
          <a:off x="5931429" y="3319375"/>
          <a:ext cx="2212624" cy="1615838"/>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nl-NL" sz="1600" kern="1200" dirty="0" smtClean="0"/>
            <a:t>Farmacotherapeutische groepen en andere gegevens</a:t>
          </a:r>
          <a:endParaRPr lang="fr-BE" sz="1600" kern="1200" dirty="0"/>
        </a:p>
      </dsp:txBody>
      <dsp:txXfrm>
        <a:off x="5978755" y="3366701"/>
        <a:ext cx="2117972" cy="1521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Regering</a:t>
          </a:r>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G-Cloud Operations &amp; </a:t>
          </a:r>
          <a:r>
            <a:rPr lang="nl-BE" sz="1600" kern="1200" noProof="0"/>
            <a:t>Programme </a:t>
          </a:r>
          <a:r>
            <a:rPr lang="nl-BE" sz="1600" kern="1200"/>
            <a:t>Board</a:t>
          </a:r>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FODs/PODs</a:t>
          </a:r>
          <a:r>
            <a:rPr lang="nl-BE" kern="1200"/>
            <a:t/>
          </a:r>
          <a:br>
            <a:rPr lang="nl-BE" kern="1200"/>
          </a:br>
          <a:r>
            <a:rPr lang="nl-BE" sz="1600" kern="1200"/>
            <a:t>(Horizontale FOD, FOD FIN, Belnet, …)</a:t>
          </a:r>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OISZ/ION (KSZ, ...)</a:t>
          </a:r>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87670"/>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Vereniging van FODs/PODs/ ION</a:t>
          </a:r>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a:t>Privé-ICT-firma’s o.l.v. FOD/OISZ/... </a:t>
          </a:r>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272276-8DCF-4E0F-A49D-BC04F3D3E09C}" type="datetimeFigureOut">
              <a:rPr lang="fr-BE" smtClean="0"/>
              <a:t>17-10-18</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649335-2076-44C6-9E3F-0312D250750D}" type="slidenum">
              <a:rPr lang="fr-BE" smtClean="0"/>
              <a:t>‹nr.›</a:t>
            </a:fld>
            <a:endParaRPr lang="fr-BE"/>
          </a:p>
        </p:txBody>
      </p:sp>
    </p:spTree>
    <p:extLst>
      <p:ext uri="{BB962C8B-B14F-4D97-AF65-F5344CB8AC3E}">
        <p14:creationId xmlns:p14="http://schemas.microsoft.com/office/powerpoint/2010/main" val="196554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17-10-18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en-US" altLang="en-US" smtClean="0">
              <a:latin typeface="Calibri" pitchFamily="34" charset="0"/>
            </a:endParaRPr>
          </a:p>
        </p:txBody>
      </p:sp>
    </p:spTree>
    <p:extLst>
      <p:ext uri="{BB962C8B-B14F-4D97-AF65-F5344CB8AC3E}">
        <p14:creationId xmlns:p14="http://schemas.microsoft.com/office/powerpoint/2010/main" val="77431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59</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92553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60</a:t>
            </a:fld>
            <a:endParaRPr lang="en-US" altLang="en-US" smtClean="0">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3</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3</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92918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71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14</a:t>
            </a:fld>
            <a:endParaRPr lang="en-US" smtClean="0"/>
          </a:p>
        </p:txBody>
      </p:sp>
    </p:spTree>
    <p:extLst>
      <p:ext uri="{BB962C8B-B14F-4D97-AF65-F5344CB8AC3E}">
        <p14:creationId xmlns:p14="http://schemas.microsoft.com/office/powerpoint/2010/main" val="276998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91237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22</a:t>
            </a:fld>
            <a:endParaRPr lang="fr-BE" dirty="0"/>
          </a:p>
        </p:txBody>
      </p:sp>
    </p:spTree>
    <p:extLst>
      <p:ext uri="{BB962C8B-B14F-4D97-AF65-F5344CB8AC3E}">
        <p14:creationId xmlns:p14="http://schemas.microsoft.com/office/powerpoint/2010/main" val="124117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0808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36266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53</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155183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13/09/2018</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13/09/2018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13/09/2018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health.fgov.be/ehealthplatform/nl/ehealth-certificaten" TargetMode="External"/><Relationship Id="rId2" Type="http://schemas.openxmlformats.org/officeDocument/2006/relationships/hyperlink" Target="https://www.ehealth.fgov.be/nl/egezondheid/beroepsbeoefenaars-in-de-gezondheidszorg/beheer-van-de-ehealth-certificaten/algemene-voorstelling"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ehealth.fgov.be/ehealthplatform/nl/geintegreerd-gebruikers-en-toegangsbehe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ehealth.fgov.be/ehealthplatform/nl/systeem-voor-end-to-end-vercijfe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ehealth.fgov.be/ehealthplatform/nl/elektronische-datering-timestamp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ehealth.fgov.be/ehealthplatform/nl/verwijzingsrepertoriu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5.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6.png"/><Relationship Id="rId4" Type="http://schemas.openxmlformats.org/officeDocument/2006/relationships/image" Target="../media/image46.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ehealth.fgov.be/ehealthplatform/nl/beveiligde-elektronische-brievenb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health.fgov.be/ehealthplatform/nl/authentieke-bronn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5.png"/><Relationship Id="rId5" Type="http://schemas.openxmlformats.org/officeDocument/2006/relationships/diagramColors" Target="../diagrams/colors1.xml"/><Relationship Id="rId10" Type="http://schemas.openxmlformats.org/officeDocument/2006/relationships/image" Target="../media/image54.png"/><Relationship Id="rId4" Type="http://schemas.openxmlformats.org/officeDocument/2006/relationships/diagramQuickStyle" Target="../diagrams/quickStyle1.xml"/><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2.xml"/><Relationship Id="rId7" Type="http://schemas.openxmlformats.org/officeDocument/2006/relationships/image" Target="../media/image5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58.png"/><Relationship Id="rId5" Type="http://schemas.openxmlformats.org/officeDocument/2006/relationships/diagramColors" Target="../diagrams/colors2.xml"/><Relationship Id="rId10" Type="http://schemas.openxmlformats.org/officeDocument/2006/relationships/image" Target="../media/image57.png"/><Relationship Id="rId4" Type="http://schemas.openxmlformats.org/officeDocument/2006/relationships/diagramQuickStyle" Target="../diagrams/quickStyle2.xml"/><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24.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64.jpeg"/><Relationship Id="rId12" Type="http://schemas.openxmlformats.org/officeDocument/2006/relationships/image" Target="../media/image68.pn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3.jpeg"/><Relationship Id="rId11" Type="http://schemas.openxmlformats.org/officeDocument/2006/relationships/image" Target="../media/image67.png"/><Relationship Id="rId5" Type="http://schemas.openxmlformats.org/officeDocument/2006/relationships/image" Target="../media/image13.jpe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4.wdp"/><Relationship Id="rId18" Type="http://schemas.openxmlformats.org/officeDocument/2006/relationships/image" Target="../media/image23.png"/><Relationship Id="rId3" Type="http://schemas.openxmlformats.org/officeDocument/2006/relationships/image" Target="../media/image14.png"/><Relationship Id="rId21" Type="http://schemas.openxmlformats.org/officeDocument/2006/relationships/image" Target="../media/image26.png"/><Relationship Id="rId7" Type="http://schemas.openxmlformats.org/officeDocument/2006/relationships/image" Target="../media/image5.pn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3.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jpeg"/><Relationship Id="rId15" Type="http://schemas.microsoft.com/office/2007/relationships/hdphoto" Target="../media/hdphoto5.wdp"/><Relationship Id="rId10" Type="http://schemas.openxmlformats.org/officeDocument/2006/relationships/image" Target="../media/image18.png"/><Relationship Id="rId19" Type="http://schemas.openxmlformats.org/officeDocument/2006/relationships/image" Target="../media/image24.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20.png"/><Relationship Id="rId22"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71.jpeg"/><Relationship Id="rId4" Type="http://schemas.openxmlformats.org/officeDocument/2006/relationships/image" Target="../media/image22.png"/><Relationship Id="rId9" Type="http://schemas.openxmlformats.org/officeDocument/2006/relationships/image" Target="../media/image70.jpeg"/></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ehealth.fgov.be/ehealthplatform/nl/service-welcome-pac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status.ehealth.fgov.b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BE" sz="3600" b="1" dirty="0" smtClean="0">
                <a:solidFill>
                  <a:srgbClr val="C00000"/>
                </a:solidFill>
                <a:ea typeface="+mn-ea"/>
              </a:rPr>
              <a:t>De werking van het </a:t>
            </a:r>
            <a:r>
              <a:rPr lang="nl-BE" sz="3600" b="1" dirty="0" smtClean="0">
                <a:solidFill>
                  <a:srgbClr val="087670"/>
                </a:solidFill>
                <a:ea typeface="+mn-ea"/>
              </a:rPr>
              <a:t>eHealth</a:t>
            </a:r>
            <a:r>
              <a:rPr lang="nl-BE" sz="3600" b="1" dirty="0" smtClean="0">
                <a:solidFill>
                  <a:srgbClr val="C00000"/>
                </a:solidFill>
                <a:ea typeface="+mn-ea"/>
              </a:rPr>
              <a:t>-platform en de basisdiensten</a:t>
            </a:r>
            <a:endParaRPr lang="nl-BE" sz="3600" b="1" dirty="0">
              <a:solidFill>
                <a:srgbClr val="C00000"/>
              </a:solidFill>
              <a:ea typeface="+mn-ea"/>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nl-BE" sz="160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nl-BE" sz="160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nl-BE" sz="1600">
                  <a:cs typeface="Arial" pitchFamily="34" charset="0"/>
                  <a:sym typeface="Arial" pitchFamily="34" charset="0"/>
                </a:rPr>
                <a:t>https://www.ehealth.fgov.be</a:t>
              </a:r>
            </a:p>
            <a:p>
              <a:pPr>
                <a:defRPr/>
              </a:pPr>
              <a:r>
                <a:rPr lang="nl-BE" sz="1600">
                  <a:cs typeface="Arial" pitchFamily="34" charset="0"/>
                  <a:sym typeface="Arial" pitchFamily="34" charset="0"/>
                </a:rPr>
                <a:t>https://www.ksz.fgov.be</a:t>
              </a:r>
            </a:p>
            <a:p>
              <a:pPr>
                <a:defRPr/>
              </a:pPr>
              <a:r>
                <a:rPr lang="nl-BE" sz="1600">
                  <a:cs typeface="Arial" pitchFamily="34" charset="0"/>
                  <a:sym typeface="Arial" pitchFamily="34" charset="0"/>
                </a:rPr>
                <a:t>https://www.frankrobben.be</a:t>
              </a:r>
            </a:p>
          </p:txBody>
        </p:sp>
      </p:grpSp>
      <p:pic>
        <p:nvPicPr>
          <p:cNvPr id="4" name="Picture 3"/>
          <p:cNvPicPr>
            <a:picLocks noChangeAspect="1"/>
          </p:cNvPicPr>
          <p:nvPr/>
        </p:nvPicPr>
        <p:blipFill>
          <a:blip r:embed="rId5"/>
          <a:stretch>
            <a:fillRect/>
          </a:stretch>
        </p:blipFill>
        <p:spPr>
          <a:xfrm>
            <a:off x="7041436" y="260648"/>
            <a:ext cx="1707028" cy="506012"/>
          </a:xfrm>
          <a:prstGeom prst="rect">
            <a:avLst/>
          </a:prstGeom>
        </p:spPr>
      </p:pic>
    </p:spTree>
    <p:extLst>
      <p:ext uri="{BB962C8B-B14F-4D97-AF65-F5344CB8AC3E}">
        <p14:creationId xmlns:p14="http://schemas.microsoft.com/office/powerpoint/2010/main" val="3501958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Overzicht en uitleg op </a:t>
            </a:r>
            <a:r>
              <a:rPr lang="nl-BE" dirty="0" err="1" smtClean="0"/>
              <a:t>eGezondheidsportaal</a:t>
            </a:r>
            <a:endParaRPr lang="fr-BE" dirty="0"/>
          </a:p>
        </p:txBody>
      </p:sp>
      <p:pic>
        <p:nvPicPr>
          <p:cNvPr id="6" name="Picture 5"/>
          <p:cNvPicPr>
            <a:picLocks noChangeAspect="1"/>
          </p:cNvPicPr>
          <p:nvPr/>
        </p:nvPicPr>
        <p:blipFill>
          <a:blip r:embed="rId2"/>
          <a:stretch>
            <a:fillRect/>
          </a:stretch>
        </p:blipFill>
        <p:spPr>
          <a:xfrm>
            <a:off x="389514" y="941587"/>
            <a:ext cx="8364972" cy="5383642"/>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10</a:t>
            </a:fld>
            <a:endParaRPr lang="fr-BE"/>
          </a:p>
        </p:txBody>
      </p:sp>
    </p:spTree>
    <p:extLst>
      <p:ext uri="{BB962C8B-B14F-4D97-AF65-F5344CB8AC3E}">
        <p14:creationId xmlns:p14="http://schemas.microsoft.com/office/powerpoint/2010/main" val="197390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nl-BE" dirty="0" smtClean="0">
                <a:solidFill>
                  <a:srgbClr val="087670"/>
                </a:solidFill>
              </a:rPr>
              <a:t>eHealth</a:t>
            </a:r>
            <a:r>
              <a:rPr lang="nl-BE" dirty="0" smtClean="0"/>
              <a:t>-certificaten</a:t>
            </a:r>
            <a:endParaRPr lang="nl-BE" dirty="0"/>
          </a:p>
        </p:txBody>
      </p:sp>
      <p:sp>
        <p:nvSpPr>
          <p:cNvPr id="3" name="Content Placeholder 2"/>
          <p:cNvSpPr>
            <a:spLocks noGrp="1"/>
          </p:cNvSpPr>
          <p:nvPr>
            <p:ph idx="1"/>
          </p:nvPr>
        </p:nvSpPr>
        <p:spPr/>
        <p:txBody>
          <a:bodyPr/>
          <a:lstStyle/>
          <a:p>
            <a:r>
              <a:rPr lang="nl-BE" dirty="0" smtClean="0"/>
              <a:t>gratis uitgereikt door het eHealth-platform aan</a:t>
            </a:r>
          </a:p>
          <a:p>
            <a:pPr lvl="1"/>
            <a:r>
              <a:rPr lang="nl-BE" dirty="0" smtClean="0"/>
              <a:t>zorgverleners en –instellingen</a:t>
            </a:r>
          </a:p>
          <a:p>
            <a:pPr lvl="1"/>
            <a:r>
              <a:rPr lang="nl-BE" dirty="0" smtClean="0"/>
              <a:t>ontwikkelaars van software voor zorgverleners en -instellingen</a:t>
            </a:r>
          </a:p>
          <a:p>
            <a:r>
              <a:rPr lang="nl-BE" dirty="0" smtClean="0"/>
              <a:t>functionaliteiten</a:t>
            </a:r>
          </a:p>
          <a:p>
            <a:pPr lvl="1"/>
            <a:r>
              <a:rPr lang="nl-BE" dirty="0" smtClean="0"/>
              <a:t>mogelijkheid voor de zorgverlener of </a:t>
            </a:r>
            <a:r>
              <a:rPr lang="nl-BE" dirty="0"/>
              <a:t>-</a:t>
            </a:r>
            <a:r>
              <a:rPr lang="nl-BE" dirty="0" smtClean="0"/>
              <a:t>instelling om zijn software te authentiseren bij het aanroepen van </a:t>
            </a:r>
            <a:r>
              <a:rPr lang="nl-BE" dirty="0" err="1" smtClean="0"/>
              <a:t>webservices</a:t>
            </a:r>
            <a:r>
              <a:rPr lang="nl-BE" dirty="0" smtClean="0"/>
              <a:t>, onder meer door een toegangsjeton aan te vragen op basis waarvan toegang verleend wordt tot deze diensten</a:t>
            </a:r>
          </a:p>
          <a:p>
            <a:pPr lvl="1"/>
            <a:r>
              <a:rPr lang="nl-BE" dirty="0" smtClean="0"/>
              <a:t>mogelijkheid om berichten te vercijferen en te ontcijferen, bv. bij het gebruik van de </a:t>
            </a:r>
            <a:r>
              <a:rPr lang="nl-BE" dirty="0" smtClean="0">
                <a:solidFill>
                  <a:srgbClr val="087670"/>
                </a:solidFill>
              </a:rPr>
              <a:t>eHealth</a:t>
            </a:r>
            <a:r>
              <a:rPr lang="nl-BE" dirty="0" smtClean="0"/>
              <a:t>-box</a:t>
            </a:r>
          </a:p>
          <a:p>
            <a:pPr lvl="1"/>
            <a:r>
              <a:rPr lang="nl-BE" dirty="0" smtClean="0"/>
              <a:t>tezamen met het bijhorende paswoord, </a:t>
            </a:r>
            <a:r>
              <a:rPr lang="nl-BE" dirty="0" err="1" smtClean="0"/>
              <a:t>fallback</a:t>
            </a:r>
            <a:r>
              <a:rPr lang="nl-BE" dirty="0" smtClean="0"/>
              <a:t> voor de authenticatie van een zorgverlener indien hij zich niet kan authentiseren aan de hand van zijn </a:t>
            </a:r>
            <a:r>
              <a:rPr lang="nl-BE" dirty="0" err="1" smtClean="0"/>
              <a:t>eID</a:t>
            </a:r>
            <a:r>
              <a:rPr lang="nl-BE" dirty="0" smtClean="0"/>
              <a:t>, </a:t>
            </a:r>
            <a:r>
              <a:rPr lang="nl-BE" dirty="0" err="1" smtClean="0"/>
              <a:t>Itsme</a:t>
            </a:r>
            <a:r>
              <a:rPr lang="nl-BE" dirty="0" smtClean="0"/>
              <a:t> of TOTP</a:t>
            </a:r>
          </a:p>
          <a:p>
            <a:endParaRPr lang="nl-BE" dirty="0" smtClean="0"/>
          </a:p>
          <a:p>
            <a:endParaRPr lang="nl-BE" dirty="0"/>
          </a:p>
        </p:txBody>
      </p:sp>
      <p:pic>
        <p:nvPicPr>
          <p:cNvPr id="9" name="Picture 5"/>
          <p:cNvPicPr>
            <a:picLocks noChangeAspect="1"/>
          </p:cNvPicPr>
          <p:nvPr/>
        </p:nvPicPr>
        <p:blipFill>
          <a:blip r:embed="rId2"/>
          <a:stretch>
            <a:fillRect/>
          </a:stretch>
        </p:blipFill>
        <p:spPr>
          <a:xfrm>
            <a:off x="323528" y="228039"/>
            <a:ext cx="466725" cy="533400"/>
          </a:xfrm>
          <a:prstGeom prst="rect">
            <a:avLst/>
          </a:prstGeom>
        </p:spPr>
      </p:pic>
      <p:sp>
        <p:nvSpPr>
          <p:cNvPr id="8" name="Date Placeholder 7"/>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11</a:t>
            </a:fld>
            <a:endParaRPr lang="fr-BE"/>
          </a:p>
        </p:txBody>
      </p:sp>
    </p:spTree>
    <p:extLst>
      <p:ext uri="{BB962C8B-B14F-4D97-AF65-F5344CB8AC3E}">
        <p14:creationId xmlns:p14="http://schemas.microsoft.com/office/powerpoint/2010/main" val="4088766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rgbClr val="087670"/>
                </a:solidFill>
              </a:rPr>
              <a:t>eHealth</a:t>
            </a:r>
            <a:r>
              <a:rPr lang="nl-BE" dirty="0" smtClean="0"/>
              <a:t>-certificaten</a:t>
            </a:r>
            <a:endParaRPr lang="nl-BE" dirty="0"/>
          </a:p>
        </p:txBody>
      </p:sp>
      <p:sp>
        <p:nvSpPr>
          <p:cNvPr id="3" name="Content Placeholder 2"/>
          <p:cNvSpPr>
            <a:spLocks noGrp="1"/>
          </p:cNvSpPr>
          <p:nvPr>
            <p:ph idx="1"/>
          </p:nvPr>
        </p:nvSpPr>
        <p:spPr/>
        <p:txBody>
          <a:bodyPr>
            <a:normAutofit/>
          </a:bodyPr>
          <a:lstStyle/>
          <a:p>
            <a:r>
              <a:rPr lang="nl-BE" dirty="0" smtClean="0"/>
              <a:t>kan </a:t>
            </a:r>
            <a:r>
              <a:rPr lang="nl-BE" dirty="0"/>
              <a:t>worden aangevraagd en geïnstalleerd via een toepassing die gedownload kan worden op de site van het </a:t>
            </a:r>
            <a:r>
              <a:rPr lang="nl-BE" dirty="0" smtClean="0">
                <a:solidFill>
                  <a:srgbClr val="087670"/>
                </a:solidFill>
              </a:rPr>
              <a:t>eHealth</a:t>
            </a:r>
            <a:r>
              <a:rPr lang="nl-BE" dirty="0" smtClean="0"/>
              <a:t>-platform</a:t>
            </a:r>
          </a:p>
          <a:p>
            <a:pPr lvl="1"/>
            <a:r>
              <a:rPr lang="nl-BE" dirty="0" smtClean="0">
                <a:hlinkClick r:id="rId2"/>
              </a:rPr>
              <a:t>https</a:t>
            </a:r>
            <a:r>
              <a:rPr lang="nl-BE" dirty="0">
                <a:hlinkClick r:id="rId2"/>
              </a:rPr>
              <a:t>://www.ehealth.fgov.be/nl/egezondheid/beroepsbeoefenaars-in-de-gezondheidszorg/beheer-van-de-ehealth-certificaten/algemene-voorstelling</a:t>
            </a:r>
          </a:p>
          <a:p>
            <a:r>
              <a:rPr lang="nl-BE" dirty="0" smtClean="0"/>
              <a:t>indien paswoord verloren, moet bestaande certificaat ingetrokken worden, en nieuw certificaat aangevraagd (te betalen indien te veel voorkomend)</a:t>
            </a:r>
          </a:p>
          <a:p>
            <a:r>
              <a:rPr lang="nl-BE" dirty="0" smtClean="0"/>
              <a:t>meer </a:t>
            </a:r>
            <a:r>
              <a:rPr lang="nl-BE" dirty="0"/>
              <a:t>info </a:t>
            </a:r>
            <a:endParaRPr lang="nl-BE" dirty="0" smtClean="0"/>
          </a:p>
          <a:p>
            <a:pPr lvl="1"/>
            <a:r>
              <a:rPr lang="nl-BE" dirty="0" smtClean="0">
                <a:hlinkClick r:id="rId3"/>
              </a:rPr>
              <a:t>https</a:t>
            </a:r>
            <a:r>
              <a:rPr lang="nl-BE" dirty="0">
                <a:hlinkClick r:id="rId3"/>
              </a:rPr>
              <a:t>://</a:t>
            </a:r>
            <a:r>
              <a:rPr lang="nl-BE" dirty="0" smtClean="0">
                <a:hlinkClick r:id="rId3"/>
              </a:rPr>
              <a:t>www.ehealth.fgov.be/ehealthplatform/nl/ehealth-certificaten</a:t>
            </a:r>
            <a:endParaRPr lang="nl-BE" dirty="0">
              <a:hlinkClick r:id="rId3"/>
            </a:endParaRPr>
          </a:p>
          <a:p>
            <a:pPr marL="457200" lvl="1" indent="0">
              <a:buNone/>
            </a:pPr>
            <a:endParaRPr lang="nl-NL" dirty="0" smtClean="0"/>
          </a:p>
          <a:p>
            <a:pPr lvl="1"/>
            <a:endParaRPr lang="nl-NL" dirty="0" smtClean="0"/>
          </a:p>
          <a:p>
            <a:pPr lvl="1"/>
            <a:endParaRPr lang="nl-NL" dirty="0"/>
          </a:p>
          <a:p>
            <a:pPr lvl="1"/>
            <a:endParaRPr lang="nl-NL" dirty="0"/>
          </a:p>
          <a:p>
            <a:endParaRPr lang="nl-BE" dirty="0"/>
          </a:p>
        </p:txBody>
      </p:sp>
      <p:pic>
        <p:nvPicPr>
          <p:cNvPr id="8" name="Picture 5"/>
          <p:cNvPicPr>
            <a:picLocks noChangeAspect="1"/>
          </p:cNvPicPr>
          <p:nvPr/>
        </p:nvPicPr>
        <p:blipFill>
          <a:blip r:embed="rId4"/>
          <a:stretch>
            <a:fillRect/>
          </a:stretch>
        </p:blipFill>
        <p:spPr>
          <a:xfrm>
            <a:off x="323528" y="228039"/>
            <a:ext cx="466725" cy="53340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12</a:t>
            </a:fld>
            <a:endParaRPr lang="fr-BE"/>
          </a:p>
        </p:txBody>
      </p:sp>
    </p:spTree>
    <p:extLst>
      <p:ext uri="{BB962C8B-B14F-4D97-AF65-F5344CB8AC3E}">
        <p14:creationId xmlns:p14="http://schemas.microsoft.com/office/powerpoint/2010/main" val="177895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Geïntegreerd gebruikers- en toegangsbeheer</a:t>
            </a:r>
          </a:p>
        </p:txBody>
      </p:sp>
      <p:sp>
        <p:nvSpPr>
          <p:cNvPr id="3" name="Content Placeholder 2"/>
          <p:cNvSpPr>
            <a:spLocks noGrp="1"/>
          </p:cNvSpPr>
          <p:nvPr>
            <p:ph idx="1"/>
          </p:nvPr>
        </p:nvSpPr>
        <p:spPr/>
        <p:txBody>
          <a:bodyPr>
            <a:normAutofit fontScale="92500" lnSpcReduction="10000"/>
          </a:bodyPr>
          <a:lstStyle/>
          <a:p>
            <a:r>
              <a:rPr lang="nl-BE" dirty="0" smtClean="0"/>
              <a:t>zorgt ervoor dat zorgverleners en -instellingen enkel toegang hebben</a:t>
            </a:r>
          </a:p>
          <a:p>
            <a:pPr lvl="1"/>
            <a:r>
              <a:rPr lang="nl-BE" dirty="0" smtClean="0"/>
              <a:t>tot de diensten waartoe ze gemachtigd zijn</a:t>
            </a:r>
          </a:p>
          <a:p>
            <a:pPr lvl="1"/>
            <a:r>
              <a:rPr lang="nl-BE" dirty="0" err="1" smtClean="0"/>
              <a:t>mbt</a:t>
            </a:r>
            <a:r>
              <a:rPr lang="nl-BE" dirty="0" smtClean="0"/>
              <a:t> de personen waarvoor ze daartoe gemachtigd zijn</a:t>
            </a:r>
          </a:p>
          <a:p>
            <a:r>
              <a:rPr lang="nl-BE" dirty="0" smtClean="0"/>
              <a:t>de toegangsregels zijn vastgelegd door de wet en door de machtigingen van het Informatieveiligheidscomité (voorheen Sectoraal Comité Gezondheid)</a:t>
            </a:r>
          </a:p>
          <a:p>
            <a:r>
              <a:rPr lang="nl-BE" dirty="0" smtClean="0"/>
              <a:t>stappen</a:t>
            </a:r>
          </a:p>
          <a:p>
            <a:pPr lvl="1"/>
            <a:r>
              <a:rPr lang="nl-BE" dirty="0" smtClean="0"/>
              <a:t>identificatie van de gebruiker</a:t>
            </a:r>
          </a:p>
          <a:p>
            <a:pPr lvl="1"/>
            <a:r>
              <a:rPr lang="nl-BE" dirty="0" smtClean="0"/>
              <a:t>authenticatie van de identiteit van de gebruiker</a:t>
            </a:r>
          </a:p>
          <a:p>
            <a:pPr lvl="1"/>
            <a:r>
              <a:rPr lang="nl-BE" dirty="0" smtClean="0"/>
              <a:t>controle van hoedanigheden (bv. arts, apotheker)</a:t>
            </a:r>
          </a:p>
          <a:p>
            <a:pPr lvl="1"/>
            <a:r>
              <a:rPr lang="nl-BE" dirty="0" smtClean="0"/>
              <a:t>controle van relaties (bv. therapeutische relatie met patiënt)</a:t>
            </a:r>
          </a:p>
          <a:p>
            <a:pPr lvl="1"/>
            <a:r>
              <a:rPr lang="nl-BE" dirty="0" smtClean="0"/>
              <a:t>autorisatie</a:t>
            </a:r>
          </a:p>
          <a:p>
            <a:r>
              <a:rPr lang="nl-BE" dirty="0"/>
              <a:t>meer </a:t>
            </a:r>
            <a:r>
              <a:rPr lang="nl-BE" dirty="0" smtClean="0"/>
              <a:t>info</a:t>
            </a:r>
          </a:p>
          <a:p>
            <a:pPr lvl="1"/>
            <a:r>
              <a:rPr lang="nl-BE" dirty="0" smtClean="0">
                <a:hlinkClick r:id="rId2"/>
              </a:rPr>
              <a:t>https</a:t>
            </a:r>
            <a:r>
              <a:rPr lang="nl-BE" dirty="0">
                <a:hlinkClick r:id="rId2"/>
              </a:rPr>
              <a:t>://www.ehealth.fgov.be/ehealthplatform/nl/geintegreerd-gebruikers-en-toegangsbeheer</a:t>
            </a:r>
          </a:p>
          <a:p>
            <a:endParaRPr lang="nl-BE" dirty="0"/>
          </a:p>
        </p:txBody>
      </p:sp>
      <p:pic>
        <p:nvPicPr>
          <p:cNvPr id="6" name="Picture 5"/>
          <p:cNvPicPr>
            <a:picLocks noChangeAspect="1"/>
          </p:cNvPicPr>
          <p:nvPr/>
        </p:nvPicPr>
        <p:blipFill>
          <a:blip r:embed="rId3"/>
          <a:stretch>
            <a:fillRect/>
          </a:stretch>
        </p:blipFill>
        <p:spPr>
          <a:xfrm>
            <a:off x="288851" y="249573"/>
            <a:ext cx="466725" cy="40957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13</a:t>
            </a:fld>
            <a:endParaRPr lang="fr-BE"/>
          </a:p>
        </p:txBody>
      </p:sp>
    </p:spTree>
    <p:extLst>
      <p:ext uri="{BB962C8B-B14F-4D97-AF65-F5344CB8AC3E}">
        <p14:creationId xmlns:p14="http://schemas.microsoft.com/office/powerpoint/2010/main" val="277265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sz="2800" dirty="0">
                <a:sym typeface="Arial" pitchFamily="34" charset="0"/>
              </a:rPr>
              <a:t>Geïntegreerd gebruikers- en toegangsbeheer</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472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88851" y="249573"/>
            <a:ext cx="466725" cy="409575"/>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14</a:t>
            </a:fld>
            <a:endParaRPr lang="fr-BE"/>
          </a:p>
        </p:txBody>
      </p:sp>
    </p:spTree>
    <p:extLst>
      <p:ext uri="{BB962C8B-B14F-4D97-AF65-F5344CB8AC3E}">
        <p14:creationId xmlns:p14="http://schemas.microsoft.com/office/powerpoint/2010/main" val="108764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End-</a:t>
            </a:r>
            <a:r>
              <a:rPr lang="nl-BE" dirty="0" err="1" smtClean="0"/>
              <a:t>to</a:t>
            </a:r>
            <a:r>
              <a:rPr lang="nl-BE" dirty="0" smtClean="0"/>
              <a:t>-end </a:t>
            </a:r>
            <a:r>
              <a:rPr lang="nl-BE" dirty="0" err="1" smtClean="0"/>
              <a:t>vercijfering</a:t>
            </a:r>
            <a:endParaRPr lang="nl-BE" dirty="0"/>
          </a:p>
        </p:txBody>
      </p:sp>
      <p:sp>
        <p:nvSpPr>
          <p:cNvPr id="3" name="Content Placeholder 2"/>
          <p:cNvSpPr>
            <a:spLocks noGrp="1"/>
          </p:cNvSpPr>
          <p:nvPr>
            <p:ph idx="1"/>
          </p:nvPr>
        </p:nvSpPr>
        <p:spPr/>
        <p:txBody>
          <a:bodyPr>
            <a:normAutofit/>
          </a:bodyPr>
          <a:lstStyle/>
          <a:p>
            <a:r>
              <a:rPr lang="nl-BE" dirty="0" smtClean="0"/>
              <a:t>diensten die toelaten berichten gericht aan zorgverleners of -instellingen te vercijferen</a:t>
            </a:r>
          </a:p>
          <a:p>
            <a:r>
              <a:rPr lang="nl-BE" dirty="0" smtClean="0"/>
              <a:t>worden onder meer toegepast bij het gebruik van de </a:t>
            </a:r>
            <a:r>
              <a:rPr lang="nl-BE" dirty="0" err="1" smtClean="0">
                <a:solidFill>
                  <a:srgbClr val="087670"/>
                </a:solidFill>
              </a:rPr>
              <a:t>eHealth</a:t>
            </a:r>
            <a:r>
              <a:rPr lang="nl-BE" dirty="0" err="1" smtClean="0"/>
              <a:t>Box</a:t>
            </a:r>
            <a:r>
              <a:rPr lang="nl-BE" dirty="0" smtClean="0"/>
              <a:t>-dienst of de elektronische voorschriften (</a:t>
            </a:r>
            <a:r>
              <a:rPr lang="nl-BE" dirty="0" err="1" smtClean="0"/>
              <a:t>Recip</a:t>
            </a:r>
            <a:r>
              <a:rPr lang="nl-BE" dirty="0" smtClean="0"/>
              <a:t>-e)</a:t>
            </a:r>
          </a:p>
          <a:p>
            <a:r>
              <a:rPr lang="nl-BE" dirty="0" smtClean="0"/>
              <a:t>2 diensten</a:t>
            </a:r>
          </a:p>
          <a:p>
            <a:pPr lvl="1"/>
            <a:r>
              <a:rPr lang="nl-BE" sz="2100" dirty="0" err="1" smtClean="0"/>
              <a:t>ETKDepot</a:t>
            </a:r>
            <a:r>
              <a:rPr lang="nl-BE" sz="2100" dirty="0" smtClean="0"/>
              <a:t> voor de </a:t>
            </a:r>
            <a:r>
              <a:rPr lang="nl-BE" sz="2100" dirty="0" err="1" smtClean="0"/>
              <a:t>vercijfering</a:t>
            </a:r>
            <a:r>
              <a:rPr lang="nl-BE" sz="2100" dirty="0" smtClean="0"/>
              <a:t> naar een gekende bestemmeling (asymmetrische </a:t>
            </a:r>
            <a:r>
              <a:rPr lang="nl-BE" sz="2100" dirty="0" err="1" smtClean="0"/>
              <a:t>vercijfering</a:t>
            </a:r>
            <a:r>
              <a:rPr lang="nl-BE" sz="2100" dirty="0" smtClean="0"/>
              <a:t>)</a:t>
            </a:r>
          </a:p>
          <a:p>
            <a:pPr lvl="1"/>
            <a:r>
              <a:rPr lang="nl-BE" sz="2100" dirty="0" smtClean="0"/>
              <a:t>KGSS voor de </a:t>
            </a:r>
            <a:r>
              <a:rPr lang="nl-BE" sz="2100" dirty="0" err="1" smtClean="0"/>
              <a:t>vercijfering</a:t>
            </a:r>
            <a:r>
              <a:rPr lang="nl-BE" sz="2100" dirty="0" smtClean="0"/>
              <a:t> naar een niet-gekende bestemmeling (symmetrische </a:t>
            </a:r>
            <a:r>
              <a:rPr lang="nl-BE" sz="2100" dirty="0" err="1" smtClean="0"/>
              <a:t>vercijfering</a:t>
            </a:r>
            <a:r>
              <a:rPr lang="nl-BE" sz="2100" dirty="0" smtClean="0"/>
              <a:t>)</a:t>
            </a:r>
          </a:p>
          <a:p>
            <a:r>
              <a:rPr lang="nl-BE" dirty="0" smtClean="0"/>
              <a:t>meer info</a:t>
            </a:r>
          </a:p>
          <a:p>
            <a:pPr lvl="1"/>
            <a:r>
              <a:rPr lang="nl-BE" dirty="0" smtClean="0">
                <a:hlinkClick r:id="rId2"/>
              </a:rPr>
              <a:t>https://www.ehealth.fgov.be/ehealthplatform/nl/systeem-voor-end-to-end-vercijfering</a:t>
            </a:r>
            <a:endParaRPr lang="nl-BE" dirty="0">
              <a:hlinkClick r:id="rId2"/>
            </a:endParaRPr>
          </a:p>
        </p:txBody>
      </p:sp>
      <p:pic>
        <p:nvPicPr>
          <p:cNvPr id="6" name="Picture 5"/>
          <p:cNvPicPr>
            <a:picLocks noChangeAspect="1"/>
          </p:cNvPicPr>
          <p:nvPr/>
        </p:nvPicPr>
        <p:blipFill>
          <a:blip r:embed="rId3"/>
          <a:stretch>
            <a:fillRect/>
          </a:stretch>
        </p:blipFill>
        <p:spPr>
          <a:xfrm>
            <a:off x="251520" y="206711"/>
            <a:ext cx="581025" cy="49530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15</a:t>
            </a:fld>
            <a:endParaRPr lang="fr-BE"/>
          </a:p>
        </p:txBody>
      </p:sp>
    </p:spTree>
    <p:extLst>
      <p:ext uri="{BB962C8B-B14F-4D97-AF65-F5344CB8AC3E}">
        <p14:creationId xmlns:p14="http://schemas.microsoft.com/office/powerpoint/2010/main" val="245177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Healthcare actor</a:t>
              </a:r>
            </a:p>
            <a:p>
              <a:pPr eaLnBrk="0" hangingPunct="0">
                <a:buSzPct val="100000"/>
              </a:pPr>
              <a:r>
                <a:rPr lang="nl-BE"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a:t>
              </a:r>
            </a:p>
            <a:p>
              <a:pPr eaLnBrk="0" hangingPunct="0">
                <a:buSzPct val="100000"/>
              </a:pPr>
              <a:r>
                <a:rPr lang="nl-BE"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400">
                  <a:solidFill>
                    <a:srgbClr val="A50021"/>
                  </a:solidFill>
                  <a:sym typeface="Arial" charset="0"/>
                </a:rPr>
                <a:t>Web service</a:t>
              </a:r>
            </a:p>
            <a:p>
              <a:pPr eaLnBrk="0" hangingPunct="0">
                <a:buSzPct val="100000"/>
              </a:pPr>
              <a:r>
                <a:rPr lang="nl-BE"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Connector or </a:t>
              </a:r>
            </a:p>
            <a:p>
              <a:pPr eaLnBrk="0" hangingPunct="0">
                <a:buSzPct val="100000"/>
              </a:pPr>
              <a:r>
                <a:rPr lang="nl-BE" sz="1800">
                  <a:solidFill>
                    <a:srgbClr val="000000"/>
                  </a:solidFill>
                  <a:sym typeface="Arial" charset="0"/>
                </a:rPr>
                <a:t>other software to</a:t>
              </a:r>
            </a:p>
            <a:p>
              <a:pPr eaLnBrk="0" hangingPunct="0">
                <a:buSzPct val="100000"/>
              </a:pPr>
              <a:r>
                <a:rPr lang="nl-BE"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Sends</a:t>
              </a:r>
            </a:p>
            <a:p>
              <a:pPr eaLnBrk="0" hangingPunct="0">
                <a:buSzPct val="100000"/>
              </a:pPr>
              <a:r>
                <a:rPr lang="nl-BE"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Stores private key</a:t>
              </a:r>
            </a:p>
            <a:p>
              <a:pPr eaLnBrk="0" hangingPunct="0">
                <a:buSzPct val="100000"/>
              </a:pPr>
              <a:r>
                <a:rPr lang="nl-BE"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Public keys</a:t>
              </a:r>
            </a:p>
            <a:p>
              <a:pPr eaLnBrk="0" hangingPunct="0">
                <a:buSzPct val="100000"/>
              </a:pPr>
              <a:r>
                <a:rPr lang="nl-BE">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Stores</a:t>
              </a:r>
            </a:p>
            <a:p>
              <a:pPr eaLnBrk="0" hangingPunct="0">
                <a:buSzPct val="100000"/>
              </a:pPr>
              <a:r>
                <a:rPr lang="nl-BE"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4</a:t>
              </a:r>
            </a:p>
          </p:txBody>
        </p:sp>
      </p:grpSp>
      <p:sp>
        <p:nvSpPr>
          <p:cNvPr id="7" name="Title 6"/>
          <p:cNvSpPr>
            <a:spLocks noGrp="1"/>
          </p:cNvSpPr>
          <p:nvPr>
            <p:ph type="title"/>
          </p:nvPr>
        </p:nvSpPr>
        <p:spPr/>
        <p:txBody>
          <a:bodyPr/>
          <a:lstStyle/>
          <a:p>
            <a:r>
              <a:rPr lang="nl-BE"/>
              <a:t>Vercijfering gekende bestemmeling</a:t>
            </a:r>
          </a:p>
        </p:txBody>
      </p:sp>
      <p:pic>
        <p:nvPicPr>
          <p:cNvPr id="35" name="Picture 34"/>
          <p:cNvPicPr>
            <a:picLocks noChangeAspect="1"/>
          </p:cNvPicPr>
          <p:nvPr/>
        </p:nvPicPr>
        <p:blipFill>
          <a:blip r:embed="rId2"/>
          <a:stretch>
            <a:fillRect/>
          </a:stretch>
        </p:blipFill>
        <p:spPr>
          <a:xfrm>
            <a:off x="251520" y="206711"/>
            <a:ext cx="581025" cy="495300"/>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16</a:t>
            </a:fld>
            <a:endParaRPr lang="fr-BE"/>
          </a:p>
        </p:txBody>
      </p:sp>
    </p:spTree>
    <p:extLst>
      <p:ext uri="{BB962C8B-B14F-4D97-AF65-F5344CB8AC3E}">
        <p14:creationId xmlns:p14="http://schemas.microsoft.com/office/powerpoint/2010/main" val="176266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a:t>Vercijfering gekende bestemmeling</a:t>
            </a:r>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a:t>
              </a:r>
            </a:p>
            <a:p>
              <a:pPr eaLnBrk="0" hangingPunct="0">
                <a:buSzPct val="100000"/>
              </a:pPr>
              <a:r>
                <a:rPr lang="nl-BE"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Public keys</a:t>
              </a:r>
            </a:p>
            <a:p>
              <a:pPr eaLnBrk="0" hangingPunct="0">
                <a:buSzPct val="100000"/>
              </a:pPr>
              <a:r>
                <a:rPr lang="nl-BE">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Sends</a:t>
              </a:r>
            </a:p>
            <a:p>
              <a:pPr eaLnBrk="0" hangingPunct="0">
                <a:buSzPct val="100000"/>
              </a:pPr>
              <a:r>
                <a:rPr lang="nl-BE"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Encrypts</a:t>
              </a:r>
            </a:p>
            <a:p>
              <a:pPr eaLnBrk="0" hangingPunct="0">
                <a:buSzPct val="100000"/>
              </a:pPr>
              <a:r>
                <a:rPr lang="nl-BE"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Stored</a:t>
              </a:r>
            </a:p>
            <a:p>
              <a:pPr eaLnBrk="0" hangingPunct="0">
                <a:buSzPct val="100000"/>
              </a:pPr>
              <a:r>
                <a:rPr lang="nl-BE">
                  <a:solidFill>
                    <a:srgbClr val="000000"/>
                  </a:solidFill>
                  <a:sym typeface="Arial" charset="0"/>
                </a:rPr>
                <a:t>private</a:t>
              </a:r>
            </a:p>
            <a:p>
              <a:pPr eaLnBrk="0" hangingPunct="0">
                <a:buSzPct val="100000"/>
              </a:pPr>
              <a:r>
                <a:rPr lang="nl-BE">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800">
                  <a:solidFill>
                    <a:srgbClr val="3E6E5A"/>
                  </a:solidFill>
                  <a:sym typeface="Arial" charset="0"/>
                </a:rPr>
                <a:t>Identification</a:t>
              </a:r>
            </a:p>
            <a:p>
              <a:pPr eaLnBrk="0" hangingPunct="0">
                <a:buSzPct val="100000"/>
              </a:pPr>
              <a:r>
                <a:rPr lang="nl-BE"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400">
                  <a:solidFill>
                    <a:srgbClr val="A50021"/>
                  </a:solidFill>
                  <a:sym typeface="Arial" charset="0"/>
                </a:rPr>
                <a:t>Web service</a:t>
              </a:r>
            </a:p>
            <a:p>
              <a:pPr eaLnBrk="0" hangingPunct="0">
                <a:buSzPct val="100000"/>
              </a:pPr>
              <a:r>
                <a:rPr lang="nl-BE"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400">
                  <a:solidFill>
                    <a:srgbClr val="A50021"/>
                  </a:solidFill>
                  <a:sym typeface="Arial" charset="0"/>
                </a:rPr>
                <a:t>Send message</a:t>
              </a:r>
            </a:p>
            <a:p>
              <a:pPr eaLnBrk="0" hangingPunct="0">
                <a:buSzPct val="100000"/>
              </a:pPr>
              <a:r>
                <a:rPr lang="nl-BE"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pic>
        <p:nvPicPr>
          <p:cNvPr id="41" name="Picture 40"/>
          <p:cNvPicPr>
            <a:picLocks noChangeAspect="1"/>
          </p:cNvPicPr>
          <p:nvPr/>
        </p:nvPicPr>
        <p:blipFill>
          <a:blip r:embed="rId2"/>
          <a:stretch>
            <a:fillRect/>
          </a:stretch>
        </p:blipFill>
        <p:spPr>
          <a:xfrm>
            <a:off x="251520" y="206711"/>
            <a:ext cx="581025" cy="495300"/>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17</a:t>
            </a:fld>
            <a:endParaRPr lang="fr-BE"/>
          </a:p>
        </p:txBody>
      </p:sp>
    </p:spTree>
    <p:extLst>
      <p:ext uri="{BB962C8B-B14F-4D97-AF65-F5344CB8AC3E}">
        <p14:creationId xmlns:p14="http://schemas.microsoft.com/office/powerpoint/2010/main" val="21892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412776"/>
            <a:ext cx="7885509" cy="4891227"/>
            <a:chOff x="142875" y="1049338"/>
            <a:chExt cx="8802688" cy="5575444"/>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User 2</a:t>
              </a:r>
            </a:p>
            <a:p>
              <a:pPr eaLnBrk="0" hangingPunct="0">
                <a:buSzPct val="100000"/>
              </a:pPr>
              <a:r>
                <a:rPr lang="nl-BE">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User 1</a:t>
              </a:r>
            </a:p>
            <a:p>
              <a:pPr eaLnBrk="0" hangingPunct="0">
                <a:buSzPct val="100000"/>
              </a:pPr>
              <a:r>
                <a:rPr lang="nl-BE">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dirty="0" err="1">
                  <a:solidFill>
                    <a:srgbClr val="000000"/>
                  </a:solidFill>
                  <a:sym typeface="Arial" charset="0"/>
                </a:rPr>
                <a:t>Key</a:t>
              </a:r>
              <a:r>
                <a:rPr lang="nl-BE" dirty="0">
                  <a:solidFill>
                    <a:srgbClr val="000000"/>
                  </a:solidFill>
                  <a:sym typeface="Arial" charset="0"/>
                </a:rPr>
                <a:t> </a:t>
              </a:r>
            </a:p>
            <a:p>
              <a:pPr eaLnBrk="0" hangingPunct="0">
                <a:buSzPct val="100000"/>
              </a:pPr>
              <a:r>
                <a:rPr lang="nl-BE" dirty="0">
                  <a:solidFill>
                    <a:srgbClr val="000000"/>
                  </a:solidFill>
                  <a:sym typeface="Arial" charset="0"/>
                </a:rPr>
                <a:t>Management</a:t>
              </a:r>
            </a:p>
            <a:p>
              <a:pPr eaLnBrk="0" hangingPunct="0">
                <a:buSzPct val="100000"/>
              </a:pPr>
              <a:r>
                <a:rPr lang="nl-BE" dirty="0">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solidFill>
                    <a:srgbClr val="000000"/>
                  </a:solidFill>
                  <a:sym typeface="Arial" charset="0"/>
                </a:rPr>
                <a:t>Messages</a:t>
              </a:r>
            </a:p>
            <a:p>
              <a:pPr eaLnBrk="0" hangingPunct="0">
                <a:buSzPct val="100000"/>
              </a:pPr>
              <a:r>
                <a:rPr lang="nl-BE">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1</a:t>
              </a:r>
              <a:r>
                <a:rPr lang="nl-BE"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2</a:t>
              </a:r>
              <a:r>
                <a:rPr lang="nl-BE"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3</a:t>
              </a:r>
              <a:r>
                <a:rPr lang="nl-BE"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736744"/>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5 </a:t>
              </a:r>
              <a:r>
                <a:rPr lang="nl-BE"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5 </a:t>
              </a:r>
              <a:r>
                <a:rPr lang="nl-BE"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a:t>Vercijfering niet-gekende bestemmeling</a:t>
            </a:r>
          </a:p>
        </p:txBody>
      </p:sp>
      <p:pic>
        <p:nvPicPr>
          <p:cNvPr id="38" name="Picture 37"/>
          <p:cNvPicPr>
            <a:picLocks noChangeAspect="1"/>
          </p:cNvPicPr>
          <p:nvPr/>
        </p:nvPicPr>
        <p:blipFill>
          <a:blip r:embed="rId2"/>
          <a:stretch>
            <a:fillRect/>
          </a:stretch>
        </p:blipFill>
        <p:spPr>
          <a:xfrm>
            <a:off x="251520" y="206711"/>
            <a:ext cx="581025" cy="495300"/>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18</a:t>
            </a:fld>
            <a:endParaRPr lang="fr-BE"/>
          </a:p>
        </p:txBody>
      </p:sp>
    </p:spTree>
    <p:extLst>
      <p:ext uri="{BB962C8B-B14F-4D97-AF65-F5344CB8AC3E}">
        <p14:creationId xmlns:p14="http://schemas.microsoft.com/office/powerpoint/2010/main" val="323039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Elektronische datering (timestamping)</a:t>
            </a:r>
            <a:endParaRPr lang="nl-BE" dirty="0"/>
          </a:p>
        </p:txBody>
      </p:sp>
      <p:sp>
        <p:nvSpPr>
          <p:cNvPr id="3" name="Content Placeholder 2"/>
          <p:cNvSpPr>
            <a:spLocks noGrp="1"/>
          </p:cNvSpPr>
          <p:nvPr>
            <p:ph idx="1"/>
          </p:nvPr>
        </p:nvSpPr>
        <p:spPr/>
        <p:txBody>
          <a:bodyPr>
            <a:normAutofit/>
          </a:bodyPr>
          <a:lstStyle/>
          <a:p>
            <a:r>
              <a:rPr lang="nl-BE" dirty="0" smtClean="0"/>
              <a:t>systeem </a:t>
            </a:r>
            <a:r>
              <a:rPr lang="nl-BE" dirty="0"/>
              <a:t>dat toelaat een bewijs te bewaren van het bestaan van een document en de inhoud ervan op een bepaalde </a:t>
            </a:r>
            <a:r>
              <a:rPr lang="nl-BE" dirty="0" smtClean="0"/>
              <a:t>datum</a:t>
            </a:r>
          </a:p>
          <a:p>
            <a:endParaRPr lang="nl-BE" dirty="0" smtClean="0"/>
          </a:p>
          <a:p>
            <a:r>
              <a:rPr lang="nl-BE" dirty="0" smtClean="0"/>
              <a:t>niemand</a:t>
            </a:r>
            <a:r>
              <a:rPr lang="nl-BE" dirty="0"/>
              <a:t>, zelfs niet de eigenaar van het document, </a:t>
            </a:r>
            <a:r>
              <a:rPr lang="nl-BE" dirty="0" smtClean="0"/>
              <a:t>kan het document of de tijdsaanduiding nadien nog ongemerkt wijzigen</a:t>
            </a:r>
            <a:endParaRPr lang="nl-BE" dirty="0"/>
          </a:p>
          <a:p>
            <a:endParaRPr lang="nl-BE" dirty="0" smtClean="0"/>
          </a:p>
          <a:p>
            <a:r>
              <a:rPr lang="nl-BE" dirty="0" smtClean="0"/>
              <a:t>meer </a:t>
            </a:r>
            <a:r>
              <a:rPr lang="nl-BE" dirty="0"/>
              <a:t>info </a:t>
            </a:r>
            <a:r>
              <a:rPr lang="nl-BE" dirty="0">
                <a:hlinkClick r:id="rId2"/>
              </a:rPr>
              <a:t>https://www.ehealth.fgov.be/ehealthplatform/nl/elektronische-datering-timestamping</a:t>
            </a:r>
          </a:p>
          <a:p>
            <a:pPr marL="457200" lvl="1" indent="0">
              <a:buNone/>
            </a:pPr>
            <a:endParaRPr lang="nl-BE" dirty="0"/>
          </a:p>
        </p:txBody>
      </p:sp>
      <p:pic>
        <p:nvPicPr>
          <p:cNvPr id="6" name="Picture 5"/>
          <p:cNvPicPr>
            <a:picLocks noChangeAspect="1"/>
          </p:cNvPicPr>
          <p:nvPr/>
        </p:nvPicPr>
        <p:blipFill>
          <a:blip r:embed="rId3"/>
          <a:stretch>
            <a:fillRect/>
          </a:stretch>
        </p:blipFill>
        <p:spPr>
          <a:xfrm>
            <a:off x="242887" y="254336"/>
            <a:ext cx="428625" cy="40005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19</a:t>
            </a:fld>
            <a:endParaRPr lang="fr-BE"/>
          </a:p>
        </p:txBody>
      </p:sp>
    </p:spTree>
    <p:extLst>
      <p:ext uri="{BB962C8B-B14F-4D97-AF65-F5344CB8AC3E}">
        <p14:creationId xmlns:p14="http://schemas.microsoft.com/office/powerpoint/2010/main" val="233208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Structuur van de uiteenzetting</a:t>
            </a:r>
            <a:endParaRPr lang="fr-BE" dirty="0"/>
          </a:p>
        </p:txBody>
      </p:sp>
      <p:sp>
        <p:nvSpPr>
          <p:cNvPr id="3" name="Content Placeholder 2"/>
          <p:cNvSpPr>
            <a:spLocks noGrp="1"/>
          </p:cNvSpPr>
          <p:nvPr>
            <p:ph idx="1"/>
          </p:nvPr>
        </p:nvSpPr>
        <p:spPr/>
        <p:txBody>
          <a:bodyPr>
            <a:normAutofit lnSpcReduction="10000"/>
          </a:bodyPr>
          <a:lstStyle/>
          <a:p>
            <a:r>
              <a:rPr lang="nl-BE" dirty="0" smtClean="0"/>
              <a:t>basisarchitectuur en overzicht van het </a:t>
            </a:r>
            <a:r>
              <a:rPr lang="nl-BE" dirty="0" err="1" smtClean="0"/>
              <a:t>eGezondheidslandschap</a:t>
            </a:r>
            <a:endParaRPr lang="nl-BE" dirty="0" smtClean="0"/>
          </a:p>
          <a:p>
            <a:r>
              <a:rPr lang="nl-BE" dirty="0" smtClean="0"/>
              <a:t>basisdiensten van het </a:t>
            </a:r>
            <a:r>
              <a:rPr lang="nl-BE" dirty="0" smtClean="0">
                <a:solidFill>
                  <a:srgbClr val="087670"/>
                </a:solidFill>
              </a:rPr>
              <a:t>eHealth</a:t>
            </a:r>
            <a:r>
              <a:rPr lang="nl-BE" dirty="0" smtClean="0"/>
              <a:t>-platform</a:t>
            </a:r>
          </a:p>
          <a:p>
            <a:r>
              <a:rPr lang="nl-BE" dirty="0" err="1" smtClean="0"/>
              <a:t>informed</a:t>
            </a:r>
            <a:r>
              <a:rPr lang="nl-BE" dirty="0" smtClean="0"/>
              <a:t> consent, therapeutische relatie en toegangsmatrix</a:t>
            </a:r>
          </a:p>
          <a:p>
            <a:r>
              <a:rPr lang="nl-BE" dirty="0" smtClean="0"/>
              <a:t>gevalideerde authentieke bronnen</a:t>
            </a:r>
          </a:p>
          <a:p>
            <a:r>
              <a:rPr lang="nl-BE" dirty="0" smtClean="0"/>
              <a:t>enkele voorbeelden van gebruik van basisdiensten</a:t>
            </a:r>
          </a:p>
          <a:p>
            <a:r>
              <a:rPr lang="nl-BE" dirty="0" err="1" smtClean="0"/>
              <a:t>welcome</a:t>
            </a:r>
            <a:r>
              <a:rPr lang="nl-BE" dirty="0" smtClean="0"/>
              <a:t> pack</a:t>
            </a:r>
          </a:p>
          <a:p>
            <a:r>
              <a:rPr lang="nl-BE" dirty="0" smtClean="0"/>
              <a:t>informatie over het </a:t>
            </a:r>
            <a:r>
              <a:rPr lang="nl-BE" dirty="0" smtClean="0">
                <a:solidFill>
                  <a:srgbClr val="087670"/>
                </a:solidFill>
              </a:rPr>
              <a:t>eHealth</a:t>
            </a:r>
            <a:r>
              <a:rPr lang="nl-BE" dirty="0" smtClean="0"/>
              <a:t>-platform op het </a:t>
            </a:r>
            <a:r>
              <a:rPr lang="nl-BE" dirty="0" err="1" smtClean="0"/>
              <a:t>eGezondheidsportaal</a:t>
            </a:r>
            <a:endParaRPr lang="nl-BE" dirty="0"/>
          </a:p>
          <a:p>
            <a:r>
              <a:rPr lang="nl-BE" dirty="0" err="1" smtClean="0"/>
              <a:t>governance</a:t>
            </a:r>
            <a:r>
              <a:rPr lang="nl-BE" dirty="0" smtClean="0"/>
              <a:t> organen</a:t>
            </a:r>
          </a:p>
          <a:p>
            <a:r>
              <a:rPr lang="nl-BE" dirty="0" smtClean="0"/>
              <a:t>Business </a:t>
            </a:r>
            <a:r>
              <a:rPr lang="nl-BE" dirty="0" err="1" smtClean="0"/>
              <a:t>Continuity</a:t>
            </a:r>
            <a:r>
              <a:rPr lang="nl-BE" dirty="0" smtClean="0"/>
              <a:t> Procedures (</a:t>
            </a:r>
            <a:r>
              <a:rPr lang="nl-BE" dirty="0" err="1" smtClean="0"/>
              <a:t>BCPs</a:t>
            </a:r>
            <a:r>
              <a:rPr lang="nl-BE" dirty="0" smtClean="0"/>
              <a:t>) en nieuwe website</a:t>
            </a:r>
          </a:p>
          <a:p>
            <a:endParaRPr lang="nl-BE" dirty="0" smtClean="0"/>
          </a:p>
          <a:p>
            <a:endParaRPr lang="fr-BE" dirty="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2</a:t>
            </a:fld>
            <a:endParaRPr lang="fr-BE"/>
          </a:p>
        </p:txBody>
      </p:sp>
    </p:spTree>
    <p:extLst>
      <p:ext uri="{BB962C8B-B14F-4D97-AF65-F5344CB8AC3E}">
        <p14:creationId xmlns:p14="http://schemas.microsoft.com/office/powerpoint/2010/main" val="284162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Timestamping: voorbeeld</a:t>
            </a:r>
            <a:endParaRPr lang="nl-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11560" y="1268760"/>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24285"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prescription A</a:t>
            </a:r>
          </a:p>
        </p:txBody>
      </p:sp>
      <p:sp>
        <p:nvSpPr>
          <p:cNvPr id="23560" name="Oval 8"/>
          <p:cNvSpPr>
            <a:spLocks noChangeArrowheads="1"/>
          </p:cNvSpPr>
          <p:nvPr/>
        </p:nvSpPr>
        <p:spPr bwMode="auto">
          <a:xfrm>
            <a:off x="606798" y="194821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1</a:t>
            </a:r>
          </a:p>
        </p:txBody>
      </p:sp>
      <p:sp>
        <p:nvSpPr>
          <p:cNvPr id="23561" name="Rectangle 10"/>
          <p:cNvSpPr>
            <a:spLocks noChangeArrowheads="1"/>
          </p:cNvSpPr>
          <p:nvPr/>
        </p:nvSpPr>
        <p:spPr bwMode="auto">
          <a:xfrm>
            <a:off x="862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sz="1600">
                <a:solidFill>
                  <a:srgbClr val="000000"/>
                </a:solidFill>
              </a:rPr>
              <a:t>Hashcode A</a:t>
            </a:r>
          </a:p>
        </p:txBody>
      </p:sp>
      <p:sp>
        <p:nvSpPr>
          <p:cNvPr id="23562" name="Rectangle 12"/>
          <p:cNvSpPr>
            <a:spLocks noChangeArrowheads="1"/>
          </p:cNvSpPr>
          <p:nvPr/>
        </p:nvSpPr>
        <p:spPr bwMode="auto">
          <a:xfrm>
            <a:off x="4921623" y="1333848"/>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79823" y="30054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2</a:t>
            </a:r>
          </a:p>
        </p:txBody>
      </p:sp>
      <p:sp>
        <p:nvSpPr>
          <p:cNvPr id="23564" name="Rectangle 17"/>
          <p:cNvSpPr>
            <a:spLocks noChangeArrowheads="1"/>
          </p:cNvSpPr>
          <p:nvPr/>
        </p:nvSpPr>
        <p:spPr bwMode="auto">
          <a:xfrm>
            <a:off x="2499098"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prescription B</a:t>
            </a:r>
          </a:p>
        </p:txBody>
      </p:sp>
      <p:sp>
        <p:nvSpPr>
          <p:cNvPr id="23565" name="Rectangle 18"/>
          <p:cNvSpPr>
            <a:spLocks noChangeArrowheads="1"/>
          </p:cNvSpPr>
          <p:nvPr/>
        </p:nvSpPr>
        <p:spPr bwMode="auto">
          <a:xfrm>
            <a:off x="2597523" y="3270598"/>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sz="1600">
                <a:solidFill>
                  <a:srgbClr val="000000"/>
                </a:solidFill>
              </a:rPr>
              <a:t>Hashcode B</a:t>
            </a:r>
          </a:p>
        </p:txBody>
      </p:sp>
      <p:sp>
        <p:nvSpPr>
          <p:cNvPr id="23566" name="Rectangle 23"/>
          <p:cNvSpPr>
            <a:spLocks noChangeArrowheads="1"/>
          </p:cNvSpPr>
          <p:nvPr/>
        </p:nvSpPr>
        <p:spPr bwMode="auto">
          <a:xfrm>
            <a:off x="1333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Timestamp bag</a:t>
            </a:r>
          </a:p>
        </p:txBody>
      </p:sp>
      <p:sp>
        <p:nvSpPr>
          <p:cNvPr id="23567" name="Rectangle 26"/>
          <p:cNvSpPr>
            <a:spLocks noChangeArrowheads="1"/>
          </p:cNvSpPr>
          <p:nvPr/>
        </p:nvSpPr>
        <p:spPr bwMode="auto">
          <a:xfrm>
            <a:off x="5396285"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Electronic</a:t>
            </a:r>
          </a:p>
          <a:p>
            <a:pPr algn="ctr">
              <a:buSzPct val="100000"/>
            </a:pPr>
            <a:r>
              <a:rPr lang="nl-BE">
                <a:solidFill>
                  <a:srgbClr val="000000"/>
                </a:solidFill>
              </a:rPr>
              <a:t>timestamping</a:t>
            </a:r>
          </a:p>
        </p:txBody>
      </p:sp>
      <p:sp>
        <p:nvSpPr>
          <p:cNvPr id="23568" name="Oval 27"/>
          <p:cNvSpPr>
            <a:spLocks noChangeArrowheads="1"/>
          </p:cNvSpPr>
          <p:nvPr/>
        </p:nvSpPr>
        <p:spPr bwMode="auto">
          <a:xfrm>
            <a:off x="5250235" y="4502498"/>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4</a:t>
            </a:r>
          </a:p>
        </p:txBody>
      </p:sp>
      <p:sp>
        <p:nvSpPr>
          <p:cNvPr id="23569" name="Rectangle 28"/>
          <p:cNvSpPr>
            <a:spLocks noChangeArrowheads="1"/>
          </p:cNvSpPr>
          <p:nvPr/>
        </p:nvSpPr>
        <p:spPr bwMode="auto">
          <a:xfrm>
            <a:off x="5932860"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solidFill>
                  <a:srgbClr val="000000"/>
                </a:solidFill>
              </a:rPr>
              <a:t>electronic</a:t>
            </a:r>
          </a:p>
          <a:p>
            <a:pPr algn="ctr">
              <a:buSzPct val="100000"/>
            </a:pPr>
            <a:r>
              <a:rPr lang="nl-BE">
                <a:solidFill>
                  <a:srgbClr val="000000"/>
                </a:solidFill>
              </a:rPr>
              <a:t>signature</a:t>
            </a:r>
          </a:p>
        </p:txBody>
      </p:sp>
      <p:sp>
        <p:nvSpPr>
          <p:cNvPr id="23570" name="Oval 30"/>
          <p:cNvSpPr>
            <a:spLocks noChangeArrowheads="1"/>
          </p:cNvSpPr>
          <p:nvPr/>
        </p:nvSpPr>
        <p:spPr bwMode="auto">
          <a:xfrm>
            <a:off x="5364535" y="2610198"/>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5</a:t>
            </a:r>
          </a:p>
        </p:txBody>
      </p:sp>
      <p:sp>
        <p:nvSpPr>
          <p:cNvPr id="23571" name="Rectangle 31"/>
          <p:cNvSpPr>
            <a:spLocks noChangeArrowheads="1"/>
          </p:cNvSpPr>
          <p:nvPr/>
        </p:nvSpPr>
        <p:spPr bwMode="auto">
          <a:xfrm>
            <a:off x="1705348" y="5377210"/>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solidFill>
                  <a:srgbClr val="000000"/>
                </a:solidFill>
              </a:rPr>
              <a:t>Archive</a:t>
            </a:r>
          </a:p>
        </p:txBody>
      </p:sp>
      <p:sp>
        <p:nvSpPr>
          <p:cNvPr id="23572" name="Oval 32"/>
          <p:cNvSpPr>
            <a:spLocks noChangeArrowheads="1"/>
          </p:cNvSpPr>
          <p:nvPr/>
        </p:nvSpPr>
        <p:spPr bwMode="auto">
          <a:xfrm>
            <a:off x="1527548" y="519941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6</a:t>
            </a:r>
          </a:p>
        </p:txBody>
      </p:sp>
      <p:sp>
        <p:nvSpPr>
          <p:cNvPr id="23573" name="Rectangle 38"/>
          <p:cNvSpPr>
            <a:spLocks noChangeArrowheads="1"/>
          </p:cNvSpPr>
          <p:nvPr/>
        </p:nvSpPr>
        <p:spPr bwMode="auto">
          <a:xfrm>
            <a:off x="7480673" y="4481860"/>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solidFill>
                  <a:srgbClr val="000000"/>
                </a:solidFill>
              </a:rPr>
              <a:t>Archive</a:t>
            </a:r>
          </a:p>
        </p:txBody>
      </p:sp>
      <p:sp>
        <p:nvSpPr>
          <p:cNvPr id="23574" name="Oval 39"/>
          <p:cNvSpPr>
            <a:spLocks noChangeArrowheads="1"/>
          </p:cNvSpPr>
          <p:nvPr/>
        </p:nvSpPr>
        <p:spPr bwMode="auto">
          <a:xfrm>
            <a:off x="8001373" y="41992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6</a:t>
            </a:r>
          </a:p>
        </p:txBody>
      </p:sp>
      <p:sp>
        <p:nvSpPr>
          <p:cNvPr id="23575" name="Oval 24"/>
          <p:cNvSpPr>
            <a:spLocks noChangeArrowheads="1"/>
          </p:cNvSpPr>
          <p:nvPr/>
        </p:nvSpPr>
        <p:spPr bwMode="auto">
          <a:xfrm>
            <a:off x="1187823" y="41992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sz="1200" b="1">
                <a:solidFill>
                  <a:srgbClr val="000000"/>
                </a:solidFill>
              </a:rPr>
              <a:t>3</a:t>
            </a:r>
          </a:p>
        </p:txBody>
      </p:sp>
      <p:sp>
        <p:nvSpPr>
          <p:cNvPr id="23576" name="Down Arrow 1"/>
          <p:cNvSpPr>
            <a:spLocks noChangeArrowheads="1"/>
          </p:cNvSpPr>
          <p:nvPr/>
        </p:nvSpPr>
        <p:spPr bwMode="auto">
          <a:xfrm>
            <a:off x="1381498" y="2603848"/>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84885" y="2603848"/>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18023" y="3743673"/>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26160" y="3743673"/>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15136" y="3676997"/>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17023" y="2992785"/>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32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39348" y="2867373"/>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5073" y="1344960"/>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6198" y="1397348"/>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5"/>
          <a:stretch>
            <a:fillRect/>
          </a:stretch>
        </p:blipFill>
        <p:spPr>
          <a:xfrm>
            <a:off x="242887" y="254336"/>
            <a:ext cx="428625" cy="40005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20</a:t>
            </a:fld>
            <a:endParaRPr lang="fr-BE"/>
          </a:p>
        </p:txBody>
      </p:sp>
    </p:spTree>
    <p:extLst>
      <p:ext uri="{BB962C8B-B14F-4D97-AF65-F5344CB8AC3E}">
        <p14:creationId xmlns:p14="http://schemas.microsoft.com/office/powerpoint/2010/main" val="320800152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Verwijzingsrepertorium (hub-</a:t>
            </a:r>
            <a:r>
              <a:rPr lang="nl-BE" dirty="0" err="1" smtClean="0"/>
              <a:t>metahub</a:t>
            </a:r>
            <a:r>
              <a:rPr lang="nl-BE" dirty="0" smtClean="0"/>
              <a:t>)</a:t>
            </a:r>
            <a:endParaRPr lang="nl-BE" dirty="0"/>
          </a:p>
        </p:txBody>
      </p:sp>
      <p:sp>
        <p:nvSpPr>
          <p:cNvPr id="3" name="Content Placeholder 2"/>
          <p:cNvSpPr>
            <a:spLocks noGrp="1"/>
          </p:cNvSpPr>
          <p:nvPr>
            <p:ph idx="1"/>
          </p:nvPr>
        </p:nvSpPr>
        <p:spPr/>
        <p:txBody>
          <a:bodyPr>
            <a:normAutofit/>
          </a:bodyPr>
          <a:lstStyle/>
          <a:p>
            <a:r>
              <a:rPr lang="nl-BE" dirty="0" smtClean="0"/>
              <a:t>aanduiding van bepaalde plaatsen waar gezondheidsgegevens over een bepaalde patiënt beschikbaar zijn</a:t>
            </a:r>
          </a:p>
          <a:p>
            <a:r>
              <a:rPr lang="nl-BE" dirty="0" smtClean="0"/>
              <a:t>deze plaatsen kunnen vandaag zijn</a:t>
            </a:r>
          </a:p>
          <a:p>
            <a:pPr lvl="1"/>
            <a:r>
              <a:rPr lang="nl-BE" dirty="0" smtClean="0"/>
              <a:t>een hub (netwerk van zorginstellingen), die ook een verwijzingsrepertorium bijhoudt dat aanduidt in welke zorginstellingen binnen dat netwerk gezondheidsgegevens over een bepaalde patiënt beschikbaar zijn</a:t>
            </a:r>
          </a:p>
          <a:p>
            <a:pPr lvl="1"/>
            <a:r>
              <a:rPr lang="nl-BE" dirty="0" smtClean="0"/>
              <a:t>een gezondheidskluis (Vitalink, </a:t>
            </a:r>
            <a:r>
              <a:rPr lang="nl-BE" dirty="0" err="1" smtClean="0"/>
              <a:t>Intermed</a:t>
            </a:r>
            <a:r>
              <a:rPr lang="nl-BE" dirty="0" smtClean="0"/>
              <a:t> of </a:t>
            </a:r>
            <a:r>
              <a:rPr lang="nl-BE" dirty="0" err="1" smtClean="0"/>
              <a:t>Brusafe</a:t>
            </a:r>
            <a:r>
              <a:rPr lang="nl-BE" dirty="0" smtClean="0"/>
              <a:t>)</a:t>
            </a:r>
          </a:p>
          <a:p>
            <a:r>
              <a:rPr lang="nl-BE" dirty="0"/>
              <a:t>meer </a:t>
            </a:r>
            <a:r>
              <a:rPr lang="nl-BE" dirty="0" smtClean="0"/>
              <a:t>info</a:t>
            </a:r>
          </a:p>
          <a:p>
            <a:pPr lvl="1"/>
            <a:r>
              <a:rPr lang="nl-BE" dirty="0" smtClean="0">
                <a:hlinkClick r:id="rId2"/>
              </a:rPr>
              <a:t>https</a:t>
            </a:r>
            <a:r>
              <a:rPr lang="nl-BE" dirty="0">
                <a:hlinkClick r:id="rId2"/>
              </a:rPr>
              <a:t>://www.ehealth.fgov.be/ehealthplatform/nl/verwijzingsrepertorium</a:t>
            </a:r>
          </a:p>
          <a:p>
            <a:endParaRPr lang="nl-BE" dirty="0"/>
          </a:p>
        </p:txBody>
      </p:sp>
      <p:pic>
        <p:nvPicPr>
          <p:cNvPr id="6" name="Picture 5"/>
          <p:cNvPicPr>
            <a:picLocks noChangeAspect="1"/>
          </p:cNvPicPr>
          <p:nvPr/>
        </p:nvPicPr>
        <p:blipFill>
          <a:blip r:embed="rId3"/>
          <a:stretch>
            <a:fillRect/>
          </a:stretch>
        </p:blipFill>
        <p:spPr>
          <a:xfrm>
            <a:off x="251520" y="163848"/>
            <a:ext cx="561975" cy="58102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21</a:t>
            </a:fld>
            <a:endParaRPr lang="fr-BE"/>
          </a:p>
        </p:txBody>
      </p:sp>
    </p:spTree>
    <p:extLst>
      <p:ext uri="{BB962C8B-B14F-4D97-AF65-F5344CB8AC3E}">
        <p14:creationId xmlns:p14="http://schemas.microsoft.com/office/powerpoint/2010/main" val="1520775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9"/>
          <p:cNvSpPr>
            <a:spLocks noGrp="1"/>
          </p:cNvSpPr>
          <p:nvPr>
            <p:ph type="title"/>
          </p:nvPr>
        </p:nvSpPr>
        <p:spPr/>
        <p:txBody>
          <a:bodyPr/>
          <a:lstStyle/>
          <a:p>
            <a:r>
              <a:rPr lang="nl-BE" dirty="0"/>
              <a:t>Verwijzingsrepertorium </a:t>
            </a:r>
            <a:r>
              <a:rPr lang="nl-BE" dirty="0" smtClean="0"/>
              <a:t>(hub-</a:t>
            </a:r>
            <a:r>
              <a:rPr lang="nl-BE" dirty="0" err="1" smtClean="0"/>
              <a:t>metahub</a:t>
            </a:r>
            <a:r>
              <a:rPr lang="nl-BE" dirty="0"/>
              <a:t>)</a:t>
            </a:r>
            <a:endParaRPr lang="fr-BE" dirty="0"/>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pic>
        <p:nvPicPr>
          <p:cNvPr id="16" name="Picture 15"/>
          <p:cNvPicPr>
            <a:picLocks noChangeAspect="1"/>
          </p:cNvPicPr>
          <p:nvPr/>
        </p:nvPicPr>
        <p:blipFill>
          <a:blip r:embed="rId5"/>
          <a:stretch>
            <a:fillRect/>
          </a:stretch>
        </p:blipFill>
        <p:spPr>
          <a:xfrm>
            <a:off x="251520" y="163848"/>
            <a:ext cx="561975" cy="581025"/>
          </a:xfrm>
          <a:prstGeom prst="rect">
            <a:avLst/>
          </a:prstGeom>
        </p:spPr>
      </p:pic>
      <p:sp>
        <p:nvSpPr>
          <p:cNvPr id="7" name="Date Placeholder 6"/>
          <p:cNvSpPr>
            <a:spLocks noGrp="1"/>
          </p:cNvSpPr>
          <p:nvPr>
            <p:ph type="dt" sz="half" idx="10"/>
          </p:nvPr>
        </p:nvSpPr>
        <p:spPr/>
        <p:txBody>
          <a:bodyPr/>
          <a:lstStyle/>
          <a:p>
            <a:r>
              <a:rPr lang="fr-FR" smtClean="0"/>
              <a:t>13/09/2018</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22</a:t>
            </a:fld>
            <a:endParaRPr lang="fr-BE"/>
          </a:p>
        </p:txBody>
      </p:sp>
    </p:spTree>
    <p:extLst>
      <p:ext uri="{BB962C8B-B14F-4D97-AF65-F5344CB8AC3E}">
        <p14:creationId xmlns:p14="http://schemas.microsoft.com/office/powerpoint/2010/main" val="295847369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dirty="0" smtClean="0"/>
              <a:t>Verwijzingsrepertorium (hub-</a:t>
            </a:r>
            <a:r>
              <a:rPr lang="nl-BE" dirty="0" err="1" smtClean="0"/>
              <a:t>metahub</a:t>
            </a:r>
            <a:r>
              <a:rPr lang="nl-BE" dirty="0" smtClean="0"/>
              <a:t>)</a:t>
            </a:r>
            <a:endParaRPr lang="fr-BE" dirty="0"/>
          </a:p>
        </p:txBody>
      </p:sp>
      <p:pic>
        <p:nvPicPr>
          <p:cNvPr id="65" name="Picture 64"/>
          <p:cNvPicPr>
            <a:picLocks noChangeAspect="1"/>
          </p:cNvPicPr>
          <p:nvPr/>
        </p:nvPicPr>
        <p:blipFill>
          <a:blip r:embed="rId9"/>
          <a:stretch>
            <a:fillRect/>
          </a:stretch>
        </p:blipFill>
        <p:spPr>
          <a:xfrm>
            <a:off x="251520" y="163848"/>
            <a:ext cx="561975" cy="581025"/>
          </a:xfrm>
          <a:prstGeom prst="rect">
            <a:avLst/>
          </a:prstGeom>
        </p:spPr>
      </p:pic>
      <p:sp>
        <p:nvSpPr>
          <p:cNvPr id="6" name="Date Placeholder 5"/>
          <p:cNvSpPr>
            <a:spLocks noGrp="1"/>
          </p:cNvSpPr>
          <p:nvPr>
            <p:ph type="dt" sz="half" idx="10"/>
          </p:nvPr>
        </p:nvSpPr>
        <p:spPr/>
        <p:txBody>
          <a:bodyPr/>
          <a:lstStyle/>
          <a:p>
            <a:r>
              <a:rPr lang="fr-FR" smtClean="0"/>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23</a:t>
            </a:fld>
            <a:endParaRPr lang="fr-BE"/>
          </a:p>
        </p:txBody>
      </p:sp>
    </p:spTree>
    <p:extLst>
      <p:ext uri="{BB962C8B-B14F-4D97-AF65-F5344CB8AC3E}">
        <p14:creationId xmlns:p14="http://schemas.microsoft.com/office/powerpoint/2010/main" val="70753697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Extramurale gegevens: kluizen</a:t>
            </a:r>
            <a:endParaRPr lang="fr-BE" dirty="0"/>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63" name="Picture 62"/>
          <p:cNvPicPr>
            <a:picLocks noChangeAspect="1"/>
          </p:cNvPicPr>
          <p:nvPr/>
        </p:nvPicPr>
        <p:blipFill>
          <a:blip r:embed="rId10"/>
          <a:stretch>
            <a:fillRect/>
          </a:stretch>
        </p:blipFill>
        <p:spPr>
          <a:xfrm>
            <a:off x="251520" y="163848"/>
            <a:ext cx="561975" cy="581025"/>
          </a:xfrm>
          <a:prstGeom prst="rect">
            <a:avLst/>
          </a:prstGeom>
        </p:spPr>
      </p:pic>
      <p:sp>
        <p:nvSpPr>
          <p:cNvPr id="6" name="Date Placeholder 5"/>
          <p:cNvSpPr>
            <a:spLocks noGrp="1"/>
          </p:cNvSpPr>
          <p:nvPr>
            <p:ph type="dt" sz="half" idx="10"/>
          </p:nvPr>
        </p:nvSpPr>
        <p:spPr/>
        <p:txBody>
          <a:bodyPr/>
          <a:lstStyle/>
          <a:p>
            <a:r>
              <a:rPr lang="fr-FR" smtClean="0"/>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24</a:t>
            </a:fld>
            <a:endParaRPr lang="fr-BE"/>
          </a:p>
        </p:txBody>
      </p:sp>
    </p:spTree>
    <p:extLst>
      <p:ext uri="{BB962C8B-B14F-4D97-AF65-F5344CB8AC3E}">
        <p14:creationId xmlns:p14="http://schemas.microsoft.com/office/powerpoint/2010/main" val="9628823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normAutofit lnSpcReduction="10000"/>
          </a:bodyPr>
          <a:lstStyle/>
          <a:p>
            <a:r>
              <a:rPr lang="nl-BE" dirty="0" smtClean="0"/>
              <a:t>beveiligde </a:t>
            </a:r>
            <a:r>
              <a:rPr lang="nl-BE" dirty="0"/>
              <a:t>elektronische brievenbus, </a:t>
            </a:r>
            <a:r>
              <a:rPr lang="nl-BE" dirty="0" smtClean="0"/>
              <a:t>specifiek </a:t>
            </a:r>
            <a:r>
              <a:rPr lang="nl-BE" dirty="0"/>
              <a:t>ontwikkeld </a:t>
            </a:r>
            <a:r>
              <a:rPr lang="nl-BE" dirty="0" smtClean="0"/>
              <a:t>voor zorgverleners </a:t>
            </a:r>
            <a:r>
              <a:rPr lang="nl-BE" dirty="0"/>
              <a:t>en </a:t>
            </a:r>
            <a:r>
              <a:rPr lang="nl-BE" dirty="0" smtClean="0"/>
              <a:t>-instellingen</a:t>
            </a:r>
            <a:endParaRPr lang="nl-BE" dirty="0"/>
          </a:p>
          <a:p>
            <a:r>
              <a:rPr lang="nl-BE" dirty="0" smtClean="0"/>
              <a:t>doel: een veilige, asynchrone, elektronische </a:t>
            </a:r>
            <a:r>
              <a:rPr lang="nl-BE" dirty="0"/>
              <a:t>mededeling van de </a:t>
            </a:r>
            <a:r>
              <a:rPr lang="nl-BE" dirty="0" err="1" smtClean="0"/>
              <a:t>gezondheidsgevens</a:t>
            </a:r>
            <a:r>
              <a:rPr lang="nl-BE" dirty="0" smtClean="0"/>
              <a:t> </a:t>
            </a:r>
            <a:r>
              <a:rPr lang="nl-BE" dirty="0"/>
              <a:t>tussen de Belgische actoren in de gezondheidszorg mogelijk </a:t>
            </a:r>
            <a:r>
              <a:rPr lang="nl-BE" dirty="0" smtClean="0"/>
              <a:t>maken</a:t>
            </a:r>
            <a:endParaRPr lang="nl-BE" dirty="0"/>
          </a:p>
          <a:p>
            <a:r>
              <a:rPr lang="nl-BE" dirty="0" smtClean="0"/>
              <a:t>capaciteit van 10 Mb omdat we het niet als archief willen gebruikt zien – mogelijkheid om linken te verzenden naar beelden op een server</a:t>
            </a:r>
          </a:p>
          <a:p>
            <a:r>
              <a:rPr lang="nl-BE" dirty="0" smtClean="0"/>
              <a:t>beschikbaar als</a:t>
            </a:r>
          </a:p>
          <a:p>
            <a:pPr lvl="1"/>
            <a:r>
              <a:rPr lang="nl-BE" dirty="0" err="1" smtClean="0"/>
              <a:t>webservice</a:t>
            </a:r>
            <a:r>
              <a:rPr lang="nl-BE" dirty="0" smtClean="0"/>
              <a:t> </a:t>
            </a:r>
            <a:r>
              <a:rPr lang="nl-BE" dirty="0"/>
              <a:t>(toegankelijk via een </a:t>
            </a:r>
            <a:r>
              <a:rPr lang="nl-BE" dirty="0" smtClean="0"/>
              <a:t>softwarepakket)</a:t>
            </a:r>
          </a:p>
          <a:p>
            <a:pPr lvl="1"/>
            <a:r>
              <a:rPr lang="nl-BE" dirty="0" err="1" smtClean="0"/>
              <a:t>webtoepassing</a:t>
            </a:r>
            <a:r>
              <a:rPr lang="nl-BE" dirty="0" smtClean="0"/>
              <a:t> </a:t>
            </a:r>
            <a:r>
              <a:rPr lang="nl-BE" dirty="0"/>
              <a:t>(toegankelijk via een </a:t>
            </a:r>
            <a:r>
              <a:rPr lang="nl-BE" dirty="0" smtClean="0"/>
              <a:t>browser)</a:t>
            </a:r>
          </a:p>
          <a:p>
            <a:r>
              <a:rPr lang="nl-BE" dirty="0" smtClean="0"/>
              <a:t>meer info</a:t>
            </a:r>
          </a:p>
          <a:p>
            <a:pPr lvl="1"/>
            <a:r>
              <a:rPr lang="nl-BE" dirty="0" smtClean="0">
                <a:solidFill>
                  <a:srgbClr val="525252"/>
                </a:solidFill>
                <a:hlinkClick r:id="rId2"/>
              </a:rPr>
              <a:t>https</a:t>
            </a:r>
            <a:r>
              <a:rPr lang="nl-BE" dirty="0">
                <a:solidFill>
                  <a:srgbClr val="525252"/>
                </a:solidFill>
                <a:hlinkClick r:id="rId2"/>
              </a:rPr>
              <a:t>://www.ehealth.fgov.be/ehealthplatform/nl/beveiligde-elektronische-brievenbus</a:t>
            </a:r>
          </a:p>
          <a:p>
            <a:pPr marL="457200" lvl="1" indent="0">
              <a:buNone/>
            </a:pPr>
            <a:endParaRPr lang="nl-BE" dirty="0"/>
          </a:p>
        </p:txBody>
      </p:sp>
      <p:pic>
        <p:nvPicPr>
          <p:cNvPr id="6" name="Picture 5"/>
          <p:cNvPicPr>
            <a:picLocks noChangeAspect="1"/>
          </p:cNvPicPr>
          <p:nvPr/>
        </p:nvPicPr>
        <p:blipFill>
          <a:blip r:embed="rId3"/>
          <a:stretch>
            <a:fillRect/>
          </a:stretch>
        </p:blipFill>
        <p:spPr>
          <a:xfrm>
            <a:off x="279326" y="204300"/>
            <a:ext cx="476250" cy="49530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25</a:t>
            </a:fld>
            <a:endParaRPr lang="fr-BE"/>
          </a:p>
        </p:txBody>
      </p:sp>
    </p:spTree>
    <p:extLst>
      <p:ext uri="{BB962C8B-B14F-4D97-AF65-F5344CB8AC3E}">
        <p14:creationId xmlns:p14="http://schemas.microsoft.com/office/powerpoint/2010/main" val="423576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Informed</a:t>
            </a:r>
            <a:r>
              <a:rPr lang="nl-BE" dirty="0" smtClean="0"/>
              <a:t> consent, zorgrelatie en toegangsmatrix</a:t>
            </a:r>
            <a:endParaRPr lang="fr-BE" dirty="0"/>
          </a:p>
        </p:txBody>
      </p:sp>
      <p:sp>
        <p:nvSpPr>
          <p:cNvPr id="3" name="Content Placeholder 2"/>
          <p:cNvSpPr>
            <a:spLocks noGrp="1"/>
          </p:cNvSpPr>
          <p:nvPr>
            <p:ph idx="1"/>
          </p:nvPr>
        </p:nvSpPr>
        <p:spPr/>
        <p:txBody>
          <a:bodyPr/>
          <a:lstStyle/>
          <a:p>
            <a:r>
              <a:rPr lang="nl-BE" dirty="0" smtClean="0"/>
              <a:t>een zorgverlener of –instelling heeft alleen toegang tot gezondheidsgegevens van een patiënt bij een derde indien</a:t>
            </a:r>
          </a:p>
          <a:p>
            <a:pPr lvl="1"/>
            <a:r>
              <a:rPr lang="nl-BE" dirty="0" smtClean="0"/>
              <a:t>de patiënt zijn </a:t>
            </a:r>
            <a:r>
              <a:rPr lang="nl-BE" dirty="0" err="1" smtClean="0"/>
              <a:t>informed</a:t>
            </a:r>
            <a:r>
              <a:rPr lang="nl-BE" dirty="0" smtClean="0"/>
              <a:t> consent heeft gegeven om gezondheidsgegevens te delen</a:t>
            </a:r>
          </a:p>
          <a:p>
            <a:pPr lvl="1"/>
            <a:r>
              <a:rPr lang="nl-BE" dirty="0" smtClean="0"/>
              <a:t>de zorgverlener of –instelling een zorgrelatie heeft met de patiënt</a:t>
            </a:r>
          </a:p>
          <a:p>
            <a:pPr lvl="2">
              <a:buFont typeface="Wingdings" panose="05000000000000000000" pitchFamily="2" charset="2"/>
              <a:buChar char="Ø"/>
            </a:pPr>
            <a:r>
              <a:rPr lang="nl-BE" dirty="0" smtClean="0"/>
              <a:t>de regels hoe een zorgrelatie wordt bewezen zijn voor de onderscheiden soorten zorgverleners en –instellingen vastgelegd in een reglement</a:t>
            </a:r>
          </a:p>
          <a:p>
            <a:pPr lvl="1"/>
            <a:r>
              <a:rPr lang="nl-BE" dirty="0" smtClean="0"/>
              <a:t>de zorgverlener niet door de patiënt is uitgesloten van toegang tot zijn gezondheidsgegevens</a:t>
            </a:r>
          </a:p>
          <a:p>
            <a:pPr lvl="1"/>
            <a:r>
              <a:rPr lang="nl-BE" dirty="0" smtClean="0"/>
              <a:t>de betrokken gezondheidsgegevens toegankelijk zijn voor de betrokken soort zorgverlener (de zgn. toegangsmatrix)</a:t>
            </a:r>
          </a:p>
          <a:p>
            <a:pPr lvl="2">
              <a:buFont typeface="Wingdings" panose="05000000000000000000" pitchFamily="2" charset="2"/>
              <a:buChar char="Ø"/>
            </a:pPr>
            <a:r>
              <a:rPr lang="nl-BE" dirty="0" smtClean="0"/>
              <a:t>de toegangsmatrix is vastgelegd in een reglement</a:t>
            </a:r>
            <a:endParaRPr lang="fr-BE" dirty="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26</a:t>
            </a:fld>
            <a:endParaRPr lang="fr-BE"/>
          </a:p>
        </p:txBody>
      </p:sp>
    </p:spTree>
    <p:extLst>
      <p:ext uri="{BB962C8B-B14F-4D97-AF65-F5344CB8AC3E}">
        <p14:creationId xmlns:p14="http://schemas.microsoft.com/office/powerpoint/2010/main" val="2290678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Actueel geldende toegangsmatrix</a:t>
            </a:r>
            <a:endParaRPr lang="fr-BE" dirty="0"/>
          </a:p>
        </p:txBody>
      </p:sp>
      <p:sp>
        <p:nvSpPr>
          <p:cNvPr id="4" name="Date Placeholder 3"/>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27</a:t>
            </a:fld>
            <a:endParaRPr lang="fr-BE"/>
          </a:p>
        </p:txBody>
      </p:sp>
      <p:pic>
        <p:nvPicPr>
          <p:cNvPr id="8" name="Picture 7"/>
          <p:cNvPicPr>
            <a:picLocks noChangeAspect="1"/>
          </p:cNvPicPr>
          <p:nvPr/>
        </p:nvPicPr>
        <p:blipFill>
          <a:blip r:embed="rId2"/>
          <a:stretch>
            <a:fillRect/>
          </a:stretch>
        </p:blipFill>
        <p:spPr>
          <a:xfrm>
            <a:off x="77274" y="1275008"/>
            <a:ext cx="8988997" cy="3475274"/>
          </a:xfrm>
          <a:prstGeom prst="rect">
            <a:avLst/>
          </a:prstGeom>
        </p:spPr>
      </p:pic>
    </p:spTree>
    <p:extLst>
      <p:ext uri="{BB962C8B-B14F-4D97-AF65-F5344CB8AC3E}">
        <p14:creationId xmlns:p14="http://schemas.microsoft.com/office/powerpoint/2010/main" val="429081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Gevalideerde authentieke </a:t>
            </a:r>
            <a:r>
              <a:rPr lang="nl-BE" dirty="0"/>
              <a:t>bronnen</a:t>
            </a:r>
          </a:p>
        </p:txBody>
      </p:sp>
      <p:sp>
        <p:nvSpPr>
          <p:cNvPr id="3" name="Content Placeholder 2"/>
          <p:cNvSpPr>
            <a:spLocks noGrp="1"/>
          </p:cNvSpPr>
          <p:nvPr>
            <p:ph idx="1"/>
          </p:nvPr>
        </p:nvSpPr>
        <p:spPr/>
        <p:txBody>
          <a:bodyPr>
            <a:normAutofit fontScale="92500"/>
          </a:bodyPr>
          <a:lstStyle/>
          <a:p>
            <a:r>
              <a:rPr lang="nl-BE" dirty="0" smtClean="0"/>
              <a:t>gegevensbanken die betrouwbare informatie bevatten die </a:t>
            </a:r>
            <a:r>
              <a:rPr lang="nl-BE" dirty="0"/>
              <a:t>nodig is </a:t>
            </a:r>
            <a:r>
              <a:rPr lang="nl-BE" dirty="0" smtClean="0"/>
              <a:t>voor </a:t>
            </a:r>
            <a:r>
              <a:rPr lang="nl-BE" dirty="0" err="1" smtClean="0"/>
              <a:t>eGezondheidstoepassingen</a:t>
            </a:r>
            <a:endParaRPr lang="nl-BE" dirty="0" smtClean="0"/>
          </a:p>
          <a:p>
            <a:r>
              <a:rPr lang="nl-BE" dirty="0" smtClean="0"/>
              <a:t>voor elke authentieke bron zijn één of meerdere actoren in de gezondheidszorg aangeduid, die verantwoordelijk zijn voor het beheer ervan</a:t>
            </a:r>
            <a:endParaRPr lang="nl-NL" dirty="0"/>
          </a:p>
          <a:p>
            <a:r>
              <a:rPr lang="nl-BE" dirty="0" smtClean="0"/>
              <a:t>een authentieke </a:t>
            </a:r>
            <a:r>
              <a:rPr lang="nl-BE" dirty="0"/>
              <a:t>bron kan </a:t>
            </a:r>
            <a:r>
              <a:rPr lang="nl-BE" dirty="0" smtClean="0"/>
              <a:t>samengesteld </a:t>
            </a:r>
            <a:r>
              <a:rPr lang="nl-BE" dirty="0"/>
              <a:t>zijn uit een aantal </a:t>
            </a:r>
            <a:r>
              <a:rPr lang="nl-BE" dirty="0" smtClean="0"/>
              <a:t>deelgegevensbanken beheerd door verschillende actoren in de gezondheidszorg</a:t>
            </a:r>
            <a:endParaRPr lang="nl-BE" dirty="0"/>
          </a:p>
          <a:p>
            <a:pPr lvl="1"/>
            <a:r>
              <a:rPr lang="nl-BE" dirty="0" err="1" smtClean="0"/>
              <a:t>CoBRHA</a:t>
            </a:r>
            <a:r>
              <a:rPr lang="nl-BE" dirty="0"/>
              <a:t>, de authentieke bron van het </a:t>
            </a:r>
            <a:r>
              <a:rPr lang="nl-BE" dirty="0" smtClean="0"/>
              <a:t>zorgverleners en -instellingen, is bijvoorbeeld samengesteld </a:t>
            </a:r>
            <a:r>
              <a:rPr lang="nl-BE" dirty="0"/>
              <a:t>uit verschillende </a:t>
            </a:r>
            <a:r>
              <a:rPr lang="nl-BE" dirty="0" smtClean="0"/>
              <a:t>gegevensbanken, die respectievelijk beheerd worden door FOD Volksgezondheid, </a:t>
            </a:r>
            <a:r>
              <a:rPr lang="nl-BE" dirty="0"/>
              <a:t>het </a:t>
            </a:r>
            <a:r>
              <a:rPr lang="nl-BE" dirty="0" smtClean="0"/>
              <a:t>RIZIV, het FAGG en de Gewesten en Gemeenschappen</a:t>
            </a:r>
            <a:endParaRPr lang="nl-NL" dirty="0"/>
          </a:p>
          <a:p>
            <a:r>
              <a:rPr lang="nl-BE" dirty="0"/>
              <a:t>m</a:t>
            </a:r>
            <a:r>
              <a:rPr lang="nl-BE" dirty="0" smtClean="0"/>
              <a:t>eer info</a:t>
            </a:r>
          </a:p>
          <a:p>
            <a:pPr lvl="1"/>
            <a:r>
              <a:rPr lang="nl-BE" dirty="0" smtClean="0">
                <a:hlinkClick r:id="rId2"/>
              </a:rPr>
              <a:t>https</a:t>
            </a:r>
            <a:r>
              <a:rPr lang="nl-BE" dirty="0">
                <a:hlinkClick r:id="rId2"/>
              </a:rPr>
              <a:t>://www.ehealth.fgov.be/ehealthplatform/nl/authentieke-bronnen</a:t>
            </a:r>
          </a:p>
          <a:p>
            <a:pPr marL="0" indent="0">
              <a:buNone/>
            </a:pPr>
            <a:endParaRPr lang="nl-NL" dirty="0"/>
          </a:p>
          <a:p>
            <a:endParaRPr lang="nl-NL" dirty="0"/>
          </a:p>
          <a:p>
            <a:endParaRPr lang="nl-NL" dirty="0"/>
          </a:p>
        </p:txBody>
      </p:sp>
      <p:pic>
        <p:nvPicPr>
          <p:cNvPr id="7" name="Picture 6"/>
          <p:cNvPicPr>
            <a:picLocks noChangeAspect="1"/>
          </p:cNvPicPr>
          <p:nvPr/>
        </p:nvPicPr>
        <p:blipFill>
          <a:blip r:embed="rId3"/>
          <a:stretch>
            <a:fillRect/>
          </a:stretch>
        </p:blipFill>
        <p:spPr>
          <a:xfrm>
            <a:off x="323528" y="188613"/>
            <a:ext cx="619125" cy="54292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28</a:t>
            </a:fld>
            <a:endParaRPr lang="fr-BE"/>
          </a:p>
        </p:txBody>
      </p:sp>
    </p:spTree>
    <p:extLst>
      <p:ext uri="{BB962C8B-B14F-4D97-AF65-F5344CB8AC3E}">
        <p14:creationId xmlns:p14="http://schemas.microsoft.com/office/powerpoint/2010/main" val="3329735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smtClean="0"/>
              <a:t>CoBRHA</a:t>
            </a:r>
            <a:r>
              <a:rPr lang="nl-BE" dirty="0"/>
              <a:t> </a:t>
            </a:r>
            <a:r>
              <a:rPr lang="nl-BE" dirty="0" smtClean="0"/>
              <a:t>(Common </a:t>
            </a:r>
            <a:r>
              <a:rPr lang="nl-BE" dirty="0"/>
              <a:t>Base </a:t>
            </a:r>
            <a:r>
              <a:rPr lang="nl-BE" dirty="0" err="1"/>
              <a:t>Registry</a:t>
            </a:r>
            <a:r>
              <a:rPr lang="nl-BE" dirty="0"/>
              <a:t> </a:t>
            </a:r>
            <a:r>
              <a:rPr lang="nl-BE" dirty="0" err="1"/>
              <a:t>for</a:t>
            </a:r>
            <a:r>
              <a:rPr lang="nl-BE" dirty="0"/>
              <a:t> </a:t>
            </a:r>
            <a:r>
              <a:rPr lang="nl-BE" dirty="0" err="1"/>
              <a:t>HealthCare</a:t>
            </a:r>
            <a:r>
              <a:rPr lang="nl-BE" dirty="0"/>
              <a:t> </a:t>
            </a:r>
            <a:r>
              <a:rPr lang="nl-BE" dirty="0" smtClean="0"/>
              <a:t>Actors) </a:t>
            </a:r>
            <a:endParaRPr lang="nl-BE" dirty="0"/>
          </a:p>
        </p:txBody>
      </p:sp>
      <p:sp>
        <p:nvSpPr>
          <p:cNvPr id="3" name="Content Placeholder 2"/>
          <p:cNvSpPr>
            <a:spLocks noGrp="1"/>
          </p:cNvSpPr>
          <p:nvPr>
            <p:ph idx="1"/>
          </p:nvPr>
        </p:nvSpPr>
        <p:spPr/>
        <p:txBody>
          <a:bodyPr>
            <a:normAutofit/>
          </a:bodyPr>
          <a:lstStyle/>
          <a:p>
            <a:pPr marL="0" indent="0">
              <a:buNone/>
            </a:pPr>
            <a:endParaRPr lang="nl-NL" dirty="0"/>
          </a:p>
          <a:p>
            <a:pPr marL="0" indent="0">
              <a:buNone/>
            </a:pPr>
            <a:endParaRPr lang="nl-NL" dirty="0"/>
          </a:p>
        </p:txBody>
      </p:sp>
      <p:graphicFrame>
        <p:nvGraphicFramePr>
          <p:cNvPr id="10" name="Diagram 9"/>
          <p:cNvGraphicFramePr/>
          <p:nvPr>
            <p:extLst>
              <p:ext uri="{D42A27DB-BD31-4B8C-83A1-F6EECF244321}">
                <p14:modId xmlns:p14="http://schemas.microsoft.com/office/powerpoint/2010/main" val="2003883302"/>
              </p:ext>
            </p:extLst>
          </p:nvPr>
        </p:nvGraphicFramePr>
        <p:xfrm>
          <a:off x="827584" y="1196752"/>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5157192"/>
            <a:ext cx="1216351" cy="360040"/>
          </a:xfrm>
          <a:prstGeom prst="rect">
            <a:avLst/>
          </a:prstGeom>
          <a:solidFill>
            <a:schemeClr val="bg1"/>
          </a:solidFill>
        </p:spPr>
      </p:pic>
      <p:pic>
        <p:nvPicPr>
          <p:cNvPr id="12" name="Picture 11"/>
          <p:cNvPicPr>
            <a:picLocks noChangeAspect="1"/>
          </p:cNvPicPr>
          <p:nvPr/>
        </p:nvPicPr>
        <p:blipFill>
          <a:blip r:embed="rId8"/>
          <a:stretch>
            <a:fillRect/>
          </a:stretch>
        </p:blipFill>
        <p:spPr>
          <a:xfrm>
            <a:off x="1619672" y="5301208"/>
            <a:ext cx="576064" cy="459958"/>
          </a:xfrm>
          <a:prstGeom prst="rect">
            <a:avLst/>
          </a:prstGeom>
        </p:spPr>
      </p:pic>
      <p:pic>
        <p:nvPicPr>
          <p:cNvPr id="13" name="Picture 12"/>
          <p:cNvPicPr>
            <a:picLocks noChangeAspect="1"/>
          </p:cNvPicPr>
          <p:nvPr/>
        </p:nvPicPr>
        <p:blipFill>
          <a:blip r:embed="rId9"/>
          <a:stretch>
            <a:fillRect/>
          </a:stretch>
        </p:blipFill>
        <p:spPr>
          <a:xfrm>
            <a:off x="2267744" y="3212976"/>
            <a:ext cx="525904" cy="532479"/>
          </a:xfrm>
          <a:prstGeom prst="rect">
            <a:avLst/>
          </a:prstGeom>
        </p:spPr>
      </p:pic>
      <p:pic>
        <p:nvPicPr>
          <p:cNvPr id="14" name="Picture 13"/>
          <p:cNvPicPr>
            <a:picLocks noChangeAspect="1"/>
          </p:cNvPicPr>
          <p:nvPr/>
        </p:nvPicPr>
        <p:blipFill>
          <a:blip r:embed="rId10"/>
          <a:stretch>
            <a:fillRect/>
          </a:stretch>
        </p:blipFill>
        <p:spPr>
          <a:xfrm>
            <a:off x="6772244" y="2924944"/>
            <a:ext cx="624072" cy="432048"/>
          </a:xfrm>
          <a:prstGeom prst="rect">
            <a:avLst/>
          </a:prstGeom>
        </p:spPr>
      </p:pic>
      <p:pic>
        <p:nvPicPr>
          <p:cNvPr id="15" name="Picture 14"/>
          <p:cNvPicPr>
            <a:picLocks noChangeAspect="1"/>
          </p:cNvPicPr>
          <p:nvPr/>
        </p:nvPicPr>
        <p:blipFill>
          <a:blip r:embed="rId11"/>
          <a:stretch>
            <a:fillRect/>
          </a:stretch>
        </p:blipFill>
        <p:spPr>
          <a:xfrm>
            <a:off x="7164288" y="5373216"/>
            <a:ext cx="825186" cy="331093"/>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6" name="Slide Number Placeholder 15"/>
          <p:cNvSpPr>
            <a:spLocks noGrp="1"/>
          </p:cNvSpPr>
          <p:nvPr>
            <p:ph type="sldNum" sz="quarter" idx="12"/>
          </p:nvPr>
        </p:nvSpPr>
        <p:spPr/>
        <p:txBody>
          <a:bodyPr/>
          <a:lstStyle/>
          <a:p>
            <a:fld id="{30A9230E-FFBB-4CCB-ABD7-198084EDE768}" type="slidenum">
              <a:rPr lang="fr-BE" smtClean="0"/>
              <a:t>29</a:t>
            </a:fld>
            <a:endParaRPr lang="fr-BE"/>
          </a:p>
        </p:txBody>
      </p:sp>
    </p:spTree>
    <p:extLst>
      <p:ext uri="{BB962C8B-B14F-4D97-AF65-F5344CB8AC3E}">
        <p14:creationId xmlns:p14="http://schemas.microsoft.com/office/powerpoint/2010/main" val="391894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rPr>
              <a:t>P</a:t>
            </a:r>
            <a:r>
              <a:rPr lang="nl-BE" sz="1400" i="1" dirty="0" smtClean="0">
                <a:solidFill>
                  <a:srgbClr val="FFFFFF"/>
                </a:solidFill>
                <a:effectLst>
                  <a:outerShdw blurRad="38100" dist="38100" dir="2700000" algn="tl">
                    <a:srgbClr val="000000"/>
                  </a:outerShdw>
                </a:effectLst>
                <a:latin typeface="+mn-lt"/>
                <a:cs typeface="+mn-cs"/>
              </a:rPr>
              <a:t>ortaal </a:t>
            </a:r>
            <a:r>
              <a:rPr lang="nl-BE" sz="1400" i="1" dirty="0" err="1" smtClean="0">
                <a:solidFill>
                  <a:srgbClr val="3E6E5A"/>
                </a:solidFill>
                <a:effectLst>
                  <a:outerShdw blurRad="38100" dist="38100" dir="2700000" algn="tl">
                    <a:srgbClr val="000000"/>
                  </a:outerShdw>
                </a:effectLst>
                <a:latin typeface="+mn-lt"/>
                <a:cs typeface="+mn-cs"/>
              </a:rPr>
              <a:t>eGezondheid</a:t>
            </a:r>
            <a:endParaRPr lang="nl-BE" sz="1400" i="1" dirty="0">
              <a:solidFill>
                <a:srgbClr val="FFFFFF"/>
              </a:solidFill>
              <a:effectLst>
                <a:outerShdw blurRad="38100" dist="38100" dir="2700000" algn="tl">
                  <a:srgbClr val="000000"/>
                </a:outerShdw>
              </a:effectLst>
              <a:latin typeface="+mn-lt"/>
              <a:cs typeface="+mn-cs"/>
            </a:endParaRP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7" name="Date Placeholder 6"/>
          <p:cNvSpPr>
            <a:spLocks noGrp="1"/>
          </p:cNvSpPr>
          <p:nvPr>
            <p:ph type="dt" sz="half" idx="10"/>
          </p:nvPr>
        </p:nvSpPr>
        <p:spPr/>
        <p:txBody>
          <a:bodyPr/>
          <a:lstStyle/>
          <a:p>
            <a:r>
              <a:rPr lang="fr-FR" smtClean="0"/>
              <a:t>13/09/2018</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3</a:t>
            </a:fld>
            <a:endParaRPr lang="fr-BE"/>
          </a:p>
        </p:txBody>
      </p:sp>
    </p:spTree>
    <p:extLst>
      <p:ext uri="{BB962C8B-B14F-4D97-AF65-F5344CB8AC3E}">
        <p14:creationId xmlns:p14="http://schemas.microsoft.com/office/powerpoint/2010/main" val="1177679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CoBRHA</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Kadaster van de gezondheidszorgberoepen</a:t>
            </a:r>
          </a:p>
          <a:p>
            <a:pPr lvl="1"/>
            <a:r>
              <a:rPr lang="nl-BE" dirty="0" smtClean="0"/>
              <a:t>beheerder: FOD Volksgezondheid, Veiligheid van de Voedselketen en Leefmilieu</a:t>
            </a:r>
          </a:p>
          <a:p>
            <a:pPr lvl="1"/>
            <a:endParaRPr lang="nl-NL" dirty="0" smtClean="0"/>
          </a:p>
          <a:p>
            <a:r>
              <a:rPr lang="nl-BE" dirty="0" smtClean="0"/>
              <a:t>Gemeenschappen </a:t>
            </a:r>
            <a:r>
              <a:rPr lang="nl-BE" dirty="0" smtClean="0"/>
              <a:t>&amp; Gewesten: erkenning van de verschillende instellingen, zoals ziekenhuizen, rusthuizen, thuisverpleging, ...</a:t>
            </a:r>
          </a:p>
          <a:p>
            <a:pPr lvl="1"/>
            <a:r>
              <a:rPr lang="nl-BE" dirty="0" smtClean="0"/>
              <a:t>beheerders:</a:t>
            </a:r>
          </a:p>
          <a:p>
            <a:pPr lvl="2"/>
            <a:r>
              <a:rPr lang="nl-BE" dirty="0" smtClean="0"/>
              <a:t>SPW (Service Public de </a:t>
            </a:r>
            <a:r>
              <a:rPr lang="nl-BE" dirty="0" err="1" smtClean="0"/>
              <a:t>Wallonie</a:t>
            </a:r>
            <a:r>
              <a:rPr lang="nl-BE" dirty="0" smtClean="0"/>
              <a:t>)</a:t>
            </a:r>
          </a:p>
          <a:p>
            <a:pPr lvl="2"/>
            <a:r>
              <a:rPr lang="nl-BE" dirty="0" smtClean="0"/>
              <a:t>WVG (Welzijn, Volksgezondheid en Gezin)</a:t>
            </a:r>
          </a:p>
          <a:p>
            <a:pPr lvl="2"/>
            <a:r>
              <a:rPr lang="nl-BE" dirty="0" smtClean="0"/>
              <a:t>GCM (Gemeenschappelijke Gemeenschapscommissie van Brussel-Hoofdstad)</a:t>
            </a:r>
            <a:endParaRPr lang="nl-NL" dirty="0" smtClean="0"/>
          </a:p>
          <a:p>
            <a:pPr marL="457200" lvl="1" indent="0">
              <a:buNone/>
            </a:pPr>
            <a:endParaRPr lang="nl-BE" dirty="0" smtClean="0"/>
          </a:p>
          <a:p>
            <a:r>
              <a:rPr lang="nl-BE" dirty="0" smtClean="0"/>
              <a:t>Bestand </a:t>
            </a:r>
            <a:r>
              <a:rPr lang="nl-BE" dirty="0"/>
              <a:t>van de zorgverleners met het oog op de terugbetaling door de ziekteverzekering</a:t>
            </a:r>
          </a:p>
          <a:p>
            <a:pPr lvl="1"/>
            <a:r>
              <a:rPr lang="nl-BE" dirty="0" smtClean="0"/>
              <a:t>beheerder: </a:t>
            </a:r>
            <a:r>
              <a:rPr lang="nl-BE" dirty="0"/>
              <a:t>Rijksinstituut voor Ziekte- en Invaliditeitsverzekering (RIZIV)</a:t>
            </a:r>
          </a:p>
          <a:p>
            <a:pPr lvl="1"/>
            <a:endParaRPr lang="nl-NL" dirty="0" smtClean="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30</a:t>
            </a:fld>
            <a:endParaRPr lang="fr-BE"/>
          </a:p>
        </p:txBody>
      </p:sp>
    </p:spTree>
    <p:extLst>
      <p:ext uri="{BB962C8B-B14F-4D97-AF65-F5344CB8AC3E}">
        <p14:creationId xmlns:p14="http://schemas.microsoft.com/office/powerpoint/2010/main" val="2175269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CoBRHA</a:t>
            </a:r>
            <a:endParaRPr lang="nl-BE" dirty="0"/>
          </a:p>
        </p:txBody>
      </p:sp>
      <p:sp>
        <p:nvSpPr>
          <p:cNvPr id="3" name="Content Placeholder 2"/>
          <p:cNvSpPr>
            <a:spLocks noGrp="1"/>
          </p:cNvSpPr>
          <p:nvPr>
            <p:ph idx="1"/>
          </p:nvPr>
        </p:nvSpPr>
        <p:spPr/>
        <p:txBody>
          <a:bodyPr>
            <a:normAutofit/>
          </a:bodyPr>
          <a:lstStyle/>
          <a:p>
            <a:r>
              <a:rPr lang="nl-BE" dirty="0" smtClean="0"/>
              <a:t>Registratie </a:t>
            </a:r>
            <a:r>
              <a:rPr lang="nl-BE" dirty="0"/>
              <a:t>van de publiek opengestelde apotheken en hun </a:t>
            </a:r>
            <a:r>
              <a:rPr lang="nl-BE" dirty="0" smtClean="0"/>
              <a:t>apotheker-titularis</a:t>
            </a:r>
          </a:p>
          <a:p>
            <a:pPr lvl="1"/>
            <a:r>
              <a:rPr lang="nl-BE" dirty="0" smtClean="0"/>
              <a:t>beheerder: Federaal </a:t>
            </a:r>
            <a:r>
              <a:rPr lang="nl-BE" dirty="0"/>
              <a:t>Agentschap voor Geneesmiddelen en Gezondheidsproducten (FAGG)</a:t>
            </a:r>
          </a:p>
          <a:p>
            <a:endParaRPr lang="nl-BE" dirty="0" smtClean="0"/>
          </a:p>
          <a:p>
            <a:r>
              <a:rPr lang="nl-BE" dirty="0" err="1" smtClean="0"/>
              <a:t>KruispuntBank</a:t>
            </a:r>
            <a:r>
              <a:rPr lang="nl-BE" dirty="0" smtClean="0"/>
              <a:t> </a:t>
            </a:r>
            <a:r>
              <a:rPr lang="nl-BE" dirty="0"/>
              <a:t>voor Ondernemingen</a:t>
            </a:r>
          </a:p>
          <a:p>
            <a:pPr lvl="1"/>
            <a:r>
              <a:rPr lang="nl-BE" dirty="0"/>
              <a:t>sommige entiteiten of beroepsbeoefenaars beschikken over een </a:t>
            </a:r>
            <a:r>
              <a:rPr lang="nl-BE" dirty="0" smtClean="0"/>
              <a:t>KBO-nummer</a:t>
            </a:r>
          </a:p>
          <a:p>
            <a:pPr lvl="1"/>
            <a:r>
              <a:rPr lang="nl-BE" dirty="0"/>
              <a:t>h</a:t>
            </a:r>
            <a:r>
              <a:rPr lang="nl-BE" dirty="0" smtClean="0"/>
              <a:t>et </a:t>
            </a:r>
            <a:r>
              <a:rPr lang="nl-BE" dirty="0">
                <a:solidFill>
                  <a:srgbClr val="087670"/>
                </a:solidFill>
              </a:rPr>
              <a:t>eHealth</a:t>
            </a:r>
            <a:r>
              <a:rPr lang="nl-BE" dirty="0"/>
              <a:t>-platform gebruikt de gegevens van KBO om de informatie met betrekking tot de KBO-nummers te consolideren</a:t>
            </a:r>
          </a:p>
          <a:p>
            <a:pPr lvl="1"/>
            <a:endParaRPr lang="nl-BE" dirty="0" smtClean="0"/>
          </a:p>
          <a:p>
            <a:pPr lvl="1"/>
            <a:endParaRPr lang="nl-BE" dirty="0" smtClean="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31</a:t>
            </a:fld>
            <a:endParaRPr lang="fr-BE"/>
          </a:p>
        </p:txBody>
      </p:sp>
    </p:spTree>
    <p:extLst>
      <p:ext uri="{BB962C8B-B14F-4D97-AF65-F5344CB8AC3E}">
        <p14:creationId xmlns:p14="http://schemas.microsoft.com/office/powerpoint/2010/main" val="43990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dirty="0" err="1" smtClean="0"/>
              <a:t>CoBRHA</a:t>
            </a:r>
            <a:endParaRPr lang="nl-BE" sz="2800" dirty="0"/>
          </a:p>
        </p:txBody>
      </p:sp>
      <p:sp>
        <p:nvSpPr>
          <p:cNvPr id="3" name="Content Placeholder 2"/>
          <p:cNvSpPr>
            <a:spLocks noGrp="1"/>
          </p:cNvSpPr>
          <p:nvPr>
            <p:ph idx="1"/>
          </p:nvPr>
        </p:nvSpPr>
        <p:spPr/>
        <p:txBody>
          <a:bodyPr>
            <a:normAutofit/>
          </a:bodyPr>
          <a:lstStyle/>
          <a:p>
            <a:r>
              <a:rPr lang="nl-BE" dirty="0"/>
              <a:t>v</a:t>
            </a:r>
            <a:r>
              <a:rPr lang="nl-BE" dirty="0" smtClean="0"/>
              <a:t>ia </a:t>
            </a:r>
            <a:r>
              <a:rPr lang="nl-BE" dirty="0" err="1" smtClean="0"/>
              <a:t>CoBRHA</a:t>
            </a:r>
            <a:r>
              <a:rPr lang="nl-BE" dirty="0" smtClean="0"/>
              <a:t> kunnen </a:t>
            </a:r>
            <a:r>
              <a:rPr lang="nl-BE" dirty="0"/>
              <a:t>3 vragen worden beantwoord met betrekking tot een actor in de gezondheidszorg</a:t>
            </a:r>
          </a:p>
          <a:p>
            <a:pPr lvl="1"/>
            <a:r>
              <a:rPr lang="nl-BE" dirty="0"/>
              <a:t>w</a:t>
            </a:r>
            <a:r>
              <a:rPr lang="nl-BE" dirty="0" smtClean="0"/>
              <a:t>ie </a:t>
            </a:r>
            <a:r>
              <a:rPr lang="nl-BE" dirty="0"/>
              <a:t>is hij? </a:t>
            </a:r>
          </a:p>
          <a:p>
            <a:pPr lvl="2"/>
            <a:r>
              <a:rPr lang="nl-BE" dirty="0"/>
              <a:t>deze actor kan een </a:t>
            </a:r>
            <a:r>
              <a:rPr lang="nl-BE" dirty="0" smtClean="0"/>
              <a:t>individuele zorgverlener zijn (arts</a:t>
            </a:r>
            <a:r>
              <a:rPr lang="nl-BE" dirty="0"/>
              <a:t>, verpleegkundige, ...) of een </a:t>
            </a:r>
            <a:r>
              <a:rPr lang="nl-BE" dirty="0" smtClean="0"/>
              <a:t>zorginstelling </a:t>
            </a:r>
            <a:r>
              <a:rPr lang="nl-BE" dirty="0"/>
              <a:t>(ziekenhuis, rusthuis, ...)</a:t>
            </a:r>
          </a:p>
          <a:p>
            <a:pPr lvl="1"/>
            <a:r>
              <a:rPr lang="nl-BE" dirty="0"/>
              <a:t>w</a:t>
            </a:r>
            <a:r>
              <a:rPr lang="nl-BE" dirty="0" smtClean="0"/>
              <a:t>at </a:t>
            </a:r>
            <a:r>
              <a:rPr lang="nl-BE" dirty="0"/>
              <a:t>mag hij doen? </a:t>
            </a:r>
          </a:p>
          <a:p>
            <a:pPr lvl="2"/>
            <a:r>
              <a:rPr lang="nl-BE" dirty="0"/>
              <a:t>voor een </a:t>
            </a:r>
            <a:r>
              <a:rPr lang="nl-BE" dirty="0" smtClean="0"/>
              <a:t>zorginstelling </a:t>
            </a:r>
            <a:r>
              <a:rPr lang="nl-BE" dirty="0"/>
              <a:t>gaat het om de erkende activiteiten van deze instelling (algemeen ziekenhuis, intensive care, SMUR/MUG, ...)</a:t>
            </a:r>
          </a:p>
          <a:p>
            <a:pPr lvl="2"/>
            <a:r>
              <a:rPr lang="nl-BE" dirty="0"/>
              <a:t>voor een </a:t>
            </a:r>
            <a:r>
              <a:rPr lang="nl-BE" dirty="0" smtClean="0"/>
              <a:t>zorgverlener </a:t>
            </a:r>
            <a:r>
              <a:rPr lang="nl-BE" dirty="0"/>
              <a:t>gaat het om de beroepserkenningen en erkende specialisaties van deze persoon (diploma, RIZIV-nr., ...)</a:t>
            </a:r>
          </a:p>
          <a:p>
            <a:pPr lvl="1"/>
            <a:r>
              <a:rPr lang="nl-BE" dirty="0"/>
              <a:t>w</a:t>
            </a:r>
            <a:r>
              <a:rPr lang="nl-BE" dirty="0" smtClean="0"/>
              <a:t>at </a:t>
            </a:r>
            <a:r>
              <a:rPr lang="nl-BE" dirty="0"/>
              <a:t>zijn </a:t>
            </a:r>
            <a:r>
              <a:rPr lang="nl-BE" dirty="0" err="1"/>
              <a:t>zijn</a:t>
            </a:r>
            <a:r>
              <a:rPr lang="nl-BE" dirty="0"/>
              <a:t> verantwoordelijkheden? </a:t>
            </a:r>
          </a:p>
          <a:p>
            <a:pPr lvl="2"/>
            <a:r>
              <a:rPr lang="nl-BE" dirty="0"/>
              <a:t>dit komt overeen met de rollen van de actoren in de gezondheidszorg, eventueel ten aanzien van een andere actor in de gezondheidszorg (hoofdarts in een ziekenhuis, ...)</a:t>
            </a:r>
          </a:p>
          <a:p>
            <a:endParaRPr lang="nl-NL" dirty="0" smtClean="0"/>
          </a:p>
          <a:p>
            <a:endParaRPr lang="nl-NL" dirty="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32</a:t>
            </a:fld>
            <a:endParaRPr lang="fr-BE"/>
          </a:p>
        </p:txBody>
      </p:sp>
    </p:spTree>
    <p:extLst>
      <p:ext uri="{BB962C8B-B14F-4D97-AF65-F5344CB8AC3E}">
        <p14:creationId xmlns:p14="http://schemas.microsoft.com/office/powerpoint/2010/main" val="103307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CoBRHA</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inhoud, </a:t>
            </a:r>
            <a:r>
              <a:rPr lang="nl-BE" dirty="0" err="1" smtClean="0"/>
              <a:t>oa</a:t>
            </a:r>
            <a:endParaRPr lang="nl-BE" dirty="0" smtClean="0"/>
          </a:p>
          <a:p>
            <a:pPr lvl="1"/>
            <a:r>
              <a:rPr lang="nl-BE" dirty="0" smtClean="0"/>
              <a:t>artsen (huisartsen en specialisten)</a:t>
            </a:r>
          </a:p>
          <a:p>
            <a:pPr lvl="1"/>
            <a:r>
              <a:rPr lang="nl-BE" dirty="0" smtClean="0"/>
              <a:t>tandartsen</a:t>
            </a:r>
          </a:p>
          <a:p>
            <a:pPr lvl="1"/>
            <a:r>
              <a:rPr lang="nl-BE" dirty="0" smtClean="0"/>
              <a:t>apothekers</a:t>
            </a:r>
          </a:p>
          <a:p>
            <a:pPr lvl="1"/>
            <a:r>
              <a:rPr lang="nl-BE" dirty="0" smtClean="0"/>
              <a:t>ziekenhuisapotheken</a:t>
            </a:r>
          </a:p>
          <a:p>
            <a:pPr lvl="1"/>
            <a:r>
              <a:rPr lang="nl-BE" dirty="0" smtClean="0"/>
              <a:t>kinesisten</a:t>
            </a:r>
          </a:p>
          <a:p>
            <a:pPr lvl="1"/>
            <a:r>
              <a:rPr lang="nl-BE" dirty="0" smtClean="0"/>
              <a:t>(thuis)verpleegkundigen</a:t>
            </a:r>
          </a:p>
          <a:p>
            <a:pPr lvl="1"/>
            <a:r>
              <a:rPr lang="nl-BE" dirty="0" smtClean="0"/>
              <a:t>vroedvrouwen</a:t>
            </a:r>
          </a:p>
          <a:p>
            <a:pPr lvl="1"/>
            <a:r>
              <a:rPr lang="nl-BE" dirty="0" smtClean="0"/>
              <a:t>logopedisten</a:t>
            </a:r>
          </a:p>
          <a:p>
            <a:pPr lvl="1"/>
            <a:r>
              <a:rPr lang="nl-BE" dirty="0" err="1" smtClean="0"/>
              <a:t>podologen</a:t>
            </a:r>
            <a:endParaRPr lang="nl-BE" dirty="0" smtClean="0"/>
          </a:p>
          <a:p>
            <a:pPr lvl="1"/>
            <a:r>
              <a:rPr lang="nl-BE" dirty="0" smtClean="0"/>
              <a:t>diëtisten</a:t>
            </a:r>
          </a:p>
          <a:p>
            <a:r>
              <a:rPr lang="nl-BE" dirty="0" smtClean="0"/>
              <a:t>nu in SAMM, en binnenkort in </a:t>
            </a:r>
            <a:r>
              <a:rPr lang="nl-BE" dirty="0" err="1" smtClean="0"/>
              <a:t>CoBRHA</a:t>
            </a:r>
            <a:endParaRPr lang="nl-BE" dirty="0" smtClean="0"/>
          </a:p>
          <a:p>
            <a:pPr lvl="1"/>
            <a:r>
              <a:rPr lang="nl-BE" dirty="0" smtClean="0"/>
              <a:t>ziekenhuizen</a:t>
            </a:r>
          </a:p>
          <a:p>
            <a:pPr lvl="1"/>
            <a:r>
              <a:rPr lang="nl-BE" dirty="0" smtClean="0"/>
              <a:t>woonzorgcentra (ROB/RVT)</a:t>
            </a:r>
          </a:p>
          <a:p>
            <a:pPr lvl="1"/>
            <a:r>
              <a:rPr lang="nl-BE" dirty="0" smtClean="0"/>
              <a:t>thuiszorgdiensten</a:t>
            </a:r>
          </a:p>
        </p:txBody>
      </p:sp>
      <p:sp>
        <p:nvSpPr>
          <p:cNvPr id="4" name="Date Placeholder 3"/>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33</a:t>
            </a:fld>
            <a:endParaRPr lang="fr-BE"/>
          </a:p>
        </p:txBody>
      </p:sp>
    </p:spTree>
    <p:extLst>
      <p:ext uri="{BB962C8B-B14F-4D97-AF65-F5344CB8AC3E}">
        <p14:creationId xmlns:p14="http://schemas.microsoft.com/office/powerpoint/2010/main" val="3831613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a:t>
            </a:r>
            <a:r>
              <a:rPr lang="nl-NL" dirty="0"/>
              <a:t> </a:t>
            </a:r>
            <a:r>
              <a:rPr lang="nl-NL" dirty="0" smtClean="0"/>
              <a:t>(authentieke bron geneesmiddelen)</a:t>
            </a:r>
            <a:endParaRPr lang="nl-NL" dirty="0"/>
          </a:p>
        </p:txBody>
      </p:sp>
      <p:sp>
        <p:nvSpPr>
          <p:cNvPr id="3" name="Content Placeholder 2"/>
          <p:cNvSpPr>
            <a:spLocks noGrp="1"/>
          </p:cNvSpPr>
          <p:nvPr>
            <p:ph idx="1"/>
          </p:nvPr>
        </p:nvSpPr>
        <p:spPr/>
        <p:txBody>
          <a:bodyPr/>
          <a:lstStyle/>
          <a:p>
            <a:endParaRPr lang="nl-NL" smtClean="0"/>
          </a:p>
          <a:p>
            <a:endParaRPr lang="nl-NL" dirty="0"/>
          </a:p>
        </p:txBody>
      </p:sp>
      <p:graphicFrame>
        <p:nvGraphicFramePr>
          <p:cNvPr id="10" name="Diagram 9"/>
          <p:cNvGraphicFramePr/>
          <p:nvPr>
            <p:extLst>
              <p:ext uri="{D42A27DB-BD31-4B8C-83A1-F6EECF244321}">
                <p14:modId xmlns:p14="http://schemas.microsoft.com/office/powerpoint/2010/main" val="1251703259"/>
              </p:ext>
            </p:extLst>
          </p:nvPr>
        </p:nvGraphicFramePr>
        <p:xfrm>
          <a:off x="611560" y="1052736"/>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547664" y="5229200"/>
            <a:ext cx="364629" cy="291138"/>
          </a:xfrm>
          <a:prstGeom prst="rect">
            <a:avLst/>
          </a:prstGeom>
        </p:spPr>
      </p:pic>
      <p:pic>
        <p:nvPicPr>
          <p:cNvPr id="20" name="Picture 19"/>
          <p:cNvPicPr>
            <a:picLocks noChangeAspect="1"/>
          </p:cNvPicPr>
          <p:nvPr/>
        </p:nvPicPr>
        <p:blipFill>
          <a:blip r:embed="rId8"/>
          <a:stretch>
            <a:fillRect/>
          </a:stretch>
        </p:blipFill>
        <p:spPr>
          <a:xfrm>
            <a:off x="7452320" y="5589240"/>
            <a:ext cx="369405" cy="345951"/>
          </a:xfrm>
          <a:prstGeom prst="rect">
            <a:avLst/>
          </a:prstGeom>
        </p:spPr>
      </p:pic>
      <p:pic>
        <p:nvPicPr>
          <p:cNvPr id="21" name="Picture 20"/>
          <p:cNvPicPr>
            <a:picLocks noChangeAspect="1"/>
          </p:cNvPicPr>
          <p:nvPr/>
        </p:nvPicPr>
        <p:blipFill>
          <a:blip r:embed="rId9"/>
          <a:stretch>
            <a:fillRect/>
          </a:stretch>
        </p:blipFill>
        <p:spPr>
          <a:xfrm>
            <a:off x="6804248" y="3501008"/>
            <a:ext cx="560064" cy="387735"/>
          </a:xfrm>
          <a:prstGeom prst="rect">
            <a:avLst/>
          </a:prstGeom>
        </p:spPr>
      </p:pic>
      <p:pic>
        <p:nvPicPr>
          <p:cNvPr id="22" name="Picture 21"/>
          <p:cNvPicPr>
            <a:picLocks noChangeAspect="1"/>
          </p:cNvPicPr>
          <p:nvPr/>
        </p:nvPicPr>
        <p:blipFill>
          <a:blip r:embed="rId10"/>
          <a:stretch>
            <a:fillRect/>
          </a:stretch>
        </p:blipFill>
        <p:spPr>
          <a:xfrm>
            <a:off x="1835696" y="3645024"/>
            <a:ext cx="432048" cy="395537"/>
          </a:xfrm>
          <a:prstGeom prst="rect">
            <a:avLst/>
          </a:prstGeom>
        </p:spPr>
      </p:pic>
      <p:pic>
        <p:nvPicPr>
          <p:cNvPr id="23" name="Picture 22"/>
          <p:cNvPicPr>
            <a:picLocks noChangeAspect="1"/>
          </p:cNvPicPr>
          <p:nvPr/>
        </p:nvPicPr>
        <p:blipFill>
          <a:blip r:embed="rId11"/>
          <a:stretch>
            <a:fillRect/>
          </a:stretch>
        </p:blipFill>
        <p:spPr>
          <a:xfrm>
            <a:off x="4283968" y="2780928"/>
            <a:ext cx="600844" cy="336680"/>
          </a:xfrm>
          <a:prstGeom prst="rect">
            <a:avLst/>
          </a:prstGeom>
        </p:spPr>
      </p:pic>
      <p:pic>
        <p:nvPicPr>
          <p:cNvPr id="24" name="Picture 23"/>
          <p:cNvPicPr>
            <a:picLocks noChangeAspect="1"/>
          </p:cNvPicPr>
          <p:nvPr/>
        </p:nvPicPr>
        <p:blipFill>
          <a:blip r:embed="rId7"/>
          <a:stretch>
            <a:fillRect/>
          </a:stretch>
        </p:blipFill>
        <p:spPr>
          <a:xfrm>
            <a:off x="4409807" y="5445224"/>
            <a:ext cx="541109" cy="432048"/>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34</a:t>
            </a:fld>
            <a:endParaRPr lang="fr-BE"/>
          </a:p>
        </p:txBody>
      </p:sp>
    </p:spTree>
    <p:extLst>
      <p:ext uri="{BB962C8B-B14F-4D97-AF65-F5344CB8AC3E}">
        <p14:creationId xmlns:p14="http://schemas.microsoft.com/office/powerpoint/2010/main" val="3745852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SAM (authentieke bron geneesmiddelen)</a:t>
            </a:r>
            <a:endParaRPr lang="nl-BE" dirty="0"/>
          </a:p>
        </p:txBody>
      </p:sp>
      <p:sp>
        <p:nvSpPr>
          <p:cNvPr id="3" name="Content Placeholder 2"/>
          <p:cNvSpPr>
            <a:spLocks noGrp="1"/>
          </p:cNvSpPr>
          <p:nvPr>
            <p:ph idx="1"/>
          </p:nvPr>
        </p:nvSpPr>
        <p:spPr/>
        <p:txBody>
          <a:bodyPr>
            <a:normAutofit/>
          </a:bodyPr>
          <a:lstStyle/>
          <a:p>
            <a:r>
              <a:rPr lang="nl-NL" dirty="0" smtClean="0"/>
              <a:t>referentiedatabank over de geneesmiddelen, die door de bevoegde instanties inzake geneesmiddelen ter beschikking gesteld wordt als “open source”</a:t>
            </a:r>
          </a:p>
          <a:p>
            <a:r>
              <a:rPr lang="nl-NL" dirty="0" smtClean="0"/>
              <a:t>gegevens worden beheerd door</a:t>
            </a:r>
          </a:p>
          <a:p>
            <a:pPr lvl="1"/>
            <a:r>
              <a:rPr lang="nl-NL" dirty="0" smtClean="0"/>
              <a:t>het FAGG (registratiegegevens)</a:t>
            </a:r>
          </a:p>
          <a:p>
            <a:pPr lvl="1"/>
            <a:r>
              <a:rPr lang="nl-NL" dirty="0" smtClean="0"/>
              <a:t>het BCFI (farmacotherapeutische groepen, bv. VOS-clusters, en andere gegevens, bv. voorschriftnaam van de verpakkingen)</a:t>
            </a:r>
          </a:p>
          <a:p>
            <a:pPr lvl="1"/>
            <a:r>
              <a:rPr lang="nl-NL" dirty="0" smtClean="0"/>
              <a:t>het RIZIV (vergoedingsvoorwaarden)</a:t>
            </a:r>
          </a:p>
          <a:p>
            <a:pPr lvl="1"/>
            <a:r>
              <a:rPr lang="nl-NL" dirty="0" smtClean="0"/>
              <a:t>de FOD Economie (prijzen)</a:t>
            </a:r>
          </a:p>
          <a:p>
            <a:pPr lvl="1"/>
            <a:r>
              <a:rPr lang="nl-NL" dirty="0" smtClean="0"/>
              <a:t>de APB (grondstoffen/formules voor magistrale bereidingen – andere producten/niet-geneesmiddelen)</a:t>
            </a:r>
          </a:p>
          <a:p>
            <a:endParaRPr lang="nl-NL" dirty="0" smtClean="0"/>
          </a:p>
          <a:p>
            <a:endParaRPr lang="nl-NL" dirty="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35</a:t>
            </a:fld>
            <a:endParaRPr lang="fr-BE"/>
          </a:p>
        </p:txBody>
      </p:sp>
    </p:spTree>
    <p:extLst>
      <p:ext uri="{BB962C8B-B14F-4D97-AF65-F5344CB8AC3E}">
        <p14:creationId xmlns:p14="http://schemas.microsoft.com/office/powerpoint/2010/main" val="133641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SAM (authentieke bron geneesmiddelen)</a:t>
            </a:r>
            <a:endParaRPr lang="nl-BE" dirty="0"/>
          </a:p>
        </p:txBody>
      </p:sp>
      <p:sp>
        <p:nvSpPr>
          <p:cNvPr id="3" name="Content Placeholder 2"/>
          <p:cNvSpPr>
            <a:spLocks noGrp="1"/>
          </p:cNvSpPr>
          <p:nvPr>
            <p:ph idx="1"/>
          </p:nvPr>
        </p:nvSpPr>
        <p:spPr/>
        <p:txBody>
          <a:bodyPr>
            <a:normAutofit/>
          </a:bodyPr>
          <a:lstStyle/>
          <a:p>
            <a:r>
              <a:rPr lang="nl-NL" dirty="0"/>
              <a:t>s</a:t>
            </a:r>
            <a:r>
              <a:rPr lang="nl-NL" dirty="0" smtClean="0"/>
              <a:t>cope is beperkt tot de publieke informatie over de vergunde geneesmiddelen (inclusief de </a:t>
            </a:r>
            <a:r>
              <a:rPr lang="nl-NL" dirty="0" err="1" smtClean="0"/>
              <a:t>radiofarmaceutische</a:t>
            </a:r>
            <a:r>
              <a:rPr lang="nl-NL" dirty="0" smtClean="0"/>
              <a:t> producten en grondstoffen voor magistrale bereidingen)</a:t>
            </a:r>
          </a:p>
          <a:p>
            <a:pPr lvl="1"/>
            <a:r>
              <a:rPr lang="nl-NL" dirty="0" smtClean="0"/>
              <a:t> + een minimale set van gegevens over de niet-geneesmiddelen die ook voorgeschreven kunnen worden</a:t>
            </a:r>
          </a:p>
          <a:p>
            <a:r>
              <a:rPr lang="nl-NL" dirty="0" smtClean="0"/>
              <a:t>de SAM werd initieel ontwikkeld als referentiedatabank voor de elektronische procedure voor het aanvragen van een tegemoetkoming voor de zogenaamde “hoofdstuk IV” geneesmiddelen (“SAM 1.0”)</a:t>
            </a:r>
          </a:p>
          <a:p>
            <a:r>
              <a:rPr lang="nl-NL" dirty="0"/>
              <a:t>v</a:t>
            </a:r>
            <a:r>
              <a:rPr lang="nl-NL" dirty="0" smtClean="0"/>
              <a:t>andaag is de SAM de referentiedatabank voor de ondersteuning van het volledige geneesmiddelenproces (bv. elektronisch </a:t>
            </a:r>
            <a:r>
              <a:rPr lang="nl-NL" dirty="0" smtClean="0"/>
              <a:t>voorschrift</a:t>
            </a:r>
            <a:r>
              <a:rPr lang="nl-NL" dirty="0" smtClean="0"/>
              <a:t>)</a:t>
            </a:r>
          </a:p>
          <a:p>
            <a:endParaRPr lang="nl-NL" dirty="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36</a:t>
            </a:fld>
            <a:endParaRPr lang="fr-BE"/>
          </a:p>
        </p:txBody>
      </p:sp>
    </p:spTree>
    <p:extLst>
      <p:ext uri="{BB962C8B-B14F-4D97-AF65-F5344CB8AC3E}">
        <p14:creationId xmlns:p14="http://schemas.microsoft.com/office/powerpoint/2010/main" val="326188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MyCareNet</a:t>
            </a:r>
            <a:endParaRPr lang="nl-BE" dirty="0"/>
          </a:p>
        </p:txBody>
      </p:sp>
      <p:pic>
        <p:nvPicPr>
          <p:cNvPr id="66"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720" y="2247033"/>
            <a:ext cx="1795699" cy="83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309" y="942289"/>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4262" y="1957476"/>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0703" y="2894431"/>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228184" y="2780928"/>
            <a:ext cx="792088"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00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1200329"/>
          </a:xfrm>
          <a:prstGeom prst="rect">
            <a:avLst/>
          </a:prstGeom>
        </p:spPr>
        <p:txBody>
          <a:bodyPr>
            <a:spAutoFit/>
          </a:bodyPr>
          <a:lstStyle/>
          <a:p>
            <a:r>
              <a:rPr lang="nl-NL" dirty="0"/>
              <a:t>Elektronische datering (timestamping)</a:t>
            </a:r>
          </a:p>
          <a:p>
            <a:r>
              <a:rPr lang="nl-NL" dirty="0"/>
              <a:t>Geïntegreerd gebruikers- en toegangsbeheer</a:t>
            </a:r>
          </a:p>
          <a:p>
            <a:r>
              <a:rPr lang="nl-NL" dirty="0">
                <a:solidFill>
                  <a:schemeClr val="tx1">
                    <a:lumMod val="50000"/>
                    <a:lumOff val="50000"/>
                  </a:schemeClr>
                </a:solidFill>
              </a:rPr>
              <a:t>Beveiligde elektronische brievenbus</a:t>
            </a:r>
          </a:p>
          <a:p>
            <a:r>
              <a:rPr lang="nl-NL" dirty="0">
                <a:solidFill>
                  <a:schemeClr val="tx1">
                    <a:lumMod val="50000"/>
                    <a:lumOff val="50000"/>
                  </a:schemeClr>
                </a:solidFill>
              </a:rPr>
              <a:t>Beheer van </a:t>
            </a:r>
            <a:r>
              <a:rPr lang="nl-NL" dirty="0" err="1" smtClean="0">
                <a:solidFill>
                  <a:schemeClr val="tx1">
                    <a:lumMod val="50000"/>
                    <a:lumOff val="50000"/>
                  </a:schemeClr>
                </a:solidFill>
              </a:rPr>
              <a:t>loggings</a:t>
            </a:r>
            <a:endParaRPr lang="nl-NL" dirty="0" smtClean="0">
              <a:solidFill>
                <a:schemeClr val="tx1">
                  <a:lumMod val="50000"/>
                  <a:lumOff val="50000"/>
                </a:schemeClr>
              </a:solidFill>
            </a:endParaRPr>
          </a:p>
        </p:txBody>
      </p:sp>
      <p:pic>
        <p:nvPicPr>
          <p:cNvPr id="16" name="Picture 15"/>
          <p:cNvPicPr>
            <a:picLocks noChangeAspect="1"/>
          </p:cNvPicPr>
          <p:nvPr/>
        </p:nvPicPr>
        <p:blipFill>
          <a:blip r:embed="rId7"/>
          <a:stretch>
            <a:fillRect/>
          </a:stretch>
        </p:blipFill>
        <p:spPr>
          <a:xfrm>
            <a:off x="5148064" y="2996952"/>
            <a:ext cx="1107207" cy="471066"/>
          </a:xfrm>
          <a:prstGeom prst="rect">
            <a:avLst/>
          </a:prstGeom>
        </p:spPr>
      </p:pic>
      <p:cxnSp>
        <p:nvCxnSpPr>
          <p:cNvPr id="29" name="Straight Connector 28"/>
          <p:cNvCxnSpPr/>
          <p:nvPr/>
        </p:nvCxnSpPr>
        <p:spPr>
          <a:xfrm>
            <a:off x="1331640" y="2132856"/>
            <a:ext cx="648072" cy="2"/>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43808" y="2132856"/>
            <a:ext cx="1872208"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04048" y="4509120"/>
            <a:ext cx="2592288" cy="504056"/>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sp>
        <p:nvSpPr>
          <p:cNvPr id="4" name="TextBox 3"/>
          <p:cNvSpPr txBox="1"/>
          <p:nvPr/>
        </p:nvSpPr>
        <p:spPr>
          <a:xfrm>
            <a:off x="395536" y="2636912"/>
            <a:ext cx="2592288" cy="646331"/>
          </a:xfrm>
          <a:prstGeom prst="rect">
            <a:avLst/>
          </a:prstGeom>
          <a:noFill/>
        </p:spPr>
        <p:txBody>
          <a:bodyPr wrap="square" rtlCol="0">
            <a:spAutoFit/>
          </a:bodyPr>
          <a:lstStyle/>
          <a:p>
            <a:r>
              <a:rPr lang="fr-BE" dirty="0" err="1" smtClean="0">
                <a:solidFill>
                  <a:srgbClr val="087670"/>
                </a:solidFill>
              </a:rPr>
              <a:t>Webapp</a:t>
            </a:r>
            <a:endParaRPr lang="fr-BE" dirty="0" smtClean="0">
              <a:solidFill>
                <a:srgbClr val="087670"/>
              </a:solidFill>
            </a:endParaRPr>
          </a:p>
          <a:p>
            <a:r>
              <a:rPr lang="fr-BE" dirty="0" err="1" smtClean="0">
                <a:solidFill>
                  <a:srgbClr val="C00000"/>
                </a:solidFill>
              </a:rPr>
              <a:t>Webservice</a:t>
            </a:r>
            <a:endParaRPr lang="fr-BE" dirty="0">
              <a:solidFill>
                <a:srgbClr val="C00000"/>
              </a:solidFill>
            </a:endParaRPr>
          </a:p>
        </p:txBody>
      </p:sp>
      <p:cxnSp>
        <p:nvCxnSpPr>
          <p:cNvPr id="27" name="Straight Connector 26"/>
          <p:cNvCxnSpPr/>
          <p:nvPr/>
        </p:nvCxnSpPr>
        <p:spPr>
          <a:xfrm>
            <a:off x="1259632" y="2348880"/>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99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44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84168" y="1844824"/>
            <a:ext cx="406988" cy="432048"/>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28184" y="2636912"/>
            <a:ext cx="576064"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00192" y="3284984"/>
            <a:ext cx="1080120" cy="21602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8"/>
          <a:stretch>
            <a:fillRect/>
          </a:stretch>
        </p:blipFill>
        <p:spPr>
          <a:xfrm>
            <a:off x="7884368" y="4725144"/>
            <a:ext cx="621846" cy="542591"/>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37</a:t>
            </a:fld>
            <a:endParaRPr lang="fr-BE"/>
          </a:p>
        </p:txBody>
      </p:sp>
    </p:spTree>
    <p:extLst>
      <p:ext uri="{BB962C8B-B14F-4D97-AF65-F5344CB8AC3E}">
        <p14:creationId xmlns:p14="http://schemas.microsoft.com/office/powerpoint/2010/main" val="30374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Recip</a:t>
            </a:r>
            <a:r>
              <a:rPr lang="nl-BE" dirty="0" smtClean="0"/>
              <a:t>-e</a:t>
            </a:r>
            <a:endParaRPr lang="nl-BE"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04248" y="2708920"/>
            <a:ext cx="599837"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16216" y="3212976"/>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369332"/>
          </a:xfrm>
          <a:prstGeom prst="rect">
            <a:avLst/>
          </a:prstGeom>
        </p:spPr>
        <p:txBody>
          <a:bodyPr>
            <a:spAutoFit/>
          </a:bodyPr>
          <a:lstStyle/>
          <a:p>
            <a:endParaRPr lang="nl-NL" dirty="0" smtClean="0">
              <a:solidFill>
                <a:schemeClr val="tx2"/>
              </a:solidFill>
            </a:endParaRPr>
          </a:p>
        </p:txBody>
      </p:sp>
      <p:cxnSp>
        <p:nvCxnSpPr>
          <p:cNvPr id="29" name="Straight Connector 28"/>
          <p:cNvCxnSpPr/>
          <p:nvPr/>
        </p:nvCxnSpPr>
        <p:spPr>
          <a:xfrm flipV="1">
            <a:off x="1259632" y="2132857"/>
            <a:ext cx="720080" cy="72007"/>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87824" y="2132856"/>
            <a:ext cx="1684417" cy="28803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32040" y="4509120"/>
            <a:ext cx="2592288" cy="61671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5536" y="2636912"/>
            <a:ext cx="2592288" cy="646331"/>
          </a:xfrm>
          <a:prstGeom prst="rect">
            <a:avLst/>
          </a:prstGeom>
          <a:noFill/>
        </p:spPr>
        <p:txBody>
          <a:bodyPr wrap="square" rtlCol="0">
            <a:spAutoFit/>
          </a:bodyPr>
          <a:lstStyle/>
          <a:p>
            <a:r>
              <a:rPr lang="fr-BE" dirty="0" err="1" smtClean="0">
                <a:solidFill>
                  <a:srgbClr val="087670"/>
                </a:solidFill>
              </a:rPr>
              <a:t>Webapp</a:t>
            </a:r>
            <a:endParaRPr lang="fr-BE" dirty="0" smtClean="0">
              <a:solidFill>
                <a:srgbClr val="087670"/>
              </a:solidFill>
            </a:endParaRPr>
          </a:p>
          <a:p>
            <a:r>
              <a:rPr lang="fr-BE" dirty="0" err="1" smtClean="0">
                <a:solidFill>
                  <a:srgbClr val="C00000"/>
                </a:solidFill>
              </a:rPr>
              <a:t>Webservice</a:t>
            </a:r>
            <a:endParaRPr lang="fr-BE" dirty="0">
              <a:solidFill>
                <a:srgbClr val="C00000"/>
              </a:solidFill>
            </a:endParaRPr>
          </a:p>
        </p:txBody>
      </p:sp>
      <p:cxnSp>
        <p:nvCxnSpPr>
          <p:cNvPr id="27" name="Straight Connector 26"/>
          <p:cNvCxnSpPr/>
          <p:nvPr/>
        </p:nvCxnSpPr>
        <p:spPr>
          <a:xfrm flipV="1">
            <a:off x="1412032" y="2285257"/>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71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44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12160" y="1844824"/>
            <a:ext cx="478996" cy="50429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804248" y="2348880"/>
            <a:ext cx="720080" cy="21626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72200" y="3356992"/>
            <a:ext cx="1008112"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5"/>
          <a:stretch>
            <a:fillRect/>
          </a:stretch>
        </p:blipFill>
        <p:spPr>
          <a:xfrm>
            <a:off x="3851920" y="2204864"/>
            <a:ext cx="2856630" cy="814586"/>
          </a:xfrm>
          <a:prstGeom prst="rect">
            <a:avLst/>
          </a:prstGeom>
        </p:spPr>
      </p:pic>
      <p:sp>
        <p:nvSpPr>
          <p:cNvPr id="24" name="Rectangle 23"/>
          <p:cNvSpPr/>
          <p:nvPr/>
        </p:nvSpPr>
        <p:spPr>
          <a:xfrm>
            <a:off x="1835696" y="4581128"/>
            <a:ext cx="4572000" cy="1754326"/>
          </a:xfrm>
          <a:prstGeom prst="rect">
            <a:avLst/>
          </a:prstGeom>
        </p:spPr>
        <p:txBody>
          <a:bodyPr>
            <a:spAutoFit/>
          </a:bodyPr>
          <a:lstStyle/>
          <a:p>
            <a:r>
              <a:rPr lang="fr-BE" dirty="0" smtClean="0">
                <a:solidFill>
                  <a:srgbClr val="087670"/>
                </a:solidFill>
              </a:rPr>
              <a:t>eHealth</a:t>
            </a:r>
            <a:r>
              <a:rPr lang="fr-BE" dirty="0" smtClean="0"/>
              <a:t>-</a:t>
            </a:r>
            <a:r>
              <a:rPr lang="fr-BE" dirty="0" err="1" smtClean="0"/>
              <a:t>certificaten</a:t>
            </a:r>
            <a:endParaRPr lang="fr-BE" dirty="0"/>
          </a:p>
          <a:p>
            <a:r>
              <a:rPr lang="fr-BE" dirty="0" err="1"/>
              <a:t>G</a:t>
            </a:r>
            <a:r>
              <a:rPr lang="fr-BE" dirty="0" err="1" smtClean="0"/>
              <a:t>eïntegreerd</a:t>
            </a:r>
            <a:r>
              <a:rPr lang="fr-BE" dirty="0" smtClean="0"/>
              <a:t> </a:t>
            </a:r>
            <a:r>
              <a:rPr lang="fr-BE" dirty="0" err="1"/>
              <a:t>gebruikers</a:t>
            </a:r>
            <a:r>
              <a:rPr lang="fr-BE" dirty="0"/>
              <a:t>- en </a:t>
            </a:r>
            <a:r>
              <a:rPr lang="fr-BE" dirty="0" err="1"/>
              <a:t>toegangsbeheer</a:t>
            </a:r>
            <a:endParaRPr lang="fr-BE" dirty="0"/>
          </a:p>
          <a:p>
            <a:r>
              <a:rPr lang="fr-BE" dirty="0"/>
              <a:t>E</a:t>
            </a:r>
            <a:r>
              <a:rPr lang="fr-BE" dirty="0" smtClean="0"/>
              <a:t>nd-to-end </a:t>
            </a:r>
            <a:r>
              <a:rPr lang="fr-BE" dirty="0" err="1" smtClean="0"/>
              <a:t>vercijfering</a:t>
            </a:r>
            <a:endParaRPr lang="fr-BE" dirty="0" smtClean="0"/>
          </a:p>
          <a:p>
            <a:r>
              <a:rPr lang="fr-BE" dirty="0" err="1"/>
              <a:t>Coördinatie</a:t>
            </a:r>
            <a:r>
              <a:rPr lang="fr-BE" dirty="0"/>
              <a:t> van </a:t>
            </a:r>
            <a:r>
              <a:rPr lang="fr-BE" dirty="0" err="1"/>
              <a:t>elektronische</a:t>
            </a:r>
            <a:r>
              <a:rPr lang="fr-BE" dirty="0"/>
              <a:t> </a:t>
            </a:r>
            <a:r>
              <a:rPr lang="fr-BE" dirty="0" err="1"/>
              <a:t>deelprocessen</a:t>
            </a:r>
            <a:endParaRPr lang="fr-BE" dirty="0"/>
          </a:p>
          <a:p>
            <a:r>
              <a:rPr lang="fr-BE" dirty="0"/>
              <a:t>Secure </a:t>
            </a:r>
            <a:r>
              <a:rPr lang="fr-BE" dirty="0" err="1"/>
              <a:t>Token</a:t>
            </a:r>
            <a:r>
              <a:rPr lang="fr-BE" dirty="0"/>
              <a:t> Service (Single </a:t>
            </a:r>
            <a:r>
              <a:rPr lang="fr-BE" dirty="0" err="1"/>
              <a:t>sign</a:t>
            </a:r>
            <a:r>
              <a:rPr lang="fr-BE" dirty="0"/>
              <a:t>-on)</a:t>
            </a:r>
          </a:p>
          <a:p>
            <a:r>
              <a:rPr lang="fr-BE" dirty="0" err="1" smtClean="0">
                <a:solidFill>
                  <a:schemeClr val="tx1">
                    <a:lumMod val="50000"/>
                    <a:lumOff val="50000"/>
                  </a:schemeClr>
                </a:solidFill>
              </a:rPr>
              <a:t>Beheer</a:t>
            </a:r>
            <a:r>
              <a:rPr lang="fr-BE" dirty="0" smtClean="0">
                <a:solidFill>
                  <a:schemeClr val="tx1">
                    <a:lumMod val="50000"/>
                    <a:lumOff val="50000"/>
                  </a:schemeClr>
                </a:solidFill>
              </a:rPr>
              <a:t> </a:t>
            </a:r>
            <a:r>
              <a:rPr lang="fr-BE" dirty="0">
                <a:solidFill>
                  <a:schemeClr val="tx1">
                    <a:lumMod val="50000"/>
                    <a:lumOff val="50000"/>
                  </a:schemeClr>
                </a:solidFill>
              </a:rPr>
              <a:t>van </a:t>
            </a:r>
            <a:r>
              <a:rPr lang="fr-BE" dirty="0" err="1" smtClean="0">
                <a:solidFill>
                  <a:schemeClr val="tx1">
                    <a:lumMod val="50000"/>
                    <a:lumOff val="50000"/>
                  </a:schemeClr>
                </a:solidFill>
              </a:rPr>
              <a:t>loggings</a:t>
            </a:r>
            <a:endParaRPr lang="fr-BE" dirty="0" smtClean="0">
              <a:solidFill>
                <a:schemeClr val="tx1">
                  <a:lumMod val="50000"/>
                  <a:lumOff val="50000"/>
                </a:schemeClr>
              </a:solidFill>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1124744"/>
            <a:ext cx="841276" cy="84127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3284984"/>
            <a:ext cx="841276" cy="841276"/>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1988840"/>
            <a:ext cx="841276" cy="841276"/>
          </a:xfrm>
          <a:prstGeom prst="rect">
            <a:avLst/>
          </a:prstGeom>
        </p:spPr>
      </p:pic>
      <p:sp>
        <p:nvSpPr>
          <p:cNvPr id="33" name="TextBox 32"/>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pic>
        <p:nvPicPr>
          <p:cNvPr id="35" name="Picture 34"/>
          <p:cNvPicPr>
            <a:picLocks noChangeAspect="1"/>
          </p:cNvPicPr>
          <p:nvPr/>
        </p:nvPicPr>
        <p:blipFill>
          <a:blip r:embed="rId7"/>
          <a:stretch>
            <a:fillRect/>
          </a:stretch>
        </p:blipFill>
        <p:spPr>
          <a:xfrm>
            <a:off x="7884368" y="4725144"/>
            <a:ext cx="621846" cy="542591"/>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38</a:t>
            </a:fld>
            <a:endParaRPr lang="fr-BE"/>
          </a:p>
        </p:txBody>
      </p:sp>
    </p:spTree>
    <p:extLst>
      <p:ext uri="{BB962C8B-B14F-4D97-AF65-F5344CB8AC3E}">
        <p14:creationId xmlns:p14="http://schemas.microsoft.com/office/powerpoint/2010/main" val="22720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a:t>
            </a:r>
            <a:endParaRPr lang="nl-BE"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28184" y="3429000"/>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369332"/>
          </a:xfrm>
          <a:prstGeom prst="rect">
            <a:avLst/>
          </a:prstGeom>
        </p:spPr>
        <p:txBody>
          <a:bodyPr>
            <a:spAutoFit/>
          </a:bodyPr>
          <a:lstStyle/>
          <a:p>
            <a:endParaRPr lang="nl-NL" dirty="0" smtClean="0">
              <a:solidFill>
                <a:schemeClr val="tx2"/>
              </a:solidFill>
            </a:endParaRPr>
          </a:p>
        </p:txBody>
      </p:sp>
      <p:cxnSp>
        <p:nvCxnSpPr>
          <p:cNvPr id="27" name="Straight Connector 26"/>
          <p:cNvCxnSpPr/>
          <p:nvPr/>
        </p:nvCxnSpPr>
        <p:spPr>
          <a:xfrm flipV="1">
            <a:off x="1412032" y="2285257"/>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71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32440" y="1484784"/>
            <a:ext cx="288032"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7704" y="4869160"/>
            <a:ext cx="4572000" cy="1200329"/>
          </a:xfrm>
          <a:prstGeom prst="rect">
            <a:avLst/>
          </a:prstGeom>
        </p:spPr>
        <p:txBody>
          <a:bodyPr>
            <a:spAutoFit/>
          </a:bodyPr>
          <a:lstStyle/>
          <a:p>
            <a:r>
              <a:rPr lang="nl-NL" dirty="0"/>
              <a:t>Verwijzingsrepertorium</a:t>
            </a:r>
          </a:p>
          <a:p>
            <a:r>
              <a:rPr lang="nl-NL" dirty="0">
                <a:solidFill>
                  <a:srgbClr val="087670"/>
                </a:solidFill>
              </a:rPr>
              <a:t>eHealth</a:t>
            </a:r>
            <a:r>
              <a:rPr lang="nl-NL" dirty="0"/>
              <a:t>-certificaten</a:t>
            </a:r>
          </a:p>
          <a:p>
            <a:r>
              <a:rPr lang="nl-NL" dirty="0"/>
              <a:t>Geïntegreerd toegangs- en gebruikersbeheer</a:t>
            </a:r>
          </a:p>
          <a:p>
            <a:r>
              <a:rPr lang="nl-NL" dirty="0"/>
              <a:t>Systeem voor end-</a:t>
            </a:r>
            <a:r>
              <a:rPr lang="nl-NL" dirty="0" err="1"/>
              <a:t>to</a:t>
            </a:r>
            <a:r>
              <a:rPr lang="nl-NL" dirty="0"/>
              <a:t>-end-</a:t>
            </a:r>
            <a:r>
              <a:rPr lang="nl-NL" dirty="0" err="1"/>
              <a:t>vercijfering</a:t>
            </a:r>
            <a:endParaRPr lang="fr-BE"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196752"/>
            <a:ext cx="769268" cy="76926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3645024"/>
            <a:ext cx="764704" cy="76470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0756" y="1052736"/>
            <a:ext cx="553244" cy="5532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2348880"/>
            <a:ext cx="548680" cy="548680"/>
          </a:xfrm>
          <a:prstGeom prst="rect">
            <a:avLst/>
          </a:prstGeom>
        </p:spPr>
      </p:pic>
      <p:cxnSp>
        <p:nvCxnSpPr>
          <p:cNvPr id="38" name="Straight Connector 37"/>
          <p:cNvCxnSpPr/>
          <p:nvPr/>
        </p:nvCxnSpPr>
        <p:spPr>
          <a:xfrm flipV="1">
            <a:off x="6228184" y="2780928"/>
            <a:ext cx="720080" cy="136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96336" y="2780928"/>
            <a:ext cx="1080120" cy="923330"/>
          </a:xfrm>
          <a:prstGeom prst="rect">
            <a:avLst/>
          </a:prstGeom>
          <a:noFill/>
          <a:ln>
            <a:solidFill>
              <a:schemeClr val="tx1"/>
            </a:solidFill>
          </a:ln>
        </p:spPr>
        <p:txBody>
          <a:bodyPr wrap="square" rtlCol="0">
            <a:spAutoFit/>
          </a:bodyPr>
          <a:lstStyle/>
          <a:p>
            <a:r>
              <a:rPr lang="fr-BE" dirty="0" err="1" smtClean="0"/>
              <a:t>BruSafe</a:t>
            </a:r>
            <a:endParaRPr lang="fr-BE" dirty="0" smtClean="0"/>
          </a:p>
          <a:p>
            <a:r>
              <a:rPr lang="fr-BE" dirty="0" err="1" smtClean="0"/>
              <a:t>InterMed</a:t>
            </a:r>
            <a:endParaRPr lang="fr-BE" dirty="0" smtClean="0"/>
          </a:p>
          <a:p>
            <a:r>
              <a:rPr lang="fr-BE" dirty="0" err="1" smtClean="0"/>
              <a:t>VitaLink</a:t>
            </a:r>
            <a:endParaRPr lang="fr-BE" dirty="0"/>
          </a:p>
        </p:txBody>
      </p:sp>
      <p:grpSp>
        <p:nvGrpSpPr>
          <p:cNvPr id="17" name="Group 16"/>
          <p:cNvGrpSpPr/>
          <p:nvPr/>
        </p:nvGrpSpPr>
        <p:grpSpPr>
          <a:xfrm>
            <a:off x="4644008" y="2060848"/>
            <a:ext cx="1438588" cy="1340228"/>
            <a:chOff x="4427984" y="1856178"/>
            <a:chExt cx="1438588" cy="1340228"/>
          </a:xfrm>
          <a:solidFill>
            <a:srgbClr val="B2B2B2"/>
          </a:solidFill>
        </p:grpSpPr>
        <p:pic>
          <p:nvPicPr>
            <p:cNvPr id="6" name="Picture 5"/>
            <p:cNvPicPr>
              <a:picLocks noChangeAspect="1"/>
            </p:cNvPicPr>
            <p:nvPr/>
          </p:nvPicPr>
          <p:blipFill>
            <a:blip r:embed="rId9"/>
            <a:stretch>
              <a:fillRect/>
            </a:stretch>
          </p:blipFill>
          <p:spPr>
            <a:xfrm>
              <a:off x="4716016" y="1856178"/>
              <a:ext cx="955948" cy="348686"/>
            </a:xfrm>
            <a:prstGeom prst="rect">
              <a:avLst/>
            </a:prstGeom>
            <a:grpFill/>
            <a:ln>
              <a:solidFill>
                <a:srgbClr val="000000"/>
              </a:solidFill>
            </a:ln>
          </p:spPr>
        </p:pic>
        <p:pic>
          <p:nvPicPr>
            <p:cNvPr id="7" name="Picture 6"/>
            <p:cNvPicPr>
              <a:picLocks noChangeAspect="1"/>
            </p:cNvPicPr>
            <p:nvPr/>
          </p:nvPicPr>
          <p:blipFill>
            <a:blip r:embed="rId10"/>
            <a:stretch>
              <a:fillRect/>
            </a:stretch>
          </p:blipFill>
          <p:spPr>
            <a:xfrm>
              <a:off x="5076056" y="2348880"/>
              <a:ext cx="790516" cy="376436"/>
            </a:xfrm>
            <a:prstGeom prst="rect">
              <a:avLst/>
            </a:prstGeom>
            <a:grpFill/>
            <a:ln>
              <a:solidFill>
                <a:srgbClr val="000000"/>
              </a:solidFill>
            </a:ln>
          </p:spPr>
        </p:pic>
        <p:pic>
          <p:nvPicPr>
            <p:cNvPr id="10" name="Picture 9"/>
            <p:cNvPicPr>
              <a:picLocks noChangeAspect="1"/>
            </p:cNvPicPr>
            <p:nvPr/>
          </p:nvPicPr>
          <p:blipFill>
            <a:blip r:embed="rId11"/>
            <a:stretch>
              <a:fillRect/>
            </a:stretch>
          </p:blipFill>
          <p:spPr>
            <a:xfrm>
              <a:off x="4427984" y="2276872"/>
              <a:ext cx="576064" cy="506539"/>
            </a:xfrm>
            <a:prstGeom prst="rect">
              <a:avLst/>
            </a:prstGeom>
            <a:grpFill/>
            <a:ln>
              <a:solidFill>
                <a:srgbClr val="000000"/>
              </a:solidFill>
            </a:ln>
          </p:spPr>
        </p:pic>
        <p:pic>
          <p:nvPicPr>
            <p:cNvPr id="4" name="Picture 3"/>
            <p:cNvPicPr>
              <a:picLocks noChangeAspect="1"/>
            </p:cNvPicPr>
            <p:nvPr/>
          </p:nvPicPr>
          <p:blipFill>
            <a:blip r:embed="rId12"/>
            <a:stretch>
              <a:fillRect/>
            </a:stretch>
          </p:blipFill>
          <p:spPr>
            <a:xfrm>
              <a:off x="5220072" y="2924944"/>
              <a:ext cx="576262" cy="271462"/>
            </a:xfrm>
            <a:prstGeom prst="rect">
              <a:avLst/>
            </a:prstGeom>
            <a:grpFill/>
            <a:ln>
              <a:solidFill>
                <a:srgbClr val="000000"/>
              </a:solidFill>
            </a:ln>
          </p:spPr>
        </p:pic>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2060848"/>
            <a:ext cx="492646" cy="492646"/>
          </a:xfrm>
          <a:prstGeom prst="rect">
            <a:avLst/>
          </a:prstGeom>
        </p:spPr>
      </p:pic>
      <p:cxnSp>
        <p:nvCxnSpPr>
          <p:cNvPr id="35" name="Straight Connector 34"/>
          <p:cNvCxnSpPr/>
          <p:nvPr/>
        </p:nvCxnSpPr>
        <p:spPr>
          <a:xfrm flipV="1">
            <a:off x="7740352" y="2492896"/>
            <a:ext cx="360040" cy="14401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pic>
        <p:nvPicPr>
          <p:cNvPr id="46" name="Picture 45"/>
          <p:cNvPicPr>
            <a:picLocks noChangeAspect="1"/>
          </p:cNvPicPr>
          <p:nvPr/>
        </p:nvPicPr>
        <p:blipFill>
          <a:blip r:embed="rId13"/>
          <a:stretch>
            <a:fillRect/>
          </a:stretch>
        </p:blipFill>
        <p:spPr>
          <a:xfrm>
            <a:off x="7884368" y="4725144"/>
            <a:ext cx="621846" cy="542591"/>
          </a:xfrm>
          <a:prstGeom prst="rect">
            <a:avLst/>
          </a:prstGeom>
        </p:spPr>
      </p:pic>
      <p:sp>
        <p:nvSpPr>
          <p:cNvPr id="21" name="Date Placeholder 20"/>
          <p:cNvSpPr>
            <a:spLocks noGrp="1"/>
          </p:cNvSpPr>
          <p:nvPr>
            <p:ph type="dt" sz="half" idx="10"/>
          </p:nvPr>
        </p:nvSpPr>
        <p:spPr/>
        <p:txBody>
          <a:bodyPr/>
          <a:lstStyle/>
          <a:p>
            <a:r>
              <a:rPr lang="fr-FR" smtClean="0"/>
              <a:t>13/09/2018</a:t>
            </a:r>
            <a:endParaRPr lang="fr-BE"/>
          </a:p>
        </p:txBody>
      </p:sp>
      <p:sp>
        <p:nvSpPr>
          <p:cNvPr id="22" name="Slide Number Placeholder 21"/>
          <p:cNvSpPr>
            <a:spLocks noGrp="1"/>
          </p:cNvSpPr>
          <p:nvPr>
            <p:ph type="sldNum" sz="quarter" idx="12"/>
          </p:nvPr>
        </p:nvSpPr>
        <p:spPr/>
        <p:txBody>
          <a:bodyPr/>
          <a:lstStyle/>
          <a:p>
            <a:fld id="{30A9230E-FFBB-4CCB-ABD7-198084EDE768}" type="slidenum">
              <a:rPr lang="fr-BE" smtClean="0"/>
              <a:t>39</a:t>
            </a:fld>
            <a:endParaRPr lang="fr-BE"/>
          </a:p>
        </p:txBody>
      </p:sp>
    </p:spTree>
    <p:extLst>
      <p:ext uri="{BB962C8B-B14F-4D97-AF65-F5344CB8AC3E}">
        <p14:creationId xmlns:p14="http://schemas.microsoft.com/office/powerpoint/2010/main" val="24976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2616625" y="2446782"/>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194626" y="354193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14575" y="438150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773863" y="4712494"/>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683548" y="230779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169078" y="356277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276813" y="483053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257951" y="5805013"/>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48100" y="4670476"/>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5984421" y="2908835"/>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36332" y="4099384"/>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5488386" y="4670476"/>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873297" y="3024069"/>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28231" y="302406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6244355" y="589359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176964" y="4099384"/>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236" y="4889373"/>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7083204" y="5537445"/>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300" y="5681461"/>
            <a:ext cx="548680" cy="548680"/>
          </a:xfrm>
          <a:prstGeom prst="rect">
            <a:avLst/>
          </a:prstGeom>
        </p:spPr>
      </p:pic>
      <p:sp>
        <p:nvSpPr>
          <p:cNvPr id="2" name="Title 1"/>
          <p:cNvSpPr>
            <a:spLocks noGrp="1"/>
          </p:cNvSpPr>
          <p:nvPr>
            <p:ph type="title"/>
          </p:nvPr>
        </p:nvSpPr>
        <p:spPr/>
        <p:txBody>
          <a:bodyPr/>
          <a:lstStyle/>
          <a:p>
            <a:r>
              <a:rPr lang="nl-BE" dirty="0" smtClean="0"/>
              <a:t>Overzicht van het </a:t>
            </a:r>
            <a:r>
              <a:rPr lang="nl-BE" dirty="0" err="1" smtClean="0"/>
              <a:t>eGezondheidslandschap</a:t>
            </a:r>
            <a:endParaRPr lang="en-US"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3429000"/>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6304" y="2185452"/>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395536" y="1504033"/>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1224042" y="5524907"/>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5278" y="4292214"/>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46096" y="2894431"/>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6773" y="3254679"/>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0460" y="1892698"/>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7149" y="5450678"/>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4291" y="447619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5227" y="1070951"/>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6556" y="3785329"/>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70743" y="3853796"/>
            <a:ext cx="1702891" cy="504056"/>
          </a:xfrm>
          <a:prstGeom prst="rect">
            <a:avLst/>
          </a:prstGeom>
        </p:spPr>
      </p:pic>
      <p:pic>
        <p:nvPicPr>
          <p:cNvPr id="44" name="Picture 43"/>
          <p:cNvPicPr>
            <a:picLocks noChangeAspect="1"/>
          </p:cNvPicPr>
          <p:nvPr/>
        </p:nvPicPr>
        <p:blipFill>
          <a:blip r:embed="rId19"/>
          <a:stretch>
            <a:fillRect/>
          </a:stretch>
        </p:blipFill>
        <p:spPr>
          <a:xfrm>
            <a:off x="5795543" y="2382281"/>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4732416" y="5381485"/>
            <a:ext cx="1511939" cy="1274174"/>
          </a:xfrm>
          <a:prstGeom prst="rect">
            <a:avLst/>
          </a:prstGeom>
          <a:ln>
            <a:solidFill>
              <a:srgbClr val="525252"/>
            </a:solidFill>
          </a:ln>
        </p:spPr>
      </p:pic>
      <p:sp>
        <p:nvSpPr>
          <p:cNvPr id="75" name="TextBox 74"/>
          <p:cNvSpPr txBox="1"/>
          <p:nvPr/>
        </p:nvSpPr>
        <p:spPr>
          <a:xfrm>
            <a:off x="6985125" y="3976464"/>
            <a:ext cx="1368152" cy="646331"/>
          </a:xfrm>
          <a:prstGeom prst="rect">
            <a:avLst/>
          </a:prstGeom>
          <a:noFill/>
        </p:spPr>
        <p:txBody>
          <a:bodyPr wrap="square" rtlCol="0">
            <a:spAutoFit/>
          </a:bodyPr>
          <a:lstStyle/>
          <a:p>
            <a:r>
              <a:rPr lang="nl-BE" dirty="0"/>
              <a:t>Authentieke bronnen</a:t>
            </a:r>
            <a:endParaRPr lang="fr-BE" dirty="0"/>
          </a:p>
        </p:txBody>
      </p:sp>
      <p:pic>
        <p:nvPicPr>
          <p:cNvPr id="77" name="Picture 76"/>
          <p:cNvPicPr>
            <a:picLocks noChangeAspect="1"/>
          </p:cNvPicPr>
          <p:nvPr/>
        </p:nvPicPr>
        <p:blipFill>
          <a:blip r:embed="rId21"/>
          <a:stretch>
            <a:fillRect/>
          </a:stretch>
        </p:blipFill>
        <p:spPr>
          <a:xfrm>
            <a:off x="7345165" y="3472408"/>
            <a:ext cx="621846" cy="542591"/>
          </a:xfrm>
          <a:prstGeom prst="rect">
            <a:avLst/>
          </a:prstGeom>
        </p:spPr>
      </p:pic>
      <p:pic>
        <p:nvPicPr>
          <p:cNvPr id="25" name="Picture 24"/>
          <p:cNvPicPr>
            <a:picLocks noChangeAspect="1"/>
          </p:cNvPicPr>
          <p:nvPr/>
        </p:nvPicPr>
        <p:blipFill>
          <a:blip r:embed="rId22"/>
          <a:stretch>
            <a:fillRect/>
          </a:stretch>
        </p:blipFill>
        <p:spPr>
          <a:xfrm>
            <a:off x="5145145" y="4304981"/>
            <a:ext cx="650398" cy="564687"/>
          </a:xfrm>
          <a:prstGeom prst="rect">
            <a:avLst/>
          </a:prstGeom>
        </p:spPr>
      </p:pic>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4</a:t>
            </a:fld>
            <a:endParaRPr lang="fr-BE"/>
          </a:p>
        </p:txBody>
      </p:sp>
      <p:cxnSp>
        <p:nvCxnSpPr>
          <p:cNvPr id="95" name="Straight Connector 94"/>
          <p:cNvCxnSpPr/>
          <p:nvPr/>
        </p:nvCxnSpPr>
        <p:spPr>
          <a:xfrm>
            <a:off x="4703608" y="1854301"/>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20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Zorgrelaties</a:t>
            </a:r>
            <a:endParaRPr lang="nl-BE"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980728"/>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84168" y="1484784"/>
            <a:ext cx="720080" cy="36004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00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pic>
        <p:nvPicPr>
          <p:cNvPr id="16" name="Picture 15"/>
          <p:cNvPicPr>
            <a:picLocks noChangeAspect="1"/>
          </p:cNvPicPr>
          <p:nvPr/>
        </p:nvPicPr>
        <p:blipFill>
          <a:blip r:embed="rId6"/>
          <a:stretch>
            <a:fillRect/>
          </a:stretch>
        </p:blipFill>
        <p:spPr>
          <a:xfrm>
            <a:off x="4904953" y="2741910"/>
            <a:ext cx="1107207" cy="471066"/>
          </a:xfrm>
          <a:prstGeom prst="rect">
            <a:avLst/>
          </a:prstGeom>
        </p:spPr>
      </p:pic>
      <p:sp>
        <p:nvSpPr>
          <p:cNvPr id="13" name="TextBox 12"/>
          <p:cNvSpPr txBox="1"/>
          <p:nvPr/>
        </p:nvSpPr>
        <p:spPr>
          <a:xfrm>
            <a:off x="7596336" y="5230941"/>
            <a:ext cx="1368152" cy="646331"/>
          </a:xfrm>
          <a:prstGeom prst="rect">
            <a:avLst/>
          </a:prstGeom>
          <a:noFill/>
        </p:spPr>
        <p:txBody>
          <a:bodyPr wrap="square" rtlCol="0">
            <a:spAutoFit/>
          </a:bodyPr>
          <a:lstStyle/>
          <a:p>
            <a:r>
              <a:rPr lang="nl-BE" dirty="0"/>
              <a:t>Authentieke bronnen</a:t>
            </a:r>
            <a:endParaRPr lang="fr-BE" dirty="0"/>
          </a:p>
        </p:txBody>
      </p:sp>
      <p:cxnSp>
        <p:nvCxnSpPr>
          <p:cNvPr id="27" name="Straight Connector 26"/>
          <p:cNvCxnSpPr/>
          <p:nvPr/>
        </p:nvCxnSpPr>
        <p:spPr>
          <a:xfrm>
            <a:off x="1259632" y="2348880"/>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99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44208" y="2348880"/>
            <a:ext cx="792088"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7884368" y="4725144"/>
            <a:ext cx="621846" cy="542591"/>
          </a:xfrm>
          <a:prstGeom prst="rect">
            <a:avLst/>
          </a:prstGeom>
        </p:spPr>
      </p:pic>
      <p:sp>
        <p:nvSpPr>
          <p:cNvPr id="33" name="TextBox 32"/>
          <p:cNvSpPr txBox="1"/>
          <p:nvPr/>
        </p:nvSpPr>
        <p:spPr>
          <a:xfrm>
            <a:off x="3851920" y="1990581"/>
            <a:ext cx="2448272" cy="646331"/>
          </a:xfrm>
          <a:prstGeom prst="rect">
            <a:avLst/>
          </a:prstGeom>
          <a:noFill/>
          <a:ln>
            <a:solidFill>
              <a:srgbClr val="000000"/>
            </a:solidFill>
          </a:ln>
        </p:spPr>
        <p:txBody>
          <a:bodyPr wrap="square" rtlCol="0">
            <a:spAutoFit/>
          </a:bodyPr>
          <a:lstStyle/>
          <a:p>
            <a:r>
              <a:rPr lang="fr-BE" b="1" dirty="0" smtClean="0"/>
              <a:t>Nationale </a:t>
            </a:r>
            <a:r>
              <a:rPr lang="fr-BE" b="1" dirty="0" err="1" smtClean="0"/>
              <a:t>databank</a:t>
            </a:r>
            <a:r>
              <a:rPr lang="fr-BE" b="1" dirty="0" smtClean="0"/>
              <a:t> van de </a:t>
            </a:r>
            <a:r>
              <a:rPr lang="fr-BE" b="1" dirty="0" err="1" smtClean="0"/>
              <a:t>zorgrelaties</a:t>
            </a:r>
            <a:endParaRPr lang="fr-BE" b="1"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1916832"/>
            <a:ext cx="697260" cy="697260"/>
          </a:xfrm>
          <a:prstGeom prst="rect">
            <a:avLst/>
          </a:prstGeom>
        </p:spPr>
      </p:pic>
      <p:sp>
        <p:nvSpPr>
          <p:cNvPr id="17" name="TextBox 16"/>
          <p:cNvSpPr txBox="1"/>
          <p:nvPr/>
        </p:nvSpPr>
        <p:spPr>
          <a:xfrm>
            <a:off x="8100392" y="2204864"/>
            <a:ext cx="720080" cy="461665"/>
          </a:xfrm>
          <a:prstGeom prst="rect">
            <a:avLst/>
          </a:prstGeom>
          <a:noFill/>
        </p:spPr>
        <p:txBody>
          <a:bodyPr wrap="square" rtlCol="0">
            <a:spAutoFit/>
          </a:bodyPr>
          <a:lstStyle/>
          <a:p>
            <a:r>
              <a:rPr lang="fr-BE" sz="1200" dirty="0" smtClean="0"/>
              <a:t>GMD </a:t>
            </a:r>
            <a:r>
              <a:rPr lang="fr-BE" sz="1200" dirty="0" err="1" smtClean="0"/>
              <a:t>houders</a:t>
            </a:r>
            <a:endParaRPr lang="fr-BE" sz="1200"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2852936"/>
            <a:ext cx="664270" cy="66427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8748" y="3645024"/>
            <a:ext cx="625252" cy="625252"/>
          </a:xfrm>
          <a:prstGeom prst="rect">
            <a:avLst/>
          </a:prstGeom>
        </p:spPr>
      </p:pic>
      <p:cxnSp>
        <p:nvCxnSpPr>
          <p:cNvPr id="44" name="Straight Connector 43"/>
          <p:cNvCxnSpPr>
            <a:endCxn id="18" idx="1"/>
          </p:cNvCxnSpPr>
          <p:nvPr/>
        </p:nvCxnSpPr>
        <p:spPr>
          <a:xfrm>
            <a:off x="8028384" y="3573016"/>
            <a:ext cx="490364" cy="38463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907704" y="4797152"/>
            <a:ext cx="4572000" cy="1200329"/>
          </a:xfrm>
          <a:prstGeom prst="rect">
            <a:avLst/>
          </a:prstGeom>
        </p:spPr>
        <p:txBody>
          <a:bodyPr>
            <a:spAutoFit/>
          </a:bodyPr>
          <a:lstStyle/>
          <a:p>
            <a:r>
              <a:rPr lang="nl-NL" dirty="0"/>
              <a:t>Verwijzingsrepertorium</a:t>
            </a:r>
          </a:p>
          <a:p>
            <a:r>
              <a:rPr lang="nl-NL" dirty="0">
                <a:solidFill>
                  <a:srgbClr val="087670"/>
                </a:solidFill>
              </a:rPr>
              <a:t>eHealth</a:t>
            </a:r>
            <a:r>
              <a:rPr lang="nl-NL" dirty="0"/>
              <a:t>-certificaten</a:t>
            </a:r>
          </a:p>
          <a:p>
            <a:r>
              <a:rPr lang="nl-NL" dirty="0"/>
              <a:t>Geïntegreerd toegangs- en gebruikersbeheer</a:t>
            </a:r>
          </a:p>
          <a:p>
            <a:r>
              <a:rPr lang="nl-NL" dirty="0"/>
              <a:t>Systeem voor end-</a:t>
            </a:r>
            <a:r>
              <a:rPr lang="nl-NL" dirty="0" err="1"/>
              <a:t>to</a:t>
            </a:r>
            <a:r>
              <a:rPr lang="nl-NL" dirty="0"/>
              <a:t>-end-</a:t>
            </a:r>
            <a:r>
              <a:rPr lang="nl-NL" dirty="0" err="1"/>
              <a:t>vercijfering</a:t>
            </a:r>
            <a:endParaRPr lang="fr-BE" dirty="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40</a:t>
            </a:fld>
            <a:endParaRPr lang="fr-BE"/>
          </a:p>
        </p:txBody>
      </p:sp>
    </p:spTree>
    <p:extLst>
      <p:ext uri="{BB962C8B-B14F-4D97-AF65-F5344CB8AC3E}">
        <p14:creationId xmlns:p14="http://schemas.microsoft.com/office/powerpoint/2010/main" val="2270455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Gedeeld Farmaceutisch Dossier (GFD)</a:t>
            </a:r>
            <a:endParaRPr lang="nl-BE" dirty="0"/>
          </a:p>
        </p:txBody>
      </p:sp>
      <p:sp>
        <p:nvSpPr>
          <p:cNvPr id="3" name="Content Placeholder 2"/>
          <p:cNvSpPr>
            <a:spLocks noGrp="1"/>
          </p:cNvSpPr>
          <p:nvPr>
            <p:ph idx="1"/>
          </p:nvPr>
        </p:nvSpPr>
        <p:spPr/>
        <p:txBody>
          <a:bodyPr>
            <a:normAutofit/>
          </a:bodyPr>
          <a:lstStyle/>
          <a:p>
            <a:r>
              <a:rPr lang="nl-BE" dirty="0" smtClean="0"/>
              <a:t>collectief</a:t>
            </a:r>
            <a:r>
              <a:rPr lang="nl-BE" dirty="0"/>
              <a:t>, professioneel en vrijwillig initiatief van de Belgische apotheken open voor het publiek</a:t>
            </a:r>
          </a:p>
          <a:p>
            <a:r>
              <a:rPr lang="nl-BE" dirty="0"/>
              <a:t>kadert in het voorzien van middelen ter ondersteuning van de farmaceutische zorg die de apotheker levert ten dienste van de maatschappij</a:t>
            </a:r>
          </a:p>
          <a:p>
            <a:r>
              <a:rPr lang="nl-BE" dirty="0"/>
              <a:t>gebruikte basisdiensten van het </a:t>
            </a:r>
            <a:r>
              <a:rPr lang="nl-BE" dirty="0">
                <a:solidFill>
                  <a:srgbClr val="087670"/>
                </a:solidFill>
              </a:rPr>
              <a:t>eHealth</a:t>
            </a:r>
            <a:r>
              <a:rPr lang="nl-BE" dirty="0"/>
              <a:t>-platform</a:t>
            </a:r>
          </a:p>
          <a:p>
            <a:pPr lvl="1"/>
            <a:r>
              <a:rPr lang="nl-BE" dirty="0" smtClean="0">
                <a:solidFill>
                  <a:srgbClr val="087670"/>
                </a:solidFill>
              </a:rPr>
              <a:t>eHealth</a:t>
            </a:r>
            <a:r>
              <a:rPr lang="nl-BE" dirty="0" smtClean="0">
                <a:solidFill>
                  <a:srgbClr val="525252"/>
                </a:solidFill>
              </a:rPr>
              <a:t>-certificaten</a:t>
            </a:r>
            <a:endParaRPr lang="nl-BE" dirty="0">
              <a:solidFill>
                <a:srgbClr val="525252"/>
              </a:solidFill>
            </a:endParaRPr>
          </a:p>
          <a:p>
            <a:pPr lvl="1"/>
            <a:r>
              <a:rPr lang="nl-BE" dirty="0"/>
              <a:t>geïntegreerd gebruikers- en toegangsbeheer</a:t>
            </a:r>
          </a:p>
          <a:p>
            <a:pPr lvl="1"/>
            <a:r>
              <a:rPr lang="nl-BE" dirty="0" smtClean="0"/>
              <a:t>coördinatie van elektronische deelprocessen</a:t>
            </a:r>
          </a:p>
          <a:p>
            <a:pPr lvl="1"/>
            <a:r>
              <a:rPr lang="nl-BE" dirty="0" smtClean="0"/>
              <a:t>timestamping</a:t>
            </a:r>
          </a:p>
          <a:p>
            <a:pPr lvl="1"/>
            <a:r>
              <a:rPr lang="nl-BE" dirty="0" smtClean="0"/>
              <a:t>end-</a:t>
            </a:r>
            <a:r>
              <a:rPr lang="nl-BE" dirty="0" err="1" smtClean="0"/>
              <a:t>to</a:t>
            </a:r>
            <a:r>
              <a:rPr lang="nl-BE" dirty="0" smtClean="0"/>
              <a:t>-end </a:t>
            </a:r>
            <a:r>
              <a:rPr lang="nl-BE" dirty="0" err="1" smtClean="0"/>
              <a:t>vercijfering</a:t>
            </a:r>
            <a:endParaRPr lang="nl-BE" dirty="0"/>
          </a:p>
        </p:txBody>
      </p:sp>
      <p:pic>
        <p:nvPicPr>
          <p:cNvPr id="6" name="Picture 5"/>
          <p:cNvPicPr>
            <a:picLocks noChangeAspect="1"/>
          </p:cNvPicPr>
          <p:nvPr/>
        </p:nvPicPr>
        <p:blipFill>
          <a:blip r:embed="rId2"/>
          <a:stretch>
            <a:fillRect/>
          </a:stretch>
        </p:blipFill>
        <p:spPr>
          <a:xfrm>
            <a:off x="6876256" y="5229200"/>
            <a:ext cx="1104900" cy="61912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41</a:t>
            </a:fld>
            <a:endParaRPr lang="fr-BE"/>
          </a:p>
        </p:txBody>
      </p:sp>
    </p:spTree>
    <p:extLst>
      <p:ext uri="{BB962C8B-B14F-4D97-AF65-F5344CB8AC3E}">
        <p14:creationId xmlns:p14="http://schemas.microsoft.com/office/powerpoint/2010/main" val="2193857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Mediprima</a:t>
            </a:r>
            <a:endParaRPr lang="nl-BE" dirty="0"/>
          </a:p>
        </p:txBody>
      </p:sp>
      <p:sp>
        <p:nvSpPr>
          <p:cNvPr id="3" name="Content Placeholder 2"/>
          <p:cNvSpPr>
            <a:spLocks noGrp="1"/>
          </p:cNvSpPr>
          <p:nvPr>
            <p:ph idx="1"/>
          </p:nvPr>
        </p:nvSpPr>
        <p:spPr/>
        <p:txBody>
          <a:bodyPr>
            <a:normAutofit/>
          </a:bodyPr>
          <a:lstStyle/>
          <a:p>
            <a:r>
              <a:rPr lang="nl-BE" dirty="0" smtClean="0"/>
              <a:t>informaticasysteem </a:t>
            </a:r>
            <a:r>
              <a:rPr lang="nl-BE" dirty="0"/>
              <a:t>voor het beheer van de </a:t>
            </a:r>
            <a:r>
              <a:rPr lang="nl-BE" dirty="0" err="1"/>
              <a:t>tenlasteneming</a:t>
            </a:r>
            <a:r>
              <a:rPr lang="nl-BE" dirty="0"/>
              <a:t> van de medische hulp aan patiënten door de </a:t>
            </a:r>
            <a:r>
              <a:rPr lang="nl-BE" dirty="0" err="1"/>
              <a:t>OCMW’s</a:t>
            </a:r>
            <a:endParaRPr lang="nl-BE" dirty="0"/>
          </a:p>
          <a:p>
            <a:r>
              <a:rPr lang="nl-BE" dirty="0"/>
              <a:t>gebruikte basisdiensten van het </a:t>
            </a:r>
            <a:r>
              <a:rPr lang="nl-BE" dirty="0">
                <a:solidFill>
                  <a:srgbClr val="087670"/>
                </a:solidFill>
              </a:rPr>
              <a:t>eHealth</a:t>
            </a:r>
            <a:r>
              <a:rPr lang="nl-BE" dirty="0"/>
              <a:t>-platform</a:t>
            </a:r>
          </a:p>
          <a:p>
            <a:pPr lvl="1"/>
            <a:r>
              <a:rPr lang="nl-BE" dirty="0" smtClean="0"/>
              <a:t>geïntegreerd gebruikers- en toegangsbeheer</a:t>
            </a:r>
          </a:p>
          <a:p>
            <a:pPr lvl="1"/>
            <a:r>
              <a:rPr lang="nl-BE" dirty="0" smtClean="0"/>
              <a:t>beheer </a:t>
            </a:r>
            <a:r>
              <a:rPr lang="nl-BE" dirty="0"/>
              <a:t>van de </a:t>
            </a:r>
            <a:r>
              <a:rPr lang="nl-BE" dirty="0" err="1" smtClean="0"/>
              <a:t>loggings</a:t>
            </a:r>
            <a:endParaRPr lang="nl-BE" dirty="0"/>
          </a:p>
        </p:txBody>
      </p:sp>
      <p:pic>
        <p:nvPicPr>
          <p:cNvPr id="8" name="Picture 7"/>
          <p:cNvPicPr>
            <a:picLocks noChangeAspect="1"/>
          </p:cNvPicPr>
          <p:nvPr/>
        </p:nvPicPr>
        <p:blipFill>
          <a:blip r:embed="rId2"/>
          <a:stretch>
            <a:fillRect/>
          </a:stretch>
        </p:blipFill>
        <p:spPr>
          <a:xfrm>
            <a:off x="3995936" y="4581128"/>
            <a:ext cx="4495800" cy="120967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42</a:t>
            </a:fld>
            <a:endParaRPr lang="fr-BE"/>
          </a:p>
        </p:txBody>
      </p:sp>
    </p:spTree>
    <p:extLst>
      <p:ext uri="{BB962C8B-B14F-4D97-AF65-F5344CB8AC3E}">
        <p14:creationId xmlns:p14="http://schemas.microsoft.com/office/powerpoint/2010/main" val="2534139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Centraal</a:t>
            </a:r>
            <a:r>
              <a:rPr lang="fr-BE" dirty="0"/>
              <a:t> </a:t>
            </a:r>
            <a:r>
              <a:rPr lang="fr-BE" dirty="0" err="1"/>
              <a:t>TraceringsRegister</a:t>
            </a:r>
            <a:r>
              <a:rPr lang="fr-BE" dirty="0"/>
              <a:t> (CTR)</a:t>
            </a:r>
            <a:r>
              <a:rPr lang="nl-BE" dirty="0"/>
              <a:t> </a:t>
            </a:r>
          </a:p>
        </p:txBody>
      </p:sp>
      <p:sp>
        <p:nvSpPr>
          <p:cNvPr id="3" name="Content Placeholder 2"/>
          <p:cNvSpPr>
            <a:spLocks noGrp="1"/>
          </p:cNvSpPr>
          <p:nvPr>
            <p:ph idx="1"/>
          </p:nvPr>
        </p:nvSpPr>
        <p:spPr/>
        <p:txBody>
          <a:bodyPr>
            <a:normAutofit/>
          </a:bodyPr>
          <a:lstStyle/>
          <a:p>
            <a:r>
              <a:rPr lang="nl-NL" dirty="0" smtClean="0"/>
              <a:t>maakt </a:t>
            </a:r>
            <a:r>
              <a:rPr lang="nl-NL" dirty="0"/>
              <a:t>het mogelijk dat zorgverleners </a:t>
            </a:r>
            <a:r>
              <a:rPr lang="nl-NL" dirty="0" smtClean="0"/>
              <a:t>en –instellingen en </a:t>
            </a:r>
            <a:r>
              <a:rPr lang="nl-NL" dirty="0"/>
              <a:t>hun systemen implantaties en </a:t>
            </a:r>
            <a:r>
              <a:rPr lang="nl-NL" dirty="0" err="1"/>
              <a:t>explantaties</a:t>
            </a:r>
            <a:r>
              <a:rPr lang="nl-NL" dirty="0"/>
              <a:t> van implantaten kunnen melden en </a:t>
            </a:r>
            <a:r>
              <a:rPr lang="nl-NL" dirty="0" smtClean="0"/>
              <a:t>raadplegen</a:t>
            </a:r>
          </a:p>
          <a:p>
            <a:r>
              <a:rPr lang="nl-BE" dirty="0" smtClean="0"/>
              <a:t>gebruikte </a:t>
            </a:r>
            <a:r>
              <a:rPr lang="nl-BE" dirty="0"/>
              <a:t>basisdiensten van het </a:t>
            </a:r>
            <a:r>
              <a:rPr lang="nl-BE" dirty="0">
                <a:solidFill>
                  <a:srgbClr val="087670"/>
                </a:solidFill>
              </a:rPr>
              <a:t>eHealth</a:t>
            </a:r>
            <a:r>
              <a:rPr lang="nl-BE" dirty="0"/>
              <a:t>-platform</a:t>
            </a:r>
          </a:p>
          <a:p>
            <a:pPr lvl="1"/>
            <a:r>
              <a:rPr lang="nl-BE" dirty="0" smtClean="0">
                <a:solidFill>
                  <a:srgbClr val="087670"/>
                </a:solidFill>
              </a:rPr>
              <a:t>eHealth</a:t>
            </a:r>
            <a:r>
              <a:rPr lang="nl-BE" dirty="0" smtClean="0"/>
              <a:t>-certificaten</a:t>
            </a:r>
            <a:endParaRPr lang="nl-BE" dirty="0"/>
          </a:p>
          <a:p>
            <a:pPr lvl="1"/>
            <a:r>
              <a:rPr lang="nl-BE" dirty="0"/>
              <a:t>geïntegreerd gebruikers- en toegangsbeheer</a:t>
            </a:r>
          </a:p>
          <a:p>
            <a:pPr lvl="1"/>
            <a:r>
              <a:rPr lang="nl-BE" dirty="0" smtClean="0"/>
              <a:t>timestamping</a:t>
            </a:r>
          </a:p>
          <a:p>
            <a:pPr lvl="1"/>
            <a:r>
              <a:rPr lang="nl-BE" dirty="0" smtClean="0"/>
              <a:t>end-</a:t>
            </a:r>
            <a:r>
              <a:rPr lang="nl-BE" dirty="0" err="1" smtClean="0"/>
              <a:t>to</a:t>
            </a:r>
            <a:r>
              <a:rPr lang="nl-BE" dirty="0" smtClean="0"/>
              <a:t>-end </a:t>
            </a:r>
            <a:r>
              <a:rPr lang="nl-BE" dirty="0" err="1" smtClean="0"/>
              <a:t>vercijfering</a:t>
            </a:r>
            <a:endParaRPr lang="nl-BE" dirty="0" smtClean="0"/>
          </a:p>
          <a:p>
            <a:pPr lvl="1"/>
            <a:r>
              <a:rPr lang="nl-BE" dirty="0" smtClean="0"/>
              <a:t>codering</a:t>
            </a:r>
          </a:p>
          <a:p>
            <a:pPr lvl="1"/>
            <a:r>
              <a:rPr lang="nl-BE" dirty="0" smtClean="0"/>
              <a:t>raadpleging </a:t>
            </a:r>
            <a:r>
              <a:rPr lang="nl-BE" dirty="0"/>
              <a:t>van het Rijkregister en de registers van de Kruispuntbank van de Sociale Zekerheid</a:t>
            </a:r>
          </a:p>
        </p:txBody>
      </p:sp>
      <p:pic>
        <p:nvPicPr>
          <p:cNvPr id="7" name="Picture 6"/>
          <p:cNvPicPr>
            <a:picLocks noChangeAspect="1"/>
          </p:cNvPicPr>
          <p:nvPr/>
        </p:nvPicPr>
        <p:blipFill>
          <a:blip r:embed="rId2"/>
          <a:stretch>
            <a:fillRect/>
          </a:stretch>
        </p:blipFill>
        <p:spPr>
          <a:xfrm>
            <a:off x="6588224" y="5229200"/>
            <a:ext cx="1560180" cy="108012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43</a:t>
            </a:fld>
            <a:endParaRPr lang="fr-BE"/>
          </a:p>
        </p:txBody>
      </p:sp>
    </p:spTree>
    <p:extLst>
      <p:ext uri="{BB962C8B-B14F-4D97-AF65-F5344CB8AC3E}">
        <p14:creationId xmlns:p14="http://schemas.microsoft.com/office/powerpoint/2010/main" val="1307078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t>Welcome Pack</a:t>
            </a:r>
          </a:p>
        </p:txBody>
      </p:sp>
      <p:sp>
        <p:nvSpPr>
          <p:cNvPr id="3" name="Content Placeholder 2"/>
          <p:cNvSpPr>
            <a:spLocks noGrp="1"/>
          </p:cNvSpPr>
          <p:nvPr>
            <p:ph idx="1"/>
          </p:nvPr>
        </p:nvSpPr>
        <p:spPr/>
        <p:txBody>
          <a:bodyPr>
            <a:normAutofit/>
          </a:bodyPr>
          <a:lstStyle/>
          <a:p>
            <a:r>
              <a:rPr lang="nl-BE" dirty="0"/>
              <a:t>h</a:t>
            </a:r>
            <a:r>
              <a:rPr lang="nl-BE" dirty="0" smtClean="0"/>
              <a:t>et </a:t>
            </a:r>
            <a:r>
              <a:rPr lang="nl-BE" dirty="0">
                <a:solidFill>
                  <a:srgbClr val="087670"/>
                </a:solidFill>
              </a:rPr>
              <a:t>eHealth</a:t>
            </a:r>
            <a:r>
              <a:rPr lang="nl-BE" dirty="0"/>
              <a:t>-platform stelt de partners een gedetailleerde inventaris ter beschikking met de nodige informatie voor de integratie van zijn verschillende diensten</a:t>
            </a:r>
          </a:p>
          <a:p>
            <a:endParaRPr lang="nl-BE" dirty="0" smtClean="0"/>
          </a:p>
          <a:p>
            <a:r>
              <a:rPr lang="nl-BE" dirty="0" smtClean="0"/>
              <a:t>deze </a:t>
            </a:r>
            <a:r>
              <a:rPr lang="nl-BE" dirty="0"/>
              <a:t>catalogus omvat alles</a:t>
            </a:r>
          </a:p>
          <a:p>
            <a:pPr lvl="1"/>
            <a:r>
              <a:rPr lang="nl-BE" dirty="0"/>
              <a:t>“wat men moet weten”</a:t>
            </a:r>
          </a:p>
          <a:p>
            <a:pPr lvl="1"/>
            <a:r>
              <a:rPr lang="nl-BE" dirty="0"/>
              <a:t>“wat men dient te begrijpen” en</a:t>
            </a:r>
          </a:p>
          <a:p>
            <a:pPr lvl="1"/>
            <a:r>
              <a:rPr lang="nl-BE" dirty="0"/>
              <a:t>“wat men dient te voorzien” alvorens een project op te </a:t>
            </a:r>
            <a:r>
              <a:rPr lang="nl-BE" dirty="0" smtClean="0"/>
              <a:t>starten</a:t>
            </a:r>
          </a:p>
          <a:p>
            <a:pPr lvl="1"/>
            <a:endParaRPr lang="nl-BE" dirty="0"/>
          </a:p>
          <a:p>
            <a:r>
              <a:rPr lang="nl-BE" dirty="0" smtClean="0"/>
              <a:t>meer info</a:t>
            </a:r>
          </a:p>
          <a:p>
            <a:pPr lvl="1"/>
            <a:r>
              <a:rPr lang="nl-BE" dirty="0" smtClean="0">
                <a:hlinkClick r:id="rId2"/>
              </a:rPr>
              <a:t>https</a:t>
            </a:r>
            <a:r>
              <a:rPr lang="nl-BE" dirty="0">
                <a:hlinkClick r:id="rId2"/>
              </a:rPr>
              <a:t>://www.ehealth.fgov.be/ehealthplatform/nl/service-welcome-pack</a:t>
            </a:r>
          </a:p>
          <a:p>
            <a:pPr lvl="1"/>
            <a:endParaRPr lang="nl-BE" dirty="0" smtClean="0"/>
          </a:p>
          <a:p>
            <a:pPr lvl="1"/>
            <a:endParaRPr lang="nl-BE" dirty="0"/>
          </a:p>
        </p:txBody>
      </p:sp>
      <p:pic>
        <p:nvPicPr>
          <p:cNvPr id="6" name="Picture 5"/>
          <p:cNvPicPr>
            <a:picLocks noChangeAspect="1"/>
          </p:cNvPicPr>
          <p:nvPr/>
        </p:nvPicPr>
        <p:blipFill>
          <a:blip r:embed="rId3"/>
          <a:stretch>
            <a:fillRect/>
          </a:stretch>
        </p:blipFill>
        <p:spPr>
          <a:xfrm>
            <a:off x="433416" y="230523"/>
            <a:ext cx="361950" cy="44767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44</a:t>
            </a:fld>
            <a:endParaRPr lang="fr-BE"/>
          </a:p>
        </p:txBody>
      </p:sp>
    </p:spTree>
    <p:extLst>
      <p:ext uri="{BB962C8B-B14F-4D97-AF65-F5344CB8AC3E}">
        <p14:creationId xmlns:p14="http://schemas.microsoft.com/office/powerpoint/2010/main" val="4269232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Welcome</a:t>
            </a:r>
            <a:r>
              <a:rPr lang="nl-BE" dirty="0"/>
              <a:t> Pack</a:t>
            </a:r>
          </a:p>
        </p:txBody>
      </p:sp>
      <p:sp>
        <p:nvSpPr>
          <p:cNvPr id="3" name="Content Placeholder 2"/>
          <p:cNvSpPr>
            <a:spLocks noGrp="1"/>
          </p:cNvSpPr>
          <p:nvPr>
            <p:ph idx="1"/>
          </p:nvPr>
        </p:nvSpPr>
        <p:spPr/>
        <p:txBody>
          <a:bodyPr>
            <a:normAutofit/>
          </a:bodyPr>
          <a:lstStyle/>
          <a:p>
            <a:r>
              <a:rPr lang="nl-BE" dirty="0"/>
              <a:t>e</a:t>
            </a:r>
            <a:r>
              <a:rPr lang="nl-BE" dirty="0" smtClean="0"/>
              <a:t>lke </a:t>
            </a:r>
            <a:r>
              <a:rPr lang="nl-BE" dirty="0"/>
              <a:t>basisdienst wordt in detail beschreven in een specifieke fiche met</a:t>
            </a:r>
          </a:p>
          <a:p>
            <a:pPr lvl="1"/>
            <a:r>
              <a:rPr lang="nl-BE" dirty="0"/>
              <a:t>de definitie van de dienst</a:t>
            </a:r>
          </a:p>
          <a:p>
            <a:pPr lvl="1"/>
            <a:r>
              <a:rPr lang="nl-BE" dirty="0"/>
              <a:t>de functionaliteiten ervan</a:t>
            </a:r>
          </a:p>
          <a:p>
            <a:pPr lvl="1"/>
            <a:r>
              <a:rPr lang="nl-BE" dirty="0"/>
              <a:t>de afhankelijkheden, nuttige aanbevelingen en waarschuwingen voor de integratie van de dienst</a:t>
            </a:r>
          </a:p>
          <a:p>
            <a:pPr lvl="1"/>
            <a:r>
              <a:rPr lang="nl-BE" dirty="0"/>
              <a:t>de specifieke contactadressen van de teams van het </a:t>
            </a:r>
            <a:r>
              <a:rPr lang="nl-BE" dirty="0">
                <a:solidFill>
                  <a:srgbClr val="087670"/>
                </a:solidFill>
              </a:rPr>
              <a:t>eHealth</a:t>
            </a:r>
            <a:r>
              <a:rPr lang="nl-BE" dirty="0"/>
              <a:t>-platform </a:t>
            </a:r>
          </a:p>
          <a:p>
            <a:r>
              <a:rPr lang="nl-BE" dirty="0"/>
              <a:t>e</a:t>
            </a:r>
            <a:r>
              <a:rPr lang="nl-BE" dirty="0" smtClean="0"/>
              <a:t>en </a:t>
            </a:r>
            <a:r>
              <a:rPr lang="nl-BE" dirty="0"/>
              <a:t>hoofdstuk </a:t>
            </a:r>
            <a:r>
              <a:rPr lang="nl-BE" dirty="0" smtClean="0"/>
              <a:t>wordt besteed </a:t>
            </a:r>
            <a:r>
              <a:rPr lang="nl-BE" dirty="0"/>
              <a:t>aan het proces van onze </a:t>
            </a:r>
            <a:r>
              <a:rPr lang="nl-BE" dirty="0" smtClean="0"/>
              <a:t>projecten</a:t>
            </a:r>
            <a:endParaRPr lang="nl-BE" dirty="0"/>
          </a:p>
          <a:p>
            <a:r>
              <a:rPr lang="nl-BE" dirty="0"/>
              <a:t>k</a:t>
            </a:r>
            <a:r>
              <a:rPr lang="nl-BE" dirty="0" smtClean="0"/>
              <a:t>an </a:t>
            </a:r>
            <a:r>
              <a:rPr lang="nl-BE" dirty="0"/>
              <a:t>online en offline worden geraadpleegd (mogelijkheid om het document in pdf-formaat te downloaden</a:t>
            </a:r>
            <a:r>
              <a:rPr lang="nl-BE" dirty="0" smtClean="0"/>
              <a:t>)</a:t>
            </a: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433416" y="230523"/>
            <a:ext cx="361950" cy="44767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45</a:t>
            </a:fld>
            <a:endParaRPr lang="fr-BE"/>
          </a:p>
        </p:txBody>
      </p:sp>
    </p:spTree>
    <p:extLst>
      <p:ext uri="{BB962C8B-B14F-4D97-AF65-F5344CB8AC3E}">
        <p14:creationId xmlns:p14="http://schemas.microsoft.com/office/powerpoint/2010/main" val="4215092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87670"/>
                </a:solidFill>
              </a:rPr>
              <a:t>eHealth</a:t>
            </a:r>
            <a:r>
              <a:rPr lang="nl-BE" dirty="0"/>
              <a:t>-platform op het </a:t>
            </a:r>
            <a:r>
              <a:rPr lang="nl-BE" dirty="0" err="1"/>
              <a:t>eGezondheidsportaal</a:t>
            </a:r>
            <a:endParaRPr lang="fr-BE" dirty="0"/>
          </a:p>
        </p:txBody>
      </p:sp>
      <p:pic>
        <p:nvPicPr>
          <p:cNvPr id="6" name="Picture 5"/>
          <p:cNvPicPr>
            <a:picLocks noChangeAspect="1"/>
          </p:cNvPicPr>
          <p:nvPr/>
        </p:nvPicPr>
        <p:blipFill>
          <a:blip r:embed="rId2"/>
          <a:stretch>
            <a:fillRect/>
          </a:stretch>
        </p:blipFill>
        <p:spPr>
          <a:xfrm>
            <a:off x="1071417" y="971926"/>
            <a:ext cx="7028975" cy="5481410"/>
          </a:xfrm>
          <a:prstGeom prst="rect">
            <a:avLst/>
          </a:prstGeom>
        </p:spPr>
      </p:pic>
      <p:sp>
        <p:nvSpPr>
          <p:cNvPr id="7" name="Down Arrow 6"/>
          <p:cNvSpPr/>
          <p:nvPr/>
        </p:nvSpPr>
        <p:spPr>
          <a:xfrm rot="2400000">
            <a:off x="6781902" y="3930608"/>
            <a:ext cx="432048" cy="1207970"/>
          </a:xfrm>
          <a:prstGeom prst="downArrow">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46</a:t>
            </a:fld>
            <a:endParaRPr lang="fr-BE"/>
          </a:p>
        </p:txBody>
      </p:sp>
    </p:spTree>
    <p:extLst>
      <p:ext uri="{BB962C8B-B14F-4D97-AF65-F5344CB8AC3E}">
        <p14:creationId xmlns:p14="http://schemas.microsoft.com/office/powerpoint/2010/main" val="1572917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rgbClr val="087670"/>
                </a:solidFill>
              </a:rPr>
              <a:t>eHealth</a:t>
            </a:r>
            <a:r>
              <a:rPr lang="nl-BE" dirty="0" smtClean="0"/>
              <a:t>-platform op het </a:t>
            </a:r>
            <a:r>
              <a:rPr lang="nl-BE" dirty="0" err="1" smtClean="0"/>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755576" y="1124744"/>
            <a:ext cx="7460035" cy="5269933"/>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47</a:t>
            </a:fld>
            <a:endParaRPr lang="fr-BE"/>
          </a:p>
        </p:txBody>
      </p:sp>
    </p:spTree>
    <p:extLst>
      <p:ext uri="{BB962C8B-B14F-4D97-AF65-F5344CB8AC3E}">
        <p14:creationId xmlns:p14="http://schemas.microsoft.com/office/powerpoint/2010/main" val="1389411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467544" y="1556792"/>
            <a:ext cx="8090546" cy="4385717"/>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48</a:t>
            </a:fld>
            <a:endParaRPr lang="fr-BE"/>
          </a:p>
        </p:txBody>
      </p:sp>
    </p:spTree>
    <p:extLst>
      <p:ext uri="{BB962C8B-B14F-4D97-AF65-F5344CB8AC3E}">
        <p14:creationId xmlns:p14="http://schemas.microsoft.com/office/powerpoint/2010/main" val="2219695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6" name="Picture 5"/>
          <p:cNvPicPr>
            <a:picLocks noChangeAspect="1"/>
          </p:cNvPicPr>
          <p:nvPr/>
        </p:nvPicPr>
        <p:blipFill>
          <a:blip r:embed="rId2"/>
          <a:stretch>
            <a:fillRect/>
          </a:stretch>
        </p:blipFill>
        <p:spPr>
          <a:xfrm>
            <a:off x="755576" y="1196752"/>
            <a:ext cx="7583369" cy="5022671"/>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49</a:t>
            </a:fld>
            <a:endParaRPr lang="fr-BE"/>
          </a:p>
        </p:txBody>
      </p:sp>
    </p:spTree>
    <p:extLst>
      <p:ext uri="{BB962C8B-B14F-4D97-AF65-F5344CB8AC3E}">
        <p14:creationId xmlns:p14="http://schemas.microsoft.com/office/powerpoint/2010/main" val="336157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3" name="Date Placeholder 2"/>
          <p:cNvSpPr>
            <a:spLocks noGrp="1"/>
          </p:cNvSpPr>
          <p:nvPr>
            <p:ph type="dt" sz="half" idx="10"/>
          </p:nvPr>
        </p:nvSpPr>
        <p:spPr/>
        <p:txBody>
          <a:bodyPr/>
          <a:lstStyle/>
          <a:p>
            <a:r>
              <a:rPr lang="fr-FR" smtClean="0"/>
              <a:t>13/09/2018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5</a:t>
            </a:fld>
            <a:endParaRPr lang="fr-BE"/>
          </a:p>
        </p:txBody>
      </p:sp>
    </p:spTree>
    <p:extLst>
      <p:ext uri="{BB962C8B-B14F-4D97-AF65-F5344CB8AC3E}">
        <p14:creationId xmlns:p14="http://schemas.microsoft.com/office/powerpoint/2010/main" val="56615427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755576" y="1268760"/>
            <a:ext cx="7564144" cy="4935513"/>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50</a:t>
            </a:fld>
            <a:endParaRPr lang="fr-BE"/>
          </a:p>
        </p:txBody>
      </p:sp>
    </p:spTree>
    <p:extLst>
      <p:ext uri="{BB962C8B-B14F-4D97-AF65-F5344CB8AC3E}">
        <p14:creationId xmlns:p14="http://schemas.microsoft.com/office/powerpoint/2010/main" val="2205884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6" name="Picture 5"/>
          <p:cNvPicPr>
            <a:picLocks noChangeAspect="1"/>
          </p:cNvPicPr>
          <p:nvPr/>
        </p:nvPicPr>
        <p:blipFill>
          <a:blip r:embed="rId2"/>
          <a:stretch>
            <a:fillRect/>
          </a:stretch>
        </p:blipFill>
        <p:spPr>
          <a:xfrm>
            <a:off x="683568" y="1052736"/>
            <a:ext cx="7848872" cy="5281904"/>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51</a:t>
            </a:fld>
            <a:endParaRPr lang="fr-BE"/>
          </a:p>
        </p:txBody>
      </p:sp>
    </p:spTree>
    <p:extLst>
      <p:ext uri="{BB962C8B-B14F-4D97-AF65-F5344CB8AC3E}">
        <p14:creationId xmlns:p14="http://schemas.microsoft.com/office/powerpoint/2010/main" val="1108901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solidFill>
                  <a:srgbClr val="087670"/>
                </a:solidFill>
              </a:rPr>
              <a:t>eHealth</a:t>
            </a:r>
            <a:r>
              <a:rPr lang="nl-BE" dirty="0"/>
              <a:t>-platform op het </a:t>
            </a:r>
            <a:r>
              <a:rPr lang="nl-BE" dirty="0" err="1"/>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1043608" y="1196752"/>
            <a:ext cx="7083558" cy="5040560"/>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52</a:t>
            </a:fld>
            <a:endParaRPr lang="fr-BE"/>
          </a:p>
        </p:txBody>
      </p:sp>
    </p:spTree>
    <p:extLst>
      <p:ext uri="{BB962C8B-B14F-4D97-AF65-F5344CB8AC3E}">
        <p14:creationId xmlns:p14="http://schemas.microsoft.com/office/powerpoint/2010/main" val="2902207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dirty="0" err="1" smtClean="0"/>
              <a:t>Governance</a:t>
            </a:r>
            <a:r>
              <a:rPr lang="nl-BE" dirty="0" smtClean="0"/>
              <a:t> organen</a:t>
            </a:r>
            <a:endParaRPr lang="nl-BE" dirty="0"/>
          </a:p>
        </p:txBody>
      </p:sp>
      <p:sp>
        <p:nvSpPr>
          <p:cNvPr id="10" name="Content Placeholder 9"/>
          <p:cNvSpPr>
            <a:spLocks noGrp="1"/>
          </p:cNvSpPr>
          <p:nvPr>
            <p:ph idx="1"/>
          </p:nvPr>
        </p:nvSpPr>
        <p:spPr/>
        <p:txBody>
          <a:bodyPr>
            <a:normAutofit/>
          </a:bodyPr>
          <a:lstStyle/>
          <a:p>
            <a:r>
              <a:rPr lang="nl-BE" dirty="0" smtClean="0"/>
              <a:t>Beheerscomité </a:t>
            </a:r>
            <a:r>
              <a:rPr lang="nl-BE" dirty="0"/>
              <a:t>van het </a:t>
            </a:r>
            <a:r>
              <a:rPr lang="nl-BE" dirty="0" smtClean="0">
                <a:solidFill>
                  <a:srgbClr val="087670"/>
                </a:solidFill>
              </a:rPr>
              <a:t>eHealth</a:t>
            </a:r>
            <a:r>
              <a:rPr lang="nl-BE" dirty="0" smtClean="0"/>
              <a:t>-platform</a:t>
            </a:r>
          </a:p>
          <a:p>
            <a:pPr lvl="1"/>
            <a:r>
              <a:rPr lang="nl-BE" dirty="0" smtClean="0"/>
              <a:t>beheert </a:t>
            </a:r>
            <a:r>
              <a:rPr lang="nl-BE" dirty="0"/>
              <a:t>de </a:t>
            </a:r>
            <a:r>
              <a:rPr lang="nl-BE" dirty="0" smtClean="0"/>
              <a:t>instelling</a:t>
            </a:r>
          </a:p>
          <a:p>
            <a:pPr lvl="1"/>
            <a:r>
              <a:rPr lang="nl-BE" dirty="0" smtClean="0"/>
              <a:t>samenstelling</a:t>
            </a:r>
          </a:p>
          <a:p>
            <a:pPr lvl="2"/>
            <a:r>
              <a:rPr lang="nl-BE" dirty="0" smtClean="0"/>
              <a:t>vertegenwoordigers van zorgverleners en –instellingen</a:t>
            </a:r>
          </a:p>
          <a:p>
            <a:pPr lvl="2"/>
            <a:r>
              <a:rPr lang="nl-BE" dirty="0" smtClean="0"/>
              <a:t>vertegenwoordigers van ziekenfondsen</a:t>
            </a:r>
          </a:p>
          <a:p>
            <a:pPr lvl="2"/>
            <a:r>
              <a:rPr lang="nl-BE" dirty="0" smtClean="0"/>
              <a:t>vertegenwoordigers van overheidsdiensten belast met gezondheid van alle overheidsniveaus</a:t>
            </a:r>
          </a:p>
          <a:p>
            <a:pPr lvl="2"/>
            <a:r>
              <a:rPr lang="nl-BE" dirty="0" smtClean="0"/>
              <a:t>vertegenwoordigers van federale Minister van Gezondheid en van </a:t>
            </a:r>
            <a:r>
              <a:rPr lang="nl-BE" dirty="0" err="1" smtClean="0"/>
              <a:t>Agoria</a:t>
            </a:r>
            <a:endParaRPr lang="nl-BE" dirty="0"/>
          </a:p>
          <a:p>
            <a:r>
              <a:rPr lang="nl-BE" dirty="0" smtClean="0"/>
              <a:t>Overlegcomité </a:t>
            </a:r>
            <a:r>
              <a:rPr lang="nl-BE" dirty="0"/>
              <a:t>met de </a:t>
            </a:r>
            <a:r>
              <a:rPr lang="nl-BE" dirty="0" smtClean="0"/>
              <a:t>gebruikers</a:t>
            </a:r>
          </a:p>
          <a:p>
            <a:pPr lvl="1"/>
            <a:r>
              <a:rPr lang="nl-BE" dirty="0" smtClean="0"/>
              <a:t>adviesorgaan</a:t>
            </a:r>
          </a:p>
          <a:p>
            <a:pPr lvl="1"/>
            <a:r>
              <a:rPr lang="nl-BE" dirty="0" smtClean="0"/>
              <a:t>staat </a:t>
            </a:r>
            <a:r>
              <a:rPr lang="nl-BE" dirty="0"/>
              <a:t>het Beheerscomité van het </a:t>
            </a:r>
            <a:r>
              <a:rPr lang="nl-BE" dirty="0">
                <a:solidFill>
                  <a:srgbClr val="087670"/>
                </a:solidFill>
              </a:rPr>
              <a:t>eHealth</a:t>
            </a:r>
            <a:r>
              <a:rPr lang="nl-BE" dirty="0"/>
              <a:t>-platform </a:t>
            </a:r>
            <a:r>
              <a:rPr lang="nl-BE" dirty="0" smtClean="0"/>
              <a:t>bij </a:t>
            </a:r>
            <a:r>
              <a:rPr lang="nl-BE" dirty="0"/>
              <a:t>in de vervulling van zijn </a:t>
            </a:r>
            <a:r>
              <a:rPr lang="nl-BE" dirty="0" smtClean="0"/>
              <a:t>opdrachten</a:t>
            </a:r>
          </a:p>
          <a:p>
            <a:pPr lvl="1"/>
            <a:r>
              <a:rPr lang="nl-BE" dirty="0" smtClean="0"/>
              <a:t>heeft vaste en projectmatige werkgroepen</a:t>
            </a:r>
            <a:endParaRPr lang="nl-BE" dirty="0"/>
          </a:p>
        </p:txBody>
      </p:sp>
      <p:sp>
        <p:nvSpPr>
          <p:cNvPr id="7" name="Date Placeholder 6"/>
          <p:cNvSpPr>
            <a:spLocks noGrp="1"/>
          </p:cNvSpPr>
          <p:nvPr>
            <p:ph type="dt" sz="half" idx="10"/>
          </p:nvPr>
        </p:nvSpPr>
        <p:spPr/>
        <p:txBody>
          <a:bodyPr/>
          <a:lstStyle/>
          <a:p>
            <a:r>
              <a:rPr lang="fr-FR" smtClean="0"/>
              <a:t>13/09/2018</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53</a:t>
            </a:fld>
            <a:endParaRPr lang="fr-BE"/>
          </a:p>
        </p:txBody>
      </p:sp>
    </p:spTree>
    <p:extLst>
      <p:ext uri="{BB962C8B-B14F-4D97-AF65-F5344CB8AC3E}">
        <p14:creationId xmlns:p14="http://schemas.microsoft.com/office/powerpoint/2010/main" val="262153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Governance</a:t>
            </a:r>
            <a:r>
              <a:rPr lang="nl-BE" dirty="0" smtClean="0"/>
              <a:t> organen</a:t>
            </a:r>
            <a:endParaRPr lang="fr-BE" dirty="0"/>
          </a:p>
        </p:txBody>
      </p:sp>
      <p:sp>
        <p:nvSpPr>
          <p:cNvPr id="5" name="Content Placeholder 4"/>
          <p:cNvSpPr>
            <a:spLocks noGrp="1"/>
          </p:cNvSpPr>
          <p:nvPr>
            <p:ph idx="1"/>
          </p:nvPr>
        </p:nvSpPr>
        <p:spPr/>
        <p:txBody>
          <a:bodyPr>
            <a:normAutofit/>
          </a:bodyPr>
          <a:lstStyle/>
          <a:p>
            <a:r>
              <a:rPr lang="nl-BE" dirty="0" smtClean="0"/>
              <a:t>Informatieveiligheidscomité </a:t>
            </a:r>
            <a:r>
              <a:rPr lang="nl-BE" dirty="0"/>
              <a:t>benoemd door het Parlement (voorheen het Sectoraal Comité van de Gezondheid ingesteld bij de Commissie voor de Bescherming van de Persoonlijke Levenssfeer)</a:t>
            </a:r>
          </a:p>
          <a:p>
            <a:pPr lvl="1"/>
            <a:r>
              <a:rPr lang="nl-BE" dirty="0"/>
              <a:t>verleent machtigingen met kracht van wet voor de uitwisseling van gezondheidsgegevens</a:t>
            </a:r>
          </a:p>
          <a:p>
            <a:pPr lvl="1"/>
            <a:r>
              <a:rPr lang="nl-BE" dirty="0"/>
              <a:t>legt regels vast inzake de informatieveiligheid en de bescherming van de persoonlijke levenssfeer bij de verwerking van gezondheidsgegevens</a:t>
            </a:r>
          </a:p>
          <a:p>
            <a:endParaRPr lang="nl-BE" dirty="0" smtClean="0"/>
          </a:p>
          <a:p>
            <a:r>
              <a:rPr lang="nl-BE" dirty="0" smtClean="0"/>
              <a:t>Interministeriële Conferentie Gezondheid</a:t>
            </a:r>
          </a:p>
          <a:p>
            <a:pPr lvl="1"/>
            <a:r>
              <a:rPr lang="nl-BE" dirty="0" smtClean="0"/>
              <a:t>Ministers van Gezondheid van alle overheidsniveaus</a:t>
            </a:r>
          </a:p>
          <a:p>
            <a:pPr lvl="1"/>
            <a:r>
              <a:rPr lang="nl-BE" dirty="0" smtClean="0"/>
              <a:t>voorbereid door </a:t>
            </a:r>
            <a:r>
              <a:rPr lang="nl-BE" dirty="0" err="1" smtClean="0"/>
              <a:t>Interkabinettenwerkgroep</a:t>
            </a:r>
            <a:r>
              <a:rPr lang="nl-BE" dirty="0" smtClean="0"/>
              <a:t> (IKW)</a:t>
            </a:r>
          </a:p>
          <a:p>
            <a:pPr lvl="1"/>
            <a:r>
              <a:rPr lang="nl-BE" dirty="0" smtClean="0"/>
              <a:t>coördineert gezondheidsbeleid</a:t>
            </a:r>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54</a:t>
            </a:fld>
            <a:endParaRPr lang="fr-BE"/>
          </a:p>
        </p:txBody>
      </p:sp>
    </p:spTree>
    <p:extLst>
      <p:ext uri="{BB962C8B-B14F-4D97-AF65-F5344CB8AC3E}">
        <p14:creationId xmlns:p14="http://schemas.microsoft.com/office/powerpoint/2010/main" val="2519130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Governance</a:t>
            </a:r>
            <a:r>
              <a:rPr lang="nl-BE" dirty="0" smtClean="0"/>
              <a:t> organen</a:t>
            </a:r>
            <a:endParaRPr lang="fr-BE" dirty="0"/>
          </a:p>
        </p:txBody>
      </p:sp>
      <p:sp>
        <p:nvSpPr>
          <p:cNvPr id="3" name="Content Placeholder 2"/>
          <p:cNvSpPr>
            <a:spLocks noGrp="1"/>
          </p:cNvSpPr>
          <p:nvPr>
            <p:ph idx="1"/>
          </p:nvPr>
        </p:nvSpPr>
        <p:spPr/>
        <p:txBody>
          <a:bodyPr/>
          <a:lstStyle/>
          <a:p>
            <a:r>
              <a:rPr lang="nl-BE" dirty="0"/>
              <a:t>Federale stuurgroep</a:t>
            </a:r>
          </a:p>
          <a:p>
            <a:pPr lvl="1"/>
            <a:r>
              <a:rPr lang="nl-BE" dirty="0"/>
              <a:t>leden uit het Beheerscomité van het eHealth-platform van de federale overheidsdiensten en het kabinet van Minister De Block</a:t>
            </a:r>
          </a:p>
          <a:p>
            <a:pPr lvl="1"/>
            <a:r>
              <a:rPr lang="nl-BE" dirty="0" err="1"/>
              <a:t>alignering</a:t>
            </a:r>
            <a:r>
              <a:rPr lang="nl-BE" dirty="0"/>
              <a:t> tussen de betrokken instellingen</a:t>
            </a:r>
          </a:p>
          <a:p>
            <a:endParaRPr lang="nl-BE" dirty="0" smtClean="0"/>
          </a:p>
          <a:p>
            <a:r>
              <a:rPr lang="nl-BE" dirty="0" smtClean="0"/>
              <a:t>Stuurgroep Vitalink</a:t>
            </a:r>
          </a:p>
          <a:p>
            <a:endParaRPr lang="nl-BE" dirty="0" smtClean="0"/>
          </a:p>
          <a:p>
            <a:r>
              <a:rPr lang="nl-BE" dirty="0" smtClean="0"/>
              <a:t>G-Cloud</a:t>
            </a:r>
          </a:p>
          <a:p>
            <a:pPr lvl="1"/>
            <a:r>
              <a:rPr lang="nl-BE" dirty="0" smtClean="0"/>
              <a:t>het </a:t>
            </a:r>
            <a:r>
              <a:rPr lang="nl-BE" dirty="0" smtClean="0">
                <a:solidFill>
                  <a:srgbClr val="087670"/>
                </a:solidFill>
              </a:rPr>
              <a:t>eHealth</a:t>
            </a:r>
            <a:r>
              <a:rPr lang="nl-BE" dirty="0" smtClean="0"/>
              <a:t>-platform host zijn basisdiensten in de G-Cloud</a:t>
            </a:r>
          </a:p>
          <a:p>
            <a:pPr lvl="1"/>
            <a:r>
              <a:rPr lang="nl-BE" dirty="0" smtClean="0"/>
              <a:t>de G-Cloud is een gezamenlijke infrastructuur van alle federale overheidsdiensten en Smals vzw in eigen datacenters</a:t>
            </a:r>
            <a:endParaRPr lang="fr-BE" dirty="0" smtClean="0"/>
          </a:p>
          <a:p>
            <a:pPr lvl="1"/>
            <a:r>
              <a:rPr lang="nl-BE" dirty="0" smtClean="0"/>
              <a:t>meer informatie over de G-Cloud</a:t>
            </a:r>
          </a:p>
          <a:p>
            <a:pPr lvl="2"/>
            <a:r>
              <a:rPr lang="nl-BE" dirty="0">
                <a:hlinkClick r:id="rId2"/>
              </a:rPr>
              <a:t>https://www.gcloud.belgium.be</a:t>
            </a:r>
            <a:r>
              <a:rPr lang="nl-BE" dirty="0" smtClean="0">
                <a:hlinkClick r:id="rId2"/>
              </a:rPr>
              <a:t>/</a:t>
            </a:r>
            <a:endParaRPr lang="nl-BE" dirty="0" smtClean="0"/>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55</a:t>
            </a:fld>
            <a:endParaRPr lang="fr-BE"/>
          </a:p>
        </p:txBody>
      </p:sp>
    </p:spTree>
    <p:extLst>
      <p:ext uri="{BB962C8B-B14F-4D97-AF65-F5344CB8AC3E}">
        <p14:creationId xmlns:p14="http://schemas.microsoft.com/office/powerpoint/2010/main" val="2114308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5131" y="931398"/>
            <a:ext cx="8656320" cy="1193492"/>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3819608" y="2124890"/>
            <a:ext cx="5071843" cy="4250801"/>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2" name="Straight Connector 61"/>
          <p:cNvCxnSpPr/>
          <p:nvPr/>
        </p:nvCxnSpPr>
        <p:spPr>
          <a:xfrm flipH="1">
            <a:off x="3935661" y="2981153"/>
            <a:ext cx="4191" cy="139745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7063" y="2977081"/>
            <a:ext cx="1543" cy="87213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1323" y="1513511"/>
            <a:ext cx="5351" cy="54733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06553" y="2060848"/>
            <a:ext cx="6560831"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315450" y="980728"/>
            <a:ext cx="8501048" cy="806933"/>
          </a:xfrm>
          <a:custGeom>
            <a:avLst/>
            <a:gdLst>
              <a:gd name="connsiteX0" fmla="*/ 0 w 8383164"/>
              <a:gd name="connsiteY0" fmla="*/ 0 h 676799"/>
              <a:gd name="connsiteX1" fmla="*/ 8383164 w 8383164"/>
              <a:gd name="connsiteY1" fmla="*/ 0 h 676799"/>
              <a:gd name="connsiteX2" fmla="*/ 8383164 w 8383164"/>
              <a:gd name="connsiteY2" fmla="*/ 676799 h 676799"/>
              <a:gd name="connsiteX3" fmla="*/ 0 w 8383164"/>
              <a:gd name="connsiteY3" fmla="*/ 676799 h 676799"/>
              <a:gd name="connsiteX4" fmla="*/ 0 w 8383164"/>
              <a:gd name="connsiteY4" fmla="*/ 0 h 67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3164" h="676799">
                <a:moveTo>
                  <a:pt x="0" y="0"/>
                </a:moveTo>
                <a:lnTo>
                  <a:pt x="8383164" y="0"/>
                </a:lnTo>
                <a:lnTo>
                  <a:pt x="8383164" y="676799"/>
                </a:lnTo>
                <a:lnTo>
                  <a:pt x="0" y="676799"/>
                </a:lnTo>
                <a:lnTo>
                  <a:pt x="0" y="0"/>
                </a:lnTo>
                <a:close/>
              </a:path>
            </a:pathLst>
          </a:custGeom>
          <a:solidFill>
            <a:srgbClr val="1F497D"/>
          </a:solidFill>
          <a:ln>
            <a:solidFill>
              <a:srgbClr val="1F497D"/>
            </a:solidFill>
          </a:ln>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pPr>
            <a:r>
              <a:rPr lang="fr-BE" sz="1100" b="1" dirty="0" err="1" smtClean="0">
                <a:effectLst>
                  <a:outerShdw blurRad="50800" dist="38100" dir="2700000" algn="tl" rotWithShape="0">
                    <a:prstClr val="black">
                      <a:alpha val="40000"/>
                    </a:prstClr>
                  </a:outerShdw>
                </a:effectLst>
              </a:rPr>
              <a:t>Algemeen</a:t>
            </a:r>
            <a:r>
              <a:rPr lang="fr-BE" sz="1100" b="1" dirty="0" smtClean="0">
                <a:effectLst>
                  <a:outerShdw blurRad="50800" dist="38100" dir="2700000" algn="tl" rotWithShape="0">
                    <a:prstClr val="black">
                      <a:alpha val="40000"/>
                    </a:prstClr>
                  </a:outerShdw>
                </a:effectLst>
              </a:rPr>
              <a:t> </a:t>
            </a:r>
            <a:r>
              <a:rPr lang="fr-BE" sz="1100" b="1" dirty="0" err="1" smtClean="0">
                <a:effectLst>
                  <a:outerShdw blurRad="50800" dist="38100" dir="2700000" algn="tl" rotWithShape="0">
                    <a:prstClr val="black">
                      <a:alpha val="40000"/>
                    </a:prstClr>
                  </a:outerShdw>
                </a:effectLst>
              </a:rPr>
              <a:t>beheer</a:t>
            </a:r>
            <a:endParaRPr lang="fr-BE" sz="1100" kern="12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endParaRPr lang="nl-BE" sz="1100" dirty="0">
              <a:effectLst>
                <a:outerShdw blurRad="50800" dist="38100" dir="2700000" algn="tl" rotWithShape="0">
                  <a:prstClr val="black">
                    <a:alpha val="40000"/>
                  </a:prstClr>
                </a:outerShdw>
              </a:effectLst>
            </a:endParaRPr>
          </a:p>
          <a:p>
            <a:pPr lvl="0" algn="ctr" defTabSz="577850">
              <a:lnSpc>
                <a:spcPct val="90000"/>
              </a:lnSpc>
              <a:spcBef>
                <a:spcPct val="0"/>
              </a:spcBef>
            </a:pPr>
            <a:r>
              <a:rPr lang="nl-BE" sz="1100" kern="1200" dirty="0" smtClean="0">
                <a:effectLst>
                  <a:outerShdw blurRad="50800" dist="38100" dir="2700000" algn="tl" rotWithShape="0">
                    <a:prstClr val="black">
                      <a:alpha val="40000"/>
                    </a:prstClr>
                  </a:outerShdw>
                </a:effectLst>
              </a:rPr>
              <a:t>Frank Robben</a:t>
            </a:r>
          </a:p>
          <a:p>
            <a:pPr lvl="0" algn="ctr" defTabSz="577850">
              <a:lnSpc>
                <a:spcPct val="90000"/>
              </a:lnSpc>
              <a:spcBef>
                <a:spcPct val="0"/>
              </a:spcBef>
            </a:pPr>
            <a:r>
              <a:rPr lang="nl-BE" sz="1100" dirty="0" smtClean="0">
                <a:effectLst>
                  <a:outerShdw blurRad="50800" dist="38100" dir="2700000" algn="tl" rotWithShape="0">
                    <a:prstClr val="black">
                      <a:alpha val="40000"/>
                    </a:prstClr>
                  </a:outerShdw>
                </a:effectLst>
              </a:rPr>
              <a:t>(Thibaut Duvillier)</a:t>
            </a:r>
            <a:endParaRPr lang="fr-BE" sz="1100" kern="1200" dirty="0">
              <a:effectLst>
                <a:outerShdw blurRad="50800" dist="38100" dir="2700000" algn="tl" rotWithShape="0">
                  <a:prstClr val="black">
                    <a:alpha val="40000"/>
                  </a:prstClr>
                </a:outerShdw>
              </a:effectLst>
            </a:endParaRPr>
          </a:p>
        </p:txBody>
      </p:sp>
      <p:cxnSp>
        <p:nvCxnSpPr>
          <p:cNvPr id="47" name="Straight Connector 46"/>
          <p:cNvCxnSpPr/>
          <p:nvPr/>
        </p:nvCxnSpPr>
        <p:spPr>
          <a:xfrm>
            <a:off x="2941977"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05108"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83854"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06553"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67384"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4282" y="5611104"/>
            <a:ext cx="1338210" cy="1338209"/>
            <a:chOff x="2567605" y="1649590"/>
            <a:chExt cx="3966413" cy="3966414"/>
          </a:xfrm>
        </p:grpSpPr>
        <p:sp>
          <p:nvSpPr>
            <p:cNvPr id="29" name="Isosceles Triangle 28"/>
            <p:cNvSpPr/>
            <p:nvPr/>
          </p:nvSpPr>
          <p:spPr>
            <a:xfrm rot="14400476">
              <a:off x="3068182" y="3059955"/>
              <a:ext cx="3966413" cy="1145685"/>
            </a:xfrm>
            <a:prstGeom prst="triangle">
              <a:avLst/>
            </a:prstGeom>
            <a:solidFill>
              <a:srgbClr val="8166A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0" name="Isosceles Triangle 29"/>
            <p:cNvSpPr/>
            <p:nvPr/>
          </p:nvSpPr>
          <p:spPr>
            <a:xfrm rot="7199524" flipH="1">
              <a:off x="2080526" y="3059954"/>
              <a:ext cx="3966413" cy="1145685"/>
            </a:xfrm>
            <a:prstGeom prst="triangle">
              <a:avLst/>
            </a:prstGeom>
            <a:solidFill>
              <a:srgbClr val="4D7FBB"/>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p>
          </p:txBody>
        </p:sp>
        <p:sp>
          <p:nvSpPr>
            <p:cNvPr id="31" name="Isosceles Triangle 30"/>
            <p:cNvSpPr/>
            <p:nvPr/>
          </p:nvSpPr>
          <p:spPr>
            <a:xfrm flipH="1">
              <a:off x="2567605" y="3915804"/>
              <a:ext cx="3966413" cy="1145685"/>
            </a:xfrm>
            <a:prstGeom prst="triangle">
              <a:avLst/>
            </a:prstGeom>
            <a:solidFill>
              <a:srgbClr val="F8A15A"/>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3" name="TextBox 32"/>
            <p:cNvSpPr txBox="1"/>
            <p:nvPr/>
          </p:nvSpPr>
          <p:spPr>
            <a:xfrm rot="18010533">
              <a:off x="3240648" y="3205474"/>
              <a:ext cx="1321801"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900" b="1" dirty="0" smtClean="0">
                  <a:solidFill>
                    <a:schemeClr val="bg1"/>
                  </a:solidFill>
                </a:rPr>
                <a:t>CORE</a:t>
              </a:r>
              <a:endParaRPr lang="fr-BE" sz="900" b="1" dirty="0">
                <a:solidFill>
                  <a:schemeClr val="bg1"/>
                </a:solidFill>
              </a:endParaRPr>
            </a:p>
          </p:txBody>
        </p:sp>
        <p:sp>
          <p:nvSpPr>
            <p:cNvPr id="34" name="TextBox 33"/>
            <p:cNvSpPr txBox="1"/>
            <p:nvPr/>
          </p:nvSpPr>
          <p:spPr>
            <a:xfrm rot="3615789">
              <a:off x="3964158" y="3187376"/>
              <a:ext cx="2614143"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900" b="1" dirty="0" smtClean="0">
                  <a:solidFill>
                    <a:schemeClr val="bg1"/>
                  </a:solidFill>
                </a:rPr>
                <a:t>VALUE-ADDED</a:t>
              </a:r>
              <a:endParaRPr lang="fr-BE" sz="900" b="1" dirty="0">
                <a:solidFill>
                  <a:schemeClr val="bg1"/>
                </a:solidFill>
              </a:endParaRPr>
            </a:p>
          </p:txBody>
        </p:sp>
        <p:sp>
          <p:nvSpPr>
            <p:cNvPr id="35" name="TextBox 34"/>
            <p:cNvSpPr txBox="1"/>
            <p:nvPr/>
          </p:nvSpPr>
          <p:spPr>
            <a:xfrm>
              <a:off x="3377284" y="4390298"/>
              <a:ext cx="2424091" cy="684180"/>
            </a:xfrm>
            <a:prstGeom prst="rect">
              <a:avLst/>
            </a:prstGeom>
            <a:noFill/>
            <a:effectLst>
              <a:outerShdw blurRad="50800" dist="38100" dir="2700000" algn="tl" rotWithShape="0">
                <a:prstClr val="black">
                  <a:alpha val="40000"/>
                </a:prstClr>
              </a:outerShdw>
            </a:effectLst>
          </p:spPr>
          <p:txBody>
            <a:bodyPr wrap="none" rtlCol="0">
              <a:spAutoFit/>
            </a:bodyPr>
            <a:lstStyle/>
            <a:p>
              <a:r>
                <a:rPr lang="nl-BE" sz="900" b="1" dirty="0" smtClean="0">
                  <a:solidFill>
                    <a:schemeClr val="bg1"/>
                  </a:solidFill>
                </a:rPr>
                <a:t>SUPPORTING</a:t>
              </a:r>
              <a:endParaRPr lang="fr-BE" sz="900" b="1" dirty="0">
                <a:solidFill>
                  <a:schemeClr val="bg1"/>
                </a:solidFill>
              </a:endParaRPr>
            </a:p>
          </p:txBody>
        </p:sp>
        <p:sp>
          <p:nvSpPr>
            <p:cNvPr id="36" name="Oval 35"/>
            <p:cNvSpPr/>
            <p:nvPr/>
          </p:nvSpPr>
          <p:spPr>
            <a:xfrm>
              <a:off x="4193208" y="3565956"/>
              <a:ext cx="740332" cy="740332"/>
            </a:xfrm>
            <a:prstGeom prst="ellipse">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l-BE" sz="1000" b="1" dirty="0" smtClean="0">
                  <a:solidFill>
                    <a:schemeClr val="tx2"/>
                  </a:solidFill>
                </a:rPr>
                <a:t>I&amp;S</a:t>
              </a:r>
              <a:endParaRPr lang="fr-BE" sz="1000" b="1" dirty="0">
                <a:solidFill>
                  <a:schemeClr val="tx2"/>
                </a:solidFill>
              </a:endParaRPr>
            </a:p>
          </p:txBody>
        </p:sp>
      </p:grpSp>
      <p:cxnSp>
        <p:nvCxnSpPr>
          <p:cNvPr id="41" name="Straight Connector 40"/>
          <p:cNvCxnSpPr/>
          <p:nvPr/>
        </p:nvCxnSpPr>
        <p:spPr>
          <a:xfrm>
            <a:off x="697491" y="3854668"/>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852141" y="3605024"/>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ln>
            <a:solidFill>
              <a:srgbClr val="8CA5CC"/>
            </a:solidFill>
          </a:ln>
        </p:spPr>
        <p:style>
          <a:lnRef idx="2">
            <a:schemeClr val="lt1">
              <a:hueOff val="0"/>
              <a:satOff val="0"/>
              <a:lumOff val="0"/>
              <a:alphaOff val="0"/>
            </a:schemeClr>
          </a:lnRef>
          <a:fillRef idx="1">
            <a:schemeClr val="accent1">
              <a:tint val="80000"/>
              <a:hueOff val="0"/>
              <a:satOff val="0"/>
              <a:lumOff val="0"/>
              <a:alphaOff val="0"/>
            </a:schemeClr>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Technische interoperabiliteit</a:t>
            </a:r>
            <a:endParaRPr lang="fr-BE" sz="1100" kern="1200" dirty="0">
              <a:effectLst>
                <a:outerShdw blurRad="50800" dist="38100" dir="2700000" algn="tl" rotWithShape="0">
                  <a:prstClr val="black">
                    <a:alpha val="40000"/>
                  </a:prstClr>
                </a:outerShdw>
              </a:effectLst>
            </a:endParaRPr>
          </a:p>
        </p:txBody>
      </p:sp>
      <p:cxnSp>
        <p:nvCxnSpPr>
          <p:cNvPr id="63" name="Straight Connector 62"/>
          <p:cNvCxnSpPr/>
          <p:nvPr/>
        </p:nvCxnSpPr>
        <p:spPr>
          <a:xfrm>
            <a:off x="3939852" y="327798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31393" y="384286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38862" y="437860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204835" y="2981153"/>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3766" y="3296790"/>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13766" y="384286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15311" y="491695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01749" y="543826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195781" y="437860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213766" y="597713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4110899" y="3066007"/>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Jurist</a:t>
            </a:r>
            <a:endParaRPr lang="fr-BE" sz="1100" kern="1200" dirty="0">
              <a:effectLst>
                <a:outerShdw blurRad="50800" dist="38100" dir="2700000" algn="tl" rotWithShape="0">
                  <a:prstClr val="black">
                    <a:alpha val="40000"/>
                  </a:prstClr>
                </a:outerShdw>
              </a:effectLst>
            </a:endParaRPr>
          </a:p>
        </p:txBody>
      </p:sp>
      <p:sp>
        <p:nvSpPr>
          <p:cNvPr id="66" name="Freeform 65"/>
          <p:cNvSpPr/>
          <p:nvPr/>
        </p:nvSpPr>
        <p:spPr>
          <a:xfrm>
            <a:off x="4109095" y="3616048"/>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Communicatie</a:t>
            </a:r>
            <a:endParaRPr lang="fr-BE" sz="1100" kern="1200" dirty="0">
              <a:effectLst>
                <a:outerShdw blurRad="50800" dist="38100" dir="2700000" algn="tl" rotWithShape="0">
                  <a:prstClr val="black">
                    <a:alpha val="40000"/>
                  </a:prstClr>
                </a:outerShdw>
              </a:effectLst>
            </a:endParaRPr>
          </a:p>
        </p:txBody>
      </p:sp>
      <p:sp>
        <p:nvSpPr>
          <p:cNvPr id="67" name="Freeform 66"/>
          <p:cNvSpPr/>
          <p:nvPr/>
        </p:nvSpPr>
        <p:spPr>
          <a:xfrm>
            <a:off x="4109095" y="4141957"/>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(Statisticus)</a:t>
            </a:r>
            <a:endParaRPr lang="fr-BE" sz="1100" b="1" kern="1200" dirty="0">
              <a:effectLst>
                <a:outerShdw blurRad="50800" dist="38100" dir="2700000" algn="tl" rotWithShape="0">
                  <a:prstClr val="black">
                    <a:alpha val="40000"/>
                  </a:prstClr>
                </a:outerShdw>
              </a:effectLst>
            </a:endParaRPr>
          </a:p>
        </p:txBody>
      </p:sp>
      <p:sp>
        <p:nvSpPr>
          <p:cNvPr id="74" name="Freeform 73"/>
          <p:cNvSpPr/>
          <p:nvPr/>
        </p:nvSpPr>
        <p:spPr>
          <a:xfrm>
            <a:off x="7332818" y="3067378"/>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Human resources</a:t>
            </a:r>
            <a:endParaRPr lang="fr-BE" sz="1100" kern="1200" dirty="0">
              <a:effectLst>
                <a:outerShdw blurRad="50800" dist="38100" dir="2700000" algn="tl" rotWithShape="0">
                  <a:prstClr val="black">
                    <a:alpha val="40000"/>
                  </a:prstClr>
                </a:outerShdw>
              </a:effectLst>
            </a:endParaRPr>
          </a:p>
        </p:txBody>
      </p:sp>
      <p:sp>
        <p:nvSpPr>
          <p:cNvPr id="78" name="Freeform 77"/>
          <p:cNvSpPr/>
          <p:nvPr/>
        </p:nvSpPr>
        <p:spPr>
          <a:xfrm>
            <a:off x="7332817" y="360277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Budget &amp; </a:t>
            </a:r>
            <a:r>
              <a:rPr lang="nl-BE" sz="1100" b="1" kern="1200" dirty="0" err="1" smtClean="0">
                <a:effectLst>
                  <a:outerShdw blurRad="50800" dist="38100" dir="2700000" algn="tl" rotWithShape="0">
                    <a:prstClr val="black">
                      <a:alpha val="40000"/>
                    </a:prstClr>
                  </a:outerShdw>
                </a:effectLst>
              </a:rPr>
              <a:t>finance</a:t>
            </a:r>
            <a:endParaRPr lang="fr-BE" sz="1100" kern="1200" dirty="0">
              <a:effectLst>
                <a:outerShdw blurRad="50800" dist="38100" dir="2700000" algn="tl" rotWithShape="0">
                  <a:prstClr val="black">
                    <a:alpha val="40000"/>
                  </a:prstClr>
                </a:outerShdw>
              </a:effectLst>
            </a:endParaRPr>
          </a:p>
        </p:txBody>
      </p:sp>
      <p:sp>
        <p:nvSpPr>
          <p:cNvPr id="79" name="Freeform 78"/>
          <p:cNvSpPr/>
          <p:nvPr/>
        </p:nvSpPr>
        <p:spPr>
          <a:xfrm>
            <a:off x="7352458" y="5740984"/>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err="1" smtClean="0">
                <a:effectLst>
                  <a:outerShdw blurRad="50800" dist="38100" dir="2700000" algn="tl" rotWithShape="0">
                    <a:prstClr val="black">
                      <a:alpha val="40000"/>
                    </a:prstClr>
                  </a:outerShdw>
                </a:effectLst>
              </a:rPr>
              <a:t>Traducteurs</a:t>
            </a:r>
            <a:endParaRPr lang="nl-BE" sz="1100" b="1" kern="12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Vertalers</a:t>
            </a:r>
            <a:endParaRPr lang="fr-BE" sz="1100" kern="1200" dirty="0">
              <a:effectLst>
                <a:outerShdw blurRad="50800" dist="38100" dir="2700000" algn="tl" rotWithShape="0">
                  <a:prstClr val="black">
                    <a:alpha val="40000"/>
                  </a:prstClr>
                </a:outerShdw>
              </a:effectLst>
            </a:endParaRPr>
          </a:p>
        </p:txBody>
      </p:sp>
      <p:sp>
        <p:nvSpPr>
          <p:cNvPr id="80" name="Freeform 79"/>
          <p:cNvSpPr/>
          <p:nvPr/>
        </p:nvSpPr>
        <p:spPr>
          <a:xfrm>
            <a:off x="7341508" y="413629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Facility   management</a:t>
            </a:r>
            <a:endParaRPr lang="fr-BE" sz="1100" kern="1200" dirty="0">
              <a:effectLst>
                <a:outerShdw blurRad="50800" dist="38100" dir="2700000" algn="tl" rotWithShape="0">
                  <a:prstClr val="black">
                    <a:alpha val="40000"/>
                  </a:prstClr>
                </a:outerShdw>
              </a:effectLst>
            </a:endParaRPr>
          </a:p>
        </p:txBody>
      </p:sp>
      <p:sp>
        <p:nvSpPr>
          <p:cNvPr id="81" name="Freeform 80"/>
          <p:cNvSpPr/>
          <p:nvPr/>
        </p:nvSpPr>
        <p:spPr>
          <a:xfrm>
            <a:off x="7352458" y="5208201"/>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Management Information System</a:t>
            </a:r>
            <a:endParaRPr lang="fr-BE" sz="1100" kern="1200" dirty="0">
              <a:effectLst>
                <a:outerShdw blurRad="50800" dist="38100" dir="2700000" algn="tl" rotWithShape="0">
                  <a:prstClr val="black">
                    <a:alpha val="40000"/>
                  </a:prstClr>
                </a:outerShdw>
              </a:effectLst>
            </a:endParaRPr>
          </a:p>
        </p:txBody>
      </p:sp>
      <p:sp>
        <p:nvSpPr>
          <p:cNvPr id="82" name="Freeform 81"/>
          <p:cNvSpPr/>
          <p:nvPr/>
        </p:nvSpPr>
        <p:spPr>
          <a:xfrm>
            <a:off x="7350802" y="4675418"/>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Risk management &amp; </a:t>
            </a:r>
            <a:r>
              <a:rPr lang="nl-BE" sz="1100" b="1" dirty="0" err="1" smtClean="0">
                <a:effectLst>
                  <a:outerShdw blurRad="50800" dist="38100" dir="2700000" algn="tl" rotWithShape="0">
                    <a:prstClr val="black">
                      <a:alpha val="40000"/>
                    </a:prstClr>
                  </a:outerShdw>
                </a:effectLst>
              </a:rPr>
              <a:t>internal</a:t>
            </a:r>
            <a:r>
              <a:rPr lang="nl-BE" sz="1100" b="1" dirty="0" smtClean="0">
                <a:effectLst>
                  <a:outerShdw blurRad="50800" dist="38100" dir="2700000" algn="tl" rotWithShape="0">
                    <a:prstClr val="black">
                      <a:alpha val="40000"/>
                    </a:prstClr>
                  </a:outerShdw>
                </a:effectLst>
              </a:rPr>
              <a:t> control</a:t>
            </a:r>
            <a:endParaRPr lang="fr-BE" sz="1100" kern="1200" dirty="0">
              <a:effectLst>
                <a:outerShdw blurRad="50800" dist="38100" dir="2700000" algn="tl" rotWithShape="0">
                  <a:prstClr val="black">
                    <a:alpha val="40000"/>
                  </a:prstClr>
                </a:outerShdw>
              </a:effectLst>
            </a:endParaRPr>
          </a:p>
        </p:txBody>
      </p:sp>
      <p:sp>
        <p:nvSpPr>
          <p:cNvPr id="42" name="Freeform 41"/>
          <p:cNvSpPr/>
          <p:nvPr/>
        </p:nvSpPr>
        <p:spPr>
          <a:xfrm>
            <a:off x="583387" y="2271597"/>
            <a:ext cx="1480959"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Programma-, project- &amp; klantenbeheer</a:t>
            </a:r>
            <a:endParaRPr lang="fr-BE" sz="1100" b="1" dirty="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nl-BE" sz="1100" dirty="0" smtClean="0">
                <a:effectLst>
                  <a:outerShdw blurRad="50800" dist="38100" dir="2700000" algn="tl" rotWithShape="0">
                    <a:prstClr val="black">
                      <a:alpha val="40000"/>
                    </a:prstClr>
                  </a:outerShdw>
                </a:effectLst>
              </a:rPr>
              <a:t>Thibaut Duvillier</a:t>
            </a:r>
          </a:p>
        </p:txBody>
      </p:sp>
      <p:sp>
        <p:nvSpPr>
          <p:cNvPr id="38" name="Freeform 37"/>
          <p:cNvSpPr/>
          <p:nvPr/>
        </p:nvSpPr>
        <p:spPr>
          <a:xfrm>
            <a:off x="2190458" y="2271597"/>
            <a:ext cx="1522397"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ts val="462"/>
              </a:spcAft>
            </a:pPr>
            <a:r>
              <a:rPr lang="fr-BE" sz="1100" b="1" dirty="0" err="1" smtClean="0">
                <a:effectLst>
                  <a:outerShdw blurRad="50800" dist="38100" dir="2700000" algn="tl" rotWithShape="0">
                    <a:prstClr val="black">
                      <a:alpha val="40000"/>
                    </a:prstClr>
                  </a:outerShdw>
                </a:effectLst>
              </a:rPr>
              <a:t>Toepassingsontwikkeling</a:t>
            </a:r>
            <a:r>
              <a:rPr lang="fr-BE" sz="1100" b="1" dirty="0" smtClean="0">
                <a:effectLst>
                  <a:outerShdw blurRad="50800" dist="38100" dir="2700000" algn="tl" rotWithShape="0">
                    <a:prstClr val="black">
                      <a:alpha val="40000"/>
                    </a:prstClr>
                  </a:outerShdw>
                </a:effectLst>
              </a:rPr>
              <a:t> </a:t>
            </a:r>
            <a:r>
              <a:rPr lang="fr-BE" sz="1100" b="1" dirty="0">
                <a:effectLst>
                  <a:outerShdw blurRad="50800" dist="38100" dir="2700000" algn="tl" rotWithShape="0">
                    <a:prstClr val="black">
                      <a:alpha val="40000"/>
                    </a:prstClr>
                  </a:outerShdw>
                </a:effectLst>
              </a:rPr>
              <a:t>&amp; service </a:t>
            </a:r>
            <a:r>
              <a:rPr lang="fr-BE" sz="1100" b="1" dirty="0" smtClean="0">
                <a:effectLst>
                  <a:outerShdw blurRad="50800" dist="38100" dir="2700000" algn="tl" rotWithShape="0">
                    <a:prstClr val="black">
                      <a:alpha val="40000"/>
                    </a:prstClr>
                  </a:outerShdw>
                </a:effectLst>
              </a:rPr>
              <a:t>management</a:t>
            </a:r>
          </a:p>
          <a:p>
            <a:pPr lvl="0" algn="ctr" defTabSz="577850">
              <a:lnSpc>
                <a:spcPct val="90000"/>
              </a:lnSpc>
              <a:spcBef>
                <a:spcPct val="0"/>
              </a:spcBef>
              <a:spcAft>
                <a:spcPts val="462"/>
              </a:spcAft>
            </a:pPr>
            <a:r>
              <a:rPr lang="fr-BE" sz="1100" dirty="0" smtClean="0">
                <a:effectLst>
                  <a:outerShdw blurRad="50800" dist="38100" dir="2700000" algn="tl" rotWithShape="0">
                    <a:prstClr val="black">
                      <a:alpha val="40000"/>
                    </a:prstClr>
                  </a:outerShdw>
                </a:effectLst>
              </a:rPr>
              <a:t>Michel Stuckens</a:t>
            </a:r>
            <a:endParaRPr lang="nl-BE" sz="1100"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32" name="Freeform 31"/>
          <p:cNvSpPr/>
          <p:nvPr/>
        </p:nvSpPr>
        <p:spPr>
          <a:xfrm>
            <a:off x="3824132" y="2271597"/>
            <a:ext cx="1538881"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8166A2"/>
          </a:solidFill>
          <a:ln>
            <a:solidFill>
              <a:srgbClr val="8166A2"/>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en-US" sz="1100" b="1" dirty="0" err="1" smtClean="0">
                <a:effectLst>
                  <a:outerShdw blurRad="50800" dist="38100" dir="2700000" algn="tl" rotWithShape="0">
                    <a:prstClr val="black">
                      <a:alpha val="40000"/>
                    </a:prstClr>
                  </a:outerShdw>
                </a:effectLst>
              </a:rPr>
              <a:t>Innovatie</a:t>
            </a:r>
            <a:r>
              <a:rPr lang="en-US" sz="1100" b="1" dirty="0" smtClean="0">
                <a:effectLst>
                  <a:outerShdw blurRad="50800" dist="38100" dir="2700000" algn="tl" rotWithShape="0">
                    <a:prstClr val="black">
                      <a:alpha val="40000"/>
                    </a:prstClr>
                  </a:outerShdw>
                </a:effectLst>
              </a:rPr>
              <a:t> &amp; </a:t>
            </a:r>
            <a:r>
              <a:rPr lang="en-US" sz="1100" b="1" dirty="0" err="1" smtClean="0">
                <a:effectLst>
                  <a:outerShdw blurRad="50800" dist="38100" dir="2700000" algn="tl" rotWithShape="0">
                    <a:prstClr val="black">
                      <a:alpha val="40000"/>
                    </a:prstClr>
                  </a:outerShdw>
                </a:effectLst>
              </a:rPr>
              <a:t>beleidsondersteuning</a:t>
            </a:r>
            <a:endParaRPr lang="en-US" sz="1100" b="1" dirty="0" smtClean="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en-US" sz="1100" kern="1200" dirty="0" smtClean="0">
                <a:effectLst>
                  <a:outerShdw blurRad="50800" dist="38100" dir="2700000" algn="tl" rotWithShape="0">
                    <a:prstClr val="black">
                      <a:alpha val="40000"/>
                    </a:prstClr>
                  </a:outerShdw>
                </a:effectLst>
              </a:rPr>
              <a:t>Peter Maes</a:t>
            </a:r>
          </a:p>
        </p:txBody>
      </p:sp>
      <p:sp>
        <p:nvSpPr>
          <p:cNvPr id="44" name="Freeform 43"/>
          <p:cNvSpPr/>
          <p:nvPr/>
        </p:nvSpPr>
        <p:spPr>
          <a:xfrm>
            <a:off x="5484492" y="2280316"/>
            <a:ext cx="1501756" cy="69099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Interne audit &amp; informatieveiligheid</a:t>
            </a:r>
          </a:p>
          <a:p>
            <a:pPr lvl="0" algn="ctr" defTabSz="577850">
              <a:lnSpc>
                <a:spcPct val="90000"/>
              </a:lnSpc>
              <a:spcBef>
                <a:spcPct val="0"/>
              </a:spcBef>
              <a:spcAft>
                <a:spcPct val="35000"/>
              </a:spcAft>
            </a:pPr>
            <a:r>
              <a:rPr lang="nl-BE" sz="1100" dirty="0" smtClean="0">
                <a:effectLst>
                  <a:outerShdw blurRad="50800" dist="38100" dir="2700000" algn="tl" rotWithShape="0">
                    <a:prstClr val="black">
                      <a:alpha val="40000"/>
                    </a:prstClr>
                  </a:outerShdw>
                </a:effectLst>
              </a:rPr>
              <a:t>Kurt Maekelberghe</a:t>
            </a:r>
            <a:endParaRPr lang="nl-BE" sz="1100" dirty="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45" name="Freeform 44"/>
          <p:cNvSpPr/>
          <p:nvPr/>
        </p:nvSpPr>
        <p:spPr>
          <a:xfrm>
            <a:off x="7095648" y="2278965"/>
            <a:ext cx="1508919" cy="692343"/>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F8A15A"/>
          </a:solidFill>
          <a:ln>
            <a:solidFill>
              <a:srgbClr val="F8A15A"/>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Resources     management</a:t>
            </a:r>
          </a:p>
          <a:p>
            <a:pPr lvl="0" algn="ctr" defTabSz="577850">
              <a:lnSpc>
                <a:spcPct val="90000"/>
              </a:lnSpc>
              <a:spcBef>
                <a:spcPct val="0"/>
              </a:spcBef>
              <a:spcAft>
                <a:spcPct val="35000"/>
              </a:spcAft>
            </a:pPr>
            <a:r>
              <a:rPr lang="nl-BE" sz="1100" dirty="0" smtClean="0">
                <a:effectLst>
                  <a:outerShdw blurRad="50800" dist="38100" dir="2700000" algn="tl" rotWithShape="0">
                    <a:prstClr val="black">
                      <a:alpha val="40000"/>
                    </a:prstClr>
                  </a:outerShdw>
                </a:effectLst>
              </a:rPr>
              <a:t>Régis Pierlot</a:t>
            </a: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lstStyle/>
          <a:p>
            <a:r>
              <a:rPr lang="nl-BE" dirty="0" smtClean="0"/>
              <a:t>Interne organisatie </a:t>
            </a:r>
            <a:r>
              <a:rPr lang="nl-BE" dirty="0">
                <a:solidFill>
                  <a:srgbClr val="087670"/>
                </a:solidFill>
              </a:rPr>
              <a:t>eHealth</a:t>
            </a:r>
            <a:r>
              <a:rPr lang="nl-BE" dirty="0"/>
              <a:t>-platform</a:t>
            </a:r>
            <a:r>
              <a:rPr lang="nl-BE" dirty="0" smtClean="0"/>
              <a:t> </a:t>
            </a:r>
            <a:endParaRPr lang="fr-BE" dirty="0"/>
          </a:p>
        </p:txBody>
      </p:sp>
      <p:cxnSp>
        <p:nvCxnSpPr>
          <p:cNvPr id="57" name="Straight Connector 56"/>
          <p:cNvCxnSpPr/>
          <p:nvPr/>
        </p:nvCxnSpPr>
        <p:spPr>
          <a:xfrm flipH="1">
            <a:off x="2313024" y="2987502"/>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21955" y="3303139"/>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21955" y="384921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23500" y="492330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09938" y="544461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03970" y="438495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21955" y="598348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2441007" y="307372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Architecten</a:t>
            </a:r>
            <a:endParaRPr lang="fr-BE" sz="1100" kern="1200" dirty="0">
              <a:effectLst>
                <a:outerShdw blurRad="50800" dist="38100" dir="2700000" algn="tl" rotWithShape="0">
                  <a:prstClr val="black">
                    <a:alpha val="40000"/>
                  </a:prstClr>
                </a:outerShdw>
              </a:effectLst>
            </a:endParaRPr>
          </a:p>
        </p:txBody>
      </p:sp>
      <p:sp>
        <p:nvSpPr>
          <p:cNvPr id="86" name="Freeform 85"/>
          <p:cNvSpPr/>
          <p:nvPr/>
        </p:nvSpPr>
        <p:spPr>
          <a:xfrm>
            <a:off x="2441006" y="3609126"/>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Functioneel </a:t>
            </a:r>
            <a:r>
              <a:rPr lang="nl-BE" sz="1100" b="1" kern="1200" dirty="0" err="1" smtClean="0">
                <a:effectLst>
                  <a:outerShdw blurRad="50800" dist="38100" dir="2700000" algn="tl" rotWithShape="0">
                    <a:prstClr val="black">
                      <a:alpha val="40000"/>
                    </a:prstClr>
                  </a:outerShdw>
                </a:effectLst>
              </a:rPr>
              <a:t>analysten</a:t>
            </a:r>
            <a:endParaRPr lang="fr-BE" sz="1100" kern="1200" dirty="0">
              <a:effectLst>
                <a:outerShdw blurRad="50800" dist="38100" dir="2700000" algn="tl" rotWithShape="0">
                  <a:prstClr val="black">
                    <a:alpha val="40000"/>
                  </a:prstClr>
                </a:outerShdw>
              </a:effectLst>
            </a:endParaRPr>
          </a:p>
        </p:txBody>
      </p:sp>
      <p:sp>
        <p:nvSpPr>
          <p:cNvPr id="87" name="Freeform 86"/>
          <p:cNvSpPr/>
          <p:nvPr/>
        </p:nvSpPr>
        <p:spPr>
          <a:xfrm>
            <a:off x="2460647" y="574733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Data management</a:t>
            </a:r>
            <a:endParaRPr lang="fr-BE" sz="1100" kern="1200" dirty="0">
              <a:effectLst>
                <a:outerShdw blurRad="50800" dist="38100" dir="2700000" algn="tl" rotWithShape="0">
                  <a:prstClr val="black">
                    <a:alpha val="40000"/>
                  </a:prstClr>
                </a:outerShdw>
              </a:effectLst>
            </a:endParaRPr>
          </a:p>
        </p:txBody>
      </p:sp>
      <p:sp>
        <p:nvSpPr>
          <p:cNvPr id="88" name="Freeform 87"/>
          <p:cNvSpPr/>
          <p:nvPr/>
        </p:nvSpPr>
        <p:spPr>
          <a:xfrm>
            <a:off x="2449697" y="4142642"/>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Toepassings-ingenieurs</a:t>
            </a:r>
            <a:endParaRPr lang="fr-BE" sz="1100" kern="1200" dirty="0">
              <a:effectLst>
                <a:outerShdw blurRad="50800" dist="38100" dir="2700000" algn="tl" rotWithShape="0">
                  <a:prstClr val="black">
                    <a:alpha val="40000"/>
                  </a:prstClr>
                </a:outerShdw>
              </a:effectLst>
            </a:endParaRPr>
          </a:p>
        </p:txBody>
      </p:sp>
      <p:sp>
        <p:nvSpPr>
          <p:cNvPr id="89" name="Freeform 88"/>
          <p:cNvSpPr/>
          <p:nvPr/>
        </p:nvSpPr>
        <p:spPr>
          <a:xfrm>
            <a:off x="2460647" y="5214550"/>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Service management</a:t>
            </a:r>
          </a:p>
        </p:txBody>
      </p:sp>
      <p:sp>
        <p:nvSpPr>
          <p:cNvPr id="90" name="Freeform 89"/>
          <p:cNvSpPr/>
          <p:nvPr/>
        </p:nvSpPr>
        <p:spPr>
          <a:xfrm>
            <a:off x="2458991" y="468176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dirty="0" smtClean="0">
                <a:effectLst>
                  <a:outerShdw blurRad="50800" dist="38100" dir="2700000" algn="tl" rotWithShape="0">
                    <a:prstClr val="black">
                      <a:alpha val="40000"/>
                    </a:prstClr>
                  </a:outerShdw>
                </a:effectLst>
              </a:rPr>
              <a:t>Toepassings-ontwikkelaars</a:t>
            </a:r>
            <a:endParaRPr lang="fr-BE" sz="1100" kern="1200" dirty="0">
              <a:effectLst>
                <a:outerShdw blurRad="50800" dist="38100" dir="2700000" algn="tl" rotWithShape="0">
                  <a:prstClr val="black">
                    <a:alpha val="40000"/>
                  </a:prstClr>
                </a:outerShdw>
              </a:effectLst>
            </a:endParaRPr>
          </a:p>
        </p:txBody>
      </p:sp>
      <p:sp>
        <p:nvSpPr>
          <p:cNvPr id="91" name="Freeform 90"/>
          <p:cNvSpPr/>
          <p:nvPr/>
        </p:nvSpPr>
        <p:spPr>
          <a:xfrm>
            <a:off x="857920" y="3045851"/>
            <a:ext cx="1270800"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nl-BE" sz="1100" b="1" kern="1200" dirty="0" smtClean="0">
                <a:effectLst>
                  <a:outerShdw blurRad="50800" dist="38100" dir="2700000" algn="tl" rotWithShape="0">
                    <a:prstClr val="black">
                      <a:alpha val="40000"/>
                    </a:prstClr>
                  </a:outerShdw>
                </a:effectLst>
              </a:rPr>
              <a:t>Projectleiders</a:t>
            </a:r>
          </a:p>
        </p:txBody>
      </p:sp>
      <p:cxnSp>
        <p:nvCxnSpPr>
          <p:cNvPr id="92" name="Straight Connector 91"/>
          <p:cNvCxnSpPr/>
          <p:nvPr/>
        </p:nvCxnSpPr>
        <p:spPr>
          <a:xfrm>
            <a:off x="685126" y="3296790"/>
            <a:ext cx="167015"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56</a:t>
            </a:fld>
            <a:endParaRPr lang="fr-BE"/>
          </a:p>
        </p:txBody>
      </p:sp>
    </p:spTree>
    <p:extLst>
      <p:ext uri="{BB962C8B-B14F-4D97-AF65-F5344CB8AC3E}">
        <p14:creationId xmlns:p14="http://schemas.microsoft.com/office/powerpoint/2010/main" val="352434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dirty="0"/>
              <a:t>Organisatie van </a:t>
            </a:r>
            <a:r>
              <a:rPr lang="nl-BE" dirty="0" smtClean="0"/>
              <a:t>de G-Cloud</a:t>
            </a:r>
            <a:endParaRPr lang="nl-BE" dirty="0"/>
          </a:p>
        </p:txBody>
      </p:sp>
      <p:grpSp>
        <p:nvGrpSpPr>
          <p:cNvPr id="9" name="Group 8"/>
          <p:cNvGrpSpPr/>
          <p:nvPr/>
        </p:nvGrpSpPr>
        <p:grpSpPr>
          <a:xfrm>
            <a:off x="497606" y="1108968"/>
            <a:ext cx="8220796" cy="5128344"/>
            <a:chOff x="497606" y="961330"/>
            <a:chExt cx="8220796" cy="5128344"/>
          </a:xfrm>
          <a:solidFill>
            <a:srgbClr val="C6D4CE"/>
          </a:solidFill>
        </p:grpSpPr>
        <p:sp>
          <p:nvSpPr>
            <p:cNvPr id="5" name="Rounded Rectangle 4"/>
            <p:cNvSpPr/>
            <p:nvPr/>
          </p:nvSpPr>
          <p:spPr>
            <a:xfrm>
              <a:off x="497606" y="227687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a:solidFill>
                    <a:schemeClr val="tx1">
                      <a:lumMod val="75000"/>
                    </a:schemeClr>
                  </a:solidFill>
                </a:rPr>
                <a:t>3 Colleges (FODs, OISZ, ION)</a:t>
              </a:r>
            </a:p>
          </p:txBody>
        </p:sp>
        <p:sp>
          <p:nvSpPr>
            <p:cNvPr id="6" name="Rounded Rectangle 5"/>
            <p:cNvSpPr/>
            <p:nvPr/>
          </p:nvSpPr>
          <p:spPr>
            <a:xfrm>
              <a:off x="497606" y="352550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a:solidFill>
                    <a:schemeClr val="tx1">
                      <a:lumMod val="75000"/>
                    </a:schemeClr>
                  </a:solidFill>
                </a:rPr>
                <a:t>SIT (ICT-managers van FODs, OISZ, ION) </a:t>
              </a:r>
            </a:p>
          </p:txBody>
        </p:sp>
        <p:sp>
          <p:nvSpPr>
            <p:cNvPr id="7" name="Rounded Rectangle 6"/>
            <p:cNvSpPr/>
            <p:nvPr/>
          </p:nvSpPr>
          <p:spPr>
            <a:xfrm>
              <a:off x="497606" y="4821646"/>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a:solidFill>
                    <a:schemeClr val="tx1">
                      <a:lumMod val="75000"/>
                    </a:schemeClr>
                  </a:solidFill>
                </a:rPr>
                <a:t>Service </a:t>
              </a:r>
            </a:p>
            <a:p>
              <a:r>
                <a:rPr lang="nl-BE" sz="160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299108593"/>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Date Placeholder 12"/>
          <p:cNvSpPr>
            <a:spLocks noGrp="1"/>
          </p:cNvSpPr>
          <p:nvPr>
            <p:ph type="dt" sz="half" idx="10"/>
          </p:nvPr>
        </p:nvSpPr>
        <p:spPr/>
        <p:txBody>
          <a:bodyPr/>
          <a:lstStyle/>
          <a:p>
            <a:r>
              <a:rPr lang="fr-FR" smtClean="0"/>
              <a:t>13/09/2018</a:t>
            </a:r>
            <a:endParaRPr lang="fr-BE"/>
          </a:p>
        </p:txBody>
      </p:sp>
      <p:sp>
        <p:nvSpPr>
          <p:cNvPr id="14" name="Slide Number Placeholder 13"/>
          <p:cNvSpPr>
            <a:spLocks noGrp="1"/>
          </p:cNvSpPr>
          <p:nvPr>
            <p:ph type="sldNum" sz="quarter" idx="12"/>
          </p:nvPr>
        </p:nvSpPr>
        <p:spPr/>
        <p:txBody>
          <a:bodyPr/>
          <a:lstStyle/>
          <a:p>
            <a:fld id="{30A9230E-FFBB-4CCB-ABD7-198084EDE768}" type="slidenum">
              <a:rPr lang="fr-BE" smtClean="0"/>
              <a:t>57</a:t>
            </a:fld>
            <a:endParaRPr lang="fr-BE"/>
          </a:p>
        </p:txBody>
      </p:sp>
    </p:spTree>
    <p:extLst>
      <p:ext uri="{BB962C8B-B14F-4D97-AF65-F5344CB8AC3E}">
        <p14:creationId xmlns:p14="http://schemas.microsoft.com/office/powerpoint/2010/main" val="24698127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Business </a:t>
            </a:r>
            <a:r>
              <a:rPr lang="nl-BE" dirty="0" err="1"/>
              <a:t>Continuity</a:t>
            </a:r>
            <a:r>
              <a:rPr lang="nl-BE" dirty="0"/>
              <a:t> </a:t>
            </a:r>
            <a:r>
              <a:rPr lang="nl-BE" dirty="0" smtClean="0"/>
              <a:t>Procedures</a:t>
            </a:r>
            <a:endParaRPr lang="nl-BE" dirty="0"/>
          </a:p>
        </p:txBody>
      </p:sp>
      <p:sp>
        <p:nvSpPr>
          <p:cNvPr id="3" name="Content Placeholder 2"/>
          <p:cNvSpPr>
            <a:spLocks noGrp="1"/>
          </p:cNvSpPr>
          <p:nvPr>
            <p:ph idx="1"/>
          </p:nvPr>
        </p:nvSpPr>
        <p:spPr/>
        <p:txBody>
          <a:bodyPr>
            <a:normAutofit fontScale="85000" lnSpcReduction="10000"/>
          </a:bodyPr>
          <a:lstStyle/>
          <a:p>
            <a:r>
              <a:rPr lang="nl-BE" dirty="0"/>
              <a:t>doelstelling: werkende business </a:t>
            </a:r>
            <a:r>
              <a:rPr lang="nl-BE" dirty="0" err="1"/>
              <a:t>continuity</a:t>
            </a:r>
            <a:r>
              <a:rPr lang="nl-BE" dirty="0"/>
              <a:t> </a:t>
            </a:r>
            <a:r>
              <a:rPr lang="nl-BE" dirty="0" smtClean="0"/>
              <a:t>procedures </a:t>
            </a:r>
            <a:r>
              <a:rPr lang="nl-BE" dirty="0"/>
              <a:t>(BCP) per soort eindgebruiker</a:t>
            </a:r>
            <a:endParaRPr lang="fr-BE" dirty="0"/>
          </a:p>
          <a:p>
            <a:pPr lvl="1"/>
            <a:r>
              <a:rPr lang="fr-BE" dirty="0" err="1"/>
              <a:t>apothekers</a:t>
            </a:r>
            <a:endParaRPr lang="fr-BE" dirty="0"/>
          </a:p>
          <a:p>
            <a:pPr lvl="1"/>
            <a:r>
              <a:rPr lang="fr-BE" dirty="0"/>
              <a:t>(huis)</a:t>
            </a:r>
            <a:r>
              <a:rPr lang="fr-BE" dirty="0" err="1"/>
              <a:t>artsen</a:t>
            </a:r>
            <a:endParaRPr lang="fr-BE" dirty="0"/>
          </a:p>
          <a:p>
            <a:pPr lvl="1"/>
            <a:r>
              <a:rPr lang="fr-BE" dirty="0" err="1"/>
              <a:t>thuisverpleegkundigen</a:t>
            </a:r>
            <a:endParaRPr lang="fr-BE" dirty="0"/>
          </a:p>
          <a:p>
            <a:pPr lvl="1"/>
            <a:r>
              <a:rPr lang="fr-BE" dirty="0" err="1"/>
              <a:t>ziekenhuizen</a:t>
            </a:r>
            <a:endParaRPr lang="fr-BE" dirty="0"/>
          </a:p>
          <a:p>
            <a:r>
              <a:rPr lang="nl-BE" dirty="0"/>
              <a:t>methode</a:t>
            </a:r>
          </a:p>
          <a:p>
            <a:pPr lvl="1"/>
            <a:r>
              <a:rPr lang="nl-BE" dirty="0"/>
              <a:t>functionele behoeften </a:t>
            </a:r>
            <a:r>
              <a:rPr lang="nl-BE" dirty="0" smtClean="0"/>
              <a:t>die waaraan steeds moet worden voldaan, worden vastgelegd </a:t>
            </a:r>
            <a:r>
              <a:rPr lang="nl-BE" dirty="0"/>
              <a:t>in overleg met vertegenwoordigers van </a:t>
            </a:r>
            <a:r>
              <a:rPr lang="nl-BE" dirty="0" smtClean="0"/>
              <a:t>de eindgebruikers</a:t>
            </a:r>
            <a:endParaRPr lang="nl-BE" dirty="0"/>
          </a:p>
          <a:p>
            <a:pPr lvl="1"/>
            <a:r>
              <a:rPr lang="nl-BE" dirty="0"/>
              <a:t>wegwerken van alle single point of failure (SPOF) over omgevingen heen (voor elke cruciale component is er een alternatief in een andere omgeving)</a:t>
            </a:r>
          </a:p>
          <a:p>
            <a:pPr lvl="1"/>
            <a:r>
              <a:rPr lang="nl-BE" dirty="0"/>
              <a:t>implementatieplan met iteraties</a:t>
            </a:r>
          </a:p>
          <a:p>
            <a:pPr lvl="1"/>
            <a:r>
              <a:rPr lang="nl-BE" dirty="0"/>
              <a:t>communicatie via website </a:t>
            </a:r>
            <a:r>
              <a:rPr lang="nl-BE" dirty="0">
                <a:hlinkClick r:id="rId2"/>
              </a:rPr>
              <a:t>https://www.status.ehealth.fgov.be</a:t>
            </a:r>
            <a:r>
              <a:rPr lang="nl-BE" dirty="0" smtClean="0">
                <a:hlinkClick r:id="rId2"/>
              </a:rPr>
              <a:t>/</a:t>
            </a:r>
            <a:endParaRPr lang="nl-BE" dirty="0"/>
          </a:p>
          <a:p>
            <a:pPr lvl="1"/>
            <a:r>
              <a:rPr lang="nl-BE" dirty="0"/>
              <a:t>vorming via </a:t>
            </a:r>
            <a:r>
              <a:rPr lang="nl-BE" dirty="0" err="1"/>
              <a:t>éénlijn</a:t>
            </a:r>
            <a:r>
              <a:rPr lang="nl-BE" dirty="0"/>
              <a:t>, e-Santé </a:t>
            </a:r>
            <a:r>
              <a:rPr lang="nl-BE" dirty="0" err="1"/>
              <a:t>Wallonie</a:t>
            </a:r>
            <a:r>
              <a:rPr lang="nl-BE" dirty="0"/>
              <a:t>, eHealth Academy </a:t>
            </a:r>
          </a:p>
          <a:p>
            <a:pPr lvl="1"/>
            <a:r>
              <a:rPr lang="nl-BE" dirty="0"/>
              <a:t>geïntegreerde dashboard over status diensten (beschikbaarheid, </a:t>
            </a:r>
            <a:r>
              <a:rPr lang="nl-BE" dirty="0" err="1"/>
              <a:t>performantie</a:t>
            </a:r>
            <a:r>
              <a:rPr lang="nl-BE" dirty="0"/>
              <a:t>)</a:t>
            </a:r>
          </a:p>
          <a:p>
            <a:pPr lvl="1"/>
            <a:r>
              <a:rPr lang="nl-BE" dirty="0"/>
              <a:t>feedbackmechanismen over effectief gebruik </a:t>
            </a:r>
            <a:r>
              <a:rPr lang="nl-BE" dirty="0" smtClean="0"/>
              <a:t>BCP</a:t>
            </a:r>
            <a:endParaRPr lang="nl-BE" dirty="0"/>
          </a:p>
        </p:txBody>
      </p:sp>
      <p:pic>
        <p:nvPicPr>
          <p:cNvPr id="6" name="Picture 5"/>
          <p:cNvPicPr>
            <a:picLocks noChangeAspect="1"/>
          </p:cNvPicPr>
          <p:nvPr/>
        </p:nvPicPr>
        <p:blipFill>
          <a:blip r:embed="rId3"/>
          <a:stretch>
            <a:fillRect/>
          </a:stretch>
        </p:blipFill>
        <p:spPr>
          <a:xfrm>
            <a:off x="251520" y="163848"/>
            <a:ext cx="581025" cy="581025"/>
          </a:xfrm>
          <a:prstGeom prst="rect">
            <a:avLst/>
          </a:prstGeom>
        </p:spPr>
      </p:pic>
      <p:sp>
        <p:nvSpPr>
          <p:cNvPr id="10" name="Date Placeholder 9"/>
          <p:cNvSpPr>
            <a:spLocks noGrp="1"/>
          </p:cNvSpPr>
          <p:nvPr>
            <p:ph type="dt" sz="half" idx="10"/>
          </p:nvPr>
        </p:nvSpPr>
        <p:spPr/>
        <p:txBody>
          <a:bodyPr/>
          <a:lstStyle/>
          <a:p>
            <a:r>
              <a:rPr lang="fr-FR" smtClean="0"/>
              <a:t>13/09/2018</a:t>
            </a:r>
            <a:endParaRPr lang="fr-BE"/>
          </a:p>
        </p:txBody>
      </p:sp>
      <p:sp>
        <p:nvSpPr>
          <p:cNvPr id="11" name="Slide Number Placeholder 10"/>
          <p:cNvSpPr>
            <a:spLocks noGrp="1"/>
          </p:cNvSpPr>
          <p:nvPr>
            <p:ph type="sldNum" sz="quarter" idx="12"/>
          </p:nvPr>
        </p:nvSpPr>
        <p:spPr/>
        <p:txBody>
          <a:bodyPr/>
          <a:lstStyle/>
          <a:p>
            <a:fld id="{30A9230E-FFBB-4CCB-ABD7-198084EDE768}" type="slidenum">
              <a:rPr lang="fr-BE" smtClean="0"/>
              <a:t>58</a:t>
            </a:fld>
            <a:endParaRPr lang="fr-BE"/>
          </a:p>
        </p:txBody>
      </p:sp>
    </p:spTree>
    <p:extLst>
      <p:ext uri="{BB962C8B-B14F-4D97-AF65-F5344CB8AC3E}">
        <p14:creationId xmlns:p14="http://schemas.microsoft.com/office/powerpoint/2010/main" val="23821391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nl-BE" dirty="0" smtClean="0"/>
              <a:t>Nieuwe website</a:t>
            </a:r>
            <a:endParaRPr lang="nl-BE" dirty="0"/>
          </a:p>
        </p:txBody>
      </p:sp>
      <p:sp>
        <p:nvSpPr>
          <p:cNvPr id="2312195" name="Rectangle 3"/>
          <p:cNvSpPr>
            <a:spLocks noGrp="1" noChangeArrowheads="1"/>
          </p:cNvSpPr>
          <p:nvPr>
            <p:ph type="body" idx="1"/>
          </p:nvPr>
        </p:nvSpPr>
        <p:spPr/>
        <p:txBody>
          <a:bodyPr>
            <a:normAutofit/>
          </a:bodyPr>
          <a:lstStyle/>
          <a:p>
            <a:r>
              <a:rPr lang="nl-BE" dirty="0">
                <a:hlinkClick r:id="rId3"/>
              </a:rPr>
              <a:t>www.status.ehealth.fgov.be</a:t>
            </a:r>
          </a:p>
          <a:p>
            <a:endParaRPr lang="nl-BE" dirty="0"/>
          </a:p>
        </p:txBody>
      </p:sp>
      <p:pic>
        <p:nvPicPr>
          <p:cNvPr id="4" name="Picture 3"/>
          <p:cNvPicPr>
            <a:picLocks noChangeAspect="1"/>
          </p:cNvPicPr>
          <p:nvPr/>
        </p:nvPicPr>
        <p:blipFill>
          <a:blip r:embed="rId4"/>
          <a:stretch>
            <a:fillRect/>
          </a:stretch>
        </p:blipFill>
        <p:spPr>
          <a:xfrm>
            <a:off x="1331640" y="1772816"/>
            <a:ext cx="6298753" cy="4339258"/>
          </a:xfrm>
          <a:prstGeom prst="rect">
            <a:avLst/>
          </a:prstGeom>
        </p:spPr>
      </p:pic>
      <p:sp>
        <p:nvSpPr>
          <p:cNvPr id="8" name="Date Placeholder 7"/>
          <p:cNvSpPr>
            <a:spLocks noGrp="1"/>
          </p:cNvSpPr>
          <p:nvPr>
            <p:ph type="dt" sz="half" idx="10"/>
          </p:nvPr>
        </p:nvSpPr>
        <p:spPr/>
        <p:txBody>
          <a:bodyPr/>
          <a:lstStyle/>
          <a:p>
            <a:r>
              <a:rPr lang="fr-FR" smtClean="0"/>
              <a:t>13/09/2018</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59</a:t>
            </a:fld>
            <a:endParaRPr lang="fr-BE"/>
          </a:p>
        </p:txBody>
      </p:sp>
    </p:spTree>
    <p:extLst>
      <p:ext uri="{BB962C8B-B14F-4D97-AF65-F5344CB8AC3E}">
        <p14:creationId xmlns:p14="http://schemas.microsoft.com/office/powerpoint/2010/main" val="1059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6</a:t>
            </a:fld>
            <a:endParaRPr lang="fr-BE"/>
          </a:p>
        </p:txBody>
      </p:sp>
    </p:spTree>
    <p:extLst>
      <p:ext uri="{BB962C8B-B14F-4D97-AF65-F5344CB8AC3E}">
        <p14:creationId xmlns:p14="http://schemas.microsoft.com/office/powerpoint/2010/main" val="140090087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774643" y="2128096"/>
            <a:ext cx="7772400" cy="1362075"/>
          </a:xfrm>
        </p:spPr>
        <p:txBody>
          <a:bodyPr>
            <a:normAutofit/>
          </a:bodyPr>
          <a:lstStyle/>
          <a:p>
            <a:r>
              <a:rPr lang="nl-BE" dirty="0">
                <a:solidFill>
                  <a:srgbClr val="C00000"/>
                </a:solidFill>
              </a:rPr>
              <a:t>BEDANKT! </a:t>
            </a:r>
            <a:br>
              <a:rPr lang="nl-BE" dirty="0">
                <a:solidFill>
                  <a:srgbClr val="C00000"/>
                </a:solidFill>
              </a:rPr>
            </a:br>
            <a:r>
              <a:rPr lang="nl-BE" dirty="0">
                <a:solidFill>
                  <a:srgbClr val="C00000"/>
                </a:solidFill>
              </a:rPr>
              <a:t>Vragen ?</a:t>
            </a: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nl-BE" sz="160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nl-BE" sz="160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nl-BE" sz="1600">
                  <a:cs typeface="Arial" pitchFamily="34" charset="0"/>
                  <a:sym typeface="Arial" pitchFamily="34" charset="0"/>
                </a:rPr>
                <a:t>https://www.ehealth.fgov.be</a:t>
              </a:r>
            </a:p>
            <a:p>
              <a:pPr>
                <a:defRPr/>
              </a:pPr>
              <a:r>
                <a:rPr lang="nl-BE" sz="1600">
                  <a:cs typeface="Arial" pitchFamily="34" charset="0"/>
                  <a:sym typeface="Arial" pitchFamily="34" charset="0"/>
                </a:rPr>
                <a:t>https://www.ksz.fgov.be</a:t>
              </a:r>
            </a:p>
            <a:p>
              <a:pPr>
                <a:defRPr/>
              </a:pPr>
              <a:r>
                <a:rPr lang="nl-BE" sz="1600">
                  <a:cs typeface="Arial" pitchFamily="34" charset="0"/>
                  <a:sym typeface="Arial" pitchFamily="34" charset="0"/>
                </a:rPr>
                <a:t>https://www.frankrobben.be</a:t>
              </a:r>
            </a:p>
          </p:txBody>
        </p:sp>
      </p:grpSp>
      <p:sp>
        <p:nvSpPr>
          <p:cNvPr id="5" name="Date Placeholder 4"/>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60</a:t>
            </a:fld>
            <a:endParaRPr lang="fr-BE"/>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Tree>
    <p:extLst>
      <p:ext uri="{BB962C8B-B14F-4D97-AF65-F5344CB8AC3E}">
        <p14:creationId xmlns:p14="http://schemas.microsoft.com/office/powerpoint/2010/main" val="2710060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3" name="Date Placeholder 2"/>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7</a:t>
            </a:fld>
            <a:endParaRPr lang="fr-BE"/>
          </a:p>
        </p:txBody>
      </p:sp>
    </p:spTree>
    <p:extLst>
      <p:ext uri="{BB962C8B-B14F-4D97-AF65-F5344CB8AC3E}">
        <p14:creationId xmlns:p14="http://schemas.microsoft.com/office/powerpoint/2010/main" val="130074525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8</a:t>
            </a:fld>
            <a:endParaRPr lang="fr-BE"/>
          </a:p>
        </p:txBody>
      </p:sp>
    </p:spTree>
    <p:extLst>
      <p:ext uri="{BB962C8B-B14F-4D97-AF65-F5344CB8AC3E}">
        <p14:creationId xmlns:p14="http://schemas.microsoft.com/office/powerpoint/2010/main" val="4043804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Overzicht basisdiensten van het </a:t>
            </a:r>
            <a:r>
              <a:rPr lang="nl-BE" dirty="0">
                <a:solidFill>
                  <a:srgbClr val="087670"/>
                </a:solidFill>
              </a:rPr>
              <a:t>eHealth</a:t>
            </a:r>
            <a:r>
              <a:rPr lang="nl-BE" dirty="0"/>
              <a:t>-platform</a:t>
            </a:r>
          </a:p>
        </p:txBody>
      </p:sp>
      <p:sp>
        <p:nvSpPr>
          <p:cNvPr id="3" name="Content Placeholder 2"/>
          <p:cNvSpPr>
            <a:spLocks noGrp="1"/>
          </p:cNvSpPr>
          <p:nvPr>
            <p:ph idx="1"/>
          </p:nvPr>
        </p:nvSpPr>
        <p:spPr/>
        <p:txBody>
          <a:bodyPr>
            <a:normAutofit/>
          </a:bodyPr>
          <a:lstStyle/>
          <a:p>
            <a:r>
              <a:rPr lang="nl-BE" dirty="0" smtClean="0">
                <a:solidFill>
                  <a:srgbClr val="087670"/>
                </a:solidFill>
              </a:rPr>
              <a:t>eHealth</a:t>
            </a:r>
            <a:r>
              <a:rPr lang="nl-BE" dirty="0" smtClean="0"/>
              <a:t>-certificaten</a:t>
            </a:r>
          </a:p>
          <a:p>
            <a:r>
              <a:rPr lang="nl-BE" dirty="0" smtClean="0"/>
              <a:t>geïntegreerd gebruikers- en toegangsbeheer</a:t>
            </a:r>
          </a:p>
          <a:p>
            <a:r>
              <a:rPr lang="nl-BE" dirty="0" smtClean="0"/>
              <a:t>coördinatie van elektronische deelprocessen</a:t>
            </a:r>
          </a:p>
          <a:p>
            <a:r>
              <a:rPr lang="nl-BE" dirty="0" err="1" smtClean="0"/>
              <a:t>eGezondheidsportaal</a:t>
            </a:r>
            <a:endParaRPr lang="nl-BE" dirty="0" smtClean="0"/>
          </a:p>
          <a:p>
            <a:r>
              <a:rPr lang="nl-BE" dirty="0" smtClean="0"/>
              <a:t>systeem voor end-</a:t>
            </a:r>
            <a:r>
              <a:rPr lang="nl-BE" dirty="0" err="1" smtClean="0"/>
              <a:t>to</a:t>
            </a:r>
            <a:r>
              <a:rPr lang="nl-BE" dirty="0" smtClean="0"/>
              <a:t>-end </a:t>
            </a:r>
            <a:r>
              <a:rPr lang="nl-BE" dirty="0" err="1" smtClean="0"/>
              <a:t>vercijfering</a:t>
            </a:r>
            <a:endParaRPr lang="nl-BE" dirty="0" smtClean="0"/>
          </a:p>
          <a:p>
            <a:r>
              <a:rPr lang="nl-BE" dirty="0" smtClean="0"/>
              <a:t>beheer van </a:t>
            </a:r>
            <a:r>
              <a:rPr lang="nl-BE" dirty="0" err="1" smtClean="0"/>
              <a:t>loggings</a:t>
            </a:r>
            <a:endParaRPr lang="nl-BE" dirty="0" smtClean="0"/>
          </a:p>
          <a:p>
            <a:r>
              <a:rPr lang="nl-BE" dirty="0" smtClean="0"/>
              <a:t>elektronische datering (timestamping)</a:t>
            </a:r>
          </a:p>
          <a:p>
            <a:r>
              <a:rPr lang="nl-BE" dirty="0" smtClean="0"/>
              <a:t>verwijzingsrepertorium</a:t>
            </a:r>
          </a:p>
          <a:p>
            <a:r>
              <a:rPr lang="nl-BE" dirty="0" smtClean="0"/>
              <a:t>beveiligde elektronische brievenbus (</a:t>
            </a:r>
            <a:r>
              <a:rPr lang="nl-BE" dirty="0" err="1" smtClean="0">
                <a:solidFill>
                  <a:srgbClr val="087670"/>
                </a:solidFill>
              </a:rPr>
              <a:t>eHealth</a:t>
            </a:r>
            <a:r>
              <a:rPr lang="nl-BE" dirty="0" err="1" smtClean="0"/>
              <a:t>Box</a:t>
            </a:r>
            <a:r>
              <a:rPr lang="nl-BE" dirty="0" smtClean="0"/>
              <a:t>)</a:t>
            </a:r>
          </a:p>
          <a:p>
            <a:r>
              <a:rPr lang="nl-BE" dirty="0" smtClean="0"/>
              <a:t>codering, </a:t>
            </a:r>
            <a:r>
              <a:rPr lang="nl-BE" dirty="0" err="1" smtClean="0"/>
              <a:t>anonimisering</a:t>
            </a:r>
            <a:r>
              <a:rPr lang="nl-BE" dirty="0" smtClean="0"/>
              <a:t> &amp; </a:t>
            </a:r>
            <a:r>
              <a:rPr lang="nl-BE" dirty="0" err="1" smtClean="0"/>
              <a:t>trusted</a:t>
            </a:r>
            <a:r>
              <a:rPr lang="nl-BE" dirty="0" smtClean="0"/>
              <a:t> </a:t>
            </a:r>
            <a:r>
              <a:rPr lang="nl-BE" dirty="0" err="1" smtClean="0"/>
              <a:t>third</a:t>
            </a:r>
            <a:r>
              <a:rPr lang="nl-BE" dirty="0" smtClean="0"/>
              <a:t> party</a:t>
            </a:r>
          </a:p>
          <a:p>
            <a:r>
              <a:rPr lang="nl-BE" dirty="0" smtClean="0"/>
              <a:t>raadpleging van het Rijkregister en de registers van de Kruispuntbank van de Sociale Zekerheid</a:t>
            </a:r>
          </a:p>
        </p:txBody>
      </p:sp>
      <p:sp>
        <p:nvSpPr>
          <p:cNvPr id="9" name="Date Placeholder 8"/>
          <p:cNvSpPr>
            <a:spLocks noGrp="1"/>
          </p:cNvSpPr>
          <p:nvPr>
            <p:ph type="dt" sz="half" idx="10"/>
          </p:nvPr>
        </p:nvSpPr>
        <p:spPr/>
        <p:txBody>
          <a:bodyPr/>
          <a:lstStyle/>
          <a:p>
            <a:r>
              <a:rPr lang="fr-FR" smtClean="0"/>
              <a:t>13/09/2018</a:t>
            </a:r>
            <a:endParaRPr lang="fr-BE"/>
          </a:p>
        </p:txBody>
      </p:sp>
      <p:sp>
        <p:nvSpPr>
          <p:cNvPr id="10" name="Slide Number Placeholder 9"/>
          <p:cNvSpPr>
            <a:spLocks noGrp="1"/>
          </p:cNvSpPr>
          <p:nvPr>
            <p:ph type="sldNum" sz="quarter" idx="12"/>
          </p:nvPr>
        </p:nvSpPr>
        <p:spPr/>
        <p:txBody>
          <a:bodyPr/>
          <a:lstStyle/>
          <a:p>
            <a:fld id="{30A9230E-FFBB-4CCB-ABD7-198084EDE768}" type="slidenum">
              <a:rPr lang="fr-BE" smtClean="0"/>
              <a:t>9</a:t>
            </a:fld>
            <a:endParaRPr lang="fr-BE"/>
          </a:p>
        </p:txBody>
      </p:sp>
    </p:spTree>
    <p:extLst>
      <p:ext uri="{BB962C8B-B14F-4D97-AF65-F5344CB8AC3E}">
        <p14:creationId xmlns:p14="http://schemas.microsoft.com/office/powerpoint/2010/main" val="3670649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2866</Words>
  <Application>Microsoft Office PowerPoint</Application>
  <PresentationFormat>Diavoorstelling (4:3)</PresentationFormat>
  <Paragraphs>696</Paragraphs>
  <Slides>60</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60</vt:i4>
      </vt:variant>
    </vt:vector>
  </HeadingPairs>
  <TitlesOfParts>
    <vt:vector size="66" baseType="lpstr">
      <vt:lpstr>Arial</vt:lpstr>
      <vt:lpstr>Calibri</vt:lpstr>
      <vt:lpstr>Consolas</vt:lpstr>
      <vt:lpstr>Times New Roman</vt:lpstr>
      <vt:lpstr>Wingdings</vt:lpstr>
      <vt:lpstr>Office Theme</vt:lpstr>
      <vt:lpstr>De werking van het eHealth-platform en de basisdiensten</vt:lpstr>
      <vt:lpstr>Structuur van de uiteenzetting</vt:lpstr>
      <vt:lpstr>Basisarchitectuur</vt:lpstr>
      <vt:lpstr>Overzicht van het eGezondheidslandschap</vt:lpstr>
      <vt:lpstr>Doelstellingen eHealth-platform</vt:lpstr>
      <vt:lpstr>10 opdrachten</vt:lpstr>
      <vt:lpstr>10 opdrachten</vt:lpstr>
      <vt:lpstr>10 opdrachten</vt:lpstr>
      <vt:lpstr>Overzicht basisdiensten van het eHealth-platform</vt:lpstr>
      <vt:lpstr>Overzicht en uitleg op eGezondheidsportaal</vt:lpstr>
      <vt:lpstr>eHealth-certificaten</vt:lpstr>
      <vt:lpstr>eHealth-certificaten</vt:lpstr>
      <vt:lpstr>Geïntegreerd gebruikers- en toegangsbeheer</vt:lpstr>
      <vt:lpstr>Geïntegreerd gebruikers- en toegangsbeheer</vt:lpstr>
      <vt:lpstr>End-to-end vercijfering</vt:lpstr>
      <vt:lpstr>Vercijfering gekende bestemmeling</vt:lpstr>
      <vt:lpstr>Vercijfering gekende bestemmeling</vt:lpstr>
      <vt:lpstr>Vercijfering niet-gekende bestemmeling</vt:lpstr>
      <vt:lpstr>Elektronische datering (timestamping)</vt:lpstr>
      <vt:lpstr>Timestamping: voorbeeld</vt:lpstr>
      <vt:lpstr>Verwijzingsrepertorium (hub-metahub)</vt:lpstr>
      <vt:lpstr>Verwijzingsrepertorium (hub-metahub)</vt:lpstr>
      <vt:lpstr>Verwijzingsrepertorium (hub-metahub)</vt:lpstr>
      <vt:lpstr>Extramurale gegevens: kluizen</vt:lpstr>
      <vt:lpstr>eHealthBox</vt:lpstr>
      <vt:lpstr>Informed consent, zorgrelatie en toegangsmatrix</vt:lpstr>
      <vt:lpstr>Actueel geldende toegangsmatrix</vt:lpstr>
      <vt:lpstr>Gevalideerde authentieke bronnen</vt:lpstr>
      <vt:lpstr>CoBRHA (Common Base Registry for HealthCare Actors) </vt:lpstr>
      <vt:lpstr>CoBRHA</vt:lpstr>
      <vt:lpstr>CoBRHA</vt:lpstr>
      <vt:lpstr>CoBRHA</vt:lpstr>
      <vt:lpstr>CoBRHA</vt:lpstr>
      <vt:lpstr>SAM (authentieke bron geneesmiddelen)</vt:lpstr>
      <vt:lpstr>SAM (authentieke bron geneesmiddelen)</vt:lpstr>
      <vt:lpstr>SAM (authentieke bron geneesmiddelen)</vt:lpstr>
      <vt:lpstr>MyCareNet</vt:lpstr>
      <vt:lpstr>Recip-e</vt:lpstr>
      <vt:lpstr>Hubs</vt:lpstr>
      <vt:lpstr>Zorgrelaties</vt:lpstr>
      <vt:lpstr>Gedeeld Farmaceutisch Dossier (GFD)</vt:lpstr>
      <vt:lpstr>Mediprima</vt:lpstr>
      <vt:lpstr>Centraal TraceringsRegister (CTR) </vt:lpstr>
      <vt:lpstr>Welcome Pack</vt:lpstr>
      <vt:lpstr>Welcome Pack</vt:lpstr>
      <vt:lpstr>eHealth-platform op het eGezondheidsportaal</vt:lpstr>
      <vt:lpstr>eHealth-platform op het eGezondheidsportaal</vt:lpstr>
      <vt:lpstr>eHealth-platform op het eGezondheidsportaal</vt:lpstr>
      <vt:lpstr>eHealth-platform op het eGezondheidsportaal</vt:lpstr>
      <vt:lpstr>eHealth-platform op het eGezondheidsportaal</vt:lpstr>
      <vt:lpstr>eHealth-platform op het eGezondheidsportaal</vt:lpstr>
      <vt:lpstr>eHealth-platform op het eGezondheidsportaal</vt:lpstr>
      <vt:lpstr>Governance organen</vt:lpstr>
      <vt:lpstr>Governance organen</vt:lpstr>
      <vt:lpstr>Governance organen</vt:lpstr>
      <vt:lpstr>Interne organisatie eHealth-platform </vt:lpstr>
      <vt:lpstr>Organisatie van de G-Cloud</vt:lpstr>
      <vt:lpstr>Business Continuity Procedures</vt:lpstr>
      <vt:lpstr>Nieuwe website</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128</cp:revision>
  <dcterms:created xsi:type="dcterms:W3CDTF">2017-09-11T11:22:14Z</dcterms:created>
  <dcterms:modified xsi:type="dcterms:W3CDTF">2018-10-17T06:41:28Z</dcterms:modified>
</cp:coreProperties>
</file>