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89" r:id="rId3"/>
    <p:sldId id="347" r:id="rId4"/>
    <p:sldId id="348" r:id="rId5"/>
    <p:sldId id="354" r:id="rId6"/>
    <p:sldId id="349" r:id="rId7"/>
    <p:sldId id="351" r:id="rId8"/>
    <p:sldId id="352" r:id="rId9"/>
    <p:sldId id="353" r:id="rId10"/>
    <p:sldId id="340" r:id="rId11"/>
    <p:sldId id="341" r:id="rId12"/>
    <p:sldId id="342" r:id="rId13"/>
    <p:sldId id="343" r:id="rId14"/>
    <p:sldId id="344" r:id="rId15"/>
    <p:sldId id="345" r:id="rId16"/>
    <p:sldId id="346" r:id="rId17"/>
    <p:sldId id="291" r:id="rId18"/>
    <p:sldId id="336" r:id="rId19"/>
    <p:sldId id="337" r:id="rId20"/>
    <p:sldId id="338" r:id="rId21"/>
    <p:sldId id="339" r:id="rId22"/>
    <p:sldId id="326" r:id="rId2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E"/>
    <a:srgbClr val="0082B8"/>
    <a:srgbClr val="5591C3"/>
    <a:srgbClr val="69755D"/>
    <a:srgbClr val="6C765C"/>
    <a:srgbClr val="336600"/>
    <a:srgbClr val="7C7B55"/>
    <a:srgbClr val="333300"/>
    <a:srgbClr val="666633"/>
    <a:srgbClr val="008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897" autoAdjust="0"/>
  </p:normalViewPr>
  <p:slideViewPr>
    <p:cSldViewPr>
      <p:cViewPr varScale="1">
        <p:scale>
          <a:sx n="92" d="100"/>
          <a:sy n="92" d="100"/>
        </p:scale>
        <p:origin x="2076" y="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9/6/2018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‹nr.›</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9/6/2018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‹nr.›</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3</a:t>
            </a:fld>
            <a:endParaRPr lang="en-US"/>
          </a:p>
        </p:txBody>
      </p:sp>
    </p:spTree>
    <p:extLst>
      <p:ext uri="{BB962C8B-B14F-4D97-AF65-F5344CB8AC3E}">
        <p14:creationId xmlns:p14="http://schemas.microsoft.com/office/powerpoint/2010/main" val="124851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a:t>
            </a:fld>
            <a:endParaRPr lang="en-US"/>
          </a:p>
        </p:txBody>
      </p:sp>
    </p:spTree>
    <p:extLst>
      <p:ext uri="{BB962C8B-B14F-4D97-AF65-F5344CB8AC3E}">
        <p14:creationId xmlns:p14="http://schemas.microsoft.com/office/powerpoint/2010/main" val="160358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6</a:t>
            </a:fld>
            <a:endParaRPr lang="en-US"/>
          </a:p>
        </p:txBody>
      </p:sp>
    </p:spTree>
    <p:extLst>
      <p:ext uri="{BB962C8B-B14F-4D97-AF65-F5344CB8AC3E}">
        <p14:creationId xmlns:p14="http://schemas.microsoft.com/office/powerpoint/2010/main" val="177748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9</a:t>
            </a:fld>
            <a:endParaRPr lang="en-US"/>
          </a:p>
        </p:txBody>
      </p:sp>
    </p:spTree>
    <p:extLst>
      <p:ext uri="{BB962C8B-B14F-4D97-AF65-F5344CB8AC3E}">
        <p14:creationId xmlns:p14="http://schemas.microsoft.com/office/powerpoint/2010/main" val="289041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kern="1200" dirty="0" smtClean="0">
                <a:solidFill>
                  <a:schemeClr val="tx1"/>
                </a:solidFill>
                <a:effectLst/>
                <a:latin typeface="+mn-lt"/>
                <a:ea typeface="+mn-ea"/>
                <a:cs typeface="+mn-cs"/>
              </a:rPr>
              <a:t>Ces dernières années, l’enquête a connu pas mal de transformations en vue de rendre plus attractive la participation : simplification de la procédure avec notamment la possibilité de compléter le formulaire en ligne, reformulation et réduction du nombre de questions, implication des SPOC et de l’équipe PPKB, focus sur les thèmes jugés prioritaires, etc.</a:t>
            </a:r>
            <a:endParaRPr lang="en-US"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L’exercice reste cependant ‘poussif’ et peine à éviter une certaine lassitude. </a:t>
            </a:r>
            <a:endParaRPr lang="en-US" sz="1200" kern="1200" dirty="0" smtClean="0">
              <a:solidFill>
                <a:schemeClr val="tx1"/>
              </a:solidFill>
              <a:effectLst/>
              <a:latin typeface="+mn-lt"/>
              <a:ea typeface="+mn-ea"/>
              <a:cs typeface="+mn-cs"/>
            </a:endParaRP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Pour 2018, l’enquête est centrée sur les membres du Comité général de coordination en sondant leurs attentes et besoins, leur niveau d’implication et bien entendu leur niveau de satisfaction. </a:t>
            </a:r>
          </a:p>
          <a:p>
            <a:r>
              <a:rPr lang="fr-BE" sz="1200" kern="1200" dirty="0" smtClean="0">
                <a:solidFill>
                  <a:schemeClr val="tx1"/>
                </a:solidFill>
                <a:effectLst/>
                <a:latin typeface="+mn-lt"/>
                <a:ea typeface="+mn-ea"/>
                <a:cs typeface="+mn-cs"/>
              </a:rPr>
              <a:t>Les SPOCS BCSS ont été informés mais non impliqués directement cette année.</a:t>
            </a:r>
          </a:p>
          <a:p>
            <a:endParaRPr lang="fr-BE" sz="1200" kern="1200" dirty="0" smtClean="0">
              <a:solidFill>
                <a:schemeClr val="tx1"/>
              </a:solidFill>
              <a:effectLst/>
              <a:latin typeface="+mn-lt"/>
              <a:ea typeface="+mn-ea"/>
              <a:cs typeface="+mn-cs"/>
            </a:endParaRPr>
          </a:p>
          <a:p>
            <a:endParaRPr lang="fr-BE" dirty="0" smtClean="0"/>
          </a:p>
          <a:p>
            <a:endParaRPr lang="fr-BE" dirty="0" smtClean="0"/>
          </a:p>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18</a:t>
            </a:fld>
            <a:endParaRPr lang="en-US"/>
          </a:p>
        </p:txBody>
      </p:sp>
    </p:spTree>
    <p:extLst>
      <p:ext uri="{BB962C8B-B14F-4D97-AF65-F5344CB8AC3E}">
        <p14:creationId xmlns:p14="http://schemas.microsoft.com/office/powerpoint/2010/main" val="88287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Liste des groupes de travail et suivi des programmes pour lesquels une évaluation est demandée :</a:t>
            </a: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Sécurité de l'Information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Extranet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Portail informatif de la sécurité sociale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Relations informatiques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a:t>
            </a:r>
            <a:r>
              <a:rPr lang="fr-BE" sz="1200" kern="1200" dirty="0" err="1" smtClean="0">
                <a:solidFill>
                  <a:schemeClr val="tx1"/>
                </a:solidFill>
                <a:effectLst/>
                <a:latin typeface="+mn-lt"/>
                <a:ea typeface="+mn-ea"/>
                <a:cs typeface="+mn-cs"/>
              </a:rPr>
              <a:t>eBox</a:t>
            </a:r>
            <a:r>
              <a:rPr lang="fr-BE" sz="1200" kern="1200" dirty="0" smtClean="0">
                <a:solidFill>
                  <a:schemeClr val="tx1"/>
                </a:solidFill>
                <a:effectLst/>
                <a:latin typeface="+mn-lt"/>
                <a:ea typeface="+mn-ea"/>
                <a:cs typeface="+mn-cs"/>
              </a:rPr>
              <a:t> citoyen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technique Echange de données entre le SPF Finances et les Institutions publiques de sécurité sociale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technique Banque de données constitution pensions complémentaires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technique Fraude aux allocations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groupe de travail Relations internationales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suivi du programme DIMONA, </a:t>
            </a:r>
            <a:r>
              <a:rPr lang="fr-BE" sz="1200" kern="1200" dirty="0" err="1" smtClean="0">
                <a:solidFill>
                  <a:schemeClr val="tx1"/>
                </a:solidFill>
                <a:effectLst/>
                <a:latin typeface="+mn-lt"/>
                <a:ea typeface="+mn-ea"/>
                <a:cs typeface="+mn-cs"/>
              </a:rPr>
              <a:t>DmfA</a:t>
            </a:r>
            <a:r>
              <a:rPr lang="fr-BE" sz="1200" kern="1200" dirty="0" smtClean="0">
                <a:solidFill>
                  <a:schemeClr val="tx1"/>
                </a:solidFill>
                <a:effectLst/>
                <a:latin typeface="+mn-lt"/>
                <a:ea typeface="+mn-ea"/>
                <a:cs typeface="+mn-cs"/>
              </a:rPr>
              <a:t> et DRS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BE" sz="1200" kern="1200" dirty="0" smtClean="0">
                <a:solidFill>
                  <a:schemeClr val="tx1"/>
                </a:solidFill>
                <a:effectLst/>
                <a:latin typeface="+mn-lt"/>
                <a:ea typeface="+mn-ea"/>
                <a:cs typeface="+mn-cs"/>
              </a:rPr>
              <a:t>Evaluation du suivi du programme Statuts sociaux harmonisés et droits dérivés </a:t>
            </a:r>
            <a:endParaRPr lang="en-US" sz="1200" kern="1200" dirty="0" smtClean="0">
              <a:solidFill>
                <a:schemeClr val="tx1"/>
              </a:solidFill>
              <a:effectLst/>
              <a:latin typeface="+mn-lt"/>
              <a:ea typeface="+mn-ea"/>
              <a:cs typeface="+mn-cs"/>
            </a:endParaRPr>
          </a:p>
          <a:p>
            <a:endParaRPr lang="fr-BE" dirty="0" smtClean="0"/>
          </a:p>
          <a:p>
            <a:endParaRPr lang="fr-BE" dirty="0" smtClean="0"/>
          </a:p>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19</a:t>
            </a:fld>
            <a:endParaRPr lang="en-US"/>
          </a:p>
        </p:txBody>
      </p:sp>
    </p:spTree>
    <p:extLst>
      <p:ext uri="{BB962C8B-B14F-4D97-AF65-F5344CB8AC3E}">
        <p14:creationId xmlns:p14="http://schemas.microsoft.com/office/powerpoint/2010/main" val="1319080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‹nr.›</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‹nr.›</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‹nr.›</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‹nr.›</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350"/>
            <a:chOff x="4407024" y="1916832"/>
            <a:chExt cx="4269432" cy="2800767"/>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dirty="0" smtClean="0">
                  <a:solidFill>
                    <a:srgbClr val="0D0D0D"/>
                  </a:solidFill>
                  <a:sym typeface="Arial" charset="0"/>
                </a:rPr>
                <a:t>Frank </a:t>
              </a:r>
              <a:r>
                <a:rPr lang="fr-BE" sz="1600" dirty="0" err="1" smtClean="0">
                  <a:solidFill>
                    <a:srgbClr val="0D0D0D"/>
                  </a:solidFill>
                  <a:sym typeface="Arial" charset="0"/>
                </a:rPr>
                <a:t>Robben</a:t>
              </a:r>
              <a:endParaRPr lang="fr-BE" sz="1600" dirty="0" smtClean="0">
                <a:solidFill>
                  <a:srgbClr val="0D0D0D"/>
                </a:solidFill>
                <a:sym typeface="Arial" charset="0"/>
              </a:endParaRPr>
            </a:p>
            <a:p>
              <a:pPr>
                <a:defRPr/>
              </a:pPr>
              <a:r>
                <a:rPr lang="fr-BE" sz="1600" dirty="0" smtClean="0">
                  <a:solidFill>
                    <a:srgbClr val="7F7F7F"/>
                  </a:solidFill>
                  <a:sym typeface="Arial" charset="0"/>
                </a:rPr>
                <a:t>Administrateur général  </a:t>
              </a:r>
            </a:p>
            <a:p>
              <a:pPr>
                <a:defRPr/>
              </a:pPr>
              <a:r>
                <a:rPr lang="fr-BE" sz="1600" dirty="0" smtClean="0">
                  <a:solidFill>
                    <a:srgbClr val="7F7F7F"/>
                  </a:solidFill>
                  <a:sym typeface="Arial" charset="0"/>
                </a:rPr>
                <a:t>Banque Carrefour de la Sécurité Sociale</a:t>
              </a: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http://www.bcss.fgov.be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‹nr.›</a:t>
            </a:fld>
            <a:endParaRPr lang="en-GB"/>
          </a:p>
        </p:txBody>
      </p:sp>
    </p:spTree>
    <p:extLst>
      <p:ext uri="{BB962C8B-B14F-4D97-AF65-F5344CB8AC3E}">
        <p14:creationId xmlns:p14="http://schemas.microsoft.com/office/powerpoint/2010/main" val="354936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tatus.ehealth.fgov.be/intervention-calenda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tatus.ehealth.fgov.be/apothekers/business-continu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Topics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endParaRPr lang="nl-BE" dirty="0" smtClean="0"/>
          </a:p>
          <a:p>
            <a:pPr marL="457200" indent="-457200">
              <a:buFont typeface="+mj-lt"/>
              <a:buAutoNum type="arabicPeriod"/>
            </a:pPr>
            <a:r>
              <a:rPr lang="nl-BE" dirty="0"/>
              <a:t>Project </a:t>
            </a:r>
            <a:r>
              <a:rPr lang="nl-BE" dirty="0" err="1" smtClean="0"/>
              <a:t>BelEESSI</a:t>
            </a:r>
            <a:endParaRPr lang="nl-BE" dirty="0" smtClean="0"/>
          </a:p>
          <a:p>
            <a:pPr marL="457200" indent="-457200">
              <a:buFont typeface="+mj-lt"/>
              <a:buAutoNum type="arabicPeriod"/>
            </a:pPr>
            <a:endParaRPr lang="nl-BE" dirty="0" smtClean="0"/>
          </a:p>
          <a:p>
            <a:pPr marL="457200" indent="-457200">
              <a:buFont typeface="+mj-lt"/>
              <a:buAutoNum type="arabicPeriod"/>
            </a:pPr>
            <a:endParaRPr lang="nl-BE" dirty="0"/>
          </a:p>
          <a:p>
            <a:pPr marL="457200" lvl="0" indent="-457200">
              <a:buFont typeface="+mj-lt"/>
              <a:buAutoNum type="arabicPeriod"/>
            </a:pPr>
            <a:r>
              <a:rPr lang="nl-BE" dirty="0" smtClean="0"/>
              <a:t>Business </a:t>
            </a:r>
            <a:r>
              <a:rPr lang="nl-BE" dirty="0" err="1" smtClean="0"/>
              <a:t>continuity</a:t>
            </a:r>
            <a:endParaRPr lang="nl-BE" dirty="0" smtClean="0"/>
          </a:p>
          <a:p>
            <a:pPr marL="457200" lvl="0" indent="-457200">
              <a:buFont typeface="+mj-lt"/>
              <a:buAutoNum type="arabicPeriod"/>
            </a:pPr>
            <a:endParaRPr lang="nl-NL" dirty="0" smtClean="0"/>
          </a:p>
          <a:p>
            <a:pPr marL="457200" lvl="0" indent="-457200">
              <a:buFont typeface="+mj-lt"/>
              <a:buAutoNum type="arabicPeriod"/>
            </a:pPr>
            <a:endParaRPr lang="nl-NL" dirty="0"/>
          </a:p>
          <a:p>
            <a:pPr marL="457200" lvl="0" indent="-457200">
              <a:buFont typeface="+mj-lt"/>
              <a:buAutoNum type="arabicPeriod"/>
            </a:pPr>
            <a:r>
              <a:rPr lang="nl-BE" dirty="0" smtClean="0"/>
              <a:t>Jaarlijkse </a:t>
            </a:r>
            <a:r>
              <a:rPr lang="nl-BE" dirty="0"/>
              <a:t>tevredenheidsenquête bij de gebruikers van de </a:t>
            </a:r>
            <a:r>
              <a:rPr lang="nl-BE" dirty="0" smtClean="0"/>
              <a:t>KSZ</a:t>
            </a:r>
            <a:endParaRPr lang="en-US" dirty="0"/>
          </a:p>
          <a:p>
            <a:pPr marL="0" indent="0">
              <a:buNone/>
            </a:pPr>
            <a:endParaRPr lang="en-US" dirty="0" smtClean="0"/>
          </a:p>
          <a:p>
            <a:endParaRPr lang="en-US" dirty="0" smtClean="0"/>
          </a:p>
          <a:p>
            <a:pPr marL="0" indent="0">
              <a:buNone/>
            </a:pPr>
            <a:endParaRPr lang="en-US" dirty="0" smtClean="0"/>
          </a:p>
          <a:p>
            <a:endParaRPr lang="nl-NL" dirty="0"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1</a:t>
            </a:fld>
            <a:endParaRPr lang="en-GB" dirty="0"/>
          </a:p>
        </p:txBody>
      </p:sp>
    </p:spTree>
    <p:extLst>
      <p:ext uri="{BB962C8B-B14F-4D97-AF65-F5344CB8AC3E}">
        <p14:creationId xmlns:p14="http://schemas.microsoft.com/office/powerpoint/2010/main" val="222533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772816"/>
            <a:ext cx="8219256" cy="2376264"/>
          </a:xfrm>
        </p:spPr>
        <p:txBody>
          <a:bodyPr anchor="ctr"/>
          <a:lstStyle/>
          <a:p>
            <a:r>
              <a:rPr lang="nl-BE" sz="4000" dirty="0"/>
              <a:t>Business </a:t>
            </a:r>
            <a:r>
              <a:rPr lang="nl-BE" sz="4000" dirty="0" err="1" smtClean="0"/>
              <a:t>continuity</a:t>
            </a:r>
            <a:endParaRPr lang="nl-BE" sz="4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103738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Probleemstelling</a:t>
            </a:r>
            <a:endParaRPr lang="fr-BE" dirty="0"/>
          </a:p>
        </p:txBody>
      </p:sp>
      <p:sp>
        <p:nvSpPr>
          <p:cNvPr id="3" name="Content Placeholder 2"/>
          <p:cNvSpPr>
            <a:spLocks noGrp="1"/>
          </p:cNvSpPr>
          <p:nvPr>
            <p:ph idx="1"/>
          </p:nvPr>
        </p:nvSpPr>
        <p:spPr/>
        <p:txBody>
          <a:bodyPr>
            <a:normAutofit/>
          </a:bodyPr>
          <a:lstStyle/>
          <a:p>
            <a:r>
              <a:rPr lang="nl-BE" dirty="0" smtClean="0"/>
              <a:t>voortschrijdende </a:t>
            </a:r>
            <a:r>
              <a:rPr lang="nl-BE" dirty="0" err="1" smtClean="0"/>
              <a:t>mutualisering</a:t>
            </a:r>
            <a:r>
              <a:rPr lang="nl-BE" dirty="0" smtClean="0"/>
              <a:t> van ICT-infrastructuur en basisdiensten verhoogt impact op functionele diensten in geval van </a:t>
            </a:r>
            <a:r>
              <a:rPr lang="nl-BE" dirty="0" err="1" smtClean="0"/>
              <a:t>onbeschikbaarheid</a:t>
            </a:r>
            <a:r>
              <a:rPr lang="nl-BE" dirty="0" smtClean="0"/>
              <a:t> of </a:t>
            </a:r>
            <a:r>
              <a:rPr lang="nl-BE" dirty="0" err="1" smtClean="0"/>
              <a:t>performantieverlies</a:t>
            </a:r>
            <a:r>
              <a:rPr lang="nl-BE" dirty="0" smtClean="0"/>
              <a:t> van onderdelen</a:t>
            </a:r>
          </a:p>
          <a:p>
            <a:r>
              <a:rPr lang="nl-BE" dirty="0" err="1" smtClean="0"/>
              <a:t>prioritisering</a:t>
            </a:r>
            <a:r>
              <a:rPr lang="nl-BE" dirty="0" smtClean="0"/>
              <a:t>, over OISZ heen, van wat cruciale functionele diensten zijn, ontbreekt</a:t>
            </a:r>
          </a:p>
          <a:p>
            <a:r>
              <a:rPr lang="nl-BE" dirty="0" smtClean="0"/>
              <a:t>bij problemen is er daardoor geen coherente visie op functionele diensten die absoluut beschikbaar moeten blijven en diensten die tijdelijk mogelijk worden onderbroken met duidelijke externe communicatie</a:t>
            </a:r>
          </a:p>
          <a:p>
            <a:r>
              <a:rPr lang="nl-BE" dirty="0" smtClean="0"/>
              <a:t>heropstart van functionele diensten geschiedt nu zonder duidelijke prioriteitenstelling </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29585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Voorstel 1: optimaliseren G-Cloud</a:t>
            </a:r>
            <a:endParaRPr lang="fr-BE" dirty="0"/>
          </a:p>
        </p:txBody>
      </p:sp>
      <p:sp>
        <p:nvSpPr>
          <p:cNvPr id="3" name="Content Placeholder 2"/>
          <p:cNvSpPr>
            <a:spLocks noGrp="1"/>
          </p:cNvSpPr>
          <p:nvPr>
            <p:ph idx="1"/>
          </p:nvPr>
        </p:nvSpPr>
        <p:spPr/>
        <p:txBody>
          <a:bodyPr/>
          <a:lstStyle/>
          <a:p>
            <a:r>
              <a:rPr lang="nl-BE" dirty="0" smtClean="0"/>
              <a:t>doel: beschikbaarheid en </a:t>
            </a:r>
            <a:r>
              <a:rPr lang="nl-BE" dirty="0" err="1" smtClean="0"/>
              <a:t>performantie</a:t>
            </a:r>
            <a:r>
              <a:rPr lang="nl-BE" dirty="0" smtClean="0"/>
              <a:t> van ICT-infrastructuur en basisdiensten optimaliseren</a:t>
            </a:r>
          </a:p>
          <a:p>
            <a:r>
              <a:rPr lang="nl-BE" dirty="0" smtClean="0"/>
              <a:t>methode</a:t>
            </a:r>
          </a:p>
          <a:p>
            <a:pPr lvl="1"/>
            <a:r>
              <a:rPr lang="nl-BE" dirty="0" smtClean="0"/>
              <a:t>systematisch wegwerken </a:t>
            </a:r>
            <a:r>
              <a:rPr lang="nl-BE" dirty="0"/>
              <a:t>single point of </a:t>
            </a:r>
            <a:r>
              <a:rPr lang="nl-BE" dirty="0" err="1"/>
              <a:t>failures</a:t>
            </a:r>
            <a:r>
              <a:rPr lang="nl-BE" dirty="0"/>
              <a:t> (</a:t>
            </a:r>
            <a:r>
              <a:rPr lang="nl-BE" dirty="0" err="1"/>
              <a:t>SPOFs</a:t>
            </a:r>
            <a:r>
              <a:rPr lang="nl-BE" dirty="0"/>
              <a:t>) in elke omgeving (</a:t>
            </a:r>
            <a:r>
              <a:rPr lang="nl-BE" dirty="0" smtClean="0"/>
              <a:t>bv. </a:t>
            </a:r>
            <a:r>
              <a:rPr lang="nl-BE" dirty="0"/>
              <a:t>derde </a:t>
            </a:r>
            <a:r>
              <a:rPr lang="nl-BE" dirty="0" err="1"/>
              <a:t>cold</a:t>
            </a:r>
            <a:r>
              <a:rPr lang="nl-BE" dirty="0"/>
              <a:t> stand </a:t>
            </a:r>
            <a:r>
              <a:rPr lang="nl-BE" dirty="0" err="1"/>
              <a:t>by</a:t>
            </a:r>
            <a:r>
              <a:rPr lang="nl-BE" dirty="0"/>
              <a:t> data center </a:t>
            </a:r>
            <a:r>
              <a:rPr lang="nl-BE" dirty="0" smtClean="0"/>
              <a:t>voor aantal cruciale G-Cloud diensten)</a:t>
            </a:r>
            <a:endParaRPr lang="nl-BE" dirty="0"/>
          </a:p>
          <a:p>
            <a:pPr lvl="1"/>
            <a:r>
              <a:rPr lang="nl-BE" dirty="0" smtClean="0"/>
              <a:t>centrale end-</a:t>
            </a:r>
            <a:r>
              <a:rPr lang="nl-BE" dirty="0" err="1" smtClean="0"/>
              <a:t>to</a:t>
            </a:r>
            <a:r>
              <a:rPr lang="nl-BE" dirty="0" smtClean="0"/>
              <a:t>-end </a:t>
            </a:r>
            <a:r>
              <a:rPr lang="nl-BE" dirty="0"/>
              <a:t>monitoring</a:t>
            </a:r>
          </a:p>
          <a:p>
            <a:pPr lvl="1"/>
            <a:r>
              <a:rPr lang="nl-BE" dirty="0"/>
              <a:t>centrale </a:t>
            </a:r>
            <a:r>
              <a:rPr lang="nl-BE" dirty="0" smtClean="0"/>
              <a:t>supervisie</a:t>
            </a:r>
            <a:endParaRPr lang="nl-BE" dirty="0"/>
          </a:p>
          <a:p>
            <a:pPr lvl="1"/>
            <a:r>
              <a:rPr lang="nl-BE" dirty="0"/>
              <a:t>incidentbeheer</a:t>
            </a:r>
          </a:p>
          <a:p>
            <a:pPr lvl="1"/>
            <a:r>
              <a:rPr lang="nl-BE" dirty="0"/>
              <a:t>probleembeheer</a:t>
            </a:r>
          </a:p>
          <a:p>
            <a:pPr lvl="1"/>
            <a:r>
              <a:rPr lang="nl-BE" dirty="0"/>
              <a:t>capaciteitsplanning</a:t>
            </a:r>
          </a:p>
          <a:p>
            <a:pPr lvl="1"/>
            <a:r>
              <a:rPr lang="nl-BE" dirty="0"/>
              <a:t>openbare release- &amp; </a:t>
            </a:r>
            <a:r>
              <a:rPr lang="nl-BE" dirty="0" smtClean="0"/>
              <a:t>interventiekalender (</a:t>
            </a:r>
            <a:r>
              <a:rPr lang="nl-BE" dirty="0"/>
              <a:t>bv. </a:t>
            </a:r>
            <a:r>
              <a:rPr lang="nl-BE" dirty="0">
                <a:hlinkClick r:id="rId2"/>
              </a:rPr>
              <a:t>https://www.status.ehealth.fgov.be/intervention-calendar</a:t>
            </a:r>
            <a:r>
              <a:rPr lang="nl-BE" dirty="0" smtClean="0">
                <a:hlinkClick r:id="rId2"/>
              </a:rPr>
              <a:t>/</a:t>
            </a:r>
            <a:r>
              <a:rPr lang="nl-BE" dirty="0" smtClean="0"/>
              <a:t>) </a:t>
            </a:r>
            <a:endParaRPr lang="nl-BE" dirty="0"/>
          </a:p>
          <a:p>
            <a:pPr lvl="1"/>
            <a:r>
              <a:rPr lang="nl-BE" dirty="0"/>
              <a:t>belang van volledigheid !</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4583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BE" dirty="0" smtClean="0"/>
              <a:t>G-Cloud vandaag</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763688" y="1196752"/>
            <a:ext cx="5616624" cy="5400599"/>
          </a:xfrm>
          <a:prstGeom prst="rect">
            <a:avLst/>
          </a:prstGeom>
        </p:spPr>
      </p:pic>
    </p:spTree>
    <p:extLst>
      <p:ext uri="{BB962C8B-B14F-4D97-AF65-F5344CB8AC3E}">
        <p14:creationId xmlns:p14="http://schemas.microsoft.com/office/powerpoint/2010/main" val="209649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BE" dirty="0" smtClean="0"/>
              <a:t>G-Cloud op 15/11/2018</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63688" y="1196752"/>
            <a:ext cx="5688632" cy="5400600"/>
          </a:xfrm>
          <a:prstGeom prst="rect">
            <a:avLst/>
          </a:prstGeom>
        </p:spPr>
      </p:pic>
    </p:spTree>
    <p:extLst>
      <p:ext uri="{BB962C8B-B14F-4D97-AF65-F5344CB8AC3E}">
        <p14:creationId xmlns:p14="http://schemas.microsoft.com/office/powerpoint/2010/main" val="226212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op 31/12/2018</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691640" y="1262082"/>
            <a:ext cx="5760720" cy="5335270"/>
          </a:xfrm>
          <a:prstGeom prst="rect">
            <a:avLst/>
          </a:prstGeom>
        </p:spPr>
      </p:pic>
    </p:spTree>
    <p:extLst>
      <p:ext uri="{BB962C8B-B14F-4D97-AF65-F5344CB8AC3E}">
        <p14:creationId xmlns:p14="http://schemas.microsoft.com/office/powerpoint/2010/main" val="385527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Voorstel</a:t>
            </a:r>
            <a:r>
              <a:rPr lang="en-US" dirty="0" smtClean="0"/>
              <a:t> 2: Business Continuity Procedures (BCPs)</a:t>
            </a:r>
            <a:endParaRPr lang="en-US" dirty="0"/>
          </a:p>
        </p:txBody>
      </p:sp>
      <p:sp>
        <p:nvSpPr>
          <p:cNvPr id="3" name="Content Placeholder 2"/>
          <p:cNvSpPr>
            <a:spLocks noGrp="1"/>
          </p:cNvSpPr>
          <p:nvPr>
            <p:ph idx="1"/>
          </p:nvPr>
        </p:nvSpPr>
        <p:spPr/>
        <p:txBody>
          <a:bodyPr>
            <a:normAutofit/>
          </a:bodyPr>
          <a:lstStyle/>
          <a:p>
            <a:r>
              <a:rPr lang="en-US" dirty="0" err="1" smtClean="0"/>
              <a:t>doel</a:t>
            </a:r>
            <a:r>
              <a:rPr lang="en-US" dirty="0" smtClean="0"/>
              <a:t>: </a:t>
            </a:r>
            <a:r>
              <a:rPr lang="en-US" dirty="0" err="1" smtClean="0"/>
              <a:t>bij</a:t>
            </a:r>
            <a:r>
              <a:rPr lang="en-US" dirty="0" smtClean="0"/>
              <a:t> </a:t>
            </a:r>
            <a:r>
              <a:rPr lang="en-US" dirty="0" err="1" smtClean="0"/>
              <a:t>uitval</a:t>
            </a:r>
            <a:r>
              <a:rPr lang="en-US" dirty="0" smtClean="0"/>
              <a:t> van </a:t>
            </a:r>
            <a:r>
              <a:rPr lang="en-US" dirty="0" err="1" smtClean="0"/>
              <a:t>bepaalde</a:t>
            </a:r>
            <a:r>
              <a:rPr lang="en-US" dirty="0" smtClean="0"/>
              <a:t> ICT-</a:t>
            </a:r>
            <a:r>
              <a:rPr lang="en-US" dirty="0" err="1" smtClean="0"/>
              <a:t>componenten</a:t>
            </a:r>
            <a:r>
              <a:rPr lang="en-US" dirty="0" smtClean="0"/>
              <a:t> of </a:t>
            </a:r>
            <a:r>
              <a:rPr lang="en-US" dirty="0" err="1" smtClean="0"/>
              <a:t>basisdiensten</a:t>
            </a:r>
            <a:r>
              <a:rPr lang="en-US" dirty="0" smtClean="0"/>
              <a:t>, </a:t>
            </a:r>
            <a:r>
              <a:rPr lang="en-US" dirty="0" err="1" smtClean="0"/>
              <a:t>toch</a:t>
            </a:r>
            <a:r>
              <a:rPr lang="en-US" dirty="0" smtClean="0"/>
              <a:t> de  </a:t>
            </a:r>
            <a:r>
              <a:rPr lang="en-US" dirty="0" err="1" smtClean="0"/>
              <a:t>continuïteit</a:t>
            </a:r>
            <a:r>
              <a:rPr lang="en-US" dirty="0" smtClean="0"/>
              <a:t> van </a:t>
            </a:r>
            <a:r>
              <a:rPr lang="en-US" dirty="0" err="1" smtClean="0"/>
              <a:t>essentiële</a:t>
            </a:r>
            <a:r>
              <a:rPr lang="en-US" dirty="0" smtClean="0"/>
              <a:t> </a:t>
            </a:r>
            <a:r>
              <a:rPr lang="en-US" dirty="0" err="1" smtClean="0"/>
              <a:t>functionaliteiten</a:t>
            </a:r>
            <a:r>
              <a:rPr lang="en-US" dirty="0" smtClean="0"/>
              <a:t> </a:t>
            </a:r>
            <a:r>
              <a:rPr lang="en-US" dirty="0" err="1" smtClean="0"/>
              <a:t>waarborgen</a:t>
            </a:r>
            <a:endParaRPr lang="en-US" dirty="0" smtClean="0"/>
          </a:p>
          <a:p>
            <a:r>
              <a:rPr lang="en-US" dirty="0" err="1" smtClean="0"/>
              <a:t>methode</a:t>
            </a:r>
            <a:endParaRPr lang="en-US" dirty="0" smtClean="0"/>
          </a:p>
          <a:p>
            <a:pPr lvl="1"/>
            <a:r>
              <a:rPr lang="nl-BE" dirty="0" smtClean="0"/>
              <a:t>essentiële functionele </a:t>
            </a:r>
            <a:r>
              <a:rPr lang="nl-BE" dirty="0"/>
              <a:t>behoeften </a:t>
            </a:r>
            <a:r>
              <a:rPr lang="nl-BE" dirty="0" smtClean="0"/>
              <a:t>vastleggen in COISZ over OISZ heen op basis van voorstel werkgroep Informatieveiligheid van KSZ (belang van </a:t>
            </a:r>
            <a:r>
              <a:rPr lang="nl-BE" dirty="0" err="1" smtClean="0"/>
              <a:t>prioritisering</a:t>
            </a:r>
            <a:r>
              <a:rPr lang="nl-BE" dirty="0" smtClean="0"/>
              <a:t> en volledigheid!) (zie bv. </a:t>
            </a:r>
            <a:r>
              <a:rPr lang="nl-BE" dirty="0">
                <a:hlinkClick r:id="rId2"/>
              </a:rPr>
              <a:t>https://www.status.ehealth.fgov.be/apothekers/business-continuity</a:t>
            </a:r>
            <a:r>
              <a:rPr lang="nl-BE" dirty="0" smtClean="0">
                <a:hlinkClick r:id="rId2"/>
              </a:rPr>
              <a:t>/</a:t>
            </a:r>
            <a:r>
              <a:rPr lang="nl-BE" dirty="0"/>
              <a:t>)</a:t>
            </a:r>
            <a:endParaRPr lang="nl-BE" dirty="0" smtClean="0"/>
          </a:p>
          <a:p>
            <a:pPr lvl="1"/>
            <a:r>
              <a:rPr lang="nl-BE" dirty="0" smtClean="0"/>
              <a:t>implementatieplan van </a:t>
            </a:r>
            <a:r>
              <a:rPr lang="nl-BE" dirty="0" err="1" smtClean="0"/>
              <a:t>BCPs</a:t>
            </a:r>
            <a:r>
              <a:rPr lang="nl-BE" dirty="0" smtClean="0"/>
              <a:t> met iteraties</a:t>
            </a:r>
            <a:endParaRPr lang="nl-BE" dirty="0"/>
          </a:p>
          <a:p>
            <a:pPr lvl="1"/>
            <a:r>
              <a:rPr lang="nl-BE" dirty="0" smtClean="0"/>
              <a:t>geïntegreerde dashboard over status diensten (beschikbaarheid, </a:t>
            </a:r>
            <a:r>
              <a:rPr lang="nl-BE" dirty="0" err="1" smtClean="0"/>
              <a:t>performantie</a:t>
            </a:r>
            <a:r>
              <a:rPr lang="nl-BE" dirty="0" smtClean="0"/>
              <a:t>)</a:t>
            </a:r>
            <a:endParaRPr lang="nl-BE" dirty="0"/>
          </a:p>
          <a:p>
            <a:pPr lvl="1"/>
            <a:r>
              <a:rPr lang="nl-BE" dirty="0" smtClean="0"/>
              <a:t>uittesten </a:t>
            </a:r>
            <a:r>
              <a:rPr lang="nl-BE" dirty="0" err="1" smtClean="0"/>
              <a:t>BCPs</a:t>
            </a:r>
            <a:endParaRPr lang="nl-BE" dirty="0" smtClean="0"/>
          </a:p>
          <a:p>
            <a:pPr lvl="1"/>
            <a:r>
              <a:rPr lang="nl-BE" dirty="0" smtClean="0"/>
              <a:t>vorming</a:t>
            </a:r>
            <a:endParaRPr lang="nl-BE" dirty="0"/>
          </a:p>
          <a:p>
            <a:pPr lvl="1"/>
            <a:r>
              <a:rPr lang="nl-BE" dirty="0" smtClean="0"/>
              <a:t>feedbackmechanismen </a:t>
            </a:r>
            <a:r>
              <a:rPr lang="nl-BE" dirty="0"/>
              <a:t>over effectief gebruik BCP</a:t>
            </a:r>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296629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772816"/>
            <a:ext cx="8219256" cy="2376264"/>
          </a:xfrm>
        </p:spPr>
        <p:txBody>
          <a:bodyPr anchor="ctr"/>
          <a:lstStyle/>
          <a:p>
            <a:pPr lvl="0"/>
            <a:r>
              <a:rPr lang="nl-BE" sz="4000" dirty="0" smtClean="0"/>
              <a:t>Jaarlijkse </a:t>
            </a:r>
            <a:r>
              <a:rPr lang="nl-BE" sz="4000" dirty="0"/>
              <a:t>tevredenheidsenquête </a:t>
            </a:r>
            <a:endParaRPr lang="nl-BE" sz="4000" dirty="0" smtClean="0"/>
          </a:p>
          <a:p>
            <a:pPr lvl="0"/>
            <a:r>
              <a:rPr lang="nl-BE" sz="4000" dirty="0" smtClean="0"/>
              <a:t>bij </a:t>
            </a:r>
            <a:r>
              <a:rPr lang="nl-BE" sz="4000" dirty="0"/>
              <a:t>de gebruikers van de KSZ</a:t>
            </a:r>
            <a:endParaRPr lang="en-US" sz="4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4241548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Particularités et thèmes </a:t>
            </a:r>
            <a:endParaRPr lang="en-US" dirty="0"/>
          </a:p>
        </p:txBody>
      </p:sp>
      <p:sp>
        <p:nvSpPr>
          <p:cNvPr id="3" name="Content Placeholder 2"/>
          <p:cNvSpPr>
            <a:spLocks noGrp="1"/>
          </p:cNvSpPr>
          <p:nvPr>
            <p:ph idx="1"/>
          </p:nvPr>
        </p:nvSpPr>
        <p:spPr/>
        <p:txBody>
          <a:bodyPr>
            <a:normAutofit/>
          </a:bodyPr>
          <a:lstStyle/>
          <a:p>
            <a:r>
              <a:rPr lang="fr-BE" dirty="0" smtClean="0"/>
              <a:t>public-cible</a:t>
            </a:r>
            <a:r>
              <a:rPr lang="fr-BE" dirty="0"/>
              <a:t> </a:t>
            </a:r>
            <a:r>
              <a:rPr lang="fr-BE" dirty="0" smtClean="0"/>
              <a:t>= les </a:t>
            </a:r>
            <a:r>
              <a:rPr lang="fr-BE" dirty="0"/>
              <a:t>membres effectifs du Comité général de </a:t>
            </a:r>
            <a:r>
              <a:rPr lang="fr-BE" dirty="0" smtClean="0"/>
              <a:t>Coordination </a:t>
            </a:r>
            <a:r>
              <a:rPr lang="fr-BE" dirty="0" smtClean="0">
                <a:sym typeface="Wingdings" panose="05000000000000000000" pitchFamily="2" charset="2"/>
              </a:rPr>
              <a:t> </a:t>
            </a:r>
            <a:r>
              <a:rPr lang="fr-BE" sz="2400" dirty="0" smtClean="0"/>
              <a:t>au </a:t>
            </a:r>
            <a:r>
              <a:rPr lang="fr-BE" sz="2400" dirty="0"/>
              <a:t>total 37 organismes représentés </a:t>
            </a:r>
            <a:r>
              <a:rPr lang="fr-BE" sz="2400" dirty="0" smtClean="0"/>
              <a:t>(40 </a:t>
            </a:r>
            <a:r>
              <a:rPr lang="fr-BE" sz="2400" dirty="0"/>
              <a:t>destinataires </a:t>
            </a:r>
            <a:r>
              <a:rPr lang="fr-BE" sz="2400" dirty="0" smtClean="0"/>
              <a:t>individuels)</a:t>
            </a:r>
          </a:p>
          <a:p>
            <a:endParaRPr lang="fr-BE" sz="400" dirty="0" smtClean="0"/>
          </a:p>
          <a:p>
            <a:r>
              <a:rPr lang="fr-BE" dirty="0"/>
              <a:t>t</a:t>
            </a:r>
            <a:r>
              <a:rPr lang="fr-BE" dirty="0" smtClean="0"/>
              <a:t>hèmes évalués</a:t>
            </a:r>
          </a:p>
          <a:p>
            <a:pPr lvl="1"/>
            <a:r>
              <a:rPr lang="fr-BE" dirty="0"/>
              <a:t>s</a:t>
            </a:r>
            <a:r>
              <a:rPr lang="fr-FR" dirty="0" err="1" smtClean="0"/>
              <a:t>tratégie</a:t>
            </a:r>
            <a:r>
              <a:rPr lang="fr-FR" dirty="0" smtClean="0"/>
              <a:t> (</a:t>
            </a:r>
            <a:r>
              <a:rPr lang="fr-BE" dirty="0" smtClean="0"/>
              <a:t>simplification </a:t>
            </a:r>
            <a:r>
              <a:rPr lang="fr-BE" dirty="0"/>
              <a:t>administrative et e-</a:t>
            </a:r>
            <a:r>
              <a:rPr lang="fr-BE" dirty="0" err="1"/>
              <a:t>government</a:t>
            </a:r>
            <a:r>
              <a:rPr lang="fr-BE" dirty="0"/>
              <a:t> </a:t>
            </a:r>
            <a:r>
              <a:rPr lang="fr-BE" dirty="0" smtClean="0"/>
              <a:t> / textes </a:t>
            </a:r>
            <a:r>
              <a:rPr lang="fr-BE" dirty="0"/>
              <a:t>réglementaires, études et avis </a:t>
            </a:r>
            <a:r>
              <a:rPr lang="fr-BE" dirty="0" smtClean="0"/>
              <a:t>juridiques / relations </a:t>
            </a:r>
            <a:r>
              <a:rPr lang="fr-BE" dirty="0"/>
              <a:t>avec la BCSS au sein du Comité général de coordination  </a:t>
            </a:r>
            <a:r>
              <a:rPr lang="fr-BE" dirty="0" smtClean="0"/>
              <a:t>/ évolution </a:t>
            </a:r>
            <a:r>
              <a:rPr lang="fr-BE" dirty="0"/>
              <a:t>ICT de la BCSS et du </a:t>
            </a:r>
            <a:r>
              <a:rPr lang="fr-BE" dirty="0" smtClean="0"/>
              <a:t>réseau / répertoire </a:t>
            </a:r>
            <a:r>
              <a:rPr lang="fr-BE" dirty="0"/>
              <a:t>des </a:t>
            </a:r>
            <a:r>
              <a:rPr lang="fr-BE" dirty="0" smtClean="0"/>
              <a:t>références et services </a:t>
            </a:r>
            <a:r>
              <a:rPr lang="fr-BE" dirty="0"/>
              <a:t>y associés </a:t>
            </a:r>
            <a:r>
              <a:rPr lang="fr-BE" dirty="0" smtClean="0"/>
              <a:t>/ tableaux </a:t>
            </a:r>
            <a:r>
              <a:rPr lang="fr-BE" dirty="0"/>
              <a:t>de </a:t>
            </a:r>
            <a:r>
              <a:rPr lang="fr-BE" dirty="0" smtClean="0"/>
              <a:t>bord)</a:t>
            </a:r>
            <a:endParaRPr lang="en-US" dirty="0"/>
          </a:p>
          <a:p>
            <a:pPr lvl="1"/>
            <a:r>
              <a:rPr lang="fr-FR" dirty="0"/>
              <a:t>p</a:t>
            </a:r>
            <a:r>
              <a:rPr lang="fr-FR" dirty="0" smtClean="0"/>
              <a:t>riorités et gestion de projets (f</a:t>
            </a:r>
            <a:r>
              <a:rPr lang="fr-BE" dirty="0" err="1" smtClean="0"/>
              <a:t>ixation</a:t>
            </a:r>
            <a:r>
              <a:rPr lang="fr-BE" dirty="0" smtClean="0"/>
              <a:t> </a:t>
            </a:r>
            <a:r>
              <a:rPr lang="fr-BE" dirty="0"/>
              <a:t>de la liste des priorités &amp; planning des </a:t>
            </a:r>
            <a:r>
              <a:rPr lang="fr-BE" dirty="0" smtClean="0"/>
              <a:t>projets)</a:t>
            </a:r>
            <a:endParaRPr lang="en-US" dirty="0"/>
          </a:p>
          <a:p>
            <a:pPr lvl="1"/>
            <a:r>
              <a:rPr lang="fr-FR" dirty="0" smtClean="0"/>
              <a:t>sécurité </a:t>
            </a:r>
            <a:r>
              <a:rPr lang="fr-FR" dirty="0"/>
              <a:t>de l’information </a:t>
            </a:r>
            <a:r>
              <a:rPr lang="fr-FR" dirty="0" smtClean="0"/>
              <a:t>(</a:t>
            </a:r>
            <a:r>
              <a:rPr lang="fr-BE" dirty="0" smtClean="0"/>
              <a:t>politique </a:t>
            </a:r>
            <a:r>
              <a:rPr lang="fr-BE" dirty="0"/>
              <a:t>de sécurité et contrôle du respect de cette </a:t>
            </a:r>
            <a:r>
              <a:rPr lang="fr-BE" dirty="0" smtClean="0"/>
              <a:t>politique / informations </a:t>
            </a:r>
            <a:r>
              <a:rPr lang="fr-BE" dirty="0"/>
              <a:t>relatives au </a:t>
            </a:r>
            <a:r>
              <a:rPr lang="fr-BE" dirty="0" smtClean="0"/>
              <a:t>GDPR)</a:t>
            </a:r>
          </a:p>
          <a:p>
            <a:pPr marL="457200" lvl="1" indent="0">
              <a:buNone/>
            </a:pPr>
            <a:endParaRPr lang="fr-BE"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Tree>
    <p:extLst>
      <p:ext uri="{BB962C8B-B14F-4D97-AF65-F5344CB8AC3E}">
        <p14:creationId xmlns:p14="http://schemas.microsoft.com/office/powerpoint/2010/main" val="114076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Particularités et thèmes </a:t>
            </a:r>
            <a:endParaRPr lang="en-US" dirty="0"/>
          </a:p>
        </p:txBody>
      </p:sp>
      <p:sp>
        <p:nvSpPr>
          <p:cNvPr id="3" name="Content Placeholder 2"/>
          <p:cNvSpPr>
            <a:spLocks noGrp="1"/>
          </p:cNvSpPr>
          <p:nvPr>
            <p:ph idx="1"/>
          </p:nvPr>
        </p:nvSpPr>
        <p:spPr/>
        <p:txBody>
          <a:bodyPr>
            <a:normAutofit/>
          </a:bodyPr>
          <a:lstStyle/>
          <a:p>
            <a:r>
              <a:rPr lang="fr-BE" dirty="0" smtClean="0"/>
              <a:t>évaluation d</a:t>
            </a:r>
            <a:r>
              <a:rPr lang="fr-FR" dirty="0" smtClean="0"/>
              <a:t>es </a:t>
            </a:r>
            <a:r>
              <a:rPr lang="fr-FR" dirty="0"/>
              <a:t>groupes de travail et suivi des programmes qui </a:t>
            </a:r>
            <a:r>
              <a:rPr lang="fr-FR" dirty="0" smtClean="0"/>
              <a:t>font rapport au </a:t>
            </a:r>
            <a:r>
              <a:rPr lang="fr-BE" dirty="0"/>
              <a:t>Comité général de Coordination </a:t>
            </a:r>
            <a:endParaRPr lang="fr-BE" dirty="0" smtClean="0"/>
          </a:p>
          <a:p>
            <a:pPr lvl="1"/>
            <a:r>
              <a:rPr lang="fr-BE" dirty="0" smtClean="0"/>
              <a:t>o</a:t>
            </a:r>
            <a:r>
              <a:rPr lang="nl-NL" dirty="0" err="1" smtClean="0"/>
              <a:t>rganisation</a:t>
            </a:r>
            <a:r>
              <a:rPr lang="nl-NL" dirty="0" smtClean="0"/>
              <a:t> et </a:t>
            </a:r>
            <a:r>
              <a:rPr lang="nl-NL" dirty="0" err="1" smtClean="0"/>
              <a:t>fréquence</a:t>
            </a:r>
            <a:r>
              <a:rPr lang="nl-NL" dirty="0" smtClean="0"/>
              <a:t> des </a:t>
            </a:r>
            <a:r>
              <a:rPr lang="nl-NL" dirty="0" err="1" smtClean="0"/>
              <a:t>réunions</a:t>
            </a:r>
            <a:r>
              <a:rPr lang="nl-NL" dirty="0" smtClean="0"/>
              <a:t> </a:t>
            </a:r>
          </a:p>
          <a:p>
            <a:pPr lvl="1"/>
            <a:r>
              <a:rPr lang="nl-NL" dirty="0" err="1" smtClean="0"/>
              <a:t>qualité</a:t>
            </a:r>
            <a:r>
              <a:rPr lang="nl-NL" dirty="0" smtClean="0"/>
              <a:t> des </a:t>
            </a:r>
            <a:r>
              <a:rPr lang="nl-NL" dirty="0" err="1" smtClean="0"/>
              <a:t>réunions</a:t>
            </a:r>
            <a:r>
              <a:rPr lang="nl-NL" dirty="0" smtClean="0"/>
              <a:t> et des </a:t>
            </a:r>
            <a:r>
              <a:rPr lang="nl-NL" dirty="0" err="1" smtClean="0"/>
              <a:t>présentations</a:t>
            </a:r>
            <a:r>
              <a:rPr lang="nl-NL" dirty="0" smtClean="0"/>
              <a:t> </a:t>
            </a:r>
          </a:p>
          <a:p>
            <a:pPr lvl="1"/>
            <a:r>
              <a:rPr lang="nl-NL" dirty="0" err="1" smtClean="0"/>
              <a:t>contenu</a:t>
            </a:r>
            <a:r>
              <a:rPr lang="nl-NL" dirty="0" smtClean="0"/>
              <a:t> </a:t>
            </a:r>
            <a:r>
              <a:rPr lang="nl-NL" dirty="0" err="1" smtClean="0"/>
              <a:t>adapté</a:t>
            </a:r>
            <a:r>
              <a:rPr lang="nl-NL" dirty="0" smtClean="0"/>
              <a:t> en rapport </a:t>
            </a:r>
            <a:r>
              <a:rPr lang="nl-NL" dirty="0" err="1" smtClean="0"/>
              <a:t>avec</a:t>
            </a:r>
            <a:r>
              <a:rPr lang="nl-NL" dirty="0" smtClean="0"/>
              <a:t> la </a:t>
            </a:r>
            <a:r>
              <a:rPr lang="nl-NL" dirty="0" err="1" smtClean="0"/>
              <a:t>réalité</a:t>
            </a:r>
            <a:r>
              <a:rPr lang="nl-NL" dirty="0" smtClean="0"/>
              <a:t> du </a:t>
            </a:r>
            <a:r>
              <a:rPr lang="nl-NL" dirty="0" err="1" smtClean="0"/>
              <a:t>terrain</a:t>
            </a:r>
            <a:endParaRPr lang="nl-NL" dirty="0" smtClean="0"/>
          </a:p>
          <a:p>
            <a:pPr lvl="1"/>
            <a:endParaRPr lang="nl-NL" sz="400" dirty="0" smtClean="0"/>
          </a:p>
          <a:p>
            <a:r>
              <a:rPr lang="fr-BE" dirty="0" smtClean="0"/>
              <a:t>questions ouvertes  </a:t>
            </a:r>
          </a:p>
          <a:p>
            <a:pPr lvl="1"/>
            <a:r>
              <a:rPr lang="fr-BE" dirty="0" smtClean="0"/>
              <a:t>suggestions </a:t>
            </a:r>
            <a:r>
              <a:rPr lang="fr-BE" dirty="0"/>
              <a:t>pour la création de nouveaux groupes de travail pour un domaine d'action non encore couvert </a:t>
            </a:r>
            <a:endParaRPr lang="fr-BE" dirty="0" smtClean="0"/>
          </a:p>
          <a:p>
            <a:pPr lvl="1"/>
            <a:r>
              <a:rPr lang="fr-BE" dirty="0"/>
              <a:t>s</a:t>
            </a:r>
            <a:r>
              <a:rPr lang="fr-BE" dirty="0" smtClean="0"/>
              <a:t>uggestion pour </a:t>
            </a:r>
            <a:r>
              <a:rPr lang="fr-BE" dirty="0"/>
              <a:t>de nouvelles thématiques / sujets d’actualité à aborder au sein du comité général de </a:t>
            </a:r>
            <a:r>
              <a:rPr lang="fr-BE" dirty="0" smtClean="0"/>
              <a:t>Coordination</a:t>
            </a:r>
          </a:p>
          <a:p>
            <a:pPr lvl="1"/>
            <a:endParaRPr lang="fr-BE" sz="400" dirty="0" smtClean="0"/>
          </a:p>
          <a:p>
            <a:r>
              <a:rPr lang="fr-BE" dirty="0"/>
              <a:t>q</a:t>
            </a:r>
            <a:r>
              <a:rPr lang="fr-BE" dirty="0" smtClean="0"/>
              <a:t>uestion relative au niveau de satisfaction globale (attribution d’un pourcentage)</a:t>
            </a:r>
            <a:endParaRPr lang="en-US" dirty="0" smtClean="0"/>
          </a:p>
          <a:p>
            <a:pPr lvl="1"/>
            <a:endParaRPr lang="fr-BE"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spTree>
    <p:extLst>
      <p:ext uri="{BB962C8B-B14F-4D97-AF65-F5344CB8AC3E}">
        <p14:creationId xmlns:p14="http://schemas.microsoft.com/office/powerpoint/2010/main" val="27585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772816"/>
            <a:ext cx="8219256" cy="2376264"/>
          </a:xfrm>
        </p:spPr>
        <p:txBody>
          <a:bodyPr anchor="ctr"/>
          <a:lstStyle/>
          <a:p>
            <a:pPr lvl="0"/>
            <a:r>
              <a:rPr lang="nl-BE" sz="4000" dirty="0" smtClean="0"/>
              <a:t>Project </a:t>
            </a:r>
            <a:r>
              <a:rPr lang="nl-BE" sz="4000" dirty="0" err="1"/>
              <a:t>BelEESSI</a:t>
            </a:r>
            <a:endParaRPr lang="nl-BE" sz="4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spTree>
    <p:extLst>
      <p:ext uri="{BB962C8B-B14F-4D97-AF65-F5344CB8AC3E}">
        <p14:creationId xmlns:p14="http://schemas.microsoft.com/office/powerpoint/2010/main" val="2312945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Traitements des résultats</a:t>
            </a:r>
            <a:endParaRPr lang="en-US" dirty="0"/>
          </a:p>
        </p:txBody>
      </p:sp>
      <p:sp>
        <p:nvSpPr>
          <p:cNvPr id="3" name="Content Placeholder 2"/>
          <p:cNvSpPr>
            <a:spLocks noGrp="1"/>
          </p:cNvSpPr>
          <p:nvPr>
            <p:ph idx="1"/>
          </p:nvPr>
        </p:nvSpPr>
        <p:spPr/>
        <p:txBody>
          <a:bodyPr>
            <a:normAutofit/>
          </a:bodyPr>
          <a:lstStyle/>
          <a:p>
            <a:r>
              <a:rPr lang="fr-BE" dirty="0" smtClean="0"/>
              <a:t>résultats chiffrés, suggestions et commentaires sont analysés</a:t>
            </a:r>
          </a:p>
          <a:p>
            <a:pPr lvl="1"/>
            <a:r>
              <a:rPr lang="fr-BE" dirty="0" smtClean="0"/>
              <a:t>indicateurs pour BSC de la BCSS</a:t>
            </a:r>
          </a:p>
          <a:p>
            <a:pPr lvl="1"/>
            <a:r>
              <a:rPr lang="fr-BE" dirty="0" smtClean="0"/>
              <a:t>élaboration d’un plan d’actions évolutif communiqué en interne et en externe aux membres du Comité général de Coordination</a:t>
            </a:r>
          </a:p>
          <a:p>
            <a:r>
              <a:rPr lang="fr-BE" dirty="0"/>
              <a:t>e</a:t>
            </a:r>
            <a:r>
              <a:rPr lang="fr-BE" dirty="0" smtClean="0"/>
              <a:t>xemple </a:t>
            </a:r>
          </a:p>
          <a:p>
            <a:pPr lvl="1"/>
            <a:r>
              <a:rPr lang="fr-FR" dirty="0" smtClean="0"/>
              <a:t>demande </a:t>
            </a:r>
            <a:r>
              <a:rPr lang="fr-FR" dirty="0"/>
              <a:t>de disposer par source authentique d’environnements de test avec des données de test de base qui pourraient être réinitialisées en vue de réappliquer les scénarios de </a:t>
            </a:r>
            <a:r>
              <a:rPr lang="fr-FR" dirty="0" smtClean="0"/>
              <a:t>test</a:t>
            </a:r>
          </a:p>
          <a:p>
            <a:pPr lvl="1"/>
            <a:r>
              <a:rPr lang="fr-FR" dirty="0"/>
              <a:t>m</a:t>
            </a:r>
            <a:r>
              <a:rPr lang="fr-FR" dirty="0" smtClean="0"/>
              <a:t>esures prises </a:t>
            </a:r>
          </a:p>
          <a:p>
            <a:pPr lvl="2"/>
            <a:r>
              <a:rPr lang="fr-FR" dirty="0" smtClean="0"/>
              <a:t>analyse de la situation effectuée de manière transversale </a:t>
            </a:r>
          </a:p>
          <a:p>
            <a:pPr lvl="2"/>
            <a:r>
              <a:rPr lang="fr-FR" dirty="0"/>
              <a:t>p</a:t>
            </a:r>
            <a:r>
              <a:rPr lang="fr-FR" dirty="0" smtClean="0"/>
              <a:t>résentation d’un document </a:t>
            </a:r>
            <a:r>
              <a:rPr lang="fr-FR" dirty="0"/>
              <a:t>scope </a:t>
            </a:r>
            <a:r>
              <a:rPr lang="fr-FR" dirty="0" smtClean="0"/>
              <a:t>au </a:t>
            </a:r>
            <a:r>
              <a:rPr lang="fr-FR" dirty="0"/>
              <a:t>GT ‘Relations informatiques</a:t>
            </a:r>
            <a:r>
              <a:rPr lang="fr-FR" dirty="0" smtClean="0"/>
              <a:t>’</a:t>
            </a:r>
          </a:p>
          <a:p>
            <a:pPr lvl="2"/>
            <a:r>
              <a:rPr lang="fr-FR" dirty="0"/>
              <a:t>t</a:t>
            </a:r>
            <a:r>
              <a:rPr lang="fr-FR" dirty="0" smtClean="0"/>
              <a:t>ransmission aux partenaires et communication du document entre autres sur </a:t>
            </a:r>
            <a:r>
              <a:rPr lang="fr-FR" dirty="0"/>
              <a:t>le site web </a:t>
            </a:r>
            <a:r>
              <a:rPr lang="fr-FR" dirty="0" smtClean="0"/>
              <a:t>de la BCSS dans </a:t>
            </a:r>
            <a:r>
              <a:rPr lang="fr-FR" dirty="0"/>
              <a:t>la partie Services et support / Méthode de travail </a:t>
            </a:r>
            <a:endParaRPr lang="fr-FR" dirty="0" smtClean="0"/>
          </a:p>
          <a:p>
            <a:pPr lvl="2"/>
            <a:r>
              <a:rPr lang="fr-FR" dirty="0">
                <a:sym typeface="Wingdings" panose="05000000000000000000" pitchFamily="2" charset="2"/>
              </a:rPr>
              <a:t>é</a:t>
            </a:r>
            <a:r>
              <a:rPr lang="fr-FR" dirty="0" smtClean="0">
                <a:sym typeface="Wingdings" panose="05000000000000000000" pitchFamily="2" charset="2"/>
              </a:rPr>
              <a:t>volution dans les faits de la façon de travailler avec les scénarios de test</a:t>
            </a:r>
            <a:endParaRPr lang="fr-FR" dirty="0" smtClean="0"/>
          </a:p>
          <a:p>
            <a:endParaRPr lang="en-US" dirty="0"/>
          </a:p>
          <a:p>
            <a:endParaRPr lang="fr-BE" dirty="0" smtClean="0"/>
          </a:p>
          <a:p>
            <a:endParaRPr lang="fr-BE"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20</a:t>
            </a:fld>
            <a:endParaRPr lang="en-GB" dirty="0"/>
          </a:p>
        </p:txBody>
      </p:sp>
    </p:spTree>
    <p:extLst>
      <p:ext uri="{BB962C8B-B14F-4D97-AF65-F5344CB8AC3E}">
        <p14:creationId xmlns:p14="http://schemas.microsoft.com/office/powerpoint/2010/main" val="321253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Situation au 06/09/2018</a:t>
            </a:r>
            <a:endParaRPr lang="en-US" dirty="0"/>
          </a:p>
        </p:txBody>
      </p:sp>
      <p:sp>
        <p:nvSpPr>
          <p:cNvPr id="3" name="Content Placeholder 2"/>
          <p:cNvSpPr>
            <a:spLocks noGrp="1"/>
          </p:cNvSpPr>
          <p:nvPr>
            <p:ph idx="1"/>
          </p:nvPr>
        </p:nvSpPr>
        <p:spPr/>
        <p:txBody>
          <a:bodyPr>
            <a:normAutofit fontScale="70000" lnSpcReduction="20000"/>
          </a:bodyPr>
          <a:lstStyle/>
          <a:p>
            <a:endParaRPr lang="fr-FR" dirty="0" smtClean="0"/>
          </a:p>
          <a:p>
            <a:r>
              <a:rPr lang="fr-FR" sz="3100" dirty="0" smtClean="0"/>
              <a:t>40 invitations à participer à l’enquête (au choix via questionnaire en </a:t>
            </a:r>
            <a:r>
              <a:rPr lang="fr-FR" sz="3100" dirty="0" err="1" smtClean="0"/>
              <a:t>word</a:t>
            </a:r>
            <a:r>
              <a:rPr lang="fr-FR" sz="3100" dirty="0" smtClean="0"/>
              <a:t> ou en ligne) transmises par mail  le 15 juin 2018 </a:t>
            </a:r>
          </a:p>
          <a:p>
            <a:r>
              <a:rPr lang="fr-FR" sz="3100" dirty="0" smtClean="0"/>
              <a:t>9 août mail de rappel avec lien personnalisé vers l’enquête en ligne + prolongation jusqu’au 7 septembre pour répondre (au départ fixé au 17 août)</a:t>
            </a:r>
          </a:p>
          <a:p>
            <a:r>
              <a:rPr lang="fr-FR" sz="3100" dirty="0"/>
              <a:t>s</a:t>
            </a:r>
            <a:r>
              <a:rPr lang="fr-FR" sz="3100" dirty="0" smtClean="0"/>
              <a:t>eulement 9 organismes ont répondu complètement / 2 ont débuté</a:t>
            </a:r>
          </a:p>
          <a:p>
            <a:pPr lvl="1"/>
            <a:r>
              <a:rPr lang="fr-FR" sz="1800" dirty="0" smtClean="0"/>
              <a:t>BCED </a:t>
            </a:r>
          </a:p>
          <a:p>
            <a:pPr lvl="1"/>
            <a:r>
              <a:rPr lang="fr-FR" sz="1800" dirty="0" smtClean="0"/>
              <a:t>SPF </a:t>
            </a:r>
            <a:r>
              <a:rPr lang="fr-FR" sz="1800" dirty="0"/>
              <a:t>Emploi (non terminé)</a:t>
            </a:r>
          </a:p>
          <a:p>
            <a:pPr lvl="1"/>
            <a:r>
              <a:rPr lang="fr-FR" sz="1800" dirty="0" err="1"/>
              <a:t>Famifed</a:t>
            </a:r>
            <a:endParaRPr lang="fr-FR" sz="1800" dirty="0"/>
          </a:p>
          <a:p>
            <a:pPr lvl="1"/>
            <a:r>
              <a:rPr lang="fr-FR" sz="1800" dirty="0"/>
              <a:t>SPF Finances</a:t>
            </a:r>
          </a:p>
          <a:p>
            <a:pPr lvl="1"/>
            <a:r>
              <a:rPr lang="fr-FR" sz="1800" dirty="0"/>
              <a:t>ONEM</a:t>
            </a:r>
          </a:p>
          <a:p>
            <a:pPr lvl="1"/>
            <a:r>
              <a:rPr lang="fr-FR" sz="1800" dirty="0"/>
              <a:t>ONVA </a:t>
            </a:r>
          </a:p>
          <a:p>
            <a:pPr lvl="1"/>
            <a:r>
              <a:rPr lang="fr-FR" sz="1800" dirty="0"/>
              <a:t>Fédération des Syndicats Chrétiens</a:t>
            </a:r>
          </a:p>
          <a:p>
            <a:pPr lvl="1"/>
            <a:r>
              <a:rPr lang="fr-FR" sz="1800" dirty="0" err="1"/>
              <a:t>Congémetal</a:t>
            </a:r>
            <a:r>
              <a:rPr lang="fr-FR" sz="1800" dirty="0"/>
              <a:t> (non terminé)</a:t>
            </a:r>
          </a:p>
          <a:p>
            <a:pPr lvl="1"/>
            <a:r>
              <a:rPr lang="fr-FR" sz="1800" dirty="0"/>
              <a:t>RSVZ</a:t>
            </a:r>
          </a:p>
          <a:p>
            <a:pPr lvl="1"/>
            <a:r>
              <a:rPr lang="fr-FR" sz="1800" dirty="0"/>
              <a:t>RSZ</a:t>
            </a:r>
          </a:p>
          <a:p>
            <a:pPr lvl="1"/>
            <a:r>
              <a:rPr lang="fr-FR" sz="1800" dirty="0" smtClean="0"/>
              <a:t>CIRB</a:t>
            </a:r>
          </a:p>
          <a:p>
            <a:r>
              <a:rPr lang="fr-FR" sz="3100" dirty="0" smtClean="0"/>
              <a:t>HVKZ </a:t>
            </a:r>
            <a:r>
              <a:rPr lang="fr-FR" sz="3100" dirty="0"/>
              <a:t>ne répondra pas </a:t>
            </a:r>
          </a:p>
          <a:p>
            <a:r>
              <a:rPr lang="fr-FR" sz="3100" dirty="0"/>
              <a:t>RN ne répondra pas mais s’est dit très satisfait des relations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206660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398963" y="3436545"/>
            <a:ext cx="4268787" cy="2800767"/>
            <a:chOff x="4407024" y="1916832"/>
            <a:chExt cx="4269432" cy="2296750"/>
          </a:xfrm>
        </p:grpSpPr>
        <p:pic>
          <p:nvPicPr>
            <p:cNvPr id="5"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31755" y="326681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8082" y="1916832"/>
              <a:ext cx="3888374" cy="229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b="1" dirty="0" smtClean="0">
                  <a:latin typeface="Arial" panose="020B0604020202020204" pitchFamily="34" charset="0"/>
                  <a:cs typeface="Arial" panose="020B0604020202020204" pitchFamily="34" charset="0"/>
                  <a:sym typeface="Arial" charset="0"/>
                </a:rPr>
                <a:t>Frank </a:t>
              </a:r>
              <a:r>
                <a:rPr lang="fr-BE" sz="1600" b="1" dirty="0" err="1" smtClean="0">
                  <a:latin typeface="Arial" panose="020B0604020202020204" pitchFamily="34" charset="0"/>
                  <a:cs typeface="Arial" panose="020B0604020202020204" pitchFamily="34" charset="0"/>
                  <a:sym typeface="Arial" charset="0"/>
                </a:rPr>
                <a:t>Robben</a:t>
              </a:r>
              <a:endParaRPr lang="fr-BE" sz="1600" b="1" dirty="0" smtClean="0">
                <a:latin typeface="Arial" panose="020B0604020202020204" pitchFamily="34" charset="0"/>
                <a:cs typeface="Arial" panose="020B0604020202020204" pitchFamily="34" charset="0"/>
                <a:sym typeface="Arial" charset="0"/>
              </a:endParaRPr>
            </a:p>
            <a:p>
              <a:pPr>
                <a:defRPr/>
              </a:pPr>
              <a:r>
                <a:rPr lang="fr-BE" sz="1600" dirty="0" smtClean="0">
                  <a:latin typeface="Arial" panose="020B0604020202020204" pitchFamily="34" charset="0"/>
                  <a:cs typeface="Arial" panose="020B0604020202020204" pitchFamily="34" charset="0"/>
                  <a:sym typeface="Arial" charset="0"/>
                </a:rPr>
                <a:t>Administrateur-</a:t>
              </a:r>
              <a:r>
                <a:rPr lang="fr-BE" sz="1600" dirty="0" err="1" smtClean="0">
                  <a:latin typeface="Arial" panose="020B0604020202020204" pitchFamily="34" charset="0"/>
                  <a:cs typeface="Arial" panose="020B0604020202020204" pitchFamily="34" charset="0"/>
                  <a:sym typeface="Arial" charset="0"/>
                </a:rPr>
                <a:t>generaal</a:t>
              </a:r>
              <a:r>
                <a:rPr lang="fr-BE" sz="1600" dirty="0" smtClean="0">
                  <a:latin typeface="Arial" panose="020B0604020202020204" pitchFamily="34" charset="0"/>
                  <a:cs typeface="Arial" panose="020B0604020202020204" pitchFamily="34" charset="0"/>
                  <a:sym typeface="Arial" charset="0"/>
                </a:rPr>
                <a:t>  </a:t>
              </a:r>
            </a:p>
            <a:p>
              <a:pPr>
                <a:defRPr/>
              </a:pPr>
              <a:r>
                <a:rPr lang="fr-BE" sz="1600" dirty="0" err="1" smtClean="0">
                  <a:latin typeface="Arial" panose="020B0604020202020204" pitchFamily="34" charset="0"/>
                  <a:cs typeface="Arial" panose="020B0604020202020204" pitchFamily="34" charset="0"/>
                  <a:sym typeface="Arial" charset="0"/>
                </a:rPr>
                <a:t>Kruispuntbank</a:t>
              </a:r>
              <a:r>
                <a:rPr lang="fr-BE" sz="1600" dirty="0" smtClean="0">
                  <a:latin typeface="Arial" panose="020B0604020202020204" pitchFamily="34" charset="0"/>
                  <a:cs typeface="Arial" panose="020B0604020202020204" pitchFamily="34" charset="0"/>
                  <a:sym typeface="Arial" charset="0"/>
                </a:rPr>
                <a:t> van de Sociale </a:t>
              </a:r>
              <a:r>
                <a:rPr lang="fr-BE" sz="1600" dirty="0" err="1" smtClean="0">
                  <a:latin typeface="Arial" panose="020B0604020202020204" pitchFamily="34" charset="0"/>
                  <a:cs typeface="Arial" panose="020B0604020202020204" pitchFamily="34" charset="0"/>
                  <a:sym typeface="Arial" charset="0"/>
                </a:rPr>
                <a:t>Zekerheid</a:t>
              </a:r>
              <a:endParaRPr lang="fr-BE" sz="1600" dirty="0" smtClean="0">
                <a:latin typeface="Arial" panose="020B0604020202020204" pitchFamily="34" charset="0"/>
                <a:cs typeface="Arial" panose="020B0604020202020204" pitchFamily="34" charset="0"/>
                <a:sym typeface="Arial" charset="0"/>
              </a:endParaRPr>
            </a:p>
            <a:p>
              <a:pPr>
                <a:defRPr/>
              </a:pPr>
              <a:endParaRPr lang="fr-BE" sz="1600" dirty="0" smtClean="0">
                <a:latin typeface="Arial" panose="020B0604020202020204" pitchFamily="34" charset="0"/>
                <a:cs typeface="Arial" panose="020B0604020202020204" pitchFamily="34" charset="0"/>
                <a:sym typeface="Arial" charset="0"/>
              </a:endParaRPr>
            </a:p>
            <a:p>
              <a:pPr>
                <a:defRPr/>
              </a:pPr>
              <a:endParaRPr lang="fr-BE" sz="1600" dirty="0" smtClean="0">
                <a:latin typeface="Arial" panose="020B0604020202020204" pitchFamily="34" charset="0"/>
                <a:cs typeface="Arial" panose="020B0604020202020204" pitchFamily="34" charset="0"/>
                <a:sym typeface="Arial" charset="0"/>
              </a:endParaRPr>
            </a:p>
            <a:p>
              <a:pPr>
                <a:defRPr/>
              </a:pPr>
              <a:r>
                <a:rPr lang="en-US" sz="1600" b="1" dirty="0" smtClean="0">
                  <a:latin typeface="Arial" panose="020B0604020202020204" pitchFamily="34" charset="0"/>
                  <a:cs typeface="Arial" panose="020B0604020202020204" pitchFamily="34" charset="0"/>
                </a:rPr>
                <a:t>frank.robben@ksz.fgov.be</a:t>
              </a:r>
              <a:r>
                <a:rPr lang="en-US" sz="1600" dirty="0" smtClean="0">
                  <a:latin typeface="Arial" panose="020B0604020202020204" pitchFamily="34" charset="0"/>
                  <a:cs typeface="Arial" panose="020B0604020202020204" pitchFamily="34" charset="0"/>
                </a:rPr>
                <a:t> </a:t>
              </a:r>
            </a:p>
            <a:p>
              <a:pPr>
                <a:defRPr/>
              </a:pPr>
              <a:endParaRPr lang="en-US" sz="1600" dirty="0" smtClean="0">
                <a:latin typeface="Arial" panose="020B0604020202020204" pitchFamily="34" charset="0"/>
                <a:cs typeface="Arial" panose="020B0604020202020204" pitchFamily="34" charset="0"/>
                <a:sym typeface="Arial" charset="0"/>
              </a:endParaRPr>
            </a:p>
            <a:p>
              <a:pPr>
                <a:defRPr/>
              </a:pPr>
              <a:r>
                <a:rPr lang="fr-BE" sz="1600" b="1" dirty="0" smtClean="0">
                  <a:latin typeface="Arial" panose="020B0604020202020204" pitchFamily="34" charset="0"/>
                  <a:cs typeface="Arial" panose="020B0604020202020204" pitchFamily="34" charset="0"/>
                  <a:sym typeface="Arial" charset="0"/>
                </a:rPr>
                <a:t>@</a:t>
              </a:r>
              <a:r>
                <a:rPr lang="fr-BE" sz="1600" b="1" dirty="0" err="1" smtClean="0">
                  <a:latin typeface="Arial" panose="020B0604020202020204" pitchFamily="34" charset="0"/>
                  <a:cs typeface="Arial" panose="020B0604020202020204" pitchFamily="34" charset="0"/>
                  <a:sym typeface="Arial" charset="0"/>
                </a:rPr>
                <a:t>FrRobben</a:t>
              </a:r>
              <a:endParaRPr lang="fr-BE" sz="1600" b="1" dirty="0" smtClean="0">
                <a:latin typeface="Arial" panose="020B0604020202020204" pitchFamily="34" charset="0"/>
                <a:cs typeface="Arial" panose="020B0604020202020204" pitchFamily="34" charset="0"/>
                <a:sym typeface="Arial" charset="0"/>
              </a:endParaRPr>
            </a:p>
            <a:p>
              <a:pPr>
                <a:defRPr/>
              </a:pPr>
              <a:endParaRPr lang="en-US" sz="1600" dirty="0" smtClean="0">
                <a:latin typeface="Arial" panose="020B0604020202020204" pitchFamily="34" charset="0"/>
                <a:cs typeface="Arial" panose="020B0604020202020204" pitchFamily="34" charset="0"/>
                <a:sym typeface="Arial" charset="0"/>
              </a:endParaRPr>
            </a:p>
            <a:p>
              <a:pPr>
                <a:defRPr/>
              </a:pPr>
              <a:r>
                <a:rPr lang="en-US" sz="1600" dirty="0" smtClean="0">
                  <a:latin typeface="Arial" panose="020B0604020202020204" pitchFamily="34" charset="0"/>
                  <a:cs typeface="Arial" panose="020B0604020202020204" pitchFamily="34" charset="0"/>
                  <a:sym typeface="Arial" charset="0"/>
                </a:rPr>
                <a:t>https://</a:t>
              </a:r>
              <a:r>
                <a:rPr lang="en-US" sz="1600" dirty="0" smtClean="0">
                  <a:latin typeface="Arial" panose="020B0604020202020204" pitchFamily="34" charset="0"/>
                  <a:cs typeface="Arial" panose="020B0604020202020204" pitchFamily="34" charset="0"/>
                  <a:sym typeface="Arial" charset="0"/>
                </a:rPr>
                <a:t>www.ksz.fgov.be</a:t>
              </a:r>
            </a:p>
            <a:p>
              <a:pPr>
                <a:defRPr/>
              </a:pPr>
              <a:r>
                <a:rPr lang="en-US" sz="1600" dirty="0" smtClean="0">
                  <a:latin typeface="Arial" panose="020B0604020202020204" pitchFamily="34" charset="0"/>
                  <a:cs typeface="Arial" panose="020B0604020202020204" pitchFamily="34" charset="0"/>
                  <a:sym typeface="Arial" charset="0"/>
                </a:rPr>
                <a:t>https://</a:t>
              </a:r>
              <a:r>
                <a:rPr lang="en-US" sz="1600" dirty="0" smtClean="0">
                  <a:latin typeface="Arial" panose="020B0604020202020204" pitchFamily="34" charset="0"/>
                  <a:cs typeface="Arial" panose="020B0604020202020204" pitchFamily="34" charset="0"/>
                  <a:sym typeface="Arial" charset="0"/>
                </a:rPr>
                <a:t>www.frankrobben.be</a:t>
              </a:r>
              <a:endParaRPr lang="en-GB" sz="1600" dirty="0" smtClean="0">
                <a:latin typeface="Arial" panose="020B0604020202020204" pitchFamily="34" charset="0"/>
                <a:cs typeface="Arial" panose="020B0604020202020204" pitchFamily="34" charset="0"/>
              </a:endParaRPr>
            </a:p>
          </p:txBody>
        </p:sp>
      </p:grpSp>
      <p:pic>
        <p:nvPicPr>
          <p:cNvPr id="8" name="Picture 2" descr="http://fr.hdyo.org/assets/ask-question-2-ce96e3e01c85a38a0d39c61cfae6d42c.jpg"/>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0004" y="1155397"/>
            <a:ext cx="417646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04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Brefs rappels</a:t>
            </a:r>
            <a:endParaRPr lang="en-US" dirty="0"/>
          </a:p>
        </p:txBody>
      </p:sp>
      <p:sp>
        <p:nvSpPr>
          <p:cNvPr id="3" name="Content Placeholder 2"/>
          <p:cNvSpPr>
            <a:spLocks noGrp="1"/>
          </p:cNvSpPr>
          <p:nvPr>
            <p:ph idx="1"/>
          </p:nvPr>
        </p:nvSpPr>
        <p:spPr/>
        <p:txBody>
          <a:bodyPr>
            <a:normAutofit/>
          </a:bodyPr>
          <a:lstStyle/>
          <a:p>
            <a:r>
              <a:rPr lang="fr-BE" dirty="0"/>
              <a:t>l</a:t>
            </a:r>
            <a:r>
              <a:rPr lang="fr-BE" dirty="0" smtClean="0"/>
              <a:t>e </a:t>
            </a:r>
            <a:r>
              <a:rPr lang="fr-BE" dirty="0"/>
              <a:t>projet transversal </a:t>
            </a:r>
            <a:r>
              <a:rPr lang="fr-BE" dirty="0" err="1"/>
              <a:t>BelEESSI</a:t>
            </a:r>
            <a:r>
              <a:rPr lang="fr-BE" dirty="0"/>
              <a:t> est censé </a:t>
            </a:r>
            <a:r>
              <a:rPr lang="fr-BE" dirty="0" smtClean="0"/>
              <a:t>permettre</a:t>
            </a:r>
          </a:p>
          <a:p>
            <a:pPr lvl="1"/>
            <a:r>
              <a:rPr lang="fr-BE" dirty="0" smtClean="0"/>
              <a:t>la </a:t>
            </a:r>
            <a:r>
              <a:rPr lang="fr-BE" dirty="0"/>
              <a:t>réduction de la charge administrative pour les entreprises et les citoyens qui exercent leur droit à la libre circulation au sein de l’Union </a:t>
            </a:r>
            <a:r>
              <a:rPr lang="fr-BE" dirty="0" smtClean="0"/>
              <a:t>européenne</a:t>
            </a:r>
          </a:p>
          <a:p>
            <a:pPr lvl="1"/>
            <a:r>
              <a:rPr lang="fr-BE" dirty="0" smtClean="0"/>
              <a:t>un </a:t>
            </a:r>
            <a:r>
              <a:rPr lang="fr-BE" dirty="0"/>
              <a:t>exercice plus rapide des droits et des contrôles plus </a:t>
            </a:r>
            <a:r>
              <a:rPr lang="fr-BE" dirty="0" smtClean="0"/>
              <a:t>efficaces</a:t>
            </a:r>
          </a:p>
          <a:p>
            <a:r>
              <a:rPr lang="fr-BE" dirty="0"/>
              <a:t>c</a:t>
            </a:r>
            <a:r>
              <a:rPr lang="fr-BE" dirty="0" smtClean="0"/>
              <a:t>e </a:t>
            </a:r>
            <a:r>
              <a:rPr lang="fr-BE" dirty="0"/>
              <a:t>projet, piloté par la BCSS et le SPF Sécurité Sociale, donne le cadre de référence afin que les IPSS procèdent à la digitalisation de leur processus d’échanges européens </a:t>
            </a:r>
            <a:r>
              <a:rPr lang="fr-BE" dirty="0" smtClean="0"/>
              <a:t>d’information</a:t>
            </a:r>
          </a:p>
          <a:p>
            <a:endParaRPr lang="fr-BE" sz="400" dirty="0"/>
          </a:p>
          <a:p>
            <a:endParaRPr lang="fr-BE" sz="400" dirty="0" smtClean="0"/>
          </a:p>
          <a:p>
            <a:r>
              <a:rPr lang="fr-BE" dirty="0"/>
              <a:t>à</a:t>
            </a:r>
            <a:r>
              <a:rPr lang="fr-BE" dirty="0" smtClean="0"/>
              <a:t> </a:t>
            </a:r>
            <a:r>
              <a:rPr lang="fr-BE" dirty="0"/>
              <a:t>l’heure actuelle, chaque Etat membre et ses institutions internes participent à une plate-forme informatique d’échanges d’informations (RINA pour les IPSS)</a:t>
            </a:r>
          </a:p>
          <a:p>
            <a:pPr marL="457200" lvl="1" indent="0">
              <a:buNone/>
            </a:pPr>
            <a:endParaRPr lang="fr-BE"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a:t>
            </a:fld>
            <a:endParaRPr lang="en-GB" dirty="0"/>
          </a:p>
        </p:txBody>
      </p:sp>
    </p:spTree>
    <p:extLst>
      <p:ext uri="{BB962C8B-B14F-4D97-AF65-F5344CB8AC3E}">
        <p14:creationId xmlns:p14="http://schemas.microsoft.com/office/powerpoint/2010/main" val="320047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Problèmes</a:t>
            </a:r>
            <a:endParaRPr lang="en-US" dirty="0"/>
          </a:p>
        </p:txBody>
      </p:sp>
      <p:sp>
        <p:nvSpPr>
          <p:cNvPr id="3" name="Content Placeholder 2"/>
          <p:cNvSpPr>
            <a:spLocks noGrp="1"/>
          </p:cNvSpPr>
          <p:nvPr>
            <p:ph idx="1"/>
          </p:nvPr>
        </p:nvSpPr>
        <p:spPr/>
        <p:txBody>
          <a:bodyPr>
            <a:normAutofit fontScale="92500" lnSpcReduction="10000"/>
          </a:bodyPr>
          <a:lstStyle/>
          <a:p>
            <a:r>
              <a:rPr lang="fr-BE" dirty="0" smtClean="0"/>
              <a:t>la </a:t>
            </a:r>
            <a:r>
              <a:rPr lang="fr-BE" dirty="0"/>
              <a:t>Commission européenne n’entend plus financer </a:t>
            </a:r>
            <a:r>
              <a:rPr lang="fr-BE" dirty="0" smtClean="0"/>
              <a:t>le </a:t>
            </a:r>
            <a:r>
              <a:rPr lang="fr-BE" dirty="0" err="1" smtClean="0"/>
              <a:t>hosting</a:t>
            </a:r>
            <a:r>
              <a:rPr lang="fr-BE" dirty="0" smtClean="0"/>
              <a:t> de RINA après </a:t>
            </a:r>
            <a:r>
              <a:rPr lang="fr-BE" dirty="0"/>
              <a:t>juin </a:t>
            </a:r>
            <a:r>
              <a:rPr lang="fr-BE" dirty="0" smtClean="0"/>
              <a:t>2019</a:t>
            </a:r>
          </a:p>
          <a:p>
            <a:r>
              <a:rPr lang="fr-BE" dirty="0"/>
              <a:t>la Commission européenne propose d’implémenter un nombre trop important de B</a:t>
            </a:r>
            <a:r>
              <a:rPr lang="fr-BE" dirty="0" smtClean="0"/>
              <a:t>usiness </a:t>
            </a:r>
            <a:r>
              <a:rPr lang="fr-BE" dirty="0"/>
              <a:t>U</a:t>
            </a:r>
            <a:r>
              <a:rPr lang="fr-BE" dirty="0" smtClean="0"/>
              <a:t>se Cases (</a:t>
            </a:r>
            <a:r>
              <a:rPr lang="fr-BE" dirty="0" err="1" smtClean="0"/>
              <a:t>BUCs</a:t>
            </a:r>
            <a:r>
              <a:rPr lang="fr-BE" dirty="0" smtClean="0"/>
              <a:t>), certains États </a:t>
            </a:r>
            <a:r>
              <a:rPr lang="fr-BE" dirty="0"/>
              <a:t>membres ne </a:t>
            </a:r>
            <a:r>
              <a:rPr lang="fr-BE" dirty="0" smtClean="0"/>
              <a:t>réduisant </a:t>
            </a:r>
            <a:r>
              <a:rPr lang="fr-BE" dirty="0"/>
              <a:t>pas leur complexité interne au niveau </a:t>
            </a:r>
            <a:r>
              <a:rPr lang="fr-BE" dirty="0" smtClean="0"/>
              <a:t>national </a:t>
            </a:r>
          </a:p>
          <a:p>
            <a:endParaRPr lang="fr-BE" sz="400" dirty="0"/>
          </a:p>
          <a:p>
            <a:endParaRPr lang="fr-BE" sz="400" dirty="0" smtClean="0"/>
          </a:p>
          <a:p>
            <a:r>
              <a:rPr lang="fr-BE" dirty="0" smtClean="0"/>
              <a:t>Collège du 15/06/2018:</a:t>
            </a:r>
          </a:p>
          <a:p>
            <a:pPr lvl="1"/>
            <a:r>
              <a:rPr lang="fr-BE" dirty="0"/>
              <a:t>le nombre </a:t>
            </a:r>
            <a:r>
              <a:rPr lang="fr-BE" dirty="0" smtClean="0"/>
              <a:t>de </a:t>
            </a:r>
            <a:r>
              <a:rPr lang="fr-BE" dirty="0" err="1" smtClean="0"/>
              <a:t>BUCs</a:t>
            </a:r>
            <a:r>
              <a:rPr lang="fr-BE" dirty="0" smtClean="0"/>
              <a:t> </a:t>
            </a:r>
            <a:r>
              <a:rPr lang="fr-BE" dirty="0"/>
              <a:t>à implémenter </a:t>
            </a:r>
            <a:r>
              <a:rPr lang="fr-BE" dirty="0" smtClean="0"/>
              <a:t>par les IPSS belges devrait </a:t>
            </a:r>
            <a:r>
              <a:rPr lang="fr-BE" dirty="0"/>
              <a:t>être réduit à ceux pour lesquels les IPSS sont respectivement compétentes et pour lesquels une informatisation avec une intégration du back-office des IPSS est justifiée sur la base d’une analyse </a:t>
            </a:r>
            <a:r>
              <a:rPr lang="fr-BE" dirty="0" smtClean="0"/>
              <a:t>coûts-bénéfices; </a:t>
            </a:r>
            <a:r>
              <a:rPr lang="fr-BE" dirty="0"/>
              <a:t>les autres doivent être supportés par </a:t>
            </a:r>
            <a:r>
              <a:rPr lang="fr-BE" dirty="0" smtClean="0"/>
              <a:t>l’application RINA de la </a:t>
            </a:r>
            <a:r>
              <a:rPr lang="fr-BE" dirty="0"/>
              <a:t>Commission européenne</a:t>
            </a:r>
          </a:p>
          <a:p>
            <a:pPr lvl="1"/>
            <a:r>
              <a:rPr lang="fr-BE" dirty="0" smtClean="0"/>
              <a:t>il </a:t>
            </a:r>
            <a:r>
              <a:rPr lang="fr-BE" dirty="0"/>
              <a:t>appartient </a:t>
            </a:r>
            <a:r>
              <a:rPr lang="fr-BE" dirty="0" smtClean="0"/>
              <a:t>à </a:t>
            </a:r>
            <a:r>
              <a:rPr lang="fr-BE" dirty="0"/>
              <a:t>la Commission européenne d'offrir et de maintenir </a:t>
            </a:r>
            <a:r>
              <a:rPr lang="fr-BE" dirty="0" smtClean="0"/>
              <a:t>RINA fonctionnelle</a:t>
            </a:r>
            <a:r>
              <a:rPr lang="fr-BE" dirty="0"/>
              <a:t>, avec des SLA concernant la disponibilité et la performance, pour soutenir l'échange selon des processus simples et </a:t>
            </a:r>
            <a:r>
              <a:rPr lang="fr-BE" dirty="0" smtClean="0"/>
              <a:t>abordables</a:t>
            </a:r>
          </a:p>
          <a:p>
            <a:pPr lvl="1"/>
            <a:r>
              <a:rPr lang="fr-BE" dirty="0" smtClean="0"/>
              <a:t>une disposition commune a été rédigée en ce sens pour les prochains contrats d’administration</a:t>
            </a:r>
            <a:endParaRPr lang="fr-BE" dirty="0"/>
          </a:p>
          <a:p>
            <a:pPr marL="457200" lvl="1" indent="0">
              <a:buNone/>
            </a:pPr>
            <a:endParaRPr lang="fr-BE"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152786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État</a:t>
            </a:r>
            <a:r>
              <a:rPr lang="nl-BE" dirty="0" smtClean="0"/>
              <a:t> des affaires</a:t>
            </a:r>
            <a:endParaRPr lang="nl-BE" dirty="0"/>
          </a:p>
        </p:txBody>
      </p:sp>
      <p:sp>
        <p:nvSpPr>
          <p:cNvPr id="3" name="Tijdelijke aanduiding voor inhoud 2"/>
          <p:cNvSpPr>
            <a:spLocks noGrp="1"/>
          </p:cNvSpPr>
          <p:nvPr>
            <p:ph idx="1"/>
          </p:nvPr>
        </p:nvSpPr>
        <p:spPr/>
        <p:txBody>
          <a:bodyPr/>
          <a:lstStyle/>
          <a:p>
            <a:r>
              <a:rPr lang="fr-BE" dirty="0"/>
              <a:t>proposition de disposition </a:t>
            </a:r>
            <a:r>
              <a:rPr lang="fr-BE" dirty="0" smtClean="0"/>
              <a:t>commune dans les dispositions communes des contrats d’administration</a:t>
            </a:r>
            <a:endParaRPr lang="fr-BE" dirty="0"/>
          </a:p>
          <a:p>
            <a:pPr marL="457200" lvl="1" indent="0">
              <a:buNone/>
            </a:pPr>
            <a:r>
              <a:rPr lang="fr-BE" sz="1700" dirty="0"/>
              <a:t>« … Les IPSS mettent en œuvre de façon opérationnelle les </a:t>
            </a:r>
            <a:r>
              <a:rPr lang="fr-BE" sz="1700" dirty="0" err="1"/>
              <a:t>BUCs</a:t>
            </a:r>
            <a:r>
              <a:rPr lang="fr-BE" sz="1700" dirty="0"/>
              <a:t> pour lesquels elles sont respectivement compétentes. Sur proposition du Collège, le Gouvernement indique à la Commission européenne les </a:t>
            </a:r>
            <a:r>
              <a:rPr lang="fr-BE" sz="1700" dirty="0" err="1"/>
              <a:t>BUCs</a:t>
            </a:r>
            <a:r>
              <a:rPr lang="fr-BE" sz="1700" dirty="0"/>
              <a:t> pour lesquels une informatisation avec une intégration du back-office des IPSS est justifiée sur la base d’une analyse coûts-bénéfices. Pour les </a:t>
            </a:r>
            <a:r>
              <a:rPr lang="fr-BE" sz="1700" dirty="0" err="1"/>
              <a:t>BUCs</a:t>
            </a:r>
            <a:r>
              <a:rPr lang="fr-BE" sz="1700" dirty="0"/>
              <a:t> pour lesquels une informatisation avec une intégration du back-office des IPSS n’est pas justifiée, le Gouvernement s’engage à obtenir des applications web mises à disposition gratuitement par la Commission européenne. Le Gouvernement s’engage à obtenir de la Commission européenne qu’elle continue à se charger, à ses frais, du développement, de la maintenance corrective et évolutive et du </a:t>
            </a:r>
            <a:r>
              <a:rPr lang="fr-BE" sz="1700" dirty="0" err="1"/>
              <a:t>hosting</a:t>
            </a:r>
            <a:r>
              <a:rPr lang="fr-BE" sz="1700" dirty="0"/>
              <a:t> de ces applications web</a:t>
            </a:r>
            <a:r>
              <a:rPr lang="fr-BE" sz="1700" dirty="0" smtClean="0"/>
              <a:t>. »</a:t>
            </a:r>
            <a:endParaRPr lang="fr-BE" sz="1700" dirty="0"/>
          </a:p>
          <a:p>
            <a:pPr marL="0" indent="0">
              <a:buNone/>
            </a:pPr>
            <a:endParaRPr lang="nl-BE" dirty="0"/>
          </a:p>
        </p:txBody>
      </p:sp>
      <p:sp>
        <p:nvSpPr>
          <p:cNvPr id="4" name="Tijdelijke aanduiding voor dianummer 3"/>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409083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État des affaires</a:t>
            </a:r>
            <a:endParaRPr lang="en-US" dirty="0"/>
          </a:p>
        </p:txBody>
      </p:sp>
      <p:sp>
        <p:nvSpPr>
          <p:cNvPr id="3" name="Content Placeholder 2"/>
          <p:cNvSpPr>
            <a:spLocks noGrp="1"/>
          </p:cNvSpPr>
          <p:nvPr>
            <p:ph idx="1"/>
          </p:nvPr>
        </p:nvSpPr>
        <p:spPr/>
        <p:txBody>
          <a:bodyPr>
            <a:normAutofit fontScale="92500" lnSpcReduction="10000"/>
          </a:bodyPr>
          <a:lstStyle/>
          <a:p>
            <a:r>
              <a:rPr lang="fr-BE" dirty="0" smtClean="0"/>
              <a:t>rencontre de la BCSS du 30/08/2018 avec le Cabinet Affaires sociales :</a:t>
            </a:r>
          </a:p>
          <a:p>
            <a:pPr lvl="1"/>
            <a:r>
              <a:rPr lang="fr-BE" dirty="0" smtClean="0"/>
              <a:t>le point de vue du Collège est confirmé : la Commission européenne devrait prendre en charge le </a:t>
            </a:r>
            <a:r>
              <a:rPr lang="fr-BE" dirty="0"/>
              <a:t>coût du développement, de la maintenance corrective et évolutive et du </a:t>
            </a:r>
            <a:r>
              <a:rPr lang="fr-BE" dirty="0" err="1"/>
              <a:t>hosting</a:t>
            </a:r>
            <a:r>
              <a:rPr lang="fr-BE" dirty="0"/>
              <a:t> </a:t>
            </a:r>
            <a:r>
              <a:rPr lang="nl-BE" dirty="0" smtClean="0"/>
              <a:t>de </a:t>
            </a:r>
            <a:r>
              <a:rPr lang="nl-BE" dirty="0"/>
              <a:t>RINA </a:t>
            </a:r>
            <a:r>
              <a:rPr lang="nl-BE" dirty="0" err="1"/>
              <a:t>accessible</a:t>
            </a:r>
            <a:r>
              <a:rPr lang="nl-BE" dirty="0"/>
              <a:t> en </a:t>
            </a:r>
            <a:r>
              <a:rPr lang="nl-BE" dirty="0" err="1"/>
              <a:t>thin</a:t>
            </a:r>
            <a:r>
              <a:rPr lang="nl-BE" dirty="0"/>
              <a:t> </a:t>
            </a:r>
            <a:r>
              <a:rPr lang="nl-BE" dirty="0" err="1" smtClean="0"/>
              <a:t>client</a:t>
            </a:r>
            <a:r>
              <a:rPr lang="nl-BE" dirty="0" smtClean="0"/>
              <a:t> </a:t>
            </a:r>
            <a:r>
              <a:rPr lang="fr-BE" dirty="0"/>
              <a:t>pour les flux à volume limité</a:t>
            </a:r>
            <a:endParaRPr lang="fr-BE" dirty="0" smtClean="0"/>
          </a:p>
          <a:p>
            <a:pPr lvl="1"/>
            <a:r>
              <a:rPr lang="fr-BE" dirty="0" smtClean="0"/>
              <a:t>la position sera défendue sur la base d’un mémo de la BCSS auprès de la Commission européenne par la Ministre des Affaires sociales et/ou par le Ministre de l’Emploi</a:t>
            </a:r>
          </a:p>
          <a:p>
            <a:pPr lvl="1"/>
            <a:r>
              <a:rPr lang="fr-BE" dirty="0"/>
              <a:t>l</a:t>
            </a:r>
            <a:r>
              <a:rPr lang="fr-BE" dirty="0" smtClean="0"/>
              <a:t>a proposition de disposition commune doit être assouplie dans le sens où le Gouvernement ne peut s’engager à obtenir un engagement de la Commission européenne en la matière</a:t>
            </a:r>
          </a:p>
          <a:p>
            <a:pPr lvl="1"/>
            <a:r>
              <a:rPr lang="fr-BE" dirty="0"/>
              <a:t>suite à l’établissement de la trajectoire (provisoire) des investissements des IPSS pour 2019, 2020 et 2021 dans le cadre des prochains contrats </a:t>
            </a:r>
            <a:r>
              <a:rPr lang="fr-BE" dirty="0" smtClean="0"/>
              <a:t>d’administration, des </a:t>
            </a:r>
            <a:r>
              <a:rPr lang="fr-BE" dirty="0"/>
              <a:t>données </a:t>
            </a:r>
            <a:r>
              <a:rPr lang="fr-BE" dirty="0" smtClean="0"/>
              <a:t>budgétaires (incomplètes) </a:t>
            </a:r>
            <a:r>
              <a:rPr lang="fr-BE" dirty="0"/>
              <a:t>des IPSS relatives à </a:t>
            </a:r>
            <a:r>
              <a:rPr lang="fr-BE" dirty="0" err="1" smtClean="0"/>
              <a:t>BelEESSI</a:t>
            </a:r>
            <a:r>
              <a:rPr lang="fr-BE" dirty="0" smtClean="0"/>
              <a:t> ont pu être collectées </a:t>
            </a:r>
            <a:r>
              <a:rPr lang="fr-BE" dirty="0"/>
              <a:t>(voir tableau </a:t>
            </a:r>
            <a:r>
              <a:rPr lang="fr-BE" i="1" dirty="0"/>
              <a:t>CIS - 180906 - Trajet investissements IPSS 2019, 20 et 21 </a:t>
            </a:r>
            <a:r>
              <a:rPr lang="fr-BE" i="1" dirty="0" smtClean="0"/>
              <a:t>– </a:t>
            </a:r>
            <a:r>
              <a:rPr lang="fr-BE" i="1" dirty="0" err="1" smtClean="0"/>
              <a:t>BelEESSI</a:t>
            </a:r>
            <a:r>
              <a:rPr lang="fr-BE" dirty="0" smtClean="0"/>
              <a:t>)</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273999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graphicFrame>
        <p:nvGraphicFramePr>
          <p:cNvPr id="6" name="Content Placeholder 5"/>
          <p:cNvGraphicFramePr>
            <a:graphicFrameLocks noGrp="1"/>
          </p:cNvGraphicFramePr>
          <p:nvPr>
            <p:ph idx="1"/>
          </p:nvPr>
        </p:nvGraphicFramePr>
        <p:xfrm>
          <a:off x="457200" y="1319571"/>
          <a:ext cx="8229601" cy="4866558"/>
        </p:xfrm>
        <a:graphic>
          <a:graphicData uri="http://schemas.openxmlformats.org/drawingml/2006/table">
            <a:tbl>
              <a:tblPr/>
              <a:tblGrid>
                <a:gridCol w="584026">
                  <a:extLst>
                    <a:ext uri="{9D8B030D-6E8A-4147-A177-3AD203B41FA5}">
                      <a16:colId xmlns:a16="http://schemas.microsoft.com/office/drawing/2014/main" val="3605231334"/>
                    </a:ext>
                  </a:extLst>
                </a:gridCol>
                <a:gridCol w="2114324">
                  <a:extLst>
                    <a:ext uri="{9D8B030D-6E8A-4147-A177-3AD203B41FA5}">
                      <a16:colId xmlns:a16="http://schemas.microsoft.com/office/drawing/2014/main" val="3854876089"/>
                    </a:ext>
                  </a:extLst>
                </a:gridCol>
                <a:gridCol w="350416">
                  <a:extLst>
                    <a:ext uri="{9D8B030D-6E8A-4147-A177-3AD203B41FA5}">
                      <a16:colId xmlns:a16="http://schemas.microsoft.com/office/drawing/2014/main" val="3654848147"/>
                    </a:ext>
                  </a:extLst>
                </a:gridCol>
                <a:gridCol w="390337">
                  <a:extLst>
                    <a:ext uri="{9D8B030D-6E8A-4147-A177-3AD203B41FA5}">
                      <a16:colId xmlns:a16="http://schemas.microsoft.com/office/drawing/2014/main" val="11236913"/>
                    </a:ext>
                  </a:extLst>
                </a:gridCol>
                <a:gridCol w="403644">
                  <a:extLst>
                    <a:ext uri="{9D8B030D-6E8A-4147-A177-3AD203B41FA5}">
                      <a16:colId xmlns:a16="http://schemas.microsoft.com/office/drawing/2014/main" val="316753406"/>
                    </a:ext>
                  </a:extLst>
                </a:gridCol>
                <a:gridCol w="345980">
                  <a:extLst>
                    <a:ext uri="{9D8B030D-6E8A-4147-A177-3AD203B41FA5}">
                      <a16:colId xmlns:a16="http://schemas.microsoft.com/office/drawing/2014/main" val="2866773920"/>
                    </a:ext>
                  </a:extLst>
                </a:gridCol>
                <a:gridCol w="368159">
                  <a:extLst>
                    <a:ext uri="{9D8B030D-6E8A-4147-A177-3AD203B41FA5}">
                      <a16:colId xmlns:a16="http://schemas.microsoft.com/office/drawing/2014/main" val="2250867447"/>
                    </a:ext>
                  </a:extLst>
                </a:gridCol>
                <a:gridCol w="350416">
                  <a:extLst>
                    <a:ext uri="{9D8B030D-6E8A-4147-A177-3AD203B41FA5}">
                      <a16:colId xmlns:a16="http://schemas.microsoft.com/office/drawing/2014/main" val="1577661669"/>
                    </a:ext>
                  </a:extLst>
                </a:gridCol>
                <a:gridCol w="390337">
                  <a:extLst>
                    <a:ext uri="{9D8B030D-6E8A-4147-A177-3AD203B41FA5}">
                      <a16:colId xmlns:a16="http://schemas.microsoft.com/office/drawing/2014/main" val="27984272"/>
                    </a:ext>
                  </a:extLst>
                </a:gridCol>
                <a:gridCol w="403644">
                  <a:extLst>
                    <a:ext uri="{9D8B030D-6E8A-4147-A177-3AD203B41FA5}">
                      <a16:colId xmlns:a16="http://schemas.microsoft.com/office/drawing/2014/main" val="73452294"/>
                    </a:ext>
                  </a:extLst>
                </a:gridCol>
                <a:gridCol w="345980">
                  <a:extLst>
                    <a:ext uri="{9D8B030D-6E8A-4147-A177-3AD203B41FA5}">
                      <a16:colId xmlns:a16="http://schemas.microsoft.com/office/drawing/2014/main" val="187376906"/>
                    </a:ext>
                  </a:extLst>
                </a:gridCol>
                <a:gridCol w="368159">
                  <a:extLst>
                    <a:ext uri="{9D8B030D-6E8A-4147-A177-3AD203B41FA5}">
                      <a16:colId xmlns:a16="http://schemas.microsoft.com/office/drawing/2014/main" val="2177242355"/>
                    </a:ext>
                  </a:extLst>
                </a:gridCol>
                <a:gridCol w="345980">
                  <a:extLst>
                    <a:ext uri="{9D8B030D-6E8A-4147-A177-3AD203B41FA5}">
                      <a16:colId xmlns:a16="http://schemas.microsoft.com/office/drawing/2014/main" val="1143755810"/>
                    </a:ext>
                  </a:extLst>
                </a:gridCol>
                <a:gridCol w="385901">
                  <a:extLst>
                    <a:ext uri="{9D8B030D-6E8A-4147-A177-3AD203B41FA5}">
                      <a16:colId xmlns:a16="http://schemas.microsoft.com/office/drawing/2014/main" val="4262772276"/>
                    </a:ext>
                  </a:extLst>
                </a:gridCol>
                <a:gridCol w="363723">
                  <a:extLst>
                    <a:ext uri="{9D8B030D-6E8A-4147-A177-3AD203B41FA5}">
                      <a16:colId xmlns:a16="http://schemas.microsoft.com/office/drawing/2014/main" val="1261169860"/>
                    </a:ext>
                  </a:extLst>
                </a:gridCol>
                <a:gridCol w="350416">
                  <a:extLst>
                    <a:ext uri="{9D8B030D-6E8A-4147-A177-3AD203B41FA5}">
                      <a16:colId xmlns:a16="http://schemas.microsoft.com/office/drawing/2014/main" val="468029833"/>
                    </a:ext>
                  </a:extLst>
                </a:gridCol>
                <a:gridCol w="368159">
                  <a:extLst>
                    <a:ext uri="{9D8B030D-6E8A-4147-A177-3AD203B41FA5}">
                      <a16:colId xmlns:a16="http://schemas.microsoft.com/office/drawing/2014/main" val="2654350376"/>
                    </a:ext>
                  </a:extLst>
                </a:gridCol>
              </a:tblGrid>
              <a:tr h="99705">
                <a:tc>
                  <a:txBody>
                    <a:bodyPr/>
                    <a:lstStyle/>
                    <a:p>
                      <a:pPr algn="ctr" fontAlgn="ctr"/>
                      <a:r>
                        <a:rPr lang="fr-BE" sz="500" b="1" i="0" u="none" strike="noStrike">
                          <a:solidFill>
                            <a:srgbClr val="000000"/>
                          </a:solidFill>
                          <a:effectLst/>
                          <a:latin typeface="Calibri" panose="020F0502020204030204" pitchFamily="34" charset="0"/>
                        </a:rPr>
                        <a:t>IPSS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fontAlgn="ctr"/>
                      <a:r>
                        <a:rPr lang="fr-BE" sz="500" b="1" i="0" u="none" strike="noStrike">
                          <a:solidFill>
                            <a:srgbClr val="000000"/>
                          </a:solidFill>
                          <a:effectLst/>
                          <a:latin typeface="Calibri" panose="020F0502020204030204" pitchFamily="34" charset="0"/>
                        </a:rPr>
                        <a:t>Projets IPSS 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918203406"/>
                  </a:ext>
                </a:extLst>
              </a:tr>
              <a:tr h="94957">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BE" sz="500" b="1" i="0" u="none" strike="noStrike">
                          <a:solidFill>
                            <a:srgbClr val="000000"/>
                          </a:solidFill>
                          <a:effectLst/>
                          <a:latin typeface="Calibri" panose="020F0502020204030204" pitchFamily="34" charset="0"/>
                        </a:rPr>
                        <a:t>Projets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5">
                  <a:txBody>
                    <a:bodyPr/>
                    <a:lstStyle/>
                    <a:p>
                      <a:pPr algn="ctr" fontAlgn="ctr"/>
                      <a:r>
                        <a:rPr lang="fr-BE" sz="500" b="1" i="0" u="none" strike="noStrike">
                          <a:solidFill>
                            <a:srgbClr val="000000"/>
                          </a:solidFill>
                          <a:effectLst/>
                          <a:latin typeface="Calibri" panose="020F0502020204030204" pitchFamily="34" charset="0"/>
                        </a:rPr>
                        <a:t>2019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5">
                  <a:txBody>
                    <a:bodyPr/>
                    <a:lstStyle/>
                    <a:p>
                      <a:pPr algn="ctr" fontAlgn="ctr"/>
                      <a:r>
                        <a:rPr lang="fr-BE" sz="500" b="1" i="0" u="none" strike="noStrike">
                          <a:solidFill>
                            <a:srgbClr val="000000"/>
                          </a:solidFill>
                          <a:effectLst/>
                          <a:latin typeface="Calibri" panose="020F0502020204030204" pitchFamily="34" charset="0"/>
                        </a:rPr>
                        <a:t>2020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5">
                  <a:txBody>
                    <a:bodyPr/>
                    <a:lstStyle/>
                    <a:p>
                      <a:pPr algn="ctr" fontAlgn="ctr"/>
                      <a:r>
                        <a:rPr lang="fr-BE" sz="500" b="1" i="0" u="none" strike="noStrike">
                          <a:solidFill>
                            <a:srgbClr val="000000"/>
                          </a:solidFill>
                          <a:effectLst/>
                          <a:latin typeface="Calibri" panose="020F0502020204030204" pitchFamily="34" charset="0"/>
                        </a:rPr>
                        <a:t>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798477116"/>
                  </a:ext>
                </a:extLst>
              </a:tr>
              <a:tr h="91159">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BE" sz="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BE" sz="500" b="1" i="0" u="none" strike="noStrike">
                          <a:solidFill>
                            <a:srgbClr val="000000"/>
                          </a:solidFill>
                          <a:effectLst/>
                          <a:latin typeface="Calibri" panose="020F0502020204030204" pitchFamily="34" charset="0"/>
                        </a:rPr>
                        <a:t>Coûts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BE" sz="500" b="1" i="0" u="none" strike="noStrike">
                          <a:solidFill>
                            <a:srgbClr val="000000"/>
                          </a:solidFill>
                          <a:effectLst/>
                          <a:latin typeface="Calibri" panose="020F0502020204030204" pitchFamily="34" charset="0"/>
                        </a:rPr>
                        <a:t>ROI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a:txBody>
                    <a:bodyPr/>
                    <a:lstStyle/>
                    <a:p>
                      <a:pPr algn="ctr" fontAlgn="ctr"/>
                      <a:r>
                        <a:rPr lang="fr-BE" sz="500" b="1" i="0" u="none" strike="noStrike">
                          <a:solidFill>
                            <a:srgbClr val="000000"/>
                          </a:solidFill>
                          <a:effectLst/>
                          <a:latin typeface="Calibri" panose="020F0502020204030204" pitchFamily="34" charset="0"/>
                        </a:rPr>
                        <a:t>Total ROI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BE" sz="500" b="1" i="0" u="none" strike="noStrike">
                          <a:solidFill>
                            <a:srgbClr val="000000"/>
                          </a:solidFill>
                          <a:effectLst/>
                          <a:latin typeface="Calibri" panose="020F0502020204030204" pitchFamily="34" charset="0"/>
                        </a:rPr>
                        <a:t>Coûts nets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BE" sz="500" b="1" i="0" u="none" strike="noStrike">
                          <a:solidFill>
                            <a:srgbClr val="000000"/>
                          </a:solidFill>
                          <a:effectLst/>
                          <a:latin typeface="Calibri" panose="020F0502020204030204" pitchFamily="34" charset="0"/>
                        </a:rPr>
                        <a:t>Coûts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BE" sz="500" b="1" i="0" u="none" strike="noStrike">
                          <a:solidFill>
                            <a:srgbClr val="000000"/>
                          </a:solidFill>
                          <a:effectLst/>
                          <a:latin typeface="Calibri" panose="020F0502020204030204" pitchFamily="34" charset="0"/>
                        </a:rPr>
                        <a:t>ROI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a:txBody>
                    <a:bodyPr/>
                    <a:lstStyle/>
                    <a:p>
                      <a:pPr algn="ctr" fontAlgn="ctr"/>
                      <a:r>
                        <a:rPr lang="fr-BE" sz="500" b="1" i="0" u="none" strike="noStrike">
                          <a:solidFill>
                            <a:srgbClr val="000000"/>
                          </a:solidFill>
                          <a:effectLst/>
                          <a:latin typeface="Calibri" panose="020F0502020204030204" pitchFamily="34" charset="0"/>
                        </a:rPr>
                        <a:t>Total ROI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BE" sz="500" b="1" i="0" u="none" strike="noStrike">
                          <a:solidFill>
                            <a:srgbClr val="000000"/>
                          </a:solidFill>
                          <a:effectLst/>
                          <a:latin typeface="Calibri" panose="020F0502020204030204" pitchFamily="34" charset="0"/>
                        </a:rPr>
                        <a:t>Coûts nets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BE" sz="500" b="1" i="0" u="none" strike="noStrike">
                          <a:solidFill>
                            <a:srgbClr val="000000"/>
                          </a:solidFill>
                          <a:effectLst/>
                          <a:latin typeface="Calibri" panose="020F0502020204030204" pitchFamily="34" charset="0"/>
                        </a:rPr>
                        <a:t>Coûts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BE" sz="500" b="1" i="0" u="none" strike="noStrike">
                          <a:solidFill>
                            <a:srgbClr val="000000"/>
                          </a:solidFill>
                          <a:effectLst/>
                          <a:latin typeface="Calibri" panose="020F0502020204030204" pitchFamily="34" charset="0"/>
                        </a:rPr>
                        <a:t>ROI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a:txBody>
                    <a:bodyPr/>
                    <a:lstStyle/>
                    <a:p>
                      <a:pPr algn="ctr" fontAlgn="ctr"/>
                      <a:r>
                        <a:rPr lang="fr-BE" sz="500" b="1" i="0" u="none" strike="noStrike">
                          <a:solidFill>
                            <a:srgbClr val="000000"/>
                          </a:solidFill>
                          <a:effectLst/>
                          <a:latin typeface="Calibri" panose="020F0502020204030204" pitchFamily="34" charset="0"/>
                        </a:rPr>
                        <a:t>Total ROI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BE" sz="500" b="1" i="0" u="none" strike="noStrike">
                          <a:solidFill>
                            <a:srgbClr val="000000"/>
                          </a:solidFill>
                          <a:effectLst/>
                          <a:latin typeface="Calibri" panose="020F0502020204030204" pitchFamily="34" charset="0"/>
                        </a:rPr>
                        <a:t>Coûts nets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4470288"/>
                  </a:ext>
                </a:extLst>
              </a:tr>
              <a:tr h="94957">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1"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Gestion</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Mission</a:t>
                      </a:r>
                    </a:p>
                  </a:txBody>
                  <a:tcPr marL="0" marR="0" marT="0" marB="0" anchor="ctr">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1"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Gestion</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Mission</a:t>
                      </a:r>
                    </a:p>
                  </a:txBody>
                  <a:tcPr marL="0" marR="0" marT="0" marB="0" anchor="ctr">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1"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Gestion</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Mission</a:t>
                      </a:r>
                    </a:p>
                  </a:txBody>
                  <a:tcPr marL="0" marR="0" marT="0" marB="0" anchor="ctr">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BE"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756093"/>
                  </a:ext>
                </a:extLst>
              </a:tr>
              <a:tr h="91159">
                <a:tc>
                  <a:txBody>
                    <a:bodyPr/>
                    <a:lstStyle/>
                    <a:p>
                      <a:pPr algn="l" fontAlgn="b"/>
                      <a:r>
                        <a:rPr lang="fr-BE" sz="500" b="1" i="0" u="none" strike="noStrike">
                          <a:solidFill>
                            <a:srgbClr val="000000"/>
                          </a:solidFill>
                          <a:effectLst/>
                          <a:latin typeface="Calibri" panose="020F0502020204030204" pitchFamily="34" charset="0"/>
                        </a:rPr>
                        <a:t>ONEM-RVA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829033614"/>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866136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500" b="0" i="0" u="none" strike="noStrike">
                          <a:solidFill>
                            <a:srgbClr val="000000"/>
                          </a:solidFill>
                          <a:effectLst/>
                          <a:latin typeface="Calibri" panose="020F0502020204030204" pitchFamily="34" charset="0"/>
                        </a:rPr>
                        <a:t>Europees project "EESSI" (artikel 36 BO 19-21)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931.600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465.800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4367805"/>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931.600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931.600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465.800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364.787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4487923"/>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6728242"/>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908699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91159"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9338169"/>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6227514"/>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931.600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931.600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465.800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364.787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828387607"/>
                  </a:ext>
                </a:extLst>
              </a:tr>
              <a:tr h="91159">
                <a:tc>
                  <a:txBody>
                    <a:bodyPr/>
                    <a:lstStyle/>
                    <a:p>
                      <a:pPr algn="l" fontAlgn="b"/>
                      <a:r>
                        <a:rPr lang="fr-BE" sz="500" b="1" i="0" u="none" strike="noStrike">
                          <a:solidFill>
                            <a:srgbClr val="000000"/>
                          </a:solidFill>
                          <a:effectLst/>
                          <a:latin typeface="Calibri" panose="020F0502020204030204" pitchFamily="34" charset="0"/>
                        </a:rPr>
                        <a:t>ONSS-RSZ</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700268872"/>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184056"/>
                  </a:ext>
                </a:extLst>
              </a:tr>
              <a:tr h="182317">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Implémentation Projet européen EESSI (Electronic Exchange of Social Security Information)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500.000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1" u="none" strike="noStrike">
                          <a:solidFill>
                            <a:srgbClr val="000000"/>
                          </a:solidFill>
                          <a:effectLst/>
                          <a:latin typeface="Calibri" panose="020F0502020204030204" pitchFamily="34" charset="0"/>
                        </a:rPr>
                        <a:t>500.000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300.000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1" u="none" strike="noStrike">
                          <a:solidFill>
                            <a:srgbClr val="000000"/>
                          </a:solidFill>
                          <a:effectLst/>
                          <a:latin typeface="Calibri" panose="020F0502020204030204" pitchFamily="34" charset="0"/>
                        </a:rPr>
                        <a:t>300.000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300.000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300.000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8360853"/>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500.000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500.000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300.000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300.000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300.000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300.000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1115724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2395549"/>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5318872"/>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378723"/>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2186811"/>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500.000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500.000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300.000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300.000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300.000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300.000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967127290"/>
                  </a:ext>
                </a:extLst>
              </a:tr>
              <a:tr h="91159">
                <a:tc>
                  <a:txBody>
                    <a:bodyPr/>
                    <a:lstStyle/>
                    <a:p>
                      <a:pPr algn="l" fontAlgn="b"/>
                      <a:r>
                        <a:rPr lang="fr-BE" sz="500" b="1" i="0" u="none" strike="noStrike">
                          <a:solidFill>
                            <a:srgbClr val="000000"/>
                          </a:solidFill>
                          <a:effectLst/>
                          <a:latin typeface="Calibri" panose="020F0502020204030204" pitchFamily="34" charset="0"/>
                        </a:rPr>
                        <a:t>SFP-FPD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195105660"/>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221208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BEL-EESSI (fiche 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1.260.000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945.000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167.738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2427848"/>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1.260.000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1.260.000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945.000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945.000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167.738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167.738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4153604"/>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505436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1924394"/>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5834221"/>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51385105"/>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9829115"/>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1.260.000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1.260.000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945.000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945.000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167.738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167.738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591849482"/>
                  </a:ext>
                </a:extLst>
              </a:tr>
              <a:tr h="91159">
                <a:tc>
                  <a:txBody>
                    <a:bodyPr/>
                    <a:lstStyle/>
                    <a:p>
                      <a:pPr algn="l" fontAlgn="b"/>
                      <a:r>
                        <a:rPr lang="fr-BE" sz="500" b="1" i="0" u="none" strike="noStrike">
                          <a:solidFill>
                            <a:srgbClr val="000000"/>
                          </a:solidFill>
                          <a:effectLst/>
                          <a:latin typeface="Calibri" panose="020F0502020204030204" pitchFamily="34" charset="0"/>
                        </a:rPr>
                        <a:t>INAMI-RIZIV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3507834550"/>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3452900"/>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3681317"/>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3182040"/>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502068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94838379"/>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6614700"/>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7433510"/>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1335574"/>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619709857"/>
                  </a:ext>
                </a:extLst>
              </a:tr>
              <a:tr h="91159">
                <a:tc>
                  <a:txBody>
                    <a:bodyPr/>
                    <a:lstStyle/>
                    <a:p>
                      <a:pPr algn="l" fontAlgn="b"/>
                      <a:r>
                        <a:rPr lang="fr-BE" sz="500" b="1" i="0" u="none" strike="noStrike">
                          <a:solidFill>
                            <a:srgbClr val="000000"/>
                          </a:solidFill>
                          <a:effectLst/>
                          <a:latin typeface="Calibri" panose="020F0502020204030204" pitchFamily="34" charset="0"/>
                        </a:rPr>
                        <a:t>ONVA-RJV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964845300"/>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994591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8284431"/>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85458811"/>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4855603"/>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158181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1432152"/>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0672747"/>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14054470"/>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065371194"/>
                  </a:ext>
                </a:extLst>
              </a:tr>
            </a:tbl>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a:t>
            </a:fld>
            <a:endParaRPr lang="en-GB" dirty="0"/>
          </a:p>
        </p:txBody>
      </p:sp>
    </p:spTree>
    <p:extLst>
      <p:ext uri="{BB962C8B-B14F-4D97-AF65-F5344CB8AC3E}">
        <p14:creationId xmlns:p14="http://schemas.microsoft.com/office/powerpoint/2010/main" val="3152279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graphicFrame>
        <p:nvGraphicFramePr>
          <p:cNvPr id="5" name="Content Placeholder 4"/>
          <p:cNvGraphicFramePr>
            <a:graphicFrameLocks noGrp="1"/>
          </p:cNvGraphicFramePr>
          <p:nvPr>
            <p:ph idx="1"/>
          </p:nvPr>
        </p:nvGraphicFramePr>
        <p:xfrm>
          <a:off x="457201" y="1280163"/>
          <a:ext cx="8229598" cy="4945373"/>
        </p:xfrm>
        <a:graphic>
          <a:graphicData uri="http://schemas.openxmlformats.org/drawingml/2006/table">
            <a:tbl>
              <a:tblPr/>
              <a:tblGrid>
                <a:gridCol w="500106">
                  <a:extLst>
                    <a:ext uri="{9D8B030D-6E8A-4147-A177-3AD203B41FA5}">
                      <a16:colId xmlns:a16="http://schemas.microsoft.com/office/drawing/2014/main" val="485220401"/>
                    </a:ext>
                  </a:extLst>
                </a:gridCol>
                <a:gridCol w="1810512">
                  <a:extLst>
                    <a:ext uri="{9D8B030D-6E8A-4147-A177-3AD203B41FA5}">
                      <a16:colId xmlns:a16="http://schemas.microsoft.com/office/drawing/2014/main" val="1422601464"/>
                    </a:ext>
                  </a:extLst>
                </a:gridCol>
                <a:gridCol w="373497">
                  <a:extLst>
                    <a:ext uri="{9D8B030D-6E8A-4147-A177-3AD203B41FA5}">
                      <a16:colId xmlns:a16="http://schemas.microsoft.com/office/drawing/2014/main" val="1344905151"/>
                    </a:ext>
                  </a:extLst>
                </a:gridCol>
                <a:gridCol w="417810">
                  <a:extLst>
                    <a:ext uri="{9D8B030D-6E8A-4147-A177-3AD203B41FA5}">
                      <a16:colId xmlns:a16="http://schemas.microsoft.com/office/drawing/2014/main" val="1340757794"/>
                    </a:ext>
                  </a:extLst>
                </a:gridCol>
                <a:gridCol w="430471">
                  <a:extLst>
                    <a:ext uri="{9D8B030D-6E8A-4147-A177-3AD203B41FA5}">
                      <a16:colId xmlns:a16="http://schemas.microsoft.com/office/drawing/2014/main" val="2645344128"/>
                    </a:ext>
                  </a:extLst>
                </a:gridCol>
                <a:gridCol w="373497">
                  <a:extLst>
                    <a:ext uri="{9D8B030D-6E8A-4147-A177-3AD203B41FA5}">
                      <a16:colId xmlns:a16="http://schemas.microsoft.com/office/drawing/2014/main" val="1548763979"/>
                    </a:ext>
                  </a:extLst>
                </a:gridCol>
                <a:gridCol w="392489">
                  <a:extLst>
                    <a:ext uri="{9D8B030D-6E8A-4147-A177-3AD203B41FA5}">
                      <a16:colId xmlns:a16="http://schemas.microsoft.com/office/drawing/2014/main" val="1004671180"/>
                    </a:ext>
                  </a:extLst>
                </a:gridCol>
                <a:gridCol w="373497">
                  <a:extLst>
                    <a:ext uri="{9D8B030D-6E8A-4147-A177-3AD203B41FA5}">
                      <a16:colId xmlns:a16="http://schemas.microsoft.com/office/drawing/2014/main" val="956826316"/>
                    </a:ext>
                  </a:extLst>
                </a:gridCol>
                <a:gridCol w="417810">
                  <a:extLst>
                    <a:ext uri="{9D8B030D-6E8A-4147-A177-3AD203B41FA5}">
                      <a16:colId xmlns:a16="http://schemas.microsoft.com/office/drawing/2014/main" val="711318168"/>
                    </a:ext>
                  </a:extLst>
                </a:gridCol>
                <a:gridCol w="430471">
                  <a:extLst>
                    <a:ext uri="{9D8B030D-6E8A-4147-A177-3AD203B41FA5}">
                      <a16:colId xmlns:a16="http://schemas.microsoft.com/office/drawing/2014/main" val="1518350223"/>
                    </a:ext>
                  </a:extLst>
                </a:gridCol>
                <a:gridCol w="373497">
                  <a:extLst>
                    <a:ext uri="{9D8B030D-6E8A-4147-A177-3AD203B41FA5}">
                      <a16:colId xmlns:a16="http://schemas.microsoft.com/office/drawing/2014/main" val="3746800804"/>
                    </a:ext>
                  </a:extLst>
                </a:gridCol>
                <a:gridCol w="392489">
                  <a:extLst>
                    <a:ext uri="{9D8B030D-6E8A-4147-A177-3AD203B41FA5}">
                      <a16:colId xmlns:a16="http://schemas.microsoft.com/office/drawing/2014/main" val="2783363853"/>
                    </a:ext>
                  </a:extLst>
                </a:gridCol>
                <a:gridCol w="373497">
                  <a:extLst>
                    <a:ext uri="{9D8B030D-6E8A-4147-A177-3AD203B41FA5}">
                      <a16:colId xmlns:a16="http://schemas.microsoft.com/office/drawing/2014/main" val="4088172209"/>
                    </a:ext>
                  </a:extLst>
                </a:gridCol>
                <a:gridCol w="411480">
                  <a:extLst>
                    <a:ext uri="{9D8B030D-6E8A-4147-A177-3AD203B41FA5}">
                      <a16:colId xmlns:a16="http://schemas.microsoft.com/office/drawing/2014/main" val="2154877361"/>
                    </a:ext>
                  </a:extLst>
                </a:gridCol>
                <a:gridCol w="392489">
                  <a:extLst>
                    <a:ext uri="{9D8B030D-6E8A-4147-A177-3AD203B41FA5}">
                      <a16:colId xmlns:a16="http://schemas.microsoft.com/office/drawing/2014/main" val="1428508458"/>
                    </a:ext>
                  </a:extLst>
                </a:gridCol>
                <a:gridCol w="373497">
                  <a:extLst>
                    <a:ext uri="{9D8B030D-6E8A-4147-A177-3AD203B41FA5}">
                      <a16:colId xmlns:a16="http://schemas.microsoft.com/office/drawing/2014/main" val="3232641764"/>
                    </a:ext>
                  </a:extLst>
                </a:gridCol>
                <a:gridCol w="392489">
                  <a:extLst>
                    <a:ext uri="{9D8B030D-6E8A-4147-A177-3AD203B41FA5}">
                      <a16:colId xmlns:a16="http://schemas.microsoft.com/office/drawing/2014/main" val="2043197538"/>
                    </a:ext>
                  </a:extLst>
                </a:gridCol>
              </a:tblGrid>
              <a:tr h="91159">
                <a:tc>
                  <a:txBody>
                    <a:bodyPr/>
                    <a:lstStyle/>
                    <a:p>
                      <a:pPr algn="l" fontAlgn="b"/>
                      <a:r>
                        <a:rPr lang="fr-BE" sz="500" b="1" i="0" u="none" strike="noStrike">
                          <a:solidFill>
                            <a:srgbClr val="000000"/>
                          </a:solidFill>
                          <a:effectLst/>
                          <a:latin typeface="Calibri" panose="020F0502020204030204" pitchFamily="34" charset="0"/>
                        </a:rPr>
                        <a:t>FEDRIS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049698198"/>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292059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331113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818435"/>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0940241"/>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0010596"/>
                  </a:ext>
                </a:extLst>
              </a:tr>
              <a:tr h="91159">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BEL-EESSI (voir remarque 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81294447"/>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9274407"/>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116622394"/>
                  </a:ext>
                </a:extLst>
              </a:tr>
              <a:tr h="91159">
                <a:tc>
                  <a:txBody>
                    <a:bodyPr/>
                    <a:lstStyle/>
                    <a:p>
                      <a:pPr algn="l" fontAlgn="b"/>
                      <a:r>
                        <a:rPr lang="fr-BE" sz="500" b="1" i="0" u="none" strike="noStrike">
                          <a:solidFill>
                            <a:srgbClr val="000000"/>
                          </a:solidFill>
                          <a:effectLst/>
                          <a:latin typeface="Calibri" panose="020F0502020204030204" pitchFamily="34" charset="0"/>
                        </a:rPr>
                        <a:t>INASTI-RSVZ</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2939569769"/>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75009987"/>
                  </a:ext>
                </a:extLst>
              </a:tr>
              <a:tr h="364635">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BE" sz="500" b="0" i="0" u="none" strike="noStrike">
                          <a:solidFill>
                            <a:srgbClr val="000000"/>
                          </a:solidFill>
                          <a:effectLst/>
                          <a:latin typeface="Calibri" panose="020F0502020204030204" pitchFamily="34" charset="0"/>
                        </a:rPr>
                        <a:t>Elektronische uitwisseling van informatie van de Sociale Zekerheid tussen lidstaten - EESSI</a:t>
                      </a:r>
                      <a:br>
                        <a:rPr lang="fr-BE" sz="500" b="0" i="0" u="none" strike="noStrike">
                          <a:solidFill>
                            <a:srgbClr val="000000"/>
                          </a:solidFill>
                          <a:effectLst/>
                          <a:latin typeface="Calibri" panose="020F0502020204030204" pitchFamily="34" charset="0"/>
                        </a:rPr>
                      </a:br>
                      <a:r>
                        <a:rPr lang="fr-BE" sz="500" b="0" i="0" u="none" strike="noStrike">
                          <a:solidFill>
                            <a:srgbClr val="000000"/>
                          </a:solidFill>
                          <a:effectLst/>
                          <a:latin typeface="Calibri" panose="020F0502020204030204" pitchFamily="34" charset="0"/>
                        </a:rPr>
                        <a:t>Echange électronique des informations de la Sécurité Sociale entre les Etats membres - EESSI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fr-BE" sz="500" b="0" i="0" u="none" strike="noStrike">
                          <a:solidFill>
                            <a:srgbClr val="000000"/>
                          </a:solidFill>
                          <a:effectLst/>
                          <a:latin typeface="Calibri" panose="020F0502020204030204" pitchFamily="34" charset="0"/>
                        </a:rPr>
                        <a:t>1.111.070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fr-BE" sz="500" b="0" i="0" u="none" strike="noStrike">
                          <a:solidFill>
                            <a:srgbClr val="000000"/>
                          </a:solidFill>
                          <a:effectLst/>
                          <a:latin typeface="Calibri" panose="020F0502020204030204" pitchFamily="34" charset="0"/>
                        </a:rPr>
                        <a:t>1.126.587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fr-BE" sz="500" b="0" i="0" u="none" strike="noStrike">
                          <a:solidFill>
                            <a:srgbClr val="000000"/>
                          </a:solidFill>
                          <a:effectLst/>
                          <a:latin typeface="Calibri" panose="020F0502020204030204" pitchFamily="34" charset="0"/>
                        </a:rPr>
                        <a:t>1.274.689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3004840152"/>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1.111.070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1.111.070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1.126.587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1.126.587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1.274.689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1.274.689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9146911"/>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04462340"/>
                  </a:ext>
                </a:extLst>
              </a:tr>
              <a:tr h="91159">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1303934914"/>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7963085"/>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1.111.070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1.111.070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1.126.587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1.126.587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1.274.689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1.274.689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485500070"/>
                  </a:ext>
                </a:extLst>
              </a:tr>
              <a:tr h="91159">
                <a:tc>
                  <a:txBody>
                    <a:bodyPr/>
                    <a:lstStyle/>
                    <a:p>
                      <a:pPr algn="l" fontAlgn="b"/>
                      <a:r>
                        <a:rPr lang="fr-BE" sz="500" b="1" i="0" u="none" strike="noStrike">
                          <a:solidFill>
                            <a:srgbClr val="000000"/>
                          </a:solidFill>
                          <a:effectLst/>
                          <a:latin typeface="Calibri" panose="020F0502020204030204" pitchFamily="34" charset="0"/>
                        </a:rPr>
                        <a:t>CAPAC-HVW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762481794"/>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613091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45579"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4881888"/>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45579"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7548023"/>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45579"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845237"/>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45579"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5029649"/>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6412387"/>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882868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45579"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121439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45579"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7572408"/>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07564134"/>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286100481"/>
                  </a:ext>
                </a:extLst>
              </a:tr>
              <a:tr h="91159">
                <a:tc>
                  <a:txBody>
                    <a:bodyPr/>
                    <a:lstStyle/>
                    <a:p>
                      <a:pPr algn="l" fontAlgn="b"/>
                      <a:r>
                        <a:rPr lang="fr-BE" sz="500" b="1" i="0" u="none" strike="noStrike">
                          <a:solidFill>
                            <a:srgbClr val="000000"/>
                          </a:solidFill>
                          <a:effectLst/>
                          <a:latin typeface="Calibri" panose="020F0502020204030204" pitchFamily="34" charset="0"/>
                        </a:rPr>
                        <a:t>CAAMI-HZIV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29285502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8503247"/>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94308379"/>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3317095"/>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2249236"/>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4315652"/>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9522164"/>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80261198"/>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692332143"/>
                  </a:ext>
                </a:extLst>
              </a:tr>
              <a:tr h="91159">
                <a:tc>
                  <a:txBody>
                    <a:bodyPr/>
                    <a:lstStyle/>
                    <a:p>
                      <a:pPr algn="l" fontAlgn="b"/>
                      <a:r>
                        <a:rPr lang="fr-BE" sz="500" b="1" i="0" u="none" strike="noStrike">
                          <a:solidFill>
                            <a:srgbClr val="000000"/>
                          </a:solidFill>
                          <a:effectLst/>
                          <a:latin typeface="Calibri" panose="020F0502020204030204" pitchFamily="34" charset="0"/>
                        </a:rPr>
                        <a:t>BCSS-KSZ</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2023787474"/>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5432395"/>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3113979"/>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BE"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BE"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6522925"/>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9905772"/>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9491208"/>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50161202"/>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720134"/>
                  </a:ext>
                </a:extLst>
              </a:tr>
              <a:tr h="91159">
                <a:tc>
                  <a:txBody>
                    <a:bodyPr/>
                    <a:lstStyle/>
                    <a:p>
                      <a:pPr algn="l" fontAlgn="b"/>
                      <a:r>
                        <a:rPr lang="fr-BE" sz="500" b="1" i="1" u="none" strike="noStrike">
                          <a:solidFill>
                            <a:srgbClr val="000000"/>
                          </a:solidFill>
                          <a:effectLst/>
                          <a:latin typeface="Calibri" panose="020F0502020204030204" pitchFamily="34" charset="0"/>
                        </a:rPr>
                        <a:t>Sous-total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fr-BE" sz="500" b="1" i="1"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BE" sz="500" b="1" i="1"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6161533"/>
                  </a:ext>
                </a:extLst>
              </a:tr>
              <a:tr h="94957">
                <a:tc>
                  <a:txBody>
                    <a:bodyPr/>
                    <a:lstStyle/>
                    <a:p>
                      <a:pPr algn="l" fontAlgn="b"/>
                      <a:r>
                        <a:rPr lang="fr-BE" sz="500" b="1" i="0" u="none" strike="noStrike">
                          <a:solidFill>
                            <a:srgbClr val="000000"/>
                          </a:solidFill>
                          <a:effectLst/>
                          <a:latin typeface="Calibri" panose="020F0502020204030204" pitchFamily="34" charset="0"/>
                        </a:rPr>
                        <a:t>Sous-totaux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498372731"/>
                  </a:ext>
                </a:extLst>
              </a:tr>
              <a:tr h="91159">
                <a:tc>
                  <a:txBody>
                    <a:bodyPr/>
                    <a:lstStyle/>
                    <a:p>
                      <a:pPr algn="l" fontAlgn="b"/>
                      <a:r>
                        <a:rPr lang="fr-BE" sz="500" b="1" i="0" u="none" strike="noStrike">
                          <a:solidFill>
                            <a:srgbClr val="00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fr-BE" sz="500" b="1" i="0" u="none" strike="noStrike">
                          <a:solidFill>
                            <a:srgbClr val="000000"/>
                          </a:solidFill>
                          <a:effectLst/>
                          <a:latin typeface="Calibri" panose="020F0502020204030204" pitchFamily="34" charset="0"/>
                        </a:rPr>
                        <a:t>Projets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3.802.670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3.802.670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2.837.387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2.736.374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1.742.427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1.540.401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3287755529"/>
                  </a:ext>
                </a:extLst>
              </a:tr>
              <a:tr h="91159">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fr-BE" sz="500" b="1" i="0" u="none" strike="noStrike">
                          <a:solidFill>
                            <a:srgbClr val="000000"/>
                          </a:solidFill>
                          <a:effectLst/>
                          <a:latin typeface="Calibri" panose="020F0502020204030204" pitchFamily="34" charset="0"/>
                        </a:rPr>
                        <a:t>Plates-formes informatiques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fr-BE" sz="500" b="1" i="0" u="none" strike="noStrike">
                          <a:solidFill>
                            <a:srgbClr val="000000"/>
                          </a:solidFill>
                          <a:effectLst/>
                          <a:latin typeface="Calibri" panose="020F0502020204030204" pitchFamily="34" charset="0"/>
                        </a:rPr>
                        <a:t>115.000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3923270025"/>
                  </a:ext>
                </a:extLst>
              </a:tr>
              <a:tr h="94957">
                <a:tc>
                  <a:txBody>
                    <a:bodyPr/>
                    <a:lstStyle/>
                    <a:p>
                      <a:pPr algn="l" fontAlgn="b"/>
                      <a:r>
                        <a:rPr lang="fr-BE" sz="5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fr-BE" sz="500" b="1" i="0" u="none" strike="noStrike">
                          <a:solidFill>
                            <a:srgbClr val="00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3.917.670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3.917.670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2.952.387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101.013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2.851.374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1.857.427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0</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a:solidFill>
                            <a:srgbClr val="000000"/>
                          </a:solidFill>
                          <a:effectLst/>
                          <a:latin typeface="Calibri" panose="020F0502020204030204" pitchFamily="34" charset="0"/>
                        </a:rPr>
                        <a:t>202.026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fr-BE" sz="500" b="1" i="0" u="none" strike="noStrike" dirty="0">
                          <a:solidFill>
                            <a:srgbClr val="000000"/>
                          </a:solidFill>
                          <a:effectLst/>
                          <a:latin typeface="Calibri" panose="020F0502020204030204" pitchFamily="34" charset="0"/>
                        </a:rPr>
                        <a:t>1.655.401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9057405"/>
                  </a:ext>
                </a:extLst>
              </a:tr>
            </a:tbl>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1896817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To </a:t>
            </a:r>
            <a:r>
              <a:rPr lang="fr-BE" dirty="0" smtClean="0"/>
              <a:t>do</a:t>
            </a:r>
            <a:endParaRPr lang="en-US" dirty="0"/>
          </a:p>
        </p:txBody>
      </p:sp>
      <p:sp>
        <p:nvSpPr>
          <p:cNvPr id="3" name="Content Placeholder 2"/>
          <p:cNvSpPr>
            <a:spLocks noGrp="1"/>
          </p:cNvSpPr>
          <p:nvPr>
            <p:ph idx="1"/>
          </p:nvPr>
        </p:nvSpPr>
        <p:spPr/>
        <p:txBody>
          <a:bodyPr>
            <a:normAutofit/>
          </a:bodyPr>
          <a:lstStyle/>
          <a:p>
            <a:endParaRPr lang="fr-BE" sz="400" dirty="0"/>
          </a:p>
          <a:p>
            <a:endParaRPr lang="fr-BE" sz="400" dirty="0" smtClean="0"/>
          </a:p>
          <a:p>
            <a:r>
              <a:rPr lang="fr-BE" dirty="0" smtClean="0"/>
              <a:t>accord du Collège avec cette proposition ?</a:t>
            </a:r>
          </a:p>
          <a:p>
            <a:endParaRPr lang="fr-BE" dirty="0" smtClean="0"/>
          </a:p>
          <a:p>
            <a:r>
              <a:rPr lang="fr-BE" dirty="0" smtClean="0"/>
              <a:t>les IPSS concernées complètent et actualisent leurs </a:t>
            </a:r>
            <a:r>
              <a:rPr lang="fr-BE" dirty="0"/>
              <a:t>budgets prévisionnels (hors financement européen) pour </a:t>
            </a:r>
            <a:r>
              <a:rPr lang="fr-BE" dirty="0" err="1" smtClean="0"/>
              <a:t>BelEESSI</a:t>
            </a:r>
            <a:r>
              <a:rPr lang="fr-BE" dirty="0" smtClean="0"/>
              <a:t> dans le tableau pour le 14/09/2018</a:t>
            </a:r>
            <a:endParaRPr lang="fr-BE" dirty="0"/>
          </a:p>
          <a:p>
            <a:pPr marL="457200" lvl="1" indent="0">
              <a:buNone/>
            </a:pPr>
            <a:endParaRPr lang="fr-BE"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194891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7408</TotalTime>
  <Words>1858</Words>
  <Application>Microsoft Office PowerPoint</Application>
  <PresentationFormat>Diavoorstelling (4:3)</PresentationFormat>
  <Paragraphs>1891</Paragraphs>
  <Slides>22</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Wingdings</vt:lpstr>
      <vt:lpstr>Office Theme</vt:lpstr>
      <vt:lpstr>Topics</vt:lpstr>
      <vt:lpstr>PowerPoint-presentatie</vt:lpstr>
      <vt:lpstr>Brefs rappels</vt:lpstr>
      <vt:lpstr>Problèmes</vt:lpstr>
      <vt:lpstr>État des affaires</vt:lpstr>
      <vt:lpstr>État des affaires</vt:lpstr>
      <vt:lpstr>PowerPoint-presentatie</vt:lpstr>
      <vt:lpstr>PowerPoint-presentatie</vt:lpstr>
      <vt:lpstr>To do</vt:lpstr>
      <vt:lpstr>PowerPoint-presentatie</vt:lpstr>
      <vt:lpstr>Probleemstelling</vt:lpstr>
      <vt:lpstr>Voorstel 1: optimaliseren G-Cloud</vt:lpstr>
      <vt:lpstr>G-Cloud vandaag</vt:lpstr>
      <vt:lpstr>G-Cloud op 15/11/2018</vt:lpstr>
      <vt:lpstr>G-Cloud op 31/12/2018</vt:lpstr>
      <vt:lpstr>Voorstel 2: Business Continuity Procedures (BCPs)</vt:lpstr>
      <vt:lpstr>PowerPoint-presentatie</vt:lpstr>
      <vt:lpstr>Particularités et thèmes </vt:lpstr>
      <vt:lpstr>Particularités et thèmes </vt:lpstr>
      <vt:lpstr>Traitements des résultats</vt:lpstr>
      <vt:lpstr>Situation au 06/09/2018</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392</cp:revision>
  <cp:lastPrinted>2017-01-20T14:01:54Z</cp:lastPrinted>
  <dcterms:created xsi:type="dcterms:W3CDTF">2013-03-05T07:37:33Z</dcterms:created>
  <dcterms:modified xsi:type="dcterms:W3CDTF">2018-09-06T19:27:14Z</dcterms:modified>
</cp:coreProperties>
</file>