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5"/>
  </p:sldMasterIdLst>
  <p:notesMasterIdLst>
    <p:notesMasterId r:id="rId77"/>
  </p:notesMasterIdLst>
  <p:handoutMasterIdLst>
    <p:handoutMasterId r:id="rId78"/>
  </p:handoutMasterIdLst>
  <p:sldIdLst>
    <p:sldId id="267" r:id="rId6"/>
    <p:sldId id="311" r:id="rId7"/>
    <p:sldId id="315" r:id="rId8"/>
    <p:sldId id="268" r:id="rId9"/>
    <p:sldId id="269" r:id="rId10"/>
    <p:sldId id="271" r:id="rId11"/>
    <p:sldId id="257" r:id="rId12"/>
    <p:sldId id="259" r:id="rId13"/>
    <p:sldId id="266" r:id="rId14"/>
    <p:sldId id="316" r:id="rId15"/>
    <p:sldId id="273" r:id="rId16"/>
    <p:sldId id="274" r:id="rId17"/>
    <p:sldId id="310" r:id="rId18"/>
    <p:sldId id="354" r:id="rId19"/>
    <p:sldId id="276" r:id="rId20"/>
    <p:sldId id="277" r:id="rId21"/>
    <p:sldId id="278" r:id="rId22"/>
    <p:sldId id="353" r:id="rId23"/>
    <p:sldId id="357" r:id="rId24"/>
    <p:sldId id="358" r:id="rId25"/>
    <p:sldId id="320" r:id="rId26"/>
    <p:sldId id="321" r:id="rId27"/>
    <p:sldId id="322" r:id="rId28"/>
    <p:sldId id="323" r:id="rId29"/>
    <p:sldId id="317" r:id="rId30"/>
    <p:sldId id="312" r:id="rId31"/>
    <p:sldId id="313" r:id="rId32"/>
    <p:sldId id="371" r:id="rId33"/>
    <p:sldId id="289" r:id="rId34"/>
    <p:sldId id="290" r:id="rId35"/>
    <p:sldId id="291" r:id="rId36"/>
    <p:sldId id="292" r:id="rId37"/>
    <p:sldId id="318" r:id="rId38"/>
    <p:sldId id="370" r:id="rId39"/>
    <p:sldId id="284" r:id="rId40"/>
    <p:sldId id="285" r:id="rId41"/>
    <p:sldId id="293" r:id="rId42"/>
    <p:sldId id="367" r:id="rId43"/>
    <p:sldId id="355" r:id="rId44"/>
    <p:sldId id="356" r:id="rId45"/>
    <p:sldId id="326" r:id="rId46"/>
    <p:sldId id="327" r:id="rId47"/>
    <p:sldId id="360" r:id="rId48"/>
    <p:sldId id="361" r:id="rId49"/>
    <p:sldId id="363" r:id="rId50"/>
    <p:sldId id="362" r:id="rId51"/>
    <p:sldId id="328" r:id="rId52"/>
    <p:sldId id="329" r:id="rId53"/>
    <p:sldId id="364" r:id="rId54"/>
    <p:sldId id="330" r:id="rId55"/>
    <p:sldId id="331" r:id="rId56"/>
    <p:sldId id="303" r:id="rId57"/>
    <p:sldId id="341" r:id="rId58"/>
    <p:sldId id="333" r:id="rId59"/>
    <p:sldId id="346" r:id="rId60"/>
    <p:sldId id="347" r:id="rId61"/>
    <p:sldId id="348" r:id="rId62"/>
    <p:sldId id="334" r:id="rId63"/>
    <p:sldId id="365" r:id="rId64"/>
    <p:sldId id="366" r:id="rId65"/>
    <p:sldId id="351" r:id="rId66"/>
    <p:sldId id="335" r:id="rId67"/>
    <p:sldId id="336" r:id="rId68"/>
    <p:sldId id="340" r:id="rId69"/>
    <p:sldId id="338" r:id="rId70"/>
    <p:sldId id="352" r:id="rId71"/>
    <p:sldId id="339" r:id="rId72"/>
    <p:sldId id="343" r:id="rId73"/>
    <p:sldId id="368" r:id="rId74"/>
    <p:sldId id="369" r:id="rId75"/>
    <p:sldId id="344" r:id="rId76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002360"/>
    <a:srgbClr val="B1027C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4" autoAdjust="0"/>
    <p:restoredTop sz="98065" autoAdjust="0"/>
  </p:normalViewPr>
  <p:slideViewPr>
    <p:cSldViewPr>
      <p:cViewPr>
        <p:scale>
          <a:sx n="75" d="100"/>
          <a:sy n="75" d="100"/>
        </p:scale>
        <p:origin x="-5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Untapped Market</c:v>
                </c:pt>
                <c:pt idx="1">
                  <c:v>Addressed Market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AC32E-B130-42BA-81F9-AE9E075E1DB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1F1D4E4-9475-46BC-A25C-1AAEA0621669}">
      <dgm:prSet phldrT="[Text]"/>
      <dgm:spPr/>
      <dgm:t>
        <a:bodyPr/>
        <a:lstStyle/>
        <a:p>
          <a:r>
            <a:rPr lang="fr-BE" dirty="0" smtClean="0"/>
            <a:t>G-Cloud </a:t>
          </a:r>
          <a:r>
            <a:rPr lang="fr-BE" dirty="0" err="1" smtClean="0"/>
            <a:t>dienst</a:t>
          </a:r>
          <a:endParaRPr lang="nl-BE" dirty="0"/>
        </a:p>
      </dgm:t>
    </dgm:pt>
    <dgm:pt modelId="{B4AE6245-A8BF-45FF-A4F7-229FC6E5ACD9}" type="parTrans" cxnId="{99AF1E2C-C498-421E-A057-86F64996E09F}">
      <dgm:prSet/>
      <dgm:spPr/>
      <dgm:t>
        <a:bodyPr/>
        <a:lstStyle/>
        <a:p>
          <a:endParaRPr lang="nl-BE"/>
        </a:p>
      </dgm:t>
    </dgm:pt>
    <dgm:pt modelId="{BDEC29A4-DFF6-4042-99AA-1720FEAD27D3}" type="sibTrans" cxnId="{99AF1E2C-C498-421E-A057-86F64996E09F}">
      <dgm:prSet/>
      <dgm:spPr/>
      <dgm:t>
        <a:bodyPr/>
        <a:lstStyle/>
        <a:p>
          <a:r>
            <a:rPr lang="fr-BE" dirty="0" err="1" smtClean="0">
              <a:solidFill>
                <a:schemeClr val="tx1"/>
              </a:solidFill>
            </a:rPr>
            <a:t>Aangeboden</a:t>
          </a:r>
          <a:r>
            <a:rPr lang="fr-BE" dirty="0" smtClean="0">
              <a:solidFill>
                <a:schemeClr val="tx1"/>
              </a:solidFill>
            </a:rPr>
            <a:t> </a:t>
          </a:r>
          <a:r>
            <a:rPr lang="fr-BE" dirty="0" err="1" smtClean="0">
              <a:solidFill>
                <a:schemeClr val="tx1"/>
              </a:solidFill>
            </a:rPr>
            <a:t>door</a:t>
          </a:r>
          <a:endParaRPr lang="nl-BE" dirty="0">
            <a:solidFill>
              <a:schemeClr val="tx1"/>
            </a:solidFill>
          </a:endParaRPr>
        </a:p>
      </dgm:t>
    </dgm:pt>
    <dgm:pt modelId="{F7C2E3DB-0C1C-4043-AADC-4AA879B0C8E8}">
      <dgm:prSet phldrT="[Text]"/>
      <dgm:spPr/>
      <dgm:t>
        <a:bodyPr/>
        <a:lstStyle/>
        <a:p>
          <a:r>
            <a:rPr lang="fr-BE" dirty="0" smtClean="0"/>
            <a:t>Service </a:t>
          </a:r>
          <a:r>
            <a:rPr lang="fr-BE" dirty="0" err="1" smtClean="0"/>
            <a:t>owner</a:t>
          </a:r>
          <a:endParaRPr lang="nl-BE" dirty="0"/>
        </a:p>
      </dgm:t>
    </dgm:pt>
    <dgm:pt modelId="{89C9F306-2B1D-4D22-BC49-9C67A90FB523}" type="parTrans" cxnId="{5FEDE71E-5A2F-4DE1-A5F2-CC611F8DA7E7}">
      <dgm:prSet/>
      <dgm:spPr/>
      <dgm:t>
        <a:bodyPr/>
        <a:lstStyle/>
        <a:p>
          <a:endParaRPr lang="nl-BE"/>
        </a:p>
      </dgm:t>
    </dgm:pt>
    <dgm:pt modelId="{B293C957-C292-4B67-9899-92AE0FB1E7AE}" type="sibTrans" cxnId="{5FEDE71E-5A2F-4DE1-A5F2-CC611F8DA7E7}">
      <dgm:prSet/>
      <dgm:spPr/>
      <dgm:t>
        <a:bodyPr/>
        <a:lstStyle/>
        <a:p>
          <a:r>
            <a:rPr lang="fr-BE" dirty="0" err="1" smtClean="0">
              <a:solidFill>
                <a:schemeClr val="tx1"/>
              </a:solidFill>
            </a:rPr>
            <a:t>Geleverd</a:t>
          </a:r>
          <a:r>
            <a:rPr lang="fr-BE" dirty="0" smtClean="0">
              <a:solidFill>
                <a:schemeClr val="tx1"/>
              </a:solidFill>
            </a:rPr>
            <a:t> </a:t>
          </a:r>
          <a:r>
            <a:rPr lang="fr-BE" dirty="0" err="1" smtClean="0">
              <a:solidFill>
                <a:schemeClr val="tx1"/>
              </a:solidFill>
            </a:rPr>
            <a:t>door</a:t>
          </a:r>
          <a:endParaRPr lang="nl-BE" dirty="0">
            <a:solidFill>
              <a:schemeClr val="tx1"/>
            </a:solidFill>
          </a:endParaRPr>
        </a:p>
      </dgm:t>
    </dgm:pt>
    <dgm:pt modelId="{EBD4829B-DED3-486E-BCD6-3FBF6989D5E7}">
      <dgm:prSet phldrT="[Text]"/>
      <dgm:spPr/>
      <dgm:t>
        <a:bodyPr/>
        <a:lstStyle/>
        <a:p>
          <a:r>
            <a:rPr lang="fr-BE" dirty="0" smtClean="0"/>
            <a:t>Service provider</a:t>
          </a:r>
          <a:endParaRPr lang="nl-BE" dirty="0"/>
        </a:p>
      </dgm:t>
    </dgm:pt>
    <dgm:pt modelId="{64DCE39A-464B-49B9-B005-0514C289E856}" type="parTrans" cxnId="{F8155E57-2A9B-4EE7-B0C0-66A339429C18}">
      <dgm:prSet/>
      <dgm:spPr/>
      <dgm:t>
        <a:bodyPr/>
        <a:lstStyle/>
        <a:p>
          <a:endParaRPr lang="nl-BE"/>
        </a:p>
      </dgm:t>
    </dgm:pt>
    <dgm:pt modelId="{163D2708-F06E-4B49-9EF7-ECD4E69940A2}" type="sibTrans" cxnId="{F8155E57-2A9B-4EE7-B0C0-66A339429C18}">
      <dgm:prSet/>
      <dgm:spPr/>
      <dgm:t>
        <a:bodyPr/>
        <a:lstStyle/>
        <a:p>
          <a:endParaRPr lang="nl-BE"/>
        </a:p>
      </dgm:t>
    </dgm:pt>
    <dgm:pt modelId="{208DE240-0909-4276-A059-372B7438DED9}" type="pres">
      <dgm:prSet presAssocID="{421AC32E-B130-42BA-81F9-AE9E075E1DBC}" presName="linearFlow" presStyleCnt="0">
        <dgm:presLayoutVars>
          <dgm:resizeHandles val="exact"/>
        </dgm:presLayoutVars>
      </dgm:prSet>
      <dgm:spPr/>
    </dgm:pt>
    <dgm:pt modelId="{33A95964-6AB6-439F-B007-AB8C1CC559FB}" type="pres">
      <dgm:prSet presAssocID="{91F1D4E4-9475-46BC-A25C-1AAEA0621669}" presName="node" presStyleLbl="node1" presStyleIdx="0" presStyleCnt="3" custScaleX="3320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C7CC63B-3455-4C45-9DA6-782CF23DA0D2}" type="pres">
      <dgm:prSet presAssocID="{BDEC29A4-DFF6-4042-99AA-1720FEAD27D3}" presName="sibTrans" presStyleLbl="sibTrans2D1" presStyleIdx="0" presStyleCnt="2" custScaleX="111241" custScaleY="553391"/>
      <dgm:spPr/>
      <dgm:t>
        <a:bodyPr/>
        <a:lstStyle/>
        <a:p>
          <a:endParaRPr lang="nl-BE"/>
        </a:p>
      </dgm:t>
    </dgm:pt>
    <dgm:pt modelId="{0C6A2E58-22B6-4B73-AE5B-A10D46C1FF5C}" type="pres">
      <dgm:prSet presAssocID="{BDEC29A4-DFF6-4042-99AA-1720FEAD27D3}" presName="connectorText" presStyleLbl="sibTrans2D1" presStyleIdx="0" presStyleCnt="2"/>
      <dgm:spPr/>
      <dgm:t>
        <a:bodyPr/>
        <a:lstStyle/>
        <a:p>
          <a:endParaRPr lang="nl-BE"/>
        </a:p>
      </dgm:t>
    </dgm:pt>
    <dgm:pt modelId="{B8224C86-8BDC-451D-8292-48080CD925A0}" type="pres">
      <dgm:prSet presAssocID="{F7C2E3DB-0C1C-4043-AADC-4AA879B0C8E8}" presName="node" presStyleLbl="node1" presStyleIdx="1" presStyleCnt="3" custScaleX="3320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C9D2797-5CBA-4A8C-BED3-A0EE5E799809}" type="pres">
      <dgm:prSet presAssocID="{B293C957-C292-4B67-9899-92AE0FB1E7AE}" presName="sibTrans" presStyleLbl="sibTrans2D1" presStyleIdx="1" presStyleCnt="2" custScaleX="111241" custScaleY="553391"/>
      <dgm:spPr/>
      <dgm:t>
        <a:bodyPr/>
        <a:lstStyle/>
        <a:p>
          <a:endParaRPr lang="nl-BE"/>
        </a:p>
      </dgm:t>
    </dgm:pt>
    <dgm:pt modelId="{4888F374-03CA-4F20-9E83-3B7F9C6C3B1E}" type="pres">
      <dgm:prSet presAssocID="{B293C957-C292-4B67-9899-92AE0FB1E7AE}" presName="connectorText" presStyleLbl="sibTrans2D1" presStyleIdx="1" presStyleCnt="2"/>
      <dgm:spPr/>
      <dgm:t>
        <a:bodyPr/>
        <a:lstStyle/>
        <a:p>
          <a:endParaRPr lang="nl-BE"/>
        </a:p>
      </dgm:t>
    </dgm:pt>
    <dgm:pt modelId="{B198218E-A8DA-4ADB-8F41-DBFFF85C472A}" type="pres">
      <dgm:prSet presAssocID="{EBD4829B-DED3-486E-BCD6-3FBF6989D5E7}" presName="node" presStyleLbl="node1" presStyleIdx="2" presStyleCnt="3" custScaleX="33203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BE51D05-2E96-4CC7-A1A4-FA9117B09FE3}" type="presOf" srcId="{EBD4829B-DED3-486E-BCD6-3FBF6989D5E7}" destId="{B198218E-A8DA-4ADB-8F41-DBFFF85C472A}" srcOrd="0" destOrd="0" presId="urn:microsoft.com/office/officeart/2005/8/layout/process2"/>
    <dgm:cxn modelId="{0C33D61D-75D9-4F52-9F72-5C5E4C2EB711}" type="presOf" srcId="{B293C957-C292-4B67-9899-92AE0FB1E7AE}" destId="{AC9D2797-5CBA-4A8C-BED3-A0EE5E799809}" srcOrd="0" destOrd="0" presId="urn:microsoft.com/office/officeart/2005/8/layout/process2"/>
    <dgm:cxn modelId="{C9AEDB9F-8022-4823-955E-8B6B9B408B5C}" type="presOf" srcId="{BDEC29A4-DFF6-4042-99AA-1720FEAD27D3}" destId="{0C6A2E58-22B6-4B73-AE5B-A10D46C1FF5C}" srcOrd="1" destOrd="0" presId="urn:microsoft.com/office/officeart/2005/8/layout/process2"/>
    <dgm:cxn modelId="{5FEDE71E-5A2F-4DE1-A5F2-CC611F8DA7E7}" srcId="{421AC32E-B130-42BA-81F9-AE9E075E1DBC}" destId="{F7C2E3DB-0C1C-4043-AADC-4AA879B0C8E8}" srcOrd="1" destOrd="0" parTransId="{89C9F306-2B1D-4D22-BC49-9C67A90FB523}" sibTransId="{B293C957-C292-4B67-9899-92AE0FB1E7AE}"/>
    <dgm:cxn modelId="{2609174B-8A51-42ED-AB3D-80801EFF26FC}" type="presOf" srcId="{91F1D4E4-9475-46BC-A25C-1AAEA0621669}" destId="{33A95964-6AB6-439F-B007-AB8C1CC559FB}" srcOrd="0" destOrd="0" presId="urn:microsoft.com/office/officeart/2005/8/layout/process2"/>
    <dgm:cxn modelId="{99AF1E2C-C498-421E-A057-86F64996E09F}" srcId="{421AC32E-B130-42BA-81F9-AE9E075E1DBC}" destId="{91F1D4E4-9475-46BC-A25C-1AAEA0621669}" srcOrd="0" destOrd="0" parTransId="{B4AE6245-A8BF-45FF-A4F7-229FC6E5ACD9}" sibTransId="{BDEC29A4-DFF6-4042-99AA-1720FEAD27D3}"/>
    <dgm:cxn modelId="{F8155E57-2A9B-4EE7-B0C0-66A339429C18}" srcId="{421AC32E-B130-42BA-81F9-AE9E075E1DBC}" destId="{EBD4829B-DED3-486E-BCD6-3FBF6989D5E7}" srcOrd="2" destOrd="0" parTransId="{64DCE39A-464B-49B9-B005-0514C289E856}" sibTransId="{163D2708-F06E-4B49-9EF7-ECD4E69940A2}"/>
    <dgm:cxn modelId="{B85B9815-2EF7-43DC-B2EC-9A7F94A84FD0}" type="presOf" srcId="{421AC32E-B130-42BA-81F9-AE9E075E1DBC}" destId="{208DE240-0909-4276-A059-372B7438DED9}" srcOrd="0" destOrd="0" presId="urn:microsoft.com/office/officeart/2005/8/layout/process2"/>
    <dgm:cxn modelId="{A0F4F38E-343F-4CF8-9C3F-E1793684AE3C}" type="presOf" srcId="{B293C957-C292-4B67-9899-92AE0FB1E7AE}" destId="{4888F374-03CA-4F20-9E83-3B7F9C6C3B1E}" srcOrd="1" destOrd="0" presId="urn:microsoft.com/office/officeart/2005/8/layout/process2"/>
    <dgm:cxn modelId="{FD83F561-1329-480A-AE8D-40FB8D754BFA}" type="presOf" srcId="{F7C2E3DB-0C1C-4043-AADC-4AA879B0C8E8}" destId="{B8224C86-8BDC-451D-8292-48080CD925A0}" srcOrd="0" destOrd="0" presId="urn:microsoft.com/office/officeart/2005/8/layout/process2"/>
    <dgm:cxn modelId="{AC414DED-2FCF-42B7-9B45-019C1C9841BD}" type="presOf" srcId="{BDEC29A4-DFF6-4042-99AA-1720FEAD27D3}" destId="{0C7CC63B-3455-4C45-9DA6-782CF23DA0D2}" srcOrd="0" destOrd="0" presId="urn:microsoft.com/office/officeart/2005/8/layout/process2"/>
    <dgm:cxn modelId="{34A6B038-5CC0-434E-9712-A355DE84F7D0}" type="presParOf" srcId="{208DE240-0909-4276-A059-372B7438DED9}" destId="{33A95964-6AB6-439F-B007-AB8C1CC559FB}" srcOrd="0" destOrd="0" presId="urn:microsoft.com/office/officeart/2005/8/layout/process2"/>
    <dgm:cxn modelId="{6EDAFA82-4E01-4ABC-9FDE-793C481C234F}" type="presParOf" srcId="{208DE240-0909-4276-A059-372B7438DED9}" destId="{0C7CC63B-3455-4C45-9DA6-782CF23DA0D2}" srcOrd="1" destOrd="0" presId="urn:microsoft.com/office/officeart/2005/8/layout/process2"/>
    <dgm:cxn modelId="{52DFEB4B-D114-451B-B4BE-6C0CE464DEB2}" type="presParOf" srcId="{0C7CC63B-3455-4C45-9DA6-782CF23DA0D2}" destId="{0C6A2E58-22B6-4B73-AE5B-A10D46C1FF5C}" srcOrd="0" destOrd="0" presId="urn:microsoft.com/office/officeart/2005/8/layout/process2"/>
    <dgm:cxn modelId="{1C0214AA-BD7C-4A73-8BA5-155317216243}" type="presParOf" srcId="{208DE240-0909-4276-A059-372B7438DED9}" destId="{B8224C86-8BDC-451D-8292-48080CD925A0}" srcOrd="2" destOrd="0" presId="urn:microsoft.com/office/officeart/2005/8/layout/process2"/>
    <dgm:cxn modelId="{96C192ED-0E94-42D4-A699-ED752AA7FDC7}" type="presParOf" srcId="{208DE240-0909-4276-A059-372B7438DED9}" destId="{AC9D2797-5CBA-4A8C-BED3-A0EE5E799809}" srcOrd="3" destOrd="0" presId="urn:microsoft.com/office/officeart/2005/8/layout/process2"/>
    <dgm:cxn modelId="{80CB2956-69A3-4B8B-B264-45DC6169BEA2}" type="presParOf" srcId="{AC9D2797-5CBA-4A8C-BED3-A0EE5E799809}" destId="{4888F374-03CA-4F20-9E83-3B7F9C6C3B1E}" srcOrd="0" destOrd="0" presId="urn:microsoft.com/office/officeart/2005/8/layout/process2"/>
    <dgm:cxn modelId="{F47FF874-22E3-47AC-AD29-24D10F8897EF}" type="presParOf" srcId="{208DE240-0909-4276-A059-372B7438DED9}" destId="{B198218E-A8DA-4ADB-8F41-DBFFF85C472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95964-6AB6-439F-B007-AB8C1CC559FB}">
      <dsp:nvSpPr>
        <dsp:cNvPr id="0" name=""/>
        <dsp:cNvSpPr/>
      </dsp:nvSpPr>
      <dsp:spPr>
        <a:xfrm>
          <a:off x="1547657" y="0"/>
          <a:ext cx="6048684" cy="101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800" kern="1200" dirty="0" smtClean="0"/>
            <a:t>G-Cloud </a:t>
          </a:r>
          <a:r>
            <a:rPr lang="fr-BE" sz="3800" kern="1200" dirty="0" err="1" smtClean="0"/>
            <a:t>dienst</a:t>
          </a:r>
          <a:endParaRPr lang="nl-BE" sz="3800" kern="1200" dirty="0"/>
        </a:p>
      </dsp:txBody>
      <dsp:txXfrm>
        <a:off x="1577299" y="29642"/>
        <a:ext cx="5989400" cy="952771"/>
      </dsp:txXfrm>
    </dsp:sp>
    <dsp:sp modelId="{0C7CC63B-3455-4C45-9DA6-782CF23DA0D2}">
      <dsp:nvSpPr>
        <dsp:cNvPr id="0" name=""/>
        <dsp:cNvSpPr/>
      </dsp:nvSpPr>
      <dsp:spPr>
        <a:xfrm rot="5400000">
          <a:off x="4360908" y="4928"/>
          <a:ext cx="422182" cy="2520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>
              <a:solidFill>
                <a:schemeClr val="tx1"/>
              </a:solidFill>
            </a:rPr>
            <a:t>Aangeboden</a:t>
          </a:r>
          <a:r>
            <a:rPr lang="fr-BE" sz="1600" kern="1200" dirty="0" smtClean="0">
              <a:solidFill>
                <a:schemeClr val="tx1"/>
              </a:solidFill>
            </a:rPr>
            <a:t> </a:t>
          </a:r>
          <a:r>
            <a:rPr lang="fr-BE" sz="1600" kern="1200" dirty="0" err="1" smtClean="0">
              <a:solidFill>
                <a:schemeClr val="tx1"/>
              </a:solidFill>
            </a:rPr>
            <a:t>door</a:t>
          </a:r>
          <a:endParaRPr lang="nl-BE" sz="1600" kern="1200" dirty="0">
            <a:solidFill>
              <a:schemeClr val="tx1"/>
            </a:solidFill>
          </a:endParaRPr>
        </a:p>
      </dsp:txBody>
      <dsp:txXfrm rot="-5400000">
        <a:off x="3815915" y="1053978"/>
        <a:ext cx="1512170" cy="295527"/>
      </dsp:txXfrm>
    </dsp:sp>
    <dsp:sp modelId="{B8224C86-8BDC-451D-8292-48080CD925A0}">
      <dsp:nvSpPr>
        <dsp:cNvPr id="0" name=""/>
        <dsp:cNvSpPr/>
      </dsp:nvSpPr>
      <dsp:spPr>
        <a:xfrm>
          <a:off x="1547657" y="1518084"/>
          <a:ext cx="6048684" cy="101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800" kern="1200" dirty="0" smtClean="0"/>
            <a:t>Service </a:t>
          </a:r>
          <a:r>
            <a:rPr lang="fr-BE" sz="3800" kern="1200" dirty="0" err="1" smtClean="0"/>
            <a:t>owner</a:t>
          </a:r>
          <a:endParaRPr lang="nl-BE" sz="3800" kern="1200" dirty="0"/>
        </a:p>
      </dsp:txBody>
      <dsp:txXfrm>
        <a:off x="1577299" y="1547726"/>
        <a:ext cx="5989400" cy="952771"/>
      </dsp:txXfrm>
    </dsp:sp>
    <dsp:sp modelId="{AC9D2797-5CBA-4A8C-BED3-A0EE5E799809}">
      <dsp:nvSpPr>
        <dsp:cNvPr id="0" name=""/>
        <dsp:cNvSpPr/>
      </dsp:nvSpPr>
      <dsp:spPr>
        <a:xfrm rot="5400000">
          <a:off x="4360908" y="1523012"/>
          <a:ext cx="422182" cy="2520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>
              <a:solidFill>
                <a:schemeClr val="tx1"/>
              </a:solidFill>
            </a:rPr>
            <a:t>Geleverd</a:t>
          </a:r>
          <a:r>
            <a:rPr lang="fr-BE" sz="1600" kern="1200" dirty="0" smtClean="0">
              <a:solidFill>
                <a:schemeClr val="tx1"/>
              </a:solidFill>
            </a:rPr>
            <a:t> </a:t>
          </a:r>
          <a:r>
            <a:rPr lang="fr-BE" sz="1600" kern="1200" dirty="0" err="1" smtClean="0">
              <a:solidFill>
                <a:schemeClr val="tx1"/>
              </a:solidFill>
            </a:rPr>
            <a:t>door</a:t>
          </a:r>
          <a:endParaRPr lang="nl-BE" sz="1600" kern="1200" dirty="0">
            <a:solidFill>
              <a:schemeClr val="tx1"/>
            </a:solidFill>
          </a:endParaRPr>
        </a:p>
      </dsp:txBody>
      <dsp:txXfrm rot="-5400000">
        <a:off x="3815915" y="2572062"/>
        <a:ext cx="1512170" cy="295527"/>
      </dsp:txXfrm>
    </dsp:sp>
    <dsp:sp modelId="{B198218E-A8DA-4ADB-8F41-DBFFF85C472A}">
      <dsp:nvSpPr>
        <dsp:cNvPr id="0" name=""/>
        <dsp:cNvSpPr/>
      </dsp:nvSpPr>
      <dsp:spPr>
        <a:xfrm>
          <a:off x="1547657" y="3036167"/>
          <a:ext cx="6048684" cy="1012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700" kern="1200" dirty="0" smtClean="0"/>
            <a:t>Service provider</a:t>
          </a:r>
          <a:endParaRPr lang="nl-BE" sz="3700" kern="1200" dirty="0"/>
        </a:p>
      </dsp:txBody>
      <dsp:txXfrm>
        <a:off x="1577299" y="3065809"/>
        <a:ext cx="5989400" cy="952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665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C2F697FC-C0F3-4367-B7C6-3B4C1A4CF56F}" type="datetimeFigureOut">
              <a:rPr lang="fr-BE" smtClean="0"/>
              <a:t>26/07/2018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28402"/>
            <a:ext cx="2946189" cy="49665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3401BD58-8F5E-4450-9C7F-95497C5225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435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26/07/2018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7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Green</a:t>
            </a:r>
            <a:r>
              <a:rPr lang="fr-BE" baseline="0" dirty="0" smtClean="0"/>
              <a:t> Shift</a:t>
            </a:r>
          </a:p>
          <a:p>
            <a:pPr algn="l"/>
            <a:r>
              <a:rPr lang="fr-BE" i="0" dirty="0" smtClean="0"/>
              <a:t>Planning: </a:t>
            </a:r>
            <a:r>
              <a:rPr lang="fr-BE" i="0" dirty="0" err="1" smtClean="0"/>
              <a:t>voorzien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eind</a:t>
            </a:r>
            <a:r>
              <a:rPr lang="fr-BE" i="0" baseline="0" dirty="0" smtClean="0"/>
              <a:t> jan 2016 </a:t>
            </a:r>
            <a:r>
              <a:rPr lang="fr-BE" i="0" baseline="0" dirty="0" err="1" smtClean="0"/>
              <a:t>prod</a:t>
            </a:r>
            <a:endParaRPr lang="fr-BE" i="0" baseline="0" dirty="0" smtClean="0"/>
          </a:p>
          <a:p>
            <a:pPr algn="l"/>
            <a:endParaRPr lang="fr-BE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BB088-1526-4C59-BA1A-1366A3F82C5D}" type="slidenum">
              <a:rPr lang="en-US" smtClean="0"/>
              <a:pPr>
                <a:defRPr/>
              </a:pPr>
              <a:t>56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8" indent="-171418">
              <a:buFontTx/>
              <a:buChar char="-"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4717F-F120-447C-90A1-F86FCFED418F}" type="slidenum">
              <a:rPr lang="en-US" smtClean="0"/>
              <a:pPr>
                <a:defRPr/>
              </a:pPr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1661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231">
              <a:defRPr/>
            </a:pPr>
            <a:r>
              <a:rPr lang="nl-BE" sz="2100" dirty="0"/>
              <a:t>Deelnemers: VAZG, RSZ, Smals, HZIV, FAGG, WVG, Jongerenwelzijn, RIZIV, BCFI, FOD VVVL</a:t>
            </a:r>
            <a:endParaRPr lang="nl-NL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9848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7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0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CAF-7167-4997-B4CE-A9F790037762}" type="datetime1">
              <a:rPr lang="nl-BE" smtClean="0"/>
              <a:t>26/07/2018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E98A-0C8A-42BD-B6EA-367DD9E8EC80}" type="datetime1">
              <a:rPr lang="nl-BE" smtClean="0"/>
              <a:t>26/07/2018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3B651-3712-43C5-BB78-6D04DCDDD9EC}" type="datetime1">
              <a:rPr lang="nl-BE" smtClean="0"/>
              <a:t>26/07/2018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60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7FD9C3-D5F8-4368-9EB5-3263F3F39516}" type="datetime1">
              <a:rPr lang="nl-BE" smtClean="0"/>
              <a:t>26/07/2018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1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/>
          <a:lstStyle/>
          <a:p>
            <a:fld id="{19A1FE31-6F0B-4CE7-B104-30C1CB824461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t>26/07/2018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3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337277-80E7-4CC5-A14B-67A5CFAACB21}" type="datetime1">
              <a:rPr lang="nl-BE" smtClean="0"/>
              <a:t>26/07/2018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1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emf"/><Relationship Id="rId21" Type="http://schemas.openxmlformats.org/officeDocument/2006/relationships/image" Target="../media/image46.png"/><Relationship Id="rId7" Type="http://schemas.openxmlformats.org/officeDocument/2006/relationships/image" Target="../media/image32.gif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emf"/><Relationship Id="rId16" Type="http://schemas.openxmlformats.org/officeDocument/2006/relationships/image" Target="../media/image41.gif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loud.belgium.be/nl/services.html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jpe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78.png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youtu.be/f83bncVXPOY" TargetMode="Externa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4252808"/>
            <a:ext cx="7992888" cy="560716"/>
          </a:xfrm>
        </p:spPr>
        <p:txBody>
          <a:bodyPr>
            <a:noAutofit/>
          </a:bodyPr>
          <a:lstStyle/>
          <a:p>
            <a:r>
              <a:rPr lang="fr-BE" sz="3600" dirty="0" err="1"/>
              <a:t>Inleiding</a:t>
            </a:r>
            <a:r>
              <a:rPr lang="fr-BE" sz="3600" dirty="0"/>
              <a:t> </a:t>
            </a:r>
            <a:r>
              <a:rPr lang="fr-BE" sz="3600" dirty="0" err="1"/>
              <a:t>tot</a:t>
            </a:r>
            <a:r>
              <a:rPr lang="fr-BE" sz="3600" dirty="0"/>
              <a:t> </a:t>
            </a:r>
            <a:r>
              <a:rPr lang="fr-BE" sz="3600" dirty="0" smtClean="0"/>
              <a:t>G-Cloud</a:t>
            </a:r>
            <a:endParaRPr lang="en-GB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0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r>
              <a:rPr lang="nl-BE" u="sng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Programma met </a:t>
            </a:r>
            <a:r>
              <a:rPr lang="nl-BE" b="1" dirty="0" smtClean="0"/>
              <a:t>synergieprojecten</a:t>
            </a:r>
          </a:p>
          <a:p>
            <a:r>
              <a:rPr lang="nl-BE" dirty="0" smtClean="0"/>
              <a:t>Bevat zowel </a:t>
            </a:r>
            <a:r>
              <a:rPr lang="nl-BE" b="1" dirty="0" smtClean="0"/>
              <a:t>klassieke diensten </a:t>
            </a:r>
            <a:r>
              <a:rPr lang="nl-BE" dirty="0" smtClean="0"/>
              <a:t>als </a:t>
            </a:r>
            <a:br>
              <a:rPr lang="nl-BE" dirty="0" smtClean="0"/>
            </a:br>
            <a:r>
              <a:rPr lang="nl-BE" b="1" dirty="0" smtClean="0"/>
              <a:t>cloud-initiatieven</a:t>
            </a:r>
          </a:p>
          <a:p>
            <a:r>
              <a:rPr lang="nl-BE" b="1" dirty="0" smtClean="0"/>
              <a:t>Voor </a:t>
            </a:r>
            <a:r>
              <a:rPr lang="nl-BE" dirty="0" smtClean="0"/>
              <a:t>de Overheid</a:t>
            </a:r>
          </a:p>
          <a:p>
            <a:r>
              <a:rPr lang="nl-BE" b="1" dirty="0" smtClean="0"/>
              <a:t>Beheerd door</a:t>
            </a:r>
            <a:r>
              <a:rPr lang="nl-BE" dirty="0" smtClean="0"/>
              <a:t> de Overheid </a:t>
            </a:r>
          </a:p>
          <a:p>
            <a:r>
              <a:rPr lang="nl-BE" dirty="0" smtClean="0"/>
              <a:t>met </a:t>
            </a:r>
            <a:r>
              <a:rPr lang="nl-BE" b="1" dirty="0" smtClean="0"/>
              <a:t>ruime implicatie</a:t>
            </a:r>
            <a:r>
              <a:rPr lang="nl-BE" dirty="0" smtClean="0"/>
              <a:t> van de </a:t>
            </a:r>
            <a:r>
              <a:rPr lang="nl-BE" b="1" dirty="0" smtClean="0"/>
              <a:t>private sector</a:t>
            </a:r>
          </a:p>
          <a:p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75656" y="1484313"/>
            <a:ext cx="6192688" cy="4897015"/>
            <a:chOff x="1475656" y="1484313"/>
            <a:chExt cx="6192688" cy="4897015"/>
          </a:xfrm>
        </p:grpSpPr>
        <p:sp>
          <p:nvSpPr>
            <p:cNvPr id="36" name="Oval 35"/>
            <p:cNvSpPr/>
            <p:nvPr/>
          </p:nvSpPr>
          <p:spPr>
            <a:xfrm>
              <a:off x="1475656" y="1484313"/>
              <a:ext cx="6192688" cy="4897015"/>
            </a:xfrm>
            <a:prstGeom prst="ellipse">
              <a:avLst/>
            </a:prstGeom>
            <a:noFill/>
            <a:ln w="508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8909" y="3256722"/>
              <a:ext cx="2363211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/>
              <a:r>
                <a:rPr lang="nl-BE" sz="4800" b="1">
                  <a:solidFill>
                    <a:schemeClr val="tx2"/>
                  </a:solidFill>
                </a:rPr>
                <a:t>Synergie</a:t>
              </a:r>
              <a:endParaRPr lang="nl-BE" sz="480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G-Cloud-’producten’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12</a:t>
            </a:fld>
            <a:endParaRPr lang="nl-BE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55440" y="1009861"/>
            <a:ext cx="3033120" cy="1267011"/>
            <a:chOff x="3055440" y="1009861"/>
            <a:chExt cx="3033120" cy="1267011"/>
          </a:xfrm>
        </p:grpSpPr>
        <p:sp>
          <p:nvSpPr>
            <p:cNvPr id="24" name="Oval 23"/>
            <p:cNvSpPr/>
            <p:nvPr/>
          </p:nvSpPr>
          <p:spPr>
            <a:xfrm>
              <a:off x="3055440" y="1009861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99630" y="1195410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Procurement</a:t>
              </a:r>
              <a:endParaRPr lang="nl-BE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88144" y="2993762"/>
            <a:ext cx="3248352" cy="1356919"/>
            <a:chOff x="5788144" y="2993762"/>
            <a:chExt cx="3248352" cy="1356919"/>
          </a:xfrm>
        </p:grpSpPr>
        <p:sp>
          <p:nvSpPr>
            <p:cNvPr id="27" name="Oval 26"/>
            <p:cNvSpPr/>
            <p:nvPr/>
          </p:nvSpPr>
          <p:spPr>
            <a:xfrm>
              <a:off x="5788144" y="2993762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6263854" y="3192478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Services</a:t>
              </a:r>
              <a:endParaRPr lang="nl-BE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504" y="2993762"/>
            <a:ext cx="3033120" cy="1267011"/>
            <a:chOff x="107504" y="2993762"/>
            <a:chExt cx="3033120" cy="1267011"/>
          </a:xfrm>
        </p:grpSpPr>
        <p:sp>
          <p:nvSpPr>
            <p:cNvPr id="30" name="Oval 29"/>
            <p:cNvSpPr/>
            <p:nvPr/>
          </p:nvSpPr>
          <p:spPr>
            <a:xfrm>
              <a:off x="107504" y="2993762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51694" y="3179311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smtClean="0">
                  <a:solidFill>
                    <a:schemeClr val="bg1"/>
                  </a:solidFill>
                </a:rPr>
                <a:t>Projecten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47824" y="5373216"/>
            <a:ext cx="3248352" cy="1356919"/>
            <a:chOff x="2947824" y="5373216"/>
            <a:chExt cx="3248352" cy="1356919"/>
          </a:xfrm>
        </p:grpSpPr>
        <p:sp>
          <p:nvSpPr>
            <p:cNvPr id="33" name="Oval 32"/>
            <p:cNvSpPr/>
            <p:nvPr/>
          </p:nvSpPr>
          <p:spPr>
            <a:xfrm>
              <a:off x="2947824" y="5373216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423534" y="5571932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smtClean="0">
                  <a:solidFill>
                    <a:schemeClr val="bg1"/>
                  </a:solidFill>
                </a:rPr>
                <a:t>Kennis &amp; Expertise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9450" y="1268760"/>
            <a:ext cx="2081423" cy="1379302"/>
            <a:chOff x="621511" y="2708919"/>
            <a:chExt cx="2081423" cy="1379302"/>
          </a:xfrm>
        </p:grpSpPr>
        <p:sp>
          <p:nvSpPr>
            <p:cNvPr id="40" name="Oval 39"/>
            <p:cNvSpPr/>
            <p:nvPr/>
          </p:nvSpPr>
          <p:spPr>
            <a:xfrm>
              <a:off x="621511" y="3289319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Samenwerking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1" name="Picture 4" descr="https://livebinders.files.wordpress.com/2010/10/collaboration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8" y="2708919"/>
              <a:ext cx="1306469" cy="9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149929" y="1394508"/>
            <a:ext cx="2081423" cy="1240754"/>
            <a:chOff x="4120938" y="2856064"/>
            <a:chExt cx="2081423" cy="1240754"/>
          </a:xfrm>
        </p:grpSpPr>
        <p:sp>
          <p:nvSpPr>
            <p:cNvPr id="43" name="Oval 42"/>
            <p:cNvSpPr/>
            <p:nvPr/>
          </p:nvSpPr>
          <p:spPr>
            <a:xfrm>
              <a:off x="4120938" y="3297916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Efficiëntie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4" name="Picture 8" descr="http://www.thinkautomation.com/Sitefinity/WebsiteTemplates/Think/App_Themes/images/auto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15" y="2856064"/>
              <a:ext cx="1306469" cy="7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149929" y="4440097"/>
            <a:ext cx="2081423" cy="1193972"/>
            <a:chOff x="621511" y="5421585"/>
            <a:chExt cx="2081423" cy="1193972"/>
          </a:xfrm>
        </p:grpSpPr>
        <p:sp>
          <p:nvSpPr>
            <p:cNvPr id="46" name="Oval 45"/>
            <p:cNvSpPr/>
            <p:nvPr/>
          </p:nvSpPr>
          <p:spPr>
            <a:xfrm>
              <a:off x="621511" y="5816655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Kwaliteit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7" name="Picture 10" descr="http://www.dcregionrealestate.com/wp-content/uploads/2014/03/top_qualit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98" y="5421585"/>
              <a:ext cx="964049" cy="6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759450" y="4440097"/>
            <a:ext cx="2081423" cy="1293159"/>
            <a:chOff x="4466625" y="5334255"/>
            <a:chExt cx="2081423" cy="1293159"/>
          </a:xfrm>
        </p:grpSpPr>
        <p:sp>
          <p:nvSpPr>
            <p:cNvPr id="49" name="Oval 48"/>
            <p:cNvSpPr/>
            <p:nvPr/>
          </p:nvSpPr>
          <p:spPr>
            <a:xfrm>
              <a:off x="4466625" y="5828512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Kost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â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50" name="Picture 6" descr="http://www.addit.pl/new/images/stories/cost%20reduction%20projects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02" y="5334255"/>
              <a:ext cx="1295827" cy="86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16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12" y="116632"/>
            <a:ext cx="8054653" cy="65643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Cloud </a:t>
            </a:r>
            <a:r>
              <a:rPr lang="fr-FR" dirty="0" err="1" smtClean="0"/>
              <a:t>deployment</a:t>
            </a:r>
            <a:r>
              <a:rPr lang="fr-FR" dirty="0" smtClean="0"/>
              <a:t> types</a:t>
            </a:r>
            <a:endParaRPr lang="fr-FR" dirty="0"/>
          </a:p>
        </p:txBody>
      </p:sp>
      <p:grpSp>
        <p:nvGrpSpPr>
          <p:cNvPr id="18" name="Group 17"/>
          <p:cNvGrpSpPr/>
          <p:nvPr/>
        </p:nvGrpSpPr>
        <p:grpSpPr>
          <a:xfrm>
            <a:off x="946200" y="1268760"/>
            <a:ext cx="7380820" cy="4464496"/>
            <a:chOff x="946200" y="1268760"/>
            <a:chExt cx="7380820" cy="446449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46600" y="1268760"/>
              <a:ext cx="0" cy="4464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46200" y="2636912"/>
              <a:ext cx="7380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46200" y="4365104"/>
              <a:ext cx="7380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1519" y="1412776"/>
            <a:ext cx="509984" cy="4680520"/>
            <a:chOff x="251519" y="1412776"/>
            <a:chExt cx="509984" cy="468052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27969" y="1412776"/>
              <a:ext cx="0" cy="46805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9838" y="4512955"/>
              <a:ext cx="461665" cy="14773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 err="1" smtClean="0"/>
                <a:t>Dedicated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439" y="2523961"/>
              <a:ext cx="461665" cy="19540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 smtClean="0"/>
                <a:t>Access/Control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519" y="1458650"/>
              <a:ext cx="461665" cy="11782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nl-BE" dirty="0"/>
                <a:t>S</a:t>
              </a:r>
              <a:r>
                <a:rPr lang="nl-BE" dirty="0" smtClean="0"/>
                <a:t>hared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6990" y="5990283"/>
            <a:ext cx="7452344" cy="584189"/>
            <a:chOff x="906990" y="5990283"/>
            <a:chExt cx="7452344" cy="584189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906990" y="5990283"/>
              <a:ext cx="7452344" cy="393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788096" y="620514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Customer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74492" y="6061484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/>
                <a:t>L</a:t>
              </a:r>
              <a:r>
                <a:rPr lang="nl-BE" dirty="0" err="1" smtClean="0"/>
                <a:t>ocation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72088" y="6205140"/>
              <a:ext cx="2087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Service Provider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5283" y="2668270"/>
            <a:ext cx="3571317" cy="1639357"/>
            <a:chOff x="975283" y="2668270"/>
            <a:chExt cx="3571317" cy="1639357"/>
          </a:xfrm>
        </p:grpSpPr>
        <p:sp>
          <p:nvSpPr>
            <p:cNvPr id="27" name="TextBox 26"/>
            <p:cNvSpPr txBox="1"/>
            <p:nvPr/>
          </p:nvSpPr>
          <p:spPr>
            <a:xfrm>
              <a:off x="1025606" y="2668270"/>
              <a:ext cx="352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Community Cloud on-</a:t>
              </a:r>
              <a:r>
                <a:rPr lang="nl-BE" dirty="0" err="1" smtClean="0"/>
                <a:t>premise</a:t>
              </a:r>
              <a:endParaRPr lang="en-US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2416259" y="3922545"/>
              <a:ext cx="189198" cy="2663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2845965" y="3952124"/>
              <a:ext cx="189198" cy="266380"/>
            </a:xfrm>
            <a:prstGeom prst="rect">
              <a:avLst/>
            </a:prstGeom>
          </p:spPr>
        </p:pic>
        <p:pic>
          <p:nvPicPr>
            <p:cNvPr id="43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418" y="3085835"/>
              <a:ext cx="684193" cy="68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975283" y="3149672"/>
              <a:ext cx="882098" cy="603364"/>
              <a:chOff x="975283" y="3149672"/>
              <a:chExt cx="882098" cy="603364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146282" y="3099817"/>
              <a:ext cx="1129573" cy="1207810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664153" y="3376681"/>
              <a:ext cx="189198" cy="266380"/>
            </a:xfrm>
            <a:prstGeom prst="rect">
              <a:avLst/>
            </a:prstGeom>
          </p:spPr>
        </p:pic>
        <p:cxnSp>
          <p:nvCxnSpPr>
            <p:cNvPr id="89" name="Straight Arrow Connector 88"/>
            <p:cNvCxnSpPr>
              <a:stCxn id="46" idx="3"/>
              <a:endCxn id="43" idx="1"/>
            </p:cNvCxnSpPr>
            <p:nvPr/>
          </p:nvCxnSpPr>
          <p:spPr>
            <a:xfrm flipV="1">
              <a:off x="1857381" y="3427932"/>
              <a:ext cx="530037" cy="2342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514606" y="3264655"/>
              <a:ext cx="481329" cy="523066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stCxn id="37" idx="0"/>
            </p:cNvCxnSpPr>
            <p:nvPr/>
          </p:nvCxnSpPr>
          <p:spPr>
            <a:xfrm flipH="1" flipV="1">
              <a:off x="2845966" y="3643062"/>
              <a:ext cx="94598" cy="30906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1"/>
            </p:cNvCxnSpPr>
            <p:nvPr/>
          </p:nvCxnSpPr>
          <p:spPr>
            <a:xfrm flipH="1" flipV="1">
              <a:off x="3107845" y="3486388"/>
              <a:ext cx="406761" cy="39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636610" y="2636912"/>
            <a:ext cx="4756478" cy="1670715"/>
            <a:chOff x="4636610" y="2636912"/>
            <a:chExt cx="4756478" cy="1670715"/>
          </a:xfrm>
        </p:grpSpPr>
        <p:sp>
          <p:nvSpPr>
            <p:cNvPr id="31" name="TextBox 30"/>
            <p:cNvSpPr txBox="1"/>
            <p:nvPr/>
          </p:nvSpPr>
          <p:spPr>
            <a:xfrm>
              <a:off x="4636610" y="2636912"/>
              <a:ext cx="4756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/>
                <a:t>Outsourced</a:t>
              </a:r>
              <a:r>
                <a:rPr lang="nl-BE" dirty="0" smtClean="0"/>
                <a:t> Community Cloud (= off-</a:t>
              </a:r>
              <a:r>
                <a:rPr lang="nl-BE" dirty="0" err="1" smtClean="0"/>
                <a:t>premise</a:t>
              </a:r>
              <a:r>
                <a:rPr lang="nl-BE" dirty="0" smtClean="0"/>
                <a:t>)</a:t>
              </a:r>
              <a:endParaRPr lang="en-US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978666" y="2986983"/>
              <a:ext cx="928742" cy="928742"/>
              <a:chOff x="6782780" y="3149672"/>
              <a:chExt cx="928742" cy="928742"/>
            </a:xfrm>
          </p:grpSpPr>
          <p:pic>
            <p:nvPicPr>
              <p:cNvPr id="1028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2780" y="3149672"/>
                <a:ext cx="928742" cy="928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4213" y="3392270"/>
                <a:ext cx="568012" cy="568012"/>
              </a:xfrm>
              <a:prstGeom prst="rect">
                <a:avLst/>
              </a:prstGeom>
              <a:noFill/>
              <a:scene3d>
                <a:camera prst="orthographicFront">
                  <a:rot lat="0" lon="21299999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905205" y="3704263"/>
              <a:ext cx="882098" cy="603364"/>
              <a:chOff x="975283" y="3149672"/>
              <a:chExt cx="882098" cy="603364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58" name="Rectangle 57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074824" y="3044768"/>
              <a:ext cx="882098" cy="603364"/>
              <a:chOff x="975283" y="3149672"/>
              <a:chExt cx="882098" cy="603364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7" name="Straight Arrow Connector 96"/>
            <p:cNvCxnSpPr>
              <a:endCxn id="45" idx="1"/>
            </p:cNvCxnSpPr>
            <p:nvPr/>
          </p:nvCxnSpPr>
          <p:spPr>
            <a:xfrm>
              <a:off x="5956922" y="3333000"/>
              <a:ext cx="1213177" cy="18058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58" idx="3"/>
            </p:cNvCxnSpPr>
            <p:nvPr/>
          </p:nvCxnSpPr>
          <p:spPr>
            <a:xfrm flipV="1">
              <a:off x="6787303" y="3604741"/>
              <a:ext cx="361264" cy="4012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451902" y="4328289"/>
            <a:ext cx="4846246" cy="1469613"/>
            <a:chOff x="4451902" y="4328289"/>
            <a:chExt cx="4846246" cy="1469613"/>
          </a:xfrm>
        </p:grpSpPr>
        <p:sp>
          <p:nvSpPr>
            <p:cNvPr id="32" name="TextBox 31"/>
            <p:cNvSpPr txBox="1"/>
            <p:nvPr/>
          </p:nvSpPr>
          <p:spPr>
            <a:xfrm>
              <a:off x="4451902" y="4328289"/>
              <a:ext cx="4846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err="1" smtClean="0"/>
                <a:t>Outsourced</a:t>
              </a:r>
              <a:r>
                <a:rPr lang="nl-BE" dirty="0" smtClean="0"/>
                <a:t> Private Cloud (= off-</a:t>
              </a:r>
              <a:r>
                <a:rPr lang="nl-BE" dirty="0" err="1" smtClean="0"/>
                <a:t>premise</a:t>
              </a:r>
              <a:r>
                <a:rPr lang="nl-BE" dirty="0" smtClean="0"/>
                <a:t>)</a:t>
              </a:r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694659" y="4697621"/>
              <a:ext cx="1120431" cy="1100281"/>
              <a:chOff x="6782780" y="3149672"/>
              <a:chExt cx="928742" cy="928742"/>
            </a:xfrm>
          </p:grpSpPr>
          <p:pic>
            <p:nvPicPr>
              <p:cNvPr id="48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2780" y="3149672"/>
                <a:ext cx="928742" cy="928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http://icons.iconarchive.com/icons/custom-icon-design/pretty-office-12/512/cloud-icon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7249" y="3403305"/>
                <a:ext cx="568012" cy="568012"/>
              </a:xfrm>
              <a:prstGeom prst="rect">
                <a:avLst/>
              </a:prstGeom>
              <a:noFill/>
              <a:scene3d>
                <a:camera prst="orthographicFront">
                  <a:rot lat="0" lon="21299999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5189728" y="5084210"/>
              <a:ext cx="882098" cy="603364"/>
              <a:chOff x="975283" y="3149672"/>
              <a:chExt cx="882098" cy="603364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9" name="Straight Arrow Connector 98"/>
            <p:cNvCxnSpPr>
              <a:endCxn id="49" idx="1"/>
            </p:cNvCxnSpPr>
            <p:nvPr/>
          </p:nvCxnSpPr>
          <p:spPr>
            <a:xfrm>
              <a:off x="6069128" y="5321987"/>
              <a:ext cx="920458" cy="125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75048" y="4365104"/>
            <a:ext cx="3520994" cy="1512168"/>
            <a:chOff x="975048" y="4365104"/>
            <a:chExt cx="3520994" cy="1512168"/>
          </a:xfrm>
        </p:grpSpPr>
        <p:sp>
          <p:nvSpPr>
            <p:cNvPr id="33" name="TextBox 32"/>
            <p:cNvSpPr txBox="1"/>
            <p:nvPr/>
          </p:nvSpPr>
          <p:spPr>
            <a:xfrm>
              <a:off x="975048" y="4365104"/>
              <a:ext cx="352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Private Cloud on-</a:t>
              </a:r>
              <a:r>
                <a:rPr lang="nl-BE" dirty="0" err="1" smtClean="0"/>
                <a:t>premise</a:t>
              </a:r>
              <a:endParaRPr lang="en-US" dirty="0"/>
            </a:p>
          </p:txBody>
        </p:sp>
        <p:pic>
          <p:nvPicPr>
            <p:cNvPr id="44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943" y="4804514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685425" y="4882196"/>
              <a:ext cx="189198" cy="26638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685425" y="5435546"/>
              <a:ext cx="189198" cy="266380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1427718" y="4734436"/>
              <a:ext cx="2424201" cy="1142836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407215" y="5421194"/>
              <a:ext cx="189198" cy="26638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3420008" y="4840142"/>
              <a:ext cx="189198" cy="266380"/>
            </a:xfrm>
            <a:prstGeom prst="rect">
              <a:avLst/>
            </a:prstGeom>
          </p:spPr>
        </p:pic>
        <p:cxnSp>
          <p:nvCxnSpPr>
            <p:cNvPr id="100" name="Straight Arrow Connector 99"/>
            <p:cNvCxnSpPr/>
            <p:nvPr/>
          </p:nvCxnSpPr>
          <p:spPr>
            <a:xfrm>
              <a:off x="1857380" y="5065384"/>
              <a:ext cx="547280" cy="10378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3084240" y="5040581"/>
              <a:ext cx="335541" cy="1533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7" idx="1"/>
            </p:cNvCxnSpPr>
            <p:nvPr/>
          </p:nvCxnSpPr>
          <p:spPr>
            <a:xfrm flipH="1" flipV="1">
              <a:off x="3204685" y="5487789"/>
              <a:ext cx="202530" cy="6659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1857381" y="5467752"/>
              <a:ext cx="418562" cy="13319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111805" y="1104513"/>
            <a:ext cx="3393695" cy="1406555"/>
            <a:chOff x="5111805" y="1104513"/>
            <a:chExt cx="3393695" cy="1406555"/>
          </a:xfrm>
        </p:grpSpPr>
        <p:sp>
          <p:nvSpPr>
            <p:cNvPr id="26" name="TextBox 25"/>
            <p:cNvSpPr txBox="1"/>
            <p:nvPr/>
          </p:nvSpPr>
          <p:spPr>
            <a:xfrm>
              <a:off x="5878999" y="110451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Public Cloud</a:t>
              </a:r>
              <a:endParaRPr lang="en-US" dirty="0"/>
            </a:p>
          </p:txBody>
        </p:sp>
        <p:pic>
          <p:nvPicPr>
            <p:cNvPr id="42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654" y="1473845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299458" y="1857711"/>
              <a:ext cx="189198" cy="26638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5667758" y="2023107"/>
              <a:ext cx="189198" cy="26638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5111805" y="1772755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623402" y="1256023"/>
              <a:ext cx="882098" cy="603364"/>
              <a:chOff x="975283" y="3149672"/>
              <a:chExt cx="882098" cy="603364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162936" y="3234628"/>
                <a:ext cx="189198" cy="26638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667" b="90000" l="5167" r="90000">
                            <a14:foregroundMark x1="28167" y1="17000" x2="28167" y2="17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t="7037" r="43148" b="18394"/>
              <a:stretch/>
            </p:blipFill>
            <p:spPr>
              <a:xfrm>
                <a:off x="1531236" y="3400024"/>
                <a:ext cx="189198" cy="266380"/>
              </a:xfrm>
              <a:prstGeom prst="rect">
                <a:avLst/>
              </a:prstGeom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975283" y="3149672"/>
                <a:ext cx="882098" cy="603364"/>
              </a:xfrm>
              <a:prstGeom prst="rect">
                <a:avLst/>
              </a:prstGeom>
              <a:noFill/>
              <a:ln w="127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4" name="Straight Arrow Connector 93"/>
            <p:cNvCxnSpPr/>
            <p:nvPr/>
          </p:nvCxnSpPr>
          <p:spPr>
            <a:xfrm flipV="1">
              <a:off x="5993903" y="2047781"/>
              <a:ext cx="416751" cy="419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70" idx="1"/>
            </p:cNvCxnSpPr>
            <p:nvPr/>
          </p:nvCxnSpPr>
          <p:spPr>
            <a:xfrm flipH="1">
              <a:off x="7254874" y="1557705"/>
              <a:ext cx="368528" cy="3000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104" idx="1"/>
            </p:cNvCxnSpPr>
            <p:nvPr/>
          </p:nvCxnSpPr>
          <p:spPr>
            <a:xfrm flipH="1" flipV="1">
              <a:off x="7315711" y="2156298"/>
              <a:ext cx="694159" cy="22158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4" name="Picture 10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8009870" y="2244688"/>
              <a:ext cx="189198" cy="266380"/>
            </a:xfrm>
            <a:prstGeom prst="rect">
              <a:avLst/>
            </a:prstGeom>
          </p:spPr>
        </p:pic>
      </p:grp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ABAFA-ABC8-4E94-A238-939346DDB176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9812" y="944724"/>
            <a:ext cx="8666167" cy="3456595"/>
            <a:chOff x="459812" y="944724"/>
            <a:chExt cx="8666167" cy="3456595"/>
          </a:xfrm>
        </p:grpSpPr>
        <p:sp>
          <p:nvSpPr>
            <p:cNvPr id="40" name="Rounded Rectangle 39"/>
            <p:cNvSpPr/>
            <p:nvPr/>
          </p:nvSpPr>
          <p:spPr>
            <a:xfrm>
              <a:off x="791580" y="944724"/>
              <a:ext cx="8334399" cy="3456595"/>
            </a:xfrm>
            <a:prstGeom prst="roundRect">
              <a:avLst/>
            </a:prstGeom>
            <a:solidFill>
              <a:srgbClr val="FF9933">
                <a:alpha val="13725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tIns="0" rtlCol="0" anchor="t"/>
            <a:lstStyle/>
            <a:p>
              <a:r>
                <a:rPr lang="nl-BE" sz="2800" dirty="0" smtClean="0">
                  <a:solidFill>
                    <a:schemeClr val="tx1"/>
                  </a:solidFill>
                </a:rPr>
                <a:t>			 </a:t>
              </a:r>
              <a:r>
                <a:rPr lang="nl-BE" sz="2800" dirty="0" err="1" smtClean="0">
                  <a:solidFill>
                    <a:schemeClr val="accent6">
                      <a:lumMod val="50000"/>
                    </a:schemeClr>
                  </a:solidFill>
                </a:rPr>
                <a:t>Hybrid</a:t>
              </a:r>
              <a:r>
                <a:rPr lang="nl-BE" sz="24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62120">
              <a:off x="459812" y="1002214"/>
              <a:ext cx="1784640" cy="1008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7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7504" y="1988840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5471B662-E07F-4B45-AF7C-5436FF003ECE}" type="slidenum">
              <a:rPr lang="en-GB" smtClean="0">
                <a:solidFill>
                  <a:schemeClr val="tx1"/>
                </a:solidFill>
              </a:rPr>
              <a:t>14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5212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3224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12360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39752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36281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44199" y="94472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517232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Harde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	 |	 Network 	|	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36510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Zachte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Virtualisatie  |   Security   | 	Mail	|   VoIP	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21297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Toepassingsplatform</a:t>
            </a:r>
          </a:p>
          <a:p>
            <a:pPr algn="ctr"/>
            <a:r>
              <a:rPr lang="nl-BE" sz="2400" dirty="0">
                <a:solidFill>
                  <a:schemeClr val="tx1"/>
                </a:solidFill>
              </a:rPr>
              <a:t>Open Source | IBM | Microsoft| Oracle | SAS | </a:t>
            </a:r>
            <a:r>
              <a:rPr lang="nl-BE" sz="2400" dirty="0" smtClean="0">
                <a:solidFill>
                  <a:schemeClr val="tx1"/>
                </a:solidFill>
              </a:rPr>
              <a:t>…</a:t>
            </a:r>
            <a:endParaRPr lang="nl-BE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04" y="83671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Businesstoepassingen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(aangiften, businessprocessen, 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512" y="206084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Horizontale software (Solutions)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Website | HR | Finance | Toegangsbeheer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160020" y="3236430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nl-BE" dirty="0" smtClean="0"/>
              <a:t>G-Cloud: focus</a:t>
            </a:r>
            <a:endParaRPr lang="fr-BE" dirty="0"/>
          </a:p>
        </p:txBody>
      </p:sp>
      <p:sp>
        <p:nvSpPr>
          <p:cNvPr id="23" name="TextBox 22"/>
          <p:cNvSpPr txBox="1"/>
          <p:nvPr/>
        </p:nvSpPr>
        <p:spPr>
          <a:xfrm rot="2777394">
            <a:off x="8160020" y="4388558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4" name="TextBox 23"/>
          <p:cNvSpPr txBox="1"/>
          <p:nvPr/>
        </p:nvSpPr>
        <p:spPr>
          <a:xfrm rot="2777394">
            <a:off x="8160020" y="5540686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  <p:sp>
        <p:nvSpPr>
          <p:cNvPr id="25" name="TextBox 24"/>
          <p:cNvSpPr txBox="1"/>
          <p:nvPr/>
        </p:nvSpPr>
        <p:spPr>
          <a:xfrm rot="2777394">
            <a:off x="8160020" y="2101473"/>
            <a:ext cx="1030942" cy="468392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800" b="1" dirty="0" smtClean="0"/>
              <a:t>Delen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663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Waarom</a:t>
            </a:r>
            <a:r>
              <a:rPr lang="fr-BE" dirty="0" smtClean="0"/>
              <a:t> </a:t>
            </a:r>
            <a:r>
              <a:rPr lang="fr-BE" dirty="0"/>
              <a:t>G-Cloud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089660"/>
            <a:ext cx="5364596" cy="52654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b="1" dirty="0" err="1" smtClean="0"/>
              <a:t>Schaaleffecten</a:t>
            </a:r>
            <a:r>
              <a:rPr lang="fr-BE" dirty="0" smtClean="0"/>
              <a:t>: </a:t>
            </a:r>
            <a:r>
              <a:rPr lang="fr-BE" dirty="0" err="1" smtClean="0"/>
              <a:t>efficiëntie</a:t>
            </a:r>
            <a:r>
              <a:rPr lang="fr-BE" dirty="0" smtClean="0"/>
              <a:t> en </a:t>
            </a:r>
            <a:r>
              <a:rPr lang="fr-BE" dirty="0" err="1" smtClean="0"/>
              <a:t>hoge</a:t>
            </a:r>
            <a:r>
              <a:rPr lang="fr-BE" dirty="0" smtClean="0"/>
              <a:t> </a:t>
            </a:r>
            <a:r>
              <a:rPr lang="fr-BE" dirty="0" err="1" smtClean="0"/>
              <a:t>kwaliteit</a:t>
            </a:r>
            <a:r>
              <a:rPr lang="fr-BE" dirty="0" smtClean="0"/>
              <a:t> / </a:t>
            </a:r>
            <a:r>
              <a:rPr lang="fr-BE" dirty="0" err="1" smtClean="0"/>
              <a:t>beschikbaarheid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Respect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b="1" dirty="0" err="1" smtClean="0"/>
              <a:t>confidentialiteit</a:t>
            </a:r>
            <a:r>
              <a:rPr lang="fr-BE" b="1" dirty="0" smtClean="0"/>
              <a:t> </a:t>
            </a:r>
            <a:r>
              <a:rPr lang="fr-BE" dirty="0" smtClean="0"/>
              <a:t>en </a:t>
            </a:r>
            <a:r>
              <a:rPr lang="fr-BE" b="1" dirty="0" err="1" smtClean="0"/>
              <a:t>gegevensbescherming</a:t>
            </a:r>
            <a:endParaRPr lang="fr-BE" b="1" dirty="0" smtClean="0"/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r>
              <a:rPr lang="fr-BE" dirty="0" err="1" smtClean="0"/>
              <a:t>Meer</a:t>
            </a:r>
            <a:r>
              <a:rPr lang="fr-BE" dirty="0" smtClean="0"/>
              <a:t> </a:t>
            </a:r>
            <a:r>
              <a:rPr lang="fr-BE" b="1" dirty="0" smtClean="0"/>
              <a:t>focus op business en </a:t>
            </a:r>
            <a:r>
              <a:rPr lang="fr-BE" b="1" dirty="0" err="1" smtClean="0"/>
              <a:t>flexibiliteit</a:t>
            </a:r>
            <a:r>
              <a:rPr lang="fr-BE" b="1" dirty="0" smtClean="0"/>
              <a:t> </a:t>
            </a:r>
            <a:r>
              <a:rPr lang="fr-BE" dirty="0" smtClean="0"/>
              <a:t>om te </a:t>
            </a:r>
            <a:r>
              <a:rPr lang="fr-BE" dirty="0" err="1" smtClean="0"/>
              <a:t>doelen</a:t>
            </a:r>
            <a:r>
              <a:rPr lang="fr-BE" dirty="0" smtClean="0"/>
              <a:t> te </a:t>
            </a:r>
            <a:r>
              <a:rPr lang="fr-BE" dirty="0" err="1" smtClean="0"/>
              <a:t>realiseren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15</a:t>
            </a:fld>
            <a:endParaRPr lang="nl-BE" dirty="0"/>
          </a:p>
        </p:txBody>
      </p:sp>
      <p:pic>
        <p:nvPicPr>
          <p:cNvPr id="8194" name="Picture 2" descr="C:\Users\JV\Downloads\tipper-4171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11674"/>
            <a:ext cx="1560460" cy="20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V\Downloads\castle-9795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38" y="3068961"/>
            <a:ext cx="2325214" cy="16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V\Downloads\ball-5639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42" y="4712355"/>
            <a:ext cx="2271010" cy="18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Waarom</a:t>
            </a:r>
            <a:r>
              <a:rPr lang="fr-BE" dirty="0"/>
              <a:t> G-Cloud 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16</a:t>
            </a:fld>
            <a:endParaRPr lang="nl-B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9051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79501"/>
            <a:ext cx="2905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/>
              <a:t>Groter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gewicht</a:t>
            </a:r>
            <a:endParaRPr lang="fr-BE" sz="2400" b="1" dirty="0" smtClean="0"/>
          </a:p>
          <a:p>
            <a:pPr algn="ctr"/>
            <a:r>
              <a:rPr lang="fr-BE" sz="2400" dirty="0" err="1" smtClean="0"/>
              <a:t>Ten</a:t>
            </a:r>
            <a:r>
              <a:rPr lang="fr-BE" sz="2400" dirty="0" smtClean="0"/>
              <a:t> </a:t>
            </a:r>
            <a:r>
              <a:rPr lang="fr-BE" sz="2400" dirty="0" err="1" smtClean="0"/>
              <a:t>opzichte</a:t>
            </a:r>
            <a:r>
              <a:rPr lang="fr-BE" sz="2400" dirty="0" smtClean="0"/>
              <a:t> van </a:t>
            </a:r>
            <a:r>
              <a:rPr lang="fr-BE" sz="2400" dirty="0" err="1" smtClean="0"/>
              <a:t>leveranciers</a:t>
            </a:r>
            <a:endParaRPr lang="fr-BE" sz="2400" dirty="0"/>
          </a:p>
          <a:p>
            <a:pPr algn="ctr"/>
            <a:endParaRPr lang="en-GB" dirty="0"/>
          </a:p>
        </p:txBody>
      </p:sp>
      <p:pic>
        <p:nvPicPr>
          <p:cNvPr id="9221" name="Picture 5" descr="https://upload.wikimedia.org/wikipedia/commons/1/16/VilloStationAlmostFu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307" y="3717033"/>
            <a:ext cx="2258821" cy="18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897" y="147950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/>
              <a:t>Mutualisatie</a:t>
            </a:r>
            <a:r>
              <a:rPr lang="fr-BE" sz="2400" dirty="0" smtClean="0"/>
              <a:t> van </a:t>
            </a:r>
            <a:r>
              <a:rPr lang="fr-BE" sz="2400" dirty="0" err="1" smtClean="0"/>
              <a:t>kennis</a:t>
            </a:r>
            <a:r>
              <a:rPr lang="fr-BE" sz="2400" dirty="0" smtClean="0"/>
              <a:t> en </a:t>
            </a:r>
            <a:r>
              <a:rPr lang="fr-BE" sz="2400" dirty="0" err="1" smtClean="0"/>
              <a:t>resources</a:t>
            </a:r>
            <a:endParaRPr lang="en-GB" dirty="0"/>
          </a:p>
        </p:txBody>
      </p:sp>
      <p:pic>
        <p:nvPicPr>
          <p:cNvPr id="9222" name="Picture 6" descr="C:\Users\JV\Downloads\light-bulb-9788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196" y="3717032"/>
            <a:ext cx="2566226" cy="18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09414" y="1495014"/>
            <a:ext cx="2551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 err="1" smtClean="0"/>
              <a:t>Technologische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evolutie</a:t>
            </a:r>
            <a:r>
              <a:rPr lang="fr-BE" sz="2400" b="1" dirty="0" smtClean="0"/>
              <a:t> </a:t>
            </a:r>
          </a:p>
          <a:p>
            <a:pPr algn="ctr"/>
            <a:r>
              <a:rPr lang="fr-BE" sz="2400" dirty="0" err="1" smtClean="0"/>
              <a:t>sneller</a:t>
            </a:r>
            <a:r>
              <a:rPr lang="fr-BE" sz="2400" dirty="0" smtClean="0"/>
              <a:t> </a:t>
            </a:r>
            <a:r>
              <a:rPr lang="fr-BE" sz="2400" dirty="0" err="1" smtClean="0"/>
              <a:t>beschikbaar</a:t>
            </a:r>
            <a:r>
              <a:rPr lang="fr-BE" sz="2400" dirty="0" smtClean="0"/>
              <a:t> </a:t>
            </a:r>
            <a:r>
              <a:rPr lang="fr-BE" sz="2400" dirty="0" err="1" smtClean="0"/>
              <a:t>voor</a:t>
            </a:r>
            <a:r>
              <a:rPr lang="fr-BE" sz="2400" dirty="0" smtClean="0"/>
              <a:t> </a:t>
            </a:r>
            <a:r>
              <a:rPr lang="fr-BE" sz="2400" dirty="0" err="1" smtClean="0"/>
              <a:t>iedereen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1594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7606" y="2276872"/>
            <a:ext cx="7350758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3 Colleges (FODs, OISZ, ION</a:t>
            </a:r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) + DTO</a:t>
            </a:r>
            <a:endParaRPr lang="nl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7606" y="3525502"/>
            <a:ext cx="7350758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SIT (ICT-managers van FODs, OISZ, ION)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7606" y="4821646"/>
            <a:ext cx="7350758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Service </a:t>
            </a:r>
            <a:endParaRPr lang="nl-BE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owners</a:t>
            </a:r>
            <a:r>
              <a:rPr lang="nl-BE" dirty="0" smtClean="0"/>
              <a:t> </a:t>
            </a:r>
            <a:endParaRPr lang="nl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Organisatie van de G-Cloud</a:t>
            </a:r>
            <a:endParaRPr lang="nl-BE" dirty="0"/>
          </a:p>
        </p:txBody>
      </p:sp>
      <p:sp>
        <p:nvSpPr>
          <p:cNvPr id="4" name="Freeform 3"/>
          <p:cNvSpPr/>
          <p:nvPr/>
        </p:nvSpPr>
        <p:spPr>
          <a:xfrm>
            <a:off x="3404559" y="944724"/>
            <a:ext cx="1536851" cy="926338"/>
          </a:xfrm>
          <a:custGeom>
            <a:avLst/>
            <a:gdLst>
              <a:gd name="connsiteX0" fmla="*/ 0 w 1536851"/>
              <a:gd name="connsiteY0" fmla="*/ 92634 h 926338"/>
              <a:gd name="connsiteX1" fmla="*/ 92634 w 1536851"/>
              <a:gd name="connsiteY1" fmla="*/ 0 h 926338"/>
              <a:gd name="connsiteX2" fmla="*/ 1444217 w 1536851"/>
              <a:gd name="connsiteY2" fmla="*/ 0 h 926338"/>
              <a:gd name="connsiteX3" fmla="*/ 1536851 w 1536851"/>
              <a:gd name="connsiteY3" fmla="*/ 92634 h 926338"/>
              <a:gd name="connsiteX4" fmla="*/ 1536851 w 1536851"/>
              <a:gd name="connsiteY4" fmla="*/ 833704 h 926338"/>
              <a:gd name="connsiteX5" fmla="*/ 1444217 w 1536851"/>
              <a:gd name="connsiteY5" fmla="*/ 926338 h 926338"/>
              <a:gd name="connsiteX6" fmla="*/ 92634 w 1536851"/>
              <a:gd name="connsiteY6" fmla="*/ 926338 h 926338"/>
              <a:gd name="connsiteX7" fmla="*/ 0 w 1536851"/>
              <a:gd name="connsiteY7" fmla="*/ 833704 h 926338"/>
              <a:gd name="connsiteX8" fmla="*/ 0 w 1536851"/>
              <a:gd name="connsiteY8" fmla="*/ 92634 h 92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6851" h="926338">
                <a:moveTo>
                  <a:pt x="0" y="92634"/>
                </a:moveTo>
                <a:cubicBezTo>
                  <a:pt x="0" y="41474"/>
                  <a:pt x="41474" y="0"/>
                  <a:pt x="92634" y="0"/>
                </a:cubicBezTo>
                <a:lnTo>
                  <a:pt x="1444217" y="0"/>
                </a:lnTo>
                <a:cubicBezTo>
                  <a:pt x="1495377" y="0"/>
                  <a:pt x="1536851" y="41474"/>
                  <a:pt x="1536851" y="92634"/>
                </a:cubicBezTo>
                <a:lnTo>
                  <a:pt x="1536851" y="833704"/>
                </a:lnTo>
                <a:cubicBezTo>
                  <a:pt x="1536851" y="884864"/>
                  <a:pt x="1495377" y="926338"/>
                  <a:pt x="1444217" y="926338"/>
                </a:cubicBezTo>
                <a:lnTo>
                  <a:pt x="92634" y="926338"/>
                </a:lnTo>
                <a:cubicBezTo>
                  <a:pt x="41474" y="926338"/>
                  <a:pt x="0" y="884864"/>
                  <a:pt x="0" y="833704"/>
                </a:cubicBezTo>
                <a:lnTo>
                  <a:pt x="0" y="92634"/>
                </a:lnTo>
                <a:close/>
              </a:path>
            </a:pathLst>
          </a:cu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88092" tIns="88092" rIns="88092" bIns="880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Regering</a:t>
            </a:r>
            <a:endParaRPr lang="nl-BE" sz="1600" kern="1200" dirty="0"/>
          </a:p>
        </p:txBody>
      </p:sp>
      <p:sp>
        <p:nvSpPr>
          <p:cNvPr id="6" name="Rounded Rectangle 5"/>
          <p:cNvSpPr/>
          <p:nvPr/>
        </p:nvSpPr>
        <p:spPr>
          <a:xfrm>
            <a:off x="4152710" y="2348880"/>
            <a:ext cx="1389508" cy="92633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88092" tIns="88092" rIns="88092" bIns="88092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kern="1200" dirty="0" smtClean="0"/>
              <a:t>G-Cloud Strategic Board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52710" y="3645027"/>
            <a:ext cx="1389508" cy="92633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88092" tIns="88092" rIns="88092" bIns="880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G-Cloud Operations &amp; </a:t>
            </a:r>
            <a:r>
              <a:rPr lang="en-GB" sz="1600" kern="1200" noProof="0" dirty="0" smtClean="0"/>
              <a:t>Programme </a:t>
            </a:r>
            <a:r>
              <a:rPr lang="nl-BE" sz="1600" kern="1200" dirty="0" smtClean="0"/>
              <a:t>Board</a:t>
            </a:r>
            <a:endParaRPr lang="nl-BE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314426" y="4571366"/>
            <a:ext cx="2533038" cy="3698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33038" y="0"/>
                </a:moveTo>
                <a:lnTo>
                  <a:pt x="2533038" y="184901"/>
                </a:lnTo>
                <a:lnTo>
                  <a:pt x="0" y="184901"/>
                </a:lnTo>
                <a:lnTo>
                  <a:pt x="0" y="369803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1619672" y="4941170"/>
            <a:ext cx="1389508" cy="92633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0" tIns="88092" rIns="0" bIns="880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FODs/PODs</a:t>
            </a:r>
            <a:r>
              <a:rPr kern="1200" dirty="0"/>
              <a:t/>
            </a:r>
            <a:br>
              <a:rPr kern="1200" dirty="0"/>
            </a:br>
            <a:r>
              <a:rPr lang="nl-BE" sz="1600" kern="1200" dirty="0" smtClean="0"/>
              <a:t>(Horizontale FOD, FOD FIN, Belnet, …)</a:t>
            </a:r>
            <a:endParaRPr lang="nl-BE" sz="1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3895484" y="4571366"/>
            <a:ext cx="951980" cy="3698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51980" y="0"/>
                </a:moveTo>
                <a:lnTo>
                  <a:pt x="951980" y="184901"/>
                </a:lnTo>
                <a:lnTo>
                  <a:pt x="0" y="184901"/>
                </a:lnTo>
                <a:lnTo>
                  <a:pt x="0" y="369803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3200730" y="4941170"/>
            <a:ext cx="1389508" cy="92633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88092" tIns="88092" rIns="88092" bIns="880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OISZ/ION (KSZ, ...)</a:t>
            </a:r>
            <a:endParaRPr lang="nl-BE" sz="16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847464" y="4571366"/>
            <a:ext cx="635311" cy="3698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4901"/>
                </a:lnTo>
                <a:lnTo>
                  <a:pt x="635311" y="184901"/>
                </a:lnTo>
                <a:lnTo>
                  <a:pt x="635311" y="369803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ounded Rectangle 14"/>
          <p:cNvSpPr/>
          <p:nvPr/>
        </p:nvSpPr>
        <p:spPr>
          <a:xfrm>
            <a:off x="4788021" y="4941170"/>
            <a:ext cx="1389508" cy="92633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88092" tIns="88092" rIns="88092" bIns="880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Vereniging van FODs/PODs/ ION</a:t>
            </a:r>
            <a:endParaRPr lang="nl-BE" sz="1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4847464" y="4571366"/>
            <a:ext cx="2162130" cy="36980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4901"/>
                </a:lnTo>
                <a:lnTo>
                  <a:pt x="2162130" y="184901"/>
                </a:lnTo>
                <a:lnTo>
                  <a:pt x="2162130" y="369803"/>
                </a:ln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6314841" y="4941170"/>
            <a:ext cx="1389508" cy="92633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88092" tIns="88092" rIns="88092" bIns="880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1600" kern="1200" dirty="0" smtClean="0"/>
              <a:t>Privé-ICT-firma’s o.l.v. FOD/OISZ/... </a:t>
            </a:r>
            <a:endParaRPr lang="nl-BE" sz="1600" kern="12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482846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3B540AB-6939-4937-A918-1D15FF1C7CE3}" type="slidenum">
              <a:rPr lang="nl-BE" sz="1000" smtClean="0"/>
              <a:pPr/>
              <a:t>17</a:t>
            </a:fld>
            <a:endParaRPr lang="nl-BE" sz="1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47464" y="3275218"/>
            <a:ext cx="0" cy="369809"/>
          </a:xfrm>
          <a:prstGeom prst="straightConnector1">
            <a:avLst/>
          </a:prstGeom>
          <a:ln>
            <a:solidFill>
              <a:srgbClr val="00236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6" idx="0"/>
          </p:cNvCxnSpPr>
          <p:nvPr/>
        </p:nvCxnSpPr>
        <p:spPr>
          <a:xfrm>
            <a:off x="4172985" y="1871062"/>
            <a:ext cx="0" cy="405810"/>
          </a:xfrm>
          <a:prstGeom prst="straightConnector1">
            <a:avLst/>
          </a:prstGeom>
          <a:ln w="28575">
            <a:solidFill>
              <a:srgbClr val="0023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77330" y="6012192"/>
            <a:ext cx="7371033" cy="6321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Klanten</a:t>
            </a:r>
          </a:p>
        </p:txBody>
      </p:sp>
      <p:sp>
        <p:nvSpPr>
          <p:cNvPr id="25" name="Freeform 24"/>
          <p:cNvSpPr/>
          <p:nvPr/>
        </p:nvSpPr>
        <p:spPr>
          <a:xfrm>
            <a:off x="5600699" y="4137661"/>
            <a:ext cx="3014505" cy="2194560"/>
          </a:xfrm>
          <a:custGeom>
            <a:avLst/>
            <a:gdLst>
              <a:gd name="connsiteX0" fmla="*/ 2308860 w 2937982"/>
              <a:gd name="connsiteY0" fmla="*/ 2194560 h 2194560"/>
              <a:gd name="connsiteX1" fmla="*/ 2788920 w 2937982"/>
              <a:gd name="connsiteY1" fmla="*/ 1181100 h 2194560"/>
              <a:gd name="connsiteX2" fmla="*/ 0 w 2937982"/>
              <a:gd name="connsiteY2" fmla="*/ 0 h 2194560"/>
              <a:gd name="connsiteX0" fmla="*/ 2308860 w 3060012"/>
              <a:gd name="connsiteY0" fmla="*/ 2194560 h 2194560"/>
              <a:gd name="connsiteX1" fmla="*/ 2933700 w 3060012"/>
              <a:gd name="connsiteY1" fmla="*/ 457200 h 2194560"/>
              <a:gd name="connsiteX2" fmla="*/ 0 w 3060012"/>
              <a:gd name="connsiteY2" fmla="*/ 0 h 2194560"/>
              <a:gd name="connsiteX0" fmla="*/ 2308860 w 2993753"/>
              <a:gd name="connsiteY0" fmla="*/ 2194560 h 2194560"/>
              <a:gd name="connsiteX1" fmla="*/ 2933700 w 2993753"/>
              <a:gd name="connsiteY1" fmla="*/ 457200 h 2194560"/>
              <a:gd name="connsiteX2" fmla="*/ 0 w 2993753"/>
              <a:gd name="connsiteY2" fmla="*/ 0 h 2194560"/>
              <a:gd name="connsiteX0" fmla="*/ 2308860 w 2993753"/>
              <a:gd name="connsiteY0" fmla="*/ 2292304 h 2292304"/>
              <a:gd name="connsiteX1" fmla="*/ 2933700 w 2993753"/>
              <a:gd name="connsiteY1" fmla="*/ 554944 h 2292304"/>
              <a:gd name="connsiteX2" fmla="*/ 0 w 2993753"/>
              <a:gd name="connsiteY2" fmla="*/ 97744 h 2292304"/>
              <a:gd name="connsiteX0" fmla="*/ 2308860 w 3014505"/>
              <a:gd name="connsiteY0" fmla="*/ 2204513 h 2204513"/>
              <a:gd name="connsiteX1" fmla="*/ 2956560 w 3014505"/>
              <a:gd name="connsiteY1" fmla="*/ 848153 h 2204513"/>
              <a:gd name="connsiteX2" fmla="*/ 0 w 3014505"/>
              <a:gd name="connsiteY2" fmla="*/ 9953 h 2204513"/>
              <a:gd name="connsiteX0" fmla="*/ 2308860 w 3014505"/>
              <a:gd name="connsiteY0" fmla="*/ 2194560 h 2194560"/>
              <a:gd name="connsiteX1" fmla="*/ 2956560 w 3014505"/>
              <a:gd name="connsiteY1" fmla="*/ 838200 h 2194560"/>
              <a:gd name="connsiteX2" fmla="*/ 0 w 3014505"/>
              <a:gd name="connsiteY2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4505" h="2194560">
                <a:moveTo>
                  <a:pt x="2308860" y="2194560"/>
                </a:moveTo>
                <a:cubicBezTo>
                  <a:pt x="2741295" y="1870710"/>
                  <a:pt x="3173730" y="1661160"/>
                  <a:pt x="2956560" y="838200"/>
                </a:cubicBezTo>
                <a:cubicBezTo>
                  <a:pt x="2739390" y="15240"/>
                  <a:pt x="1346835" y="72390"/>
                  <a:pt x="0" y="0"/>
                </a:cubicBezTo>
              </a:path>
            </a:pathLst>
          </a:custGeom>
          <a:noFill/>
          <a:ln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reeform 30"/>
          <p:cNvSpPr/>
          <p:nvPr/>
        </p:nvSpPr>
        <p:spPr>
          <a:xfrm>
            <a:off x="5623560" y="2941321"/>
            <a:ext cx="3108916" cy="3421380"/>
          </a:xfrm>
          <a:custGeom>
            <a:avLst/>
            <a:gdLst>
              <a:gd name="connsiteX0" fmla="*/ 2308860 w 2937982"/>
              <a:gd name="connsiteY0" fmla="*/ 2194560 h 2194560"/>
              <a:gd name="connsiteX1" fmla="*/ 2788920 w 2937982"/>
              <a:gd name="connsiteY1" fmla="*/ 1181100 h 2194560"/>
              <a:gd name="connsiteX2" fmla="*/ 0 w 2937982"/>
              <a:gd name="connsiteY2" fmla="*/ 0 h 2194560"/>
              <a:gd name="connsiteX0" fmla="*/ 2308860 w 3060012"/>
              <a:gd name="connsiteY0" fmla="*/ 2194560 h 2194560"/>
              <a:gd name="connsiteX1" fmla="*/ 2933700 w 3060012"/>
              <a:gd name="connsiteY1" fmla="*/ 457200 h 2194560"/>
              <a:gd name="connsiteX2" fmla="*/ 0 w 3060012"/>
              <a:gd name="connsiteY2" fmla="*/ 0 h 2194560"/>
              <a:gd name="connsiteX0" fmla="*/ 2308860 w 2993753"/>
              <a:gd name="connsiteY0" fmla="*/ 2194560 h 2194560"/>
              <a:gd name="connsiteX1" fmla="*/ 2933700 w 2993753"/>
              <a:gd name="connsiteY1" fmla="*/ 457200 h 2194560"/>
              <a:gd name="connsiteX2" fmla="*/ 0 w 2993753"/>
              <a:gd name="connsiteY2" fmla="*/ 0 h 2194560"/>
              <a:gd name="connsiteX0" fmla="*/ 2308860 w 2993753"/>
              <a:gd name="connsiteY0" fmla="*/ 2292304 h 2292304"/>
              <a:gd name="connsiteX1" fmla="*/ 2933700 w 2993753"/>
              <a:gd name="connsiteY1" fmla="*/ 554944 h 2292304"/>
              <a:gd name="connsiteX2" fmla="*/ 0 w 2993753"/>
              <a:gd name="connsiteY2" fmla="*/ 97744 h 2292304"/>
              <a:gd name="connsiteX0" fmla="*/ 2308860 w 3014505"/>
              <a:gd name="connsiteY0" fmla="*/ 2204513 h 2204513"/>
              <a:gd name="connsiteX1" fmla="*/ 2956560 w 3014505"/>
              <a:gd name="connsiteY1" fmla="*/ 848153 h 2204513"/>
              <a:gd name="connsiteX2" fmla="*/ 0 w 3014505"/>
              <a:gd name="connsiteY2" fmla="*/ 9953 h 2204513"/>
              <a:gd name="connsiteX0" fmla="*/ 2308860 w 3014505"/>
              <a:gd name="connsiteY0" fmla="*/ 2194560 h 2194560"/>
              <a:gd name="connsiteX1" fmla="*/ 2956560 w 3014505"/>
              <a:gd name="connsiteY1" fmla="*/ 838200 h 2194560"/>
              <a:gd name="connsiteX2" fmla="*/ 0 w 3014505"/>
              <a:gd name="connsiteY2" fmla="*/ 0 h 2194560"/>
              <a:gd name="connsiteX0" fmla="*/ 2438400 w 3218177"/>
              <a:gd name="connsiteY0" fmla="*/ 3543300 h 3543300"/>
              <a:gd name="connsiteX1" fmla="*/ 3086100 w 3218177"/>
              <a:gd name="connsiteY1" fmla="*/ 2186940 h 3543300"/>
              <a:gd name="connsiteX2" fmla="*/ 0 w 3218177"/>
              <a:gd name="connsiteY2" fmla="*/ 0 h 3543300"/>
              <a:gd name="connsiteX0" fmla="*/ 2438400 w 3086168"/>
              <a:gd name="connsiteY0" fmla="*/ 3543300 h 3543300"/>
              <a:gd name="connsiteX1" fmla="*/ 3086100 w 3086168"/>
              <a:gd name="connsiteY1" fmla="*/ 2186940 h 3543300"/>
              <a:gd name="connsiteX2" fmla="*/ 0 w 3086168"/>
              <a:gd name="connsiteY2" fmla="*/ 0 h 3543300"/>
              <a:gd name="connsiteX0" fmla="*/ 2301240 w 3193315"/>
              <a:gd name="connsiteY0" fmla="*/ 3421380 h 3421380"/>
              <a:gd name="connsiteX1" fmla="*/ 3086100 w 3193315"/>
              <a:gd name="connsiteY1" fmla="*/ 2186940 h 3421380"/>
              <a:gd name="connsiteX2" fmla="*/ 0 w 3193315"/>
              <a:gd name="connsiteY2" fmla="*/ 0 h 3421380"/>
              <a:gd name="connsiteX0" fmla="*/ 2301240 w 2973971"/>
              <a:gd name="connsiteY0" fmla="*/ 3421380 h 3421380"/>
              <a:gd name="connsiteX1" fmla="*/ 2834640 w 2973971"/>
              <a:gd name="connsiteY1" fmla="*/ 1363980 h 3421380"/>
              <a:gd name="connsiteX2" fmla="*/ 0 w 2973971"/>
              <a:gd name="connsiteY2" fmla="*/ 0 h 3421380"/>
              <a:gd name="connsiteX0" fmla="*/ 2301240 w 3108916"/>
              <a:gd name="connsiteY0" fmla="*/ 3421380 h 3421380"/>
              <a:gd name="connsiteX1" fmla="*/ 2834640 w 3108916"/>
              <a:gd name="connsiteY1" fmla="*/ 1363980 h 3421380"/>
              <a:gd name="connsiteX2" fmla="*/ 0 w 3108916"/>
              <a:gd name="connsiteY2" fmla="*/ 0 h 342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8916" h="3421380">
                <a:moveTo>
                  <a:pt x="2301240" y="3421380"/>
                </a:moveTo>
                <a:cubicBezTo>
                  <a:pt x="2733675" y="3097530"/>
                  <a:pt x="3530600" y="2391410"/>
                  <a:pt x="2834640" y="1363980"/>
                </a:cubicBezTo>
                <a:cubicBezTo>
                  <a:pt x="2138680" y="336550"/>
                  <a:pt x="1346835" y="72390"/>
                  <a:pt x="0" y="0"/>
                </a:cubicBezTo>
              </a:path>
            </a:pathLst>
          </a:custGeom>
          <a:noFill/>
          <a:ln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81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</a:t>
            </a:r>
            <a:r>
              <a:rPr lang="nl-BE" dirty="0"/>
              <a:t>C</a:t>
            </a:r>
            <a:r>
              <a:rPr lang="nl-BE" dirty="0" smtClean="0"/>
              <a:t>loud organisatie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Strategic Board: afgevaardigden </a:t>
            </a:r>
            <a:r>
              <a:rPr lang="nl-BE" dirty="0" err="1"/>
              <a:t>college’s</a:t>
            </a:r>
            <a:r>
              <a:rPr lang="nl-BE" dirty="0"/>
              <a:t> (FOD, OISZ, ION)</a:t>
            </a:r>
          </a:p>
          <a:p>
            <a:r>
              <a:rPr lang="nl-BE" dirty="0"/>
              <a:t>COPB: algemene </a:t>
            </a:r>
            <a:r>
              <a:rPr lang="nl-BE" dirty="0" smtClean="0"/>
              <a:t>sturing – </a:t>
            </a:r>
            <a:r>
              <a:rPr lang="nl-BE" dirty="0"/>
              <a:t>IT directies (FOD, </a:t>
            </a:r>
            <a:r>
              <a:rPr lang="nl-BE" dirty="0" smtClean="0"/>
              <a:t>OISZ)</a:t>
            </a:r>
            <a:endParaRPr lang="nl-BE" dirty="0"/>
          </a:p>
          <a:p>
            <a:r>
              <a:rPr lang="nl-BE" dirty="0" smtClean="0"/>
              <a:t>Concrete technische projecten</a:t>
            </a:r>
          </a:p>
          <a:p>
            <a:r>
              <a:rPr lang="nl-BE" dirty="0" smtClean="0"/>
              <a:t>Interinstitutionele samenwerking in specifieke projecten</a:t>
            </a:r>
          </a:p>
          <a:p>
            <a:pPr lvl="1"/>
            <a:r>
              <a:rPr lang="nl-BE" dirty="0" smtClean="0"/>
              <a:t>Afhankelijk van interesse en engagement van overheidsdiensten</a:t>
            </a:r>
          </a:p>
          <a:p>
            <a:pPr lvl="1"/>
            <a:endParaRPr lang="nl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5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Service model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smtClean="0"/>
              <a:t>G-Cloud = </a:t>
            </a:r>
            <a:r>
              <a:rPr lang="fr-BE" dirty="0" err="1" smtClean="0"/>
              <a:t>samenwerkingsverband</a:t>
            </a:r>
            <a:endParaRPr lang="fr-BE" dirty="0" smtClean="0"/>
          </a:p>
          <a:p>
            <a:r>
              <a:rPr lang="fr-BE" dirty="0" smtClean="0"/>
              <a:t>G-Cloud ≠ centrale </a:t>
            </a:r>
            <a:r>
              <a:rPr lang="fr-BE" dirty="0" err="1" smtClean="0"/>
              <a:t>organisatie</a:t>
            </a:r>
            <a:endParaRPr lang="fr-BE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2901513"/>
              </p:ext>
            </p:extLst>
          </p:nvPr>
        </p:nvGraphicFramePr>
        <p:xfrm>
          <a:off x="-3160" y="2384884"/>
          <a:ext cx="914400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704348" y="2420888"/>
            <a:ext cx="1116124" cy="3996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3200" dirty="0" err="1" smtClean="0"/>
              <a:t>Governance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5560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2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G-Cloud Service model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smtClean="0"/>
              <a:t>Service </a:t>
            </a:r>
            <a:r>
              <a:rPr lang="fr-BE" dirty="0" err="1" smtClean="0"/>
              <a:t>Owner</a:t>
            </a:r>
            <a:endParaRPr lang="fr-BE" dirty="0" smtClean="0"/>
          </a:p>
          <a:p>
            <a:pPr lvl="1"/>
            <a:r>
              <a:rPr lang="fr-BE" dirty="0" smtClean="0"/>
              <a:t>(Business) </a:t>
            </a:r>
            <a:r>
              <a:rPr lang="fr-BE" dirty="0" err="1" smtClean="0"/>
              <a:t>Verantwoordelijke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de </a:t>
            </a:r>
            <a:r>
              <a:rPr lang="fr-BE" dirty="0" err="1" smtClean="0"/>
              <a:t>dienst</a:t>
            </a:r>
            <a:endParaRPr lang="fr-BE" dirty="0" smtClean="0"/>
          </a:p>
          <a:p>
            <a:pPr lvl="1"/>
            <a:r>
              <a:rPr lang="fr-BE" dirty="0" err="1" smtClean="0"/>
              <a:t>Werkt</a:t>
            </a:r>
            <a:r>
              <a:rPr lang="fr-BE" dirty="0" smtClean="0"/>
              <a:t> </a:t>
            </a:r>
            <a:r>
              <a:rPr lang="fr-BE" dirty="0" err="1" smtClean="0"/>
              <a:t>dienst</a:t>
            </a:r>
            <a:r>
              <a:rPr lang="fr-BE" dirty="0" smtClean="0"/>
              <a:t> en </a:t>
            </a:r>
            <a:r>
              <a:rPr lang="fr-BE" dirty="0" err="1" smtClean="0"/>
              <a:t>zijn</a:t>
            </a:r>
            <a:r>
              <a:rPr lang="fr-BE" dirty="0" smtClean="0"/>
              <a:t> </a:t>
            </a:r>
            <a:r>
              <a:rPr lang="fr-BE" dirty="0" err="1" smtClean="0"/>
              <a:t>verdere</a:t>
            </a:r>
            <a:r>
              <a:rPr lang="fr-BE" dirty="0" smtClean="0"/>
              <a:t> </a:t>
            </a:r>
            <a:r>
              <a:rPr lang="fr-BE" dirty="0" err="1" smtClean="0"/>
              <a:t>evolutie</a:t>
            </a:r>
            <a:r>
              <a:rPr lang="fr-BE" dirty="0" smtClean="0"/>
              <a:t> </a:t>
            </a:r>
            <a:r>
              <a:rPr lang="fr-BE" dirty="0" err="1" smtClean="0"/>
              <a:t>uit</a:t>
            </a:r>
            <a:endParaRPr lang="fr-BE" dirty="0" smtClean="0"/>
          </a:p>
          <a:p>
            <a:pPr lvl="1"/>
            <a:r>
              <a:rPr lang="fr-BE" dirty="0" err="1" smtClean="0"/>
              <a:t>Voorziet</a:t>
            </a:r>
            <a:r>
              <a:rPr lang="fr-BE" dirty="0" smtClean="0"/>
              <a:t> SLA, </a:t>
            </a:r>
            <a:r>
              <a:rPr lang="fr-BE" dirty="0" err="1" smtClean="0"/>
              <a:t>financieel</a:t>
            </a:r>
            <a:r>
              <a:rPr lang="fr-BE" dirty="0" smtClean="0"/>
              <a:t> model, </a:t>
            </a:r>
            <a:r>
              <a:rPr lang="fr-BE" dirty="0" err="1" smtClean="0"/>
              <a:t>supportmodel</a:t>
            </a:r>
            <a:r>
              <a:rPr lang="fr-BE" dirty="0" smtClean="0"/>
              <a:t>, ...</a:t>
            </a:r>
          </a:p>
          <a:p>
            <a:pPr lvl="1"/>
            <a:r>
              <a:rPr lang="fr-BE" dirty="0" smtClean="0"/>
              <a:t>« </a:t>
            </a:r>
            <a:r>
              <a:rPr lang="fr-BE" dirty="0" err="1" smtClean="0"/>
              <a:t>Contract</a:t>
            </a:r>
            <a:r>
              <a:rPr lang="fr-BE" dirty="0" smtClean="0"/>
              <a:t> » met </a:t>
            </a:r>
            <a:r>
              <a:rPr lang="fr-BE" dirty="0" err="1" smtClean="0"/>
              <a:t>klanten</a:t>
            </a:r>
            <a:endParaRPr lang="fr-BE" dirty="0" smtClean="0"/>
          </a:p>
          <a:p>
            <a:r>
              <a:rPr lang="fr-BE" dirty="0" smtClean="0"/>
              <a:t>Service Provider</a:t>
            </a:r>
          </a:p>
          <a:p>
            <a:pPr lvl="1"/>
            <a:r>
              <a:rPr lang="fr-BE" dirty="0" smtClean="0"/>
              <a:t>« </a:t>
            </a:r>
            <a:r>
              <a:rPr lang="fr-BE" dirty="0" err="1" smtClean="0"/>
              <a:t>contract</a:t>
            </a:r>
            <a:r>
              <a:rPr lang="fr-BE" dirty="0" smtClean="0"/>
              <a:t> » met Service </a:t>
            </a:r>
            <a:r>
              <a:rPr lang="fr-BE" dirty="0" err="1" smtClean="0"/>
              <a:t>Owner</a:t>
            </a:r>
            <a:endParaRPr lang="fr-BE" dirty="0" smtClean="0"/>
          </a:p>
          <a:p>
            <a:pPr lvl="1"/>
            <a:r>
              <a:rPr lang="fr-BE" dirty="0" err="1" smtClean="0"/>
              <a:t>Levert</a:t>
            </a:r>
            <a:r>
              <a:rPr lang="fr-BE" dirty="0" smtClean="0"/>
              <a:t> </a:t>
            </a:r>
            <a:r>
              <a:rPr lang="fr-BE" dirty="0" err="1" smtClean="0"/>
              <a:t>dienst</a:t>
            </a:r>
            <a:r>
              <a:rPr lang="fr-BE" dirty="0" smtClean="0"/>
              <a:t> </a:t>
            </a:r>
            <a:r>
              <a:rPr lang="fr-BE" dirty="0" err="1" smtClean="0"/>
              <a:t>volgens</a:t>
            </a:r>
            <a:r>
              <a:rPr lang="fr-BE" dirty="0" smtClean="0"/>
              <a:t> </a:t>
            </a:r>
            <a:r>
              <a:rPr lang="fr-BE" dirty="0" err="1" smtClean="0"/>
              <a:t>specificaties</a:t>
            </a:r>
            <a:r>
              <a:rPr lang="fr-BE" dirty="0" smtClean="0"/>
              <a:t>/SLA</a:t>
            </a:r>
          </a:p>
          <a:p>
            <a:r>
              <a:rPr lang="fr-BE" dirty="0" err="1" smtClean="0"/>
              <a:t>Soms</a:t>
            </a:r>
            <a:r>
              <a:rPr lang="fr-BE" dirty="0" smtClean="0"/>
              <a:t> Service </a:t>
            </a:r>
            <a:r>
              <a:rPr lang="fr-BE" dirty="0" err="1" smtClean="0"/>
              <a:t>Owner</a:t>
            </a:r>
            <a:r>
              <a:rPr lang="fr-BE" dirty="0" smtClean="0"/>
              <a:t> = Provider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93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G-</a:t>
            </a:r>
            <a:r>
              <a:rPr lang="nl-BE" dirty="0"/>
              <a:t>C</a:t>
            </a:r>
            <a:r>
              <a:rPr lang="nl-BE" dirty="0" smtClean="0"/>
              <a:t>loud - Financieel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075644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Meerdere</a:t>
            </a:r>
            <a:r>
              <a:rPr lang="fr-BE" sz="2800" dirty="0" smtClean="0"/>
              <a:t> </a:t>
            </a:r>
            <a:r>
              <a:rPr lang="fr-BE" sz="2800" dirty="0" err="1" smtClean="0"/>
              <a:t>financiële</a:t>
            </a:r>
            <a:r>
              <a:rPr lang="fr-BE" sz="2800" dirty="0" smtClean="0"/>
              <a:t> </a:t>
            </a:r>
            <a:r>
              <a:rPr lang="fr-BE" sz="2800" dirty="0" err="1" smtClean="0"/>
              <a:t>modellen</a:t>
            </a:r>
            <a:r>
              <a:rPr lang="fr-BE" sz="2800" dirty="0" smtClean="0"/>
              <a:t> </a:t>
            </a:r>
            <a:r>
              <a:rPr lang="fr-BE" sz="2800" dirty="0" err="1" smtClean="0"/>
              <a:t>mogelijk</a:t>
            </a:r>
            <a:endParaRPr lang="fr-BE" sz="2800" dirty="0" smtClean="0"/>
          </a:p>
          <a:p>
            <a:pPr lvl="1"/>
            <a:r>
              <a:rPr lang="fr-BE" dirty="0" smtClean="0"/>
              <a:t>(</a:t>
            </a:r>
            <a:r>
              <a:rPr lang="fr-BE" dirty="0" err="1" smtClean="0"/>
              <a:t>partieel</a:t>
            </a:r>
            <a:r>
              <a:rPr lang="fr-BE" dirty="0" smtClean="0"/>
              <a:t>) </a:t>
            </a:r>
            <a:r>
              <a:rPr lang="nl-BE" dirty="0" smtClean="0"/>
              <a:t>ten </a:t>
            </a:r>
            <a:r>
              <a:rPr lang="nl-BE" sz="2800" dirty="0"/>
              <a:t>laste </a:t>
            </a:r>
            <a:r>
              <a:rPr lang="nl-BE" sz="2800" dirty="0" smtClean="0"/>
              <a:t>van aanbiedende instelling</a:t>
            </a:r>
          </a:p>
          <a:p>
            <a:pPr lvl="1"/>
            <a:r>
              <a:rPr lang="nl-BE" sz="2800" dirty="0" smtClean="0"/>
              <a:t>verdeeld over </a:t>
            </a:r>
            <a:r>
              <a:rPr lang="nl-BE" sz="2800" dirty="0"/>
              <a:t>de </a:t>
            </a:r>
            <a:r>
              <a:rPr lang="nl-BE" sz="2800" dirty="0" smtClean="0"/>
              <a:t>afnemers </a:t>
            </a:r>
            <a:r>
              <a:rPr lang="nl-BE" sz="2800" dirty="0"/>
              <a:t>van deze </a:t>
            </a:r>
            <a:r>
              <a:rPr lang="nl-BE" sz="2800" dirty="0" smtClean="0"/>
              <a:t>diensten</a:t>
            </a:r>
          </a:p>
          <a:p>
            <a:r>
              <a:rPr lang="fr-BE" b="1" dirty="0" err="1"/>
              <a:t>Uitdagingen</a:t>
            </a:r>
            <a:r>
              <a:rPr lang="fr-BE" b="1" dirty="0"/>
              <a:t>:</a:t>
            </a:r>
          </a:p>
          <a:p>
            <a:pPr lvl="1"/>
            <a:r>
              <a:rPr lang="fr-BE" dirty="0" err="1"/>
              <a:t>Kostendeling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diensten</a:t>
            </a:r>
            <a:r>
              <a:rPr lang="fr-BE" dirty="0"/>
              <a:t> maar </a:t>
            </a:r>
            <a:r>
              <a:rPr lang="fr-BE" dirty="0" err="1"/>
              <a:t>ook</a:t>
            </a:r>
            <a:r>
              <a:rPr lang="fr-BE" dirty="0"/>
              <a:t> </a:t>
            </a:r>
            <a:r>
              <a:rPr lang="fr-BE" dirty="0" err="1"/>
              <a:t>financiering</a:t>
            </a:r>
            <a:r>
              <a:rPr lang="fr-BE" dirty="0"/>
              <a:t> van </a:t>
            </a:r>
            <a:r>
              <a:rPr lang="fr-BE" dirty="0" err="1" smtClean="0"/>
              <a:t>bouw</a:t>
            </a:r>
            <a:r>
              <a:rPr lang="fr-BE" dirty="0" smtClean="0"/>
              <a:t> van </a:t>
            </a:r>
            <a:r>
              <a:rPr lang="fr-BE" dirty="0" err="1" smtClean="0"/>
              <a:t>diensten</a:t>
            </a:r>
            <a:endParaRPr lang="fr-BE" dirty="0"/>
          </a:p>
          <a:p>
            <a:pPr lvl="1"/>
            <a:r>
              <a:rPr lang="nl-BE" dirty="0"/>
              <a:t>Gemengde ploegen en hergebruik infrastructuur of diensten van instellingen</a:t>
            </a:r>
          </a:p>
          <a:p>
            <a:pPr lvl="1"/>
            <a:r>
              <a:rPr lang="nl-BE" dirty="0" smtClean="0"/>
              <a:t>G-Clouddiensten </a:t>
            </a:r>
            <a:r>
              <a:rPr lang="nl-BE" dirty="0"/>
              <a:t>moeten goedkoper </a:t>
            </a:r>
            <a:r>
              <a:rPr lang="nl-BE" dirty="0" smtClean="0"/>
              <a:t>zijn</a:t>
            </a:r>
          </a:p>
          <a:p>
            <a:pPr lvl="2"/>
            <a:r>
              <a:rPr lang="nl-BE" dirty="0" smtClean="0"/>
              <a:t>! Correct vergelijken! (TCO)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7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P&amp;O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805263"/>
          </a:xfrm>
        </p:spPr>
        <p:txBody>
          <a:bodyPr>
            <a:normAutofit/>
          </a:bodyPr>
          <a:lstStyle/>
          <a:p>
            <a:r>
              <a:rPr lang="nl-BE" dirty="0"/>
              <a:t>3500 IT’ers binnen federale overheid</a:t>
            </a:r>
          </a:p>
          <a:p>
            <a:r>
              <a:rPr lang="nl-BE" dirty="0"/>
              <a:t>War-</a:t>
            </a:r>
            <a:r>
              <a:rPr lang="nl-BE" dirty="0" err="1"/>
              <a:t>for</a:t>
            </a:r>
            <a:r>
              <a:rPr lang="nl-BE" dirty="0"/>
              <a:t>-talent &amp; omgekeerde </a:t>
            </a:r>
            <a:r>
              <a:rPr lang="nl-BE" dirty="0" smtClean="0"/>
              <a:t>leeftijdspiramide</a:t>
            </a:r>
          </a:p>
          <a:p>
            <a:r>
              <a:rPr lang="fr-BE" dirty="0" err="1" smtClean="0"/>
              <a:t>Samenwerkingsmodel</a:t>
            </a:r>
            <a:r>
              <a:rPr lang="fr-BE" dirty="0" smtClean="0"/>
              <a:t> over </a:t>
            </a:r>
            <a:r>
              <a:rPr lang="fr-BE" dirty="0" err="1" smtClean="0"/>
              <a:t>grenzen</a:t>
            </a:r>
            <a:r>
              <a:rPr lang="fr-BE" dirty="0" smtClean="0"/>
              <a:t> van </a:t>
            </a:r>
            <a:r>
              <a:rPr lang="fr-BE" dirty="0" err="1" smtClean="0"/>
              <a:t>instellingen</a:t>
            </a:r>
            <a:r>
              <a:rPr lang="fr-BE" dirty="0" smtClean="0"/>
              <a:t> </a:t>
            </a:r>
            <a:r>
              <a:rPr lang="fr-BE" dirty="0" err="1" smtClean="0"/>
              <a:t>heen</a:t>
            </a:r>
            <a:endParaRPr lang="nl-BE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95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G-</a:t>
            </a:r>
            <a:r>
              <a:rPr lang="nl-BE" dirty="0"/>
              <a:t>C</a:t>
            </a:r>
            <a:r>
              <a:rPr lang="nl-BE" dirty="0" smtClean="0"/>
              <a:t>loud P&amp;O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nl-BE" dirty="0" smtClean="0"/>
              <a:t>Creatie van virtuele teams bestaande uit deelnemende overheidsinstellingen</a:t>
            </a:r>
          </a:p>
          <a:p>
            <a:r>
              <a:rPr lang="nl-BE" dirty="0" smtClean="0"/>
              <a:t>Impact ICT-systeemmensen: verschuiving </a:t>
            </a:r>
            <a:r>
              <a:rPr lang="nl-BE" dirty="0"/>
              <a:t>van “bandwerk” naar innovatieve oplossingen</a:t>
            </a:r>
          </a:p>
          <a:p>
            <a:pPr lvl="1"/>
            <a:r>
              <a:rPr lang="nl-BE" dirty="0"/>
              <a:t>Repetitieve operationele taken automatiseren</a:t>
            </a:r>
          </a:p>
          <a:p>
            <a:pPr lvl="1"/>
            <a:r>
              <a:rPr lang="nl-BE" dirty="0" smtClean="0"/>
              <a:t>Beschikbaarheid systemen </a:t>
            </a:r>
            <a:r>
              <a:rPr lang="nl-BE" dirty="0" smtClean="0">
                <a:sym typeface="Symbol"/>
              </a:rPr>
              <a:t></a:t>
            </a:r>
          </a:p>
          <a:p>
            <a:pPr lvl="1"/>
            <a:r>
              <a:rPr lang="nl-BE" dirty="0" smtClean="0"/>
              <a:t>Gedeelde </a:t>
            </a:r>
            <a:r>
              <a:rPr lang="nl-BE" dirty="0"/>
              <a:t>omgevingen realiseren (schaalvoordeel </a:t>
            </a:r>
            <a:r>
              <a:rPr lang="nl-BE" dirty="0" smtClean="0"/>
              <a:t>creëren)</a:t>
            </a:r>
          </a:p>
          <a:p>
            <a:pPr lvl="1"/>
            <a:r>
              <a:rPr lang="nl-BE" dirty="0" smtClean="0"/>
              <a:t>Tijd </a:t>
            </a:r>
            <a:r>
              <a:rPr lang="nl-BE" dirty="0"/>
              <a:t>investeren in de interessante </a:t>
            </a:r>
            <a:r>
              <a:rPr lang="nl-BE" dirty="0" smtClean="0"/>
              <a:t>uitdagingen</a:t>
            </a:r>
          </a:p>
          <a:p>
            <a:pPr lvl="1"/>
            <a:r>
              <a:rPr lang="nl-BE" dirty="0" smtClean="0"/>
              <a:t>Balans </a:t>
            </a:r>
            <a:r>
              <a:rPr lang="nl-BE" dirty="0"/>
              <a:t>zoeken tussen stabiliteit/risicobeheersing en </a:t>
            </a:r>
            <a:r>
              <a:rPr lang="nl-BE" dirty="0" smtClean="0"/>
              <a:t>innovatie</a:t>
            </a:r>
          </a:p>
          <a:p>
            <a:endParaRPr lang="nl-BE" dirty="0"/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G-Cloud Security &amp; Policies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nl-BE" dirty="0" smtClean="0"/>
              <a:t>Cruciaal element van G-Cloud</a:t>
            </a:r>
          </a:p>
          <a:p>
            <a:pPr lvl="1"/>
            <a:r>
              <a:rPr lang="nl-BE" dirty="0" smtClean="0"/>
              <a:t>Mutualisatie van diensten</a:t>
            </a:r>
          </a:p>
          <a:p>
            <a:pPr lvl="1"/>
            <a:r>
              <a:rPr lang="nl-BE" dirty="0" smtClean="0"/>
              <a:t>Afdekken risico’s</a:t>
            </a:r>
          </a:p>
          <a:p>
            <a:r>
              <a:rPr lang="nl-BE" dirty="0" smtClean="0"/>
              <a:t>Niet gericht op speciale use cases (Staatsveiligheid, ...)</a:t>
            </a:r>
          </a:p>
          <a:p>
            <a:r>
              <a:rPr lang="nl-BE" dirty="0" smtClean="0"/>
              <a:t>Security framework voor G-Cloud steunend op bestaande standaarden</a:t>
            </a:r>
          </a:p>
          <a:p>
            <a:r>
              <a:rPr lang="nl-BE" dirty="0" smtClean="0"/>
              <a:t>Aftoetsen van G-</a:t>
            </a:r>
            <a:r>
              <a:rPr lang="nl-BE" dirty="0"/>
              <a:t>C</a:t>
            </a:r>
            <a:r>
              <a:rPr lang="nl-BE" dirty="0" smtClean="0"/>
              <a:t>loudprojecten aan veiligheidsvereisten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u="sng" dirty="0" smtClean="0"/>
              <a:t>G-Cloud impact</a:t>
            </a:r>
            <a:endParaRPr lang="nl-BE" u="sng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impact: voorbeelden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Gecentraliseerde licentieonderhandelingen &amp; </a:t>
            </a:r>
            <a:r>
              <a:rPr lang="nl-BE" dirty="0" err="1" smtClean="0"/>
              <a:t>standaardisatieinitiatief</a:t>
            </a:r>
            <a:r>
              <a:rPr lang="nl-BE" dirty="0" smtClean="0"/>
              <a:t> met Microsoft: extra kortingen bekomen op O365 licenties ( ~ 3 M€ jaarlijks voordeel)</a:t>
            </a:r>
          </a:p>
          <a:p>
            <a:r>
              <a:rPr lang="nl-BE" dirty="0" smtClean="0"/>
              <a:t>Schaalvergroting </a:t>
            </a:r>
            <a:r>
              <a:rPr lang="nl-BE" dirty="0" smtClean="0"/>
              <a:t>=&gt; dalende kostprijs G-Cloud diensten: </a:t>
            </a:r>
            <a:r>
              <a:rPr lang="nl-BE" dirty="0" err="1" smtClean="0"/>
              <a:t>compute</a:t>
            </a:r>
            <a:r>
              <a:rPr lang="nl-BE" dirty="0" smtClean="0"/>
              <a:t> -12%, storage -40% in 9 maanden tijd</a:t>
            </a:r>
          </a:p>
          <a:p>
            <a:r>
              <a:rPr lang="nl-BE" dirty="0" smtClean="0"/>
              <a:t>Inventaris van opdrachtcentrales </a:t>
            </a:r>
            <a:r>
              <a:rPr lang="nl-BE" dirty="0" smtClean="0">
                <a:sym typeface="Wingdings" panose="05000000000000000000" pitchFamily="2" charset="2"/>
              </a:rPr>
              <a:t> h</a:t>
            </a:r>
            <a:r>
              <a:rPr lang="nl-BE" dirty="0" smtClean="0"/>
              <a:t>ergebruik </a:t>
            </a:r>
            <a:r>
              <a:rPr lang="nl-BE" dirty="0" smtClean="0"/>
              <a:t>van opdrachtencentrales op grote </a:t>
            </a:r>
            <a:r>
              <a:rPr lang="nl-BE" dirty="0" smtClean="0"/>
              <a:t>schaal.  </a:t>
            </a:r>
            <a:endParaRPr lang="fr-BE" dirty="0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13B540AB-6939-4937-A918-1D15FF1C7CE3}" type="slidenum">
              <a:rPr lang="nl-BE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30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 </a:t>
            </a:r>
            <a:r>
              <a:rPr lang="nl-BE" dirty="0" smtClean="0"/>
              <a:t>impact: voorbeelden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UCC</a:t>
            </a:r>
          </a:p>
          <a:p>
            <a:pPr lvl="1"/>
            <a:r>
              <a:rPr lang="nl-BE" dirty="0" smtClean="0"/>
              <a:t>Lokale voordelen: NWOW, betere/snellere communicatie tussen medewerkers</a:t>
            </a:r>
          </a:p>
          <a:p>
            <a:pPr lvl="1"/>
            <a:r>
              <a:rPr lang="nl-BE" dirty="0" smtClean="0"/>
              <a:t>Globale voordelen: standaardisatie, vlottere communicatie </a:t>
            </a:r>
            <a:r>
              <a:rPr lang="nl-BE" u="sng" dirty="0" smtClean="0"/>
              <a:t>tussen</a:t>
            </a:r>
            <a:r>
              <a:rPr lang="nl-BE" dirty="0" smtClean="0"/>
              <a:t> overheidsdiensten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Veel interesse: 15+ overheidsinstellingen ingestapt</a:t>
            </a:r>
            <a:endParaRPr lang="nl-BE" dirty="0"/>
          </a:p>
          <a:p>
            <a:endParaRPr lang="nl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1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 </a:t>
            </a:r>
            <a:r>
              <a:rPr lang="nl-BE" dirty="0" smtClean="0"/>
              <a:t>impact: voorbeelden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Communities</a:t>
            </a:r>
            <a:r>
              <a:rPr lang="nl-BE" dirty="0" smtClean="0"/>
              <a:t> / kennisdeling</a:t>
            </a:r>
          </a:p>
          <a:p>
            <a:pPr lvl="1"/>
            <a:r>
              <a:rPr lang="nl-BE" dirty="0" smtClean="0"/>
              <a:t>Kennisuitwisseling via SIT</a:t>
            </a:r>
          </a:p>
          <a:p>
            <a:pPr lvl="1"/>
            <a:r>
              <a:rPr lang="fr-BE" dirty="0" err="1"/>
              <a:t>Gemengd</a:t>
            </a:r>
            <a:r>
              <a:rPr lang="fr-BE" dirty="0"/>
              <a:t> O365-team</a:t>
            </a:r>
          </a:p>
          <a:p>
            <a:pPr lvl="1"/>
            <a:r>
              <a:rPr lang="fr-BE" dirty="0" smtClean="0"/>
              <a:t>Sharepoint Online / BeConnected </a:t>
            </a:r>
            <a:r>
              <a:rPr lang="fr-BE" dirty="0" err="1" smtClean="0"/>
              <a:t>als</a:t>
            </a:r>
            <a:r>
              <a:rPr lang="fr-BE" dirty="0" smtClean="0"/>
              <a:t> </a:t>
            </a:r>
            <a:r>
              <a:rPr lang="fr-BE" dirty="0" err="1" smtClean="0"/>
              <a:t>ondersteunend</a:t>
            </a:r>
            <a:r>
              <a:rPr lang="fr-BE" dirty="0" smtClean="0"/>
              <a:t> </a:t>
            </a:r>
            <a:r>
              <a:rPr lang="fr-BE" dirty="0" err="1" smtClean="0"/>
              <a:t>platform</a:t>
            </a:r>
            <a:endParaRPr lang="fr-BE" dirty="0" smtClean="0"/>
          </a:p>
          <a:p>
            <a:pPr lvl="1"/>
            <a:r>
              <a:rPr lang="fr-BE" dirty="0" err="1" smtClean="0"/>
              <a:t>Groep</a:t>
            </a:r>
            <a:r>
              <a:rPr lang="fr-BE" dirty="0" smtClean="0"/>
              <a:t> rond </a:t>
            </a:r>
            <a:r>
              <a:rPr lang="fr-BE" dirty="0" err="1" smtClean="0"/>
              <a:t>beheer</a:t>
            </a:r>
            <a:r>
              <a:rPr lang="fr-BE" dirty="0" smtClean="0"/>
              <a:t> van </a:t>
            </a:r>
            <a:r>
              <a:rPr lang="fr-BE" dirty="0" err="1" smtClean="0"/>
              <a:t>werkstations</a:t>
            </a:r>
            <a:r>
              <a:rPr lang="fr-BE" dirty="0" smtClean="0"/>
              <a:t>/Windows 10 </a:t>
            </a:r>
            <a:r>
              <a:rPr lang="fr-BE" dirty="0" err="1" smtClean="0"/>
              <a:t>migratie</a:t>
            </a:r>
            <a:endParaRPr lang="nl-BE" dirty="0" smtClean="0"/>
          </a:p>
          <a:p>
            <a:pPr lvl="1"/>
            <a:r>
              <a:rPr lang="fr-BE" dirty="0" smtClean="0"/>
              <a:t>« user groups » rond G-Cloud </a:t>
            </a:r>
            <a:r>
              <a:rPr lang="fr-BE" dirty="0" err="1" smtClean="0"/>
              <a:t>diensten</a:t>
            </a:r>
            <a:endParaRPr lang="fr-BE" dirty="0"/>
          </a:p>
          <a:p>
            <a:pPr lvl="2"/>
            <a:r>
              <a:rPr lang="fr-BE" dirty="0" smtClean="0"/>
              <a:t>Sharepoint, </a:t>
            </a:r>
            <a:r>
              <a:rPr lang="fr-BE" dirty="0" err="1" smtClean="0"/>
              <a:t>Greenshift</a:t>
            </a:r>
            <a:r>
              <a:rPr lang="fr-BE" dirty="0" smtClean="0"/>
              <a:t>, VMaaS</a:t>
            </a:r>
          </a:p>
          <a:p>
            <a:pPr lvl="1"/>
            <a:r>
              <a:rPr lang="fr-BE" dirty="0" err="1" smtClean="0"/>
              <a:t>Community</a:t>
            </a:r>
            <a:r>
              <a:rPr lang="fr-BE" dirty="0" smtClean="0"/>
              <a:t> van </a:t>
            </a:r>
            <a:r>
              <a:rPr lang="fr-BE" dirty="0" err="1" smtClean="0"/>
              <a:t>vertalers</a:t>
            </a:r>
            <a:r>
              <a:rPr lang="fr-BE" dirty="0" smtClean="0"/>
              <a:t> (</a:t>
            </a:r>
            <a:r>
              <a:rPr lang="fr-BE" dirty="0" err="1" smtClean="0"/>
              <a:t>Babelfed</a:t>
            </a:r>
            <a:r>
              <a:rPr lang="fr-BE" dirty="0" smtClean="0"/>
              <a:t>)</a:t>
            </a:r>
            <a:endParaRPr lang="nl-BE" dirty="0"/>
          </a:p>
          <a:p>
            <a:endParaRPr lang="nl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57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20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Gebruiker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20887"/>
            <a:ext cx="234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Leverancier</a:t>
            </a:r>
            <a:endParaRPr lang="fr-B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19386" y="4736177"/>
            <a:ext cx="158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Partner</a:t>
            </a:r>
            <a:endParaRPr lang="fr-BE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u="sng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539551" y="1196752"/>
            <a:ext cx="166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Gebruiker</a:t>
            </a:r>
            <a:endParaRPr lang="fr-B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20887"/>
            <a:ext cx="234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Leverancier</a:t>
            </a:r>
            <a:endParaRPr lang="fr-B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19386" y="4736177"/>
            <a:ext cx="158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Partner</a:t>
            </a:r>
            <a:endParaRPr lang="fr-BE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3460" y="1797784"/>
            <a:ext cx="291592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Consumeren van diensten</a:t>
            </a:r>
          </a:p>
          <a:p>
            <a:r>
              <a:rPr lang="nl-BE" sz="2000" dirty="0" smtClean="0"/>
              <a:t>Prijs / kwaliteit afweging</a:t>
            </a:r>
          </a:p>
          <a:p>
            <a:r>
              <a:rPr lang="nl-BE" sz="2000" dirty="0" smtClean="0"/>
              <a:t>Functionele match</a:t>
            </a:r>
          </a:p>
          <a:p>
            <a:r>
              <a:rPr lang="nl-BE" sz="2000" dirty="0" smtClean="0"/>
              <a:t>Synergie afweging</a:t>
            </a:r>
          </a:p>
          <a:p>
            <a:r>
              <a:rPr lang="nl-BE" sz="2000" dirty="0" smtClean="0"/>
              <a:t>IT strategie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20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Gebruiker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87069" y="1196752"/>
            <a:ext cx="19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Leverancier</a:t>
            </a:r>
            <a:endParaRPr lang="fr-B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19386" y="4736177"/>
            <a:ext cx="158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Partner</a:t>
            </a:r>
            <a:endParaRPr lang="fr-BE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4048" y="1792823"/>
            <a:ext cx="3264484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Aanbieden van diensten</a:t>
            </a:r>
          </a:p>
          <a:p>
            <a:r>
              <a:rPr lang="nl-BE" sz="2000" dirty="0" smtClean="0"/>
              <a:t>Competitieve prijs</a:t>
            </a:r>
          </a:p>
          <a:p>
            <a:r>
              <a:rPr lang="nl-BE" sz="2000" dirty="0" smtClean="0"/>
              <a:t>Evolutie</a:t>
            </a:r>
          </a:p>
          <a:p>
            <a:r>
              <a:rPr lang="nl-BE" sz="2000" dirty="0" smtClean="0"/>
              <a:t>Dienstverlening</a:t>
            </a:r>
          </a:p>
          <a:p>
            <a:r>
              <a:rPr lang="nl-BE" sz="2000" dirty="0" smtClean="0"/>
              <a:t>Synergie afweging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20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Gebruiker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20887"/>
            <a:ext cx="234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Leverancier</a:t>
            </a:r>
            <a:endParaRPr lang="fr-B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46682" y="4077627"/>
            <a:ext cx="1301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Partner</a:t>
            </a:r>
            <a:endParaRPr lang="fr-BE" sz="28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3110" y="4725144"/>
            <a:ext cx="293704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Samenwerking / synergie</a:t>
            </a:r>
          </a:p>
          <a:p>
            <a:r>
              <a:rPr lang="nl-BE" sz="2000" dirty="0" smtClean="0"/>
              <a:t>Klankbord voor evolutie</a:t>
            </a:r>
          </a:p>
          <a:p>
            <a:r>
              <a:rPr lang="nl-BE" sz="2000" dirty="0" smtClean="0"/>
              <a:t>Strategiebepaling</a:t>
            </a:r>
            <a:endParaRPr lang="fr-BE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r>
              <a:rPr lang="nl-BE" u="sng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50882" cy="52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nl-BE" sz="2800" b="1" noProof="0" dirty="0" smtClean="0"/>
              <a:t>Status G-Cloud Service Portfolio</a:t>
            </a:r>
            <a:endParaRPr lang="nl-BE" sz="2800" b="1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829"/>
            <a:ext cx="5777657" cy="4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364C9D"/>
                </a:solidFill>
              </a:rPr>
              <a:pPr/>
              <a:t>34</a:t>
            </a:fld>
            <a:endParaRPr lang="en-US">
              <a:solidFill>
                <a:srgbClr val="364C9D"/>
              </a:solidFill>
            </a:endParaRPr>
          </a:p>
        </p:txBody>
      </p:sp>
      <p:pic>
        <p:nvPicPr>
          <p:cNvPr id="82" name="Picture 2" descr="Ontha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4"/>
          <a:stretch/>
        </p:blipFill>
        <p:spPr bwMode="auto">
          <a:xfrm>
            <a:off x="1828800" y="1293936"/>
            <a:ext cx="37524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Ontha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4"/>
          <a:stretch/>
        </p:blipFill>
        <p:spPr bwMode="auto">
          <a:xfrm>
            <a:off x="4114800" y="1738536"/>
            <a:ext cx="37524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Ontha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4"/>
          <a:stretch/>
        </p:blipFill>
        <p:spPr bwMode="auto">
          <a:xfrm>
            <a:off x="4114799" y="2132136"/>
            <a:ext cx="37524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Ontha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4"/>
          <a:stretch/>
        </p:blipFill>
        <p:spPr bwMode="auto">
          <a:xfrm>
            <a:off x="4114798" y="2882231"/>
            <a:ext cx="375249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8744866" y="1262136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1888502" y="2805336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1891848" y="5515544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1891848" y="5931060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4174501" y="5515544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8744866" y="5515544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Hom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8744866" y="4382852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Federale Overheidsdienst Justiti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31"/>
          <a:stretch/>
        </p:blipFill>
        <p:spPr bwMode="auto">
          <a:xfrm>
            <a:off x="8350801" y="4426492"/>
            <a:ext cx="33599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FOD Financië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8"/>
          <a:stretch/>
        </p:blipFill>
        <p:spPr bwMode="auto">
          <a:xfrm>
            <a:off x="4222365" y="4788292"/>
            <a:ext cx="30942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FOD Financië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8"/>
          <a:stretch/>
        </p:blipFill>
        <p:spPr bwMode="auto">
          <a:xfrm>
            <a:off x="6472373" y="2840290"/>
            <a:ext cx="30942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5" descr="FOD Beleid en Ondersteun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6"/>
          <a:stretch/>
        </p:blipFill>
        <p:spPr bwMode="auto">
          <a:xfrm>
            <a:off x="1910182" y="2091659"/>
            <a:ext cx="300559" cy="2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5" descr="FOD Beleid en Ondersteun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6"/>
          <a:stretch/>
        </p:blipFill>
        <p:spPr bwMode="auto">
          <a:xfrm>
            <a:off x="6467685" y="1698059"/>
            <a:ext cx="300559" cy="2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5" descr="FOD Beleid en Ondersteun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6"/>
          <a:stretch/>
        </p:blipFill>
        <p:spPr bwMode="auto">
          <a:xfrm>
            <a:off x="6470998" y="2091659"/>
            <a:ext cx="300559" cy="29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7" descr="Homepagin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7"/>
          <a:stretch/>
        </p:blipFill>
        <p:spPr bwMode="auto">
          <a:xfrm>
            <a:off x="1938467" y="1695765"/>
            <a:ext cx="25726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7" descr="Homepagin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7"/>
          <a:stretch/>
        </p:blipFill>
        <p:spPr bwMode="auto">
          <a:xfrm>
            <a:off x="6489329" y="1312317"/>
            <a:ext cx="25726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1" descr="Startpagina RSZ -  Rijksdienst voor Sociale Zekerhei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35"/>
          <a:stretch/>
        </p:blipFill>
        <p:spPr bwMode="auto">
          <a:xfrm>
            <a:off x="8712460" y="4018743"/>
            <a:ext cx="34795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3" descr="economi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r="81922" b="6442"/>
          <a:stretch/>
        </p:blipFill>
        <p:spPr bwMode="auto">
          <a:xfrm>
            <a:off x="1910156" y="3986808"/>
            <a:ext cx="28113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3" descr="economi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r="81922" b="6442"/>
          <a:stretch/>
        </p:blipFill>
        <p:spPr bwMode="auto">
          <a:xfrm>
            <a:off x="1910156" y="4396550"/>
            <a:ext cx="28113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3" descr="economi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r="81922" b="6442"/>
          <a:stretch/>
        </p:blipFill>
        <p:spPr bwMode="auto">
          <a:xfrm>
            <a:off x="1910156" y="4806292"/>
            <a:ext cx="28113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3" descr="economi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r="81922" b="6442"/>
          <a:stretch/>
        </p:blipFill>
        <p:spPr bwMode="auto">
          <a:xfrm>
            <a:off x="4208915" y="4000743"/>
            <a:ext cx="28113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3" descr="economi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r="81922" b="6442"/>
          <a:stretch/>
        </p:blipFill>
        <p:spPr bwMode="auto">
          <a:xfrm>
            <a:off x="4208915" y="4410485"/>
            <a:ext cx="28113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3" descr="economi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r="81922" b="6442"/>
          <a:stretch/>
        </p:blipFill>
        <p:spPr bwMode="auto">
          <a:xfrm>
            <a:off x="4161857" y="1298136"/>
            <a:ext cx="281133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5" descr="Hom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85" y="5978341"/>
            <a:ext cx="468052" cy="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" name="Group 111"/>
          <p:cNvGrpSpPr/>
          <p:nvPr/>
        </p:nvGrpSpPr>
        <p:grpSpPr>
          <a:xfrm>
            <a:off x="1241630" y="3335153"/>
            <a:ext cx="996126" cy="154511"/>
            <a:chOff x="2997059" y="3746400"/>
            <a:chExt cx="2088815" cy="324000"/>
          </a:xfrm>
        </p:grpSpPr>
        <p:pic>
          <p:nvPicPr>
            <p:cNvPr id="113" name="Picture 10" descr="FOD Financiën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8"/>
            <a:stretch/>
          </p:blipFill>
          <p:spPr bwMode="auto">
            <a:xfrm>
              <a:off x="2997059" y="3761388"/>
              <a:ext cx="309427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6" descr="Home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50"/>
            <a:stretch/>
          </p:blipFill>
          <p:spPr bwMode="auto">
            <a:xfrm>
              <a:off x="3309502" y="3746400"/>
              <a:ext cx="315547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1" descr="Startpagina RSZ -  Rijksdienst voor Sociale Zekerheid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35"/>
            <a:stretch/>
          </p:blipFill>
          <p:spPr bwMode="auto">
            <a:xfrm>
              <a:off x="3634185" y="3797388"/>
              <a:ext cx="347953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5" descr="FOD Beleid en Ondersteuni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6"/>
            <a:stretch/>
          </p:blipFill>
          <p:spPr bwMode="auto">
            <a:xfrm>
              <a:off x="4001864" y="3752434"/>
              <a:ext cx="300559" cy="296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17" descr="Homepagina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67"/>
            <a:stretch/>
          </p:blipFill>
          <p:spPr bwMode="auto">
            <a:xfrm>
              <a:off x="4293956" y="3774911"/>
              <a:ext cx="257269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7" descr="https://www.ehealth.fgov.be/sites/default/files/ehealth_0.gif?141882270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624" y="3784248"/>
              <a:ext cx="50625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9" name="Group 118"/>
          <p:cNvGrpSpPr/>
          <p:nvPr/>
        </p:nvGrpSpPr>
        <p:grpSpPr>
          <a:xfrm>
            <a:off x="8477798" y="2892471"/>
            <a:ext cx="576064" cy="186715"/>
            <a:chOff x="7200292" y="3810760"/>
            <a:chExt cx="999623" cy="324000"/>
          </a:xfrm>
        </p:grpSpPr>
        <p:pic>
          <p:nvPicPr>
            <p:cNvPr id="120" name="Picture 19" descr="http://www.sfpd.fgov.be/img/logo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292" y="3830155"/>
              <a:ext cx="396044" cy="279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6" descr="Hom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50"/>
            <a:stretch/>
          </p:blipFill>
          <p:spPr bwMode="auto">
            <a:xfrm>
              <a:off x="7884368" y="3810760"/>
              <a:ext cx="315547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8" descr="Federale Overheidsdienst Justitie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31"/>
            <a:stretch/>
          </p:blipFill>
          <p:spPr bwMode="auto">
            <a:xfrm>
              <a:off x="7524328" y="3854400"/>
              <a:ext cx="335999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" name="Picture 25" descr="Home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85" y="5562825"/>
            <a:ext cx="468052" cy="2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Home"/>
          <p:cNvPicPr>
            <a:picLocks noChangeAspect="1" noChangeArrowheads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0"/>
          <a:stretch/>
        </p:blipFill>
        <p:spPr bwMode="auto">
          <a:xfrm>
            <a:off x="4191707" y="5930984"/>
            <a:ext cx="31554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0" descr="FOD Financië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68"/>
          <a:stretch/>
        </p:blipFill>
        <p:spPr bwMode="auto">
          <a:xfrm>
            <a:off x="3857532" y="5533544"/>
            <a:ext cx="309427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5" descr="Logo IBZ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51" y="5539677"/>
            <a:ext cx="366680" cy="2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5927911" y="4036688"/>
            <a:ext cx="896580" cy="166144"/>
            <a:chOff x="5076056" y="4461836"/>
            <a:chExt cx="1748435" cy="3240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5400092" y="4461836"/>
              <a:ext cx="1424399" cy="324000"/>
              <a:chOff x="5400092" y="4461836"/>
              <a:chExt cx="1424399" cy="324000"/>
            </a:xfrm>
          </p:grpSpPr>
          <p:pic>
            <p:nvPicPr>
              <p:cNvPr id="130" name="Picture 2" descr="Onthaal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514"/>
              <a:stretch/>
            </p:blipFill>
            <p:spPr bwMode="auto">
              <a:xfrm>
                <a:off x="5400092" y="4519980"/>
                <a:ext cx="375249" cy="2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9" descr="http://www.sfpd.fgov.be/img/logo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8447" y="4473116"/>
                <a:ext cx="396044" cy="279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6" descr="Home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650"/>
              <a:stretch/>
            </p:blipFill>
            <p:spPr bwMode="auto">
              <a:xfrm>
                <a:off x="5840629" y="4461836"/>
                <a:ext cx="315547" cy="3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0" descr="FOD Financiën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768"/>
              <a:stretch/>
            </p:blipFill>
            <p:spPr bwMode="auto">
              <a:xfrm>
                <a:off x="6178643" y="4478636"/>
                <a:ext cx="309427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9" name="Picture 1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496636"/>
              <a:ext cx="26653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5927911" y="4454860"/>
            <a:ext cx="896580" cy="166144"/>
            <a:chOff x="5076056" y="4461836"/>
            <a:chExt cx="1748435" cy="324000"/>
          </a:xfrm>
        </p:grpSpPr>
        <p:grpSp>
          <p:nvGrpSpPr>
            <p:cNvPr id="135" name="Group 134"/>
            <p:cNvGrpSpPr/>
            <p:nvPr/>
          </p:nvGrpSpPr>
          <p:grpSpPr>
            <a:xfrm>
              <a:off x="5400092" y="4461836"/>
              <a:ext cx="1424399" cy="324000"/>
              <a:chOff x="5400092" y="4461836"/>
              <a:chExt cx="1424399" cy="324000"/>
            </a:xfrm>
          </p:grpSpPr>
          <p:pic>
            <p:nvPicPr>
              <p:cNvPr id="137" name="Picture 2" descr="Onthaal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514"/>
              <a:stretch/>
            </p:blipFill>
            <p:spPr bwMode="auto">
              <a:xfrm>
                <a:off x="5400092" y="4519980"/>
                <a:ext cx="375249" cy="2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9" descr="http://www.sfpd.fgov.be/img/logo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8447" y="4473116"/>
                <a:ext cx="396044" cy="279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6" descr="Home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650"/>
              <a:stretch/>
            </p:blipFill>
            <p:spPr bwMode="auto">
              <a:xfrm>
                <a:off x="5840629" y="4461836"/>
                <a:ext cx="315547" cy="3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10" descr="FOD Financiën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768"/>
              <a:stretch/>
            </p:blipFill>
            <p:spPr bwMode="auto">
              <a:xfrm>
                <a:off x="6178643" y="4478636"/>
                <a:ext cx="309427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6" name="Picture 1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496636"/>
              <a:ext cx="26653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40"/>
          <p:cNvGrpSpPr/>
          <p:nvPr/>
        </p:nvGrpSpPr>
        <p:grpSpPr>
          <a:xfrm>
            <a:off x="5927911" y="4873032"/>
            <a:ext cx="896580" cy="166144"/>
            <a:chOff x="5076056" y="4461836"/>
            <a:chExt cx="1748435" cy="324000"/>
          </a:xfrm>
        </p:grpSpPr>
        <p:grpSp>
          <p:nvGrpSpPr>
            <p:cNvPr id="142" name="Group 141"/>
            <p:cNvGrpSpPr/>
            <p:nvPr/>
          </p:nvGrpSpPr>
          <p:grpSpPr>
            <a:xfrm>
              <a:off x="5400092" y="4461836"/>
              <a:ext cx="1424399" cy="324000"/>
              <a:chOff x="5400092" y="4461836"/>
              <a:chExt cx="1424399" cy="324000"/>
            </a:xfrm>
          </p:grpSpPr>
          <p:pic>
            <p:nvPicPr>
              <p:cNvPr id="144" name="Picture 2" descr="Onthaal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514"/>
              <a:stretch/>
            </p:blipFill>
            <p:spPr bwMode="auto">
              <a:xfrm>
                <a:off x="5400092" y="4519980"/>
                <a:ext cx="375249" cy="2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9" descr="http://www.sfpd.fgov.be/img/logo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8447" y="4473116"/>
                <a:ext cx="396044" cy="279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6" descr="Home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650"/>
              <a:stretch/>
            </p:blipFill>
            <p:spPr bwMode="auto">
              <a:xfrm>
                <a:off x="5840629" y="4461836"/>
                <a:ext cx="315547" cy="3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0" descr="FOD Financiën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768"/>
              <a:stretch/>
            </p:blipFill>
            <p:spPr bwMode="auto">
              <a:xfrm>
                <a:off x="6178643" y="4478636"/>
                <a:ext cx="309427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3" name="Picture 1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496636"/>
              <a:ext cx="26653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8" name="Picture 17" descr="Homepagin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7"/>
          <a:stretch/>
        </p:blipFill>
        <p:spPr bwMode="auto">
          <a:xfrm>
            <a:off x="3909690" y="4824292"/>
            <a:ext cx="25726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Instapmogelijkheden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35</a:t>
            </a:fld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673" y="980728"/>
            <a:ext cx="7685751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62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Compute Types versus Workloads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36</a:t>
            </a:fld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8" y="1088740"/>
            <a:ext cx="8420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3830" y="5222590"/>
            <a:ext cx="7988610" cy="864096"/>
            <a:chOff x="541412" y="5877272"/>
            <a:chExt cx="7988610" cy="8640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Down Arrow 4"/>
            <p:cNvSpPr/>
            <p:nvPr/>
          </p:nvSpPr>
          <p:spPr>
            <a:xfrm rot="10800000">
              <a:off x="2915816" y="5877272"/>
              <a:ext cx="288032" cy="288032"/>
            </a:xfrm>
            <a:prstGeom prst="downArrow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412" y="6218148"/>
              <a:ext cx="7988610" cy="52322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BE" sz="1400" b="1" dirty="0" smtClean="0">
                  <a:solidFill>
                    <a:schemeClr val="tx2"/>
                  </a:solidFill>
                </a:rPr>
                <a:t>Gebruikers hier willen typisch meer controle over de onderste lagen van de technologiestack (servers, netwerkapparatuur, hypervisor, OS, ...)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3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Compute Types versus Workloads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37</a:t>
            </a:fld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03"/>
          <a:stretch/>
        </p:blipFill>
        <p:spPr bwMode="auto">
          <a:xfrm>
            <a:off x="364368" y="1088740"/>
            <a:ext cx="8420100" cy="33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7293"/>
            <a:ext cx="15121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17293"/>
            <a:ext cx="1509870" cy="20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Evolutie</a:t>
            </a:r>
            <a:r>
              <a:rPr lang="fr-BE" dirty="0" smtClean="0"/>
              <a:t> van G-Cloud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Samenwerking</a:t>
            </a:r>
            <a:r>
              <a:rPr lang="fr-BE" dirty="0" smtClean="0"/>
              <a:t> </a:t>
            </a:r>
            <a:r>
              <a:rPr lang="fr-BE" dirty="0" err="1" smtClean="0"/>
              <a:t>aanwezig</a:t>
            </a:r>
            <a:r>
              <a:rPr lang="fr-BE" dirty="0" smtClean="0"/>
              <a:t> in « </a:t>
            </a:r>
            <a:r>
              <a:rPr lang="fr-BE" dirty="0" err="1" smtClean="0"/>
              <a:t>mindset</a:t>
            </a:r>
            <a:r>
              <a:rPr lang="fr-BE" dirty="0" smtClean="0"/>
              <a:t> » van de </a:t>
            </a:r>
            <a:r>
              <a:rPr lang="fr-BE" dirty="0" err="1" smtClean="0"/>
              <a:t>instellingen</a:t>
            </a:r>
            <a:endParaRPr lang="fr-BE" dirty="0" smtClean="0"/>
          </a:p>
          <a:p>
            <a:r>
              <a:rPr lang="fr-BE" dirty="0" err="1" smtClean="0"/>
              <a:t>Verschuiving</a:t>
            </a:r>
            <a:r>
              <a:rPr lang="fr-BE" dirty="0" smtClean="0"/>
              <a:t> van </a:t>
            </a:r>
            <a:r>
              <a:rPr lang="fr-BE" dirty="0" err="1" smtClean="0"/>
              <a:t>infrastructuur</a:t>
            </a:r>
            <a:r>
              <a:rPr lang="fr-BE" dirty="0" smtClean="0"/>
              <a:t> -&gt; business </a:t>
            </a:r>
            <a:r>
              <a:rPr lang="fr-BE" dirty="0" err="1" smtClean="0"/>
              <a:t>componenten</a:t>
            </a: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6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0"/>
            <a:ext cx="6506935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1810" y="6453336"/>
            <a:ext cx="384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Schrijf u in via info@gcloud.belgium.be</a:t>
            </a: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 rot="20437859">
            <a:off x="-68198" y="2335600"/>
            <a:ext cx="3985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Newsletter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5" name="Picture 2" descr="\\smals-mvm\data\Public\PhotoSmals\skinny p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513459"/>
            <a:ext cx="7344816" cy="55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44764" y="6090501"/>
            <a:ext cx="4087476" cy="650867"/>
            <a:chOff x="731915" y="1432"/>
            <a:chExt cx="5964824" cy="1091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31915" y="1432"/>
              <a:ext cx="5964824" cy="10913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763878" y="33395"/>
              <a:ext cx="5900898" cy="10273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3400" dirty="0" err="1"/>
                <a:t>Magere</a:t>
              </a:r>
              <a:r>
                <a:rPr lang="fr-BE" sz="3400" dirty="0"/>
                <a:t> </a:t>
              </a:r>
              <a:r>
                <a:rPr lang="fr-BE" sz="3400" dirty="0" err="1"/>
                <a:t>jaren</a:t>
              </a:r>
              <a:endParaRPr lang="en-GB" sz="3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7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40</a:t>
            </a:fld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2703067" y="5989874"/>
            <a:ext cx="372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 smtClean="0"/>
              <a:t>www.gcloud.belgium.be</a:t>
            </a:r>
            <a:endParaRPr lang="fr-BE" sz="2800" dirty="0"/>
          </a:p>
        </p:txBody>
      </p:sp>
      <p:sp>
        <p:nvSpPr>
          <p:cNvPr id="5" name="Rectangle 4"/>
          <p:cNvSpPr/>
          <p:nvPr/>
        </p:nvSpPr>
        <p:spPr>
          <a:xfrm>
            <a:off x="5652120" y="-230634"/>
            <a:ext cx="2793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website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624" y="6334780"/>
            <a:ext cx="2510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 smtClean="0"/>
              <a:t>-&gt; </a:t>
            </a:r>
            <a:r>
              <a:rPr lang="nl-BE" sz="2800" dirty="0" smtClean="0">
                <a:hlinkClick r:id="rId3"/>
              </a:rPr>
              <a:t>service fiches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9914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Meer weten?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585" y="1052736"/>
            <a:ext cx="6696744" cy="5329237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	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	http://www.gcloud.belgium.be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/>
              <a:t>	</a:t>
            </a:r>
            <a:r>
              <a:rPr lang="fr-BE" dirty="0" smtClean="0"/>
              <a:t>info@gcloud.belgium.be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	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114416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0" y="3212976"/>
            <a:ext cx="1000975" cy="9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Klanten &amp; Projecten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72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</a:t>
            </a:r>
            <a:r>
              <a:rPr lang="fr-BE" dirty="0" err="1" smtClean="0"/>
              <a:t>klanten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43</a:t>
            </a:fld>
            <a:endParaRPr lang="nl-BE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44724"/>
            <a:ext cx="8100900" cy="589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4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</a:t>
            </a:r>
            <a:r>
              <a:rPr lang="fr-BE" dirty="0" err="1" smtClean="0"/>
              <a:t>klanten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44</a:t>
            </a:fld>
            <a:endParaRPr lang="nl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847329"/>
            <a:ext cx="6660740" cy="601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</a:t>
            </a:r>
            <a:r>
              <a:rPr lang="fr-BE" dirty="0" err="1" smtClean="0"/>
              <a:t>klanten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45</a:t>
            </a:fld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21610"/>
            <a:ext cx="8064896" cy="398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G-Cloud </a:t>
            </a:r>
            <a:r>
              <a:rPr lang="fr-BE" dirty="0" err="1" smtClean="0"/>
              <a:t>klanten</a:t>
            </a:r>
            <a:endParaRPr lang="nl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46</a:t>
            </a:fld>
            <a:endParaRPr lang="nl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586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BE" b="1" dirty="0" err="1"/>
              <a:t>Consolidatie</a:t>
            </a:r>
            <a:r>
              <a:rPr lang="fr-BE" b="1" dirty="0"/>
              <a:t> data </a:t>
            </a:r>
            <a:r>
              <a:rPr lang="fr-BE" b="1" dirty="0" err="1" smtClean="0"/>
              <a:t>centers</a:t>
            </a:r>
            <a:r>
              <a:rPr lang="fr-BE" b="1" dirty="0" smtClean="0"/>
              <a:t> –</a:t>
            </a:r>
            <a:r>
              <a:rPr lang="fr-BE" dirty="0" err="1" smtClean="0"/>
              <a:t>Regie</a:t>
            </a:r>
            <a:r>
              <a:rPr lang="fr-BE" dirty="0"/>
              <a:t>/FOD </a:t>
            </a:r>
            <a:r>
              <a:rPr lang="fr-BE" dirty="0" err="1" smtClean="0"/>
              <a:t>Financiën</a:t>
            </a:r>
            <a:r>
              <a:rPr lang="fr-BE" dirty="0" smtClean="0"/>
              <a:t>/FOD IBZ/</a:t>
            </a:r>
            <a:r>
              <a:rPr lang="fr-BE" dirty="0" err="1" smtClean="0"/>
              <a:t>Smals</a:t>
            </a:r>
            <a:endParaRPr lang="fr-BE" dirty="0" smtClean="0"/>
          </a:p>
          <a:p>
            <a:pPr lvl="1"/>
            <a:r>
              <a:rPr lang="nl-NL" dirty="0" smtClean="0"/>
              <a:t>Integratie </a:t>
            </a:r>
            <a:r>
              <a:rPr lang="nl-NL" dirty="0"/>
              <a:t>4 datacenters (connectiviteit, samenwerking </a:t>
            </a:r>
            <a:r>
              <a:rPr lang="nl-NL" dirty="0" smtClean="0"/>
              <a:t>partners)</a:t>
            </a:r>
            <a:endParaRPr lang="nl-NL" dirty="0"/>
          </a:p>
          <a:p>
            <a:pPr lvl="1"/>
            <a:r>
              <a:rPr lang="nl-NL" dirty="0" err="1" smtClean="0"/>
              <a:t>Migratiepad</a:t>
            </a:r>
            <a:r>
              <a:rPr lang="nl-NL" dirty="0" smtClean="0"/>
              <a:t> naar centrale data centers</a:t>
            </a:r>
          </a:p>
          <a:p>
            <a:pPr lvl="1"/>
            <a:r>
              <a:rPr lang="nl-NL" dirty="0" smtClean="0"/>
              <a:t>“Datacenter Board”</a:t>
            </a:r>
          </a:p>
          <a:p>
            <a:r>
              <a:rPr lang="nl-NL" b="1" dirty="0" err="1" smtClean="0"/>
              <a:t>Infrastructure</a:t>
            </a:r>
            <a:r>
              <a:rPr lang="nl-NL" b="1" dirty="0" smtClean="0"/>
              <a:t> as a Service</a:t>
            </a:r>
          </a:p>
          <a:p>
            <a:pPr lvl="1"/>
            <a:r>
              <a:rPr lang="nl-NL" dirty="0" smtClean="0"/>
              <a:t>Virtuele </a:t>
            </a:r>
            <a:r>
              <a:rPr lang="nl-NL" dirty="0" err="1" smtClean="0"/>
              <a:t>infrastuctuur</a:t>
            </a:r>
            <a:r>
              <a:rPr lang="nl-NL" dirty="0" smtClean="0"/>
              <a:t> op gedeelde hardware</a:t>
            </a:r>
          </a:p>
          <a:p>
            <a:pPr lvl="1"/>
            <a:r>
              <a:rPr lang="nl-NL" dirty="0" smtClean="0"/>
              <a:t>Omvat </a:t>
            </a:r>
            <a:r>
              <a:rPr lang="nl-NL" i="1" dirty="0" smtClean="0"/>
              <a:t>Compute</a:t>
            </a:r>
            <a:r>
              <a:rPr lang="nl-NL" dirty="0" smtClean="0"/>
              <a:t> (servers), </a:t>
            </a:r>
            <a:r>
              <a:rPr lang="nl-NL" i="1" dirty="0" smtClean="0"/>
              <a:t>Storage </a:t>
            </a:r>
            <a:r>
              <a:rPr lang="nl-NL" dirty="0" smtClean="0"/>
              <a:t>(opslag)</a:t>
            </a:r>
            <a:r>
              <a:rPr lang="nl-NL" i="1" dirty="0" smtClean="0"/>
              <a:t> </a:t>
            </a:r>
            <a:r>
              <a:rPr lang="nl-NL" dirty="0" smtClean="0"/>
              <a:t>en</a:t>
            </a:r>
            <a:r>
              <a:rPr lang="nl-NL" i="1" dirty="0" smtClean="0"/>
              <a:t> Network</a:t>
            </a:r>
            <a:endParaRPr lang="nl-BE" dirty="0"/>
          </a:p>
          <a:p>
            <a:pPr lvl="1"/>
            <a:endParaRPr lang="nl-NL" i="1" dirty="0" smtClean="0"/>
          </a:p>
          <a:p>
            <a:endParaRPr lang="nl-NL" i="1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lvl="1"/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76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“Compute”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 smtClean="0"/>
              <a:t>Servers</a:t>
            </a:r>
          </a:p>
          <a:p>
            <a:pPr lvl="1"/>
            <a:r>
              <a:rPr lang="nl-NL" dirty="0" smtClean="0"/>
              <a:t>Hypervisor </a:t>
            </a:r>
            <a:r>
              <a:rPr lang="nl-NL" dirty="0" smtClean="0"/>
              <a:t>as a Service (VMWare)</a:t>
            </a:r>
          </a:p>
          <a:p>
            <a:pPr lvl="1"/>
            <a:r>
              <a:rPr lang="nl-NL" dirty="0" smtClean="0"/>
              <a:t>Virtual Machine as a Service (VMaaS - Openstack)</a:t>
            </a:r>
          </a:p>
          <a:p>
            <a:r>
              <a:rPr lang="nl-NL" dirty="0" smtClean="0"/>
              <a:t>Gemakkelijk en snel te verkrijgen zonder zelf logistieke en technische operaties te moeten uitvoeren. </a:t>
            </a:r>
          </a:p>
          <a:p>
            <a:r>
              <a:rPr lang="nl-NL" dirty="0" smtClean="0"/>
              <a:t>Met het ruim en gediversifieerd aanbod kan de gebruiker de beste oplossing kiezen in functie van specifieke behoeften.</a:t>
            </a:r>
          </a:p>
          <a:p>
            <a:r>
              <a:rPr lang="nl-NL" dirty="0" err="1" smtClean="0"/>
              <a:t>Unmanaged</a:t>
            </a:r>
            <a:r>
              <a:rPr lang="nl-NL" dirty="0" smtClean="0"/>
              <a:t> (in eigen beheer) en </a:t>
            </a:r>
            <a:r>
              <a:rPr lang="nl-NL" dirty="0" err="1" smtClean="0"/>
              <a:t>managed</a:t>
            </a:r>
            <a:r>
              <a:rPr lang="nl-NL" dirty="0" smtClean="0"/>
              <a:t> </a:t>
            </a:r>
            <a:r>
              <a:rPr lang="nl-NL" dirty="0" err="1" smtClean="0"/>
              <a:t>VMs</a:t>
            </a:r>
            <a:endParaRPr lang="nl-NL" dirty="0" smtClean="0"/>
          </a:p>
          <a:p>
            <a:r>
              <a:rPr lang="nl-NL" dirty="0" smtClean="0"/>
              <a:t>Facturatiemodel / VM of / node</a:t>
            </a:r>
          </a:p>
          <a:p>
            <a:r>
              <a:rPr lang="nl-NL" dirty="0" smtClean="0"/>
              <a:t>Beschikbaar in partiële </a:t>
            </a:r>
            <a:r>
              <a:rPr lang="nl-NL" dirty="0" err="1" smtClean="0"/>
              <a:t>self-service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48</a:t>
            </a:fld>
            <a:endParaRPr lang="en-GB" dirty="0"/>
          </a:p>
        </p:txBody>
      </p:sp>
      <p:pic>
        <p:nvPicPr>
          <p:cNvPr id="10242" name="Picture 2" descr="https://d30y9cdsu7xlg0.cloudfront.net/png/78508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 rot="5400000">
            <a:off x="2757127" y="1187067"/>
            <a:ext cx="612067" cy="4547354"/>
          </a:xfrm>
          <a:custGeom>
            <a:avLst/>
            <a:gdLst>
              <a:gd name="T0" fmla="*/ 0 w 43"/>
              <a:gd name="T1" fmla="*/ 0 h 319"/>
              <a:gd name="T2" fmla="*/ 0 w 43"/>
              <a:gd name="T3" fmla="*/ 262 h 319"/>
              <a:gd name="T4" fmla="*/ 19 w 43"/>
              <a:gd name="T5" fmla="*/ 317 h 319"/>
              <a:gd name="T6" fmla="*/ 24 w 43"/>
              <a:gd name="T7" fmla="*/ 317 h 319"/>
              <a:gd name="T8" fmla="*/ 43 w 43"/>
              <a:gd name="T9" fmla="*/ 262 h 319"/>
              <a:gd name="T10" fmla="*/ 43 w 43"/>
              <a:gd name="T11" fmla="*/ 0 h 319"/>
              <a:gd name="T12" fmla="*/ 0 w 43"/>
              <a:gd name="T13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319">
                <a:moveTo>
                  <a:pt x="0" y="0"/>
                </a:moveTo>
                <a:cubicBezTo>
                  <a:pt x="0" y="262"/>
                  <a:pt x="0" y="262"/>
                  <a:pt x="0" y="262"/>
                </a:cubicBezTo>
                <a:cubicBezTo>
                  <a:pt x="19" y="317"/>
                  <a:pt x="19" y="317"/>
                  <a:pt x="19" y="317"/>
                </a:cubicBezTo>
                <a:cubicBezTo>
                  <a:pt x="20" y="319"/>
                  <a:pt x="23" y="319"/>
                  <a:pt x="24" y="317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3" y="0"/>
                  <a:pt x="43" y="0"/>
                  <a:pt x="4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475655" y="3154709"/>
            <a:ext cx="6447694" cy="612069"/>
            <a:chOff x="1405743" y="1059572"/>
            <a:chExt cx="6447694" cy="612069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>
              <a:off x="4022611" y="-1374536"/>
              <a:ext cx="299010" cy="5480284"/>
            </a:xfrm>
            <a:prstGeom prst="rect">
              <a:avLst/>
            </a:prstGeom>
            <a:solidFill>
              <a:srgbClr val="B1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5400000">
              <a:off x="4080736" y="-1615421"/>
              <a:ext cx="156529" cy="5506515"/>
            </a:xfrm>
            <a:custGeom>
              <a:avLst/>
              <a:gdLst>
                <a:gd name="T0" fmla="*/ 11 w 11"/>
                <a:gd name="T1" fmla="*/ 262 h 268"/>
                <a:gd name="T2" fmla="*/ 0 w 11"/>
                <a:gd name="T3" fmla="*/ 262 h 268"/>
                <a:gd name="T4" fmla="*/ 0 w 11"/>
                <a:gd name="T5" fmla="*/ 0 h 268"/>
                <a:gd name="T6" fmla="*/ 11 w 11"/>
                <a:gd name="T7" fmla="*/ 0 h 268"/>
                <a:gd name="T8" fmla="*/ 11 w 11"/>
                <a:gd name="T9" fmla="*/ 26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8">
                  <a:moveTo>
                    <a:pt x="11" y="262"/>
                  </a:moveTo>
                  <a:cubicBezTo>
                    <a:pt x="9" y="267"/>
                    <a:pt x="3" y="268"/>
                    <a:pt x="0" y="2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262"/>
                  </a:lnTo>
                  <a:close/>
                </a:path>
              </a:pathLst>
            </a:custGeom>
            <a:solidFill>
              <a:srgbClr val="CCC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5400000">
              <a:off x="4080736" y="-1159884"/>
              <a:ext cx="156529" cy="5506516"/>
            </a:xfrm>
            <a:custGeom>
              <a:avLst/>
              <a:gdLst>
                <a:gd name="T0" fmla="*/ 11 w 11"/>
                <a:gd name="T1" fmla="*/ 262 h 267"/>
                <a:gd name="T2" fmla="*/ 0 w 11"/>
                <a:gd name="T3" fmla="*/ 262 h 267"/>
                <a:gd name="T4" fmla="*/ 0 w 11"/>
                <a:gd name="T5" fmla="*/ 0 h 267"/>
                <a:gd name="T6" fmla="*/ 11 w 11"/>
                <a:gd name="T7" fmla="*/ 0 h 267"/>
                <a:gd name="T8" fmla="*/ 11 w 11"/>
                <a:gd name="T9" fmla="*/ 26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7">
                  <a:moveTo>
                    <a:pt x="11" y="262"/>
                  </a:moveTo>
                  <a:cubicBezTo>
                    <a:pt x="9" y="267"/>
                    <a:pt x="3" y="267"/>
                    <a:pt x="0" y="2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262"/>
                  </a:lnTo>
                  <a:close/>
                </a:path>
              </a:pathLst>
            </a:custGeom>
            <a:solidFill>
              <a:srgbClr val="A0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5400000">
              <a:off x="7311607" y="1129809"/>
              <a:ext cx="612067" cy="471593"/>
            </a:xfrm>
            <a:custGeom>
              <a:avLst/>
              <a:gdLst>
                <a:gd name="T0" fmla="*/ 32 w 43"/>
                <a:gd name="T1" fmla="*/ 0 h 33"/>
                <a:gd name="T2" fmla="*/ 11 w 43"/>
                <a:gd name="T3" fmla="*/ 0 h 33"/>
                <a:gd name="T4" fmla="*/ 0 w 43"/>
                <a:gd name="T5" fmla="*/ 12 h 33"/>
                <a:gd name="T6" fmla="*/ 0 w 43"/>
                <a:gd name="T7" fmla="*/ 33 h 33"/>
                <a:gd name="T8" fmla="*/ 43 w 43"/>
                <a:gd name="T9" fmla="*/ 33 h 33"/>
                <a:gd name="T10" fmla="*/ 43 w 43"/>
                <a:gd name="T11" fmla="*/ 12 h 33"/>
                <a:gd name="T12" fmla="*/ 32 w 4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3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6"/>
                    <a:pt x="38" y="0"/>
                    <a:pt x="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FBBC7">
                    <a:shade val="67500"/>
                    <a:satMod val="115000"/>
                  </a:srgbClr>
                </a:gs>
                <a:gs pos="100000">
                  <a:srgbClr val="EFBBC7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rot="5400000">
              <a:off x="6841018" y="1130815"/>
              <a:ext cx="612067" cy="469586"/>
            </a:xfrm>
            <a:prstGeom prst="rect">
              <a:avLst/>
            </a:prstGeom>
            <a:gradFill flip="none" rotWithShape="1">
              <a:gsLst>
                <a:gs pos="0">
                  <a:srgbClr val="828282">
                    <a:shade val="30000"/>
                    <a:satMod val="115000"/>
                  </a:srgbClr>
                </a:gs>
                <a:gs pos="50000">
                  <a:srgbClr val="828282">
                    <a:shade val="67500"/>
                    <a:satMod val="115000"/>
                  </a:srgbClr>
                </a:gs>
                <a:gs pos="100000">
                  <a:srgbClr val="828282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 rot="5400000">
            <a:off x="3628311" y="832451"/>
            <a:ext cx="299010" cy="5256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5400000">
            <a:off x="1827578" y="2368644"/>
            <a:ext cx="156529" cy="1728660"/>
          </a:xfrm>
          <a:custGeom>
            <a:avLst/>
            <a:gdLst>
              <a:gd name="T0" fmla="*/ 11 w 11"/>
              <a:gd name="T1" fmla="*/ 82 h 89"/>
              <a:gd name="T2" fmla="*/ 0 w 11"/>
              <a:gd name="T3" fmla="*/ 82 h 89"/>
              <a:gd name="T4" fmla="*/ 0 w 11"/>
              <a:gd name="T5" fmla="*/ 0 h 89"/>
              <a:gd name="T6" fmla="*/ 11 w 11"/>
              <a:gd name="T7" fmla="*/ 0 h 89"/>
              <a:gd name="T8" fmla="*/ 11 w 11"/>
              <a:gd name="T9" fmla="*/ 8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9">
                <a:moveTo>
                  <a:pt x="11" y="82"/>
                </a:moveTo>
                <a:cubicBezTo>
                  <a:pt x="10" y="87"/>
                  <a:pt x="3" y="89"/>
                  <a:pt x="0" y="82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lnTo>
                  <a:pt x="11" y="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5400000">
            <a:off x="2551965" y="2135799"/>
            <a:ext cx="156529" cy="3105426"/>
          </a:xfrm>
          <a:custGeom>
            <a:avLst/>
            <a:gdLst>
              <a:gd name="T0" fmla="*/ 11 w 11"/>
              <a:gd name="T1" fmla="*/ 181 h 185"/>
              <a:gd name="T2" fmla="*/ 0 w 11"/>
              <a:gd name="T3" fmla="*/ 181 h 185"/>
              <a:gd name="T4" fmla="*/ 0 w 11"/>
              <a:gd name="T5" fmla="*/ 0 h 185"/>
              <a:gd name="T6" fmla="*/ 11 w 11"/>
              <a:gd name="T7" fmla="*/ 0 h 185"/>
              <a:gd name="T8" fmla="*/ 11 w 11"/>
              <a:gd name="T9" fmla="*/ 18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85">
                <a:moveTo>
                  <a:pt x="11" y="181"/>
                </a:moveTo>
                <a:cubicBezTo>
                  <a:pt x="9" y="185"/>
                  <a:pt x="3" y="184"/>
                  <a:pt x="0" y="181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lnTo>
                  <a:pt x="11" y="1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1"/>
          <p:cNvSpPr>
            <a:spLocks noChangeArrowheads="1"/>
          </p:cNvSpPr>
          <p:nvPr/>
        </p:nvSpPr>
        <p:spPr bwMode="auto">
          <a:xfrm>
            <a:off x="3963726" y="4492851"/>
            <a:ext cx="430318" cy="4303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62"/>
          <p:cNvSpPr>
            <a:spLocks noChangeArrowheads="1"/>
          </p:cNvSpPr>
          <p:nvPr/>
        </p:nvSpPr>
        <p:spPr bwMode="auto">
          <a:xfrm rot="21540000">
            <a:off x="6190187" y="3972783"/>
            <a:ext cx="430318" cy="4303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35"/>
          <p:cNvSpPr>
            <a:spLocks noChangeArrowheads="1"/>
          </p:cNvSpPr>
          <p:nvPr/>
        </p:nvSpPr>
        <p:spPr bwMode="auto">
          <a:xfrm>
            <a:off x="2555013" y="2542651"/>
            <a:ext cx="430318" cy="4303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H="1" flipV="1">
            <a:off x="2770139" y="2971041"/>
            <a:ext cx="34" cy="34019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398975" y="3311215"/>
            <a:ext cx="3009" cy="6628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/>
          <p:cNvSpPr/>
          <p:nvPr/>
        </p:nvSpPr>
        <p:spPr bwMode="white">
          <a:xfrm>
            <a:off x="-76379" y="2999160"/>
            <a:ext cx="1680195" cy="1024508"/>
          </a:xfrm>
          <a:custGeom>
            <a:avLst/>
            <a:gdLst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2315 w 1532315"/>
              <a:gd name="connsiteY2" fmla="*/ 1024508 h 1024508"/>
              <a:gd name="connsiteX3" fmla="*/ 0 w 1532315"/>
              <a:gd name="connsiteY3" fmla="*/ 1024508 h 1024508"/>
              <a:gd name="connsiteX4" fmla="*/ 0 w 1532315"/>
              <a:gd name="connsiteY4" fmla="*/ 0 h 1024508"/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0350 w 1532315"/>
              <a:gd name="connsiteY2" fmla="*/ 154841 h 1024508"/>
              <a:gd name="connsiteX3" fmla="*/ 1532315 w 1532315"/>
              <a:gd name="connsiteY3" fmla="*/ 1024508 h 1024508"/>
              <a:gd name="connsiteX4" fmla="*/ 0 w 1532315"/>
              <a:gd name="connsiteY4" fmla="*/ 1024508 h 1024508"/>
              <a:gd name="connsiteX5" fmla="*/ 0 w 1532315"/>
              <a:gd name="connsiteY5" fmla="*/ 0 h 1024508"/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0350 w 1532315"/>
              <a:gd name="connsiteY2" fmla="*/ 154841 h 1024508"/>
              <a:gd name="connsiteX3" fmla="*/ 1528762 w 1532315"/>
              <a:gd name="connsiteY3" fmla="*/ 766028 h 1024508"/>
              <a:gd name="connsiteX4" fmla="*/ 1532315 w 1532315"/>
              <a:gd name="connsiteY4" fmla="*/ 1024508 h 1024508"/>
              <a:gd name="connsiteX5" fmla="*/ 0 w 1532315"/>
              <a:gd name="connsiteY5" fmla="*/ 1024508 h 1024508"/>
              <a:gd name="connsiteX6" fmla="*/ 0 w 1532315"/>
              <a:gd name="connsiteY6" fmla="*/ 0 h 1024508"/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0350 w 1532315"/>
              <a:gd name="connsiteY2" fmla="*/ 154841 h 1024508"/>
              <a:gd name="connsiteX3" fmla="*/ 1530350 w 1532315"/>
              <a:gd name="connsiteY3" fmla="*/ 467578 h 1024508"/>
              <a:gd name="connsiteX4" fmla="*/ 1528762 w 1532315"/>
              <a:gd name="connsiteY4" fmla="*/ 766028 h 1024508"/>
              <a:gd name="connsiteX5" fmla="*/ 1532315 w 1532315"/>
              <a:gd name="connsiteY5" fmla="*/ 1024508 h 1024508"/>
              <a:gd name="connsiteX6" fmla="*/ 0 w 1532315"/>
              <a:gd name="connsiteY6" fmla="*/ 1024508 h 1024508"/>
              <a:gd name="connsiteX7" fmla="*/ 0 w 1532315"/>
              <a:gd name="connsiteY7" fmla="*/ 0 h 1024508"/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0350 w 1532315"/>
              <a:gd name="connsiteY2" fmla="*/ 154841 h 1024508"/>
              <a:gd name="connsiteX3" fmla="*/ 1408112 w 1532315"/>
              <a:gd name="connsiteY3" fmla="*/ 442178 h 1024508"/>
              <a:gd name="connsiteX4" fmla="*/ 1528762 w 1532315"/>
              <a:gd name="connsiteY4" fmla="*/ 766028 h 1024508"/>
              <a:gd name="connsiteX5" fmla="*/ 1532315 w 1532315"/>
              <a:gd name="connsiteY5" fmla="*/ 1024508 h 1024508"/>
              <a:gd name="connsiteX6" fmla="*/ 0 w 1532315"/>
              <a:gd name="connsiteY6" fmla="*/ 1024508 h 1024508"/>
              <a:gd name="connsiteX7" fmla="*/ 0 w 1532315"/>
              <a:gd name="connsiteY7" fmla="*/ 0 h 1024508"/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0350 w 1532315"/>
              <a:gd name="connsiteY2" fmla="*/ 154841 h 1024508"/>
              <a:gd name="connsiteX3" fmla="*/ 1408112 w 1532315"/>
              <a:gd name="connsiteY3" fmla="*/ 442178 h 1024508"/>
              <a:gd name="connsiteX4" fmla="*/ 1528762 w 1532315"/>
              <a:gd name="connsiteY4" fmla="*/ 766028 h 1024508"/>
              <a:gd name="connsiteX5" fmla="*/ 1532315 w 1532315"/>
              <a:gd name="connsiteY5" fmla="*/ 1024508 h 1024508"/>
              <a:gd name="connsiteX6" fmla="*/ 0 w 1532315"/>
              <a:gd name="connsiteY6" fmla="*/ 1024508 h 1024508"/>
              <a:gd name="connsiteX7" fmla="*/ 0 w 1532315"/>
              <a:gd name="connsiteY7" fmla="*/ 0 h 1024508"/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0350 w 1532315"/>
              <a:gd name="connsiteY2" fmla="*/ 154841 h 1024508"/>
              <a:gd name="connsiteX3" fmla="*/ 1408112 w 1532315"/>
              <a:gd name="connsiteY3" fmla="*/ 442178 h 1024508"/>
              <a:gd name="connsiteX4" fmla="*/ 1528762 w 1532315"/>
              <a:gd name="connsiteY4" fmla="*/ 766028 h 1024508"/>
              <a:gd name="connsiteX5" fmla="*/ 1532315 w 1532315"/>
              <a:gd name="connsiteY5" fmla="*/ 1024508 h 1024508"/>
              <a:gd name="connsiteX6" fmla="*/ 0 w 1532315"/>
              <a:gd name="connsiteY6" fmla="*/ 1024508 h 1024508"/>
              <a:gd name="connsiteX7" fmla="*/ 0 w 1532315"/>
              <a:gd name="connsiteY7" fmla="*/ 0 h 1024508"/>
              <a:gd name="connsiteX0" fmla="*/ 0 w 1532315"/>
              <a:gd name="connsiteY0" fmla="*/ 0 h 1024508"/>
              <a:gd name="connsiteX1" fmla="*/ 1532315 w 1532315"/>
              <a:gd name="connsiteY1" fmla="*/ 0 h 1024508"/>
              <a:gd name="connsiteX2" fmla="*/ 1530350 w 1532315"/>
              <a:gd name="connsiteY2" fmla="*/ 154841 h 1024508"/>
              <a:gd name="connsiteX3" fmla="*/ 1408112 w 1532315"/>
              <a:gd name="connsiteY3" fmla="*/ 442178 h 1024508"/>
              <a:gd name="connsiteX4" fmla="*/ 1528762 w 1532315"/>
              <a:gd name="connsiteY4" fmla="*/ 766028 h 1024508"/>
              <a:gd name="connsiteX5" fmla="*/ 1532315 w 1532315"/>
              <a:gd name="connsiteY5" fmla="*/ 1024508 h 1024508"/>
              <a:gd name="connsiteX6" fmla="*/ 0 w 1532315"/>
              <a:gd name="connsiteY6" fmla="*/ 1024508 h 1024508"/>
              <a:gd name="connsiteX7" fmla="*/ 0 w 1532315"/>
              <a:gd name="connsiteY7" fmla="*/ 0 h 102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315" h="1024508">
                <a:moveTo>
                  <a:pt x="0" y="0"/>
                </a:moveTo>
                <a:lnTo>
                  <a:pt x="1532315" y="0"/>
                </a:lnTo>
                <a:lnTo>
                  <a:pt x="1530350" y="154841"/>
                </a:lnTo>
                <a:cubicBezTo>
                  <a:pt x="1374448" y="228009"/>
                  <a:pt x="1408377" y="340314"/>
                  <a:pt x="1408112" y="442178"/>
                </a:cubicBezTo>
                <a:cubicBezTo>
                  <a:pt x="1407847" y="544042"/>
                  <a:pt x="1382385" y="687494"/>
                  <a:pt x="1528762" y="766028"/>
                </a:cubicBezTo>
                <a:cubicBezTo>
                  <a:pt x="1529946" y="852188"/>
                  <a:pt x="1531131" y="938348"/>
                  <a:pt x="1532315" y="1024508"/>
                </a:cubicBezTo>
                <a:lnTo>
                  <a:pt x="0" y="10245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 rot="5400000">
            <a:off x="1025279" y="3189827"/>
            <a:ext cx="612066" cy="541829"/>
          </a:xfrm>
          <a:custGeom>
            <a:avLst/>
            <a:gdLst>
              <a:gd name="T0" fmla="*/ 30 w 43"/>
              <a:gd name="T1" fmla="*/ 38 h 38"/>
              <a:gd name="T2" fmla="*/ 43 w 43"/>
              <a:gd name="T3" fmla="*/ 0 h 38"/>
              <a:gd name="T4" fmla="*/ 32 w 43"/>
              <a:gd name="T5" fmla="*/ 0 h 38"/>
              <a:gd name="T6" fmla="*/ 11 w 43"/>
              <a:gd name="T7" fmla="*/ 0 h 38"/>
              <a:gd name="T8" fmla="*/ 0 w 43"/>
              <a:gd name="T9" fmla="*/ 0 h 38"/>
              <a:gd name="T10" fmla="*/ 13 w 43"/>
              <a:gd name="T11" fmla="*/ 38 h 38"/>
              <a:gd name="T12" fmla="*/ 22 w 43"/>
              <a:gd name="T13" fmla="*/ 38 h 38"/>
              <a:gd name="T14" fmla="*/ 30 w 43"/>
              <a:gd name="T1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38">
                <a:moveTo>
                  <a:pt x="30" y="38"/>
                </a:moveTo>
                <a:cubicBezTo>
                  <a:pt x="43" y="0"/>
                  <a:pt x="43" y="0"/>
                  <a:pt x="43" y="0"/>
                </a:cubicBezTo>
                <a:cubicBezTo>
                  <a:pt x="41" y="2"/>
                  <a:pt x="36" y="2"/>
                  <a:pt x="32" y="0"/>
                </a:cubicBezTo>
                <a:cubicBezTo>
                  <a:pt x="27" y="4"/>
                  <a:pt x="15" y="4"/>
                  <a:pt x="11" y="0"/>
                </a:cubicBezTo>
                <a:cubicBezTo>
                  <a:pt x="7" y="2"/>
                  <a:pt x="1" y="2"/>
                  <a:pt x="0" y="0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8"/>
                  <a:pt x="19" y="38"/>
                  <a:pt x="22" y="38"/>
                </a:cubicBezTo>
                <a:cubicBezTo>
                  <a:pt x="24" y="38"/>
                  <a:pt x="27" y="38"/>
                  <a:pt x="30" y="38"/>
                </a:cubicBezTo>
                <a:close/>
              </a:path>
            </a:pathLst>
          </a:custGeom>
          <a:gradFill flip="none" rotWithShape="1">
            <a:gsLst>
              <a:gs pos="0">
                <a:srgbClr val="F2CCBB">
                  <a:shade val="67500"/>
                  <a:satMod val="115000"/>
                </a:srgbClr>
              </a:gs>
              <a:gs pos="100000">
                <a:srgbClr val="F2CCB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 rot="5400000">
            <a:off x="803531" y="3325289"/>
            <a:ext cx="242821" cy="270915"/>
          </a:xfrm>
          <a:custGeom>
            <a:avLst/>
            <a:gdLst>
              <a:gd name="T0" fmla="*/ 8 w 17"/>
              <a:gd name="T1" fmla="*/ 18 h 19"/>
              <a:gd name="T2" fmla="*/ 9 w 17"/>
              <a:gd name="T3" fmla="*/ 18 h 19"/>
              <a:gd name="T4" fmla="*/ 11 w 17"/>
              <a:gd name="T5" fmla="*/ 17 h 19"/>
              <a:gd name="T6" fmla="*/ 17 w 17"/>
              <a:gd name="T7" fmla="*/ 0 h 19"/>
              <a:gd name="T8" fmla="*/ 9 w 17"/>
              <a:gd name="T9" fmla="*/ 0 h 19"/>
              <a:gd name="T10" fmla="*/ 0 w 17"/>
              <a:gd name="T11" fmla="*/ 0 h 19"/>
              <a:gd name="T12" fmla="*/ 6 w 17"/>
              <a:gd name="T13" fmla="*/ 17 h 19"/>
              <a:gd name="T14" fmla="*/ 8 w 17"/>
              <a:gd name="T1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9">
                <a:moveTo>
                  <a:pt x="8" y="18"/>
                </a:moveTo>
                <a:cubicBezTo>
                  <a:pt x="8" y="19"/>
                  <a:pt x="9" y="19"/>
                  <a:pt x="9" y="18"/>
                </a:cubicBezTo>
                <a:cubicBezTo>
                  <a:pt x="10" y="18"/>
                  <a:pt x="10" y="18"/>
                  <a:pt x="11" y="17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0"/>
                  <a:pt x="11" y="0"/>
                  <a:pt x="9" y="0"/>
                </a:cubicBezTo>
                <a:cubicBezTo>
                  <a:pt x="6" y="0"/>
                  <a:pt x="3" y="0"/>
                  <a:pt x="0" y="0"/>
                </a:cubicBezTo>
                <a:cubicBezTo>
                  <a:pt x="6" y="17"/>
                  <a:pt x="6" y="17"/>
                  <a:pt x="6" y="17"/>
                </a:cubicBezTo>
                <a:cubicBezTo>
                  <a:pt x="7" y="18"/>
                  <a:pt x="7" y="18"/>
                  <a:pt x="8" y="18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4178886" y="3610244"/>
            <a:ext cx="4057" cy="88260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203848" y="2267128"/>
            <a:ext cx="2844316" cy="1506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Average Virtual machines created by week</a:t>
            </a:r>
            <a:endParaRPr lang="en-US" sz="1100" dirty="0"/>
          </a:p>
        </p:txBody>
      </p:sp>
      <p:sp>
        <p:nvSpPr>
          <p:cNvPr id="101" name="Rectangle 100"/>
          <p:cNvSpPr/>
          <p:nvPr/>
        </p:nvSpPr>
        <p:spPr>
          <a:xfrm>
            <a:off x="2579356" y="2116057"/>
            <a:ext cx="455253" cy="438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dirty="0" smtClean="0"/>
              <a:t>32</a:t>
            </a:r>
            <a:endParaRPr lang="en-US" sz="3200" dirty="0"/>
          </a:p>
        </p:txBody>
      </p:sp>
      <p:sp>
        <p:nvSpPr>
          <p:cNvPr id="103" name="Rectangle 102"/>
          <p:cNvSpPr/>
          <p:nvPr/>
        </p:nvSpPr>
        <p:spPr>
          <a:xfrm>
            <a:off x="4463988" y="5111444"/>
            <a:ext cx="1825876" cy="15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Tenants (clients)</a:t>
            </a:r>
            <a:endParaRPr lang="en-US" sz="1100" dirty="0"/>
          </a:p>
        </p:txBody>
      </p:sp>
      <p:sp>
        <p:nvSpPr>
          <p:cNvPr id="104" name="Rectangle 103"/>
          <p:cNvSpPr/>
          <p:nvPr/>
        </p:nvSpPr>
        <p:spPr>
          <a:xfrm>
            <a:off x="3894412" y="4970959"/>
            <a:ext cx="455253" cy="438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dirty="0" smtClean="0"/>
              <a:t>31</a:t>
            </a:r>
            <a:endParaRPr lang="en-US" sz="3200" dirty="0"/>
          </a:p>
        </p:txBody>
      </p:sp>
      <p:sp>
        <p:nvSpPr>
          <p:cNvPr id="105" name="Rectangle 104"/>
          <p:cNvSpPr/>
          <p:nvPr/>
        </p:nvSpPr>
        <p:spPr>
          <a:xfrm>
            <a:off x="7066604" y="4643392"/>
            <a:ext cx="1825876" cy="15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1100" dirty="0" smtClean="0"/>
              <a:t>Virtual Machines</a:t>
            </a:r>
            <a:endParaRPr lang="en-US" sz="1100" dirty="0"/>
          </a:p>
        </p:txBody>
      </p:sp>
      <p:sp>
        <p:nvSpPr>
          <p:cNvPr id="106" name="Rectangle 105"/>
          <p:cNvSpPr/>
          <p:nvPr/>
        </p:nvSpPr>
        <p:spPr>
          <a:xfrm>
            <a:off x="6048164" y="4485751"/>
            <a:ext cx="910506" cy="438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200" dirty="0" smtClean="0"/>
              <a:t>2445</a:t>
            </a:r>
            <a:endParaRPr lang="en-US" sz="3200" dirty="0"/>
          </a:p>
        </p:txBody>
      </p:sp>
      <p:sp>
        <p:nvSpPr>
          <p:cNvPr id="45" name="Shape 2624"/>
          <p:cNvSpPr/>
          <p:nvPr/>
        </p:nvSpPr>
        <p:spPr>
          <a:xfrm>
            <a:off x="4067944" y="4545124"/>
            <a:ext cx="239080" cy="283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8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47" name="Shape 2783"/>
          <p:cNvSpPr/>
          <p:nvPr/>
        </p:nvSpPr>
        <p:spPr>
          <a:xfrm>
            <a:off x="2628735" y="2637210"/>
            <a:ext cx="287082" cy="251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8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49" name="Shape 2746"/>
          <p:cNvSpPr/>
          <p:nvPr/>
        </p:nvSpPr>
        <p:spPr>
          <a:xfrm>
            <a:off x="6289864" y="4047542"/>
            <a:ext cx="245554" cy="281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8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VMaaS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14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5556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11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12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5556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15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16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00" grpId="0"/>
          <p:bldP spid="101" grpId="0"/>
          <p:bldP spid="103" grpId="0"/>
          <p:bldP spid="104" grpId="0"/>
          <p:bldP spid="105" grpId="0"/>
          <p:bldP spid="106" grpId="0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 animBg="1"/>
          <p:bldP spid="100" grpId="0"/>
          <p:bldP spid="101" grpId="0"/>
          <p:bldP spid="103" grpId="0"/>
          <p:bldP spid="104" grpId="0"/>
          <p:bldP spid="105" grpId="0"/>
          <p:bldP spid="10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JV\RootJV\4 1 presentatie defensie gcloud\credit-squeeze-522549 walle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0" y="8698"/>
            <a:ext cx="9149314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5589241"/>
            <a:ext cx="8856984" cy="1152128"/>
            <a:chOff x="731915" y="1432"/>
            <a:chExt cx="5964824" cy="1091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731915" y="1432"/>
              <a:ext cx="5964824" cy="10913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763878" y="33395"/>
              <a:ext cx="5900898" cy="10273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3400" dirty="0" err="1" smtClean="0"/>
                <a:t>Hoe</a:t>
              </a:r>
              <a:r>
                <a:rPr lang="fr-BE" sz="3400" dirty="0" smtClean="0"/>
                <a:t> </a:t>
              </a:r>
              <a:r>
                <a:rPr lang="fr-BE" sz="3400" dirty="0" err="1" smtClean="0"/>
                <a:t>kosten</a:t>
              </a:r>
              <a:r>
                <a:rPr lang="fr-BE" sz="3400" dirty="0" smtClean="0"/>
                <a:t> </a:t>
              </a:r>
              <a:r>
                <a:rPr lang="fr-BE" sz="3400" dirty="0" err="1" smtClean="0"/>
                <a:t>beheersen</a:t>
              </a:r>
              <a:r>
                <a:rPr lang="fr-BE" sz="3400" dirty="0" smtClean="0"/>
                <a:t> en</a:t>
              </a:r>
            </a:p>
            <a:p>
              <a:pPr algn="ctr"/>
              <a:r>
                <a:rPr lang="fr-BE" sz="3400" dirty="0" err="1" smtClean="0"/>
                <a:t>toch</a:t>
              </a:r>
              <a:r>
                <a:rPr lang="fr-BE" sz="3400" dirty="0" smtClean="0"/>
                <a:t> </a:t>
              </a:r>
              <a:r>
                <a:rPr lang="fr-BE" sz="3400" dirty="0" err="1" smtClean="0"/>
                <a:t>inspelen</a:t>
              </a:r>
              <a:r>
                <a:rPr lang="fr-BE" sz="3400" dirty="0" smtClean="0"/>
                <a:t> op </a:t>
              </a:r>
              <a:r>
                <a:rPr lang="fr-BE" sz="3400" dirty="0" err="1" smtClean="0"/>
                <a:t>opportuniteiten</a:t>
              </a:r>
              <a:r>
                <a:rPr lang="fr-BE" sz="3400" dirty="0" smtClean="0"/>
                <a:t> ? </a:t>
              </a:r>
              <a:endParaRPr lang="en-GB" sz="34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3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“Storage”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Opslagmogelijkheden van gegevens op een veilige manier en rekening houdend met een snelle beschikbaarheid.</a:t>
            </a:r>
            <a:endParaRPr lang="fr-BE" smtClean="0"/>
          </a:p>
          <a:p>
            <a:r>
              <a:rPr lang="nl-BE" smtClean="0"/>
              <a:t>Geen eigen investering in fysieke opslagcapaciteit</a:t>
            </a:r>
          </a:p>
          <a:p>
            <a:r>
              <a:rPr lang="nl-BE" smtClean="0"/>
              <a:t>Beschikbaarheid van verschillende “classes”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50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28313"/>
              </p:ext>
            </p:extLst>
          </p:nvPr>
        </p:nvGraphicFramePr>
        <p:xfrm>
          <a:off x="827584" y="3861048"/>
          <a:ext cx="7344816" cy="2615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060"/>
                <a:gridCol w="933005"/>
                <a:gridCol w="882208"/>
                <a:gridCol w="884281"/>
                <a:gridCol w="858363"/>
                <a:gridCol w="14388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Storage Class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Response Time (*)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Peak Response Time (**)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Availa­bility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Min. LUN Size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Netwerk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 High Performance +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 High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 Standard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99,5%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 Basic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 Low-cost Storage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Copper or Fibre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85419" y="6453336"/>
            <a:ext cx="436690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(*) Average reponse time: maximale antwoordtijd gedurende 95% van de tijd</a:t>
            </a:r>
            <a:endParaRPr lang="fr-BE" altLang="fr-F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(**) Peak </a:t>
            </a:r>
            <a:r>
              <a:rPr lang="nl-BE" altLang="fr-FR" sz="1050" i="1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reponse</a:t>
            </a:r>
            <a:r>
              <a:rPr lang="nl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time: maximale antwoordtijd gedurende 99% van de tijd</a:t>
            </a:r>
            <a:endParaRPr lang="nl-BE" alt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“Storage”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Momenteel beschikbaar in datacenters Smals (IN, UP)</a:t>
            </a:r>
          </a:p>
          <a:p>
            <a:r>
              <a:rPr lang="nl-BE" smtClean="0">
                <a:sym typeface="Wingdings" panose="05000000000000000000" pitchFamily="2" charset="2"/>
              </a:rPr>
              <a:t> </a:t>
            </a:r>
            <a:r>
              <a:rPr lang="nl-BE" smtClean="0"/>
              <a:t>Afhankelijk van locatie en gewenste performantie</a:t>
            </a:r>
          </a:p>
          <a:p>
            <a:endParaRPr lang="nl-BE" smtClean="0"/>
          </a:p>
          <a:p>
            <a:r>
              <a:rPr lang="nl-BE" smtClean="0"/>
              <a:t>Facturatiemodel /TB/maand</a:t>
            </a:r>
          </a:p>
          <a:p>
            <a:r>
              <a:rPr lang="nl-BE" smtClean="0"/>
              <a:t>Beschikbaar via service desk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51</a:t>
            </a:fld>
            <a:endParaRPr lang="en-GB" dirty="0"/>
          </a:p>
        </p:txBody>
      </p:sp>
      <p:pic>
        <p:nvPicPr>
          <p:cNvPr id="6" name="Picture 2" descr="http://cdn.flaticon.com/png/256/166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957300" cy="9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“Storage”</a:t>
            </a:r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>
            <a:off x="3019103" y="5517232"/>
            <a:ext cx="356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Evolutie van “</a:t>
            </a:r>
            <a:r>
              <a:rPr lang="nl-BE" dirty="0" err="1" smtClean="0"/>
              <a:t>allocated</a:t>
            </a:r>
            <a:r>
              <a:rPr lang="nl-BE" dirty="0" smtClean="0"/>
              <a:t> TB” op </a:t>
            </a:r>
            <a:r>
              <a:rPr lang="nl-BE" dirty="0" err="1" smtClean="0"/>
              <a:t>StaaS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52</a:t>
            </a:fld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71288"/>
            <a:ext cx="8928992" cy="40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FedMAN</a:t>
            </a:r>
            <a:r>
              <a:rPr lang="nl-BE" dirty="0" smtClean="0"/>
              <a:t> – </a:t>
            </a:r>
            <a:r>
              <a:rPr lang="nl-BE" i="1" dirty="0" err="1" smtClean="0"/>
              <a:t>Belnet</a:t>
            </a:r>
            <a:endParaRPr lang="nl-BE" i="1" dirty="0" smtClean="0"/>
          </a:p>
          <a:p>
            <a:pPr lvl="1"/>
            <a:r>
              <a:rPr lang="nl-BE" dirty="0" smtClean="0"/>
              <a:t>Verbindingsnetwerk tussen overheidsdiensten</a:t>
            </a:r>
          </a:p>
          <a:p>
            <a:endParaRPr lang="nl-BE" dirty="0" smtClean="0"/>
          </a:p>
          <a:p>
            <a:r>
              <a:rPr lang="nl-BE" b="1" dirty="0" smtClean="0"/>
              <a:t>LAN / WAN </a:t>
            </a:r>
            <a:r>
              <a:rPr lang="nl-BE" dirty="0" smtClean="0"/>
              <a:t>– </a:t>
            </a:r>
            <a:r>
              <a:rPr lang="nl-BE" i="1" dirty="0" err="1" smtClean="0"/>
              <a:t>Belnet</a:t>
            </a:r>
            <a:endParaRPr lang="nl-BE" i="1" dirty="0" smtClean="0"/>
          </a:p>
          <a:p>
            <a:pPr lvl="1"/>
            <a:r>
              <a:rPr lang="nl-BE" dirty="0" smtClean="0"/>
              <a:t>Uniforme aanbieder voor netwerkuitbating</a:t>
            </a:r>
          </a:p>
          <a:p>
            <a:pPr lvl="1"/>
            <a:r>
              <a:rPr lang="nl-BE" dirty="0" smtClean="0"/>
              <a:t>WAN (verbinding naar externe sites), LAN (beheer interne netwerkapparatuur) en Wifi</a:t>
            </a:r>
          </a:p>
          <a:p>
            <a:pPr lvl="1"/>
            <a:r>
              <a:rPr lang="nl-BE" dirty="0" smtClean="0"/>
              <a:t>FOD Financiën als eerste klant</a:t>
            </a:r>
          </a:p>
          <a:p>
            <a:pPr lvl="1"/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53</a:t>
            </a:fld>
            <a:endParaRPr lang="en-GB" dirty="0"/>
          </a:p>
        </p:txBody>
      </p:sp>
      <p:pic>
        <p:nvPicPr>
          <p:cNvPr id="4098" name="Picture 2" descr="http://cdn.flaticon.com/png/256/36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" y="3947240"/>
            <a:ext cx="770268" cy="7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" y="1685914"/>
            <a:ext cx="813908" cy="81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Platform as a Service</a:t>
            </a:r>
          </a:p>
          <a:p>
            <a:pPr lvl="1"/>
            <a:r>
              <a:rPr lang="nl-BE" dirty="0" smtClean="0"/>
              <a:t>Abstractie van onderliggend platform voor </a:t>
            </a:r>
            <a:r>
              <a:rPr lang="nl-BE" dirty="0" err="1" smtClean="0"/>
              <a:t>developers</a:t>
            </a:r>
            <a:endParaRPr lang="nl-BE" dirty="0" smtClean="0"/>
          </a:p>
          <a:p>
            <a:pPr lvl="1"/>
            <a:r>
              <a:rPr lang="nl-BE" dirty="0" smtClean="0"/>
              <a:t>Hoge graad automatisatie (“zero </a:t>
            </a:r>
            <a:r>
              <a:rPr lang="nl-BE" dirty="0" err="1" smtClean="0"/>
              <a:t>touch</a:t>
            </a:r>
            <a:r>
              <a:rPr lang="nl-BE" dirty="0" smtClean="0"/>
              <a:t> </a:t>
            </a:r>
            <a:r>
              <a:rPr lang="nl-BE" dirty="0" err="1" smtClean="0"/>
              <a:t>deployment</a:t>
            </a:r>
            <a:r>
              <a:rPr lang="nl-BE" dirty="0" smtClean="0"/>
              <a:t>”)</a:t>
            </a:r>
          </a:p>
          <a:p>
            <a:pPr lvl="1"/>
            <a:r>
              <a:rPr lang="nl-BE" dirty="0" smtClean="0"/>
              <a:t>Hogere productiviteit</a:t>
            </a:r>
          </a:p>
          <a:p>
            <a:pPr lvl="1"/>
            <a:r>
              <a:rPr lang="nl-BE" dirty="0" smtClean="0"/>
              <a:t>“</a:t>
            </a:r>
            <a:r>
              <a:rPr lang="nl-BE" dirty="0" err="1" smtClean="0"/>
              <a:t>Shifts</a:t>
            </a:r>
            <a:r>
              <a:rPr lang="nl-BE" dirty="0" smtClean="0"/>
              <a:t>”: Green (OSS), Blue (IBM), </a:t>
            </a:r>
            <a:r>
              <a:rPr lang="nl-BE" dirty="0" err="1" smtClean="0"/>
              <a:t>Yellow</a:t>
            </a:r>
            <a:r>
              <a:rPr lang="nl-BE" dirty="0" smtClean="0"/>
              <a:t> (Microsoft), Red (Oracle)</a:t>
            </a:r>
          </a:p>
          <a:p>
            <a:endParaRPr lang="nl-NL" dirty="0" smtClean="0"/>
          </a:p>
          <a:p>
            <a:endParaRPr lang="nl-NL" dirty="0" smtClean="0"/>
          </a:p>
          <a:p>
            <a:pPr lvl="1"/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54</a:t>
            </a:fld>
            <a:endParaRPr lang="en-GB" dirty="0"/>
          </a:p>
        </p:txBody>
      </p:sp>
      <p:pic>
        <p:nvPicPr>
          <p:cNvPr id="7170" name="Picture 2" descr="http://www.gamasutra.com/db_area/images/news/2014/May/218575/nexusae0_leadwerks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62842" cy="8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9" y="1124744"/>
            <a:ext cx="7306088" cy="59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Down Arrow 3"/>
          <p:cNvSpPr/>
          <p:nvPr/>
        </p:nvSpPr>
        <p:spPr>
          <a:xfrm>
            <a:off x="6482685" y="764704"/>
            <a:ext cx="288032" cy="720080"/>
          </a:xfrm>
          <a:prstGeom prst="downArrow">
            <a:avLst>
              <a:gd name="adj1" fmla="val 50000"/>
              <a:gd name="adj2" fmla="val 1054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5163031" y="332656"/>
            <a:ext cx="29273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Hoogste meerwaarde in </a:t>
            </a:r>
            <a:r>
              <a:rPr lang="nl-BE" dirty="0" err="1" smtClean="0"/>
              <a:t>PaaS</a:t>
            </a:r>
            <a:endParaRPr lang="fr-BE" dirty="0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13B540AB-6939-4937-A918-1D15FF1C7CE3}" type="slidenum">
              <a:rPr lang="nl-BE"/>
              <a:pPr/>
              <a:t>55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40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Platform as a Service - containers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115A-5C25-4C4F-AB9A-53CF64EA9C2D}" type="slidenum">
              <a:rPr lang="nl-BE" smtClean="0"/>
              <a:pPr/>
              <a:t>56</a:t>
            </a:fld>
            <a:endParaRPr lang="nl-BE" dirty="0"/>
          </a:p>
        </p:txBody>
      </p:sp>
      <p:sp>
        <p:nvSpPr>
          <p:cNvPr id="12294" name="AutoShape 14" descr="Image result for contai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80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" y="1851050"/>
            <a:ext cx="1077913" cy="1258888"/>
            <a:chOff x="685800" y="2425700"/>
            <a:chExt cx="1077913" cy="1258888"/>
          </a:xfrm>
        </p:grpSpPr>
        <p:pic>
          <p:nvPicPr>
            <p:cNvPr id="1232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25700"/>
              <a:ext cx="1077913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TextBox 25"/>
            <p:cNvSpPr txBox="1">
              <a:spLocks noChangeArrowheads="1"/>
            </p:cNvSpPr>
            <p:nvPr/>
          </p:nvSpPr>
          <p:spPr bwMode="auto">
            <a:xfrm>
              <a:off x="685800" y="3254375"/>
              <a:ext cx="10318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Individuele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inhoud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85950" y="1628800"/>
            <a:ext cx="3128963" cy="1379538"/>
            <a:chOff x="1885950" y="2203450"/>
            <a:chExt cx="3128963" cy="1379538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2800350" y="2203450"/>
              <a:ext cx="2214563" cy="1379538"/>
              <a:chOff x="2800350" y="2203450"/>
              <a:chExt cx="2214563" cy="1379538"/>
            </a:xfrm>
          </p:grpSpPr>
          <p:pic>
            <p:nvPicPr>
              <p:cNvPr id="1232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0350" y="2203450"/>
                <a:ext cx="2214563" cy="110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TextBox 33"/>
              <p:cNvSpPr txBox="1">
                <a:spLocks noChangeArrowheads="1"/>
              </p:cNvSpPr>
              <p:nvPr/>
            </p:nvSpPr>
            <p:spPr bwMode="auto">
              <a:xfrm>
                <a:off x="2935288" y="3321050"/>
                <a:ext cx="1952625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Geïsoleerd opgeslagen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1885950" y="2757488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24450" y="1766913"/>
            <a:ext cx="3667125" cy="1250950"/>
            <a:chOff x="5124450" y="2341563"/>
            <a:chExt cx="3667125" cy="1250950"/>
          </a:xfrm>
        </p:grpSpPr>
        <p:grpSp>
          <p:nvGrpSpPr>
            <p:cNvPr id="12315" name="Group 5"/>
            <p:cNvGrpSpPr>
              <a:grpSpLocks/>
            </p:cNvGrpSpPr>
            <p:nvPr/>
          </p:nvGrpSpPr>
          <p:grpSpPr bwMode="auto">
            <a:xfrm>
              <a:off x="6015038" y="2341563"/>
              <a:ext cx="2776537" cy="1250950"/>
              <a:chOff x="6015038" y="2341563"/>
              <a:chExt cx="2776537" cy="1250950"/>
            </a:xfrm>
          </p:grpSpPr>
          <p:pic>
            <p:nvPicPr>
              <p:cNvPr id="12317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5038" y="2341563"/>
                <a:ext cx="111125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8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063" y="2341563"/>
                <a:ext cx="1433512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TextBox 36"/>
              <p:cNvSpPr txBox="1">
                <a:spLocks noChangeArrowheads="1"/>
              </p:cNvSpPr>
              <p:nvPr/>
            </p:nvSpPr>
            <p:spPr bwMode="auto">
              <a:xfrm>
                <a:off x="6345238" y="3330575"/>
                <a:ext cx="229711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En makkelijk verplaatsbaar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5124450" y="2752725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221163"/>
            <a:ext cx="49847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95475" y="4205288"/>
            <a:ext cx="1671638" cy="2633662"/>
            <a:chOff x="1895475" y="4205288"/>
            <a:chExt cx="1671638" cy="2633662"/>
          </a:xfrm>
        </p:grpSpPr>
        <p:grpSp>
          <p:nvGrpSpPr>
            <p:cNvPr id="12309" name="Group 8"/>
            <p:cNvGrpSpPr>
              <a:grpSpLocks/>
            </p:cNvGrpSpPr>
            <p:nvPr/>
          </p:nvGrpSpPr>
          <p:grpSpPr bwMode="auto">
            <a:xfrm>
              <a:off x="2747963" y="4205288"/>
              <a:ext cx="819150" cy="2633662"/>
              <a:chOff x="2747963" y="4205288"/>
              <a:chExt cx="819150" cy="2633662"/>
            </a:xfrm>
          </p:grpSpPr>
          <p:pic>
            <p:nvPicPr>
              <p:cNvPr id="1231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313" y="6115050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725" y="5381625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963" y="4205288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0" name="Straight Connector 29"/>
              <p:cNvCxnSpPr>
                <a:stCxn id="12313" idx="2"/>
                <a:endCxn id="12312" idx="0"/>
              </p:cNvCxnSpPr>
              <p:nvPr/>
            </p:nvCxnSpPr>
            <p:spPr>
              <a:xfrm>
                <a:off x="3154363" y="4929188"/>
                <a:ext cx="4762" cy="45243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1895475" y="5338763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>
          <a:xfrm flipH="1">
            <a:off x="6310313" y="4619625"/>
            <a:ext cx="2087562" cy="1728788"/>
          </a:xfrm>
          <a:prstGeom prst="rightArrow">
            <a:avLst/>
          </a:prstGeom>
          <a:solidFill>
            <a:srgbClr val="3E6E5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Monitoring</a:t>
            </a:r>
          </a:p>
          <a:p>
            <a:pPr algn="ctr">
              <a:defRPr/>
            </a:pPr>
            <a:r>
              <a:rPr lang="fr-BE" dirty="0" err="1"/>
              <a:t>Beveiliging</a:t>
            </a:r>
            <a:endParaRPr lang="fr-BE" b="1" dirty="0"/>
          </a:p>
          <a:p>
            <a:pPr algn="ctr">
              <a:defRPr/>
            </a:pPr>
            <a:r>
              <a:rPr lang="fr-BE" dirty="0" err="1"/>
              <a:t>Logging</a:t>
            </a:r>
            <a:endParaRPr lang="fr-BE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251325" y="4205288"/>
            <a:ext cx="1916113" cy="2625725"/>
            <a:chOff x="4251325" y="4205288"/>
            <a:chExt cx="1916113" cy="2625725"/>
          </a:xfrm>
        </p:grpSpPr>
        <p:pic>
          <p:nvPicPr>
            <p:cNvPr id="12307" name="Picture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4929188"/>
              <a:ext cx="18494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251325" y="4205288"/>
              <a:ext cx="1916113" cy="26257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1163" y="4013200"/>
            <a:ext cx="1524745" cy="2679699"/>
            <a:chOff x="411163" y="4012748"/>
            <a:chExt cx="1524208" cy="2679694"/>
          </a:xfrm>
        </p:grpSpPr>
        <p:pic>
          <p:nvPicPr>
            <p:cNvPr id="1230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4012748"/>
              <a:ext cx="1141866" cy="114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" y="6178776"/>
              <a:ext cx="477951" cy="47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5358833"/>
              <a:ext cx="92075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25"/>
            <p:cNvSpPr txBox="1">
              <a:spLocks noChangeArrowheads="1"/>
            </p:cNvSpPr>
            <p:nvPr/>
          </p:nvSpPr>
          <p:spPr bwMode="auto">
            <a:xfrm>
              <a:off x="1170687" y="6261556"/>
              <a:ext cx="76468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 smtClean="0">
                  <a:latin typeface="Arial Black" pitchFamily="34" charset="0"/>
                </a:rPr>
                <a:t>Coming</a:t>
              </a:r>
              <a:endParaRPr lang="fr-BE" altLang="fr-FR" sz="1100" dirty="0">
                <a:latin typeface="Arial Black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>
                  <a:latin typeface="Arial Black" pitchFamily="34" charset="0"/>
                </a:rPr>
                <a:t>soon</a:t>
              </a:r>
              <a:endParaRPr lang="fr-BE" altLang="fr-FR" sz="1100" dirty="0">
                <a:latin typeface="Arial Black" pitchFamily="34" charset="0"/>
              </a:endParaRPr>
            </a:p>
          </p:txBody>
        </p:sp>
      </p:grp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89659"/>
            <a:ext cx="8229600" cy="5741353"/>
          </a:xfrm>
        </p:spPr>
        <p:txBody>
          <a:bodyPr/>
          <a:lstStyle/>
          <a:p>
            <a:r>
              <a:rPr lang="fr-BE" altLang="fr-FR" dirty="0" err="1" smtClean="0"/>
              <a:t>Introductie</a:t>
            </a:r>
            <a:r>
              <a:rPr lang="fr-BE" altLang="fr-FR" dirty="0" smtClean="0"/>
              <a:t> container technologie</a:t>
            </a:r>
          </a:p>
          <a:p>
            <a:endParaRPr lang="fr-BE" altLang="fr-FR" dirty="0" smtClean="0"/>
          </a:p>
          <a:p>
            <a:endParaRPr lang="fr-BE" altLang="fr-FR" dirty="0" smtClean="0"/>
          </a:p>
          <a:p>
            <a:endParaRPr lang="fr-BE" altLang="fr-FR" sz="1050" dirty="0" smtClean="0"/>
          </a:p>
          <a:p>
            <a:r>
              <a:rPr lang="fr-BE" altLang="fr-FR" dirty="0" err="1" smtClean="0"/>
              <a:t>Vertaald</a:t>
            </a:r>
            <a:r>
              <a:rPr lang="fr-BE" altLang="fr-FR" dirty="0" smtClean="0"/>
              <a:t> in moderne technologie </a:t>
            </a:r>
            <a:r>
              <a:rPr lang="fr-BE" altLang="fr-FR" dirty="0" err="1" smtClean="0"/>
              <a:t>als</a:t>
            </a:r>
            <a:r>
              <a:rPr lang="fr-BE" altLang="fr-FR" dirty="0" smtClean="0"/>
              <a:t> Platform-as-a-Service</a:t>
            </a:r>
          </a:p>
        </p:txBody>
      </p:sp>
    </p:spTree>
    <p:extLst>
      <p:ext uri="{BB962C8B-B14F-4D97-AF65-F5344CB8AC3E}">
        <p14:creationId xmlns:p14="http://schemas.microsoft.com/office/powerpoint/2010/main" val="39506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850168" y="1649437"/>
            <a:ext cx="3000375" cy="4514850"/>
          </a:xfrm>
          <a:prstGeom prst="rect">
            <a:avLst/>
          </a:prstGeom>
          <a:solidFill>
            <a:srgbClr val="7030A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21539" name="TextBox 52"/>
          <p:cNvSpPr txBox="1">
            <a:spLocks noChangeArrowheads="1"/>
          </p:cNvSpPr>
          <p:nvPr/>
        </p:nvSpPr>
        <p:spPr bwMode="auto">
          <a:xfrm>
            <a:off x="6291493" y="1727225"/>
            <a:ext cx="2227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err="1" smtClean="0">
                <a:latin typeface="Arial Black" pitchFamily="34" charset="0"/>
              </a:rPr>
              <a:t>Andere</a:t>
            </a:r>
            <a:r>
              <a:rPr lang="fr-BE" altLang="fr-FR" sz="1100" dirty="0" smtClean="0">
                <a:latin typeface="Arial Black" pitchFamily="34" charset="0"/>
              </a:rPr>
              <a:t> </a:t>
            </a:r>
            <a:r>
              <a:rPr lang="fr-BE" altLang="fr-FR" sz="1100" dirty="0" err="1" smtClean="0">
                <a:latin typeface="Arial Black" pitchFamily="34" charset="0"/>
              </a:rPr>
              <a:t>sectoren</a:t>
            </a:r>
            <a:endParaRPr lang="fr-BE" altLang="fr-FR" sz="1100" dirty="0">
              <a:latin typeface="Arial Black" pitchFamily="34" charset="0"/>
            </a:endParaRPr>
          </a:p>
        </p:txBody>
      </p:sp>
      <p:grpSp>
        <p:nvGrpSpPr>
          <p:cNvPr id="21506" name="Group 20"/>
          <p:cNvGrpSpPr>
            <a:grpSpLocks/>
          </p:cNvGrpSpPr>
          <p:nvPr/>
        </p:nvGrpSpPr>
        <p:grpSpPr bwMode="auto">
          <a:xfrm>
            <a:off x="466956" y="3524275"/>
            <a:ext cx="8328025" cy="669925"/>
            <a:chOff x="700088" y="5087058"/>
            <a:chExt cx="8328566" cy="670805"/>
          </a:xfrm>
        </p:grpSpPr>
        <p:sp>
          <p:nvSpPr>
            <p:cNvPr id="7" name="Rectangle 6"/>
            <p:cNvSpPr/>
            <p:nvPr/>
          </p:nvSpPr>
          <p:spPr>
            <a:xfrm>
              <a:off x="700088" y="5087058"/>
              <a:ext cx="8328566" cy="67080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215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88440" y="4146601"/>
              <a:ext cx="498475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180282"/>
            <a:ext cx="7531743" cy="656430"/>
          </a:xfrm>
        </p:spPr>
        <p:txBody>
          <a:bodyPr/>
          <a:lstStyle/>
          <a:p>
            <a:r>
              <a:rPr lang="fr-BE" dirty="0" err="1" smtClean="0"/>
              <a:t>PaaS</a:t>
            </a:r>
            <a:r>
              <a:rPr lang="fr-BE" dirty="0" smtClean="0"/>
              <a:t> - </a:t>
            </a:r>
            <a:r>
              <a:rPr lang="fr-BE" dirty="0" err="1" smtClean="0"/>
              <a:t>Samenwerkingsvormen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42FB-A2AA-4A53-B0A8-C8D8A9D05D90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8" y="2867050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18" y="2867050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31" y="2867050"/>
            <a:ext cx="812800" cy="723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81" y="2867050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5870267" y="2337618"/>
            <a:ext cx="8996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1</a:t>
            </a:r>
            <a:endParaRPr lang="fr-BE" altLang="fr-FR" sz="1100" dirty="0">
              <a:latin typeface="Arial Black" pitchFamily="34" charset="0"/>
            </a:endParaRPr>
          </a:p>
        </p:txBody>
      </p:sp>
      <p:grpSp>
        <p:nvGrpSpPr>
          <p:cNvPr id="21520" name="Group 23"/>
          <p:cNvGrpSpPr>
            <a:grpSpLocks/>
          </p:cNvGrpSpPr>
          <p:nvPr/>
        </p:nvGrpSpPr>
        <p:grpSpPr bwMode="auto">
          <a:xfrm>
            <a:off x="466956" y="4560912"/>
            <a:ext cx="8328025" cy="676275"/>
            <a:chOff x="654992" y="4823937"/>
            <a:chExt cx="8328566" cy="677144"/>
          </a:xfrm>
        </p:grpSpPr>
        <p:sp>
          <p:nvSpPr>
            <p:cNvPr id="22" name="Rectangle 21"/>
            <p:cNvSpPr/>
            <p:nvPr/>
          </p:nvSpPr>
          <p:spPr>
            <a:xfrm>
              <a:off x="654992" y="4823937"/>
              <a:ext cx="8328566" cy="67714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21542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22" y="4849307"/>
              <a:ext cx="1155733" cy="65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1" y="2867050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4" name="TextBox 30"/>
          <p:cNvSpPr txBox="1">
            <a:spLocks noChangeArrowheads="1"/>
          </p:cNvSpPr>
          <p:nvPr/>
        </p:nvSpPr>
        <p:spPr bwMode="auto">
          <a:xfrm>
            <a:off x="6798161" y="2337618"/>
            <a:ext cx="8996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2</a:t>
            </a:r>
            <a:endParaRPr lang="fr-BE" altLang="fr-FR" sz="1100" dirty="0">
              <a:latin typeface="Arial Black" pitchFamily="34" charset="0"/>
            </a:endParaRPr>
          </a:p>
        </p:txBody>
      </p:sp>
      <p:pic>
        <p:nvPicPr>
          <p:cNvPr id="215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43" y="2867050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6" name="TextBox 32"/>
          <p:cNvSpPr txBox="1">
            <a:spLocks noChangeArrowheads="1"/>
          </p:cNvSpPr>
          <p:nvPr/>
        </p:nvSpPr>
        <p:spPr bwMode="auto">
          <a:xfrm>
            <a:off x="7789446" y="2337618"/>
            <a:ext cx="9220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N</a:t>
            </a:r>
            <a:endParaRPr lang="fr-BE" altLang="fr-FR" sz="1100" dirty="0">
              <a:latin typeface="Arial Black" pitchFamily="34" charset="0"/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42306" y="4218012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5" name="Flowchart: Magnetic Disk 34"/>
          <p:cNvSpPr/>
          <p:nvPr/>
        </p:nvSpPr>
        <p:spPr>
          <a:xfrm>
            <a:off x="1766243" y="4218012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6" name="Flowchart: Magnetic Disk 35"/>
          <p:cNvSpPr/>
          <p:nvPr/>
        </p:nvSpPr>
        <p:spPr>
          <a:xfrm>
            <a:off x="5991456" y="5418162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7" name="Flowchart: Magnetic Disk 36"/>
          <p:cNvSpPr/>
          <p:nvPr/>
        </p:nvSpPr>
        <p:spPr>
          <a:xfrm>
            <a:off x="6939193" y="5418162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8" name="Flowchart: Magnetic Disk 37"/>
          <p:cNvSpPr/>
          <p:nvPr/>
        </p:nvSpPr>
        <p:spPr>
          <a:xfrm>
            <a:off x="7937731" y="5418162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048818" y="2111400"/>
            <a:ext cx="0" cy="163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7" name="TextBox 50"/>
          <p:cNvSpPr txBox="1">
            <a:spLocks noChangeArrowheads="1"/>
          </p:cNvSpPr>
          <p:nvPr/>
        </p:nvSpPr>
        <p:spPr bwMode="auto">
          <a:xfrm>
            <a:off x="1126481" y="1705000"/>
            <a:ext cx="2227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err="1" smtClean="0">
                <a:latin typeface="Arial Black" pitchFamily="34" charset="0"/>
              </a:rPr>
              <a:t>Overheid</a:t>
            </a:r>
            <a:r>
              <a:rPr lang="fr-BE" altLang="fr-FR" sz="1100" dirty="0" smtClean="0">
                <a:latin typeface="Arial Black" pitchFamily="34" charset="0"/>
              </a:rPr>
              <a:t> </a:t>
            </a:r>
            <a:r>
              <a:rPr lang="fr-BE" altLang="fr-FR" sz="1100" dirty="0" err="1" smtClean="0">
                <a:latin typeface="Arial Black" pitchFamily="34" charset="0"/>
              </a:rPr>
              <a:t>ecosysteem</a:t>
            </a:r>
            <a:endParaRPr lang="fr-BE" altLang="fr-FR" sz="1100" dirty="0">
              <a:latin typeface="Arial Black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2510781" y="3217887"/>
            <a:ext cx="2794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720122" y="4429377"/>
            <a:ext cx="1086983" cy="946027"/>
            <a:chOff x="6782780" y="3149672"/>
            <a:chExt cx="928742" cy="928742"/>
          </a:xfrm>
        </p:grpSpPr>
        <p:pic>
          <p:nvPicPr>
            <p:cNvPr id="43" name="Picture 42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249" y="3403305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2772545" y="2402856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 err="1" smtClean="0">
                <a:latin typeface="Arial Black" pitchFamily="34" charset="0"/>
              </a:rPr>
              <a:t>Toepassing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nl-BE" altLang="fr-FR" sz="1000" dirty="0">
                <a:latin typeface="Arial Black" pitchFamily="34" charset="0"/>
              </a:rPr>
              <a:t>N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672282" y="2402856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 err="1" smtClean="0">
                <a:latin typeface="Arial Black" pitchFamily="34" charset="0"/>
              </a:rPr>
              <a:t>Toepassing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fr-BE" altLang="fr-FR" sz="1000" dirty="0" smtClean="0">
                <a:latin typeface="Arial Black" pitchFamily="34" charset="0"/>
              </a:rPr>
              <a:t>1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1554727" y="2402856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 err="1" smtClean="0">
                <a:latin typeface="Arial Black" pitchFamily="34" charset="0"/>
              </a:rPr>
              <a:t>Toepassing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nl-BE" altLang="fr-FR" sz="1000" dirty="0">
                <a:latin typeface="Arial Black" pitchFamily="34" charset="0"/>
              </a:rPr>
              <a:t>2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5502" y="1628800"/>
            <a:ext cx="3238096" cy="4513262"/>
          </a:xfrm>
          <a:prstGeom prst="rect">
            <a:avLst/>
          </a:prstGeom>
          <a:solidFill>
            <a:srgbClr val="E89878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" name="Left-Right Arrow 7"/>
          <p:cNvSpPr/>
          <p:nvPr/>
        </p:nvSpPr>
        <p:spPr>
          <a:xfrm>
            <a:off x="3783613" y="4461912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Technologische samenwerking</a:t>
            </a:r>
            <a:endParaRPr lang="fr-BE" sz="1600" dirty="0"/>
          </a:p>
        </p:txBody>
      </p:sp>
      <p:sp>
        <p:nvSpPr>
          <p:cNvPr id="55" name="Left-Right Arrow 54"/>
          <p:cNvSpPr/>
          <p:nvPr/>
        </p:nvSpPr>
        <p:spPr>
          <a:xfrm>
            <a:off x="3783613" y="3217887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Platform samenwerking</a:t>
            </a:r>
            <a:endParaRPr lang="fr-BE" sz="1600" dirty="0"/>
          </a:p>
        </p:txBody>
      </p:sp>
      <p:sp>
        <p:nvSpPr>
          <p:cNvPr id="56" name="Left-Right Arrow 55"/>
          <p:cNvSpPr/>
          <p:nvPr/>
        </p:nvSpPr>
        <p:spPr>
          <a:xfrm>
            <a:off x="3779912" y="1971776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Componenten delen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5523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G-Cloud projecten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Greenshift </a:t>
            </a:r>
            <a:r>
              <a:rPr lang="nl-NL" dirty="0" smtClean="0"/>
              <a:t>– </a:t>
            </a:r>
            <a:r>
              <a:rPr lang="nl-NL" i="1" dirty="0" smtClean="0"/>
              <a:t>Smals </a:t>
            </a:r>
          </a:p>
          <a:p>
            <a:pPr lvl="1"/>
            <a:r>
              <a:rPr lang="nl-BE" dirty="0" err="1" smtClean="0"/>
              <a:t>RedHat</a:t>
            </a:r>
            <a:r>
              <a:rPr lang="nl-BE" dirty="0" smtClean="0"/>
              <a:t> </a:t>
            </a:r>
            <a:r>
              <a:rPr lang="nl-BE" dirty="0" err="1" smtClean="0"/>
              <a:t>OpenShift</a:t>
            </a:r>
            <a:r>
              <a:rPr lang="nl-BE" dirty="0" smtClean="0"/>
              <a:t> - containers</a:t>
            </a:r>
            <a:endParaRPr lang="fr-BE" dirty="0" smtClean="0"/>
          </a:p>
          <a:p>
            <a:pPr lvl="1"/>
            <a:r>
              <a:rPr lang="nl-BE" dirty="0" smtClean="0"/>
              <a:t>De volgende elementen van een technologiestack kunnen als (onderdeel van) een platform geselecteerd worden</a:t>
            </a:r>
          </a:p>
          <a:p>
            <a:pPr lvl="2"/>
            <a:r>
              <a:rPr lang="nl-BE" dirty="0" smtClean="0"/>
              <a:t>Communicatieplatform (bijv. RH </a:t>
            </a:r>
            <a:r>
              <a:rPr lang="nl-BE" dirty="0" err="1" smtClean="0"/>
              <a:t>Fuse</a:t>
            </a:r>
            <a:r>
              <a:rPr lang="nl-BE" dirty="0" smtClean="0"/>
              <a:t>)</a:t>
            </a:r>
          </a:p>
          <a:p>
            <a:pPr lvl="2"/>
            <a:r>
              <a:rPr lang="nl-BE" dirty="0" smtClean="0"/>
              <a:t>Programmeertaal (bijv. Java, PHP)</a:t>
            </a:r>
          </a:p>
          <a:p>
            <a:pPr lvl="2"/>
            <a:r>
              <a:rPr lang="nl-BE" dirty="0" smtClean="0"/>
              <a:t>Databank (bijv. </a:t>
            </a:r>
            <a:r>
              <a:rPr lang="nl-BE" dirty="0" err="1" smtClean="0"/>
              <a:t>Postgresql</a:t>
            </a:r>
            <a:r>
              <a:rPr lang="nl-BE" dirty="0" smtClean="0"/>
              <a:t>)</a:t>
            </a:r>
          </a:p>
          <a:p>
            <a:pPr lvl="2"/>
            <a:r>
              <a:rPr lang="nl-BE" dirty="0" smtClean="0"/>
              <a:t>Middleware en platformen (bijv. </a:t>
            </a:r>
            <a:r>
              <a:rPr lang="nl-BE" dirty="0" err="1" smtClean="0"/>
              <a:t>Jboss</a:t>
            </a:r>
            <a:r>
              <a:rPr lang="nl-BE" dirty="0" smtClean="0"/>
              <a:t>, Apache, </a:t>
            </a:r>
            <a:r>
              <a:rPr lang="nl-BE" dirty="0" err="1" smtClean="0"/>
              <a:t>Drupal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Status: beschikbaar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62842" cy="84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" y="4661458"/>
            <a:ext cx="89979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6136" y="4401108"/>
            <a:ext cx="3997009" cy="260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664026" y="1949451"/>
            <a:ext cx="4149725" cy="2603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94974" y="2825195"/>
            <a:ext cx="229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43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3" y="3656192"/>
            <a:ext cx="240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pods created by week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971" y="2825195"/>
            <a:ext cx="255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3174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3656192"/>
            <a:ext cx="224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Pods</a:t>
            </a:r>
          </a:p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(deployment units)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3868" y="2825195"/>
            <a:ext cx="2235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321" y="3656192"/>
            <a:ext cx="223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Tenants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(clients)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7027990"/>
              </p:ext>
            </p:extLst>
          </p:nvPr>
        </p:nvGraphicFramePr>
        <p:xfrm>
          <a:off x="1524000" y="139700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PaaS / Greenshift</a:t>
            </a:r>
            <a:endParaRPr lang="nl-B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59</a:t>
            </a:fld>
            <a:endParaRPr lang="nl-B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4173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30000"/>
                    </a14:imgEffect>
                    <a14:imgEffect>
                      <a14:brightnessContrast bright="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7" y="1124744"/>
            <a:ext cx="8543925" cy="53752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dirty="0" err="1" smtClean="0"/>
              <a:t>Synergies</a:t>
            </a:r>
            <a:r>
              <a:rPr lang="nl-BE" altLang="fr-FR" dirty="0" smtClean="0"/>
              <a:t> - </a:t>
            </a:r>
            <a:r>
              <a:rPr lang="nl-BE" altLang="fr-FR" dirty="0" err="1" smtClean="0"/>
              <a:t>transformations</a:t>
            </a:r>
            <a:endParaRPr lang="nl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ADED-38B9-4879-B65B-EF8A5A6CF7F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26843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/>
              <a:t>PaaS</a:t>
            </a:r>
            <a:r>
              <a:rPr lang="fr-BE" dirty="0"/>
              <a:t> / </a:t>
            </a:r>
            <a:r>
              <a:rPr lang="fr-BE" dirty="0" err="1" smtClean="0"/>
              <a:t>Greenshift</a:t>
            </a:r>
            <a:r>
              <a:rPr lang="fr-BE" dirty="0" smtClean="0"/>
              <a:t> - </a:t>
            </a:r>
            <a:r>
              <a:rPr lang="en-US" dirty="0" smtClean="0"/>
              <a:t>Storage &amp; memory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5772268" y="2515770"/>
            <a:ext cx="685800" cy="181837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6455971" y="2219862"/>
            <a:ext cx="685800" cy="21167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7139675" y="1629762"/>
            <a:ext cx="685800" cy="27068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5087376" y="2894022"/>
            <a:ext cx="685800" cy="14401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Freeform 61"/>
          <p:cNvSpPr/>
          <p:nvPr/>
        </p:nvSpPr>
        <p:spPr>
          <a:xfrm rot="16200000" flipH="1">
            <a:off x="5697716" y="3863800"/>
            <a:ext cx="279117" cy="1219693"/>
          </a:xfrm>
          <a:custGeom>
            <a:avLst/>
            <a:gdLst>
              <a:gd name="connsiteX0" fmla="*/ 0 w 279117"/>
              <a:gd name="connsiteY0" fmla="*/ 1219693 h 1219693"/>
              <a:gd name="connsiteX1" fmla="*/ 279117 w 279117"/>
              <a:gd name="connsiteY1" fmla="*/ 1219693 h 1219693"/>
              <a:gd name="connsiteX2" fmla="*/ 279117 w 279117"/>
              <a:gd name="connsiteY2" fmla="*/ 0 h 1219693"/>
              <a:gd name="connsiteX3" fmla="*/ 449 w 279117"/>
              <a:gd name="connsiteY3" fmla="*/ 525561 h 1219693"/>
              <a:gd name="connsiteX4" fmla="*/ 0 w 279117"/>
              <a:gd name="connsiteY4" fmla="*/ 1219693 h 12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" h="1219693">
                <a:moveTo>
                  <a:pt x="0" y="1219693"/>
                </a:moveTo>
                <a:lnTo>
                  <a:pt x="279117" y="1219693"/>
                </a:lnTo>
                <a:lnTo>
                  <a:pt x="279117" y="0"/>
                </a:lnTo>
                <a:lnTo>
                  <a:pt x="449" y="525561"/>
                </a:lnTo>
                <a:lnTo>
                  <a:pt x="0" y="121969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>
            <a:off x="5206022" y="4613202"/>
            <a:ext cx="1256494" cy="230818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350" dirty="0" err="1" smtClean="0">
                <a:solidFill>
                  <a:srgbClr val="FFFFFF"/>
                </a:solidFill>
              </a:rPr>
              <a:t>Average</a:t>
            </a:r>
            <a:r>
              <a:rPr lang="fr-FR" sz="1350" dirty="0" smtClean="0">
                <a:solidFill>
                  <a:srgbClr val="FFFFFF"/>
                </a:solidFill>
              </a:rPr>
              <a:t> </a:t>
            </a:r>
            <a:r>
              <a:rPr lang="fr-FR" sz="1350" dirty="0" err="1" smtClean="0">
                <a:solidFill>
                  <a:srgbClr val="FFFFFF"/>
                </a:solidFill>
              </a:rPr>
              <a:t>memory</a:t>
            </a:r>
            <a:r>
              <a:rPr lang="fr-FR" sz="1350" dirty="0" smtClean="0">
                <a:solidFill>
                  <a:srgbClr val="FFFFFF"/>
                </a:solidFill>
              </a:rPr>
              <a:t> by VM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5100" y="4613202"/>
            <a:ext cx="1256494" cy="23081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350" dirty="0" err="1" smtClean="0">
                <a:solidFill>
                  <a:srgbClr val="FFFFFF"/>
                </a:solidFill>
              </a:rPr>
              <a:t>Average</a:t>
            </a:r>
            <a:r>
              <a:rPr lang="fr-FR" sz="1350" dirty="0" smtClean="0">
                <a:solidFill>
                  <a:srgbClr val="FFFFFF"/>
                </a:solidFill>
              </a:rPr>
              <a:t> </a:t>
            </a:r>
            <a:r>
              <a:rPr lang="fr-FR" sz="1350" dirty="0" err="1" smtClean="0">
                <a:solidFill>
                  <a:srgbClr val="FFFFFF"/>
                </a:solidFill>
              </a:rPr>
              <a:t>Ceph</a:t>
            </a:r>
            <a:r>
              <a:rPr lang="fr-FR" sz="1350" dirty="0" smtClean="0">
                <a:solidFill>
                  <a:srgbClr val="FFFFFF"/>
                </a:solidFill>
              </a:rPr>
              <a:t> </a:t>
            </a:r>
            <a:r>
              <a:rPr lang="fr-FR" sz="1350" dirty="0" err="1" smtClean="0">
                <a:solidFill>
                  <a:srgbClr val="FFFFFF"/>
                </a:solidFill>
              </a:rPr>
              <a:t>linked</a:t>
            </a:r>
            <a:r>
              <a:rPr lang="fr-FR" sz="1350" dirty="0" smtClean="0">
                <a:solidFill>
                  <a:srgbClr val="FFFFFF"/>
                </a:solidFill>
              </a:rPr>
              <a:t> to volume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4222" y="4613202"/>
            <a:ext cx="1256494" cy="23081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350" dirty="0" err="1" smtClean="0">
                <a:solidFill>
                  <a:srgbClr val="FFFFFF"/>
                </a:solidFill>
              </a:rPr>
              <a:t>Avg</a:t>
            </a:r>
            <a:r>
              <a:rPr lang="fr-FR" sz="1350" dirty="0" smtClean="0">
                <a:solidFill>
                  <a:srgbClr val="FFFFFF"/>
                </a:solidFill>
              </a:rPr>
              <a:t> </a:t>
            </a:r>
            <a:r>
              <a:rPr lang="fr-FR" sz="1350" dirty="0" err="1" smtClean="0">
                <a:solidFill>
                  <a:srgbClr val="FFFFFF"/>
                </a:solidFill>
              </a:rPr>
              <a:t>memory</a:t>
            </a:r>
            <a:r>
              <a:rPr lang="fr-FR" sz="1350" dirty="0" smtClean="0">
                <a:solidFill>
                  <a:srgbClr val="FFFFFF"/>
                </a:solidFill>
              </a:rPr>
              <a:t> </a:t>
            </a:r>
            <a:r>
              <a:rPr lang="fr-FR" sz="1350" dirty="0" err="1" smtClean="0">
                <a:solidFill>
                  <a:srgbClr val="FFFFFF"/>
                </a:solidFill>
              </a:rPr>
              <a:t>request</a:t>
            </a:r>
            <a:r>
              <a:rPr lang="fr-FR" sz="1350" dirty="0" smtClean="0">
                <a:solidFill>
                  <a:srgbClr val="FFFFFF"/>
                </a:solidFill>
              </a:rPr>
              <a:t> by </a:t>
            </a:r>
            <a:r>
              <a:rPr lang="fr-FR" sz="1350" dirty="0" err="1" smtClean="0">
                <a:solidFill>
                  <a:srgbClr val="FFFFFF"/>
                </a:solidFill>
              </a:rPr>
              <a:t>pod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72268" y="2600250"/>
            <a:ext cx="652831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9,4 </a:t>
            </a:r>
            <a:r>
              <a:rPr lang="en-US" sz="1200" dirty="0" smtClean="0">
                <a:solidFill>
                  <a:srgbClr val="FFFFFF"/>
                </a:solidFill>
              </a:rPr>
              <a:t>GB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87238" y="2315684"/>
            <a:ext cx="623269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56 </a:t>
            </a:r>
            <a:r>
              <a:rPr lang="en-US" sz="1200" dirty="0" smtClean="0">
                <a:solidFill>
                  <a:srgbClr val="FFFFFF"/>
                </a:solidFill>
              </a:rPr>
              <a:t>GB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26847" y="3013501"/>
            <a:ext cx="60686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0,8 </a:t>
            </a:r>
            <a:r>
              <a:rPr lang="en-US" sz="1200" dirty="0" smtClean="0">
                <a:solidFill>
                  <a:srgbClr val="FFFFFF"/>
                </a:solidFill>
              </a:rPr>
              <a:t>GB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3397" y="761143"/>
            <a:ext cx="618359" cy="212365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800" dirty="0" smtClean="0">
              <a:solidFill>
                <a:srgbClr val="FFFFFF"/>
              </a:solidFill>
            </a:endParaRPr>
          </a:p>
          <a:p>
            <a:pPr algn="ctr"/>
            <a:endParaRPr lang="en-US" sz="1800" dirty="0" smtClean="0">
              <a:solidFill>
                <a:srgbClr val="FFFFFF"/>
              </a:solidFill>
            </a:endParaRPr>
          </a:p>
          <a:p>
            <a:pPr algn="ctr"/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Class 2: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124</a:t>
            </a:r>
            <a:r>
              <a:rPr lang="en-US" sz="1200" dirty="0" smtClean="0">
                <a:solidFill>
                  <a:srgbClr val="FFFFFF"/>
                </a:solidFill>
              </a:rPr>
              <a:t>GB</a:t>
            </a:r>
          </a:p>
          <a:p>
            <a:pPr algn="ctr"/>
            <a:endParaRPr lang="en-US" sz="1200" dirty="0">
              <a:solidFill>
                <a:srgbClr val="FFFFFF"/>
              </a:solidFill>
            </a:endParaRP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Class 4: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1,1</a:t>
            </a:r>
            <a:r>
              <a:rPr lang="en-US" sz="1200" dirty="0" smtClean="0">
                <a:solidFill>
                  <a:srgbClr val="FFFFFF"/>
                </a:solidFill>
              </a:rPr>
              <a:t> TB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9259" y="2833341"/>
            <a:ext cx="3484648" cy="572448"/>
            <a:chOff x="660065" y="2071786"/>
            <a:chExt cx="3484648" cy="572448"/>
          </a:xfrm>
        </p:grpSpPr>
        <p:sp>
          <p:nvSpPr>
            <p:cNvPr id="48" name="Oval 47"/>
            <p:cNvSpPr/>
            <p:nvPr/>
          </p:nvSpPr>
          <p:spPr>
            <a:xfrm>
              <a:off x="660065" y="2071786"/>
              <a:ext cx="572448" cy="572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14700" y="2167808"/>
              <a:ext cx="2730013" cy="3108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 err="1" smtClean="0"/>
                <a:t>Avg</a:t>
              </a:r>
              <a:r>
                <a:rPr lang="en-US" sz="1200" dirty="0" smtClean="0"/>
                <a:t> weekly increase : </a:t>
              </a:r>
              <a:r>
                <a:rPr lang="en-US" sz="1600" dirty="0" smtClean="0"/>
                <a:t>1,8</a:t>
              </a:r>
              <a:r>
                <a:rPr lang="en-US" sz="1000" dirty="0" smtClean="0"/>
                <a:t> </a:t>
              </a:r>
              <a:r>
                <a:rPr lang="en-US" sz="1200" dirty="0"/>
                <a:t>T</a:t>
              </a:r>
              <a:r>
                <a:rPr lang="en-US" sz="1200" dirty="0" smtClean="0"/>
                <a:t>B</a:t>
              </a:r>
              <a:endParaRPr lang="en-US" sz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9259" y="2135732"/>
            <a:ext cx="3592661" cy="572448"/>
            <a:chOff x="660065" y="1240378"/>
            <a:chExt cx="3592661" cy="572448"/>
          </a:xfrm>
        </p:grpSpPr>
        <p:sp>
          <p:nvSpPr>
            <p:cNvPr id="2" name="Oval 1"/>
            <p:cNvSpPr/>
            <p:nvPr/>
          </p:nvSpPr>
          <p:spPr>
            <a:xfrm>
              <a:off x="660065" y="1240378"/>
              <a:ext cx="572448" cy="5724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378242" y="1336550"/>
              <a:ext cx="2874484" cy="3108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 err="1" smtClean="0"/>
                <a:t>Avg</a:t>
              </a:r>
              <a:r>
                <a:rPr lang="en-US" sz="1200" dirty="0" smtClean="0"/>
                <a:t> weekly increase : </a:t>
              </a:r>
              <a:r>
                <a:rPr lang="en-US" sz="1200" dirty="0"/>
                <a:t> </a:t>
              </a:r>
              <a:r>
                <a:rPr lang="en-US" sz="1600" dirty="0" smtClean="0"/>
                <a:t>4,3 </a:t>
              </a:r>
              <a:r>
                <a:rPr lang="en-US" sz="1200" dirty="0" smtClean="0"/>
                <a:t>TB</a:t>
              </a:r>
              <a:endParaRPr lang="en-US" sz="1200" dirty="0">
                <a:solidFill>
                  <a:srgbClr val="434343"/>
                </a:solidFill>
              </a:endParaRPr>
            </a:p>
          </p:txBody>
        </p:sp>
      </p:grpSp>
      <p:sp>
        <p:nvSpPr>
          <p:cNvPr id="60" name="Freeform 59"/>
          <p:cNvSpPr/>
          <p:nvPr/>
        </p:nvSpPr>
        <p:spPr>
          <a:xfrm rot="16200000" flipH="1">
            <a:off x="4722276" y="3582133"/>
            <a:ext cx="278858" cy="1783285"/>
          </a:xfrm>
          <a:custGeom>
            <a:avLst/>
            <a:gdLst>
              <a:gd name="connsiteX0" fmla="*/ 0 w 278858"/>
              <a:gd name="connsiteY0" fmla="*/ 1783285 h 1783285"/>
              <a:gd name="connsiteX1" fmla="*/ 278858 w 278858"/>
              <a:gd name="connsiteY1" fmla="*/ 1257365 h 1783285"/>
              <a:gd name="connsiteX2" fmla="*/ 278858 w 278858"/>
              <a:gd name="connsiteY2" fmla="*/ 0 h 1783285"/>
              <a:gd name="connsiteX3" fmla="*/ 244 w 278858"/>
              <a:gd name="connsiteY3" fmla="*/ 1115123 h 1783285"/>
              <a:gd name="connsiteX4" fmla="*/ 0 w 278858"/>
              <a:gd name="connsiteY4" fmla="*/ 1783285 h 17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58" h="1783285">
                <a:moveTo>
                  <a:pt x="0" y="1783285"/>
                </a:moveTo>
                <a:lnTo>
                  <a:pt x="278858" y="1257365"/>
                </a:lnTo>
                <a:lnTo>
                  <a:pt x="278858" y="0"/>
                </a:lnTo>
                <a:lnTo>
                  <a:pt x="244" y="1115123"/>
                </a:lnTo>
                <a:lnTo>
                  <a:pt x="0" y="178328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3" name="Freeform 62"/>
          <p:cNvSpPr/>
          <p:nvPr/>
        </p:nvSpPr>
        <p:spPr>
          <a:xfrm rot="5400000">
            <a:off x="6916877" y="3863801"/>
            <a:ext cx="279117" cy="1219693"/>
          </a:xfrm>
          <a:custGeom>
            <a:avLst/>
            <a:gdLst>
              <a:gd name="connsiteX0" fmla="*/ 0 w 279117"/>
              <a:gd name="connsiteY0" fmla="*/ 1219693 h 1219693"/>
              <a:gd name="connsiteX1" fmla="*/ 279117 w 279117"/>
              <a:gd name="connsiteY1" fmla="*/ 1219693 h 1219693"/>
              <a:gd name="connsiteX2" fmla="*/ 279117 w 279117"/>
              <a:gd name="connsiteY2" fmla="*/ 0 h 1219693"/>
              <a:gd name="connsiteX3" fmla="*/ 449 w 279117"/>
              <a:gd name="connsiteY3" fmla="*/ 525561 h 1219693"/>
              <a:gd name="connsiteX4" fmla="*/ 0 w 279117"/>
              <a:gd name="connsiteY4" fmla="*/ 1219693 h 121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117" h="1219693">
                <a:moveTo>
                  <a:pt x="0" y="1219693"/>
                </a:moveTo>
                <a:lnTo>
                  <a:pt x="279117" y="1219693"/>
                </a:lnTo>
                <a:lnTo>
                  <a:pt x="279117" y="0"/>
                </a:lnTo>
                <a:lnTo>
                  <a:pt x="449" y="525561"/>
                </a:lnTo>
                <a:lnTo>
                  <a:pt x="0" y="121969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Freeform 63"/>
          <p:cNvSpPr/>
          <p:nvPr/>
        </p:nvSpPr>
        <p:spPr>
          <a:xfrm rot="5400000">
            <a:off x="7892578" y="3582134"/>
            <a:ext cx="278858" cy="1783285"/>
          </a:xfrm>
          <a:custGeom>
            <a:avLst/>
            <a:gdLst>
              <a:gd name="connsiteX0" fmla="*/ 0 w 278858"/>
              <a:gd name="connsiteY0" fmla="*/ 1783285 h 1783285"/>
              <a:gd name="connsiteX1" fmla="*/ 278858 w 278858"/>
              <a:gd name="connsiteY1" fmla="*/ 1257365 h 1783285"/>
              <a:gd name="connsiteX2" fmla="*/ 278858 w 278858"/>
              <a:gd name="connsiteY2" fmla="*/ 0 h 1783285"/>
              <a:gd name="connsiteX3" fmla="*/ 244 w 278858"/>
              <a:gd name="connsiteY3" fmla="*/ 1115123 h 1783285"/>
              <a:gd name="connsiteX4" fmla="*/ 0 w 278858"/>
              <a:gd name="connsiteY4" fmla="*/ 1783285 h 178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858" h="1783285">
                <a:moveTo>
                  <a:pt x="0" y="1783285"/>
                </a:moveTo>
                <a:lnTo>
                  <a:pt x="278858" y="1257365"/>
                </a:lnTo>
                <a:lnTo>
                  <a:pt x="278858" y="0"/>
                </a:lnTo>
                <a:lnTo>
                  <a:pt x="244" y="1115123"/>
                </a:lnTo>
                <a:lnTo>
                  <a:pt x="0" y="178328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Title 37"/>
          <p:cNvSpPr txBox="1">
            <a:spLocks/>
          </p:cNvSpPr>
          <p:nvPr/>
        </p:nvSpPr>
        <p:spPr>
          <a:xfrm rot="16553439">
            <a:off x="4743243" y="1815099"/>
            <a:ext cx="1421446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Memory </a:t>
            </a:r>
            <a:r>
              <a:rPr lang="en-US" dirty="0" err="1" smtClean="0"/>
              <a:t>Paas</a:t>
            </a:r>
            <a:endParaRPr lang="en-US" dirty="0"/>
          </a:p>
        </p:txBody>
      </p:sp>
      <p:sp>
        <p:nvSpPr>
          <p:cNvPr id="42" name="Title 37"/>
          <p:cNvSpPr txBox="1">
            <a:spLocks/>
          </p:cNvSpPr>
          <p:nvPr/>
        </p:nvSpPr>
        <p:spPr>
          <a:xfrm rot="16553439">
            <a:off x="5363682" y="1341708"/>
            <a:ext cx="161854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Memory </a:t>
            </a:r>
            <a:r>
              <a:rPr lang="en-US" dirty="0" err="1" smtClean="0"/>
              <a:t>Vmaas</a:t>
            </a:r>
            <a:endParaRPr lang="en-US" dirty="0"/>
          </a:p>
        </p:txBody>
      </p:sp>
      <p:sp>
        <p:nvSpPr>
          <p:cNvPr id="43" name="Title 37"/>
          <p:cNvSpPr txBox="1">
            <a:spLocks/>
          </p:cNvSpPr>
          <p:nvPr/>
        </p:nvSpPr>
        <p:spPr>
          <a:xfrm rot="16553439">
            <a:off x="6041268" y="1042553"/>
            <a:ext cx="161854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/>
              <a:t>Ceph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Title 37"/>
          <p:cNvSpPr txBox="1">
            <a:spLocks/>
          </p:cNvSpPr>
          <p:nvPr/>
        </p:nvSpPr>
        <p:spPr>
          <a:xfrm rot="16553439">
            <a:off x="6743041" y="430485"/>
            <a:ext cx="161854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3 par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40868"/>
            <a:ext cx="725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 Par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520" y="2960948"/>
            <a:ext cx="7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Ceph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60</a:t>
            </a:fld>
            <a:endParaRPr lang="nl-BE" dirty="0"/>
          </a:p>
        </p:txBody>
      </p:sp>
      <p:sp>
        <p:nvSpPr>
          <p:cNvPr id="18" name="Rectangle 17"/>
          <p:cNvSpPr/>
          <p:nvPr/>
        </p:nvSpPr>
        <p:spPr>
          <a:xfrm>
            <a:off x="7678761" y="4613202"/>
            <a:ext cx="1256494" cy="23081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350" dirty="0" err="1" smtClean="0">
                <a:solidFill>
                  <a:schemeClr val="accent1"/>
                </a:solidFill>
              </a:rPr>
              <a:t>Average</a:t>
            </a:r>
            <a:r>
              <a:rPr lang="fr-FR" sz="1350" dirty="0" smtClean="0">
                <a:solidFill>
                  <a:schemeClr val="accent1"/>
                </a:solidFill>
              </a:rPr>
              <a:t> 3par </a:t>
            </a:r>
            <a:r>
              <a:rPr lang="fr-FR" sz="1350" dirty="0" err="1" smtClean="0">
                <a:solidFill>
                  <a:schemeClr val="accent1"/>
                </a:solidFill>
              </a:rPr>
              <a:t>linked</a:t>
            </a:r>
            <a:r>
              <a:rPr lang="fr-FR" sz="1350" dirty="0" smtClean="0">
                <a:solidFill>
                  <a:schemeClr val="accent1"/>
                </a:solidFill>
              </a:rPr>
              <a:t> to volume</a:t>
            </a:r>
            <a:endParaRPr lang="en-US" sz="13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62" grpId="0" animBg="1"/>
      <p:bldP spid="16" grpId="0" animBg="1"/>
      <p:bldP spid="17" grpId="0" animBg="1"/>
      <p:bldP spid="19" grpId="0" animBg="1"/>
      <p:bldP spid="24" grpId="0"/>
      <p:bldP spid="25" grpId="0"/>
      <p:bldP spid="26" grpId="0"/>
      <p:bldP spid="27" grpId="0"/>
      <p:bldP spid="60" grpId="0" animBg="1"/>
      <p:bldP spid="63" grpId="0" animBg="1"/>
      <p:bldP spid="64" grpId="0" animBg="1"/>
      <p:bldP spid="41" grpId="0"/>
      <p:bldP spid="42" grpId="0"/>
      <p:bldP spid="43" grpId="0"/>
      <p:bldP spid="44" grpId="0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PaaS</a:t>
            </a:r>
            <a:r>
              <a:rPr lang="fr-BE" dirty="0" smtClean="0"/>
              <a:t> - </a:t>
            </a:r>
            <a:r>
              <a:rPr lang="fr-BE" dirty="0" err="1" smtClean="0"/>
              <a:t>Want</a:t>
            </a:r>
            <a:r>
              <a:rPr lang="fr-BE" dirty="0" smtClean="0"/>
              <a:t> more?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61</a:t>
            </a:fld>
            <a:endParaRPr lang="nl-BE" dirty="0">
              <a:solidFill>
                <a:srgbClr val="364C9D"/>
              </a:solidFill>
            </a:endParaRPr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0457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365104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64C9D"/>
                </a:solidFill>
              </a:rPr>
              <a:t>When CAAMI/HZIV was looking for a place to host their innovative </a:t>
            </a:r>
            <a:r>
              <a:rPr lang="en-US" dirty="0" err="1">
                <a:solidFill>
                  <a:srgbClr val="364C9D"/>
                </a:solidFill>
              </a:rPr>
              <a:t>microservice</a:t>
            </a:r>
            <a:r>
              <a:rPr lang="en-US" dirty="0">
                <a:solidFill>
                  <a:srgbClr val="364C9D"/>
                </a:solidFill>
              </a:rPr>
              <a:t> solution, they chose for the PaaS </a:t>
            </a:r>
            <a:r>
              <a:rPr lang="en-US" dirty="0" smtClean="0">
                <a:solidFill>
                  <a:srgbClr val="364C9D"/>
                </a:solidFill>
              </a:rPr>
              <a:t>within </a:t>
            </a:r>
            <a:r>
              <a:rPr lang="en-US" dirty="0">
                <a:solidFill>
                  <a:srgbClr val="364C9D"/>
                </a:solidFill>
              </a:rPr>
              <a:t>the G-Cloud initiative.</a:t>
            </a:r>
          </a:p>
          <a:p>
            <a:pPr algn="ctr"/>
            <a:r>
              <a:rPr lang="en-US" dirty="0">
                <a:solidFill>
                  <a:srgbClr val="364C9D"/>
                </a:solidFill>
              </a:rPr>
              <a:t>In this session, we will show you an application of </a:t>
            </a:r>
            <a:r>
              <a:rPr lang="en-US" dirty="0" err="1">
                <a:solidFill>
                  <a:srgbClr val="364C9D"/>
                </a:solidFill>
              </a:rPr>
              <a:t>microservices</a:t>
            </a:r>
            <a:r>
              <a:rPr lang="en-US" dirty="0">
                <a:solidFill>
                  <a:srgbClr val="364C9D"/>
                </a:solidFill>
              </a:rPr>
              <a:t> architecture, and how the platform helped solving some of our challenges.</a:t>
            </a:r>
          </a:p>
          <a:p>
            <a:pPr algn="ctr"/>
            <a:r>
              <a:rPr lang="en-US" dirty="0">
                <a:solidFill>
                  <a:srgbClr val="364C9D"/>
                </a:solidFill>
              </a:rPr>
              <a:t/>
            </a:r>
            <a:br>
              <a:rPr lang="en-US" dirty="0">
                <a:solidFill>
                  <a:srgbClr val="364C9D"/>
                </a:solidFill>
              </a:rPr>
            </a:br>
            <a:r>
              <a:rPr lang="en-US" dirty="0">
                <a:solidFill>
                  <a:srgbClr val="364C9D"/>
                </a:solidFill>
              </a:rPr>
              <a:t>Warning : Real world examples included</a:t>
            </a:r>
            <a:endParaRPr lang="en-GB" dirty="0">
              <a:solidFill>
                <a:srgbClr val="364C9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7102" y="2678750"/>
            <a:ext cx="320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https://youtu.be/f83bncVXPOY</a:t>
            </a:r>
          </a:p>
        </p:txBody>
      </p:sp>
    </p:spTree>
    <p:extLst>
      <p:ext uri="{BB962C8B-B14F-4D97-AF65-F5344CB8AC3E}">
        <p14:creationId xmlns:p14="http://schemas.microsoft.com/office/powerpoint/2010/main" val="1142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Blueshift </a:t>
            </a:r>
            <a:r>
              <a:rPr lang="nl-BE" dirty="0" smtClean="0"/>
              <a:t>– </a:t>
            </a:r>
            <a:r>
              <a:rPr lang="nl-BE" i="1" dirty="0" smtClean="0"/>
              <a:t>FOD Financiën</a:t>
            </a:r>
          </a:p>
          <a:p>
            <a:pPr lvl="1"/>
            <a:r>
              <a:rPr lang="nl-BE" dirty="0" smtClean="0"/>
              <a:t>IBM-stack volgens PaaS-principes</a:t>
            </a:r>
          </a:p>
          <a:p>
            <a:pPr lvl="1"/>
            <a:r>
              <a:rPr lang="nl-BE" dirty="0" smtClean="0"/>
              <a:t>Status: DB2 opdrachtencentrale</a:t>
            </a:r>
            <a:br>
              <a:rPr lang="nl-BE" dirty="0" smtClean="0"/>
            </a:br>
            <a:endParaRPr lang="nl-BE" dirty="0" smtClean="0"/>
          </a:p>
          <a:p>
            <a:r>
              <a:rPr lang="nl-BE" b="1" dirty="0" err="1" smtClean="0"/>
              <a:t>Yellow</a:t>
            </a:r>
            <a:r>
              <a:rPr lang="nl-BE" b="1" dirty="0" err="1"/>
              <a:t>s</a:t>
            </a:r>
            <a:r>
              <a:rPr lang="nl-BE" b="1" dirty="0" err="1" smtClean="0"/>
              <a:t>hift</a:t>
            </a:r>
            <a:r>
              <a:rPr lang="nl-BE" b="1" dirty="0" smtClean="0"/>
              <a:t> </a:t>
            </a:r>
            <a:r>
              <a:rPr lang="nl-BE" dirty="0" smtClean="0"/>
              <a:t>– </a:t>
            </a:r>
            <a:r>
              <a:rPr lang="nl-BE" i="1" dirty="0" smtClean="0"/>
              <a:t>RIZIV</a:t>
            </a:r>
          </a:p>
          <a:p>
            <a:pPr lvl="1"/>
            <a:r>
              <a:rPr lang="nl-BE" dirty="0" smtClean="0"/>
              <a:t>Microsoft stack volgens PaaS principes</a:t>
            </a:r>
          </a:p>
          <a:p>
            <a:pPr lvl="1"/>
            <a:r>
              <a:rPr lang="nl-BE" dirty="0" smtClean="0"/>
              <a:t>In uitwerking (POC): </a:t>
            </a:r>
            <a:r>
              <a:rPr lang="nl-BE" dirty="0" err="1" smtClean="0"/>
              <a:t>AzureFabric</a:t>
            </a:r>
            <a:endParaRPr lang="nl-BE" dirty="0" smtClean="0"/>
          </a:p>
          <a:p>
            <a:pPr lvl="1"/>
            <a:r>
              <a:rPr lang="fr-BE" dirty="0" err="1" smtClean="0"/>
              <a:t>Deelnemers</a:t>
            </a:r>
            <a:r>
              <a:rPr lang="fr-BE" dirty="0" smtClean="0"/>
              <a:t>: RIZIV, RSVZ, FOD </a:t>
            </a:r>
            <a:r>
              <a:rPr lang="fr-BE" dirty="0" err="1" smtClean="0"/>
              <a:t>Buitenlandse</a:t>
            </a:r>
            <a:r>
              <a:rPr lang="fr-BE" dirty="0" smtClean="0"/>
              <a:t> </a:t>
            </a:r>
            <a:r>
              <a:rPr lang="fr-BE" dirty="0" err="1" smtClean="0"/>
              <a:t>zaken</a:t>
            </a: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62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6" y="2348880"/>
            <a:ext cx="720080" cy="70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1066"/>
            <a:ext cx="720080" cy="70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Red Shift</a:t>
            </a:r>
          </a:p>
          <a:p>
            <a:pPr lvl="1"/>
            <a:r>
              <a:rPr lang="nl-BE" dirty="0" smtClean="0"/>
              <a:t>Beperkt gebruik van Oracle-technologie</a:t>
            </a:r>
          </a:p>
          <a:p>
            <a:pPr lvl="1"/>
            <a:r>
              <a:rPr lang="fr-BE" dirty="0" err="1" smtClean="0"/>
              <a:t>Aankoop</a:t>
            </a:r>
            <a:r>
              <a:rPr lang="fr-BE" dirty="0" smtClean="0"/>
              <a:t> </a:t>
            </a:r>
            <a:r>
              <a:rPr lang="fr-BE" dirty="0" err="1" smtClean="0"/>
              <a:t>Exadata</a:t>
            </a:r>
            <a:r>
              <a:rPr lang="fr-BE" dirty="0" smtClean="0"/>
              <a:t> hardware </a:t>
            </a:r>
            <a:r>
              <a:rPr lang="fr-BE" dirty="0" err="1" smtClean="0"/>
              <a:t>voor</a:t>
            </a:r>
            <a:r>
              <a:rPr lang="fr-BE" dirty="0" smtClean="0"/>
              <a:t> Oracle </a:t>
            </a:r>
            <a:r>
              <a:rPr lang="fr-BE" dirty="0" err="1" smtClean="0"/>
              <a:t>DB’s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b="1" dirty="0" err="1" smtClean="0"/>
              <a:t>Federaal</a:t>
            </a:r>
            <a:r>
              <a:rPr lang="fr-BE" b="1" dirty="0" smtClean="0"/>
              <a:t> Service Platform</a:t>
            </a:r>
          </a:p>
          <a:p>
            <a:pPr lvl="1"/>
            <a:r>
              <a:rPr lang="fr-BE" dirty="0" err="1" smtClean="0"/>
              <a:t>Lastenboek</a:t>
            </a:r>
            <a:r>
              <a:rPr lang="fr-BE" dirty="0" smtClean="0"/>
              <a:t> « API Gateway » (REST &amp; SOAP services)</a:t>
            </a:r>
          </a:p>
          <a:p>
            <a:pPr lvl="1"/>
            <a:r>
              <a:rPr lang="fr-BE" dirty="0" err="1" smtClean="0"/>
              <a:t>Gedeelde</a:t>
            </a:r>
            <a:r>
              <a:rPr lang="fr-BE" dirty="0" smtClean="0"/>
              <a:t> </a:t>
            </a:r>
            <a:r>
              <a:rPr lang="fr-BE" dirty="0" err="1" smtClean="0"/>
              <a:t>licenties</a:t>
            </a:r>
            <a:endParaRPr lang="fr-BE" dirty="0" smtClean="0"/>
          </a:p>
          <a:p>
            <a:pPr lvl="1"/>
            <a:r>
              <a:rPr lang="fr-BE" dirty="0" smtClean="0"/>
              <a:t>Platform </a:t>
            </a:r>
            <a:r>
              <a:rPr lang="fr-BE" dirty="0" err="1" smtClean="0"/>
              <a:t>beschikbaar</a:t>
            </a:r>
            <a:endParaRPr lang="fr-BE" dirty="0" smtClean="0"/>
          </a:p>
          <a:p>
            <a:pPr lvl="1"/>
            <a:r>
              <a:rPr lang="fr-BE" dirty="0" err="1" smtClean="0"/>
              <a:t>Samenwerking</a:t>
            </a:r>
            <a:r>
              <a:rPr lang="fr-BE" dirty="0" smtClean="0"/>
              <a:t> rond </a:t>
            </a:r>
            <a:r>
              <a:rPr lang="fr-BE" dirty="0" err="1" smtClean="0"/>
              <a:t>standaarden</a:t>
            </a:r>
            <a:r>
              <a:rPr lang="fr-BE" dirty="0" smtClean="0"/>
              <a:t>, </a:t>
            </a:r>
            <a:r>
              <a:rPr lang="fr-BE" dirty="0" err="1" smtClean="0"/>
              <a:t>procedures</a:t>
            </a:r>
            <a:r>
              <a:rPr lang="fr-BE" dirty="0" smtClean="0"/>
              <a:t>, </a:t>
            </a:r>
            <a:r>
              <a:rPr lang="fr-BE" dirty="0" err="1" smtClean="0"/>
              <a:t>aanpak</a:t>
            </a:r>
            <a:r>
              <a:rPr lang="fr-BE" dirty="0" smtClean="0"/>
              <a:t>, </a:t>
            </a:r>
            <a:r>
              <a:rPr lang="fr-BE" dirty="0" err="1" smtClean="0"/>
              <a:t>vocabularia</a:t>
            </a:r>
            <a:r>
              <a:rPr lang="fr-BE" dirty="0" smtClean="0"/>
              <a:t>, ...</a:t>
            </a:r>
          </a:p>
          <a:p>
            <a:pPr lvl="1"/>
            <a:endParaRPr lang="fr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pPr lvl="1"/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63</a:t>
            </a:fld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720080" cy="70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" y="4401108"/>
            <a:ext cx="706172" cy="70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Unified</a:t>
            </a:r>
            <a:r>
              <a:rPr lang="nl-BE" b="1" dirty="0" smtClean="0"/>
              <a:t> Communications &amp; </a:t>
            </a:r>
            <a:r>
              <a:rPr lang="nl-BE" b="1" dirty="0" err="1" smtClean="0"/>
              <a:t>Collaboration</a:t>
            </a:r>
            <a:r>
              <a:rPr lang="nl-BE" b="1" dirty="0" smtClean="0"/>
              <a:t> </a:t>
            </a:r>
            <a:r>
              <a:rPr lang="nl-BE" dirty="0" smtClean="0"/>
              <a:t>(UCC) – </a:t>
            </a:r>
            <a:r>
              <a:rPr lang="nl-BE" i="1" dirty="0" smtClean="0"/>
              <a:t>FOD Economie</a:t>
            </a:r>
          </a:p>
          <a:p>
            <a:pPr lvl="1"/>
            <a:r>
              <a:rPr lang="nl-BE" dirty="0" smtClean="0"/>
              <a:t>Lastenboek voor UCC SaaS oplossing</a:t>
            </a:r>
          </a:p>
          <a:p>
            <a:pPr lvl="1"/>
            <a:r>
              <a:rPr lang="nl-BE" dirty="0" smtClean="0"/>
              <a:t>IP telefonie, Mail, Instant Messaging, </a:t>
            </a:r>
            <a:r>
              <a:rPr lang="nl-BE" dirty="0" err="1" smtClean="0"/>
              <a:t>Teleconferencing</a:t>
            </a:r>
            <a:r>
              <a:rPr lang="nl-BE" dirty="0" smtClean="0"/>
              <a:t>, contact center, </a:t>
            </a:r>
            <a:r>
              <a:rPr lang="nl-BE" strike="sngStrike" dirty="0" smtClean="0"/>
              <a:t>document management,</a:t>
            </a:r>
            <a:r>
              <a:rPr lang="nl-BE" dirty="0" smtClean="0"/>
              <a:t> mobile device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64</a:t>
            </a:fld>
            <a:endParaRPr lang="en-GB" dirty="0"/>
          </a:p>
        </p:txBody>
      </p:sp>
      <p:pic>
        <p:nvPicPr>
          <p:cNvPr id="5126" name="Picture 6" descr="http://www.fuzer.net/wp-content/uploads/2013/09/F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" y="296094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7" descr="Afbeeldingsresultaat voor Drupal icon bl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19" descr="Afbeeldingsresultaat voor Drupal icon bl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Internet Access </a:t>
            </a:r>
            <a:r>
              <a:rPr lang="nl-BE" b="1" dirty="0" err="1" smtClean="0"/>
              <a:t>Protection</a:t>
            </a:r>
            <a:r>
              <a:rPr lang="nl-BE" b="1" dirty="0" smtClean="0"/>
              <a:t> </a:t>
            </a:r>
            <a:r>
              <a:rPr lang="nl-BE" dirty="0" smtClean="0"/>
              <a:t>– </a:t>
            </a:r>
            <a:r>
              <a:rPr lang="nl-BE" i="1" dirty="0" smtClean="0"/>
              <a:t>KSZ</a:t>
            </a:r>
          </a:p>
          <a:p>
            <a:pPr lvl="1"/>
            <a:r>
              <a:rPr lang="nl-BE" dirty="0" smtClean="0"/>
              <a:t>Netwerkbeveiliging: Firewall, proxy, load-</a:t>
            </a:r>
            <a:r>
              <a:rPr lang="nl-BE" dirty="0" err="1" smtClean="0"/>
              <a:t>balacing</a:t>
            </a:r>
            <a:r>
              <a:rPr lang="nl-BE" dirty="0" smtClean="0"/>
              <a:t>, antivirus…</a:t>
            </a:r>
          </a:p>
          <a:p>
            <a:pPr lvl="1"/>
            <a:r>
              <a:rPr lang="nl-BE" dirty="0" smtClean="0"/>
              <a:t>Uitbreiding concept beveiliging Extranet naar federale overheid</a:t>
            </a:r>
          </a:p>
          <a:p>
            <a:pPr lvl="1"/>
            <a:r>
              <a:rPr lang="nl-BE" dirty="0" smtClean="0"/>
              <a:t>Combinatie materiaal en diensten</a:t>
            </a:r>
          </a:p>
          <a:p>
            <a:pPr lvl="1"/>
            <a:r>
              <a:rPr lang="nl-BE" dirty="0" smtClean="0"/>
              <a:t>Eerste klanten (Extranet, Economie) 2015; alg. beschikbaar sinds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65</a:t>
            </a:fld>
            <a:endParaRPr lang="en-GB" dirty="0"/>
          </a:p>
        </p:txBody>
      </p:sp>
      <p:pic>
        <p:nvPicPr>
          <p:cNvPr id="6150" name="Picture 6" descr="http://www2.psd100.com/ppp/2013/10/0501/security-icon-1005060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" y="2669851"/>
            <a:ext cx="787152" cy="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TERNET"/>
          <p:cNvGrpSpPr/>
          <p:nvPr/>
        </p:nvGrpSpPr>
        <p:grpSpPr>
          <a:xfrm>
            <a:off x="107504" y="980727"/>
            <a:ext cx="3715956" cy="4176465"/>
            <a:chOff x="-122376" y="1142910"/>
            <a:chExt cx="5054416" cy="5322393"/>
          </a:xfrm>
        </p:grpSpPr>
        <p:sp>
          <p:nvSpPr>
            <p:cNvPr id="82" name="Cloud 81"/>
            <p:cNvSpPr/>
            <p:nvPr/>
          </p:nvSpPr>
          <p:spPr>
            <a:xfrm>
              <a:off x="1807768" y="1142910"/>
              <a:ext cx="3124272" cy="300617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r">
                <a:defRPr/>
              </a:pPr>
              <a:r>
                <a:rPr lang="fr-BE" sz="14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 </a:t>
              </a:r>
              <a:r>
                <a:rPr lang="fr-BE" sz="12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BE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INTERNET</a:t>
              </a:r>
              <a:r>
                <a:rPr lang="fr-BE" sz="14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endParaRPr lang="en-GB" sz="14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5" name="PROTECTED KLANT"/>
            <p:cNvGrpSpPr/>
            <p:nvPr/>
          </p:nvGrpSpPr>
          <p:grpSpPr>
            <a:xfrm>
              <a:off x="813457" y="1750285"/>
              <a:ext cx="1058720" cy="608404"/>
              <a:chOff x="797885" y="380291"/>
              <a:chExt cx="1577110" cy="892486"/>
            </a:xfrm>
          </p:grpSpPr>
          <p:sp>
            <p:nvSpPr>
              <p:cNvPr id="62" name="VPDC - C  FOD"/>
              <p:cNvSpPr/>
              <p:nvPr/>
            </p:nvSpPr>
            <p:spPr>
              <a:xfrm>
                <a:off x="797885" y="467424"/>
                <a:ext cx="1577110" cy="80535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12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Print" panose="02000600000000000000" pitchFamily="2" charset="0"/>
                  </a:rPr>
                  <a:t>LAN</a:t>
                </a:r>
              </a:p>
              <a:p>
                <a:pPr algn="ctr"/>
                <a:endParaRPr lang="fr-BE"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  <p:sp>
            <p:nvSpPr>
              <p:cNvPr id="64" name="VPDC - C  FOD"/>
              <p:cNvSpPr/>
              <p:nvPr/>
            </p:nvSpPr>
            <p:spPr>
              <a:xfrm>
                <a:off x="882737" y="380291"/>
                <a:ext cx="836973" cy="216024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  <a:latin typeface="Segoe Print" panose="02000600000000000000" pitchFamily="2" charset="0"/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</p:grpSp>
        <p:sp>
          <p:nvSpPr>
            <p:cNvPr id="83" name="Cloud 82"/>
            <p:cNvSpPr/>
            <p:nvPr/>
          </p:nvSpPr>
          <p:spPr>
            <a:xfrm>
              <a:off x="-122376" y="2358689"/>
              <a:ext cx="2995519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4" name="Cloud 83"/>
            <p:cNvSpPr/>
            <p:nvPr/>
          </p:nvSpPr>
          <p:spPr>
            <a:xfrm rot="16514269">
              <a:off x="1076341" y="825707"/>
              <a:ext cx="1797051" cy="327554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Cloud 84"/>
            <p:cNvSpPr/>
            <p:nvPr/>
          </p:nvSpPr>
          <p:spPr>
            <a:xfrm>
              <a:off x="131692" y="3533499"/>
              <a:ext cx="4197408" cy="293180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6" name="Cloud 85"/>
            <p:cNvSpPr/>
            <p:nvPr/>
          </p:nvSpPr>
          <p:spPr>
            <a:xfrm>
              <a:off x="2051720" y="2132856"/>
              <a:ext cx="2665368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Cloud 127"/>
            <p:cNvSpPr/>
            <p:nvPr/>
          </p:nvSpPr>
          <p:spPr>
            <a:xfrm>
              <a:off x="2263263" y="3469071"/>
              <a:ext cx="2668777" cy="281519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1" name="Cloud 200"/>
            <p:cNvSpPr/>
            <p:nvPr/>
          </p:nvSpPr>
          <p:spPr>
            <a:xfrm>
              <a:off x="959166" y="1571987"/>
              <a:ext cx="2620588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UNTRUSTED"/>
          <p:cNvSpPr/>
          <p:nvPr/>
        </p:nvSpPr>
        <p:spPr>
          <a:xfrm rot="21014322">
            <a:off x="886907" y="1463609"/>
            <a:ext cx="1410685" cy="36279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mtClean="0">
                <a:solidFill>
                  <a:srgbClr val="FFFF00"/>
                </a:solidFill>
              </a:rPr>
              <a:t>UNTRUSTED</a:t>
            </a:r>
            <a:endParaRPr lang="en-GB" sz="1400" b="1">
              <a:solidFill>
                <a:srgbClr val="FFFF00"/>
              </a:solidFill>
            </a:endParaRPr>
          </a:p>
        </p:txBody>
      </p:sp>
      <p:grpSp>
        <p:nvGrpSpPr>
          <p:cNvPr id="5" name="INDIVIDUEN"/>
          <p:cNvGrpSpPr/>
          <p:nvPr/>
        </p:nvGrpSpPr>
        <p:grpSpPr>
          <a:xfrm>
            <a:off x="436486" y="2127640"/>
            <a:ext cx="3170174" cy="1018546"/>
            <a:chOff x="465722" y="2415671"/>
            <a:chExt cx="3170174" cy="1018546"/>
          </a:xfrm>
        </p:grpSpPr>
        <p:pic>
          <p:nvPicPr>
            <p:cNvPr id="99" name="User"/>
            <p:cNvPicPr>
              <a:picLocks noChangeAspect="1" noChangeArrowheads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22" y="3140968"/>
              <a:ext cx="217846" cy="293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User"/>
            <p:cNvPicPr>
              <a:picLocks noChangeAspect="1" noChangeArrowheads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050" y="2415671"/>
              <a:ext cx="217846" cy="293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Protected GOV's"/>
          <p:cNvGrpSpPr/>
          <p:nvPr/>
        </p:nvGrpSpPr>
        <p:grpSpPr>
          <a:xfrm>
            <a:off x="833524" y="2971726"/>
            <a:ext cx="2513214" cy="1632436"/>
            <a:chOff x="862760" y="3259757"/>
            <a:chExt cx="2513214" cy="1632436"/>
          </a:xfrm>
        </p:grpSpPr>
        <p:grpSp>
          <p:nvGrpSpPr>
            <p:cNvPr id="9" name="Individual protected GOV"/>
            <p:cNvGrpSpPr/>
            <p:nvPr/>
          </p:nvGrpSpPr>
          <p:grpSpPr>
            <a:xfrm>
              <a:off x="2277413" y="3259757"/>
              <a:ext cx="1098561" cy="929742"/>
              <a:chOff x="4295110" y="3878785"/>
              <a:chExt cx="1098561" cy="929742"/>
            </a:xfrm>
          </p:grpSpPr>
          <p:sp>
            <p:nvSpPr>
              <p:cNvPr id="105" name="VPDC - C  FOD"/>
              <p:cNvSpPr/>
              <p:nvPr/>
            </p:nvSpPr>
            <p:spPr>
              <a:xfrm rot="690229">
                <a:off x="4295110" y="3878785"/>
                <a:ext cx="1098561" cy="929742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fr-BE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VPDC - C  FOD"/>
              <p:cNvSpPr/>
              <p:nvPr/>
            </p:nvSpPr>
            <p:spPr>
              <a:xfrm rot="709789">
                <a:off x="4419487" y="4056422"/>
                <a:ext cx="901887" cy="69866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9" name="VPDC - C  FOD"/>
              <p:cNvSpPr/>
              <p:nvPr/>
            </p:nvSpPr>
            <p:spPr>
              <a:xfrm rot="709789">
                <a:off x="4614089" y="3949003"/>
                <a:ext cx="759391" cy="17012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0" name="Individual protected GOV"/>
            <p:cNvGrpSpPr/>
            <p:nvPr/>
          </p:nvGrpSpPr>
          <p:grpSpPr>
            <a:xfrm rot="20230963">
              <a:off x="862760" y="3962451"/>
              <a:ext cx="1150371" cy="929742"/>
              <a:chOff x="4359469" y="3883951"/>
              <a:chExt cx="1150371" cy="929742"/>
            </a:xfrm>
          </p:grpSpPr>
          <p:sp>
            <p:nvSpPr>
              <p:cNvPr id="111" name="VPDC - C  FOD"/>
              <p:cNvSpPr/>
              <p:nvPr/>
            </p:nvSpPr>
            <p:spPr>
              <a:xfrm rot="690229">
                <a:off x="4359469" y="3883951"/>
                <a:ext cx="1150371" cy="929742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fr-BE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VPDC - C  FOD"/>
              <p:cNvSpPr/>
              <p:nvPr/>
            </p:nvSpPr>
            <p:spPr>
              <a:xfrm rot="709789">
                <a:off x="4474141" y="4004338"/>
                <a:ext cx="937454" cy="69866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3" name="VPDC - C  FOD"/>
              <p:cNvSpPr/>
              <p:nvPr/>
            </p:nvSpPr>
            <p:spPr>
              <a:xfrm rot="709789">
                <a:off x="4614089" y="3949003"/>
                <a:ext cx="759391" cy="17012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1" name="COMMON PROTECTION"/>
          <p:cNvGrpSpPr/>
          <p:nvPr/>
        </p:nvGrpSpPr>
        <p:grpSpPr>
          <a:xfrm>
            <a:off x="616264" y="2875745"/>
            <a:ext cx="3011982" cy="1707376"/>
            <a:chOff x="3937048" y="4400172"/>
            <a:chExt cx="3011982" cy="1707376"/>
          </a:xfrm>
        </p:grpSpPr>
        <p:sp>
          <p:nvSpPr>
            <p:cNvPr id="117" name="COMMON SHIELD"/>
            <p:cNvSpPr/>
            <p:nvPr/>
          </p:nvSpPr>
          <p:spPr>
            <a:xfrm rot="20797929">
              <a:off x="3937048" y="4400172"/>
              <a:ext cx="3011982" cy="1669802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36000" anchor="t" anchorCtr="0"/>
            <a:lstStyle/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18" name="Protected GOV's"/>
            <p:cNvGrpSpPr/>
            <p:nvPr/>
          </p:nvGrpSpPr>
          <p:grpSpPr>
            <a:xfrm>
              <a:off x="4149086" y="4498227"/>
              <a:ext cx="2531489" cy="1609321"/>
              <a:chOff x="862750" y="3282773"/>
              <a:chExt cx="2531489" cy="1609321"/>
            </a:xfrm>
          </p:grpSpPr>
          <p:grpSp>
            <p:nvGrpSpPr>
              <p:cNvPr id="119" name="Individual protected GOV"/>
              <p:cNvGrpSpPr/>
              <p:nvPr/>
            </p:nvGrpSpPr>
            <p:grpSpPr>
              <a:xfrm>
                <a:off x="2282491" y="3282773"/>
                <a:ext cx="1111748" cy="929742"/>
                <a:chOff x="4300188" y="3901801"/>
                <a:chExt cx="1111748" cy="929742"/>
              </a:xfrm>
            </p:grpSpPr>
            <p:sp>
              <p:nvSpPr>
                <p:cNvPr id="124" name="VPDC - C  FOD"/>
                <p:cNvSpPr/>
                <p:nvPr/>
              </p:nvSpPr>
              <p:spPr>
                <a:xfrm rot="690229">
                  <a:off x="4300188" y="3901801"/>
                  <a:ext cx="1111748" cy="929742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72000" rIns="0" bIns="0" anchor="t" anchorCtr="0"/>
                <a:lstStyle/>
                <a:p>
                  <a:pPr algn="ctr"/>
                  <a:endParaRPr lang="fr-BE" sz="1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VPDC - C  FOD"/>
                <p:cNvSpPr/>
                <p:nvPr/>
              </p:nvSpPr>
              <p:spPr>
                <a:xfrm rot="709789">
                  <a:off x="4426789" y="4076400"/>
                  <a:ext cx="911282" cy="698667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72000" anchor="b" anchorCtr="0"/>
                <a:lstStyle/>
                <a:p>
                  <a:pPr algn="ctr"/>
                  <a:r>
                    <a:rPr lang="fr-BE" sz="800" b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NETWORK</a:t>
                  </a:r>
                </a:p>
                <a:p>
                  <a:pPr algn="ctr"/>
                  <a:endPara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6" name="VPDC - C  FOD"/>
                <p:cNvSpPr/>
                <p:nvPr/>
              </p:nvSpPr>
              <p:spPr>
                <a:xfrm rot="709789">
                  <a:off x="4614089" y="3949003"/>
                  <a:ext cx="759391" cy="170123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anchor="ctr" anchorCtr="0"/>
                <a:lstStyle/>
                <a:p>
                  <a:pPr algn="ctr"/>
                  <a:r>
                    <a:rPr lang="fr-BE" sz="800" b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GOV</a:t>
                  </a:r>
                  <a:endParaRPr lang="fr-BE" sz="800" b="1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grpSp>
            <p:nvGrpSpPr>
              <p:cNvPr id="120" name="Individual protected GOV"/>
              <p:cNvGrpSpPr/>
              <p:nvPr/>
            </p:nvGrpSpPr>
            <p:grpSpPr>
              <a:xfrm rot="20230963">
                <a:off x="862750" y="3962352"/>
                <a:ext cx="1151373" cy="929742"/>
                <a:chOff x="4359459" y="3884050"/>
                <a:chExt cx="1151373" cy="929742"/>
              </a:xfrm>
            </p:grpSpPr>
            <p:sp>
              <p:nvSpPr>
                <p:cNvPr id="121" name="VPDC - C  FOD"/>
                <p:cNvSpPr/>
                <p:nvPr/>
              </p:nvSpPr>
              <p:spPr>
                <a:xfrm rot="690229">
                  <a:off x="4359459" y="3884050"/>
                  <a:ext cx="1151373" cy="929742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72000" rIns="0" bIns="0" anchor="t" anchorCtr="0"/>
                <a:lstStyle/>
                <a:p>
                  <a:pPr algn="ctr"/>
                  <a:endParaRPr lang="fr-BE" sz="1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VPDC - C  FOD"/>
                <p:cNvSpPr/>
                <p:nvPr/>
              </p:nvSpPr>
              <p:spPr>
                <a:xfrm rot="709789">
                  <a:off x="4474062" y="4005099"/>
                  <a:ext cx="944875" cy="698667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72000" anchor="b" anchorCtr="0"/>
                <a:lstStyle/>
                <a:p>
                  <a:pPr algn="ctr"/>
                  <a:r>
                    <a:rPr lang="fr-BE" sz="800" b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NETWORK</a:t>
                  </a:r>
                </a:p>
                <a:p>
                  <a:pPr algn="ctr"/>
                  <a:endPara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3" name="VPDC - C  FOD"/>
                <p:cNvSpPr/>
                <p:nvPr/>
              </p:nvSpPr>
              <p:spPr>
                <a:xfrm rot="709789">
                  <a:off x="4614089" y="3949003"/>
                  <a:ext cx="759391" cy="170123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anchor="ctr" anchorCtr="0"/>
                <a:lstStyle/>
                <a:p>
                  <a:pPr algn="ctr"/>
                  <a:r>
                    <a:rPr lang="fr-BE" sz="800" b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GOV</a:t>
                  </a:r>
                  <a:endParaRPr lang="fr-BE" sz="800" b="1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4" name="NETWORKS"/>
          <p:cNvGrpSpPr/>
          <p:nvPr/>
        </p:nvGrpSpPr>
        <p:grpSpPr>
          <a:xfrm>
            <a:off x="654332" y="1868562"/>
            <a:ext cx="2632975" cy="2636797"/>
            <a:chOff x="683568" y="2156593"/>
            <a:chExt cx="2632975" cy="2636797"/>
          </a:xfrm>
        </p:grpSpPr>
        <p:grpSp>
          <p:nvGrpSpPr>
            <p:cNvPr id="72" name="PROTECTED KLANT"/>
            <p:cNvGrpSpPr/>
            <p:nvPr/>
          </p:nvGrpSpPr>
          <p:grpSpPr>
            <a:xfrm rot="20992601">
              <a:off x="981946" y="4021929"/>
              <a:ext cx="930454" cy="771461"/>
              <a:chOff x="-2497995" y="6161909"/>
              <a:chExt cx="1257571" cy="1438491"/>
            </a:xfrm>
          </p:grpSpPr>
          <p:sp>
            <p:nvSpPr>
              <p:cNvPr id="73" name="VPDC - C  FOD"/>
              <p:cNvSpPr/>
              <p:nvPr/>
            </p:nvSpPr>
            <p:spPr>
              <a:xfrm>
                <a:off x="-2497995" y="6271884"/>
                <a:ext cx="1257571" cy="1328516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t" anchorCtr="0"/>
              <a:lstStyle/>
              <a:p>
                <a:pPr algn="ctr"/>
                <a:endParaRPr lang="fr-BE" sz="12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74" name="VPDC - C  FOD"/>
              <p:cNvSpPr/>
              <p:nvPr/>
            </p:nvSpPr>
            <p:spPr>
              <a:xfrm>
                <a:off x="-2398866" y="6161909"/>
                <a:ext cx="1026368" cy="31721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9" name="PROTECTED KLANT"/>
            <p:cNvGrpSpPr/>
            <p:nvPr/>
          </p:nvGrpSpPr>
          <p:grpSpPr>
            <a:xfrm>
              <a:off x="683568" y="2294189"/>
              <a:ext cx="768789" cy="414731"/>
              <a:chOff x="1087803" y="875657"/>
              <a:chExt cx="1145218" cy="608381"/>
            </a:xfrm>
          </p:grpSpPr>
          <p:sp>
            <p:nvSpPr>
              <p:cNvPr id="80" name="VPDC - C  FOD"/>
              <p:cNvSpPr/>
              <p:nvPr/>
            </p:nvSpPr>
            <p:spPr>
              <a:xfrm>
                <a:off x="1087803" y="962790"/>
                <a:ext cx="1145218" cy="521248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81" name="VPDC - C  FOD"/>
              <p:cNvSpPr/>
              <p:nvPr/>
            </p:nvSpPr>
            <p:spPr>
              <a:xfrm>
                <a:off x="1172654" y="875657"/>
                <a:ext cx="836973" cy="216024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2" name="PROTECTED KLANT"/>
            <p:cNvGrpSpPr/>
            <p:nvPr/>
          </p:nvGrpSpPr>
          <p:grpSpPr>
            <a:xfrm rot="709789">
              <a:off x="2414155" y="3317934"/>
              <a:ext cx="902388" cy="819360"/>
              <a:chOff x="-2542188" y="6292952"/>
              <a:chExt cx="1219638" cy="1527804"/>
            </a:xfrm>
          </p:grpSpPr>
          <p:sp>
            <p:nvSpPr>
              <p:cNvPr id="23" name="VPDC - C  FOD"/>
              <p:cNvSpPr/>
              <p:nvPr/>
            </p:nvSpPr>
            <p:spPr>
              <a:xfrm>
                <a:off x="-2542188" y="6517995"/>
                <a:ext cx="1219638" cy="1302761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VPDC - C  FOD"/>
              <p:cNvSpPr/>
              <p:nvPr/>
            </p:nvSpPr>
            <p:spPr>
              <a:xfrm>
                <a:off x="-2427674" y="6292952"/>
                <a:ext cx="1026368" cy="31721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93" name="PROTECTED KLANT"/>
            <p:cNvGrpSpPr/>
            <p:nvPr/>
          </p:nvGrpSpPr>
          <p:grpSpPr>
            <a:xfrm>
              <a:off x="2319073" y="2156593"/>
              <a:ext cx="903782" cy="408311"/>
              <a:chOff x="797886" y="696915"/>
              <a:chExt cx="1346309" cy="598964"/>
            </a:xfrm>
          </p:grpSpPr>
          <p:sp>
            <p:nvSpPr>
              <p:cNvPr id="94" name="VPDC - C  FOD"/>
              <p:cNvSpPr/>
              <p:nvPr/>
            </p:nvSpPr>
            <p:spPr>
              <a:xfrm>
                <a:off x="797886" y="784048"/>
                <a:ext cx="1346309" cy="511831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95" name="VPDC - C  FOD"/>
              <p:cNvSpPr/>
              <p:nvPr/>
            </p:nvSpPr>
            <p:spPr>
              <a:xfrm>
                <a:off x="882737" y="696915"/>
                <a:ext cx="836973" cy="216025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98" name="TEXT &quot;Data Comm Stijgt&quot;"/>
          <p:cNvSpPr/>
          <p:nvPr/>
        </p:nvSpPr>
        <p:spPr>
          <a:xfrm>
            <a:off x="4644008" y="764704"/>
            <a:ext cx="4464496" cy="81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communicatie tussen verschillende partijen over internet neemt toe</a:t>
            </a:r>
          </a:p>
        </p:txBody>
      </p:sp>
      <p:sp>
        <p:nvSpPr>
          <p:cNvPr id="104" name="TEXT: individuele bescherming"/>
          <p:cNvSpPr/>
          <p:nvPr/>
        </p:nvSpPr>
        <p:spPr>
          <a:xfrm>
            <a:off x="4644007" y="2708920"/>
            <a:ext cx="4464497" cy="521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smtClean="0">
                <a:solidFill>
                  <a:schemeClr val="tx1"/>
                </a:solidFill>
              </a:rPr>
              <a:t>Overheidsinstellingen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investeren</a:t>
            </a:r>
            <a:r>
              <a:rPr lang="fr-BE" sz="1600" dirty="0" smtClean="0">
                <a:solidFill>
                  <a:schemeClr val="tx1"/>
                </a:solidFill>
              </a:rPr>
              <a:t> in </a:t>
            </a:r>
            <a:r>
              <a:rPr lang="fr-BE" sz="1600" dirty="0" err="1" smtClean="0">
                <a:solidFill>
                  <a:schemeClr val="tx1"/>
                </a:solidFill>
              </a:rPr>
              <a:t>individuele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bescherming</a:t>
            </a:r>
            <a:endParaRPr lang="fr-BE" sz="1600" dirty="0" smtClean="0">
              <a:solidFill>
                <a:schemeClr val="tx1"/>
              </a:solidFill>
            </a:endParaRPr>
          </a:p>
        </p:txBody>
      </p:sp>
      <p:sp>
        <p:nvSpPr>
          <p:cNvPr id="114" name="TEXT: Gemeenschappelijke Bescherming"/>
          <p:cNvSpPr/>
          <p:nvPr/>
        </p:nvSpPr>
        <p:spPr>
          <a:xfrm>
            <a:off x="4644006" y="4559697"/>
            <a:ext cx="4464497" cy="813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dirty="0" err="1" smtClean="0">
                <a:solidFill>
                  <a:srgbClr val="0070C0"/>
                </a:solidFill>
              </a:rPr>
              <a:t>Een</a:t>
            </a:r>
            <a:r>
              <a:rPr lang="fr-BE" sz="1600" dirty="0" smtClean="0">
                <a:solidFill>
                  <a:srgbClr val="0070C0"/>
                </a:solidFill>
              </a:rPr>
              <a:t>  </a:t>
            </a:r>
            <a:r>
              <a:rPr lang="fr-BE" sz="1600" b="1" dirty="0" err="1" smtClean="0">
                <a:solidFill>
                  <a:srgbClr val="0070C0"/>
                </a:solidFill>
              </a:rPr>
              <a:t>gemeenschappelijke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minimaal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gegarandeerde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bescherming</a:t>
            </a:r>
            <a:endParaRPr lang="fr-BE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Arrow 3"/>
          <p:cNvSpPr/>
          <p:nvPr/>
        </p:nvSpPr>
        <p:spPr>
          <a:xfrm>
            <a:off x="6444207" y="3356992"/>
            <a:ext cx="474406" cy="19401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7" name="ARROW 2"/>
          <p:cNvSpPr/>
          <p:nvPr/>
        </p:nvSpPr>
        <p:spPr>
          <a:xfrm>
            <a:off x="6436702" y="2420888"/>
            <a:ext cx="474406" cy="1923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9" name="Arrow 1"/>
          <p:cNvSpPr/>
          <p:nvPr/>
        </p:nvSpPr>
        <p:spPr>
          <a:xfrm>
            <a:off x="6436702" y="1556792"/>
            <a:ext cx="474406" cy="1923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1" name="TEXT Individuele &quot;Samen aankoop&quot;"/>
          <p:cNvSpPr/>
          <p:nvPr/>
        </p:nvSpPr>
        <p:spPr>
          <a:xfrm>
            <a:off x="4644006" y="5711825"/>
            <a:ext cx="4464497" cy="669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dirty="0" err="1">
                <a:solidFill>
                  <a:srgbClr val="0070C0"/>
                </a:solidFill>
              </a:rPr>
              <a:t>Aanvullende</a:t>
            </a:r>
            <a:r>
              <a:rPr lang="fr-BE" sz="1600" dirty="0">
                <a:solidFill>
                  <a:srgbClr val="0070C0"/>
                </a:solidFill>
              </a:rPr>
              <a:t> </a:t>
            </a:r>
            <a:r>
              <a:rPr lang="fr-BE" sz="1600" dirty="0" err="1" smtClean="0">
                <a:solidFill>
                  <a:srgbClr val="0070C0"/>
                </a:solidFill>
              </a:rPr>
              <a:t>individuele</a:t>
            </a:r>
            <a:r>
              <a:rPr lang="fr-BE" sz="1600" dirty="0" smtClean="0">
                <a:solidFill>
                  <a:srgbClr val="0070C0"/>
                </a:solidFill>
              </a:rPr>
              <a:t> </a:t>
            </a:r>
            <a:r>
              <a:rPr lang="fr-BE" sz="1600" dirty="0" err="1">
                <a:solidFill>
                  <a:srgbClr val="0070C0"/>
                </a:solidFill>
              </a:rPr>
              <a:t>bescherming</a:t>
            </a:r>
            <a:r>
              <a:rPr lang="fr-BE" sz="1600" dirty="0">
                <a:solidFill>
                  <a:srgbClr val="0070C0"/>
                </a:solidFill>
              </a:rPr>
              <a:t> </a:t>
            </a:r>
            <a:r>
              <a:rPr lang="fr-BE" sz="1600" dirty="0" smtClean="0">
                <a:solidFill>
                  <a:srgbClr val="0070C0"/>
                </a:solidFill>
              </a:rPr>
              <a:t>via </a:t>
            </a:r>
            <a:r>
              <a:rPr lang="fr-BE" sz="1600" b="1" dirty="0" err="1" smtClean="0">
                <a:solidFill>
                  <a:srgbClr val="0070C0"/>
                </a:solidFill>
              </a:rPr>
              <a:t>gemeenschappelijke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kadercontracten</a:t>
            </a:r>
            <a:endParaRPr lang="fr-BE" sz="1600" b="1" dirty="0">
              <a:solidFill>
                <a:srgbClr val="0070C0"/>
              </a:solidFill>
            </a:endParaRPr>
          </a:p>
        </p:txBody>
      </p:sp>
      <p:sp>
        <p:nvSpPr>
          <p:cNvPr id="132" name="TEXT &quot;nood Aan&quot;"/>
          <p:cNvSpPr/>
          <p:nvPr/>
        </p:nvSpPr>
        <p:spPr>
          <a:xfrm>
            <a:off x="4644008" y="1556792"/>
            <a:ext cx="4464496" cy="76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16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BE" sz="160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fr-B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ood aan bescherming tegen bedreigingen vanaf internet</a:t>
            </a:r>
          </a:p>
        </p:txBody>
      </p:sp>
      <p:sp>
        <p:nvSpPr>
          <p:cNvPr id="8" name="Plus 7"/>
          <p:cNvSpPr/>
          <p:nvPr/>
        </p:nvSpPr>
        <p:spPr>
          <a:xfrm>
            <a:off x="6473859" y="5394647"/>
            <a:ext cx="402397" cy="338609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13" name="IAP Group"/>
          <p:cNvGrpSpPr/>
          <p:nvPr/>
        </p:nvGrpSpPr>
        <p:grpSpPr>
          <a:xfrm>
            <a:off x="3535431" y="3719430"/>
            <a:ext cx="685023" cy="2517882"/>
            <a:chOff x="3535431" y="3719430"/>
            <a:chExt cx="685023" cy="2517882"/>
          </a:xfrm>
        </p:grpSpPr>
        <p:sp>
          <p:nvSpPr>
            <p:cNvPr id="218" name="TEXT &quot;= IAP&quot;"/>
            <p:cNvSpPr/>
            <p:nvPr/>
          </p:nvSpPr>
          <p:spPr>
            <a:xfrm>
              <a:off x="3535431" y="4725144"/>
              <a:ext cx="676529" cy="493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16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IAP</a:t>
              </a:r>
              <a:endParaRPr lang="fr-BE" sz="16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4030719" y="3719430"/>
              <a:ext cx="189735" cy="2517882"/>
            </a:xfrm>
            <a:prstGeom prst="leftBrace">
              <a:avLst>
                <a:gd name="adj1" fmla="val 61045"/>
                <a:gd name="adj2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TEXT: Connectiviteit"/>
          <p:cNvSpPr/>
          <p:nvPr/>
        </p:nvSpPr>
        <p:spPr>
          <a:xfrm>
            <a:off x="4644005" y="3632317"/>
            <a:ext cx="4464497" cy="80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dirty="0" err="1" smtClean="0">
                <a:solidFill>
                  <a:srgbClr val="0070C0"/>
                </a:solidFill>
              </a:rPr>
              <a:t>Connectiviteit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dirty="0" err="1" smtClean="0">
                <a:solidFill>
                  <a:srgbClr val="0070C0"/>
                </a:solidFill>
              </a:rPr>
              <a:t>naar</a:t>
            </a:r>
            <a:r>
              <a:rPr lang="fr-BE" sz="1600" dirty="0" smtClean="0">
                <a:solidFill>
                  <a:srgbClr val="0070C0"/>
                </a:solidFill>
              </a:rPr>
              <a:t> het </a:t>
            </a:r>
            <a:r>
              <a:rPr lang="fr-BE" sz="1600" dirty="0" err="1" smtClean="0">
                <a:solidFill>
                  <a:srgbClr val="0070C0"/>
                </a:solidFill>
              </a:rPr>
              <a:t>gemeenschappelijk</a:t>
            </a:r>
            <a:r>
              <a:rPr lang="fr-BE" sz="1600" dirty="0" smtClean="0">
                <a:solidFill>
                  <a:srgbClr val="0070C0"/>
                </a:solidFill>
              </a:rPr>
              <a:t> </a:t>
            </a:r>
            <a:r>
              <a:rPr lang="fr-BE" sz="1600" dirty="0" err="1" smtClean="0">
                <a:solidFill>
                  <a:srgbClr val="0070C0"/>
                </a:solidFill>
              </a:rPr>
              <a:t>beschermings</a:t>
            </a:r>
            <a:r>
              <a:rPr lang="fr-BE" sz="1600" dirty="0" smtClean="0">
                <a:solidFill>
                  <a:srgbClr val="0070C0"/>
                </a:solidFill>
              </a:rPr>
              <a:t> « </a:t>
            </a:r>
            <a:r>
              <a:rPr lang="fr-BE" sz="1600" dirty="0" err="1" smtClean="0">
                <a:solidFill>
                  <a:srgbClr val="0070C0"/>
                </a:solidFill>
              </a:rPr>
              <a:t>schild</a:t>
            </a:r>
            <a:r>
              <a:rPr lang="fr-BE" sz="1600" dirty="0" smtClean="0">
                <a:solidFill>
                  <a:srgbClr val="0070C0"/>
                </a:solidFill>
              </a:rPr>
              <a:t> »</a:t>
            </a:r>
          </a:p>
        </p:txBody>
      </p:sp>
      <p:sp>
        <p:nvSpPr>
          <p:cNvPr id="78" name="Plus 77"/>
          <p:cNvSpPr/>
          <p:nvPr/>
        </p:nvSpPr>
        <p:spPr>
          <a:xfrm>
            <a:off x="6473859" y="4221088"/>
            <a:ext cx="402397" cy="338609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6" name="TEXT: Gemeenschappelijke Bescherming"/>
          <p:cNvSpPr/>
          <p:nvPr/>
        </p:nvSpPr>
        <p:spPr>
          <a:xfrm>
            <a:off x="4211959" y="4556522"/>
            <a:ext cx="432046" cy="813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smtClean="0">
                <a:solidFill>
                  <a:srgbClr val="0070C0"/>
                </a:solidFill>
              </a:rPr>
              <a:t>B.</a:t>
            </a:r>
            <a:endParaRPr lang="fr-BE" sz="16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TEXT Individuele &quot;Samen aankoop&quot;"/>
          <p:cNvSpPr/>
          <p:nvPr/>
        </p:nvSpPr>
        <p:spPr>
          <a:xfrm>
            <a:off x="4211958" y="5708650"/>
            <a:ext cx="432047" cy="669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dirty="0" smtClean="0">
                <a:solidFill>
                  <a:srgbClr val="0070C0"/>
                </a:solidFill>
              </a:rPr>
              <a:t>C.</a:t>
            </a:r>
            <a:endParaRPr lang="fr-BE" sz="1600" b="1" dirty="0">
              <a:solidFill>
                <a:srgbClr val="0070C0"/>
              </a:solidFill>
            </a:endParaRPr>
          </a:p>
        </p:txBody>
      </p:sp>
      <p:sp>
        <p:nvSpPr>
          <p:cNvPr id="115" name="TEXT: Connectiviteit"/>
          <p:cNvSpPr/>
          <p:nvPr/>
        </p:nvSpPr>
        <p:spPr>
          <a:xfrm>
            <a:off x="4211957" y="3629142"/>
            <a:ext cx="432048" cy="80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dirty="0" smtClean="0">
                <a:solidFill>
                  <a:srgbClr val="0070C0"/>
                </a:solidFill>
              </a:rPr>
              <a:t>A.</a:t>
            </a:r>
            <a:endParaRPr lang="fr-BE" sz="1600" dirty="0" smtClean="0">
              <a:solidFill>
                <a:srgbClr val="0070C0"/>
              </a:solidFill>
            </a:endParaRPr>
          </a:p>
        </p:txBody>
      </p:sp>
      <p:grpSp>
        <p:nvGrpSpPr>
          <p:cNvPr id="14" name="Connectivity to Central"/>
          <p:cNvGrpSpPr/>
          <p:nvPr/>
        </p:nvGrpSpPr>
        <p:grpSpPr>
          <a:xfrm>
            <a:off x="805274" y="2950328"/>
            <a:ext cx="2579491" cy="1652066"/>
            <a:chOff x="805274" y="2950328"/>
            <a:chExt cx="2579491" cy="1652066"/>
          </a:xfrm>
        </p:grpSpPr>
        <p:sp>
          <p:nvSpPr>
            <p:cNvPr id="130" name="VPDC - C  FOD"/>
            <p:cNvSpPr/>
            <p:nvPr/>
          </p:nvSpPr>
          <p:spPr>
            <a:xfrm rot="690229">
              <a:off x="2223071" y="2950328"/>
              <a:ext cx="1161694" cy="975166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t" anchorCtr="0"/>
            <a:lstStyle/>
            <a:p>
              <a:pPr algn="ctr"/>
              <a:endParaRPr lang="fr-BE" sz="1000" b="1">
                <a:solidFill>
                  <a:schemeClr val="tx1"/>
                </a:solidFill>
              </a:endParaRPr>
            </a:p>
          </p:txBody>
        </p:sp>
        <p:sp>
          <p:nvSpPr>
            <p:cNvPr id="133" name="VPDC - C  FOD"/>
            <p:cNvSpPr>
              <a:spLocks noChangeAspect="1"/>
            </p:cNvSpPr>
            <p:nvPr/>
          </p:nvSpPr>
          <p:spPr>
            <a:xfrm rot="20921192">
              <a:off x="805274" y="3635462"/>
              <a:ext cx="1197429" cy="966932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t" anchorCtr="0"/>
            <a:lstStyle/>
            <a:p>
              <a:pPr algn="ctr"/>
              <a:endParaRPr lang="fr-BE" sz="1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OUMMUNICATTION"/>
          <p:cNvGrpSpPr/>
          <p:nvPr/>
        </p:nvGrpSpPr>
        <p:grpSpPr>
          <a:xfrm>
            <a:off x="651702" y="2339226"/>
            <a:ext cx="2833383" cy="1842236"/>
            <a:chOff x="680938" y="2627257"/>
            <a:chExt cx="2833383" cy="1842236"/>
          </a:xfrm>
        </p:grpSpPr>
        <p:sp>
          <p:nvSpPr>
            <p:cNvPr id="87" name="Down Arrow 86"/>
            <p:cNvSpPr/>
            <p:nvPr/>
          </p:nvSpPr>
          <p:spPr>
            <a:xfrm rot="20497852">
              <a:off x="976749" y="2815359"/>
              <a:ext cx="206334" cy="1194477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Down Arrow 87"/>
            <p:cNvSpPr/>
            <p:nvPr/>
          </p:nvSpPr>
          <p:spPr>
            <a:xfrm rot="18591911">
              <a:off x="1876546" y="2456373"/>
              <a:ext cx="206334" cy="1009541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Down Arrow 88"/>
            <p:cNvSpPr/>
            <p:nvPr/>
          </p:nvSpPr>
          <p:spPr>
            <a:xfrm rot="9717416">
              <a:off x="1144747" y="2758819"/>
              <a:ext cx="206334" cy="1210124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Down Arrow 89"/>
            <p:cNvSpPr/>
            <p:nvPr/>
          </p:nvSpPr>
          <p:spPr>
            <a:xfrm rot="14679367">
              <a:off x="2169003" y="3943562"/>
              <a:ext cx="206334" cy="54947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Down Arrow 90"/>
            <p:cNvSpPr/>
            <p:nvPr/>
          </p:nvSpPr>
          <p:spPr>
            <a:xfrm rot="7787663">
              <a:off x="1756264" y="2548913"/>
              <a:ext cx="206334" cy="102036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Down Arrow 91"/>
            <p:cNvSpPr/>
            <p:nvPr/>
          </p:nvSpPr>
          <p:spPr>
            <a:xfrm rot="3801590">
              <a:off x="2229113" y="4087479"/>
              <a:ext cx="206334" cy="557694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Down Arrow 95"/>
            <p:cNvSpPr/>
            <p:nvPr/>
          </p:nvSpPr>
          <p:spPr>
            <a:xfrm>
              <a:off x="2699792" y="2627257"/>
              <a:ext cx="206334" cy="541685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Down Arrow 96"/>
            <p:cNvSpPr/>
            <p:nvPr/>
          </p:nvSpPr>
          <p:spPr>
            <a:xfrm rot="10800000">
              <a:off x="2555777" y="2632273"/>
              <a:ext cx="206334" cy="519618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Down Arrow 99"/>
            <p:cNvSpPr/>
            <p:nvPr/>
          </p:nvSpPr>
          <p:spPr>
            <a:xfrm rot="19712452">
              <a:off x="680938" y="3402647"/>
              <a:ext cx="206334" cy="67526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Down Arrow 101"/>
            <p:cNvSpPr/>
            <p:nvPr/>
          </p:nvSpPr>
          <p:spPr>
            <a:xfrm rot="1252011">
              <a:off x="3307987" y="2713449"/>
              <a:ext cx="206334" cy="645786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Down Arrow 102"/>
            <p:cNvSpPr/>
            <p:nvPr/>
          </p:nvSpPr>
          <p:spPr>
            <a:xfrm rot="11997562">
              <a:off x="3154613" y="2654022"/>
              <a:ext cx="206334" cy="60289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485899" y="80628"/>
            <a:ext cx="7531743" cy="656430"/>
          </a:xfrm>
        </p:spPr>
        <p:txBody>
          <a:bodyPr/>
          <a:lstStyle/>
          <a:p>
            <a:r>
              <a:rPr lang="nl-BE" dirty="0"/>
              <a:t>G-Cloud </a:t>
            </a:r>
            <a:r>
              <a:rPr lang="nl-BE" dirty="0" smtClean="0"/>
              <a:t>projecten</a:t>
            </a:r>
            <a:br>
              <a:rPr lang="nl-BE" dirty="0" smtClean="0"/>
            </a:br>
            <a:r>
              <a:rPr lang="nl-BE" sz="2800" dirty="0"/>
              <a:t>Internet Access </a:t>
            </a:r>
            <a:r>
              <a:rPr lang="nl-BE" sz="2800" dirty="0" err="1"/>
              <a:t>Protection</a:t>
            </a:r>
            <a:endParaRPr lang="fr-BE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66</a:t>
            </a:fld>
            <a:endParaRPr lang="nl-BE" dirty="0"/>
          </a:p>
        </p:txBody>
      </p:sp>
      <p:pic>
        <p:nvPicPr>
          <p:cNvPr id="184" name="Picture 6" descr="http://www2.psd100.com/ppp/2013/10/0501/security-icon-1005060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652999"/>
            <a:ext cx="787152" cy="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4" grpId="0"/>
      <p:bldP spid="114" grpId="0"/>
      <p:bldP spid="116" grpId="0" animBg="1"/>
      <p:bldP spid="127" grpId="0" animBg="1"/>
      <p:bldP spid="129" grpId="0" animBg="1"/>
      <p:bldP spid="131" grpId="0"/>
      <p:bldP spid="132" grpId="0"/>
      <p:bldP spid="8" grpId="0" animBg="1"/>
      <p:bldP spid="77" grpId="0"/>
      <p:bldP spid="78" grpId="0" animBg="1"/>
      <p:bldP spid="106" grpId="0"/>
      <p:bldP spid="107" grpId="0"/>
      <p:bldP spid="1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ShaD</a:t>
            </a:r>
            <a:r>
              <a:rPr lang="nl-BE" dirty="0" smtClean="0"/>
              <a:t> – </a:t>
            </a:r>
            <a:r>
              <a:rPr lang="nl-BE" i="1" dirty="0" smtClean="0"/>
              <a:t>SFPD</a:t>
            </a:r>
          </a:p>
          <a:p>
            <a:pPr lvl="1"/>
            <a:r>
              <a:rPr lang="fr-BE" dirty="0" smtClean="0"/>
              <a:t>Basis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gedeelde</a:t>
            </a:r>
            <a:r>
              <a:rPr lang="fr-BE" dirty="0" smtClean="0"/>
              <a:t> </a:t>
            </a:r>
            <a:r>
              <a:rPr lang="fr-BE" dirty="0" err="1" smtClean="0"/>
              <a:t>diensten</a:t>
            </a:r>
            <a:r>
              <a:rPr lang="fr-BE" dirty="0" smtClean="0"/>
              <a:t> </a:t>
            </a:r>
          </a:p>
          <a:p>
            <a:pPr lvl="1"/>
            <a:r>
              <a:rPr lang="nl-NL" dirty="0" smtClean="0"/>
              <a:t>Authenticatie van gebruiker </a:t>
            </a:r>
            <a:r>
              <a:rPr lang="nl-NL" dirty="0" err="1" smtClean="0"/>
              <a:t>ahv</a:t>
            </a:r>
            <a:r>
              <a:rPr lang="nl-NL" dirty="0" smtClean="0"/>
              <a:t> </a:t>
            </a:r>
            <a:r>
              <a:rPr lang="nl-NL" dirty="0" err="1" smtClean="0"/>
              <a:t>credentials</a:t>
            </a:r>
            <a:r>
              <a:rPr lang="nl-NL" dirty="0" smtClean="0"/>
              <a:t> instelling</a:t>
            </a:r>
          </a:p>
          <a:p>
            <a:pPr lvl="1"/>
            <a:r>
              <a:rPr lang="nl-NL" dirty="0" smtClean="0"/>
              <a:t>Contactgegevens van de gebruiker</a:t>
            </a:r>
          </a:p>
          <a:p>
            <a:pPr lvl="1"/>
            <a:r>
              <a:rPr lang="fr-BE" dirty="0" err="1" smtClean="0"/>
              <a:t>Instellingen</a:t>
            </a:r>
            <a:r>
              <a:rPr lang="fr-BE" dirty="0" smtClean="0"/>
              <a:t> </a:t>
            </a:r>
            <a:r>
              <a:rPr lang="fr-BE" dirty="0" err="1" smtClean="0"/>
              <a:t>blijven</a:t>
            </a:r>
            <a:r>
              <a:rPr lang="fr-BE" dirty="0" smtClean="0"/>
              <a:t> </a:t>
            </a:r>
            <a:r>
              <a:rPr lang="fr-BE" dirty="0" err="1" smtClean="0"/>
              <a:t>eigenaar</a:t>
            </a:r>
            <a:r>
              <a:rPr lang="fr-BE" dirty="0" smtClean="0"/>
              <a:t> en </a:t>
            </a:r>
            <a:r>
              <a:rPr lang="fr-BE" dirty="0" err="1" smtClean="0"/>
              <a:t>beheerder</a:t>
            </a:r>
            <a:r>
              <a:rPr lang="fr-BE" dirty="0" smtClean="0"/>
              <a:t> van hun </a:t>
            </a:r>
            <a:r>
              <a:rPr lang="fr-BE" dirty="0" err="1" smtClean="0"/>
              <a:t>gegevens</a:t>
            </a:r>
            <a:endParaRPr lang="fr-BE" dirty="0" smtClean="0"/>
          </a:p>
          <a:p>
            <a:pPr lvl="1"/>
            <a:r>
              <a:rPr lang="nl-BE" dirty="0" smtClean="0"/>
              <a:t>In gebruik door G-Cloud diensten </a:t>
            </a:r>
            <a:r>
              <a:rPr lang="fr-BE" dirty="0" smtClean="0"/>
              <a:t>(</a:t>
            </a:r>
            <a:r>
              <a:rPr lang="fr-BE" dirty="0" err="1" smtClean="0"/>
              <a:t>Babelfed</a:t>
            </a:r>
            <a:r>
              <a:rPr lang="fr-BE" dirty="0" smtClean="0"/>
              <a:t>, VMaaS, Sharepoint, BeConnected, ...)</a:t>
            </a:r>
          </a:p>
          <a:p>
            <a:pPr lvl="1"/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67</a:t>
            </a:fld>
            <a:endParaRPr lang="en-GB" dirty="0"/>
          </a:p>
        </p:txBody>
      </p:sp>
      <p:pic>
        <p:nvPicPr>
          <p:cNvPr id="6152" name="Picture 8" descr="https://cdn3.iconfinder.com/data/icons/vector-icons-for-mobile-apps-2/512/User_black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" y="2636912"/>
            <a:ext cx="792086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/>
              <a:t>Backup</a:t>
            </a:r>
            <a:r>
              <a:rPr lang="nl-BE" b="1" dirty="0" smtClean="0"/>
              <a:t> as a Service </a:t>
            </a:r>
            <a:r>
              <a:rPr lang="nl-BE" dirty="0" smtClean="0"/>
              <a:t>– </a:t>
            </a:r>
            <a:r>
              <a:rPr lang="nl-BE" i="1" dirty="0" smtClean="0"/>
              <a:t>Smals</a:t>
            </a:r>
          </a:p>
          <a:p>
            <a:pPr lvl="1"/>
            <a:r>
              <a:rPr lang="nl-NL" dirty="0" smtClean="0"/>
              <a:t>Multi tenant </a:t>
            </a:r>
            <a:r>
              <a:rPr lang="nl-NL" dirty="0" err="1" smtClean="0"/>
              <a:t>backup</a:t>
            </a:r>
            <a:r>
              <a:rPr lang="nl-NL" dirty="0" smtClean="0"/>
              <a:t> </a:t>
            </a:r>
            <a:r>
              <a:rPr lang="nl-NL" dirty="0" err="1" smtClean="0"/>
              <a:t>softwarelaag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Oplossing gebaseerd op </a:t>
            </a:r>
            <a:r>
              <a:rPr lang="nl-NL" dirty="0" err="1" smtClean="0"/>
              <a:t>CommVault</a:t>
            </a:r>
            <a:endParaRPr lang="nl-NL" dirty="0" smtClean="0"/>
          </a:p>
          <a:p>
            <a:pPr lvl="1"/>
            <a:r>
              <a:rPr lang="nl-NL" dirty="0" err="1" smtClean="0"/>
              <a:t>Backup</a:t>
            </a:r>
            <a:r>
              <a:rPr lang="nl-NL" dirty="0" smtClean="0"/>
              <a:t> gebeurt op onderliggende storage</a:t>
            </a:r>
          </a:p>
          <a:p>
            <a:pPr lvl="1"/>
            <a:r>
              <a:rPr lang="fr-BE" dirty="0" err="1" smtClean="0"/>
              <a:t>Compressieratio</a:t>
            </a:r>
            <a:r>
              <a:rPr lang="fr-BE" dirty="0" smtClean="0"/>
              <a:t> (ca. 1:6,5)</a:t>
            </a:r>
          </a:p>
          <a:p>
            <a:pPr lvl="1"/>
            <a:endParaRPr lang="fr-BE" dirty="0" smtClean="0"/>
          </a:p>
          <a:p>
            <a:r>
              <a:rPr lang="nl-BE" b="1" dirty="0" err="1" smtClean="0"/>
              <a:t>Archive</a:t>
            </a:r>
            <a:r>
              <a:rPr lang="nl-BE" b="1" dirty="0" smtClean="0"/>
              <a:t> as a service </a:t>
            </a:r>
            <a:r>
              <a:rPr lang="nl-BE" dirty="0" smtClean="0"/>
              <a:t>– </a:t>
            </a:r>
            <a:r>
              <a:rPr lang="nl-BE" i="1" dirty="0" smtClean="0"/>
              <a:t>RSZ</a:t>
            </a:r>
          </a:p>
          <a:p>
            <a:pPr lvl="1"/>
            <a:r>
              <a:rPr lang="nl-BE" dirty="0" smtClean="0"/>
              <a:t>Wettelijke archivering van informatie</a:t>
            </a:r>
          </a:p>
          <a:p>
            <a:pPr lvl="1"/>
            <a:r>
              <a:rPr lang="nl-BE" dirty="0" smtClean="0"/>
              <a:t>Lange termijnopslag</a:t>
            </a:r>
          </a:p>
          <a:p>
            <a:pPr lvl="1"/>
            <a:r>
              <a:rPr lang="nl-BE" dirty="0" smtClean="0"/>
              <a:t>Beschikbaar</a:t>
            </a:r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68</a:t>
            </a:fld>
            <a:endParaRPr lang="en-GB" dirty="0"/>
          </a:p>
        </p:txBody>
      </p:sp>
      <p:pic>
        <p:nvPicPr>
          <p:cNvPr id="2052" name="Picture 4" descr="https://cdn2.iconfinder.com/data/icons/windows-8-metro-style/512/accept_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4884"/>
            <a:ext cx="654820" cy="6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1.iconfinder.com/data/icons/folders-3/96/Folder-Archive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8" y="497717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b="1" dirty="0" err="1" smtClean="0"/>
              <a:t>BabelFed</a:t>
            </a:r>
            <a:r>
              <a:rPr lang="nl-BE" dirty="0" smtClean="0"/>
              <a:t> – </a:t>
            </a:r>
            <a:r>
              <a:rPr lang="nl-BE" i="1" dirty="0" smtClean="0"/>
              <a:t>RIZIV / INAMI</a:t>
            </a:r>
          </a:p>
          <a:p>
            <a:pPr lvl="1"/>
            <a:r>
              <a:rPr lang="nl-BE" dirty="0" smtClean="0"/>
              <a:t>Gedeelde tool voor vertalers en behandeling vertaalaanvragen</a:t>
            </a:r>
          </a:p>
          <a:p>
            <a:pPr lvl="1"/>
            <a:r>
              <a:rPr lang="nl-BE" dirty="0" smtClean="0"/>
              <a:t>Oplossing gehost in DC G-Cloud, beheerd en met ondersteuning door firma (</a:t>
            </a:r>
            <a:r>
              <a:rPr lang="nl-BE" dirty="0" err="1" smtClean="0"/>
              <a:t>WordBee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Beschikbaar en in gebruik</a:t>
            </a:r>
          </a:p>
          <a:p>
            <a:r>
              <a:rPr lang="fr-BE" b="1" dirty="0" smtClean="0"/>
              <a:t>BeConnected</a:t>
            </a:r>
            <a:r>
              <a:rPr lang="fr-BE" dirty="0" smtClean="0"/>
              <a:t> – </a:t>
            </a:r>
            <a:r>
              <a:rPr lang="fr-BE" i="1" dirty="0" smtClean="0"/>
              <a:t>KSZ</a:t>
            </a:r>
          </a:p>
          <a:p>
            <a:pPr lvl="1"/>
            <a:r>
              <a:rPr lang="nl-BE" dirty="0" smtClean="0"/>
              <a:t>Platform waarop instellingen kunnen samenwerken aan documenten </a:t>
            </a:r>
          </a:p>
          <a:p>
            <a:pPr lvl="1"/>
            <a:r>
              <a:rPr lang="nl-BE" dirty="0" smtClean="0"/>
              <a:t>Gebaseerd op Microsoft Sharepoint Online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Picture 10" descr="https://forge.typo3.org/attachments/download/24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" y="2384884"/>
            <a:ext cx="913148" cy="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" y="5013176"/>
            <a:ext cx="685859" cy="68585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69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78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IT landsca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875"/>
            <a:ext cx="6300192" cy="40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 IT landschap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552" y="1052736"/>
            <a:ext cx="9361040" cy="547260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Businesstoepassingen</a:t>
            </a:r>
          </a:p>
          <a:p>
            <a:pPr marL="457200" lvl="1" indent="0">
              <a:buNone/>
            </a:pPr>
            <a:r>
              <a:rPr lang="nl-BE" sz="3200" dirty="0" smtClean="0"/>
              <a:t>	Databanken</a:t>
            </a:r>
          </a:p>
          <a:p>
            <a:pPr marL="914400" lvl="2" indent="0">
              <a:buNone/>
            </a:pPr>
            <a:r>
              <a:rPr lang="nl-BE" sz="3200" dirty="0" smtClean="0"/>
              <a:t>	Ontwikkelomgevingen</a:t>
            </a:r>
          </a:p>
          <a:p>
            <a:pPr marL="1371600" lvl="3" indent="0">
              <a:buNone/>
            </a:pPr>
            <a:r>
              <a:rPr lang="nl-BE" sz="3200" dirty="0" smtClean="0"/>
              <a:t>			Records Management</a:t>
            </a:r>
            <a:endParaRPr lang="nl-BE" sz="3200" dirty="0"/>
          </a:p>
          <a:p>
            <a:pPr marL="1828800" lvl="4" indent="0">
              <a:buNone/>
            </a:pPr>
            <a:r>
              <a:rPr lang="nl-BE" sz="3200" dirty="0" smtClean="0"/>
              <a:t>			</a:t>
            </a:r>
            <a:r>
              <a:rPr lang="nl-BE" sz="3200" dirty="0" err="1" smtClean="0"/>
              <a:t>Bureauticatools</a:t>
            </a:r>
            <a:endParaRPr lang="nl-BE" sz="3200" dirty="0" smtClean="0"/>
          </a:p>
          <a:p>
            <a:pPr marL="2286000" lvl="5" indent="0">
              <a:buNone/>
            </a:pPr>
            <a:r>
              <a:rPr lang="nl-BE" sz="3200" dirty="0" smtClean="0"/>
              <a:t>				Ondersteunende</a:t>
            </a:r>
          </a:p>
          <a:p>
            <a:pPr marL="2286000" lvl="5" indent="0">
              <a:buNone/>
            </a:pPr>
            <a:r>
              <a:rPr lang="nl-BE" sz="3200" dirty="0"/>
              <a:t>	</a:t>
            </a:r>
            <a:r>
              <a:rPr lang="nl-BE" sz="3200" dirty="0" smtClean="0"/>
              <a:t>			toepassingen (HR,</a:t>
            </a:r>
          </a:p>
          <a:p>
            <a:pPr marL="2286000" lvl="5" indent="0">
              <a:buNone/>
            </a:pPr>
            <a:r>
              <a:rPr lang="nl-BE" sz="3200" dirty="0"/>
              <a:t>	</a:t>
            </a:r>
            <a:r>
              <a:rPr lang="nl-BE" sz="3200" dirty="0" smtClean="0"/>
              <a:t>				 </a:t>
            </a:r>
            <a:r>
              <a:rPr lang="nl-BE" sz="3200" dirty="0" err="1" smtClean="0"/>
              <a:t>finance</a:t>
            </a:r>
            <a:r>
              <a:rPr lang="nl-BE" sz="3200" dirty="0" smtClean="0"/>
              <a:t>, ...)</a:t>
            </a:r>
          </a:p>
          <a:p>
            <a:pPr marL="2743200" lvl="6" indent="0">
              <a:buNone/>
            </a:pPr>
            <a:r>
              <a:rPr lang="nl-BE" sz="3200" dirty="0" smtClean="0"/>
              <a:t>				...</a:t>
            </a:r>
          </a:p>
          <a:p>
            <a:endParaRPr lang="nl-BE" dirty="0"/>
          </a:p>
          <a:p>
            <a:endParaRPr lang="nl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19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G-Cloud projecten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Web Content Management </a:t>
            </a:r>
            <a:r>
              <a:rPr lang="nl-BE" dirty="0" smtClean="0"/>
              <a:t>- </a:t>
            </a:r>
            <a:r>
              <a:rPr lang="nl-BE" i="1" dirty="0" smtClean="0"/>
              <a:t>BOSA</a:t>
            </a:r>
          </a:p>
          <a:p>
            <a:pPr lvl="1"/>
            <a:r>
              <a:rPr lang="nl-BE" dirty="0" smtClean="0"/>
              <a:t>Platform voor informatieve websites</a:t>
            </a:r>
          </a:p>
          <a:p>
            <a:pPr lvl="1"/>
            <a:r>
              <a:rPr lang="nl-BE" dirty="0" smtClean="0"/>
              <a:t>Fast2Web : kleine sites </a:t>
            </a:r>
          </a:p>
          <a:p>
            <a:pPr lvl="1"/>
            <a:r>
              <a:rPr lang="nl-BE" dirty="0" err="1" smtClean="0"/>
              <a:t>BigDrupal</a:t>
            </a:r>
            <a:r>
              <a:rPr lang="nl-BE" dirty="0" smtClean="0"/>
              <a:t> : grote sites </a:t>
            </a:r>
          </a:p>
          <a:p>
            <a:pPr lvl="1"/>
            <a:r>
              <a:rPr lang="nl-BE" dirty="0" smtClean="0"/>
              <a:t>Beschikbaar</a:t>
            </a:r>
          </a:p>
          <a:p>
            <a:r>
              <a:rPr lang="fr-BE" b="1" dirty="0" smtClean="0"/>
              <a:t>Sharepoint</a:t>
            </a:r>
            <a:r>
              <a:rPr lang="fr-BE" dirty="0" smtClean="0"/>
              <a:t> – </a:t>
            </a:r>
            <a:r>
              <a:rPr lang="fr-BE" i="1" dirty="0" smtClean="0"/>
              <a:t>RIZIV</a:t>
            </a:r>
          </a:p>
          <a:p>
            <a:pPr lvl="1"/>
            <a:r>
              <a:rPr lang="fr-BE" dirty="0" err="1" smtClean="0"/>
              <a:t>Gemeenschappelijke</a:t>
            </a:r>
            <a:r>
              <a:rPr lang="fr-BE" dirty="0" smtClean="0"/>
              <a:t> </a:t>
            </a:r>
            <a:r>
              <a:rPr lang="fr-BE" dirty="0" err="1" smtClean="0"/>
              <a:t>platform</a:t>
            </a:r>
            <a:endParaRPr lang="fr-BE" dirty="0" smtClean="0"/>
          </a:p>
          <a:p>
            <a:pPr lvl="1"/>
            <a:r>
              <a:rPr lang="fr-BE" dirty="0" err="1" smtClean="0"/>
              <a:t>Binnen</a:t>
            </a:r>
            <a:r>
              <a:rPr lang="fr-BE" dirty="0" smtClean="0"/>
              <a:t> G-Cloud </a:t>
            </a:r>
            <a:r>
              <a:rPr lang="fr-BE" dirty="0" err="1" smtClean="0"/>
              <a:t>Community</a:t>
            </a:r>
            <a:r>
              <a:rPr lang="fr-BE" dirty="0" smtClean="0"/>
              <a:t> cloud </a:t>
            </a:r>
            <a:r>
              <a:rPr lang="fr-BE" dirty="0" err="1" smtClean="0"/>
              <a:t>omgeving</a:t>
            </a:r>
            <a:r>
              <a:rPr lang="fr-BE" dirty="0" smtClean="0"/>
              <a:t> (VMaaS)</a:t>
            </a:r>
          </a:p>
          <a:p>
            <a:pPr lvl="1"/>
            <a:r>
              <a:rPr lang="fr-BE" dirty="0" smtClean="0"/>
              <a:t>Resource </a:t>
            </a:r>
            <a:r>
              <a:rPr lang="fr-BE" dirty="0" err="1" smtClean="0"/>
              <a:t>pooling</a:t>
            </a:r>
            <a:endParaRPr lang="fr-BE" dirty="0" smtClean="0"/>
          </a:p>
          <a:p>
            <a:pPr lvl="1"/>
            <a:r>
              <a:rPr lang="fr-BE" dirty="0" smtClean="0"/>
              <a:t>Link met UCC en Sharepoint Online</a:t>
            </a:r>
          </a:p>
          <a:p>
            <a:pPr lvl="1"/>
            <a:endParaRPr lang="nl-BE" dirty="0" smtClean="0"/>
          </a:p>
          <a:p>
            <a:pPr lvl="1"/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1952836"/>
            <a:ext cx="1042402" cy="110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1" y="483315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3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projecten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b="1" dirty="0" smtClean="0"/>
              <a:t>Intelligent Web </a:t>
            </a:r>
            <a:r>
              <a:rPr lang="fr-BE" b="1" dirty="0" err="1" smtClean="0"/>
              <a:t>Forms</a:t>
            </a:r>
            <a:r>
              <a:rPr lang="fr-BE" b="1" dirty="0" smtClean="0"/>
              <a:t> (IWF) </a:t>
            </a:r>
            <a:r>
              <a:rPr lang="fr-BE" dirty="0" smtClean="0"/>
              <a:t>– </a:t>
            </a:r>
            <a:r>
              <a:rPr lang="fr-BE" i="1" dirty="0" smtClean="0"/>
              <a:t>BOSA</a:t>
            </a:r>
          </a:p>
          <a:p>
            <a:pPr lvl="1"/>
            <a:r>
              <a:rPr lang="nl-BE" dirty="0" smtClean="0"/>
              <a:t>generieke oplossing voor het ontwerp, bouw en exploitatie van online formulieren</a:t>
            </a:r>
          </a:p>
          <a:p>
            <a:pPr lvl="1"/>
            <a:r>
              <a:rPr lang="nl-BE" dirty="0" smtClean="0"/>
              <a:t>gebruiksvriendelijk, veilig en toegankelijk</a:t>
            </a:r>
          </a:p>
          <a:p>
            <a:pPr lvl="1"/>
            <a:r>
              <a:rPr lang="nl-BE" dirty="0" smtClean="0"/>
              <a:t>Conform </a:t>
            </a:r>
            <a:r>
              <a:rPr lang="nl-BE" dirty="0" err="1" smtClean="0"/>
              <a:t>Only-Once</a:t>
            </a:r>
            <a:r>
              <a:rPr lang="nl-BE" dirty="0" smtClean="0"/>
              <a:t> wet</a:t>
            </a:r>
          </a:p>
          <a:p>
            <a:r>
              <a:rPr lang="nl-BE" b="1" dirty="0" smtClean="0"/>
              <a:t>ITSM</a:t>
            </a:r>
            <a:r>
              <a:rPr lang="nl-BE" dirty="0" smtClean="0"/>
              <a:t> – </a:t>
            </a:r>
            <a:r>
              <a:rPr lang="nl-BE" i="1" dirty="0" smtClean="0"/>
              <a:t>Smals </a:t>
            </a:r>
          </a:p>
          <a:p>
            <a:pPr lvl="1"/>
            <a:r>
              <a:rPr lang="nl-BE" dirty="0" smtClean="0"/>
              <a:t>Helpdesk, </a:t>
            </a:r>
            <a:r>
              <a:rPr lang="nl-BE" dirty="0" err="1" smtClean="0"/>
              <a:t>ticketing</a:t>
            </a:r>
            <a:r>
              <a:rPr lang="nl-BE" dirty="0" smtClean="0"/>
              <a:t> en algemene technische ondersteuning van ITIL-processen (incidentmanagement en CRM/ondersteuning call centers)</a:t>
            </a:r>
          </a:p>
          <a:p>
            <a:pPr lvl="1"/>
            <a:r>
              <a:rPr lang="nl-BE" dirty="0" smtClean="0"/>
              <a:t>SaaS-oplossing</a:t>
            </a:r>
          </a:p>
          <a:p>
            <a:pPr lvl="1"/>
            <a:r>
              <a:rPr lang="nl-BE" dirty="0" smtClean="0"/>
              <a:t>Centrale instantie (uitwisseling van </a:t>
            </a:r>
            <a:r>
              <a:rPr lang="nl-BE" dirty="0" err="1" smtClean="0"/>
              <a:t>ticketten</a:t>
            </a:r>
            <a:r>
              <a:rPr lang="nl-BE" dirty="0" smtClean="0"/>
              <a:t>) of eigen instantie</a:t>
            </a:r>
          </a:p>
          <a:p>
            <a:pPr lvl="1"/>
            <a:r>
              <a:rPr lang="fr-BE" dirty="0" smtClean="0"/>
              <a:t>Solution </a:t>
            </a:r>
            <a:r>
              <a:rPr lang="fr-BE" dirty="0" err="1" smtClean="0"/>
              <a:t>SaaS</a:t>
            </a:r>
            <a:r>
              <a:rPr lang="fr-BE" dirty="0" smtClean="0"/>
              <a:t> (</a:t>
            </a:r>
            <a:r>
              <a:rPr lang="fr-BE" dirty="0" err="1" smtClean="0"/>
              <a:t>ServiceNow</a:t>
            </a:r>
            <a:r>
              <a:rPr lang="fr-BE" dirty="0" smtClean="0"/>
              <a:t> – Fujitsu)</a:t>
            </a:r>
          </a:p>
          <a:p>
            <a:pPr lvl="1"/>
            <a:r>
              <a:rPr lang="fr-BE" dirty="0" err="1" smtClean="0"/>
              <a:t>Beschikbaar</a:t>
            </a:r>
            <a:endParaRPr lang="fr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71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" y="4445670"/>
            <a:ext cx="999554" cy="9995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9522" y="1934838"/>
            <a:ext cx="504056" cy="432040"/>
            <a:chOff x="251520" y="1916832"/>
            <a:chExt cx="504056" cy="432040"/>
          </a:xfrm>
        </p:grpSpPr>
        <p:grpSp>
          <p:nvGrpSpPr>
            <p:cNvPr id="15" name="Group 14"/>
            <p:cNvGrpSpPr/>
            <p:nvPr/>
          </p:nvGrpSpPr>
          <p:grpSpPr>
            <a:xfrm>
              <a:off x="251520" y="1916832"/>
              <a:ext cx="72000" cy="432040"/>
              <a:chOff x="251520" y="1916832"/>
              <a:chExt cx="72000" cy="4320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51520" y="1916832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1520" y="2096852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1520" y="2276872"/>
                <a:ext cx="72000" cy="7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31540" y="1952832"/>
              <a:ext cx="324036" cy="360040"/>
              <a:chOff x="431540" y="1952836"/>
              <a:chExt cx="324036" cy="36004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31540" y="1952836"/>
                <a:ext cx="32403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31540" y="2132856"/>
                <a:ext cx="32403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1540" y="2312876"/>
                <a:ext cx="32403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3" y="1809545"/>
            <a:ext cx="6889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9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Trends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143347" y="4293096"/>
            <a:ext cx="331236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sz="2400" dirty="0" smtClean="0"/>
              <a:t>Betrouwbaar</a:t>
            </a:r>
          </a:p>
          <a:p>
            <a:r>
              <a:rPr lang="nl-BE" sz="2400" dirty="0" smtClean="0"/>
              <a:t>Price / performance</a:t>
            </a:r>
          </a:p>
          <a:p>
            <a:r>
              <a:rPr lang="nl-BE" sz="2400" dirty="0" smtClean="0"/>
              <a:t>Planning</a:t>
            </a:r>
          </a:p>
          <a:p>
            <a:r>
              <a:rPr lang="nl-BE" sz="2400" dirty="0" smtClean="0"/>
              <a:t>Standaardprocessen</a:t>
            </a:r>
            <a:endParaRPr lang="nl-BE" sz="2400" dirty="0"/>
          </a:p>
          <a:p>
            <a:r>
              <a:rPr lang="nl-BE" sz="2400" dirty="0"/>
              <a:t>Lange cyclus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2603" y="3709243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/>
              <a:t>Marathon</a:t>
            </a:r>
            <a:endParaRPr lang="nl-BE" sz="2800" dirty="0"/>
          </a:p>
        </p:txBody>
      </p:sp>
      <p:sp>
        <p:nvSpPr>
          <p:cNvPr id="11" name="Rectangle 10"/>
          <p:cNvSpPr/>
          <p:nvPr/>
        </p:nvSpPr>
        <p:spPr>
          <a:xfrm>
            <a:off x="6047656" y="1556792"/>
            <a:ext cx="306084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sz="2400" dirty="0" err="1" smtClean="0"/>
              <a:t>Agiliteit</a:t>
            </a:r>
            <a:endParaRPr lang="nl-BE" sz="2400" dirty="0" smtClean="0"/>
          </a:p>
          <a:p>
            <a:r>
              <a:rPr lang="nl-BE" sz="2400" dirty="0" smtClean="0"/>
              <a:t>Gebruikersgericht</a:t>
            </a:r>
          </a:p>
          <a:p>
            <a:r>
              <a:rPr lang="nl-BE" sz="2400" dirty="0" smtClean="0"/>
              <a:t>Continue wijzigingen</a:t>
            </a:r>
          </a:p>
          <a:p>
            <a:r>
              <a:rPr lang="nl-BE" sz="2400" dirty="0" smtClean="0"/>
              <a:t>Nieuw / onzekerheden</a:t>
            </a:r>
          </a:p>
          <a:p>
            <a:r>
              <a:rPr lang="nl-BE" sz="2400" dirty="0" smtClean="0"/>
              <a:t>Korte cycli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9374" y="1021244"/>
            <a:ext cx="107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 smtClean="0">
                <a:solidFill>
                  <a:srgbClr val="92D050"/>
                </a:solidFill>
              </a:rPr>
              <a:t>Sprint</a:t>
            </a:r>
            <a:endParaRPr lang="nl-BE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Trends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9" name="Rectangle 8"/>
          <p:cNvSpPr/>
          <p:nvPr/>
        </p:nvSpPr>
        <p:spPr>
          <a:xfrm>
            <a:off x="1113571" y="4509120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/>
              <a:t>Marathon</a:t>
            </a:r>
            <a:endParaRPr lang="nl-BE" sz="2800" dirty="0"/>
          </a:p>
        </p:txBody>
      </p:sp>
      <p:sp>
        <p:nvSpPr>
          <p:cNvPr id="12" name="Rectangle 11"/>
          <p:cNvSpPr/>
          <p:nvPr/>
        </p:nvSpPr>
        <p:spPr>
          <a:xfrm>
            <a:off x="6213180" y="1916832"/>
            <a:ext cx="107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 smtClean="0">
                <a:solidFill>
                  <a:srgbClr val="92D050"/>
                </a:solidFill>
              </a:rPr>
              <a:t>Sprint</a:t>
            </a:r>
            <a:endParaRPr lang="nl-BE" sz="2800" dirty="0">
              <a:solidFill>
                <a:srgbClr val="92D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79390" y="1772816"/>
            <a:ext cx="3736826" cy="378142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68144" y="515719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4088" y="5792688"/>
            <a:ext cx="261892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We moeten beide kunnen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9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3992C1900D84AA52824B009B1371F" ma:contentTypeVersion="6" ma:contentTypeDescription="Create a new document." ma:contentTypeScope="" ma:versionID="ea973e69f9603ba39cb3db812c22033a">
  <xsd:schema xmlns:xsd="http://www.w3.org/2001/XMLSchema" xmlns:xs="http://www.w3.org/2001/XMLSchema" xmlns:p="http://schemas.microsoft.com/office/2006/metadata/properties" xmlns:ns2="b6343280-e923-429f-981f-27770744d99d" xmlns:ns3="6363ce75-fd36-4bfd-afc9-b4412d5162ab" xmlns:ns4="30c0e544-9794-4d9f-bf9a-40db38eabfd8" targetNamespace="http://schemas.microsoft.com/office/2006/metadata/properties" ma:root="true" ma:fieldsID="87cb88399678ee5e5724809fe91142a5" ns2:_="" ns3:_="" ns4:_="">
    <xsd:import namespace="b6343280-e923-429f-981f-27770744d99d"/>
    <xsd:import namespace="6363ce75-fd36-4bfd-afc9-b4412d5162ab"/>
    <xsd:import namespace="30c0e544-9794-4d9f-bf9a-40db38eabfd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2:TaxCatchAllLabel" minOccurs="0"/>
                <xsd:element ref="ns2:Month" minOccurs="0"/>
                <xsd:element ref="ns2:Year" minOccurs="0"/>
                <xsd:element ref="ns3:Categorie" minOccurs="0"/>
                <xsd:element ref="ns4:KeyDocument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43280-e923-429f-981f-27770744d9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3677b756-bb6c-42c0-a500-a3c5d40b597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492d74ad-63ca-459f-a0dd-5a728d727b6f}" ma:internalName="TaxCatchAll" ma:showField="CatchAllData" ma:web="b6343280-e923-429f-981f-27770744d9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492d74ad-63ca-459f-a0dd-5a728d727b6f}" ma:internalName="TaxCatchAllLabel" ma:readOnly="true" ma:showField="CatchAllDataLabel" ma:web="b6343280-e923-429f-981f-27770744d9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onth" ma:index="15" nillable="true" ma:displayName="Month" ma:format="Dropdown" ma:internalName="Month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6"/>
          <xsd:enumeration value="7"/>
          <xsd:enumeration value="8"/>
          <xsd:enumeration value="9"/>
          <xsd:enumeration value="10"/>
          <xsd:enumeration value="11"/>
          <xsd:enumeration value="12"/>
        </xsd:restriction>
      </xsd:simpleType>
    </xsd:element>
    <xsd:element name="Year" ma:index="16" nillable="true" ma:displayName="Year" ma:format="Dropdown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3ce75-fd36-4bfd-afc9-b4412d5162ab" elementFormDefault="qualified">
    <xsd:import namespace="http://schemas.microsoft.com/office/2006/documentManagement/types"/>
    <xsd:import namespace="http://schemas.microsoft.com/office/infopath/2007/PartnerControls"/>
    <xsd:element name="Categorie" ma:index="17" nillable="true" ma:displayName="Categorie" ma:format="Dropdown" ma:internalName="Categorie">
      <xsd:simpleType>
        <xsd:restriction base="dms:Choice">
          <xsd:enumeration value="Communication"/>
          <xsd:enumeration value="Financial"/>
          <xsd:enumeration value="General document"/>
          <xsd:enumeration value="Governance"/>
          <xsd:enumeration value="Initiatives"/>
          <xsd:enumeration value="Meeting"/>
          <xsd:enumeration value="Participants"/>
          <xsd:enumeration value="Tender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0e544-9794-4d9f-bf9a-40db38eabfd8" elementFormDefault="qualified">
    <xsd:import namespace="http://schemas.microsoft.com/office/2006/documentManagement/types"/>
    <xsd:import namespace="http://schemas.microsoft.com/office/infopath/2007/PartnerControls"/>
    <xsd:element name="KeyDocument" ma:index="18" nillable="true" ma:displayName="KeyDocument" ma:default="0" ma:internalName="KeyDocument">
      <xsd:simpleType>
        <xsd:restriction base="dms:Boolean"/>
      </xsd:simpleType>
    </xsd:element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b6343280-e923-429f-981f-27770744d99d" xsi:nil="true"/>
    <Year xmlns="b6343280-e923-429f-981f-27770744d99d" xsi:nil="true"/>
    <_dlc_DocId xmlns="b6343280-e923-429f-981f-27770744d99d">65XRD6Y7KMPT-428135992-323</_dlc_DocId>
    <_dlc_DocIdUrl xmlns="b6343280-e923-429f-981f-27770744d99d">
      <Url>https://gcloudbelgium.sharepoint.com/sites/BeConnected/GCloudBrd/_layouts/15/DocIdRedir.aspx?ID=65XRD6Y7KMPT-428135992-323</Url>
      <Description>65XRD6Y7KMPT-428135992-323</Description>
    </_dlc_DocIdUrl>
    <TaxCatchAll xmlns="b6343280-e923-429f-981f-27770744d99d"/>
    <TaxKeywordTaxHTField xmlns="b6343280-e923-429f-981f-27770744d99d">
      <Terms xmlns="http://schemas.microsoft.com/office/infopath/2007/PartnerControls"/>
    </TaxKeywordTaxHTField>
    <KeyDocument xmlns="30c0e544-9794-4d9f-bf9a-40db38eabfd8">true</KeyDocument>
    <Categorie xmlns="6363ce75-fd36-4bfd-afc9-b4412d5162ab">Communication</Categorie>
  </documentManagement>
</p:properties>
</file>

<file path=customXml/itemProps1.xml><?xml version="1.0" encoding="utf-8"?>
<ds:datastoreItem xmlns:ds="http://schemas.openxmlformats.org/officeDocument/2006/customXml" ds:itemID="{6FAA8CCE-8A18-41DC-BC4B-2FACED1F7A2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426C4-F689-4DA4-9E51-51C875F2A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43280-e923-429f-981f-27770744d99d"/>
    <ds:schemaRef ds:uri="6363ce75-fd36-4bfd-afc9-b4412d5162ab"/>
    <ds:schemaRef ds:uri="30c0e544-9794-4d9f-bf9a-40db38eab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2EB89CD-203B-44BB-9498-AE3BBAEC8AA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6363ce75-fd36-4bfd-afc9-b4412d5162ab"/>
    <ds:schemaRef ds:uri="30c0e544-9794-4d9f-bf9a-40db38eabfd8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6343280-e923-429f-981f-27770744d9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3834</TotalTime>
  <Words>2012</Words>
  <Application>Microsoft Office PowerPoint</Application>
  <PresentationFormat>On-screen Show (4:3)</PresentationFormat>
  <Paragraphs>669</Paragraphs>
  <Slides>71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G-Cloud</vt:lpstr>
      <vt:lpstr>Inleiding tot G-Cloud</vt:lpstr>
      <vt:lpstr>Agenda</vt:lpstr>
      <vt:lpstr>Agenda</vt:lpstr>
      <vt:lpstr>PowerPoint Presentation</vt:lpstr>
      <vt:lpstr>PowerPoint Presentation</vt:lpstr>
      <vt:lpstr>Synergies - transformations</vt:lpstr>
      <vt:lpstr>Huidig IT landschap</vt:lpstr>
      <vt:lpstr>Trends</vt:lpstr>
      <vt:lpstr>Trends</vt:lpstr>
      <vt:lpstr>Agenda</vt:lpstr>
      <vt:lpstr>Wat is G-Cloud?</vt:lpstr>
      <vt:lpstr>G-Cloud-’producten’ </vt:lpstr>
      <vt:lpstr> Cloud deployment types</vt:lpstr>
      <vt:lpstr>G-Cloud: focus</vt:lpstr>
      <vt:lpstr>Waarom G-Cloud ?</vt:lpstr>
      <vt:lpstr>Waarom G-Cloud ?</vt:lpstr>
      <vt:lpstr>Organisatie van de G-Cloud</vt:lpstr>
      <vt:lpstr>G-Cloud organisatie</vt:lpstr>
      <vt:lpstr>G-Cloud Service model</vt:lpstr>
      <vt:lpstr>G-Cloud Service model</vt:lpstr>
      <vt:lpstr>G-Cloud - Financieel</vt:lpstr>
      <vt:lpstr>G-Cloud P&amp;O</vt:lpstr>
      <vt:lpstr>G-Cloud P&amp;O</vt:lpstr>
      <vt:lpstr>G-Cloud Security &amp; Policies</vt:lpstr>
      <vt:lpstr>Agenda</vt:lpstr>
      <vt:lpstr>G-Cloud impact: voorbeelden</vt:lpstr>
      <vt:lpstr>G-Cloud impact: voorbeelden</vt:lpstr>
      <vt:lpstr>G-Cloud impact: voorbeelden</vt:lpstr>
      <vt:lpstr>G-Cloud-impact: voor u</vt:lpstr>
      <vt:lpstr>G-Cloud-impact: voor u</vt:lpstr>
      <vt:lpstr>G-Cloud-impact: voor u</vt:lpstr>
      <vt:lpstr>G-Cloud-impact: voor u</vt:lpstr>
      <vt:lpstr>Agenda</vt:lpstr>
      <vt:lpstr>Status G-Cloud Service Portfolio</vt:lpstr>
      <vt:lpstr>Instapmogelijkheden</vt:lpstr>
      <vt:lpstr>Compute Types versus Workloads</vt:lpstr>
      <vt:lpstr>Compute Types versus Workloads</vt:lpstr>
      <vt:lpstr>Evolutie van G-Cloud</vt:lpstr>
      <vt:lpstr>PowerPoint Presentation</vt:lpstr>
      <vt:lpstr>PowerPoint Presentation</vt:lpstr>
      <vt:lpstr>Meer weten?</vt:lpstr>
      <vt:lpstr>Klanten &amp; Projecten</vt:lpstr>
      <vt:lpstr>G-Cloud klanten</vt:lpstr>
      <vt:lpstr>G-Cloud klanten</vt:lpstr>
      <vt:lpstr>G-Cloud klanten</vt:lpstr>
      <vt:lpstr>G-Cloud klanten</vt:lpstr>
      <vt:lpstr>G-Cloud projecten</vt:lpstr>
      <vt:lpstr>G-Cloud “Compute”</vt:lpstr>
      <vt:lpstr>VMaaS</vt:lpstr>
      <vt:lpstr>G-Cloud “Storage”</vt:lpstr>
      <vt:lpstr>G-Cloud “Storage”</vt:lpstr>
      <vt:lpstr>G-Cloud “Storage”</vt:lpstr>
      <vt:lpstr>G-Cloud projecten</vt:lpstr>
      <vt:lpstr>G-Cloud projecten</vt:lpstr>
      <vt:lpstr>PowerPoint Presentation</vt:lpstr>
      <vt:lpstr>Platform as a Service - containers</vt:lpstr>
      <vt:lpstr>PaaS - Samenwerkingsvormen</vt:lpstr>
      <vt:lpstr>G-Cloud projecten</vt:lpstr>
      <vt:lpstr>PaaS / Greenshift</vt:lpstr>
      <vt:lpstr>PaaS / Greenshift - Storage &amp; memory</vt:lpstr>
      <vt:lpstr>PaaS - Want more?</vt:lpstr>
      <vt:lpstr>G-Cloud projecten</vt:lpstr>
      <vt:lpstr>G-Cloud projecten</vt:lpstr>
      <vt:lpstr>G-Cloud projecten</vt:lpstr>
      <vt:lpstr>G-Cloud projecten</vt:lpstr>
      <vt:lpstr>G-Cloud projecten Internet Access Protection</vt:lpstr>
      <vt:lpstr>G-Cloud projecten</vt:lpstr>
      <vt:lpstr>G-Cloud projecten</vt:lpstr>
      <vt:lpstr>G-Cloud projecten</vt:lpstr>
      <vt:lpstr>G-Cloud projecten</vt:lpstr>
      <vt:lpstr>G-Cloud projecten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Lannoy</dc:creator>
  <cp:lastModifiedBy>Bob Lannoy</cp:lastModifiedBy>
  <cp:revision>66</cp:revision>
  <cp:lastPrinted>2017-02-01T07:31:05Z</cp:lastPrinted>
  <dcterms:created xsi:type="dcterms:W3CDTF">2016-11-28T18:54:12Z</dcterms:created>
  <dcterms:modified xsi:type="dcterms:W3CDTF">2018-07-26T12:09:01Z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0x0101001DA3992C1900D84AA52824B009B1371F</vt:lpwstr>
  </property>
  <property fmtid="{D5CDD505-2E9C-101B-9397-08002B2CF9AE}" pid="3" name="_dlc_DocIdItemGuid">
    <vt:lpwstr>ddb8aecc-4fbf-4e84-ba64-0ac208bd45ec</vt:lpwstr>
  </property>
  <property fmtid="{D5CDD505-2E9C-101B-9397-08002B2CF9AE}" pid="4" name="TaxKeyword">
    <vt:lpwstr/>
  </property>
</Properties>
</file>